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4" r:id="rId6"/>
    <p:sldMasterId id="2147483672" r:id="rId7"/>
    <p:sldMasterId id="2147483727" r:id="rId8"/>
  </p:sldMasterIdLst>
  <p:notesMasterIdLst>
    <p:notesMasterId r:id="rId92"/>
  </p:notesMasterIdLst>
  <p:handoutMasterIdLst>
    <p:handoutMasterId r:id="rId93"/>
  </p:handoutMasterIdLst>
  <p:sldIdLst>
    <p:sldId id="257" r:id="rId9"/>
    <p:sldId id="363" r:id="rId10"/>
    <p:sldId id="364" r:id="rId11"/>
    <p:sldId id="467" r:id="rId12"/>
    <p:sldId id="367" r:id="rId13"/>
    <p:sldId id="368" r:id="rId14"/>
    <p:sldId id="370" r:id="rId15"/>
    <p:sldId id="378" r:id="rId16"/>
    <p:sldId id="387" r:id="rId17"/>
    <p:sldId id="388" r:id="rId18"/>
    <p:sldId id="393" r:id="rId19"/>
    <p:sldId id="369" r:id="rId20"/>
    <p:sldId id="315" r:id="rId21"/>
    <p:sldId id="471" r:id="rId22"/>
    <p:sldId id="472" r:id="rId23"/>
    <p:sldId id="473" r:id="rId24"/>
    <p:sldId id="474" r:id="rId25"/>
    <p:sldId id="475" r:id="rId26"/>
    <p:sldId id="476" r:id="rId27"/>
    <p:sldId id="477" r:id="rId28"/>
    <p:sldId id="398" r:id="rId29"/>
    <p:sldId id="399" r:id="rId30"/>
    <p:sldId id="400" r:id="rId31"/>
    <p:sldId id="401" r:id="rId32"/>
    <p:sldId id="402" r:id="rId33"/>
    <p:sldId id="404" r:id="rId34"/>
    <p:sldId id="406" r:id="rId35"/>
    <p:sldId id="478" r:id="rId36"/>
    <p:sldId id="479" r:id="rId37"/>
    <p:sldId id="480" r:id="rId38"/>
    <p:sldId id="481" r:id="rId39"/>
    <p:sldId id="482" r:id="rId40"/>
    <p:sldId id="483" r:id="rId41"/>
    <p:sldId id="484" r:id="rId42"/>
    <p:sldId id="485" r:id="rId43"/>
    <p:sldId id="411" r:id="rId44"/>
    <p:sldId id="412" r:id="rId45"/>
    <p:sldId id="413" r:id="rId46"/>
    <p:sldId id="414" r:id="rId47"/>
    <p:sldId id="417" r:id="rId48"/>
    <p:sldId id="419" r:id="rId49"/>
    <p:sldId id="420" r:id="rId50"/>
    <p:sldId id="486" r:id="rId51"/>
    <p:sldId id="487" r:id="rId52"/>
    <p:sldId id="488" r:id="rId53"/>
    <p:sldId id="463" r:id="rId54"/>
    <p:sldId id="430" r:id="rId55"/>
    <p:sldId id="432" r:id="rId56"/>
    <p:sldId id="489" r:id="rId57"/>
    <p:sldId id="433" r:id="rId58"/>
    <p:sldId id="490" r:id="rId59"/>
    <p:sldId id="435" r:id="rId60"/>
    <p:sldId id="492" r:id="rId61"/>
    <p:sldId id="491" r:id="rId62"/>
    <p:sldId id="464" r:id="rId63"/>
    <p:sldId id="438" r:id="rId64"/>
    <p:sldId id="468" r:id="rId65"/>
    <p:sldId id="469" r:id="rId66"/>
    <p:sldId id="470" r:id="rId67"/>
    <p:sldId id="443" r:id="rId68"/>
    <p:sldId id="445" r:id="rId69"/>
    <p:sldId id="446" r:id="rId70"/>
    <p:sldId id="448" r:id="rId71"/>
    <p:sldId id="493" r:id="rId72"/>
    <p:sldId id="494" r:id="rId73"/>
    <p:sldId id="450" r:id="rId74"/>
    <p:sldId id="453" r:id="rId75"/>
    <p:sldId id="454" r:id="rId76"/>
    <p:sldId id="456" r:id="rId77"/>
    <p:sldId id="496" r:id="rId78"/>
    <p:sldId id="497" r:id="rId79"/>
    <p:sldId id="498" r:id="rId80"/>
    <p:sldId id="499" r:id="rId81"/>
    <p:sldId id="500" r:id="rId82"/>
    <p:sldId id="501" r:id="rId83"/>
    <p:sldId id="502" r:id="rId84"/>
    <p:sldId id="503" r:id="rId85"/>
    <p:sldId id="506" r:id="rId86"/>
    <p:sldId id="495" r:id="rId87"/>
    <p:sldId id="332" r:id="rId88"/>
    <p:sldId id="457" r:id="rId89"/>
    <p:sldId id="458" r:id="rId90"/>
    <p:sldId id="505"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D1F3FF"/>
    <a:srgbClr val="BFBFBF"/>
    <a:srgbClr val="E6E6E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57791" autoAdjust="0"/>
  </p:normalViewPr>
  <p:slideViewPr>
    <p:cSldViewPr snapToGrid="0" showGuides="1">
      <p:cViewPr varScale="1">
        <p:scale>
          <a:sx n="69" d="100"/>
          <a:sy n="69" d="100"/>
        </p:scale>
        <p:origin x="478" y="29"/>
      </p:cViewPr>
      <p:guideLst>
        <p:guide orient="horz" pos="2160"/>
        <p:guide pos="2880"/>
      </p:guideLst>
    </p:cSldViewPr>
  </p:slideViewPr>
  <p:outlineViewPr>
    <p:cViewPr>
      <p:scale>
        <a:sx n="33" d="100"/>
        <a:sy n="33" d="100"/>
      </p:scale>
      <p:origin x="0" y="-489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p:scale>
          <a:sx n="140" d="100"/>
          <a:sy n="140" d="100"/>
        </p:scale>
        <p:origin x="420" y="-18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1.xml"/><Relationship Id="rId90" Type="http://schemas.openxmlformats.org/officeDocument/2006/relationships/slide" Target="slides/slide82.xml"/><Relationship Id="rId95" Type="http://schemas.openxmlformats.org/officeDocument/2006/relationships/viewProps" Target="view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tableStyles" Target="tableStyles.xml"/><Relationship Id="rId7" Type="http://schemas.openxmlformats.org/officeDocument/2006/relationships/slideMaster" Target="slideMasters/slideMaster3.xml"/><Relationship Id="rId71" Type="http://schemas.openxmlformats.org/officeDocument/2006/relationships/slide" Target="slides/slide63.xml"/><Relationship Id="rId92" Type="http://schemas.openxmlformats.org/officeDocument/2006/relationships/notesMaster" Target="notesMasters/notesMaster1.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73CE4B-23B0-4E29-8829-38C241BDBAD2}" type="datetimeFigureOut">
              <a:rPr lang="en-US" smtClean="0"/>
              <a:t>4/26/2019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D5EE7-B2A2-4F9E-B300-42DCC6354330}" type="slidenum">
              <a:rPr lang="en-US" smtClean="0"/>
              <a:t>‹#›</a:t>
            </a:fld>
            <a:endParaRPr lang="en-US"/>
          </a:p>
        </p:txBody>
      </p:sp>
    </p:spTree>
    <p:extLst>
      <p:ext uri="{BB962C8B-B14F-4D97-AF65-F5344CB8AC3E}">
        <p14:creationId xmlns:p14="http://schemas.microsoft.com/office/powerpoint/2010/main" val="425167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A1CF9-6607-4E80-8122-C53CA39E5E3B}" type="datetimeFigureOut">
              <a:rPr lang="en-US" smtClean="0"/>
              <a:t>4/26/2019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FCD5C-19B0-4F7A-B49D-975DBE93C182}" type="slidenum">
              <a:rPr lang="en-US" smtClean="0"/>
              <a:t>‹#›</a:t>
            </a:fld>
            <a:endParaRPr lang="en-US"/>
          </a:p>
        </p:txBody>
      </p:sp>
    </p:spTree>
    <p:extLst>
      <p:ext uri="{BB962C8B-B14F-4D97-AF65-F5344CB8AC3E}">
        <p14:creationId xmlns:p14="http://schemas.microsoft.com/office/powerpoint/2010/main" val="123690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kern="1200">
        <a:solidFill>
          <a:schemeClr val="tx1"/>
        </a:solidFill>
        <a:latin typeface="+mn-lt"/>
        <a:ea typeface="+mn-ea"/>
        <a:cs typeface="+mn-cs"/>
      </a:defRPr>
    </a:lvl1pPr>
    <a:lvl2pPr marL="45720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860425" indent="-171450" algn="l" defTabSz="914400" rtl="0" eaLnBrk="1" latinLnBrk="0" hangingPunct="1">
      <a:buFont typeface="Courier New" panose="02070309020205020404" pitchFamily="49" charset="0"/>
      <a:buChar char="o"/>
      <a:defRPr sz="1200" kern="1200">
        <a:solidFill>
          <a:schemeClr val="tx1"/>
        </a:solidFill>
        <a:latin typeface="+mn-lt"/>
        <a:ea typeface="+mn-ea"/>
        <a:cs typeface="+mn-cs"/>
      </a:defRPr>
    </a:lvl3pPr>
    <a:lvl4pPr marL="1371600" indent="-17145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4pPr>
    <a:lvl5pPr marL="182880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N/A</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Welcome students to class</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Facilitator introduces self by stating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your position at FMI</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how long you have worked for FMI</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how long you have worked in mining</a:t>
            </a:r>
            <a:endParaRPr lang="en-US" dirty="0" smtClean="0"/>
          </a:p>
          <a:p>
            <a:pPr marL="171450" lvl="0" indent="-171450">
              <a:buFont typeface="Arial" panose="020B0604020202020204" pitchFamily="34" charset="0"/>
              <a:buChar char="•"/>
            </a:pPr>
            <a:r>
              <a:rPr lang="en-US" b="0" dirty="0" smtClean="0"/>
              <a:t>Ask</a:t>
            </a:r>
            <a:r>
              <a:rPr lang="en-US" b="0" baseline="0" dirty="0" smtClean="0"/>
              <a:t> students what they want from the course</a:t>
            </a:r>
          </a:p>
          <a:p>
            <a:pPr marL="628650" lvl="1" indent="-171450">
              <a:buFont typeface="Arial" panose="020B0604020202020204" pitchFamily="34" charset="0"/>
              <a:buChar char="•"/>
            </a:pPr>
            <a:r>
              <a:rPr lang="en-US" b="1" baseline="0" dirty="0" smtClean="0"/>
              <a:t>Discuss what they want to gain from the course</a:t>
            </a:r>
          </a:p>
          <a:p>
            <a:pPr marL="628650" lvl="1" indent="-171450">
              <a:buFont typeface="Arial" panose="020B0604020202020204" pitchFamily="34" charset="0"/>
              <a:buChar char="•"/>
            </a:pPr>
            <a:r>
              <a:rPr lang="en-US" baseline="0" dirty="0" smtClean="0"/>
              <a:t>WIFM – “What’s in it for me?”</a:t>
            </a:r>
          </a:p>
          <a:p>
            <a:pPr marL="628650" lvl="1" indent="-171450">
              <a:buFont typeface="Arial" panose="020B0604020202020204" pitchFamily="34" charset="0"/>
              <a:buChar char="•"/>
            </a:pPr>
            <a:r>
              <a:rPr lang="en-US" baseline="0" dirty="0" smtClean="0"/>
              <a:t>This increases engagement by getting students vocalizing their opinions from the start of the course</a:t>
            </a:r>
          </a:p>
          <a:p>
            <a:pPr marL="628650" lvl="1" indent="-171450">
              <a:buFont typeface="Arial" panose="020B0604020202020204" pitchFamily="34" charset="0"/>
              <a:buChar char="•"/>
            </a:pPr>
            <a:r>
              <a:rPr lang="en-US" baseline="0" dirty="0" smtClean="0"/>
              <a:t>This increases motivation by showing students their ideas matter</a:t>
            </a:r>
          </a:p>
          <a:p>
            <a:pPr marL="628650" lvl="1" indent="-171450">
              <a:buFont typeface="Arial" panose="020B0604020202020204" pitchFamily="34" charset="0"/>
              <a:buChar char="•"/>
            </a:pPr>
            <a:r>
              <a:rPr lang="en-US" baseline="0" dirty="0" smtClean="0"/>
              <a:t>Option – Write down or remember what they want to learn. In a few slides, connect their responses to the learning objectives</a:t>
            </a:r>
          </a:p>
        </p:txBody>
      </p:sp>
      <p:sp>
        <p:nvSpPr>
          <p:cNvPr id="4" name="Slide Number Placeholder 3"/>
          <p:cNvSpPr>
            <a:spLocks noGrp="1"/>
          </p:cNvSpPr>
          <p:nvPr>
            <p:ph type="sldNum" sz="quarter" idx="10"/>
          </p:nvPr>
        </p:nvSpPr>
        <p:spPr/>
        <p:txBody>
          <a:bodyPr/>
          <a:lstStyle/>
          <a:p>
            <a:fld id="{3F8FCD5C-19B0-4F7A-B49D-975DBE93C182}" type="slidenum">
              <a:rPr lang="en-US" smtClean="0"/>
              <a:t>1</a:t>
            </a:fld>
            <a:endParaRPr lang="en-US"/>
          </a:p>
        </p:txBody>
      </p:sp>
    </p:spTree>
    <p:extLst>
      <p:ext uri="{BB962C8B-B14F-4D97-AF65-F5344CB8AC3E}">
        <p14:creationId xmlns:p14="http://schemas.microsoft.com/office/powerpoint/2010/main" val="3971058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a:t>
            </a:r>
            <a:r>
              <a:rPr lang="en-US" b="1" baseline="0" dirty="0" smtClean="0"/>
              <a:t> v</a:t>
            </a:r>
          </a:p>
          <a:p>
            <a:endParaRPr lang="en-US" b="1" baseline="0" dirty="0" smtClean="0"/>
          </a:p>
          <a:p>
            <a:r>
              <a:rPr lang="en-US" b="1" baseline="0" dirty="0" smtClean="0"/>
              <a:t>Instruction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Uncontrolled Release of Energy Fatal Risk is defined as exposure to stored energy from pressure (e.g., pneumatic systems, hydraulic systems, steam, tires, etc.); Items under tension or compression (e.g., mooring lines, springs, counterweights,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Discuss the Critical</a:t>
            </a:r>
            <a:r>
              <a:rPr lang="en-US" sz="1200" kern="1200" baseline="0" dirty="0" smtClean="0">
                <a:solidFill>
                  <a:schemeClr val="tx1"/>
                </a:solidFill>
                <a:effectLst/>
                <a:latin typeface="+mn-lt"/>
                <a:ea typeface="+mn-ea"/>
                <a:cs typeface="+mn-cs"/>
              </a:rPr>
              <a:t> Controls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Energy Isolation/LOTOTO</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Guards, Barriers and Barricades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HDPE Management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Hose Coupling Lock System</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Piping Hoses and Equipment Mechanical Integrity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Relief Valves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Tensioned Lines Management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Tire Management</a:t>
            </a:r>
            <a:endParaRPr lang="en-US" b="0" dirty="0" smtClean="0"/>
          </a:p>
        </p:txBody>
      </p:sp>
      <p:sp>
        <p:nvSpPr>
          <p:cNvPr id="4" name="Slide Number Placeholder 3"/>
          <p:cNvSpPr>
            <a:spLocks noGrp="1"/>
          </p:cNvSpPr>
          <p:nvPr>
            <p:ph type="sldNum" sz="quarter" idx="10"/>
          </p:nvPr>
        </p:nvSpPr>
        <p:spPr/>
        <p:txBody>
          <a:bodyPr/>
          <a:lstStyle/>
          <a:p>
            <a:fld id="{3F8FCD5C-19B0-4F7A-B49D-975DBE93C182}" type="slidenum">
              <a:rPr lang="en-US" smtClean="0"/>
              <a:t>10</a:t>
            </a:fld>
            <a:endParaRPr lang="en-US"/>
          </a:p>
        </p:txBody>
      </p:sp>
    </p:spTree>
    <p:extLst>
      <p:ext uri="{BB962C8B-B14F-4D97-AF65-F5344CB8AC3E}">
        <p14:creationId xmlns:p14="http://schemas.microsoft.com/office/powerpoint/2010/main" val="449278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a:t>
            </a:r>
            <a:r>
              <a:rPr lang="en-US" b="1" baseline="0" dirty="0" smtClean="0"/>
              <a:t> v</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The Vehicle Impact on Person Fatal Risk is defined as person struck by vehicle/mobile </a:t>
            </a:r>
            <a:r>
              <a:rPr lang="en-US" sz="1200" b="0" kern="1200" dirty="0" smtClean="0">
                <a:solidFill>
                  <a:schemeClr val="tx1"/>
                </a:solidFill>
                <a:effectLst/>
                <a:latin typeface="+mn-lt"/>
                <a:ea typeface="+mn-ea"/>
                <a:cs typeface="+mn-cs"/>
              </a:rPr>
              <a:t>equipment</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Discuss the Critical</a:t>
            </a:r>
            <a:r>
              <a:rPr lang="en-US" sz="1200" kern="1200" baseline="0" dirty="0" smtClean="0">
                <a:solidFill>
                  <a:schemeClr val="tx1"/>
                </a:solidFill>
                <a:effectLst/>
                <a:latin typeface="+mn-lt"/>
                <a:ea typeface="+mn-ea"/>
                <a:cs typeface="+mn-cs"/>
              </a:rPr>
              <a:t> Controls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Fundamentally Stable Parking</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Positive Communication System</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Segregation</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Signage and Demarcation</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Vehicle Preoperational Inspection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11</a:t>
            </a:fld>
            <a:endParaRPr lang="en-US"/>
          </a:p>
        </p:txBody>
      </p:sp>
    </p:spTree>
    <p:extLst>
      <p:ext uri="{BB962C8B-B14F-4D97-AF65-F5344CB8AC3E}">
        <p14:creationId xmlns:p14="http://schemas.microsoft.com/office/powerpoint/2010/main" val="1727229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a:t>
            </a:r>
            <a:r>
              <a:rPr lang="en-US" b="1" baseline="0" dirty="0" smtClean="0"/>
              <a:t> vii</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This course is intended to educate personnel on standardized operating and safety procedures for loading, unloading, and transporting bulk concentrated sulfuric acid</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Handling Requirements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Operators</a:t>
            </a:r>
            <a:r>
              <a:rPr lang="en-US" sz="1200" b="0" kern="1200" baseline="0" dirty="0" smtClean="0">
                <a:solidFill>
                  <a:schemeClr val="tx1"/>
                </a:solidFill>
                <a:effectLst/>
                <a:latin typeface="+mn-lt"/>
                <a:ea typeface="+mn-ea"/>
                <a:cs typeface="+mn-cs"/>
              </a:rPr>
              <a:t> need to be familiar with site SOPs (Standard Operating Procedures) when completing the task</a:t>
            </a:r>
          </a:p>
          <a:p>
            <a:pPr marL="628650" lvl="1" indent="-171450">
              <a:buFont typeface="Arial" panose="020B0604020202020204" pitchFamily="34" charset="0"/>
              <a:buChar char="•"/>
            </a:pPr>
            <a:r>
              <a:rPr lang="en-US" sz="1200" b="1" kern="1200" baseline="0" dirty="0" smtClean="0">
                <a:solidFill>
                  <a:schemeClr val="tx1"/>
                </a:solidFill>
                <a:effectLst/>
                <a:latin typeface="+mn-lt"/>
                <a:ea typeface="+mn-ea"/>
                <a:cs typeface="+mn-cs"/>
              </a:rPr>
              <a:t>NOTE:</a:t>
            </a:r>
            <a:r>
              <a:rPr lang="en-US" sz="1200" b="0" kern="1200" baseline="0" dirty="0" smtClean="0">
                <a:solidFill>
                  <a:schemeClr val="tx1"/>
                </a:solidFill>
                <a:effectLst/>
                <a:latin typeface="+mn-lt"/>
                <a:ea typeface="+mn-ea"/>
                <a:cs typeface="+mn-cs"/>
              </a:rPr>
              <a:t> Contractor drivers get site SOPs from their employer. If you do not have an SOP, ask for one at site security </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Contact Training department for additional training requirements for additional site-specific courses</a:t>
            </a:r>
          </a:p>
          <a:p>
            <a:pPr marL="17145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Audits</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During loading or unloading activities, site personnel may be present to observe the process</a:t>
            </a:r>
          </a:p>
          <a:p>
            <a:pPr marL="628650" lvl="1" indent="-171450">
              <a:buFont typeface="Arial" panose="020B0604020202020204" pitchFamily="34" charset="0"/>
              <a:buChar char="•"/>
            </a:pPr>
            <a:r>
              <a:rPr lang="en-US" sz="1200" b="1" kern="1200" baseline="0" dirty="0" smtClean="0">
                <a:solidFill>
                  <a:schemeClr val="tx1"/>
                </a:solidFill>
                <a:effectLst/>
                <a:latin typeface="+mn-lt"/>
                <a:ea typeface="+mn-ea"/>
                <a:cs typeface="+mn-cs"/>
              </a:rPr>
              <a:t>NOTE: </a:t>
            </a:r>
            <a:r>
              <a:rPr lang="en-US" sz="1200" b="0" kern="1200" baseline="0" dirty="0" smtClean="0">
                <a:solidFill>
                  <a:schemeClr val="tx1"/>
                </a:solidFill>
                <a:effectLst/>
                <a:latin typeface="+mn-lt"/>
                <a:ea typeface="+mn-ea"/>
                <a:cs typeface="+mn-cs"/>
              </a:rPr>
              <a:t>What they might look for: PPE in good working order, verification that safety showers and eyewashes are being tested, facial hair does not interfere with the seal on the respirator (operators must be clean shaven if wearing a tight fitting respirator), etc.</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12</a:t>
            </a:fld>
            <a:endParaRPr lang="en-US"/>
          </a:p>
        </p:txBody>
      </p:sp>
    </p:spTree>
    <p:extLst>
      <p:ext uri="{BB962C8B-B14F-4D97-AF65-F5344CB8AC3E}">
        <p14:creationId xmlns:p14="http://schemas.microsoft.com/office/powerpoint/2010/main" val="1947559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1</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Review learning objectives for the module</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Upon completion of this module, students will be able to</a:t>
            </a:r>
          </a:p>
          <a:p>
            <a:pPr marL="628650" lvl="1" indent="-171450">
              <a:buFont typeface="Arial" panose="020B0604020202020204" pitchFamily="34" charset="0"/>
              <a:buChar char="•"/>
            </a:pPr>
            <a:r>
              <a:rPr lang="en-US" b="0" dirty="0" smtClean="0">
                <a:latin typeface="+mn-lt"/>
              </a:rPr>
              <a:t>Identify potential hazards associated with acid handling</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13</a:t>
            </a:fld>
            <a:endParaRPr lang="en-US"/>
          </a:p>
        </p:txBody>
      </p:sp>
    </p:spTree>
    <p:extLst>
      <p:ext uri="{BB962C8B-B14F-4D97-AF65-F5344CB8AC3E}">
        <p14:creationId xmlns:p14="http://schemas.microsoft.com/office/powerpoint/2010/main" val="1749006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5</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a:t>
            </a:r>
          </a:p>
          <a:p>
            <a:pPr lvl="0"/>
            <a:r>
              <a:rPr lang="en-US" sz="1200" b="1" kern="1200" dirty="0" smtClean="0">
                <a:solidFill>
                  <a:schemeClr val="tx1"/>
                </a:solidFill>
                <a:effectLst/>
                <a:latin typeface="+mn-lt"/>
                <a:ea typeface="+mn-ea"/>
                <a:cs typeface="+mn-cs"/>
              </a:rPr>
              <a:t>Hazard Control</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Hazard control begins with recognition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 hazard is “any source of potential damage, harm, or adverse health effects on something or someone under certain conditions at work”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Throughout this training, different hazards encountered in the workplace are addressed. Even though there are specific processes in place for risk analysis, every employee must be able to evaluate the risks associated with any given hazard</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Some hazards such as slips, trips, and falls are easily recognized. However, other hazards such as some chemical exposures are not as easy to identify. Therefore, being able to recognize hazards helps determine and implement controls to reduce risk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With so many hazards in each workplace, it is difficult to be knowledgeable of them all, so ask questions of your coworkers, supervisors, health and safety representative, and other area experts</a:t>
            </a:r>
          </a:p>
          <a:p>
            <a:pPr lvl="0"/>
            <a:r>
              <a:rPr lang="en-US" sz="1200" b="1" kern="1200" dirty="0" smtClean="0">
                <a:solidFill>
                  <a:schemeClr val="tx1"/>
                </a:solidFill>
                <a:effectLst/>
                <a:latin typeface="+mn-lt"/>
                <a:ea typeface="+mn-ea"/>
                <a:cs typeface="+mn-cs"/>
              </a:rPr>
              <a:t> Risk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Using Hazard Identification, Risk Assessment, and Determination of Controls (HIRDAC), project managers and contract management work with site supervision and Health and Safety to identify fatal risks associated with the work and tasks being performed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Employees and contractors are also responsible for using HIDRAC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Risks Associated with Acid Handling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Safety is of utmost importance when handling a chemical like sulfuric acid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acid itself is highly corrosive and can cause irreversible damage if the acid comes into contact with skin or eyes or if ingested</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14</a:t>
            </a:fld>
            <a:endParaRPr lang="en-US"/>
          </a:p>
        </p:txBody>
      </p:sp>
    </p:spTree>
    <p:extLst>
      <p:ext uri="{BB962C8B-B14F-4D97-AF65-F5344CB8AC3E}">
        <p14:creationId xmlns:p14="http://schemas.microsoft.com/office/powerpoint/2010/main" val="1813584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5-6</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Have</a:t>
            </a:r>
            <a:r>
              <a:rPr lang="en-US" sz="1200" b="1" kern="1200" baseline="0" dirty="0" smtClean="0">
                <a:solidFill>
                  <a:schemeClr val="tx1"/>
                </a:solidFill>
                <a:effectLst/>
                <a:latin typeface="+mn-lt"/>
                <a:ea typeface="+mn-ea"/>
                <a:cs typeface="+mn-cs"/>
              </a:rPr>
              <a:t> students study the chart on page 6 of the Student Guide. </a:t>
            </a:r>
            <a:r>
              <a:rPr lang="en-US" sz="1200" b="0" kern="1200" baseline="0" dirty="0" smtClean="0">
                <a:solidFill>
                  <a:schemeClr val="tx1"/>
                </a:solidFill>
                <a:effectLst/>
                <a:latin typeface="+mn-lt"/>
                <a:ea typeface="+mn-ea"/>
                <a:cs typeface="+mn-cs"/>
              </a:rPr>
              <a:t>Point out that the effects can range from mild to severe depending on the severity of the exposure </a:t>
            </a:r>
          </a:p>
          <a:p>
            <a:pPr marL="171450" lvl="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Operators should immediately seek medical attention after any exposure with eyes, skin, inhalation, or ingestion</a:t>
            </a:r>
          </a:p>
          <a:p>
            <a:pPr marL="171450" lvl="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Use care in the process to avoid exposure of sulfuric acid</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15</a:t>
            </a:fld>
            <a:endParaRPr lang="en-US"/>
          </a:p>
        </p:txBody>
      </p:sp>
    </p:spTree>
    <p:extLst>
      <p:ext uri="{BB962C8B-B14F-4D97-AF65-F5344CB8AC3E}">
        <p14:creationId xmlns:p14="http://schemas.microsoft.com/office/powerpoint/2010/main" val="1077403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7</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Fatigue is commonly described as feeling tired, worn out, run down, or lacking energy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Fatigue is a common reaction to exertion, lack of sleep, boredom, or stress and often results in less than optimal performance on the job</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Fatigue is a workplace hazard that can jeopardize the health and safety of a worker</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Each person is affected by fatigue in different ways</a:t>
            </a:r>
            <a:r>
              <a:rPr lang="en-US" sz="1200" b="0" kern="1200" baseline="0" dirty="0" smtClean="0">
                <a:solidFill>
                  <a:schemeClr val="tx1"/>
                </a:solidFill>
                <a:effectLst/>
                <a:latin typeface="+mn-lt"/>
                <a:ea typeface="+mn-ea"/>
                <a:cs typeface="+mn-cs"/>
              </a:rPr>
              <a:t> such as reduced performance, lack of judgement, reduced reaction time, etc.</a:t>
            </a:r>
            <a:endParaRPr lang="en-US"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Acid handling may be a task that is likely to cause fatigue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physical nature of the task coupled with environmental factors such as extreme temperatures from working outside contribute to workplace fatigue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Follow</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Freeport-McMoRan or your regulatory agency</a:t>
            </a:r>
            <a:r>
              <a:rPr lang="en-US" sz="1200" b="0" kern="1200" baseline="0" dirty="0" smtClean="0">
                <a:solidFill>
                  <a:schemeClr val="tx1"/>
                </a:solidFill>
                <a:effectLst/>
                <a:latin typeface="+mn-lt"/>
                <a:ea typeface="+mn-ea"/>
                <a:cs typeface="+mn-cs"/>
              </a:rPr>
              <a:t> or company</a:t>
            </a:r>
            <a:r>
              <a:rPr lang="en-US" sz="1200" b="0" kern="1200" dirty="0" smtClean="0">
                <a:solidFill>
                  <a:schemeClr val="tx1"/>
                </a:solidFill>
                <a:effectLst/>
                <a:latin typeface="+mn-lt"/>
                <a:ea typeface="+mn-ea"/>
                <a:cs typeface="+mn-cs"/>
              </a:rPr>
              <a:t> fatigue management policies to ensure adequate rest between shifts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To manage fatigue:</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Eat healthy meals and snacks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Drink fluids throughout the day</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Take breaks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Seek medical help for persistent fatigue</a:t>
            </a:r>
          </a:p>
          <a:p>
            <a:pPr marL="171450" lvl="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16</a:t>
            </a:fld>
            <a:endParaRPr lang="en-US"/>
          </a:p>
        </p:txBody>
      </p:sp>
    </p:spTree>
    <p:extLst>
      <p:ext uri="{BB962C8B-B14F-4D97-AF65-F5344CB8AC3E}">
        <p14:creationId xmlns:p14="http://schemas.microsoft.com/office/powerpoint/2010/main" val="3335932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8</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lvl="0"/>
            <a:r>
              <a:rPr lang="en-US" sz="1200" b="1" kern="1200" dirty="0" smtClean="0">
                <a:solidFill>
                  <a:schemeClr val="tx1"/>
                </a:solidFill>
                <a:effectLst/>
                <a:latin typeface="+mn-lt"/>
                <a:ea typeface="+mn-ea"/>
                <a:cs typeface="+mn-cs"/>
              </a:rPr>
              <a:t>Have students look at the chart</a:t>
            </a:r>
            <a:r>
              <a:rPr lang="en-US" sz="1200" b="1" kern="1200" baseline="0" dirty="0" smtClean="0">
                <a:solidFill>
                  <a:schemeClr val="tx1"/>
                </a:solidFill>
                <a:effectLst/>
                <a:latin typeface="+mn-lt"/>
                <a:ea typeface="+mn-ea"/>
                <a:cs typeface="+mn-cs"/>
              </a:rPr>
              <a:t> on page 8 of the Student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Ask participants what they can do to replenish loss of electrolytes. Provide examples if necessary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best way to prevent heat-related issues is to avoid one in the first place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Immediately contact your supervisor or site contact if you or a coworker is experiencing any heat-related symptoms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Listed are a few measures for heat-related issues that may occur on the job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Heat</a:t>
            </a:r>
            <a:r>
              <a:rPr lang="en-US" sz="1200" b="0" kern="1200" baseline="0" dirty="0" smtClean="0">
                <a:solidFill>
                  <a:schemeClr val="tx1"/>
                </a:solidFill>
                <a:effectLst/>
                <a:latin typeface="+mn-lt"/>
                <a:ea typeface="+mn-ea"/>
                <a:cs typeface="+mn-cs"/>
              </a:rPr>
              <a:t>-related issues can become progressively worse if not addressed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Take precautions with early signs of heat-related issues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17</a:t>
            </a:fld>
            <a:endParaRPr lang="en-US"/>
          </a:p>
        </p:txBody>
      </p:sp>
    </p:spTree>
    <p:extLst>
      <p:ext uri="{BB962C8B-B14F-4D97-AF65-F5344CB8AC3E}">
        <p14:creationId xmlns:p14="http://schemas.microsoft.com/office/powerpoint/2010/main" val="48384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8-9</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lvl="0"/>
            <a:r>
              <a:rPr lang="en-US" sz="1200" b="1" kern="1200" dirty="0" smtClean="0">
                <a:solidFill>
                  <a:schemeClr val="tx1"/>
                </a:solidFill>
                <a:effectLst/>
                <a:latin typeface="+mn-lt"/>
                <a:ea typeface="+mn-ea"/>
                <a:cs typeface="+mn-cs"/>
              </a:rPr>
              <a:t>Have students review the chart on page 9 of the student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Ask participants if they have ever experienced or witnessed any heat-related illness</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Heat cramps are the earliest sign of heat stress</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If precautions to cool off and rehydrate at this point are not made, the more severe stages of heat-related illness can occur in a rapid progression</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The chart shows the causes, symptoms, and treatment</a:t>
            </a:r>
            <a:r>
              <a:rPr lang="en-US" sz="1200" b="0" kern="1200" baseline="0" dirty="0" smtClean="0">
                <a:solidFill>
                  <a:schemeClr val="tx1"/>
                </a:solidFill>
                <a:effectLst/>
                <a:latin typeface="+mn-lt"/>
                <a:ea typeface="+mn-ea"/>
                <a:cs typeface="+mn-cs"/>
              </a:rPr>
              <a:t> of heat-related illnesses</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18</a:t>
            </a:fld>
            <a:endParaRPr lang="en-US"/>
          </a:p>
        </p:txBody>
      </p:sp>
    </p:spTree>
    <p:extLst>
      <p:ext uri="{BB962C8B-B14F-4D97-AF65-F5344CB8AC3E}">
        <p14:creationId xmlns:p14="http://schemas.microsoft.com/office/powerpoint/2010/main" val="2970041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pages 10-12</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Unsafe</a:t>
            </a:r>
            <a:r>
              <a:rPr lang="en-US" sz="1200" b="0" kern="1200" baseline="0" dirty="0" smtClean="0">
                <a:solidFill>
                  <a:schemeClr val="tx1"/>
                </a:solidFill>
                <a:effectLst/>
                <a:latin typeface="+mn-lt"/>
                <a:ea typeface="+mn-ea"/>
                <a:cs typeface="+mn-cs"/>
              </a:rPr>
              <a:t> working conditions come in many forms. </a:t>
            </a:r>
          </a:p>
          <a:p>
            <a:pPr marL="171450" lvl="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It is important to be aware of hazardous conditions and to make good choices about what actions to take to stay safe</a:t>
            </a:r>
          </a:p>
          <a:p>
            <a:pPr marL="0" lvl="0" indent="0">
              <a:buFont typeface="Arial" panose="020B0604020202020204" pitchFamily="34" charset="0"/>
              <a:buNone/>
            </a:pPr>
            <a:r>
              <a:rPr lang="en-US" sz="1200" b="1" kern="1200" baseline="0" dirty="0" smtClean="0">
                <a:solidFill>
                  <a:schemeClr val="tx1"/>
                </a:solidFill>
                <a:effectLst/>
                <a:latin typeface="+mn-lt"/>
                <a:ea typeface="+mn-ea"/>
                <a:cs typeface="+mn-cs"/>
              </a:rPr>
              <a:t>Possible Unsafe Conditions:</a:t>
            </a:r>
          </a:p>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Red Alerts/Weather </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Acid loading/unloading stations are located outdoors where workers are exposed to the elements</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Weather events can create potentially hazardous conditions</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Alerts and warning systems vary from site to site. Familiarize yourself with warning systems at each site</a:t>
            </a:r>
          </a:p>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Gas Hazards</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Hazardous gases may be present when loading or unloading</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In extreme situations, this can be Immediately Dangerous to Life and Health</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In an evacuation, check the direction of the wind using the windsock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Ask participants how to read a windsock and ask what the windsock is telling them about direction during an evacuation</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Travel in the opposite direction of the wind and uphill if possible</a:t>
            </a:r>
          </a:p>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Leaks</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Secure fittings so that leaks do not develop</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Contact control room if leaks are present</a:t>
            </a:r>
          </a:p>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Housekeeping</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Keep the work area orderly</a:t>
            </a:r>
          </a:p>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Defective Equipment</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Incidents involving faulty or damaged equipment are a common cause of injury in the workplace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Before loading or unloading acid, check that safety showers and eyewashes are operational. If any problems are noted, communicate with the control room, and all work must be stopped until the showers and eyewashes are fully operational</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Personal protective equipment or PPE is worn to help minimize exposure to hazards. If PPE is defective or damaged, all work must be stopped until proper PPE can be worn</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Fit</a:t>
            </a:r>
            <a:r>
              <a:rPr lang="en-US" sz="1200" b="1" kern="1200" baseline="0" dirty="0" smtClean="0">
                <a:solidFill>
                  <a:schemeClr val="tx1"/>
                </a:solidFill>
                <a:effectLst/>
                <a:latin typeface="+mn-lt"/>
                <a:ea typeface="+mn-ea"/>
                <a:cs typeface="+mn-cs"/>
              </a:rPr>
              <a:t> for Duty</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Individuals that are not fit for duty may present a safety risk to themselves and others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Individuals</a:t>
            </a:r>
            <a:r>
              <a:rPr lang="en-US" sz="1200" b="0" kern="1200" baseline="0" dirty="0" smtClean="0">
                <a:solidFill>
                  <a:schemeClr val="tx1"/>
                </a:solidFill>
                <a:effectLst/>
                <a:latin typeface="+mn-lt"/>
                <a:ea typeface="+mn-ea"/>
                <a:cs typeface="+mn-cs"/>
              </a:rPr>
              <a:t> need to perform duties safely</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19</a:t>
            </a:fld>
            <a:endParaRPr lang="en-US"/>
          </a:p>
        </p:txBody>
      </p:sp>
    </p:spTree>
    <p:extLst>
      <p:ext uri="{BB962C8B-B14F-4D97-AF65-F5344CB8AC3E}">
        <p14:creationId xmlns:p14="http://schemas.microsoft.com/office/powerpoint/2010/main" val="87305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SG N/A</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Instruction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Administrative/Classroom policies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Safety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Identify items</a:t>
            </a:r>
            <a:r>
              <a:rPr lang="en-US" sz="1200" kern="1200" baseline="0" dirty="0" smtClean="0">
                <a:solidFill>
                  <a:schemeClr val="tx1"/>
                </a:solidFill>
                <a:effectLst/>
                <a:latin typeface="+mn-lt"/>
                <a:ea typeface="+mn-ea"/>
                <a:cs typeface="+mn-cs"/>
              </a:rPr>
              <a:t> such as </a:t>
            </a:r>
            <a:r>
              <a:rPr lang="en-US" sz="1200" kern="1200" dirty="0" smtClean="0">
                <a:solidFill>
                  <a:schemeClr val="tx1"/>
                </a:solidFill>
                <a:effectLst/>
                <a:latin typeface="+mn-lt"/>
                <a:ea typeface="+mn-ea"/>
                <a:cs typeface="+mn-cs"/>
              </a:rPr>
              <a:t>evacuation procedures, gathering areas, emergency exits,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fire extinguisher locations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Breaks and Restrooms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Establish and announce a break schedule to the class. Take</a:t>
            </a:r>
            <a:r>
              <a:rPr lang="en-US" sz="1200" kern="1200" baseline="0" dirty="0" smtClean="0">
                <a:solidFill>
                  <a:schemeClr val="tx1"/>
                </a:solidFill>
                <a:effectLst/>
                <a:latin typeface="+mn-lt"/>
                <a:ea typeface="+mn-ea"/>
                <a:cs typeface="+mn-cs"/>
              </a:rPr>
              <a:t> breaks </a:t>
            </a:r>
            <a:r>
              <a:rPr lang="en-US" sz="1200" kern="1200" dirty="0" smtClean="0">
                <a:solidFill>
                  <a:schemeClr val="tx1"/>
                </a:solidFill>
                <a:effectLst/>
                <a:latin typeface="+mn-lt"/>
                <a:ea typeface="+mn-ea"/>
                <a:cs typeface="+mn-cs"/>
              </a:rPr>
              <a:t>after about every hour of instruction</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Identify the location of restrooms and smoking areas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Technology policy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Review expectations on cell phone and laptop use during the training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Participation</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This course requires significant participation</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Students should be prepared for discussions and small group activities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Class ground rules –</a:t>
            </a:r>
            <a:r>
              <a:rPr lang="en-US" sz="1200" kern="1200" baseline="0" dirty="0" smtClean="0">
                <a:solidFill>
                  <a:schemeClr val="tx1"/>
                </a:solidFill>
                <a:effectLst/>
                <a:latin typeface="+mn-lt"/>
                <a:ea typeface="+mn-ea"/>
                <a:cs typeface="+mn-cs"/>
              </a:rPr>
              <a:t> V</a:t>
            </a:r>
            <a:r>
              <a:rPr lang="en-US" sz="1200" kern="1200" dirty="0" smtClean="0">
                <a:solidFill>
                  <a:schemeClr val="tx1"/>
                </a:solidFill>
                <a:effectLst/>
                <a:latin typeface="+mn-lt"/>
                <a:ea typeface="+mn-ea"/>
                <a:cs typeface="+mn-cs"/>
              </a:rPr>
              <a:t>erbalize expectations. Suggestions include</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Participate</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Be on time</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Stay on task</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Listen when others talk</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Respect the opinions and attitudes of others</a:t>
            </a:r>
          </a:p>
          <a:p>
            <a:pPr marL="682625" lvl="1" indent="-171450">
              <a:buFont typeface="Arial" panose="020B0604020202020204" pitchFamily="34" charset="0"/>
              <a:buChar char="•"/>
            </a:pPr>
            <a:r>
              <a:rPr lang="en-US" kern="1200" dirty="0" smtClean="0">
                <a:solidFill>
                  <a:schemeClr val="tx1"/>
                </a:solidFill>
                <a:effectLst/>
                <a:latin typeface="+mn-lt"/>
                <a:ea typeface="+mn-ea"/>
                <a:cs typeface="+mn-cs"/>
              </a:rPr>
              <a:t>Student</a:t>
            </a:r>
            <a:r>
              <a:rPr lang="en-US" kern="1200" baseline="0" dirty="0" smtClean="0">
                <a:solidFill>
                  <a:schemeClr val="tx1"/>
                </a:solidFill>
                <a:effectLst/>
                <a:latin typeface="+mn-lt"/>
                <a:ea typeface="+mn-ea"/>
                <a:cs typeface="+mn-cs"/>
              </a:rPr>
              <a:t> Course Evaluation</a:t>
            </a:r>
          </a:p>
          <a:p>
            <a:pPr marL="1085850" lvl="2" indent="-171450">
              <a:buFont typeface="Arial" panose="020B0604020202020204" pitchFamily="34" charset="0"/>
              <a:buChar char="•"/>
            </a:pPr>
            <a:r>
              <a:rPr lang="en-US" kern="1200" baseline="0" dirty="0" smtClean="0">
                <a:solidFill>
                  <a:schemeClr val="tx1"/>
                </a:solidFill>
                <a:effectLst/>
                <a:latin typeface="+mn-lt"/>
                <a:ea typeface="+mn-ea"/>
                <a:cs typeface="+mn-cs"/>
              </a:rPr>
              <a:t>Direct students to the Student Course Evaluation at the end of the SG</a:t>
            </a:r>
          </a:p>
          <a:p>
            <a:pPr marL="1085850" lvl="2" indent="-171450">
              <a:buFont typeface="Arial" panose="020B0604020202020204" pitchFamily="34" charset="0"/>
              <a:buChar char="•"/>
            </a:pPr>
            <a:r>
              <a:rPr lang="en-US" kern="1200" baseline="0" dirty="0" smtClean="0">
                <a:solidFill>
                  <a:schemeClr val="tx1"/>
                </a:solidFill>
                <a:effectLst/>
                <a:latin typeface="+mn-lt"/>
                <a:ea typeface="+mn-ea"/>
                <a:cs typeface="+mn-cs"/>
              </a:rPr>
              <a:t>Tell students to work on this throughout the course</a:t>
            </a:r>
          </a:p>
          <a:p>
            <a:pPr marL="1085850" lvl="2" indent="-171450">
              <a:buFont typeface="Arial" panose="020B0604020202020204" pitchFamily="34" charset="0"/>
              <a:buChar char="•"/>
            </a:pPr>
            <a:r>
              <a:rPr lang="en-US" kern="1200" baseline="0" dirty="0" smtClean="0">
                <a:solidFill>
                  <a:schemeClr val="tx1"/>
                </a:solidFill>
                <a:effectLst/>
                <a:latin typeface="+mn-lt"/>
                <a:ea typeface="+mn-ea"/>
                <a:cs typeface="+mn-cs"/>
              </a:rPr>
              <a:t>This helps students write ideas down as they have them</a:t>
            </a:r>
          </a:p>
          <a:p>
            <a:pPr marL="1085850" lvl="2" indent="-171450">
              <a:buFont typeface="Arial" panose="020B0604020202020204" pitchFamily="34" charset="0"/>
              <a:buChar char="•"/>
            </a:pPr>
            <a:r>
              <a:rPr lang="en-US" kern="1200" baseline="0" dirty="0" smtClean="0">
                <a:solidFill>
                  <a:schemeClr val="tx1"/>
                </a:solidFill>
                <a:effectLst/>
                <a:latin typeface="+mn-lt"/>
                <a:ea typeface="+mn-ea"/>
                <a:cs typeface="+mn-cs"/>
              </a:rPr>
              <a:t>Filling it out as they go, also helps gather more substantial feedback as they are not rushed to complete the entire evaluation at the conclusion of the course when they are anxious to leave</a:t>
            </a:r>
            <a:endParaRPr lang="en-US" dirty="0" smtClean="0"/>
          </a:p>
        </p:txBody>
      </p:sp>
      <p:sp>
        <p:nvSpPr>
          <p:cNvPr id="4" name="Slide Number Placeholder 3"/>
          <p:cNvSpPr>
            <a:spLocks noGrp="1"/>
          </p:cNvSpPr>
          <p:nvPr>
            <p:ph type="sldNum" sz="quarter" idx="10"/>
          </p:nvPr>
        </p:nvSpPr>
        <p:spPr/>
        <p:txBody>
          <a:bodyPr/>
          <a:lstStyle/>
          <a:p>
            <a:fld id="{3F8FCD5C-19B0-4F7A-B49D-975DBE93C182}" type="slidenum">
              <a:rPr lang="en-US" smtClean="0"/>
              <a:t>2</a:t>
            </a:fld>
            <a:endParaRPr lang="en-US"/>
          </a:p>
        </p:txBody>
      </p:sp>
    </p:spTree>
    <p:extLst>
      <p:ext uri="{BB962C8B-B14F-4D97-AF65-F5344CB8AC3E}">
        <p14:creationId xmlns:p14="http://schemas.microsoft.com/office/powerpoint/2010/main" val="4096782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12</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Everyone has the responsibility to stop the job when conditions are unsafe. Taking the time to stop work is a critical component of stopping incidents</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Many of our past incidents could have had a much safer outcome if someone had taken the time to stop work and discuss what the hazards are and how to control them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Stopping the job may be uncomfortable, but it keeps employees safe. It allows us to take a step back, evaluate the situation calmly, and focus our full attention on the job and task. We all are empowered to stop the job when conditions are unsafe or if Critical Controls are not in place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When work is stopped because of unsafe conditions, report your findings to the control room, FMI employee, Health and Safety, or site security if the situation cannot be immediately corrected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Ask students if they have ever stopped a job.</a:t>
            </a:r>
            <a:r>
              <a:rPr lang="en-US" sz="1200" b="1" kern="1200" baseline="0" dirty="0" smtClean="0">
                <a:solidFill>
                  <a:schemeClr val="tx1"/>
                </a:solidFill>
                <a:effectLst/>
                <a:latin typeface="+mn-lt"/>
                <a:ea typeface="+mn-ea"/>
                <a:cs typeface="+mn-cs"/>
              </a:rPr>
              <a:t> Have them explain the circumstances and the outcome</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20</a:t>
            </a:fld>
            <a:endParaRPr lang="en-US"/>
          </a:p>
        </p:txBody>
      </p:sp>
    </p:spTree>
    <p:extLst>
      <p:ext uri="{BB962C8B-B14F-4D97-AF65-F5344CB8AC3E}">
        <p14:creationId xmlns:p14="http://schemas.microsoft.com/office/powerpoint/2010/main" val="566977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13</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Give students time to write answers to the quiz questions in the SG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Review the answers as a class using the slides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21</a:t>
            </a:fld>
            <a:endParaRPr lang="en-US"/>
          </a:p>
        </p:txBody>
      </p:sp>
    </p:spTree>
    <p:extLst>
      <p:ext uri="{BB962C8B-B14F-4D97-AF65-F5344CB8AC3E}">
        <p14:creationId xmlns:p14="http://schemas.microsoft.com/office/powerpoint/2010/main" val="3598770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13</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Click to circle the answer (SG p. 11)</a:t>
            </a:r>
          </a:p>
          <a:p>
            <a:pPr marL="0" indent="0">
              <a:buFont typeface="Arial" panose="020B0604020202020204" pitchFamily="34" charset="0"/>
              <a:buNone/>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22</a:t>
            </a:fld>
            <a:endParaRPr lang="en-US"/>
          </a:p>
        </p:txBody>
      </p:sp>
    </p:spTree>
    <p:extLst>
      <p:ext uri="{BB962C8B-B14F-4D97-AF65-F5344CB8AC3E}">
        <p14:creationId xmlns:p14="http://schemas.microsoft.com/office/powerpoint/2010/main" val="3011932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13</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Click to show the answer (SG pgs. 8-9)</a:t>
            </a:r>
          </a:p>
        </p:txBody>
      </p:sp>
      <p:sp>
        <p:nvSpPr>
          <p:cNvPr id="4" name="Slide Number Placeholder 3"/>
          <p:cNvSpPr>
            <a:spLocks noGrp="1"/>
          </p:cNvSpPr>
          <p:nvPr>
            <p:ph type="sldNum" sz="quarter" idx="10"/>
          </p:nvPr>
        </p:nvSpPr>
        <p:spPr/>
        <p:txBody>
          <a:bodyPr/>
          <a:lstStyle/>
          <a:p>
            <a:fld id="{3F8FCD5C-19B0-4F7A-B49D-975DBE93C182}" type="slidenum">
              <a:rPr lang="en-US" smtClean="0"/>
              <a:t>23</a:t>
            </a:fld>
            <a:endParaRPr lang="en-US"/>
          </a:p>
        </p:txBody>
      </p:sp>
    </p:spTree>
    <p:extLst>
      <p:ext uri="{BB962C8B-B14F-4D97-AF65-F5344CB8AC3E}">
        <p14:creationId xmlns:p14="http://schemas.microsoft.com/office/powerpoint/2010/main" val="1043666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13</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Click to circle the answer (SG p. 10)</a:t>
            </a:r>
          </a:p>
          <a:p>
            <a:pPr marL="0" indent="0">
              <a:buFont typeface="Arial" panose="020B0604020202020204" pitchFamily="34" charset="0"/>
              <a:buNone/>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24</a:t>
            </a:fld>
            <a:endParaRPr lang="en-US"/>
          </a:p>
        </p:txBody>
      </p:sp>
    </p:spTree>
    <p:extLst>
      <p:ext uri="{BB962C8B-B14F-4D97-AF65-F5344CB8AC3E}">
        <p14:creationId xmlns:p14="http://schemas.microsoft.com/office/powerpoint/2010/main" val="833357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13</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Click to circle the answer (SG pgs.</a:t>
            </a:r>
            <a:r>
              <a:rPr lang="en-US" sz="1200" b="1" kern="1200" baseline="0" dirty="0" smtClean="0">
                <a:solidFill>
                  <a:schemeClr val="tx1"/>
                </a:solidFill>
                <a:effectLst/>
                <a:latin typeface="+mn-lt"/>
                <a:ea typeface="+mn-ea"/>
                <a:cs typeface="+mn-cs"/>
              </a:rPr>
              <a:t> 10-12)</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25</a:t>
            </a:fld>
            <a:endParaRPr lang="en-US"/>
          </a:p>
        </p:txBody>
      </p:sp>
    </p:spTree>
    <p:extLst>
      <p:ext uri="{BB962C8B-B14F-4D97-AF65-F5344CB8AC3E}">
        <p14:creationId xmlns:p14="http://schemas.microsoft.com/office/powerpoint/2010/main" val="1835359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N/A</a:t>
            </a:r>
          </a:p>
          <a:p>
            <a:endParaRPr lang="en-US" b="1" dirty="0" smtClean="0"/>
          </a:p>
          <a:p>
            <a:r>
              <a:rPr lang="en-US" b="1" dirty="0" smtClean="0"/>
              <a:t>Instruction</a:t>
            </a:r>
          </a:p>
          <a:p>
            <a:r>
              <a:rPr lang="en-US" b="1" dirty="0" smtClean="0"/>
              <a:t>Discuss questions on slide</a:t>
            </a:r>
          </a:p>
        </p:txBody>
      </p:sp>
      <p:sp>
        <p:nvSpPr>
          <p:cNvPr id="4" name="Slide Number Placeholder 3"/>
          <p:cNvSpPr>
            <a:spLocks noGrp="1"/>
          </p:cNvSpPr>
          <p:nvPr>
            <p:ph type="sldNum" sz="quarter" idx="10"/>
          </p:nvPr>
        </p:nvSpPr>
        <p:spPr/>
        <p:txBody>
          <a:bodyPr/>
          <a:lstStyle/>
          <a:p>
            <a:fld id="{3F8FCD5C-19B0-4F7A-B49D-975DBE93C182}" type="slidenum">
              <a:rPr lang="en-US" smtClean="0"/>
              <a:t>26</a:t>
            </a:fld>
            <a:endParaRPr lang="en-US"/>
          </a:p>
        </p:txBody>
      </p:sp>
    </p:spTree>
    <p:extLst>
      <p:ext uri="{BB962C8B-B14F-4D97-AF65-F5344CB8AC3E}">
        <p14:creationId xmlns:p14="http://schemas.microsoft.com/office/powerpoint/2010/main" val="1402570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15</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Review learning objectives for the module</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Upon completion of this module, students will be able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Determine appropriate Critical Controls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Summarize “Actions to Stay Safe”</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27</a:t>
            </a:fld>
            <a:endParaRPr lang="en-US"/>
          </a:p>
        </p:txBody>
      </p:sp>
    </p:spTree>
    <p:extLst>
      <p:ext uri="{BB962C8B-B14F-4D97-AF65-F5344CB8AC3E}">
        <p14:creationId xmlns:p14="http://schemas.microsoft.com/office/powerpoint/2010/main" val="3888516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19</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83394" lvl="0" indent="-174708" defTabSz="931774">
              <a:buFont typeface="Arial" panose="020B0604020202020204" pitchFamily="34" charset="0"/>
              <a:buChar char="•"/>
              <a:defRPr/>
            </a:pPr>
            <a:r>
              <a:rPr lang="en-US" b="0" dirty="0" smtClean="0"/>
              <a:t>The five types of controls are shown in order from most effective (Elimination) to least effective (PPE)</a:t>
            </a:r>
          </a:p>
          <a:p>
            <a:pPr marL="183394" lvl="0" indent="-174708" defTabSz="931774">
              <a:buFont typeface="Arial" panose="020B0604020202020204" pitchFamily="34" charset="0"/>
              <a:buChar char="•"/>
              <a:defRPr/>
            </a:pPr>
            <a:r>
              <a:rPr lang="en-US" b="0" dirty="0" smtClean="0"/>
              <a:t>Controls are most effective when they do not rely on individual worker behaviors as behaviors may vary from worker to worker</a:t>
            </a:r>
          </a:p>
          <a:p>
            <a:pPr marL="183394" lvl="0" indent="-174708" defTabSz="931774">
              <a:buFont typeface="Arial" panose="020B0604020202020204" pitchFamily="34" charset="0"/>
              <a:buChar char="•"/>
              <a:defRPr/>
            </a:pPr>
            <a:r>
              <a:rPr lang="en-US" b="0" dirty="0" smtClean="0"/>
              <a:t>Controls at the bottom (such as PPE and Administrative) are less reliable because worker behavior plays a larger role than the controls at the top</a:t>
            </a:r>
          </a:p>
        </p:txBody>
      </p:sp>
      <p:sp>
        <p:nvSpPr>
          <p:cNvPr id="4" name="Slide Number Placeholder 3"/>
          <p:cNvSpPr>
            <a:spLocks noGrp="1"/>
          </p:cNvSpPr>
          <p:nvPr>
            <p:ph type="sldNum" sz="quarter" idx="10"/>
          </p:nvPr>
        </p:nvSpPr>
        <p:spPr/>
        <p:txBody>
          <a:bodyPr/>
          <a:lstStyle/>
          <a:p>
            <a:fld id="{3F8FCD5C-19B0-4F7A-B49D-975DBE93C182}" type="slidenum">
              <a:rPr lang="en-US" smtClean="0"/>
              <a:t>28</a:t>
            </a:fld>
            <a:endParaRPr lang="en-US"/>
          </a:p>
        </p:txBody>
      </p:sp>
    </p:spTree>
    <p:extLst>
      <p:ext uri="{BB962C8B-B14F-4D97-AF65-F5344CB8AC3E}">
        <p14:creationId xmlns:p14="http://schemas.microsoft.com/office/powerpoint/2010/main" val="327031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20</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4708" indent="-174708" defTabSz="931774">
              <a:buFont typeface="Arial" panose="020B0604020202020204" pitchFamily="34" charset="0"/>
              <a:buChar char="•"/>
              <a:defRPr/>
            </a:pPr>
            <a:r>
              <a:rPr lang="en-US" dirty="0" smtClean="0"/>
              <a:t>Explain Elimination</a:t>
            </a:r>
          </a:p>
          <a:p>
            <a:pPr marL="640594" lvl="1" indent="-174708" defTabSz="931774">
              <a:buFont typeface="Arial" panose="020B0604020202020204" pitchFamily="34" charset="0"/>
              <a:buChar char="•"/>
              <a:defRPr/>
            </a:pPr>
            <a:r>
              <a:rPr lang="en-US" dirty="0" smtClean="0"/>
              <a:t>Physically remove the hazard from the workplace</a:t>
            </a:r>
          </a:p>
          <a:p>
            <a:pPr marL="640594" lvl="1" indent="-174708" defTabSz="931774">
              <a:buFont typeface="Arial" panose="020B0604020202020204" pitchFamily="34" charset="0"/>
              <a:buChar char="•"/>
              <a:defRPr/>
            </a:pPr>
            <a:r>
              <a:rPr lang="en-US" dirty="0" smtClean="0"/>
              <a:t>Most effective way to reduce hazard but sometimes difficult to implement</a:t>
            </a:r>
          </a:p>
          <a:p>
            <a:pPr marL="183394"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Elimination Example Used in Acid Handling: </a:t>
            </a:r>
          </a:p>
          <a:p>
            <a:pPr marL="640594" marR="0" lvl="1"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Vent valves are an example of an elimination control used in acid handling </a:t>
            </a:r>
          </a:p>
          <a:p>
            <a:pPr marL="640594" marR="0" lvl="1"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vent valves are utilized to avoid the need to climb on the tanker platform to open the lid</a:t>
            </a:r>
            <a:r>
              <a:rPr lang="en-US" sz="1200" b="0" kern="1200" baseline="0" dirty="0" smtClean="0">
                <a:solidFill>
                  <a:schemeClr val="tx1"/>
                </a:solidFill>
                <a:effectLst/>
                <a:latin typeface="+mn-lt"/>
                <a:ea typeface="+mn-ea"/>
                <a:cs typeface="+mn-cs"/>
              </a:rPr>
              <a:t> during the unloading process</a:t>
            </a:r>
            <a:endParaRPr lang="en-US" sz="1200" b="0" kern="1200" dirty="0" smtClean="0">
              <a:solidFill>
                <a:schemeClr val="tx1"/>
              </a:solidFill>
              <a:effectLst/>
              <a:latin typeface="+mn-lt"/>
              <a:ea typeface="+mn-ea"/>
              <a:cs typeface="+mn-cs"/>
            </a:endParaRPr>
          </a:p>
          <a:p>
            <a:pPr marL="183394" lvl="0" indent="-174708" defTabSz="931774">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3F8FCD5C-19B0-4F7A-B49D-975DBE93C182}" type="slidenum">
              <a:rPr lang="en-US" smtClean="0"/>
              <a:t>29</a:t>
            </a:fld>
            <a:endParaRPr lang="en-US"/>
          </a:p>
        </p:txBody>
      </p:sp>
    </p:spTree>
    <p:extLst>
      <p:ext uri="{BB962C8B-B14F-4D97-AF65-F5344CB8AC3E}">
        <p14:creationId xmlns:p14="http://schemas.microsoft.com/office/powerpoint/2010/main" val="402582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N/A</a:t>
            </a:r>
          </a:p>
          <a:p>
            <a:endParaRPr lang="en-US" b="1" baseline="0" dirty="0" smtClean="0"/>
          </a:p>
          <a:p>
            <a:r>
              <a:rPr lang="en-US" sz="1200" b="1" kern="1200" dirty="0" smtClean="0">
                <a:solidFill>
                  <a:schemeClr val="tx1"/>
                </a:solidFill>
                <a:effectLst/>
                <a:latin typeface="+mn-lt"/>
                <a:ea typeface="+mn-ea"/>
                <a:cs typeface="+mn-cs"/>
              </a:rPr>
              <a:t>Time</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Approximately 10 minutes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Materials</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Choose an icebreaker from the FG and gather appropriate materials</a:t>
            </a:r>
          </a:p>
          <a:p>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Purpose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Successful icebreakers encourage students to contribute ideas and experiences thus increasing motivation and engagement in the class</a:t>
            </a:r>
          </a:p>
          <a:p>
            <a:pPr marL="17145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The FG has many</a:t>
            </a:r>
            <a:r>
              <a:rPr lang="en-US" sz="1200" b="0" kern="1200" dirty="0" smtClean="0">
                <a:solidFill>
                  <a:schemeClr val="tx1"/>
                </a:solidFill>
                <a:effectLst/>
                <a:latin typeface="+mn-lt"/>
                <a:ea typeface="+mn-ea"/>
                <a:cs typeface="+mn-cs"/>
              </a:rPr>
              <a:t> icebreakers to use</a:t>
            </a:r>
            <a:r>
              <a:rPr lang="en-US" sz="1200" b="0" kern="1200" baseline="0" dirty="0" smtClean="0">
                <a:solidFill>
                  <a:schemeClr val="tx1"/>
                </a:solidFill>
                <a:effectLst/>
                <a:latin typeface="+mn-lt"/>
                <a:ea typeface="+mn-ea"/>
                <a:cs typeface="+mn-cs"/>
              </a:rPr>
              <a:t> now, after breaks, or any other time</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a:t>
            </a:fld>
            <a:endParaRPr lang="en-US"/>
          </a:p>
        </p:txBody>
      </p:sp>
    </p:spTree>
    <p:extLst>
      <p:ext uri="{BB962C8B-B14F-4D97-AF65-F5344CB8AC3E}">
        <p14:creationId xmlns:p14="http://schemas.microsoft.com/office/powerpoint/2010/main" val="3172795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20</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4708" indent="-174708" defTabSz="931774">
              <a:buFont typeface="Arial" panose="020B0604020202020204" pitchFamily="34" charset="0"/>
              <a:buChar char="•"/>
              <a:defRPr/>
            </a:pPr>
            <a:r>
              <a:rPr lang="en-US" dirty="0" smtClean="0"/>
              <a:t>Explain Substitution</a:t>
            </a:r>
          </a:p>
          <a:p>
            <a:pPr marL="640594" lvl="1" indent="-174708" defTabSz="931774">
              <a:buFont typeface="Arial" panose="020B0604020202020204" pitchFamily="34" charset="0"/>
              <a:buChar char="•"/>
              <a:defRPr/>
            </a:pPr>
            <a:r>
              <a:rPr lang="en-US" dirty="0" smtClean="0"/>
              <a:t>Replaces a chemical, substance, material, or practice with something less hazardous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Is sometimes grouped with elimination; both ultimately remove the identified hazard</a:t>
            </a:r>
          </a:p>
          <a:p>
            <a:pPr marL="180136"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Substitution Example Used in Acid Handling: </a:t>
            </a:r>
            <a:r>
              <a:rPr lang="en-US" sz="1200" b="0" kern="1200" dirty="0" smtClean="0">
                <a:solidFill>
                  <a:schemeClr val="tx1"/>
                </a:solidFill>
                <a:effectLst/>
                <a:latin typeface="+mn-lt"/>
                <a:ea typeface="+mn-ea"/>
                <a:cs typeface="+mn-cs"/>
              </a:rPr>
              <a:t>At Atlantic Copper, the visual tank level indicator has been substituted with a flow control valve for acid unloading to isolate acid hazards</a:t>
            </a:r>
          </a:p>
          <a:p>
            <a:pPr marL="180136" lvl="0" indent="-171450" defTabSz="931774">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3F8FCD5C-19B0-4F7A-B49D-975DBE93C182}" type="slidenum">
              <a:rPr lang="en-US" smtClean="0"/>
              <a:t>30</a:t>
            </a:fld>
            <a:endParaRPr lang="en-US"/>
          </a:p>
        </p:txBody>
      </p:sp>
    </p:spTree>
    <p:extLst>
      <p:ext uri="{BB962C8B-B14F-4D97-AF65-F5344CB8AC3E}">
        <p14:creationId xmlns:p14="http://schemas.microsoft.com/office/powerpoint/2010/main" val="2626334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21</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4708" indent="-174708" defTabSz="931774">
              <a:buFont typeface="Arial" panose="020B0604020202020204" pitchFamily="34" charset="0"/>
              <a:buChar char="•"/>
              <a:defRPr/>
            </a:pPr>
            <a:r>
              <a:rPr lang="en-US" dirty="0" smtClean="0"/>
              <a:t>Explain Engineering</a:t>
            </a:r>
          </a:p>
          <a:p>
            <a:pPr marL="640594" lvl="1" indent="-174708" defTabSz="931774">
              <a:buFont typeface="Arial" panose="020B0604020202020204" pitchFamily="34" charset="0"/>
              <a:buChar char="•"/>
              <a:defRPr/>
            </a:pPr>
            <a:r>
              <a:rPr lang="en-US" dirty="0" smtClean="0"/>
              <a:t>Blocks access with a barrier thus preventing the hazard from coming into contact with the affected</a:t>
            </a:r>
            <a:r>
              <a:rPr lang="en-US" baseline="0" dirty="0" smtClean="0"/>
              <a:t> individuals</a:t>
            </a:r>
            <a:endParaRPr lang="en-US" dirty="0" smtClean="0"/>
          </a:p>
          <a:p>
            <a:pPr marL="640594" lvl="1" indent="-174708" defTabSz="931774">
              <a:buFont typeface="Arial" panose="020B0604020202020204" pitchFamily="34" charset="0"/>
              <a:buChar char="•"/>
              <a:defRPr/>
            </a:pPr>
            <a:r>
              <a:rPr lang="en-US" dirty="0" smtClean="0"/>
              <a:t>If complete enclosure is not feasible, reduce exposure to the hazard with a barrier (handrail) or ventilation</a:t>
            </a:r>
          </a:p>
          <a:p>
            <a:pPr marL="640594" lvl="1" indent="-174708" defTabSz="931774">
              <a:buFont typeface="Arial" panose="020B0604020202020204" pitchFamily="34" charset="0"/>
              <a:buChar char="•"/>
              <a:defRPr/>
            </a:pPr>
            <a:r>
              <a:rPr lang="en-US" dirty="0" smtClean="0"/>
              <a:t>Does not have to be expensive or complicated</a:t>
            </a:r>
          </a:p>
          <a:p>
            <a:pPr marL="183394" lvl="0" indent="-174708" defTabSz="931774">
              <a:buFont typeface="Arial" panose="020B0604020202020204" pitchFamily="34" charset="0"/>
              <a:buChar char="•"/>
              <a:defRPr/>
            </a:pPr>
            <a:r>
              <a:rPr lang="en-US" dirty="0" smtClean="0"/>
              <a:t>Engineering Example Used in Acid Handling: </a:t>
            </a:r>
          </a:p>
          <a:p>
            <a:pPr marL="628650" lvl="1" indent="-171450">
              <a:buFont typeface="Arial" panose="020B0604020202020204" pitchFamily="34" charset="0"/>
              <a:buChar char="•"/>
            </a:pPr>
            <a:r>
              <a:rPr lang="en-US" dirty="0" smtClean="0"/>
              <a:t>Wheel chocks</a:t>
            </a:r>
          </a:p>
          <a:p>
            <a:pPr marL="628650" lvl="1" indent="-171450">
              <a:buFont typeface="Arial" panose="020B0604020202020204" pitchFamily="34" charset="0"/>
              <a:buChar char="•"/>
            </a:pPr>
            <a:r>
              <a:rPr lang="en-US" dirty="0" smtClean="0"/>
              <a:t>Hose coupling system</a:t>
            </a:r>
          </a:p>
          <a:p>
            <a:pPr marL="628650" lvl="1" indent="-171450">
              <a:buFont typeface="Arial" panose="020B0604020202020204" pitchFamily="34" charset="0"/>
              <a:buChar char="•"/>
            </a:pPr>
            <a:r>
              <a:rPr lang="en-US" dirty="0" smtClean="0"/>
              <a:t>Sight glass</a:t>
            </a:r>
          </a:p>
          <a:p>
            <a:pPr marL="628650" lvl="1" indent="-171450">
              <a:buFont typeface="Arial" panose="020B0604020202020204" pitchFamily="34" charset="0"/>
              <a:buChar char="•"/>
            </a:pPr>
            <a:r>
              <a:rPr lang="en-US" dirty="0" smtClean="0"/>
              <a:t>Flange covers (Diapers)</a:t>
            </a:r>
          </a:p>
          <a:p>
            <a:pPr marL="628650" lvl="1" indent="-171450">
              <a:buFont typeface="Arial" panose="020B0604020202020204" pitchFamily="34" charset="0"/>
              <a:buChar char="•"/>
            </a:pPr>
            <a:r>
              <a:rPr lang="en-US" dirty="0" smtClean="0"/>
              <a:t>Splash Guards</a:t>
            </a:r>
          </a:p>
          <a:p>
            <a:pPr marL="628650" lvl="1" indent="-171450">
              <a:buFont typeface="Arial" panose="020B0604020202020204" pitchFamily="34" charset="0"/>
              <a:buChar char="•"/>
            </a:pPr>
            <a:r>
              <a:rPr lang="en-US" dirty="0" smtClean="0"/>
              <a:t>Emergency stop</a:t>
            </a:r>
          </a:p>
          <a:p>
            <a:pPr marL="628650" lvl="1" indent="-171450">
              <a:buFont typeface="Arial" panose="020B0604020202020204" pitchFamily="34" charset="0"/>
              <a:buChar char="•"/>
            </a:pPr>
            <a:r>
              <a:rPr lang="en-US" dirty="0" smtClean="0"/>
              <a:t>Gangways</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Ask participants if they have seen these in the field</a:t>
            </a:r>
            <a:endParaRPr lang="en-US" dirty="0" smtClean="0"/>
          </a:p>
          <a:p>
            <a:pPr marL="183394" lvl="0" indent="-174708" defTabSz="931774">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3F8FCD5C-19B0-4F7A-B49D-975DBE93C182}" type="slidenum">
              <a:rPr lang="en-US" smtClean="0"/>
              <a:t>31</a:t>
            </a:fld>
            <a:endParaRPr lang="en-US"/>
          </a:p>
        </p:txBody>
      </p:sp>
    </p:spTree>
    <p:extLst>
      <p:ext uri="{BB962C8B-B14F-4D97-AF65-F5344CB8AC3E}">
        <p14:creationId xmlns:p14="http://schemas.microsoft.com/office/powerpoint/2010/main" val="3028566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22</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4708" indent="-174708" defTabSz="931774">
              <a:buFont typeface="Arial" panose="020B0604020202020204" pitchFamily="34" charset="0"/>
              <a:buChar char="•"/>
              <a:defRPr/>
            </a:pPr>
            <a:r>
              <a:rPr lang="en-US" dirty="0" smtClean="0"/>
              <a:t>Explain Administrative</a:t>
            </a:r>
          </a:p>
          <a:p>
            <a:pPr marL="640594" lvl="1" indent="-174708" defTabSz="931774">
              <a:buFont typeface="Arial" panose="020B0604020202020204" pitchFamily="34" charset="0"/>
              <a:buChar char="•"/>
              <a:defRPr/>
            </a:pPr>
            <a:r>
              <a:rPr lang="en-US" dirty="0" smtClean="0"/>
              <a:t>Implement rules that change the way employees </a:t>
            </a:r>
            <a:r>
              <a:rPr lang="en-US" sz="1200" kern="1200" dirty="0" smtClean="0">
                <a:solidFill>
                  <a:schemeClr val="tx1"/>
                </a:solidFill>
                <a:effectLst/>
                <a:latin typeface="+mn-lt"/>
                <a:ea typeface="+mn-ea"/>
                <a:cs typeface="+mn-cs"/>
              </a:rPr>
              <a:t>and contractors</a:t>
            </a:r>
            <a:r>
              <a:rPr lang="en-US" dirty="0" smtClean="0"/>
              <a:t> do their jobs</a:t>
            </a:r>
          </a:p>
          <a:p>
            <a:pPr marL="640594" lvl="1" indent="-174708" defTabSz="931774">
              <a:buFont typeface="Arial" panose="020B0604020202020204" pitchFamily="34" charset="0"/>
              <a:buChar char="•"/>
              <a:defRPr/>
            </a:pPr>
            <a:r>
              <a:rPr lang="en-US" dirty="0" smtClean="0"/>
              <a:t>Includes policies and procedures, SOPs, signage, training, restricted access, equipment maintenance, housekeeping, and personal hygiene practices</a:t>
            </a:r>
          </a:p>
          <a:p>
            <a:pPr marL="183394" lvl="0" indent="-174708" defTabSz="931774">
              <a:buFont typeface="Arial" panose="020B0604020202020204" pitchFamily="34" charset="0"/>
              <a:buChar char="•"/>
              <a:defRPr/>
            </a:pPr>
            <a:r>
              <a:rPr lang="en-US" dirty="0" smtClean="0"/>
              <a:t>Administrative Example Used in Acid Handling: </a:t>
            </a:r>
          </a:p>
          <a:p>
            <a:pPr marL="628650" lvl="1" indent="-171450">
              <a:buFont typeface="Arial" panose="020B0604020202020204" pitchFamily="34" charset="0"/>
              <a:buChar char="•"/>
            </a:pPr>
            <a:r>
              <a:rPr lang="en-US" dirty="0" smtClean="0"/>
              <a:t>Policies and procedures</a:t>
            </a:r>
          </a:p>
          <a:p>
            <a:pPr marL="628650" lvl="1" indent="-171450">
              <a:buFont typeface="Arial" panose="020B0604020202020204" pitchFamily="34" charset="0"/>
              <a:buChar char="•"/>
            </a:pPr>
            <a:r>
              <a:rPr lang="en-US" dirty="0" smtClean="0"/>
              <a:t>Signage</a:t>
            </a:r>
          </a:p>
          <a:p>
            <a:pPr marL="628650" lvl="1" indent="-171450">
              <a:buFont typeface="Arial" panose="020B0604020202020204" pitchFamily="34" charset="0"/>
              <a:buChar char="•"/>
            </a:pPr>
            <a:r>
              <a:rPr lang="en-US" dirty="0" smtClean="0"/>
              <a:t>Restricted access</a:t>
            </a:r>
          </a:p>
          <a:p>
            <a:pPr marL="628650" lvl="1" indent="-171450">
              <a:buFont typeface="Arial" panose="020B0604020202020204" pitchFamily="34" charset="0"/>
              <a:buChar char="•"/>
            </a:pPr>
            <a:r>
              <a:rPr lang="en-US" dirty="0" smtClean="0"/>
              <a:t>Training</a:t>
            </a:r>
          </a:p>
          <a:p>
            <a:pPr marL="628650" lvl="1" indent="-171450">
              <a:buFont typeface="Arial" panose="020B0604020202020204" pitchFamily="34" charset="0"/>
              <a:buChar char="•"/>
            </a:pPr>
            <a:r>
              <a:rPr lang="en-US" dirty="0" smtClean="0"/>
              <a:t>Housekeeping</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Personal hygiene practices</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Ask participants why personal hygiene practices are important</a:t>
            </a:r>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32</a:t>
            </a:fld>
            <a:endParaRPr lang="en-US"/>
          </a:p>
        </p:txBody>
      </p:sp>
    </p:spTree>
    <p:extLst>
      <p:ext uri="{BB962C8B-B14F-4D97-AF65-F5344CB8AC3E}">
        <p14:creationId xmlns:p14="http://schemas.microsoft.com/office/powerpoint/2010/main" val="954124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23</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4708" indent="-174708" defTabSz="931774">
              <a:buFont typeface="Arial" panose="020B0604020202020204" pitchFamily="34" charset="0"/>
              <a:buChar char="•"/>
              <a:defRPr/>
            </a:pPr>
            <a:r>
              <a:rPr lang="en-US" dirty="0" smtClean="0"/>
              <a:t>Explain PPE</a:t>
            </a:r>
          </a:p>
          <a:p>
            <a:pPr marL="640594" lvl="1" indent="-174708" defTabSz="931774">
              <a:buFont typeface="Arial" panose="020B0604020202020204" pitchFamily="34" charset="0"/>
              <a:buChar char="•"/>
              <a:defRPr/>
            </a:pPr>
            <a:r>
              <a:rPr lang="en-US" dirty="0" smtClean="0"/>
              <a:t>Personal Protective Equipment</a:t>
            </a:r>
          </a:p>
          <a:p>
            <a:pPr marL="640594" lvl="1" indent="-174708" defTabSz="931774">
              <a:buFont typeface="Arial" panose="020B0604020202020204" pitchFamily="34" charset="0"/>
              <a:buChar char="•"/>
              <a:defRPr/>
            </a:pPr>
            <a:r>
              <a:rPr lang="en-US" dirty="0" smtClean="0"/>
              <a:t>Designed to offer the wearer’s body a layer of protection from hazards in the work environment</a:t>
            </a:r>
          </a:p>
          <a:p>
            <a:pPr marL="640594" lvl="1" indent="-174708" defTabSz="931774">
              <a:buFont typeface="Arial" panose="020B0604020202020204" pitchFamily="34" charset="0"/>
              <a:buChar char="•"/>
              <a:defRPr/>
            </a:pPr>
            <a:r>
              <a:rPr lang="en-US" dirty="0" smtClean="0"/>
              <a:t>Includes (but not limited to) hard hats, protective clothing, gloves, face shields, safety glasses, safety boots, and respirators</a:t>
            </a:r>
          </a:p>
          <a:p>
            <a:pPr marL="640594" lvl="1" indent="-174708" defTabSz="931774">
              <a:buFont typeface="Arial" panose="020B0604020202020204" pitchFamily="34" charset="0"/>
              <a:buChar char="•"/>
              <a:defRPr/>
            </a:pPr>
            <a:r>
              <a:rPr lang="en-US" dirty="0" smtClean="0"/>
              <a:t>Seems like a simple solution to a hazard and can offer protection.</a:t>
            </a:r>
            <a:r>
              <a:rPr lang="en-US" baseline="0" dirty="0" smtClean="0"/>
              <a:t> Its</a:t>
            </a:r>
            <a:r>
              <a:rPr lang="en-US" dirty="0" smtClean="0"/>
              <a:t> effectiveness depends on individuals choosing to wear the appropriate PPE correctly</a:t>
            </a:r>
          </a:p>
          <a:p>
            <a:pPr marL="640594" lvl="1" indent="-174708" defTabSz="931774">
              <a:buFont typeface="Arial" panose="020B0604020202020204" pitchFamily="34" charset="0"/>
              <a:buChar char="•"/>
              <a:defRPr/>
            </a:pPr>
            <a:r>
              <a:rPr lang="en-US" dirty="0" smtClean="0"/>
              <a:t>Any system dependent on an individual’s behavior is inherently unreliable</a:t>
            </a:r>
          </a:p>
          <a:p>
            <a:pPr marL="640594" lvl="1" indent="-174708" defTabSz="931774">
              <a:buFont typeface="Arial" panose="020B0604020202020204" pitchFamily="34" charset="0"/>
              <a:buChar char="•"/>
              <a:defRPr/>
            </a:pPr>
            <a:r>
              <a:rPr lang="en-US" dirty="0" smtClean="0"/>
              <a:t>Both administrative controls and PPE methods have proven to be less effective than other controls as they require effort by everyone involved</a:t>
            </a:r>
          </a:p>
          <a:p>
            <a:pPr marL="183394"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PPE Example Used in Acid Handling: </a:t>
            </a:r>
            <a:r>
              <a:rPr lang="en-US" sz="1200" b="0" kern="1200" dirty="0" smtClean="0">
                <a:solidFill>
                  <a:schemeClr val="tx1"/>
                </a:solidFill>
                <a:effectLst/>
                <a:latin typeface="+mn-lt"/>
                <a:ea typeface="+mn-ea"/>
                <a:cs typeface="+mn-cs"/>
              </a:rPr>
              <a:t>When loading and unloading sulfuric acid, wearing the appropriate personal protective equipment such as an Acid suit will help decrease the severity of exposure due to an acid spray </a:t>
            </a:r>
          </a:p>
        </p:txBody>
      </p:sp>
      <p:sp>
        <p:nvSpPr>
          <p:cNvPr id="4" name="Slide Number Placeholder 3"/>
          <p:cNvSpPr>
            <a:spLocks noGrp="1"/>
          </p:cNvSpPr>
          <p:nvPr>
            <p:ph type="sldNum" sz="quarter" idx="10"/>
          </p:nvPr>
        </p:nvSpPr>
        <p:spPr/>
        <p:txBody>
          <a:bodyPr/>
          <a:lstStyle/>
          <a:p>
            <a:fld id="{3F8FCD5C-19B0-4F7A-B49D-975DBE93C182}" type="slidenum">
              <a:rPr lang="en-US" smtClean="0"/>
              <a:t>33</a:t>
            </a:fld>
            <a:endParaRPr lang="en-US"/>
          </a:p>
        </p:txBody>
      </p:sp>
    </p:spTree>
    <p:extLst>
      <p:ext uri="{BB962C8B-B14F-4D97-AF65-F5344CB8AC3E}">
        <p14:creationId xmlns:p14="http://schemas.microsoft.com/office/powerpoint/2010/main" val="168250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24-25</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Have students review the charts on SG p. 24-25 or the Sulfuric Acid Bulk Handling Personal Protective Equipment Technical Supplement.</a:t>
            </a:r>
            <a:r>
              <a:rPr lang="en-US" sz="1200" b="0" kern="120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The chart details the PPE requirements for acid handling.</a:t>
            </a:r>
          </a:p>
          <a:p>
            <a:pPr marL="171450" indent="-171450" fontAlgn="base">
              <a:buFont typeface="Arial" panose="020B0604020202020204" pitchFamily="34" charset="0"/>
              <a:buChar char="•"/>
            </a:pPr>
            <a:r>
              <a:rPr lang="en-US" sz="1200" b="0" kern="1200" dirty="0" smtClean="0">
                <a:solidFill>
                  <a:schemeClr val="tx1"/>
                </a:solidFill>
                <a:effectLst/>
                <a:latin typeface="+mn-lt"/>
                <a:ea typeface="+mn-ea"/>
                <a:cs typeface="+mn-cs"/>
              </a:rPr>
              <a:t>All personal protective equipment must be cleaned and stored per manufacturer recommendations</a:t>
            </a:r>
          </a:p>
          <a:p>
            <a:pPr marL="171450" indent="-171450" fontAlgn="base">
              <a:buFont typeface="Arial" panose="020B0604020202020204" pitchFamily="34" charset="0"/>
              <a:buChar char="•"/>
            </a:pPr>
            <a:r>
              <a:rPr lang="en-US" sz="1200" b="1" kern="1200" dirty="0" smtClean="0">
                <a:solidFill>
                  <a:schemeClr val="tx1"/>
                </a:solidFill>
                <a:effectLst/>
                <a:latin typeface="+mn-lt"/>
                <a:ea typeface="+mn-ea"/>
                <a:cs typeface="+mn-cs"/>
              </a:rPr>
              <a:t>NOTE: </a:t>
            </a:r>
            <a:r>
              <a:rPr lang="en-US" sz="1200" b="0" kern="1200" dirty="0" smtClean="0">
                <a:solidFill>
                  <a:schemeClr val="tx1"/>
                </a:solidFill>
                <a:effectLst/>
                <a:latin typeface="+mn-lt"/>
                <a:ea typeface="+mn-ea"/>
                <a:cs typeface="+mn-cs"/>
              </a:rPr>
              <a:t>If contract/carrier organizations</a:t>
            </a:r>
            <a:r>
              <a:rPr lang="en-US" sz="1200" b="0" kern="1200" baseline="0" dirty="0" smtClean="0">
                <a:solidFill>
                  <a:schemeClr val="tx1"/>
                </a:solidFill>
                <a:effectLst/>
                <a:latin typeface="+mn-lt"/>
                <a:ea typeface="+mn-ea"/>
                <a:cs typeface="+mn-cs"/>
              </a:rPr>
              <a:t> choose to use other protective garments that meet the above standards, they may do so; however, the driver must have the specifications from the manufacturer of the protective garment readily available and be able to provide when requested by site personnel</a:t>
            </a:r>
          </a:p>
          <a:p>
            <a:pPr marL="171450" indent="-171450" fontAlgn="base">
              <a:buFont typeface="Arial" panose="020B0604020202020204" pitchFamily="34" charset="0"/>
              <a:buChar char="•"/>
            </a:pPr>
            <a:r>
              <a:rPr lang="en-US" sz="1200" b="1" kern="1200" baseline="0" dirty="0" smtClean="0">
                <a:solidFill>
                  <a:schemeClr val="tx1"/>
                </a:solidFill>
                <a:effectLst/>
                <a:latin typeface="+mn-lt"/>
                <a:ea typeface="+mn-ea"/>
                <a:cs typeface="+mn-cs"/>
              </a:rPr>
              <a:t>NOTE: Instructor should stress that alterations to garments are not permitted</a:t>
            </a:r>
            <a:endParaRPr lang="en-US" sz="1200" b="1"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34</a:t>
            </a:fld>
            <a:endParaRPr lang="en-US"/>
          </a:p>
        </p:txBody>
      </p:sp>
    </p:spTree>
    <p:extLst>
      <p:ext uri="{BB962C8B-B14F-4D97-AF65-F5344CB8AC3E}">
        <p14:creationId xmlns:p14="http://schemas.microsoft.com/office/powerpoint/2010/main" val="2749145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26</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Have students review the list on SG p. 26 or the Sulfuric Acid Bulk Handling Policy FCX-HS28</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Sulfuric acid can be handled safely if proper precautionary measures are observed</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Maintain unobstructed access between the task and shower/eyewash</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Verify the location of the emergency stop button for acid transfer pumps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Maintain unobstructed access between task and emergency stop</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Ensure tanks have storage capacity before offloading</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Acid-resistant PPE is to be inspected and properly worn prior to entering the Hot or Warm Zones. Reference the PPE Technical Supplement for additional details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Employees and contractors will wear personal gas monitors in designated areas and be trained in their use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Offloading of acid by gravity should be used whenever possible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Visually inspect all hoses and fittings prior to unloading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Ensure all lines are drained after loading/unloading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Be vigilant for leaking acid. Contact appropriate personnel immediately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Ensure chocks, blocks or stops are in place for all railcars and trucks as required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Isolate loading/unloading rail sections from other sections of rail to prevent incoming cars as required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Always review site-specific processes and procedures prior to starting work</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Ensure camlock splash-guards are in place and serviceable for truck offloading</a:t>
            </a:r>
          </a:p>
        </p:txBody>
      </p:sp>
      <p:sp>
        <p:nvSpPr>
          <p:cNvPr id="4" name="Slide Number Placeholder 3"/>
          <p:cNvSpPr>
            <a:spLocks noGrp="1"/>
          </p:cNvSpPr>
          <p:nvPr>
            <p:ph type="sldNum" sz="quarter" idx="10"/>
          </p:nvPr>
        </p:nvSpPr>
        <p:spPr/>
        <p:txBody>
          <a:bodyPr/>
          <a:lstStyle/>
          <a:p>
            <a:fld id="{3F8FCD5C-19B0-4F7A-B49D-975DBE93C182}" type="slidenum">
              <a:rPr lang="en-US" smtClean="0"/>
              <a:t>35</a:t>
            </a:fld>
            <a:endParaRPr lang="en-US"/>
          </a:p>
        </p:txBody>
      </p:sp>
    </p:spTree>
    <p:extLst>
      <p:ext uri="{BB962C8B-B14F-4D97-AF65-F5344CB8AC3E}">
        <p14:creationId xmlns:p14="http://schemas.microsoft.com/office/powerpoint/2010/main" val="3958610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27</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Give students time to write answers to the in the SG</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Have</a:t>
            </a:r>
            <a:r>
              <a:rPr lang="en-US" sz="1200" b="0" kern="1200" baseline="0" dirty="0" smtClean="0">
                <a:solidFill>
                  <a:schemeClr val="tx1"/>
                </a:solidFill>
                <a:effectLst/>
                <a:latin typeface="+mn-lt"/>
                <a:ea typeface="+mn-ea"/>
                <a:cs typeface="+mn-cs"/>
              </a:rPr>
              <a:t> students work in groups or individually</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Review the answers as a class using the slides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36</a:t>
            </a:fld>
            <a:endParaRPr lang="en-US"/>
          </a:p>
        </p:txBody>
      </p:sp>
    </p:spTree>
    <p:extLst>
      <p:ext uri="{BB962C8B-B14F-4D97-AF65-F5344CB8AC3E}">
        <p14:creationId xmlns:p14="http://schemas.microsoft.com/office/powerpoint/2010/main" val="3014437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27</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Answers may vary.</a:t>
            </a:r>
            <a:r>
              <a:rPr lang="en-US" sz="1200" b="0" kern="1200" baseline="0" dirty="0" smtClean="0">
                <a:solidFill>
                  <a:schemeClr val="tx1"/>
                </a:solidFill>
                <a:effectLst/>
                <a:latin typeface="+mn-lt"/>
                <a:ea typeface="+mn-ea"/>
                <a:cs typeface="+mn-cs"/>
              </a:rPr>
              <a:t> Possible answers:</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Fatal Risks: Exposure to Hazardous Substances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Actions to stay safe: Always review site-specific processes and procedures prior to starting work, ensure tanks have storage capacity before offloading</a:t>
            </a:r>
            <a:endParaRPr lang="en-US" sz="1200" b="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37</a:t>
            </a:fld>
            <a:endParaRPr lang="en-US"/>
          </a:p>
        </p:txBody>
      </p:sp>
    </p:spTree>
    <p:extLst>
      <p:ext uri="{BB962C8B-B14F-4D97-AF65-F5344CB8AC3E}">
        <p14:creationId xmlns:p14="http://schemas.microsoft.com/office/powerpoint/2010/main" val="4064801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27</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Answers may vary.</a:t>
            </a:r>
            <a:r>
              <a:rPr lang="en-US" sz="1200" b="0" kern="1200" baseline="0" dirty="0" smtClean="0">
                <a:solidFill>
                  <a:schemeClr val="tx1"/>
                </a:solidFill>
                <a:effectLst/>
                <a:latin typeface="+mn-lt"/>
                <a:ea typeface="+mn-ea"/>
                <a:cs typeface="+mn-cs"/>
              </a:rPr>
              <a:t> Possible answers:</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Fatal Risks: Exposure to Hazardous Substances</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Actions to stay safe: Always review site-specific processes and procedures prior to starting work, visually inspect all hoses and fittings prior to unloading</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38</a:t>
            </a:fld>
            <a:endParaRPr lang="en-US"/>
          </a:p>
        </p:txBody>
      </p:sp>
    </p:spTree>
    <p:extLst>
      <p:ext uri="{BB962C8B-B14F-4D97-AF65-F5344CB8AC3E}">
        <p14:creationId xmlns:p14="http://schemas.microsoft.com/office/powerpoint/2010/main" val="1682161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27</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Answers may vary.</a:t>
            </a:r>
            <a:r>
              <a:rPr lang="en-US" sz="1200" b="0" kern="1200" baseline="0" dirty="0" smtClean="0">
                <a:solidFill>
                  <a:schemeClr val="tx1"/>
                </a:solidFill>
                <a:effectLst/>
                <a:latin typeface="+mn-lt"/>
                <a:ea typeface="+mn-ea"/>
                <a:cs typeface="+mn-cs"/>
              </a:rPr>
              <a:t> Possible answers:</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Fatal Risks: Exposure to Hazardous Substances</a:t>
            </a:r>
          </a:p>
          <a:p>
            <a:pPr marL="628650" lvl="1" indent="-171450">
              <a:buFont typeface="Arial" panose="020B0604020202020204" pitchFamily="34" charset="0"/>
              <a:buChar char="•"/>
            </a:pPr>
            <a:r>
              <a:rPr lang="en-US" sz="1200" b="0" kern="1200" baseline="0" dirty="0" smtClean="0">
                <a:solidFill>
                  <a:schemeClr val="tx1"/>
                </a:solidFill>
                <a:effectLst/>
                <a:latin typeface="+mn-lt"/>
                <a:ea typeface="+mn-ea"/>
                <a:cs typeface="+mn-cs"/>
              </a:rPr>
              <a:t>Actions to stay safe: Always review site-specific processes and procedures prior to starting work, a pre-task review, workplace exam and equipment inspection must be completed prior to loading/unloading bulk concentrated acid</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39</a:t>
            </a:fld>
            <a:endParaRPr lang="en-US"/>
          </a:p>
        </p:txBody>
      </p:sp>
    </p:spTree>
    <p:extLst>
      <p:ext uri="{BB962C8B-B14F-4D97-AF65-F5344CB8AC3E}">
        <p14:creationId xmlns:p14="http://schemas.microsoft.com/office/powerpoint/2010/main" val="2939853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 iii</a:t>
            </a:r>
          </a:p>
          <a:p>
            <a:endParaRPr lang="en-US" b="1" dirty="0" smtClean="0"/>
          </a:p>
          <a:p>
            <a:r>
              <a:rPr lang="en-US" b="1" dirty="0" smtClean="0"/>
              <a:t>Instruction</a:t>
            </a:r>
            <a:endParaRPr lang="en-US" b="0" dirty="0" smtClean="0"/>
          </a:p>
          <a:p>
            <a:pPr marL="171450" indent="-171450">
              <a:buFont typeface="Arial" panose="020B0604020202020204" pitchFamily="34" charset="0"/>
              <a:buChar char="•"/>
            </a:pPr>
            <a:r>
              <a:rPr lang="en-US" b="0" dirty="0" smtClean="0"/>
              <a:t>State objective(s) for each module</a:t>
            </a:r>
            <a:endParaRPr lang="en-US" b="0" baseline="0" dirty="0" smtClean="0"/>
          </a:p>
          <a:p>
            <a:pPr marL="171450" indent="-171450">
              <a:buFont typeface="Arial" panose="020B0604020202020204" pitchFamily="34" charset="0"/>
              <a:buChar char="•"/>
            </a:pPr>
            <a:r>
              <a:rPr lang="en-US" b="0" baseline="0" dirty="0" smtClean="0"/>
              <a:t>Learning objectives are also located at the beginning of each module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Option – If you wrote down or remember the student’s ideas of what they want to learn in the course, connect each response they gave to an objective (even if it is a vague connection). This increases motivation by showing students their ideas matter</a:t>
            </a:r>
          </a:p>
          <a:p>
            <a:pPr marL="171450" indent="-171450">
              <a:buFont typeface="Arial" panose="020B0604020202020204" pitchFamily="34" charset="0"/>
              <a:buChar char="•"/>
            </a:pPr>
            <a:endParaRPr lang="en-US" b="0" dirty="0" smtClean="0"/>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a:t>
            </a:fld>
            <a:endParaRPr lang="en-US"/>
          </a:p>
        </p:txBody>
      </p:sp>
    </p:spTree>
    <p:extLst>
      <p:ext uri="{BB962C8B-B14F-4D97-AF65-F5344CB8AC3E}">
        <p14:creationId xmlns:p14="http://schemas.microsoft.com/office/powerpoint/2010/main" val="3680923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N/A</a:t>
            </a:r>
          </a:p>
          <a:p>
            <a:endParaRPr lang="en-US" b="1" dirty="0" smtClean="0"/>
          </a:p>
          <a:p>
            <a:r>
              <a:rPr lang="en-US" b="1" dirty="0" smtClean="0"/>
              <a:t>Instruction</a:t>
            </a:r>
          </a:p>
          <a:p>
            <a:r>
              <a:rPr lang="en-US" b="1" dirty="0" smtClean="0"/>
              <a:t>Discuss questions on slide</a:t>
            </a:r>
          </a:p>
        </p:txBody>
      </p:sp>
      <p:sp>
        <p:nvSpPr>
          <p:cNvPr id="4" name="Slide Number Placeholder 3"/>
          <p:cNvSpPr>
            <a:spLocks noGrp="1"/>
          </p:cNvSpPr>
          <p:nvPr>
            <p:ph type="sldNum" sz="quarter" idx="10"/>
          </p:nvPr>
        </p:nvSpPr>
        <p:spPr/>
        <p:txBody>
          <a:bodyPr/>
          <a:lstStyle/>
          <a:p>
            <a:fld id="{3F8FCD5C-19B0-4F7A-B49D-975DBE93C182}" type="slidenum">
              <a:rPr lang="en-US" smtClean="0"/>
              <a:t>40</a:t>
            </a:fld>
            <a:endParaRPr lang="en-US"/>
          </a:p>
        </p:txBody>
      </p:sp>
    </p:spTree>
    <p:extLst>
      <p:ext uri="{BB962C8B-B14F-4D97-AF65-F5344CB8AC3E}">
        <p14:creationId xmlns:p14="http://schemas.microsoft.com/office/powerpoint/2010/main" val="1221706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29</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Review learning objectives for the module</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Upon completion of this module, students will be able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the communication process while on Freeport-McMoRan property</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41</a:t>
            </a:fld>
            <a:endParaRPr lang="en-US"/>
          </a:p>
        </p:txBody>
      </p:sp>
    </p:spTree>
    <p:extLst>
      <p:ext uri="{BB962C8B-B14F-4D97-AF65-F5344CB8AC3E}">
        <p14:creationId xmlns:p14="http://schemas.microsoft.com/office/powerpoint/2010/main" val="585284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a:t>
            </a:r>
            <a:r>
              <a:rPr lang="en-US" b="1" baseline="0" dirty="0" smtClean="0"/>
              <a:t> 33</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Communication plays a critical role in disaster prevention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 method for communication is to be provided for the carrier, contractor, or FMI employees working in concentrated acid transport and handling areas</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positive communication system </a:t>
            </a:r>
            <a:r>
              <a:rPr lang="en-US" sz="1200" b="0" kern="1200" dirty="0" smtClean="0">
                <a:solidFill>
                  <a:schemeClr val="tx1"/>
                </a:solidFill>
                <a:effectLst/>
                <a:latin typeface="+mn-lt"/>
                <a:ea typeface="+mn-ea"/>
                <a:cs typeface="+mn-cs"/>
              </a:rPr>
              <a:t>allows for two way dialogue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Each site is required to have a positive communication system with clear and obvious signage in an acid loading/unloading area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In addition, each site is required to maintain a </a:t>
            </a:r>
            <a:r>
              <a:rPr lang="en-US" sz="1200" b="1" kern="1200" dirty="0" smtClean="0">
                <a:solidFill>
                  <a:schemeClr val="tx1"/>
                </a:solidFill>
                <a:effectLst/>
                <a:latin typeface="+mn-lt"/>
                <a:ea typeface="+mn-ea"/>
                <a:cs typeface="+mn-cs"/>
              </a:rPr>
              <a:t>backup</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form of communication </a:t>
            </a:r>
            <a:r>
              <a:rPr lang="en-US" sz="1200" b="0" kern="1200" dirty="0" smtClean="0">
                <a:solidFill>
                  <a:schemeClr val="tx1"/>
                </a:solidFill>
                <a:effectLst/>
                <a:latin typeface="+mn-lt"/>
                <a:ea typeface="+mn-ea"/>
                <a:cs typeface="+mn-cs"/>
              </a:rPr>
              <a:t>in the event of a failure of one type of communication method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Any fixed communication</a:t>
            </a:r>
            <a:r>
              <a:rPr lang="en-US" sz="1200" b="0" kern="1200" baseline="0" dirty="0" smtClean="0">
                <a:solidFill>
                  <a:schemeClr val="tx1"/>
                </a:solidFill>
                <a:effectLst/>
                <a:latin typeface="+mn-lt"/>
                <a:ea typeface="+mn-ea"/>
                <a:cs typeface="+mn-cs"/>
              </a:rPr>
              <a:t> device must have conspicuous signage</a:t>
            </a:r>
            <a:r>
              <a:rPr lang="en-US" sz="1200" b="0" kern="1200" dirty="0" smtClean="0">
                <a:solidFill>
                  <a:schemeClr val="tx1"/>
                </a:solidFill>
                <a:effectLst/>
                <a:latin typeface="+mn-lt"/>
                <a:ea typeface="+mn-ea"/>
                <a:cs typeface="+mn-cs"/>
              </a:rPr>
              <a:t>. Signage must include an emergency contact number, name of responsible person, and site radio channel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Communication methods vary from site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to</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site, so a carrier needs to be aware of the various methods of communication used by each site</a:t>
            </a:r>
          </a:p>
        </p:txBody>
      </p:sp>
      <p:sp>
        <p:nvSpPr>
          <p:cNvPr id="4" name="Slide Number Placeholder 3"/>
          <p:cNvSpPr>
            <a:spLocks noGrp="1"/>
          </p:cNvSpPr>
          <p:nvPr>
            <p:ph type="sldNum" sz="quarter" idx="10"/>
          </p:nvPr>
        </p:nvSpPr>
        <p:spPr/>
        <p:txBody>
          <a:bodyPr/>
          <a:lstStyle/>
          <a:p>
            <a:fld id="{3F8FCD5C-19B0-4F7A-B49D-975DBE93C182}" type="slidenum">
              <a:rPr lang="en-US" smtClean="0"/>
              <a:t>42</a:t>
            </a:fld>
            <a:endParaRPr lang="en-US"/>
          </a:p>
        </p:txBody>
      </p:sp>
    </p:spTree>
    <p:extLst>
      <p:ext uri="{BB962C8B-B14F-4D97-AF65-F5344CB8AC3E}">
        <p14:creationId xmlns:p14="http://schemas.microsoft.com/office/powerpoint/2010/main" val="4533856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33-35</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lvl="0"/>
            <a:r>
              <a:rPr lang="en-US" sz="1200" b="1" kern="1200" dirty="0" smtClean="0">
                <a:solidFill>
                  <a:schemeClr val="tx1"/>
                </a:solidFill>
                <a:effectLst/>
                <a:latin typeface="+mn-lt"/>
                <a:ea typeface="+mn-ea"/>
                <a:cs typeface="+mn-cs"/>
              </a:rPr>
              <a:t>Positive Communication (Two</a:t>
            </a:r>
            <a:r>
              <a:rPr lang="en-US" sz="1200" b="1" kern="1200" baseline="0" dirty="0" smtClean="0">
                <a:solidFill>
                  <a:schemeClr val="tx1"/>
                </a:solidFill>
                <a:effectLst/>
                <a:latin typeface="+mn-lt"/>
                <a:ea typeface="+mn-ea"/>
                <a:cs typeface="+mn-cs"/>
              </a:rPr>
              <a:t> Way Communication) Examples</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Mobile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phones, two-way radios and other portable handheld communication devices are one of the most convenient ways to communicate when we are away from our workstations </a:t>
            </a:r>
          </a:p>
          <a:p>
            <a:r>
              <a:rPr lang="en-US" sz="1200" b="1" kern="1200" dirty="0" smtClean="0">
                <a:solidFill>
                  <a:schemeClr val="tx1"/>
                </a:solidFill>
                <a:effectLst/>
                <a:latin typeface="+mn-lt"/>
                <a:ea typeface="+mn-ea"/>
                <a:cs typeface="+mn-cs"/>
              </a:rPr>
              <a:t>Handheld Device Guidelines: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Never allow handheld communication devices to distract your concentration while operating a vehicle or mobile equipment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Always give full attention to driving and road conditions and never place or receive a call while driving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Sending/receiving text messages, emails, or conducting web searches are prohibited while operating equipment or vehicles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Outgoing calls are made only while equipment or vehicles are stationary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Incoming calls are taken while equipment or vehicles are stationary or when using hands-free devices</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If you work in operations of a surface or underground mine operations, do not stop on haulage travel roads</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Handheld communication devices are a quick means for communicating in an emergency. In the event of an emergency, always pull off the road before placing an emergency call</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The use of display screens for GPS navigation devices, tracking systems, collision avoidance systems, instruments, gauges, and systems providing information about the status of mobile equipment is permissible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Emphasize that handheld and Bluetooth devices should not be used when operating a vehicle on property</a:t>
            </a:r>
          </a:p>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GAI-</a:t>
            </a:r>
            <a:r>
              <a:rPr lang="en-US" sz="1200" b="1" kern="1200" dirty="0" err="1" smtClean="0">
                <a:solidFill>
                  <a:schemeClr val="tx1"/>
                </a:solidFill>
                <a:effectLst/>
                <a:latin typeface="+mn-lt"/>
                <a:ea typeface="+mn-ea"/>
                <a:cs typeface="+mn-cs"/>
              </a:rPr>
              <a:t>Tronics</a:t>
            </a: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b="0" dirty="0" smtClean="0">
                <a:effectLst/>
              </a:rPr>
              <a:t>GAI-</a:t>
            </a:r>
            <a:r>
              <a:rPr lang="en-US" b="0" dirty="0" err="1" smtClean="0">
                <a:effectLst/>
              </a:rPr>
              <a:t>Tronics</a:t>
            </a:r>
            <a:r>
              <a:rPr lang="en-US" b="0" dirty="0" smtClean="0">
                <a:effectLst/>
              </a:rPr>
              <a:t> is an intercom Page/Party communication system used at some sites </a:t>
            </a:r>
          </a:p>
          <a:p>
            <a:pPr marL="628650" lvl="1" indent="-171450">
              <a:buFont typeface="Arial" panose="020B0604020202020204" pitchFamily="34" charset="0"/>
              <a:buChar char="•"/>
            </a:pPr>
            <a:r>
              <a:rPr lang="en-US" b="0" dirty="0" smtClean="0">
                <a:effectLst/>
              </a:rPr>
              <a:t>The page function provides speaker placement where announcements can be made over the intercom speakers</a:t>
            </a:r>
          </a:p>
          <a:p>
            <a:pPr marL="628650" lvl="1" indent="-171450">
              <a:buFont typeface="Arial" panose="020B0604020202020204" pitchFamily="34" charset="0"/>
              <a:buChar char="•"/>
            </a:pPr>
            <a:r>
              <a:rPr lang="en-US" b="0" dirty="0" smtClean="0">
                <a:effectLst/>
              </a:rPr>
              <a:t>The party line function allows two or more individuals to converse privately without using the paging speakers </a:t>
            </a:r>
          </a:p>
          <a:p>
            <a:pPr marL="628650" lvl="1" indent="-171450">
              <a:buFont typeface="Arial" panose="020B0604020202020204" pitchFamily="34" charset="0"/>
              <a:buChar char="•"/>
            </a:pPr>
            <a:r>
              <a:rPr lang="en-US" b="0" dirty="0" smtClean="0">
                <a:effectLst/>
              </a:rPr>
              <a:t>This communication system may be used to report any issues employees or carriers may encounter, such as pump leaks, pipe leaks, low flow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NOTE: Talk to the site area supervisor for information about how to use the system</a:t>
            </a: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43</a:t>
            </a:fld>
            <a:endParaRPr lang="en-US"/>
          </a:p>
        </p:txBody>
      </p:sp>
    </p:spTree>
    <p:extLst>
      <p:ext uri="{BB962C8B-B14F-4D97-AF65-F5344CB8AC3E}">
        <p14:creationId xmlns:p14="http://schemas.microsoft.com/office/powerpoint/2010/main" val="653277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36</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Sites are required to implement a hazard communication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process may vary from site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to</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site, and individuals need to be aware of the process taken at each 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If you are unsure of the proper procedures, talk to site security or Health and Safety </a:t>
            </a:r>
          </a:p>
          <a:p>
            <a:pPr lvl="0"/>
            <a:endParaRPr lang="en-US" sz="1200" b="0"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3F8FCD5C-19B0-4F7A-B49D-975DBE93C182}" type="slidenum">
              <a:rPr lang="en-US" smtClean="0"/>
              <a:t>44</a:t>
            </a:fld>
            <a:endParaRPr lang="en-US"/>
          </a:p>
        </p:txBody>
      </p:sp>
    </p:spTree>
    <p:extLst>
      <p:ext uri="{BB962C8B-B14F-4D97-AF65-F5344CB8AC3E}">
        <p14:creationId xmlns:p14="http://schemas.microsoft.com/office/powerpoint/2010/main" val="3556942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36</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 Critical Control is a device, system, or process implemented to eliminate or reduce the risk for a task/job, and if missing or overlooked has the potential to lead to catastrophic outcomes such as serious injury or death</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Critical Controls are only a subset of the myriad safety controls that exist in our operations. The intent is to focus attention on these most important controls in our day-to-day activities</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Acid handling is inherently dangerous because of the nature of the substance. If an operator has a suggestion for a Critical Control improvement, Freeport-McMoRan is open for recommendations on how to improve the process. In some cases, recommendations for Critical Control improvements were not directly applied but generated ideas for similar controls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NOTE: If operators have an idea, encourage</a:t>
            </a:r>
            <a:r>
              <a:rPr lang="en-US" sz="1200" b="1" kern="1200" baseline="0" dirty="0" smtClean="0">
                <a:solidFill>
                  <a:schemeClr val="tx1"/>
                </a:solidFill>
                <a:effectLst/>
                <a:latin typeface="+mn-lt"/>
                <a:ea typeface="+mn-ea"/>
                <a:cs typeface="+mn-cs"/>
              </a:rPr>
              <a:t> them to submit the idea to site security or their own management</a:t>
            </a: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One example of a Critical Control improvement for acid handling is the use of sight glass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Have a student read the Description/Details of Improvement of the Critical Control Improvement, Safford Acid Unloading Sight Glass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Ask if they are familiar with sight glass and how they feel about this improvement</a:t>
            </a:r>
          </a:p>
          <a:p>
            <a:endParaRPr lang="en-US" b="1" dirty="0"/>
          </a:p>
        </p:txBody>
      </p:sp>
      <p:sp>
        <p:nvSpPr>
          <p:cNvPr id="4" name="Slide Number Placeholder 3"/>
          <p:cNvSpPr>
            <a:spLocks noGrp="1"/>
          </p:cNvSpPr>
          <p:nvPr>
            <p:ph type="sldNum" sz="quarter" idx="10"/>
          </p:nvPr>
        </p:nvSpPr>
        <p:spPr/>
        <p:txBody>
          <a:bodyPr/>
          <a:lstStyle/>
          <a:p>
            <a:fld id="{3F8FCD5C-19B0-4F7A-B49D-975DBE93C182}" type="slidenum">
              <a:rPr lang="en-US" smtClean="0"/>
              <a:t>45</a:t>
            </a:fld>
            <a:endParaRPr lang="en-US"/>
          </a:p>
        </p:txBody>
      </p:sp>
    </p:spTree>
    <p:extLst>
      <p:ext uri="{BB962C8B-B14F-4D97-AF65-F5344CB8AC3E}">
        <p14:creationId xmlns:p14="http://schemas.microsoft.com/office/powerpoint/2010/main" val="208106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37</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Approximately 15 minutes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Materials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Student Guide p. 37</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Pen/Pencil</a:t>
            </a:r>
          </a:p>
          <a:p>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Purpose</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This activity gives students the opportunity to brainstorm</a:t>
            </a:r>
            <a:r>
              <a:rPr lang="en-US" sz="1200" b="0" kern="1200" baseline="0" dirty="0" smtClean="0">
                <a:solidFill>
                  <a:schemeClr val="tx1"/>
                </a:solidFill>
                <a:effectLst/>
                <a:latin typeface="+mn-lt"/>
                <a:ea typeface="+mn-ea"/>
                <a:cs typeface="+mn-cs"/>
              </a:rPr>
              <a:t> an idea for a Critical Control Improvement that might be used in acid handling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Encourage</a:t>
            </a:r>
            <a:r>
              <a:rPr lang="en-US" sz="1200" kern="1200" baseline="0" dirty="0" smtClean="0">
                <a:solidFill>
                  <a:schemeClr val="tx1"/>
                </a:solidFill>
                <a:effectLst/>
                <a:latin typeface="+mn-lt"/>
                <a:ea typeface="+mn-ea"/>
                <a:cs typeface="+mn-cs"/>
              </a:rPr>
              <a:t> students to come up with an idea for a Critical Control Improvement that can be used in Acid Handling</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Tell them to be creative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Instruction</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b="0" kern="1200" dirty="0" smtClean="0">
                <a:solidFill>
                  <a:schemeClr val="tx1"/>
                </a:solidFill>
                <a:effectLst/>
                <a:latin typeface="+mn-lt"/>
                <a:ea typeface="+mn-ea"/>
                <a:cs typeface="+mn-cs"/>
              </a:rPr>
              <a:t>In groups of 3 or more students, </a:t>
            </a:r>
            <a:r>
              <a:rPr lang="en-US" b="0" dirty="0" smtClean="0">
                <a:latin typeface="+mn-lt"/>
              </a:rPr>
              <a:t>come up with an idea for a Critical Control Improvement that may be applied to sulfuric acid handling </a:t>
            </a:r>
            <a:endParaRPr lang="en-US" sz="1200" b="0" kern="1200" dirty="0" smtClean="0">
              <a:solidFill>
                <a:schemeClr val="tx1"/>
              </a:solidFill>
              <a:effectLst/>
              <a:latin typeface="+mn-lt"/>
              <a:ea typeface="+mn-ea"/>
              <a:cs typeface="+mn-cs"/>
            </a:endParaRPr>
          </a:p>
          <a:p>
            <a:pPr marL="228600" lvl="0" indent="-228600">
              <a:buFont typeface="+mj-lt"/>
              <a:buAutoNum type="arabicPeriod"/>
            </a:pPr>
            <a:r>
              <a:rPr lang="en-US" b="0" dirty="0" smtClean="0">
                <a:latin typeface="+mn-lt"/>
              </a:rPr>
              <a:t>Write a brief description and details for the improvement</a:t>
            </a:r>
          </a:p>
          <a:p>
            <a:pPr marL="228600" lvl="0" indent="-228600">
              <a:buFont typeface="+mj-lt"/>
              <a:buAutoNum type="arabicPeriod"/>
            </a:pPr>
            <a:r>
              <a:rPr lang="en-US" b="0" dirty="0" smtClean="0">
                <a:latin typeface="+mn-lt"/>
              </a:rPr>
              <a:t>Be prepared to share out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F8FCD5C-19B0-4F7A-B49D-975DBE93C182}" type="slidenum">
              <a:rPr lang="en-US" smtClean="0"/>
              <a:t>46</a:t>
            </a:fld>
            <a:endParaRPr lang="en-US"/>
          </a:p>
        </p:txBody>
      </p:sp>
    </p:spTree>
    <p:extLst>
      <p:ext uri="{BB962C8B-B14F-4D97-AF65-F5344CB8AC3E}">
        <p14:creationId xmlns:p14="http://schemas.microsoft.com/office/powerpoint/2010/main" val="19634939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N/A</a:t>
            </a:r>
          </a:p>
          <a:p>
            <a:endParaRPr lang="en-US" b="1" dirty="0" smtClean="0"/>
          </a:p>
          <a:p>
            <a:r>
              <a:rPr lang="en-US" b="1" dirty="0" smtClean="0"/>
              <a:t>Instruction</a:t>
            </a:r>
          </a:p>
          <a:p>
            <a:r>
              <a:rPr lang="en-US" b="1" dirty="0" smtClean="0"/>
              <a:t>Discuss questions on slide</a:t>
            </a:r>
          </a:p>
        </p:txBody>
      </p:sp>
      <p:sp>
        <p:nvSpPr>
          <p:cNvPr id="4" name="Slide Number Placeholder 3"/>
          <p:cNvSpPr>
            <a:spLocks noGrp="1"/>
          </p:cNvSpPr>
          <p:nvPr>
            <p:ph type="sldNum" sz="quarter" idx="10"/>
          </p:nvPr>
        </p:nvSpPr>
        <p:spPr/>
        <p:txBody>
          <a:bodyPr/>
          <a:lstStyle/>
          <a:p>
            <a:fld id="{3F8FCD5C-19B0-4F7A-B49D-975DBE93C182}" type="slidenum">
              <a:rPr lang="en-US" smtClean="0"/>
              <a:t>47</a:t>
            </a:fld>
            <a:endParaRPr lang="en-US"/>
          </a:p>
        </p:txBody>
      </p:sp>
    </p:spTree>
    <p:extLst>
      <p:ext uri="{BB962C8B-B14F-4D97-AF65-F5344CB8AC3E}">
        <p14:creationId xmlns:p14="http://schemas.microsoft.com/office/powerpoint/2010/main" val="24550060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39</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Review learning objectives for the module</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Upon completion of this module, students will be able to</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Discuss the different types of loading and unloading</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Outline procedures for entry</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48</a:t>
            </a:fld>
            <a:endParaRPr lang="en-US"/>
          </a:p>
        </p:txBody>
      </p:sp>
    </p:spTree>
    <p:extLst>
      <p:ext uri="{BB962C8B-B14F-4D97-AF65-F5344CB8AC3E}">
        <p14:creationId xmlns:p14="http://schemas.microsoft.com/office/powerpoint/2010/main" val="3625007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43</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Comply with all FMI driving standards and policies and obey all traffic signage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Drive to road conditions at all times and yield to heavy mine equipment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Travel to and from the designated load/unload facility only; travel to any other location is not authorized</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Travel in the mine areas where mixing with heavy off-road mine equipment is possible and requires a valid Pit Driver license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Left hand driving may be required at some sites</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Use identified roads</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Passing of an operating haul truck is strictly prohibited, even if the haul truck is stopped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Follow proper passing protocols including proper radio clearance</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Drivers/operators are expected to:</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Be fit for duty and trained for the task</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Report any safety or environmental concerns/issues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Return any equipment picked up on entry</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Return completed inspection form(s)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Secure transport vehicle to prevent leaks to the environment</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Pit driving may not apply to all sites. In-Pit training will be covered in detail in the Pit Driving Safety course</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49</a:t>
            </a:fld>
            <a:endParaRPr lang="en-US"/>
          </a:p>
        </p:txBody>
      </p:sp>
    </p:spTree>
    <p:extLst>
      <p:ext uri="{BB962C8B-B14F-4D97-AF65-F5344CB8AC3E}">
        <p14:creationId xmlns:p14="http://schemas.microsoft.com/office/powerpoint/2010/main" val="58208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 iii</a:t>
            </a:r>
          </a:p>
          <a:p>
            <a:endParaRPr lang="en-US" b="1" dirty="0" smtClean="0"/>
          </a:p>
          <a:p>
            <a:r>
              <a:rPr lang="en-US" b="1" dirty="0" smtClean="0"/>
              <a:t>Instruction</a:t>
            </a:r>
            <a:endParaRPr lang="en-US" b="0" dirty="0" smtClean="0"/>
          </a:p>
          <a:p>
            <a:pPr marL="171450" indent="-171450">
              <a:buFont typeface="Arial" panose="020B0604020202020204" pitchFamily="34" charset="0"/>
              <a:buChar char="•"/>
            </a:pPr>
            <a:r>
              <a:rPr lang="en-US" b="0" dirty="0" smtClean="0"/>
              <a:t>State objective(s) for each module</a:t>
            </a:r>
            <a:endParaRPr lang="en-US" b="0" baseline="0" dirty="0" smtClean="0"/>
          </a:p>
          <a:p>
            <a:pPr marL="171450" indent="-171450">
              <a:buFont typeface="Arial" panose="020B0604020202020204" pitchFamily="34" charset="0"/>
              <a:buChar char="•"/>
            </a:pPr>
            <a:r>
              <a:rPr lang="en-US" b="0" baseline="0" dirty="0" smtClean="0"/>
              <a:t>Learning objectives are also located at the beginning of each module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Option – If you wrote down or remember the student’s ideas of what they want to learn in the course, connect each response they gave to an objective (even if it is a vague connection). This increases motivation by showing students their ideas matter</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a:t>
            </a:fld>
            <a:endParaRPr lang="en-US"/>
          </a:p>
        </p:txBody>
      </p:sp>
    </p:spTree>
    <p:extLst>
      <p:ext uri="{BB962C8B-B14F-4D97-AF65-F5344CB8AC3E}">
        <p14:creationId xmlns:p14="http://schemas.microsoft.com/office/powerpoint/2010/main" val="2878020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a:t>
            </a:r>
            <a:r>
              <a:rPr lang="en-US" b="1" baseline="0" dirty="0" smtClean="0"/>
              <a:t> 43</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Operators must have participated in all on-boarding training and specialized acid handling training. They must follow the Contractor Health &amp; Safety Manual and any FMI procedures about the work activities to be performed, including, but not limited to, this policy</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Upon arrival at the site gate, operators will do the following:</a:t>
            </a:r>
          </a:p>
          <a:p>
            <a:pPr marL="628650" lvl="1" indent="-171450">
              <a:buFont typeface="Arial" panose="020B0604020202020204" pitchFamily="34" charset="0"/>
              <a:buChar char="•"/>
            </a:pPr>
            <a:r>
              <a:rPr lang="en-US" b="0" dirty="0" smtClean="0">
                <a:effectLst/>
              </a:rPr>
              <a:t>Present all documents requested by security attendant (</a:t>
            </a:r>
            <a:r>
              <a:rPr lang="en-US" b="1" dirty="0" smtClean="0">
                <a:effectLst/>
              </a:rPr>
              <a:t>example: </a:t>
            </a:r>
            <a:r>
              <a:rPr lang="en-US" b="0" dirty="0" smtClean="0">
                <a:effectLst/>
              </a:rPr>
              <a:t>vehicle inspection, company or regulatory</a:t>
            </a:r>
            <a:r>
              <a:rPr lang="en-US" b="0" baseline="0" dirty="0" smtClean="0">
                <a:effectLst/>
              </a:rPr>
              <a:t> agency training, </a:t>
            </a:r>
            <a:r>
              <a:rPr lang="en-US" b="0" dirty="0" smtClean="0">
                <a:effectLst/>
              </a:rPr>
              <a:t>hazard awareness card, pit driving card, Commercial Driver’s License, bill of lading, etc.)</a:t>
            </a:r>
          </a:p>
          <a:p>
            <a:pPr marL="628650" lvl="1" indent="-171450">
              <a:buFont typeface="Arial" panose="020B0604020202020204" pitchFamily="34" charset="0"/>
              <a:buChar char="•"/>
            </a:pPr>
            <a:r>
              <a:rPr lang="en-US" b="0" dirty="0" smtClean="0">
                <a:effectLst/>
              </a:rPr>
              <a:t>Be given an area inspection document  (</a:t>
            </a:r>
            <a:r>
              <a:rPr lang="en-US" b="1" dirty="0" smtClean="0">
                <a:effectLst/>
              </a:rPr>
              <a:t>NOTE: </a:t>
            </a:r>
            <a:r>
              <a:rPr lang="en-US" b="0" dirty="0" smtClean="0">
                <a:effectLst/>
              </a:rPr>
              <a:t>Every site has their</a:t>
            </a:r>
            <a:r>
              <a:rPr lang="en-US" b="0" baseline="0" dirty="0" smtClean="0">
                <a:effectLst/>
              </a:rPr>
              <a:t> own, security issues to the driver who must turn it back in before exiting property)</a:t>
            </a:r>
            <a:endParaRPr lang="en-US" b="0" dirty="0" smtClean="0">
              <a:effectLst/>
            </a:endParaRPr>
          </a:p>
          <a:p>
            <a:pPr marL="628650" lvl="1" indent="-171450">
              <a:buFont typeface="Arial" panose="020B0604020202020204" pitchFamily="34" charset="0"/>
              <a:buChar char="•"/>
            </a:pPr>
            <a:r>
              <a:rPr lang="en-US" b="0" dirty="0" smtClean="0">
                <a:effectLst/>
              </a:rPr>
              <a:t>Drive across the scale to document tare weight</a:t>
            </a:r>
          </a:p>
          <a:p>
            <a:pPr marL="628650" lvl="1" indent="-171450">
              <a:buFont typeface="Arial" panose="020B0604020202020204" pitchFamily="34" charset="0"/>
              <a:buChar char="•"/>
            </a:pPr>
            <a:r>
              <a:rPr lang="en-US" b="0" dirty="0" smtClean="0">
                <a:effectLst/>
              </a:rPr>
              <a:t>Take possession of any specific FMI equipment as determined by each specific site  </a:t>
            </a:r>
          </a:p>
          <a:p>
            <a:pPr marL="628650" lvl="1" indent="-171450">
              <a:buFont typeface="Arial" panose="020B0604020202020204" pitchFamily="34" charset="0"/>
              <a:buChar char="•"/>
            </a:pPr>
            <a:r>
              <a:rPr lang="en-US" b="1" dirty="0" smtClean="0">
                <a:effectLst/>
              </a:rPr>
              <a:t>NOTE: </a:t>
            </a:r>
            <a:r>
              <a:rPr lang="en-US" b="0" dirty="0" smtClean="0">
                <a:effectLst/>
              </a:rPr>
              <a:t>Any operator who cannot provide the required documents will be denied entry to FMI property </a:t>
            </a:r>
            <a:endParaRPr lang="en-US" b="0" dirty="0">
              <a:effectLst/>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50</a:t>
            </a:fld>
            <a:endParaRPr lang="en-US"/>
          </a:p>
        </p:txBody>
      </p:sp>
    </p:spTree>
    <p:extLst>
      <p:ext uri="{BB962C8B-B14F-4D97-AF65-F5344CB8AC3E}">
        <p14:creationId xmlns:p14="http://schemas.microsoft.com/office/powerpoint/2010/main" val="25718784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44-45</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The safe handling of sulfuric acid from tanker trucks and rail cars by the application of air pressure, gravity feed, or pumps requires careful attention to proper procedures and should be conducted by trained personnel wearing proper protective clothing</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Truck tanks are loaded through an open fill hole on the top of the truck, but unloading may vary due to design or piping arrangement. Truck tanks may be unloaded from the top or the bottom</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Pump: Acid truck tanks are unloaded from the bottom using a pump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Click once: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Gravity: </a:t>
            </a:r>
            <a:r>
              <a:rPr lang="en-US" sz="1200" b="0" kern="1200" dirty="0" smtClean="0">
                <a:solidFill>
                  <a:schemeClr val="tx1"/>
                </a:solidFill>
                <a:effectLst/>
                <a:latin typeface="+mn-lt"/>
                <a:ea typeface="+mn-ea"/>
                <a:cs typeface="+mn-cs"/>
              </a:rPr>
              <a:t>When tanker unloading stations are located at an area above the storage tanks, acid may be unloaded using gravity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Click again: </a:t>
            </a:r>
            <a:r>
              <a:rPr lang="en-US" sz="1200" b="0" kern="1200" dirty="0" smtClean="0">
                <a:solidFill>
                  <a:schemeClr val="tx1"/>
                </a:solidFill>
                <a:effectLst/>
                <a:latin typeface="+mn-lt"/>
                <a:ea typeface="+mn-ea"/>
                <a:cs typeface="+mn-cs"/>
              </a:rPr>
              <a:t>Pressure: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Acid may be unloaded using air pressure if the storage tank is at level with the tanker. Pressure is used when unloading acid from a railcar </a:t>
            </a:r>
          </a:p>
        </p:txBody>
      </p:sp>
      <p:sp>
        <p:nvSpPr>
          <p:cNvPr id="4" name="Slide Number Placeholder 3"/>
          <p:cNvSpPr>
            <a:spLocks noGrp="1"/>
          </p:cNvSpPr>
          <p:nvPr>
            <p:ph type="sldNum" sz="quarter" idx="10"/>
          </p:nvPr>
        </p:nvSpPr>
        <p:spPr/>
        <p:txBody>
          <a:bodyPr/>
          <a:lstStyle/>
          <a:p>
            <a:fld id="{3F8FCD5C-19B0-4F7A-B49D-975DBE93C182}" type="slidenum">
              <a:rPr lang="en-US" smtClean="0"/>
              <a:t>51</a:t>
            </a:fld>
            <a:endParaRPr lang="en-US"/>
          </a:p>
        </p:txBody>
      </p:sp>
    </p:spTree>
    <p:extLst>
      <p:ext uri="{BB962C8B-B14F-4D97-AF65-F5344CB8AC3E}">
        <p14:creationId xmlns:p14="http://schemas.microsoft.com/office/powerpoint/2010/main" val="24977475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a:t>
            </a:r>
            <a:r>
              <a:rPr lang="en-US" b="1" baseline="0" dirty="0" smtClean="0"/>
              <a:t> 45</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 Hot Zone is an area where all acid PPE must be correctly worn at all times. Risk of acid exposure to personnel is high</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Risk of exposure</a:t>
            </a:r>
            <a:r>
              <a:rPr lang="en-US" sz="1200" b="0" kern="1200" baseline="0" dirty="0" smtClean="0">
                <a:solidFill>
                  <a:schemeClr val="tx1"/>
                </a:solidFill>
                <a:effectLst/>
                <a:latin typeface="+mn-lt"/>
                <a:ea typeface="+mn-ea"/>
                <a:cs typeface="+mn-cs"/>
              </a:rPr>
              <a:t> is less hazardous in warm zone</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As outlined in the Sulfuric Acid Bulk Handling Technical Supplement, it is a requirement that specially designed PPE shall be worn by personnel handling or working near concentrated sulfuric acid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Any person entering into this “Hot Zone,” where concentrated sulfuric acid may make contact with persons, must properly wear all specialized PPE, as defined within the policy</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52</a:t>
            </a:fld>
            <a:endParaRPr lang="en-US"/>
          </a:p>
        </p:txBody>
      </p:sp>
    </p:spTree>
    <p:extLst>
      <p:ext uri="{BB962C8B-B14F-4D97-AF65-F5344CB8AC3E}">
        <p14:creationId xmlns:p14="http://schemas.microsoft.com/office/powerpoint/2010/main" val="18737998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a:t>
            </a:r>
            <a:r>
              <a:rPr lang="en-US" sz="1200" b="1" kern="1200" dirty="0" smtClean="0">
                <a:solidFill>
                  <a:schemeClr val="tx1"/>
                </a:solidFill>
                <a:effectLst/>
                <a:latin typeface="+mn-lt"/>
                <a:ea typeface="+mn-ea"/>
                <a:cs typeface="+mn-cs"/>
              </a:rPr>
              <a:t>45</a:t>
            </a:r>
            <a:endParaRPr lang="en-US" sz="1200" b="1"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Drivers must follow the minimum PPE requirements for hot and warm zones while loading or unloading acid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potential for contamination is the greatest in the hot zone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warm zone is less hazardous than the hot zone, and personnel can wear lower levels of PPE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Hot Zone Minimum Requirements:</a:t>
            </a:r>
            <a:r>
              <a:rPr lang="en-US" sz="1200" b="1" kern="1200" cap="all" baseline="0" dirty="0" smtClean="0">
                <a:solidFill>
                  <a:schemeClr val="tx1"/>
                </a:solidFill>
                <a:effectLst/>
                <a:latin typeface="+mn-lt"/>
                <a:ea typeface="+mn-ea"/>
                <a:cs typeface="+mn-cs"/>
              </a:rPr>
              <a:t> </a:t>
            </a:r>
            <a:br>
              <a:rPr lang="en-US" sz="1200" b="1" kern="1200" cap="all" baseline="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The following minimum PPE requirements must be </a:t>
            </a:r>
            <a:r>
              <a:rPr lang="en-US" sz="1200" b="1" u="sng" kern="1200" dirty="0" smtClean="0">
                <a:solidFill>
                  <a:schemeClr val="tx1"/>
                </a:solidFill>
                <a:effectLst/>
                <a:latin typeface="+mn-lt"/>
                <a:ea typeface="+mn-ea"/>
                <a:cs typeface="+mn-cs"/>
              </a:rPr>
              <a:t>properly worn</a:t>
            </a:r>
            <a:r>
              <a:rPr lang="en-US" sz="1200" b="1" kern="1200" dirty="0" smtClean="0">
                <a:solidFill>
                  <a:schemeClr val="tx1"/>
                </a:solidFill>
                <a:effectLst/>
                <a:latin typeface="+mn-lt"/>
                <a:ea typeface="+mn-ea"/>
                <a:cs typeface="+mn-cs"/>
              </a:rPr>
              <a:t> in Hot Zones: </a:t>
            </a:r>
          </a:p>
          <a:p>
            <a:pPr lvl="1" fontAlgn="base"/>
            <a:r>
              <a:rPr lang="en-US" sz="1200" kern="1200" dirty="0" smtClean="0">
                <a:solidFill>
                  <a:schemeClr val="tx1"/>
                </a:solidFill>
                <a:effectLst/>
                <a:latin typeface="+mn-lt"/>
                <a:ea typeface="+mn-ea"/>
                <a:cs typeface="+mn-cs"/>
              </a:rPr>
              <a:t>Acid Protective Garment </a:t>
            </a:r>
          </a:p>
          <a:p>
            <a:pPr lvl="1" fontAlgn="base"/>
            <a:r>
              <a:rPr lang="en-US" sz="1200" kern="1200" dirty="0" smtClean="0">
                <a:solidFill>
                  <a:schemeClr val="tx1"/>
                </a:solidFill>
                <a:effectLst/>
                <a:latin typeface="+mn-lt"/>
                <a:ea typeface="+mn-ea"/>
                <a:cs typeface="+mn-cs"/>
              </a:rPr>
              <a:t>Chemical Resistant Boots and Gloves </a:t>
            </a:r>
          </a:p>
          <a:p>
            <a:pPr lvl="1" fontAlgn="base"/>
            <a:r>
              <a:rPr lang="en-US" sz="1200" kern="1200" dirty="0" smtClean="0">
                <a:solidFill>
                  <a:schemeClr val="tx1"/>
                </a:solidFill>
                <a:effectLst/>
                <a:latin typeface="+mn-lt"/>
                <a:ea typeface="+mn-ea"/>
                <a:cs typeface="+mn-cs"/>
              </a:rPr>
              <a:t>Head, Eye, and Face Protection meeting one of the three options listed below </a:t>
            </a:r>
          </a:p>
          <a:p>
            <a:pPr lvl="1" fontAlgn="base"/>
            <a:r>
              <a:rPr lang="en-US" sz="1200" kern="1200" dirty="0" smtClean="0">
                <a:solidFill>
                  <a:schemeClr val="tx1"/>
                </a:solidFill>
                <a:effectLst/>
                <a:latin typeface="+mn-lt"/>
                <a:ea typeface="+mn-ea"/>
                <a:cs typeface="+mn-cs"/>
              </a:rPr>
              <a:t>Respiratory protection meeting the requirements </a:t>
            </a:r>
          </a:p>
          <a:p>
            <a:pPr lvl="0" fontAlgn="base"/>
            <a:r>
              <a:rPr lang="en-US" sz="1200" b="1" kern="1200" dirty="0" smtClean="0">
                <a:solidFill>
                  <a:schemeClr val="tx1"/>
                </a:solidFill>
                <a:effectLst/>
                <a:latin typeface="+mn-lt"/>
                <a:ea typeface="+mn-ea"/>
                <a:cs typeface="+mn-cs"/>
              </a:rPr>
              <a:t>Protective garments will be worn with all closures fastened, hood donned, and wrist and ankle openings cinched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No tape is permitted on garments</a:t>
            </a:r>
          </a:p>
          <a:p>
            <a:pPr fontAlgn="base"/>
            <a:r>
              <a:rPr lang="en-US" sz="1200" b="1" kern="1200" dirty="0" smtClean="0">
                <a:solidFill>
                  <a:schemeClr val="tx1"/>
                </a:solidFill>
                <a:effectLst/>
                <a:latin typeface="+mn-lt"/>
                <a:ea typeface="+mn-ea"/>
                <a:cs typeface="+mn-cs"/>
              </a:rPr>
              <a:t> </a:t>
            </a:r>
          </a:p>
          <a:p>
            <a:r>
              <a:rPr lang="en-US" sz="1200" b="1" kern="1200" cap="all" dirty="0" smtClean="0">
                <a:solidFill>
                  <a:schemeClr val="tx1"/>
                </a:solidFill>
                <a:effectLst/>
                <a:latin typeface="+mn-lt"/>
                <a:ea typeface="+mn-ea"/>
                <a:cs typeface="+mn-cs"/>
              </a:rPr>
              <a:t>Warm Zone Minimum Requirements </a:t>
            </a:r>
          </a:p>
          <a:p>
            <a:pPr lvl="0" fontAlgn="base"/>
            <a:r>
              <a:rPr lang="en-US" sz="1200" b="1" kern="1200" dirty="0" smtClean="0">
                <a:solidFill>
                  <a:schemeClr val="tx1"/>
                </a:solidFill>
                <a:effectLst/>
                <a:latin typeface="+mn-lt"/>
                <a:ea typeface="+mn-ea"/>
                <a:cs typeface="+mn-cs"/>
              </a:rPr>
              <a:t>The following minimum PPE requirements must be </a:t>
            </a:r>
            <a:r>
              <a:rPr lang="en-US" sz="1200" b="1" u="sng" kern="1200" dirty="0" smtClean="0">
                <a:solidFill>
                  <a:schemeClr val="tx1"/>
                </a:solidFill>
                <a:effectLst/>
                <a:latin typeface="+mn-lt"/>
                <a:ea typeface="+mn-ea"/>
                <a:cs typeface="+mn-cs"/>
              </a:rPr>
              <a:t>properly worn</a:t>
            </a:r>
            <a:r>
              <a:rPr lang="en-US" sz="1200" b="1" kern="1200" dirty="0" smtClean="0">
                <a:solidFill>
                  <a:schemeClr val="tx1"/>
                </a:solidFill>
                <a:effectLst/>
                <a:latin typeface="+mn-lt"/>
                <a:ea typeface="+mn-ea"/>
                <a:cs typeface="+mn-cs"/>
              </a:rPr>
              <a:t> in Warm Zones: </a:t>
            </a:r>
          </a:p>
          <a:p>
            <a:pPr lvl="1" fontAlgn="base"/>
            <a:r>
              <a:rPr lang="en-US" sz="1200" kern="1200" dirty="0" smtClean="0">
                <a:solidFill>
                  <a:schemeClr val="tx1"/>
                </a:solidFill>
                <a:effectLst/>
                <a:latin typeface="+mn-lt"/>
                <a:ea typeface="+mn-ea"/>
                <a:cs typeface="+mn-cs"/>
              </a:rPr>
              <a:t>Acid Protective Garment (jacket may be removed, or overalls/coveralls unzipped and open to waist) </a:t>
            </a:r>
          </a:p>
          <a:p>
            <a:pPr lvl="1" fontAlgn="base"/>
            <a:r>
              <a:rPr lang="en-US" sz="1200" kern="1200" dirty="0" smtClean="0">
                <a:solidFill>
                  <a:schemeClr val="tx1"/>
                </a:solidFill>
                <a:effectLst/>
                <a:latin typeface="+mn-lt"/>
                <a:ea typeface="+mn-ea"/>
                <a:cs typeface="+mn-cs"/>
              </a:rPr>
              <a:t>Chemical Resistant Boots  </a:t>
            </a:r>
          </a:p>
          <a:p>
            <a:pPr lvl="1" fontAlgn="base"/>
            <a:r>
              <a:rPr lang="en-US" sz="1200" kern="1200" dirty="0" smtClean="0">
                <a:solidFill>
                  <a:schemeClr val="tx1"/>
                </a:solidFill>
                <a:effectLst/>
                <a:latin typeface="+mn-lt"/>
                <a:ea typeface="+mn-ea"/>
                <a:cs typeface="+mn-cs"/>
              </a:rPr>
              <a:t>Hard hat  </a:t>
            </a:r>
          </a:p>
          <a:p>
            <a:pPr lvl="1" fontAlgn="base"/>
            <a:r>
              <a:rPr lang="en-US" sz="1200" kern="1200" dirty="0" smtClean="0">
                <a:solidFill>
                  <a:schemeClr val="tx1"/>
                </a:solidFill>
                <a:effectLst/>
                <a:latin typeface="+mn-lt"/>
                <a:ea typeface="+mn-ea"/>
                <a:cs typeface="+mn-cs"/>
              </a:rPr>
              <a:t>Safety glasses </a:t>
            </a:r>
          </a:p>
          <a:p>
            <a:pPr lvl="0" fontAlgn="base"/>
            <a:r>
              <a:rPr lang="en-US" sz="1200" b="1" kern="1200" dirty="0" smtClean="0">
                <a:solidFill>
                  <a:schemeClr val="tx1"/>
                </a:solidFill>
                <a:effectLst/>
                <a:latin typeface="+mn-lt"/>
                <a:ea typeface="+mn-ea"/>
                <a:cs typeface="+mn-cs"/>
              </a:rPr>
              <a:t>The following minimum PPE requirements must be readily available in Warm Zones: </a:t>
            </a:r>
          </a:p>
          <a:p>
            <a:pPr lvl="1" fontAlgn="base"/>
            <a:r>
              <a:rPr lang="en-US" sz="1200" kern="1200" dirty="0" smtClean="0">
                <a:solidFill>
                  <a:schemeClr val="tx1"/>
                </a:solidFill>
                <a:effectLst/>
                <a:latin typeface="+mn-lt"/>
                <a:ea typeface="+mn-ea"/>
                <a:cs typeface="+mn-cs"/>
              </a:rPr>
              <a:t>Chemical Resistant Gloves </a:t>
            </a:r>
          </a:p>
          <a:p>
            <a:pPr lvl="1" fontAlgn="base"/>
            <a:r>
              <a:rPr lang="en-US" sz="1200" kern="1200" dirty="0" smtClean="0">
                <a:solidFill>
                  <a:schemeClr val="tx1"/>
                </a:solidFill>
                <a:effectLst/>
                <a:latin typeface="+mn-lt"/>
                <a:ea typeface="+mn-ea"/>
                <a:cs typeface="+mn-cs"/>
              </a:rPr>
              <a:t>Head, Eye, and Face Protection </a:t>
            </a:r>
          </a:p>
          <a:p>
            <a:pPr lvl="1" fontAlgn="base"/>
            <a:r>
              <a:rPr lang="en-US" sz="1200" b="0" kern="1200" dirty="0" smtClean="0">
                <a:solidFill>
                  <a:schemeClr val="tx1"/>
                </a:solidFill>
                <a:effectLst/>
                <a:latin typeface="+mn-lt"/>
                <a:ea typeface="+mn-ea"/>
                <a:cs typeface="+mn-cs"/>
              </a:rPr>
              <a:t>Respiratory protection </a:t>
            </a:r>
          </a:p>
          <a:p>
            <a:pPr lvl="0"/>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53</a:t>
            </a:fld>
            <a:endParaRPr lang="en-US"/>
          </a:p>
        </p:txBody>
      </p:sp>
    </p:spTree>
    <p:extLst>
      <p:ext uri="{BB962C8B-B14F-4D97-AF65-F5344CB8AC3E}">
        <p14:creationId xmlns:p14="http://schemas.microsoft.com/office/powerpoint/2010/main" val="40113559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a:t>
            </a:r>
            <a:r>
              <a:rPr lang="en-US" sz="1200" b="1" kern="1200" dirty="0" smtClean="0">
                <a:solidFill>
                  <a:schemeClr val="tx1"/>
                </a:solidFill>
                <a:effectLst/>
                <a:latin typeface="+mn-lt"/>
                <a:ea typeface="+mn-ea"/>
                <a:cs typeface="+mn-cs"/>
              </a:rPr>
              <a:t>46</a:t>
            </a:r>
            <a:endParaRPr lang="en-US" sz="1200" b="1"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Drivers/operators may exit the Hot Zone during the unloading process but must maintain a line of sight and be attentive to the task and ensure that before re-entry to the Hot Zone all specialized PPE is properly donned</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Hot Zone Rail</a:t>
            </a:r>
            <a:r>
              <a:rPr lang="en-US" sz="1200" b="0" kern="1200" baseline="0" dirty="0" smtClean="0">
                <a:solidFill>
                  <a:schemeClr val="tx1"/>
                </a:solidFill>
                <a:effectLst/>
                <a:latin typeface="+mn-lt"/>
                <a:ea typeface="+mn-ea"/>
                <a:cs typeface="+mn-cs"/>
              </a:rPr>
              <a:t> Car loading</a:t>
            </a:r>
          </a:p>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Click once: </a:t>
            </a:r>
            <a:r>
              <a:rPr lang="en-US" sz="1200" b="0" kern="1200" baseline="0" dirty="0" smtClean="0">
                <a:solidFill>
                  <a:schemeClr val="tx1"/>
                </a:solidFill>
                <a:effectLst/>
                <a:latin typeface="+mn-lt"/>
                <a:ea typeface="+mn-ea"/>
                <a:cs typeface="+mn-cs"/>
              </a:rPr>
              <a:t>Hot Zone Tanker loading </a:t>
            </a:r>
          </a:p>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Click again: </a:t>
            </a:r>
            <a:r>
              <a:rPr lang="en-US" sz="1200" b="0" kern="1200" baseline="0" dirty="0" smtClean="0">
                <a:solidFill>
                  <a:schemeClr val="tx1"/>
                </a:solidFill>
                <a:effectLst/>
                <a:latin typeface="+mn-lt"/>
                <a:ea typeface="+mn-ea"/>
                <a:cs typeface="+mn-cs"/>
              </a:rPr>
              <a:t>Hot Zone Tanker unloading</a:t>
            </a:r>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54</a:t>
            </a:fld>
            <a:endParaRPr lang="en-US"/>
          </a:p>
        </p:txBody>
      </p:sp>
    </p:spTree>
    <p:extLst>
      <p:ext uri="{BB962C8B-B14F-4D97-AF65-F5344CB8AC3E}">
        <p14:creationId xmlns:p14="http://schemas.microsoft.com/office/powerpoint/2010/main" val="2618285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47-48</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Approximately 15 minutes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Materials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Student Guide pages 47-48</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Pen/Pencil</a:t>
            </a:r>
          </a:p>
          <a:p>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Purpose</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This activity gives students the opportunity to</a:t>
            </a:r>
            <a:r>
              <a:rPr lang="en-US" sz="1200" b="0" kern="1200" baseline="0" dirty="0" smtClean="0">
                <a:solidFill>
                  <a:schemeClr val="tx1"/>
                </a:solidFill>
                <a:effectLst/>
                <a:latin typeface="+mn-lt"/>
                <a:ea typeface="+mn-ea"/>
                <a:cs typeface="+mn-cs"/>
              </a:rPr>
              <a:t> review the hot and warm zone measurements and required PPE for each zone</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Instruction</a:t>
            </a:r>
            <a:endParaRPr lang="en-US" sz="1200" kern="1200" dirty="0" smtClean="0">
              <a:solidFill>
                <a:schemeClr val="tx1"/>
              </a:solidFill>
              <a:effectLst/>
              <a:latin typeface="+mn-lt"/>
              <a:ea typeface="+mn-ea"/>
              <a:cs typeface="+mn-cs"/>
            </a:endParaRPr>
          </a:p>
          <a:p>
            <a:pPr marL="228600" indent="-228600">
              <a:buClr>
                <a:srgbClr val="0099CC"/>
              </a:buClr>
              <a:buFont typeface="+mj-lt"/>
              <a:buAutoNum type="arabicPeriod"/>
            </a:pPr>
            <a:r>
              <a:rPr lang="en-US" b="0" dirty="0" smtClean="0">
                <a:latin typeface="Arial" panose="020B0604020202020204" pitchFamily="34" charset="0"/>
              </a:rPr>
              <a:t>Fill in the hot zone and warm zone measurements using both feet and meters</a:t>
            </a:r>
          </a:p>
          <a:p>
            <a:pPr marL="228600" indent="-228600">
              <a:buClr>
                <a:srgbClr val="0099CC"/>
              </a:buClr>
              <a:buFont typeface="+mj-lt"/>
              <a:buAutoNum type="arabicPeriod"/>
            </a:pPr>
            <a:r>
              <a:rPr lang="en-US" b="0" dirty="0" smtClean="0">
                <a:latin typeface="Arial" panose="020B0604020202020204" pitchFamily="34" charset="0"/>
              </a:rPr>
              <a:t>Explain the requirements for PPE in a Warm Zone and a Hot Zone</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F8FCD5C-19B0-4F7A-B49D-975DBE93C182}" type="slidenum">
              <a:rPr lang="en-US" smtClean="0"/>
              <a:t>55</a:t>
            </a:fld>
            <a:endParaRPr lang="en-US"/>
          </a:p>
        </p:txBody>
      </p:sp>
    </p:spTree>
    <p:extLst>
      <p:ext uri="{BB962C8B-B14F-4D97-AF65-F5344CB8AC3E}">
        <p14:creationId xmlns:p14="http://schemas.microsoft.com/office/powerpoint/2010/main" val="170077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47-48</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Click to show the answer</a:t>
            </a:r>
          </a:p>
        </p:txBody>
      </p:sp>
      <p:sp>
        <p:nvSpPr>
          <p:cNvPr id="4" name="Slide Number Placeholder 3"/>
          <p:cNvSpPr>
            <a:spLocks noGrp="1"/>
          </p:cNvSpPr>
          <p:nvPr>
            <p:ph type="sldNum" sz="quarter" idx="10"/>
          </p:nvPr>
        </p:nvSpPr>
        <p:spPr/>
        <p:txBody>
          <a:bodyPr/>
          <a:lstStyle/>
          <a:p>
            <a:fld id="{3F8FCD5C-19B0-4F7A-B49D-975DBE93C182}" type="slidenum">
              <a:rPr lang="en-US" smtClean="0"/>
              <a:t>56</a:t>
            </a:fld>
            <a:endParaRPr lang="en-US"/>
          </a:p>
        </p:txBody>
      </p:sp>
    </p:spTree>
    <p:extLst>
      <p:ext uri="{BB962C8B-B14F-4D97-AF65-F5344CB8AC3E}">
        <p14:creationId xmlns:p14="http://schemas.microsoft.com/office/powerpoint/2010/main" val="1484481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47-48</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Click to show the answer</a:t>
            </a:r>
          </a:p>
          <a:p>
            <a:pPr marL="0" indent="0">
              <a:buFont typeface="Arial" panose="020B0604020202020204" pitchFamily="34" charset="0"/>
              <a:buNone/>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57</a:t>
            </a:fld>
            <a:endParaRPr lang="en-US"/>
          </a:p>
        </p:txBody>
      </p:sp>
    </p:spTree>
    <p:extLst>
      <p:ext uri="{BB962C8B-B14F-4D97-AF65-F5344CB8AC3E}">
        <p14:creationId xmlns:p14="http://schemas.microsoft.com/office/powerpoint/2010/main" val="35676231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47-48</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Click to show the answer</a:t>
            </a:r>
          </a:p>
          <a:p>
            <a:pPr marL="0" indent="0">
              <a:buFont typeface="Arial" panose="020B0604020202020204" pitchFamily="34" charset="0"/>
              <a:buNone/>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58</a:t>
            </a:fld>
            <a:endParaRPr lang="en-US"/>
          </a:p>
        </p:txBody>
      </p:sp>
    </p:spTree>
    <p:extLst>
      <p:ext uri="{BB962C8B-B14F-4D97-AF65-F5344CB8AC3E}">
        <p14:creationId xmlns:p14="http://schemas.microsoft.com/office/powerpoint/2010/main" val="16515346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47-48</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Click to show the answer</a:t>
            </a:r>
          </a:p>
          <a:p>
            <a:pPr marL="0" indent="0">
              <a:buFont typeface="Arial" panose="020B0604020202020204" pitchFamily="34" charset="0"/>
              <a:buNone/>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59</a:t>
            </a:fld>
            <a:endParaRPr lang="en-US"/>
          </a:p>
        </p:txBody>
      </p:sp>
    </p:spTree>
    <p:extLst>
      <p:ext uri="{BB962C8B-B14F-4D97-AF65-F5344CB8AC3E}">
        <p14:creationId xmlns:p14="http://schemas.microsoft.com/office/powerpoint/2010/main" val="3677712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 iii</a:t>
            </a:r>
          </a:p>
          <a:p>
            <a:endParaRPr lang="en-US" b="1" dirty="0" smtClean="0"/>
          </a:p>
          <a:p>
            <a:r>
              <a:rPr lang="en-US" b="1" dirty="0" smtClean="0"/>
              <a:t>Instruction</a:t>
            </a:r>
            <a:endParaRPr lang="en-US" b="0" dirty="0" smtClean="0"/>
          </a:p>
          <a:p>
            <a:pPr marL="171450" indent="-171450">
              <a:buFont typeface="Arial" panose="020B0604020202020204" pitchFamily="34" charset="0"/>
              <a:buChar char="•"/>
            </a:pPr>
            <a:r>
              <a:rPr lang="en-US" b="0" dirty="0" smtClean="0"/>
              <a:t>State objective(s) for each module</a:t>
            </a:r>
            <a:endParaRPr lang="en-US" b="0" baseline="0" dirty="0" smtClean="0"/>
          </a:p>
          <a:p>
            <a:pPr marL="171450" indent="-171450">
              <a:buFont typeface="Arial" panose="020B0604020202020204" pitchFamily="34" charset="0"/>
              <a:buChar char="•"/>
            </a:pPr>
            <a:r>
              <a:rPr lang="en-US" b="0" baseline="0" dirty="0" smtClean="0"/>
              <a:t>Learning objectives are also located at the beginning of each module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Option – If you wrote down or remember the student’s ideas of what they want to learn in the course, connect each response they gave to an objective (even if it is a vague connection). This increases motivation by showing students their ideas matter</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6</a:t>
            </a:fld>
            <a:endParaRPr lang="en-US"/>
          </a:p>
        </p:txBody>
      </p:sp>
    </p:spTree>
    <p:extLst>
      <p:ext uri="{BB962C8B-B14F-4D97-AF65-F5344CB8AC3E}">
        <p14:creationId xmlns:p14="http://schemas.microsoft.com/office/powerpoint/2010/main" val="15580489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N/A</a:t>
            </a:r>
          </a:p>
          <a:p>
            <a:endParaRPr lang="en-US" b="1" dirty="0" smtClean="0"/>
          </a:p>
          <a:p>
            <a:r>
              <a:rPr lang="en-US" b="1" dirty="0" smtClean="0"/>
              <a:t>Instruction</a:t>
            </a:r>
          </a:p>
          <a:p>
            <a:r>
              <a:rPr lang="en-US" b="1" dirty="0" smtClean="0"/>
              <a:t>Discuss questions on slide</a:t>
            </a:r>
          </a:p>
        </p:txBody>
      </p:sp>
      <p:sp>
        <p:nvSpPr>
          <p:cNvPr id="4" name="Slide Number Placeholder 3"/>
          <p:cNvSpPr>
            <a:spLocks noGrp="1"/>
          </p:cNvSpPr>
          <p:nvPr>
            <p:ph type="sldNum" sz="quarter" idx="10"/>
          </p:nvPr>
        </p:nvSpPr>
        <p:spPr/>
        <p:txBody>
          <a:bodyPr/>
          <a:lstStyle/>
          <a:p>
            <a:fld id="{3F8FCD5C-19B0-4F7A-B49D-975DBE93C182}" type="slidenum">
              <a:rPr lang="en-US" smtClean="0"/>
              <a:t>60</a:t>
            </a:fld>
            <a:endParaRPr lang="en-US"/>
          </a:p>
        </p:txBody>
      </p:sp>
    </p:spTree>
    <p:extLst>
      <p:ext uri="{BB962C8B-B14F-4D97-AF65-F5344CB8AC3E}">
        <p14:creationId xmlns:p14="http://schemas.microsoft.com/office/powerpoint/2010/main" val="23659523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49</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Review learning objectives for the module</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Upon completion of this module, students will be able to</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List various inspection processes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61</a:t>
            </a:fld>
            <a:endParaRPr lang="en-US"/>
          </a:p>
        </p:txBody>
      </p:sp>
    </p:spTree>
    <p:extLst>
      <p:ext uri="{BB962C8B-B14F-4D97-AF65-F5344CB8AC3E}">
        <p14:creationId xmlns:p14="http://schemas.microsoft.com/office/powerpoint/2010/main" val="41803587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a:t>
            </a:r>
            <a:r>
              <a:rPr lang="en-US" b="1" baseline="0" dirty="0" smtClean="0"/>
              <a:t> 53</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 safety inspection looks at the physical conditions and work practices in a workplace</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Equipment is examined to determine whether all safeguards are in place and whether its operation presents any hazards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Work practices are observed to identify unsafe actions</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The overall goal of a safety inspection is to identify hazards so they can be eliminated, guarded, or protected against</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 workplace examination may also be referred to as an area inspection, pre-shift inspection, and workplace inspection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Workplace examinations are the first line of defense in protecting yourself and others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The backbone of an effective workplace examination is hazard recognition. Hazards generally fall under one of three categories: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Chemical (e.g., H</a:t>
            </a:r>
            <a:r>
              <a:rPr lang="en-US" sz="1200" b="0" kern="1200" baseline="-25000" dirty="0" smtClean="0">
                <a:solidFill>
                  <a:schemeClr val="tx1"/>
                </a:solidFill>
                <a:effectLst/>
                <a:latin typeface="+mn-lt"/>
                <a:ea typeface="+mn-ea"/>
                <a:cs typeface="+mn-cs"/>
              </a:rPr>
              <a:t>2</a:t>
            </a:r>
            <a:r>
              <a:rPr lang="en-US" sz="1200" b="0" kern="1200" dirty="0" smtClean="0">
                <a:solidFill>
                  <a:schemeClr val="tx1"/>
                </a:solidFill>
                <a:effectLst/>
                <a:latin typeface="+mn-lt"/>
                <a:ea typeface="+mn-ea"/>
                <a:cs typeface="+mn-cs"/>
              </a:rPr>
              <a:t>S, lime, solvents)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Biological (e.g., bacteria, animal waste, venom)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Physical (e.g., noise, radiation, impact injuries)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Depending on your work area, the hazards to which you are exposed can fall under one or all three of these categories.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Being skilled at recognizing hazards associated with your work area is a lifelong pursuit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Be aware of changing conditions</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62</a:t>
            </a:fld>
            <a:endParaRPr lang="en-US"/>
          </a:p>
        </p:txBody>
      </p:sp>
    </p:spTree>
    <p:extLst>
      <p:ext uri="{BB962C8B-B14F-4D97-AF65-F5344CB8AC3E}">
        <p14:creationId xmlns:p14="http://schemas.microsoft.com/office/powerpoint/2010/main" val="31626214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a:t>
            </a:r>
            <a:r>
              <a:rPr lang="en-US" b="1" baseline="0" dirty="0" smtClean="0"/>
              <a:t> 54-55</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It is a requirement to complete a workplace inspection to identify hazards, mitigate hazards to the extent that you are qualified, and to communicate to authorized FMI employees as required by the policy</a:t>
            </a:r>
          </a:p>
          <a:p>
            <a:pPr marL="171450" lvl="0" indent="-171450">
              <a:buFont typeface="Arial" panose="020B0604020202020204" pitchFamily="34" charset="0"/>
              <a:buChar char="•"/>
            </a:pPr>
            <a:r>
              <a:rPr lang="en-US" sz="1200" b="1" i="1" kern="1200" dirty="0" smtClean="0">
                <a:solidFill>
                  <a:schemeClr val="tx1"/>
                </a:solidFill>
                <a:effectLst/>
                <a:latin typeface="+mn-lt"/>
                <a:ea typeface="+mn-ea"/>
                <a:cs typeface="+mn-cs"/>
              </a:rPr>
              <a:t>Do not proceed if equipment is not operable. </a:t>
            </a:r>
            <a:r>
              <a:rPr lang="en-US" sz="1200" b="0" i="1" kern="1200" dirty="0" smtClean="0">
                <a:solidFill>
                  <a:schemeClr val="tx1"/>
                </a:solidFill>
                <a:effectLst/>
                <a:latin typeface="+mn-lt"/>
                <a:ea typeface="+mn-ea"/>
                <a:cs typeface="+mn-cs"/>
              </a:rPr>
              <a:t>Notify Control Room, Security, or Area Supervisor immediately</a:t>
            </a: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Every driver/operator is expected to perform a work area inspection prior to beginning work</a:t>
            </a:r>
          </a:p>
          <a:p>
            <a:r>
              <a:rPr lang="en-US" sz="1200" b="1" kern="1200" dirty="0" smtClean="0">
                <a:solidFill>
                  <a:schemeClr val="tx1"/>
                </a:solidFill>
                <a:effectLst/>
                <a:latin typeface="+mn-lt"/>
                <a:ea typeface="+mn-ea"/>
                <a:cs typeface="+mn-cs"/>
              </a:rPr>
              <a:t>Common inspection items include the following (NOT an all-inclusive</a:t>
            </a:r>
            <a:r>
              <a:rPr lang="en-US" sz="1200" b="1" kern="1200" baseline="0" dirty="0" smtClean="0">
                <a:solidFill>
                  <a:schemeClr val="tx1"/>
                </a:solidFill>
                <a:effectLst/>
                <a:latin typeface="+mn-lt"/>
                <a:ea typeface="+mn-ea"/>
                <a:cs typeface="+mn-cs"/>
              </a:rPr>
              <a:t> list)</a:t>
            </a:r>
            <a:r>
              <a:rPr lang="en-US" sz="1200" b="1"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Safety Showers and Eye Wash Stations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Hose fittings—C-clamp, 4-bolt flange, or other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Safe Access &amp; Egress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Travel Ways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Handrails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Tie-off Points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Lighting</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Cables/hoses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Housekeeping Hazards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Environmental Conditions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Fire Extinguishers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Level indicator lights and Digital displays function</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Derailleur and Chocks for rail systems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Ensure that De-icing Salt is not present (</a:t>
            </a:r>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When salt and acid combine, they form Chlorine gas. Call security if de-icing salt is present)</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63</a:t>
            </a:fld>
            <a:endParaRPr lang="en-US"/>
          </a:p>
        </p:txBody>
      </p:sp>
    </p:spTree>
    <p:extLst>
      <p:ext uri="{BB962C8B-B14F-4D97-AF65-F5344CB8AC3E}">
        <p14:creationId xmlns:p14="http://schemas.microsoft.com/office/powerpoint/2010/main" val="6411985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55</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r>
              <a:rPr lang="en-US" sz="1200" b="1" kern="1200" dirty="0" smtClean="0">
                <a:solidFill>
                  <a:schemeClr val="tx1"/>
                </a:solidFill>
                <a:effectLst/>
                <a:latin typeface="+mn-lt"/>
                <a:ea typeface="+mn-ea"/>
                <a:cs typeface="+mn-cs"/>
              </a:rPr>
              <a:t>Unloading complete:</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Bleed off residuals which include the tank, hose, and connecting equipment</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Wash down fittings and connections</a:t>
            </a:r>
          </a:p>
          <a:p>
            <a:r>
              <a:rPr lang="en-US" sz="1200" b="1" kern="1200" dirty="0" smtClean="0">
                <a:solidFill>
                  <a:schemeClr val="tx1"/>
                </a:solidFill>
                <a:effectLst/>
                <a:latin typeface="+mn-lt"/>
                <a:ea typeface="+mn-ea"/>
                <a:cs typeface="+mn-cs"/>
              </a:rPr>
              <a:t>Loading complete:</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Follow site protocols to check tanker for leaks</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Bleed off residuals</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If a leak is found, stop, contact FMI representative</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If no leak is found, wash down fittings and connections</a:t>
            </a:r>
          </a:p>
          <a:p>
            <a:pPr marL="171450" indent="-171450">
              <a:buFont typeface="Arial" panose="020B0604020202020204" pitchFamily="34" charset="0"/>
              <a:buChar char="•"/>
            </a:pPr>
            <a:r>
              <a:rPr lang="en-US" sz="1200" b="1" u="none" kern="1200" dirty="0" smtClean="0">
                <a:solidFill>
                  <a:schemeClr val="tx1"/>
                </a:solidFill>
                <a:effectLst/>
                <a:latin typeface="+mn-lt"/>
                <a:ea typeface="+mn-ea"/>
                <a:cs typeface="+mn-cs"/>
              </a:rPr>
              <a:t>NOTE</a:t>
            </a:r>
            <a:r>
              <a:rPr lang="en-US" sz="1200" b="1" kern="1200" dirty="0" smtClean="0">
                <a:solidFill>
                  <a:schemeClr val="tx1"/>
                </a:solidFill>
                <a:effectLst/>
                <a:latin typeface="+mn-lt"/>
                <a:ea typeface="+mn-ea"/>
                <a:cs typeface="+mn-cs"/>
              </a:rPr>
              <a:t>:  Drivers/operators must NEVER enter the tank of an acid truck or a rail car</a:t>
            </a:r>
          </a:p>
          <a:p>
            <a:pPr lvl="0"/>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64</a:t>
            </a:fld>
            <a:endParaRPr lang="en-US"/>
          </a:p>
        </p:txBody>
      </p:sp>
    </p:spTree>
    <p:extLst>
      <p:ext uri="{BB962C8B-B14F-4D97-AF65-F5344CB8AC3E}">
        <p14:creationId xmlns:p14="http://schemas.microsoft.com/office/powerpoint/2010/main" val="13112533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56</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purpose of a checklist is to reduce or eliminate the potential safety hazards associated with sulfuric acid handling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A checklist is not intended to replace any other area work inspection or procedure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Site-specific checklists may vary from site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to</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site. Always follow site-specific processes</a:t>
            </a:r>
          </a:p>
          <a:p>
            <a:pPr lvl="0"/>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65</a:t>
            </a:fld>
            <a:endParaRPr lang="en-US"/>
          </a:p>
        </p:txBody>
      </p:sp>
    </p:spTree>
    <p:extLst>
      <p:ext uri="{BB962C8B-B14F-4D97-AF65-F5344CB8AC3E}">
        <p14:creationId xmlns:p14="http://schemas.microsoft.com/office/powerpoint/2010/main" val="2622568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57</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Give students time to write answers to the quiz questions in the SG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Review the answers as a class using the slides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66</a:t>
            </a:fld>
            <a:endParaRPr lang="en-US"/>
          </a:p>
        </p:txBody>
      </p:sp>
    </p:spTree>
    <p:extLst>
      <p:ext uri="{BB962C8B-B14F-4D97-AF65-F5344CB8AC3E}">
        <p14:creationId xmlns:p14="http://schemas.microsoft.com/office/powerpoint/2010/main" val="25828747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57</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Click to show the </a:t>
            </a:r>
            <a:r>
              <a:rPr lang="en-US" sz="1200" b="1" kern="1200" dirty="0" smtClean="0">
                <a:solidFill>
                  <a:schemeClr val="tx1"/>
                </a:solidFill>
                <a:effectLst/>
                <a:latin typeface="+mn-lt"/>
                <a:ea typeface="+mn-ea"/>
                <a:cs typeface="+mn-cs"/>
              </a:rPr>
              <a:t>answer</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67</a:t>
            </a:fld>
            <a:endParaRPr lang="en-US"/>
          </a:p>
        </p:txBody>
      </p:sp>
    </p:spTree>
    <p:extLst>
      <p:ext uri="{BB962C8B-B14F-4D97-AF65-F5344CB8AC3E}">
        <p14:creationId xmlns:p14="http://schemas.microsoft.com/office/powerpoint/2010/main" val="25584193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57</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Click to circle the </a:t>
            </a:r>
            <a:r>
              <a:rPr lang="en-US" sz="1200" b="1" kern="1200" dirty="0" smtClean="0">
                <a:solidFill>
                  <a:schemeClr val="tx1"/>
                </a:solidFill>
                <a:effectLst/>
                <a:latin typeface="+mn-lt"/>
                <a:ea typeface="+mn-ea"/>
                <a:cs typeface="+mn-cs"/>
              </a:rPr>
              <a:t>answer</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68</a:t>
            </a:fld>
            <a:endParaRPr lang="en-US"/>
          </a:p>
        </p:txBody>
      </p:sp>
    </p:spTree>
    <p:extLst>
      <p:ext uri="{BB962C8B-B14F-4D97-AF65-F5344CB8AC3E}">
        <p14:creationId xmlns:p14="http://schemas.microsoft.com/office/powerpoint/2010/main" val="32362184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N/A</a:t>
            </a:r>
          </a:p>
          <a:p>
            <a:endParaRPr lang="en-US" b="1" dirty="0" smtClean="0"/>
          </a:p>
          <a:p>
            <a:r>
              <a:rPr lang="en-US" b="1" dirty="0" smtClean="0"/>
              <a:t>Instruction</a:t>
            </a:r>
          </a:p>
          <a:p>
            <a:r>
              <a:rPr lang="en-US" b="1" dirty="0" smtClean="0"/>
              <a:t>Discuss questions on slide</a:t>
            </a:r>
          </a:p>
        </p:txBody>
      </p:sp>
      <p:sp>
        <p:nvSpPr>
          <p:cNvPr id="4" name="Slide Number Placeholder 3"/>
          <p:cNvSpPr>
            <a:spLocks noGrp="1"/>
          </p:cNvSpPr>
          <p:nvPr>
            <p:ph type="sldNum" sz="quarter" idx="10"/>
          </p:nvPr>
        </p:nvSpPr>
        <p:spPr/>
        <p:txBody>
          <a:bodyPr/>
          <a:lstStyle/>
          <a:p>
            <a:fld id="{3F8FCD5C-19B0-4F7A-B49D-975DBE93C182}" type="slidenum">
              <a:rPr lang="en-US" smtClean="0"/>
              <a:t>69</a:t>
            </a:fld>
            <a:endParaRPr lang="en-US"/>
          </a:p>
        </p:txBody>
      </p:sp>
    </p:spTree>
    <p:extLst>
      <p:ext uri="{BB962C8B-B14F-4D97-AF65-F5344CB8AC3E}">
        <p14:creationId xmlns:p14="http://schemas.microsoft.com/office/powerpoint/2010/main" val="1635009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a:t>
            </a:r>
            <a:r>
              <a:rPr lang="en-US" b="1" baseline="0" dirty="0" smtClean="0"/>
              <a:t> iv</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Fatal Risk Management</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Continuation of the Fatality Prevention Program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Focus is placed on identifying Fatal Risks and Critical Controls in an attempt to safeguard all employees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Standardizes communication for twenty-three Fatal Risks by implementing icons, definitions, and Critical Controls</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Fatal Risks are based on safety issues that have resulted in catastrophic events such as severe injury or death</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For each identified Fatal Risk a list of necessary Critical Controls was developed to prevent or mitigate the most serious consequences of these risks. Once the Fatal Risk is identified, applying the most effective Critical Control is crucial</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 Critical Control is a device, system, or process implemented to eliminate or reduce the risk for a task/job, and if missing or overlooked has the potential to lead to catastrophic outcomes such as serious injury or death</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These Critical Controls are considered the most impactful on preventing a fatality or injury and have been previously established based on data</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The absence or failure of a Critical Control significantly increases the risk of severe injury or death despite the existence of other controls</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The Fatal Risk(s) and Critical Controls relevant to this course are provided next</a:t>
            </a:r>
            <a:endParaRPr lang="en-US" b="0" dirty="0" smtClean="0"/>
          </a:p>
        </p:txBody>
      </p:sp>
      <p:sp>
        <p:nvSpPr>
          <p:cNvPr id="4" name="Slide Number Placeholder 3"/>
          <p:cNvSpPr>
            <a:spLocks noGrp="1"/>
          </p:cNvSpPr>
          <p:nvPr>
            <p:ph type="sldNum" sz="quarter" idx="10"/>
          </p:nvPr>
        </p:nvSpPr>
        <p:spPr/>
        <p:txBody>
          <a:bodyPr/>
          <a:lstStyle/>
          <a:p>
            <a:fld id="{3F8FCD5C-19B0-4F7A-B49D-975DBE93C182}" type="slidenum">
              <a:rPr lang="en-US" smtClean="0"/>
              <a:t>7</a:t>
            </a:fld>
            <a:endParaRPr lang="en-US"/>
          </a:p>
        </p:txBody>
      </p:sp>
    </p:spTree>
    <p:extLst>
      <p:ext uri="{BB962C8B-B14F-4D97-AF65-F5344CB8AC3E}">
        <p14:creationId xmlns:p14="http://schemas.microsoft.com/office/powerpoint/2010/main" val="7756982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59</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Review learning objectives for the module</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Upon completion of this module, students will be able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Discuss action plan for an emergency situation</a:t>
            </a:r>
          </a:p>
          <a:p>
            <a:pPr marL="628650" lvl="1"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70</a:t>
            </a:fld>
            <a:endParaRPr lang="en-US"/>
          </a:p>
        </p:txBody>
      </p:sp>
    </p:spTree>
    <p:extLst>
      <p:ext uri="{BB962C8B-B14F-4D97-AF65-F5344CB8AC3E}">
        <p14:creationId xmlns:p14="http://schemas.microsoft.com/office/powerpoint/2010/main" val="8147502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63</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Crisis/emergency preparedness involves a plan on how to respond to incidents at varying levels, such as using a safety shower or eyewash station, and extends to emergency responses in case of a major spill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Individuals need to know the location of emergency equipment, such as eyewash stations, and they need to ensure they are in proper working order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A crisis/emergency management plan is a plan that is developed, maintained, and practiced to respond to crises and emergencies that may arise on site. </a:t>
            </a:r>
            <a:r>
              <a:rPr lang="en-US" sz="1200" b="1" kern="1200" dirty="0" smtClean="0">
                <a:solidFill>
                  <a:schemeClr val="tx1"/>
                </a:solidFill>
                <a:effectLst/>
                <a:latin typeface="+mn-lt"/>
                <a:ea typeface="+mn-ea"/>
                <a:cs typeface="+mn-cs"/>
              </a:rPr>
              <a:t>Each site has a crisis management plan in place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Off-Property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Transportation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transport of sulfuric acid is subject to rules which must be complied with by all drivers involved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Follow your company requirements and regulatory agencies’ requirements on reporting incidents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Environmental</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Prevent entry to sewers and public waters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Notify authorities if sulfuric acid enters sewers, public waters, or low areas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Follow with your company requirements and regulatory agencies’ requirements on reporting incidents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Compliance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Comply with your company requirements and regulatory agencies’ requirements on reporting incidents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71</a:t>
            </a:fld>
            <a:endParaRPr lang="en-US"/>
          </a:p>
        </p:txBody>
      </p:sp>
    </p:spTree>
    <p:extLst>
      <p:ext uri="{BB962C8B-B14F-4D97-AF65-F5344CB8AC3E}">
        <p14:creationId xmlns:p14="http://schemas.microsoft.com/office/powerpoint/2010/main" val="6405339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64</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Information on emergency action and incident reporting information is found in the Contractor Health and Safety Manual. (</a:t>
            </a:r>
            <a:r>
              <a:rPr lang="en-US" sz="1200" b="1" kern="1200" dirty="0" smtClean="0">
                <a:solidFill>
                  <a:schemeClr val="tx1"/>
                </a:solidFill>
                <a:effectLst/>
                <a:latin typeface="+mn-lt"/>
                <a:ea typeface="+mn-ea"/>
                <a:cs typeface="+mn-cs"/>
              </a:rPr>
              <a:t>NOTE: </a:t>
            </a:r>
            <a:r>
              <a:rPr lang="en-US" sz="1200" b="0" kern="1200" dirty="0" smtClean="0">
                <a:solidFill>
                  <a:schemeClr val="tx1"/>
                </a:solidFill>
                <a:effectLst/>
                <a:latin typeface="+mn-lt"/>
                <a:ea typeface="+mn-ea"/>
                <a:cs typeface="+mn-cs"/>
              </a:rPr>
              <a:t>When referencing this document, make sure it is the current version as the document is updated annually. Discard any copies that are published before and up to the expiration date and reference only the latest document)</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In the event of a serious incident or injury </a:t>
            </a:r>
            <a:r>
              <a:rPr lang="en-US" sz="1200" b="1" kern="1200" dirty="0" smtClean="0">
                <a:solidFill>
                  <a:schemeClr val="tx1"/>
                </a:solidFill>
                <a:effectLst/>
                <a:latin typeface="+mn-lt"/>
                <a:ea typeface="+mn-ea"/>
                <a:cs typeface="+mn-cs"/>
              </a:rPr>
              <a:t>on Freeport-McMoRan-owned property</a:t>
            </a:r>
            <a:r>
              <a:rPr lang="en-US" sz="1200" b="0" kern="1200" dirty="0" smtClean="0">
                <a:solidFill>
                  <a:schemeClr val="tx1"/>
                </a:solidFill>
                <a:effectLst/>
                <a:latin typeface="+mn-lt"/>
                <a:ea typeface="+mn-ea"/>
                <a:cs typeface="+mn-cs"/>
              </a:rPr>
              <a:t>, immediately activate the emergency response/notification system and maintain scene safety. This will be site specific and is dependent on the communication device used</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Trained Contractor personnel should render first aid to any incident victims</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FCX will address any media inquiries or announcements and make other decisions critical to the overall site and project</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Emergency telephone numbers/radio channels must be posted in areas accessible to Contractor employees</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For emergencies </a:t>
            </a:r>
            <a:r>
              <a:rPr lang="en-US" sz="1200" b="1" kern="1200" dirty="0" smtClean="0">
                <a:solidFill>
                  <a:schemeClr val="tx1"/>
                </a:solidFill>
                <a:effectLst/>
                <a:latin typeface="+mn-lt"/>
                <a:ea typeface="+mn-ea"/>
                <a:cs typeface="+mn-cs"/>
              </a:rPr>
              <a:t>off</a:t>
            </a:r>
            <a:r>
              <a:rPr lang="en-US" sz="1200" b="0" kern="1200" dirty="0" smtClean="0">
                <a:solidFill>
                  <a:schemeClr val="tx1"/>
                </a:solidFill>
                <a:effectLst/>
                <a:latin typeface="+mn-lt"/>
                <a:ea typeface="+mn-ea"/>
                <a:cs typeface="+mn-cs"/>
              </a:rPr>
              <a:t> Freeport-McMoRan-owned properties, comply with your company requirements and regulatory agencies’ requirements on crisis management</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72</a:t>
            </a:fld>
            <a:endParaRPr lang="en-US"/>
          </a:p>
        </p:txBody>
      </p:sp>
    </p:spTree>
    <p:extLst>
      <p:ext uri="{BB962C8B-B14F-4D97-AF65-F5344CB8AC3E}">
        <p14:creationId xmlns:p14="http://schemas.microsoft.com/office/powerpoint/2010/main" val="11319731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64</a:t>
            </a:r>
          </a:p>
          <a:p>
            <a:pPr lvl="0"/>
            <a:endParaRPr lang="en-US" sz="1200" b="1"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Instruction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For incidents on Freeport-McMoRan-owned properties</a:t>
            </a:r>
            <a:r>
              <a:rPr lang="en-US" sz="1200" b="0" kern="1200" dirty="0" smtClean="0">
                <a:solidFill>
                  <a:schemeClr val="tx1"/>
                </a:solidFill>
                <a:effectLst/>
                <a:latin typeface="+mn-lt"/>
                <a:ea typeface="+mn-ea"/>
                <a:cs typeface="+mn-cs"/>
              </a:rPr>
              <a:t>, comply with the Contractor Health and Safety Manual on incident management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All incidents shall be reported to the FCX Health and Safety Department immediately with the initial written report to be submitted by shift end. Initial reports will include, at a minimum:</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Location of incident</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Name of persons involved</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Equipment involved</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Time/date of incident</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Nature of incident:  occupational injury, occupational illness, near miss, property damage</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Brief description of incident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Where injured (body part)</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Name of person contacted for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Written final report is due to the Health and Safety Department within 48 hours of the incident, unless otherwise extended based on severity of incident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For </a:t>
            </a:r>
            <a:r>
              <a:rPr lang="en-US" sz="1200" b="1" kern="1200" dirty="0" smtClean="0">
                <a:solidFill>
                  <a:schemeClr val="tx1"/>
                </a:solidFill>
                <a:effectLst/>
                <a:latin typeface="+mn-lt"/>
                <a:ea typeface="+mn-ea"/>
                <a:cs typeface="+mn-cs"/>
              </a:rPr>
              <a:t>incidents off Freeport-McMoRan-owned properties</a:t>
            </a:r>
            <a:r>
              <a:rPr lang="en-US" sz="1200" b="0" kern="1200" dirty="0" smtClean="0">
                <a:solidFill>
                  <a:schemeClr val="tx1"/>
                </a:solidFill>
                <a:effectLst/>
                <a:latin typeface="+mn-lt"/>
                <a:ea typeface="+mn-ea"/>
                <a:cs typeface="+mn-cs"/>
              </a:rPr>
              <a:t>, comply with your regulatory agencies’ requirements on incident management. If the incident involves any damage to Freeport-McMoRan property, a report of damage is required</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73</a:t>
            </a:fld>
            <a:endParaRPr lang="en-US"/>
          </a:p>
        </p:txBody>
      </p:sp>
    </p:spTree>
    <p:extLst>
      <p:ext uri="{BB962C8B-B14F-4D97-AF65-F5344CB8AC3E}">
        <p14:creationId xmlns:p14="http://schemas.microsoft.com/office/powerpoint/2010/main" val="4814333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SG page 65</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Instruction </a:t>
            </a:r>
          </a:p>
          <a:p>
            <a:r>
              <a:rPr lang="en-US" sz="1200" b="0" kern="1200" dirty="0" smtClean="0">
                <a:solidFill>
                  <a:schemeClr val="tx1"/>
                </a:solidFill>
                <a:effectLst/>
                <a:latin typeface="+mn-lt"/>
                <a:ea typeface="+mn-ea"/>
                <a:cs typeface="+mn-cs"/>
              </a:rPr>
              <a:t>Emergency</a:t>
            </a:r>
            <a:r>
              <a:rPr lang="en-US" sz="1200" b="0" kern="1200" baseline="0" dirty="0" smtClean="0">
                <a:solidFill>
                  <a:schemeClr val="tx1"/>
                </a:solidFill>
                <a:effectLst/>
                <a:latin typeface="+mn-lt"/>
                <a:ea typeface="+mn-ea"/>
                <a:cs typeface="+mn-cs"/>
              </a:rPr>
              <a:t> Information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Each site will provide carriers with relevant information for emergency evacuation and response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Speak with your point of contact for additional information</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Evacuation</a:t>
            </a:r>
            <a:r>
              <a:rPr lang="en-US" sz="1200" b="0" kern="1200" baseline="0" dirty="0" smtClean="0">
                <a:solidFill>
                  <a:schemeClr val="tx1"/>
                </a:solidFill>
                <a:effectLst/>
                <a:latin typeface="+mn-lt"/>
                <a:ea typeface="+mn-ea"/>
                <a:cs typeface="+mn-cs"/>
              </a:rPr>
              <a:t> Points</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Evacuation and muster points are located throughout sites. When arriving to site, ensure you know the location of these points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In the event of an emergency while loading or off-loading acid, note the direction of the wind by checking the windsocks in the area, and proceed to the muster point in the upwind direction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If you are unsure of muster point locations, consult site security, health and safety, or operators at the loading/unloading locations</a:t>
            </a:r>
          </a:p>
          <a:p>
            <a:pPr lvl="0"/>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74</a:t>
            </a:fld>
            <a:endParaRPr lang="en-US"/>
          </a:p>
        </p:txBody>
      </p:sp>
    </p:spTree>
    <p:extLst>
      <p:ext uri="{BB962C8B-B14F-4D97-AF65-F5344CB8AC3E}">
        <p14:creationId xmlns:p14="http://schemas.microsoft.com/office/powerpoint/2010/main" val="7315128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a:t>
            </a:r>
            <a:r>
              <a:rPr lang="en-US" b="1" baseline="0" dirty="0" smtClean="0"/>
              <a:t>66</a:t>
            </a:r>
            <a:endParaRPr lang="en-US" b="1" baseline="0" dirty="0" smtClean="0"/>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Give students time to write answers to the quiz questions in the SG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Review the answers as a class using the slides</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75</a:t>
            </a:fld>
            <a:endParaRPr lang="en-US"/>
          </a:p>
        </p:txBody>
      </p:sp>
    </p:spTree>
    <p:extLst>
      <p:ext uri="{BB962C8B-B14F-4D97-AF65-F5344CB8AC3E}">
        <p14:creationId xmlns:p14="http://schemas.microsoft.com/office/powerpoint/2010/main" val="37393973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a:t>
            </a:r>
            <a:r>
              <a:rPr lang="en-US" b="1" baseline="0" dirty="0" smtClean="0"/>
              <a:t>66</a:t>
            </a:r>
            <a:endParaRPr lang="en-US" b="1" baseline="0" dirty="0" smtClean="0"/>
          </a:p>
          <a:p>
            <a:endParaRPr lang="en-US" b="1" baseline="0" dirty="0" smtClean="0"/>
          </a:p>
          <a:p>
            <a:r>
              <a:rPr lang="en-US" b="1" baseline="0" dirty="0" smtClean="0"/>
              <a:t>Instruction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Click to circle the </a:t>
            </a:r>
            <a:r>
              <a:rPr lang="en-US" sz="1200" b="1" kern="1200" dirty="0" smtClean="0">
                <a:solidFill>
                  <a:schemeClr val="tx1"/>
                </a:solidFill>
                <a:effectLst/>
                <a:latin typeface="+mn-lt"/>
                <a:ea typeface="+mn-ea"/>
                <a:cs typeface="+mn-cs"/>
              </a:rPr>
              <a:t>answer</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76</a:t>
            </a:fld>
            <a:endParaRPr lang="en-US"/>
          </a:p>
        </p:txBody>
      </p:sp>
    </p:spTree>
    <p:extLst>
      <p:ext uri="{BB962C8B-B14F-4D97-AF65-F5344CB8AC3E}">
        <p14:creationId xmlns:p14="http://schemas.microsoft.com/office/powerpoint/2010/main" val="19559212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67</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Click to show the answer (SG</a:t>
            </a:r>
            <a:r>
              <a:rPr lang="en-US" sz="1200" b="1" kern="1200" baseline="0" dirty="0" smtClean="0">
                <a:solidFill>
                  <a:schemeClr val="tx1"/>
                </a:solidFill>
                <a:effectLst/>
                <a:latin typeface="+mn-lt"/>
                <a:ea typeface="+mn-ea"/>
                <a:cs typeface="+mn-cs"/>
              </a:rPr>
              <a:t> p. 64)</a:t>
            </a:r>
            <a:endParaRPr lang="en-US" sz="1200" b="1"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77</a:t>
            </a:fld>
            <a:endParaRPr lang="en-US"/>
          </a:p>
        </p:txBody>
      </p:sp>
    </p:spTree>
    <p:extLst>
      <p:ext uri="{BB962C8B-B14F-4D97-AF65-F5344CB8AC3E}">
        <p14:creationId xmlns:p14="http://schemas.microsoft.com/office/powerpoint/2010/main" val="31707451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page 67</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answer as a class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Click to circle the answer (SG p. 64)</a:t>
            </a:r>
          </a:p>
          <a:p>
            <a:pPr marL="171450" indent="-171450">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78</a:t>
            </a:fld>
            <a:endParaRPr lang="en-US"/>
          </a:p>
        </p:txBody>
      </p:sp>
    </p:spTree>
    <p:extLst>
      <p:ext uri="{BB962C8B-B14F-4D97-AF65-F5344CB8AC3E}">
        <p14:creationId xmlns:p14="http://schemas.microsoft.com/office/powerpoint/2010/main" val="23777108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N/A</a:t>
            </a:r>
          </a:p>
          <a:p>
            <a:endParaRPr lang="en-US" b="1" dirty="0" smtClean="0"/>
          </a:p>
          <a:p>
            <a:r>
              <a:rPr lang="en-US" b="1" dirty="0" smtClean="0"/>
              <a:t>Instruction</a:t>
            </a:r>
          </a:p>
          <a:p>
            <a:r>
              <a:rPr lang="en-US" b="1" dirty="0" smtClean="0"/>
              <a:t>Discuss questions on slide</a:t>
            </a:r>
          </a:p>
        </p:txBody>
      </p:sp>
      <p:sp>
        <p:nvSpPr>
          <p:cNvPr id="4" name="Slide Number Placeholder 3"/>
          <p:cNvSpPr>
            <a:spLocks noGrp="1"/>
          </p:cNvSpPr>
          <p:nvPr>
            <p:ph type="sldNum" sz="quarter" idx="10"/>
          </p:nvPr>
        </p:nvSpPr>
        <p:spPr/>
        <p:txBody>
          <a:bodyPr/>
          <a:lstStyle/>
          <a:p>
            <a:fld id="{3F8FCD5C-19B0-4F7A-B49D-975DBE93C182}" type="slidenum">
              <a:rPr lang="en-US" smtClean="0"/>
              <a:t>79</a:t>
            </a:fld>
            <a:endParaRPr lang="en-US"/>
          </a:p>
        </p:txBody>
      </p:sp>
    </p:spTree>
    <p:extLst>
      <p:ext uri="{BB962C8B-B14F-4D97-AF65-F5344CB8AC3E}">
        <p14:creationId xmlns:p14="http://schemas.microsoft.com/office/powerpoint/2010/main" val="2944040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a:t>
            </a:r>
            <a:r>
              <a:rPr lang="en-US" b="1" baseline="0" dirty="0" smtClean="0"/>
              <a:t> iv</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The Exposure to Hazardous Substances Acute Fatal Risk is defined as workplace exposure to substances that are immediately toxic, asphyxiating or corrosive (e.g. H</a:t>
            </a:r>
            <a:r>
              <a:rPr lang="en-US" sz="1200" b="0" kern="1200" baseline="-25000" dirty="0" smtClean="0">
                <a:solidFill>
                  <a:schemeClr val="tx1"/>
                </a:solidFill>
                <a:effectLst/>
                <a:latin typeface="+mn-lt"/>
                <a:ea typeface="+mn-ea"/>
                <a:cs typeface="+mn-cs"/>
              </a:rPr>
              <a:t>2</a:t>
            </a:r>
            <a:r>
              <a:rPr lang="en-US" sz="1200" b="0" kern="1200" dirty="0" smtClean="0">
                <a:solidFill>
                  <a:schemeClr val="tx1"/>
                </a:solidFill>
                <a:effectLst/>
                <a:latin typeface="+mn-lt"/>
                <a:ea typeface="+mn-ea"/>
                <a:cs typeface="+mn-cs"/>
              </a:rPr>
              <a:t>S gas, NO</a:t>
            </a:r>
            <a:r>
              <a:rPr lang="en-US" sz="1200" b="0" kern="1200" baseline="-25000" dirty="0" smtClean="0">
                <a:solidFill>
                  <a:schemeClr val="tx1"/>
                </a:solidFill>
                <a:effectLst/>
                <a:latin typeface="+mn-lt"/>
                <a:ea typeface="+mn-ea"/>
                <a:cs typeface="+mn-cs"/>
              </a:rPr>
              <a:t>2</a:t>
            </a:r>
            <a:r>
              <a:rPr lang="en-US" sz="1200" b="0" kern="1200" dirty="0" smtClean="0">
                <a:solidFill>
                  <a:schemeClr val="tx1"/>
                </a:solidFill>
                <a:effectLst/>
                <a:latin typeface="+mn-lt"/>
                <a:ea typeface="+mn-ea"/>
                <a:cs typeface="+mn-cs"/>
              </a:rPr>
              <a:t> gas, CO gas, concentrated acids, caustics, etc.)</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t>
            </a:r>
            <a:r>
              <a:rPr lang="en-US" sz="1200" kern="1200" baseline="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Critical Controls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Access Control</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Alarm Systems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Engineered Controls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Handling Requirements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Loading and Unloading Protection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Mechanical Integrity of Storage and Distribution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PPE</a:t>
            </a:r>
          </a:p>
        </p:txBody>
      </p:sp>
      <p:sp>
        <p:nvSpPr>
          <p:cNvPr id="4" name="Slide Number Placeholder 3"/>
          <p:cNvSpPr>
            <a:spLocks noGrp="1"/>
          </p:cNvSpPr>
          <p:nvPr>
            <p:ph type="sldNum" sz="quarter" idx="10"/>
          </p:nvPr>
        </p:nvSpPr>
        <p:spPr/>
        <p:txBody>
          <a:bodyPr/>
          <a:lstStyle/>
          <a:p>
            <a:fld id="{3F8FCD5C-19B0-4F7A-B49D-975DBE93C182}" type="slidenum">
              <a:rPr lang="en-US" smtClean="0"/>
              <a:t>8</a:t>
            </a:fld>
            <a:endParaRPr lang="en-US"/>
          </a:p>
        </p:txBody>
      </p:sp>
    </p:spTree>
    <p:extLst>
      <p:ext uri="{BB962C8B-B14F-4D97-AF65-F5344CB8AC3E}">
        <p14:creationId xmlns:p14="http://schemas.microsoft.com/office/powerpoint/2010/main" val="37299410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a:t>
            </a:r>
            <a:r>
              <a:rPr lang="en-US" b="1" baseline="0" dirty="0" smtClean="0"/>
              <a:t> N/A</a:t>
            </a:r>
          </a:p>
          <a:p>
            <a:endParaRPr lang="en-US" b="1" baseline="0" dirty="0" smtClean="0"/>
          </a:p>
          <a:p>
            <a:r>
              <a:rPr lang="en-US" b="1" baseline="0" dirty="0" smtClean="0"/>
              <a:t>Instruction</a:t>
            </a:r>
          </a:p>
          <a:p>
            <a:r>
              <a:rPr lang="en-US" sz="1200" b="0" kern="1200" dirty="0" smtClean="0">
                <a:solidFill>
                  <a:schemeClr val="tx1"/>
                </a:solidFill>
                <a:effectLst/>
                <a:latin typeface="+mn-lt"/>
                <a:ea typeface="+mn-ea"/>
                <a:cs typeface="+mn-cs"/>
              </a:rPr>
              <a:t>The conclusion covers</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Course</a:t>
            </a:r>
            <a:r>
              <a:rPr lang="en-US" sz="1200" b="0" kern="1200" baseline="0" dirty="0" smtClean="0">
                <a:solidFill>
                  <a:schemeClr val="tx1"/>
                </a:solidFill>
                <a:effectLst/>
                <a:latin typeface="+mn-lt"/>
                <a:ea typeface="+mn-ea"/>
                <a:cs typeface="+mn-cs"/>
              </a:rPr>
              <a:t> r</a:t>
            </a:r>
            <a:r>
              <a:rPr lang="en-US" sz="1200" b="0" kern="1200" dirty="0" smtClean="0">
                <a:solidFill>
                  <a:schemeClr val="tx1"/>
                </a:solidFill>
                <a:effectLst/>
                <a:latin typeface="+mn-lt"/>
                <a:ea typeface="+mn-ea"/>
                <a:cs typeface="+mn-cs"/>
              </a:rPr>
              <a:t>eview</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Student Course Evaluation</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Facilitator Course Evaluation</a:t>
            </a:r>
          </a:p>
          <a:p>
            <a:endParaRPr lang="en-US" b="0" dirty="0"/>
          </a:p>
        </p:txBody>
      </p:sp>
      <p:sp>
        <p:nvSpPr>
          <p:cNvPr id="4" name="Slide Number Placeholder 3"/>
          <p:cNvSpPr>
            <a:spLocks noGrp="1"/>
          </p:cNvSpPr>
          <p:nvPr>
            <p:ph type="sldNum" sz="quarter" idx="10"/>
          </p:nvPr>
        </p:nvSpPr>
        <p:spPr/>
        <p:txBody>
          <a:bodyPr/>
          <a:lstStyle/>
          <a:p>
            <a:fld id="{3F8FCD5C-19B0-4F7A-B49D-975DBE93C182}" type="slidenum">
              <a:rPr lang="en-US" smtClean="0"/>
              <a:t>80</a:t>
            </a:fld>
            <a:endParaRPr lang="en-US"/>
          </a:p>
        </p:txBody>
      </p:sp>
    </p:spTree>
    <p:extLst>
      <p:ext uri="{BB962C8B-B14F-4D97-AF65-F5344CB8AC3E}">
        <p14:creationId xmlns:p14="http://schemas.microsoft.com/office/powerpoint/2010/main" val="31263543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 67</a:t>
            </a:r>
          </a:p>
          <a:p>
            <a:endParaRPr lang="en-US" b="1" dirty="0" smtClean="0"/>
          </a:p>
          <a:p>
            <a:r>
              <a:rPr lang="en-US" b="1"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Freeport-McMoRan’s expectation as a company is for every employee to return home safely at the end of their shift</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This course was designed to educate personnel on standardized operating and safety procedures for loading, unloading, and transporting bulk concentrated sulfuric acid</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81</a:t>
            </a:fld>
            <a:endParaRPr lang="en-US"/>
          </a:p>
        </p:txBody>
      </p:sp>
    </p:spTree>
    <p:extLst>
      <p:ext uri="{BB962C8B-B14F-4D97-AF65-F5344CB8AC3E}">
        <p14:creationId xmlns:p14="http://schemas.microsoft.com/office/powerpoint/2010/main" val="34162118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N/A</a:t>
            </a:r>
          </a:p>
          <a:p>
            <a:endParaRPr lang="en-US" b="1" dirty="0" smtClean="0"/>
          </a:p>
          <a:p>
            <a:r>
              <a:rPr lang="en-US" b="1" dirty="0" smtClean="0"/>
              <a:t>Instruction</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As objectives for each module are reviewed, </a:t>
            </a:r>
            <a:r>
              <a:rPr lang="en-US" sz="1200" b="1" kern="1200" dirty="0" smtClean="0">
                <a:solidFill>
                  <a:schemeClr val="tx1"/>
                </a:solidFill>
                <a:effectLst/>
                <a:latin typeface="+mn-lt"/>
                <a:ea typeface="+mn-ea"/>
                <a:cs typeface="+mn-cs"/>
              </a:rPr>
              <a:t>discuss the students’ lingering questions, comments, or concerns</a:t>
            </a:r>
            <a:endParaRPr lang="en-US"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Module 1</a:t>
            </a:r>
          </a:p>
          <a:p>
            <a:pPr marL="628650" lvl="1" indent="-171450">
              <a:buFont typeface="Arial" panose="020B0604020202020204" pitchFamily="34" charset="0"/>
              <a:buChar char="•"/>
            </a:pPr>
            <a:r>
              <a:rPr lang="en-US" b="0" dirty="0" smtClean="0">
                <a:latin typeface="Arial" panose="020B0604020202020204" pitchFamily="34" charset="0"/>
              </a:rPr>
              <a:t>Identify potential hazards associated with acid handling</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Module</a:t>
            </a:r>
            <a:r>
              <a:rPr lang="en-US" sz="1200" b="0" kern="1200" baseline="0" dirty="0" smtClean="0">
                <a:solidFill>
                  <a:schemeClr val="tx1"/>
                </a:solidFill>
                <a:effectLst/>
                <a:latin typeface="+mn-lt"/>
                <a:ea typeface="+mn-ea"/>
                <a:cs typeface="+mn-cs"/>
              </a:rPr>
              <a:t> 2</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Determine appropriate Critical Controls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Summarize “Actions to Stay Safe”</a:t>
            </a:r>
          </a:p>
          <a:p>
            <a:pPr marL="171450" lvl="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Module 3</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Explain the communication process while on Freeport-McMoRan property</a:t>
            </a:r>
          </a:p>
          <a:p>
            <a:pPr marL="171450" lvl="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Module 4</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Discuss the different types of loading and unloading</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Outline procedures for entry</a:t>
            </a:r>
          </a:p>
          <a:p>
            <a:pPr marL="171450" lvl="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Module 5</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List </a:t>
            </a:r>
            <a:r>
              <a:rPr lang="en-US" sz="1400" kern="1200" dirty="0" smtClean="0">
                <a:solidFill>
                  <a:schemeClr val="tx1"/>
                </a:solidFill>
                <a:effectLst/>
                <a:latin typeface="+mn-lt"/>
                <a:ea typeface="+mn-ea"/>
                <a:cs typeface="+mn-cs"/>
              </a:rPr>
              <a:t>various inspection processes</a:t>
            </a: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Module 6</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Discuss action plan for an emergency situation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82</a:t>
            </a:fld>
            <a:endParaRPr lang="en-US"/>
          </a:p>
        </p:txBody>
      </p:sp>
    </p:spTree>
    <p:extLst>
      <p:ext uri="{BB962C8B-B14F-4D97-AF65-F5344CB8AC3E}">
        <p14:creationId xmlns:p14="http://schemas.microsoft.com/office/powerpoint/2010/main" val="23014230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SG p. 77</a:t>
            </a:r>
          </a:p>
          <a:p>
            <a:endParaRPr lang="en-US" sz="1200" b="1" dirty="0" smtClean="0"/>
          </a:p>
          <a:p>
            <a:r>
              <a:rPr lang="en-US" sz="1200" b="1" dirty="0" smtClean="0"/>
              <a:t>Instruction</a:t>
            </a:r>
          </a:p>
          <a:p>
            <a:r>
              <a:rPr lang="en-US" sz="1200" dirty="0" smtClean="0"/>
              <a:t>Have students complete the Student Course Evaluation</a:t>
            </a:r>
          </a:p>
          <a:p>
            <a:endParaRPr lang="en-US" dirty="0"/>
          </a:p>
        </p:txBody>
      </p:sp>
      <p:sp>
        <p:nvSpPr>
          <p:cNvPr id="4" name="Slide Number Placeholder 3"/>
          <p:cNvSpPr>
            <a:spLocks noGrp="1"/>
          </p:cNvSpPr>
          <p:nvPr>
            <p:ph type="sldNum" sz="quarter" idx="10"/>
          </p:nvPr>
        </p:nvSpPr>
        <p:spPr/>
        <p:txBody>
          <a:bodyPr/>
          <a:lstStyle/>
          <a:p>
            <a:fld id="{3F8FCD5C-19B0-4F7A-B49D-975DBE93C182}" type="slidenum">
              <a:rPr lang="en-US" smtClean="0"/>
              <a:t>83</a:t>
            </a:fld>
            <a:endParaRPr lang="en-US"/>
          </a:p>
        </p:txBody>
      </p:sp>
    </p:spTree>
    <p:extLst>
      <p:ext uri="{BB962C8B-B14F-4D97-AF65-F5344CB8AC3E}">
        <p14:creationId xmlns:p14="http://schemas.microsoft.com/office/powerpoint/2010/main" val="233766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SG page</a:t>
            </a:r>
            <a:r>
              <a:rPr lang="en-US" b="1" baseline="0" dirty="0" smtClean="0"/>
              <a:t> v</a:t>
            </a:r>
          </a:p>
          <a:p>
            <a:endParaRPr lang="en-US" b="1" baseline="0" dirty="0" smtClean="0"/>
          </a:p>
          <a:p>
            <a:r>
              <a:rPr lang="en-US" b="1" baseline="0" dirty="0" smtClean="0"/>
              <a:t>Instruction</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The Rail Impact on Person Fatal Risk is defined as locomotive, rolling stock, or other rail equipment coming into contact with a person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a:t>
            </a:r>
            <a:r>
              <a:rPr lang="en-US" sz="1200" kern="1200" baseline="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Critical Controls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Access Control</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Equipment Maintenance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Positive Communication System</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Securing Rolling Stock</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Segregation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Signaling and Signage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FCD5C-19B0-4F7A-B49D-975DBE93C182}" type="slidenum">
              <a:rPr lang="en-US" smtClean="0"/>
              <a:t>9</a:t>
            </a:fld>
            <a:endParaRPr lang="en-US"/>
          </a:p>
        </p:txBody>
      </p:sp>
    </p:spTree>
    <p:extLst>
      <p:ext uri="{BB962C8B-B14F-4D97-AF65-F5344CB8AC3E}">
        <p14:creationId xmlns:p14="http://schemas.microsoft.com/office/powerpoint/2010/main" val="26915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ne Line Title">
    <p:spTree>
      <p:nvGrpSpPr>
        <p:cNvPr id="1" name=""/>
        <p:cNvGrpSpPr/>
        <p:nvPr/>
      </p:nvGrpSpPr>
      <p:grpSpPr>
        <a:xfrm>
          <a:off x="0" y="0"/>
          <a:ext cx="0" cy="0"/>
          <a:chOff x="0" y="0"/>
          <a:chExt cx="0" cy="0"/>
        </a:xfrm>
      </p:grpSpPr>
      <p:sp>
        <p:nvSpPr>
          <p:cNvPr id="6" name="Rectangle 5"/>
          <p:cNvSpPr/>
          <p:nvPr userDrawn="1"/>
        </p:nvSpPr>
        <p:spPr>
          <a:xfrm>
            <a:off x="0" y="1"/>
            <a:ext cx="7315200" cy="685848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130158"/>
            <a:ext cx="7315200" cy="1325563"/>
          </a:xfrm>
        </p:spPr>
        <p:txBody>
          <a:bodyPr>
            <a:normAutofit/>
          </a:bodyPr>
          <a:lstStyle>
            <a:lvl1pPr algn="ctr">
              <a:lnSpc>
                <a:spcPct val="100000"/>
              </a:lnSpc>
              <a:defRPr sz="1800">
                <a:solidFill>
                  <a:srgbClr val="0099CC"/>
                </a:solidFill>
                <a:latin typeface="Arial Black" panose="020B0A04020102020204" pitchFamily="34" charset="0"/>
              </a:defRPr>
            </a:lvl1pPr>
          </a:lstStyle>
          <a:p>
            <a:r>
              <a:rPr lang="en-US" dirty="0" smtClean="0"/>
              <a:t>COURSE CODE</a:t>
            </a:r>
            <a:endParaRPr lang="en-US" dirty="0"/>
          </a:p>
        </p:txBody>
      </p:sp>
      <p:sp>
        <p:nvSpPr>
          <p:cNvPr id="13" name="Picture Placeholder 12"/>
          <p:cNvSpPr>
            <a:spLocks noGrp="1"/>
          </p:cNvSpPr>
          <p:nvPr>
            <p:ph type="pic" sz="quarter" idx="11"/>
          </p:nvPr>
        </p:nvSpPr>
        <p:spPr>
          <a:xfrm>
            <a:off x="1379220" y="2102185"/>
            <a:ext cx="4572000" cy="3639588"/>
          </a:xfrm>
          <a:prstGeom prst="rect">
            <a:avLst/>
          </a:prstGeom>
          <a:solidFill>
            <a:schemeClr val="bg1"/>
          </a:solidFill>
        </p:spPr>
        <p:txBody>
          <a:bodyPr/>
          <a:lstStyle>
            <a:lvl1pPr marL="0" indent="0" algn="ctr">
              <a:buNone/>
              <a:defRPr sz="2000" baseline="0"/>
            </a:lvl1pPr>
          </a:lstStyle>
          <a:p>
            <a:endParaRPr lang="en-US" dirty="0" smtClean="0"/>
          </a:p>
          <a:p>
            <a:endParaRPr lang="en-US" dirty="0" smtClean="0"/>
          </a:p>
          <a:p>
            <a:r>
              <a:rPr lang="en-US" dirty="0" smtClean="0"/>
              <a:t>Insert cover photo here</a:t>
            </a:r>
          </a:p>
          <a:p>
            <a:r>
              <a:rPr lang="en-US" dirty="0" smtClean="0"/>
              <a:t>approximately 5” wide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2679" y="660574"/>
            <a:ext cx="1307592" cy="1463823"/>
          </a:xfrm>
          <a:prstGeom prst="rect">
            <a:avLst/>
          </a:prstGeom>
        </p:spPr>
      </p:pic>
      <p:sp>
        <p:nvSpPr>
          <p:cNvPr id="21" name="Text Placeholder 20"/>
          <p:cNvSpPr>
            <a:spLocks noGrp="1"/>
          </p:cNvSpPr>
          <p:nvPr>
            <p:ph type="body" sz="quarter" idx="14" hasCustomPrompt="1"/>
          </p:nvPr>
        </p:nvSpPr>
        <p:spPr>
          <a:xfrm>
            <a:off x="7315200" y="6229379"/>
            <a:ext cx="1828800" cy="628621"/>
          </a:xfrm>
          <a:prstGeom prst="rect">
            <a:avLst/>
          </a:prstGeom>
        </p:spPr>
        <p:txBody>
          <a:bodyPr/>
          <a:lstStyle>
            <a:lvl1pPr marL="0" indent="0" algn="ctr">
              <a:buFontTx/>
              <a:buNone/>
              <a:defRPr sz="800">
                <a:solidFill>
                  <a:srgbClr val="0099CC"/>
                </a:solidFill>
                <a:latin typeface="Arial Black" panose="020B0A04020102020204" pitchFamily="34" charset="0"/>
              </a:defRPr>
            </a:lvl1pPr>
          </a:lstStyle>
          <a:p>
            <a:pPr lvl="0"/>
            <a:r>
              <a:rPr lang="en-US" dirty="0" smtClean="0"/>
              <a:t>VERSION # / MONTH YEAR</a:t>
            </a:r>
          </a:p>
        </p:txBody>
      </p:sp>
      <p:sp>
        <p:nvSpPr>
          <p:cNvPr id="24" name="Text Placeholder 23"/>
          <p:cNvSpPr>
            <a:spLocks noGrp="1"/>
          </p:cNvSpPr>
          <p:nvPr>
            <p:ph type="body" sz="quarter" idx="15" hasCustomPrompt="1"/>
          </p:nvPr>
        </p:nvSpPr>
        <p:spPr>
          <a:xfrm>
            <a:off x="0" y="1232569"/>
            <a:ext cx="7315200" cy="1195073"/>
          </a:xfrm>
          <a:prstGeom prst="rect">
            <a:avLst/>
          </a:prstGeom>
        </p:spPr>
        <p:txBody>
          <a:bodyPr>
            <a:normAutofit/>
          </a:bodyPr>
          <a:lstStyle>
            <a:lvl1pPr marL="0" indent="0" algn="ctr">
              <a:lnSpc>
                <a:spcPct val="100000"/>
              </a:lnSpc>
              <a:spcBef>
                <a:spcPts val="600"/>
              </a:spcBef>
              <a:spcAft>
                <a:spcPts val="600"/>
              </a:spcAft>
              <a:buFontTx/>
              <a:buNone/>
              <a:defRPr sz="3000">
                <a:solidFill>
                  <a:schemeClr val="bg1"/>
                </a:solidFill>
                <a:latin typeface="Arial Black" panose="020B0A04020102020204" pitchFamily="34" charset="0"/>
              </a:defRPr>
            </a:lvl1pPr>
          </a:lstStyle>
          <a:p>
            <a:pPr lvl="0"/>
            <a:r>
              <a:rPr lang="en-US" dirty="0" smtClean="0"/>
              <a:t>COURSE TITLE</a:t>
            </a:r>
            <a:endParaRPr lang="en-US" dirty="0"/>
          </a:p>
        </p:txBody>
      </p:sp>
      <p:sp>
        <p:nvSpPr>
          <p:cNvPr id="9" name="TextBox 8"/>
          <p:cNvSpPr txBox="1"/>
          <p:nvPr userDrawn="1"/>
        </p:nvSpPr>
        <p:spPr>
          <a:xfrm>
            <a:off x="0" y="6229379"/>
            <a:ext cx="7315200" cy="584775"/>
          </a:xfrm>
          <a:prstGeom prst="rect">
            <a:avLst/>
          </a:prstGeom>
          <a:noFill/>
        </p:spPr>
        <p:txBody>
          <a:bodyPr wrap="square" rtlCol="0">
            <a:spAutoFit/>
          </a:bodyPr>
          <a:lstStyle/>
          <a:p>
            <a:pPr algn="ctr"/>
            <a:r>
              <a:rPr lang="en-US" sz="800" i="0" dirty="0" smtClean="0">
                <a:solidFill>
                  <a:schemeClr val="bg1"/>
                </a:solidFill>
                <a:latin typeface="Arial Black" panose="020B0A04020102020204" pitchFamily="34" charset="0"/>
              </a:rPr>
              <a:t>FOR USE BY FREEPORT-MCMORAN ONLY – DO NOT COPY OR DISTRIBUTE EXTERNALLY.</a:t>
            </a:r>
          </a:p>
          <a:p>
            <a:pPr algn="ctr"/>
            <a:endParaRPr lang="en-US" sz="800" i="0" dirty="0" smtClean="0">
              <a:solidFill>
                <a:schemeClr val="bg1"/>
              </a:solidFill>
              <a:latin typeface="Arial Black" panose="020B0A04020102020204" pitchFamily="34" charset="0"/>
            </a:endParaRPr>
          </a:p>
          <a:p>
            <a:pPr algn="ctr"/>
            <a:endParaRPr lang="en-US" sz="800" i="0" dirty="0" smtClean="0">
              <a:solidFill>
                <a:schemeClr val="bg1"/>
              </a:solidFill>
              <a:latin typeface="Arial Black" panose="020B0A04020102020204" pitchFamily="34" charset="0"/>
            </a:endParaRPr>
          </a:p>
          <a:p>
            <a:pPr algn="ctr"/>
            <a:endParaRPr lang="en-US" sz="800" i="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925842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 Page">
    <p:spTree>
      <p:nvGrpSpPr>
        <p:cNvPr id="1" name=""/>
        <p:cNvGrpSpPr/>
        <p:nvPr/>
      </p:nvGrpSpPr>
      <p:grpSpPr>
        <a:xfrm>
          <a:off x="0" y="0"/>
          <a:ext cx="0" cy="0"/>
          <a:chOff x="0" y="0"/>
          <a:chExt cx="0" cy="0"/>
        </a:xfrm>
      </p:grpSpPr>
      <p:sp>
        <p:nvSpPr>
          <p:cNvPr id="11" name="Rectangle 10"/>
          <p:cNvSpPr/>
          <p:nvPr userDrawn="1"/>
        </p:nvSpPr>
        <p:spPr>
          <a:xfrm>
            <a:off x="7306962" y="0"/>
            <a:ext cx="1837944" cy="6858000"/>
          </a:xfrm>
          <a:prstGeom prst="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p:cNvSpPr>
            <a:spLocks noGrp="1"/>
          </p:cNvSpPr>
          <p:nvPr>
            <p:ph type="ftr" sz="quarter" idx="11"/>
          </p:nvPr>
        </p:nvSpPr>
        <p:spPr>
          <a:xfrm>
            <a:off x="636888" y="6354828"/>
            <a:ext cx="5486400" cy="365125"/>
          </a:xfrm>
        </p:spPr>
        <p:txBody>
          <a:bodyPr/>
          <a:lstStyle>
            <a:lvl1pPr algn="l">
              <a:defRPr sz="1000">
                <a:solidFill>
                  <a:schemeClr val="bg2">
                    <a:lumMod val="50000"/>
                  </a:schemeClr>
                </a:solidFill>
                <a:latin typeface="Arial Black" panose="020B0A04020102020204" pitchFamily="34" charset="0"/>
              </a:defRPr>
            </a:lvl1pPr>
          </a:lstStyle>
          <a:p>
            <a:r>
              <a:rPr lang="en-US" smtClean="0"/>
              <a:t>Sulfuric Acid - Bulk Handling – SFT FCX1017C</a:t>
            </a:r>
            <a:endParaRPr lang="en-US" dirty="0"/>
          </a:p>
        </p:txBody>
      </p:sp>
      <p:sp>
        <p:nvSpPr>
          <p:cNvPr id="8" name="Text Placeholder 10"/>
          <p:cNvSpPr>
            <a:spLocks noGrp="1"/>
          </p:cNvSpPr>
          <p:nvPr>
            <p:ph type="body" sz="quarter" idx="14" hasCustomPrompt="1"/>
          </p:nvPr>
        </p:nvSpPr>
        <p:spPr>
          <a:xfrm>
            <a:off x="628649" y="1379220"/>
            <a:ext cx="6243865" cy="4686618"/>
          </a:xfrm>
          <a:prstGeom prst="rect">
            <a:avLst/>
          </a:prstGeom>
        </p:spPr>
        <p:txBody>
          <a:bodyPr/>
          <a:lstStyle>
            <a:lvl1pPr marL="0" indent="0">
              <a:lnSpc>
                <a:spcPct val="100000"/>
              </a:lnSpc>
              <a:spcBef>
                <a:spcPts val="600"/>
              </a:spcBef>
              <a:spcAft>
                <a:spcPts val="600"/>
              </a:spcAft>
              <a:buClr>
                <a:srgbClr val="00B0F0"/>
              </a:buClr>
              <a:buFont typeface="Wingdings" panose="05000000000000000000" pitchFamily="2" charset="2"/>
              <a:buNone/>
              <a:defRPr sz="2400" baseline="0">
                <a:latin typeface="Arial Black" panose="020B0A04020102020204" pitchFamily="34" charset="0"/>
                <a:cs typeface="Arial" panose="020B0604020202020204" pitchFamily="34" charset="0"/>
              </a:defRPr>
            </a:lvl1pPr>
            <a:lvl2pPr marL="457200" marR="0" indent="-457200" algn="l" defTabSz="914400" rtl="0" eaLnBrk="1" fontAlgn="auto" latinLnBrk="0" hangingPunct="1">
              <a:lnSpc>
                <a:spcPct val="100000"/>
              </a:lnSpc>
              <a:spcBef>
                <a:spcPts val="600"/>
              </a:spcBef>
              <a:spcAft>
                <a:spcPts val="600"/>
              </a:spcAft>
              <a:buClr>
                <a:srgbClr val="0099CC"/>
              </a:buClr>
              <a:buSzTx/>
              <a:buFont typeface="+mj-lt"/>
              <a:buAutoNum type="arabicPeriod"/>
              <a:tabLst/>
              <a:defRPr sz="2400" baseline="0">
                <a:latin typeface="Arial" panose="020B0604020202020204" pitchFamily="34" charset="0"/>
                <a:cs typeface="Arial" panose="020B0604020202020204" pitchFamily="34" charset="0"/>
              </a:defRPr>
            </a:lvl2pPr>
          </a:lstStyle>
          <a:p>
            <a:pPr lvl="0"/>
            <a:r>
              <a:rPr lang="en-US" dirty="0" smtClean="0"/>
              <a:t>Directions</a:t>
            </a:r>
          </a:p>
          <a:p>
            <a:pPr lvl="1"/>
            <a:r>
              <a:rPr lang="en-US" dirty="0" smtClean="0"/>
              <a:t>Level one</a:t>
            </a:r>
          </a:p>
          <a:p>
            <a:pPr lvl="1"/>
            <a:r>
              <a:rPr lang="en-US" dirty="0" smtClean="0"/>
              <a:t>Level one</a:t>
            </a:r>
          </a:p>
          <a:p>
            <a:pPr lvl="1"/>
            <a:r>
              <a:rPr lang="en-US" dirty="0" smtClean="0"/>
              <a:t>Level one</a:t>
            </a:r>
          </a:p>
          <a:p>
            <a:pPr lvl="1"/>
            <a:endParaRPr lang="en-US" dirty="0" smtClean="0"/>
          </a:p>
          <a:p>
            <a:pPr lvl="1"/>
            <a:endParaRPr lang="en-US" dirty="0" smtClean="0"/>
          </a:p>
          <a:p>
            <a:pPr lvl="1"/>
            <a:endParaRPr lang="en-US" dirty="0"/>
          </a:p>
        </p:txBody>
      </p:sp>
      <p:sp>
        <p:nvSpPr>
          <p:cNvPr id="9" name="Text Placeholder 10"/>
          <p:cNvSpPr>
            <a:spLocks noGrp="1"/>
          </p:cNvSpPr>
          <p:nvPr>
            <p:ph type="body" sz="quarter" idx="16" hasCustomPrompt="1"/>
          </p:nvPr>
        </p:nvSpPr>
        <p:spPr>
          <a:xfrm>
            <a:off x="628650" y="572744"/>
            <a:ext cx="6243864" cy="646588"/>
          </a:xfrm>
          <a:prstGeom prst="rect">
            <a:avLst/>
          </a:prstGeom>
        </p:spPr>
        <p:txBody>
          <a:bodyPr>
            <a:normAutofit/>
          </a:bodyPr>
          <a:lstStyle>
            <a:lvl1pPr marL="0" indent="0">
              <a:lnSpc>
                <a:spcPct val="100000"/>
              </a:lnSpc>
              <a:spcBef>
                <a:spcPts val="0"/>
              </a:spcBef>
              <a:buClr>
                <a:srgbClr val="00B0F0"/>
              </a:buClr>
              <a:buFont typeface="Wingdings" panose="05000000000000000000" pitchFamily="2" charset="2"/>
              <a:buNone/>
              <a:defRPr sz="3000" baseline="0">
                <a:solidFill>
                  <a:srgbClr val="0099CC"/>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Activity Title</a:t>
            </a:r>
          </a:p>
        </p:txBody>
      </p:sp>
      <p:cxnSp>
        <p:nvCxnSpPr>
          <p:cNvPr id="10" name="Straight Connector 9"/>
          <p:cNvCxnSpPr/>
          <p:nvPr userDrawn="1"/>
        </p:nvCxnSpPr>
        <p:spPr>
          <a:xfrm flipV="1">
            <a:off x="0" y="1081314"/>
            <a:ext cx="6872514" cy="2358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2" name="Text Placeholder 2"/>
          <p:cNvSpPr>
            <a:spLocks noGrp="1"/>
          </p:cNvSpPr>
          <p:nvPr>
            <p:ph type="body" sz="quarter" idx="15" hasCustomPrompt="1"/>
          </p:nvPr>
        </p:nvSpPr>
        <p:spPr>
          <a:xfrm rot="16200000">
            <a:off x="5265441" y="2779419"/>
            <a:ext cx="5985670" cy="819152"/>
          </a:xfrm>
          <a:prstGeom prst="rect">
            <a:avLst/>
          </a:prstGeom>
        </p:spPr>
        <p:txBody>
          <a:bodyPr>
            <a:noAutofit/>
          </a:bodyPr>
          <a:lstStyle>
            <a:lvl1pPr marL="0" indent="0">
              <a:buNone/>
              <a:defRPr sz="5400" baseline="0">
                <a:solidFill>
                  <a:schemeClr val="bg1"/>
                </a:solidFill>
                <a:latin typeface="Arial Black" panose="020B0A04020102020204" pitchFamily="34" charset="0"/>
              </a:defRPr>
            </a:lvl1pPr>
          </a:lstStyle>
          <a:p>
            <a:pPr lvl="0"/>
            <a:r>
              <a:rPr lang="en-US" dirty="0" smtClean="0"/>
              <a:t>Activity #</a:t>
            </a:r>
            <a:endParaRPr lang="en-US" dirty="0"/>
          </a:p>
        </p:txBody>
      </p:sp>
      <p:sp>
        <p:nvSpPr>
          <p:cNvPr id="17" name="Slide Number Placeholder 5"/>
          <p:cNvSpPr>
            <a:spLocks noGrp="1"/>
          </p:cNvSpPr>
          <p:nvPr>
            <p:ph type="sldNum" sz="quarter" idx="12"/>
          </p:nvPr>
        </p:nvSpPr>
        <p:spPr>
          <a:xfrm>
            <a:off x="6730980" y="6355994"/>
            <a:ext cx="1792224" cy="365125"/>
          </a:xfrm>
        </p:spPr>
        <p:txBody>
          <a:bodyPr/>
          <a:lstStyle>
            <a:lvl1pPr algn="l">
              <a:defRPr sz="1000">
                <a:solidFill>
                  <a:schemeClr val="bg2">
                    <a:lumMod val="50000"/>
                  </a:schemeClr>
                </a:solidFill>
                <a:latin typeface="Arial Black" panose="020B0A04020102020204" pitchFamily="34" charset="0"/>
              </a:defRPr>
            </a:lvl1pPr>
          </a:lstStyle>
          <a:p>
            <a:pPr algn="r"/>
            <a:r>
              <a:rPr lang="en-US" dirty="0" smtClean="0"/>
              <a:t>        </a:t>
            </a:r>
            <a:fld id="{25D3FF45-FB88-453A-A2AC-7EF0564DBF56}" type="slidenum">
              <a:rPr lang="en-US" smtClean="0"/>
              <a:pPr algn="r"/>
              <a:t>‹#›</a:t>
            </a:fld>
            <a:r>
              <a:rPr lang="en-US" dirty="0" smtClean="0"/>
              <a:t> </a:t>
            </a:r>
            <a:endParaRPr lang="en-US" dirty="0"/>
          </a:p>
        </p:txBody>
      </p:sp>
    </p:spTree>
    <p:extLst>
      <p:ext uri="{BB962C8B-B14F-4D97-AF65-F5344CB8AC3E}">
        <p14:creationId xmlns:p14="http://schemas.microsoft.com/office/powerpoint/2010/main" val="33394515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 Heading One Lin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354828"/>
            <a:ext cx="5484492" cy="366291"/>
          </a:xfrm>
        </p:spPr>
        <p:txBody>
          <a:bodyPr/>
          <a:lstStyle>
            <a:lvl1pPr algn="l">
              <a:defRPr sz="1000">
                <a:solidFill>
                  <a:schemeClr val="bg2">
                    <a:lumMod val="50000"/>
                  </a:schemeClr>
                </a:solidFill>
                <a:latin typeface="Arial Black" panose="020B0A04020102020204" pitchFamily="34" charset="0"/>
              </a:defRPr>
            </a:lvl1pPr>
          </a:lstStyle>
          <a:p>
            <a:r>
              <a:rPr lang="en-US" smtClean="0"/>
              <a:t>Sulfuric Acid - Bulk Handling – SFT FCX1017C</a:t>
            </a:r>
            <a:endParaRPr lang="en-US" dirty="0"/>
          </a:p>
        </p:txBody>
      </p:sp>
      <p:cxnSp>
        <p:nvCxnSpPr>
          <p:cNvPr id="7" name="Straight Connector 6"/>
          <p:cNvCxnSpPr/>
          <p:nvPr userDrawn="1"/>
        </p:nvCxnSpPr>
        <p:spPr>
          <a:xfrm flipV="1">
            <a:off x="0" y="1081314"/>
            <a:ext cx="6872514" cy="2358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8" name="Text Placeholder 10"/>
          <p:cNvSpPr>
            <a:spLocks noGrp="1"/>
          </p:cNvSpPr>
          <p:nvPr>
            <p:ph type="body" sz="quarter" idx="15" hasCustomPrompt="1"/>
          </p:nvPr>
        </p:nvSpPr>
        <p:spPr>
          <a:xfrm>
            <a:off x="628649" y="572744"/>
            <a:ext cx="6243865" cy="646588"/>
          </a:xfrm>
          <a:prstGeom prst="rect">
            <a:avLst/>
          </a:prstGeom>
        </p:spPr>
        <p:txBody>
          <a:bodyPr>
            <a:normAutofit/>
          </a:bodyPr>
          <a:lstStyle>
            <a:lvl1pPr marL="0" indent="0">
              <a:lnSpc>
                <a:spcPct val="100000"/>
              </a:lnSpc>
              <a:spcBef>
                <a:spcPts val="0"/>
              </a:spcBef>
              <a:buClr>
                <a:srgbClr val="00B0F0"/>
              </a:buClr>
              <a:buFont typeface="Wingdings" panose="05000000000000000000" pitchFamily="2" charset="2"/>
              <a:buNone/>
              <a:defRPr sz="3000">
                <a:solidFill>
                  <a:srgbClr val="0099CC"/>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Heading</a:t>
            </a:r>
          </a:p>
        </p:txBody>
      </p:sp>
      <p:sp>
        <p:nvSpPr>
          <p:cNvPr id="13" name="Text Placeholder 12"/>
          <p:cNvSpPr>
            <a:spLocks noGrp="1"/>
          </p:cNvSpPr>
          <p:nvPr>
            <p:ph type="body" sz="quarter" idx="17" hasCustomPrompt="1"/>
          </p:nvPr>
        </p:nvSpPr>
        <p:spPr>
          <a:xfrm>
            <a:off x="628650" y="1386070"/>
            <a:ext cx="6243638" cy="4669956"/>
          </a:xfrm>
        </p:spPr>
        <p:txBody>
          <a:bodyPr/>
          <a:lstStyle>
            <a:lvl1pPr marL="342900" indent="-342900">
              <a:lnSpc>
                <a:spcPct val="100000"/>
              </a:lnSpc>
              <a:spcBef>
                <a:spcPts val="600"/>
              </a:spcBef>
              <a:spcAft>
                <a:spcPts val="600"/>
              </a:spcAft>
              <a:buFont typeface="Wingdings" panose="05000000000000000000" pitchFamily="2" charset="2"/>
              <a:buChar char="§"/>
              <a:defRPr baseline="0">
                <a:latin typeface="Arial" panose="020B0604020202020204" pitchFamily="34" charset="0"/>
                <a:cs typeface="Arial" panose="020B0604020202020204" pitchFamily="34" charset="0"/>
              </a:defRPr>
            </a:lvl1pPr>
            <a:lvl2pPr marL="688975" indent="-342900">
              <a:lnSpc>
                <a:spcPct val="100000"/>
              </a:lnSpc>
              <a:spcBef>
                <a:spcPts val="600"/>
              </a:spcBef>
              <a:spcAft>
                <a:spcPts val="600"/>
              </a:spcAft>
              <a:buFont typeface="Arial" panose="020B0604020202020204" pitchFamily="34" charset="0"/>
              <a:buChar char="•"/>
              <a:defRPr>
                <a:latin typeface="Arial" panose="020B0604020202020204" pitchFamily="34" charset="0"/>
                <a:cs typeface="Arial" panose="020B0604020202020204" pitchFamily="34" charset="0"/>
              </a:defRPr>
            </a:lvl2pPr>
          </a:lstStyle>
          <a:p>
            <a:pPr lvl="0"/>
            <a:r>
              <a:rPr lang="en-US" dirty="0" smtClean="0">
                <a:latin typeface="Arial" panose="020B0604020202020204" pitchFamily="34" charset="0"/>
                <a:cs typeface="Arial" panose="020B0604020202020204" pitchFamily="34" charset="0"/>
              </a:rPr>
              <a:t>Level one</a:t>
            </a:r>
          </a:p>
          <a:p>
            <a:pPr lvl="1"/>
            <a:r>
              <a:rPr lang="en-US" dirty="0" smtClean="0">
                <a:latin typeface="Arial" panose="020B0604020202020204" pitchFamily="34" charset="0"/>
                <a:cs typeface="Arial" panose="020B0604020202020204" pitchFamily="34" charset="0"/>
              </a:rPr>
              <a:t>Level two</a:t>
            </a:r>
          </a:p>
          <a:p>
            <a:pPr lvl="1"/>
            <a:r>
              <a:rPr lang="en-US" dirty="0" smtClean="0">
                <a:latin typeface="Arial" panose="020B0604020202020204" pitchFamily="34" charset="0"/>
                <a:cs typeface="Arial" panose="020B0604020202020204" pitchFamily="34" charset="0"/>
              </a:rPr>
              <a:t>Level two</a:t>
            </a:r>
          </a:p>
          <a:p>
            <a:pPr lvl="0"/>
            <a:r>
              <a:rPr lang="en-US" dirty="0" smtClean="0">
                <a:latin typeface="Arial" panose="020B0604020202020204" pitchFamily="34" charset="0"/>
                <a:cs typeface="Arial" panose="020B0604020202020204" pitchFamily="34" charset="0"/>
              </a:rPr>
              <a:t>Level one</a:t>
            </a:r>
          </a:p>
          <a:p>
            <a:pPr lvl="1"/>
            <a:r>
              <a:rPr lang="en-US" dirty="0" smtClean="0">
                <a:latin typeface="Arial" panose="020B0604020202020204" pitchFamily="34" charset="0"/>
                <a:cs typeface="Arial" panose="020B0604020202020204" pitchFamily="34" charset="0"/>
              </a:rPr>
              <a:t>Level two</a:t>
            </a:r>
          </a:p>
          <a:p>
            <a:pPr lvl="1"/>
            <a:r>
              <a:rPr lang="en-US" dirty="0" smtClean="0">
                <a:latin typeface="Arial" panose="020B0604020202020204" pitchFamily="34" charset="0"/>
                <a:cs typeface="Arial" panose="020B0604020202020204" pitchFamily="34" charset="0"/>
              </a:rPr>
              <a:t>Level two</a:t>
            </a:r>
          </a:p>
          <a:p>
            <a:pPr lvl="0"/>
            <a:endParaRPr lang="en-US" dirty="0" smtClean="0">
              <a:latin typeface="Arial Black" panose="020B0A04020102020204" pitchFamily="34" charset="0"/>
            </a:endParaRPr>
          </a:p>
        </p:txBody>
      </p:sp>
      <p:sp>
        <p:nvSpPr>
          <p:cNvPr id="12" name="Slide Number Placeholder 5"/>
          <p:cNvSpPr>
            <a:spLocks noGrp="1"/>
          </p:cNvSpPr>
          <p:nvPr>
            <p:ph type="sldNum" sz="quarter" idx="12"/>
          </p:nvPr>
        </p:nvSpPr>
        <p:spPr>
          <a:xfrm>
            <a:off x="6730980" y="6355994"/>
            <a:ext cx="1792224" cy="365125"/>
          </a:xfrm>
        </p:spPr>
        <p:txBody>
          <a:bodyPr/>
          <a:lstStyle>
            <a:lvl1pPr algn="l">
              <a:defRPr sz="1000">
                <a:solidFill>
                  <a:schemeClr val="bg2">
                    <a:lumMod val="50000"/>
                  </a:schemeClr>
                </a:solidFill>
                <a:latin typeface="Arial Black" panose="020B0A04020102020204" pitchFamily="34" charset="0"/>
              </a:defRPr>
            </a:lvl1pPr>
          </a:lstStyle>
          <a:p>
            <a:pPr algn="r"/>
            <a:r>
              <a:rPr lang="en-US" dirty="0" smtClean="0"/>
              <a:t>        </a:t>
            </a:r>
            <a:fld id="{25D3FF45-FB88-453A-A2AC-7EF0564DBF56}" type="slidenum">
              <a:rPr lang="en-US" smtClean="0"/>
              <a:pPr algn="r"/>
              <a:t>‹#›</a:t>
            </a:fld>
            <a:r>
              <a:rPr lang="en-US" dirty="0" smtClean="0"/>
              <a:t> </a:t>
            </a:r>
            <a:endParaRPr lang="en-US" dirty="0"/>
          </a:p>
        </p:txBody>
      </p:sp>
      <p:cxnSp>
        <p:nvCxnSpPr>
          <p:cNvPr id="15" name="Straight Connector 14"/>
          <p:cNvCxnSpPr/>
          <p:nvPr userDrawn="1"/>
        </p:nvCxnSpPr>
        <p:spPr>
          <a:xfrm>
            <a:off x="8076584" y="6459071"/>
            <a:ext cx="1" cy="144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55" y="6432150"/>
            <a:ext cx="1619969" cy="190022"/>
          </a:xfrm>
          <a:prstGeom prst="rect">
            <a:avLst/>
          </a:prstGeom>
        </p:spPr>
      </p:pic>
    </p:spTree>
    <p:extLst>
      <p:ext uri="{BB962C8B-B14F-4D97-AF65-F5344CB8AC3E}">
        <p14:creationId xmlns:p14="http://schemas.microsoft.com/office/powerpoint/2010/main" val="387967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Two Line Title">
    <p:spTree>
      <p:nvGrpSpPr>
        <p:cNvPr id="1" name=""/>
        <p:cNvGrpSpPr/>
        <p:nvPr/>
      </p:nvGrpSpPr>
      <p:grpSpPr>
        <a:xfrm>
          <a:off x="0" y="0"/>
          <a:ext cx="0" cy="0"/>
          <a:chOff x="0" y="0"/>
          <a:chExt cx="0" cy="0"/>
        </a:xfrm>
      </p:grpSpPr>
      <p:sp>
        <p:nvSpPr>
          <p:cNvPr id="3" name="Rectangle 2"/>
          <p:cNvSpPr/>
          <p:nvPr userDrawn="1"/>
        </p:nvSpPr>
        <p:spPr>
          <a:xfrm>
            <a:off x="0" y="0"/>
            <a:ext cx="7315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130308"/>
            <a:ext cx="7315200" cy="1325563"/>
          </a:xfrm>
        </p:spPr>
        <p:txBody>
          <a:bodyPr>
            <a:normAutofit/>
          </a:bodyPr>
          <a:lstStyle>
            <a:lvl1pPr algn="ctr">
              <a:lnSpc>
                <a:spcPct val="100000"/>
              </a:lnSpc>
              <a:defRPr sz="1800">
                <a:solidFill>
                  <a:srgbClr val="0099CC"/>
                </a:solidFill>
                <a:latin typeface="Arial Black" panose="020B0A04020102020204" pitchFamily="34" charset="0"/>
              </a:defRPr>
            </a:lvl1pPr>
          </a:lstStyle>
          <a:p>
            <a:r>
              <a:rPr lang="en-US" dirty="0" smtClean="0"/>
              <a:t>COURSE CODE</a:t>
            </a:r>
            <a:endParaRPr lang="en-US" dirty="0"/>
          </a:p>
        </p:txBody>
      </p:sp>
      <p:sp>
        <p:nvSpPr>
          <p:cNvPr id="13" name="Picture Placeholder 12"/>
          <p:cNvSpPr>
            <a:spLocks noGrp="1"/>
          </p:cNvSpPr>
          <p:nvPr>
            <p:ph type="pic" sz="quarter" idx="11"/>
          </p:nvPr>
        </p:nvSpPr>
        <p:spPr>
          <a:xfrm>
            <a:off x="1379220" y="2523804"/>
            <a:ext cx="4572000" cy="3200400"/>
          </a:xfrm>
          <a:prstGeom prst="rect">
            <a:avLst/>
          </a:prstGeom>
          <a:solidFill>
            <a:schemeClr val="bg1"/>
          </a:solidFill>
        </p:spPr>
        <p:txBody>
          <a:bodyPr/>
          <a:lstStyle>
            <a:lvl1pPr marL="0" indent="0" algn="ctr">
              <a:buNone/>
              <a:defRPr sz="2000" baseline="0"/>
            </a:lvl1pPr>
          </a:lstStyle>
          <a:p>
            <a:endParaRPr lang="en-US" dirty="0" smtClean="0"/>
          </a:p>
          <a:p>
            <a:endParaRPr lang="en-US" dirty="0" smtClean="0"/>
          </a:p>
          <a:p>
            <a:r>
              <a:rPr lang="en-US" dirty="0" smtClean="0"/>
              <a:t>Insert cover photo here</a:t>
            </a:r>
          </a:p>
          <a:p>
            <a:r>
              <a:rPr lang="en-US" dirty="0" smtClean="0"/>
              <a:t>approximately 5” wide</a:t>
            </a:r>
            <a:endParaRPr lang="en-US" dirty="0"/>
          </a:p>
        </p:txBody>
      </p:sp>
      <p:sp>
        <p:nvSpPr>
          <p:cNvPr id="21" name="Text Placeholder 20"/>
          <p:cNvSpPr>
            <a:spLocks noGrp="1"/>
          </p:cNvSpPr>
          <p:nvPr>
            <p:ph type="body" sz="quarter" idx="14" hasCustomPrompt="1"/>
          </p:nvPr>
        </p:nvSpPr>
        <p:spPr>
          <a:xfrm>
            <a:off x="7315200" y="6229379"/>
            <a:ext cx="1828800" cy="628621"/>
          </a:xfrm>
          <a:prstGeom prst="rect">
            <a:avLst/>
          </a:prstGeom>
        </p:spPr>
        <p:txBody>
          <a:bodyPr/>
          <a:lstStyle>
            <a:lvl1pPr marL="0" indent="0" algn="ctr">
              <a:lnSpc>
                <a:spcPct val="100000"/>
              </a:lnSpc>
              <a:spcBef>
                <a:spcPts val="0"/>
              </a:spcBef>
              <a:buFontTx/>
              <a:buNone/>
              <a:defRPr sz="800">
                <a:solidFill>
                  <a:srgbClr val="0099CC"/>
                </a:solidFill>
                <a:latin typeface="Arial Black" panose="020B0A04020102020204" pitchFamily="34" charset="0"/>
              </a:defRPr>
            </a:lvl1pPr>
          </a:lstStyle>
          <a:p>
            <a:pPr lvl="0"/>
            <a:r>
              <a:rPr lang="en-US" dirty="0" smtClean="0"/>
              <a:t>VERSION # / MONTH YEAR</a:t>
            </a:r>
          </a:p>
        </p:txBody>
      </p:sp>
      <p:sp>
        <p:nvSpPr>
          <p:cNvPr id="4" name="Text Placeholder 3"/>
          <p:cNvSpPr>
            <a:spLocks noGrp="1"/>
          </p:cNvSpPr>
          <p:nvPr>
            <p:ph type="body" sz="quarter" idx="18" hasCustomPrompt="1"/>
          </p:nvPr>
        </p:nvSpPr>
        <p:spPr>
          <a:xfrm>
            <a:off x="0" y="1228724"/>
            <a:ext cx="7315200" cy="1209675"/>
          </a:xfrm>
          <a:prstGeom prst="rect">
            <a:avLst/>
          </a:prstGeom>
        </p:spPr>
        <p:txBody>
          <a:bodyPr>
            <a:normAutofit/>
          </a:bodyPr>
          <a:lstStyle>
            <a:lvl1pPr marL="0" indent="0" algn="ctr">
              <a:lnSpc>
                <a:spcPct val="100000"/>
              </a:lnSpc>
              <a:spcBef>
                <a:spcPts val="600"/>
              </a:spcBef>
              <a:spcAft>
                <a:spcPts val="600"/>
              </a:spcAft>
              <a:buFontTx/>
              <a:buNone/>
              <a:defRPr sz="3000">
                <a:solidFill>
                  <a:schemeClr val="bg1"/>
                </a:solidFill>
                <a:latin typeface="Arial Black" panose="020B0A04020102020204" pitchFamily="34" charset="0"/>
              </a:defRPr>
            </a:lvl1pPr>
            <a:lvl3pPr>
              <a:defRPr/>
            </a:lvl3pPr>
          </a:lstStyle>
          <a:p>
            <a:pPr lvl="0"/>
            <a:r>
              <a:rPr lang="en-US" dirty="0" smtClean="0"/>
              <a:t>COURSE TITLE </a:t>
            </a:r>
          </a:p>
          <a:p>
            <a:pPr lvl="0"/>
            <a:r>
              <a:rPr lang="en-US" dirty="0" smtClean="0"/>
              <a:t>ON TWO LINES</a:t>
            </a:r>
            <a:endParaRPr lang="en-US" dirty="0"/>
          </a:p>
        </p:txBody>
      </p:sp>
      <p:sp>
        <p:nvSpPr>
          <p:cNvPr id="9" name="TextBox 8"/>
          <p:cNvSpPr txBox="1"/>
          <p:nvPr userDrawn="1"/>
        </p:nvSpPr>
        <p:spPr>
          <a:xfrm>
            <a:off x="0" y="6229379"/>
            <a:ext cx="7315200" cy="584775"/>
          </a:xfrm>
          <a:prstGeom prst="rect">
            <a:avLst/>
          </a:prstGeom>
          <a:noFill/>
        </p:spPr>
        <p:txBody>
          <a:bodyPr wrap="square" rtlCol="0">
            <a:spAutoFit/>
          </a:bodyPr>
          <a:lstStyle/>
          <a:p>
            <a:pPr algn="ctr"/>
            <a:r>
              <a:rPr lang="en-US" sz="800" i="0" dirty="0" smtClean="0">
                <a:solidFill>
                  <a:schemeClr val="bg1"/>
                </a:solidFill>
                <a:latin typeface="Arial Black" panose="020B0A04020102020204" pitchFamily="34" charset="0"/>
              </a:rPr>
              <a:t>FOR USE BY FREEPORT-MCMORAN ONLY – DO NOT COPY OR DISTRIBUTE EXTERNALLY.</a:t>
            </a:r>
          </a:p>
          <a:p>
            <a:pPr algn="ctr"/>
            <a:endParaRPr lang="en-US" sz="800" i="0" dirty="0" smtClean="0">
              <a:solidFill>
                <a:schemeClr val="bg1"/>
              </a:solidFill>
              <a:latin typeface="Arial Black" panose="020B0A04020102020204" pitchFamily="34" charset="0"/>
            </a:endParaRPr>
          </a:p>
          <a:p>
            <a:pPr algn="ctr"/>
            <a:endParaRPr lang="en-US" sz="800" i="0" dirty="0" smtClean="0">
              <a:solidFill>
                <a:schemeClr val="bg1"/>
              </a:solidFill>
              <a:latin typeface="Arial Black" panose="020B0A04020102020204" pitchFamily="34" charset="0"/>
            </a:endParaRPr>
          </a:p>
          <a:p>
            <a:pPr algn="ctr"/>
            <a:endParaRPr lang="en-US" sz="800" i="0" dirty="0">
              <a:solidFill>
                <a:schemeClr val="bg1"/>
              </a:solidFill>
              <a:latin typeface="Arial Black" panose="020B0A040201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2679" y="660574"/>
            <a:ext cx="1307592" cy="1463823"/>
          </a:xfrm>
          <a:prstGeom prst="rect">
            <a:avLst/>
          </a:prstGeom>
        </p:spPr>
      </p:pic>
    </p:spTree>
    <p:extLst>
      <p:ext uri="{BB962C8B-B14F-4D97-AF65-F5344CB8AC3E}">
        <p14:creationId xmlns:p14="http://schemas.microsoft.com/office/powerpoint/2010/main" val="25182602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Title Page: One Line Title">
    <p:spTree>
      <p:nvGrpSpPr>
        <p:cNvPr id="1" name=""/>
        <p:cNvGrpSpPr/>
        <p:nvPr/>
      </p:nvGrpSpPr>
      <p:grpSpPr>
        <a:xfrm>
          <a:off x="0" y="0"/>
          <a:ext cx="0" cy="0"/>
          <a:chOff x="0" y="0"/>
          <a:chExt cx="0" cy="0"/>
        </a:xfrm>
      </p:grpSpPr>
      <p:sp>
        <p:nvSpPr>
          <p:cNvPr id="8" name="Rectangle 7"/>
          <p:cNvSpPr/>
          <p:nvPr userDrawn="1"/>
        </p:nvSpPr>
        <p:spPr>
          <a:xfrm>
            <a:off x="7311573" y="0"/>
            <a:ext cx="183968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Insert cover photo here </a:t>
            </a:r>
          </a:p>
          <a:p>
            <a:r>
              <a:rPr lang="en-US" dirty="0" smtClean="0"/>
              <a:t>Full page image 7.5” high</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 y="0"/>
            <a:ext cx="7315200" cy="6858000"/>
          </a:xfrm>
          <a:prstGeom prst="rect">
            <a:avLst/>
          </a:prstGeom>
        </p:spPr>
      </p:pic>
      <p:sp>
        <p:nvSpPr>
          <p:cNvPr id="5" name="Text Placeholder 2"/>
          <p:cNvSpPr>
            <a:spLocks noGrp="1"/>
          </p:cNvSpPr>
          <p:nvPr>
            <p:ph type="body" sz="quarter" idx="15" hasCustomPrompt="1"/>
          </p:nvPr>
        </p:nvSpPr>
        <p:spPr>
          <a:xfrm rot="16200000">
            <a:off x="5327847" y="2459065"/>
            <a:ext cx="6275224" cy="1357089"/>
          </a:xfrm>
          <a:prstGeom prst="rect">
            <a:avLst/>
          </a:prstGeom>
        </p:spPr>
        <p:txBody>
          <a:bodyPr>
            <a:normAutofit/>
          </a:bodyPr>
          <a:lstStyle>
            <a:lvl1pPr marL="0" indent="0">
              <a:lnSpc>
                <a:spcPct val="100000"/>
              </a:lnSpc>
              <a:spcBef>
                <a:spcPts val="0"/>
              </a:spcBef>
              <a:buNone/>
              <a:defRPr sz="3600" baseline="0">
                <a:solidFill>
                  <a:srgbClr val="0099CC"/>
                </a:solidFill>
                <a:latin typeface="Arial Black" panose="020B0A04020102020204" pitchFamily="34" charset="0"/>
              </a:defRPr>
            </a:lvl1pPr>
          </a:lstStyle>
          <a:p>
            <a:pPr lvl="0"/>
            <a:r>
              <a:rPr lang="en-US" dirty="0" smtClean="0"/>
              <a:t>Module #: Title One Line</a:t>
            </a:r>
            <a:endParaRPr lang="en-US" dirty="0"/>
          </a:p>
        </p:txBody>
      </p:sp>
    </p:spTree>
    <p:extLst>
      <p:ext uri="{BB962C8B-B14F-4D97-AF65-F5344CB8AC3E}">
        <p14:creationId xmlns:p14="http://schemas.microsoft.com/office/powerpoint/2010/main" val="18863871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Title Page: Two Line Title">
    <p:spTree>
      <p:nvGrpSpPr>
        <p:cNvPr id="1" name=""/>
        <p:cNvGrpSpPr/>
        <p:nvPr/>
      </p:nvGrpSpPr>
      <p:grpSpPr>
        <a:xfrm>
          <a:off x="0" y="0"/>
          <a:ext cx="0" cy="0"/>
          <a:chOff x="0" y="0"/>
          <a:chExt cx="0" cy="0"/>
        </a:xfrm>
      </p:grpSpPr>
      <p:sp>
        <p:nvSpPr>
          <p:cNvPr id="6" name="Rectangle 5"/>
          <p:cNvSpPr/>
          <p:nvPr userDrawn="1"/>
        </p:nvSpPr>
        <p:spPr>
          <a:xfrm>
            <a:off x="7311573" y="0"/>
            <a:ext cx="183968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0" y="0"/>
            <a:ext cx="7577138" cy="6858000"/>
          </a:xfrm>
          <a:prstGeom prst="rect">
            <a:avLst/>
          </a:prstGeom>
        </p:spPr>
        <p:txBody>
          <a:bodyPr/>
          <a:lstStyle>
            <a:lvl1pPr marL="0" indent="0" algn="ctr">
              <a:buNone/>
              <a:defRPr sz="2000" baseline="0">
                <a:latin typeface="Arial" panose="020B0604020202020204" pitchFamily="34" charset="0"/>
                <a:cs typeface="Arial" panose="020B0604020202020204" pitchFamily="34" charset="0"/>
              </a:defRPr>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Insert cover photo here </a:t>
            </a:r>
          </a:p>
          <a:p>
            <a:r>
              <a:rPr lang="en-US" dirty="0" smtClean="0"/>
              <a:t>Full page image 7.5” high</a:t>
            </a:r>
          </a:p>
        </p:txBody>
      </p:sp>
      <p:sp>
        <p:nvSpPr>
          <p:cNvPr id="9" name="Text Placeholder 2"/>
          <p:cNvSpPr>
            <a:spLocks noGrp="1"/>
          </p:cNvSpPr>
          <p:nvPr>
            <p:ph type="body" sz="quarter" idx="15" hasCustomPrompt="1"/>
          </p:nvPr>
        </p:nvSpPr>
        <p:spPr>
          <a:xfrm rot="16200000">
            <a:off x="5327847" y="2459065"/>
            <a:ext cx="6275224" cy="1357089"/>
          </a:xfrm>
          <a:prstGeom prst="rect">
            <a:avLst/>
          </a:prstGeom>
        </p:spPr>
        <p:txBody>
          <a:bodyPr>
            <a:normAutofit/>
          </a:bodyPr>
          <a:lstStyle>
            <a:lvl1pPr marL="0" indent="0">
              <a:lnSpc>
                <a:spcPct val="100000"/>
              </a:lnSpc>
              <a:spcBef>
                <a:spcPts val="0"/>
              </a:spcBef>
              <a:buNone/>
              <a:defRPr sz="3600" baseline="0">
                <a:solidFill>
                  <a:srgbClr val="0099CC"/>
                </a:solidFill>
                <a:latin typeface="Arial Black" panose="020B0A04020102020204" pitchFamily="34" charset="0"/>
              </a:defRPr>
            </a:lvl1pPr>
          </a:lstStyle>
          <a:p>
            <a:pPr lvl="0"/>
            <a:r>
              <a:rPr lang="en-US" dirty="0" smtClean="0"/>
              <a:t>Module #:                  Title Two Lines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1" y="0"/>
            <a:ext cx="7315200" cy="6858000"/>
          </a:xfrm>
          <a:prstGeom prst="rect">
            <a:avLst/>
          </a:prstGeom>
        </p:spPr>
      </p:pic>
    </p:spTree>
    <p:extLst>
      <p:ext uri="{BB962C8B-B14F-4D97-AF65-F5344CB8AC3E}">
        <p14:creationId xmlns:p14="http://schemas.microsoft.com/office/powerpoint/2010/main" val="8914753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Heading One Lin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50" y="6354828"/>
            <a:ext cx="5484492" cy="366291"/>
          </a:xfrm>
        </p:spPr>
        <p:txBody>
          <a:bodyPr/>
          <a:lstStyle>
            <a:lvl1pPr algn="l">
              <a:defRPr sz="1000">
                <a:solidFill>
                  <a:schemeClr val="bg2">
                    <a:lumMod val="50000"/>
                  </a:schemeClr>
                </a:solidFill>
                <a:latin typeface="Arial Black" panose="020B0A04020102020204" pitchFamily="34" charset="0"/>
              </a:defRPr>
            </a:lvl1pPr>
          </a:lstStyle>
          <a:p>
            <a:r>
              <a:rPr lang="en-US" smtClean="0"/>
              <a:t>Sulfuric Acid - Bulk Handling – SFT FCX1017C</a:t>
            </a:r>
            <a:endParaRPr lang="en-US" dirty="0"/>
          </a:p>
        </p:txBody>
      </p:sp>
      <p:cxnSp>
        <p:nvCxnSpPr>
          <p:cNvPr id="7" name="Straight Connector 6"/>
          <p:cNvCxnSpPr/>
          <p:nvPr userDrawn="1"/>
        </p:nvCxnSpPr>
        <p:spPr>
          <a:xfrm flipV="1">
            <a:off x="0" y="1081314"/>
            <a:ext cx="6872514" cy="2358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8" name="Text Placeholder 10"/>
          <p:cNvSpPr>
            <a:spLocks noGrp="1"/>
          </p:cNvSpPr>
          <p:nvPr>
            <p:ph type="body" sz="quarter" idx="15" hasCustomPrompt="1"/>
          </p:nvPr>
        </p:nvSpPr>
        <p:spPr>
          <a:xfrm>
            <a:off x="628649" y="572744"/>
            <a:ext cx="6243865" cy="646588"/>
          </a:xfrm>
          <a:prstGeom prst="rect">
            <a:avLst/>
          </a:prstGeom>
        </p:spPr>
        <p:txBody>
          <a:bodyPr>
            <a:normAutofit/>
          </a:bodyPr>
          <a:lstStyle>
            <a:lvl1pPr marL="0" indent="0">
              <a:lnSpc>
                <a:spcPct val="100000"/>
              </a:lnSpc>
              <a:spcBef>
                <a:spcPts val="0"/>
              </a:spcBef>
              <a:buClr>
                <a:srgbClr val="00B0F0"/>
              </a:buClr>
              <a:buFont typeface="Wingdings" panose="05000000000000000000" pitchFamily="2" charset="2"/>
              <a:buNone/>
              <a:defRPr sz="3000">
                <a:solidFill>
                  <a:srgbClr val="0099CC"/>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Heading</a:t>
            </a:r>
          </a:p>
        </p:txBody>
      </p:sp>
      <p:sp>
        <p:nvSpPr>
          <p:cNvPr id="13" name="Text Placeholder 12"/>
          <p:cNvSpPr>
            <a:spLocks noGrp="1"/>
          </p:cNvSpPr>
          <p:nvPr>
            <p:ph type="body" sz="quarter" idx="17" hasCustomPrompt="1"/>
          </p:nvPr>
        </p:nvSpPr>
        <p:spPr>
          <a:xfrm>
            <a:off x="628650" y="1386070"/>
            <a:ext cx="6243638" cy="4669956"/>
          </a:xfrm>
        </p:spPr>
        <p:txBody>
          <a:bodyPr/>
          <a:lstStyle>
            <a:lvl1pPr marL="342900" indent="-342900">
              <a:lnSpc>
                <a:spcPct val="100000"/>
              </a:lnSpc>
              <a:spcBef>
                <a:spcPts val="600"/>
              </a:spcBef>
              <a:spcAft>
                <a:spcPts val="600"/>
              </a:spcAft>
              <a:buFont typeface="Wingdings" panose="05000000000000000000" pitchFamily="2" charset="2"/>
              <a:buChar char="§"/>
              <a:defRPr baseline="0">
                <a:latin typeface="Arial" panose="020B0604020202020204" pitchFamily="34" charset="0"/>
                <a:cs typeface="Arial" panose="020B0604020202020204" pitchFamily="34" charset="0"/>
              </a:defRPr>
            </a:lvl1pPr>
            <a:lvl2pPr marL="688975" indent="-342900">
              <a:lnSpc>
                <a:spcPct val="100000"/>
              </a:lnSpc>
              <a:spcBef>
                <a:spcPts val="600"/>
              </a:spcBef>
              <a:spcAft>
                <a:spcPts val="600"/>
              </a:spcAft>
              <a:buFont typeface="Arial" panose="020B0604020202020204" pitchFamily="34" charset="0"/>
              <a:buChar char="•"/>
              <a:defRPr>
                <a:latin typeface="Arial" panose="020B0604020202020204" pitchFamily="34" charset="0"/>
                <a:cs typeface="Arial" panose="020B0604020202020204" pitchFamily="34" charset="0"/>
              </a:defRPr>
            </a:lvl2pPr>
          </a:lstStyle>
          <a:p>
            <a:pPr lvl="0"/>
            <a:r>
              <a:rPr lang="en-US" dirty="0" smtClean="0">
                <a:latin typeface="Arial" panose="020B0604020202020204" pitchFamily="34" charset="0"/>
                <a:cs typeface="Arial" panose="020B0604020202020204" pitchFamily="34" charset="0"/>
              </a:rPr>
              <a:t>Level one</a:t>
            </a:r>
          </a:p>
          <a:p>
            <a:pPr lvl="1"/>
            <a:r>
              <a:rPr lang="en-US" dirty="0" smtClean="0">
                <a:latin typeface="Arial" panose="020B0604020202020204" pitchFamily="34" charset="0"/>
                <a:cs typeface="Arial" panose="020B0604020202020204" pitchFamily="34" charset="0"/>
              </a:rPr>
              <a:t>Level two</a:t>
            </a:r>
          </a:p>
          <a:p>
            <a:pPr lvl="1"/>
            <a:r>
              <a:rPr lang="en-US" dirty="0" smtClean="0">
                <a:latin typeface="Arial" panose="020B0604020202020204" pitchFamily="34" charset="0"/>
                <a:cs typeface="Arial" panose="020B0604020202020204" pitchFamily="34" charset="0"/>
              </a:rPr>
              <a:t>Level two</a:t>
            </a:r>
          </a:p>
          <a:p>
            <a:pPr lvl="0"/>
            <a:r>
              <a:rPr lang="en-US" dirty="0" smtClean="0">
                <a:latin typeface="Arial" panose="020B0604020202020204" pitchFamily="34" charset="0"/>
                <a:cs typeface="Arial" panose="020B0604020202020204" pitchFamily="34" charset="0"/>
              </a:rPr>
              <a:t>Level one</a:t>
            </a:r>
          </a:p>
          <a:p>
            <a:pPr lvl="1"/>
            <a:r>
              <a:rPr lang="en-US" dirty="0" smtClean="0">
                <a:latin typeface="Arial" panose="020B0604020202020204" pitchFamily="34" charset="0"/>
                <a:cs typeface="Arial" panose="020B0604020202020204" pitchFamily="34" charset="0"/>
              </a:rPr>
              <a:t>Level two</a:t>
            </a:r>
          </a:p>
          <a:p>
            <a:pPr lvl="1"/>
            <a:r>
              <a:rPr lang="en-US" dirty="0" smtClean="0">
                <a:latin typeface="Arial" panose="020B0604020202020204" pitchFamily="34" charset="0"/>
                <a:cs typeface="Arial" panose="020B0604020202020204" pitchFamily="34" charset="0"/>
              </a:rPr>
              <a:t>Level two</a:t>
            </a:r>
          </a:p>
          <a:p>
            <a:pPr lvl="0"/>
            <a:endParaRPr lang="en-US" dirty="0" smtClean="0">
              <a:latin typeface="Arial Black" panose="020B0A04020102020204" pitchFamily="34" charset="0"/>
            </a:endParaRPr>
          </a:p>
        </p:txBody>
      </p:sp>
      <p:sp>
        <p:nvSpPr>
          <p:cNvPr id="12" name="Slide Number Placeholder 5"/>
          <p:cNvSpPr>
            <a:spLocks noGrp="1"/>
          </p:cNvSpPr>
          <p:nvPr>
            <p:ph type="sldNum" sz="quarter" idx="12"/>
          </p:nvPr>
        </p:nvSpPr>
        <p:spPr>
          <a:xfrm>
            <a:off x="6730980" y="6355994"/>
            <a:ext cx="1792224" cy="365125"/>
          </a:xfrm>
        </p:spPr>
        <p:txBody>
          <a:bodyPr/>
          <a:lstStyle>
            <a:lvl1pPr algn="l">
              <a:defRPr sz="1000">
                <a:solidFill>
                  <a:schemeClr val="bg2">
                    <a:lumMod val="50000"/>
                  </a:schemeClr>
                </a:solidFill>
                <a:latin typeface="Arial Black" panose="020B0A04020102020204" pitchFamily="34" charset="0"/>
              </a:defRPr>
            </a:lvl1pPr>
          </a:lstStyle>
          <a:p>
            <a:pPr algn="r"/>
            <a:r>
              <a:rPr lang="en-US" dirty="0" smtClean="0"/>
              <a:t>        </a:t>
            </a:r>
            <a:fld id="{25D3FF45-FB88-453A-A2AC-7EF0564DBF56}" type="slidenum">
              <a:rPr lang="en-US" smtClean="0"/>
              <a:pPr algn="r"/>
              <a:t>‹#›</a:t>
            </a:fld>
            <a:r>
              <a:rPr lang="en-US" dirty="0" smtClean="0"/>
              <a:t> </a:t>
            </a:r>
            <a:endParaRPr lang="en-US" dirty="0"/>
          </a:p>
        </p:txBody>
      </p:sp>
      <p:cxnSp>
        <p:nvCxnSpPr>
          <p:cNvPr id="15" name="Straight Connector 14"/>
          <p:cNvCxnSpPr/>
          <p:nvPr userDrawn="1"/>
        </p:nvCxnSpPr>
        <p:spPr>
          <a:xfrm>
            <a:off x="8076584" y="6459071"/>
            <a:ext cx="1" cy="144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55" y="6432150"/>
            <a:ext cx="1619969" cy="190022"/>
          </a:xfrm>
          <a:prstGeom prst="rect">
            <a:avLst/>
          </a:prstGeom>
        </p:spPr>
      </p:pic>
    </p:spTree>
    <p:extLst>
      <p:ext uri="{BB962C8B-B14F-4D97-AF65-F5344CB8AC3E}">
        <p14:creationId xmlns:p14="http://schemas.microsoft.com/office/powerpoint/2010/main" val="264239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st Slide Heading Two Lines">
    <p:spTree>
      <p:nvGrpSpPr>
        <p:cNvPr id="1" name=""/>
        <p:cNvGrpSpPr/>
        <p:nvPr/>
      </p:nvGrpSpPr>
      <p:grpSpPr>
        <a:xfrm>
          <a:off x="0" y="0"/>
          <a:ext cx="0" cy="0"/>
          <a:chOff x="0" y="0"/>
          <a:chExt cx="0" cy="0"/>
        </a:xfrm>
      </p:grpSpPr>
      <p:sp>
        <p:nvSpPr>
          <p:cNvPr id="6" name="Text Placeholder 10"/>
          <p:cNvSpPr>
            <a:spLocks noGrp="1"/>
          </p:cNvSpPr>
          <p:nvPr>
            <p:ph type="body" sz="quarter" idx="15" hasCustomPrompt="1"/>
          </p:nvPr>
        </p:nvSpPr>
        <p:spPr>
          <a:xfrm>
            <a:off x="628650" y="127367"/>
            <a:ext cx="6243864" cy="1057781"/>
          </a:xfrm>
          <a:prstGeom prst="rect">
            <a:avLst/>
          </a:prstGeom>
        </p:spPr>
        <p:txBody>
          <a:bodyPr>
            <a:normAutofit/>
          </a:bodyPr>
          <a:lstStyle>
            <a:lvl1pPr marL="0" indent="0">
              <a:lnSpc>
                <a:spcPct val="100000"/>
              </a:lnSpc>
              <a:spcBef>
                <a:spcPts val="0"/>
              </a:spcBef>
              <a:buClr>
                <a:srgbClr val="00B0F0"/>
              </a:buClr>
              <a:buFont typeface="Wingdings" panose="05000000000000000000" pitchFamily="2" charset="2"/>
              <a:buNone/>
              <a:defRPr sz="3000" baseline="0">
                <a:solidFill>
                  <a:srgbClr val="0099CC"/>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Heading that Runs On   Two Lines</a:t>
            </a:r>
          </a:p>
        </p:txBody>
      </p:sp>
      <p:cxnSp>
        <p:nvCxnSpPr>
          <p:cNvPr id="7" name="Straight Connector 6"/>
          <p:cNvCxnSpPr/>
          <p:nvPr userDrawn="1"/>
        </p:nvCxnSpPr>
        <p:spPr>
          <a:xfrm flipV="1">
            <a:off x="0" y="1081314"/>
            <a:ext cx="6872514" cy="2358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4" name="Text Placeholder 12"/>
          <p:cNvSpPr>
            <a:spLocks noGrp="1"/>
          </p:cNvSpPr>
          <p:nvPr>
            <p:ph type="body" sz="quarter" idx="17" hasCustomPrompt="1"/>
          </p:nvPr>
        </p:nvSpPr>
        <p:spPr>
          <a:xfrm>
            <a:off x="628650" y="1386070"/>
            <a:ext cx="6243638" cy="4669956"/>
          </a:xfrm>
        </p:spPr>
        <p:txBody>
          <a:bodyPr/>
          <a:lstStyle>
            <a:lvl1pPr marL="342900" indent="-342900">
              <a:lnSpc>
                <a:spcPct val="100000"/>
              </a:lnSpc>
              <a:spcBef>
                <a:spcPts val="600"/>
              </a:spcBef>
              <a:spcAft>
                <a:spcPts val="600"/>
              </a:spcAft>
              <a:buFont typeface="Wingdings" panose="05000000000000000000" pitchFamily="2" charset="2"/>
              <a:buChar char="§"/>
              <a:defRPr baseline="0">
                <a:latin typeface="Arial" panose="020B0604020202020204" pitchFamily="34" charset="0"/>
                <a:cs typeface="Arial" panose="020B0604020202020204" pitchFamily="34" charset="0"/>
              </a:defRPr>
            </a:lvl1pPr>
            <a:lvl2pPr marL="688975" indent="-342900">
              <a:lnSpc>
                <a:spcPct val="100000"/>
              </a:lnSpc>
              <a:spcBef>
                <a:spcPts val="600"/>
              </a:spcBef>
              <a:spcAft>
                <a:spcPts val="600"/>
              </a:spcAft>
              <a:buFont typeface="Arial" panose="020B0604020202020204" pitchFamily="34" charset="0"/>
              <a:buChar char="•"/>
              <a:defRPr>
                <a:latin typeface="Arial" panose="020B0604020202020204" pitchFamily="34" charset="0"/>
                <a:cs typeface="Arial" panose="020B0604020202020204" pitchFamily="34" charset="0"/>
              </a:defRPr>
            </a:lvl2pPr>
          </a:lstStyle>
          <a:p>
            <a:pPr lvl="0"/>
            <a:r>
              <a:rPr lang="en-US" dirty="0" smtClean="0">
                <a:latin typeface="Arial" panose="020B0604020202020204" pitchFamily="34" charset="0"/>
                <a:cs typeface="Arial" panose="020B0604020202020204" pitchFamily="34" charset="0"/>
              </a:rPr>
              <a:t>Level one</a:t>
            </a:r>
          </a:p>
          <a:p>
            <a:pPr lvl="1"/>
            <a:r>
              <a:rPr lang="en-US" dirty="0" smtClean="0">
                <a:latin typeface="Arial" panose="020B0604020202020204" pitchFamily="34" charset="0"/>
                <a:cs typeface="Arial" panose="020B0604020202020204" pitchFamily="34" charset="0"/>
              </a:rPr>
              <a:t>Level two</a:t>
            </a:r>
          </a:p>
          <a:p>
            <a:pPr lvl="1"/>
            <a:r>
              <a:rPr lang="en-US" dirty="0" smtClean="0">
                <a:latin typeface="Arial" panose="020B0604020202020204" pitchFamily="34" charset="0"/>
                <a:cs typeface="Arial" panose="020B0604020202020204" pitchFamily="34" charset="0"/>
              </a:rPr>
              <a:t>Level two</a:t>
            </a:r>
          </a:p>
          <a:p>
            <a:pPr lvl="0"/>
            <a:r>
              <a:rPr lang="en-US" dirty="0" smtClean="0">
                <a:latin typeface="Arial" panose="020B0604020202020204" pitchFamily="34" charset="0"/>
                <a:cs typeface="Arial" panose="020B0604020202020204" pitchFamily="34" charset="0"/>
              </a:rPr>
              <a:t>Level one</a:t>
            </a:r>
          </a:p>
          <a:p>
            <a:pPr lvl="1"/>
            <a:r>
              <a:rPr lang="en-US" dirty="0" smtClean="0">
                <a:latin typeface="Arial" panose="020B0604020202020204" pitchFamily="34" charset="0"/>
                <a:cs typeface="Arial" panose="020B0604020202020204" pitchFamily="34" charset="0"/>
              </a:rPr>
              <a:t>Level two</a:t>
            </a:r>
          </a:p>
          <a:p>
            <a:pPr lvl="1"/>
            <a:r>
              <a:rPr lang="en-US" dirty="0" smtClean="0">
                <a:latin typeface="Arial" panose="020B0604020202020204" pitchFamily="34" charset="0"/>
                <a:cs typeface="Arial" panose="020B0604020202020204" pitchFamily="34" charset="0"/>
              </a:rPr>
              <a:t>Level two</a:t>
            </a:r>
          </a:p>
          <a:p>
            <a:pPr lvl="0"/>
            <a:endParaRPr lang="en-US" dirty="0" smtClean="0">
              <a:latin typeface="Arial Black" panose="020B0A04020102020204" pitchFamily="34" charset="0"/>
            </a:endParaRPr>
          </a:p>
        </p:txBody>
      </p:sp>
      <p:sp>
        <p:nvSpPr>
          <p:cNvPr id="16" name="Footer Placeholder 4"/>
          <p:cNvSpPr>
            <a:spLocks noGrp="1"/>
          </p:cNvSpPr>
          <p:nvPr>
            <p:ph type="ftr" sz="quarter" idx="11"/>
          </p:nvPr>
        </p:nvSpPr>
        <p:spPr>
          <a:xfrm>
            <a:off x="628650" y="6354828"/>
            <a:ext cx="5484492" cy="366291"/>
          </a:xfrm>
        </p:spPr>
        <p:txBody>
          <a:bodyPr/>
          <a:lstStyle>
            <a:lvl1pPr algn="l">
              <a:defRPr sz="1000">
                <a:solidFill>
                  <a:schemeClr val="bg2">
                    <a:lumMod val="50000"/>
                  </a:schemeClr>
                </a:solidFill>
                <a:latin typeface="Arial Black" panose="020B0A04020102020204" pitchFamily="34" charset="0"/>
              </a:defRPr>
            </a:lvl1pPr>
          </a:lstStyle>
          <a:p>
            <a:r>
              <a:rPr lang="en-US" smtClean="0"/>
              <a:t>Sulfuric Acid - Bulk Handling – SFT FCX1017C</a:t>
            </a:r>
            <a:endParaRPr lang="en-US" dirty="0"/>
          </a:p>
        </p:txBody>
      </p:sp>
      <p:sp>
        <p:nvSpPr>
          <p:cNvPr id="20" name="Slide Number Placeholder 5"/>
          <p:cNvSpPr>
            <a:spLocks noGrp="1"/>
          </p:cNvSpPr>
          <p:nvPr>
            <p:ph type="sldNum" sz="quarter" idx="12"/>
          </p:nvPr>
        </p:nvSpPr>
        <p:spPr>
          <a:xfrm>
            <a:off x="6730980" y="6355994"/>
            <a:ext cx="1792224" cy="365125"/>
          </a:xfrm>
        </p:spPr>
        <p:txBody>
          <a:bodyPr/>
          <a:lstStyle>
            <a:lvl1pPr algn="l">
              <a:defRPr sz="1000">
                <a:solidFill>
                  <a:schemeClr val="bg2">
                    <a:lumMod val="50000"/>
                  </a:schemeClr>
                </a:solidFill>
                <a:latin typeface="Arial Black" panose="020B0A04020102020204" pitchFamily="34" charset="0"/>
              </a:defRPr>
            </a:lvl1pPr>
          </a:lstStyle>
          <a:p>
            <a:pPr algn="r"/>
            <a:r>
              <a:rPr lang="en-US" dirty="0" smtClean="0"/>
              <a:t>        </a:t>
            </a:r>
            <a:fld id="{25D3FF45-FB88-453A-A2AC-7EF0564DBF56}" type="slidenum">
              <a:rPr lang="en-US" smtClean="0"/>
              <a:pPr algn="r"/>
              <a:t>‹#›</a:t>
            </a:fld>
            <a:r>
              <a:rPr lang="en-US" dirty="0" smtClean="0"/>
              <a:t> </a:t>
            </a:r>
            <a:endParaRPr lang="en-US" dirty="0"/>
          </a:p>
        </p:txBody>
      </p:sp>
      <p:cxnSp>
        <p:nvCxnSpPr>
          <p:cNvPr id="21" name="Straight Connector 20"/>
          <p:cNvCxnSpPr/>
          <p:nvPr userDrawn="1"/>
        </p:nvCxnSpPr>
        <p:spPr>
          <a:xfrm>
            <a:off x="8076584" y="6459071"/>
            <a:ext cx="1" cy="144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55" y="6432150"/>
            <a:ext cx="1619969" cy="190022"/>
          </a:xfrm>
          <a:prstGeom prst="rect">
            <a:avLst/>
          </a:prstGeom>
        </p:spPr>
      </p:pic>
    </p:spTree>
    <p:extLst>
      <p:ext uri="{BB962C8B-B14F-4D97-AF65-F5344CB8AC3E}">
        <p14:creationId xmlns:p14="http://schemas.microsoft.com/office/powerpoint/2010/main" val="11972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Heading with Subheading">
    <p:spTree>
      <p:nvGrpSpPr>
        <p:cNvPr id="1" name=""/>
        <p:cNvGrpSpPr/>
        <p:nvPr/>
      </p:nvGrpSpPr>
      <p:grpSpPr>
        <a:xfrm>
          <a:off x="0" y="0"/>
          <a:ext cx="0" cy="0"/>
          <a:chOff x="0" y="0"/>
          <a:chExt cx="0" cy="0"/>
        </a:xfrm>
      </p:grpSpPr>
      <p:sp>
        <p:nvSpPr>
          <p:cNvPr id="6" name="Text Placeholder 10"/>
          <p:cNvSpPr>
            <a:spLocks noGrp="1"/>
          </p:cNvSpPr>
          <p:nvPr>
            <p:ph type="body" sz="quarter" idx="15" hasCustomPrompt="1"/>
          </p:nvPr>
        </p:nvSpPr>
        <p:spPr>
          <a:xfrm>
            <a:off x="628649" y="572744"/>
            <a:ext cx="6727740" cy="646588"/>
          </a:xfrm>
          <a:prstGeom prst="rect">
            <a:avLst/>
          </a:prstGeom>
        </p:spPr>
        <p:txBody>
          <a:bodyPr>
            <a:normAutofit/>
          </a:bodyPr>
          <a:lstStyle>
            <a:lvl1pPr marL="0" indent="0">
              <a:lnSpc>
                <a:spcPct val="100000"/>
              </a:lnSpc>
              <a:spcBef>
                <a:spcPts val="0"/>
              </a:spcBef>
              <a:buClr>
                <a:srgbClr val="00B0F0"/>
              </a:buClr>
              <a:buFont typeface="Wingdings" panose="05000000000000000000" pitchFamily="2" charset="2"/>
              <a:buNone/>
              <a:defRPr sz="3000">
                <a:solidFill>
                  <a:srgbClr val="0099CC"/>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Heading with Subheading</a:t>
            </a:r>
          </a:p>
        </p:txBody>
      </p:sp>
      <p:cxnSp>
        <p:nvCxnSpPr>
          <p:cNvPr id="7" name="Straight Connector 6"/>
          <p:cNvCxnSpPr/>
          <p:nvPr userDrawn="1"/>
        </p:nvCxnSpPr>
        <p:spPr>
          <a:xfrm flipV="1">
            <a:off x="0" y="1081314"/>
            <a:ext cx="6872514" cy="2358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 name="Text Placeholder 2"/>
          <p:cNvSpPr>
            <a:spLocks noGrp="1"/>
          </p:cNvSpPr>
          <p:nvPr>
            <p:ph type="body" sz="quarter" idx="17" hasCustomPrompt="1"/>
          </p:nvPr>
        </p:nvSpPr>
        <p:spPr>
          <a:xfrm>
            <a:off x="628651" y="1386590"/>
            <a:ext cx="6243864" cy="4669020"/>
          </a:xfrm>
        </p:spPr>
        <p:txBody>
          <a:bodyPr/>
          <a:lstStyle>
            <a:lvl1pPr marL="342900" indent="-342900">
              <a:lnSpc>
                <a:spcPct val="100000"/>
              </a:lnSpc>
              <a:spcBef>
                <a:spcPts val="600"/>
              </a:spcBef>
              <a:spcAft>
                <a:spcPts val="600"/>
              </a:spcAft>
              <a:buFont typeface="Wingdings" panose="05000000000000000000" pitchFamily="2" charset="2"/>
              <a:buChar char="§"/>
              <a:defRPr b="0" baseline="0">
                <a:latin typeface="Arial monospaced for SAP" panose="020B0609020202030204" pitchFamily="49" charset="0"/>
                <a:cs typeface="Arial" panose="020B0604020202020204" pitchFamily="34" charset="0"/>
              </a:defRPr>
            </a:lvl1pPr>
            <a:lvl2pPr>
              <a:lnSpc>
                <a:spcPct val="100000"/>
              </a:lnSpc>
              <a:spcBef>
                <a:spcPts val="600"/>
              </a:spcBef>
              <a:spcAft>
                <a:spcPts val="600"/>
              </a:spcAft>
              <a:defRPr baseline="0">
                <a:latin typeface="Arial" panose="020B0604020202020204" pitchFamily="34" charset="0"/>
                <a:cs typeface="Arial" panose="020B0604020202020204" pitchFamily="34" charset="0"/>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dirty="0" smtClean="0">
                <a:latin typeface="Arial Black" panose="020B0A04020102020204" pitchFamily="34" charset="0"/>
              </a:rPr>
              <a:t>Subtitle</a:t>
            </a:r>
          </a:p>
          <a:p>
            <a:pPr lvl="1"/>
            <a:r>
              <a:rPr lang="en-US" dirty="0" smtClean="0">
                <a:latin typeface="Arial" panose="020B0604020202020204" pitchFamily="34" charset="0"/>
                <a:cs typeface="Arial" panose="020B0604020202020204" pitchFamily="34" charset="0"/>
              </a:rPr>
              <a:t>Level two</a:t>
            </a:r>
          </a:p>
          <a:p>
            <a:pPr lvl="1"/>
            <a:r>
              <a:rPr lang="en-US" dirty="0" smtClean="0">
                <a:latin typeface="Arial" panose="020B0604020202020204" pitchFamily="34" charset="0"/>
                <a:cs typeface="Arial" panose="020B0604020202020204" pitchFamily="34" charset="0"/>
              </a:rPr>
              <a:t>Level two</a:t>
            </a:r>
          </a:p>
          <a:p>
            <a:pPr lvl="0"/>
            <a:endParaRPr lang="en-US" dirty="0" smtClean="0">
              <a:latin typeface="Arial" panose="020B0604020202020204" pitchFamily="34" charset="0"/>
              <a:cs typeface="Arial" panose="020B0604020202020204" pitchFamily="34" charset="0"/>
            </a:endParaRPr>
          </a:p>
          <a:p>
            <a:pPr lvl="0"/>
            <a:endParaRPr lang="en-US" dirty="0" smtClean="0"/>
          </a:p>
        </p:txBody>
      </p:sp>
      <p:sp>
        <p:nvSpPr>
          <p:cNvPr id="14" name="Footer Placeholder 4"/>
          <p:cNvSpPr>
            <a:spLocks noGrp="1"/>
          </p:cNvSpPr>
          <p:nvPr>
            <p:ph type="ftr" sz="quarter" idx="11"/>
          </p:nvPr>
        </p:nvSpPr>
        <p:spPr>
          <a:xfrm>
            <a:off x="628650" y="6354828"/>
            <a:ext cx="5484492" cy="366291"/>
          </a:xfrm>
        </p:spPr>
        <p:txBody>
          <a:bodyPr/>
          <a:lstStyle>
            <a:lvl1pPr algn="l">
              <a:defRPr sz="1000">
                <a:solidFill>
                  <a:schemeClr val="bg2">
                    <a:lumMod val="50000"/>
                  </a:schemeClr>
                </a:solidFill>
                <a:latin typeface="Arial Black" panose="020B0A04020102020204" pitchFamily="34" charset="0"/>
              </a:defRPr>
            </a:lvl1pPr>
          </a:lstStyle>
          <a:p>
            <a:r>
              <a:rPr lang="en-US" smtClean="0"/>
              <a:t>Sulfuric Acid - Bulk Handling – SFT FCX1017C</a:t>
            </a:r>
            <a:endParaRPr lang="en-US" dirty="0"/>
          </a:p>
        </p:txBody>
      </p:sp>
      <p:sp>
        <p:nvSpPr>
          <p:cNvPr id="15" name="Slide Number Placeholder 5"/>
          <p:cNvSpPr>
            <a:spLocks noGrp="1"/>
          </p:cNvSpPr>
          <p:nvPr>
            <p:ph type="sldNum" sz="quarter" idx="12"/>
          </p:nvPr>
        </p:nvSpPr>
        <p:spPr>
          <a:xfrm>
            <a:off x="6730980" y="6355994"/>
            <a:ext cx="1792224" cy="365125"/>
          </a:xfrm>
        </p:spPr>
        <p:txBody>
          <a:bodyPr/>
          <a:lstStyle>
            <a:lvl1pPr algn="l">
              <a:defRPr sz="1000">
                <a:solidFill>
                  <a:schemeClr val="bg2">
                    <a:lumMod val="50000"/>
                  </a:schemeClr>
                </a:solidFill>
                <a:latin typeface="Arial Black" panose="020B0A04020102020204" pitchFamily="34" charset="0"/>
              </a:defRPr>
            </a:lvl1pPr>
          </a:lstStyle>
          <a:p>
            <a:pPr algn="r"/>
            <a:r>
              <a:rPr lang="en-US" dirty="0" smtClean="0"/>
              <a:t>        </a:t>
            </a:r>
            <a:fld id="{25D3FF45-FB88-453A-A2AC-7EF0564DBF56}" type="slidenum">
              <a:rPr lang="en-US" smtClean="0"/>
              <a:pPr algn="r"/>
              <a:t>‹#›</a:t>
            </a:fld>
            <a:r>
              <a:rPr lang="en-US" dirty="0" smtClean="0"/>
              <a:t> </a:t>
            </a:r>
            <a:endParaRPr lang="en-US" dirty="0"/>
          </a:p>
        </p:txBody>
      </p:sp>
      <p:cxnSp>
        <p:nvCxnSpPr>
          <p:cNvPr id="16" name="Straight Connector 15"/>
          <p:cNvCxnSpPr/>
          <p:nvPr userDrawn="1"/>
        </p:nvCxnSpPr>
        <p:spPr>
          <a:xfrm>
            <a:off x="8076584" y="6459071"/>
            <a:ext cx="1" cy="144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55" y="6432150"/>
            <a:ext cx="1619969" cy="190022"/>
          </a:xfrm>
          <a:prstGeom prst="rect">
            <a:avLst/>
          </a:prstGeom>
        </p:spPr>
      </p:pic>
    </p:spTree>
    <p:extLst>
      <p:ext uri="{BB962C8B-B14F-4D97-AF65-F5344CB8AC3E}">
        <p14:creationId xmlns:p14="http://schemas.microsoft.com/office/powerpoint/2010/main" val="177146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Heading - Blank Slide">
    <p:spTree>
      <p:nvGrpSpPr>
        <p:cNvPr id="1" name=""/>
        <p:cNvGrpSpPr/>
        <p:nvPr/>
      </p:nvGrpSpPr>
      <p:grpSpPr>
        <a:xfrm>
          <a:off x="0" y="0"/>
          <a:ext cx="0" cy="0"/>
          <a:chOff x="0" y="0"/>
          <a:chExt cx="0" cy="0"/>
        </a:xfrm>
      </p:grpSpPr>
      <p:sp>
        <p:nvSpPr>
          <p:cNvPr id="12" name="Text Placeholder 10"/>
          <p:cNvSpPr>
            <a:spLocks noGrp="1"/>
          </p:cNvSpPr>
          <p:nvPr>
            <p:ph type="body" sz="quarter" idx="15" hasCustomPrompt="1"/>
          </p:nvPr>
        </p:nvSpPr>
        <p:spPr>
          <a:xfrm>
            <a:off x="628650" y="572744"/>
            <a:ext cx="6243864" cy="646588"/>
          </a:xfrm>
          <a:prstGeom prst="rect">
            <a:avLst/>
          </a:prstGeom>
        </p:spPr>
        <p:txBody>
          <a:bodyPr>
            <a:normAutofit/>
          </a:bodyPr>
          <a:lstStyle>
            <a:lvl1pPr marL="0" indent="0">
              <a:lnSpc>
                <a:spcPct val="100000"/>
              </a:lnSpc>
              <a:spcBef>
                <a:spcPts val="0"/>
              </a:spcBef>
              <a:buClr>
                <a:srgbClr val="00B0F0"/>
              </a:buClr>
              <a:buFont typeface="Wingdings" panose="05000000000000000000" pitchFamily="2" charset="2"/>
              <a:buNone/>
              <a:defRPr sz="3000" baseline="0">
                <a:solidFill>
                  <a:srgbClr val="0099CC"/>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Slide Heading – Blank Slide</a:t>
            </a:r>
          </a:p>
        </p:txBody>
      </p:sp>
      <p:sp>
        <p:nvSpPr>
          <p:cNvPr id="3" name="Picture Placeholder 2"/>
          <p:cNvSpPr>
            <a:spLocks noGrp="1"/>
          </p:cNvSpPr>
          <p:nvPr>
            <p:ph type="pic" sz="quarter" idx="16"/>
          </p:nvPr>
        </p:nvSpPr>
        <p:spPr>
          <a:xfrm>
            <a:off x="628650" y="1378857"/>
            <a:ext cx="6243864" cy="46957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r>
              <a:rPr lang="en-US" dirty="0" smtClean="0"/>
              <a:t>Click icon to add picture</a:t>
            </a:r>
            <a:endParaRPr lang="en-US" dirty="0"/>
          </a:p>
        </p:txBody>
      </p:sp>
      <p:cxnSp>
        <p:nvCxnSpPr>
          <p:cNvPr id="8" name="Straight Connector 7"/>
          <p:cNvCxnSpPr/>
          <p:nvPr userDrawn="1"/>
        </p:nvCxnSpPr>
        <p:spPr>
          <a:xfrm flipV="1">
            <a:off x="0" y="1081314"/>
            <a:ext cx="6872514" cy="2358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8" name="Footer Placeholder 4"/>
          <p:cNvSpPr>
            <a:spLocks noGrp="1"/>
          </p:cNvSpPr>
          <p:nvPr>
            <p:ph type="ftr" sz="quarter" idx="11"/>
          </p:nvPr>
        </p:nvSpPr>
        <p:spPr>
          <a:xfrm>
            <a:off x="628650" y="6354828"/>
            <a:ext cx="5484492" cy="366291"/>
          </a:xfrm>
        </p:spPr>
        <p:txBody>
          <a:bodyPr/>
          <a:lstStyle>
            <a:lvl1pPr algn="l">
              <a:defRPr sz="1000">
                <a:solidFill>
                  <a:schemeClr val="bg2">
                    <a:lumMod val="50000"/>
                  </a:schemeClr>
                </a:solidFill>
                <a:latin typeface="Arial Black" panose="020B0A04020102020204" pitchFamily="34" charset="0"/>
              </a:defRPr>
            </a:lvl1pPr>
          </a:lstStyle>
          <a:p>
            <a:r>
              <a:rPr lang="en-US" smtClean="0"/>
              <a:t>Sulfuric Acid - Bulk Handling – SFT FCX1017C</a:t>
            </a:r>
            <a:endParaRPr lang="en-US" dirty="0"/>
          </a:p>
        </p:txBody>
      </p:sp>
      <p:sp>
        <p:nvSpPr>
          <p:cNvPr id="22" name="Slide Number Placeholder 5"/>
          <p:cNvSpPr>
            <a:spLocks noGrp="1"/>
          </p:cNvSpPr>
          <p:nvPr>
            <p:ph type="sldNum" sz="quarter" idx="12"/>
          </p:nvPr>
        </p:nvSpPr>
        <p:spPr>
          <a:xfrm>
            <a:off x="6730980" y="6355994"/>
            <a:ext cx="1792224" cy="365125"/>
          </a:xfrm>
        </p:spPr>
        <p:txBody>
          <a:bodyPr/>
          <a:lstStyle>
            <a:lvl1pPr algn="l">
              <a:defRPr sz="1000">
                <a:solidFill>
                  <a:schemeClr val="bg2">
                    <a:lumMod val="50000"/>
                  </a:schemeClr>
                </a:solidFill>
                <a:latin typeface="Arial Black" panose="020B0A04020102020204" pitchFamily="34" charset="0"/>
              </a:defRPr>
            </a:lvl1pPr>
          </a:lstStyle>
          <a:p>
            <a:pPr algn="r"/>
            <a:r>
              <a:rPr lang="en-US" dirty="0" smtClean="0"/>
              <a:t>        </a:t>
            </a:r>
            <a:fld id="{25D3FF45-FB88-453A-A2AC-7EF0564DBF56}" type="slidenum">
              <a:rPr lang="en-US" smtClean="0"/>
              <a:pPr algn="r"/>
              <a:t>‹#›</a:t>
            </a:fld>
            <a:r>
              <a:rPr lang="en-US" dirty="0" smtClean="0"/>
              <a:t> </a:t>
            </a:r>
            <a:endParaRPr lang="en-US" dirty="0"/>
          </a:p>
        </p:txBody>
      </p:sp>
      <p:cxnSp>
        <p:nvCxnSpPr>
          <p:cNvPr id="23" name="Straight Connector 22"/>
          <p:cNvCxnSpPr/>
          <p:nvPr userDrawn="1"/>
        </p:nvCxnSpPr>
        <p:spPr>
          <a:xfrm>
            <a:off x="8076584" y="6459071"/>
            <a:ext cx="1" cy="144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55" y="6432150"/>
            <a:ext cx="1619969" cy="190022"/>
          </a:xfrm>
          <a:prstGeom prst="rect">
            <a:avLst/>
          </a:prstGeom>
        </p:spPr>
      </p:pic>
    </p:spTree>
    <p:extLst>
      <p:ext uri="{BB962C8B-B14F-4D97-AF65-F5344CB8AC3E}">
        <p14:creationId xmlns:p14="http://schemas.microsoft.com/office/powerpoint/2010/main" val="4352934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iz Page">
    <p:spTree>
      <p:nvGrpSpPr>
        <p:cNvPr id="1" name=""/>
        <p:cNvGrpSpPr/>
        <p:nvPr/>
      </p:nvGrpSpPr>
      <p:grpSpPr>
        <a:xfrm>
          <a:off x="0" y="0"/>
          <a:ext cx="0" cy="0"/>
          <a:chOff x="0" y="0"/>
          <a:chExt cx="0" cy="0"/>
        </a:xfrm>
      </p:grpSpPr>
      <p:sp>
        <p:nvSpPr>
          <p:cNvPr id="12" name="Rectangle 11"/>
          <p:cNvSpPr/>
          <p:nvPr userDrawn="1"/>
        </p:nvSpPr>
        <p:spPr>
          <a:xfrm>
            <a:off x="7304314" y="3572"/>
            <a:ext cx="1839685" cy="6858000"/>
          </a:xfrm>
          <a:prstGeom prst="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5" hasCustomPrompt="1"/>
          </p:nvPr>
        </p:nvSpPr>
        <p:spPr>
          <a:xfrm rot="16200000">
            <a:off x="5265441" y="2779419"/>
            <a:ext cx="5985670" cy="819152"/>
          </a:xfrm>
          <a:prstGeom prst="rect">
            <a:avLst/>
          </a:prstGeom>
        </p:spPr>
        <p:txBody>
          <a:bodyPr>
            <a:noAutofit/>
          </a:bodyPr>
          <a:lstStyle>
            <a:lvl1pPr marL="0" indent="0">
              <a:buNone/>
              <a:defRPr sz="5400">
                <a:solidFill>
                  <a:schemeClr val="bg1"/>
                </a:solidFill>
                <a:latin typeface="Arial Black" panose="020B0A04020102020204" pitchFamily="34" charset="0"/>
              </a:defRPr>
            </a:lvl1pPr>
          </a:lstStyle>
          <a:p>
            <a:pPr lvl="0"/>
            <a:r>
              <a:rPr lang="en-US" dirty="0" smtClean="0"/>
              <a:t>Quiz</a:t>
            </a:r>
            <a:endParaRPr lang="en-US" dirty="0"/>
          </a:p>
        </p:txBody>
      </p:sp>
      <p:sp>
        <p:nvSpPr>
          <p:cNvPr id="5" name="Footer Placeholder 4"/>
          <p:cNvSpPr>
            <a:spLocks noGrp="1"/>
          </p:cNvSpPr>
          <p:nvPr>
            <p:ph type="ftr" sz="quarter" idx="11"/>
          </p:nvPr>
        </p:nvSpPr>
        <p:spPr>
          <a:xfrm>
            <a:off x="620412" y="6354828"/>
            <a:ext cx="5508539" cy="365125"/>
          </a:xfrm>
        </p:spPr>
        <p:txBody>
          <a:bodyPr/>
          <a:lstStyle>
            <a:lvl1pPr algn="l">
              <a:defRPr sz="1000">
                <a:solidFill>
                  <a:schemeClr val="bg2">
                    <a:lumMod val="50000"/>
                  </a:schemeClr>
                </a:solidFill>
                <a:latin typeface="Arial Black" panose="020B0A04020102020204" pitchFamily="34" charset="0"/>
              </a:defRPr>
            </a:lvl1pPr>
          </a:lstStyle>
          <a:p>
            <a:r>
              <a:rPr lang="en-US" smtClean="0"/>
              <a:t>Sulfuric Acid - Bulk Handling – SFT FCX1017C</a:t>
            </a:r>
            <a:endParaRPr lang="en-US" dirty="0"/>
          </a:p>
        </p:txBody>
      </p:sp>
      <p:sp>
        <p:nvSpPr>
          <p:cNvPr id="9" name="Text Placeholder 10"/>
          <p:cNvSpPr>
            <a:spLocks noGrp="1"/>
          </p:cNvSpPr>
          <p:nvPr>
            <p:ph type="body" sz="quarter" idx="14" hasCustomPrompt="1"/>
          </p:nvPr>
        </p:nvSpPr>
        <p:spPr>
          <a:xfrm>
            <a:off x="628649" y="1379220"/>
            <a:ext cx="6243865" cy="4686618"/>
          </a:xfrm>
          <a:prstGeom prst="rect">
            <a:avLst/>
          </a:prstGeom>
        </p:spPr>
        <p:txBody>
          <a:bodyPr/>
          <a:lstStyle>
            <a:lvl1pPr marL="0" indent="0">
              <a:lnSpc>
                <a:spcPct val="100000"/>
              </a:lnSpc>
              <a:spcBef>
                <a:spcPts val="600"/>
              </a:spcBef>
              <a:spcAft>
                <a:spcPts val="600"/>
              </a:spcAft>
              <a:buClr>
                <a:srgbClr val="0099CC"/>
              </a:buClr>
              <a:buFont typeface="+mj-lt"/>
              <a:buNone/>
              <a:defRPr sz="2400" baseline="0">
                <a:latin typeface="Arial Black" panose="020B0A04020102020204" pitchFamily="34" charset="0"/>
                <a:cs typeface="Arial" panose="020B0604020202020204" pitchFamily="34" charset="0"/>
              </a:defRPr>
            </a:lvl1pPr>
            <a:lvl2pPr marL="457200" marR="0" indent="-457200" algn="l" defTabSz="914400" rtl="0" eaLnBrk="1" fontAlgn="auto" latinLnBrk="0" hangingPunct="1">
              <a:lnSpc>
                <a:spcPct val="100000"/>
              </a:lnSpc>
              <a:spcBef>
                <a:spcPts val="600"/>
              </a:spcBef>
              <a:spcAft>
                <a:spcPts val="600"/>
              </a:spcAft>
              <a:buClr>
                <a:srgbClr val="0099CC"/>
              </a:buClr>
              <a:buSzTx/>
              <a:buFont typeface="+mj-lt"/>
              <a:buAutoNum type="arabicPeriod"/>
              <a:tabLst/>
              <a:defRPr sz="2400" baseline="0">
                <a:latin typeface="Arial" panose="020B0604020202020204" pitchFamily="34" charset="0"/>
                <a:cs typeface="Arial" panose="020B0604020202020204" pitchFamily="34" charset="0"/>
              </a:defRPr>
            </a:lvl2pPr>
          </a:lstStyle>
          <a:p>
            <a:pPr lvl="0"/>
            <a:r>
              <a:rPr lang="en-US" dirty="0" smtClean="0"/>
              <a:t>Directions</a:t>
            </a:r>
          </a:p>
          <a:p>
            <a:pPr lvl="1"/>
            <a:r>
              <a:rPr lang="en-US" dirty="0" smtClean="0"/>
              <a:t>Level one</a:t>
            </a:r>
          </a:p>
          <a:p>
            <a:pPr lvl="1"/>
            <a:r>
              <a:rPr lang="en-US" dirty="0" smtClean="0"/>
              <a:t>Level one</a:t>
            </a:r>
          </a:p>
          <a:p>
            <a:pPr lvl="1"/>
            <a:r>
              <a:rPr lang="en-US" dirty="0" smtClean="0"/>
              <a:t>Level one</a:t>
            </a:r>
          </a:p>
          <a:p>
            <a:pPr lvl="0"/>
            <a:endParaRPr lang="en-US" dirty="0" smtClean="0"/>
          </a:p>
          <a:p>
            <a:pPr lvl="0"/>
            <a:endParaRPr lang="en-US" dirty="0" smtClean="0"/>
          </a:p>
          <a:p>
            <a:pPr lvl="1"/>
            <a:endParaRPr lang="en-US" dirty="0"/>
          </a:p>
        </p:txBody>
      </p:sp>
      <p:sp>
        <p:nvSpPr>
          <p:cNvPr id="11" name="Text Placeholder 10"/>
          <p:cNvSpPr>
            <a:spLocks noGrp="1"/>
          </p:cNvSpPr>
          <p:nvPr>
            <p:ph type="body" sz="quarter" idx="16" hasCustomPrompt="1"/>
          </p:nvPr>
        </p:nvSpPr>
        <p:spPr>
          <a:xfrm>
            <a:off x="628650" y="572744"/>
            <a:ext cx="6243864" cy="646588"/>
          </a:xfrm>
          <a:prstGeom prst="rect">
            <a:avLst/>
          </a:prstGeom>
        </p:spPr>
        <p:txBody>
          <a:bodyPr>
            <a:normAutofit/>
          </a:bodyPr>
          <a:lstStyle>
            <a:lvl1pPr marL="0" indent="0">
              <a:lnSpc>
                <a:spcPct val="100000"/>
              </a:lnSpc>
              <a:spcBef>
                <a:spcPts val="0"/>
              </a:spcBef>
              <a:buClr>
                <a:srgbClr val="00B0F0"/>
              </a:buClr>
              <a:buFont typeface="Wingdings" panose="05000000000000000000" pitchFamily="2" charset="2"/>
              <a:buNone/>
              <a:defRPr sz="3000" baseline="0">
                <a:solidFill>
                  <a:srgbClr val="0099CC"/>
                </a:solidFill>
                <a:latin typeface="Arial Black" panose="020B0A04020102020204" pitchFamily="34" charset="0"/>
              </a:defRPr>
            </a:lvl1pPr>
            <a:lvl2pPr>
              <a:buClr>
                <a:srgbClr val="00B0F0"/>
              </a:buClr>
              <a:defRPr sz="1800">
                <a:latin typeface="Arial" panose="020B0604020202020204" pitchFamily="34" charset="0"/>
                <a:cs typeface="Arial" panose="020B0604020202020204" pitchFamily="34" charset="0"/>
              </a:defRPr>
            </a:lvl2pPr>
          </a:lstStyle>
          <a:p>
            <a:pPr lvl="0"/>
            <a:r>
              <a:rPr lang="en-US" dirty="0" smtClean="0"/>
              <a:t>Module # Quiz</a:t>
            </a:r>
          </a:p>
        </p:txBody>
      </p:sp>
      <p:cxnSp>
        <p:nvCxnSpPr>
          <p:cNvPr id="13" name="Straight Connector 12"/>
          <p:cNvCxnSpPr/>
          <p:nvPr userDrawn="1"/>
        </p:nvCxnSpPr>
        <p:spPr>
          <a:xfrm flipV="1">
            <a:off x="0" y="1081314"/>
            <a:ext cx="6872514" cy="2358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6" name="Slide Number Placeholder 5"/>
          <p:cNvSpPr>
            <a:spLocks noGrp="1"/>
          </p:cNvSpPr>
          <p:nvPr>
            <p:ph type="sldNum" sz="quarter" idx="12"/>
          </p:nvPr>
        </p:nvSpPr>
        <p:spPr>
          <a:xfrm>
            <a:off x="6730980" y="6355994"/>
            <a:ext cx="1792224" cy="365125"/>
          </a:xfrm>
        </p:spPr>
        <p:txBody>
          <a:bodyPr/>
          <a:lstStyle>
            <a:lvl1pPr algn="l">
              <a:defRPr sz="1000">
                <a:solidFill>
                  <a:schemeClr val="bg2">
                    <a:lumMod val="50000"/>
                  </a:schemeClr>
                </a:solidFill>
                <a:latin typeface="Arial Black" panose="020B0A04020102020204" pitchFamily="34" charset="0"/>
              </a:defRPr>
            </a:lvl1pPr>
          </a:lstStyle>
          <a:p>
            <a:pPr algn="r"/>
            <a:r>
              <a:rPr lang="en-US" dirty="0" smtClean="0"/>
              <a:t>        </a:t>
            </a:r>
            <a:fld id="{25D3FF45-FB88-453A-A2AC-7EF0564DBF56}" type="slidenum">
              <a:rPr lang="en-US" smtClean="0"/>
              <a:pPr algn="r"/>
              <a:t>‹#›</a:t>
            </a:fld>
            <a:r>
              <a:rPr lang="en-US" dirty="0" smtClean="0"/>
              <a:t> </a:t>
            </a:r>
            <a:endParaRPr lang="en-US" dirty="0"/>
          </a:p>
        </p:txBody>
      </p:sp>
    </p:spTree>
    <p:extLst>
      <p:ext uri="{BB962C8B-B14F-4D97-AF65-F5344CB8AC3E}">
        <p14:creationId xmlns:p14="http://schemas.microsoft.com/office/powerpoint/2010/main" val="35099903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Title Slide Examples</a:t>
            </a:r>
            <a:endParaRPr lang="en-US" dirty="0"/>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smtClean="0"/>
              <a:t>Sulfuric Acid - Bulk Handling – SFT FCX1017C</a:t>
            </a:r>
            <a:endParaRPr lang="en-US" dirty="0"/>
          </a:p>
        </p:txBody>
      </p:sp>
      <p:sp>
        <p:nvSpPr>
          <p:cNvPr id="6" name="Slide Number Placeholder 5"/>
          <p:cNvSpPr>
            <a:spLocks noGrp="1"/>
          </p:cNvSpPr>
          <p:nvPr>
            <p:ph type="sldNum" sz="quarter" idx="4"/>
          </p:nvPr>
        </p:nvSpPr>
        <p:spPr>
          <a:xfrm>
            <a:off x="6722076" y="6356351"/>
            <a:ext cx="17932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91DA1-6DC9-42FB-A086-8FDC2C3FA923}" type="slidenum">
              <a:rPr lang="en-US" smtClean="0"/>
              <a:t>‹#›</a:t>
            </a:fld>
            <a:endParaRPr lang="en-US"/>
          </a:p>
        </p:txBody>
      </p:sp>
    </p:spTree>
    <p:extLst>
      <p:ext uri="{BB962C8B-B14F-4D97-AF65-F5344CB8AC3E}">
        <p14:creationId xmlns:p14="http://schemas.microsoft.com/office/powerpoint/2010/main" val="4042250247"/>
      </p:ext>
    </p:extLst>
  </p:cSld>
  <p:clrMap bg1="lt1" tx1="dk1" bg2="lt2" tx2="dk2" accent1="accent1" accent2="accent2" accent3="accent3" accent4="accent4" accent5="accent5" accent6="accent6" hlink="hlink" folHlink="folHlink"/>
  <p:sldLayoutIdLst>
    <p:sldLayoutId id="2147483709" r:id="rId1"/>
    <p:sldLayoutId id="2147483710" r:id="rId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Section Title Page Examples</a:t>
            </a:r>
            <a:endParaRPr lang="en-US" dirty="0"/>
          </a:p>
        </p:txBody>
      </p:sp>
      <p:sp>
        <p:nvSpPr>
          <p:cNvPr id="5" name="Footer Placeholder 4"/>
          <p:cNvSpPr>
            <a:spLocks noGrp="1"/>
          </p:cNvSpPr>
          <p:nvPr>
            <p:ph type="ftr" sz="quarter" idx="3"/>
          </p:nvPr>
        </p:nvSpPr>
        <p:spPr>
          <a:xfrm>
            <a:off x="628650" y="6356350"/>
            <a:ext cx="5486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smtClean="0"/>
              <a:t>Sulfuric Acid - Bulk Handling – SFT FCX1017C</a:t>
            </a:r>
            <a:endParaRPr lang="en-US" dirty="0"/>
          </a:p>
        </p:txBody>
      </p:sp>
      <p:sp>
        <p:nvSpPr>
          <p:cNvPr id="6" name="Slide Number Placeholder 5"/>
          <p:cNvSpPr>
            <a:spLocks noGrp="1"/>
          </p:cNvSpPr>
          <p:nvPr>
            <p:ph type="sldNum" sz="quarter" idx="4"/>
          </p:nvPr>
        </p:nvSpPr>
        <p:spPr>
          <a:xfrm>
            <a:off x="6722076" y="6356350"/>
            <a:ext cx="17932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24D60-9EA9-40CA-8BBF-CC9DBFD739BF}" type="slidenum">
              <a:rPr lang="en-US" smtClean="0"/>
              <a:t>‹#›</a:t>
            </a:fld>
            <a:endParaRPr lang="en-US"/>
          </a:p>
        </p:txBody>
      </p:sp>
    </p:spTree>
    <p:extLst>
      <p:ext uri="{BB962C8B-B14F-4D97-AF65-F5344CB8AC3E}">
        <p14:creationId xmlns:p14="http://schemas.microsoft.com/office/powerpoint/2010/main" val="3225792378"/>
      </p:ext>
    </p:extLst>
  </p:cSld>
  <p:clrMap bg1="lt1" tx1="dk1" bg2="lt2" tx2="dk2" accent1="accent1" accent2="accent2" accent3="accent3" accent4="accent4" accent5="accent5" accent6="accent6" hlink="hlink" folHlink="folHlink"/>
  <p:sldLayoutIdLst>
    <p:sldLayoutId id="2147483733" r:id="rId1"/>
    <p:sldLayoutId id="2147483734" r:id="rId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Page Examples</a:t>
            </a:r>
            <a:endParaRPr lang="en-US" dirty="0"/>
          </a:p>
        </p:txBody>
      </p:sp>
      <p:sp>
        <p:nvSpPr>
          <p:cNvPr id="5" name="Footer Placeholder 4"/>
          <p:cNvSpPr>
            <a:spLocks noGrp="1"/>
          </p:cNvSpPr>
          <p:nvPr>
            <p:ph type="ftr" sz="quarter" idx="3"/>
          </p:nvPr>
        </p:nvSpPr>
        <p:spPr>
          <a:xfrm>
            <a:off x="636887" y="6356350"/>
            <a:ext cx="5486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smtClean="0"/>
              <a:t>Sulfuric Acid - Bulk Handling – SFT FCX1017C</a:t>
            </a:r>
            <a:endParaRPr lang="en-US" dirty="0"/>
          </a:p>
        </p:txBody>
      </p:sp>
      <p:sp>
        <p:nvSpPr>
          <p:cNvPr id="6" name="Slide Number Placeholder 5"/>
          <p:cNvSpPr>
            <a:spLocks noGrp="1"/>
          </p:cNvSpPr>
          <p:nvPr>
            <p:ph type="sldNum" sz="quarter" idx="4"/>
          </p:nvPr>
        </p:nvSpPr>
        <p:spPr>
          <a:xfrm>
            <a:off x="6730314" y="6356350"/>
            <a:ext cx="17922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3FF45-FB88-453A-A2AC-7EF0564DBF56}" type="slidenum">
              <a:rPr lang="en-US" smtClean="0"/>
              <a:t>‹#›</a:t>
            </a:fld>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sz="2400" dirty="0" smtClean="0"/>
              <a:t>Third level</a:t>
            </a:r>
            <a:endParaRPr lang="en-US" dirty="0" smtClean="0"/>
          </a:p>
        </p:txBody>
      </p:sp>
    </p:spTree>
    <p:extLst>
      <p:ext uri="{BB962C8B-B14F-4D97-AF65-F5344CB8AC3E}">
        <p14:creationId xmlns:p14="http://schemas.microsoft.com/office/powerpoint/2010/main" val="262433997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36"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lnSpc>
          <a:spcPct val="90000"/>
        </a:lnSpc>
        <a:spcBef>
          <a:spcPts val="1000"/>
        </a:spcBef>
        <a:buClr>
          <a:srgbClr val="0099CC"/>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99CC"/>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rgbClr val="0099CC"/>
        </a:buClr>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Section Title Page Examples</a:t>
            </a:r>
            <a:endParaRPr lang="en-US" dirty="0"/>
          </a:p>
        </p:txBody>
      </p:sp>
      <p:sp>
        <p:nvSpPr>
          <p:cNvPr id="5" name="Footer Placeholder 4"/>
          <p:cNvSpPr>
            <a:spLocks noGrp="1"/>
          </p:cNvSpPr>
          <p:nvPr>
            <p:ph type="ftr" sz="quarter" idx="3"/>
          </p:nvPr>
        </p:nvSpPr>
        <p:spPr>
          <a:xfrm>
            <a:off x="636888" y="6356350"/>
            <a:ext cx="5486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Sulfuric Acid - Bulk Handling – SFT FCX1017C</a:t>
            </a:r>
            <a:endParaRPr lang="en-US" dirty="0"/>
          </a:p>
        </p:txBody>
      </p:sp>
      <p:sp>
        <p:nvSpPr>
          <p:cNvPr id="6" name="Slide Number Placeholder 5"/>
          <p:cNvSpPr>
            <a:spLocks noGrp="1"/>
          </p:cNvSpPr>
          <p:nvPr>
            <p:ph type="sldNum" sz="quarter" idx="4"/>
          </p:nvPr>
        </p:nvSpPr>
        <p:spPr>
          <a:xfrm>
            <a:off x="6730314" y="6364588"/>
            <a:ext cx="17850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24D60-9EA9-40CA-8BBF-CC9DBFD739BF}" type="slidenum">
              <a:rPr lang="en-US" smtClean="0"/>
              <a:t>‹#›</a:t>
            </a:fld>
            <a:endParaRPr lang="en-US"/>
          </a:p>
        </p:txBody>
      </p:sp>
    </p:spTree>
    <p:extLst>
      <p:ext uri="{BB962C8B-B14F-4D97-AF65-F5344CB8AC3E}">
        <p14:creationId xmlns:p14="http://schemas.microsoft.com/office/powerpoint/2010/main" val="3397919701"/>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5" r:id="rId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18.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SFT FCX1017C</a:t>
            </a:r>
            <a:endParaRPr lang="en-US" dirty="0"/>
          </a:p>
        </p:txBody>
      </p:sp>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524000" y="2426691"/>
            <a:ext cx="4267200" cy="3200400"/>
          </a:xfrm>
        </p:spPr>
      </p:pic>
      <p:sp>
        <p:nvSpPr>
          <p:cNvPr id="4" name="Text Placeholder 3"/>
          <p:cNvSpPr>
            <a:spLocks noGrp="1"/>
          </p:cNvSpPr>
          <p:nvPr>
            <p:ph type="body" sz="quarter" idx="14"/>
          </p:nvPr>
        </p:nvSpPr>
        <p:spPr/>
        <p:txBody>
          <a:bodyPr/>
          <a:lstStyle/>
          <a:p>
            <a:r>
              <a:rPr lang="en-US" dirty="0" smtClean="0"/>
              <a:t>VERSION 1 / APRIL 2019</a:t>
            </a:r>
            <a:endParaRPr lang="en-US" dirty="0"/>
          </a:p>
        </p:txBody>
      </p:sp>
      <p:sp>
        <p:nvSpPr>
          <p:cNvPr id="5" name="Text Placeholder 4"/>
          <p:cNvSpPr>
            <a:spLocks noGrp="1"/>
          </p:cNvSpPr>
          <p:nvPr>
            <p:ph type="body" sz="quarter" idx="18"/>
          </p:nvPr>
        </p:nvSpPr>
        <p:spPr>
          <a:xfrm>
            <a:off x="0" y="1101128"/>
            <a:ext cx="7315200" cy="1209675"/>
          </a:xfrm>
        </p:spPr>
        <p:txBody>
          <a:bodyPr/>
          <a:lstStyle/>
          <a:p>
            <a:r>
              <a:rPr lang="en-US" dirty="0"/>
              <a:t>Sulfuric Acid </a:t>
            </a:r>
            <a:r>
              <a:rPr lang="en-US" dirty="0" smtClean="0"/>
              <a:t/>
            </a:r>
            <a:br>
              <a:rPr lang="en-US" dirty="0" smtClean="0"/>
            </a:br>
            <a:r>
              <a:rPr lang="en-US" dirty="0" smtClean="0"/>
              <a:t>Bulk </a:t>
            </a:r>
            <a:r>
              <a:rPr lang="en-US" dirty="0"/>
              <a:t>Handling</a:t>
            </a:r>
          </a:p>
        </p:txBody>
      </p:sp>
    </p:spTree>
    <p:extLst>
      <p:ext uri="{BB962C8B-B14F-4D97-AF65-F5344CB8AC3E}">
        <p14:creationId xmlns:p14="http://schemas.microsoft.com/office/powerpoint/2010/main" val="3872351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smtClean="0"/>
              <a:t>Uncontrolled                            Release of Energy</a:t>
            </a:r>
            <a:endParaRPr lang="en-US" dirty="0"/>
          </a:p>
        </p:txBody>
      </p:sp>
      <p:sp>
        <p:nvSpPr>
          <p:cNvPr id="3" name="Text Placeholder 2"/>
          <p:cNvSpPr>
            <a:spLocks noGrp="1"/>
          </p:cNvSpPr>
          <p:nvPr>
            <p:ph type="body" sz="quarter" idx="17"/>
          </p:nvPr>
        </p:nvSpPr>
        <p:spPr/>
        <p:txBody>
          <a:bodyPr/>
          <a:lstStyle/>
          <a:p>
            <a:r>
              <a:rPr lang="en-US" smtClean="0"/>
              <a:t>Stored energy from pressure</a:t>
            </a:r>
          </a:p>
          <a:p>
            <a:r>
              <a:rPr lang="en-US" smtClean="0"/>
              <a:t>Items under tension or compression</a:t>
            </a:r>
          </a:p>
          <a:p>
            <a:r>
              <a:rPr lang="en-US" smtClean="0"/>
              <a:t>Critical Controls</a:t>
            </a:r>
          </a:p>
          <a:p>
            <a:endParaRPr lang="en-US" dirty="0"/>
          </a:p>
        </p:txBody>
      </p:sp>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5" name="Slide Number Placeholder 4"/>
          <p:cNvSpPr>
            <a:spLocks noGrp="1"/>
          </p:cNvSpPr>
          <p:nvPr>
            <p:ph type="sldNum" sz="quarter" idx="12"/>
          </p:nvPr>
        </p:nvSpPr>
        <p:spPr/>
        <p:txBody>
          <a:bodyPr/>
          <a:lstStyle/>
          <a:p>
            <a:pPr algn="r"/>
            <a:r>
              <a:rPr lang="en-US" dirty="0" smtClean="0"/>
              <a:t>	</a:t>
            </a:r>
            <a:fld id="{25D3FF45-FB88-453A-A2AC-7EF0564DBF56}" type="slidenum">
              <a:rPr lang="en-US" smtClean="0"/>
              <a:pPr algn="r"/>
              <a:t>10</a:t>
            </a:fld>
            <a:endParaRPr lang="en-US" dirty="0"/>
          </a:p>
        </p:txBody>
      </p:sp>
      <p:pic>
        <p:nvPicPr>
          <p:cNvPr id="6" name="Picture 5" descr="FRMIcon_UncontrolledRelease_transparen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371395"/>
            <a:ext cx="3165231" cy="2743200"/>
          </a:xfrm>
          <a:prstGeom prst="rect">
            <a:avLst/>
          </a:prstGeom>
          <a:noFill/>
          <a:ln>
            <a:noFill/>
          </a:ln>
          <a:effectLst/>
        </p:spPr>
      </p:pic>
    </p:spTree>
    <p:extLst>
      <p:ext uri="{BB962C8B-B14F-4D97-AF65-F5344CB8AC3E}">
        <p14:creationId xmlns:p14="http://schemas.microsoft.com/office/powerpoint/2010/main" val="2483108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11</a:t>
            </a:fld>
            <a:endParaRPr lang="en-US" dirty="0"/>
          </a:p>
        </p:txBody>
      </p:sp>
      <p:sp>
        <p:nvSpPr>
          <p:cNvPr id="5" name="Text Placeholder 4"/>
          <p:cNvSpPr>
            <a:spLocks noGrp="1"/>
          </p:cNvSpPr>
          <p:nvPr>
            <p:ph type="body" sz="quarter" idx="15"/>
          </p:nvPr>
        </p:nvSpPr>
        <p:spPr/>
        <p:txBody>
          <a:bodyPr/>
          <a:lstStyle/>
          <a:p>
            <a:r>
              <a:rPr lang="en-US" dirty="0"/>
              <a:t>Vehicle </a:t>
            </a:r>
            <a:r>
              <a:rPr lang="en-US" dirty="0" smtClean="0"/>
              <a:t>Impact on Person</a:t>
            </a:r>
            <a:endParaRPr lang="en-US" dirty="0"/>
          </a:p>
        </p:txBody>
      </p:sp>
      <p:sp>
        <p:nvSpPr>
          <p:cNvPr id="4" name="Text Placeholder 3"/>
          <p:cNvSpPr>
            <a:spLocks noGrp="1"/>
          </p:cNvSpPr>
          <p:nvPr>
            <p:ph type="body" sz="quarter" idx="17"/>
          </p:nvPr>
        </p:nvSpPr>
        <p:spPr>
          <a:xfrm>
            <a:off x="628649" y="1386070"/>
            <a:ext cx="6410325" cy="4669956"/>
          </a:xfrm>
          <a:prstGeom prst="rect">
            <a:avLst/>
          </a:prstGeom>
        </p:spPr>
        <p:txBody>
          <a:bodyPr/>
          <a:lstStyle/>
          <a:p>
            <a:r>
              <a:rPr lang="en-US" dirty="0"/>
              <a:t>Person struck by vehicle/mobile equipment</a:t>
            </a:r>
          </a:p>
          <a:p>
            <a:r>
              <a:rPr lang="en-US" dirty="0" smtClean="0"/>
              <a:t>Critical </a:t>
            </a:r>
            <a:r>
              <a:rPr lang="en-US" dirty="0"/>
              <a:t>C</a:t>
            </a:r>
            <a:r>
              <a:rPr lang="en-US" dirty="0" smtClean="0"/>
              <a:t>ontrols</a:t>
            </a:r>
            <a:endParaRPr lang="en-US" dirty="0"/>
          </a:p>
          <a:p>
            <a:pPr marL="0" indent="0">
              <a:buNone/>
            </a:pPr>
            <a:endParaRPr lang="en-US" dirty="0"/>
          </a:p>
        </p:txBody>
      </p:sp>
      <p:pic>
        <p:nvPicPr>
          <p:cNvPr id="7" name="Picture 6" descr="FRMIcon_VehicleImpactPerson_transparen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3371395"/>
            <a:ext cx="3165231" cy="2743200"/>
          </a:xfrm>
          <a:prstGeom prst="rect">
            <a:avLst/>
          </a:prstGeom>
          <a:noFill/>
          <a:ln>
            <a:noFill/>
          </a:ln>
          <a:effectLst/>
        </p:spPr>
      </p:pic>
    </p:spTree>
    <p:extLst>
      <p:ext uri="{BB962C8B-B14F-4D97-AF65-F5344CB8AC3E}">
        <p14:creationId xmlns:p14="http://schemas.microsoft.com/office/powerpoint/2010/main" val="1664641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12</a:t>
            </a:fld>
            <a:endParaRPr lang="en-US" dirty="0"/>
          </a:p>
        </p:txBody>
      </p:sp>
      <p:sp>
        <p:nvSpPr>
          <p:cNvPr id="5" name="Text Placeholder 4"/>
          <p:cNvSpPr>
            <a:spLocks noGrp="1"/>
          </p:cNvSpPr>
          <p:nvPr>
            <p:ph type="body" sz="quarter" idx="15"/>
          </p:nvPr>
        </p:nvSpPr>
        <p:spPr/>
        <p:txBody>
          <a:bodyPr/>
          <a:lstStyle/>
          <a:p>
            <a:r>
              <a:rPr lang="en-US" smtClean="0"/>
              <a:t>Introduction</a:t>
            </a:r>
            <a:endParaRPr lang="en-US" dirty="0"/>
          </a:p>
        </p:txBody>
      </p:sp>
      <p:sp>
        <p:nvSpPr>
          <p:cNvPr id="4" name="Text Placeholder 3"/>
          <p:cNvSpPr>
            <a:spLocks noGrp="1"/>
          </p:cNvSpPr>
          <p:nvPr>
            <p:ph type="body" sz="quarter" idx="17"/>
          </p:nvPr>
        </p:nvSpPr>
        <p:spPr/>
        <p:txBody>
          <a:bodyPr/>
          <a:lstStyle/>
          <a:p>
            <a:r>
              <a:rPr lang="en-US" dirty="0" smtClean="0"/>
              <a:t>Educate personnel</a:t>
            </a:r>
          </a:p>
          <a:p>
            <a:r>
              <a:rPr lang="en-US" dirty="0" smtClean="0"/>
              <a:t>Safe procedures</a:t>
            </a:r>
          </a:p>
          <a:p>
            <a:r>
              <a:rPr lang="en-US" dirty="0" smtClean="0"/>
              <a:t>Handling Requirements: Site SOPs</a:t>
            </a:r>
          </a:p>
          <a:p>
            <a:r>
              <a:rPr lang="en-US" dirty="0" smtClean="0"/>
              <a:t>Audits</a:t>
            </a:r>
          </a:p>
          <a:p>
            <a:endParaRPr lang="en-US" dirty="0"/>
          </a:p>
        </p:txBody>
      </p:sp>
    </p:spTree>
    <p:extLst>
      <p:ext uri="{BB962C8B-B14F-4D97-AF65-F5344CB8AC3E}">
        <p14:creationId xmlns:p14="http://schemas.microsoft.com/office/powerpoint/2010/main" val="3875538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prstGeom prst="rect">
            <a:avLst/>
          </a:prstGeom>
        </p:spPr>
        <p:txBody>
          <a:bodyPr>
            <a:normAutofit/>
          </a:bodyPr>
          <a:lstStyle/>
          <a:p>
            <a:r>
              <a:rPr lang="en-US" dirty="0" smtClean="0"/>
              <a:t>Module 1:                     </a:t>
            </a:r>
            <a:r>
              <a:rPr lang="en-US" dirty="0"/>
              <a:t> </a:t>
            </a:r>
            <a:r>
              <a:rPr lang="en-US" dirty="0" smtClean="0"/>
              <a:t>     Risks and Hazards</a:t>
            </a:r>
            <a:endParaRPr lang="en-US" dirty="0"/>
          </a:p>
        </p:txBody>
      </p:sp>
    </p:spTree>
    <p:extLst>
      <p:ext uri="{BB962C8B-B14F-4D97-AF65-F5344CB8AC3E}">
        <p14:creationId xmlns:p14="http://schemas.microsoft.com/office/powerpoint/2010/main" val="158253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Hazard Identification</a:t>
            </a:r>
            <a:endParaRPr lang="en-US" dirty="0"/>
          </a:p>
        </p:txBody>
      </p:sp>
      <p:sp>
        <p:nvSpPr>
          <p:cNvPr id="5" name="Text Placeholder 4"/>
          <p:cNvSpPr>
            <a:spLocks noGrp="1"/>
          </p:cNvSpPr>
          <p:nvPr>
            <p:ph type="body" sz="quarter" idx="17"/>
          </p:nvPr>
        </p:nvSpPr>
        <p:spPr/>
        <p:txBody>
          <a:bodyPr/>
          <a:lstStyle/>
          <a:p>
            <a:r>
              <a:rPr lang="en-US" dirty="0" smtClean="0"/>
              <a:t>Hazard Control</a:t>
            </a:r>
          </a:p>
          <a:p>
            <a:r>
              <a:rPr lang="en-US" dirty="0" smtClean="0"/>
              <a:t>Risk Assessment</a:t>
            </a:r>
          </a:p>
          <a:p>
            <a:r>
              <a:rPr lang="en-US" dirty="0" smtClean="0"/>
              <a:t>Risks Associated with Acid Handling</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14</a:t>
            </a:fld>
            <a:r>
              <a:rPr lang="en-US" smtClean="0"/>
              <a:t> </a:t>
            </a:r>
            <a:endParaRPr lang="en-US" dirty="0"/>
          </a:p>
        </p:txBody>
      </p:sp>
    </p:spTree>
    <p:extLst>
      <p:ext uri="{BB962C8B-B14F-4D97-AF65-F5344CB8AC3E}">
        <p14:creationId xmlns:p14="http://schemas.microsoft.com/office/powerpoint/2010/main" val="2081265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Contact with Sulfuric Acid</a:t>
            </a:r>
            <a:endParaRPr lang="en-US" dirty="0"/>
          </a:p>
        </p:txBody>
      </p:sp>
      <p:sp>
        <p:nvSpPr>
          <p:cNvPr id="5" name="Text Placeholder 4"/>
          <p:cNvSpPr>
            <a:spLocks noGrp="1"/>
          </p:cNvSpPr>
          <p:nvPr>
            <p:ph type="body" sz="quarter" idx="17"/>
          </p:nvPr>
        </p:nvSpPr>
        <p:spPr/>
        <p:txBody>
          <a:bodyPr/>
          <a:lstStyle/>
          <a:p>
            <a:pPr marL="0" indent="0">
              <a:buNone/>
            </a:pPr>
            <a:r>
              <a:rPr lang="en-US" dirty="0" smtClean="0">
                <a:latin typeface="Arial Black" panose="020B0A04020102020204" pitchFamily="34" charset="0"/>
              </a:rPr>
              <a:t>Effects of Exposure</a:t>
            </a:r>
          </a:p>
          <a:p>
            <a:r>
              <a:rPr lang="en-US" dirty="0" smtClean="0"/>
              <a:t>Inhalation</a:t>
            </a:r>
          </a:p>
          <a:p>
            <a:r>
              <a:rPr lang="en-US" dirty="0" smtClean="0"/>
              <a:t>Contact with Skin</a:t>
            </a:r>
          </a:p>
          <a:p>
            <a:r>
              <a:rPr lang="en-US" dirty="0" smtClean="0"/>
              <a:t>Contact with Eyes</a:t>
            </a:r>
          </a:p>
          <a:p>
            <a:r>
              <a:rPr lang="en-US" dirty="0" smtClean="0"/>
              <a:t>Ingestion</a:t>
            </a:r>
          </a:p>
          <a:p>
            <a:pPr marL="346075" lvl="1" indent="0">
              <a:buNone/>
            </a:pP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15</a:t>
            </a:fld>
            <a:r>
              <a:rPr lang="en-US" smtClean="0"/>
              <a:t> </a:t>
            </a:r>
            <a:endParaRPr lang="en-US" dirty="0"/>
          </a:p>
        </p:txBody>
      </p:sp>
    </p:spTree>
    <p:extLst>
      <p:ext uri="{BB962C8B-B14F-4D97-AF65-F5344CB8AC3E}">
        <p14:creationId xmlns:p14="http://schemas.microsoft.com/office/powerpoint/2010/main" val="3442570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Fatigue</a:t>
            </a:r>
            <a:endParaRPr lang="en-US" dirty="0"/>
          </a:p>
        </p:txBody>
      </p:sp>
      <p:sp>
        <p:nvSpPr>
          <p:cNvPr id="5" name="Text Placeholder 4"/>
          <p:cNvSpPr>
            <a:spLocks noGrp="1"/>
          </p:cNvSpPr>
          <p:nvPr>
            <p:ph type="body" sz="quarter" idx="17"/>
          </p:nvPr>
        </p:nvSpPr>
        <p:spPr/>
        <p:txBody>
          <a:bodyPr/>
          <a:lstStyle/>
          <a:p>
            <a:r>
              <a:rPr lang="en-US" dirty="0" smtClean="0"/>
              <a:t>Effects on performance</a:t>
            </a:r>
          </a:p>
          <a:p>
            <a:r>
              <a:rPr lang="en-US" dirty="0" smtClean="0"/>
              <a:t>Actions to manage fatigue</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16</a:t>
            </a:fld>
            <a:r>
              <a:rPr lang="en-US" smtClean="0"/>
              <a:t> </a:t>
            </a:r>
            <a:endParaRPr lang="en-US" dirty="0"/>
          </a:p>
        </p:txBody>
      </p:sp>
    </p:spTree>
    <p:extLst>
      <p:ext uri="{BB962C8B-B14F-4D97-AF65-F5344CB8AC3E}">
        <p14:creationId xmlns:p14="http://schemas.microsoft.com/office/powerpoint/2010/main" val="4076076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Heat-Related Issues</a:t>
            </a:r>
            <a:endParaRPr lang="en-US" dirty="0"/>
          </a:p>
        </p:txBody>
      </p:sp>
      <p:sp>
        <p:nvSpPr>
          <p:cNvPr id="5" name="Text Placeholder 4"/>
          <p:cNvSpPr>
            <a:spLocks noGrp="1"/>
          </p:cNvSpPr>
          <p:nvPr>
            <p:ph type="body" sz="quarter" idx="17"/>
          </p:nvPr>
        </p:nvSpPr>
        <p:spPr/>
        <p:txBody>
          <a:bodyPr/>
          <a:lstStyle/>
          <a:p>
            <a:pPr>
              <a:spcBef>
                <a:spcPts val="0"/>
              </a:spcBef>
              <a:spcAft>
                <a:spcPts val="0"/>
              </a:spcAft>
            </a:pPr>
            <a:r>
              <a:rPr lang="en-US" dirty="0" smtClean="0"/>
              <a:t>Dehydration</a:t>
            </a:r>
          </a:p>
          <a:p>
            <a:pPr>
              <a:spcBef>
                <a:spcPts val="0"/>
              </a:spcBef>
              <a:spcAft>
                <a:spcPts val="0"/>
              </a:spcAft>
            </a:pPr>
            <a:r>
              <a:rPr lang="en-US" dirty="0" smtClean="0"/>
              <a:t>Loss of electrolytes</a:t>
            </a:r>
          </a:p>
          <a:p>
            <a:pPr>
              <a:spcBef>
                <a:spcPts val="0"/>
              </a:spcBef>
              <a:spcAft>
                <a:spcPts val="0"/>
              </a:spcAft>
            </a:pPr>
            <a:r>
              <a:rPr lang="en-US" dirty="0" smtClean="0"/>
              <a:t>Acclimatization</a:t>
            </a:r>
          </a:p>
          <a:p>
            <a:pPr>
              <a:spcBef>
                <a:spcPts val="0"/>
              </a:spcBef>
              <a:spcAft>
                <a:spcPts val="0"/>
              </a:spcAft>
            </a:pPr>
            <a:r>
              <a:rPr lang="en-US" dirty="0" smtClean="0"/>
              <a:t>Personal fitness</a:t>
            </a:r>
          </a:p>
          <a:p>
            <a:pPr>
              <a:spcBef>
                <a:spcPts val="0"/>
              </a:spcBef>
              <a:spcAft>
                <a:spcPts val="0"/>
              </a:spcAft>
            </a:pPr>
            <a:r>
              <a:rPr lang="en-US" dirty="0" smtClean="0"/>
              <a:t>Past illness</a:t>
            </a:r>
          </a:p>
          <a:p>
            <a:pPr>
              <a:spcBef>
                <a:spcPts val="0"/>
              </a:spcBef>
              <a:spcAft>
                <a:spcPts val="0"/>
              </a:spcAft>
            </a:pPr>
            <a:r>
              <a:rPr lang="en-US" dirty="0" smtClean="0"/>
              <a:t>Medical conditions</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17</a:t>
            </a:fld>
            <a:r>
              <a:rPr lang="en-US" smtClean="0"/>
              <a:t> </a:t>
            </a:r>
            <a:endParaRPr lang="en-US" dirty="0"/>
          </a:p>
        </p:txBody>
      </p:sp>
    </p:spTree>
    <p:extLst>
      <p:ext uri="{BB962C8B-B14F-4D97-AF65-F5344CB8AC3E}">
        <p14:creationId xmlns:p14="http://schemas.microsoft.com/office/powerpoint/2010/main" val="2338304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Heat-Related Illness</a:t>
            </a:r>
            <a:endParaRPr lang="en-US" dirty="0"/>
          </a:p>
        </p:txBody>
      </p:sp>
      <p:sp>
        <p:nvSpPr>
          <p:cNvPr id="5" name="Text Placeholder 4"/>
          <p:cNvSpPr>
            <a:spLocks noGrp="1"/>
          </p:cNvSpPr>
          <p:nvPr>
            <p:ph type="body" sz="quarter" idx="17"/>
          </p:nvPr>
        </p:nvSpPr>
        <p:spPr/>
        <p:txBody>
          <a:bodyPr/>
          <a:lstStyle/>
          <a:p>
            <a:pPr>
              <a:spcBef>
                <a:spcPts val="0"/>
              </a:spcBef>
              <a:spcAft>
                <a:spcPts val="0"/>
              </a:spcAft>
            </a:pPr>
            <a:r>
              <a:rPr lang="en-US" dirty="0" smtClean="0"/>
              <a:t>Heat rash</a:t>
            </a:r>
          </a:p>
          <a:p>
            <a:pPr>
              <a:spcBef>
                <a:spcPts val="0"/>
              </a:spcBef>
              <a:spcAft>
                <a:spcPts val="0"/>
              </a:spcAft>
            </a:pPr>
            <a:r>
              <a:rPr lang="en-US" dirty="0" smtClean="0"/>
              <a:t>Heat cramps</a:t>
            </a:r>
          </a:p>
          <a:p>
            <a:pPr>
              <a:spcBef>
                <a:spcPts val="0"/>
              </a:spcBef>
              <a:spcAft>
                <a:spcPts val="0"/>
              </a:spcAft>
            </a:pPr>
            <a:r>
              <a:rPr lang="en-US" dirty="0" smtClean="0"/>
              <a:t>Heat exhaustion</a:t>
            </a:r>
          </a:p>
          <a:p>
            <a:pPr>
              <a:spcBef>
                <a:spcPts val="0"/>
              </a:spcBef>
              <a:spcAft>
                <a:spcPts val="0"/>
              </a:spcAft>
            </a:pPr>
            <a:r>
              <a:rPr lang="en-US" dirty="0" smtClean="0"/>
              <a:t>Heat stroke</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18</a:t>
            </a:fld>
            <a:r>
              <a:rPr lang="en-US" smtClean="0"/>
              <a:t> </a:t>
            </a:r>
            <a:endParaRPr lang="en-US" dirty="0"/>
          </a:p>
        </p:txBody>
      </p:sp>
    </p:spTree>
    <p:extLst>
      <p:ext uri="{BB962C8B-B14F-4D97-AF65-F5344CB8AC3E}">
        <p14:creationId xmlns:p14="http://schemas.microsoft.com/office/powerpoint/2010/main" val="2415439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Unsafe Working Conditions</a:t>
            </a:r>
            <a:endParaRPr lang="en-US" dirty="0"/>
          </a:p>
        </p:txBody>
      </p:sp>
      <p:sp>
        <p:nvSpPr>
          <p:cNvPr id="5" name="Text Placeholder 4"/>
          <p:cNvSpPr>
            <a:spLocks noGrp="1"/>
          </p:cNvSpPr>
          <p:nvPr>
            <p:ph type="body" sz="quarter" idx="17"/>
          </p:nvPr>
        </p:nvSpPr>
        <p:spPr/>
        <p:txBody>
          <a:bodyPr/>
          <a:lstStyle/>
          <a:p>
            <a:pPr>
              <a:spcBef>
                <a:spcPts val="0"/>
              </a:spcBef>
              <a:spcAft>
                <a:spcPts val="0"/>
              </a:spcAft>
            </a:pPr>
            <a:r>
              <a:rPr lang="en-US" dirty="0" smtClean="0"/>
              <a:t>Red Alert/Weather</a:t>
            </a:r>
          </a:p>
          <a:p>
            <a:pPr>
              <a:spcBef>
                <a:spcPts val="0"/>
              </a:spcBef>
              <a:spcAft>
                <a:spcPts val="0"/>
              </a:spcAft>
            </a:pPr>
            <a:r>
              <a:rPr lang="en-US" dirty="0" smtClean="0"/>
              <a:t>Gas Hazards</a:t>
            </a:r>
          </a:p>
          <a:p>
            <a:pPr>
              <a:spcBef>
                <a:spcPts val="0"/>
              </a:spcBef>
              <a:spcAft>
                <a:spcPts val="0"/>
              </a:spcAft>
            </a:pPr>
            <a:r>
              <a:rPr lang="en-US" dirty="0" smtClean="0"/>
              <a:t>Leaks</a:t>
            </a:r>
          </a:p>
          <a:p>
            <a:pPr>
              <a:spcBef>
                <a:spcPts val="0"/>
              </a:spcBef>
              <a:spcAft>
                <a:spcPts val="0"/>
              </a:spcAft>
            </a:pPr>
            <a:r>
              <a:rPr lang="en-US" dirty="0" smtClean="0"/>
              <a:t>Housekeeping</a:t>
            </a:r>
          </a:p>
          <a:p>
            <a:pPr>
              <a:spcBef>
                <a:spcPts val="0"/>
              </a:spcBef>
              <a:spcAft>
                <a:spcPts val="0"/>
              </a:spcAft>
            </a:pPr>
            <a:r>
              <a:rPr lang="en-US" dirty="0" smtClean="0"/>
              <a:t>Defective Equipment</a:t>
            </a:r>
          </a:p>
          <a:p>
            <a:pPr>
              <a:spcBef>
                <a:spcPts val="0"/>
              </a:spcBef>
              <a:spcAft>
                <a:spcPts val="0"/>
              </a:spcAft>
            </a:pPr>
            <a:r>
              <a:rPr lang="en-US" dirty="0" smtClean="0"/>
              <a:t>Fit for Duty</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19</a:t>
            </a:fld>
            <a:r>
              <a:rPr lang="en-US" smtClean="0"/>
              <a:t> </a:t>
            </a:r>
            <a:endParaRPr lang="en-US" dirty="0"/>
          </a:p>
        </p:txBody>
      </p:sp>
    </p:spTree>
    <p:extLst>
      <p:ext uri="{BB962C8B-B14F-4D97-AF65-F5344CB8AC3E}">
        <p14:creationId xmlns:p14="http://schemas.microsoft.com/office/powerpoint/2010/main" val="3657861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fld id="{25D3FF45-FB88-453A-A2AC-7EF0564DBF56}" type="slidenum">
              <a:rPr lang="en-US" smtClean="0"/>
              <a:pPr algn="r"/>
              <a:t>2</a:t>
            </a:fld>
            <a:endParaRPr lang="en-US" dirty="0"/>
          </a:p>
        </p:txBody>
      </p:sp>
      <p:sp>
        <p:nvSpPr>
          <p:cNvPr id="5" name="Text Placeholder 4"/>
          <p:cNvSpPr>
            <a:spLocks noGrp="1"/>
          </p:cNvSpPr>
          <p:nvPr>
            <p:ph type="body" sz="quarter" idx="15"/>
          </p:nvPr>
        </p:nvSpPr>
        <p:spPr/>
        <p:txBody>
          <a:bodyPr/>
          <a:lstStyle/>
          <a:p>
            <a:r>
              <a:rPr lang="en-US" smtClean="0"/>
              <a:t>Expectations</a:t>
            </a:r>
            <a:endParaRPr lang="en-US" dirty="0"/>
          </a:p>
        </p:txBody>
      </p:sp>
      <p:sp>
        <p:nvSpPr>
          <p:cNvPr id="4" name="Text Placeholder 3"/>
          <p:cNvSpPr>
            <a:spLocks noGrp="1"/>
          </p:cNvSpPr>
          <p:nvPr>
            <p:ph type="body" sz="quarter" idx="17"/>
          </p:nvPr>
        </p:nvSpPr>
        <p:spPr>
          <a:prstGeom prst="rect">
            <a:avLst/>
          </a:prstGeom>
        </p:spPr>
        <p:txBody>
          <a:bodyPr/>
          <a:lstStyle/>
          <a:p>
            <a:pPr marL="0" indent="0">
              <a:buNone/>
            </a:pPr>
            <a:r>
              <a:rPr lang="en-US" sz="2400" dirty="0" smtClean="0">
                <a:latin typeface="Arial Black" panose="020B0A04020102020204" pitchFamily="34" charset="0"/>
              </a:rPr>
              <a:t>Before We Start</a:t>
            </a:r>
          </a:p>
          <a:p>
            <a:r>
              <a:rPr lang="en-US" dirty="0" smtClean="0"/>
              <a:t>Safety</a:t>
            </a:r>
          </a:p>
          <a:p>
            <a:r>
              <a:rPr lang="en-US" dirty="0" smtClean="0"/>
              <a:t>Breaks/Restrooms</a:t>
            </a:r>
          </a:p>
          <a:p>
            <a:r>
              <a:rPr lang="en-US" dirty="0" smtClean="0"/>
              <a:t>Technology</a:t>
            </a:r>
          </a:p>
          <a:p>
            <a:r>
              <a:rPr lang="en-US" dirty="0" smtClean="0"/>
              <a:t>Participation</a:t>
            </a:r>
          </a:p>
          <a:p>
            <a:r>
              <a:rPr lang="en-US" dirty="0" smtClean="0"/>
              <a:t>Course Evaluation</a:t>
            </a:r>
          </a:p>
          <a:p>
            <a:r>
              <a:rPr lang="en-US" dirty="0" smtClean="0"/>
              <a:t>Class Ground Rules</a:t>
            </a:r>
          </a:p>
          <a:p>
            <a:pPr marL="0" indent="0">
              <a:buNone/>
            </a:pPr>
            <a:endParaRPr lang="en-US" dirty="0"/>
          </a:p>
        </p:txBody>
      </p:sp>
    </p:spTree>
    <p:extLst>
      <p:ext uri="{BB962C8B-B14F-4D97-AF65-F5344CB8AC3E}">
        <p14:creationId xmlns:p14="http://schemas.microsoft.com/office/powerpoint/2010/main" val="2759501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Stopping Work</a:t>
            </a:r>
            <a:endParaRPr lang="en-US" dirty="0"/>
          </a:p>
        </p:txBody>
      </p:sp>
      <p:sp>
        <p:nvSpPr>
          <p:cNvPr id="5" name="Text Placeholder 4"/>
          <p:cNvSpPr>
            <a:spLocks noGrp="1"/>
          </p:cNvSpPr>
          <p:nvPr>
            <p:ph type="body" sz="quarter" idx="17"/>
          </p:nvPr>
        </p:nvSpPr>
        <p:spPr/>
        <p:txBody>
          <a:bodyPr/>
          <a:lstStyle/>
          <a:p>
            <a:r>
              <a:rPr lang="en-US" dirty="0" smtClean="0"/>
              <a:t>Stop the job in unsafe conditions</a:t>
            </a:r>
          </a:p>
          <a:p>
            <a:r>
              <a:rPr lang="en-US" dirty="0" smtClean="0"/>
              <a:t>Evaluate the situation</a:t>
            </a:r>
          </a:p>
          <a:p>
            <a:r>
              <a:rPr lang="en-US" dirty="0" smtClean="0"/>
              <a:t>Focus attention to task</a:t>
            </a:r>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20</a:t>
            </a:fld>
            <a:r>
              <a:rPr lang="en-US" smtClean="0"/>
              <a:t> </a:t>
            </a:r>
            <a:endParaRPr lang="en-US" dirty="0"/>
          </a:p>
        </p:txBody>
      </p:sp>
    </p:spTree>
    <p:extLst>
      <p:ext uri="{BB962C8B-B14F-4D97-AF65-F5344CB8AC3E}">
        <p14:creationId xmlns:p14="http://schemas.microsoft.com/office/powerpoint/2010/main" val="2233017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Quiz</a:t>
            </a:r>
            <a:endParaRPr lang="en-US" dirty="0"/>
          </a:p>
        </p:txBody>
      </p:sp>
      <p:sp>
        <p:nvSpPr>
          <p:cNvPr id="3" name="Footer Placeholder 2"/>
          <p:cNvSpPr>
            <a:spLocks noGrp="1"/>
          </p:cNvSpPr>
          <p:nvPr>
            <p:ph type="ftr" sz="quarter" idx="11"/>
          </p:nvPr>
        </p:nvSpPr>
        <p:spPr/>
        <p:txBody>
          <a:bodyPr/>
          <a:lstStyle/>
          <a:p>
            <a:r>
              <a:rPr lang="en-US" smtClean="0"/>
              <a:t>Sulfuric Acid - Bulk Handling – SFT FCX1017C</a:t>
            </a:r>
            <a:endParaRPr lang="en-US" dirty="0"/>
          </a:p>
        </p:txBody>
      </p:sp>
      <p:sp>
        <p:nvSpPr>
          <p:cNvPr id="4" name="Text Placeholder 3"/>
          <p:cNvSpPr>
            <a:spLocks noGrp="1"/>
          </p:cNvSpPr>
          <p:nvPr>
            <p:ph type="body" sz="quarter" idx="14"/>
          </p:nvPr>
        </p:nvSpPr>
        <p:spPr/>
        <p:txBody>
          <a:bodyPr/>
          <a:lstStyle/>
          <a:p>
            <a:r>
              <a:rPr lang="en-US" dirty="0" smtClean="0"/>
              <a:t>Directions</a:t>
            </a:r>
          </a:p>
          <a:p>
            <a:pPr marL="457200" indent="-457200">
              <a:buFont typeface="+mj-lt"/>
              <a:buAutoNum type="arabicPeriod"/>
            </a:pPr>
            <a:r>
              <a:rPr lang="en-US" dirty="0" smtClean="0">
                <a:latin typeface="Arial" panose="020B0604020202020204" pitchFamily="34" charset="0"/>
              </a:rPr>
              <a:t>Complete the quiz in the</a:t>
            </a:r>
            <a:br>
              <a:rPr lang="en-US" dirty="0" smtClean="0">
                <a:latin typeface="Arial" panose="020B0604020202020204" pitchFamily="34" charset="0"/>
              </a:rPr>
            </a:br>
            <a:r>
              <a:rPr lang="en-US" dirty="0" smtClean="0">
                <a:latin typeface="Arial" panose="020B0604020202020204" pitchFamily="34" charset="0"/>
              </a:rPr>
              <a:t>Student Guide </a:t>
            </a:r>
            <a:endParaRPr lang="en-US" dirty="0">
              <a:latin typeface="Arial" panose="020B0604020202020204" pitchFamily="34" charset="0"/>
            </a:endParaRPr>
          </a:p>
          <a:p>
            <a:pPr marL="457200" indent="-457200">
              <a:buFont typeface="+mj-lt"/>
              <a:buAutoNum type="arabicPeriod"/>
            </a:pPr>
            <a:r>
              <a:rPr lang="en-US" dirty="0" smtClean="0">
                <a:latin typeface="Arial" panose="020B0604020202020204" pitchFamily="34" charset="0"/>
              </a:rPr>
              <a:t>Discuss the answers as a class</a:t>
            </a:r>
            <a:endParaRPr lang="en-US" dirty="0">
              <a:latin typeface="Arial" panose="020B0604020202020204" pitchFamily="34" charset="0"/>
            </a:endParaRPr>
          </a:p>
        </p:txBody>
      </p:sp>
      <p:sp>
        <p:nvSpPr>
          <p:cNvPr id="5" name="Text Placeholder 4"/>
          <p:cNvSpPr>
            <a:spLocks noGrp="1"/>
          </p:cNvSpPr>
          <p:nvPr>
            <p:ph type="body" sz="quarter" idx="16"/>
          </p:nvPr>
        </p:nvSpPr>
        <p:spPr/>
        <p:txBody>
          <a:bodyPr/>
          <a:lstStyle/>
          <a:p>
            <a:r>
              <a:rPr lang="en-US" smtClean="0"/>
              <a:t>Module 1 Quiz</a:t>
            </a:r>
            <a:endParaRPr lang="en-US" dirty="0"/>
          </a:p>
        </p:txBody>
      </p:sp>
      <p:sp>
        <p:nvSpPr>
          <p:cNvPr id="6" name="Slide Number Placeholder 5"/>
          <p:cNvSpPr>
            <a:spLocks noGrp="1"/>
          </p:cNvSpPr>
          <p:nvPr>
            <p:ph type="sldNum" sz="quarter" idx="12"/>
          </p:nvPr>
        </p:nvSpPr>
        <p:spPr/>
        <p:txBody>
          <a:bodyPr/>
          <a:lstStyle/>
          <a:p>
            <a:pPr algn="r"/>
            <a:r>
              <a:rPr lang="en-US" dirty="0" smtClean="0"/>
              <a:t>	</a:t>
            </a:r>
            <a:fld id="{25D3FF45-FB88-453A-A2AC-7EF0564DBF56}" type="slidenum">
              <a:rPr lang="en-US" smtClean="0"/>
              <a:pPr algn="r"/>
              <a:t>21</a:t>
            </a:fld>
            <a:endParaRPr lang="en-US" dirty="0"/>
          </a:p>
        </p:txBody>
      </p:sp>
    </p:spTree>
    <p:extLst>
      <p:ext uri="{BB962C8B-B14F-4D97-AF65-F5344CB8AC3E}">
        <p14:creationId xmlns:p14="http://schemas.microsoft.com/office/powerpoint/2010/main" val="3065495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22</a:t>
            </a:fld>
            <a:endParaRPr lang="en-US" dirty="0"/>
          </a:p>
        </p:txBody>
      </p:sp>
      <p:sp>
        <p:nvSpPr>
          <p:cNvPr id="5" name="Text Placeholder 4"/>
          <p:cNvSpPr>
            <a:spLocks noGrp="1"/>
          </p:cNvSpPr>
          <p:nvPr>
            <p:ph type="body" sz="quarter" idx="15"/>
          </p:nvPr>
        </p:nvSpPr>
        <p:spPr/>
        <p:txBody>
          <a:bodyPr/>
          <a:lstStyle/>
          <a:p>
            <a:r>
              <a:rPr lang="en-US" dirty="0" smtClean="0"/>
              <a:t>Module 1 Quiz</a:t>
            </a:r>
            <a:endParaRPr lang="en-US" dirty="0"/>
          </a:p>
        </p:txBody>
      </p:sp>
      <p:sp>
        <p:nvSpPr>
          <p:cNvPr id="4" name="Text Placeholder 3"/>
          <p:cNvSpPr>
            <a:spLocks noGrp="1"/>
          </p:cNvSpPr>
          <p:nvPr>
            <p:ph type="body" sz="quarter" idx="17"/>
          </p:nvPr>
        </p:nvSpPr>
        <p:spPr>
          <a:prstGeom prst="rect">
            <a:avLst/>
          </a:prstGeom>
        </p:spPr>
        <p:txBody>
          <a:bodyPr>
            <a:normAutofit lnSpcReduction="10000"/>
          </a:bodyPr>
          <a:lstStyle/>
          <a:p>
            <a:pPr marL="457200" indent="-457200">
              <a:buFont typeface="+mj-lt"/>
              <a:buAutoNum type="arabicPeriod"/>
            </a:pPr>
            <a:r>
              <a:rPr lang="en-US" dirty="0" smtClean="0"/>
              <a:t>During </a:t>
            </a:r>
            <a:r>
              <a:rPr lang="en-US" dirty="0"/>
              <a:t>an inspection of an eye washing station, you determine one of the sprayers is not working. What should you do</a:t>
            </a:r>
            <a:r>
              <a:rPr lang="en-US" dirty="0" smtClean="0"/>
              <a:t>?</a:t>
            </a:r>
            <a:endParaRPr lang="en-US" dirty="0"/>
          </a:p>
          <a:p>
            <a:pPr marL="803275" lvl="1" indent="-457200">
              <a:buFont typeface="+mj-lt"/>
              <a:buAutoNum type="alphaLcPeriod"/>
            </a:pPr>
            <a:r>
              <a:rPr lang="en-US" dirty="0" smtClean="0"/>
              <a:t>In an </a:t>
            </a:r>
            <a:r>
              <a:rPr lang="en-US" dirty="0"/>
              <a:t>emergency, use the side that is </a:t>
            </a:r>
            <a:r>
              <a:rPr lang="en-US" dirty="0" smtClean="0"/>
              <a:t>working</a:t>
            </a:r>
            <a:endParaRPr lang="en-US" dirty="0"/>
          </a:p>
          <a:p>
            <a:pPr marL="803275" lvl="1" indent="-457200">
              <a:buFont typeface="+mj-lt"/>
              <a:buAutoNum type="alphaLcPeriod"/>
            </a:pPr>
            <a:r>
              <a:rPr lang="en-US" dirty="0" smtClean="0"/>
              <a:t>Stop </a:t>
            </a:r>
            <a:r>
              <a:rPr lang="en-US" dirty="0"/>
              <a:t>the job and report the problem to the control room or security</a:t>
            </a:r>
          </a:p>
          <a:p>
            <a:pPr marL="803275" lvl="1" indent="-457200">
              <a:buFont typeface="+mj-lt"/>
              <a:buAutoNum type="alphaLcPeriod"/>
            </a:pPr>
            <a:r>
              <a:rPr lang="en-US" dirty="0" smtClean="0"/>
              <a:t>Report </a:t>
            </a:r>
            <a:r>
              <a:rPr lang="en-US" dirty="0"/>
              <a:t>the problem to security when you exit the property</a:t>
            </a:r>
          </a:p>
          <a:p>
            <a:pPr marL="803275" lvl="1" indent="-457200">
              <a:buFont typeface="+mj-lt"/>
              <a:buAutoNum type="alphaLcPeriod"/>
            </a:pPr>
            <a:r>
              <a:rPr lang="en-US" dirty="0" smtClean="0"/>
              <a:t>Use </a:t>
            </a:r>
            <a:r>
              <a:rPr lang="en-US" dirty="0"/>
              <a:t>care when unloading </a:t>
            </a:r>
          </a:p>
          <a:p>
            <a:pPr marL="803275" lvl="1" indent="-457200">
              <a:buFont typeface="+mj-lt"/>
              <a:buAutoNum type="alphaLcPeriod"/>
            </a:pPr>
            <a:endParaRPr lang="en-US" dirty="0"/>
          </a:p>
          <a:p>
            <a:pPr marL="0" indent="0">
              <a:buNone/>
            </a:pPr>
            <a:endParaRPr lang="en-US" dirty="0"/>
          </a:p>
        </p:txBody>
      </p:sp>
      <p:sp>
        <p:nvSpPr>
          <p:cNvPr id="13" name="Oval 12"/>
          <p:cNvSpPr/>
          <p:nvPr/>
        </p:nvSpPr>
        <p:spPr>
          <a:xfrm>
            <a:off x="983696" y="3718098"/>
            <a:ext cx="327170" cy="31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37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23</a:t>
            </a:fld>
            <a:endParaRPr lang="en-US" dirty="0"/>
          </a:p>
        </p:txBody>
      </p:sp>
      <p:sp>
        <p:nvSpPr>
          <p:cNvPr id="5" name="Text Placeholder 4"/>
          <p:cNvSpPr>
            <a:spLocks noGrp="1"/>
          </p:cNvSpPr>
          <p:nvPr>
            <p:ph type="body" sz="quarter" idx="15"/>
          </p:nvPr>
        </p:nvSpPr>
        <p:spPr/>
        <p:txBody>
          <a:bodyPr/>
          <a:lstStyle/>
          <a:p>
            <a:r>
              <a:rPr lang="en-US" dirty="0" smtClean="0"/>
              <a:t>Module 1 Quiz</a:t>
            </a:r>
            <a:endParaRPr lang="en-US" dirty="0"/>
          </a:p>
        </p:txBody>
      </p:sp>
      <p:sp>
        <p:nvSpPr>
          <p:cNvPr id="4" name="Text Placeholder 3"/>
          <p:cNvSpPr>
            <a:spLocks noGrp="1"/>
          </p:cNvSpPr>
          <p:nvPr>
            <p:ph type="body" sz="quarter" idx="17"/>
          </p:nvPr>
        </p:nvSpPr>
        <p:spPr>
          <a:prstGeom prst="rect">
            <a:avLst/>
          </a:prstGeom>
        </p:spPr>
        <p:txBody>
          <a:bodyPr/>
          <a:lstStyle/>
          <a:p>
            <a:pPr marL="457200" indent="-457200">
              <a:buFont typeface="+mj-lt"/>
              <a:buAutoNum type="arabicPeriod" startAt="2"/>
            </a:pPr>
            <a:r>
              <a:rPr lang="en-US" dirty="0" smtClean="0"/>
              <a:t>Put </a:t>
            </a:r>
            <a:r>
              <a:rPr lang="en-US" dirty="0"/>
              <a:t>the heat-related illnesses in order from least severe to most severe.</a:t>
            </a:r>
          </a:p>
          <a:p>
            <a:pPr marL="457200" indent="-457200">
              <a:buFont typeface="+mj-lt"/>
              <a:buAutoNum type="arabicPeriod" startAt="2"/>
            </a:pPr>
            <a:endParaRPr lang="en-US" dirty="0"/>
          </a:p>
          <a:p>
            <a:pPr marL="0" indent="0">
              <a:buNone/>
            </a:pP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593216724"/>
              </p:ext>
            </p:extLst>
          </p:nvPr>
        </p:nvGraphicFramePr>
        <p:xfrm>
          <a:off x="901700" y="2501898"/>
          <a:ext cx="5120846" cy="1712756"/>
        </p:xfrm>
        <a:graphic>
          <a:graphicData uri="http://schemas.openxmlformats.org/drawingml/2006/table">
            <a:tbl>
              <a:tblPr firstRow="1" firstCol="1" bandRow="1">
                <a:tableStyleId>{5C22544A-7EE6-4342-B048-85BDC9FD1C3A}</a:tableStyleId>
              </a:tblPr>
              <a:tblGrid>
                <a:gridCol w="2404732">
                  <a:extLst>
                    <a:ext uri="{9D8B030D-6E8A-4147-A177-3AD203B41FA5}">
                      <a16:colId xmlns:a16="http://schemas.microsoft.com/office/drawing/2014/main" val="2458893274"/>
                    </a:ext>
                  </a:extLst>
                </a:gridCol>
                <a:gridCol w="2716114">
                  <a:extLst>
                    <a:ext uri="{9D8B030D-6E8A-4147-A177-3AD203B41FA5}">
                      <a16:colId xmlns:a16="http://schemas.microsoft.com/office/drawing/2014/main" val="1134965159"/>
                    </a:ext>
                  </a:extLst>
                </a:gridCol>
              </a:tblGrid>
              <a:tr h="428189">
                <a:tc>
                  <a:txBody>
                    <a:bodyPr/>
                    <a:lstStyle/>
                    <a:p>
                      <a:pPr marL="0" marR="0" algn="r">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Least Severe:</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spcBef>
                          <a:spcPts val="0"/>
                        </a:spcBef>
                        <a:spcAft>
                          <a:spcPts val="600"/>
                        </a:spcAft>
                      </a:pPr>
                      <a:r>
                        <a:rPr lang="en-US" sz="2400" b="0" dirty="0">
                          <a:solidFill>
                            <a:srgbClr val="0099CC"/>
                          </a:solidFill>
                          <a:effectLst/>
                          <a:latin typeface="Arial" panose="020B0604020202020204" pitchFamily="34" charset="0"/>
                          <a:cs typeface="Arial" panose="020B0604020202020204" pitchFamily="34" charset="0"/>
                        </a:rPr>
                        <a:t> </a:t>
                      </a:r>
                      <a:r>
                        <a:rPr lang="en-US" sz="2400" b="0" dirty="0" smtClean="0">
                          <a:solidFill>
                            <a:srgbClr val="0099CC"/>
                          </a:solidFill>
                          <a:effectLst/>
                          <a:latin typeface="Arial" panose="020B0604020202020204" pitchFamily="34" charset="0"/>
                          <a:cs typeface="Arial" panose="020B0604020202020204" pitchFamily="34" charset="0"/>
                        </a:rPr>
                        <a:t>Heat Rash</a:t>
                      </a:r>
                      <a:endParaRPr lang="en-US" sz="2400" b="0" dirty="0">
                        <a:solidFill>
                          <a:srgbClr val="0099CC"/>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099336"/>
                  </a:ext>
                </a:extLst>
              </a:tr>
              <a:tr h="428189">
                <a:tc>
                  <a:txBody>
                    <a:bodyPr/>
                    <a:lstStyle/>
                    <a:p>
                      <a:pPr marL="0" marR="0" algn="r">
                        <a:spcBef>
                          <a:spcPts val="0"/>
                        </a:spcBef>
                        <a:spcAft>
                          <a:spcPts val="0"/>
                        </a:spcAft>
                      </a:pPr>
                      <a:r>
                        <a:rPr lang="en-US" sz="2400">
                          <a:solidFill>
                            <a:schemeClr val="tx1"/>
                          </a:solidFill>
                          <a:effectLst/>
                          <a:latin typeface="Arial" panose="020B0604020202020204" pitchFamily="34" charset="0"/>
                          <a:cs typeface="Arial" panose="020B0604020202020204" pitchFamily="34" charset="0"/>
                        </a:rPr>
                        <a:t> </a:t>
                      </a:r>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spcBef>
                          <a:spcPts val="0"/>
                        </a:spcBef>
                        <a:spcAft>
                          <a:spcPts val="600"/>
                        </a:spcAft>
                      </a:pPr>
                      <a:r>
                        <a:rPr lang="en-US" sz="2400" b="0" dirty="0">
                          <a:solidFill>
                            <a:srgbClr val="0099CC"/>
                          </a:solidFill>
                          <a:effectLst/>
                          <a:latin typeface="Arial" panose="020B0604020202020204" pitchFamily="34" charset="0"/>
                          <a:cs typeface="Arial" panose="020B0604020202020204" pitchFamily="34" charset="0"/>
                        </a:rPr>
                        <a:t> </a:t>
                      </a:r>
                      <a:r>
                        <a:rPr lang="en-US" sz="2400" b="0" dirty="0" smtClean="0">
                          <a:solidFill>
                            <a:srgbClr val="0099CC"/>
                          </a:solidFill>
                          <a:effectLst/>
                          <a:latin typeface="Arial" panose="020B0604020202020204" pitchFamily="34" charset="0"/>
                          <a:cs typeface="Arial" panose="020B0604020202020204" pitchFamily="34" charset="0"/>
                        </a:rPr>
                        <a:t>Heat Cramps</a:t>
                      </a:r>
                      <a:endParaRPr lang="en-US" sz="2400" b="0" dirty="0">
                        <a:solidFill>
                          <a:srgbClr val="0099CC"/>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9688539"/>
                  </a:ext>
                </a:extLst>
              </a:tr>
              <a:tr h="428189">
                <a:tc>
                  <a:txBody>
                    <a:bodyPr/>
                    <a:lstStyle/>
                    <a:p>
                      <a:pPr marL="0" marR="0" algn="r">
                        <a:spcBef>
                          <a:spcPts val="0"/>
                        </a:spcBef>
                        <a:spcAft>
                          <a:spcPts val="0"/>
                        </a:spcAft>
                      </a:pPr>
                      <a:r>
                        <a:rPr lang="en-US" sz="2400">
                          <a:solidFill>
                            <a:schemeClr val="tx1"/>
                          </a:solidFill>
                          <a:effectLst/>
                          <a:latin typeface="Arial" panose="020B0604020202020204" pitchFamily="34" charset="0"/>
                          <a:cs typeface="Arial" panose="020B0604020202020204" pitchFamily="34" charset="0"/>
                        </a:rPr>
                        <a:t> </a:t>
                      </a:r>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spcBef>
                          <a:spcPts val="0"/>
                        </a:spcBef>
                        <a:spcAft>
                          <a:spcPts val="600"/>
                        </a:spcAft>
                      </a:pPr>
                      <a:r>
                        <a:rPr lang="en-US" sz="2400" b="0" dirty="0">
                          <a:solidFill>
                            <a:srgbClr val="0099CC"/>
                          </a:solidFill>
                          <a:effectLst/>
                          <a:latin typeface="Arial" panose="020B0604020202020204" pitchFamily="34" charset="0"/>
                          <a:cs typeface="Arial" panose="020B0604020202020204" pitchFamily="34" charset="0"/>
                        </a:rPr>
                        <a:t> </a:t>
                      </a:r>
                      <a:r>
                        <a:rPr lang="en-US" sz="2400" b="0" dirty="0" smtClean="0">
                          <a:solidFill>
                            <a:srgbClr val="0099CC"/>
                          </a:solidFill>
                          <a:effectLst/>
                          <a:latin typeface="Arial" panose="020B0604020202020204" pitchFamily="34" charset="0"/>
                          <a:cs typeface="Arial" panose="020B0604020202020204" pitchFamily="34" charset="0"/>
                        </a:rPr>
                        <a:t>Heat Exhaustion</a:t>
                      </a:r>
                      <a:endParaRPr lang="en-US" sz="2400" b="0" dirty="0">
                        <a:solidFill>
                          <a:srgbClr val="0099CC"/>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5502437"/>
                  </a:ext>
                </a:extLst>
              </a:tr>
              <a:tr h="428189">
                <a:tc>
                  <a:txBody>
                    <a:bodyPr/>
                    <a:lstStyle/>
                    <a:p>
                      <a:pPr marL="0" marR="0" algn="r">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Most Severe</a:t>
                      </a:r>
                      <a:r>
                        <a:rPr lang="en-US" sz="2400" dirty="0">
                          <a:solidFill>
                            <a:schemeClr val="tx1"/>
                          </a:solidFill>
                          <a:effectLst/>
                          <a:latin typeface="Arial" panose="020B0604020202020204" pitchFamily="34" charset="0"/>
                          <a:cs typeface="Arial" panose="020B0604020202020204" pitchFamily="34" charset="0"/>
                        </a:rPr>
                        <a:t>:</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solidFill>
                  </a:tcPr>
                </a:tc>
                <a:tc>
                  <a:txBody>
                    <a:bodyPr/>
                    <a:lstStyle/>
                    <a:p>
                      <a:pPr marL="0" marR="0">
                        <a:spcBef>
                          <a:spcPts val="0"/>
                        </a:spcBef>
                        <a:spcAft>
                          <a:spcPts val="600"/>
                        </a:spcAft>
                      </a:pPr>
                      <a:r>
                        <a:rPr lang="en-US" sz="2400" b="0" dirty="0">
                          <a:solidFill>
                            <a:srgbClr val="0099CC"/>
                          </a:solidFill>
                          <a:effectLst/>
                          <a:latin typeface="Arial" panose="020B0604020202020204" pitchFamily="34" charset="0"/>
                          <a:cs typeface="Arial" panose="020B0604020202020204" pitchFamily="34" charset="0"/>
                        </a:rPr>
                        <a:t> </a:t>
                      </a:r>
                      <a:r>
                        <a:rPr lang="en-US" sz="2400" b="0" dirty="0" smtClean="0">
                          <a:solidFill>
                            <a:srgbClr val="0099CC"/>
                          </a:solidFill>
                          <a:effectLst/>
                          <a:latin typeface="Arial" panose="020B0604020202020204" pitchFamily="34" charset="0"/>
                          <a:cs typeface="Arial" panose="020B0604020202020204" pitchFamily="34" charset="0"/>
                        </a:rPr>
                        <a:t>Heat Stroke</a:t>
                      </a:r>
                      <a:endParaRPr lang="en-US" sz="2400" b="0" dirty="0">
                        <a:solidFill>
                          <a:srgbClr val="0099CC"/>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7926899"/>
                  </a:ext>
                </a:extLst>
              </a:tr>
            </a:tbl>
          </a:graphicData>
        </a:graphic>
      </p:graphicFrame>
      <p:sp>
        <p:nvSpPr>
          <p:cNvPr id="6" name="Rectangle 5"/>
          <p:cNvSpPr/>
          <p:nvPr/>
        </p:nvSpPr>
        <p:spPr>
          <a:xfrm>
            <a:off x="3432748" y="3822492"/>
            <a:ext cx="2680394" cy="377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2152" y="3390674"/>
            <a:ext cx="2680394" cy="377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76568" y="2958856"/>
            <a:ext cx="2680394" cy="377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2748" y="2499998"/>
            <a:ext cx="2680394" cy="377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39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24</a:t>
            </a:fld>
            <a:endParaRPr lang="en-US" dirty="0"/>
          </a:p>
        </p:txBody>
      </p:sp>
      <p:sp>
        <p:nvSpPr>
          <p:cNvPr id="5" name="Text Placeholder 4"/>
          <p:cNvSpPr>
            <a:spLocks noGrp="1"/>
          </p:cNvSpPr>
          <p:nvPr>
            <p:ph type="body" sz="quarter" idx="15"/>
          </p:nvPr>
        </p:nvSpPr>
        <p:spPr/>
        <p:txBody>
          <a:bodyPr/>
          <a:lstStyle/>
          <a:p>
            <a:r>
              <a:rPr lang="en-US" dirty="0" smtClean="0"/>
              <a:t>Module 1 Quiz</a:t>
            </a:r>
            <a:endParaRPr lang="en-US" dirty="0"/>
          </a:p>
        </p:txBody>
      </p:sp>
      <p:sp>
        <p:nvSpPr>
          <p:cNvPr id="4" name="Text Placeholder 3"/>
          <p:cNvSpPr>
            <a:spLocks noGrp="1"/>
          </p:cNvSpPr>
          <p:nvPr>
            <p:ph type="body" sz="quarter" idx="17"/>
          </p:nvPr>
        </p:nvSpPr>
        <p:spPr>
          <a:prstGeom prst="rect">
            <a:avLst/>
          </a:prstGeom>
        </p:spPr>
        <p:txBody>
          <a:bodyPr/>
          <a:lstStyle/>
          <a:p>
            <a:pPr marL="457200" indent="-457200">
              <a:buFont typeface="+mj-lt"/>
              <a:buAutoNum type="arabicPeriod" startAt="3"/>
            </a:pPr>
            <a:r>
              <a:rPr lang="en-US" dirty="0" smtClean="0"/>
              <a:t>What </a:t>
            </a:r>
            <a:r>
              <a:rPr lang="en-US" dirty="0"/>
              <a:t>is </a:t>
            </a:r>
            <a:r>
              <a:rPr lang="en-US" dirty="0" smtClean="0"/>
              <a:t>one </a:t>
            </a:r>
            <a:r>
              <a:rPr lang="en-US" dirty="0"/>
              <a:t>function of a windsock</a:t>
            </a:r>
            <a:r>
              <a:rPr lang="en-US" dirty="0" smtClean="0"/>
              <a:t>?</a:t>
            </a:r>
            <a:endParaRPr lang="en-US" dirty="0"/>
          </a:p>
          <a:p>
            <a:pPr marL="803275" lvl="1" indent="-457200">
              <a:buFont typeface="+mj-lt"/>
              <a:buAutoNum type="alphaLcPeriod"/>
            </a:pPr>
            <a:r>
              <a:rPr lang="en-US" dirty="0"/>
              <a:t>Alerts workers of dangerous wind events</a:t>
            </a:r>
          </a:p>
          <a:p>
            <a:pPr marL="803275" lvl="1" indent="-457200">
              <a:buFont typeface="+mj-lt"/>
              <a:buAutoNum type="alphaLcPeriod"/>
            </a:pPr>
            <a:r>
              <a:rPr lang="en-US" dirty="0"/>
              <a:t>Gives guidance on the direction to take in an evacuation</a:t>
            </a:r>
          </a:p>
          <a:p>
            <a:pPr marL="803275" lvl="1" indent="-457200">
              <a:buFont typeface="+mj-lt"/>
              <a:buAutoNum type="alphaLcPeriod"/>
            </a:pPr>
            <a:r>
              <a:rPr lang="en-US" dirty="0"/>
              <a:t>Alerts workers when hazardous gases are present</a:t>
            </a:r>
          </a:p>
          <a:p>
            <a:pPr marL="0" indent="0">
              <a:buNone/>
            </a:pPr>
            <a:endParaRPr lang="en-US" dirty="0"/>
          </a:p>
        </p:txBody>
      </p:sp>
      <p:sp>
        <p:nvSpPr>
          <p:cNvPr id="6" name="Oval 5"/>
          <p:cNvSpPr/>
          <p:nvPr/>
        </p:nvSpPr>
        <p:spPr>
          <a:xfrm>
            <a:off x="991657" y="2890960"/>
            <a:ext cx="327170" cy="31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43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25</a:t>
            </a:fld>
            <a:endParaRPr lang="en-US" dirty="0"/>
          </a:p>
        </p:txBody>
      </p:sp>
      <p:sp>
        <p:nvSpPr>
          <p:cNvPr id="5" name="Text Placeholder 4"/>
          <p:cNvSpPr>
            <a:spLocks noGrp="1"/>
          </p:cNvSpPr>
          <p:nvPr>
            <p:ph type="body" sz="quarter" idx="15"/>
          </p:nvPr>
        </p:nvSpPr>
        <p:spPr/>
        <p:txBody>
          <a:bodyPr/>
          <a:lstStyle/>
          <a:p>
            <a:r>
              <a:rPr lang="en-US" dirty="0" smtClean="0"/>
              <a:t>Module 1 Quiz</a:t>
            </a:r>
            <a:endParaRPr lang="en-US" dirty="0"/>
          </a:p>
        </p:txBody>
      </p:sp>
      <p:sp>
        <p:nvSpPr>
          <p:cNvPr id="4" name="Text Placeholder 3"/>
          <p:cNvSpPr>
            <a:spLocks noGrp="1"/>
          </p:cNvSpPr>
          <p:nvPr>
            <p:ph type="body" sz="quarter" idx="17"/>
          </p:nvPr>
        </p:nvSpPr>
        <p:spPr>
          <a:prstGeom prst="rect">
            <a:avLst/>
          </a:prstGeom>
        </p:spPr>
        <p:txBody>
          <a:bodyPr>
            <a:normAutofit/>
          </a:bodyPr>
          <a:lstStyle/>
          <a:p>
            <a:pPr marL="0" indent="0">
              <a:buNone/>
            </a:pPr>
            <a:r>
              <a:rPr lang="en-US" dirty="0" smtClean="0">
                <a:solidFill>
                  <a:srgbClr val="0099CC"/>
                </a:solidFill>
              </a:rPr>
              <a:t>4. </a:t>
            </a:r>
            <a:r>
              <a:rPr lang="en-US" dirty="0" smtClean="0"/>
              <a:t>What </a:t>
            </a:r>
            <a:r>
              <a:rPr lang="en-US" dirty="0"/>
              <a:t>are some hazards that may be associated with acid handling? Circle all that apply</a:t>
            </a:r>
            <a:r>
              <a:rPr lang="en-US" dirty="0" smtClean="0"/>
              <a:t>.</a:t>
            </a:r>
            <a:endParaRPr lang="en-US" dirty="0"/>
          </a:p>
          <a:p>
            <a:pPr marL="803275" lvl="1" indent="-457200">
              <a:buFont typeface="+mj-lt"/>
              <a:buAutoNum type="alphaLcPeriod"/>
            </a:pPr>
            <a:r>
              <a:rPr lang="en-US" dirty="0" smtClean="0"/>
              <a:t>Fatigue</a:t>
            </a:r>
            <a:endParaRPr lang="en-US" dirty="0"/>
          </a:p>
          <a:p>
            <a:pPr marL="803275" lvl="1" indent="-457200">
              <a:buFont typeface="+mj-lt"/>
              <a:buAutoNum type="alphaLcPeriod"/>
            </a:pPr>
            <a:r>
              <a:rPr lang="en-US" dirty="0" smtClean="0"/>
              <a:t>Heat rash</a:t>
            </a:r>
            <a:endParaRPr lang="en-US" dirty="0"/>
          </a:p>
          <a:p>
            <a:pPr marL="803275" lvl="1" indent="-457200">
              <a:buFont typeface="+mj-lt"/>
              <a:buAutoNum type="alphaLcPeriod"/>
            </a:pPr>
            <a:r>
              <a:rPr lang="en-US" dirty="0" smtClean="0"/>
              <a:t>Red alerts/Weather</a:t>
            </a:r>
          </a:p>
          <a:p>
            <a:pPr marL="803275" lvl="1" indent="-457200">
              <a:buFont typeface="+mj-lt"/>
              <a:buAutoNum type="alphaLcPeriod"/>
            </a:pPr>
            <a:r>
              <a:rPr lang="en-US" dirty="0" smtClean="0"/>
              <a:t>Gas hazards</a:t>
            </a:r>
          </a:p>
          <a:p>
            <a:pPr marL="803275" lvl="1" indent="-457200">
              <a:buFont typeface="+mj-lt"/>
              <a:buAutoNum type="alphaLcPeriod"/>
            </a:pPr>
            <a:r>
              <a:rPr lang="en-US" dirty="0" smtClean="0"/>
              <a:t>Inhalation of vapor</a:t>
            </a:r>
          </a:p>
          <a:p>
            <a:pPr marL="803275" lvl="1" indent="-457200">
              <a:buFont typeface="+mj-lt"/>
              <a:buAutoNum type="alphaLcPeriod"/>
            </a:pPr>
            <a:r>
              <a:rPr lang="en-US" dirty="0" smtClean="0"/>
              <a:t>Contact with eyes or skin</a:t>
            </a:r>
            <a:endParaRPr lang="en-US" dirty="0"/>
          </a:p>
          <a:p>
            <a:pPr marL="0" indent="0">
              <a:buNone/>
            </a:pPr>
            <a:endParaRPr lang="en-US" dirty="0"/>
          </a:p>
        </p:txBody>
      </p:sp>
      <p:sp>
        <p:nvSpPr>
          <p:cNvPr id="6" name="Oval 5"/>
          <p:cNvSpPr/>
          <p:nvPr/>
        </p:nvSpPr>
        <p:spPr>
          <a:xfrm>
            <a:off x="980829" y="2738536"/>
            <a:ext cx="327170" cy="31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80829" y="3185898"/>
            <a:ext cx="327170" cy="33293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98759" y="3778438"/>
            <a:ext cx="327170" cy="31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98759" y="4225800"/>
            <a:ext cx="327170" cy="33293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71865" y="4800411"/>
            <a:ext cx="327170" cy="31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58418" y="5274667"/>
            <a:ext cx="327170" cy="33293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87845" y="2884202"/>
            <a:ext cx="2480166" cy="1200329"/>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*This is not an </a:t>
            </a:r>
          </a:p>
          <a:p>
            <a:r>
              <a:rPr lang="en-US" sz="2400" dirty="0" smtClean="0">
                <a:latin typeface="Arial" panose="020B0604020202020204" pitchFamily="34" charset="0"/>
                <a:cs typeface="Arial" panose="020B0604020202020204" pitchFamily="34" charset="0"/>
              </a:rPr>
              <a:t>all–inclusive list </a:t>
            </a:r>
          </a:p>
          <a:p>
            <a:r>
              <a:rPr lang="en-US" sz="2400" dirty="0">
                <a:latin typeface="Arial" panose="020B0604020202020204" pitchFamily="34" charset="0"/>
                <a:cs typeface="Arial" panose="020B0604020202020204" pitchFamily="34" charset="0"/>
              </a:rPr>
              <a:t>o</a:t>
            </a:r>
            <a:r>
              <a:rPr lang="en-US" sz="2400" dirty="0" smtClean="0">
                <a:latin typeface="Arial" panose="020B0604020202020204" pitchFamily="34" charset="0"/>
                <a:cs typeface="Arial" panose="020B0604020202020204" pitchFamily="34" charset="0"/>
              </a:rPr>
              <a:t>f hazards.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7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26</a:t>
            </a:fld>
            <a:endParaRPr lang="en-US" dirty="0"/>
          </a:p>
        </p:txBody>
      </p:sp>
      <p:sp>
        <p:nvSpPr>
          <p:cNvPr id="5" name="Text Placeholder 4"/>
          <p:cNvSpPr>
            <a:spLocks noGrp="1"/>
          </p:cNvSpPr>
          <p:nvPr>
            <p:ph type="body" sz="quarter" idx="15"/>
          </p:nvPr>
        </p:nvSpPr>
        <p:spPr/>
        <p:txBody>
          <a:bodyPr/>
          <a:lstStyle/>
          <a:p>
            <a:r>
              <a:rPr lang="en-US" dirty="0" smtClean="0"/>
              <a:t>Debrief</a:t>
            </a:r>
            <a:endParaRPr lang="en-US" dirty="0"/>
          </a:p>
        </p:txBody>
      </p:sp>
      <p:sp>
        <p:nvSpPr>
          <p:cNvPr id="4" name="Text Placeholder 3"/>
          <p:cNvSpPr>
            <a:spLocks noGrp="1"/>
          </p:cNvSpPr>
          <p:nvPr>
            <p:ph type="body" sz="quarter" idx="17"/>
          </p:nvPr>
        </p:nvSpPr>
        <p:spPr>
          <a:prstGeom prst="rect">
            <a:avLst/>
          </a:prstGeom>
        </p:spPr>
        <p:txBody>
          <a:bodyPr/>
          <a:lstStyle/>
          <a:p>
            <a:r>
              <a:rPr lang="en-US" dirty="0"/>
              <a:t>What are some key concepts learned in this module?</a:t>
            </a:r>
          </a:p>
          <a:p>
            <a:r>
              <a:rPr lang="en-US" dirty="0"/>
              <a:t>What do you need to understand better?</a:t>
            </a:r>
          </a:p>
          <a:p>
            <a:r>
              <a:rPr lang="en-US" dirty="0"/>
              <a:t>What information surprised you</a:t>
            </a:r>
            <a:r>
              <a:rPr lang="en-US" dirty="0" smtClean="0"/>
              <a:t>?</a:t>
            </a:r>
            <a:endParaRPr lang="en-US" dirty="0"/>
          </a:p>
        </p:txBody>
      </p:sp>
    </p:spTree>
    <p:extLst>
      <p:ext uri="{BB962C8B-B14F-4D97-AF65-F5344CB8AC3E}">
        <p14:creationId xmlns:p14="http://schemas.microsoft.com/office/powerpoint/2010/main" val="2667063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prstGeom prst="rect">
            <a:avLst/>
          </a:prstGeom>
        </p:spPr>
        <p:txBody>
          <a:bodyPr>
            <a:normAutofit/>
          </a:bodyPr>
          <a:lstStyle/>
          <a:p>
            <a:r>
              <a:rPr lang="en-US" dirty="0" smtClean="0"/>
              <a:t>Module 2:                     Controls</a:t>
            </a:r>
            <a:endParaRPr lang="en-US" dirty="0"/>
          </a:p>
        </p:txBody>
      </p:sp>
    </p:spTree>
    <p:extLst>
      <p:ext uri="{BB962C8B-B14F-4D97-AF65-F5344CB8AC3E}">
        <p14:creationId xmlns:p14="http://schemas.microsoft.com/office/powerpoint/2010/main" val="2598124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Hazard Control</a:t>
            </a:r>
            <a:endParaRPr lang="en-US" dirty="0"/>
          </a:p>
        </p:txBody>
      </p:sp>
      <p:sp>
        <p:nvSpPr>
          <p:cNvPr id="5" name="Text Placeholder 4"/>
          <p:cNvSpPr>
            <a:spLocks noGrp="1"/>
          </p:cNvSpPr>
          <p:nvPr>
            <p:ph type="body" sz="quarter" idx="17"/>
          </p:nvPr>
        </p:nvSpPr>
        <p:spPr>
          <a:xfrm>
            <a:off x="628650" y="1386070"/>
            <a:ext cx="6243638" cy="484933"/>
          </a:xfrm>
        </p:spPr>
        <p:txBody>
          <a:bodyPr/>
          <a:lstStyle/>
          <a:p>
            <a:pPr marL="0" indent="0">
              <a:buNone/>
            </a:pPr>
            <a:r>
              <a:rPr lang="en-US" dirty="0" smtClean="0">
                <a:latin typeface="Arial Black" panose="020B0A04020102020204" pitchFamily="34" charset="0"/>
              </a:rPr>
              <a:t>Hierarchy of Controls</a:t>
            </a:r>
            <a:endParaRPr lang="en-US" dirty="0">
              <a:latin typeface="Arial Black" panose="020B0A04020102020204" pitchFamily="34" charset="0"/>
            </a:endParaRPr>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28</a:t>
            </a:fld>
            <a:r>
              <a:rPr lang="en-US" smtClean="0"/>
              <a:t> </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755261" y="2280627"/>
            <a:ext cx="5181308" cy="3305486"/>
          </a:xfrm>
          <a:prstGeom prst="rect">
            <a:avLst/>
          </a:prstGeom>
        </p:spPr>
      </p:pic>
    </p:spTree>
    <p:extLst>
      <p:ext uri="{BB962C8B-B14F-4D97-AF65-F5344CB8AC3E}">
        <p14:creationId xmlns:p14="http://schemas.microsoft.com/office/powerpoint/2010/main" val="985479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Elimination</a:t>
            </a:r>
            <a:endParaRPr lang="en-US" dirty="0"/>
          </a:p>
        </p:txBody>
      </p:sp>
      <p:pic>
        <p:nvPicPr>
          <p:cNvPr id="7" name="Content Placeholder 6"/>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727123" y="3051002"/>
            <a:ext cx="3217690" cy="2788665"/>
          </a:xfrm>
          <a:ln>
            <a:solidFill>
              <a:schemeClr val="tx1"/>
            </a:solidFill>
          </a:ln>
        </p:spPr>
      </p:pic>
      <p:sp>
        <p:nvSpPr>
          <p:cNvPr id="5" name="Text Placeholder 4"/>
          <p:cNvSpPr>
            <a:spLocks noGrp="1"/>
          </p:cNvSpPr>
          <p:nvPr>
            <p:ph type="body" sz="quarter" idx="17"/>
          </p:nvPr>
        </p:nvSpPr>
        <p:spPr>
          <a:xfrm>
            <a:off x="628649" y="1386070"/>
            <a:ext cx="6650691" cy="4669956"/>
          </a:xfrm>
        </p:spPr>
        <p:txBody>
          <a:bodyPr/>
          <a:lstStyle/>
          <a:p>
            <a:r>
              <a:rPr lang="en-US" dirty="0" smtClean="0"/>
              <a:t>Physically remove the hazard</a:t>
            </a:r>
          </a:p>
          <a:p>
            <a:r>
              <a:rPr lang="en-US" dirty="0" smtClean="0"/>
              <a:t>Most effective way to reduce hazards</a:t>
            </a:r>
          </a:p>
          <a:p>
            <a:r>
              <a:rPr lang="en-US" dirty="0" smtClean="0"/>
              <a:t>Challenging to implement</a:t>
            </a:r>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29</a:t>
            </a:fld>
            <a:r>
              <a:rPr lang="en-US" smtClean="0"/>
              <a:t> </a:t>
            </a:r>
            <a:endParaRPr lang="en-US" dirty="0"/>
          </a:p>
        </p:txBody>
      </p:sp>
      <p:sp>
        <p:nvSpPr>
          <p:cNvPr id="8" name="TextBox 7"/>
          <p:cNvSpPr txBox="1"/>
          <p:nvPr/>
        </p:nvSpPr>
        <p:spPr>
          <a:xfrm>
            <a:off x="4043287" y="5465967"/>
            <a:ext cx="2532185" cy="646331"/>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Vent </a:t>
            </a:r>
            <a:r>
              <a:rPr lang="en-US" i="1" dirty="0">
                <a:latin typeface="Arial" panose="020B0604020202020204" pitchFamily="34" charset="0"/>
                <a:cs typeface="Arial" panose="020B0604020202020204" pitchFamily="34" charset="0"/>
              </a:rPr>
              <a:t>Valve</a:t>
            </a:r>
          </a:p>
          <a:p>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056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Sulfuric Acid - Bulk Handling – SFT FCX1017C</a:t>
            </a:r>
            <a:endParaRPr lang="en-US" dirty="0"/>
          </a:p>
        </p:txBody>
      </p:sp>
      <p:sp>
        <p:nvSpPr>
          <p:cNvPr id="3" name="Text Placeholder 2"/>
          <p:cNvSpPr>
            <a:spLocks noGrp="1"/>
          </p:cNvSpPr>
          <p:nvPr>
            <p:ph type="body" sz="quarter" idx="14"/>
          </p:nvPr>
        </p:nvSpPr>
        <p:spPr/>
        <p:txBody>
          <a:bodyPr/>
          <a:lstStyle/>
          <a:p>
            <a:r>
              <a:rPr lang="en-US" dirty="0" smtClean="0"/>
              <a:t>Directions</a:t>
            </a:r>
            <a:endParaRPr lang="en-US" dirty="0"/>
          </a:p>
          <a:p>
            <a:r>
              <a:rPr lang="en-US" dirty="0" smtClean="0">
                <a:latin typeface="+mn-lt"/>
              </a:rPr>
              <a:t>Participate </a:t>
            </a:r>
            <a:r>
              <a:rPr lang="en-US" dirty="0">
                <a:latin typeface="+mn-lt"/>
              </a:rPr>
              <a:t>in an activity </a:t>
            </a:r>
            <a:r>
              <a:rPr lang="en-US" dirty="0" smtClean="0">
                <a:latin typeface="+mn-lt"/>
              </a:rPr>
              <a:t>getting to know each other</a:t>
            </a:r>
            <a:endParaRPr lang="en-US" dirty="0">
              <a:latin typeface="+mn-lt"/>
            </a:endParaRPr>
          </a:p>
          <a:p>
            <a:endParaRPr lang="en-US" dirty="0"/>
          </a:p>
        </p:txBody>
      </p:sp>
      <p:sp>
        <p:nvSpPr>
          <p:cNvPr id="4" name="Text Placeholder 3"/>
          <p:cNvSpPr>
            <a:spLocks noGrp="1"/>
          </p:cNvSpPr>
          <p:nvPr>
            <p:ph type="body" sz="quarter" idx="16"/>
          </p:nvPr>
        </p:nvSpPr>
        <p:spPr/>
        <p:txBody>
          <a:bodyPr/>
          <a:lstStyle/>
          <a:p>
            <a:r>
              <a:rPr lang="en-US" dirty="0"/>
              <a:t>Icebreaker</a:t>
            </a:r>
          </a:p>
        </p:txBody>
      </p:sp>
      <p:sp>
        <p:nvSpPr>
          <p:cNvPr id="5" name="Text Placeholder 4"/>
          <p:cNvSpPr>
            <a:spLocks noGrp="1"/>
          </p:cNvSpPr>
          <p:nvPr>
            <p:ph type="body" sz="quarter" idx="15"/>
          </p:nvPr>
        </p:nvSpPr>
        <p:spPr>
          <a:prstGeom prst="rect">
            <a:avLst/>
          </a:prstGeom>
        </p:spPr>
        <p:txBody>
          <a:bodyPr/>
          <a:lstStyle/>
          <a:p>
            <a:r>
              <a:rPr lang="en-US" dirty="0" smtClean="0"/>
              <a:t>Activity 1</a:t>
            </a:r>
            <a:endParaRPr lang="en-US" dirty="0"/>
          </a:p>
        </p:txBody>
      </p:sp>
      <p:sp>
        <p:nvSpPr>
          <p:cNvPr id="6" name="Slide Number Placeholder 5"/>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3</a:t>
            </a:fld>
            <a:endParaRPr lang="en-US" dirty="0"/>
          </a:p>
        </p:txBody>
      </p:sp>
    </p:spTree>
    <p:extLst>
      <p:ext uri="{BB962C8B-B14F-4D97-AF65-F5344CB8AC3E}">
        <p14:creationId xmlns:p14="http://schemas.microsoft.com/office/powerpoint/2010/main" val="695709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Substitution</a:t>
            </a:r>
            <a:endParaRPr lang="en-US" dirty="0"/>
          </a:p>
        </p:txBody>
      </p:sp>
      <p:sp>
        <p:nvSpPr>
          <p:cNvPr id="5" name="Text Placeholder 4"/>
          <p:cNvSpPr>
            <a:spLocks noGrp="1"/>
          </p:cNvSpPr>
          <p:nvPr>
            <p:ph type="body" sz="quarter" idx="17"/>
          </p:nvPr>
        </p:nvSpPr>
        <p:spPr>
          <a:xfrm>
            <a:off x="628650" y="1386070"/>
            <a:ext cx="6243638" cy="1033573"/>
          </a:xfrm>
        </p:spPr>
        <p:txBody>
          <a:bodyPr/>
          <a:lstStyle/>
          <a:p>
            <a:r>
              <a:rPr lang="en-US" dirty="0" smtClean="0"/>
              <a:t>Replaces with safer alternative</a:t>
            </a:r>
          </a:p>
          <a:p>
            <a:r>
              <a:rPr lang="en-US" dirty="0" smtClean="0"/>
              <a:t>Sometimes grouped with elimination</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30</a:t>
            </a:fld>
            <a:r>
              <a:rPr lang="en-US" smtClean="0"/>
              <a:t> </a:t>
            </a:r>
            <a:endParaRPr lang="en-US" dirty="0"/>
          </a:p>
        </p:txBody>
      </p:sp>
      <p:pic>
        <p:nvPicPr>
          <p:cNvPr id="10"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23" y="3051002"/>
            <a:ext cx="3217690" cy="2788665"/>
          </a:xfrm>
          <a:prstGeom prst="rect">
            <a:avLst/>
          </a:prstGeom>
          <a:ln>
            <a:solidFill>
              <a:schemeClr val="tx1"/>
            </a:solidFill>
          </a:ln>
        </p:spPr>
      </p:pic>
      <p:sp>
        <p:nvSpPr>
          <p:cNvPr id="11" name="TextBox 10"/>
          <p:cNvSpPr txBox="1"/>
          <p:nvPr/>
        </p:nvSpPr>
        <p:spPr>
          <a:xfrm>
            <a:off x="4043287" y="5465967"/>
            <a:ext cx="2532185" cy="646331"/>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Flow Control Valve</a:t>
            </a:r>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039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Engineering</a:t>
            </a:r>
            <a:endParaRPr lang="en-US" dirty="0"/>
          </a:p>
        </p:txBody>
      </p:sp>
      <p:sp>
        <p:nvSpPr>
          <p:cNvPr id="5" name="Text Placeholder 4"/>
          <p:cNvSpPr>
            <a:spLocks noGrp="1"/>
          </p:cNvSpPr>
          <p:nvPr>
            <p:ph type="body" sz="quarter" idx="17"/>
          </p:nvPr>
        </p:nvSpPr>
        <p:spPr/>
        <p:txBody>
          <a:bodyPr/>
          <a:lstStyle/>
          <a:p>
            <a:r>
              <a:rPr lang="en-US" dirty="0" smtClean="0"/>
              <a:t>Focus on exposure</a:t>
            </a:r>
          </a:p>
          <a:p>
            <a:r>
              <a:rPr lang="en-US" dirty="0" smtClean="0"/>
              <a:t>Block access with barrier</a:t>
            </a:r>
          </a:p>
          <a:p>
            <a:r>
              <a:rPr lang="en-US" dirty="0" smtClean="0"/>
              <a:t>Examples:</a:t>
            </a:r>
          </a:p>
          <a:p>
            <a:pPr marL="842645" lvl="2">
              <a:spcBef>
                <a:spcPts val="0"/>
              </a:spcBef>
            </a:pPr>
            <a:r>
              <a:rPr lang="en-US" dirty="0" smtClean="0"/>
              <a:t>Wheel chocks</a:t>
            </a:r>
          </a:p>
          <a:p>
            <a:pPr marL="842645" lvl="2">
              <a:spcBef>
                <a:spcPts val="0"/>
              </a:spcBef>
            </a:pPr>
            <a:r>
              <a:rPr lang="en-US" dirty="0" smtClean="0"/>
              <a:t>Hose coupling system</a:t>
            </a:r>
          </a:p>
          <a:p>
            <a:pPr marL="842645" lvl="2">
              <a:spcBef>
                <a:spcPts val="0"/>
              </a:spcBef>
            </a:pPr>
            <a:r>
              <a:rPr lang="en-US" dirty="0" smtClean="0"/>
              <a:t>Sight glass</a:t>
            </a:r>
          </a:p>
          <a:p>
            <a:pPr marL="842645" lvl="2">
              <a:spcBef>
                <a:spcPts val="0"/>
              </a:spcBef>
            </a:pPr>
            <a:r>
              <a:rPr lang="en-US" dirty="0" smtClean="0"/>
              <a:t>Flange covers (Diapers)</a:t>
            </a:r>
          </a:p>
          <a:p>
            <a:pPr marL="842645" lvl="2">
              <a:spcBef>
                <a:spcPts val="0"/>
              </a:spcBef>
            </a:pPr>
            <a:r>
              <a:rPr lang="en-US" dirty="0" smtClean="0"/>
              <a:t>Splash guards</a:t>
            </a:r>
          </a:p>
          <a:p>
            <a:pPr marL="842645" lvl="2">
              <a:spcBef>
                <a:spcPts val="0"/>
              </a:spcBef>
            </a:pPr>
            <a:r>
              <a:rPr lang="en-US" dirty="0" smtClean="0"/>
              <a:t>Emergency stop</a:t>
            </a:r>
          </a:p>
          <a:p>
            <a:pPr marL="842645" lvl="2">
              <a:spcBef>
                <a:spcPts val="0"/>
              </a:spcBef>
            </a:pPr>
            <a:r>
              <a:rPr lang="en-US" dirty="0" smtClean="0"/>
              <a:t>Gangways</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31</a:t>
            </a:fld>
            <a:r>
              <a:rPr lang="en-US" smtClean="0"/>
              <a:t> </a:t>
            </a:r>
            <a:endParaRPr lang="en-US" dirty="0"/>
          </a:p>
        </p:txBody>
      </p:sp>
      <p:pic>
        <p:nvPicPr>
          <p:cNvPr id="7"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501" y="1386070"/>
            <a:ext cx="3217690" cy="2788664"/>
          </a:xfrm>
          <a:prstGeom prst="rect">
            <a:avLst/>
          </a:prstGeom>
          <a:ln>
            <a:solidFill>
              <a:schemeClr val="tx1"/>
            </a:solidFill>
          </a:ln>
        </p:spPr>
      </p:pic>
      <p:sp>
        <p:nvSpPr>
          <p:cNvPr id="8" name="TextBox 7"/>
          <p:cNvSpPr txBox="1"/>
          <p:nvPr/>
        </p:nvSpPr>
        <p:spPr>
          <a:xfrm>
            <a:off x="5628641" y="4294702"/>
            <a:ext cx="3325504" cy="646331"/>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Hose Coupling Lock System</a:t>
            </a:r>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645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Administrative</a:t>
            </a:r>
            <a:endParaRPr lang="en-US" dirty="0"/>
          </a:p>
        </p:txBody>
      </p:sp>
      <p:sp>
        <p:nvSpPr>
          <p:cNvPr id="5" name="Text Placeholder 4"/>
          <p:cNvSpPr>
            <a:spLocks noGrp="1"/>
          </p:cNvSpPr>
          <p:nvPr>
            <p:ph type="body" sz="quarter" idx="17"/>
          </p:nvPr>
        </p:nvSpPr>
        <p:spPr>
          <a:xfrm>
            <a:off x="628650" y="1386070"/>
            <a:ext cx="5484492" cy="4669956"/>
          </a:xfrm>
        </p:spPr>
        <p:txBody>
          <a:bodyPr/>
          <a:lstStyle/>
          <a:p>
            <a:r>
              <a:rPr lang="en-US" dirty="0" smtClean="0"/>
              <a:t>Change in work procedures</a:t>
            </a:r>
          </a:p>
          <a:p>
            <a:r>
              <a:rPr lang="en-US" dirty="0" smtClean="0"/>
              <a:t>Individuals must follow the rules</a:t>
            </a:r>
          </a:p>
          <a:p>
            <a:r>
              <a:rPr lang="en-US" dirty="0" smtClean="0"/>
              <a:t>Examples:</a:t>
            </a:r>
          </a:p>
          <a:p>
            <a:pPr lvl="1">
              <a:spcBef>
                <a:spcPts val="0"/>
              </a:spcBef>
              <a:spcAft>
                <a:spcPts val="0"/>
              </a:spcAft>
            </a:pPr>
            <a:r>
              <a:rPr lang="en-US" dirty="0" smtClean="0"/>
              <a:t>Policies and procedures</a:t>
            </a:r>
          </a:p>
          <a:p>
            <a:pPr lvl="1">
              <a:spcBef>
                <a:spcPts val="0"/>
              </a:spcBef>
              <a:spcAft>
                <a:spcPts val="0"/>
              </a:spcAft>
            </a:pPr>
            <a:r>
              <a:rPr lang="en-US" dirty="0" smtClean="0"/>
              <a:t>Signage</a:t>
            </a:r>
          </a:p>
          <a:p>
            <a:pPr lvl="1">
              <a:spcBef>
                <a:spcPts val="0"/>
              </a:spcBef>
              <a:spcAft>
                <a:spcPts val="0"/>
              </a:spcAft>
            </a:pPr>
            <a:r>
              <a:rPr lang="en-US" dirty="0" smtClean="0"/>
              <a:t>Restricted access</a:t>
            </a:r>
          </a:p>
          <a:p>
            <a:pPr lvl="1">
              <a:spcBef>
                <a:spcPts val="0"/>
              </a:spcBef>
              <a:spcAft>
                <a:spcPts val="0"/>
              </a:spcAft>
            </a:pPr>
            <a:r>
              <a:rPr lang="en-US" dirty="0" smtClean="0"/>
              <a:t>Training</a:t>
            </a:r>
          </a:p>
          <a:p>
            <a:pPr lvl="1">
              <a:spcBef>
                <a:spcPts val="0"/>
              </a:spcBef>
              <a:spcAft>
                <a:spcPts val="0"/>
              </a:spcAft>
            </a:pPr>
            <a:r>
              <a:rPr lang="en-US" dirty="0" smtClean="0"/>
              <a:t>Housekeeping</a:t>
            </a:r>
          </a:p>
          <a:p>
            <a:pPr marL="346075" lvl="1" indent="0">
              <a:buNone/>
            </a:pP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32</a:t>
            </a:fld>
            <a:r>
              <a:rPr lang="en-US" smtClean="0"/>
              <a:t> </a:t>
            </a:r>
            <a:endParaRPr lang="en-US" dirty="0"/>
          </a:p>
        </p:txBody>
      </p:sp>
      <p:pic>
        <p:nvPicPr>
          <p:cNvPr id="7"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954" y="2647778"/>
            <a:ext cx="2877396" cy="2854857"/>
          </a:xfrm>
          <a:prstGeom prst="rect">
            <a:avLst/>
          </a:prstGeom>
          <a:ln>
            <a:noFill/>
          </a:ln>
        </p:spPr>
      </p:pic>
    </p:spTree>
    <p:extLst>
      <p:ext uri="{BB962C8B-B14F-4D97-AF65-F5344CB8AC3E}">
        <p14:creationId xmlns:p14="http://schemas.microsoft.com/office/powerpoint/2010/main" val="1004398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PPE</a:t>
            </a:r>
            <a:endParaRPr lang="en-US" dirty="0"/>
          </a:p>
        </p:txBody>
      </p:sp>
      <p:pic>
        <p:nvPicPr>
          <p:cNvPr id="7" name="Content Placeholder 6"/>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513006" y="1219332"/>
            <a:ext cx="1787927" cy="4742511"/>
          </a:xfrm>
        </p:spPr>
      </p:pic>
      <p:sp>
        <p:nvSpPr>
          <p:cNvPr id="5" name="Text Placeholder 4"/>
          <p:cNvSpPr>
            <a:spLocks noGrp="1"/>
          </p:cNvSpPr>
          <p:nvPr>
            <p:ph type="body" sz="quarter" idx="17"/>
          </p:nvPr>
        </p:nvSpPr>
        <p:spPr>
          <a:xfrm>
            <a:off x="628650" y="1386070"/>
            <a:ext cx="3397660" cy="4669956"/>
          </a:xfrm>
        </p:spPr>
        <p:txBody>
          <a:bodyPr/>
          <a:lstStyle/>
          <a:p>
            <a:r>
              <a:rPr lang="en-US" dirty="0" smtClean="0"/>
              <a:t>Personal Protective Equipment</a:t>
            </a:r>
          </a:p>
          <a:p>
            <a:r>
              <a:rPr lang="en-US" dirty="0" smtClean="0"/>
              <a:t>Layer of protection</a:t>
            </a:r>
          </a:p>
          <a:p>
            <a:r>
              <a:rPr lang="en-US" dirty="0" smtClean="0"/>
              <a:t>Effectiveness based on behavior</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33</a:t>
            </a:fld>
            <a:r>
              <a:rPr lang="en-US" smtClean="0"/>
              <a:t> </a:t>
            </a:r>
            <a:endParaRPr lang="en-US" dirty="0"/>
          </a:p>
        </p:txBody>
      </p:sp>
    </p:spTree>
    <p:extLst>
      <p:ext uri="{BB962C8B-B14F-4D97-AF65-F5344CB8AC3E}">
        <p14:creationId xmlns:p14="http://schemas.microsoft.com/office/powerpoint/2010/main" val="1979818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a:xfrm>
            <a:off x="628650" y="113768"/>
            <a:ext cx="6243865" cy="1087424"/>
          </a:xfrm>
        </p:spPr>
        <p:txBody>
          <a:bodyPr>
            <a:normAutofit/>
          </a:bodyPr>
          <a:lstStyle/>
          <a:p>
            <a:r>
              <a:rPr lang="en-US" dirty="0" smtClean="0"/>
              <a:t>Acid Protective Garment Requirements</a:t>
            </a:r>
            <a:endParaRPr lang="en-US" dirty="0"/>
          </a:p>
        </p:txBody>
      </p:sp>
      <p:sp>
        <p:nvSpPr>
          <p:cNvPr id="5" name="Text Placeholder 4"/>
          <p:cNvSpPr>
            <a:spLocks noGrp="1"/>
          </p:cNvSpPr>
          <p:nvPr>
            <p:ph type="body" sz="quarter" idx="17"/>
          </p:nvPr>
        </p:nvSpPr>
        <p:spPr>
          <a:xfrm>
            <a:off x="628650" y="1386070"/>
            <a:ext cx="3823429" cy="4669956"/>
          </a:xfrm>
        </p:spPr>
        <p:txBody>
          <a:bodyPr/>
          <a:lstStyle/>
          <a:p>
            <a:pPr>
              <a:spcBef>
                <a:spcPts val="0"/>
              </a:spcBef>
              <a:spcAft>
                <a:spcPts val="0"/>
              </a:spcAft>
            </a:pPr>
            <a:r>
              <a:rPr lang="en-US" dirty="0" smtClean="0"/>
              <a:t>Acid Protective Garment </a:t>
            </a:r>
          </a:p>
          <a:p>
            <a:pPr>
              <a:spcBef>
                <a:spcPts val="0"/>
              </a:spcBef>
              <a:spcAft>
                <a:spcPts val="0"/>
              </a:spcAft>
            </a:pPr>
            <a:r>
              <a:rPr lang="en-US" dirty="0" smtClean="0"/>
              <a:t>Gloves</a:t>
            </a:r>
          </a:p>
          <a:p>
            <a:pPr>
              <a:spcBef>
                <a:spcPts val="0"/>
              </a:spcBef>
              <a:spcAft>
                <a:spcPts val="0"/>
              </a:spcAft>
            </a:pPr>
            <a:r>
              <a:rPr lang="en-US" dirty="0" smtClean="0"/>
              <a:t>Boots</a:t>
            </a:r>
          </a:p>
          <a:p>
            <a:pPr>
              <a:spcBef>
                <a:spcPts val="0"/>
              </a:spcBef>
              <a:spcAft>
                <a:spcPts val="0"/>
              </a:spcAft>
            </a:pPr>
            <a:r>
              <a:rPr lang="en-US" dirty="0" smtClean="0"/>
              <a:t>Head, Eye, and Face Protection</a:t>
            </a:r>
          </a:p>
          <a:p>
            <a:pPr>
              <a:spcBef>
                <a:spcPts val="0"/>
              </a:spcBef>
              <a:spcAft>
                <a:spcPts val="0"/>
              </a:spcAft>
            </a:pPr>
            <a:r>
              <a:rPr lang="en-US" dirty="0" smtClean="0"/>
              <a:t>Respirator</a:t>
            </a:r>
          </a:p>
          <a:p>
            <a:pPr>
              <a:spcBef>
                <a:spcPts val="0"/>
              </a:spcBef>
              <a:spcAft>
                <a:spcPts val="0"/>
              </a:spcAft>
            </a:pPr>
            <a:r>
              <a:rPr lang="en-US" dirty="0" smtClean="0"/>
              <a:t>Cleaning and Storage</a:t>
            </a:r>
          </a:p>
          <a:p>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34</a:t>
            </a:fld>
            <a:r>
              <a:rPr lang="en-US" smtClean="0"/>
              <a:t> </a:t>
            </a:r>
            <a:endParaRPr lang="en-US" dirty="0"/>
          </a:p>
        </p:txBody>
      </p:sp>
      <p:pic>
        <p:nvPicPr>
          <p:cNvPr id="7"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4361" y="1243726"/>
            <a:ext cx="1787927" cy="4742511"/>
          </a:xfrm>
          <a:prstGeom prst="rect">
            <a:avLst/>
          </a:prstGeom>
        </p:spPr>
      </p:pic>
    </p:spTree>
    <p:extLst>
      <p:ext uri="{BB962C8B-B14F-4D97-AF65-F5344CB8AC3E}">
        <p14:creationId xmlns:p14="http://schemas.microsoft.com/office/powerpoint/2010/main" val="1225778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Actions to Stay Safe</a:t>
            </a:r>
            <a:endParaRPr lang="en-US" dirty="0"/>
          </a:p>
        </p:txBody>
      </p:sp>
      <p:sp>
        <p:nvSpPr>
          <p:cNvPr id="5" name="Text Placeholder 4"/>
          <p:cNvSpPr>
            <a:spLocks noGrp="1"/>
          </p:cNvSpPr>
          <p:nvPr>
            <p:ph type="body" sz="quarter" idx="17"/>
          </p:nvPr>
        </p:nvSpPr>
        <p:spPr/>
        <p:txBody>
          <a:bodyPr/>
          <a:lstStyle/>
          <a:p>
            <a:pPr marL="0" indent="0">
              <a:buNone/>
            </a:pPr>
            <a:r>
              <a:rPr lang="en-US" dirty="0" smtClean="0">
                <a:latin typeface="Arial Black" panose="020B0A04020102020204" pitchFamily="34" charset="0"/>
              </a:rPr>
              <a:t>Proper precautions</a:t>
            </a:r>
          </a:p>
          <a:p>
            <a:pPr lvl="1">
              <a:spcBef>
                <a:spcPts val="0"/>
              </a:spcBef>
              <a:spcAft>
                <a:spcPts val="0"/>
              </a:spcAft>
            </a:pPr>
            <a:r>
              <a:rPr lang="en-US" dirty="0" smtClean="0"/>
              <a:t>Eyewash stations</a:t>
            </a:r>
          </a:p>
          <a:p>
            <a:pPr lvl="1">
              <a:spcBef>
                <a:spcPts val="0"/>
              </a:spcBef>
              <a:spcAft>
                <a:spcPts val="0"/>
              </a:spcAft>
            </a:pPr>
            <a:r>
              <a:rPr lang="en-US" dirty="0" smtClean="0"/>
              <a:t>Emergency stop buttons</a:t>
            </a:r>
          </a:p>
          <a:p>
            <a:pPr lvl="1">
              <a:spcBef>
                <a:spcPts val="0"/>
              </a:spcBef>
              <a:spcAft>
                <a:spcPts val="0"/>
              </a:spcAft>
            </a:pPr>
            <a:r>
              <a:rPr lang="en-US" dirty="0" smtClean="0"/>
              <a:t>Proper PPE</a:t>
            </a:r>
          </a:p>
          <a:p>
            <a:pPr lvl="1">
              <a:spcBef>
                <a:spcPts val="0"/>
              </a:spcBef>
              <a:spcAft>
                <a:spcPts val="0"/>
              </a:spcAft>
            </a:pPr>
            <a:r>
              <a:rPr lang="en-US" dirty="0" smtClean="0"/>
              <a:t>Visual inspection</a:t>
            </a:r>
          </a:p>
          <a:p>
            <a:pPr lvl="1">
              <a:spcBef>
                <a:spcPts val="0"/>
              </a:spcBef>
              <a:spcAft>
                <a:spcPts val="0"/>
              </a:spcAft>
            </a:pPr>
            <a:r>
              <a:rPr lang="en-US" dirty="0" smtClean="0"/>
              <a:t>Leaks</a:t>
            </a:r>
          </a:p>
          <a:p>
            <a:pPr lvl="1">
              <a:spcBef>
                <a:spcPts val="0"/>
              </a:spcBef>
              <a:spcAft>
                <a:spcPts val="0"/>
              </a:spcAft>
            </a:pPr>
            <a:r>
              <a:rPr lang="en-US" dirty="0" smtClean="0"/>
              <a:t>Vehicle chocks</a:t>
            </a:r>
          </a:p>
          <a:p>
            <a:pPr lvl="1">
              <a:spcBef>
                <a:spcPts val="0"/>
              </a:spcBef>
              <a:spcAft>
                <a:spcPts val="0"/>
              </a:spcAft>
            </a:pPr>
            <a:r>
              <a:rPr lang="en-US" dirty="0" smtClean="0"/>
              <a:t>Splash-guards</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35</a:t>
            </a:fld>
            <a:r>
              <a:rPr lang="en-US" smtClean="0"/>
              <a:t> </a:t>
            </a:r>
            <a:endParaRPr lang="en-US" dirty="0"/>
          </a:p>
        </p:txBody>
      </p:sp>
    </p:spTree>
    <p:extLst>
      <p:ext uri="{BB962C8B-B14F-4D97-AF65-F5344CB8AC3E}">
        <p14:creationId xmlns:p14="http://schemas.microsoft.com/office/powerpoint/2010/main" val="4132755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prstGeom prst="rect">
            <a:avLst/>
          </a:prstGeom>
        </p:spPr>
        <p:txBody>
          <a:bodyPr/>
          <a:lstStyle/>
          <a:p>
            <a:r>
              <a:rPr lang="en-US" dirty="0" smtClean="0"/>
              <a:t>Activity 2</a:t>
            </a:r>
            <a:endParaRPr lang="en-US" dirty="0"/>
          </a:p>
        </p:txBody>
      </p:sp>
      <p:sp>
        <p:nvSpPr>
          <p:cNvPr id="3" name="Footer Placeholder 2"/>
          <p:cNvSpPr>
            <a:spLocks noGrp="1"/>
          </p:cNvSpPr>
          <p:nvPr>
            <p:ph type="ftr" sz="quarter" idx="11"/>
          </p:nvPr>
        </p:nvSpPr>
        <p:spPr/>
        <p:txBody>
          <a:bodyPr/>
          <a:lstStyle/>
          <a:p>
            <a:r>
              <a:rPr lang="en-US" smtClean="0"/>
              <a:t>Sulfuric Acid - Bulk Handling – SFT FCX1017C</a:t>
            </a:r>
            <a:endParaRPr lang="en-US" dirty="0"/>
          </a:p>
        </p:txBody>
      </p:sp>
      <p:sp>
        <p:nvSpPr>
          <p:cNvPr id="4" name="Text Placeholder 3"/>
          <p:cNvSpPr>
            <a:spLocks noGrp="1"/>
          </p:cNvSpPr>
          <p:nvPr>
            <p:ph type="body" sz="quarter" idx="14"/>
          </p:nvPr>
        </p:nvSpPr>
        <p:spPr/>
        <p:txBody>
          <a:bodyPr/>
          <a:lstStyle/>
          <a:p>
            <a:r>
              <a:rPr lang="en-US" dirty="0" smtClean="0"/>
              <a:t>Directions</a:t>
            </a:r>
            <a:endParaRPr lang="en-US" dirty="0"/>
          </a:p>
          <a:p>
            <a:pPr marL="457200" indent="-457200">
              <a:buFont typeface="+mj-lt"/>
              <a:buAutoNum type="arabicPeriod"/>
            </a:pPr>
            <a:r>
              <a:rPr lang="en-US" dirty="0" smtClean="0">
                <a:latin typeface="Arial" panose="020B0604020202020204" pitchFamily="34" charset="0"/>
              </a:rPr>
              <a:t>Review the Fatal Risks and Actions to Stay Safe in the Sulfuric Acid Bulk Handling Policy</a:t>
            </a:r>
          </a:p>
          <a:p>
            <a:pPr marL="457200" indent="-457200">
              <a:buFont typeface="+mj-lt"/>
              <a:buAutoNum type="arabicPeriod"/>
            </a:pPr>
            <a:r>
              <a:rPr lang="en-US" dirty="0" smtClean="0">
                <a:latin typeface="Arial" panose="020B0604020202020204" pitchFamily="34" charset="0"/>
              </a:rPr>
              <a:t>For each scenario, identify a potential Fatal Risk and any Actions to Stay Safe that may have been overlooked. </a:t>
            </a:r>
            <a:endParaRPr lang="en-US" dirty="0">
              <a:latin typeface="Arial" panose="020B0604020202020204" pitchFamily="34" charset="0"/>
            </a:endParaRPr>
          </a:p>
        </p:txBody>
      </p:sp>
      <p:sp>
        <p:nvSpPr>
          <p:cNvPr id="5" name="Text Placeholder 4"/>
          <p:cNvSpPr>
            <a:spLocks noGrp="1"/>
          </p:cNvSpPr>
          <p:nvPr>
            <p:ph type="body" sz="quarter" idx="16"/>
          </p:nvPr>
        </p:nvSpPr>
        <p:spPr/>
        <p:txBody>
          <a:bodyPr/>
          <a:lstStyle/>
          <a:p>
            <a:r>
              <a:rPr lang="en-US" dirty="0" smtClean="0"/>
              <a:t>Actions to Stay Safe</a:t>
            </a:r>
            <a:endParaRPr lang="en-US" dirty="0"/>
          </a:p>
        </p:txBody>
      </p:sp>
      <p:sp>
        <p:nvSpPr>
          <p:cNvPr id="6" name="Slide Number Placeholder 5"/>
          <p:cNvSpPr>
            <a:spLocks noGrp="1"/>
          </p:cNvSpPr>
          <p:nvPr>
            <p:ph type="sldNum" sz="quarter" idx="12"/>
          </p:nvPr>
        </p:nvSpPr>
        <p:spPr/>
        <p:txBody>
          <a:bodyPr/>
          <a:lstStyle/>
          <a:p>
            <a:pPr algn="r"/>
            <a:r>
              <a:rPr lang="en-US" dirty="0" smtClean="0"/>
              <a:t>	</a:t>
            </a:r>
            <a:fld id="{25D3FF45-FB88-453A-A2AC-7EF0564DBF56}" type="slidenum">
              <a:rPr lang="en-US" smtClean="0"/>
              <a:pPr algn="r"/>
              <a:t>36</a:t>
            </a:fld>
            <a:endParaRPr lang="en-US" dirty="0"/>
          </a:p>
        </p:txBody>
      </p:sp>
    </p:spTree>
    <p:extLst>
      <p:ext uri="{BB962C8B-B14F-4D97-AF65-F5344CB8AC3E}">
        <p14:creationId xmlns:p14="http://schemas.microsoft.com/office/powerpoint/2010/main" val="1548884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5" name="Text Placeholder 4"/>
          <p:cNvSpPr>
            <a:spLocks noGrp="1"/>
          </p:cNvSpPr>
          <p:nvPr>
            <p:ph type="body" sz="quarter" idx="15"/>
          </p:nvPr>
        </p:nvSpPr>
        <p:spPr/>
        <p:txBody>
          <a:bodyPr/>
          <a:lstStyle/>
          <a:p>
            <a:r>
              <a:rPr lang="en-US" smtClean="0"/>
              <a:t>Actions to Stay Safe #1</a:t>
            </a:r>
            <a:endParaRPr lang="en-US" dirty="0"/>
          </a:p>
        </p:txBody>
      </p:sp>
      <p:sp>
        <p:nvSpPr>
          <p:cNvPr id="6" name="Text Placeholder 5"/>
          <p:cNvSpPr>
            <a:spLocks noGrp="1"/>
          </p:cNvSpPr>
          <p:nvPr>
            <p:ph type="body" sz="quarter" idx="17"/>
          </p:nvPr>
        </p:nvSpPr>
        <p:spPr/>
        <p:txBody>
          <a:bodyPr/>
          <a:lstStyle/>
          <a:p>
            <a:pPr marL="0" indent="0">
              <a:buNone/>
            </a:pPr>
            <a:r>
              <a:rPr lang="en-US" dirty="0" smtClean="0"/>
              <a:t>A carrier arrives to a Freeport-McMoRan property to unload his tanker. Security personnel advises the carrier to unload at a specific location. The carrier proceeds to the assigned location and begins the procedures to safely unload the acid. The driver hooks up the acid hose and pressurizes the line. Control room contacts the driver to let them know that the acid tank is full. </a:t>
            </a:r>
          </a:p>
          <a:p>
            <a:endParaRPr lang="en-US" dirty="0"/>
          </a:p>
        </p:txBody>
      </p:sp>
      <p:sp>
        <p:nvSpPr>
          <p:cNvPr id="3" name="Slide Number Placeholder 2"/>
          <p:cNvSpPr>
            <a:spLocks noGrp="1"/>
          </p:cNvSpPr>
          <p:nvPr>
            <p:ph type="sldNum" sz="quarter" idx="12"/>
          </p:nvPr>
        </p:nvSpPr>
        <p:spPr/>
        <p:txBody>
          <a:bodyPr/>
          <a:lstStyle/>
          <a:p>
            <a:r>
              <a:rPr lang="en-US" smtClean="0"/>
              <a:t>	</a:t>
            </a:r>
            <a:fld id="{25D3FF45-FB88-453A-A2AC-7EF0564DBF56}" type="slidenum">
              <a:rPr lang="en-US" smtClean="0"/>
              <a:pPr/>
              <a:t>37</a:t>
            </a:fld>
            <a:endParaRPr lang="en-US" dirty="0"/>
          </a:p>
        </p:txBody>
      </p:sp>
    </p:spTree>
    <p:extLst>
      <p:ext uri="{BB962C8B-B14F-4D97-AF65-F5344CB8AC3E}">
        <p14:creationId xmlns:p14="http://schemas.microsoft.com/office/powerpoint/2010/main" val="2781887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5" name="Text Placeholder 4"/>
          <p:cNvSpPr>
            <a:spLocks noGrp="1"/>
          </p:cNvSpPr>
          <p:nvPr>
            <p:ph type="body" sz="quarter" idx="15"/>
          </p:nvPr>
        </p:nvSpPr>
        <p:spPr/>
        <p:txBody>
          <a:bodyPr/>
          <a:lstStyle/>
          <a:p>
            <a:r>
              <a:rPr lang="en-US" smtClean="0"/>
              <a:t>Actions to Stay Safe #2</a:t>
            </a:r>
            <a:endParaRPr lang="en-US" dirty="0"/>
          </a:p>
        </p:txBody>
      </p:sp>
      <p:sp>
        <p:nvSpPr>
          <p:cNvPr id="3" name="Slide Number Placeholder 2"/>
          <p:cNvSpPr>
            <a:spLocks noGrp="1"/>
          </p:cNvSpPr>
          <p:nvPr>
            <p:ph type="sldNum" sz="quarter" idx="12"/>
          </p:nvPr>
        </p:nvSpPr>
        <p:spPr/>
        <p:txBody>
          <a:bodyPr/>
          <a:lstStyle/>
          <a:p>
            <a:r>
              <a:rPr lang="en-US" smtClean="0"/>
              <a:t>	</a:t>
            </a:r>
            <a:fld id="{25D3FF45-FB88-453A-A2AC-7EF0564DBF56}" type="slidenum">
              <a:rPr lang="en-US" smtClean="0"/>
              <a:pPr/>
              <a:t>38</a:t>
            </a:fld>
            <a:endParaRPr lang="en-US" dirty="0"/>
          </a:p>
        </p:txBody>
      </p:sp>
      <p:sp>
        <p:nvSpPr>
          <p:cNvPr id="7" name="Rectangle 6"/>
          <p:cNvSpPr/>
          <p:nvPr/>
        </p:nvSpPr>
        <p:spPr>
          <a:xfrm>
            <a:off x="5464113" y="2245489"/>
            <a:ext cx="2503754" cy="2428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8649" y="1386070"/>
            <a:ext cx="6243639" cy="372409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During an area inspection, an operator notices a missing camlock and makes note of it on the area inspection form. The operator proceeds to connect the hose and offload the tanker. During the unloading process, acid is dripping from the connection. After the unloading is complete, the operator reports the camlock to site security upon </a:t>
            </a:r>
            <a:r>
              <a:rPr lang="en-US" sz="2400" dirty="0" smtClean="0">
                <a:latin typeface="Arial" panose="020B0604020202020204" pitchFamily="34" charset="0"/>
                <a:cs typeface="Arial" panose="020B0604020202020204" pitchFamily="34" charset="0"/>
              </a:rPr>
              <a:t>exiting the </a:t>
            </a:r>
            <a:r>
              <a:rPr lang="en-US" sz="2400" dirty="0">
                <a:latin typeface="Arial" panose="020B0604020202020204" pitchFamily="34" charset="0"/>
                <a:cs typeface="Arial" panose="020B0604020202020204" pitchFamily="34" charset="0"/>
              </a:rPr>
              <a:t>property.</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18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5" name="Text Placeholder 4"/>
          <p:cNvSpPr>
            <a:spLocks noGrp="1"/>
          </p:cNvSpPr>
          <p:nvPr>
            <p:ph type="body" sz="quarter" idx="15"/>
          </p:nvPr>
        </p:nvSpPr>
        <p:spPr/>
        <p:txBody>
          <a:bodyPr/>
          <a:lstStyle/>
          <a:p>
            <a:r>
              <a:rPr lang="en-US" smtClean="0"/>
              <a:t>Actions to Stay Safe #3</a:t>
            </a:r>
            <a:endParaRPr lang="en-US" dirty="0"/>
          </a:p>
        </p:txBody>
      </p:sp>
      <p:sp>
        <p:nvSpPr>
          <p:cNvPr id="3" name="Slide Number Placeholder 2"/>
          <p:cNvSpPr>
            <a:spLocks noGrp="1"/>
          </p:cNvSpPr>
          <p:nvPr>
            <p:ph type="sldNum" sz="quarter" idx="12"/>
          </p:nvPr>
        </p:nvSpPr>
        <p:spPr/>
        <p:txBody>
          <a:bodyPr/>
          <a:lstStyle/>
          <a:p>
            <a:r>
              <a:rPr lang="en-US" smtClean="0"/>
              <a:t>	</a:t>
            </a:r>
            <a:fld id="{25D3FF45-FB88-453A-A2AC-7EF0564DBF56}" type="slidenum">
              <a:rPr lang="en-US" smtClean="0"/>
              <a:pPr/>
              <a:t>39</a:t>
            </a:fld>
            <a:endParaRPr lang="en-US" dirty="0"/>
          </a:p>
        </p:txBody>
      </p:sp>
      <p:sp>
        <p:nvSpPr>
          <p:cNvPr id="6" name="Rectangle 5"/>
          <p:cNvSpPr/>
          <p:nvPr/>
        </p:nvSpPr>
        <p:spPr>
          <a:xfrm>
            <a:off x="5673436" y="2576946"/>
            <a:ext cx="602673" cy="33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54098" y="3721048"/>
            <a:ext cx="928255" cy="348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41272" y="4488873"/>
            <a:ext cx="928255" cy="389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65963" y="5335346"/>
            <a:ext cx="928255" cy="389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8649" y="1390088"/>
            <a:ext cx="6243639"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 authorized individual is offloading acid from a rail car. The individual removed the acid discharge hose before ensuring the Acid Tanker was at atmospheric pressure.</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85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smtClean="0"/>
              <a:t>Learning Objectives</a:t>
            </a:r>
            <a:endParaRPr lang="en-US" dirty="0"/>
          </a:p>
        </p:txBody>
      </p:sp>
      <p:sp>
        <p:nvSpPr>
          <p:cNvPr id="4" name="Text Placeholder 3"/>
          <p:cNvSpPr>
            <a:spLocks noGrp="1"/>
          </p:cNvSpPr>
          <p:nvPr>
            <p:ph type="body" sz="quarter" idx="17"/>
          </p:nvPr>
        </p:nvSpPr>
        <p:spPr>
          <a:prstGeom prst="rect">
            <a:avLst/>
          </a:prstGeom>
        </p:spPr>
        <p:txBody>
          <a:bodyPr/>
          <a:lstStyle/>
          <a:p>
            <a:pPr marL="0" indent="0">
              <a:buNone/>
            </a:pPr>
            <a:r>
              <a:rPr lang="en-US" dirty="0" smtClean="0">
                <a:latin typeface="Arial Black" panose="020B0A04020102020204" pitchFamily="34" charset="0"/>
              </a:rPr>
              <a:t>Module 1: Risks and Hazards</a:t>
            </a:r>
          </a:p>
          <a:p>
            <a:pPr lvl="0"/>
            <a:r>
              <a:rPr lang="en-US" dirty="0" smtClean="0">
                <a:latin typeface="Arial" panose="020B0604020202020204" pitchFamily="34" charset="0"/>
              </a:rPr>
              <a:t>Identify potential hazards associated with acid handling</a:t>
            </a:r>
            <a:endParaRPr lang="en-US" dirty="0">
              <a:latin typeface="Arial" panose="020B0604020202020204" pitchFamily="34" charset="0"/>
            </a:endParaRPr>
          </a:p>
          <a:p>
            <a:pPr marL="0" indent="0">
              <a:buNone/>
            </a:pPr>
            <a:endParaRPr lang="en-US" dirty="0" smtClean="0"/>
          </a:p>
          <a:p>
            <a:pPr marL="0" indent="0">
              <a:buNone/>
            </a:pPr>
            <a:r>
              <a:rPr lang="en-US" dirty="0" smtClean="0">
                <a:latin typeface="Arial Black" panose="020B0A04020102020204" pitchFamily="34" charset="0"/>
              </a:rPr>
              <a:t>Module 2: Controls</a:t>
            </a:r>
          </a:p>
          <a:p>
            <a:r>
              <a:rPr lang="en-US" dirty="0">
                <a:latin typeface="Arial" panose="020B0604020202020204" pitchFamily="34" charset="0"/>
              </a:rPr>
              <a:t>Determine appropriate </a:t>
            </a:r>
            <a:r>
              <a:rPr lang="en-US" dirty="0" smtClean="0">
                <a:latin typeface="Arial" panose="020B0604020202020204" pitchFamily="34" charset="0"/>
              </a:rPr>
              <a:t>Critical Controls</a:t>
            </a:r>
          </a:p>
          <a:p>
            <a:r>
              <a:rPr lang="en-US" dirty="0" smtClean="0">
                <a:latin typeface="Arial" panose="020B0604020202020204" pitchFamily="34" charset="0"/>
              </a:rPr>
              <a:t>Summarize </a:t>
            </a:r>
            <a:r>
              <a:rPr lang="en-US" dirty="0">
                <a:latin typeface="Arial" panose="020B0604020202020204" pitchFamily="34" charset="0"/>
              </a:rPr>
              <a:t>“Actions to Stay Safe”</a:t>
            </a:r>
          </a:p>
        </p:txBody>
      </p:sp>
      <p:sp>
        <p:nvSpPr>
          <p:cNvPr id="2" name="Footer Placeholder 1"/>
          <p:cNvSpPr>
            <a:spLocks noGrp="1"/>
          </p:cNvSpPr>
          <p:nvPr>
            <p:ph type="ftr" sz="quarter" idx="11"/>
          </p:nvPr>
        </p:nvSpPr>
        <p:spPr/>
        <p:txBody>
          <a:bodyPr/>
          <a:lstStyle/>
          <a:p>
            <a:r>
              <a:rPr lang="en-US" dirty="0" smtClean="0"/>
              <a:t>Sulfuric Acid - Bulk Handling – SFT FCX1017C</a:t>
            </a:r>
            <a:endParaRPr lang="en-US" dirty="0"/>
          </a:p>
        </p:txBody>
      </p:sp>
      <p:sp>
        <p:nvSpPr>
          <p:cNvPr id="3" name="Slide Number Placeholder 2"/>
          <p:cNvSpPr>
            <a:spLocks noGrp="1"/>
          </p:cNvSpPr>
          <p:nvPr>
            <p:ph type="sldNum" sz="quarter" idx="12"/>
          </p:nvPr>
        </p:nvSpPr>
        <p:spPr/>
        <p:txBody>
          <a:bodyPr/>
          <a:lstStyle/>
          <a:p>
            <a:pPr algn="r"/>
            <a:r>
              <a:rPr lang="en-US" smtClean="0"/>
              <a:t>	</a:t>
            </a:r>
            <a:fld id="{25D3FF45-FB88-453A-A2AC-7EF0564DBF56}" type="slidenum">
              <a:rPr lang="en-US" smtClean="0"/>
              <a:pPr algn="r"/>
              <a:t>4</a:t>
            </a:fld>
            <a:endParaRPr lang="en-US" dirty="0"/>
          </a:p>
        </p:txBody>
      </p:sp>
    </p:spTree>
    <p:extLst>
      <p:ext uri="{BB962C8B-B14F-4D97-AF65-F5344CB8AC3E}">
        <p14:creationId xmlns:p14="http://schemas.microsoft.com/office/powerpoint/2010/main" val="2759570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40</a:t>
            </a:fld>
            <a:endParaRPr lang="en-US" dirty="0"/>
          </a:p>
        </p:txBody>
      </p:sp>
      <p:sp>
        <p:nvSpPr>
          <p:cNvPr id="5" name="Text Placeholder 4"/>
          <p:cNvSpPr>
            <a:spLocks noGrp="1"/>
          </p:cNvSpPr>
          <p:nvPr>
            <p:ph type="body" sz="quarter" idx="15"/>
          </p:nvPr>
        </p:nvSpPr>
        <p:spPr/>
        <p:txBody>
          <a:bodyPr/>
          <a:lstStyle/>
          <a:p>
            <a:r>
              <a:rPr lang="en-US" dirty="0" smtClean="0"/>
              <a:t>Debrief</a:t>
            </a:r>
            <a:endParaRPr lang="en-US" dirty="0"/>
          </a:p>
        </p:txBody>
      </p:sp>
      <p:sp>
        <p:nvSpPr>
          <p:cNvPr id="4" name="Text Placeholder 3"/>
          <p:cNvSpPr>
            <a:spLocks noGrp="1"/>
          </p:cNvSpPr>
          <p:nvPr>
            <p:ph type="body" sz="quarter" idx="17"/>
          </p:nvPr>
        </p:nvSpPr>
        <p:spPr>
          <a:prstGeom prst="rect">
            <a:avLst/>
          </a:prstGeom>
        </p:spPr>
        <p:txBody>
          <a:bodyPr/>
          <a:lstStyle/>
          <a:p>
            <a:r>
              <a:rPr lang="en-US" dirty="0"/>
              <a:t>What are some key concepts learned in this module?</a:t>
            </a:r>
          </a:p>
          <a:p>
            <a:r>
              <a:rPr lang="en-US" dirty="0"/>
              <a:t>What do you need to understand better?</a:t>
            </a:r>
          </a:p>
          <a:p>
            <a:r>
              <a:rPr lang="en-US" dirty="0"/>
              <a:t>What information surprised you</a:t>
            </a:r>
            <a:r>
              <a:rPr lang="en-US" dirty="0" smtClean="0"/>
              <a:t>?</a:t>
            </a:r>
            <a:endParaRPr lang="en-US" dirty="0"/>
          </a:p>
        </p:txBody>
      </p:sp>
    </p:spTree>
    <p:extLst>
      <p:ext uri="{BB962C8B-B14F-4D97-AF65-F5344CB8AC3E}">
        <p14:creationId xmlns:p14="http://schemas.microsoft.com/office/powerpoint/2010/main" val="1369913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prstGeom prst="rect">
            <a:avLst/>
          </a:prstGeom>
        </p:spPr>
        <p:txBody>
          <a:bodyPr>
            <a:normAutofit/>
          </a:bodyPr>
          <a:lstStyle/>
          <a:p>
            <a:r>
              <a:rPr lang="en-US" dirty="0" smtClean="0"/>
              <a:t>Module 3:                     Communication</a:t>
            </a:r>
            <a:endParaRPr lang="en-US" dirty="0"/>
          </a:p>
        </p:txBody>
      </p:sp>
    </p:spTree>
    <p:extLst>
      <p:ext uri="{BB962C8B-B14F-4D97-AF65-F5344CB8AC3E}">
        <p14:creationId xmlns:p14="http://schemas.microsoft.com/office/powerpoint/2010/main" val="18780075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42</a:t>
            </a:fld>
            <a:endParaRPr lang="en-US" dirty="0"/>
          </a:p>
        </p:txBody>
      </p:sp>
      <p:sp>
        <p:nvSpPr>
          <p:cNvPr id="5" name="Text Placeholder 4"/>
          <p:cNvSpPr>
            <a:spLocks noGrp="1"/>
          </p:cNvSpPr>
          <p:nvPr>
            <p:ph type="body" sz="quarter" idx="15"/>
          </p:nvPr>
        </p:nvSpPr>
        <p:spPr/>
        <p:txBody>
          <a:bodyPr/>
          <a:lstStyle/>
          <a:p>
            <a:r>
              <a:rPr lang="en-US" dirty="0" smtClean="0"/>
              <a:t>Communication</a:t>
            </a:r>
            <a:endParaRPr lang="en-US" dirty="0"/>
          </a:p>
        </p:txBody>
      </p:sp>
      <p:sp>
        <p:nvSpPr>
          <p:cNvPr id="4" name="Text Placeholder 3"/>
          <p:cNvSpPr>
            <a:spLocks noGrp="1"/>
          </p:cNvSpPr>
          <p:nvPr>
            <p:ph type="body" sz="quarter" idx="17"/>
          </p:nvPr>
        </p:nvSpPr>
        <p:spPr>
          <a:prstGeom prst="rect">
            <a:avLst/>
          </a:prstGeom>
        </p:spPr>
        <p:txBody>
          <a:bodyPr/>
          <a:lstStyle/>
          <a:p>
            <a:r>
              <a:rPr lang="en-US" dirty="0" smtClean="0"/>
              <a:t>Positive communication system</a:t>
            </a:r>
            <a:endParaRPr lang="en-US" dirty="0"/>
          </a:p>
          <a:p>
            <a:r>
              <a:rPr lang="en-US" dirty="0" smtClean="0"/>
              <a:t>Backup communication</a:t>
            </a:r>
          </a:p>
          <a:p>
            <a:r>
              <a:rPr lang="en-US" dirty="0" smtClean="0"/>
              <a:t>Site Contacts</a:t>
            </a:r>
            <a:endParaRPr lang="en-US" dirty="0"/>
          </a:p>
          <a:p>
            <a:endParaRPr lang="en-US" dirty="0"/>
          </a:p>
        </p:txBody>
      </p:sp>
    </p:spTree>
    <p:extLst>
      <p:ext uri="{BB962C8B-B14F-4D97-AF65-F5344CB8AC3E}">
        <p14:creationId xmlns:p14="http://schemas.microsoft.com/office/powerpoint/2010/main" val="20794876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Positive Communication</a:t>
            </a:r>
            <a:endParaRPr lang="en-US" dirty="0"/>
          </a:p>
        </p:txBody>
      </p:sp>
      <p:sp>
        <p:nvSpPr>
          <p:cNvPr id="5" name="Text Placeholder 4"/>
          <p:cNvSpPr>
            <a:spLocks noGrp="1"/>
          </p:cNvSpPr>
          <p:nvPr>
            <p:ph type="body" sz="quarter" idx="17"/>
          </p:nvPr>
        </p:nvSpPr>
        <p:spPr>
          <a:xfrm>
            <a:off x="628650" y="1386070"/>
            <a:ext cx="3718267" cy="4669956"/>
          </a:xfrm>
        </p:spPr>
        <p:txBody>
          <a:bodyPr/>
          <a:lstStyle/>
          <a:p>
            <a:r>
              <a:rPr lang="en-US" dirty="0" smtClean="0"/>
              <a:t>Portable handheld device</a:t>
            </a:r>
          </a:p>
          <a:p>
            <a:pPr lvl="1"/>
            <a:r>
              <a:rPr lang="en-US" dirty="0" smtClean="0"/>
              <a:t>Two-way radio</a:t>
            </a:r>
          </a:p>
          <a:p>
            <a:pPr lvl="1"/>
            <a:r>
              <a:rPr lang="en-US" dirty="0" smtClean="0"/>
              <a:t>Mobile phone</a:t>
            </a:r>
          </a:p>
          <a:p>
            <a:pPr lvl="2"/>
            <a:r>
              <a:rPr lang="en-US" dirty="0" smtClean="0"/>
              <a:t>Exercise caution</a:t>
            </a:r>
          </a:p>
          <a:p>
            <a:pPr lvl="2"/>
            <a:r>
              <a:rPr lang="en-US" dirty="0" smtClean="0"/>
              <a:t>Device guidelines</a:t>
            </a:r>
          </a:p>
          <a:p>
            <a:r>
              <a:rPr lang="en-US" dirty="0" smtClean="0"/>
              <a:t>GAI-</a:t>
            </a:r>
            <a:r>
              <a:rPr lang="en-US" dirty="0" err="1" smtClean="0"/>
              <a:t>Tronics</a:t>
            </a:r>
            <a:endParaRPr lang="en-US" dirty="0" smtClean="0"/>
          </a:p>
          <a:p>
            <a:pPr lvl="1"/>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43</a:t>
            </a:fld>
            <a:r>
              <a:rPr lang="en-US" smtClean="0"/>
              <a:t> </a:t>
            </a:r>
            <a:endParaRPr lang="en-US" dirty="0"/>
          </a:p>
        </p:txBody>
      </p:sp>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245" y="2802797"/>
            <a:ext cx="3217690" cy="2413267"/>
          </a:xfrm>
          <a:prstGeom prst="rect">
            <a:avLst/>
          </a:prstGeom>
          <a:ln>
            <a:solidFill>
              <a:schemeClr val="tx1"/>
            </a:solidFill>
          </a:ln>
        </p:spPr>
      </p:pic>
      <p:sp>
        <p:nvSpPr>
          <p:cNvPr id="8" name="TextBox 7"/>
          <p:cNvSpPr txBox="1"/>
          <p:nvPr/>
        </p:nvSpPr>
        <p:spPr>
          <a:xfrm>
            <a:off x="5741083" y="5365465"/>
            <a:ext cx="2532185" cy="646331"/>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GAI-</a:t>
            </a:r>
            <a:r>
              <a:rPr lang="en-US" i="1" dirty="0" err="1" smtClean="0">
                <a:latin typeface="Arial" panose="020B0604020202020204" pitchFamily="34" charset="0"/>
                <a:cs typeface="Arial" panose="020B0604020202020204" pitchFamily="34" charset="0"/>
              </a:rPr>
              <a:t>Tronics</a:t>
            </a:r>
            <a:r>
              <a:rPr lang="en-US" i="1" dirty="0" smtClean="0">
                <a:latin typeface="Arial" panose="020B0604020202020204" pitchFamily="34" charset="0"/>
                <a:cs typeface="Arial" panose="020B0604020202020204" pitchFamily="34" charset="0"/>
              </a:rPr>
              <a:t> Handset</a:t>
            </a:r>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4283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Site-Specific Communication</a:t>
            </a:r>
            <a:endParaRPr lang="en-US" dirty="0"/>
          </a:p>
        </p:txBody>
      </p:sp>
      <p:sp>
        <p:nvSpPr>
          <p:cNvPr id="5" name="Text Placeholder 4"/>
          <p:cNvSpPr>
            <a:spLocks noGrp="1"/>
          </p:cNvSpPr>
          <p:nvPr>
            <p:ph type="body" sz="quarter" idx="17"/>
          </p:nvPr>
        </p:nvSpPr>
        <p:spPr/>
        <p:txBody>
          <a:bodyPr/>
          <a:lstStyle/>
          <a:p>
            <a:r>
              <a:rPr lang="en-US" dirty="0" smtClean="0"/>
              <a:t>Process varies from site to site</a:t>
            </a:r>
          </a:p>
          <a:p>
            <a:r>
              <a:rPr lang="en-US" dirty="0" smtClean="0"/>
              <a:t>Need to know proper procedure</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44</a:t>
            </a:fld>
            <a:r>
              <a:rPr lang="en-US" smtClean="0"/>
              <a:t> </a:t>
            </a:r>
            <a:endParaRPr lang="en-US" dirty="0"/>
          </a:p>
        </p:txBody>
      </p:sp>
    </p:spTree>
    <p:extLst>
      <p:ext uri="{BB962C8B-B14F-4D97-AF65-F5344CB8AC3E}">
        <p14:creationId xmlns:p14="http://schemas.microsoft.com/office/powerpoint/2010/main" val="38763262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normAutofit fontScale="92500"/>
          </a:bodyPr>
          <a:lstStyle/>
          <a:p>
            <a:r>
              <a:rPr lang="en-US" sz="3200" dirty="0" smtClean="0"/>
              <a:t>Critical</a:t>
            </a:r>
            <a:r>
              <a:rPr lang="en-US" dirty="0" smtClean="0"/>
              <a:t> Control Improvements</a:t>
            </a:r>
            <a:endParaRPr lang="en-US" dirty="0"/>
          </a:p>
        </p:txBody>
      </p:sp>
      <p:pic>
        <p:nvPicPr>
          <p:cNvPr id="7" name="Content Placeholder 6"/>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628648" y="2526826"/>
            <a:ext cx="4419601" cy="3828002"/>
          </a:xfrm>
          <a:ln>
            <a:solidFill>
              <a:schemeClr val="tx1"/>
            </a:solidFill>
          </a:ln>
        </p:spPr>
      </p:pic>
      <p:sp>
        <p:nvSpPr>
          <p:cNvPr id="5" name="Text Placeholder 4"/>
          <p:cNvSpPr>
            <a:spLocks noGrp="1"/>
          </p:cNvSpPr>
          <p:nvPr>
            <p:ph type="body" sz="quarter" idx="17"/>
          </p:nvPr>
        </p:nvSpPr>
        <p:spPr/>
        <p:txBody>
          <a:bodyPr/>
          <a:lstStyle/>
          <a:p>
            <a:r>
              <a:rPr lang="en-US" smtClean="0"/>
              <a:t>Improve the process</a:t>
            </a:r>
          </a:p>
          <a:p>
            <a:r>
              <a:rPr lang="en-US" smtClean="0"/>
              <a:t>Sight glass</a:t>
            </a:r>
            <a:endParaRPr lang="en-US" dirty="0"/>
          </a:p>
        </p:txBody>
      </p:sp>
      <p:sp>
        <p:nvSpPr>
          <p:cNvPr id="6" name="Slide Number Placeholder 5"/>
          <p:cNvSpPr>
            <a:spLocks noGrp="1"/>
          </p:cNvSpPr>
          <p:nvPr>
            <p:ph type="sldNum" sz="quarter" idx="12"/>
          </p:nvPr>
        </p:nvSpPr>
        <p:spPr/>
        <p:txBody>
          <a:bodyPr/>
          <a:lstStyle/>
          <a:p>
            <a:r>
              <a:rPr lang="en-US" smtClean="0"/>
              <a:t>        </a:t>
            </a:r>
            <a:fld id="{25D3FF45-FB88-453A-A2AC-7EF0564DBF56}" type="slidenum">
              <a:rPr lang="en-US" smtClean="0"/>
              <a:pPr/>
              <a:t>45</a:t>
            </a:fld>
            <a:r>
              <a:rPr lang="en-US" smtClean="0"/>
              <a:t> </a:t>
            </a:r>
            <a:endParaRPr lang="en-US" dirty="0"/>
          </a:p>
        </p:txBody>
      </p:sp>
    </p:spTree>
    <p:extLst>
      <p:ext uri="{BB962C8B-B14F-4D97-AF65-F5344CB8AC3E}">
        <p14:creationId xmlns:p14="http://schemas.microsoft.com/office/powerpoint/2010/main" val="5062489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4"/>
          </p:nvPr>
        </p:nvSpPr>
        <p:spPr>
          <a:xfrm>
            <a:off x="628649" y="1379220"/>
            <a:ext cx="6481504" cy="4686618"/>
          </a:xfrm>
        </p:spPr>
        <p:txBody>
          <a:bodyPr/>
          <a:lstStyle/>
          <a:p>
            <a:r>
              <a:rPr lang="en-US" dirty="0" smtClean="0"/>
              <a:t>Directions</a:t>
            </a:r>
            <a:endParaRPr lang="en-US" dirty="0"/>
          </a:p>
          <a:p>
            <a:pPr marL="457200" indent="-457200">
              <a:buClr>
                <a:srgbClr val="0099CC"/>
              </a:buClr>
              <a:buFont typeface="+mj-lt"/>
              <a:buAutoNum type="arabicPeriod"/>
            </a:pPr>
            <a:r>
              <a:rPr lang="en-US" dirty="0" smtClean="0">
                <a:latin typeface="+mn-lt"/>
              </a:rPr>
              <a:t>In </a:t>
            </a:r>
            <a:r>
              <a:rPr lang="en-US" dirty="0">
                <a:latin typeface="+mn-lt"/>
              </a:rPr>
              <a:t>your group, come up with an idea for a Critical Control Improvement that may be applied to sulfuric acid </a:t>
            </a:r>
            <a:r>
              <a:rPr lang="en-US" dirty="0" smtClean="0">
                <a:latin typeface="+mn-lt"/>
              </a:rPr>
              <a:t>handling </a:t>
            </a:r>
            <a:endParaRPr lang="en-US" dirty="0" smtClean="0">
              <a:latin typeface="+mn-lt"/>
            </a:endParaRPr>
          </a:p>
          <a:p>
            <a:pPr marL="457200" indent="-457200">
              <a:buClr>
                <a:srgbClr val="0099CC"/>
              </a:buClr>
              <a:buFont typeface="+mj-lt"/>
              <a:buAutoNum type="arabicPeriod"/>
            </a:pPr>
            <a:r>
              <a:rPr lang="en-US" dirty="0" smtClean="0">
                <a:latin typeface="+mn-lt"/>
              </a:rPr>
              <a:t>Explain </a:t>
            </a:r>
            <a:r>
              <a:rPr lang="en-US" dirty="0">
                <a:latin typeface="+mn-lt"/>
              </a:rPr>
              <a:t>how communicating a Critical Control Improvement idea may help improve safety when loading or unloading sulfuric acid. </a:t>
            </a:r>
            <a:endParaRPr lang="en-US" dirty="0" smtClean="0">
              <a:latin typeface="+mn-lt"/>
            </a:endParaRPr>
          </a:p>
          <a:p>
            <a:pPr marL="457200" indent="-457200">
              <a:buClr>
                <a:srgbClr val="0099CC"/>
              </a:buClr>
              <a:buFont typeface="+mj-lt"/>
              <a:buAutoNum type="arabicPeriod"/>
            </a:pPr>
            <a:r>
              <a:rPr lang="en-US" dirty="0" smtClean="0">
                <a:latin typeface="+mn-lt"/>
              </a:rPr>
              <a:t>Write </a:t>
            </a:r>
            <a:r>
              <a:rPr lang="en-US" dirty="0">
                <a:latin typeface="+mn-lt"/>
              </a:rPr>
              <a:t>a brief description and details for the </a:t>
            </a:r>
            <a:r>
              <a:rPr lang="en-US" dirty="0" smtClean="0">
                <a:latin typeface="+mn-lt"/>
              </a:rPr>
              <a:t>improvement </a:t>
            </a:r>
          </a:p>
          <a:p>
            <a:pPr marL="457200" indent="-457200">
              <a:buClr>
                <a:srgbClr val="0099CC"/>
              </a:buClr>
              <a:buFont typeface="+mj-lt"/>
              <a:buAutoNum type="arabicPeriod"/>
            </a:pPr>
            <a:r>
              <a:rPr lang="en-US" dirty="0" smtClean="0">
                <a:latin typeface="+mn-lt"/>
              </a:rPr>
              <a:t>Be </a:t>
            </a:r>
            <a:r>
              <a:rPr lang="en-US" dirty="0">
                <a:latin typeface="+mn-lt"/>
              </a:rPr>
              <a:t>prepared to share </a:t>
            </a:r>
            <a:r>
              <a:rPr lang="en-US" dirty="0" smtClean="0">
                <a:latin typeface="+mn-lt"/>
              </a:rPr>
              <a:t>out </a:t>
            </a:r>
            <a:endParaRPr lang="en-US" dirty="0">
              <a:latin typeface="+mn-lt"/>
            </a:endParaRPr>
          </a:p>
        </p:txBody>
      </p:sp>
      <p:sp>
        <p:nvSpPr>
          <p:cNvPr id="4" name="Text Placeholder 3"/>
          <p:cNvSpPr>
            <a:spLocks noGrp="1"/>
          </p:cNvSpPr>
          <p:nvPr>
            <p:ph type="body" sz="quarter" idx="16"/>
          </p:nvPr>
        </p:nvSpPr>
        <p:spPr>
          <a:xfrm>
            <a:off x="628650" y="173010"/>
            <a:ext cx="6243864" cy="1023172"/>
          </a:xfrm>
        </p:spPr>
        <p:txBody>
          <a:bodyPr>
            <a:normAutofit/>
          </a:bodyPr>
          <a:lstStyle/>
          <a:p>
            <a:r>
              <a:rPr lang="en-US" dirty="0" smtClean="0"/>
              <a:t>Critical Control Improvement</a:t>
            </a:r>
          </a:p>
          <a:p>
            <a:r>
              <a:rPr lang="en-US" dirty="0" smtClean="0"/>
              <a:t>Brainstorm</a:t>
            </a:r>
            <a:endParaRPr lang="en-US" dirty="0"/>
          </a:p>
        </p:txBody>
      </p:sp>
      <p:sp>
        <p:nvSpPr>
          <p:cNvPr id="5" name="Text Placeholder 4"/>
          <p:cNvSpPr>
            <a:spLocks noGrp="1"/>
          </p:cNvSpPr>
          <p:nvPr>
            <p:ph type="body" sz="quarter" idx="15"/>
          </p:nvPr>
        </p:nvSpPr>
        <p:spPr>
          <a:prstGeom prst="rect">
            <a:avLst/>
          </a:prstGeom>
        </p:spPr>
        <p:txBody>
          <a:bodyPr/>
          <a:lstStyle/>
          <a:p>
            <a:r>
              <a:rPr lang="en-US" dirty="0" smtClean="0"/>
              <a:t>Activity 3</a:t>
            </a:r>
            <a:endParaRPr lang="en-US" dirty="0"/>
          </a:p>
        </p:txBody>
      </p:sp>
      <p:sp>
        <p:nvSpPr>
          <p:cNvPr id="6" name="Slide Number Placeholder 5"/>
          <p:cNvSpPr>
            <a:spLocks noGrp="1"/>
          </p:cNvSpPr>
          <p:nvPr>
            <p:ph type="sldNum" sz="quarter" idx="12"/>
          </p:nvPr>
        </p:nvSpPr>
        <p:spPr/>
        <p:txBody>
          <a:bodyPr/>
          <a:lstStyle/>
          <a:p>
            <a:pPr algn="r"/>
            <a:r>
              <a:rPr lang="en-US" dirty="0" smtClean="0"/>
              <a:t>	</a:t>
            </a:r>
            <a:fld id="{25D3FF45-FB88-453A-A2AC-7EF0564DBF56}" type="slidenum">
              <a:rPr lang="en-US" smtClean="0"/>
              <a:pPr algn="r"/>
              <a:t>46</a:t>
            </a:fld>
            <a:endParaRPr lang="en-US" dirty="0"/>
          </a:p>
        </p:txBody>
      </p:sp>
    </p:spTree>
    <p:extLst>
      <p:ext uri="{BB962C8B-B14F-4D97-AF65-F5344CB8AC3E}">
        <p14:creationId xmlns:p14="http://schemas.microsoft.com/office/powerpoint/2010/main" val="7807497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47</a:t>
            </a:fld>
            <a:endParaRPr lang="en-US" dirty="0"/>
          </a:p>
        </p:txBody>
      </p:sp>
      <p:sp>
        <p:nvSpPr>
          <p:cNvPr id="5" name="Text Placeholder 4"/>
          <p:cNvSpPr>
            <a:spLocks noGrp="1"/>
          </p:cNvSpPr>
          <p:nvPr>
            <p:ph type="body" sz="quarter" idx="15"/>
          </p:nvPr>
        </p:nvSpPr>
        <p:spPr/>
        <p:txBody>
          <a:bodyPr/>
          <a:lstStyle/>
          <a:p>
            <a:r>
              <a:rPr lang="en-US" dirty="0" smtClean="0"/>
              <a:t>Debrief</a:t>
            </a:r>
            <a:endParaRPr lang="en-US" dirty="0"/>
          </a:p>
        </p:txBody>
      </p:sp>
      <p:sp>
        <p:nvSpPr>
          <p:cNvPr id="4" name="Text Placeholder 3"/>
          <p:cNvSpPr>
            <a:spLocks noGrp="1"/>
          </p:cNvSpPr>
          <p:nvPr>
            <p:ph type="body" sz="quarter" idx="17"/>
          </p:nvPr>
        </p:nvSpPr>
        <p:spPr>
          <a:prstGeom prst="rect">
            <a:avLst/>
          </a:prstGeom>
        </p:spPr>
        <p:txBody>
          <a:bodyPr/>
          <a:lstStyle/>
          <a:p>
            <a:r>
              <a:rPr lang="en-US" dirty="0"/>
              <a:t>What are some key concepts learned in this module?</a:t>
            </a:r>
          </a:p>
          <a:p>
            <a:r>
              <a:rPr lang="en-US" dirty="0"/>
              <a:t>What do you need to understand better?</a:t>
            </a:r>
          </a:p>
          <a:p>
            <a:r>
              <a:rPr lang="en-US" dirty="0"/>
              <a:t>What information surprised you</a:t>
            </a:r>
            <a:r>
              <a:rPr lang="en-US" dirty="0" smtClean="0"/>
              <a:t>?</a:t>
            </a:r>
            <a:endParaRPr lang="en-US" dirty="0"/>
          </a:p>
        </p:txBody>
      </p:sp>
    </p:spTree>
    <p:extLst>
      <p:ext uri="{BB962C8B-B14F-4D97-AF65-F5344CB8AC3E}">
        <p14:creationId xmlns:p14="http://schemas.microsoft.com/office/powerpoint/2010/main" val="648440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prstGeom prst="rect">
            <a:avLst/>
          </a:prstGeom>
        </p:spPr>
        <p:txBody>
          <a:bodyPr>
            <a:normAutofit/>
          </a:bodyPr>
          <a:lstStyle/>
          <a:p>
            <a:r>
              <a:rPr lang="en-US" dirty="0" smtClean="0"/>
              <a:t>Module 4:                     Operations</a:t>
            </a:r>
            <a:endParaRPr lang="en-US" dirty="0"/>
          </a:p>
        </p:txBody>
      </p:sp>
    </p:spTree>
    <p:extLst>
      <p:ext uri="{BB962C8B-B14F-4D97-AF65-F5344CB8AC3E}">
        <p14:creationId xmlns:p14="http://schemas.microsoft.com/office/powerpoint/2010/main" val="1321058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Expectations of Drivers</a:t>
            </a:r>
            <a:endParaRPr lang="en-US" dirty="0"/>
          </a:p>
        </p:txBody>
      </p:sp>
      <p:sp>
        <p:nvSpPr>
          <p:cNvPr id="5" name="Text Placeholder 4"/>
          <p:cNvSpPr>
            <a:spLocks noGrp="1"/>
          </p:cNvSpPr>
          <p:nvPr>
            <p:ph type="body" sz="quarter" idx="17"/>
          </p:nvPr>
        </p:nvSpPr>
        <p:spPr/>
        <p:txBody>
          <a:bodyPr/>
          <a:lstStyle/>
          <a:p>
            <a:r>
              <a:rPr lang="en-US" dirty="0" smtClean="0"/>
              <a:t>Comply with policies</a:t>
            </a:r>
          </a:p>
          <a:p>
            <a:r>
              <a:rPr lang="en-US" dirty="0" smtClean="0"/>
              <a:t>Obey traffic signage</a:t>
            </a:r>
          </a:p>
          <a:p>
            <a:r>
              <a:rPr lang="en-US" dirty="0" smtClean="0"/>
              <a:t>Travel to designated area only</a:t>
            </a:r>
          </a:p>
          <a:p>
            <a:r>
              <a:rPr lang="en-US" dirty="0" smtClean="0"/>
              <a:t>Review site SOPs</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49</a:t>
            </a:fld>
            <a:r>
              <a:rPr lang="en-US" smtClean="0"/>
              <a:t> </a:t>
            </a:r>
            <a:endParaRPr lang="en-US" dirty="0"/>
          </a:p>
        </p:txBody>
      </p:sp>
    </p:spTree>
    <p:extLst>
      <p:ext uri="{BB962C8B-B14F-4D97-AF65-F5344CB8AC3E}">
        <p14:creationId xmlns:p14="http://schemas.microsoft.com/office/powerpoint/2010/main" val="2608166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smtClean="0"/>
              <a:t>Learning Objectives</a:t>
            </a:r>
            <a:endParaRPr lang="en-US" dirty="0"/>
          </a:p>
        </p:txBody>
      </p:sp>
      <p:sp>
        <p:nvSpPr>
          <p:cNvPr id="4" name="Text Placeholder 3"/>
          <p:cNvSpPr>
            <a:spLocks noGrp="1"/>
          </p:cNvSpPr>
          <p:nvPr>
            <p:ph type="body" sz="quarter" idx="17"/>
          </p:nvPr>
        </p:nvSpPr>
        <p:spPr>
          <a:prstGeom prst="rect">
            <a:avLst/>
          </a:prstGeom>
        </p:spPr>
        <p:txBody>
          <a:bodyPr/>
          <a:lstStyle/>
          <a:p>
            <a:pPr marL="0" indent="0">
              <a:buNone/>
            </a:pPr>
            <a:r>
              <a:rPr lang="en-US" dirty="0" smtClean="0">
                <a:latin typeface="Arial Black" panose="020B0A04020102020204" pitchFamily="34" charset="0"/>
              </a:rPr>
              <a:t>Module 3: Communication</a:t>
            </a:r>
          </a:p>
          <a:p>
            <a:pPr lvl="0"/>
            <a:r>
              <a:rPr lang="en-US" dirty="0">
                <a:latin typeface="Arial" panose="020B0604020202020204" pitchFamily="34" charset="0"/>
              </a:rPr>
              <a:t>Explain the communication process while on </a:t>
            </a:r>
            <a:r>
              <a:rPr lang="en-US" dirty="0" smtClean="0">
                <a:latin typeface="Arial" panose="020B0604020202020204" pitchFamily="34" charset="0"/>
              </a:rPr>
              <a:t>Freeport-McMoRan property</a:t>
            </a:r>
            <a:endParaRPr lang="en-US" dirty="0">
              <a:latin typeface="Arial" panose="020B0604020202020204" pitchFamily="34" charset="0"/>
            </a:endParaRPr>
          </a:p>
          <a:p>
            <a:pPr marL="0" indent="0">
              <a:buNone/>
            </a:pPr>
            <a:endParaRPr lang="en-US" dirty="0" smtClean="0"/>
          </a:p>
          <a:p>
            <a:pPr marL="0" indent="0">
              <a:buNone/>
            </a:pPr>
            <a:r>
              <a:rPr lang="en-US" dirty="0" smtClean="0">
                <a:latin typeface="Arial Black" panose="020B0A04020102020204" pitchFamily="34" charset="0"/>
              </a:rPr>
              <a:t>Module 4: Operations</a:t>
            </a:r>
          </a:p>
          <a:p>
            <a:pPr lvl="0"/>
            <a:r>
              <a:rPr lang="en-US" dirty="0">
                <a:latin typeface="Arial" panose="020B0604020202020204" pitchFamily="34" charset="0"/>
              </a:rPr>
              <a:t>Discuss the different types of loading and </a:t>
            </a:r>
            <a:r>
              <a:rPr lang="en-US" dirty="0" smtClean="0">
                <a:latin typeface="Arial" panose="020B0604020202020204" pitchFamily="34" charset="0"/>
              </a:rPr>
              <a:t>unloading</a:t>
            </a:r>
            <a:endParaRPr lang="en-US" dirty="0">
              <a:latin typeface="Arial" panose="020B0604020202020204" pitchFamily="34" charset="0"/>
            </a:endParaRPr>
          </a:p>
          <a:p>
            <a:pPr lvl="0"/>
            <a:r>
              <a:rPr lang="en-US" dirty="0">
                <a:latin typeface="Arial" panose="020B0604020202020204" pitchFamily="34" charset="0"/>
              </a:rPr>
              <a:t>Outline procedures for </a:t>
            </a:r>
            <a:r>
              <a:rPr lang="en-US" dirty="0" smtClean="0">
                <a:latin typeface="Arial" panose="020B0604020202020204" pitchFamily="34" charset="0"/>
              </a:rPr>
              <a:t>entry</a:t>
            </a:r>
            <a:endParaRPr lang="en-US" dirty="0">
              <a:latin typeface="Arial" panose="020B0604020202020204" pitchFamily="34" charset="0"/>
            </a:endParaRPr>
          </a:p>
          <a:p>
            <a:pPr marL="0" indent="0">
              <a:buNone/>
            </a:pPr>
            <a:endParaRPr lang="en-US" dirty="0"/>
          </a:p>
        </p:txBody>
      </p:sp>
      <p:sp>
        <p:nvSpPr>
          <p:cNvPr id="2" name="Footer Placeholder 1"/>
          <p:cNvSpPr>
            <a:spLocks noGrp="1"/>
          </p:cNvSpPr>
          <p:nvPr>
            <p:ph type="ftr" sz="quarter" idx="11"/>
          </p:nvPr>
        </p:nvSpPr>
        <p:spPr/>
        <p:txBody>
          <a:bodyPr/>
          <a:lstStyle/>
          <a:p>
            <a:r>
              <a:rPr lang="en-US" dirty="0" smtClean="0"/>
              <a:t>Sulfuric Acid - Bulk Handling – SFT FCX1017C</a:t>
            </a:r>
            <a:endParaRPr lang="en-US" dirty="0"/>
          </a:p>
        </p:txBody>
      </p:sp>
      <p:sp>
        <p:nvSpPr>
          <p:cNvPr id="3" name="Slide Number Placeholder 2"/>
          <p:cNvSpPr>
            <a:spLocks noGrp="1"/>
          </p:cNvSpPr>
          <p:nvPr>
            <p:ph type="sldNum" sz="quarter" idx="12"/>
          </p:nvPr>
        </p:nvSpPr>
        <p:spPr/>
        <p:txBody>
          <a:bodyPr/>
          <a:lstStyle/>
          <a:p>
            <a:pPr algn="r"/>
            <a:r>
              <a:rPr lang="en-US" smtClean="0"/>
              <a:t>	</a:t>
            </a:r>
            <a:fld id="{25D3FF45-FB88-453A-A2AC-7EF0564DBF56}" type="slidenum">
              <a:rPr lang="en-US" smtClean="0"/>
              <a:pPr algn="r"/>
              <a:t>5</a:t>
            </a:fld>
            <a:endParaRPr lang="en-US" dirty="0"/>
          </a:p>
        </p:txBody>
      </p:sp>
    </p:spTree>
    <p:extLst>
      <p:ext uri="{BB962C8B-B14F-4D97-AF65-F5344CB8AC3E}">
        <p14:creationId xmlns:p14="http://schemas.microsoft.com/office/powerpoint/2010/main" val="20201627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50</a:t>
            </a:fld>
            <a:endParaRPr lang="en-US" dirty="0"/>
          </a:p>
        </p:txBody>
      </p:sp>
      <p:sp>
        <p:nvSpPr>
          <p:cNvPr id="5" name="Text Placeholder 4"/>
          <p:cNvSpPr>
            <a:spLocks noGrp="1"/>
          </p:cNvSpPr>
          <p:nvPr>
            <p:ph type="body" sz="quarter" idx="15"/>
          </p:nvPr>
        </p:nvSpPr>
        <p:spPr/>
        <p:txBody>
          <a:bodyPr/>
          <a:lstStyle/>
          <a:p>
            <a:r>
              <a:rPr lang="en-US" dirty="0" smtClean="0"/>
              <a:t>Entry Procedures</a:t>
            </a:r>
            <a:endParaRPr lang="en-US" dirty="0"/>
          </a:p>
        </p:txBody>
      </p:sp>
      <p:sp>
        <p:nvSpPr>
          <p:cNvPr id="4" name="Text Placeholder 3"/>
          <p:cNvSpPr>
            <a:spLocks noGrp="1"/>
          </p:cNvSpPr>
          <p:nvPr>
            <p:ph type="body" sz="quarter" idx="17"/>
          </p:nvPr>
        </p:nvSpPr>
        <p:spPr>
          <a:prstGeom prst="rect">
            <a:avLst/>
          </a:prstGeom>
        </p:spPr>
        <p:txBody>
          <a:bodyPr/>
          <a:lstStyle/>
          <a:p>
            <a:r>
              <a:rPr lang="en-US" dirty="0" smtClean="0"/>
              <a:t>May vary from site to site</a:t>
            </a:r>
          </a:p>
          <a:p>
            <a:r>
              <a:rPr lang="en-US" dirty="0" smtClean="0"/>
              <a:t>Present documents</a:t>
            </a:r>
          </a:p>
          <a:p>
            <a:r>
              <a:rPr lang="en-US" dirty="0" smtClean="0"/>
              <a:t>Area inspection document</a:t>
            </a:r>
          </a:p>
          <a:p>
            <a:r>
              <a:rPr lang="en-US" dirty="0" smtClean="0"/>
              <a:t>Tare weight</a:t>
            </a:r>
          </a:p>
          <a:p>
            <a:r>
              <a:rPr lang="en-US" dirty="0" smtClean="0"/>
              <a:t>FMI equipment</a:t>
            </a:r>
            <a:endParaRPr lang="en-US" dirty="0"/>
          </a:p>
        </p:txBody>
      </p:sp>
    </p:spTree>
    <p:extLst>
      <p:ext uri="{BB962C8B-B14F-4D97-AF65-F5344CB8AC3E}">
        <p14:creationId xmlns:p14="http://schemas.microsoft.com/office/powerpoint/2010/main" val="34555625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Loading and Unloading</a:t>
            </a:r>
            <a:endParaRPr lang="en-US" dirty="0"/>
          </a:p>
        </p:txBody>
      </p:sp>
      <p:pic>
        <p:nvPicPr>
          <p:cNvPr id="7" name="Content Placeholder 6"/>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729670" y="3219427"/>
            <a:ext cx="6281037" cy="2512415"/>
          </a:xfrm>
        </p:spPr>
      </p:pic>
      <p:sp>
        <p:nvSpPr>
          <p:cNvPr id="5" name="Text Placeholder 4"/>
          <p:cNvSpPr>
            <a:spLocks noGrp="1"/>
          </p:cNvSpPr>
          <p:nvPr>
            <p:ph type="body" sz="quarter" idx="17"/>
          </p:nvPr>
        </p:nvSpPr>
        <p:spPr>
          <a:xfrm>
            <a:off x="628876" y="1393496"/>
            <a:ext cx="6243638" cy="1665863"/>
          </a:xfrm>
        </p:spPr>
        <p:txBody>
          <a:bodyPr/>
          <a:lstStyle/>
          <a:p>
            <a:r>
              <a:rPr lang="en-US" b="1" dirty="0" smtClean="0"/>
              <a:t>Pump</a:t>
            </a:r>
          </a:p>
          <a:p>
            <a:r>
              <a:rPr lang="en-US" dirty="0" smtClean="0"/>
              <a:t>Gravity</a:t>
            </a:r>
          </a:p>
          <a:p>
            <a:r>
              <a:rPr lang="en-US" dirty="0" smtClean="0"/>
              <a:t>Pressure</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51</a:t>
            </a:fld>
            <a:r>
              <a:rPr lang="en-US" smtClean="0"/>
              <a:t> </a:t>
            </a:r>
            <a:endParaRPr lang="en-US" dirty="0"/>
          </a:p>
        </p:txBody>
      </p:sp>
      <p:pic>
        <p:nvPicPr>
          <p:cNvPr id="8"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670" y="3219427"/>
            <a:ext cx="6281037" cy="2470540"/>
          </a:xfrm>
          <a:prstGeom prst="rect">
            <a:avLst/>
          </a:prstGeom>
        </p:spPr>
      </p:pic>
      <p:pic>
        <p:nvPicPr>
          <p:cNvPr id="9"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670" y="3219427"/>
            <a:ext cx="6281036" cy="2303046"/>
          </a:xfrm>
          <a:prstGeom prst="rect">
            <a:avLst/>
          </a:prstGeom>
        </p:spPr>
      </p:pic>
      <p:sp>
        <p:nvSpPr>
          <p:cNvPr id="12" name="Text Placeholder 4"/>
          <p:cNvSpPr txBox="1">
            <a:spLocks/>
          </p:cNvSpPr>
          <p:nvPr/>
        </p:nvSpPr>
        <p:spPr>
          <a:xfrm>
            <a:off x="628876" y="1393496"/>
            <a:ext cx="6243638" cy="1665863"/>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lnSpc>
                <a:spcPct val="100000"/>
              </a:lnSpc>
              <a:spcBef>
                <a:spcPts val="600"/>
              </a:spcBef>
              <a:spcAft>
                <a:spcPts val="600"/>
              </a:spcAft>
              <a:buClr>
                <a:srgbClr val="0099CC"/>
              </a:buClr>
              <a:buFont typeface="Wingdings" panose="05000000000000000000" pitchFamily="2" charset="2"/>
              <a:buChar char="§"/>
              <a:defRPr sz="2400" kern="1200" baseline="0">
                <a:solidFill>
                  <a:schemeClr val="tx1"/>
                </a:solidFill>
                <a:latin typeface="Arial" panose="020B0604020202020204" pitchFamily="34" charset="0"/>
                <a:ea typeface="+mn-ea"/>
                <a:cs typeface="Arial" panose="020B0604020202020204" pitchFamily="34" charset="0"/>
              </a:defRPr>
            </a:lvl1pPr>
            <a:lvl2pPr marL="688975" indent="-342900" algn="l" defTabSz="914400" rtl="0" eaLnBrk="1" latinLnBrk="0" hangingPunct="1">
              <a:lnSpc>
                <a:spcPct val="100000"/>
              </a:lnSpc>
              <a:spcBef>
                <a:spcPts val="600"/>
              </a:spcBef>
              <a:spcAft>
                <a:spcPts val="600"/>
              </a:spcAft>
              <a:buClr>
                <a:srgbClr val="0099CC"/>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rgbClr val="0099CC"/>
              </a:buClr>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Pump</a:t>
            </a:r>
          </a:p>
          <a:p>
            <a:r>
              <a:rPr lang="en-US" b="1" dirty="0" smtClean="0"/>
              <a:t>Gravity</a:t>
            </a:r>
          </a:p>
          <a:p>
            <a:r>
              <a:rPr lang="en-US" dirty="0" smtClean="0"/>
              <a:t>Pressure</a:t>
            </a:r>
            <a:endParaRPr lang="en-US" dirty="0"/>
          </a:p>
        </p:txBody>
      </p:sp>
      <p:sp>
        <p:nvSpPr>
          <p:cNvPr id="13" name="Text Placeholder 4"/>
          <p:cNvSpPr txBox="1">
            <a:spLocks/>
          </p:cNvSpPr>
          <p:nvPr/>
        </p:nvSpPr>
        <p:spPr>
          <a:xfrm>
            <a:off x="628876" y="1393496"/>
            <a:ext cx="6243638" cy="1665863"/>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lnSpc>
                <a:spcPct val="100000"/>
              </a:lnSpc>
              <a:spcBef>
                <a:spcPts val="600"/>
              </a:spcBef>
              <a:spcAft>
                <a:spcPts val="600"/>
              </a:spcAft>
              <a:buClr>
                <a:srgbClr val="0099CC"/>
              </a:buClr>
              <a:buFont typeface="Wingdings" panose="05000000000000000000" pitchFamily="2" charset="2"/>
              <a:buChar char="§"/>
              <a:defRPr sz="2400" kern="1200" baseline="0">
                <a:solidFill>
                  <a:schemeClr val="tx1"/>
                </a:solidFill>
                <a:latin typeface="Arial" panose="020B0604020202020204" pitchFamily="34" charset="0"/>
                <a:ea typeface="+mn-ea"/>
                <a:cs typeface="Arial" panose="020B0604020202020204" pitchFamily="34" charset="0"/>
              </a:defRPr>
            </a:lvl1pPr>
            <a:lvl2pPr marL="688975" indent="-342900" algn="l" defTabSz="914400" rtl="0" eaLnBrk="1" latinLnBrk="0" hangingPunct="1">
              <a:lnSpc>
                <a:spcPct val="100000"/>
              </a:lnSpc>
              <a:spcBef>
                <a:spcPts val="600"/>
              </a:spcBef>
              <a:spcAft>
                <a:spcPts val="600"/>
              </a:spcAft>
              <a:buClr>
                <a:srgbClr val="0099CC"/>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rgbClr val="0099CC"/>
              </a:buClr>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Pump</a:t>
            </a:r>
          </a:p>
          <a:p>
            <a:r>
              <a:rPr lang="en-US" dirty="0" smtClean="0"/>
              <a:t>Gravity</a:t>
            </a:r>
          </a:p>
          <a:p>
            <a:r>
              <a:rPr lang="en-US" b="1" dirty="0" smtClean="0"/>
              <a:t>Pressure</a:t>
            </a:r>
            <a:endParaRPr lang="en-US" b="1" dirty="0"/>
          </a:p>
        </p:txBody>
      </p:sp>
    </p:spTree>
    <p:extLst>
      <p:ext uri="{BB962C8B-B14F-4D97-AF65-F5344CB8AC3E}">
        <p14:creationId xmlns:p14="http://schemas.microsoft.com/office/powerpoint/2010/main" val="116827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rmAutofit/>
          </a:bodyPr>
          <a:lstStyle/>
          <a:p>
            <a:r>
              <a:rPr lang="en-US" dirty="0" smtClean="0"/>
              <a:t>Hot and Warm Zones</a:t>
            </a:r>
            <a:endParaRPr lang="en-US" dirty="0"/>
          </a:p>
        </p:txBody>
      </p:sp>
      <p:sp>
        <p:nvSpPr>
          <p:cNvPr id="3" name="Text Placeholder 2"/>
          <p:cNvSpPr>
            <a:spLocks noGrp="1"/>
          </p:cNvSpPr>
          <p:nvPr>
            <p:ph type="body" sz="quarter" idx="17"/>
          </p:nvPr>
        </p:nvSpPr>
        <p:spPr>
          <a:prstGeom prst="rect">
            <a:avLst/>
          </a:prstGeom>
        </p:spPr>
        <p:txBody>
          <a:bodyPr/>
          <a:lstStyle/>
          <a:p>
            <a:r>
              <a:rPr lang="en-US" dirty="0" smtClean="0">
                <a:latin typeface="Arial" panose="020B0604020202020204" pitchFamily="34" charset="0"/>
              </a:rPr>
              <a:t>Hot Zone</a:t>
            </a:r>
          </a:p>
          <a:p>
            <a:pPr lvl="1"/>
            <a:r>
              <a:rPr lang="en-US" dirty="0" smtClean="0">
                <a:latin typeface="Arial" panose="020B0604020202020204" pitchFamily="34" charset="0"/>
              </a:rPr>
              <a:t>Risk of exposure high</a:t>
            </a:r>
          </a:p>
          <a:p>
            <a:pPr lvl="1"/>
            <a:r>
              <a:rPr lang="en-US" dirty="0" smtClean="0">
                <a:latin typeface="Arial" panose="020B0604020202020204" pitchFamily="34" charset="0"/>
              </a:rPr>
              <a:t>PPE </a:t>
            </a:r>
          </a:p>
          <a:p>
            <a:pPr lvl="1"/>
            <a:r>
              <a:rPr lang="en-US" dirty="0" smtClean="0">
                <a:latin typeface="Arial" panose="020B0604020202020204" pitchFamily="34" charset="0"/>
              </a:rPr>
              <a:t>Follow site-specific training</a:t>
            </a:r>
          </a:p>
          <a:p>
            <a:r>
              <a:rPr lang="en-US" dirty="0" smtClean="0">
                <a:latin typeface="Arial" panose="020B0604020202020204" pitchFamily="34" charset="0"/>
              </a:rPr>
              <a:t>Warm Zone</a:t>
            </a:r>
          </a:p>
          <a:p>
            <a:pPr lvl="1"/>
            <a:r>
              <a:rPr lang="en-US" dirty="0" smtClean="0"/>
              <a:t>Less hazardous</a:t>
            </a:r>
          </a:p>
          <a:p>
            <a:pPr lvl="1"/>
            <a:r>
              <a:rPr lang="en-US" dirty="0" smtClean="0">
                <a:latin typeface="Arial" panose="020B0604020202020204" pitchFamily="34" charset="0"/>
              </a:rPr>
              <a:t>PPE</a:t>
            </a:r>
            <a:endParaRPr lang="en-US" dirty="0">
              <a:latin typeface="Arial" panose="020B0604020202020204" pitchFamily="34" charset="0"/>
            </a:endParaRPr>
          </a:p>
        </p:txBody>
      </p:sp>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5" name="Slide Number Placeholder 4"/>
          <p:cNvSpPr>
            <a:spLocks noGrp="1"/>
          </p:cNvSpPr>
          <p:nvPr>
            <p:ph type="sldNum" sz="quarter" idx="12"/>
          </p:nvPr>
        </p:nvSpPr>
        <p:spPr/>
        <p:txBody>
          <a:bodyPr/>
          <a:lstStyle/>
          <a:p>
            <a:pPr algn="r"/>
            <a:r>
              <a:rPr lang="en-US" dirty="0" smtClean="0"/>
              <a:t>	</a:t>
            </a:r>
            <a:fld id="{25D3FF45-FB88-453A-A2AC-7EF0564DBF56}" type="slidenum">
              <a:rPr lang="en-US" smtClean="0"/>
              <a:pPr algn="r"/>
              <a:t>52</a:t>
            </a:fld>
            <a:endParaRPr lang="en-US" dirty="0"/>
          </a:p>
        </p:txBody>
      </p:sp>
    </p:spTree>
    <p:extLst>
      <p:ext uri="{BB962C8B-B14F-4D97-AF65-F5344CB8AC3E}">
        <p14:creationId xmlns:p14="http://schemas.microsoft.com/office/powerpoint/2010/main" val="1816078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Minimum PPE Requirements</a:t>
            </a:r>
            <a:endParaRPr lang="en-US" dirty="0"/>
          </a:p>
        </p:txBody>
      </p:sp>
      <p:sp>
        <p:nvSpPr>
          <p:cNvPr id="5" name="Text Placeholder 4"/>
          <p:cNvSpPr>
            <a:spLocks noGrp="1"/>
          </p:cNvSpPr>
          <p:nvPr>
            <p:ph type="body" sz="quarter" idx="17"/>
          </p:nvPr>
        </p:nvSpPr>
        <p:spPr/>
        <p:txBody>
          <a:bodyPr/>
          <a:lstStyle/>
          <a:p>
            <a:r>
              <a:rPr lang="en-US" dirty="0" smtClean="0"/>
              <a:t>Hot Zone vs. Warm Zone</a:t>
            </a:r>
          </a:p>
          <a:p>
            <a:r>
              <a:rPr lang="en-US" dirty="0" smtClean="0"/>
              <a:t>Hot Zone requirements</a:t>
            </a:r>
          </a:p>
          <a:p>
            <a:r>
              <a:rPr lang="en-US" dirty="0" smtClean="0"/>
              <a:t>Warm Zone requirements</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53</a:t>
            </a:fld>
            <a:r>
              <a:rPr lang="en-US" smtClean="0"/>
              <a:t> </a:t>
            </a:r>
            <a:endParaRPr lang="en-US" dirty="0"/>
          </a:p>
        </p:txBody>
      </p:sp>
    </p:spTree>
    <p:extLst>
      <p:ext uri="{BB962C8B-B14F-4D97-AF65-F5344CB8AC3E}">
        <p14:creationId xmlns:p14="http://schemas.microsoft.com/office/powerpoint/2010/main" val="35271325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Loading and Unloading</a:t>
            </a:r>
            <a:endParaRPr lang="en-US" dirty="0"/>
          </a:p>
        </p:txBody>
      </p:sp>
      <p:pic>
        <p:nvPicPr>
          <p:cNvPr id="7" name="Content Placeholder 6"/>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3771077" y="1386590"/>
            <a:ext cx="4684129" cy="4669018"/>
          </a:xfrm>
        </p:spPr>
      </p:pic>
      <p:sp>
        <p:nvSpPr>
          <p:cNvPr id="4" name="Text Placeholder 3"/>
          <p:cNvSpPr>
            <a:spLocks noGrp="1"/>
          </p:cNvSpPr>
          <p:nvPr>
            <p:ph type="body" sz="quarter" idx="17"/>
          </p:nvPr>
        </p:nvSpPr>
        <p:spPr>
          <a:xfrm>
            <a:off x="628649" y="1386590"/>
            <a:ext cx="6243864" cy="2235841"/>
          </a:xfrm>
        </p:spPr>
        <p:txBody>
          <a:bodyPr/>
          <a:lstStyle/>
          <a:p>
            <a:r>
              <a:rPr lang="en-US" b="1" dirty="0" smtClean="0">
                <a:latin typeface="Arial" panose="020B0604020202020204" pitchFamily="34" charset="0"/>
              </a:rPr>
              <a:t>Hot Zone Rail</a:t>
            </a:r>
          </a:p>
          <a:p>
            <a:r>
              <a:rPr lang="en-US" dirty="0" smtClean="0">
                <a:latin typeface="Arial" panose="020B0604020202020204" pitchFamily="34" charset="0"/>
              </a:rPr>
              <a:t>Hot Zone Tankers</a:t>
            </a:r>
          </a:p>
          <a:p>
            <a:pPr lvl="1"/>
            <a:r>
              <a:rPr lang="en-US" dirty="0" smtClean="0"/>
              <a:t>Loading</a:t>
            </a:r>
          </a:p>
          <a:p>
            <a:pPr lvl="1"/>
            <a:r>
              <a:rPr lang="en-US" dirty="0" smtClean="0">
                <a:latin typeface="Arial" panose="020B0604020202020204" pitchFamily="34" charset="0"/>
              </a:rPr>
              <a:t>Unloading</a:t>
            </a:r>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Sulfuric Acid - Bulk Handling – SFT FCX1017C</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54</a:t>
            </a:fld>
            <a:r>
              <a:rPr lang="en-US" smtClean="0"/>
              <a:t> </a:t>
            </a:r>
            <a:endParaRPr lang="en-US" dirty="0"/>
          </a:p>
        </p:txBody>
      </p:sp>
      <p:pic>
        <p:nvPicPr>
          <p:cNvPr id="8"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1077" y="1386590"/>
            <a:ext cx="4684129" cy="4669018"/>
          </a:xfrm>
          <a:prstGeom prst="rect">
            <a:avLst/>
          </a:prstGeom>
        </p:spPr>
      </p:pic>
      <p:pic>
        <p:nvPicPr>
          <p:cNvPr id="9"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1077" y="1386590"/>
            <a:ext cx="4684129" cy="4669018"/>
          </a:xfrm>
          <a:prstGeom prst="rect">
            <a:avLst/>
          </a:prstGeom>
        </p:spPr>
      </p:pic>
      <p:sp>
        <p:nvSpPr>
          <p:cNvPr id="10" name="Text Placeholder 3"/>
          <p:cNvSpPr txBox="1">
            <a:spLocks/>
          </p:cNvSpPr>
          <p:nvPr/>
        </p:nvSpPr>
        <p:spPr>
          <a:xfrm>
            <a:off x="628649" y="1386590"/>
            <a:ext cx="3142428" cy="2235841"/>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lnSpc>
                <a:spcPct val="100000"/>
              </a:lnSpc>
              <a:spcBef>
                <a:spcPts val="600"/>
              </a:spcBef>
              <a:spcAft>
                <a:spcPts val="600"/>
              </a:spcAft>
              <a:buClr>
                <a:srgbClr val="0099CC"/>
              </a:buClr>
              <a:buFont typeface="Wingdings" panose="05000000000000000000" pitchFamily="2" charset="2"/>
              <a:buChar char="§"/>
              <a:defRPr sz="2400" b="0" kern="1200" baseline="0">
                <a:solidFill>
                  <a:schemeClr val="tx1"/>
                </a:solidFill>
                <a:latin typeface="Arial monospaced for SAP" panose="020B0609020202030204" pitchFamily="49"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Clr>
                <a:srgbClr val="0099CC"/>
              </a:buClr>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Clr>
                <a:srgbClr val="0099CC"/>
              </a:buClr>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Arial" panose="020B0604020202020204" pitchFamily="34" charset="0"/>
              </a:rPr>
              <a:t>Hot Zone Rail</a:t>
            </a:r>
          </a:p>
          <a:p>
            <a:r>
              <a:rPr lang="en-US" b="1" dirty="0" smtClean="0">
                <a:latin typeface="Arial" panose="020B0604020202020204" pitchFamily="34" charset="0"/>
              </a:rPr>
              <a:t>Hot Zone Tankers</a:t>
            </a:r>
          </a:p>
          <a:p>
            <a:pPr lvl="1"/>
            <a:r>
              <a:rPr lang="en-US" b="1" dirty="0" smtClean="0"/>
              <a:t>Loading</a:t>
            </a:r>
          </a:p>
          <a:p>
            <a:pPr lvl="1"/>
            <a:r>
              <a:rPr lang="en-US" dirty="0" smtClean="0"/>
              <a:t>Unloading</a:t>
            </a:r>
            <a:endParaRPr lang="en-US" dirty="0"/>
          </a:p>
        </p:txBody>
      </p:sp>
      <p:sp>
        <p:nvSpPr>
          <p:cNvPr id="11" name="Text Placeholder 3"/>
          <p:cNvSpPr txBox="1">
            <a:spLocks/>
          </p:cNvSpPr>
          <p:nvPr/>
        </p:nvSpPr>
        <p:spPr>
          <a:xfrm>
            <a:off x="628649" y="1386590"/>
            <a:ext cx="3142428" cy="2235841"/>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lnSpc>
                <a:spcPct val="100000"/>
              </a:lnSpc>
              <a:spcBef>
                <a:spcPts val="600"/>
              </a:spcBef>
              <a:spcAft>
                <a:spcPts val="600"/>
              </a:spcAft>
              <a:buClr>
                <a:srgbClr val="0099CC"/>
              </a:buClr>
              <a:buFont typeface="Wingdings" panose="05000000000000000000" pitchFamily="2" charset="2"/>
              <a:buChar char="§"/>
              <a:defRPr sz="2400" b="0" kern="1200" baseline="0">
                <a:solidFill>
                  <a:schemeClr val="tx1"/>
                </a:solidFill>
                <a:latin typeface="Arial monospaced for SAP" panose="020B0609020202030204" pitchFamily="49"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Clr>
                <a:srgbClr val="0099CC"/>
              </a:buClr>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600"/>
              </a:spcBef>
              <a:spcAft>
                <a:spcPts val="600"/>
              </a:spcAft>
              <a:buClr>
                <a:srgbClr val="0099CC"/>
              </a:buClr>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Arial" panose="020B0604020202020204" pitchFamily="34" charset="0"/>
              </a:rPr>
              <a:t>Hot Zone Rail</a:t>
            </a:r>
          </a:p>
          <a:p>
            <a:r>
              <a:rPr lang="en-US" b="1" dirty="0" smtClean="0">
                <a:latin typeface="Arial" panose="020B0604020202020204" pitchFamily="34" charset="0"/>
              </a:rPr>
              <a:t>Hot Zone Tankers</a:t>
            </a:r>
          </a:p>
          <a:p>
            <a:pPr lvl="1"/>
            <a:r>
              <a:rPr lang="en-US" dirty="0" smtClean="0"/>
              <a:t>Loading</a:t>
            </a:r>
          </a:p>
          <a:p>
            <a:pPr lvl="1"/>
            <a:r>
              <a:rPr lang="en-US" b="1" dirty="0" smtClean="0"/>
              <a:t>Unloading</a:t>
            </a:r>
            <a:endParaRPr lang="en-US" b="1" dirty="0"/>
          </a:p>
        </p:txBody>
      </p:sp>
    </p:spTree>
    <p:extLst>
      <p:ext uri="{BB962C8B-B14F-4D97-AF65-F5344CB8AC3E}">
        <p14:creationId xmlns:p14="http://schemas.microsoft.com/office/powerpoint/2010/main" val="7529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4"/>
          </p:nvPr>
        </p:nvSpPr>
        <p:spPr/>
        <p:txBody>
          <a:bodyPr/>
          <a:lstStyle/>
          <a:p>
            <a:r>
              <a:rPr lang="en-US" dirty="0" smtClean="0"/>
              <a:t>Directions</a:t>
            </a:r>
            <a:endParaRPr lang="en-US" dirty="0"/>
          </a:p>
          <a:p>
            <a:pPr marL="457200" indent="-457200">
              <a:buClr>
                <a:srgbClr val="0099CC"/>
              </a:buClr>
              <a:buFont typeface="+mj-lt"/>
              <a:buAutoNum type="arabicPeriod"/>
            </a:pPr>
            <a:r>
              <a:rPr lang="en-US" dirty="0" smtClean="0">
                <a:latin typeface="Arial" panose="020B0604020202020204" pitchFamily="34" charset="0"/>
              </a:rPr>
              <a:t>Fill in the hot zone and warm zone measurements using both feet and </a:t>
            </a:r>
            <a:r>
              <a:rPr lang="en-US" dirty="0" smtClean="0">
                <a:latin typeface="Arial" panose="020B0604020202020204" pitchFamily="34" charset="0"/>
              </a:rPr>
              <a:t>meters SG pgs. 47-48</a:t>
            </a:r>
            <a:endParaRPr lang="en-US" dirty="0">
              <a:latin typeface="Arial" panose="020B0604020202020204" pitchFamily="34" charset="0"/>
            </a:endParaRPr>
          </a:p>
          <a:p>
            <a:pPr marL="457200" indent="-457200">
              <a:buClr>
                <a:srgbClr val="0099CC"/>
              </a:buClr>
              <a:buFont typeface="+mj-lt"/>
              <a:buAutoNum type="arabicPeriod"/>
            </a:pPr>
            <a:r>
              <a:rPr lang="en-US" dirty="0" smtClean="0">
                <a:latin typeface="Arial" panose="020B0604020202020204" pitchFamily="34" charset="0"/>
              </a:rPr>
              <a:t>Explain the requirements for PPE in a Warm Zone and a Hot Zone</a:t>
            </a:r>
            <a:endParaRPr lang="en-US" dirty="0">
              <a:latin typeface="Arial" panose="020B0604020202020204" pitchFamily="34" charset="0"/>
            </a:endParaRPr>
          </a:p>
          <a:p>
            <a:pPr>
              <a:buClr>
                <a:srgbClr val="0099CC"/>
              </a:buClr>
            </a:pPr>
            <a:endParaRPr lang="en-US" dirty="0">
              <a:latin typeface="Arial" panose="020B0604020202020204" pitchFamily="34" charset="0"/>
            </a:endParaRPr>
          </a:p>
        </p:txBody>
      </p:sp>
      <p:sp>
        <p:nvSpPr>
          <p:cNvPr id="4" name="Text Placeholder 3"/>
          <p:cNvSpPr>
            <a:spLocks noGrp="1"/>
          </p:cNvSpPr>
          <p:nvPr>
            <p:ph type="body" sz="quarter" idx="16"/>
          </p:nvPr>
        </p:nvSpPr>
        <p:spPr/>
        <p:txBody>
          <a:bodyPr/>
          <a:lstStyle/>
          <a:p>
            <a:r>
              <a:rPr lang="en-US" dirty="0" smtClean="0"/>
              <a:t>Hot and Warm Zones</a:t>
            </a:r>
            <a:endParaRPr lang="en-US" dirty="0"/>
          </a:p>
        </p:txBody>
      </p:sp>
      <p:sp>
        <p:nvSpPr>
          <p:cNvPr id="5" name="Text Placeholder 4"/>
          <p:cNvSpPr>
            <a:spLocks noGrp="1"/>
          </p:cNvSpPr>
          <p:nvPr>
            <p:ph type="body" sz="quarter" idx="15"/>
          </p:nvPr>
        </p:nvSpPr>
        <p:spPr>
          <a:prstGeom prst="rect">
            <a:avLst/>
          </a:prstGeom>
        </p:spPr>
        <p:txBody>
          <a:bodyPr/>
          <a:lstStyle/>
          <a:p>
            <a:r>
              <a:rPr lang="en-US" dirty="0" smtClean="0"/>
              <a:t>Activity 4</a:t>
            </a:r>
            <a:endParaRPr lang="en-US" dirty="0"/>
          </a:p>
        </p:txBody>
      </p:sp>
      <p:sp>
        <p:nvSpPr>
          <p:cNvPr id="6" name="Slide Number Placeholder 5"/>
          <p:cNvSpPr>
            <a:spLocks noGrp="1"/>
          </p:cNvSpPr>
          <p:nvPr>
            <p:ph type="sldNum" sz="quarter" idx="12"/>
          </p:nvPr>
        </p:nvSpPr>
        <p:spPr/>
        <p:txBody>
          <a:bodyPr/>
          <a:lstStyle/>
          <a:p>
            <a:pPr algn="r"/>
            <a:r>
              <a:rPr lang="en-US" dirty="0" smtClean="0"/>
              <a:t>	</a:t>
            </a:r>
            <a:fld id="{25D3FF45-FB88-453A-A2AC-7EF0564DBF56}" type="slidenum">
              <a:rPr lang="en-US" smtClean="0"/>
              <a:pPr algn="r"/>
              <a:t>55</a:t>
            </a:fld>
            <a:endParaRPr lang="en-US" dirty="0"/>
          </a:p>
        </p:txBody>
      </p:sp>
    </p:spTree>
    <p:extLst>
      <p:ext uri="{BB962C8B-B14F-4D97-AF65-F5344CB8AC3E}">
        <p14:creationId xmlns:p14="http://schemas.microsoft.com/office/powerpoint/2010/main" val="28215888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5" name="Text Placeholder 4"/>
          <p:cNvSpPr>
            <a:spLocks noGrp="1"/>
          </p:cNvSpPr>
          <p:nvPr>
            <p:ph type="body" sz="quarter" idx="15"/>
          </p:nvPr>
        </p:nvSpPr>
        <p:spPr/>
        <p:txBody>
          <a:bodyPr/>
          <a:lstStyle/>
          <a:p>
            <a:r>
              <a:rPr lang="en-US" dirty="0" smtClean="0"/>
              <a:t>Module 4 Activity</a:t>
            </a:r>
            <a:endParaRPr lang="en-US" dirty="0"/>
          </a:p>
        </p:txBody>
      </p:sp>
      <p:sp>
        <p:nvSpPr>
          <p:cNvPr id="4" name="Text Placeholder 3"/>
          <p:cNvSpPr>
            <a:spLocks noGrp="1"/>
          </p:cNvSpPr>
          <p:nvPr>
            <p:ph type="body" sz="quarter" idx="17"/>
          </p:nvPr>
        </p:nvSpPr>
        <p:spPr>
          <a:xfrm>
            <a:off x="628650" y="1386070"/>
            <a:ext cx="424646" cy="454305"/>
          </a:xfrm>
          <a:prstGeom prst="rect">
            <a:avLst/>
          </a:prstGeom>
        </p:spPr>
        <p:txBody>
          <a:bodyPr>
            <a:normAutofit fontScale="92500" lnSpcReduction="20000"/>
          </a:bodyPr>
          <a:lstStyle/>
          <a:p>
            <a:pPr marL="457200" indent="-457200">
              <a:buFont typeface="+mj-lt"/>
              <a:buAutoNum type="arabicPeriod"/>
            </a:pPr>
            <a:r>
              <a:rPr lang="en-US" dirty="0"/>
              <a:t> </a:t>
            </a:r>
          </a:p>
          <a:p>
            <a:pPr marL="0" indent="0">
              <a:buNone/>
            </a:pPr>
            <a:endParaRPr lang="en-US" dirty="0"/>
          </a:p>
        </p:txBody>
      </p:sp>
      <p:sp>
        <p:nvSpPr>
          <p:cNvPr id="3" name="Slide Number Placeholder 2"/>
          <p:cNvSpPr>
            <a:spLocks noGrp="1"/>
          </p:cNvSpPr>
          <p:nvPr>
            <p:ph type="sldNum" sz="quarter" idx="12"/>
          </p:nvPr>
        </p:nvSpPr>
        <p:spPr/>
        <p:txBody>
          <a:bodyPr/>
          <a:lstStyle/>
          <a:p>
            <a:pPr algn="r"/>
            <a:r>
              <a:rPr lang="en-US" dirty="0" smtClean="0"/>
              <a:t>	</a:t>
            </a:r>
            <a:fld id="{25D3FF45-FB88-453A-A2AC-7EF0564DBF56}" type="slidenum">
              <a:rPr lang="en-US" smtClean="0"/>
              <a:pPr algn="r"/>
              <a:t>56</a:t>
            </a:fld>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053295" y="1386070"/>
            <a:ext cx="4849793" cy="4834450"/>
          </a:xfrm>
          <a:prstGeom prst="rect">
            <a:avLst/>
          </a:prstGeom>
        </p:spPr>
      </p:pic>
      <p:sp>
        <p:nvSpPr>
          <p:cNvPr id="12" name="TextBox 11"/>
          <p:cNvSpPr txBox="1"/>
          <p:nvPr/>
        </p:nvSpPr>
        <p:spPr>
          <a:xfrm>
            <a:off x="2531732" y="2723964"/>
            <a:ext cx="1724628" cy="646331"/>
          </a:xfrm>
          <a:prstGeom prst="rect">
            <a:avLst/>
          </a:prstGeom>
          <a:noFill/>
        </p:spPr>
        <p:txBody>
          <a:bodyPr wrap="square" rtlCol="0">
            <a:spAutoFit/>
          </a:bodyPr>
          <a:lstStyle/>
          <a:p>
            <a:pPr algn="ctr"/>
            <a:r>
              <a:rPr lang="en-US" b="1" dirty="0" smtClean="0">
                <a:solidFill>
                  <a:srgbClr val="0099CC"/>
                </a:solidFill>
                <a:latin typeface="Arial" panose="020B0604020202020204" pitchFamily="34" charset="0"/>
                <a:cs typeface="Arial" panose="020B0604020202020204" pitchFamily="34" charset="0"/>
              </a:rPr>
              <a:t>100ft</a:t>
            </a:r>
            <a:br>
              <a:rPr lang="en-US" b="1" dirty="0" smtClean="0">
                <a:solidFill>
                  <a:srgbClr val="0099CC"/>
                </a:solidFill>
                <a:latin typeface="Arial" panose="020B0604020202020204" pitchFamily="34" charset="0"/>
                <a:cs typeface="Arial" panose="020B0604020202020204" pitchFamily="34" charset="0"/>
              </a:rPr>
            </a:br>
            <a:r>
              <a:rPr lang="en-US" b="1" dirty="0" smtClean="0">
                <a:solidFill>
                  <a:srgbClr val="0099CC"/>
                </a:solidFill>
                <a:latin typeface="Arial" panose="020B0604020202020204" pitchFamily="34" charset="0"/>
                <a:cs typeface="Arial" panose="020B0604020202020204" pitchFamily="34" charset="0"/>
              </a:rPr>
              <a:t>31m</a:t>
            </a:r>
            <a:endParaRPr lang="en-US" b="1" dirty="0">
              <a:solidFill>
                <a:srgbClr val="0099CC"/>
              </a:solidFill>
              <a:latin typeface="Arial" panose="020B0604020202020204" pitchFamily="34" charset="0"/>
              <a:cs typeface="Arial" panose="020B0604020202020204" pitchFamily="34" charset="0"/>
            </a:endParaRPr>
          </a:p>
        </p:txBody>
      </p:sp>
      <p:sp>
        <p:nvSpPr>
          <p:cNvPr id="13" name="TextBox 12"/>
          <p:cNvSpPr txBox="1"/>
          <p:nvPr/>
        </p:nvSpPr>
        <p:spPr>
          <a:xfrm>
            <a:off x="3251292" y="3439695"/>
            <a:ext cx="1724628" cy="646331"/>
          </a:xfrm>
          <a:prstGeom prst="rect">
            <a:avLst/>
          </a:prstGeom>
          <a:noFill/>
        </p:spPr>
        <p:txBody>
          <a:bodyPr wrap="square" rtlCol="0">
            <a:spAutoFit/>
          </a:bodyPr>
          <a:lstStyle/>
          <a:p>
            <a:pPr algn="ctr"/>
            <a:r>
              <a:rPr lang="en-US" b="1" dirty="0" smtClean="0">
                <a:solidFill>
                  <a:srgbClr val="0099CC"/>
                </a:solidFill>
                <a:latin typeface="Arial" panose="020B0604020202020204" pitchFamily="34" charset="0"/>
                <a:cs typeface="Arial" panose="020B0604020202020204" pitchFamily="34" charset="0"/>
              </a:rPr>
              <a:t>100ft</a:t>
            </a:r>
            <a:br>
              <a:rPr lang="en-US" b="1" dirty="0" smtClean="0">
                <a:solidFill>
                  <a:srgbClr val="0099CC"/>
                </a:solidFill>
                <a:latin typeface="Arial" panose="020B0604020202020204" pitchFamily="34" charset="0"/>
                <a:cs typeface="Arial" panose="020B0604020202020204" pitchFamily="34" charset="0"/>
              </a:rPr>
            </a:br>
            <a:r>
              <a:rPr lang="en-US" b="1" dirty="0" smtClean="0">
                <a:solidFill>
                  <a:srgbClr val="0099CC"/>
                </a:solidFill>
                <a:latin typeface="Arial" panose="020B0604020202020204" pitchFamily="34" charset="0"/>
                <a:cs typeface="Arial" panose="020B0604020202020204" pitchFamily="34" charset="0"/>
              </a:rPr>
              <a:t>31m</a:t>
            </a:r>
            <a:endParaRPr lang="en-US" b="1" dirty="0">
              <a:solidFill>
                <a:srgbClr val="0099CC"/>
              </a:solidFill>
              <a:latin typeface="Arial" panose="020B0604020202020204" pitchFamily="34" charset="0"/>
              <a:cs typeface="Arial" panose="020B0604020202020204" pitchFamily="34" charset="0"/>
            </a:endParaRPr>
          </a:p>
        </p:txBody>
      </p:sp>
      <p:sp>
        <p:nvSpPr>
          <p:cNvPr id="14" name="TextBox 13"/>
          <p:cNvSpPr txBox="1"/>
          <p:nvPr/>
        </p:nvSpPr>
        <p:spPr>
          <a:xfrm>
            <a:off x="2531732" y="4299064"/>
            <a:ext cx="1724628" cy="646331"/>
          </a:xfrm>
          <a:prstGeom prst="rect">
            <a:avLst/>
          </a:prstGeom>
          <a:noFill/>
        </p:spPr>
        <p:txBody>
          <a:bodyPr wrap="square" rtlCol="0">
            <a:spAutoFit/>
          </a:bodyPr>
          <a:lstStyle/>
          <a:p>
            <a:pPr algn="ctr"/>
            <a:r>
              <a:rPr lang="en-US" b="1" dirty="0" smtClean="0">
                <a:solidFill>
                  <a:srgbClr val="0099CC"/>
                </a:solidFill>
                <a:latin typeface="Arial" panose="020B0604020202020204" pitchFamily="34" charset="0"/>
                <a:cs typeface="Arial" panose="020B0604020202020204" pitchFamily="34" charset="0"/>
              </a:rPr>
              <a:t>100ft</a:t>
            </a:r>
            <a:br>
              <a:rPr lang="en-US" b="1" dirty="0" smtClean="0">
                <a:solidFill>
                  <a:srgbClr val="0099CC"/>
                </a:solidFill>
                <a:latin typeface="Arial" panose="020B0604020202020204" pitchFamily="34" charset="0"/>
                <a:cs typeface="Arial" panose="020B0604020202020204" pitchFamily="34" charset="0"/>
              </a:rPr>
            </a:br>
            <a:r>
              <a:rPr lang="en-US" b="1" dirty="0" smtClean="0">
                <a:solidFill>
                  <a:srgbClr val="0099CC"/>
                </a:solidFill>
                <a:latin typeface="Arial" panose="020B0604020202020204" pitchFamily="34" charset="0"/>
                <a:cs typeface="Arial" panose="020B0604020202020204" pitchFamily="34" charset="0"/>
              </a:rPr>
              <a:t>31m</a:t>
            </a:r>
            <a:endParaRPr lang="en-US" b="1" dirty="0">
              <a:solidFill>
                <a:srgbClr val="0099CC"/>
              </a:solidFill>
              <a:latin typeface="Arial" panose="020B0604020202020204" pitchFamily="34" charset="0"/>
              <a:cs typeface="Arial" panose="020B0604020202020204" pitchFamily="34" charset="0"/>
            </a:endParaRPr>
          </a:p>
        </p:txBody>
      </p:sp>
      <p:sp>
        <p:nvSpPr>
          <p:cNvPr id="15" name="TextBox 14"/>
          <p:cNvSpPr txBox="1"/>
          <p:nvPr/>
        </p:nvSpPr>
        <p:spPr>
          <a:xfrm>
            <a:off x="1792880" y="3439694"/>
            <a:ext cx="1724628" cy="646331"/>
          </a:xfrm>
          <a:prstGeom prst="rect">
            <a:avLst/>
          </a:prstGeom>
          <a:noFill/>
        </p:spPr>
        <p:txBody>
          <a:bodyPr wrap="square" rtlCol="0">
            <a:spAutoFit/>
          </a:bodyPr>
          <a:lstStyle/>
          <a:p>
            <a:pPr algn="ctr"/>
            <a:r>
              <a:rPr lang="en-US" b="1" dirty="0" smtClean="0">
                <a:solidFill>
                  <a:srgbClr val="0099CC"/>
                </a:solidFill>
                <a:latin typeface="Arial" panose="020B0604020202020204" pitchFamily="34" charset="0"/>
                <a:cs typeface="Arial" panose="020B0604020202020204" pitchFamily="34" charset="0"/>
              </a:rPr>
              <a:t>100ft</a:t>
            </a:r>
            <a:br>
              <a:rPr lang="en-US" b="1" dirty="0" smtClean="0">
                <a:solidFill>
                  <a:srgbClr val="0099CC"/>
                </a:solidFill>
                <a:latin typeface="Arial" panose="020B0604020202020204" pitchFamily="34" charset="0"/>
                <a:cs typeface="Arial" panose="020B0604020202020204" pitchFamily="34" charset="0"/>
              </a:rPr>
            </a:br>
            <a:r>
              <a:rPr lang="en-US" b="1" dirty="0" smtClean="0">
                <a:solidFill>
                  <a:srgbClr val="0099CC"/>
                </a:solidFill>
                <a:latin typeface="Arial" panose="020B0604020202020204" pitchFamily="34" charset="0"/>
                <a:cs typeface="Arial" panose="020B0604020202020204" pitchFamily="34" charset="0"/>
              </a:rPr>
              <a:t>31m</a:t>
            </a:r>
            <a:endParaRPr lang="en-US" b="1" dirty="0">
              <a:solidFill>
                <a:srgbClr val="0099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42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1158432" y="1347417"/>
            <a:ext cx="4733082" cy="4718534"/>
          </a:xfrm>
          <a:prstGeom prst="rect">
            <a:avLst/>
          </a:prstGeom>
        </p:spPr>
      </p:pic>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5" name="Text Placeholder 4"/>
          <p:cNvSpPr>
            <a:spLocks noGrp="1"/>
          </p:cNvSpPr>
          <p:nvPr>
            <p:ph type="body" sz="quarter" idx="15"/>
          </p:nvPr>
        </p:nvSpPr>
        <p:spPr/>
        <p:txBody>
          <a:bodyPr/>
          <a:lstStyle/>
          <a:p>
            <a:r>
              <a:rPr lang="en-US" dirty="0" smtClean="0"/>
              <a:t>Module 4 Activity</a:t>
            </a:r>
            <a:endParaRPr lang="en-US" dirty="0"/>
          </a:p>
        </p:txBody>
      </p:sp>
      <p:sp>
        <p:nvSpPr>
          <p:cNvPr id="3" name="Slide Number Placeholder 2"/>
          <p:cNvSpPr>
            <a:spLocks noGrp="1"/>
          </p:cNvSpPr>
          <p:nvPr>
            <p:ph type="sldNum" sz="quarter" idx="12"/>
          </p:nvPr>
        </p:nvSpPr>
        <p:spPr/>
        <p:txBody>
          <a:bodyPr/>
          <a:lstStyle/>
          <a:p>
            <a:pPr algn="r"/>
            <a:r>
              <a:rPr lang="en-US" dirty="0" smtClean="0"/>
              <a:t>	</a:t>
            </a:r>
            <a:fld id="{25D3FF45-FB88-453A-A2AC-7EF0564DBF56}" type="slidenum">
              <a:rPr lang="en-US" smtClean="0"/>
              <a:pPr algn="r"/>
              <a:t>57</a:t>
            </a:fld>
            <a:endParaRPr lang="en-US" dirty="0"/>
          </a:p>
        </p:txBody>
      </p:sp>
      <p:sp>
        <p:nvSpPr>
          <p:cNvPr id="11" name="TextBox 10"/>
          <p:cNvSpPr txBox="1"/>
          <p:nvPr/>
        </p:nvSpPr>
        <p:spPr>
          <a:xfrm>
            <a:off x="3129211" y="2476059"/>
            <a:ext cx="1724628" cy="584775"/>
          </a:xfrm>
          <a:prstGeom prst="rect">
            <a:avLst/>
          </a:prstGeom>
          <a:noFill/>
        </p:spPr>
        <p:txBody>
          <a:bodyPr wrap="square" rtlCol="0">
            <a:spAutoFit/>
          </a:bodyPr>
          <a:lstStyle/>
          <a:p>
            <a:r>
              <a:rPr lang="en-US" sz="1600" b="1" dirty="0" smtClean="0">
                <a:solidFill>
                  <a:srgbClr val="0099CC"/>
                </a:solidFill>
                <a:latin typeface="Arial" panose="020B0604020202020204" pitchFamily="34" charset="0"/>
                <a:cs typeface="Arial" panose="020B0604020202020204" pitchFamily="34" charset="0"/>
              </a:rPr>
              <a:t>50ft </a:t>
            </a:r>
            <a:br>
              <a:rPr lang="en-US" sz="1600" b="1" dirty="0" smtClean="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16m</a:t>
            </a:r>
            <a:endParaRPr lang="en-US" sz="1600" b="1" dirty="0">
              <a:solidFill>
                <a:srgbClr val="0099CC"/>
              </a:solidFill>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7"/>
          </p:nvPr>
        </p:nvSpPr>
        <p:spPr>
          <a:xfrm>
            <a:off x="628650" y="1386070"/>
            <a:ext cx="529782" cy="489207"/>
          </a:xfrm>
        </p:spPr>
        <p:txBody>
          <a:bodyPr/>
          <a:lstStyle/>
          <a:p>
            <a:pPr marL="0" indent="0">
              <a:buNone/>
            </a:pPr>
            <a:r>
              <a:rPr lang="en-US" dirty="0" smtClean="0">
                <a:solidFill>
                  <a:srgbClr val="0099CC"/>
                </a:solidFill>
              </a:rPr>
              <a:t>2.</a:t>
            </a:r>
            <a:endParaRPr lang="en-US" dirty="0">
              <a:solidFill>
                <a:srgbClr val="0099CC"/>
              </a:solidFill>
            </a:endParaRPr>
          </a:p>
        </p:txBody>
      </p:sp>
      <p:sp>
        <p:nvSpPr>
          <p:cNvPr id="18" name="TextBox 17"/>
          <p:cNvSpPr txBox="1"/>
          <p:nvPr/>
        </p:nvSpPr>
        <p:spPr>
          <a:xfrm>
            <a:off x="2543307" y="1628895"/>
            <a:ext cx="1724628" cy="584775"/>
          </a:xfrm>
          <a:prstGeom prst="rect">
            <a:avLst/>
          </a:prstGeom>
          <a:noFill/>
        </p:spPr>
        <p:txBody>
          <a:bodyPr wrap="square" rtlCol="0">
            <a:spAutoFit/>
          </a:bodyPr>
          <a:lstStyle/>
          <a:p>
            <a:pPr algn="ctr"/>
            <a:r>
              <a:rPr lang="en-US" sz="1600" b="1" dirty="0" smtClean="0">
                <a:solidFill>
                  <a:srgbClr val="0099CC"/>
                </a:solidFill>
                <a:latin typeface="Arial" panose="020B0604020202020204" pitchFamily="34" charset="0"/>
                <a:cs typeface="Arial" panose="020B0604020202020204" pitchFamily="34" charset="0"/>
              </a:rPr>
              <a:t>25ft </a:t>
            </a:r>
            <a:r>
              <a:rPr lang="en-US" sz="1600" b="1" dirty="0">
                <a:solidFill>
                  <a:srgbClr val="0099CC"/>
                </a:solidFill>
                <a:latin typeface="Arial" panose="020B0604020202020204" pitchFamily="34" charset="0"/>
                <a:cs typeface="Arial" panose="020B0604020202020204" pitchFamily="34" charset="0"/>
              </a:rPr>
              <a:t/>
            </a:r>
            <a:br>
              <a:rPr lang="en-US" sz="1600" b="1" dirty="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8m</a:t>
            </a:r>
            <a:endParaRPr lang="en-US" sz="1600" b="1" dirty="0">
              <a:solidFill>
                <a:srgbClr val="0099CC"/>
              </a:solidFill>
              <a:latin typeface="Arial" panose="020B0604020202020204" pitchFamily="34" charset="0"/>
              <a:cs typeface="Arial" panose="020B0604020202020204" pitchFamily="34" charset="0"/>
            </a:endParaRPr>
          </a:p>
        </p:txBody>
      </p:sp>
      <p:sp>
        <p:nvSpPr>
          <p:cNvPr id="21" name="TextBox 20"/>
          <p:cNvSpPr txBox="1"/>
          <p:nvPr/>
        </p:nvSpPr>
        <p:spPr>
          <a:xfrm>
            <a:off x="3831606" y="3384436"/>
            <a:ext cx="1724628" cy="584775"/>
          </a:xfrm>
          <a:prstGeom prst="rect">
            <a:avLst/>
          </a:prstGeom>
          <a:noFill/>
        </p:spPr>
        <p:txBody>
          <a:bodyPr wrap="square" rtlCol="0">
            <a:spAutoFit/>
          </a:bodyPr>
          <a:lstStyle/>
          <a:p>
            <a:r>
              <a:rPr lang="en-US" sz="1600" b="1" dirty="0" smtClean="0">
                <a:solidFill>
                  <a:srgbClr val="0099CC"/>
                </a:solidFill>
                <a:latin typeface="Arial" panose="020B0604020202020204" pitchFamily="34" charset="0"/>
                <a:cs typeface="Arial" panose="020B0604020202020204" pitchFamily="34" charset="0"/>
              </a:rPr>
              <a:t>50ft </a:t>
            </a:r>
            <a:br>
              <a:rPr lang="en-US" sz="1600" b="1" dirty="0" smtClean="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16m</a:t>
            </a:r>
            <a:endParaRPr lang="en-US" sz="1600" b="1" dirty="0">
              <a:solidFill>
                <a:srgbClr val="0099CC"/>
              </a:solidFill>
              <a:latin typeface="Arial" panose="020B0604020202020204" pitchFamily="34" charset="0"/>
              <a:cs typeface="Arial" panose="020B0604020202020204" pitchFamily="34" charset="0"/>
            </a:endParaRPr>
          </a:p>
        </p:txBody>
      </p:sp>
      <p:sp>
        <p:nvSpPr>
          <p:cNvPr id="22" name="TextBox 21"/>
          <p:cNvSpPr txBox="1"/>
          <p:nvPr/>
        </p:nvSpPr>
        <p:spPr>
          <a:xfrm>
            <a:off x="3173769" y="4315963"/>
            <a:ext cx="1724628" cy="584775"/>
          </a:xfrm>
          <a:prstGeom prst="rect">
            <a:avLst/>
          </a:prstGeom>
          <a:noFill/>
        </p:spPr>
        <p:txBody>
          <a:bodyPr wrap="square" rtlCol="0">
            <a:spAutoFit/>
          </a:bodyPr>
          <a:lstStyle/>
          <a:p>
            <a:r>
              <a:rPr lang="en-US" sz="1600" b="1" dirty="0" smtClean="0">
                <a:solidFill>
                  <a:srgbClr val="0099CC"/>
                </a:solidFill>
                <a:latin typeface="Arial" panose="020B0604020202020204" pitchFamily="34" charset="0"/>
                <a:cs typeface="Arial" panose="020B0604020202020204" pitchFamily="34" charset="0"/>
              </a:rPr>
              <a:t>50ft </a:t>
            </a:r>
            <a:br>
              <a:rPr lang="en-US" sz="1600" b="1" dirty="0" smtClean="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16m</a:t>
            </a:r>
            <a:endParaRPr lang="en-US" sz="1600" b="1" dirty="0">
              <a:solidFill>
                <a:srgbClr val="0099CC"/>
              </a:solidFill>
              <a:latin typeface="Arial" panose="020B0604020202020204" pitchFamily="34" charset="0"/>
              <a:cs typeface="Arial" panose="020B0604020202020204" pitchFamily="34" charset="0"/>
            </a:endParaRPr>
          </a:p>
        </p:txBody>
      </p:sp>
      <p:sp>
        <p:nvSpPr>
          <p:cNvPr id="23" name="TextBox 22"/>
          <p:cNvSpPr txBox="1"/>
          <p:nvPr/>
        </p:nvSpPr>
        <p:spPr>
          <a:xfrm>
            <a:off x="2473857" y="3394254"/>
            <a:ext cx="1724628" cy="584775"/>
          </a:xfrm>
          <a:prstGeom prst="rect">
            <a:avLst/>
          </a:prstGeom>
          <a:noFill/>
        </p:spPr>
        <p:txBody>
          <a:bodyPr wrap="square" rtlCol="0">
            <a:spAutoFit/>
          </a:bodyPr>
          <a:lstStyle/>
          <a:p>
            <a:r>
              <a:rPr lang="en-US" sz="1600" b="1" dirty="0" smtClean="0">
                <a:solidFill>
                  <a:srgbClr val="0099CC"/>
                </a:solidFill>
                <a:latin typeface="Arial" panose="020B0604020202020204" pitchFamily="34" charset="0"/>
                <a:cs typeface="Arial" panose="020B0604020202020204" pitchFamily="34" charset="0"/>
              </a:rPr>
              <a:t>50ft </a:t>
            </a:r>
            <a:br>
              <a:rPr lang="en-US" sz="1600" b="1" dirty="0" smtClean="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16m</a:t>
            </a:r>
            <a:endParaRPr lang="en-US" sz="1600" b="1" dirty="0">
              <a:solidFill>
                <a:srgbClr val="0099CC"/>
              </a:solidFill>
              <a:latin typeface="Arial" panose="020B0604020202020204" pitchFamily="34" charset="0"/>
              <a:cs typeface="Arial" panose="020B0604020202020204" pitchFamily="34" charset="0"/>
            </a:endParaRPr>
          </a:p>
        </p:txBody>
      </p:sp>
      <p:sp>
        <p:nvSpPr>
          <p:cNvPr id="24" name="TextBox 23"/>
          <p:cNvSpPr txBox="1"/>
          <p:nvPr/>
        </p:nvSpPr>
        <p:spPr>
          <a:xfrm>
            <a:off x="5006352" y="3385735"/>
            <a:ext cx="1724628" cy="584775"/>
          </a:xfrm>
          <a:prstGeom prst="rect">
            <a:avLst/>
          </a:prstGeom>
          <a:noFill/>
        </p:spPr>
        <p:txBody>
          <a:bodyPr wrap="square" rtlCol="0">
            <a:spAutoFit/>
          </a:bodyPr>
          <a:lstStyle/>
          <a:p>
            <a:r>
              <a:rPr lang="en-US" sz="1600" b="1" dirty="0" smtClean="0">
                <a:solidFill>
                  <a:srgbClr val="0099CC"/>
                </a:solidFill>
                <a:latin typeface="Arial" panose="020B0604020202020204" pitchFamily="34" charset="0"/>
                <a:cs typeface="Arial" panose="020B0604020202020204" pitchFamily="34" charset="0"/>
              </a:rPr>
              <a:t>25ft </a:t>
            </a:r>
            <a:r>
              <a:rPr lang="en-US" sz="1600" b="1" dirty="0">
                <a:solidFill>
                  <a:srgbClr val="0099CC"/>
                </a:solidFill>
                <a:latin typeface="Arial" panose="020B0604020202020204" pitchFamily="34" charset="0"/>
                <a:cs typeface="Arial" panose="020B0604020202020204" pitchFamily="34" charset="0"/>
              </a:rPr>
              <a:t/>
            </a:r>
            <a:br>
              <a:rPr lang="en-US" sz="1600" b="1" dirty="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8m</a:t>
            </a:r>
            <a:endParaRPr lang="en-US" sz="1600" b="1" dirty="0">
              <a:solidFill>
                <a:srgbClr val="0099CC"/>
              </a:solidFill>
              <a:latin typeface="Arial" panose="020B0604020202020204" pitchFamily="34" charset="0"/>
              <a:cs typeface="Arial" panose="020B0604020202020204" pitchFamily="34" charset="0"/>
            </a:endParaRPr>
          </a:p>
        </p:txBody>
      </p:sp>
      <p:sp>
        <p:nvSpPr>
          <p:cNvPr id="25" name="TextBox 24"/>
          <p:cNvSpPr txBox="1"/>
          <p:nvPr/>
        </p:nvSpPr>
        <p:spPr>
          <a:xfrm>
            <a:off x="3208879" y="5189615"/>
            <a:ext cx="1724628" cy="584775"/>
          </a:xfrm>
          <a:prstGeom prst="rect">
            <a:avLst/>
          </a:prstGeom>
          <a:noFill/>
        </p:spPr>
        <p:txBody>
          <a:bodyPr wrap="square" rtlCol="0">
            <a:spAutoFit/>
          </a:bodyPr>
          <a:lstStyle/>
          <a:p>
            <a:r>
              <a:rPr lang="en-US" sz="1600" b="1" dirty="0" smtClean="0">
                <a:solidFill>
                  <a:srgbClr val="0099CC"/>
                </a:solidFill>
                <a:latin typeface="Arial" panose="020B0604020202020204" pitchFamily="34" charset="0"/>
                <a:cs typeface="Arial" panose="020B0604020202020204" pitchFamily="34" charset="0"/>
              </a:rPr>
              <a:t>25ft </a:t>
            </a:r>
            <a:r>
              <a:rPr lang="en-US" sz="1600" b="1" dirty="0">
                <a:solidFill>
                  <a:srgbClr val="0099CC"/>
                </a:solidFill>
                <a:latin typeface="Arial" panose="020B0604020202020204" pitchFamily="34" charset="0"/>
                <a:cs typeface="Arial" panose="020B0604020202020204" pitchFamily="34" charset="0"/>
              </a:rPr>
              <a:t/>
            </a:r>
            <a:br>
              <a:rPr lang="en-US" sz="1600" b="1" dirty="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8m</a:t>
            </a:r>
            <a:endParaRPr lang="en-US" sz="1600" b="1" dirty="0">
              <a:solidFill>
                <a:srgbClr val="0099CC"/>
              </a:solidFill>
              <a:latin typeface="Arial" panose="020B0604020202020204" pitchFamily="34" charset="0"/>
              <a:cs typeface="Arial" panose="020B0604020202020204" pitchFamily="34" charset="0"/>
            </a:endParaRPr>
          </a:p>
        </p:txBody>
      </p:sp>
      <p:sp>
        <p:nvSpPr>
          <p:cNvPr id="26" name="TextBox 25"/>
          <p:cNvSpPr txBox="1"/>
          <p:nvPr/>
        </p:nvSpPr>
        <p:spPr>
          <a:xfrm>
            <a:off x="1402842" y="3384436"/>
            <a:ext cx="1724628" cy="584775"/>
          </a:xfrm>
          <a:prstGeom prst="rect">
            <a:avLst/>
          </a:prstGeom>
          <a:noFill/>
        </p:spPr>
        <p:txBody>
          <a:bodyPr wrap="square" rtlCol="0">
            <a:spAutoFit/>
          </a:bodyPr>
          <a:lstStyle/>
          <a:p>
            <a:r>
              <a:rPr lang="en-US" sz="1600" b="1" dirty="0" smtClean="0">
                <a:solidFill>
                  <a:srgbClr val="0099CC"/>
                </a:solidFill>
                <a:latin typeface="Arial" panose="020B0604020202020204" pitchFamily="34" charset="0"/>
                <a:cs typeface="Arial" panose="020B0604020202020204" pitchFamily="34" charset="0"/>
              </a:rPr>
              <a:t>25ft </a:t>
            </a:r>
            <a:r>
              <a:rPr lang="en-US" sz="1600" b="1" dirty="0">
                <a:solidFill>
                  <a:srgbClr val="0099CC"/>
                </a:solidFill>
                <a:latin typeface="Arial" panose="020B0604020202020204" pitchFamily="34" charset="0"/>
                <a:cs typeface="Arial" panose="020B0604020202020204" pitchFamily="34" charset="0"/>
              </a:rPr>
              <a:t/>
            </a:r>
            <a:br>
              <a:rPr lang="en-US" sz="1600" b="1" dirty="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8m</a:t>
            </a:r>
            <a:endParaRPr lang="en-US" sz="1600" b="1" dirty="0">
              <a:solidFill>
                <a:srgbClr val="0099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6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1" grpId="0"/>
      <p:bldP spid="22" grpId="0"/>
      <p:bldP spid="23" grpId="0"/>
      <p:bldP spid="24" grpId="0"/>
      <p:bldP spid="25" grpId="0"/>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1157770" y="1368194"/>
            <a:ext cx="4710896" cy="4696415"/>
          </a:xfrm>
          <a:prstGeom prst="rect">
            <a:avLst/>
          </a:prstGeom>
        </p:spPr>
      </p:pic>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5" name="Text Placeholder 4"/>
          <p:cNvSpPr>
            <a:spLocks noGrp="1"/>
          </p:cNvSpPr>
          <p:nvPr>
            <p:ph type="body" sz="quarter" idx="15"/>
          </p:nvPr>
        </p:nvSpPr>
        <p:spPr/>
        <p:txBody>
          <a:bodyPr/>
          <a:lstStyle/>
          <a:p>
            <a:r>
              <a:rPr lang="en-US" dirty="0" smtClean="0"/>
              <a:t>Module 4 Activity</a:t>
            </a:r>
            <a:endParaRPr lang="en-US" dirty="0"/>
          </a:p>
        </p:txBody>
      </p:sp>
      <p:sp>
        <p:nvSpPr>
          <p:cNvPr id="3" name="Slide Number Placeholder 2"/>
          <p:cNvSpPr>
            <a:spLocks noGrp="1"/>
          </p:cNvSpPr>
          <p:nvPr>
            <p:ph type="sldNum" sz="quarter" idx="12"/>
          </p:nvPr>
        </p:nvSpPr>
        <p:spPr/>
        <p:txBody>
          <a:bodyPr/>
          <a:lstStyle/>
          <a:p>
            <a:pPr algn="r"/>
            <a:r>
              <a:rPr lang="en-US" dirty="0" smtClean="0"/>
              <a:t>	</a:t>
            </a:r>
            <a:fld id="{25D3FF45-FB88-453A-A2AC-7EF0564DBF56}" type="slidenum">
              <a:rPr lang="en-US" smtClean="0"/>
              <a:pPr algn="r"/>
              <a:t>58</a:t>
            </a:fld>
            <a:endParaRPr lang="en-US" dirty="0"/>
          </a:p>
        </p:txBody>
      </p:sp>
      <p:sp>
        <p:nvSpPr>
          <p:cNvPr id="11" name="TextBox 10"/>
          <p:cNvSpPr txBox="1"/>
          <p:nvPr/>
        </p:nvSpPr>
        <p:spPr>
          <a:xfrm>
            <a:off x="3129211" y="2476059"/>
            <a:ext cx="1724628" cy="584775"/>
          </a:xfrm>
          <a:prstGeom prst="rect">
            <a:avLst/>
          </a:prstGeom>
          <a:noFill/>
        </p:spPr>
        <p:txBody>
          <a:bodyPr wrap="square" rtlCol="0">
            <a:spAutoFit/>
          </a:bodyPr>
          <a:lstStyle/>
          <a:p>
            <a:r>
              <a:rPr lang="en-US" sz="1600" b="1" dirty="0" smtClean="0">
                <a:solidFill>
                  <a:srgbClr val="0099CC"/>
                </a:solidFill>
                <a:latin typeface="Arial" panose="020B0604020202020204" pitchFamily="34" charset="0"/>
                <a:cs typeface="Arial" panose="020B0604020202020204" pitchFamily="34" charset="0"/>
              </a:rPr>
              <a:t>50ft </a:t>
            </a:r>
            <a:br>
              <a:rPr lang="en-US" sz="1600" b="1" dirty="0" smtClean="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16m</a:t>
            </a:r>
            <a:endParaRPr lang="en-US" sz="1600" b="1" dirty="0">
              <a:solidFill>
                <a:srgbClr val="0099CC"/>
              </a:solidFill>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7"/>
          </p:nvPr>
        </p:nvSpPr>
        <p:spPr>
          <a:xfrm>
            <a:off x="628650" y="1386070"/>
            <a:ext cx="529782" cy="489207"/>
          </a:xfrm>
        </p:spPr>
        <p:txBody>
          <a:bodyPr/>
          <a:lstStyle/>
          <a:p>
            <a:pPr marL="0" indent="0">
              <a:buNone/>
            </a:pPr>
            <a:r>
              <a:rPr lang="en-US" dirty="0">
                <a:solidFill>
                  <a:srgbClr val="0099CC"/>
                </a:solidFill>
              </a:rPr>
              <a:t>3</a:t>
            </a:r>
            <a:r>
              <a:rPr lang="en-US" dirty="0" smtClean="0">
                <a:solidFill>
                  <a:srgbClr val="0099CC"/>
                </a:solidFill>
              </a:rPr>
              <a:t>.</a:t>
            </a:r>
            <a:endParaRPr lang="en-US" dirty="0">
              <a:solidFill>
                <a:srgbClr val="0099CC"/>
              </a:solidFill>
            </a:endParaRPr>
          </a:p>
        </p:txBody>
      </p:sp>
      <p:sp>
        <p:nvSpPr>
          <p:cNvPr id="18" name="TextBox 17"/>
          <p:cNvSpPr txBox="1"/>
          <p:nvPr/>
        </p:nvSpPr>
        <p:spPr>
          <a:xfrm>
            <a:off x="2543307" y="1628895"/>
            <a:ext cx="1724628" cy="584775"/>
          </a:xfrm>
          <a:prstGeom prst="rect">
            <a:avLst/>
          </a:prstGeom>
          <a:noFill/>
        </p:spPr>
        <p:txBody>
          <a:bodyPr wrap="square" rtlCol="0">
            <a:spAutoFit/>
          </a:bodyPr>
          <a:lstStyle/>
          <a:p>
            <a:pPr algn="ctr"/>
            <a:r>
              <a:rPr lang="en-US" sz="1600" b="1" dirty="0" smtClean="0">
                <a:solidFill>
                  <a:srgbClr val="0099CC"/>
                </a:solidFill>
                <a:latin typeface="Arial" panose="020B0604020202020204" pitchFamily="34" charset="0"/>
                <a:cs typeface="Arial" panose="020B0604020202020204" pitchFamily="34" charset="0"/>
              </a:rPr>
              <a:t>25ft </a:t>
            </a:r>
            <a:r>
              <a:rPr lang="en-US" sz="1600" b="1" dirty="0">
                <a:solidFill>
                  <a:srgbClr val="0099CC"/>
                </a:solidFill>
                <a:latin typeface="Arial" panose="020B0604020202020204" pitchFamily="34" charset="0"/>
                <a:cs typeface="Arial" panose="020B0604020202020204" pitchFamily="34" charset="0"/>
              </a:rPr>
              <a:t/>
            </a:r>
            <a:br>
              <a:rPr lang="en-US" sz="1600" b="1" dirty="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8m</a:t>
            </a:r>
            <a:endParaRPr lang="en-US" sz="1600" b="1" dirty="0">
              <a:solidFill>
                <a:srgbClr val="0099CC"/>
              </a:solidFill>
              <a:latin typeface="Arial" panose="020B0604020202020204" pitchFamily="34" charset="0"/>
              <a:cs typeface="Arial" panose="020B0604020202020204" pitchFamily="34" charset="0"/>
            </a:endParaRPr>
          </a:p>
        </p:txBody>
      </p:sp>
      <p:sp>
        <p:nvSpPr>
          <p:cNvPr id="21" name="TextBox 20"/>
          <p:cNvSpPr txBox="1"/>
          <p:nvPr/>
        </p:nvSpPr>
        <p:spPr>
          <a:xfrm>
            <a:off x="3831606" y="3384436"/>
            <a:ext cx="1724628" cy="584775"/>
          </a:xfrm>
          <a:prstGeom prst="rect">
            <a:avLst/>
          </a:prstGeom>
          <a:noFill/>
        </p:spPr>
        <p:txBody>
          <a:bodyPr wrap="square" rtlCol="0">
            <a:spAutoFit/>
          </a:bodyPr>
          <a:lstStyle/>
          <a:p>
            <a:r>
              <a:rPr lang="en-US" sz="1600" b="1" dirty="0" smtClean="0">
                <a:solidFill>
                  <a:srgbClr val="0099CC"/>
                </a:solidFill>
                <a:latin typeface="Arial" panose="020B0604020202020204" pitchFamily="34" charset="0"/>
                <a:cs typeface="Arial" panose="020B0604020202020204" pitchFamily="34" charset="0"/>
              </a:rPr>
              <a:t>50ft </a:t>
            </a:r>
            <a:br>
              <a:rPr lang="en-US" sz="1600" b="1" dirty="0" smtClean="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16m</a:t>
            </a:r>
            <a:endParaRPr lang="en-US" sz="1600" b="1" dirty="0">
              <a:solidFill>
                <a:srgbClr val="0099CC"/>
              </a:solidFill>
              <a:latin typeface="Arial" panose="020B0604020202020204" pitchFamily="34" charset="0"/>
              <a:cs typeface="Arial" panose="020B0604020202020204" pitchFamily="34" charset="0"/>
            </a:endParaRPr>
          </a:p>
        </p:txBody>
      </p:sp>
      <p:sp>
        <p:nvSpPr>
          <p:cNvPr id="22" name="TextBox 21"/>
          <p:cNvSpPr txBox="1"/>
          <p:nvPr/>
        </p:nvSpPr>
        <p:spPr>
          <a:xfrm>
            <a:off x="3173769" y="4315963"/>
            <a:ext cx="1724628" cy="584775"/>
          </a:xfrm>
          <a:prstGeom prst="rect">
            <a:avLst/>
          </a:prstGeom>
          <a:noFill/>
        </p:spPr>
        <p:txBody>
          <a:bodyPr wrap="square" rtlCol="0">
            <a:spAutoFit/>
          </a:bodyPr>
          <a:lstStyle/>
          <a:p>
            <a:r>
              <a:rPr lang="en-US" sz="1600" b="1" dirty="0" smtClean="0">
                <a:solidFill>
                  <a:srgbClr val="0099CC"/>
                </a:solidFill>
                <a:latin typeface="Arial" panose="020B0604020202020204" pitchFamily="34" charset="0"/>
                <a:cs typeface="Arial" panose="020B0604020202020204" pitchFamily="34" charset="0"/>
              </a:rPr>
              <a:t>50ft </a:t>
            </a:r>
            <a:br>
              <a:rPr lang="en-US" sz="1600" b="1" dirty="0" smtClean="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16m</a:t>
            </a:r>
            <a:endParaRPr lang="en-US" sz="1600" b="1" dirty="0">
              <a:solidFill>
                <a:srgbClr val="0099CC"/>
              </a:solidFill>
              <a:latin typeface="Arial" panose="020B0604020202020204" pitchFamily="34" charset="0"/>
              <a:cs typeface="Arial" panose="020B0604020202020204" pitchFamily="34" charset="0"/>
            </a:endParaRPr>
          </a:p>
        </p:txBody>
      </p:sp>
      <p:sp>
        <p:nvSpPr>
          <p:cNvPr id="23" name="TextBox 22"/>
          <p:cNvSpPr txBox="1"/>
          <p:nvPr/>
        </p:nvSpPr>
        <p:spPr>
          <a:xfrm>
            <a:off x="2473857" y="3394254"/>
            <a:ext cx="1724628" cy="584775"/>
          </a:xfrm>
          <a:prstGeom prst="rect">
            <a:avLst/>
          </a:prstGeom>
          <a:noFill/>
        </p:spPr>
        <p:txBody>
          <a:bodyPr wrap="square" rtlCol="0">
            <a:spAutoFit/>
          </a:bodyPr>
          <a:lstStyle/>
          <a:p>
            <a:r>
              <a:rPr lang="en-US" sz="1600" b="1" dirty="0" smtClean="0">
                <a:solidFill>
                  <a:srgbClr val="0099CC"/>
                </a:solidFill>
                <a:latin typeface="Arial" panose="020B0604020202020204" pitchFamily="34" charset="0"/>
                <a:cs typeface="Arial" panose="020B0604020202020204" pitchFamily="34" charset="0"/>
              </a:rPr>
              <a:t>50ft </a:t>
            </a:r>
            <a:br>
              <a:rPr lang="en-US" sz="1600" b="1" dirty="0" smtClean="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16m</a:t>
            </a:r>
            <a:endParaRPr lang="en-US" sz="1600" b="1" dirty="0">
              <a:solidFill>
                <a:srgbClr val="0099CC"/>
              </a:solidFill>
              <a:latin typeface="Arial" panose="020B0604020202020204" pitchFamily="34" charset="0"/>
              <a:cs typeface="Arial" panose="020B0604020202020204" pitchFamily="34" charset="0"/>
            </a:endParaRPr>
          </a:p>
        </p:txBody>
      </p:sp>
      <p:sp>
        <p:nvSpPr>
          <p:cNvPr id="24" name="TextBox 23"/>
          <p:cNvSpPr txBox="1"/>
          <p:nvPr/>
        </p:nvSpPr>
        <p:spPr>
          <a:xfrm>
            <a:off x="5006352" y="3385735"/>
            <a:ext cx="1724628" cy="584775"/>
          </a:xfrm>
          <a:prstGeom prst="rect">
            <a:avLst/>
          </a:prstGeom>
          <a:noFill/>
        </p:spPr>
        <p:txBody>
          <a:bodyPr wrap="square" rtlCol="0">
            <a:spAutoFit/>
          </a:bodyPr>
          <a:lstStyle/>
          <a:p>
            <a:r>
              <a:rPr lang="en-US" sz="1600" b="1" dirty="0" smtClean="0">
                <a:solidFill>
                  <a:srgbClr val="0099CC"/>
                </a:solidFill>
                <a:latin typeface="Arial" panose="020B0604020202020204" pitchFamily="34" charset="0"/>
                <a:cs typeface="Arial" panose="020B0604020202020204" pitchFamily="34" charset="0"/>
              </a:rPr>
              <a:t>25ft </a:t>
            </a:r>
            <a:r>
              <a:rPr lang="en-US" sz="1600" b="1" dirty="0">
                <a:solidFill>
                  <a:srgbClr val="0099CC"/>
                </a:solidFill>
                <a:latin typeface="Arial" panose="020B0604020202020204" pitchFamily="34" charset="0"/>
                <a:cs typeface="Arial" panose="020B0604020202020204" pitchFamily="34" charset="0"/>
              </a:rPr>
              <a:t/>
            </a:r>
            <a:br>
              <a:rPr lang="en-US" sz="1600" b="1" dirty="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8m</a:t>
            </a:r>
            <a:endParaRPr lang="en-US" sz="1600" b="1" dirty="0">
              <a:solidFill>
                <a:srgbClr val="0099CC"/>
              </a:solidFill>
              <a:latin typeface="Arial" panose="020B0604020202020204" pitchFamily="34" charset="0"/>
              <a:cs typeface="Arial" panose="020B0604020202020204" pitchFamily="34" charset="0"/>
            </a:endParaRPr>
          </a:p>
        </p:txBody>
      </p:sp>
      <p:sp>
        <p:nvSpPr>
          <p:cNvPr id="25" name="TextBox 24"/>
          <p:cNvSpPr txBox="1"/>
          <p:nvPr/>
        </p:nvSpPr>
        <p:spPr>
          <a:xfrm>
            <a:off x="3208879" y="5189615"/>
            <a:ext cx="1724628" cy="584775"/>
          </a:xfrm>
          <a:prstGeom prst="rect">
            <a:avLst/>
          </a:prstGeom>
          <a:noFill/>
        </p:spPr>
        <p:txBody>
          <a:bodyPr wrap="square" rtlCol="0">
            <a:spAutoFit/>
          </a:bodyPr>
          <a:lstStyle/>
          <a:p>
            <a:r>
              <a:rPr lang="en-US" sz="1600" b="1" dirty="0" smtClean="0">
                <a:solidFill>
                  <a:srgbClr val="0099CC"/>
                </a:solidFill>
                <a:latin typeface="Arial" panose="020B0604020202020204" pitchFamily="34" charset="0"/>
                <a:cs typeface="Arial" panose="020B0604020202020204" pitchFamily="34" charset="0"/>
              </a:rPr>
              <a:t>25ft </a:t>
            </a:r>
            <a:r>
              <a:rPr lang="en-US" sz="1600" b="1" dirty="0">
                <a:solidFill>
                  <a:srgbClr val="0099CC"/>
                </a:solidFill>
                <a:latin typeface="Arial" panose="020B0604020202020204" pitchFamily="34" charset="0"/>
                <a:cs typeface="Arial" panose="020B0604020202020204" pitchFamily="34" charset="0"/>
              </a:rPr>
              <a:t/>
            </a:r>
            <a:br>
              <a:rPr lang="en-US" sz="1600" b="1" dirty="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8m</a:t>
            </a:r>
            <a:endParaRPr lang="en-US" sz="1600" b="1" dirty="0">
              <a:solidFill>
                <a:srgbClr val="0099CC"/>
              </a:solidFill>
              <a:latin typeface="Arial" panose="020B0604020202020204" pitchFamily="34" charset="0"/>
              <a:cs typeface="Arial" panose="020B0604020202020204" pitchFamily="34" charset="0"/>
            </a:endParaRPr>
          </a:p>
        </p:txBody>
      </p:sp>
      <p:sp>
        <p:nvSpPr>
          <p:cNvPr id="26" name="TextBox 25"/>
          <p:cNvSpPr txBox="1"/>
          <p:nvPr/>
        </p:nvSpPr>
        <p:spPr>
          <a:xfrm>
            <a:off x="1402842" y="3384436"/>
            <a:ext cx="758583" cy="584775"/>
          </a:xfrm>
          <a:prstGeom prst="rect">
            <a:avLst/>
          </a:prstGeom>
          <a:noFill/>
        </p:spPr>
        <p:txBody>
          <a:bodyPr wrap="square" rtlCol="0">
            <a:spAutoFit/>
          </a:bodyPr>
          <a:lstStyle/>
          <a:p>
            <a:r>
              <a:rPr lang="en-US" sz="1600" b="1" dirty="0" smtClean="0">
                <a:solidFill>
                  <a:srgbClr val="0099CC"/>
                </a:solidFill>
                <a:latin typeface="Arial" panose="020B0604020202020204" pitchFamily="34" charset="0"/>
                <a:cs typeface="Arial" panose="020B0604020202020204" pitchFamily="34" charset="0"/>
              </a:rPr>
              <a:t>25ft </a:t>
            </a:r>
            <a:r>
              <a:rPr lang="en-US" sz="1600" b="1" dirty="0">
                <a:solidFill>
                  <a:srgbClr val="0099CC"/>
                </a:solidFill>
                <a:latin typeface="Arial" panose="020B0604020202020204" pitchFamily="34" charset="0"/>
                <a:cs typeface="Arial" panose="020B0604020202020204" pitchFamily="34" charset="0"/>
              </a:rPr>
              <a:t/>
            </a:r>
            <a:br>
              <a:rPr lang="en-US" sz="1600" b="1" dirty="0">
                <a:solidFill>
                  <a:srgbClr val="0099CC"/>
                </a:solidFill>
                <a:latin typeface="Arial" panose="020B0604020202020204" pitchFamily="34" charset="0"/>
                <a:cs typeface="Arial" panose="020B0604020202020204" pitchFamily="34" charset="0"/>
              </a:rPr>
            </a:br>
            <a:r>
              <a:rPr lang="en-US" sz="1600" b="1" dirty="0" smtClean="0">
                <a:solidFill>
                  <a:srgbClr val="0099CC"/>
                </a:solidFill>
                <a:latin typeface="Arial" panose="020B0604020202020204" pitchFamily="34" charset="0"/>
                <a:cs typeface="Arial" panose="020B0604020202020204" pitchFamily="34" charset="0"/>
              </a:rPr>
              <a:t>8m</a:t>
            </a:r>
            <a:endParaRPr lang="en-US" sz="1600" b="1" dirty="0">
              <a:solidFill>
                <a:srgbClr val="0099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31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1" grpId="0"/>
      <p:bldP spid="22" grpId="0"/>
      <p:bldP spid="23" grpId="0"/>
      <p:bldP spid="24" grpId="0"/>
      <p:bldP spid="25" grpId="0"/>
      <p:bldP spid="2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5" name="Text Placeholder 4"/>
          <p:cNvSpPr>
            <a:spLocks noGrp="1"/>
          </p:cNvSpPr>
          <p:nvPr>
            <p:ph type="body" sz="quarter" idx="15"/>
          </p:nvPr>
        </p:nvSpPr>
        <p:spPr/>
        <p:txBody>
          <a:bodyPr/>
          <a:lstStyle/>
          <a:p>
            <a:r>
              <a:rPr lang="en-US" dirty="0" smtClean="0"/>
              <a:t>Module 4 Activity</a:t>
            </a:r>
            <a:endParaRPr lang="en-US" dirty="0"/>
          </a:p>
        </p:txBody>
      </p:sp>
      <p:sp>
        <p:nvSpPr>
          <p:cNvPr id="3" name="Slide Number Placeholder 2"/>
          <p:cNvSpPr>
            <a:spLocks noGrp="1"/>
          </p:cNvSpPr>
          <p:nvPr>
            <p:ph type="sldNum" sz="quarter" idx="12"/>
          </p:nvPr>
        </p:nvSpPr>
        <p:spPr/>
        <p:txBody>
          <a:bodyPr/>
          <a:lstStyle/>
          <a:p>
            <a:pPr algn="r"/>
            <a:r>
              <a:rPr lang="en-US" dirty="0" smtClean="0"/>
              <a:t>	</a:t>
            </a:r>
            <a:fld id="{25D3FF45-FB88-453A-A2AC-7EF0564DBF56}" type="slidenum">
              <a:rPr lang="en-US" smtClean="0"/>
              <a:pPr algn="r"/>
              <a:t>59</a:t>
            </a:fld>
            <a:endParaRPr lang="en-US" dirty="0"/>
          </a:p>
        </p:txBody>
      </p:sp>
      <p:sp>
        <p:nvSpPr>
          <p:cNvPr id="7" name="Text Placeholder 6"/>
          <p:cNvSpPr>
            <a:spLocks noGrp="1"/>
          </p:cNvSpPr>
          <p:nvPr>
            <p:ph type="body" sz="quarter" idx="17"/>
          </p:nvPr>
        </p:nvSpPr>
        <p:spPr>
          <a:xfrm>
            <a:off x="628650" y="1386069"/>
            <a:ext cx="8237558" cy="1279857"/>
          </a:xfrm>
        </p:spPr>
        <p:txBody>
          <a:bodyPr>
            <a:normAutofit/>
          </a:bodyPr>
          <a:lstStyle/>
          <a:p>
            <a:pPr marL="0" indent="0">
              <a:buNone/>
            </a:pPr>
            <a:r>
              <a:rPr lang="en-US" dirty="0">
                <a:solidFill>
                  <a:srgbClr val="0099CC"/>
                </a:solidFill>
              </a:rPr>
              <a:t>4</a:t>
            </a:r>
            <a:r>
              <a:rPr lang="en-US" dirty="0" smtClean="0">
                <a:solidFill>
                  <a:srgbClr val="0099CC"/>
                </a:solidFill>
              </a:rPr>
              <a:t>. </a:t>
            </a:r>
            <a:r>
              <a:rPr lang="en-US" dirty="0"/>
              <a:t>Using your own words, explain the requirements for PPE in a Warm Zone and a Hot Zone. </a:t>
            </a:r>
          </a:p>
          <a:p>
            <a:pPr marL="0" indent="0">
              <a:buNone/>
            </a:pPr>
            <a:endParaRPr lang="en-US" dirty="0"/>
          </a:p>
          <a:p>
            <a:pPr marL="0" indent="0">
              <a:buNone/>
            </a:pPr>
            <a:endParaRPr lang="en-US" dirty="0">
              <a:solidFill>
                <a:srgbClr val="0099CC"/>
              </a:solidFill>
            </a:endParaRPr>
          </a:p>
        </p:txBody>
      </p:sp>
      <p:sp>
        <p:nvSpPr>
          <p:cNvPr id="4" name="TextBox 3"/>
          <p:cNvSpPr txBox="1"/>
          <p:nvPr/>
        </p:nvSpPr>
        <p:spPr>
          <a:xfrm>
            <a:off x="628649" y="2302222"/>
            <a:ext cx="8261261" cy="3046988"/>
          </a:xfrm>
          <a:prstGeom prst="rect">
            <a:avLst/>
          </a:prstGeom>
          <a:noFill/>
        </p:spPr>
        <p:txBody>
          <a:bodyPr wrap="square" rtlCol="0">
            <a:spAutoFit/>
          </a:bodyPr>
          <a:lstStyle/>
          <a:p>
            <a:r>
              <a:rPr lang="en-US" sz="2400" dirty="0">
                <a:solidFill>
                  <a:srgbClr val="0099CC"/>
                </a:solidFill>
                <a:latin typeface="Arial" panose="020B0604020202020204" pitchFamily="34" charset="0"/>
                <a:cs typeface="Arial" panose="020B0604020202020204" pitchFamily="34" charset="0"/>
              </a:rPr>
              <a:t>In a Warm Zone, Acid Protective garment, chemical resistant boots, hard hat and safety glasses must be worn. Chemical resistant gloves, head/eye/face protection and respiratory protection must be readily available. </a:t>
            </a:r>
          </a:p>
          <a:p>
            <a:endParaRPr lang="en-US" sz="2400" dirty="0">
              <a:solidFill>
                <a:srgbClr val="0099CC"/>
              </a:solidFill>
              <a:latin typeface="Arial" panose="020B0604020202020204" pitchFamily="34" charset="0"/>
              <a:cs typeface="Arial" panose="020B0604020202020204" pitchFamily="34" charset="0"/>
            </a:endParaRPr>
          </a:p>
          <a:p>
            <a:r>
              <a:rPr lang="en-US" sz="2400" dirty="0">
                <a:solidFill>
                  <a:srgbClr val="0099CC"/>
                </a:solidFill>
                <a:latin typeface="Arial" panose="020B0604020202020204" pitchFamily="34" charset="0"/>
                <a:cs typeface="Arial" panose="020B0604020202020204" pitchFamily="34" charset="0"/>
              </a:rPr>
              <a:t>In a Hot Zone, Acid Protective garment, chemical resistant boots and gloves, head/eye/face protection and respiratory protection must be properly worn. </a:t>
            </a:r>
          </a:p>
        </p:txBody>
      </p:sp>
    </p:spTree>
    <p:extLst>
      <p:ext uri="{BB962C8B-B14F-4D97-AF65-F5344CB8AC3E}">
        <p14:creationId xmlns:p14="http://schemas.microsoft.com/office/powerpoint/2010/main" val="128770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a:t>Learning Objectives</a:t>
            </a:r>
          </a:p>
        </p:txBody>
      </p:sp>
      <p:sp>
        <p:nvSpPr>
          <p:cNvPr id="4" name="Text Placeholder 3"/>
          <p:cNvSpPr>
            <a:spLocks noGrp="1"/>
          </p:cNvSpPr>
          <p:nvPr>
            <p:ph type="body" sz="quarter" idx="17"/>
          </p:nvPr>
        </p:nvSpPr>
        <p:spPr>
          <a:prstGeom prst="rect">
            <a:avLst/>
          </a:prstGeom>
        </p:spPr>
        <p:txBody>
          <a:bodyPr/>
          <a:lstStyle/>
          <a:p>
            <a:pPr marL="0" indent="0">
              <a:buNone/>
            </a:pPr>
            <a:r>
              <a:rPr lang="en-US" sz="2400" dirty="0">
                <a:latin typeface="Arial Black" panose="020B0A04020102020204" pitchFamily="34" charset="0"/>
              </a:rPr>
              <a:t>Module 5</a:t>
            </a:r>
            <a:r>
              <a:rPr lang="en-US" sz="2400" dirty="0" smtClean="0">
                <a:latin typeface="Arial Black" panose="020B0A04020102020204" pitchFamily="34" charset="0"/>
              </a:rPr>
              <a:t>: Inspections and Audits</a:t>
            </a:r>
            <a:endParaRPr lang="en-US" sz="2400" dirty="0">
              <a:latin typeface="Arial Black" panose="020B0A04020102020204" pitchFamily="34" charset="0"/>
            </a:endParaRPr>
          </a:p>
          <a:p>
            <a:pPr lvl="0"/>
            <a:r>
              <a:rPr lang="en-US" dirty="0">
                <a:latin typeface="Arial" panose="020B0604020202020204" pitchFamily="34" charset="0"/>
              </a:rPr>
              <a:t>List various inspection </a:t>
            </a:r>
            <a:r>
              <a:rPr lang="en-US" dirty="0" smtClean="0">
                <a:latin typeface="Arial" panose="020B0604020202020204" pitchFamily="34" charset="0"/>
              </a:rPr>
              <a:t>processes</a:t>
            </a:r>
            <a:endParaRPr lang="en-US" dirty="0">
              <a:latin typeface="Arial" panose="020B0604020202020204" pitchFamily="34" charset="0"/>
            </a:endParaRPr>
          </a:p>
          <a:p>
            <a:pPr marL="0" indent="0">
              <a:buNone/>
            </a:pPr>
            <a:endParaRPr lang="en-US" dirty="0" smtClean="0"/>
          </a:p>
          <a:p>
            <a:pPr marL="0" indent="0">
              <a:buNone/>
            </a:pPr>
            <a:r>
              <a:rPr lang="en-US" dirty="0">
                <a:latin typeface="Arial Black" panose="020B0A04020102020204" pitchFamily="34" charset="0"/>
              </a:rPr>
              <a:t>Module </a:t>
            </a:r>
            <a:r>
              <a:rPr lang="en-US" dirty="0" smtClean="0">
                <a:latin typeface="Arial Black" panose="020B0A04020102020204" pitchFamily="34" charset="0"/>
              </a:rPr>
              <a:t>6: Emergency Responses</a:t>
            </a:r>
            <a:endParaRPr lang="en-US" dirty="0">
              <a:latin typeface="Arial Black" panose="020B0A04020102020204" pitchFamily="34" charset="0"/>
            </a:endParaRPr>
          </a:p>
          <a:p>
            <a:pPr lvl="0"/>
            <a:r>
              <a:rPr lang="en-US" dirty="0">
                <a:latin typeface="Arial" panose="020B0604020202020204" pitchFamily="34" charset="0"/>
              </a:rPr>
              <a:t>Discuss action plan for an emergency </a:t>
            </a:r>
            <a:r>
              <a:rPr lang="en-US" dirty="0" smtClean="0">
                <a:latin typeface="Arial" panose="020B0604020202020204" pitchFamily="34" charset="0"/>
              </a:rPr>
              <a:t>situation</a:t>
            </a:r>
            <a:endParaRPr lang="en-US" dirty="0">
              <a:latin typeface="Arial" panose="020B0604020202020204" pitchFamily="34" charset="0"/>
            </a:endParaRPr>
          </a:p>
          <a:p>
            <a:pPr marL="0" indent="0">
              <a:buNone/>
            </a:pPr>
            <a:endParaRPr lang="en-US" dirty="0"/>
          </a:p>
          <a:p>
            <a:pPr marL="0" indent="0">
              <a:buNone/>
            </a:pPr>
            <a:endParaRPr lang="en-US" dirty="0"/>
          </a:p>
        </p:txBody>
      </p:sp>
      <p:sp>
        <p:nvSpPr>
          <p:cNvPr id="2" name="Footer Placeholder 1"/>
          <p:cNvSpPr>
            <a:spLocks noGrp="1"/>
          </p:cNvSpPr>
          <p:nvPr>
            <p:ph type="ftr" sz="quarter" idx="11"/>
          </p:nvPr>
        </p:nvSpPr>
        <p:spPr/>
        <p:txBody>
          <a:bodyPr/>
          <a:lstStyle/>
          <a:p>
            <a:r>
              <a:rPr lang="en-US" dirty="0" smtClean="0"/>
              <a:t>Sulfuric Acid - Bulk Handling – SFT FCX1017C</a:t>
            </a:r>
            <a:endParaRPr lang="en-US" dirty="0"/>
          </a:p>
        </p:txBody>
      </p:sp>
      <p:sp>
        <p:nvSpPr>
          <p:cNvPr id="3" name="Slide Number Placeholder 2"/>
          <p:cNvSpPr>
            <a:spLocks noGrp="1"/>
          </p:cNvSpPr>
          <p:nvPr>
            <p:ph type="sldNum" sz="quarter" idx="12"/>
          </p:nvPr>
        </p:nvSpPr>
        <p:spPr/>
        <p:txBody>
          <a:bodyPr/>
          <a:lstStyle/>
          <a:p>
            <a:pPr algn="r"/>
            <a:r>
              <a:rPr lang="en-US" dirty="0" smtClean="0"/>
              <a:t>	</a:t>
            </a:r>
            <a:fld id="{25D3FF45-FB88-453A-A2AC-7EF0564DBF56}" type="slidenum">
              <a:rPr lang="en-US" smtClean="0"/>
              <a:pPr algn="r"/>
              <a:t>6</a:t>
            </a:fld>
            <a:endParaRPr lang="en-US" dirty="0"/>
          </a:p>
        </p:txBody>
      </p:sp>
    </p:spTree>
    <p:extLst>
      <p:ext uri="{BB962C8B-B14F-4D97-AF65-F5344CB8AC3E}">
        <p14:creationId xmlns:p14="http://schemas.microsoft.com/office/powerpoint/2010/main" val="42138388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60</a:t>
            </a:fld>
            <a:endParaRPr lang="en-US" dirty="0"/>
          </a:p>
        </p:txBody>
      </p:sp>
      <p:sp>
        <p:nvSpPr>
          <p:cNvPr id="5" name="Text Placeholder 4"/>
          <p:cNvSpPr>
            <a:spLocks noGrp="1"/>
          </p:cNvSpPr>
          <p:nvPr>
            <p:ph type="body" sz="quarter" idx="15"/>
          </p:nvPr>
        </p:nvSpPr>
        <p:spPr/>
        <p:txBody>
          <a:bodyPr/>
          <a:lstStyle/>
          <a:p>
            <a:r>
              <a:rPr lang="en-US" dirty="0" smtClean="0"/>
              <a:t>Debrief</a:t>
            </a:r>
            <a:endParaRPr lang="en-US" dirty="0"/>
          </a:p>
        </p:txBody>
      </p:sp>
      <p:sp>
        <p:nvSpPr>
          <p:cNvPr id="4" name="Text Placeholder 3"/>
          <p:cNvSpPr>
            <a:spLocks noGrp="1"/>
          </p:cNvSpPr>
          <p:nvPr>
            <p:ph type="body" sz="quarter" idx="17"/>
          </p:nvPr>
        </p:nvSpPr>
        <p:spPr>
          <a:prstGeom prst="rect">
            <a:avLst/>
          </a:prstGeom>
        </p:spPr>
        <p:txBody>
          <a:bodyPr/>
          <a:lstStyle/>
          <a:p>
            <a:r>
              <a:rPr lang="en-US" dirty="0"/>
              <a:t>What are some key concepts learned in this module?</a:t>
            </a:r>
          </a:p>
          <a:p>
            <a:r>
              <a:rPr lang="en-US" dirty="0"/>
              <a:t>What do you need to understand better?</a:t>
            </a:r>
          </a:p>
          <a:p>
            <a:r>
              <a:rPr lang="en-US" dirty="0"/>
              <a:t>What information surprised you</a:t>
            </a:r>
            <a:r>
              <a:rPr lang="en-US" dirty="0" smtClean="0"/>
              <a:t>?</a:t>
            </a:r>
            <a:endParaRPr lang="en-US" dirty="0"/>
          </a:p>
        </p:txBody>
      </p:sp>
    </p:spTree>
    <p:extLst>
      <p:ext uri="{BB962C8B-B14F-4D97-AF65-F5344CB8AC3E}">
        <p14:creationId xmlns:p14="http://schemas.microsoft.com/office/powerpoint/2010/main" val="34025490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prstGeom prst="rect">
            <a:avLst/>
          </a:prstGeom>
        </p:spPr>
        <p:txBody>
          <a:bodyPr>
            <a:normAutofit/>
          </a:bodyPr>
          <a:lstStyle/>
          <a:p>
            <a:r>
              <a:rPr lang="en-US" dirty="0" smtClean="0"/>
              <a:t>Module 5:                     Inspections and Audits</a:t>
            </a:r>
            <a:endParaRPr lang="en-US" dirty="0"/>
          </a:p>
        </p:txBody>
      </p:sp>
    </p:spTree>
    <p:extLst>
      <p:ext uri="{BB962C8B-B14F-4D97-AF65-F5344CB8AC3E}">
        <p14:creationId xmlns:p14="http://schemas.microsoft.com/office/powerpoint/2010/main" val="17481016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62</a:t>
            </a:fld>
            <a:endParaRPr lang="en-US" dirty="0"/>
          </a:p>
        </p:txBody>
      </p:sp>
      <p:sp>
        <p:nvSpPr>
          <p:cNvPr id="5" name="Text Placeholder 4"/>
          <p:cNvSpPr>
            <a:spLocks noGrp="1"/>
          </p:cNvSpPr>
          <p:nvPr>
            <p:ph type="body" sz="quarter" idx="15"/>
          </p:nvPr>
        </p:nvSpPr>
        <p:spPr/>
        <p:txBody>
          <a:bodyPr/>
          <a:lstStyle/>
          <a:p>
            <a:r>
              <a:rPr lang="en-US" dirty="0" smtClean="0"/>
              <a:t>Inspections and Audits</a:t>
            </a:r>
            <a:endParaRPr lang="en-US" dirty="0"/>
          </a:p>
        </p:txBody>
      </p:sp>
      <p:sp>
        <p:nvSpPr>
          <p:cNvPr id="4" name="Text Placeholder 3"/>
          <p:cNvSpPr>
            <a:spLocks noGrp="1"/>
          </p:cNvSpPr>
          <p:nvPr>
            <p:ph type="body" sz="quarter" idx="17"/>
          </p:nvPr>
        </p:nvSpPr>
        <p:spPr>
          <a:prstGeom prst="rect">
            <a:avLst/>
          </a:prstGeom>
        </p:spPr>
        <p:txBody>
          <a:bodyPr/>
          <a:lstStyle/>
          <a:p>
            <a:pPr>
              <a:spcBef>
                <a:spcPts val="0"/>
              </a:spcBef>
              <a:spcAft>
                <a:spcPts val="0"/>
              </a:spcAft>
            </a:pPr>
            <a:r>
              <a:rPr lang="en-US" dirty="0" smtClean="0"/>
              <a:t>Help identify deficiencies</a:t>
            </a:r>
            <a:endParaRPr lang="en-US" dirty="0"/>
          </a:p>
          <a:p>
            <a:pPr lvl="1">
              <a:spcBef>
                <a:spcPts val="0"/>
              </a:spcBef>
              <a:spcAft>
                <a:spcPts val="0"/>
              </a:spcAft>
            </a:pPr>
            <a:r>
              <a:rPr lang="en-US" dirty="0" smtClean="0"/>
              <a:t>Physical conditions</a:t>
            </a:r>
            <a:endParaRPr lang="en-US" dirty="0"/>
          </a:p>
          <a:p>
            <a:pPr lvl="1">
              <a:spcBef>
                <a:spcPts val="0"/>
              </a:spcBef>
              <a:spcAft>
                <a:spcPts val="0"/>
              </a:spcAft>
            </a:pPr>
            <a:r>
              <a:rPr lang="en-US" dirty="0" smtClean="0"/>
              <a:t>Work practices</a:t>
            </a:r>
          </a:p>
          <a:p>
            <a:pPr>
              <a:spcBef>
                <a:spcPts val="0"/>
              </a:spcBef>
              <a:spcAft>
                <a:spcPts val="0"/>
              </a:spcAft>
            </a:pPr>
            <a:r>
              <a:rPr lang="en-US" dirty="0" smtClean="0"/>
              <a:t>Hazard categories</a:t>
            </a:r>
          </a:p>
          <a:p>
            <a:pPr lvl="1">
              <a:spcBef>
                <a:spcPts val="0"/>
              </a:spcBef>
              <a:spcAft>
                <a:spcPts val="0"/>
              </a:spcAft>
            </a:pPr>
            <a:r>
              <a:rPr lang="en-US" dirty="0" smtClean="0"/>
              <a:t>Chemical</a:t>
            </a:r>
          </a:p>
          <a:p>
            <a:pPr lvl="1">
              <a:spcBef>
                <a:spcPts val="0"/>
              </a:spcBef>
              <a:spcAft>
                <a:spcPts val="0"/>
              </a:spcAft>
            </a:pPr>
            <a:r>
              <a:rPr lang="en-US" dirty="0" smtClean="0"/>
              <a:t>Biological</a:t>
            </a:r>
          </a:p>
          <a:p>
            <a:pPr lvl="1">
              <a:spcBef>
                <a:spcPts val="0"/>
              </a:spcBef>
              <a:spcAft>
                <a:spcPts val="0"/>
              </a:spcAft>
            </a:pPr>
            <a:r>
              <a:rPr lang="en-US" dirty="0" smtClean="0"/>
              <a:t>Physical</a:t>
            </a:r>
          </a:p>
          <a:p>
            <a:pPr>
              <a:spcBef>
                <a:spcPts val="0"/>
              </a:spcBef>
              <a:spcAft>
                <a:spcPts val="0"/>
              </a:spcAft>
            </a:pPr>
            <a:r>
              <a:rPr lang="en-US" dirty="0" smtClean="0"/>
              <a:t>Changing conditions</a:t>
            </a:r>
            <a:endParaRPr lang="en-US" dirty="0"/>
          </a:p>
          <a:p>
            <a:endParaRPr lang="en-US" dirty="0"/>
          </a:p>
        </p:txBody>
      </p:sp>
    </p:spTree>
    <p:extLst>
      <p:ext uri="{BB962C8B-B14F-4D97-AF65-F5344CB8AC3E}">
        <p14:creationId xmlns:p14="http://schemas.microsoft.com/office/powerpoint/2010/main" val="5256000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rmAutofit/>
          </a:bodyPr>
          <a:lstStyle/>
          <a:p>
            <a:r>
              <a:rPr lang="en-US" dirty="0" smtClean="0"/>
              <a:t>Workplace Inspection</a:t>
            </a:r>
            <a:endParaRPr lang="en-US" dirty="0"/>
          </a:p>
        </p:txBody>
      </p:sp>
      <p:sp>
        <p:nvSpPr>
          <p:cNvPr id="3" name="Text Placeholder 2"/>
          <p:cNvSpPr>
            <a:spLocks noGrp="1"/>
          </p:cNvSpPr>
          <p:nvPr>
            <p:ph type="body" sz="quarter" idx="17"/>
          </p:nvPr>
        </p:nvSpPr>
        <p:spPr>
          <a:prstGeom prst="rect">
            <a:avLst/>
          </a:prstGeom>
        </p:spPr>
        <p:txBody>
          <a:bodyPr/>
          <a:lstStyle/>
          <a:p>
            <a:pPr>
              <a:spcBef>
                <a:spcPts val="0"/>
              </a:spcBef>
              <a:spcAft>
                <a:spcPts val="0"/>
              </a:spcAft>
            </a:pPr>
            <a:r>
              <a:rPr lang="en-US" dirty="0" smtClean="0">
                <a:latin typeface="Arial" panose="020B0604020202020204" pitchFamily="34" charset="0"/>
              </a:rPr>
              <a:t>Operators must perform work area inspection</a:t>
            </a:r>
          </a:p>
          <a:p>
            <a:pPr>
              <a:spcBef>
                <a:spcPts val="0"/>
              </a:spcBef>
              <a:spcAft>
                <a:spcPts val="0"/>
              </a:spcAft>
            </a:pPr>
            <a:r>
              <a:rPr lang="en-US" dirty="0" smtClean="0">
                <a:latin typeface="Arial" panose="020B0604020202020204" pitchFamily="34" charset="0"/>
              </a:rPr>
              <a:t>Common inspection items</a:t>
            </a:r>
          </a:p>
          <a:p>
            <a:pPr lvl="1">
              <a:spcBef>
                <a:spcPts val="0"/>
              </a:spcBef>
              <a:spcAft>
                <a:spcPts val="0"/>
              </a:spcAft>
            </a:pPr>
            <a:r>
              <a:rPr lang="en-US" dirty="0" smtClean="0"/>
              <a:t>Eyewash stations/Safety showers</a:t>
            </a:r>
          </a:p>
          <a:p>
            <a:pPr lvl="1">
              <a:spcBef>
                <a:spcPts val="0"/>
              </a:spcBef>
              <a:spcAft>
                <a:spcPts val="0"/>
              </a:spcAft>
            </a:pPr>
            <a:r>
              <a:rPr lang="en-US" dirty="0" smtClean="0">
                <a:latin typeface="Arial" panose="020B0604020202020204" pitchFamily="34" charset="0"/>
              </a:rPr>
              <a:t>Hose fittings</a:t>
            </a:r>
          </a:p>
          <a:p>
            <a:pPr lvl="1">
              <a:spcBef>
                <a:spcPts val="0"/>
              </a:spcBef>
              <a:spcAft>
                <a:spcPts val="0"/>
              </a:spcAft>
            </a:pPr>
            <a:r>
              <a:rPr lang="en-US" dirty="0" smtClean="0"/>
              <a:t>Safe access</a:t>
            </a:r>
          </a:p>
          <a:p>
            <a:pPr lvl="1">
              <a:spcBef>
                <a:spcPts val="0"/>
              </a:spcBef>
              <a:spcAft>
                <a:spcPts val="0"/>
              </a:spcAft>
            </a:pPr>
            <a:r>
              <a:rPr lang="en-US" dirty="0" smtClean="0">
                <a:latin typeface="Arial" panose="020B0604020202020204" pitchFamily="34" charset="0"/>
              </a:rPr>
              <a:t>Housekeeping</a:t>
            </a:r>
          </a:p>
          <a:p>
            <a:pPr lvl="1">
              <a:spcBef>
                <a:spcPts val="0"/>
              </a:spcBef>
              <a:spcAft>
                <a:spcPts val="0"/>
              </a:spcAft>
            </a:pPr>
            <a:r>
              <a:rPr lang="en-US" dirty="0" smtClean="0"/>
              <a:t>Cables and hoses</a:t>
            </a:r>
          </a:p>
          <a:p>
            <a:pPr lvl="1">
              <a:spcBef>
                <a:spcPts val="0"/>
              </a:spcBef>
              <a:spcAft>
                <a:spcPts val="0"/>
              </a:spcAft>
            </a:pPr>
            <a:r>
              <a:rPr lang="en-US" dirty="0" smtClean="0">
                <a:latin typeface="Arial" panose="020B0604020202020204" pitchFamily="34" charset="0"/>
              </a:rPr>
              <a:t>De-icing salt</a:t>
            </a:r>
          </a:p>
          <a:p>
            <a:endParaRPr lang="en-US" dirty="0"/>
          </a:p>
        </p:txBody>
      </p:sp>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5" name="Slide Number Placeholder 4"/>
          <p:cNvSpPr>
            <a:spLocks noGrp="1"/>
          </p:cNvSpPr>
          <p:nvPr>
            <p:ph type="sldNum" sz="quarter" idx="12"/>
          </p:nvPr>
        </p:nvSpPr>
        <p:spPr/>
        <p:txBody>
          <a:bodyPr/>
          <a:lstStyle/>
          <a:p>
            <a:pPr algn="r"/>
            <a:r>
              <a:rPr lang="en-US" smtClean="0"/>
              <a:t>	</a:t>
            </a:r>
            <a:fld id="{25D3FF45-FB88-453A-A2AC-7EF0564DBF56}" type="slidenum">
              <a:rPr lang="en-US" smtClean="0"/>
              <a:pPr algn="r"/>
              <a:t>63</a:t>
            </a:fld>
            <a:endParaRPr lang="en-US" dirty="0"/>
          </a:p>
        </p:txBody>
      </p:sp>
    </p:spTree>
    <p:extLst>
      <p:ext uri="{BB962C8B-B14F-4D97-AF65-F5344CB8AC3E}">
        <p14:creationId xmlns:p14="http://schemas.microsoft.com/office/powerpoint/2010/main" val="41603677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smtClean="0"/>
              <a:t>Post Workplace Inspection</a:t>
            </a:r>
            <a:endParaRPr lang="en-US" dirty="0"/>
          </a:p>
        </p:txBody>
      </p:sp>
      <p:sp>
        <p:nvSpPr>
          <p:cNvPr id="5" name="Text Placeholder 4"/>
          <p:cNvSpPr>
            <a:spLocks noGrp="1"/>
          </p:cNvSpPr>
          <p:nvPr>
            <p:ph type="body" sz="quarter" idx="17"/>
          </p:nvPr>
        </p:nvSpPr>
        <p:spPr/>
        <p:txBody>
          <a:bodyPr/>
          <a:lstStyle/>
          <a:p>
            <a:r>
              <a:rPr lang="en-US" smtClean="0"/>
              <a:t>Unloading Complete</a:t>
            </a:r>
          </a:p>
          <a:p>
            <a:pPr lvl="1"/>
            <a:r>
              <a:rPr lang="en-US" smtClean="0"/>
              <a:t>Follow site-specific protocols</a:t>
            </a:r>
          </a:p>
          <a:p>
            <a:pPr lvl="1"/>
            <a:r>
              <a:rPr lang="en-US" smtClean="0"/>
              <a:t>Bleed residuals</a:t>
            </a:r>
          </a:p>
          <a:p>
            <a:pPr lvl="1"/>
            <a:r>
              <a:rPr lang="en-US" smtClean="0"/>
              <a:t>Wash down connections</a:t>
            </a:r>
          </a:p>
          <a:p>
            <a:r>
              <a:rPr lang="en-US" smtClean="0"/>
              <a:t>Loading Complete</a:t>
            </a:r>
          </a:p>
          <a:p>
            <a:pPr lvl="1"/>
            <a:r>
              <a:rPr lang="en-US" smtClean="0"/>
              <a:t>Follow site-specific protocols</a:t>
            </a:r>
          </a:p>
          <a:p>
            <a:pPr lvl="1"/>
            <a:r>
              <a:rPr lang="en-US" smtClean="0"/>
              <a:t>Bleed off residuals</a:t>
            </a:r>
          </a:p>
          <a:p>
            <a:pPr lvl="1"/>
            <a:r>
              <a:rPr lang="en-US" smtClean="0"/>
              <a:t>Check for leaks</a:t>
            </a:r>
          </a:p>
          <a:p>
            <a:pPr lvl="1"/>
            <a:r>
              <a:rPr lang="en-US" smtClean="0"/>
              <a:t>Wash down connections</a:t>
            </a:r>
            <a:endParaRPr lang="en-US" dirty="0"/>
          </a:p>
        </p:txBody>
      </p:sp>
      <p:sp>
        <p:nvSpPr>
          <p:cNvPr id="6" name="Slide Number Placeholder 5"/>
          <p:cNvSpPr>
            <a:spLocks noGrp="1"/>
          </p:cNvSpPr>
          <p:nvPr>
            <p:ph type="sldNum" sz="quarter" idx="12"/>
          </p:nvPr>
        </p:nvSpPr>
        <p:spPr/>
        <p:txBody>
          <a:bodyPr/>
          <a:lstStyle/>
          <a:p>
            <a:r>
              <a:rPr lang="en-US" smtClean="0"/>
              <a:t>        </a:t>
            </a:r>
            <a:fld id="{25D3FF45-FB88-453A-A2AC-7EF0564DBF56}" type="slidenum">
              <a:rPr lang="en-US" smtClean="0"/>
              <a:pPr/>
              <a:t>64</a:t>
            </a:fld>
            <a:r>
              <a:rPr lang="en-US" smtClean="0"/>
              <a:t> </a:t>
            </a:r>
            <a:endParaRPr lang="en-US" dirty="0"/>
          </a:p>
        </p:txBody>
      </p:sp>
    </p:spTree>
    <p:extLst>
      <p:ext uri="{BB962C8B-B14F-4D97-AF65-F5344CB8AC3E}">
        <p14:creationId xmlns:p14="http://schemas.microsoft.com/office/powerpoint/2010/main" val="999564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Checklist Monitoring</a:t>
            </a:r>
            <a:endParaRPr lang="en-US" dirty="0"/>
          </a:p>
        </p:txBody>
      </p:sp>
      <p:pic>
        <p:nvPicPr>
          <p:cNvPr id="8" name="Content Placeholder 7"/>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545058" y="1258941"/>
            <a:ext cx="4853354" cy="4795387"/>
          </a:xfrm>
          <a:ln>
            <a:solidFill>
              <a:schemeClr val="tx1"/>
            </a:solidFill>
          </a:ln>
        </p:spPr>
      </p:pic>
      <p:sp>
        <p:nvSpPr>
          <p:cNvPr id="5" name="Text Placeholder 4"/>
          <p:cNvSpPr>
            <a:spLocks noGrp="1"/>
          </p:cNvSpPr>
          <p:nvPr>
            <p:ph type="body" sz="quarter" idx="17"/>
          </p:nvPr>
        </p:nvSpPr>
        <p:spPr>
          <a:xfrm>
            <a:off x="628650" y="1386070"/>
            <a:ext cx="2916408" cy="2454410"/>
          </a:xfrm>
        </p:spPr>
        <p:txBody>
          <a:bodyPr/>
          <a:lstStyle/>
          <a:p>
            <a:r>
              <a:rPr lang="en-US" dirty="0" smtClean="0"/>
              <a:t>Checklists vary from site to site</a:t>
            </a:r>
          </a:p>
          <a:p>
            <a:r>
              <a:rPr lang="en-US" dirty="0" smtClean="0"/>
              <a:t>Always follow site-specific processes</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65</a:t>
            </a:fld>
            <a:r>
              <a:rPr lang="en-US" smtClean="0"/>
              <a:t> </a:t>
            </a:r>
            <a:endParaRPr lang="en-US" dirty="0"/>
          </a:p>
        </p:txBody>
      </p:sp>
      <p:sp>
        <p:nvSpPr>
          <p:cNvPr id="9" name="TextBox 8"/>
          <p:cNvSpPr txBox="1"/>
          <p:nvPr/>
        </p:nvSpPr>
        <p:spPr>
          <a:xfrm>
            <a:off x="1340608" y="5720920"/>
            <a:ext cx="2409973" cy="369332"/>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Example Checklist</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478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prstGeom prst="rect">
            <a:avLst/>
          </a:prstGeom>
        </p:spPr>
        <p:txBody>
          <a:bodyPr/>
          <a:lstStyle/>
          <a:p>
            <a:r>
              <a:rPr lang="en-US" dirty="0" smtClean="0"/>
              <a:t>Quiz</a:t>
            </a:r>
            <a:endParaRPr lang="en-US" dirty="0"/>
          </a:p>
        </p:txBody>
      </p:sp>
      <p:sp>
        <p:nvSpPr>
          <p:cNvPr id="3" name="Footer Placeholder 2"/>
          <p:cNvSpPr>
            <a:spLocks noGrp="1"/>
          </p:cNvSpPr>
          <p:nvPr>
            <p:ph type="ftr" sz="quarter" idx="11"/>
          </p:nvPr>
        </p:nvSpPr>
        <p:spPr/>
        <p:txBody>
          <a:bodyPr/>
          <a:lstStyle/>
          <a:p>
            <a:r>
              <a:rPr lang="en-US" smtClean="0"/>
              <a:t>Sulfuric Acid - Bulk Handling – SFT FCX1017C</a:t>
            </a:r>
            <a:endParaRPr lang="en-US" dirty="0"/>
          </a:p>
        </p:txBody>
      </p:sp>
      <p:sp>
        <p:nvSpPr>
          <p:cNvPr id="4" name="Text Placeholder 3"/>
          <p:cNvSpPr>
            <a:spLocks noGrp="1"/>
          </p:cNvSpPr>
          <p:nvPr>
            <p:ph type="body" sz="quarter" idx="14"/>
          </p:nvPr>
        </p:nvSpPr>
        <p:spPr/>
        <p:txBody>
          <a:bodyPr/>
          <a:lstStyle/>
          <a:p>
            <a:r>
              <a:rPr lang="en-US" dirty="0" smtClean="0"/>
              <a:t>Directions</a:t>
            </a:r>
            <a:endParaRPr lang="en-US" dirty="0"/>
          </a:p>
          <a:p>
            <a:pPr marL="457200" indent="-457200">
              <a:buFont typeface="+mj-lt"/>
              <a:buAutoNum type="arabicPeriod"/>
            </a:pPr>
            <a:r>
              <a:rPr lang="en-US" dirty="0" smtClean="0">
                <a:latin typeface="Arial" panose="020B0604020202020204" pitchFamily="34" charset="0"/>
              </a:rPr>
              <a:t>Complete </a:t>
            </a:r>
            <a:r>
              <a:rPr lang="en-US" dirty="0">
                <a:latin typeface="Arial" panose="020B0604020202020204" pitchFamily="34" charset="0"/>
              </a:rPr>
              <a:t>the quiz in the Student Guide </a:t>
            </a:r>
          </a:p>
          <a:p>
            <a:pPr marL="457200" indent="-457200">
              <a:buFont typeface="+mj-lt"/>
              <a:buAutoNum type="arabicPeriod"/>
            </a:pPr>
            <a:r>
              <a:rPr lang="en-US" dirty="0" smtClean="0">
                <a:latin typeface="Arial" panose="020B0604020202020204" pitchFamily="34" charset="0"/>
              </a:rPr>
              <a:t>Discuss </a:t>
            </a:r>
            <a:r>
              <a:rPr lang="en-US" dirty="0">
                <a:latin typeface="Arial" panose="020B0604020202020204" pitchFamily="34" charset="0"/>
              </a:rPr>
              <a:t>the answers as a </a:t>
            </a:r>
            <a:r>
              <a:rPr lang="en-US" dirty="0" smtClean="0">
                <a:latin typeface="Arial" panose="020B0604020202020204" pitchFamily="34" charset="0"/>
              </a:rPr>
              <a:t>class</a:t>
            </a:r>
            <a:endParaRPr lang="en-US" dirty="0">
              <a:latin typeface="Arial" panose="020B0604020202020204" pitchFamily="34" charset="0"/>
            </a:endParaRPr>
          </a:p>
        </p:txBody>
      </p:sp>
      <p:sp>
        <p:nvSpPr>
          <p:cNvPr id="5" name="Text Placeholder 4"/>
          <p:cNvSpPr>
            <a:spLocks noGrp="1"/>
          </p:cNvSpPr>
          <p:nvPr>
            <p:ph type="body" sz="quarter" idx="16"/>
          </p:nvPr>
        </p:nvSpPr>
        <p:spPr/>
        <p:txBody>
          <a:bodyPr/>
          <a:lstStyle/>
          <a:p>
            <a:r>
              <a:rPr lang="en-US" dirty="0" smtClean="0"/>
              <a:t>Module 5 Quiz</a:t>
            </a:r>
            <a:endParaRPr lang="en-US" dirty="0"/>
          </a:p>
        </p:txBody>
      </p:sp>
      <p:sp>
        <p:nvSpPr>
          <p:cNvPr id="6" name="Slide Number Placeholder 5"/>
          <p:cNvSpPr>
            <a:spLocks noGrp="1"/>
          </p:cNvSpPr>
          <p:nvPr>
            <p:ph type="sldNum" sz="quarter" idx="12"/>
          </p:nvPr>
        </p:nvSpPr>
        <p:spPr/>
        <p:txBody>
          <a:bodyPr/>
          <a:lstStyle/>
          <a:p>
            <a:pPr algn="r"/>
            <a:r>
              <a:rPr lang="en-US" dirty="0" smtClean="0"/>
              <a:t>	</a:t>
            </a:r>
            <a:fld id="{25D3FF45-FB88-453A-A2AC-7EF0564DBF56}" type="slidenum">
              <a:rPr lang="en-US" smtClean="0"/>
              <a:pPr algn="r"/>
              <a:t>66</a:t>
            </a:fld>
            <a:endParaRPr lang="en-US" dirty="0"/>
          </a:p>
        </p:txBody>
      </p:sp>
    </p:spTree>
    <p:extLst>
      <p:ext uri="{BB962C8B-B14F-4D97-AF65-F5344CB8AC3E}">
        <p14:creationId xmlns:p14="http://schemas.microsoft.com/office/powerpoint/2010/main" val="42749778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67</a:t>
            </a:fld>
            <a:endParaRPr lang="en-US" dirty="0"/>
          </a:p>
        </p:txBody>
      </p:sp>
      <p:sp>
        <p:nvSpPr>
          <p:cNvPr id="5" name="Text Placeholder 4"/>
          <p:cNvSpPr>
            <a:spLocks noGrp="1"/>
          </p:cNvSpPr>
          <p:nvPr>
            <p:ph type="body" sz="quarter" idx="15"/>
          </p:nvPr>
        </p:nvSpPr>
        <p:spPr/>
        <p:txBody>
          <a:bodyPr/>
          <a:lstStyle/>
          <a:p>
            <a:r>
              <a:rPr lang="en-US" dirty="0" smtClean="0"/>
              <a:t>Module 5 Quiz</a:t>
            </a:r>
            <a:endParaRPr lang="en-US" dirty="0"/>
          </a:p>
        </p:txBody>
      </p:sp>
      <p:sp>
        <p:nvSpPr>
          <p:cNvPr id="4" name="Text Placeholder 3"/>
          <p:cNvSpPr>
            <a:spLocks noGrp="1"/>
          </p:cNvSpPr>
          <p:nvPr>
            <p:ph type="body" sz="quarter" idx="17"/>
          </p:nvPr>
        </p:nvSpPr>
        <p:spPr>
          <a:xfrm>
            <a:off x="628650" y="1386070"/>
            <a:ext cx="7241186" cy="1731884"/>
          </a:xfrm>
          <a:prstGeom prst="rect">
            <a:avLst/>
          </a:prstGeom>
        </p:spPr>
        <p:txBody>
          <a:bodyPr>
            <a:normAutofit/>
          </a:bodyPr>
          <a:lstStyle/>
          <a:p>
            <a:pPr marL="457200" indent="-457200">
              <a:buFont typeface="+mj-lt"/>
              <a:buAutoNum type="arabicPeriod"/>
            </a:pPr>
            <a:r>
              <a:rPr lang="en-US" dirty="0" smtClean="0"/>
              <a:t>During </a:t>
            </a:r>
            <a:r>
              <a:rPr lang="en-US" dirty="0"/>
              <a:t>a safety inspection, hazards generally fall into one of three categories. Name the three categories and give an example for each. </a:t>
            </a:r>
          </a:p>
        </p:txBody>
      </p:sp>
      <p:graphicFrame>
        <p:nvGraphicFramePr>
          <p:cNvPr id="9" name="Table 8"/>
          <p:cNvGraphicFramePr>
            <a:graphicFrameLocks noGrp="1"/>
          </p:cNvGraphicFramePr>
          <p:nvPr>
            <p:extLst>
              <p:ext uri="{D42A27DB-BD31-4B8C-83A1-F6EECF244321}">
                <p14:modId xmlns:p14="http://schemas.microsoft.com/office/powerpoint/2010/main" val="1563811724"/>
              </p:ext>
            </p:extLst>
          </p:nvPr>
        </p:nvGraphicFramePr>
        <p:xfrm>
          <a:off x="1201243" y="2873301"/>
          <a:ext cx="6096000" cy="1828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145422528"/>
                    </a:ext>
                  </a:extLst>
                </a:gridCol>
                <a:gridCol w="3048000">
                  <a:extLst>
                    <a:ext uri="{9D8B030D-6E8A-4147-A177-3AD203B41FA5}">
                      <a16:colId xmlns:a16="http://schemas.microsoft.com/office/drawing/2014/main" val="232129794"/>
                    </a:ext>
                  </a:extLst>
                </a:gridCol>
              </a:tblGrid>
              <a:tr h="370840">
                <a:tc>
                  <a:txBody>
                    <a:bodyPr/>
                    <a:lstStyle/>
                    <a:p>
                      <a:r>
                        <a:rPr lang="en-US" sz="2400" dirty="0" smtClean="0">
                          <a:latin typeface="Arial" panose="020B0604020202020204" pitchFamily="34" charset="0"/>
                          <a:cs typeface="Arial" panose="020B0604020202020204" pitchFamily="34" charset="0"/>
                        </a:rPr>
                        <a:t>Categories:</a:t>
                      </a:r>
                      <a:endParaRPr lang="en-US" sz="2400" dirty="0">
                        <a:latin typeface="Arial" panose="020B0604020202020204" pitchFamily="34" charset="0"/>
                        <a:cs typeface="Arial" panose="020B0604020202020204" pitchFamily="34" charset="0"/>
                      </a:endParaRPr>
                    </a:p>
                  </a:txBody>
                  <a:tcPr>
                    <a:solidFill>
                      <a:srgbClr val="0099CC"/>
                    </a:solidFill>
                  </a:tcPr>
                </a:tc>
                <a:tc>
                  <a:txBody>
                    <a:bodyPr/>
                    <a:lstStyle/>
                    <a:p>
                      <a:r>
                        <a:rPr lang="en-US" sz="2400" dirty="0" smtClean="0">
                          <a:latin typeface="Arial" panose="020B0604020202020204" pitchFamily="34" charset="0"/>
                          <a:cs typeface="Arial" panose="020B0604020202020204" pitchFamily="34" charset="0"/>
                        </a:rPr>
                        <a:t>Examples:</a:t>
                      </a:r>
                      <a:endParaRPr lang="en-US" sz="2400" dirty="0">
                        <a:latin typeface="Arial" panose="020B0604020202020204" pitchFamily="34" charset="0"/>
                        <a:cs typeface="Arial" panose="020B0604020202020204" pitchFamily="34" charset="0"/>
                      </a:endParaRPr>
                    </a:p>
                  </a:txBody>
                  <a:tcPr>
                    <a:solidFill>
                      <a:srgbClr val="0099CC"/>
                    </a:solidFill>
                  </a:tcPr>
                </a:tc>
                <a:extLst>
                  <a:ext uri="{0D108BD9-81ED-4DB2-BD59-A6C34878D82A}">
                    <a16:rowId xmlns:a16="http://schemas.microsoft.com/office/drawing/2014/main" val="2886856588"/>
                  </a:ext>
                </a:extLst>
              </a:tr>
              <a:tr h="370840">
                <a:tc>
                  <a:txBody>
                    <a:bodyPr/>
                    <a:lstStyle/>
                    <a:p>
                      <a:r>
                        <a:rPr lang="en-US" sz="2400" dirty="0" smtClean="0">
                          <a:solidFill>
                            <a:srgbClr val="0099CC"/>
                          </a:solidFill>
                          <a:latin typeface="Arial" panose="020B0604020202020204" pitchFamily="34" charset="0"/>
                          <a:cs typeface="Arial" panose="020B0604020202020204" pitchFamily="34" charset="0"/>
                        </a:rPr>
                        <a:t>Chemical</a:t>
                      </a:r>
                      <a:endParaRPr lang="en-US" sz="2400" dirty="0">
                        <a:solidFill>
                          <a:srgbClr val="0099CC"/>
                        </a:solidFill>
                        <a:latin typeface="Arial" panose="020B0604020202020204" pitchFamily="34" charset="0"/>
                        <a:cs typeface="Arial" panose="020B0604020202020204" pitchFamily="34" charset="0"/>
                      </a:endParaRPr>
                    </a:p>
                  </a:txBody>
                  <a:tcPr>
                    <a:solidFill>
                      <a:srgbClr val="D1F3FF"/>
                    </a:solidFill>
                  </a:tcPr>
                </a:tc>
                <a:tc>
                  <a:txBody>
                    <a:bodyPr/>
                    <a:lstStyle/>
                    <a:p>
                      <a:r>
                        <a:rPr lang="en-US" sz="2400" dirty="0" smtClean="0">
                          <a:solidFill>
                            <a:srgbClr val="0099CC"/>
                          </a:solidFill>
                          <a:latin typeface="Arial" panose="020B0604020202020204" pitchFamily="34" charset="0"/>
                          <a:cs typeface="Arial" panose="020B0604020202020204" pitchFamily="34" charset="0"/>
                        </a:rPr>
                        <a:t>Lime, Solvents</a:t>
                      </a:r>
                      <a:endParaRPr lang="en-US" sz="2400" dirty="0">
                        <a:solidFill>
                          <a:srgbClr val="0099CC"/>
                        </a:solidFill>
                        <a:latin typeface="Arial" panose="020B0604020202020204" pitchFamily="34" charset="0"/>
                        <a:cs typeface="Arial" panose="020B0604020202020204" pitchFamily="34" charset="0"/>
                      </a:endParaRPr>
                    </a:p>
                  </a:txBody>
                  <a:tcPr>
                    <a:solidFill>
                      <a:srgbClr val="D1F3FF"/>
                    </a:solidFill>
                  </a:tcPr>
                </a:tc>
                <a:extLst>
                  <a:ext uri="{0D108BD9-81ED-4DB2-BD59-A6C34878D82A}">
                    <a16:rowId xmlns:a16="http://schemas.microsoft.com/office/drawing/2014/main" val="998207924"/>
                  </a:ext>
                </a:extLst>
              </a:tr>
              <a:tr h="370840">
                <a:tc>
                  <a:txBody>
                    <a:bodyPr/>
                    <a:lstStyle/>
                    <a:p>
                      <a:r>
                        <a:rPr lang="en-US" sz="2400" dirty="0" smtClean="0">
                          <a:solidFill>
                            <a:srgbClr val="0099CC"/>
                          </a:solidFill>
                          <a:latin typeface="Arial" panose="020B0604020202020204" pitchFamily="34" charset="0"/>
                          <a:cs typeface="Arial" panose="020B0604020202020204" pitchFamily="34" charset="0"/>
                        </a:rPr>
                        <a:t>Biological</a:t>
                      </a:r>
                      <a:endParaRPr lang="en-US" sz="2400" dirty="0">
                        <a:solidFill>
                          <a:srgbClr val="0099CC"/>
                        </a:solidFill>
                        <a:latin typeface="Arial" panose="020B0604020202020204" pitchFamily="34" charset="0"/>
                        <a:cs typeface="Arial" panose="020B0604020202020204" pitchFamily="34" charset="0"/>
                      </a:endParaRPr>
                    </a:p>
                  </a:txBody>
                  <a:tcPr>
                    <a:solidFill>
                      <a:srgbClr val="D1F3FF"/>
                    </a:solidFill>
                  </a:tcPr>
                </a:tc>
                <a:tc>
                  <a:txBody>
                    <a:bodyPr/>
                    <a:lstStyle/>
                    <a:p>
                      <a:r>
                        <a:rPr lang="en-US" sz="2400" dirty="0" smtClean="0">
                          <a:solidFill>
                            <a:srgbClr val="0099CC"/>
                          </a:solidFill>
                          <a:latin typeface="Arial" panose="020B0604020202020204" pitchFamily="34" charset="0"/>
                          <a:cs typeface="Arial" panose="020B0604020202020204" pitchFamily="34" charset="0"/>
                        </a:rPr>
                        <a:t>Bacteria, Venom</a:t>
                      </a:r>
                      <a:endParaRPr lang="en-US" sz="2400" dirty="0">
                        <a:solidFill>
                          <a:srgbClr val="0099CC"/>
                        </a:solidFill>
                        <a:latin typeface="Arial" panose="020B0604020202020204" pitchFamily="34" charset="0"/>
                        <a:cs typeface="Arial" panose="020B0604020202020204" pitchFamily="34" charset="0"/>
                      </a:endParaRPr>
                    </a:p>
                  </a:txBody>
                  <a:tcPr>
                    <a:solidFill>
                      <a:srgbClr val="D1F3FF"/>
                    </a:solidFill>
                  </a:tcPr>
                </a:tc>
                <a:extLst>
                  <a:ext uri="{0D108BD9-81ED-4DB2-BD59-A6C34878D82A}">
                    <a16:rowId xmlns:a16="http://schemas.microsoft.com/office/drawing/2014/main" val="1122013295"/>
                  </a:ext>
                </a:extLst>
              </a:tr>
              <a:tr h="370840">
                <a:tc>
                  <a:txBody>
                    <a:bodyPr/>
                    <a:lstStyle/>
                    <a:p>
                      <a:r>
                        <a:rPr lang="en-US" sz="2400" dirty="0" smtClean="0">
                          <a:solidFill>
                            <a:srgbClr val="0099CC"/>
                          </a:solidFill>
                          <a:latin typeface="Arial" panose="020B0604020202020204" pitchFamily="34" charset="0"/>
                          <a:cs typeface="Arial" panose="020B0604020202020204" pitchFamily="34" charset="0"/>
                        </a:rPr>
                        <a:t>Physical</a:t>
                      </a:r>
                      <a:endParaRPr lang="en-US" sz="2400" dirty="0">
                        <a:solidFill>
                          <a:srgbClr val="0099CC"/>
                        </a:solidFill>
                        <a:latin typeface="Arial" panose="020B0604020202020204" pitchFamily="34" charset="0"/>
                        <a:cs typeface="Arial" panose="020B0604020202020204" pitchFamily="34" charset="0"/>
                      </a:endParaRPr>
                    </a:p>
                  </a:txBody>
                  <a:tcPr>
                    <a:solidFill>
                      <a:srgbClr val="D1F3FF"/>
                    </a:solidFill>
                  </a:tcPr>
                </a:tc>
                <a:tc>
                  <a:txBody>
                    <a:bodyPr/>
                    <a:lstStyle/>
                    <a:p>
                      <a:r>
                        <a:rPr lang="en-US" sz="2400" dirty="0" smtClean="0">
                          <a:solidFill>
                            <a:srgbClr val="0099CC"/>
                          </a:solidFill>
                          <a:latin typeface="Arial" panose="020B0604020202020204" pitchFamily="34" charset="0"/>
                          <a:cs typeface="Arial" panose="020B0604020202020204" pitchFamily="34" charset="0"/>
                        </a:rPr>
                        <a:t>Noise,</a:t>
                      </a:r>
                      <a:r>
                        <a:rPr lang="en-US" sz="2400" baseline="0" dirty="0" smtClean="0">
                          <a:solidFill>
                            <a:srgbClr val="0099CC"/>
                          </a:solidFill>
                          <a:latin typeface="Arial" panose="020B0604020202020204" pitchFamily="34" charset="0"/>
                          <a:cs typeface="Arial" panose="020B0604020202020204" pitchFamily="34" charset="0"/>
                        </a:rPr>
                        <a:t> Radiation</a:t>
                      </a:r>
                      <a:endParaRPr lang="en-US" sz="2400" dirty="0">
                        <a:solidFill>
                          <a:srgbClr val="0099CC"/>
                        </a:solidFill>
                        <a:latin typeface="Arial" panose="020B0604020202020204" pitchFamily="34" charset="0"/>
                        <a:cs typeface="Arial" panose="020B0604020202020204" pitchFamily="34" charset="0"/>
                      </a:endParaRPr>
                    </a:p>
                  </a:txBody>
                  <a:tcPr>
                    <a:solidFill>
                      <a:srgbClr val="D1F3FF"/>
                    </a:solidFill>
                  </a:tcPr>
                </a:tc>
                <a:extLst>
                  <a:ext uri="{0D108BD9-81ED-4DB2-BD59-A6C34878D82A}">
                    <a16:rowId xmlns:a16="http://schemas.microsoft.com/office/drawing/2014/main" val="2641951800"/>
                  </a:ext>
                </a:extLst>
              </a:tr>
            </a:tbl>
          </a:graphicData>
        </a:graphic>
      </p:graphicFrame>
      <p:sp>
        <p:nvSpPr>
          <p:cNvPr id="8" name="Rectangle 7"/>
          <p:cNvSpPr/>
          <p:nvPr/>
        </p:nvSpPr>
        <p:spPr>
          <a:xfrm>
            <a:off x="869430" y="3327816"/>
            <a:ext cx="6535711" cy="1723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98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68</a:t>
            </a:fld>
            <a:endParaRPr lang="en-US" dirty="0"/>
          </a:p>
        </p:txBody>
      </p:sp>
      <p:sp>
        <p:nvSpPr>
          <p:cNvPr id="5" name="Text Placeholder 4"/>
          <p:cNvSpPr>
            <a:spLocks noGrp="1"/>
          </p:cNvSpPr>
          <p:nvPr>
            <p:ph type="body" sz="quarter" idx="15"/>
          </p:nvPr>
        </p:nvSpPr>
        <p:spPr/>
        <p:txBody>
          <a:bodyPr/>
          <a:lstStyle/>
          <a:p>
            <a:r>
              <a:rPr lang="en-US" dirty="0" smtClean="0"/>
              <a:t>Module 5 Quiz</a:t>
            </a:r>
            <a:endParaRPr lang="en-US" dirty="0"/>
          </a:p>
        </p:txBody>
      </p:sp>
      <p:sp>
        <p:nvSpPr>
          <p:cNvPr id="4" name="Text Placeholder 3"/>
          <p:cNvSpPr>
            <a:spLocks noGrp="1"/>
          </p:cNvSpPr>
          <p:nvPr>
            <p:ph type="body" sz="quarter" idx="17"/>
          </p:nvPr>
        </p:nvSpPr>
        <p:spPr>
          <a:xfrm>
            <a:off x="628649" y="1386070"/>
            <a:ext cx="7166235" cy="4968758"/>
          </a:xfrm>
          <a:prstGeom prst="rect">
            <a:avLst/>
          </a:prstGeom>
        </p:spPr>
        <p:txBody>
          <a:bodyPr>
            <a:normAutofit/>
          </a:bodyPr>
          <a:lstStyle/>
          <a:p>
            <a:pPr marL="457200" indent="-457200">
              <a:buFont typeface="+mj-lt"/>
              <a:buAutoNum type="arabicPeriod" startAt="2"/>
            </a:pPr>
            <a:r>
              <a:rPr lang="en-US" dirty="0" smtClean="0"/>
              <a:t>Circle </a:t>
            </a:r>
            <a:r>
              <a:rPr lang="en-US" dirty="0"/>
              <a:t>items that need to be inspected during a pre-area workplace exam. This is not an all-inclusive list. </a:t>
            </a:r>
          </a:p>
          <a:p>
            <a:pPr marL="803275" lvl="1" indent="-457200">
              <a:buFont typeface="+mj-lt"/>
              <a:buAutoNum type="alphaLcPeriod"/>
            </a:pPr>
            <a:r>
              <a:rPr lang="en-US" dirty="0"/>
              <a:t>Showers</a:t>
            </a:r>
          </a:p>
          <a:p>
            <a:pPr marL="803275" lvl="1" indent="-457200">
              <a:buFont typeface="+mj-lt"/>
              <a:buAutoNum type="alphaLcPeriod"/>
            </a:pPr>
            <a:r>
              <a:rPr lang="en-US" dirty="0"/>
              <a:t>Tire pressure</a:t>
            </a:r>
          </a:p>
          <a:p>
            <a:pPr marL="803275" lvl="1" indent="-457200">
              <a:buFont typeface="+mj-lt"/>
              <a:buAutoNum type="alphaLcPeriod"/>
            </a:pPr>
            <a:r>
              <a:rPr lang="en-US" dirty="0"/>
              <a:t>Housekeeping hazards</a:t>
            </a:r>
          </a:p>
          <a:p>
            <a:pPr marL="803275" lvl="1" indent="-457200">
              <a:buFont typeface="+mj-lt"/>
              <a:buAutoNum type="alphaLcPeriod"/>
            </a:pPr>
            <a:r>
              <a:rPr lang="en-US" dirty="0"/>
              <a:t>Fire extinguisher</a:t>
            </a:r>
          </a:p>
          <a:p>
            <a:pPr marL="803275" lvl="1" indent="-457200">
              <a:buFont typeface="+mj-lt"/>
              <a:buAutoNum type="alphaLcPeriod"/>
            </a:pPr>
            <a:r>
              <a:rPr lang="en-US" dirty="0" smtClean="0"/>
              <a:t>Eye wash</a:t>
            </a:r>
            <a:endParaRPr lang="en-US" dirty="0"/>
          </a:p>
          <a:p>
            <a:pPr marL="803275" lvl="1" indent="-457200">
              <a:buFont typeface="+mj-lt"/>
              <a:buAutoNum type="alphaLcPeriod"/>
            </a:pPr>
            <a:r>
              <a:rPr lang="en-US" dirty="0"/>
              <a:t>Weather conditions</a:t>
            </a:r>
          </a:p>
          <a:p>
            <a:pPr marL="803275" lvl="1" indent="-457200">
              <a:buFont typeface="+mj-lt"/>
              <a:buAutoNum type="alphaLcPeriod"/>
            </a:pPr>
            <a:r>
              <a:rPr lang="en-US" dirty="0"/>
              <a:t>Handwashing stations</a:t>
            </a:r>
          </a:p>
          <a:p>
            <a:pPr marL="0" indent="0">
              <a:buNone/>
            </a:pPr>
            <a:endParaRPr lang="en-US" dirty="0"/>
          </a:p>
        </p:txBody>
      </p:sp>
      <p:sp>
        <p:nvSpPr>
          <p:cNvPr id="6" name="Oval 5"/>
          <p:cNvSpPr/>
          <p:nvPr/>
        </p:nvSpPr>
        <p:spPr>
          <a:xfrm>
            <a:off x="978871" y="2736782"/>
            <a:ext cx="327170" cy="31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78871" y="5307835"/>
            <a:ext cx="327170" cy="31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63881" y="4279277"/>
            <a:ext cx="327170" cy="31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63881" y="4819981"/>
            <a:ext cx="327170" cy="31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65778" y="3800266"/>
            <a:ext cx="327170" cy="31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87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69</a:t>
            </a:fld>
            <a:endParaRPr lang="en-US" dirty="0"/>
          </a:p>
        </p:txBody>
      </p:sp>
      <p:sp>
        <p:nvSpPr>
          <p:cNvPr id="5" name="Text Placeholder 4"/>
          <p:cNvSpPr>
            <a:spLocks noGrp="1"/>
          </p:cNvSpPr>
          <p:nvPr>
            <p:ph type="body" sz="quarter" idx="15"/>
          </p:nvPr>
        </p:nvSpPr>
        <p:spPr/>
        <p:txBody>
          <a:bodyPr/>
          <a:lstStyle/>
          <a:p>
            <a:r>
              <a:rPr lang="en-US" dirty="0" smtClean="0"/>
              <a:t>Debrief</a:t>
            </a:r>
            <a:endParaRPr lang="en-US" dirty="0"/>
          </a:p>
        </p:txBody>
      </p:sp>
      <p:sp>
        <p:nvSpPr>
          <p:cNvPr id="4" name="Text Placeholder 3"/>
          <p:cNvSpPr>
            <a:spLocks noGrp="1"/>
          </p:cNvSpPr>
          <p:nvPr>
            <p:ph type="body" sz="quarter" idx="17"/>
          </p:nvPr>
        </p:nvSpPr>
        <p:spPr>
          <a:prstGeom prst="rect">
            <a:avLst/>
          </a:prstGeom>
        </p:spPr>
        <p:txBody>
          <a:bodyPr/>
          <a:lstStyle/>
          <a:p>
            <a:r>
              <a:rPr lang="en-US" dirty="0"/>
              <a:t>What are some key concepts learned in this module?</a:t>
            </a:r>
          </a:p>
          <a:p>
            <a:r>
              <a:rPr lang="en-US" dirty="0"/>
              <a:t>What do you need to understand better?</a:t>
            </a:r>
          </a:p>
          <a:p>
            <a:r>
              <a:rPr lang="en-US" dirty="0"/>
              <a:t>What information surprised you</a:t>
            </a:r>
            <a:r>
              <a:rPr lang="en-US" dirty="0" smtClean="0"/>
              <a:t>?</a:t>
            </a:r>
            <a:endParaRPr lang="en-US" dirty="0"/>
          </a:p>
        </p:txBody>
      </p:sp>
    </p:spTree>
    <p:extLst>
      <p:ext uri="{BB962C8B-B14F-4D97-AF65-F5344CB8AC3E}">
        <p14:creationId xmlns:p14="http://schemas.microsoft.com/office/powerpoint/2010/main" val="4277772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38951" y="6352534"/>
            <a:ext cx="5486400" cy="365125"/>
          </a:xfrm>
        </p:spPr>
        <p:txBody>
          <a:bodyPr/>
          <a:lstStyle/>
          <a:p>
            <a:r>
              <a:rPr lang="en-US" smtClean="0"/>
              <a:t>Sulfuric Acid - Bulk Handling – SFT FCX1017C</a:t>
            </a:r>
            <a:endParaRPr lang="en-US" dirty="0"/>
          </a:p>
        </p:txBody>
      </p:sp>
      <p:sp>
        <p:nvSpPr>
          <p:cNvPr id="4" name="Text Placeholder 3"/>
          <p:cNvSpPr>
            <a:spLocks noGrp="1"/>
          </p:cNvSpPr>
          <p:nvPr>
            <p:ph type="body" sz="quarter" idx="15"/>
          </p:nvPr>
        </p:nvSpPr>
        <p:spPr/>
        <p:txBody>
          <a:bodyPr/>
          <a:lstStyle/>
          <a:p>
            <a:r>
              <a:rPr lang="en-US" dirty="0" smtClean="0"/>
              <a:t>Fatal Risks and 		 Critical Controls</a:t>
            </a:r>
            <a:endParaRPr lang="en-US" dirty="0"/>
          </a:p>
        </p:txBody>
      </p:sp>
      <p:sp>
        <p:nvSpPr>
          <p:cNvPr id="5" name="Slide Number Placeholder 4"/>
          <p:cNvSpPr>
            <a:spLocks noGrp="1"/>
          </p:cNvSpPr>
          <p:nvPr>
            <p:ph type="sldNum" sz="quarter" idx="12"/>
          </p:nvPr>
        </p:nvSpPr>
        <p:spPr>
          <a:xfrm>
            <a:off x="6730314" y="6358190"/>
            <a:ext cx="1792224" cy="365125"/>
          </a:xfrm>
        </p:spPr>
        <p:txBody>
          <a:bodyPr/>
          <a:lstStyle/>
          <a:p>
            <a:pPr algn="r"/>
            <a:r>
              <a:rPr lang="en-US" dirty="0" smtClean="0"/>
              <a:t>	</a:t>
            </a:r>
            <a:fld id="{25D3FF45-FB88-453A-A2AC-7EF0564DBF56}" type="slidenum">
              <a:rPr lang="en-US" smtClean="0"/>
              <a:pPr algn="r"/>
              <a:t>7</a:t>
            </a:fld>
            <a:endParaRPr lang="en-US" dirty="0"/>
          </a:p>
        </p:txBody>
      </p:sp>
      <p:sp>
        <p:nvSpPr>
          <p:cNvPr id="3" name="Text Placeholder 2"/>
          <p:cNvSpPr>
            <a:spLocks noGrp="1"/>
          </p:cNvSpPr>
          <p:nvPr>
            <p:ph type="body" sz="quarter" idx="17"/>
          </p:nvPr>
        </p:nvSpPr>
        <p:spPr>
          <a:xfrm>
            <a:off x="628649" y="1386070"/>
            <a:ext cx="6753225" cy="4669956"/>
          </a:xfrm>
        </p:spPr>
        <p:txBody>
          <a:bodyPr/>
          <a:lstStyle/>
          <a:p>
            <a:r>
              <a:rPr lang="en-US" dirty="0"/>
              <a:t>Fatal Risk Management Program</a:t>
            </a:r>
          </a:p>
          <a:p>
            <a:r>
              <a:rPr lang="en-US" dirty="0"/>
              <a:t>Fatal Risk – uncontrolled risk that will kill you</a:t>
            </a:r>
          </a:p>
          <a:p>
            <a:r>
              <a:rPr lang="en-US" dirty="0"/>
              <a:t>Critical Control – implemented to eliminate or reduce the risk for a task/job</a:t>
            </a:r>
          </a:p>
          <a:p>
            <a:endParaRPr lang="en-US" dirty="0"/>
          </a:p>
        </p:txBody>
      </p:sp>
    </p:spTree>
    <p:extLst>
      <p:ext uri="{BB962C8B-B14F-4D97-AF65-F5344CB8AC3E}">
        <p14:creationId xmlns:p14="http://schemas.microsoft.com/office/powerpoint/2010/main" val="15581160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smtClean="0"/>
              <a:t>Module 6:</a:t>
            </a:r>
          </a:p>
          <a:p>
            <a:r>
              <a:rPr lang="en-US" dirty="0" smtClean="0"/>
              <a:t>Emergency Responses</a:t>
            </a:r>
            <a:endParaRPr lang="en-US" dirty="0"/>
          </a:p>
        </p:txBody>
      </p:sp>
    </p:spTree>
    <p:extLst>
      <p:ext uri="{BB962C8B-B14F-4D97-AF65-F5344CB8AC3E}">
        <p14:creationId xmlns:p14="http://schemas.microsoft.com/office/powerpoint/2010/main" val="10559641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a:xfrm>
            <a:off x="628649" y="572744"/>
            <a:ext cx="6915151" cy="646588"/>
          </a:xfrm>
        </p:spPr>
        <p:txBody>
          <a:bodyPr>
            <a:noAutofit/>
          </a:bodyPr>
          <a:lstStyle/>
          <a:p>
            <a:r>
              <a:rPr lang="en-US" dirty="0" smtClean="0"/>
              <a:t>Crisis/Emergency Management</a:t>
            </a:r>
            <a:endParaRPr lang="en-US" dirty="0"/>
          </a:p>
        </p:txBody>
      </p:sp>
      <p:sp>
        <p:nvSpPr>
          <p:cNvPr id="5" name="Text Placeholder 4"/>
          <p:cNvSpPr>
            <a:spLocks noGrp="1"/>
          </p:cNvSpPr>
          <p:nvPr>
            <p:ph type="body" sz="quarter" idx="17"/>
          </p:nvPr>
        </p:nvSpPr>
        <p:spPr/>
        <p:txBody>
          <a:bodyPr/>
          <a:lstStyle/>
          <a:p>
            <a:r>
              <a:rPr lang="en-US" smtClean="0"/>
              <a:t>Crisis/emergency plan</a:t>
            </a:r>
          </a:p>
          <a:p>
            <a:pPr lvl="1"/>
            <a:r>
              <a:rPr lang="en-US" smtClean="0"/>
              <a:t>On-property</a:t>
            </a:r>
          </a:p>
          <a:p>
            <a:pPr lvl="2"/>
            <a:r>
              <a:rPr lang="en-US" smtClean="0"/>
              <a:t>Safety showers/eyewash stations</a:t>
            </a:r>
          </a:p>
          <a:p>
            <a:pPr lvl="2"/>
            <a:r>
              <a:rPr lang="en-US" smtClean="0"/>
              <a:t>Incidents of varying levels</a:t>
            </a:r>
          </a:p>
          <a:p>
            <a:pPr lvl="1"/>
            <a:r>
              <a:rPr lang="en-US" smtClean="0"/>
              <a:t>Off-property</a:t>
            </a:r>
          </a:p>
          <a:p>
            <a:pPr lvl="2"/>
            <a:r>
              <a:rPr lang="en-US" smtClean="0"/>
              <a:t>Transportation</a:t>
            </a:r>
          </a:p>
          <a:p>
            <a:pPr lvl="2"/>
            <a:r>
              <a:rPr lang="en-US" smtClean="0"/>
              <a:t>Environmental</a:t>
            </a:r>
          </a:p>
          <a:p>
            <a:pPr lvl="2"/>
            <a:r>
              <a:rPr lang="en-US" smtClean="0"/>
              <a:t>Compliance</a:t>
            </a:r>
            <a:endParaRPr lang="en-US" dirty="0"/>
          </a:p>
        </p:txBody>
      </p:sp>
      <p:sp>
        <p:nvSpPr>
          <p:cNvPr id="6" name="Slide Number Placeholder 5"/>
          <p:cNvSpPr>
            <a:spLocks noGrp="1"/>
          </p:cNvSpPr>
          <p:nvPr>
            <p:ph type="sldNum" sz="quarter" idx="12"/>
          </p:nvPr>
        </p:nvSpPr>
        <p:spPr/>
        <p:txBody>
          <a:bodyPr/>
          <a:lstStyle/>
          <a:p>
            <a:r>
              <a:rPr lang="en-US" smtClean="0"/>
              <a:t>        </a:t>
            </a:r>
            <a:fld id="{25D3FF45-FB88-453A-A2AC-7EF0564DBF56}" type="slidenum">
              <a:rPr lang="en-US" smtClean="0"/>
              <a:pPr/>
              <a:t>71</a:t>
            </a:fld>
            <a:r>
              <a:rPr lang="en-US" smtClean="0"/>
              <a:t> </a:t>
            </a:r>
            <a:endParaRPr lang="en-US" dirty="0"/>
          </a:p>
        </p:txBody>
      </p:sp>
    </p:spTree>
    <p:extLst>
      <p:ext uri="{BB962C8B-B14F-4D97-AF65-F5344CB8AC3E}">
        <p14:creationId xmlns:p14="http://schemas.microsoft.com/office/powerpoint/2010/main" val="15954524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Emergency Action</a:t>
            </a:r>
            <a:endParaRPr lang="en-US" dirty="0"/>
          </a:p>
        </p:txBody>
      </p:sp>
      <p:sp>
        <p:nvSpPr>
          <p:cNvPr id="5" name="Text Placeholder 4"/>
          <p:cNvSpPr>
            <a:spLocks noGrp="1"/>
          </p:cNvSpPr>
          <p:nvPr>
            <p:ph type="body" sz="quarter" idx="17"/>
          </p:nvPr>
        </p:nvSpPr>
        <p:spPr/>
        <p:txBody>
          <a:bodyPr/>
          <a:lstStyle/>
          <a:p>
            <a:r>
              <a:rPr lang="en-US" dirty="0" smtClean="0"/>
              <a:t>Emergency action</a:t>
            </a:r>
          </a:p>
          <a:p>
            <a:pPr lvl="1">
              <a:spcBef>
                <a:spcPts val="0"/>
              </a:spcBef>
              <a:spcAft>
                <a:spcPts val="0"/>
              </a:spcAft>
            </a:pPr>
            <a:r>
              <a:rPr lang="en-US" dirty="0" smtClean="0"/>
              <a:t>Activate emergency response system</a:t>
            </a:r>
          </a:p>
          <a:p>
            <a:pPr lvl="1">
              <a:spcBef>
                <a:spcPts val="0"/>
              </a:spcBef>
              <a:spcAft>
                <a:spcPts val="0"/>
              </a:spcAft>
            </a:pPr>
            <a:r>
              <a:rPr lang="en-US" dirty="0" smtClean="0"/>
              <a:t>Emergency telephone numbers</a:t>
            </a:r>
          </a:p>
          <a:p>
            <a:pPr lvl="1">
              <a:spcBef>
                <a:spcPts val="0"/>
              </a:spcBef>
              <a:spcAft>
                <a:spcPts val="0"/>
              </a:spcAft>
            </a:pPr>
            <a:r>
              <a:rPr lang="en-US" dirty="0" smtClean="0"/>
              <a:t>Emergency radio channels</a:t>
            </a:r>
          </a:p>
          <a:p>
            <a:r>
              <a:rPr lang="en-US" dirty="0" smtClean="0"/>
              <a:t>Off-Property emergency</a:t>
            </a:r>
          </a:p>
          <a:p>
            <a:pPr lvl="1"/>
            <a:r>
              <a:rPr lang="en-US" dirty="0" smtClean="0"/>
              <a:t>Comply with company or regulatory agency’s requirements</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72</a:t>
            </a:fld>
            <a:r>
              <a:rPr lang="en-US" smtClean="0"/>
              <a:t> </a:t>
            </a:r>
            <a:endParaRPr lang="en-US" dirty="0"/>
          </a:p>
        </p:txBody>
      </p:sp>
    </p:spTree>
    <p:extLst>
      <p:ext uri="{BB962C8B-B14F-4D97-AF65-F5344CB8AC3E}">
        <p14:creationId xmlns:p14="http://schemas.microsoft.com/office/powerpoint/2010/main" val="20468687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Incident Reporting</a:t>
            </a:r>
            <a:endParaRPr lang="en-US" dirty="0"/>
          </a:p>
        </p:txBody>
      </p:sp>
      <p:sp>
        <p:nvSpPr>
          <p:cNvPr id="5" name="Text Placeholder 4"/>
          <p:cNvSpPr>
            <a:spLocks noGrp="1"/>
          </p:cNvSpPr>
          <p:nvPr>
            <p:ph type="body" sz="quarter" idx="17"/>
          </p:nvPr>
        </p:nvSpPr>
        <p:spPr/>
        <p:txBody>
          <a:bodyPr/>
          <a:lstStyle/>
          <a:p>
            <a:r>
              <a:rPr lang="en-US" dirty="0" smtClean="0"/>
              <a:t>Comply with Contractor Health and Safety Manual</a:t>
            </a:r>
          </a:p>
          <a:p>
            <a:pPr lvl="1">
              <a:spcBef>
                <a:spcPts val="0"/>
              </a:spcBef>
              <a:spcAft>
                <a:spcPts val="0"/>
              </a:spcAft>
            </a:pPr>
            <a:r>
              <a:rPr lang="en-US" dirty="0" smtClean="0"/>
              <a:t>Initial written report</a:t>
            </a:r>
          </a:p>
          <a:p>
            <a:pPr lvl="1">
              <a:spcBef>
                <a:spcPts val="0"/>
              </a:spcBef>
              <a:spcAft>
                <a:spcPts val="0"/>
              </a:spcAft>
            </a:pPr>
            <a:r>
              <a:rPr lang="en-US" dirty="0" smtClean="0"/>
              <a:t>Final written report</a:t>
            </a:r>
          </a:p>
          <a:p>
            <a:r>
              <a:rPr lang="en-US" dirty="0" smtClean="0"/>
              <a:t>Off-property</a:t>
            </a:r>
          </a:p>
          <a:p>
            <a:pPr lvl="1"/>
            <a:r>
              <a:rPr lang="en-US" dirty="0"/>
              <a:t>Comply with regulatory agencies requirements</a:t>
            </a:r>
          </a:p>
          <a:p>
            <a:endParaRPr lang="en-US" dirty="0" smtClean="0"/>
          </a:p>
          <a:p>
            <a:pPr lvl="1"/>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73</a:t>
            </a:fld>
            <a:r>
              <a:rPr lang="en-US" smtClean="0"/>
              <a:t> </a:t>
            </a:r>
            <a:endParaRPr lang="en-US" dirty="0"/>
          </a:p>
        </p:txBody>
      </p:sp>
    </p:spTree>
    <p:extLst>
      <p:ext uri="{BB962C8B-B14F-4D97-AF65-F5344CB8AC3E}">
        <p14:creationId xmlns:p14="http://schemas.microsoft.com/office/powerpoint/2010/main" val="31185289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5"/>
          </p:nvPr>
        </p:nvSpPr>
        <p:spPr/>
        <p:txBody>
          <a:bodyPr/>
          <a:lstStyle/>
          <a:p>
            <a:r>
              <a:rPr lang="en-US" dirty="0" smtClean="0"/>
              <a:t>Emergency Information</a:t>
            </a:r>
            <a:endParaRPr lang="en-US" dirty="0"/>
          </a:p>
        </p:txBody>
      </p:sp>
      <p:sp>
        <p:nvSpPr>
          <p:cNvPr id="5" name="Text Placeholder 4"/>
          <p:cNvSpPr>
            <a:spLocks noGrp="1"/>
          </p:cNvSpPr>
          <p:nvPr>
            <p:ph type="body" sz="quarter" idx="17"/>
          </p:nvPr>
        </p:nvSpPr>
        <p:spPr/>
        <p:txBody>
          <a:bodyPr/>
          <a:lstStyle/>
          <a:p>
            <a:r>
              <a:rPr lang="en-US" dirty="0" smtClean="0"/>
              <a:t>Emergency information</a:t>
            </a:r>
          </a:p>
          <a:p>
            <a:r>
              <a:rPr lang="en-US" dirty="0" smtClean="0"/>
              <a:t>Evacuation points</a:t>
            </a:r>
            <a:endParaRPr lang="en-US" dirty="0"/>
          </a:p>
        </p:txBody>
      </p:sp>
      <p:sp>
        <p:nvSpPr>
          <p:cNvPr id="6" name="Slide Number Placeholder 5"/>
          <p:cNvSpPr>
            <a:spLocks noGrp="1"/>
          </p:cNvSpPr>
          <p:nvPr>
            <p:ph type="sldNum" sz="quarter" idx="12"/>
          </p:nvPr>
        </p:nvSpPr>
        <p:spPr/>
        <p:txBody>
          <a:bodyPr/>
          <a:lstStyle/>
          <a:p>
            <a:pPr algn="r"/>
            <a:r>
              <a:rPr lang="en-US" smtClean="0"/>
              <a:t>        </a:t>
            </a:r>
            <a:fld id="{25D3FF45-FB88-453A-A2AC-7EF0564DBF56}" type="slidenum">
              <a:rPr lang="en-US" smtClean="0"/>
              <a:pPr algn="r"/>
              <a:t>74</a:t>
            </a:fld>
            <a:r>
              <a:rPr lang="en-US" smtClean="0"/>
              <a:t>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3548614"/>
            <a:ext cx="3818660" cy="2238689"/>
          </a:xfrm>
          <a:prstGeom prst="rect">
            <a:avLst/>
          </a:prstGeom>
          <a:ln>
            <a:solidFill>
              <a:schemeClr val="tx1"/>
            </a:solidFill>
          </a:ln>
        </p:spPr>
      </p:pic>
      <p:sp>
        <p:nvSpPr>
          <p:cNvPr id="8" name="TextBox 7"/>
          <p:cNvSpPr txBox="1"/>
          <p:nvPr/>
        </p:nvSpPr>
        <p:spPr>
          <a:xfrm>
            <a:off x="4565338" y="5085643"/>
            <a:ext cx="3095608" cy="646331"/>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Evacuation Signage Example</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01244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prstGeom prst="rect">
            <a:avLst/>
          </a:prstGeom>
        </p:spPr>
        <p:txBody>
          <a:bodyPr/>
          <a:lstStyle/>
          <a:p>
            <a:r>
              <a:rPr lang="en-US" dirty="0" smtClean="0"/>
              <a:t>Quiz</a:t>
            </a:r>
            <a:endParaRPr lang="en-US" dirty="0"/>
          </a:p>
        </p:txBody>
      </p:sp>
      <p:sp>
        <p:nvSpPr>
          <p:cNvPr id="3" name="Footer Placeholder 2"/>
          <p:cNvSpPr>
            <a:spLocks noGrp="1"/>
          </p:cNvSpPr>
          <p:nvPr>
            <p:ph type="ftr" sz="quarter" idx="11"/>
          </p:nvPr>
        </p:nvSpPr>
        <p:spPr/>
        <p:txBody>
          <a:bodyPr/>
          <a:lstStyle/>
          <a:p>
            <a:r>
              <a:rPr lang="en-US" smtClean="0"/>
              <a:t>Sulfuric Acid - Bulk Handling – SFT FCX1017C</a:t>
            </a:r>
            <a:endParaRPr lang="en-US" dirty="0"/>
          </a:p>
        </p:txBody>
      </p:sp>
      <p:sp>
        <p:nvSpPr>
          <p:cNvPr id="4" name="Text Placeholder 3"/>
          <p:cNvSpPr>
            <a:spLocks noGrp="1"/>
          </p:cNvSpPr>
          <p:nvPr>
            <p:ph type="body" sz="quarter" idx="14"/>
          </p:nvPr>
        </p:nvSpPr>
        <p:spPr/>
        <p:txBody>
          <a:bodyPr/>
          <a:lstStyle/>
          <a:p>
            <a:r>
              <a:rPr lang="en-US" dirty="0" smtClean="0"/>
              <a:t>Directions</a:t>
            </a:r>
            <a:endParaRPr lang="en-US" dirty="0"/>
          </a:p>
          <a:p>
            <a:pPr marL="457200" indent="-457200">
              <a:buFont typeface="+mj-lt"/>
              <a:buAutoNum type="arabicPeriod"/>
            </a:pPr>
            <a:r>
              <a:rPr lang="en-US" dirty="0" smtClean="0">
                <a:latin typeface="Arial" panose="020B0604020202020204" pitchFamily="34" charset="0"/>
              </a:rPr>
              <a:t>Complete </a:t>
            </a:r>
            <a:r>
              <a:rPr lang="en-US" dirty="0">
                <a:latin typeface="Arial" panose="020B0604020202020204" pitchFamily="34" charset="0"/>
              </a:rPr>
              <a:t>the quiz in the Student </a:t>
            </a:r>
            <a:r>
              <a:rPr lang="en-US" dirty="0" smtClean="0">
                <a:latin typeface="Arial" panose="020B0604020202020204" pitchFamily="34" charset="0"/>
              </a:rPr>
              <a:t>Guide p. 66 </a:t>
            </a:r>
            <a:endParaRPr lang="en-US" dirty="0">
              <a:latin typeface="Arial" panose="020B0604020202020204" pitchFamily="34" charset="0"/>
            </a:endParaRPr>
          </a:p>
          <a:p>
            <a:pPr marL="457200" indent="-457200">
              <a:buFont typeface="+mj-lt"/>
              <a:buAutoNum type="arabicPeriod"/>
            </a:pPr>
            <a:r>
              <a:rPr lang="en-US" dirty="0" smtClean="0">
                <a:latin typeface="Arial" panose="020B0604020202020204" pitchFamily="34" charset="0"/>
              </a:rPr>
              <a:t>Discuss </a:t>
            </a:r>
            <a:r>
              <a:rPr lang="en-US" dirty="0">
                <a:latin typeface="Arial" panose="020B0604020202020204" pitchFamily="34" charset="0"/>
              </a:rPr>
              <a:t>the answers as a </a:t>
            </a:r>
            <a:r>
              <a:rPr lang="en-US" dirty="0" smtClean="0">
                <a:latin typeface="Arial" panose="020B0604020202020204" pitchFamily="34" charset="0"/>
              </a:rPr>
              <a:t>class</a:t>
            </a:r>
            <a:endParaRPr lang="en-US" dirty="0">
              <a:latin typeface="Arial" panose="020B0604020202020204" pitchFamily="34" charset="0"/>
            </a:endParaRPr>
          </a:p>
        </p:txBody>
      </p:sp>
      <p:sp>
        <p:nvSpPr>
          <p:cNvPr id="5" name="Text Placeholder 4"/>
          <p:cNvSpPr>
            <a:spLocks noGrp="1"/>
          </p:cNvSpPr>
          <p:nvPr>
            <p:ph type="body" sz="quarter" idx="16"/>
          </p:nvPr>
        </p:nvSpPr>
        <p:spPr/>
        <p:txBody>
          <a:bodyPr/>
          <a:lstStyle/>
          <a:p>
            <a:r>
              <a:rPr lang="en-US" dirty="0" smtClean="0"/>
              <a:t>Module 6 Quiz</a:t>
            </a:r>
            <a:endParaRPr lang="en-US" dirty="0"/>
          </a:p>
        </p:txBody>
      </p:sp>
      <p:sp>
        <p:nvSpPr>
          <p:cNvPr id="6" name="Slide Number Placeholder 5"/>
          <p:cNvSpPr>
            <a:spLocks noGrp="1"/>
          </p:cNvSpPr>
          <p:nvPr>
            <p:ph type="sldNum" sz="quarter" idx="12"/>
          </p:nvPr>
        </p:nvSpPr>
        <p:spPr/>
        <p:txBody>
          <a:bodyPr/>
          <a:lstStyle/>
          <a:p>
            <a:pPr algn="r"/>
            <a:r>
              <a:rPr lang="en-US" dirty="0" smtClean="0"/>
              <a:t>	</a:t>
            </a:r>
            <a:fld id="{25D3FF45-FB88-453A-A2AC-7EF0564DBF56}" type="slidenum">
              <a:rPr lang="en-US" smtClean="0"/>
              <a:pPr algn="r"/>
              <a:t>75</a:t>
            </a:fld>
            <a:endParaRPr lang="en-US" dirty="0"/>
          </a:p>
        </p:txBody>
      </p:sp>
    </p:spTree>
    <p:extLst>
      <p:ext uri="{BB962C8B-B14F-4D97-AF65-F5344CB8AC3E}">
        <p14:creationId xmlns:p14="http://schemas.microsoft.com/office/powerpoint/2010/main" val="11129676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76</a:t>
            </a:fld>
            <a:endParaRPr lang="en-US" dirty="0"/>
          </a:p>
        </p:txBody>
      </p:sp>
      <p:sp>
        <p:nvSpPr>
          <p:cNvPr id="5" name="Text Placeholder 4"/>
          <p:cNvSpPr>
            <a:spLocks noGrp="1"/>
          </p:cNvSpPr>
          <p:nvPr>
            <p:ph type="body" sz="quarter" idx="15"/>
          </p:nvPr>
        </p:nvSpPr>
        <p:spPr/>
        <p:txBody>
          <a:bodyPr/>
          <a:lstStyle/>
          <a:p>
            <a:r>
              <a:rPr lang="en-US" dirty="0" smtClean="0"/>
              <a:t>Module 6 Quiz</a:t>
            </a:r>
            <a:endParaRPr lang="en-US" dirty="0"/>
          </a:p>
        </p:txBody>
      </p:sp>
      <p:sp>
        <p:nvSpPr>
          <p:cNvPr id="4" name="Text Placeholder 3"/>
          <p:cNvSpPr>
            <a:spLocks noGrp="1"/>
          </p:cNvSpPr>
          <p:nvPr>
            <p:ph type="body" sz="quarter" idx="17"/>
          </p:nvPr>
        </p:nvSpPr>
        <p:spPr>
          <a:xfrm>
            <a:off x="628650" y="1386071"/>
            <a:ext cx="6243864" cy="4968758"/>
          </a:xfrm>
          <a:prstGeom prst="rect">
            <a:avLst/>
          </a:prstGeom>
        </p:spPr>
        <p:txBody>
          <a:bodyPr>
            <a:normAutofit lnSpcReduction="10000"/>
          </a:bodyPr>
          <a:lstStyle/>
          <a:p>
            <a:pPr marL="457200" indent="-457200">
              <a:buClr>
                <a:srgbClr val="0099CC"/>
              </a:buClr>
              <a:buFont typeface="+mj-lt"/>
              <a:buAutoNum type="arabicPeriod"/>
            </a:pPr>
            <a:r>
              <a:rPr lang="en-US" sz="2400" dirty="0" smtClean="0"/>
              <a:t>In </a:t>
            </a:r>
            <a:r>
              <a:rPr lang="en-US" sz="2400" dirty="0"/>
              <a:t>the case of an emergency on </a:t>
            </a:r>
            <a:r>
              <a:rPr lang="en-US" sz="2400" dirty="0" smtClean="0"/>
              <a:t>Freeport-McMoRan-owned </a:t>
            </a:r>
            <a:r>
              <a:rPr lang="en-US" sz="2400" dirty="0"/>
              <a:t>property, what are drivers expected to do? Circle all that apply.</a:t>
            </a:r>
          </a:p>
          <a:p>
            <a:pPr marL="803275" lvl="1" indent="-457200">
              <a:buClr>
                <a:srgbClr val="0099CC"/>
              </a:buClr>
              <a:buFont typeface="+mj-lt"/>
              <a:buAutoNum type="alphaLcPeriod"/>
            </a:pPr>
            <a:r>
              <a:rPr lang="en-US" dirty="0" smtClean="0"/>
              <a:t>Immediately </a:t>
            </a:r>
            <a:r>
              <a:rPr lang="en-US" dirty="0"/>
              <a:t>activate the emergency response system</a:t>
            </a:r>
          </a:p>
          <a:p>
            <a:pPr marL="803275" lvl="1" indent="-457200">
              <a:buClr>
                <a:srgbClr val="0099CC"/>
              </a:buClr>
              <a:buFont typeface="+mj-lt"/>
              <a:buAutoNum type="alphaLcPeriod"/>
            </a:pPr>
            <a:r>
              <a:rPr lang="en-US" dirty="0"/>
              <a:t>Maintain scene safety</a:t>
            </a:r>
          </a:p>
          <a:p>
            <a:pPr marL="803275" lvl="1" indent="-457200">
              <a:buClr>
                <a:srgbClr val="0099CC"/>
              </a:buClr>
              <a:buFont typeface="+mj-lt"/>
              <a:buAutoNum type="alphaLcPeriod"/>
            </a:pPr>
            <a:r>
              <a:rPr lang="en-US" dirty="0"/>
              <a:t>Trained personnel should render first aid to incident victims</a:t>
            </a:r>
          </a:p>
          <a:p>
            <a:pPr marL="803275" lvl="1" indent="-457200">
              <a:buClr>
                <a:srgbClr val="0099CC"/>
              </a:buClr>
              <a:buFont typeface="+mj-lt"/>
              <a:buAutoNum type="alphaLcPeriod"/>
            </a:pPr>
            <a:r>
              <a:rPr lang="en-US" dirty="0"/>
              <a:t>Contact the media to announce the emergency</a:t>
            </a:r>
          </a:p>
          <a:p>
            <a:pPr marL="346075" lvl="1" indent="0">
              <a:buClr>
                <a:srgbClr val="0099CC"/>
              </a:buClr>
              <a:buNone/>
            </a:pPr>
            <a:r>
              <a:rPr lang="en-US" dirty="0" smtClean="0"/>
              <a:t>	</a:t>
            </a:r>
            <a:endParaRPr lang="en-US" u="sng" dirty="0">
              <a:solidFill>
                <a:srgbClr val="0099CC"/>
              </a:solidFill>
            </a:endParaRPr>
          </a:p>
        </p:txBody>
      </p:sp>
      <p:sp>
        <p:nvSpPr>
          <p:cNvPr id="7" name="Oval 6"/>
          <p:cNvSpPr/>
          <p:nvPr/>
        </p:nvSpPr>
        <p:spPr>
          <a:xfrm>
            <a:off x="978871" y="2923024"/>
            <a:ext cx="327170" cy="31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78871" y="3719185"/>
            <a:ext cx="327170" cy="31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78871" y="4222628"/>
            <a:ext cx="327170" cy="31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26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77</a:t>
            </a:fld>
            <a:endParaRPr lang="en-US" dirty="0"/>
          </a:p>
        </p:txBody>
      </p:sp>
      <p:sp>
        <p:nvSpPr>
          <p:cNvPr id="5" name="Text Placeholder 4"/>
          <p:cNvSpPr>
            <a:spLocks noGrp="1"/>
          </p:cNvSpPr>
          <p:nvPr>
            <p:ph type="body" sz="quarter" idx="15"/>
          </p:nvPr>
        </p:nvSpPr>
        <p:spPr/>
        <p:txBody>
          <a:bodyPr/>
          <a:lstStyle/>
          <a:p>
            <a:r>
              <a:rPr lang="en-US" dirty="0" smtClean="0"/>
              <a:t>Module 6 Quiz</a:t>
            </a:r>
            <a:endParaRPr lang="en-US" dirty="0"/>
          </a:p>
        </p:txBody>
      </p:sp>
      <p:sp>
        <p:nvSpPr>
          <p:cNvPr id="4" name="Text Placeholder 3"/>
          <p:cNvSpPr>
            <a:spLocks noGrp="1"/>
          </p:cNvSpPr>
          <p:nvPr>
            <p:ph type="body" sz="quarter" idx="17"/>
          </p:nvPr>
        </p:nvSpPr>
        <p:spPr>
          <a:xfrm>
            <a:off x="628650" y="1386070"/>
            <a:ext cx="6243864" cy="1012356"/>
          </a:xfrm>
          <a:prstGeom prst="rect">
            <a:avLst/>
          </a:prstGeom>
        </p:spPr>
        <p:txBody>
          <a:bodyPr>
            <a:noAutofit/>
          </a:bodyPr>
          <a:lstStyle/>
          <a:p>
            <a:pPr marL="514350" indent="-514350">
              <a:buClr>
                <a:srgbClr val="0099CC"/>
              </a:buClr>
              <a:buAutoNum type="arabicPeriod" startAt="2"/>
            </a:pPr>
            <a:r>
              <a:rPr lang="en-US" sz="2400" dirty="0" smtClean="0"/>
              <a:t>List all items that need to be included in an initial incident report.</a:t>
            </a:r>
          </a:p>
          <a:p>
            <a:pPr marL="457200" indent="-457200">
              <a:buClr>
                <a:srgbClr val="0099CC"/>
              </a:buClr>
              <a:buFont typeface="+mj-lt"/>
              <a:buAutoNum type="arabicPeriod"/>
            </a:pPr>
            <a:endParaRPr lang="en-US" sz="2400" dirty="0" smtClean="0"/>
          </a:p>
          <a:p>
            <a:pPr marL="0" indent="0">
              <a:buNone/>
            </a:pPr>
            <a:r>
              <a:rPr lang="en-US" sz="2400" dirty="0" smtClean="0"/>
              <a:t>				</a:t>
            </a:r>
            <a:endParaRPr lang="en-US" sz="2400" u="sng" dirty="0">
              <a:solidFill>
                <a:srgbClr val="0099CC"/>
              </a:solidFill>
            </a:endParaRPr>
          </a:p>
        </p:txBody>
      </p:sp>
      <p:sp>
        <p:nvSpPr>
          <p:cNvPr id="10" name="Rectangle 9"/>
          <p:cNvSpPr/>
          <p:nvPr/>
        </p:nvSpPr>
        <p:spPr>
          <a:xfrm>
            <a:off x="1084896" y="2398426"/>
            <a:ext cx="7144704" cy="3046988"/>
          </a:xfrm>
          <a:prstGeom prst="rect">
            <a:avLst/>
          </a:prstGeom>
        </p:spPr>
        <p:txBody>
          <a:bodyPr wrap="square">
            <a:spAutoFit/>
          </a:bodyPr>
          <a:lstStyle/>
          <a:p>
            <a:pPr marL="342900" marR="19050" lvl="0" indent="-342900" algn="just">
              <a:spcBef>
                <a:spcPts val="0"/>
              </a:spcBef>
              <a:spcAft>
                <a:spcPts val="0"/>
              </a:spcAft>
              <a:buFont typeface="Symbol" panose="05050102010706020507" pitchFamily="18" charset="2"/>
              <a:buChar char=""/>
            </a:pPr>
            <a:r>
              <a:rPr lang="en-US" sz="2400" dirty="0">
                <a:solidFill>
                  <a:srgbClr val="0099CC"/>
                </a:solidFill>
                <a:latin typeface="+mj-lt"/>
                <a:ea typeface="Calibri" panose="020F0502020204030204" pitchFamily="34" charset="0"/>
                <a:cs typeface="Times New Roman" panose="02020603050405020304" pitchFamily="18" charset="0"/>
              </a:rPr>
              <a:t>Location of incident</a:t>
            </a:r>
            <a:endParaRPr lang="en-US" sz="2400" dirty="0">
              <a:solidFill>
                <a:srgbClr val="0099CC"/>
              </a:solidFill>
              <a:latin typeface="+mj-lt"/>
              <a:ea typeface="Calibri" panose="020F0502020204030204" pitchFamily="34" charset="0"/>
              <a:cs typeface="Calibri" panose="020F0502020204030204" pitchFamily="34" charset="0"/>
            </a:endParaRPr>
          </a:p>
          <a:p>
            <a:pPr marL="342900" marR="19050" lvl="0" indent="-342900" algn="just">
              <a:spcBef>
                <a:spcPts val="0"/>
              </a:spcBef>
              <a:spcAft>
                <a:spcPts val="0"/>
              </a:spcAft>
              <a:buFont typeface="Symbol" panose="05050102010706020507" pitchFamily="18" charset="2"/>
              <a:buChar char=""/>
            </a:pPr>
            <a:r>
              <a:rPr lang="en-US" sz="2400" dirty="0">
                <a:solidFill>
                  <a:srgbClr val="0099CC"/>
                </a:solidFill>
                <a:latin typeface="+mj-lt"/>
                <a:ea typeface="Calibri" panose="020F0502020204030204" pitchFamily="34" charset="0"/>
                <a:cs typeface="Times New Roman" panose="02020603050405020304" pitchFamily="18" charset="0"/>
              </a:rPr>
              <a:t>Name of persons involved</a:t>
            </a:r>
            <a:endParaRPr lang="en-US" sz="2400" dirty="0">
              <a:solidFill>
                <a:srgbClr val="0099CC"/>
              </a:solidFill>
              <a:latin typeface="+mj-lt"/>
              <a:ea typeface="Calibri" panose="020F0502020204030204" pitchFamily="34" charset="0"/>
              <a:cs typeface="Calibri" panose="020F0502020204030204" pitchFamily="34" charset="0"/>
            </a:endParaRPr>
          </a:p>
          <a:p>
            <a:pPr marL="342900" marR="19050" lvl="0" indent="-342900" algn="just">
              <a:spcBef>
                <a:spcPts val="0"/>
              </a:spcBef>
              <a:spcAft>
                <a:spcPts val="0"/>
              </a:spcAft>
              <a:buFont typeface="Symbol" panose="05050102010706020507" pitchFamily="18" charset="2"/>
              <a:buChar char=""/>
            </a:pPr>
            <a:r>
              <a:rPr lang="en-US" sz="2400" dirty="0">
                <a:solidFill>
                  <a:srgbClr val="0099CC"/>
                </a:solidFill>
                <a:latin typeface="+mj-lt"/>
                <a:ea typeface="Calibri" panose="020F0502020204030204" pitchFamily="34" charset="0"/>
                <a:cs typeface="Times New Roman" panose="02020603050405020304" pitchFamily="18" charset="0"/>
              </a:rPr>
              <a:t>Equipment involved</a:t>
            </a:r>
            <a:endParaRPr lang="en-US" sz="2400" dirty="0">
              <a:solidFill>
                <a:srgbClr val="0099CC"/>
              </a:solidFill>
              <a:latin typeface="+mj-lt"/>
              <a:ea typeface="Calibri" panose="020F0502020204030204" pitchFamily="34" charset="0"/>
              <a:cs typeface="Calibri" panose="020F0502020204030204" pitchFamily="34" charset="0"/>
            </a:endParaRPr>
          </a:p>
          <a:p>
            <a:pPr marL="342900" marR="19050" lvl="0" indent="-342900" algn="just">
              <a:spcBef>
                <a:spcPts val="0"/>
              </a:spcBef>
              <a:spcAft>
                <a:spcPts val="0"/>
              </a:spcAft>
              <a:buFont typeface="Symbol" panose="05050102010706020507" pitchFamily="18" charset="2"/>
              <a:buChar char=""/>
            </a:pPr>
            <a:r>
              <a:rPr lang="en-US" sz="2400" dirty="0">
                <a:solidFill>
                  <a:srgbClr val="0099CC"/>
                </a:solidFill>
                <a:latin typeface="+mj-lt"/>
                <a:ea typeface="Calibri" panose="020F0502020204030204" pitchFamily="34" charset="0"/>
                <a:cs typeface="Times New Roman" panose="02020603050405020304" pitchFamily="18" charset="0"/>
              </a:rPr>
              <a:t>Time/date of incident</a:t>
            </a:r>
            <a:endParaRPr lang="en-US" sz="2400" dirty="0">
              <a:solidFill>
                <a:srgbClr val="0099CC"/>
              </a:solidFill>
              <a:latin typeface="+mj-lt"/>
              <a:ea typeface="Calibri" panose="020F0502020204030204" pitchFamily="34" charset="0"/>
              <a:cs typeface="Calibri" panose="020F0502020204030204" pitchFamily="34" charset="0"/>
            </a:endParaRPr>
          </a:p>
          <a:p>
            <a:pPr marL="342900" marR="19050" lvl="0" indent="-342900">
              <a:spcBef>
                <a:spcPts val="0"/>
              </a:spcBef>
              <a:spcAft>
                <a:spcPts val="0"/>
              </a:spcAft>
              <a:buFont typeface="Symbol" panose="05050102010706020507" pitchFamily="18" charset="2"/>
              <a:buChar char=""/>
            </a:pPr>
            <a:r>
              <a:rPr lang="en-US" sz="2400" dirty="0" smtClean="0">
                <a:solidFill>
                  <a:srgbClr val="0099CC"/>
                </a:solidFill>
                <a:latin typeface="+mj-lt"/>
                <a:ea typeface="Calibri" panose="020F0502020204030204" pitchFamily="34" charset="0"/>
                <a:cs typeface="Times New Roman" panose="02020603050405020304" pitchFamily="18" charset="0"/>
              </a:rPr>
              <a:t>Nature of incident</a:t>
            </a:r>
          </a:p>
          <a:p>
            <a:pPr marL="342900" marR="19050" lvl="0" indent="-342900">
              <a:spcBef>
                <a:spcPts val="0"/>
              </a:spcBef>
              <a:spcAft>
                <a:spcPts val="0"/>
              </a:spcAft>
              <a:buFont typeface="Symbol" panose="05050102010706020507" pitchFamily="18" charset="2"/>
              <a:buChar char=""/>
            </a:pPr>
            <a:r>
              <a:rPr lang="en-US" sz="2400" dirty="0" smtClean="0">
                <a:solidFill>
                  <a:srgbClr val="0099CC"/>
                </a:solidFill>
                <a:latin typeface="+mj-lt"/>
                <a:ea typeface="Calibri" panose="020F0502020204030204" pitchFamily="34" charset="0"/>
                <a:cs typeface="Times New Roman" panose="02020603050405020304" pitchFamily="18" charset="0"/>
              </a:rPr>
              <a:t>Brief </a:t>
            </a:r>
            <a:r>
              <a:rPr lang="en-US" sz="2400" dirty="0">
                <a:solidFill>
                  <a:srgbClr val="0099CC"/>
                </a:solidFill>
                <a:latin typeface="+mj-lt"/>
                <a:ea typeface="Calibri" panose="020F0502020204030204" pitchFamily="34" charset="0"/>
                <a:cs typeface="Times New Roman" panose="02020603050405020304" pitchFamily="18" charset="0"/>
              </a:rPr>
              <a:t>description of incident </a:t>
            </a:r>
            <a:endParaRPr lang="en-US" sz="2400" dirty="0">
              <a:solidFill>
                <a:srgbClr val="0099CC"/>
              </a:solidFill>
              <a:latin typeface="+mj-lt"/>
              <a:ea typeface="Calibri" panose="020F0502020204030204" pitchFamily="34" charset="0"/>
              <a:cs typeface="Calibri" panose="020F0502020204030204" pitchFamily="34" charset="0"/>
            </a:endParaRPr>
          </a:p>
          <a:p>
            <a:pPr marL="342900" marR="19050" lvl="0" indent="-342900" algn="just">
              <a:spcBef>
                <a:spcPts val="0"/>
              </a:spcBef>
              <a:spcAft>
                <a:spcPts val="0"/>
              </a:spcAft>
              <a:buFont typeface="Symbol" panose="05050102010706020507" pitchFamily="18" charset="2"/>
              <a:buChar char=""/>
            </a:pPr>
            <a:r>
              <a:rPr lang="en-US" sz="2400" dirty="0">
                <a:solidFill>
                  <a:srgbClr val="0099CC"/>
                </a:solidFill>
                <a:latin typeface="+mj-lt"/>
                <a:ea typeface="Calibri" panose="020F0502020204030204" pitchFamily="34" charset="0"/>
                <a:cs typeface="Times New Roman" panose="02020603050405020304" pitchFamily="18" charset="0"/>
              </a:rPr>
              <a:t>Where injured (body part)</a:t>
            </a:r>
            <a:endParaRPr lang="en-US" sz="2400" dirty="0">
              <a:solidFill>
                <a:srgbClr val="0099CC"/>
              </a:solidFill>
              <a:latin typeface="+mj-lt"/>
              <a:ea typeface="Calibri" panose="020F0502020204030204" pitchFamily="34" charset="0"/>
              <a:cs typeface="Calibri" panose="020F0502020204030204" pitchFamily="34" charset="0"/>
            </a:endParaRPr>
          </a:p>
          <a:p>
            <a:pPr marL="342900" marR="19050" lvl="0" indent="-342900" algn="just">
              <a:spcBef>
                <a:spcPts val="0"/>
              </a:spcBef>
              <a:spcAft>
                <a:spcPts val="0"/>
              </a:spcAft>
              <a:buFont typeface="Symbol" panose="05050102010706020507" pitchFamily="18" charset="2"/>
              <a:buChar char=""/>
            </a:pPr>
            <a:r>
              <a:rPr lang="en-US" sz="2400" dirty="0">
                <a:solidFill>
                  <a:srgbClr val="0099CC"/>
                </a:solidFill>
                <a:latin typeface="+mj-lt"/>
                <a:ea typeface="Calibri" panose="020F0502020204030204" pitchFamily="34" charset="0"/>
                <a:cs typeface="Times New Roman" panose="02020603050405020304" pitchFamily="18" charset="0"/>
              </a:rPr>
              <a:t>Name of person contacted for report</a:t>
            </a:r>
            <a:endParaRPr lang="en-US" sz="2400" dirty="0">
              <a:solidFill>
                <a:srgbClr val="0099CC"/>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752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9382" y="2958666"/>
            <a:ext cx="8640698" cy="3693319"/>
          </a:xfrm>
          <a:prstGeom prst="rect">
            <a:avLst/>
          </a:prstGeom>
          <a:noFill/>
        </p:spPr>
        <p:txBody>
          <a:bodyPr wrap="square" rtlCol="0">
            <a:spAutoFit/>
          </a:bodyPr>
          <a:lstStyle/>
          <a:p>
            <a:pPr marL="803275" lvl="1" indent="-457200">
              <a:buClr>
                <a:srgbClr val="0099CC"/>
              </a:buClr>
              <a:buFont typeface="+mj-lt"/>
              <a:buAutoNum type="alphaLcPeriod"/>
            </a:pPr>
            <a:r>
              <a:rPr lang="en-US" sz="2400" dirty="0"/>
              <a:t>The report should be submitted to the local media immediately. </a:t>
            </a:r>
          </a:p>
          <a:p>
            <a:pPr marL="803275" lvl="1" indent="-457200">
              <a:buClr>
                <a:srgbClr val="0099CC"/>
              </a:buClr>
              <a:buFont typeface="+mj-lt"/>
              <a:buAutoNum type="alphaLcPeriod"/>
            </a:pPr>
            <a:r>
              <a:rPr lang="en-US" sz="2400" dirty="0"/>
              <a:t>The report should be submitted to the FCX Health and Safety Department within 48 hours.</a:t>
            </a:r>
          </a:p>
          <a:p>
            <a:pPr marL="803275" lvl="1" indent="-457200">
              <a:buClr>
                <a:srgbClr val="0099CC"/>
              </a:buClr>
              <a:buFont typeface="+mj-lt"/>
              <a:buAutoNum type="alphaLcPeriod"/>
            </a:pPr>
            <a:r>
              <a:rPr lang="en-US" sz="2400" dirty="0"/>
              <a:t>The report should be submitted to the FCX Health and Safety Department by the end of the shift.</a:t>
            </a:r>
          </a:p>
          <a:p>
            <a:pPr marL="803275" lvl="1" indent="-457200">
              <a:buClr>
                <a:srgbClr val="0099CC"/>
              </a:buClr>
              <a:buFont typeface="+mj-lt"/>
              <a:buAutoNum type="alphaLcPeriod"/>
            </a:pPr>
            <a:r>
              <a:rPr lang="en-US" sz="2400" dirty="0"/>
              <a:t>The report should only be submitted to your employer when applicable and within the carrier indicated timeframe. </a:t>
            </a:r>
          </a:p>
          <a:p>
            <a:endParaRPr lang="en-US" dirty="0"/>
          </a:p>
        </p:txBody>
      </p:sp>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78</a:t>
            </a:fld>
            <a:endParaRPr lang="en-US" dirty="0"/>
          </a:p>
        </p:txBody>
      </p:sp>
      <p:sp>
        <p:nvSpPr>
          <p:cNvPr id="5" name="Text Placeholder 4"/>
          <p:cNvSpPr>
            <a:spLocks noGrp="1"/>
          </p:cNvSpPr>
          <p:nvPr>
            <p:ph type="body" sz="quarter" idx="15"/>
          </p:nvPr>
        </p:nvSpPr>
        <p:spPr/>
        <p:txBody>
          <a:bodyPr/>
          <a:lstStyle/>
          <a:p>
            <a:r>
              <a:rPr lang="en-US" dirty="0" smtClean="0"/>
              <a:t>Module 6 Quiz</a:t>
            </a:r>
            <a:endParaRPr lang="en-US" dirty="0"/>
          </a:p>
        </p:txBody>
      </p:sp>
      <p:sp>
        <p:nvSpPr>
          <p:cNvPr id="4" name="Text Placeholder 3"/>
          <p:cNvSpPr>
            <a:spLocks noGrp="1"/>
          </p:cNvSpPr>
          <p:nvPr>
            <p:ph type="body" sz="quarter" idx="17"/>
          </p:nvPr>
        </p:nvSpPr>
        <p:spPr>
          <a:xfrm>
            <a:off x="966251" y="1357209"/>
            <a:ext cx="5906263" cy="3202915"/>
          </a:xfrm>
          <a:prstGeom prst="rect">
            <a:avLst/>
          </a:prstGeom>
        </p:spPr>
        <p:txBody>
          <a:bodyPr>
            <a:normAutofit lnSpcReduction="10000"/>
          </a:bodyPr>
          <a:lstStyle/>
          <a:p>
            <a:pPr marL="0" indent="0">
              <a:buClr>
                <a:srgbClr val="0099CC"/>
              </a:buClr>
              <a:buNone/>
            </a:pPr>
            <a:r>
              <a:rPr lang="en-US" sz="2400" dirty="0" smtClean="0"/>
              <a:t>If </a:t>
            </a:r>
            <a:r>
              <a:rPr lang="en-US" sz="2400" dirty="0"/>
              <a:t>an incident occurs </a:t>
            </a:r>
            <a:r>
              <a:rPr lang="en-US" sz="2400" dirty="0" smtClean="0"/>
              <a:t>on-property</a:t>
            </a:r>
            <a:r>
              <a:rPr lang="en-US" sz="2400" dirty="0"/>
              <a:t>, a written report is required. What is the time frame to submit the </a:t>
            </a:r>
            <a:r>
              <a:rPr lang="en-US" sz="2400" i="1" dirty="0"/>
              <a:t>initial</a:t>
            </a:r>
            <a:r>
              <a:rPr lang="en-US" sz="2400" dirty="0"/>
              <a:t> report and to whom should the report be submitted</a:t>
            </a:r>
            <a:r>
              <a:rPr lang="en-US" sz="2400" dirty="0" smtClean="0"/>
              <a:t>?</a:t>
            </a:r>
            <a:endParaRPr lang="en-US" sz="2400" dirty="0"/>
          </a:p>
          <a:p>
            <a:pPr marL="0" indent="0">
              <a:buClr>
                <a:srgbClr val="0099CC"/>
              </a:buClr>
              <a:buNone/>
            </a:pPr>
            <a:endParaRPr lang="en-US" dirty="0"/>
          </a:p>
          <a:p>
            <a:pPr marL="457200" indent="-457200">
              <a:buClr>
                <a:srgbClr val="0099CC"/>
              </a:buClr>
              <a:buFont typeface="+mj-lt"/>
              <a:buAutoNum type="arabicPeriod"/>
            </a:pPr>
            <a:endParaRPr lang="en-US" dirty="0"/>
          </a:p>
          <a:p>
            <a:pPr marL="346075" lvl="1" indent="0">
              <a:buClr>
                <a:srgbClr val="0099CC"/>
              </a:buClr>
              <a:buNone/>
            </a:pPr>
            <a:r>
              <a:rPr lang="en-US" dirty="0" smtClean="0"/>
              <a:t>			</a:t>
            </a:r>
            <a:endParaRPr lang="en-US" u="sng" dirty="0">
              <a:solidFill>
                <a:srgbClr val="0099CC"/>
              </a:solidFill>
            </a:endParaRPr>
          </a:p>
        </p:txBody>
      </p:sp>
      <p:sp>
        <p:nvSpPr>
          <p:cNvPr id="7" name="Oval 6"/>
          <p:cNvSpPr/>
          <p:nvPr/>
        </p:nvSpPr>
        <p:spPr>
          <a:xfrm>
            <a:off x="603723" y="4525937"/>
            <a:ext cx="327170" cy="31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6728" y="1392575"/>
            <a:ext cx="542142" cy="461665"/>
          </a:xfrm>
          <a:prstGeom prst="rect">
            <a:avLst/>
          </a:prstGeom>
          <a:noFill/>
        </p:spPr>
        <p:txBody>
          <a:bodyPr wrap="square" rtlCol="0">
            <a:spAutoFit/>
          </a:bodyPr>
          <a:lstStyle/>
          <a:p>
            <a:r>
              <a:rPr lang="en-US" sz="2400" dirty="0" smtClean="0">
                <a:solidFill>
                  <a:srgbClr val="0099CC"/>
                </a:solidFill>
              </a:rPr>
              <a:t>3.</a:t>
            </a:r>
            <a:endParaRPr lang="en-US" sz="2400" dirty="0">
              <a:solidFill>
                <a:srgbClr val="0099CC"/>
              </a:solidFill>
            </a:endParaRPr>
          </a:p>
        </p:txBody>
      </p:sp>
    </p:spTree>
    <p:extLst>
      <p:ext uri="{BB962C8B-B14F-4D97-AF65-F5344CB8AC3E}">
        <p14:creationId xmlns:p14="http://schemas.microsoft.com/office/powerpoint/2010/main" val="216660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79</a:t>
            </a:fld>
            <a:endParaRPr lang="en-US" dirty="0"/>
          </a:p>
        </p:txBody>
      </p:sp>
      <p:sp>
        <p:nvSpPr>
          <p:cNvPr id="5" name="Text Placeholder 4"/>
          <p:cNvSpPr>
            <a:spLocks noGrp="1"/>
          </p:cNvSpPr>
          <p:nvPr>
            <p:ph type="body" sz="quarter" idx="15"/>
          </p:nvPr>
        </p:nvSpPr>
        <p:spPr/>
        <p:txBody>
          <a:bodyPr/>
          <a:lstStyle/>
          <a:p>
            <a:r>
              <a:rPr lang="en-US" dirty="0" smtClean="0"/>
              <a:t>Debrief</a:t>
            </a:r>
            <a:endParaRPr lang="en-US" dirty="0"/>
          </a:p>
        </p:txBody>
      </p:sp>
      <p:sp>
        <p:nvSpPr>
          <p:cNvPr id="4" name="Text Placeholder 3"/>
          <p:cNvSpPr>
            <a:spLocks noGrp="1"/>
          </p:cNvSpPr>
          <p:nvPr>
            <p:ph type="body" sz="quarter" idx="17"/>
          </p:nvPr>
        </p:nvSpPr>
        <p:spPr>
          <a:prstGeom prst="rect">
            <a:avLst/>
          </a:prstGeom>
        </p:spPr>
        <p:txBody>
          <a:bodyPr/>
          <a:lstStyle/>
          <a:p>
            <a:r>
              <a:rPr lang="en-US" dirty="0"/>
              <a:t>What are some key concepts learned in this module?</a:t>
            </a:r>
          </a:p>
          <a:p>
            <a:r>
              <a:rPr lang="en-US" dirty="0"/>
              <a:t>What do you need to understand better?</a:t>
            </a:r>
          </a:p>
          <a:p>
            <a:r>
              <a:rPr lang="en-US" dirty="0"/>
              <a:t>What information surprised you</a:t>
            </a:r>
            <a:r>
              <a:rPr lang="en-US" dirty="0" smtClean="0"/>
              <a:t>?</a:t>
            </a:r>
            <a:endParaRPr lang="en-US" dirty="0"/>
          </a:p>
        </p:txBody>
      </p:sp>
    </p:spTree>
    <p:extLst>
      <p:ext uri="{BB962C8B-B14F-4D97-AF65-F5344CB8AC3E}">
        <p14:creationId xmlns:p14="http://schemas.microsoft.com/office/powerpoint/2010/main" val="1942378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38951" y="6352534"/>
            <a:ext cx="5486400" cy="365125"/>
          </a:xfrm>
        </p:spPr>
        <p:txBody>
          <a:bodyPr/>
          <a:lstStyle/>
          <a:p>
            <a:r>
              <a:rPr lang="en-US" dirty="0" smtClean="0"/>
              <a:t>Sulfuric Acid - Bulk Handling – SFT FCX1017C</a:t>
            </a:r>
            <a:endParaRPr lang="en-US" dirty="0"/>
          </a:p>
        </p:txBody>
      </p:sp>
      <p:sp>
        <p:nvSpPr>
          <p:cNvPr id="4" name="Text Placeholder 3"/>
          <p:cNvSpPr>
            <a:spLocks noGrp="1"/>
          </p:cNvSpPr>
          <p:nvPr>
            <p:ph type="body" sz="quarter" idx="15"/>
          </p:nvPr>
        </p:nvSpPr>
        <p:spPr/>
        <p:txBody>
          <a:bodyPr/>
          <a:lstStyle/>
          <a:p>
            <a:r>
              <a:rPr lang="en-US" dirty="0"/>
              <a:t>Exposure to Hazardous Substances – Acute  </a:t>
            </a:r>
          </a:p>
        </p:txBody>
      </p:sp>
      <p:sp>
        <p:nvSpPr>
          <p:cNvPr id="5" name="Slide Number Placeholder 4"/>
          <p:cNvSpPr>
            <a:spLocks noGrp="1"/>
          </p:cNvSpPr>
          <p:nvPr>
            <p:ph type="sldNum" sz="quarter" idx="12"/>
          </p:nvPr>
        </p:nvSpPr>
        <p:spPr>
          <a:xfrm>
            <a:off x="6730314" y="6358190"/>
            <a:ext cx="1792224" cy="365125"/>
          </a:xfrm>
        </p:spPr>
        <p:txBody>
          <a:bodyPr/>
          <a:lstStyle/>
          <a:p>
            <a:pPr algn="r"/>
            <a:r>
              <a:rPr lang="en-US" dirty="0" smtClean="0"/>
              <a:t>	</a:t>
            </a:r>
            <a:fld id="{25D3FF45-FB88-453A-A2AC-7EF0564DBF56}" type="slidenum">
              <a:rPr lang="en-US" smtClean="0"/>
              <a:pPr algn="r"/>
              <a:t>8</a:t>
            </a:fld>
            <a:endParaRPr lang="en-US" dirty="0"/>
          </a:p>
        </p:txBody>
      </p:sp>
      <p:sp>
        <p:nvSpPr>
          <p:cNvPr id="3" name="Text Placeholder 2"/>
          <p:cNvSpPr>
            <a:spLocks noGrp="1"/>
          </p:cNvSpPr>
          <p:nvPr>
            <p:ph type="body" sz="quarter" idx="17"/>
          </p:nvPr>
        </p:nvSpPr>
        <p:spPr/>
        <p:txBody>
          <a:bodyPr/>
          <a:lstStyle/>
          <a:p>
            <a:r>
              <a:rPr lang="en-US" dirty="0"/>
              <a:t>Immediately toxic, asphyxiating, or corrosive substances  </a:t>
            </a:r>
          </a:p>
          <a:p>
            <a:r>
              <a:rPr lang="en-US" dirty="0"/>
              <a:t>Critical Controls</a:t>
            </a:r>
          </a:p>
          <a:p>
            <a:pPr marL="0" indent="0">
              <a:buNone/>
            </a:pPr>
            <a:endParaRPr lang="en-US" dirty="0"/>
          </a:p>
        </p:txBody>
      </p:sp>
      <p:pic>
        <p:nvPicPr>
          <p:cNvPr id="6" name="Picture 5" descr="FRMIcon_ExposeHazardSub_transparen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371395"/>
            <a:ext cx="3165231" cy="2743200"/>
          </a:xfrm>
          <a:prstGeom prst="rect">
            <a:avLst/>
          </a:prstGeom>
          <a:noFill/>
          <a:ln>
            <a:noFill/>
          </a:ln>
          <a:effectLst/>
        </p:spPr>
      </p:pic>
    </p:spTree>
    <p:extLst>
      <p:ext uri="{BB962C8B-B14F-4D97-AF65-F5344CB8AC3E}">
        <p14:creationId xmlns:p14="http://schemas.microsoft.com/office/powerpoint/2010/main" val="36811550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smtClean="0"/>
              <a:t>Conclusion</a:t>
            </a:r>
            <a:endParaRPr lang="en-US" dirty="0"/>
          </a:p>
        </p:txBody>
      </p:sp>
    </p:spTree>
    <p:extLst>
      <p:ext uri="{BB962C8B-B14F-4D97-AF65-F5344CB8AC3E}">
        <p14:creationId xmlns:p14="http://schemas.microsoft.com/office/powerpoint/2010/main" val="5429372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5" name="Text Placeholder 4"/>
          <p:cNvSpPr>
            <a:spLocks noGrp="1"/>
          </p:cNvSpPr>
          <p:nvPr>
            <p:ph type="body" sz="quarter" idx="15"/>
          </p:nvPr>
        </p:nvSpPr>
        <p:spPr/>
        <p:txBody>
          <a:bodyPr/>
          <a:lstStyle/>
          <a:p>
            <a:r>
              <a:rPr lang="en-US" dirty="0" smtClean="0"/>
              <a:t>Conclusion</a:t>
            </a:r>
            <a:endParaRPr lang="en-US" dirty="0"/>
          </a:p>
        </p:txBody>
      </p:sp>
      <p:sp>
        <p:nvSpPr>
          <p:cNvPr id="4" name="Text Placeholder 3"/>
          <p:cNvSpPr>
            <a:spLocks noGrp="1"/>
          </p:cNvSpPr>
          <p:nvPr>
            <p:ph type="body" sz="quarter" idx="17"/>
          </p:nvPr>
        </p:nvSpPr>
        <p:spPr>
          <a:prstGeom prst="rect">
            <a:avLst/>
          </a:prstGeom>
        </p:spPr>
        <p:txBody>
          <a:bodyPr/>
          <a:lstStyle/>
          <a:p>
            <a:r>
              <a:rPr lang="en-US" dirty="0" smtClean="0"/>
              <a:t>Focus on Safety</a:t>
            </a:r>
            <a:endParaRPr lang="en-US" dirty="0"/>
          </a:p>
          <a:p>
            <a:r>
              <a:rPr lang="en-US" dirty="0" smtClean="0"/>
              <a:t>Safe Procedures for Handling Sulfuric Acid</a:t>
            </a:r>
            <a:endParaRPr lang="en-US" dirty="0"/>
          </a:p>
        </p:txBody>
      </p:sp>
      <p:sp>
        <p:nvSpPr>
          <p:cNvPr id="3" name="Slide Number Placeholder 2"/>
          <p:cNvSpPr>
            <a:spLocks noGrp="1"/>
          </p:cNvSpPr>
          <p:nvPr>
            <p:ph type="sldNum" sz="quarter" idx="12"/>
          </p:nvPr>
        </p:nvSpPr>
        <p:spPr/>
        <p:txBody>
          <a:bodyPr/>
          <a:lstStyle/>
          <a:p>
            <a:pPr algn="r"/>
            <a:r>
              <a:rPr lang="en-US" dirty="0" smtClean="0"/>
              <a:t>	</a:t>
            </a:r>
            <a:fld id="{25D3FF45-FB88-453A-A2AC-7EF0564DBF56}" type="slidenum">
              <a:rPr lang="en-US" smtClean="0"/>
              <a:pPr algn="r"/>
              <a:t>81</a:t>
            </a:fld>
            <a:endParaRPr lang="en-US" dirty="0"/>
          </a:p>
        </p:txBody>
      </p:sp>
    </p:spTree>
    <p:extLst>
      <p:ext uri="{BB962C8B-B14F-4D97-AF65-F5344CB8AC3E}">
        <p14:creationId xmlns:p14="http://schemas.microsoft.com/office/powerpoint/2010/main" val="10401748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82</a:t>
            </a:fld>
            <a:endParaRPr lang="en-US" dirty="0"/>
          </a:p>
        </p:txBody>
      </p:sp>
      <p:sp>
        <p:nvSpPr>
          <p:cNvPr id="5" name="Text Placeholder 4"/>
          <p:cNvSpPr>
            <a:spLocks noGrp="1"/>
          </p:cNvSpPr>
          <p:nvPr>
            <p:ph type="body" sz="quarter" idx="15"/>
          </p:nvPr>
        </p:nvSpPr>
        <p:spPr/>
        <p:txBody>
          <a:bodyPr/>
          <a:lstStyle/>
          <a:p>
            <a:r>
              <a:rPr lang="en-US" dirty="0" smtClean="0"/>
              <a:t>Debrief</a:t>
            </a:r>
            <a:endParaRPr lang="en-US" dirty="0"/>
          </a:p>
        </p:txBody>
      </p:sp>
      <p:sp>
        <p:nvSpPr>
          <p:cNvPr id="4" name="Text Placeholder 3"/>
          <p:cNvSpPr>
            <a:spLocks noGrp="1"/>
          </p:cNvSpPr>
          <p:nvPr>
            <p:ph type="body" sz="quarter" idx="17"/>
          </p:nvPr>
        </p:nvSpPr>
        <p:spPr>
          <a:xfrm>
            <a:off x="628650" y="1386070"/>
            <a:ext cx="6243638" cy="4968758"/>
          </a:xfrm>
          <a:prstGeom prst="rect">
            <a:avLst/>
          </a:prstGeom>
        </p:spPr>
        <p:txBody>
          <a:bodyPr>
            <a:normAutofit/>
          </a:bodyPr>
          <a:lstStyle/>
          <a:p>
            <a:r>
              <a:rPr lang="en-US" dirty="0"/>
              <a:t>What are some of the key concepts in each module?</a:t>
            </a:r>
          </a:p>
          <a:p>
            <a:pPr lvl="1">
              <a:spcBef>
                <a:spcPts val="0"/>
              </a:spcBef>
              <a:spcAft>
                <a:spcPts val="0"/>
              </a:spcAft>
            </a:pPr>
            <a:r>
              <a:rPr lang="en-US" dirty="0"/>
              <a:t>Module 1: </a:t>
            </a:r>
            <a:r>
              <a:rPr lang="en-US" dirty="0" smtClean="0"/>
              <a:t>Risks and Hazards</a:t>
            </a:r>
            <a:endParaRPr lang="en-US" dirty="0"/>
          </a:p>
          <a:p>
            <a:pPr lvl="1">
              <a:spcBef>
                <a:spcPts val="0"/>
              </a:spcBef>
              <a:spcAft>
                <a:spcPts val="0"/>
              </a:spcAft>
            </a:pPr>
            <a:r>
              <a:rPr lang="en-US" dirty="0"/>
              <a:t>Module 2: </a:t>
            </a:r>
            <a:r>
              <a:rPr lang="en-US" dirty="0" smtClean="0"/>
              <a:t>Controls</a:t>
            </a:r>
            <a:endParaRPr lang="en-US" dirty="0"/>
          </a:p>
          <a:p>
            <a:pPr lvl="1">
              <a:spcBef>
                <a:spcPts val="0"/>
              </a:spcBef>
              <a:spcAft>
                <a:spcPts val="0"/>
              </a:spcAft>
            </a:pPr>
            <a:r>
              <a:rPr lang="en-US" dirty="0"/>
              <a:t>Module 3: </a:t>
            </a:r>
            <a:r>
              <a:rPr lang="en-US" dirty="0" smtClean="0"/>
              <a:t>Communication</a:t>
            </a:r>
            <a:endParaRPr lang="en-US" dirty="0"/>
          </a:p>
          <a:p>
            <a:pPr lvl="1">
              <a:spcBef>
                <a:spcPts val="0"/>
              </a:spcBef>
              <a:spcAft>
                <a:spcPts val="0"/>
              </a:spcAft>
            </a:pPr>
            <a:r>
              <a:rPr lang="en-US" dirty="0"/>
              <a:t>Module 4: </a:t>
            </a:r>
            <a:r>
              <a:rPr lang="en-US" dirty="0" smtClean="0"/>
              <a:t>Operations</a:t>
            </a:r>
            <a:endParaRPr lang="en-US" dirty="0"/>
          </a:p>
          <a:p>
            <a:pPr lvl="1">
              <a:spcBef>
                <a:spcPts val="0"/>
              </a:spcBef>
              <a:spcAft>
                <a:spcPts val="0"/>
              </a:spcAft>
            </a:pPr>
            <a:r>
              <a:rPr lang="en-US" dirty="0"/>
              <a:t>Module 5: </a:t>
            </a:r>
            <a:r>
              <a:rPr lang="en-US" dirty="0" smtClean="0"/>
              <a:t>Inspections and Audits</a:t>
            </a:r>
          </a:p>
          <a:p>
            <a:pPr lvl="1">
              <a:spcBef>
                <a:spcPts val="0"/>
              </a:spcBef>
              <a:spcAft>
                <a:spcPts val="0"/>
              </a:spcAft>
            </a:pPr>
            <a:r>
              <a:rPr lang="en-US" dirty="0" smtClean="0"/>
              <a:t>Module 6: Emergency Responses</a:t>
            </a:r>
            <a:endParaRPr lang="en-US" dirty="0"/>
          </a:p>
          <a:p>
            <a:r>
              <a:rPr lang="en-US" dirty="0"/>
              <a:t>Are there any additional questions, comments, or concerns</a:t>
            </a:r>
            <a:r>
              <a:rPr lang="en-US" dirty="0" smtClean="0"/>
              <a:t>?</a:t>
            </a:r>
            <a:endParaRPr lang="en-US" dirty="0"/>
          </a:p>
        </p:txBody>
      </p:sp>
    </p:spTree>
    <p:extLst>
      <p:ext uri="{BB962C8B-B14F-4D97-AF65-F5344CB8AC3E}">
        <p14:creationId xmlns:p14="http://schemas.microsoft.com/office/powerpoint/2010/main" val="34216470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Text Placeholder 2"/>
          <p:cNvSpPr>
            <a:spLocks noGrp="1"/>
          </p:cNvSpPr>
          <p:nvPr>
            <p:ph type="body" sz="quarter" idx="14"/>
          </p:nvPr>
        </p:nvSpPr>
        <p:spPr/>
        <p:txBody>
          <a:bodyPr/>
          <a:lstStyle/>
          <a:p>
            <a:r>
              <a:rPr lang="en-US" dirty="0"/>
              <a:t>Directions</a:t>
            </a:r>
          </a:p>
          <a:p>
            <a:pPr marL="457200" indent="-457200">
              <a:buFont typeface="+mj-lt"/>
              <a:buAutoNum type="arabicPeriod"/>
            </a:pPr>
            <a:r>
              <a:rPr lang="en-US" dirty="0">
                <a:latin typeface="Arial" panose="020B0604020202020204" pitchFamily="34" charset="0"/>
              </a:rPr>
              <a:t>Complete the Course Evaluation in the Student Guide </a:t>
            </a:r>
            <a:r>
              <a:rPr lang="en-US" dirty="0" smtClean="0">
                <a:latin typeface="Arial" panose="020B0604020202020204" pitchFamily="34" charset="0"/>
              </a:rPr>
              <a:t>p. 77</a:t>
            </a:r>
          </a:p>
          <a:p>
            <a:pPr marL="457200" indent="-457200">
              <a:buFont typeface="+mj-lt"/>
              <a:buAutoNum type="arabicPeriod"/>
            </a:pPr>
            <a:r>
              <a:rPr lang="en-US" dirty="0" smtClean="0">
                <a:latin typeface="Arial" panose="020B0604020202020204" pitchFamily="34" charset="0"/>
              </a:rPr>
              <a:t>Carefully </a:t>
            </a:r>
            <a:r>
              <a:rPr lang="en-US" dirty="0">
                <a:latin typeface="Arial" panose="020B0604020202020204" pitchFamily="34" charset="0"/>
              </a:rPr>
              <a:t>tear out the evaluation</a:t>
            </a:r>
          </a:p>
          <a:p>
            <a:pPr marL="457200" indent="-457200">
              <a:buFont typeface="+mj-lt"/>
              <a:buAutoNum type="arabicPeriod"/>
            </a:pPr>
            <a:r>
              <a:rPr lang="en-US" dirty="0">
                <a:latin typeface="Arial" panose="020B0604020202020204" pitchFamily="34" charset="0"/>
              </a:rPr>
              <a:t>Return the completed form to the facilitator</a:t>
            </a:r>
          </a:p>
          <a:p>
            <a:endParaRPr lang="en-US" dirty="0"/>
          </a:p>
        </p:txBody>
      </p:sp>
      <p:sp>
        <p:nvSpPr>
          <p:cNvPr id="4" name="Text Placeholder 3"/>
          <p:cNvSpPr>
            <a:spLocks noGrp="1"/>
          </p:cNvSpPr>
          <p:nvPr>
            <p:ph type="body" sz="quarter" idx="16"/>
          </p:nvPr>
        </p:nvSpPr>
        <p:spPr/>
        <p:txBody>
          <a:bodyPr/>
          <a:lstStyle/>
          <a:p>
            <a:r>
              <a:rPr lang="en-US" dirty="0" smtClean="0"/>
              <a:t>Student Course Evaluation</a:t>
            </a:r>
            <a:endParaRPr lang="en-US" dirty="0"/>
          </a:p>
        </p:txBody>
      </p:sp>
      <p:sp>
        <p:nvSpPr>
          <p:cNvPr id="5" name="Text Placeholder 4"/>
          <p:cNvSpPr>
            <a:spLocks noGrp="1"/>
          </p:cNvSpPr>
          <p:nvPr>
            <p:ph type="body" sz="quarter" idx="15"/>
          </p:nvPr>
        </p:nvSpPr>
        <p:spPr/>
        <p:txBody>
          <a:bodyPr/>
          <a:lstStyle/>
          <a:p>
            <a:r>
              <a:rPr lang="en-US" dirty="0" smtClean="0"/>
              <a:t>Evaluation</a:t>
            </a:r>
            <a:endParaRPr lang="en-US" dirty="0"/>
          </a:p>
        </p:txBody>
      </p:sp>
      <p:sp>
        <p:nvSpPr>
          <p:cNvPr id="7" name="Slide Number Placeholder 6"/>
          <p:cNvSpPr>
            <a:spLocks noGrp="1"/>
          </p:cNvSpPr>
          <p:nvPr>
            <p:ph type="sldNum" sz="quarter" idx="12"/>
          </p:nvPr>
        </p:nvSpPr>
        <p:spPr/>
        <p:txBody>
          <a:bodyPr/>
          <a:lstStyle/>
          <a:p>
            <a:pPr algn="r"/>
            <a:r>
              <a:rPr lang="en-US" smtClean="0"/>
              <a:t>        </a:t>
            </a:r>
            <a:fld id="{25D3FF45-FB88-453A-A2AC-7EF0564DBF56}" type="slidenum">
              <a:rPr lang="en-US" smtClean="0"/>
              <a:pPr algn="r"/>
              <a:t>83</a:t>
            </a:fld>
            <a:r>
              <a:rPr lang="en-US" smtClean="0"/>
              <a:t> </a:t>
            </a:r>
            <a:endParaRPr lang="en-US" dirty="0"/>
          </a:p>
        </p:txBody>
      </p:sp>
    </p:spTree>
    <p:extLst>
      <p:ext uri="{BB962C8B-B14F-4D97-AF65-F5344CB8AC3E}">
        <p14:creationId xmlns:p14="http://schemas.microsoft.com/office/powerpoint/2010/main" val="2197319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Sulfuric Acid - Bulk Handling – SFT FCX1017C</a:t>
            </a:r>
            <a:endParaRPr lang="en-US" dirty="0"/>
          </a:p>
        </p:txBody>
      </p:sp>
      <p:sp>
        <p:nvSpPr>
          <p:cNvPr id="3" name="Slide Number Placeholder 2"/>
          <p:cNvSpPr>
            <a:spLocks noGrp="1"/>
          </p:cNvSpPr>
          <p:nvPr>
            <p:ph type="sldNum" sz="quarter" idx="12"/>
          </p:nvPr>
        </p:nvSpPr>
        <p:spPr>
          <a:xfrm>
            <a:off x="6730980" y="6355994"/>
            <a:ext cx="1792224" cy="365125"/>
          </a:xfrm>
        </p:spPr>
        <p:txBody>
          <a:bodyPr/>
          <a:lstStyle/>
          <a:p>
            <a:pPr algn="r"/>
            <a:r>
              <a:rPr lang="en-US" dirty="0" smtClean="0"/>
              <a:t>	</a:t>
            </a:r>
            <a:fld id="{25D3FF45-FB88-453A-A2AC-7EF0564DBF56}" type="slidenum">
              <a:rPr lang="en-US" smtClean="0"/>
              <a:pPr algn="r"/>
              <a:t>9</a:t>
            </a:fld>
            <a:endParaRPr lang="en-US" dirty="0"/>
          </a:p>
        </p:txBody>
      </p:sp>
      <p:sp>
        <p:nvSpPr>
          <p:cNvPr id="5" name="Text Placeholder 4"/>
          <p:cNvSpPr>
            <a:spLocks noGrp="1"/>
          </p:cNvSpPr>
          <p:nvPr>
            <p:ph type="body" sz="quarter" idx="15"/>
          </p:nvPr>
        </p:nvSpPr>
        <p:spPr/>
        <p:txBody>
          <a:bodyPr/>
          <a:lstStyle/>
          <a:p>
            <a:r>
              <a:rPr lang="en-US" dirty="0" smtClean="0"/>
              <a:t>Rail Impact on Person</a:t>
            </a:r>
            <a:endParaRPr lang="en-US" dirty="0"/>
          </a:p>
        </p:txBody>
      </p:sp>
      <p:sp>
        <p:nvSpPr>
          <p:cNvPr id="4" name="Text Placeholder 3"/>
          <p:cNvSpPr>
            <a:spLocks noGrp="1"/>
          </p:cNvSpPr>
          <p:nvPr>
            <p:ph type="body" sz="quarter" idx="17"/>
          </p:nvPr>
        </p:nvSpPr>
        <p:spPr>
          <a:prstGeom prst="rect">
            <a:avLst/>
          </a:prstGeom>
        </p:spPr>
        <p:txBody>
          <a:bodyPr/>
          <a:lstStyle/>
          <a:p>
            <a:r>
              <a:rPr lang="en-US" dirty="0"/>
              <a:t>Rail equipment contacting person</a:t>
            </a:r>
          </a:p>
          <a:p>
            <a:r>
              <a:rPr lang="en-US" dirty="0" smtClean="0"/>
              <a:t>Critical </a:t>
            </a:r>
            <a:r>
              <a:rPr lang="en-US" dirty="0"/>
              <a:t>C</a:t>
            </a:r>
            <a:r>
              <a:rPr lang="en-US" dirty="0" smtClean="0"/>
              <a:t>ontrols</a:t>
            </a:r>
            <a:endParaRPr lang="en-US" dirty="0"/>
          </a:p>
          <a:p>
            <a:pPr marL="0" indent="0">
              <a:buNone/>
            </a:pPr>
            <a:endParaRPr lang="en-US" dirty="0"/>
          </a:p>
        </p:txBody>
      </p:sp>
      <p:pic>
        <p:nvPicPr>
          <p:cNvPr id="7" name="Picture 6" descr="FRMIcon_RailImpactPerson_transparen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3371395"/>
            <a:ext cx="3165231" cy="2743200"/>
          </a:xfrm>
          <a:prstGeom prst="rect">
            <a:avLst/>
          </a:prstGeom>
          <a:noFill/>
          <a:ln>
            <a:noFill/>
          </a:ln>
          <a:effectLst/>
        </p:spPr>
      </p:pic>
    </p:spTree>
    <p:extLst>
      <p:ext uri="{BB962C8B-B14F-4D97-AF65-F5344CB8AC3E}">
        <p14:creationId xmlns:p14="http://schemas.microsoft.com/office/powerpoint/2010/main" val="2792173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p4_PPT_Template_v2" id="{FB50FFD5-245D-4DA9-A235-AB20828D538D}" vid="{DF4755A7-F1AE-43DB-9B12-89110D396BC8}"/>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p4_PPT_Template_v2" id="{FB50FFD5-245D-4DA9-A235-AB20828D538D}" vid="{C50A16A1-B137-46B3-9743-FC708BEE3FD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p4_PPT_Template_v2" id="{FB50FFD5-245D-4DA9-A235-AB20828D538D}" vid="{50E93337-6B9A-4167-BC2B-F5C08601F516}"/>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p4_PPT_Template_v2" id="{FB50FFD5-245D-4DA9-A235-AB20828D538D}" vid="{CDED3734-10D9-414F-9C7E-7D160E5A57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Learning Content" ma:contentTypeID="0x01010046829DE55437B147B48D1766376E3D6B00F97DF3A8579A634D8806E108BC6ED99500DBCDF2A5234363409A996C2812A1462E" ma:contentTypeVersion="14" ma:contentTypeDescription="" ma:contentTypeScope="" ma:versionID="75655d7decbaac52d1ae05442178ed6e">
  <xsd:schema xmlns:xsd="http://www.w3.org/2001/XMLSchema" xmlns:xs="http://www.w3.org/2001/XMLSchema" xmlns:p="http://schemas.microsoft.com/office/2006/metadata/properties" xmlns:ns1="http://schemas.microsoft.com/sharepoint/v3" xmlns:ns2="b5ba0a33-b247-4d4b-b9ae-c709af684fd3" xmlns:ns3="53d28b8c-eb58-44d7-87aa-8c57ee0de470" targetNamespace="http://schemas.microsoft.com/office/2006/metadata/properties" ma:root="true" ma:fieldsID="ab7e9238dbcbaa30849098f2d7f34100" ns1:_="" ns2:_="" ns3:_="">
    <xsd:import namespace="http://schemas.microsoft.com/sharepoint/v3"/>
    <xsd:import namespace="b5ba0a33-b247-4d4b-b9ae-c709af684fd3"/>
    <xsd:import namespace="53d28b8c-eb58-44d7-87aa-8c57ee0de470"/>
    <xsd:element name="properties">
      <xsd:complexType>
        <xsd:sequence>
          <xsd:element name="documentManagement">
            <xsd:complexType>
              <xsd:all>
                <xsd:element ref="ns2:o79fb0eb13274969baa8945b2a62dcda" minOccurs="0"/>
                <xsd:element ref="ns2:TaxCatchAll" minOccurs="0"/>
                <xsd:element ref="ns2:TaxCatchAllLabel" minOccurs="0"/>
                <xsd:element ref="ns2:FM_x0020_Ent_x0020_TaxonomyTaxHTField0" minOccurs="0"/>
                <xsd:element ref="ns2:FM_x0020_Doc_x0020_TypeTaxHTField0" minOccurs="0"/>
                <xsd:element ref="ns2:FM_x0020_DPT" minOccurs="0"/>
                <xsd:element ref="ns3:Course_x0020_Code" minOccurs="0"/>
                <xsd:element ref="ns3:le4b7b4580bd46459214883069e3a18d" minOccurs="0"/>
                <xsd:element ref="ns1:_ip_UnifiedCompliancePolicyProperties" minOccurs="0"/>
                <xsd:element ref="ns1:_ip_UnifiedCompliancePolicyUIAction" minOccurs="0"/>
                <xsd:element ref="ns3:isArchive" minOccurs="0"/>
                <xsd:element ref="ns3:a0a882b4cf6e4552977556b03a7b624b" minOccurs="0"/>
                <xsd:element ref="ns2:FM_x0020_LO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ba0a33-b247-4d4b-b9ae-c709af684fd3" elementFormDefault="qualified">
    <xsd:import namespace="http://schemas.microsoft.com/office/2006/documentManagement/types"/>
    <xsd:import namespace="http://schemas.microsoft.com/office/infopath/2007/PartnerControls"/>
    <xsd:element name="o79fb0eb13274969baa8945b2a62dcda" ma:index="8" ma:taxonomy="true" ma:internalName="o79fb0eb13274969baa8945b2a62dcda" ma:taxonomyFieldName="FM_x0020_Retention_x0020_Category" ma:displayName="FM Retention Category" ma:readOnly="false" ma:default="" ma:fieldId="{879fb0eb-1327-4969-baa8-945b2a62dcda}" ma:sspId="b7e16863-b940-4291-96f8-ad8461baff96" ma:termSetId="3287f003-fa19-4de9-9d01-e5aef60515f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13a180ca-75a6-4419-b62e-731a1baaa59b}" ma:internalName="TaxCatchAll" ma:showField="CatchAllData" ma:web="53d28b8c-eb58-44d7-87aa-8c57ee0de47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3a180ca-75a6-4419-b62e-731a1baaa59b}" ma:internalName="TaxCatchAllLabel" ma:readOnly="true" ma:showField="CatchAllDataLabel" ma:web="53d28b8c-eb58-44d7-87aa-8c57ee0de470">
      <xsd:complexType>
        <xsd:complexContent>
          <xsd:extension base="dms:MultiChoiceLookup">
            <xsd:sequence>
              <xsd:element name="Value" type="dms:Lookup" maxOccurs="unbounded" minOccurs="0" nillable="true"/>
            </xsd:sequence>
          </xsd:extension>
        </xsd:complexContent>
      </xsd:complexType>
    </xsd:element>
    <xsd:element name="FM_x0020_Ent_x0020_TaxonomyTaxHTField0" ma:index="12" nillable="true" ma:taxonomy="true" ma:internalName="FM_x0020_Ent_x0020_TaxonomyTaxHTField0" ma:taxonomyFieldName="FM_x0020_Ent_x0020_Taxonomy" ma:displayName="FM Business Process" ma:readOnly="false" ma:default="" ma:fieldId="{b40ec4b2-9645-411d-a03c-9e8ab0f1f2d4}" ma:sspId="b7e16863-b940-4291-96f8-ad8461baff96" ma:termSetId="3d1ce9c8-a01a-4b28-93f4-bc23cae590ff" ma:anchorId="00000000-0000-0000-0000-000000000000" ma:open="false" ma:isKeyword="false">
      <xsd:complexType>
        <xsd:sequence>
          <xsd:element ref="pc:Terms" minOccurs="0" maxOccurs="1"/>
        </xsd:sequence>
      </xsd:complexType>
    </xsd:element>
    <xsd:element name="FM_x0020_Doc_x0020_TypeTaxHTField0" ma:index="14" nillable="true" ma:taxonomy="true" ma:internalName="FM_x0020_Doc_x0020_TypeTaxHTField0" ma:taxonomyFieldName="FM_x0020_Doc_x0020_Type" ma:displayName="FM Doc Type" ma:readOnly="false" ma:default="" ma:fieldId="{bfb78ee2-975a-4f84-839c-ed91d42d4105}" ma:sspId="b7e16863-b940-4291-96f8-ad8461baff96" ma:termSetId="af82bb66-37d5-47da-967c-ea1eda9481cb" ma:anchorId="00000000-0000-0000-0000-000000000000" ma:open="false" ma:isKeyword="false">
      <xsd:complexType>
        <xsd:sequence>
          <xsd:element ref="pc:Terms" minOccurs="0" maxOccurs="1"/>
        </xsd:sequence>
      </xsd:complexType>
    </xsd:element>
    <xsd:element name="FM_x0020_DPT" ma:index="16" nillable="true" ma:displayName="FM DPT" ma:description="This column is used to assign FMI Department" ma:format="Dropdown" ma:hidden="true" ma:internalName="FM_x0020_DPT" ma:readOnly="false">
      <xsd:simpleType>
        <xsd:restriction base="dms:Choice">
          <xsd:enumeration value="Accounts Payable"/>
          <xsd:enumeration value="Administration"/>
          <xsd:enumeration value="Climax Moly Company"/>
          <xsd:enumeration value="Communications"/>
          <xsd:enumeration value="Community / Administrative Services"/>
          <xsd:enumeration value="Community Relations/Social Resp"/>
          <xsd:enumeration value="Corporate Communications"/>
          <xsd:enumeration value="Custom Applications"/>
          <xsd:enumeration value="Environmental / Sustainable Development"/>
          <xsd:enumeration value="Exploration"/>
          <xsd:enumeration value="Exploration / Geology"/>
          <xsd:enumeration value="External Communications"/>
          <xsd:enumeration value="Finance"/>
          <xsd:enumeration value="Finance / Accounting / Tax"/>
          <xsd:enumeration value="Financial Shared Services"/>
          <xsd:enumeration value="FM Africa"/>
          <xsd:enumeration value="FM Americas"/>
          <xsd:enumeration value="FM Mining Company"/>
          <xsd:enumeration value="Global Supply Chain"/>
          <xsd:enumeration value="GSC/ Purchasing/ Warehousing"/>
          <xsd:enumeration value="Health &amp; Safety"/>
          <xsd:enumeration value="Human Resources"/>
          <xsd:enumeration value="Legal / Govt Relations"/>
          <xsd:enumeration value="MIS"/>
          <xsd:enumeration value="Operational Improvement"/>
          <xsd:enumeration value="Operations"/>
          <xsd:enumeration value="Operations Smelting"/>
          <xsd:enumeration value="Ops Maintenance"/>
          <xsd:enumeration value="Sales &amp; Marketing"/>
          <xsd:enumeration value="Security"/>
          <xsd:enumeration value="Senior Management (Corp)"/>
          <xsd:enumeration value="Strategic Planning"/>
        </xsd:restriction>
      </xsd:simpleType>
    </xsd:element>
    <xsd:element name="FM_x0020_LOC" ma:index="25" nillable="true" ma:displayName="FM LOC" ma:description="This column is used to assign Location" ma:format="Dropdown" ma:internalName="FM_x0020_LOC" ma:readOnly="false">
      <xsd:simpleType>
        <xsd:restriction base="dms:Choice">
          <xsd:enumeration value="Administrative &amp; Sales"/>
          <xsd:enumeration value="Africa"/>
          <xsd:enumeration value="Ajo"/>
          <xsd:enumeration value="Arequipa"/>
          <xsd:enumeration value="Asia Pacific"/>
          <xsd:enumeration value="Atlantic Copper (Huelva)"/>
          <xsd:enumeration value="Aurex"/>
          <xsd:enumeration value="Australia/Asia"/>
          <xsd:enumeration value="Bagdad"/>
          <xsd:enumeration value="Bayway"/>
          <xsd:enumeration value="Bisbee"/>
          <xsd:enumeration value="Cairns"/>
          <xsd:enumeration value="Candelaria"/>
          <xsd:enumeration value="Central Analytical Service Center"/>
          <xsd:enumeration value="Cerro Verde"/>
          <xsd:enumeration value="Chino"/>
          <xsd:enumeration value="Climax"/>
          <xsd:enumeration value="Climax Technology Center"/>
          <xsd:enumeration value="Cobre"/>
          <xsd:enumeration value="Colorado Data Center"/>
          <xsd:enumeration value="Cotton Center"/>
          <xsd:enumeration value="Data Center"/>
          <xsd:enumeration value="El Abra"/>
          <xsd:enumeration value="El Paso"/>
          <xsd:enumeration value="El Paso Refinery"/>
          <xsd:enumeration value="El Paso Rod"/>
          <xsd:enumeration value="Europe"/>
          <xsd:enumeration value="FMC"/>
          <xsd:enumeration value="Ft Madison"/>
          <xsd:enumeration value="Global"/>
          <xsd:enumeration value="Henderson"/>
          <xsd:enumeration value="Houston"/>
          <xsd:enumeration value="Huelva"/>
          <xsd:enumeration value="Jakarta"/>
          <xsd:enumeration value="Jerome"/>
          <xsd:enumeration value="Johannesburg"/>
          <xsd:enumeration value="Kinetics"/>
          <xsd:enumeration value="Kisanfu"/>
          <xsd:enumeration value="Kokkola"/>
          <xsd:enumeration value="Lafayette"/>
          <xsd:enumeration value="Lubumbashi"/>
          <xsd:enumeration value="Madrid"/>
          <xsd:enumeration value="Miami"/>
          <xsd:enumeration value="Miami Rod"/>
          <xsd:enumeration value="Miami Smelter"/>
          <xsd:enumeration value="Mine Training Institute"/>
          <xsd:enumeration value="Mining"/>
          <xsd:enumeration value="Morenci"/>
          <xsd:enumeration value="New Mexico"/>
          <xsd:enumeration value="NOLA"/>
          <xsd:enumeration value="North America"/>
          <xsd:enumeration value="Norwich"/>
          <xsd:enumeration value="Oil &amp; Gas"/>
          <xsd:enumeration value="Ojos del Salado"/>
          <xsd:enumeration value="Oro Valley"/>
          <xsd:enumeration value="Phoenix"/>
          <xsd:enumeration value="Processing"/>
          <xsd:enumeration value="PTFI"/>
          <xsd:enumeration value="Research &amp; Development"/>
          <xsd:enumeration value="Rotterdam"/>
          <xsd:enumeration value="Safford"/>
          <xsd:enumeration value="Safford Lab"/>
          <xsd:enumeration value="Safford Mine"/>
          <xsd:enumeration value="Sahuarita"/>
          <xsd:enumeration value="Sanchez"/>
          <xsd:enumeration value="Santiago Data Center"/>
          <xsd:enumeration value="Santiago"/>
          <xsd:enumeration value="Shanghai"/>
          <xsd:enumeration value="Sierrita"/>
          <xsd:enumeration value="Singapore"/>
          <xsd:enumeration value="South America"/>
          <xsd:enumeration value="Stowmarket"/>
          <xsd:enumeration value="Technology Center"/>
          <xsd:enumeration value="Tenke Fungurume"/>
          <xsd:enumeration value="Tohono"/>
          <xsd:enumeration value="Tokyo"/>
          <xsd:enumeration value="Tucson Office"/>
          <xsd:enumeration value="Twin Buttes"/>
          <xsd:enumeration value="Tyrone"/>
        </xsd:restriction>
      </xsd:simpleType>
    </xsd:element>
  </xsd:schema>
  <xsd:schema xmlns:xsd="http://www.w3.org/2001/XMLSchema" xmlns:xs="http://www.w3.org/2001/XMLSchema" xmlns:dms="http://schemas.microsoft.com/office/2006/documentManagement/types" xmlns:pc="http://schemas.microsoft.com/office/infopath/2007/PartnerControls" targetNamespace="53d28b8c-eb58-44d7-87aa-8c57ee0de470" elementFormDefault="qualified">
    <xsd:import namespace="http://schemas.microsoft.com/office/2006/documentManagement/types"/>
    <xsd:import namespace="http://schemas.microsoft.com/office/infopath/2007/PartnerControls"/>
    <xsd:element name="Course_x0020_Code" ma:index="18" nillable="true" ma:displayName="Course Code" ma:internalName="Course_x0020_Code">
      <xsd:simpleType>
        <xsd:restriction base="dms:Text">
          <xsd:maxLength value="255"/>
        </xsd:restriction>
      </xsd:simpleType>
    </xsd:element>
    <xsd:element name="le4b7b4580bd46459214883069e3a18d" ma:index="19" nillable="true" ma:taxonomy="true" ma:internalName="le4b7b4580bd46459214883069e3a18d" ma:taxonomyFieldName="Course_x0020_Group" ma:displayName="Course Group" ma:default="" ma:fieldId="{5e4b7b45-80bd-4645-9214-883069e3a18d}" ma:sspId="b7e16863-b940-4291-96f8-ad8461baff96" ma:termSetId="7afb5f7f-44cf-4f4c-b979-4ca38eae3e13" ma:anchorId="00000000-0000-0000-0000-000000000000" ma:open="false" ma:isKeyword="false">
      <xsd:complexType>
        <xsd:sequence>
          <xsd:element ref="pc:Terms" minOccurs="0" maxOccurs="1"/>
        </xsd:sequence>
      </xsd:complexType>
    </xsd:element>
    <xsd:element name="isArchive" ma:index="23" nillable="true" ma:displayName="isArchive" ma:default="0" ma:internalName="isArchive">
      <xsd:simpleType>
        <xsd:restriction base="dms:Boolean"/>
      </xsd:simpleType>
    </xsd:element>
    <xsd:element name="a0a882b4cf6e4552977556b03a7b624b" ma:index="24" ma:taxonomy="true" ma:internalName="a0a882b4cf6e4552977556b03a7b624b" ma:taxonomyFieldName="Document_x0020_Type" ma:displayName="Document Type" ma:readOnly="false" ma:default="" ma:fieldId="{a0a882b4-cf6e-4552-9775-56b03a7b624b}" ma:sspId="b7e16863-b940-4291-96f8-ad8461baff96" ma:termSetId="806960dd-2bd1-49d4-999d-1396b928405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0625A717CE324144AA678D44AED611A7" ma:contentTypeVersion="12" ma:contentTypeDescription="Create a new document." ma:contentTypeScope="" ma:versionID="98a07bb40119bcd085a9a051ec2cd4c2">
  <xsd:schema xmlns:xsd="http://www.w3.org/2001/XMLSchema" xmlns:xs="http://www.w3.org/2001/XMLSchema" xmlns:p="http://schemas.microsoft.com/office/2006/metadata/properties" xmlns:ns2="96b50f58-a40e-4869-8bc2-ee1dec35f0fa" xmlns:ns3="cd607997-8241-496c-997e-277352d2442c" targetNamespace="http://schemas.microsoft.com/office/2006/metadata/properties" ma:root="true" ma:fieldsID="de8aef8814a515986c194df88a97ab16" ns2:_="" ns3:_="">
    <xsd:import namespace="96b50f58-a40e-4869-8bc2-ee1dec35f0fa"/>
    <xsd:import namespace="cd607997-8241-496c-997e-277352d244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50f58-a40e-4869-8bc2-ee1dec35f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7e16863-b940-4291-96f8-ad8461baff9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07997-8241-496c-997e-277352d2442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9536162-bbb1-423b-8051-01138976edca}" ma:internalName="TaxCatchAll" ma:showField="CatchAllData" ma:web="cd607997-8241-496c-997e-277352d244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cd607997-8241-496c-997e-277352d2442c">
      <Value>55</Value>
      <Value>150</Value>
      <Value>9</Value>
      <Value>1</Value>
      <Value>44</Value>
    </TaxCatchAll>
    <lcf76f155ced4ddcb4097134ff3c332f xmlns="96b50f58-a40e-4869-8bc2-ee1dec35f0fa">
      <Terms xmlns="http://schemas.microsoft.com/office/infopath/2007/PartnerControls"/>
    </lcf76f155ced4ddcb4097134ff3c332f>
    <SharedWithUsers xmlns="cd607997-8241-496c-997e-277352d2442c">
      <UserInfo>
        <DisplayName/>
        <AccountId xsi:nil="true"/>
        <AccountType/>
      </UserInfo>
    </SharedWithUsers>
  </documentManagement>
</p:properties>
</file>

<file path=customXml/itemProps1.xml><?xml version="1.0" encoding="utf-8"?>
<ds:datastoreItem xmlns:ds="http://schemas.openxmlformats.org/officeDocument/2006/customXml" ds:itemID="{C8006083-0835-4B99-8BA8-DFBE428113C1}">
  <ds:schemaRefs>
    <ds:schemaRef ds:uri="http://schemas.microsoft.com/sharepoint/v3/contenttype/forms"/>
  </ds:schemaRefs>
</ds:datastoreItem>
</file>

<file path=customXml/itemProps2.xml><?xml version="1.0" encoding="utf-8"?>
<ds:datastoreItem xmlns:ds="http://schemas.openxmlformats.org/officeDocument/2006/customXml" ds:itemID="{840DC242-B7C4-453D-8079-CDD5DCFA8B0E}"/>
</file>

<file path=customXml/itemProps3.xml><?xml version="1.0" encoding="utf-8"?>
<ds:datastoreItem xmlns:ds="http://schemas.openxmlformats.org/officeDocument/2006/customXml" ds:itemID="{98F5B00A-CB2D-425C-B9D8-DA6966892A43}"/>
</file>

<file path=customXml/itemProps4.xml><?xml version="1.0" encoding="utf-8"?>
<ds:datastoreItem xmlns:ds="http://schemas.openxmlformats.org/officeDocument/2006/customXml" ds:itemID="{BB84A41C-B8AC-45A5-B15E-A8B965DEF00E}">
  <ds:schemaRefs>
    <ds:schemaRef ds:uri="http://www.w3.org/XML/1998/namespace"/>
    <ds:schemaRef ds:uri="5e392781-86c7-49c9-b488-0c559099668a"/>
    <ds:schemaRef ds:uri="http://purl.org/dc/elements/1.1/"/>
    <ds:schemaRef ds:uri="http://schemas.microsoft.com/office/2006/metadata/properties"/>
    <ds:schemaRef ds:uri="http://purl.org/dc/dcmitype/"/>
    <ds:schemaRef ds:uri="http://schemas.microsoft.com/office/2006/documentManagement/types"/>
    <ds:schemaRef ds:uri="http://schemas.microsoft.com/sharepoint/v3/fields"/>
    <ds:schemaRef ds:uri="http://schemas.microsoft.com/office/infopath/2007/PartnerControls"/>
    <ds:schemaRef ds:uri="http://schemas.openxmlformats.org/package/2006/metadata/core-properties"/>
    <ds:schemaRef ds:uri="b5ba0a33-b247-4d4b-b9ae-c709af684fd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20460</TotalTime>
  <Words>8776</Words>
  <Application>Microsoft Office PowerPoint</Application>
  <PresentationFormat>On-screen Show (4:3)</PresentationFormat>
  <Paragraphs>1488</Paragraphs>
  <Slides>83</Slides>
  <Notes>83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83</vt:i4>
      </vt:variant>
    </vt:vector>
  </HeadingPairs>
  <TitlesOfParts>
    <vt:vector size="96" baseType="lpstr">
      <vt:lpstr>Arial</vt:lpstr>
      <vt:lpstr>Arial Black</vt:lpstr>
      <vt:lpstr>Arial monospaced for SAP</vt:lpstr>
      <vt:lpstr>Calibri</vt:lpstr>
      <vt:lpstr>Calibri Light</vt:lpstr>
      <vt:lpstr>Courier New</vt:lpstr>
      <vt:lpstr>Symbol</vt:lpstr>
      <vt:lpstr>Times New Roman</vt:lpstr>
      <vt:lpstr>Wingdings</vt:lpstr>
      <vt:lpstr>Office Theme</vt:lpstr>
      <vt:lpstr>1_Custom Design</vt:lpstr>
      <vt:lpstr>Custom Design</vt:lpstr>
      <vt:lpstr>2_Custom Design</vt:lpstr>
      <vt:lpstr>SFT FCX1017C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FreePort-McMoRan Copper &amp; Gold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BulkAcidHandling-PPT</dc:title>
  <dc:creator>Johnson, Angela</dc:creator>
  <cp:lastModifiedBy>Marrero, Kathleen</cp:lastModifiedBy>
  <cp:revision>528</cp:revision>
  <dcterms:created xsi:type="dcterms:W3CDTF">2015-06-25T19:39:11Z</dcterms:created>
  <dcterms:modified xsi:type="dcterms:W3CDTF">2019-04-26T17:02:25Z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M Doc Type">
    <vt:lpwstr>1;#Training|68c97745-b3e4-45d8-99e5-d482d00e3af0</vt:lpwstr>
  </property>
  <property fmtid="{D5CDD505-2E9C-101B-9397-08002B2CF9AE}" pid="3" name="FM Retention Category">
    <vt:lpwstr>150;#Business Organization|102d25f2-4e46-40b5-aef3-4e4a55c47bcd</vt:lpwstr>
  </property>
  <property fmtid="{D5CDD505-2E9C-101B-9397-08002B2CF9AE}" pid="4" name="ContentTypeId">
    <vt:lpwstr>0x0101000625A717CE324144AA678D44AED611A7</vt:lpwstr>
  </property>
  <property fmtid="{D5CDD505-2E9C-101B-9397-08002B2CF9AE}" pid="5" name="FM Ent Taxonomy">
    <vt:lpwstr>9;#Train|c7e8ba18-c9ba-401f-8a3d-ab16b1aeb6a0</vt:lpwstr>
  </property>
  <property fmtid="{D5CDD505-2E9C-101B-9397-08002B2CF9AE}" pid="6" name="AuthorIds_UIVersion_6">
    <vt:lpwstr>48</vt:lpwstr>
  </property>
  <property fmtid="{D5CDD505-2E9C-101B-9397-08002B2CF9AE}" pid="7" name="AuthorIds_UIVersion_7">
    <vt:lpwstr>48</vt:lpwstr>
  </property>
  <property fmtid="{D5CDD505-2E9C-101B-9397-08002B2CF9AE}" pid="8" name="AuthorIds_UIVersion_9">
    <vt:lpwstr>48</vt:lpwstr>
  </property>
  <property fmtid="{D5CDD505-2E9C-101B-9397-08002B2CF9AE}" pid="9" name="AuthorIds_UIVersion_10">
    <vt:lpwstr>48</vt:lpwstr>
  </property>
  <property fmtid="{D5CDD505-2E9C-101B-9397-08002B2CF9AE}" pid="10" name="AuthorIds_UIVersion_13">
    <vt:lpwstr>48</vt:lpwstr>
  </property>
  <property fmtid="{D5CDD505-2E9C-101B-9397-08002B2CF9AE}" pid="11" name="AuthorIds_UIVersion_15">
    <vt:lpwstr>48</vt:lpwstr>
  </property>
  <property fmtid="{D5CDD505-2E9C-101B-9397-08002B2CF9AE}" pid="12" name="AuthorIds_UIVersion_16">
    <vt:lpwstr>48</vt:lpwstr>
  </property>
  <property fmtid="{D5CDD505-2E9C-101B-9397-08002B2CF9AE}" pid="13" name="AuthorIds_UIVersion_17">
    <vt:lpwstr>48</vt:lpwstr>
  </property>
  <property fmtid="{D5CDD505-2E9C-101B-9397-08002B2CF9AE}" pid="14" name="AuthorIds_UIVersion_18">
    <vt:lpwstr>48</vt:lpwstr>
  </property>
  <property fmtid="{D5CDD505-2E9C-101B-9397-08002B2CF9AE}" pid="15" name="AuthorIds_UIVersion_20">
    <vt:lpwstr>48</vt:lpwstr>
  </property>
  <property fmtid="{D5CDD505-2E9C-101B-9397-08002B2CF9AE}" pid="16" name="AuthorIds_UIVersion_22">
    <vt:lpwstr>48</vt:lpwstr>
  </property>
  <property fmtid="{D5CDD505-2E9C-101B-9397-08002B2CF9AE}" pid="17" name="AuthorIds_UIVersion_26">
    <vt:lpwstr>48</vt:lpwstr>
  </property>
  <property fmtid="{D5CDD505-2E9C-101B-9397-08002B2CF9AE}" pid="18" name="AuthorIds_UIVersion_28">
    <vt:lpwstr>48</vt:lpwstr>
  </property>
  <property fmtid="{D5CDD505-2E9C-101B-9397-08002B2CF9AE}" pid="19" name="AuthorIds_UIVersion_29">
    <vt:lpwstr>48</vt:lpwstr>
  </property>
  <property fmtid="{D5CDD505-2E9C-101B-9397-08002B2CF9AE}" pid="20" name="Course Group">
    <vt:lpwstr>55;#Safety|7493f174-3823-44b5-a64f-6d7769779f59</vt:lpwstr>
  </property>
  <property fmtid="{D5CDD505-2E9C-101B-9397-08002B2CF9AE}" pid="21" name="Document Type">
    <vt:lpwstr>44;#Facilitator Presentation|301d71f6-f435-4af7-9fd0-d5282897076a</vt:lpwstr>
  </property>
  <property fmtid="{D5CDD505-2E9C-101B-9397-08002B2CF9AE}" pid="22" name="_docset_NoMedatataSyncRequired">
    <vt:lpwstr>False</vt:lpwstr>
  </property>
  <property fmtid="{D5CDD505-2E9C-101B-9397-08002B2CF9AE}" pid="23" name="Order">
    <vt:r8>204400</vt:r8>
  </property>
  <property fmtid="{D5CDD505-2E9C-101B-9397-08002B2CF9AE}" pid="24" name="xd_Signature">
    <vt:bool>false</vt:bool>
  </property>
  <property fmtid="{D5CDD505-2E9C-101B-9397-08002B2CF9AE}" pid="25" name="xd_ProgID">
    <vt:lpwstr/>
  </property>
  <property fmtid="{D5CDD505-2E9C-101B-9397-08002B2CF9AE}" pid="26" name="Course Code">
    <vt:lpwstr>SFT FCX1017C</vt:lpwstr>
  </property>
  <property fmtid="{D5CDD505-2E9C-101B-9397-08002B2CF9AE}" pid="27" name="_SourceUrl">
    <vt:lpwstr/>
  </property>
  <property fmtid="{D5CDD505-2E9C-101B-9397-08002B2CF9AE}" pid="28" name="_SharedFileIndex">
    <vt:lpwstr/>
  </property>
  <property fmtid="{D5CDD505-2E9C-101B-9397-08002B2CF9AE}" pid="29" name="ComplianceAssetId">
    <vt:lpwstr/>
  </property>
  <property fmtid="{D5CDD505-2E9C-101B-9397-08002B2CF9AE}" pid="30" name="TemplateUrl">
    <vt:lpwstr/>
  </property>
  <property fmtid="{D5CDD505-2E9C-101B-9397-08002B2CF9AE}" pid="31" name="FM LOC">
    <vt:lpwstr>Mine Training Institute</vt:lpwstr>
  </property>
  <property fmtid="{D5CDD505-2E9C-101B-9397-08002B2CF9AE}" pid="32" name="FM DPT">
    <vt:lpwstr>Human Resources</vt:lpwstr>
  </property>
  <property fmtid="{D5CDD505-2E9C-101B-9397-08002B2CF9AE}" pid="33" name="_ExtendedDescription">
    <vt:lpwstr/>
  </property>
  <property fmtid="{D5CDD505-2E9C-101B-9397-08002B2CF9AE}" pid="34" name="TriggerFlowInfo">
    <vt:lpwstr/>
  </property>
  <property fmtid="{D5CDD505-2E9C-101B-9397-08002B2CF9AE}" pid="35" name="isArchive">
    <vt:bool>false</vt:bool>
  </property>
</Properties>
</file>