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 id="2147483672" r:id="rId7"/>
    <p:sldMasterId id="2147483727" r:id="rId8"/>
  </p:sldMasterIdLst>
  <p:notesMasterIdLst>
    <p:notesMasterId r:id="rId105"/>
  </p:notesMasterIdLst>
  <p:handoutMasterIdLst>
    <p:handoutMasterId r:id="rId106"/>
  </p:handoutMasterIdLst>
  <p:sldIdLst>
    <p:sldId id="256" r:id="rId9"/>
    <p:sldId id="302" r:id="rId10"/>
    <p:sldId id="303" r:id="rId11"/>
    <p:sldId id="393" r:id="rId12"/>
    <p:sldId id="407" r:id="rId13"/>
    <p:sldId id="313" r:id="rId14"/>
    <p:sldId id="306" r:id="rId15"/>
    <p:sldId id="314" r:id="rId16"/>
    <p:sldId id="397" r:id="rId17"/>
    <p:sldId id="308" r:id="rId18"/>
    <p:sldId id="309" r:id="rId19"/>
    <p:sldId id="310" r:id="rId20"/>
    <p:sldId id="311" r:id="rId21"/>
    <p:sldId id="304" r:id="rId22"/>
    <p:sldId id="315" r:id="rId23"/>
    <p:sldId id="322" r:id="rId24"/>
    <p:sldId id="316" r:id="rId25"/>
    <p:sldId id="369" r:id="rId26"/>
    <p:sldId id="370" r:id="rId27"/>
    <p:sldId id="394" r:id="rId28"/>
    <p:sldId id="406" r:id="rId29"/>
    <p:sldId id="392" r:id="rId30"/>
    <p:sldId id="317" r:id="rId31"/>
    <p:sldId id="398" r:id="rId32"/>
    <p:sldId id="371" r:id="rId33"/>
    <p:sldId id="415" r:id="rId34"/>
    <p:sldId id="276" r:id="rId35"/>
    <p:sldId id="323" r:id="rId36"/>
    <p:sldId id="331" r:id="rId37"/>
    <p:sldId id="332" r:id="rId38"/>
    <p:sldId id="333" r:id="rId39"/>
    <p:sldId id="334" r:id="rId40"/>
    <p:sldId id="335" r:id="rId41"/>
    <p:sldId id="336" r:id="rId42"/>
    <p:sldId id="337" r:id="rId43"/>
    <p:sldId id="414" r:id="rId44"/>
    <p:sldId id="347" r:id="rId45"/>
    <p:sldId id="346" r:id="rId46"/>
    <p:sldId id="345" r:id="rId47"/>
    <p:sldId id="344" r:id="rId48"/>
    <p:sldId id="343" r:id="rId49"/>
    <p:sldId id="342" r:id="rId50"/>
    <p:sldId id="341" r:id="rId51"/>
    <p:sldId id="340" r:id="rId52"/>
    <p:sldId id="339" r:id="rId53"/>
    <p:sldId id="351" r:id="rId54"/>
    <p:sldId id="350" r:id="rId55"/>
    <p:sldId id="352" r:id="rId56"/>
    <p:sldId id="349" r:id="rId57"/>
    <p:sldId id="348" r:id="rId58"/>
    <p:sldId id="353" r:id="rId59"/>
    <p:sldId id="328" r:id="rId60"/>
    <p:sldId id="359" r:id="rId61"/>
    <p:sldId id="354" r:id="rId62"/>
    <p:sldId id="355" r:id="rId63"/>
    <p:sldId id="290" r:id="rId64"/>
    <p:sldId id="325" r:id="rId65"/>
    <p:sldId id="357" r:id="rId66"/>
    <p:sldId id="358" r:id="rId67"/>
    <p:sldId id="330" r:id="rId68"/>
    <p:sldId id="362" r:id="rId69"/>
    <p:sldId id="363" r:id="rId70"/>
    <p:sldId id="367" r:id="rId71"/>
    <p:sldId id="288" r:id="rId72"/>
    <p:sldId id="329" r:id="rId73"/>
    <p:sldId id="297" r:id="rId74"/>
    <p:sldId id="270" r:id="rId75"/>
    <p:sldId id="272" r:id="rId76"/>
    <p:sldId id="417" r:id="rId77"/>
    <p:sldId id="416" r:id="rId78"/>
    <p:sldId id="273" r:id="rId79"/>
    <p:sldId id="418" r:id="rId80"/>
    <p:sldId id="274" r:id="rId81"/>
    <p:sldId id="275" r:id="rId82"/>
    <p:sldId id="372" r:id="rId83"/>
    <p:sldId id="408" r:id="rId84"/>
    <p:sldId id="373" r:id="rId85"/>
    <p:sldId id="409" r:id="rId86"/>
    <p:sldId id="400" r:id="rId87"/>
    <p:sldId id="376" r:id="rId88"/>
    <p:sldId id="411" r:id="rId89"/>
    <p:sldId id="375" r:id="rId90"/>
    <p:sldId id="410" r:id="rId91"/>
    <p:sldId id="374" r:id="rId92"/>
    <p:sldId id="412" r:id="rId93"/>
    <p:sldId id="278" r:id="rId94"/>
    <p:sldId id="377" r:id="rId95"/>
    <p:sldId id="399" r:id="rId96"/>
    <p:sldId id="402" r:id="rId97"/>
    <p:sldId id="403" r:id="rId98"/>
    <p:sldId id="404" r:id="rId99"/>
    <p:sldId id="405" r:id="rId100"/>
    <p:sldId id="285" r:id="rId101"/>
    <p:sldId id="413" r:id="rId102"/>
    <p:sldId id="382" r:id="rId103"/>
    <p:sldId id="299" r:id="rId10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der, Ramona" initials="CR" lastIdx="1" clrIdx="0">
    <p:extLst>
      <p:ext uri="{19B8F6BF-5375-455C-9EA6-DF929625EA0E}">
        <p15:presenceInfo xmlns:p15="http://schemas.microsoft.com/office/powerpoint/2012/main" userId="S-1-5-21-3791487480-1111548175-1301309645-324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D1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8528" autoAdjust="0"/>
  </p:normalViewPr>
  <p:slideViewPr>
    <p:cSldViewPr snapToGrid="0" showGuides="1">
      <p:cViewPr varScale="1">
        <p:scale>
          <a:sx n="47" d="100"/>
          <a:sy n="47" d="100"/>
        </p:scale>
        <p:origin x="1236" y="36"/>
      </p:cViewPr>
      <p:guideLst>
        <p:guide orient="horz" pos="984"/>
        <p:guide pos="3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464"/>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commentAuthors" Target="commentAuthors.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1.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presProps" Target="presProps.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handoutMaster" Target="handoutMasters/handout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viewProps" Target="viewProps.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3.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theme" Target="theme/theme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C42E5-D358-43D7-BBE6-27E9D47DCBC9}" type="doc">
      <dgm:prSet loTypeId="urn:microsoft.com/office/officeart/2005/8/layout/radial1" loCatId="relationship" qsTypeId="urn:microsoft.com/office/officeart/2005/8/quickstyle/3d2" qsCatId="3D" csTypeId="urn:microsoft.com/office/officeart/2005/8/colors/accent1_2" csCatId="accent1" phldr="1"/>
      <dgm:spPr/>
      <dgm:t>
        <a:bodyPr/>
        <a:lstStyle/>
        <a:p>
          <a:endParaRPr lang="en-US"/>
        </a:p>
      </dgm:t>
    </dgm:pt>
    <dgm:pt modelId="{C2B7CC3F-051A-438A-AC21-45BE2570D651}">
      <dgm:prSet phldrT="[Text]" custT="1"/>
      <dgm:spPr>
        <a:solidFill>
          <a:schemeClr val="bg1">
            <a:lumMod val="65000"/>
          </a:schemeClr>
        </a:solidFill>
      </dgm:spPr>
      <dgm:t>
        <a:bodyPr/>
        <a:lstStyle/>
        <a:p>
          <a:r>
            <a:rPr lang="en-US" sz="1900" b="1" dirty="0" smtClean="0">
              <a:solidFill>
                <a:sysClr val="windowText" lastClr="000000"/>
              </a:solidFill>
            </a:rPr>
            <a:t>Fatal Risk </a:t>
          </a:r>
          <a:r>
            <a:rPr lang="en-US" sz="1900" b="1" dirty="0">
              <a:solidFill>
                <a:sysClr val="windowText" lastClr="000000"/>
              </a:solidFill>
            </a:rPr>
            <a:t>Management</a:t>
          </a:r>
        </a:p>
      </dgm:t>
    </dgm:pt>
    <dgm:pt modelId="{265AF3B4-B421-4B48-B0BA-4E4AFC52D880}" type="parTrans" cxnId="{76DEF52F-3593-498B-8BC5-5BA06C41A09A}">
      <dgm:prSet/>
      <dgm:spPr/>
      <dgm:t>
        <a:bodyPr/>
        <a:lstStyle/>
        <a:p>
          <a:endParaRPr lang="en-US"/>
        </a:p>
      </dgm:t>
    </dgm:pt>
    <dgm:pt modelId="{8B211127-CD63-4C6A-B064-E9DA59F7A56B}" type="sibTrans" cxnId="{76DEF52F-3593-498B-8BC5-5BA06C41A09A}">
      <dgm:prSet/>
      <dgm:spPr/>
      <dgm:t>
        <a:bodyPr/>
        <a:lstStyle/>
        <a:p>
          <a:endParaRPr lang="en-US"/>
        </a:p>
      </dgm:t>
    </dgm:pt>
    <dgm:pt modelId="{045D7351-6BE0-4330-B15C-B3D9076B84ED}">
      <dgm:prSet phldrT="[Text]" custT="1"/>
      <dgm:spPr>
        <a:solidFill>
          <a:schemeClr val="bg1">
            <a:lumMod val="65000"/>
          </a:schemeClr>
        </a:solidFill>
      </dgm:spPr>
      <dgm:t>
        <a:bodyPr/>
        <a:lstStyle/>
        <a:p>
          <a:r>
            <a:rPr lang="en-US" sz="1400">
              <a:solidFill>
                <a:sysClr val="windowText" lastClr="000000"/>
              </a:solidFill>
              <a:latin typeface="Arial" panose="020B0604020202020204" pitchFamily="34" charset="0"/>
              <a:cs typeface="Arial" panose="020B0604020202020204" pitchFamily="34" charset="0"/>
            </a:rPr>
            <a:t>Identify the "risks that will kill you"</a:t>
          </a:r>
        </a:p>
      </dgm:t>
    </dgm:pt>
    <dgm:pt modelId="{76FA53C6-D96B-407A-AF49-15D3E255B7A9}" type="parTrans" cxnId="{D0B057DE-F033-473F-A966-8C25B21BDEE1}">
      <dgm:prSet/>
      <dgm:spPr>
        <a:ln w="28575">
          <a:solidFill>
            <a:schemeClr val="tx1"/>
          </a:solidFill>
        </a:ln>
      </dgm:spPr>
      <dgm:t>
        <a:bodyPr/>
        <a:lstStyle/>
        <a:p>
          <a:endParaRPr lang="en-US"/>
        </a:p>
      </dgm:t>
    </dgm:pt>
    <dgm:pt modelId="{B262D6E3-C57D-47AD-944F-6980C0AFD7E9}" type="sibTrans" cxnId="{D0B057DE-F033-473F-A966-8C25B21BDEE1}">
      <dgm:prSet/>
      <dgm:spPr/>
      <dgm:t>
        <a:bodyPr/>
        <a:lstStyle/>
        <a:p>
          <a:endParaRPr lang="en-US"/>
        </a:p>
      </dgm:t>
    </dgm:pt>
    <dgm:pt modelId="{DD6910A6-FC80-48D1-84A3-EA6E749F2B9D}">
      <dgm:prSet phldrT="[Text]" custT="1"/>
      <dgm:spPr>
        <a:solidFill>
          <a:schemeClr val="bg1">
            <a:lumMod val="65000"/>
          </a:schemeClr>
        </a:solidFill>
      </dgm:spPr>
      <dgm:t>
        <a:bodyPr/>
        <a:lstStyle/>
        <a:p>
          <a:r>
            <a:rPr lang="en-US" sz="1400">
              <a:solidFill>
                <a:sysClr val="windowText" lastClr="000000"/>
              </a:solidFill>
              <a:latin typeface="Arial" panose="020B0604020202020204" pitchFamily="34" charset="0"/>
              <a:cs typeface="Arial" panose="020B0604020202020204" pitchFamily="34" charset="0"/>
            </a:rPr>
            <a:t>Implement the "things that will keep you safe"</a:t>
          </a:r>
        </a:p>
      </dgm:t>
    </dgm:pt>
    <dgm:pt modelId="{A88CBD96-42FC-44CE-AEE0-DA5E73A9DE38}" type="parTrans" cxnId="{4B37ABB3-A571-41FF-A998-B088B8E5E5C0}">
      <dgm:prSet/>
      <dgm:spPr>
        <a:ln w="28575">
          <a:solidFill>
            <a:schemeClr val="tx1"/>
          </a:solidFill>
        </a:ln>
      </dgm:spPr>
      <dgm:t>
        <a:bodyPr/>
        <a:lstStyle/>
        <a:p>
          <a:endParaRPr lang="en-US"/>
        </a:p>
      </dgm:t>
    </dgm:pt>
    <dgm:pt modelId="{034EF9FB-3AD3-4E03-AFFC-6089B213F935}" type="sibTrans" cxnId="{4B37ABB3-A571-41FF-A998-B088B8E5E5C0}">
      <dgm:prSet/>
      <dgm:spPr/>
      <dgm:t>
        <a:bodyPr/>
        <a:lstStyle/>
        <a:p>
          <a:endParaRPr lang="en-US"/>
        </a:p>
      </dgm:t>
    </dgm:pt>
    <dgm:pt modelId="{B06495D0-31B3-46FF-AB84-1008564436C7}">
      <dgm:prSet phldrT="[Text]" custT="1"/>
      <dgm:spPr>
        <a:solidFill>
          <a:schemeClr val="bg1">
            <a:lumMod val="65000"/>
          </a:schemeClr>
        </a:solidFill>
      </dgm:spPr>
      <dgm:t>
        <a:bodyPr/>
        <a:lstStyle/>
        <a:p>
          <a:r>
            <a:rPr lang="en-US" sz="1400" dirty="0">
              <a:solidFill>
                <a:sysClr val="windowText" lastClr="000000"/>
              </a:solidFill>
              <a:latin typeface="Arial" panose="020B0604020202020204" pitchFamily="34" charset="0"/>
              <a:cs typeface="Arial" panose="020B0604020202020204" pitchFamily="34" charset="0"/>
            </a:rPr>
            <a:t>Verify </a:t>
          </a:r>
          <a:r>
            <a:rPr lang="en-US" sz="1400" dirty="0" smtClean="0">
              <a:solidFill>
                <a:sysClr val="windowText" lastClr="000000"/>
              </a:solidFill>
              <a:latin typeface="Arial" panose="020B0604020202020204" pitchFamily="34" charset="0"/>
              <a:cs typeface="Arial" panose="020B0604020202020204" pitchFamily="34" charset="0"/>
            </a:rPr>
            <a:t>Critical Controls are </a:t>
          </a:r>
          <a:r>
            <a:rPr lang="en-US" sz="1400" dirty="0">
              <a:solidFill>
                <a:sysClr val="windowText" lastClr="000000"/>
              </a:solidFill>
              <a:latin typeface="Arial" panose="020B0604020202020204" pitchFamily="34" charset="0"/>
              <a:cs typeface="Arial" panose="020B0604020202020204" pitchFamily="34" charset="0"/>
            </a:rPr>
            <a:t>in place in the field</a:t>
          </a:r>
        </a:p>
      </dgm:t>
    </dgm:pt>
    <dgm:pt modelId="{7B20706E-012D-403C-A8E0-F779F4FBA3C5}" type="parTrans" cxnId="{6CC5AF42-0F81-4010-BF43-3F4BD23941FF}">
      <dgm:prSet/>
      <dgm:spPr>
        <a:ln w="28575">
          <a:solidFill>
            <a:schemeClr val="tx1"/>
          </a:solidFill>
        </a:ln>
      </dgm:spPr>
      <dgm:t>
        <a:bodyPr/>
        <a:lstStyle/>
        <a:p>
          <a:endParaRPr lang="en-US"/>
        </a:p>
      </dgm:t>
    </dgm:pt>
    <dgm:pt modelId="{62D75949-AA89-446C-9257-6AE7C928F39F}" type="sibTrans" cxnId="{6CC5AF42-0F81-4010-BF43-3F4BD23941FF}">
      <dgm:prSet/>
      <dgm:spPr/>
      <dgm:t>
        <a:bodyPr/>
        <a:lstStyle/>
        <a:p>
          <a:endParaRPr lang="en-US"/>
        </a:p>
      </dgm:t>
    </dgm:pt>
    <dgm:pt modelId="{C1426F39-7E89-4DE3-BDA3-581FD85547EF}">
      <dgm:prSet phldrT="[Text]" custT="1"/>
      <dgm:spPr>
        <a:solidFill>
          <a:schemeClr val="bg1">
            <a:lumMod val="65000"/>
          </a:schemeClr>
        </a:solidFill>
      </dgm:spPr>
      <dgm:t>
        <a:bodyPr/>
        <a:lstStyle/>
        <a:p>
          <a:r>
            <a:rPr lang="en-US" sz="1400">
              <a:solidFill>
                <a:sysClr val="windowText" lastClr="000000"/>
              </a:solidFill>
              <a:latin typeface="Arial" panose="020B0604020202020204" pitchFamily="34" charset="0"/>
              <a:cs typeface="Arial" panose="020B0604020202020204" pitchFamily="34" charset="0"/>
            </a:rPr>
            <a:t>Track successes and failures to trend progress</a:t>
          </a:r>
        </a:p>
      </dgm:t>
    </dgm:pt>
    <dgm:pt modelId="{05025DF3-213A-406C-878D-35A355651BC7}" type="parTrans" cxnId="{9C39D60E-DF67-4370-85BF-C9A09E4953CE}">
      <dgm:prSet/>
      <dgm:spPr>
        <a:ln w="28575">
          <a:solidFill>
            <a:schemeClr val="tx1"/>
          </a:solidFill>
        </a:ln>
      </dgm:spPr>
      <dgm:t>
        <a:bodyPr/>
        <a:lstStyle/>
        <a:p>
          <a:endParaRPr lang="en-US"/>
        </a:p>
      </dgm:t>
    </dgm:pt>
    <dgm:pt modelId="{6B47B214-2B7C-4AA0-80D0-059AE31A83CE}" type="sibTrans" cxnId="{9C39D60E-DF67-4370-85BF-C9A09E4953CE}">
      <dgm:prSet/>
      <dgm:spPr/>
      <dgm:t>
        <a:bodyPr/>
        <a:lstStyle/>
        <a:p>
          <a:endParaRPr lang="en-US"/>
        </a:p>
      </dgm:t>
    </dgm:pt>
    <dgm:pt modelId="{E4664F92-AA3E-408B-B841-A953F1827CA0}">
      <dgm:prSet custT="1"/>
      <dgm:spPr>
        <a:solidFill>
          <a:srgbClr val="C00000"/>
        </a:solidFill>
      </dgm:spPr>
      <dgm:t>
        <a:bodyPr/>
        <a:lstStyle/>
        <a:p>
          <a:r>
            <a:rPr lang="en-US" sz="1400">
              <a:latin typeface="Arial" panose="020B0604020202020204" pitchFamily="34" charset="0"/>
              <a:cs typeface="Arial" panose="020B0604020202020204" pitchFamily="34" charset="0"/>
            </a:rPr>
            <a:t>Stop the work if something is not safe</a:t>
          </a:r>
        </a:p>
      </dgm:t>
    </dgm:pt>
    <dgm:pt modelId="{445497F9-DA94-4A2E-9398-6CAF4570C3A6}" type="parTrans" cxnId="{218BDA24-9EF0-4C8F-88B9-956975025636}">
      <dgm:prSet/>
      <dgm:spPr>
        <a:ln w="28575">
          <a:solidFill>
            <a:schemeClr val="tx1"/>
          </a:solidFill>
        </a:ln>
      </dgm:spPr>
      <dgm:t>
        <a:bodyPr/>
        <a:lstStyle/>
        <a:p>
          <a:endParaRPr lang="en-US"/>
        </a:p>
      </dgm:t>
    </dgm:pt>
    <dgm:pt modelId="{8CDDD522-30E4-4E07-A1EE-05307841585E}" type="sibTrans" cxnId="{218BDA24-9EF0-4C8F-88B9-956975025636}">
      <dgm:prSet/>
      <dgm:spPr/>
      <dgm:t>
        <a:bodyPr/>
        <a:lstStyle/>
        <a:p>
          <a:endParaRPr lang="en-US"/>
        </a:p>
      </dgm:t>
    </dgm:pt>
    <dgm:pt modelId="{FE852204-0A9F-44D4-84AF-CD5E265FAAF9}" type="pres">
      <dgm:prSet presAssocID="{08FC42E5-D358-43D7-BBE6-27E9D47DCBC9}" presName="cycle" presStyleCnt="0">
        <dgm:presLayoutVars>
          <dgm:chMax val="1"/>
          <dgm:dir/>
          <dgm:animLvl val="ctr"/>
          <dgm:resizeHandles val="exact"/>
        </dgm:presLayoutVars>
      </dgm:prSet>
      <dgm:spPr/>
      <dgm:t>
        <a:bodyPr/>
        <a:lstStyle/>
        <a:p>
          <a:endParaRPr lang="en-US"/>
        </a:p>
      </dgm:t>
    </dgm:pt>
    <dgm:pt modelId="{1C6983DC-F98C-4F40-8665-CE81BE7B40B9}" type="pres">
      <dgm:prSet presAssocID="{C2B7CC3F-051A-438A-AC21-45BE2570D651}" presName="centerShape" presStyleLbl="node0" presStyleIdx="0" presStyleCnt="1" custScaleX="148670" custScaleY="146852"/>
      <dgm:spPr/>
      <dgm:t>
        <a:bodyPr/>
        <a:lstStyle/>
        <a:p>
          <a:endParaRPr lang="en-US"/>
        </a:p>
      </dgm:t>
    </dgm:pt>
    <dgm:pt modelId="{48D8E5FC-69EB-4DE5-9E91-0E0A64628564}" type="pres">
      <dgm:prSet presAssocID="{76FA53C6-D96B-407A-AF49-15D3E255B7A9}" presName="Name9" presStyleLbl="parChTrans1D2" presStyleIdx="0" presStyleCnt="5"/>
      <dgm:spPr/>
      <dgm:t>
        <a:bodyPr/>
        <a:lstStyle/>
        <a:p>
          <a:endParaRPr lang="en-US"/>
        </a:p>
      </dgm:t>
    </dgm:pt>
    <dgm:pt modelId="{E0EF51EF-DB07-424F-9412-14217251C532}" type="pres">
      <dgm:prSet presAssocID="{76FA53C6-D96B-407A-AF49-15D3E255B7A9}" presName="connTx" presStyleLbl="parChTrans1D2" presStyleIdx="0" presStyleCnt="5"/>
      <dgm:spPr/>
      <dgm:t>
        <a:bodyPr/>
        <a:lstStyle/>
        <a:p>
          <a:endParaRPr lang="en-US"/>
        </a:p>
      </dgm:t>
    </dgm:pt>
    <dgm:pt modelId="{2E6A0B88-D927-4FB7-A13C-E017A434138D}" type="pres">
      <dgm:prSet presAssocID="{045D7351-6BE0-4330-B15C-B3D9076B84ED}" presName="node" presStyleLbl="node1" presStyleIdx="0" presStyleCnt="5">
        <dgm:presLayoutVars>
          <dgm:bulletEnabled val="1"/>
        </dgm:presLayoutVars>
      </dgm:prSet>
      <dgm:spPr/>
      <dgm:t>
        <a:bodyPr/>
        <a:lstStyle/>
        <a:p>
          <a:endParaRPr lang="en-US"/>
        </a:p>
      </dgm:t>
    </dgm:pt>
    <dgm:pt modelId="{11B2127D-A32F-4277-AEE2-CF32C7D9462A}" type="pres">
      <dgm:prSet presAssocID="{A88CBD96-42FC-44CE-AEE0-DA5E73A9DE38}" presName="Name9" presStyleLbl="parChTrans1D2" presStyleIdx="1" presStyleCnt="5"/>
      <dgm:spPr/>
      <dgm:t>
        <a:bodyPr/>
        <a:lstStyle/>
        <a:p>
          <a:endParaRPr lang="en-US"/>
        </a:p>
      </dgm:t>
    </dgm:pt>
    <dgm:pt modelId="{6293218C-22A4-4154-9C76-0C8FA54338AE}" type="pres">
      <dgm:prSet presAssocID="{A88CBD96-42FC-44CE-AEE0-DA5E73A9DE38}" presName="connTx" presStyleLbl="parChTrans1D2" presStyleIdx="1" presStyleCnt="5"/>
      <dgm:spPr/>
      <dgm:t>
        <a:bodyPr/>
        <a:lstStyle/>
        <a:p>
          <a:endParaRPr lang="en-US"/>
        </a:p>
      </dgm:t>
    </dgm:pt>
    <dgm:pt modelId="{CF5D16BF-50D8-4329-9E12-E9C5AB8C5C94}" type="pres">
      <dgm:prSet presAssocID="{DD6910A6-FC80-48D1-84A3-EA6E749F2B9D}" presName="node" presStyleLbl="node1" presStyleIdx="1" presStyleCnt="5">
        <dgm:presLayoutVars>
          <dgm:bulletEnabled val="1"/>
        </dgm:presLayoutVars>
      </dgm:prSet>
      <dgm:spPr/>
      <dgm:t>
        <a:bodyPr/>
        <a:lstStyle/>
        <a:p>
          <a:endParaRPr lang="en-US"/>
        </a:p>
      </dgm:t>
    </dgm:pt>
    <dgm:pt modelId="{8113FEA3-2A78-470B-976D-196350BA74EC}" type="pres">
      <dgm:prSet presAssocID="{7B20706E-012D-403C-A8E0-F779F4FBA3C5}" presName="Name9" presStyleLbl="parChTrans1D2" presStyleIdx="2" presStyleCnt="5"/>
      <dgm:spPr/>
      <dgm:t>
        <a:bodyPr/>
        <a:lstStyle/>
        <a:p>
          <a:endParaRPr lang="en-US"/>
        </a:p>
      </dgm:t>
    </dgm:pt>
    <dgm:pt modelId="{AB108B32-07E0-422A-870A-1944C45FB02A}" type="pres">
      <dgm:prSet presAssocID="{7B20706E-012D-403C-A8E0-F779F4FBA3C5}" presName="connTx" presStyleLbl="parChTrans1D2" presStyleIdx="2" presStyleCnt="5"/>
      <dgm:spPr/>
      <dgm:t>
        <a:bodyPr/>
        <a:lstStyle/>
        <a:p>
          <a:endParaRPr lang="en-US"/>
        </a:p>
      </dgm:t>
    </dgm:pt>
    <dgm:pt modelId="{C0BCB6EC-25E8-4A96-B66B-638F09AE108D}" type="pres">
      <dgm:prSet presAssocID="{B06495D0-31B3-46FF-AB84-1008564436C7}" presName="node" presStyleLbl="node1" presStyleIdx="2" presStyleCnt="5" custRadScaleRad="101857" custRadScaleInc="2300">
        <dgm:presLayoutVars>
          <dgm:bulletEnabled val="1"/>
        </dgm:presLayoutVars>
      </dgm:prSet>
      <dgm:spPr/>
      <dgm:t>
        <a:bodyPr/>
        <a:lstStyle/>
        <a:p>
          <a:endParaRPr lang="en-US"/>
        </a:p>
      </dgm:t>
    </dgm:pt>
    <dgm:pt modelId="{3D7C142F-A426-44AE-9097-0F46C30029F6}" type="pres">
      <dgm:prSet presAssocID="{445497F9-DA94-4A2E-9398-6CAF4570C3A6}" presName="Name9" presStyleLbl="parChTrans1D2" presStyleIdx="3" presStyleCnt="5"/>
      <dgm:spPr/>
      <dgm:t>
        <a:bodyPr/>
        <a:lstStyle/>
        <a:p>
          <a:endParaRPr lang="en-US"/>
        </a:p>
      </dgm:t>
    </dgm:pt>
    <dgm:pt modelId="{178D7A9B-9022-4864-BFF8-E13971FEF26F}" type="pres">
      <dgm:prSet presAssocID="{445497F9-DA94-4A2E-9398-6CAF4570C3A6}" presName="connTx" presStyleLbl="parChTrans1D2" presStyleIdx="3" presStyleCnt="5"/>
      <dgm:spPr/>
      <dgm:t>
        <a:bodyPr/>
        <a:lstStyle/>
        <a:p>
          <a:endParaRPr lang="en-US"/>
        </a:p>
      </dgm:t>
    </dgm:pt>
    <dgm:pt modelId="{56DB52A9-965C-4B36-9466-A5F2CB54F170}" type="pres">
      <dgm:prSet presAssocID="{E4664F92-AA3E-408B-B841-A953F1827CA0}" presName="node" presStyleLbl="node1" presStyleIdx="3" presStyleCnt="5">
        <dgm:presLayoutVars>
          <dgm:bulletEnabled val="1"/>
        </dgm:presLayoutVars>
      </dgm:prSet>
      <dgm:spPr/>
      <dgm:t>
        <a:bodyPr/>
        <a:lstStyle/>
        <a:p>
          <a:endParaRPr lang="en-US"/>
        </a:p>
      </dgm:t>
    </dgm:pt>
    <dgm:pt modelId="{CAF3E48D-B03D-4BCC-8175-DD4C79B46DD2}" type="pres">
      <dgm:prSet presAssocID="{05025DF3-213A-406C-878D-35A355651BC7}" presName="Name9" presStyleLbl="parChTrans1D2" presStyleIdx="4" presStyleCnt="5"/>
      <dgm:spPr/>
      <dgm:t>
        <a:bodyPr/>
        <a:lstStyle/>
        <a:p>
          <a:endParaRPr lang="en-US"/>
        </a:p>
      </dgm:t>
    </dgm:pt>
    <dgm:pt modelId="{C6D6354A-515E-4427-9B02-7AC462D3C79E}" type="pres">
      <dgm:prSet presAssocID="{05025DF3-213A-406C-878D-35A355651BC7}" presName="connTx" presStyleLbl="parChTrans1D2" presStyleIdx="4" presStyleCnt="5"/>
      <dgm:spPr/>
      <dgm:t>
        <a:bodyPr/>
        <a:lstStyle/>
        <a:p>
          <a:endParaRPr lang="en-US"/>
        </a:p>
      </dgm:t>
    </dgm:pt>
    <dgm:pt modelId="{32DEA6B9-FC0F-45C1-AA5B-D8E1BB4C328F}" type="pres">
      <dgm:prSet presAssocID="{C1426F39-7E89-4DE3-BDA3-581FD85547EF}" presName="node" presStyleLbl="node1" presStyleIdx="4" presStyleCnt="5">
        <dgm:presLayoutVars>
          <dgm:bulletEnabled val="1"/>
        </dgm:presLayoutVars>
      </dgm:prSet>
      <dgm:spPr/>
      <dgm:t>
        <a:bodyPr/>
        <a:lstStyle/>
        <a:p>
          <a:endParaRPr lang="en-US"/>
        </a:p>
      </dgm:t>
    </dgm:pt>
  </dgm:ptLst>
  <dgm:cxnLst>
    <dgm:cxn modelId="{0DEC4D7E-3823-47E6-B99F-9A05B60D8D9B}" type="presOf" srcId="{08FC42E5-D358-43D7-BBE6-27E9D47DCBC9}" destId="{FE852204-0A9F-44D4-84AF-CD5E265FAAF9}" srcOrd="0" destOrd="0" presId="urn:microsoft.com/office/officeart/2005/8/layout/radial1"/>
    <dgm:cxn modelId="{3C8E9E18-57A2-4322-B266-292001E321AA}" type="presOf" srcId="{C1426F39-7E89-4DE3-BDA3-581FD85547EF}" destId="{32DEA6B9-FC0F-45C1-AA5B-D8E1BB4C328F}" srcOrd="0" destOrd="0" presId="urn:microsoft.com/office/officeart/2005/8/layout/radial1"/>
    <dgm:cxn modelId="{121D1DB7-26F6-4533-AEBF-85954B4B21C0}" type="presOf" srcId="{DD6910A6-FC80-48D1-84A3-EA6E749F2B9D}" destId="{CF5D16BF-50D8-4329-9E12-E9C5AB8C5C94}" srcOrd="0" destOrd="0" presId="urn:microsoft.com/office/officeart/2005/8/layout/radial1"/>
    <dgm:cxn modelId="{C388A129-0925-4146-B686-B42113CEE595}" type="presOf" srcId="{A88CBD96-42FC-44CE-AEE0-DA5E73A9DE38}" destId="{11B2127D-A32F-4277-AEE2-CF32C7D9462A}" srcOrd="0" destOrd="0" presId="urn:microsoft.com/office/officeart/2005/8/layout/radial1"/>
    <dgm:cxn modelId="{D0B057DE-F033-473F-A966-8C25B21BDEE1}" srcId="{C2B7CC3F-051A-438A-AC21-45BE2570D651}" destId="{045D7351-6BE0-4330-B15C-B3D9076B84ED}" srcOrd="0" destOrd="0" parTransId="{76FA53C6-D96B-407A-AF49-15D3E255B7A9}" sibTransId="{B262D6E3-C57D-47AD-944F-6980C0AFD7E9}"/>
    <dgm:cxn modelId="{0A3E38B0-F922-4AB4-B90E-0F81D04BDE4A}" type="presOf" srcId="{E4664F92-AA3E-408B-B841-A953F1827CA0}" destId="{56DB52A9-965C-4B36-9466-A5F2CB54F170}" srcOrd="0" destOrd="0" presId="urn:microsoft.com/office/officeart/2005/8/layout/radial1"/>
    <dgm:cxn modelId="{015BC20A-549A-46B7-9282-EFBB88F67720}" type="presOf" srcId="{A88CBD96-42FC-44CE-AEE0-DA5E73A9DE38}" destId="{6293218C-22A4-4154-9C76-0C8FA54338AE}" srcOrd="1" destOrd="0" presId="urn:microsoft.com/office/officeart/2005/8/layout/radial1"/>
    <dgm:cxn modelId="{218BDA24-9EF0-4C8F-88B9-956975025636}" srcId="{C2B7CC3F-051A-438A-AC21-45BE2570D651}" destId="{E4664F92-AA3E-408B-B841-A953F1827CA0}" srcOrd="3" destOrd="0" parTransId="{445497F9-DA94-4A2E-9398-6CAF4570C3A6}" sibTransId="{8CDDD522-30E4-4E07-A1EE-05307841585E}"/>
    <dgm:cxn modelId="{DB8DF170-988E-4E00-9057-759B6EE3ABE1}" type="presOf" srcId="{76FA53C6-D96B-407A-AF49-15D3E255B7A9}" destId="{48D8E5FC-69EB-4DE5-9E91-0E0A64628564}" srcOrd="0" destOrd="0" presId="urn:microsoft.com/office/officeart/2005/8/layout/radial1"/>
    <dgm:cxn modelId="{A10993B3-A1CF-4264-9DBD-75399012F954}" type="presOf" srcId="{045D7351-6BE0-4330-B15C-B3D9076B84ED}" destId="{2E6A0B88-D927-4FB7-A13C-E017A434138D}" srcOrd="0" destOrd="0" presId="urn:microsoft.com/office/officeart/2005/8/layout/radial1"/>
    <dgm:cxn modelId="{6CC5AF42-0F81-4010-BF43-3F4BD23941FF}" srcId="{C2B7CC3F-051A-438A-AC21-45BE2570D651}" destId="{B06495D0-31B3-46FF-AB84-1008564436C7}" srcOrd="2" destOrd="0" parTransId="{7B20706E-012D-403C-A8E0-F779F4FBA3C5}" sibTransId="{62D75949-AA89-446C-9257-6AE7C928F39F}"/>
    <dgm:cxn modelId="{BE9C17C4-F79A-4E34-AED7-74DA300E5175}" type="presOf" srcId="{C2B7CC3F-051A-438A-AC21-45BE2570D651}" destId="{1C6983DC-F98C-4F40-8665-CE81BE7B40B9}" srcOrd="0" destOrd="0" presId="urn:microsoft.com/office/officeart/2005/8/layout/radial1"/>
    <dgm:cxn modelId="{8BACF449-02FC-48AD-9869-488282D5C52A}" type="presOf" srcId="{7B20706E-012D-403C-A8E0-F779F4FBA3C5}" destId="{8113FEA3-2A78-470B-976D-196350BA74EC}" srcOrd="0" destOrd="0" presId="urn:microsoft.com/office/officeart/2005/8/layout/radial1"/>
    <dgm:cxn modelId="{79237BC7-34FB-4962-A81E-AF3788900AE9}" type="presOf" srcId="{445497F9-DA94-4A2E-9398-6CAF4570C3A6}" destId="{3D7C142F-A426-44AE-9097-0F46C30029F6}" srcOrd="0" destOrd="0" presId="urn:microsoft.com/office/officeart/2005/8/layout/radial1"/>
    <dgm:cxn modelId="{9C39D60E-DF67-4370-85BF-C9A09E4953CE}" srcId="{C2B7CC3F-051A-438A-AC21-45BE2570D651}" destId="{C1426F39-7E89-4DE3-BDA3-581FD85547EF}" srcOrd="4" destOrd="0" parTransId="{05025DF3-213A-406C-878D-35A355651BC7}" sibTransId="{6B47B214-2B7C-4AA0-80D0-059AE31A83CE}"/>
    <dgm:cxn modelId="{4B37ABB3-A571-41FF-A998-B088B8E5E5C0}" srcId="{C2B7CC3F-051A-438A-AC21-45BE2570D651}" destId="{DD6910A6-FC80-48D1-84A3-EA6E749F2B9D}" srcOrd="1" destOrd="0" parTransId="{A88CBD96-42FC-44CE-AEE0-DA5E73A9DE38}" sibTransId="{034EF9FB-3AD3-4E03-AFFC-6089B213F935}"/>
    <dgm:cxn modelId="{4028AB53-34EA-471A-B616-69762DA98FFB}" type="presOf" srcId="{05025DF3-213A-406C-878D-35A355651BC7}" destId="{C6D6354A-515E-4427-9B02-7AC462D3C79E}" srcOrd="1" destOrd="0" presId="urn:microsoft.com/office/officeart/2005/8/layout/radial1"/>
    <dgm:cxn modelId="{F23994D4-2946-4439-947F-F6BB65CF0165}" type="presOf" srcId="{05025DF3-213A-406C-878D-35A355651BC7}" destId="{CAF3E48D-B03D-4BCC-8175-DD4C79B46DD2}" srcOrd="0" destOrd="0" presId="urn:microsoft.com/office/officeart/2005/8/layout/radial1"/>
    <dgm:cxn modelId="{4157B940-ECCF-49D6-B730-4FA0319C93BB}" type="presOf" srcId="{76FA53C6-D96B-407A-AF49-15D3E255B7A9}" destId="{E0EF51EF-DB07-424F-9412-14217251C532}" srcOrd="1" destOrd="0" presId="urn:microsoft.com/office/officeart/2005/8/layout/radial1"/>
    <dgm:cxn modelId="{E201FA2E-4A8A-4C84-9B47-2B6B89CBD691}" type="presOf" srcId="{7B20706E-012D-403C-A8E0-F779F4FBA3C5}" destId="{AB108B32-07E0-422A-870A-1944C45FB02A}" srcOrd="1" destOrd="0" presId="urn:microsoft.com/office/officeart/2005/8/layout/radial1"/>
    <dgm:cxn modelId="{76DEF52F-3593-498B-8BC5-5BA06C41A09A}" srcId="{08FC42E5-D358-43D7-BBE6-27E9D47DCBC9}" destId="{C2B7CC3F-051A-438A-AC21-45BE2570D651}" srcOrd="0" destOrd="0" parTransId="{265AF3B4-B421-4B48-B0BA-4E4AFC52D880}" sibTransId="{8B211127-CD63-4C6A-B064-E9DA59F7A56B}"/>
    <dgm:cxn modelId="{514F7878-55A2-4F09-8B02-FBB36D574B99}" type="presOf" srcId="{B06495D0-31B3-46FF-AB84-1008564436C7}" destId="{C0BCB6EC-25E8-4A96-B66B-638F09AE108D}" srcOrd="0" destOrd="0" presId="urn:microsoft.com/office/officeart/2005/8/layout/radial1"/>
    <dgm:cxn modelId="{AFF50029-FF03-4A5F-B0E1-794FCC9738BC}" type="presOf" srcId="{445497F9-DA94-4A2E-9398-6CAF4570C3A6}" destId="{178D7A9B-9022-4864-BFF8-E13971FEF26F}" srcOrd="1" destOrd="0" presId="urn:microsoft.com/office/officeart/2005/8/layout/radial1"/>
    <dgm:cxn modelId="{B30CCC80-6426-412B-878C-BEEA3DE28C22}" type="presParOf" srcId="{FE852204-0A9F-44D4-84AF-CD5E265FAAF9}" destId="{1C6983DC-F98C-4F40-8665-CE81BE7B40B9}" srcOrd="0" destOrd="0" presId="urn:microsoft.com/office/officeart/2005/8/layout/radial1"/>
    <dgm:cxn modelId="{5C9B9EAD-ED71-4D57-A544-9E05A1947506}" type="presParOf" srcId="{FE852204-0A9F-44D4-84AF-CD5E265FAAF9}" destId="{48D8E5FC-69EB-4DE5-9E91-0E0A64628564}" srcOrd="1" destOrd="0" presId="urn:microsoft.com/office/officeart/2005/8/layout/radial1"/>
    <dgm:cxn modelId="{5D41A5EF-B08C-4045-BDB6-E3795A902289}" type="presParOf" srcId="{48D8E5FC-69EB-4DE5-9E91-0E0A64628564}" destId="{E0EF51EF-DB07-424F-9412-14217251C532}" srcOrd="0" destOrd="0" presId="urn:microsoft.com/office/officeart/2005/8/layout/radial1"/>
    <dgm:cxn modelId="{B3CD3108-7FDD-4EE0-A17D-CBC838B1E829}" type="presParOf" srcId="{FE852204-0A9F-44D4-84AF-CD5E265FAAF9}" destId="{2E6A0B88-D927-4FB7-A13C-E017A434138D}" srcOrd="2" destOrd="0" presId="urn:microsoft.com/office/officeart/2005/8/layout/radial1"/>
    <dgm:cxn modelId="{EDB0D806-319F-4F36-B28A-42783FD168CB}" type="presParOf" srcId="{FE852204-0A9F-44D4-84AF-CD5E265FAAF9}" destId="{11B2127D-A32F-4277-AEE2-CF32C7D9462A}" srcOrd="3" destOrd="0" presId="urn:microsoft.com/office/officeart/2005/8/layout/radial1"/>
    <dgm:cxn modelId="{112C952E-7899-4D64-BFCC-31F2FE81BAAA}" type="presParOf" srcId="{11B2127D-A32F-4277-AEE2-CF32C7D9462A}" destId="{6293218C-22A4-4154-9C76-0C8FA54338AE}" srcOrd="0" destOrd="0" presId="urn:microsoft.com/office/officeart/2005/8/layout/radial1"/>
    <dgm:cxn modelId="{159C1E39-ABB0-4556-949E-462D6351DC16}" type="presParOf" srcId="{FE852204-0A9F-44D4-84AF-CD5E265FAAF9}" destId="{CF5D16BF-50D8-4329-9E12-E9C5AB8C5C94}" srcOrd="4" destOrd="0" presId="urn:microsoft.com/office/officeart/2005/8/layout/radial1"/>
    <dgm:cxn modelId="{9B444B65-83D5-4882-BB8D-2CE13274C74A}" type="presParOf" srcId="{FE852204-0A9F-44D4-84AF-CD5E265FAAF9}" destId="{8113FEA3-2A78-470B-976D-196350BA74EC}" srcOrd="5" destOrd="0" presId="urn:microsoft.com/office/officeart/2005/8/layout/radial1"/>
    <dgm:cxn modelId="{98189727-6D3D-4B60-ADF5-C7F245D8CD5D}" type="presParOf" srcId="{8113FEA3-2A78-470B-976D-196350BA74EC}" destId="{AB108B32-07E0-422A-870A-1944C45FB02A}" srcOrd="0" destOrd="0" presId="urn:microsoft.com/office/officeart/2005/8/layout/radial1"/>
    <dgm:cxn modelId="{DB9410A8-DFD2-47FB-A880-95B3AFD56D10}" type="presParOf" srcId="{FE852204-0A9F-44D4-84AF-CD5E265FAAF9}" destId="{C0BCB6EC-25E8-4A96-B66B-638F09AE108D}" srcOrd="6" destOrd="0" presId="urn:microsoft.com/office/officeart/2005/8/layout/radial1"/>
    <dgm:cxn modelId="{4D24E716-F3CE-4ED5-9547-6EE18741642E}" type="presParOf" srcId="{FE852204-0A9F-44D4-84AF-CD5E265FAAF9}" destId="{3D7C142F-A426-44AE-9097-0F46C30029F6}" srcOrd="7" destOrd="0" presId="urn:microsoft.com/office/officeart/2005/8/layout/radial1"/>
    <dgm:cxn modelId="{DE799239-FE7C-4E3A-92F6-398A23658F83}" type="presParOf" srcId="{3D7C142F-A426-44AE-9097-0F46C30029F6}" destId="{178D7A9B-9022-4864-BFF8-E13971FEF26F}" srcOrd="0" destOrd="0" presId="urn:microsoft.com/office/officeart/2005/8/layout/radial1"/>
    <dgm:cxn modelId="{7790C2EF-0B1F-416B-9642-C22C46545246}" type="presParOf" srcId="{FE852204-0A9F-44D4-84AF-CD5E265FAAF9}" destId="{56DB52A9-965C-4B36-9466-A5F2CB54F170}" srcOrd="8" destOrd="0" presId="urn:microsoft.com/office/officeart/2005/8/layout/radial1"/>
    <dgm:cxn modelId="{A093FBB1-DF34-4AC0-BA37-BD8887654B79}" type="presParOf" srcId="{FE852204-0A9F-44D4-84AF-CD5E265FAAF9}" destId="{CAF3E48D-B03D-4BCC-8175-DD4C79B46DD2}" srcOrd="9" destOrd="0" presId="urn:microsoft.com/office/officeart/2005/8/layout/radial1"/>
    <dgm:cxn modelId="{365AECC1-B9E7-40EB-9290-0DD756A70EAB}" type="presParOf" srcId="{CAF3E48D-B03D-4BCC-8175-DD4C79B46DD2}" destId="{C6D6354A-515E-4427-9B02-7AC462D3C79E}" srcOrd="0" destOrd="0" presId="urn:microsoft.com/office/officeart/2005/8/layout/radial1"/>
    <dgm:cxn modelId="{CBA0E50A-7F34-4183-9BA6-4C7066DB224D}" type="presParOf" srcId="{FE852204-0A9F-44D4-84AF-CD5E265FAAF9}" destId="{32DEA6B9-FC0F-45C1-AA5B-D8E1BB4C328F}"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983DC-F98C-4F40-8665-CE81BE7B40B9}">
      <dsp:nvSpPr>
        <dsp:cNvPr id="0" name=""/>
        <dsp:cNvSpPr/>
      </dsp:nvSpPr>
      <dsp:spPr>
        <a:xfrm>
          <a:off x="1992802" y="1572048"/>
          <a:ext cx="2163417" cy="2136962"/>
        </a:xfrm>
        <a:prstGeom prst="ellipse">
          <a:avLst/>
        </a:prstGeom>
        <a:solidFill>
          <a:schemeClr val="bg1">
            <a:lumMod val="6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ysClr val="windowText" lastClr="000000"/>
              </a:solidFill>
            </a:rPr>
            <a:t>Fatal Risk </a:t>
          </a:r>
          <a:r>
            <a:rPr lang="en-US" sz="1900" b="1" kern="1200" dirty="0">
              <a:solidFill>
                <a:sysClr val="windowText" lastClr="000000"/>
              </a:solidFill>
            </a:rPr>
            <a:t>Management</a:t>
          </a:r>
        </a:p>
      </dsp:txBody>
      <dsp:txXfrm>
        <a:off x="2309627" y="1884999"/>
        <a:ext cx="1529767" cy="1511060"/>
      </dsp:txXfrm>
    </dsp:sp>
    <dsp:sp modelId="{48D8E5FC-69EB-4DE5-9E91-0E0A64628564}">
      <dsp:nvSpPr>
        <dsp:cNvPr id="0" name=""/>
        <dsp:cNvSpPr/>
      </dsp:nvSpPr>
      <dsp:spPr>
        <a:xfrm rot="16200000">
          <a:off x="3026676" y="1502914"/>
          <a:ext cx="95669" cy="42597"/>
        </a:xfrm>
        <a:custGeom>
          <a:avLst/>
          <a:gdLst/>
          <a:ahLst/>
          <a:cxnLst/>
          <a:rect l="0" t="0" r="0" b="0"/>
          <a:pathLst>
            <a:path>
              <a:moveTo>
                <a:pt x="0" y="21298"/>
              </a:moveTo>
              <a:lnTo>
                <a:pt x="95669" y="21298"/>
              </a:lnTo>
            </a:path>
          </a:pathLst>
        </a:custGeom>
        <a:noFill/>
        <a:ln w="28575" cap="flat" cmpd="sng" algn="ctr">
          <a:solidFill>
            <a:schemeClr val="tx1"/>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72119" y="1521821"/>
        <a:ext cx="4783" cy="4783"/>
      </dsp:txXfrm>
    </dsp:sp>
    <dsp:sp modelId="{2E6A0B88-D927-4FB7-A13C-E017A434138D}">
      <dsp:nvSpPr>
        <dsp:cNvPr id="0" name=""/>
        <dsp:cNvSpPr/>
      </dsp:nvSpPr>
      <dsp:spPr>
        <a:xfrm>
          <a:off x="2346921" y="21198"/>
          <a:ext cx="1455180" cy="1455180"/>
        </a:xfrm>
        <a:prstGeom prst="ellipse">
          <a:avLst/>
        </a:prstGeom>
        <a:solidFill>
          <a:schemeClr val="bg1">
            <a:lumMod val="6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solidFill>
              <a:latin typeface="Arial" panose="020B0604020202020204" pitchFamily="34" charset="0"/>
              <a:cs typeface="Arial" panose="020B0604020202020204" pitchFamily="34" charset="0"/>
            </a:rPr>
            <a:t>Identify the "risks that will kill you"</a:t>
          </a:r>
        </a:p>
      </dsp:txBody>
      <dsp:txXfrm>
        <a:off x="2560027" y="234304"/>
        <a:ext cx="1028968" cy="1028968"/>
      </dsp:txXfrm>
    </dsp:sp>
    <dsp:sp modelId="{11B2127D-A32F-4277-AEE2-CF32C7D9462A}">
      <dsp:nvSpPr>
        <dsp:cNvPr id="0" name=""/>
        <dsp:cNvSpPr/>
      </dsp:nvSpPr>
      <dsp:spPr>
        <a:xfrm rot="20520000">
          <a:off x="4100007" y="2272424"/>
          <a:ext cx="83725" cy="42597"/>
        </a:xfrm>
        <a:custGeom>
          <a:avLst/>
          <a:gdLst/>
          <a:ahLst/>
          <a:cxnLst/>
          <a:rect l="0" t="0" r="0" b="0"/>
          <a:pathLst>
            <a:path>
              <a:moveTo>
                <a:pt x="0" y="21298"/>
              </a:moveTo>
              <a:lnTo>
                <a:pt x="83725" y="21298"/>
              </a:lnTo>
            </a:path>
          </a:pathLst>
        </a:custGeom>
        <a:noFill/>
        <a:ln w="28575" cap="flat" cmpd="sng" algn="ctr">
          <a:solidFill>
            <a:schemeClr val="tx1"/>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9776" y="2291630"/>
        <a:ext cx="4186" cy="4186"/>
      </dsp:txXfrm>
    </dsp:sp>
    <dsp:sp modelId="{CF5D16BF-50D8-4329-9E12-E9C5AB8C5C94}">
      <dsp:nvSpPr>
        <dsp:cNvPr id="0" name=""/>
        <dsp:cNvSpPr/>
      </dsp:nvSpPr>
      <dsp:spPr>
        <a:xfrm>
          <a:off x="4146073" y="1328358"/>
          <a:ext cx="1455180" cy="1455180"/>
        </a:xfrm>
        <a:prstGeom prst="ellipse">
          <a:avLst/>
        </a:prstGeom>
        <a:solidFill>
          <a:schemeClr val="bg1">
            <a:lumMod val="6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solidFill>
              <a:latin typeface="Arial" panose="020B0604020202020204" pitchFamily="34" charset="0"/>
              <a:cs typeface="Arial" panose="020B0604020202020204" pitchFamily="34" charset="0"/>
            </a:rPr>
            <a:t>Implement the "things that will keep you safe"</a:t>
          </a:r>
        </a:p>
      </dsp:txBody>
      <dsp:txXfrm>
        <a:off x="4359179" y="1541464"/>
        <a:ext cx="1028968" cy="1028968"/>
      </dsp:txXfrm>
    </dsp:sp>
    <dsp:sp modelId="{8113FEA3-2A78-470B-976D-196350BA74EC}">
      <dsp:nvSpPr>
        <dsp:cNvPr id="0" name=""/>
        <dsp:cNvSpPr/>
      </dsp:nvSpPr>
      <dsp:spPr>
        <a:xfrm rot="3265363">
          <a:off x="3676296" y="3535481"/>
          <a:ext cx="107274" cy="42597"/>
        </a:xfrm>
        <a:custGeom>
          <a:avLst/>
          <a:gdLst/>
          <a:ahLst/>
          <a:cxnLst/>
          <a:rect l="0" t="0" r="0" b="0"/>
          <a:pathLst>
            <a:path>
              <a:moveTo>
                <a:pt x="0" y="21298"/>
              </a:moveTo>
              <a:lnTo>
                <a:pt x="107274" y="21298"/>
              </a:lnTo>
            </a:path>
          </a:pathLst>
        </a:custGeom>
        <a:noFill/>
        <a:ln w="28575" cap="flat" cmpd="sng" algn="ctr">
          <a:solidFill>
            <a:schemeClr val="tx1"/>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27251" y="3554098"/>
        <a:ext cx="5363" cy="5363"/>
      </dsp:txXfrm>
    </dsp:sp>
    <dsp:sp modelId="{C0BCB6EC-25E8-4A96-B66B-638F09AE108D}">
      <dsp:nvSpPr>
        <dsp:cNvPr id="0" name=""/>
        <dsp:cNvSpPr/>
      </dsp:nvSpPr>
      <dsp:spPr>
        <a:xfrm>
          <a:off x="3456861" y="3464587"/>
          <a:ext cx="1455180" cy="1455180"/>
        </a:xfrm>
        <a:prstGeom prst="ellipse">
          <a:avLst/>
        </a:prstGeom>
        <a:solidFill>
          <a:schemeClr val="bg1">
            <a:lumMod val="6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solidFill>
              <a:latin typeface="Arial" panose="020B0604020202020204" pitchFamily="34" charset="0"/>
              <a:cs typeface="Arial" panose="020B0604020202020204" pitchFamily="34" charset="0"/>
            </a:rPr>
            <a:t>Verify </a:t>
          </a:r>
          <a:r>
            <a:rPr lang="en-US" sz="1400" kern="1200" dirty="0" smtClean="0">
              <a:solidFill>
                <a:sysClr val="windowText" lastClr="000000"/>
              </a:solidFill>
              <a:latin typeface="Arial" panose="020B0604020202020204" pitchFamily="34" charset="0"/>
              <a:cs typeface="Arial" panose="020B0604020202020204" pitchFamily="34" charset="0"/>
            </a:rPr>
            <a:t>Critical Controls are </a:t>
          </a:r>
          <a:r>
            <a:rPr lang="en-US" sz="1400" kern="1200" dirty="0">
              <a:solidFill>
                <a:sysClr val="windowText" lastClr="000000"/>
              </a:solidFill>
              <a:latin typeface="Arial" panose="020B0604020202020204" pitchFamily="34" charset="0"/>
              <a:cs typeface="Arial" panose="020B0604020202020204" pitchFamily="34" charset="0"/>
            </a:rPr>
            <a:t>in place in the field</a:t>
          </a:r>
        </a:p>
      </dsp:txBody>
      <dsp:txXfrm>
        <a:off x="3669967" y="3677693"/>
        <a:ext cx="1028968" cy="1028968"/>
      </dsp:txXfrm>
    </dsp:sp>
    <dsp:sp modelId="{3D7C142F-A426-44AE-9097-0F46C30029F6}">
      <dsp:nvSpPr>
        <dsp:cNvPr id="0" name=""/>
        <dsp:cNvSpPr/>
      </dsp:nvSpPr>
      <dsp:spPr>
        <a:xfrm rot="7560000">
          <a:off x="2371453" y="3524175"/>
          <a:ext cx="91154" cy="42597"/>
        </a:xfrm>
        <a:custGeom>
          <a:avLst/>
          <a:gdLst/>
          <a:ahLst/>
          <a:cxnLst/>
          <a:rect l="0" t="0" r="0" b="0"/>
          <a:pathLst>
            <a:path>
              <a:moveTo>
                <a:pt x="0" y="21298"/>
              </a:moveTo>
              <a:lnTo>
                <a:pt x="91154" y="21298"/>
              </a:lnTo>
            </a:path>
          </a:pathLst>
        </a:custGeom>
        <a:noFill/>
        <a:ln w="28575" cap="flat" cmpd="sng" algn="ctr">
          <a:solidFill>
            <a:schemeClr val="tx1"/>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14751" y="3543194"/>
        <a:ext cx="4557" cy="4557"/>
      </dsp:txXfrm>
    </dsp:sp>
    <dsp:sp modelId="{56DB52A9-965C-4B36-9466-A5F2CB54F170}">
      <dsp:nvSpPr>
        <dsp:cNvPr id="0" name=""/>
        <dsp:cNvSpPr/>
      </dsp:nvSpPr>
      <dsp:spPr>
        <a:xfrm>
          <a:off x="1234983" y="3443388"/>
          <a:ext cx="1455180" cy="1455180"/>
        </a:xfrm>
        <a:prstGeom prst="ellipse">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latin typeface="Arial" panose="020B0604020202020204" pitchFamily="34" charset="0"/>
              <a:cs typeface="Arial" panose="020B0604020202020204" pitchFamily="34" charset="0"/>
            </a:rPr>
            <a:t>Stop the work if something is not safe</a:t>
          </a:r>
        </a:p>
      </dsp:txBody>
      <dsp:txXfrm>
        <a:off x="1448089" y="3656494"/>
        <a:ext cx="1028968" cy="1028968"/>
      </dsp:txXfrm>
    </dsp:sp>
    <dsp:sp modelId="{CAF3E48D-B03D-4BCC-8175-DD4C79B46DD2}">
      <dsp:nvSpPr>
        <dsp:cNvPr id="0" name=""/>
        <dsp:cNvSpPr/>
      </dsp:nvSpPr>
      <dsp:spPr>
        <a:xfrm rot="11880000">
          <a:off x="1965290" y="2272424"/>
          <a:ext cx="83725" cy="42597"/>
        </a:xfrm>
        <a:custGeom>
          <a:avLst/>
          <a:gdLst/>
          <a:ahLst/>
          <a:cxnLst/>
          <a:rect l="0" t="0" r="0" b="0"/>
          <a:pathLst>
            <a:path>
              <a:moveTo>
                <a:pt x="0" y="21298"/>
              </a:moveTo>
              <a:lnTo>
                <a:pt x="83725" y="21298"/>
              </a:lnTo>
            </a:path>
          </a:pathLst>
        </a:custGeom>
        <a:noFill/>
        <a:ln w="28575" cap="flat" cmpd="sng" algn="ctr">
          <a:solidFill>
            <a:schemeClr val="tx1"/>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05059" y="2291630"/>
        <a:ext cx="4186" cy="4186"/>
      </dsp:txXfrm>
    </dsp:sp>
    <dsp:sp modelId="{32DEA6B9-FC0F-45C1-AA5B-D8E1BB4C328F}">
      <dsp:nvSpPr>
        <dsp:cNvPr id="0" name=""/>
        <dsp:cNvSpPr/>
      </dsp:nvSpPr>
      <dsp:spPr>
        <a:xfrm>
          <a:off x="547768" y="1328358"/>
          <a:ext cx="1455180" cy="1455180"/>
        </a:xfrm>
        <a:prstGeom prst="ellipse">
          <a:avLst/>
        </a:prstGeom>
        <a:solidFill>
          <a:schemeClr val="bg1">
            <a:lumMod val="6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solidFill>
              <a:latin typeface="Arial" panose="020B0604020202020204" pitchFamily="34" charset="0"/>
              <a:cs typeface="Arial" panose="020B0604020202020204" pitchFamily="34" charset="0"/>
            </a:rPr>
            <a:t>Track successes and failures to trend progress</a:t>
          </a:r>
        </a:p>
      </dsp:txBody>
      <dsp:txXfrm>
        <a:off x="760874" y="1541464"/>
        <a:ext cx="1028968" cy="10289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73CE4B-23B0-4E29-8829-38C241BDBAD2}" type="datetimeFigureOut">
              <a:rPr lang="en-US" smtClean="0"/>
              <a:t>2/19/2019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D5EE7-B2A2-4F9E-B300-42DCC6354330}" type="slidenum">
              <a:rPr lang="en-US" smtClean="0"/>
              <a:t>‹#›</a:t>
            </a:fld>
            <a:endParaRPr lang="en-US" dirty="0"/>
          </a:p>
        </p:txBody>
      </p:sp>
    </p:spTree>
    <p:extLst>
      <p:ext uri="{BB962C8B-B14F-4D97-AF65-F5344CB8AC3E}">
        <p14:creationId xmlns:p14="http://schemas.microsoft.com/office/powerpoint/2010/main" val="425167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9A1CF9-6607-4E80-8122-C53CA39E5E3B}" type="datetimeFigureOut">
              <a:rPr lang="en-US" smtClean="0"/>
              <a:t>2/19/2019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8FCD5C-19B0-4F7A-B49D-975DBE93C182}" type="slidenum">
              <a:rPr lang="en-US" smtClean="0"/>
              <a:t>‹#›</a:t>
            </a:fld>
            <a:endParaRPr lang="en-US" dirty="0"/>
          </a:p>
        </p:txBody>
      </p:sp>
    </p:spTree>
    <p:extLst>
      <p:ext uri="{BB962C8B-B14F-4D97-AF65-F5344CB8AC3E}">
        <p14:creationId xmlns:p14="http://schemas.microsoft.com/office/powerpoint/2010/main" val="123690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Throughout the presentation, work to encourage participation among the students.  The purpose of this training is to shift the way that we think about risk from all hazards, to what can kill us and how to protect ourselves.  To increase understanding, student participation is necessary.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Above all else, have fun interacting with participants and this new material.</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a:t>
            </a:fld>
            <a:endParaRPr lang="en-US" dirty="0"/>
          </a:p>
        </p:txBody>
      </p:sp>
    </p:spTree>
    <p:extLst>
      <p:ext uri="{BB962C8B-B14F-4D97-AF65-F5344CB8AC3E}">
        <p14:creationId xmlns:p14="http://schemas.microsoft.com/office/powerpoint/2010/main" val="62520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information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Speak to the number of PFEs per Fatal Risk</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data was collected between January 2010 and July 2017</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10</a:t>
            </a:fld>
            <a:endParaRPr lang="en-US" dirty="0"/>
          </a:p>
        </p:txBody>
      </p:sp>
    </p:spTree>
    <p:extLst>
      <p:ext uri="{BB962C8B-B14F-4D97-AF65-F5344CB8AC3E}">
        <p14:creationId xmlns:p14="http://schemas.microsoft.com/office/powerpoint/2010/main" val="129807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information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Reinforce that location is not necessarily a cause for the higher number of PFEs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11</a:t>
            </a:fld>
            <a:endParaRPr lang="en-US" dirty="0"/>
          </a:p>
        </p:txBody>
      </p:sp>
    </p:spTree>
    <p:extLst>
      <p:ext uri="{BB962C8B-B14F-4D97-AF65-F5344CB8AC3E}">
        <p14:creationId xmlns:p14="http://schemas.microsoft.com/office/powerpoint/2010/main" val="416723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information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Briefly discuss the core elements of Fatality Prevention</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12</a:t>
            </a:fld>
            <a:endParaRPr lang="en-US" dirty="0"/>
          </a:p>
        </p:txBody>
      </p:sp>
    </p:spTree>
    <p:extLst>
      <p:ext uri="{BB962C8B-B14F-4D97-AF65-F5344CB8AC3E}">
        <p14:creationId xmlns:p14="http://schemas.microsoft.com/office/powerpoint/2010/main" val="288323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the questions on the slide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13</a:t>
            </a:fld>
            <a:endParaRPr lang="en-US" dirty="0"/>
          </a:p>
        </p:txBody>
      </p:sp>
    </p:spTree>
    <p:extLst>
      <p:ext uri="{BB962C8B-B14F-4D97-AF65-F5344CB8AC3E}">
        <p14:creationId xmlns:p14="http://schemas.microsoft.com/office/powerpoint/2010/main" val="233419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Reinforce the relationships within the Company and industry</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International Council on Mining and Metals (ICMM )is made up of 25 different international mining companies it purpose is to ensure safe and sustainable mining practice for the mining industry through 10 core principals.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Principle </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Ethical business practices</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Sustainable development</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Respect of human rights</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Implement effective risk strategies </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Continual improvement Health and safety performance </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Pursue</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continual</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environmental improvement </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Contribute to the conservation of biodiversity and integrated approaches to land use planning </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Facilitate and support the knowledge-base and systems for responsible design, use, re-use, recycling and disposal of products containing metals and minerals </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Pursue continual improvement in social performance and contribute to the social, economic and institutional development of host countries and communities </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Proactively engage key stakeholders on sustainable development challenges and opportunities in an open and transparent manner. Effectively report and independently verify progress and performance.</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14</a:t>
            </a:fld>
            <a:endParaRPr lang="en-US" dirty="0"/>
          </a:p>
        </p:txBody>
      </p:sp>
    </p:spTree>
    <p:extLst>
      <p:ext uri="{BB962C8B-B14F-4D97-AF65-F5344CB8AC3E}">
        <p14:creationId xmlns:p14="http://schemas.microsoft.com/office/powerpoint/2010/main" val="285210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Reinforce the reason to work safely</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15</a:t>
            </a:fld>
            <a:endParaRPr lang="en-US" dirty="0"/>
          </a:p>
        </p:txBody>
      </p:sp>
    </p:spTree>
    <p:extLst>
      <p:ext uri="{BB962C8B-B14F-4D97-AF65-F5344CB8AC3E}">
        <p14:creationId xmlns:p14="http://schemas.microsoft.com/office/powerpoint/2010/main" val="201826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This section contains introductory information about the concept of the Fatal Risk Management Program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16</a:t>
            </a:fld>
            <a:endParaRPr lang="en-US" dirty="0"/>
          </a:p>
        </p:txBody>
      </p:sp>
    </p:spTree>
    <p:extLst>
      <p:ext uri="{BB962C8B-B14F-4D97-AF65-F5344CB8AC3E}">
        <p14:creationId xmlns:p14="http://schemas.microsoft.com/office/powerpoint/2010/main" val="288817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Standardizing communication means understanding the same message </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In order to accomplish this, we need to be speaking in the same terms, or a common language  </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DOHS recognized the need for commonality amongst the highest priority Fatal Risks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Fatal Risk Management bridges the gap between the properties by introducing a common set of icons used to identify Fatal Risks (what will kill you)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17</a:t>
            </a:fld>
            <a:endParaRPr lang="en-US" dirty="0"/>
          </a:p>
        </p:txBody>
      </p:sp>
    </p:spTree>
    <p:extLst>
      <p:ext uri="{BB962C8B-B14F-4D97-AF65-F5344CB8AC3E}">
        <p14:creationId xmlns:p14="http://schemas.microsoft.com/office/powerpoint/2010/main" val="89802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Review the information on the slide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 intent of this training is to increase awareness and education around Fatal Risks and Critical Controls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18</a:t>
            </a:fld>
            <a:endParaRPr lang="en-US" dirty="0"/>
          </a:p>
        </p:txBody>
      </p:sp>
    </p:spTree>
    <p:extLst>
      <p:ext uri="{BB962C8B-B14F-4D97-AF65-F5344CB8AC3E}">
        <p14:creationId xmlns:p14="http://schemas.microsoft.com/office/powerpoint/2010/main" val="285543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While all risks have danger to some degree, the intent of this training is to focus in on the Fatal Risks, or the risks that will get you killed.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These are risks that when not controlled have the potential to cause serious injury or death.</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It is important to note that these Fatal Risks are the risks that will get you killed, versus what may kill you.</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For example, to understand the difference between Critical Controls and other controls, we will look at the task of driving a light vehicle.  The Critical Control is the operator competency, while the other control would be a valid insurance card.  If the Critical Control (operator competency) is overlooked or not in place, the risk for this task has greatly increased.</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19</a:t>
            </a:fld>
            <a:endParaRPr lang="en-US" dirty="0"/>
          </a:p>
        </p:txBody>
      </p:sp>
    </p:spTree>
    <p:extLst>
      <p:ext uri="{BB962C8B-B14F-4D97-AF65-F5344CB8AC3E}">
        <p14:creationId xmlns:p14="http://schemas.microsoft.com/office/powerpoint/2010/main" val="194062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4572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agenda with the class</a:t>
            </a:r>
          </a:p>
          <a:p>
            <a:pPr marL="342900" marR="0" lvl="0" indent="-342900">
              <a:spcBef>
                <a:spcPts val="0"/>
              </a:spcBef>
              <a:spcAft>
                <a:spcPts val="0"/>
              </a:spcAft>
              <a:buFont typeface="Symbol" panose="05050102010706020507" pitchFamily="18" charset="2"/>
              <a:buChar char=""/>
              <a:tabLst>
                <a:tab pos="4572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Administrative/Classroom policies</a:t>
            </a:r>
          </a:p>
          <a:p>
            <a:pPr marL="742950" marR="0" lvl="1" indent="-285750">
              <a:spcBef>
                <a:spcPts val="0"/>
              </a:spcBef>
              <a:spcAft>
                <a:spcPts val="0"/>
              </a:spcAft>
              <a:buFont typeface="Courier New" panose="02070309020205020404" pitchFamily="49" charset="0"/>
              <a:buChar char="o"/>
              <a:tabLst>
                <a:tab pos="9144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Safety</a:t>
            </a:r>
          </a:p>
          <a:p>
            <a:pPr marL="1143000" marR="0" lvl="2" indent="-228600">
              <a:spcBef>
                <a:spcPts val="0"/>
              </a:spcBef>
              <a:spcAft>
                <a:spcPts val="0"/>
              </a:spcAft>
              <a:buFont typeface="Wingdings" panose="05000000000000000000" pitchFamily="2" charset="2"/>
              <a:buChar char=""/>
              <a:tabLst>
                <a:tab pos="13716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Identify the appropriate evacuation procedures, gathering areas, and emergency exits and fire extinguisher locations, etc.</a:t>
            </a:r>
          </a:p>
          <a:p>
            <a:pPr marL="742950" marR="0" lvl="1" indent="-285750">
              <a:spcBef>
                <a:spcPts val="0"/>
              </a:spcBef>
              <a:spcAft>
                <a:spcPts val="0"/>
              </a:spcAft>
              <a:buFont typeface="Courier New" panose="02070309020205020404" pitchFamily="49" charset="0"/>
              <a:buChar char="o"/>
              <a:tabLst>
                <a:tab pos="685800" algn="l"/>
                <a:tab pos="9144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Breaks and Restrooms</a:t>
            </a:r>
          </a:p>
          <a:p>
            <a:pPr marL="1143000" marR="0" lvl="2" indent="-228600">
              <a:spcBef>
                <a:spcPts val="0"/>
              </a:spcBef>
              <a:spcAft>
                <a:spcPts val="0"/>
              </a:spcAft>
              <a:buFont typeface="Wingdings" panose="05000000000000000000" pitchFamily="2" charset="2"/>
              <a:buChar char=""/>
              <a:tabLst>
                <a:tab pos="13716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Establish a break schedule and announce it to the class.  Suggested break times are included throughout the FG and occur approximately every hour and often occur at the end of each module. Breaks should last 5-10 minutes to give students time to rest and relax before beginning the next learning session.</a:t>
            </a:r>
          </a:p>
          <a:p>
            <a:pPr marL="1143000" marR="0" lvl="2" indent="-228600">
              <a:spcBef>
                <a:spcPts val="0"/>
              </a:spcBef>
              <a:spcAft>
                <a:spcPts val="0"/>
              </a:spcAft>
              <a:buFont typeface="Wingdings" panose="05000000000000000000" pitchFamily="2" charset="2"/>
              <a:buChar char=""/>
              <a:tabLst>
                <a:tab pos="13716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Identify the location of restrooms and smoking areas.</a:t>
            </a:r>
          </a:p>
          <a:p>
            <a:pPr marL="742950" marR="0" lvl="1" indent="-285750">
              <a:spcBef>
                <a:spcPts val="0"/>
              </a:spcBef>
              <a:spcAft>
                <a:spcPts val="0"/>
              </a:spcAft>
              <a:buFont typeface="Courier New" panose="02070309020205020404" pitchFamily="49" charset="0"/>
              <a:buChar char="o"/>
              <a:tabLst>
                <a:tab pos="685800" algn="l"/>
                <a:tab pos="9144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Technology policy</a:t>
            </a:r>
          </a:p>
          <a:p>
            <a:pPr marL="1143000" marR="0" lvl="2" indent="-228600">
              <a:spcBef>
                <a:spcPts val="0"/>
              </a:spcBef>
              <a:spcAft>
                <a:spcPts val="0"/>
              </a:spcAft>
              <a:buFont typeface="Wingdings" panose="05000000000000000000" pitchFamily="2" charset="2"/>
              <a:buChar char=""/>
              <a:tabLst>
                <a:tab pos="13716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your expectations on cell phone and laptop use during the training.</a:t>
            </a:r>
          </a:p>
          <a:p>
            <a:pPr marL="742950" marR="0" lvl="1" indent="-285750">
              <a:spcBef>
                <a:spcPts val="0"/>
              </a:spcBef>
              <a:spcAft>
                <a:spcPts val="0"/>
              </a:spcAft>
              <a:buFont typeface="Courier New" panose="02070309020205020404" pitchFamily="49" charset="0"/>
              <a:buChar char="o"/>
              <a:tabLst>
                <a:tab pos="685800" algn="l"/>
                <a:tab pos="9144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Participation</a:t>
            </a:r>
          </a:p>
          <a:p>
            <a:pPr marL="1143000" marR="0" lvl="2" indent="-228600">
              <a:spcBef>
                <a:spcPts val="0"/>
              </a:spcBef>
              <a:spcAft>
                <a:spcPts val="0"/>
              </a:spcAft>
              <a:buFont typeface="Wingdings" panose="05000000000000000000" pitchFamily="2" charset="2"/>
              <a:buChar char=""/>
              <a:tabLst>
                <a:tab pos="13716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course requires significant participation.  Students should be prepared for discussions and small group activities.</a:t>
            </a:r>
          </a:p>
          <a:p>
            <a:pPr marL="742950" marR="0" lvl="1" indent="-285750">
              <a:spcBef>
                <a:spcPts val="0"/>
              </a:spcBef>
              <a:spcAft>
                <a:spcPts val="0"/>
              </a:spcAft>
              <a:buFont typeface="Courier New" panose="02070309020205020404" pitchFamily="49" charset="0"/>
              <a:buChar char="o"/>
              <a:tabLst>
                <a:tab pos="685800" algn="l"/>
                <a:tab pos="9144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Set the class ground rules by verbalizing your expectations. Some suggestions are provided below.</a:t>
            </a:r>
          </a:p>
          <a:p>
            <a:pPr marL="1143000" marR="0" lvl="2" indent="-228600">
              <a:spcBef>
                <a:spcPts val="0"/>
              </a:spcBef>
              <a:spcAft>
                <a:spcPts val="0"/>
              </a:spcAft>
              <a:buFont typeface="Wingdings" panose="05000000000000000000" pitchFamily="2" charset="2"/>
              <a:buChar char=""/>
              <a:tabLst>
                <a:tab pos="-109855" algn="l"/>
                <a:tab pos="1151890" algn="l"/>
                <a:tab pos="1371600" algn="l"/>
              </a:tabLst>
            </a:pPr>
            <a:r>
              <a:rPr lang="en-US" sz="1200" dirty="0" smtClean="0">
                <a:solidFill>
                  <a:srgbClr val="000000"/>
                </a:solidFill>
                <a:effectLst/>
                <a:latin typeface="Times New Roman" panose="02020603050405020304" pitchFamily="18" charset="0"/>
                <a:ea typeface="Times New Roman" panose="02020603050405020304" pitchFamily="18" charset="0"/>
              </a:rPr>
              <a:t>Participate</a:t>
            </a:r>
          </a:p>
          <a:p>
            <a:pPr marL="1143000" marR="0" lvl="2" indent="-228600">
              <a:spcBef>
                <a:spcPts val="0"/>
              </a:spcBef>
              <a:spcAft>
                <a:spcPts val="0"/>
              </a:spcAft>
              <a:buFont typeface="Wingdings" panose="05000000000000000000" pitchFamily="2" charset="2"/>
              <a:buChar char=""/>
              <a:tabLst>
                <a:tab pos="-109855" algn="l"/>
                <a:tab pos="1151890" algn="l"/>
                <a:tab pos="1371600" algn="l"/>
              </a:tabLst>
            </a:pPr>
            <a:r>
              <a:rPr lang="en-US" sz="1200" dirty="0" smtClean="0">
                <a:solidFill>
                  <a:srgbClr val="000000"/>
                </a:solidFill>
                <a:effectLst/>
                <a:latin typeface="Times New Roman" panose="02020603050405020304" pitchFamily="18" charset="0"/>
                <a:ea typeface="Times New Roman" panose="02020603050405020304" pitchFamily="18" charset="0"/>
              </a:rPr>
              <a:t>Be on time</a:t>
            </a:r>
          </a:p>
          <a:p>
            <a:pPr marL="1143000" marR="0" lvl="2" indent="-228600">
              <a:spcBef>
                <a:spcPts val="0"/>
              </a:spcBef>
              <a:spcAft>
                <a:spcPts val="0"/>
              </a:spcAft>
              <a:buFont typeface="Wingdings" panose="05000000000000000000" pitchFamily="2" charset="2"/>
              <a:buChar char=""/>
              <a:tabLst>
                <a:tab pos="-109855" algn="l"/>
                <a:tab pos="1151890" algn="l"/>
                <a:tab pos="1371600" algn="l"/>
              </a:tabLst>
            </a:pPr>
            <a:r>
              <a:rPr lang="en-US" sz="1200" dirty="0" smtClean="0">
                <a:solidFill>
                  <a:srgbClr val="000000"/>
                </a:solidFill>
                <a:effectLst/>
                <a:latin typeface="Times New Roman" panose="02020603050405020304" pitchFamily="18" charset="0"/>
                <a:ea typeface="Times New Roman" panose="02020603050405020304" pitchFamily="18" charset="0"/>
              </a:rPr>
              <a:t>Stay on task</a:t>
            </a:r>
          </a:p>
          <a:p>
            <a:pPr marL="1143000" marR="0" lvl="2" indent="-228600">
              <a:spcBef>
                <a:spcPts val="0"/>
              </a:spcBef>
              <a:spcAft>
                <a:spcPts val="0"/>
              </a:spcAft>
              <a:buFont typeface="Wingdings" panose="05000000000000000000" pitchFamily="2" charset="2"/>
              <a:buChar char=""/>
              <a:tabLst>
                <a:tab pos="-109855" algn="l"/>
                <a:tab pos="1151890" algn="l"/>
                <a:tab pos="1371600" algn="l"/>
              </a:tabLst>
            </a:pPr>
            <a:r>
              <a:rPr lang="en-US" sz="1200" dirty="0" smtClean="0">
                <a:solidFill>
                  <a:srgbClr val="000000"/>
                </a:solidFill>
                <a:effectLst/>
                <a:latin typeface="Times New Roman" panose="02020603050405020304" pitchFamily="18" charset="0"/>
                <a:ea typeface="Times New Roman" panose="02020603050405020304" pitchFamily="18" charset="0"/>
              </a:rPr>
              <a:t>Listen when others talk</a:t>
            </a:r>
          </a:p>
          <a:p>
            <a:pPr marL="1143000" marR="0" lvl="2" indent="-228600">
              <a:spcBef>
                <a:spcPts val="0"/>
              </a:spcBef>
              <a:spcAft>
                <a:spcPts val="0"/>
              </a:spcAft>
              <a:buFont typeface="Wingdings" panose="05000000000000000000" pitchFamily="2" charset="2"/>
              <a:buChar char=""/>
              <a:tabLst>
                <a:tab pos="-109855" algn="l"/>
                <a:tab pos="1151890" algn="l"/>
                <a:tab pos="1371600" algn="l"/>
              </a:tabLst>
            </a:pPr>
            <a:r>
              <a:rPr lang="en-US" sz="1200" dirty="0" smtClean="0">
                <a:solidFill>
                  <a:srgbClr val="000000"/>
                </a:solidFill>
                <a:effectLst/>
                <a:latin typeface="Times New Roman" panose="02020603050405020304" pitchFamily="18" charset="0"/>
                <a:ea typeface="Times New Roman" panose="02020603050405020304" pitchFamily="18" charset="0"/>
              </a:rPr>
              <a:t>Respect the opinions and attitudes of others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a:t>
            </a:fld>
            <a:endParaRPr lang="en-US" dirty="0"/>
          </a:p>
        </p:txBody>
      </p:sp>
    </p:spTree>
    <p:extLst>
      <p:ext uri="{BB962C8B-B14F-4D97-AF65-F5344CB8AC3E}">
        <p14:creationId xmlns:p14="http://schemas.microsoft.com/office/powerpoint/2010/main" val="1289332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Review the example on the slide by clicking through each column</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Explain how the Fatal Risks are associated with each task</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20</a:t>
            </a:fld>
            <a:endParaRPr lang="en-US" dirty="0"/>
          </a:p>
        </p:txBody>
      </p:sp>
    </p:spTree>
    <p:extLst>
      <p:ext uri="{BB962C8B-B14F-4D97-AF65-F5344CB8AC3E}">
        <p14:creationId xmlns:p14="http://schemas.microsoft.com/office/powerpoint/2010/main" val="2554692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For each identified Fatal Risk, a list of necessary Critical Controls was developed to prevent or mitigate the most serious consequences of these risks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These Critical Controls are considered the most impactful on preventing a fatality or preventing an injury</a:t>
            </a: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Critical</a:t>
            </a:r>
            <a:r>
              <a:rPr lang="en-US" baseline="0" dirty="0" smtClean="0">
                <a:effectLst/>
                <a:cs typeface="Times New Roman" panose="02020603050405020304" pitchFamily="18" charset="0"/>
              </a:rPr>
              <a:t> Controls have been previously established based on data</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Once the Fatal Risk is identified, applying the most effective Critical Control is crucial</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 Critical Control is a control that is crucial to preventing death or mitigating the consequences of the event</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 absence or failure of a Critical Control significantly increases the risk of death despite the existence of other controls.  In addition, a control that prevents more than one high energy or high risk event, or mitigates more than one consequence is normally classified as critical.</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 Hierarchy of Controls should be utilized when selecting, reviewing, and evaluating Critical Controls.  This will ensure the most effective control is being implemented to mitigate the Fatal Risk</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21</a:t>
            </a:fld>
            <a:endParaRPr lang="en-US" dirty="0"/>
          </a:p>
        </p:txBody>
      </p:sp>
    </p:spTree>
    <p:extLst>
      <p:ext uri="{BB962C8B-B14F-4D97-AF65-F5344CB8AC3E}">
        <p14:creationId xmlns:p14="http://schemas.microsoft.com/office/powerpoint/2010/main" val="4010212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To understand the difference between Critical Controls and other controls, we will look at the task of shoveling</a:t>
            </a:r>
            <a:r>
              <a:rPr lang="en-US" baseline="0" dirty="0" smtClean="0">
                <a:effectLst/>
                <a:cs typeface="Times New Roman" panose="02020603050405020304" pitchFamily="18" charset="0"/>
              </a:rPr>
              <a:t> under a belt</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 Critical Control is LOTOTO, while the other control would be housekeeping</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If the Critical Control (LOTOTO) is overlooked or not in place, the risk for this task has greatly increased.</a:t>
            </a:r>
            <a:endParaRPr lang="en-US" dirty="0" smtClean="0">
              <a:effectLst/>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kern="1200" dirty="0" smtClean="0">
                <a:solidFill>
                  <a:schemeClr val="tx1"/>
                </a:solidFill>
                <a:effectLst/>
                <a:latin typeface="+mn-lt"/>
                <a:ea typeface="+mn-ea"/>
                <a:cs typeface="+mn-cs"/>
              </a:rPr>
              <a:t>Review the table in the SG to answer the final question.</a:t>
            </a:r>
            <a:endParaRPr lang="en-US" dirty="0" smtClean="0">
              <a:effectLst/>
            </a:endParaRPr>
          </a:p>
          <a:p>
            <a:pPr marL="342900" lvl="0" indent="-342900">
              <a:spcBef>
                <a:spcPts val="0"/>
              </a:spcBef>
              <a:spcAft>
                <a:spcPts val="0"/>
              </a:spcAft>
              <a:buFont typeface="Symbol" panose="05050102010706020507" pitchFamily="18" charset="2"/>
              <a:buChar cha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22</a:t>
            </a:fld>
            <a:endParaRPr lang="en-US" dirty="0"/>
          </a:p>
        </p:txBody>
      </p:sp>
    </p:spTree>
    <p:extLst>
      <p:ext uri="{BB962C8B-B14F-4D97-AF65-F5344CB8AC3E}">
        <p14:creationId xmlns:p14="http://schemas.microsoft.com/office/powerpoint/2010/main" val="1631079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 goal of Fatal Risk Management is to standardize the communication around Fatal Risks (the things that will kill you) and teach employees how to control those risks in any task prior to beginning work.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Standardizing the message and meaning behind every hazard is no small feat.  </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In order to implement Fatal Risk Management on each property, the basic concept of the program needs to be understood.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 following graphic shows the relationship between the primary components of the process and how they each support Fatal Risk Management.</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 idea around FRM is</a:t>
            </a:r>
            <a:endParaRPr lang="en-US" dirty="0" smtClean="0">
              <a:effectLst/>
            </a:endParaRPr>
          </a:p>
          <a:p>
            <a:pPr marL="742950" lvl="1" indent="-285750">
              <a:spcBef>
                <a:spcPts val="0"/>
              </a:spcBef>
              <a:spcAft>
                <a:spcPts val="0"/>
              </a:spcAft>
              <a:buFont typeface="Courier New" panose="02070309020205020404" pitchFamily="49" charset="0"/>
              <a:buChar char="o"/>
            </a:pPr>
            <a:r>
              <a:rPr lang="en-US" dirty="0" smtClean="0">
                <a:effectLst/>
                <a:cs typeface="Times New Roman" panose="02020603050405020304" pitchFamily="18" charset="0"/>
              </a:rPr>
              <a:t>to use the tools to discuss the controls “what can keep you safe”. </a:t>
            </a:r>
            <a:endParaRPr lang="en-US" dirty="0" smtClean="0">
              <a:effectLst/>
            </a:endParaRPr>
          </a:p>
          <a:p>
            <a:pPr marL="742950" lvl="1" indent="-285750">
              <a:spcBef>
                <a:spcPts val="0"/>
              </a:spcBef>
              <a:spcAft>
                <a:spcPts val="0"/>
              </a:spcAft>
              <a:buFont typeface="Courier New" panose="02070309020205020404" pitchFamily="49" charset="0"/>
              <a:buChar char="o"/>
            </a:pPr>
            <a:r>
              <a:rPr lang="en-US" dirty="0" smtClean="0">
                <a:effectLst/>
                <a:cs typeface="Times New Roman" panose="02020603050405020304" pitchFamily="18" charset="0"/>
              </a:rPr>
              <a:t>to have supervisors verify that all the controls are effectively implemented in the field by asking questions (field verification process). </a:t>
            </a:r>
            <a:endParaRPr lang="en-US" dirty="0" smtClean="0">
              <a:effectLst/>
            </a:endParaRPr>
          </a:p>
          <a:p>
            <a:pPr marL="742950" lvl="1" indent="-285750">
              <a:spcBef>
                <a:spcPts val="0"/>
              </a:spcBef>
              <a:spcAft>
                <a:spcPts val="0"/>
              </a:spcAft>
              <a:buFont typeface="Courier New" panose="02070309020205020404" pitchFamily="49" charset="0"/>
              <a:buChar char="o"/>
            </a:pPr>
            <a:r>
              <a:rPr lang="en-US" dirty="0" smtClean="0">
                <a:effectLst/>
                <a:cs typeface="Times New Roman" panose="02020603050405020304" pitchFamily="18" charset="0"/>
              </a:rPr>
              <a:t>stop the work when the controls are missing or not effective. </a:t>
            </a:r>
            <a:endParaRPr lang="en-US" dirty="0" smtClean="0">
              <a:effectLst/>
            </a:endParaRPr>
          </a:p>
          <a:p>
            <a:pPr marL="742950" lvl="1" indent="-285750">
              <a:spcBef>
                <a:spcPts val="0"/>
              </a:spcBef>
              <a:spcAft>
                <a:spcPts val="0"/>
              </a:spcAft>
              <a:buFont typeface="Courier New" panose="02070309020205020404" pitchFamily="49" charset="0"/>
              <a:buChar char="o"/>
            </a:pPr>
            <a:r>
              <a:rPr lang="en-US" dirty="0" smtClean="0">
                <a:effectLst/>
                <a:cs typeface="Times New Roman" panose="02020603050405020304" pitchFamily="18" charset="0"/>
              </a:rPr>
              <a:t>to provide tools that will help us gather data that can be used to identify trends in the application of controls. </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One of the keys of FRM is to provide tools to help everyone feel more empowered to stop the work when Critical Controls are missing or not implemented correctly. Facilitators should work to stress the stop the work point on this slide and throughout the course.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23</a:t>
            </a:fld>
            <a:endParaRPr lang="en-US" dirty="0"/>
          </a:p>
        </p:txBody>
      </p:sp>
    </p:spTree>
    <p:extLst>
      <p:ext uri="{BB962C8B-B14F-4D97-AF65-F5344CB8AC3E}">
        <p14:creationId xmlns:p14="http://schemas.microsoft.com/office/powerpoint/2010/main" val="1745901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Briefly discuss the available tools: the icons, verification questions, and the software tracking system.</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These will be addressed in more depth in the next section.</a:t>
            </a:r>
            <a:endParaRPr lang="en-US" dirty="0" smtClean="0">
              <a:effectLst/>
            </a:endParaRPr>
          </a:p>
          <a:p>
            <a:pPr marL="0" marR="0">
              <a:spcBef>
                <a:spcPts val="0"/>
              </a:spcBef>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24</a:t>
            </a:fld>
            <a:endParaRPr lang="en-US" dirty="0"/>
          </a:p>
        </p:txBody>
      </p:sp>
    </p:spTree>
    <p:extLst>
      <p:ext uri="{BB962C8B-B14F-4D97-AF65-F5344CB8AC3E}">
        <p14:creationId xmlns:p14="http://schemas.microsoft.com/office/powerpoint/2010/main" val="58292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Communication does not necessarily include only speech.  We utilize images or visual triggers to receive other messages.  Think of the many signs you see along the roads you travel.  Each sign is posted to deliver a message or warning when human interaction is not possible  </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To ensure success of the message, the images or icons need to be understood.  By presenting this information globally, the sender and receiver of the message can translate the same meaning and react appropriately  </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Between January 2010 and July 2017, 68 fatalities have occurred on our properties.  In short, 68 people never returned home that day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25</a:t>
            </a:fld>
            <a:endParaRPr lang="en-US" dirty="0"/>
          </a:p>
        </p:txBody>
      </p:sp>
    </p:spTree>
    <p:extLst>
      <p:ext uri="{BB962C8B-B14F-4D97-AF65-F5344CB8AC3E}">
        <p14:creationId xmlns:p14="http://schemas.microsoft.com/office/powerpoint/2010/main" val="404114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icons that are present at all sites, many sites, and few sites.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Ask if any of this information is surprising. Are there any missing Fatal Risks?  Do any of these not make sense? You must understand all the Critical Controls for each Fatal Risk to facilitate this conversation.  </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Routinely participants will suggest items that represent hazards in our workplace such as tripping, mosquito causing malaria, rattlesnakes, lightning, flooding, etc. Have a discussion with the group about any suggestions. Let them know that new icons can be added after review by the corporate office. But focus the group on the idea that we are trying to represent Fatal Risks that have killed people in the past, that large groups of people encounter on a regular basis, and that these are things that “will” kill you rather than “could” kill you if the perfect set of circumstances arises.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For example, while rattlesnakes do represent a hazard, we have never had a fatality related to an animal attack. Not that it couldn’t happen in the perfect circumstance, it is just not certainly something that will kill you. But, standing under a crane and having a load of steel beams fall on you will most likely kill you. Lightning on the other hand has killed people in the past, but was not included because the controls in place to prevent this are mostly not something that an individual employee has to implement themselves. Slipping or tripping scenarios might come up where someone can explain a wild scenario where an unusual set of events results in a fatality, but by and large while slips and trips do cause injuries it is extremely rare that they would cause a fatality.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26</a:t>
            </a:fld>
            <a:endParaRPr lang="en-US" dirty="0"/>
          </a:p>
        </p:txBody>
      </p:sp>
    </p:spTree>
    <p:extLst>
      <p:ext uri="{BB962C8B-B14F-4D97-AF65-F5344CB8AC3E}">
        <p14:creationId xmlns:p14="http://schemas.microsoft.com/office/powerpoint/2010/main" val="1867007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Time</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Approximately 15 minutes </a:t>
            </a:r>
          </a:p>
          <a:p>
            <a:pPr marL="0" marR="0">
              <a:spcBef>
                <a:spcPts val="0"/>
              </a:spcBef>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Materials</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Worksheet in the SG (pp.</a:t>
            </a:r>
            <a:r>
              <a:rPr lang="en-US" baseline="0" dirty="0" smtClean="0">
                <a:effectLst/>
                <a:cs typeface="Times New Roman" panose="02020603050405020304" pitchFamily="18" charset="0"/>
              </a:rPr>
              <a:t> 9-20</a:t>
            </a:r>
            <a:r>
              <a:rPr lang="en-US" dirty="0" smtClean="0">
                <a:effectLst/>
                <a:cs typeface="Times New Roman" panose="02020603050405020304" pitchFamily="18" charset="0"/>
              </a:rPr>
              <a:t>)</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Pens, pencils</a:t>
            </a:r>
            <a:endParaRPr lang="en-US" dirty="0" smtClean="0">
              <a:effectLst/>
            </a:endParaRPr>
          </a:p>
          <a:p>
            <a:pPr marL="0" marR="0">
              <a:spcBef>
                <a:spcPts val="0"/>
              </a:spcBef>
              <a:spcAft>
                <a:spcPts val="0"/>
              </a:spcAft>
            </a:pPr>
            <a:r>
              <a:rPr lang="en-US" sz="1000" b="1" cap="all"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Purpose</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This activity gives students the opportunity to apply their knowledge of the Fatal Risk icons to their job site.</a:t>
            </a:r>
            <a:endParaRPr lang="en-US" dirty="0" smtClean="0">
              <a:effectLst/>
            </a:endParaRPr>
          </a:p>
          <a:p>
            <a:pPr marL="0" marR="0">
              <a:spcBef>
                <a:spcPts val="0"/>
              </a:spcBef>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600"/>
              </a:spcAft>
              <a:buFont typeface="+mj-lt"/>
              <a:buAutoNum type="arabicPeriod"/>
            </a:pPr>
            <a:r>
              <a:rPr lang="en-US" sz="1200" dirty="0" smtClean="0">
                <a:latin typeface="Arial" panose="020B0604020202020204" pitchFamily="34" charset="0"/>
              </a:rPr>
              <a:t>As a class, discuss 2-4 Fatal Risks and answer the question in the SG for each icon</a:t>
            </a:r>
          </a:p>
          <a:p>
            <a:pPr marL="457200" indent="-457200">
              <a:lnSpc>
                <a:spcPct val="100000"/>
              </a:lnSpc>
              <a:spcAft>
                <a:spcPts val="600"/>
              </a:spcAft>
              <a:buFont typeface="+mj-lt"/>
              <a:buAutoNum type="arabicPeriod"/>
            </a:pPr>
            <a:r>
              <a:rPr lang="en-US" sz="1200" dirty="0" smtClean="0">
                <a:latin typeface="Arial" panose="020B0604020202020204" pitchFamily="34" charset="0"/>
              </a:rPr>
              <a:t>Break</a:t>
            </a:r>
            <a:r>
              <a:rPr lang="en-US" sz="1200" baseline="0" dirty="0" smtClean="0">
                <a:latin typeface="Arial" panose="020B0604020202020204" pitchFamily="34" charset="0"/>
              </a:rPr>
              <a:t> the class into</a:t>
            </a:r>
            <a:r>
              <a:rPr lang="en-US" sz="1200" dirty="0" smtClean="0">
                <a:latin typeface="Arial" panose="020B0604020202020204" pitchFamily="34" charset="0"/>
              </a:rPr>
              <a:t> small groups, and tell them to discuss the Fatal Risks assigned to them and answer the question in the SG for each icon</a:t>
            </a:r>
          </a:p>
          <a:p>
            <a:pPr marL="457200" indent="-457200">
              <a:lnSpc>
                <a:spcPct val="100000"/>
              </a:lnSpc>
              <a:spcAft>
                <a:spcPts val="600"/>
              </a:spcAft>
              <a:buFont typeface="+mj-lt"/>
              <a:buAutoNum type="arabicPeriod"/>
            </a:pPr>
            <a:r>
              <a:rPr lang="en-US" sz="1200" dirty="0" smtClean="0">
                <a:latin typeface="Arial" panose="020B0604020202020204" pitchFamily="34" charset="0"/>
              </a:rPr>
              <a:t>Give</a:t>
            </a:r>
            <a:r>
              <a:rPr lang="en-US" sz="1200" baseline="0" dirty="0" smtClean="0">
                <a:latin typeface="Arial" panose="020B0604020202020204" pitchFamily="34" charset="0"/>
              </a:rPr>
              <a:t> them</a:t>
            </a:r>
            <a:r>
              <a:rPr lang="en-US" sz="1200" dirty="0" smtClean="0">
                <a:latin typeface="Arial" panose="020B0604020202020204" pitchFamily="34" charset="0"/>
              </a:rPr>
              <a:t> 10 minutes to complete</a:t>
            </a:r>
          </a:p>
          <a:p>
            <a:pPr marL="457200" indent="-457200">
              <a:lnSpc>
                <a:spcPct val="100000"/>
              </a:lnSpc>
              <a:spcAft>
                <a:spcPts val="600"/>
              </a:spcAft>
              <a:buFont typeface="+mj-lt"/>
              <a:buAutoNum type="arabicPeriod"/>
            </a:pPr>
            <a:r>
              <a:rPr lang="en-US" sz="1200" dirty="0" smtClean="0">
                <a:latin typeface="Arial" panose="020B0604020202020204" pitchFamily="34" charset="0"/>
              </a:rPr>
              <a:t>Give</a:t>
            </a:r>
            <a:r>
              <a:rPr lang="en-US" sz="1200" baseline="0" dirty="0" smtClean="0">
                <a:latin typeface="Arial" panose="020B0604020202020204" pitchFamily="34" charset="0"/>
              </a:rPr>
              <a:t> each group two minutes to present each of their Fatal Risks </a:t>
            </a:r>
            <a:r>
              <a:rPr lang="en-US" sz="1200" kern="1200" dirty="0" smtClean="0">
                <a:solidFill>
                  <a:schemeClr val="tx1"/>
                </a:solidFill>
                <a:effectLst/>
                <a:latin typeface="+mn-lt"/>
                <a:ea typeface="+mn-ea"/>
                <a:cs typeface="+mn-cs"/>
              </a:rPr>
              <a:t>(advance to the correct slide as groups present)</a:t>
            </a:r>
            <a:endParaRPr lang="en-US" sz="120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27</a:t>
            </a:fld>
            <a:endParaRPr lang="en-US" dirty="0"/>
          </a:p>
        </p:txBody>
      </p:sp>
    </p:spTree>
    <p:extLst>
      <p:ext uri="{BB962C8B-B14F-4D97-AF65-F5344CB8AC3E}">
        <p14:creationId xmlns:p14="http://schemas.microsoft.com/office/powerpoint/2010/main" val="2490123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016000" algn="l"/>
              </a:tabLs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	</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dirty="0" smtClean="0">
              <a:effectLst/>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Qualified personnel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Aircraft suitability and maintenance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UAS/UAV Pre Mission Planning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Positive communication system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Fixed/Rotary Aircraft Pre Mission Planning</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000" b="1" dirty="0" smtClean="0">
                <a:solidFill>
                  <a:srgbClr val="FFFFFF"/>
                </a:solidFill>
                <a:effectLst/>
                <a:latin typeface="Arial Black" panose="020B0A04020102020204" pitchFamily="34" charset="0"/>
                <a:cs typeface="Times New Roman" panose="02020603050405020304" pitchFamily="18" charset="0"/>
              </a:rPr>
              <a:t>Jobs or Tasks</a:t>
            </a:r>
            <a:endParaRPr lang="en-US" sz="1000"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Piloting UAS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Piloting manned aircraft</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28</a:t>
            </a:fld>
            <a:endParaRPr lang="en-US" dirty="0"/>
          </a:p>
        </p:txBody>
      </p:sp>
    </p:spTree>
    <p:extLst>
      <p:ext uri="{BB962C8B-B14F-4D97-AF65-F5344CB8AC3E}">
        <p14:creationId xmlns:p14="http://schemas.microsoft.com/office/powerpoint/2010/main" val="99462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Critical Controls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Blasting Exclusion Zones and Access Control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Execution of Charging and Handling Protocol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Inspection of Explosives Transportation Vehicle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Management of Misfires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Segregation of Explosives During Transportation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Storage Exclusion Zones and Access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Jobs </a:t>
            </a:r>
            <a:r>
              <a:rPr lang="en-US" sz="1200" b="1" kern="1200" dirty="0" smtClean="0">
                <a:solidFill>
                  <a:schemeClr val="tx1"/>
                </a:solidFill>
                <a:effectLst/>
                <a:latin typeface="+mn-lt"/>
                <a:ea typeface="+mn-ea"/>
                <a:cs typeface="+mn-cs"/>
              </a:rPr>
              <a:t>or Tasks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Transporting explosives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Clearing blasts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Blasting</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29</a:t>
            </a:fld>
            <a:endParaRPr lang="en-US" dirty="0"/>
          </a:p>
        </p:txBody>
      </p:sp>
    </p:spTree>
    <p:extLst>
      <p:ext uri="{BB962C8B-B14F-4D97-AF65-F5344CB8AC3E}">
        <p14:creationId xmlns:p14="http://schemas.microsoft.com/office/powerpoint/2010/main" val="46528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4572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Conduct introductions with the class</a:t>
            </a:r>
          </a:p>
          <a:p>
            <a:pPr marL="342900" marR="0" lvl="0" indent="-342900">
              <a:spcBef>
                <a:spcPts val="0"/>
              </a:spcBef>
              <a:spcAft>
                <a:spcPts val="0"/>
              </a:spcAft>
              <a:buFont typeface="Symbol" panose="05050102010706020507" pitchFamily="18" charset="2"/>
              <a:buChar char=""/>
              <a:tabLst>
                <a:tab pos="4572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Facilitator should begin introductions with their information</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a:t>
            </a:fld>
            <a:endParaRPr lang="en-US" dirty="0"/>
          </a:p>
        </p:txBody>
      </p:sp>
    </p:spTree>
    <p:extLst>
      <p:ext uri="{BB962C8B-B14F-4D97-AF65-F5344CB8AC3E}">
        <p14:creationId xmlns:p14="http://schemas.microsoft.com/office/powerpoint/2010/main" val="978657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Atmospheric monitoring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Energy isolation / LOTOTO</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Entry permit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Utility work</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Trenching/excavation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Entering into machinery</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Pits and sumps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Tanks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30</a:t>
            </a:fld>
            <a:endParaRPr lang="en-US" dirty="0"/>
          </a:p>
        </p:txBody>
      </p:sp>
    </p:spTree>
    <p:extLst>
      <p:ext uri="{BB962C8B-B14F-4D97-AF65-F5344CB8AC3E}">
        <p14:creationId xmlns:p14="http://schemas.microsoft.com/office/powerpoint/2010/main" val="31236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Access Control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Barriers and Segregation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Drawings and Labels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Electrical PPE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Energized Electrical Work Permit Execution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Energy Isolation/LOTOTO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a:t>
            </a: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Line work</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Electrical installation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Demolition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Tankhouse activities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31</a:t>
            </a:fld>
            <a:endParaRPr lang="en-US" dirty="0"/>
          </a:p>
        </p:txBody>
      </p:sp>
    </p:spTree>
    <p:extLst>
      <p:ext uri="{BB962C8B-B14F-4D97-AF65-F5344CB8AC3E}">
        <p14:creationId xmlns:p14="http://schemas.microsoft.com/office/powerpoint/2010/main" val="1482565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Access Control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Cooling Element Monitoring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Engineered Molten Metal Conveyance System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Fire Suppression Systems (Molten Metal Hauler)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Furnace and </a:t>
            </a:r>
            <a:r>
              <a:rPr lang="en-US" sz="1200" kern="1200" dirty="0" err="1" smtClean="0">
                <a:solidFill>
                  <a:schemeClr val="tx1"/>
                </a:solidFill>
                <a:effectLst/>
                <a:latin typeface="+mn-lt"/>
                <a:ea typeface="+mn-ea"/>
                <a:cs typeface="+mn-cs"/>
              </a:rPr>
              <a:t>Taphole</a:t>
            </a:r>
            <a:r>
              <a:rPr lang="en-US" sz="1200" kern="1200" dirty="0" smtClean="0">
                <a:solidFill>
                  <a:schemeClr val="tx1"/>
                </a:solidFill>
                <a:effectLst/>
                <a:latin typeface="+mn-lt"/>
                <a:ea typeface="+mn-ea"/>
                <a:cs typeface="+mn-cs"/>
              </a:rPr>
              <a:t> Integrity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Hot Metal PPE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Pot Level Controls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Process Controls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Slag Chemistry Management</a:t>
            </a:r>
            <a:endParaRPr kumimoji="0" lang="en-US" sz="1200" b="0"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Smelting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Work around furnaces, converters, and anode plants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Refining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Rod mill</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Tapping</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32</a:t>
            </a:fld>
            <a:endParaRPr lang="en-US" dirty="0"/>
          </a:p>
        </p:txBody>
      </p:sp>
    </p:spTree>
    <p:extLst>
      <p:ext uri="{BB962C8B-B14F-4D97-AF65-F5344CB8AC3E}">
        <p14:creationId xmlns:p14="http://schemas.microsoft.com/office/powerpoint/2010/main" val="445004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dirty="0" smtClean="0">
              <a:effectLst/>
            </a:endParaRPr>
          </a:p>
          <a:p>
            <a:pPr marL="0" marR="0">
              <a:spcBef>
                <a:spcPts val="0"/>
              </a:spcBef>
              <a:spcAft>
                <a:spcPts val="0"/>
              </a:spcAft>
            </a:pPr>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Access control</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Access integrity</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Barrier and segregation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Flotation devices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Boat usage</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Tailings work</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Pools/ponds/catchments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Sumps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Vats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Tanks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33</a:t>
            </a:fld>
            <a:endParaRPr lang="en-US" dirty="0"/>
          </a:p>
        </p:txBody>
      </p:sp>
    </p:spTree>
    <p:extLst>
      <p:ext uri="{BB962C8B-B14F-4D97-AF65-F5344CB8AC3E}">
        <p14:creationId xmlns:p14="http://schemas.microsoft.com/office/powerpoint/2010/main" val="3708112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Blocking for maintenance work</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Energy isolation/LOTOTO</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Guards, barriers, and barricades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Conveyor work</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Vehicle maintenance</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Equipment maintenance</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Proximity to any of the above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34</a:t>
            </a:fld>
            <a:endParaRPr lang="en-US" dirty="0"/>
          </a:p>
        </p:txBody>
      </p:sp>
    </p:spTree>
    <p:extLst>
      <p:ext uri="{BB962C8B-B14F-4D97-AF65-F5344CB8AC3E}">
        <p14:creationId xmlns:p14="http://schemas.microsoft.com/office/powerpoint/2010/main" val="937261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Access control</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Alarm systems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Engineered controls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Handling requirements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Loading and unloading protection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Mechanical integrity of storage and distribution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Chemical handling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Acid loading and unloading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Smelter work</a:t>
            </a:r>
          </a:p>
          <a:p>
            <a:pPr marL="342900" marR="0" lvl="0" indent="-342900">
              <a:spcBef>
                <a:spcPts val="0"/>
              </a:spcBef>
              <a:spcAft>
                <a:spcPts val="0"/>
              </a:spcAft>
              <a:buFont typeface="Symbol" panose="05050102010706020507" pitchFamily="18" charset="2"/>
              <a:buChar char=""/>
            </a:pPr>
            <a:r>
              <a:rPr lang="en-US" sz="1000" dirty="0" err="1" smtClean="0">
                <a:effectLst/>
                <a:latin typeface="Times New Roman" panose="02020603050405020304" pitchFamily="18" charset="0"/>
                <a:ea typeface="Calibri" panose="020F0502020204030204" pitchFamily="34" charset="0"/>
                <a:cs typeface="Times New Roman" panose="02020603050405020304" pitchFamily="18" charset="0"/>
              </a:rPr>
              <a:t>Tankhouses</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Moly circuits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Processing plants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Laboratories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35</a:t>
            </a:fld>
            <a:endParaRPr lang="en-US" dirty="0"/>
          </a:p>
        </p:txBody>
      </p:sp>
    </p:spTree>
    <p:extLst>
      <p:ext uri="{BB962C8B-B14F-4D97-AF65-F5344CB8AC3E}">
        <p14:creationId xmlns:p14="http://schemas.microsoft.com/office/powerpoint/2010/main" val="320222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Access control</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Engineered controls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Handling requirements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Chemical handling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Acid loading and unloading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Smelter work</a:t>
            </a:r>
          </a:p>
          <a:p>
            <a:pPr marL="342900" marR="0" lvl="0" indent="-342900">
              <a:spcBef>
                <a:spcPts val="0"/>
              </a:spcBef>
              <a:spcAft>
                <a:spcPts val="0"/>
              </a:spcAft>
              <a:buFont typeface="Symbol" panose="05050102010706020507" pitchFamily="18" charset="2"/>
              <a:buChar char=""/>
            </a:pPr>
            <a:r>
              <a:rPr lang="en-US" sz="1000" dirty="0" err="1" smtClean="0">
                <a:effectLst/>
                <a:latin typeface="Times New Roman" panose="02020603050405020304" pitchFamily="18" charset="0"/>
                <a:ea typeface="Calibri" panose="020F0502020204030204" pitchFamily="34" charset="0"/>
                <a:cs typeface="Times New Roman" panose="02020603050405020304" pitchFamily="18" charset="0"/>
              </a:rPr>
              <a:t>Tankhouses</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Moly circuits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Processing plants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Laboratories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36</a:t>
            </a:fld>
            <a:endParaRPr lang="en-US" dirty="0"/>
          </a:p>
        </p:txBody>
      </p:sp>
    </p:spTree>
    <p:extLst>
      <p:ext uri="{BB962C8B-B14F-4D97-AF65-F5344CB8AC3E}">
        <p14:creationId xmlns:p14="http://schemas.microsoft.com/office/powerpoint/2010/main" val="2425858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dirty="0" smtClean="0">
              <a:effectLst/>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Fall protection system</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Fixed Work Platform</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Leading edge/open hole protection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Mobile work platform</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Scaffold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Roof work</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Climbing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Exposure to unprotected edges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37</a:t>
            </a:fld>
            <a:endParaRPr lang="en-US" dirty="0"/>
          </a:p>
        </p:txBody>
      </p:sp>
    </p:spTree>
    <p:extLst>
      <p:ext uri="{BB962C8B-B14F-4D97-AF65-F5344CB8AC3E}">
        <p14:creationId xmlns:p14="http://schemas.microsoft.com/office/powerpoint/2010/main" val="3774892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dirty="0" smtClean="0">
              <a:effectLst/>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Barriers and segregation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Integrity of overhead structure and equipment</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Securing devices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Work area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Work overhead</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Stacked materials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38</a:t>
            </a:fld>
            <a:endParaRPr lang="en-US" dirty="0"/>
          </a:p>
        </p:txBody>
      </p:sp>
    </p:spTree>
    <p:extLst>
      <p:ext uri="{BB962C8B-B14F-4D97-AF65-F5344CB8AC3E}">
        <p14:creationId xmlns:p14="http://schemas.microsoft.com/office/powerpoint/2010/main" val="1565747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Alarm systems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Evacuation plan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Fire suppression systems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Hot work permit execution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Rescue systems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Segregation and storage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Hot work</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Receiving of potentially flammable or combustible materials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Startup or maintenance of smelter/furnace/dryer operations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39</a:t>
            </a:fld>
            <a:endParaRPr lang="en-US" dirty="0"/>
          </a:p>
        </p:txBody>
      </p:sp>
    </p:spTree>
    <p:extLst>
      <p:ext uri="{BB962C8B-B14F-4D97-AF65-F5344CB8AC3E}">
        <p14:creationId xmlns:p14="http://schemas.microsoft.com/office/powerpoint/2010/main" val="193598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endParaRPr lang="en-US" dirty="0"/>
          </a:p>
          <a:p>
            <a:r>
              <a:rPr lang="en-US" dirty="0"/>
              <a:t>Approximately 10 minutes</a:t>
            </a:r>
          </a:p>
          <a:p>
            <a:r>
              <a:rPr lang="en-US" dirty="0"/>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Materials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Paper</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Pens/pencils</a:t>
            </a:r>
          </a:p>
          <a:p>
            <a:pPr marL="0" marR="0">
              <a:spcBef>
                <a:spcPts val="0"/>
              </a:spcBef>
              <a:spcAft>
                <a:spcPts val="0"/>
              </a:spcAft>
            </a:pPr>
            <a:r>
              <a:rPr lang="en-US" sz="1200" b="1" cap="all"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Purpose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Successful icebreakers encourage students to contribute their ideas and experiences thus increasing motivation and engagement in the class.</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6000"/>
              </a:lnSpc>
              <a:spcBef>
                <a:spcPts val="0"/>
              </a:spcBef>
              <a:spcAft>
                <a:spcPts val="0"/>
              </a:spcAft>
              <a:buFont typeface="+mj-lt"/>
              <a:buAutoNum type="arabicPeriod"/>
              <a:tabLst>
                <a:tab pos="457200" algn="l"/>
              </a:tabLst>
            </a:pPr>
            <a:r>
              <a:rPr lang="en-US" kern="1200" dirty="0" smtClean="0">
                <a:solidFill>
                  <a:srgbClr val="000000"/>
                </a:solidFill>
                <a:effectLst/>
                <a:ea typeface="Calibri" panose="020F0502020204030204" pitchFamily="34" charset="0"/>
                <a:cs typeface="Times New Roman" panose="02020603050405020304" pitchFamily="18" charset="0"/>
              </a:rPr>
              <a:t>Break the class into small groups.  Depending on the size of the class, this could be pair or groups of 3-4.</a:t>
            </a:r>
            <a:endParaRPr lang="en-US" dirty="0" smtClean="0">
              <a:effectLst/>
            </a:endParaRPr>
          </a:p>
          <a:p>
            <a:pPr marL="342900" lvl="0" indent="-342900">
              <a:lnSpc>
                <a:spcPct val="106000"/>
              </a:lnSpc>
              <a:spcBef>
                <a:spcPts val="0"/>
              </a:spcBef>
              <a:spcAft>
                <a:spcPts val="0"/>
              </a:spcAft>
              <a:buFont typeface="+mj-lt"/>
              <a:buAutoNum type="arabicPeriod"/>
              <a:tabLst>
                <a:tab pos="457200" algn="l"/>
              </a:tabLst>
            </a:pPr>
            <a:r>
              <a:rPr lang="en-US" kern="1200" dirty="0" smtClean="0">
                <a:solidFill>
                  <a:srgbClr val="000000"/>
                </a:solidFill>
                <a:effectLst/>
                <a:ea typeface="Calibri" panose="020F0502020204030204" pitchFamily="34" charset="0"/>
                <a:cs typeface="Times New Roman" panose="02020603050405020304" pitchFamily="18" charset="0"/>
              </a:rPr>
              <a:t>Direct the groups to create a list of five things that the entire group has in common</a:t>
            </a:r>
            <a:endParaRPr lang="en-US" dirty="0" smtClean="0">
              <a:effectLst/>
            </a:endParaRPr>
          </a:p>
          <a:p>
            <a:pPr marL="1143000" lvl="2" indent="-228600">
              <a:lnSpc>
                <a:spcPct val="106000"/>
              </a:lnSpc>
              <a:buFont typeface="Symbol" panose="05050102010706020507" pitchFamily="18" charset="2"/>
              <a:buChar char=""/>
              <a:tabLst>
                <a:tab pos="1143000" algn="l"/>
              </a:tabLst>
            </a:pPr>
            <a:r>
              <a:rPr lang="en-US" kern="1200" dirty="0" smtClean="0">
                <a:solidFill>
                  <a:srgbClr val="000000"/>
                </a:solidFill>
                <a:effectLst/>
                <a:ea typeface="Calibri" panose="020F0502020204030204" pitchFamily="34" charset="0"/>
                <a:cs typeface="Times New Roman" panose="02020603050405020304" pitchFamily="18" charset="0"/>
              </a:rPr>
              <a:t>The five things cannot be related to work, body parts, or clothes.</a:t>
            </a:r>
            <a:endParaRPr lang="en-US" dirty="0" smtClean="0">
              <a:effectLst/>
            </a:endParaRPr>
          </a:p>
          <a:p>
            <a:pPr marL="342900" lvl="0" indent="-342900">
              <a:lnSpc>
                <a:spcPct val="106000"/>
              </a:lnSpc>
              <a:spcBef>
                <a:spcPts val="0"/>
              </a:spcBef>
              <a:spcAft>
                <a:spcPts val="0"/>
              </a:spcAft>
              <a:buFont typeface="+mj-lt"/>
              <a:buAutoNum type="arabicPeriod" startAt="3"/>
              <a:tabLst>
                <a:tab pos="457200" algn="l"/>
              </a:tabLst>
            </a:pPr>
            <a:r>
              <a:rPr lang="en-US" kern="1200" dirty="0" smtClean="0">
                <a:solidFill>
                  <a:srgbClr val="000000"/>
                </a:solidFill>
                <a:effectLst/>
                <a:ea typeface="Calibri" panose="020F0502020204030204" pitchFamily="34" charset="0"/>
                <a:cs typeface="Times New Roman" panose="02020603050405020304" pitchFamily="18" charset="0"/>
              </a:rPr>
              <a:t>Direct each group to designate one person to write down the responses and another person to speak for the group.</a:t>
            </a:r>
            <a:endParaRPr lang="en-US" dirty="0" smtClean="0">
              <a:effectLst/>
            </a:endParaRPr>
          </a:p>
          <a:p>
            <a:pPr marL="342900" lvl="0" indent="-342900">
              <a:lnSpc>
                <a:spcPct val="106000"/>
              </a:lnSpc>
              <a:spcBef>
                <a:spcPts val="0"/>
              </a:spcBef>
              <a:spcAft>
                <a:spcPts val="0"/>
              </a:spcAft>
              <a:buFont typeface="+mj-lt"/>
              <a:buAutoNum type="arabicPeriod" startAt="3"/>
              <a:tabLst>
                <a:tab pos="457200" algn="l"/>
              </a:tabLst>
            </a:pPr>
            <a:r>
              <a:rPr lang="en-US" kern="1200" dirty="0" smtClean="0">
                <a:solidFill>
                  <a:srgbClr val="000000"/>
                </a:solidFill>
                <a:effectLst/>
                <a:ea typeface="Calibri" panose="020F0502020204030204" pitchFamily="34" charset="0"/>
                <a:cs typeface="Times New Roman" panose="02020603050405020304" pitchFamily="18" charset="0"/>
              </a:rPr>
              <a:t>Allow 5 minutes for groups to discuss.</a:t>
            </a:r>
            <a:endParaRPr lang="en-US" dirty="0" smtClean="0">
              <a:effectLst/>
            </a:endParaRPr>
          </a:p>
          <a:p>
            <a:pPr marL="342900" lvl="0" indent="-342900">
              <a:lnSpc>
                <a:spcPct val="106000"/>
              </a:lnSpc>
              <a:spcBef>
                <a:spcPts val="0"/>
              </a:spcBef>
              <a:spcAft>
                <a:spcPts val="0"/>
              </a:spcAft>
              <a:buFont typeface="+mj-lt"/>
              <a:buAutoNum type="arabicPeriod" startAt="3"/>
              <a:tabLst>
                <a:tab pos="457200" algn="l"/>
              </a:tabLst>
            </a:pPr>
            <a:r>
              <a:rPr lang="en-US" kern="1200" dirty="0" smtClean="0">
                <a:solidFill>
                  <a:srgbClr val="000000"/>
                </a:solidFill>
                <a:effectLst/>
                <a:ea typeface="Calibri" panose="020F0502020204030204" pitchFamily="34" charset="0"/>
                <a:cs typeface="Times New Roman" panose="02020603050405020304" pitchFamily="18" charset="0"/>
              </a:rPr>
              <a:t>Discuss responses as a class. </a:t>
            </a:r>
            <a:endParaRPr lang="en-US" dirty="0">
              <a:effectLst/>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a:t>
            </a:fld>
            <a:endParaRPr lang="en-US" dirty="0"/>
          </a:p>
        </p:txBody>
      </p:sp>
    </p:spTree>
    <p:extLst>
      <p:ext uri="{BB962C8B-B14F-4D97-AF65-F5344CB8AC3E}">
        <p14:creationId xmlns:p14="http://schemas.microsoft.com/office/powerpoint/2010/main" val="3173652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Geotechnical inspection and monitoring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Slope plan execution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Awareness and reporting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Excavation/trenching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Trenching and excavation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Work around highwalls, benches and slopes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Stockpiles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Dumps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40</a:t>
            </a:fld>
            <a:endParaRPr lang="en-US" dirty="0"/>
          </a:p>
        </p:txBody>
      </p:sp>
    </p:spTree>
    <p:extLst>
      <p:ext uri="{BB962C8B-B14F-4D97-AF65-F5344CB8AC3E}">
        <p14:creationId xmlns:p14="http://schemas.microsoft.com/office/powerpoint/2010/main" val="2917997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Barriers and segregation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Mechanical integrity of lifting equipment</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Lifting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Crane use</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Forklift use</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Other rigging/hoisting operations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41</a:t>
            </a:fld>
            <a:endParaRPr lang="en-US" dirty="0"/>
          </a:p>
        </p:txBody>
      </p:sp>
    </p:spTree>
    <p:extLst>
      <p:ext uri="{BB962C8B-B14F-4D97-AF65-F5344CB8AC3E}">
        <p14:creationId xmlns:p14="http://schemas.microsoft.com/office/powerpoint/2010/main" val="2483900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Engineered hoisting system</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Positive communication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Hoist/tram operations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Hoist/tram inspection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Hoist/tram maintenance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42</a:t>
            </a:fld>
            <a:endParaRPr lang="en-US" dirty="0"/>
          </a:p>
        </p:txBody>
      </p:sp>
    </p:spTree>
    <p:extLst>
      <p:ext uri="{BB962C8B-B14F-4D97-AF65-F5344CB8AC3E}">
        <p14:creationId xmlns:p14="http://schemas.microsoft.com/office/powerpoint/2010/main" val="4065428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p>
          <a:p>
            <a:pPr marL="171450" indent="-171450">
              <a:buFont typeface="Arial" panose="020B0604020202020204" pitchFamily="34" charset="0"/>
              <a:buChar char="•"/>
            </a:pPr>
            <a:r>
              <a:rPr lang="en-US" b="0" dirty="0" smtClean="0">
                <a:solidFill>
                  <a:srgbClr val="FFFFFF"/>
                </a:solidFill>
                <a:effectLst/>
                <a:latin typeface="Arial Black" panose="020B0A04020102020204" pitchFamily="34" charset="0"/>
                <a:cs typeface="Times New Roman" panose="02020603050405020304" pitchFamily="18" charset="0"/>
              </a:rPr>
              <a:t>Access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Fit for work and fatigue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Operator competency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Positive communication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Scheduling, separation, and traffic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Signaling and signage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Work in and around rail yards and tracks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Train operations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43</a:t>
            </a:fld>
            <a:endParaRPr lang="en-US" dirty="0"/>
          </a:p>
        </p:txBody>
      </p:sp>
    </p:spTree>
    <p:extLst>
      <p:ext uri="{BB962C8B-B14F-4D97-AF65-F5344CB8AC3E}">
        <p14:creationId xmlns:p14="http://schemas.microsoft.com/office/powerpoint/2010/main" val="2512936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dirty="0" smtClean="0">
              <a:effectLst/>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Access control</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Equipment maintenance</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Positive communication system</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Securing rolling stock</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Segregation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Signaling and signage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Work in and around rail yards, and tracks, where personnel are in the area</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44</a:t>
            </a:fld>
            <a:endParaRPr lang="en-US" dirty="0"/>
          </a:p>
        </p:txBody>
      </p:sp>
    </p:spTree>
    <p:extLst>
      <p:ext uri="{BB962C8B-B14F-4D97-AF65-F5344CB8AC3E}">
        <p14:creationId xmlns:p14="http://schemas.microsoft.com/office/powerpoint/2010/main" val="3336305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Energy Isolation/LOTOTO</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Guards, Barriers and Barricades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Hose Coupling Lock System</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Pipe Management</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Piping Hoses and Equipment Mechanical Integrity</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Relief Valves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Tensioned Lines Management</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Tire Management</a:t>
            </a:r>
          </a:p>
          <a:p>
            <a:pPr marL="0" marR="0" lvl="0" indent="0">
              <a:spcBef>
                <a:spcPts val="0"/>
              </a:spcBef>
              <a:spcAft>
                <a:spcPts val="0"/>
              </a:spcAft>
              <a:buFont typeface="Symbol" panose="05050102010706020507" pitchFamily="18" charset="2"/>
              <a:buNone/>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a:t>
            </a: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Work including maintenance, testing, diagnostics, and commissioning of live systems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HDPE activities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Pressurized vessels and systems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Unloading of materials (straps)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Pneumatic tire work</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45</a:t>
            </a:fld>
            <a:endParaRPr lang="en-US" dirty="0"/>
          </a:p>
        </p:txBody>
      </p:sp>
    </p:spTree>
    <p:extLst>
      <p:ext uri="{BB962C8B-B14F-4D97-AF65-F5344CB8AC3E}">
        <p14:creationId xmlns:p14="http://schemas.microsoft.com/office/powerpoint/2010/main" val="1257120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Refuge chambers/Escape Routes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Self-rescuer</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Ventilation monitoring</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Ventilation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Drilling operations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Blasting operations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Chemical/hazardous material use (paint, epoxy, etc.)</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Vehicle operations underground (emissions and diesel particulate matter)</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46</a:t>
            </a:fld>
            <a:endParaRPr lang="en-US" dirty="0"/>
          </a:p>
        </p:txBody>
      </p:sp>
    </p:spTree>
    <p:extLst>
      <p:ext uri="{BB962C8B-B14F-4D97-AF65-F5344CB8AC3E}">
        <p14:creationId xmlns:p14="http://schemas.microsoft.com/office/powerpoint/2010/main" val="3132994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Backfill management and control</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Draw point management and control</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Entry point barriers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Ore passes, chutes, and raise controls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Probe drilling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Work in and around wet muck areas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47</a:t>
            </a:fld>
            <a:endParaRPr lang="en-US" dirty="0"/>
          </a:p>
        </p:txBody>
      </p:sp>
    </p:spTree>
    <p:extLst>
      <p:ext uri="{BB962C8B-B14F-4D97-AF65-F5344CB8AC3E}">
        <p14:creationId xmlns:p14="http://schemas.microsoft.com/office/powerpoint/2010/main" val="85312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dirty="0" smtClean="0">
              <a:effectLst/>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Engineered support systems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Geotechnical inspections and monitoring systems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Ground control management plan execution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Scaling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Jumbo operations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Panel development</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Barring down/scaling activities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Rock bolting activities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48</a:t>
            </a:fld>
            <a:endParaRPr lang="en-US" dirty="0"/>
          </a:p>
        </p:txBody>
      </p:sp>
    </p:spTree>
    <p:extLst>
      <p:ext uri="{BB962C8B-B14F-4D97-AF65-F5344CB8AC3E}">
        <p14:creationId xmlns:p14="http://schemas.microsoft.com/office/powerpoint/2010/main" val="266843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dirty="0" smtClean="0">
              <a:effectLst/>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Operator competency</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Fit for work and fatigue management</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Vehicle pre-operational inspection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Positive communication system</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Access control</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Segregation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Signage and demarcation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Road design and maintenance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Mobile equipment and light vehicle interaction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Driving on uneven surfaces (dumps, benches, edges/cliffs)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49</a:t>
            </a:fld>
            <a:endParaRPr lang="en-US" dirty="0"/>
          </a:p>
        </p:txBody>
      </p:sp>
    </p:spTree>
    <p:extLst>
      <p:ext uri="{BB962C8B-B14F-4D97-AF65-F5344CB8AC3E}">
        <p14:creationId xmlns:p14="http://schemas.microsoft.com/office/powerpoint/2010/main" val="3575997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Upon completion of this course, students will be able to:</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Select the appropriate Fatal Risk Management icons based on the hazards associated with the task and environment</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Identify appropriate Fatal Risk Management tools specific to the needs of the work area and employees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Differentiate the roles and responsibilities of employees, supervisors, and managers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Demonstrate effective communication skills for transferring program concepts to employees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a:t>
            </a:fld>
            <a:endParaRPr lang="en-US" dirty="0"/>
          </a:p>
        </p:txBody>
      </p:sp>
    </p:spTree>
    <p:extLst>
      <p:ext uri="{BB962C8B-B14F-4D97-AF65-F5344CB8AC3E}">
        <p14:creationId xmlns:p14="http://schemas.microsoft.com/office/powerpoint/2010/main" val="1647433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Read definition for Fatal Risk</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the two questions</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Have students read PFE on their own or ask for a volunteer to read out loud</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Discuss Critical Controls for the PFE</a:t>
            </a:r>
            <a:endParaRPr lang="en-US" dirty="0" smtClean="0">
              <a:effectLst/>
            </a:endParaRPr>
          </a:p>
          <a:p>
            <a:pPr marL="342900" lvl="0" indent="-342900">
              <a:spcBef>
                <a:spcPts val="0"/>
              </a:spcBef>
              <a:spcAft>
                <a:spcPts val="0"/>
              </a:spcAft>
              <a:buFont typeface="Symbol" panose="05050102010706020507" pitchFamily="18" charset="2"/>
              <a:buChar char=""/>
            </a:pPr>
            <a:r>
              <a:rPr lang="en-US" dirty="0" smtClean="0">
                <a:effectLst/>
                <a:cs typeface="Times New Roman" panose="02020603050405020304" pitchFamily="18" charset="0"/>
              </a:rPr>
              <a:t>Allow a moment for students to write notes in their SG</a:t>
            </a:r>
            <a:endParaRPr lang="en-US"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FFFF"/>
                </a:solidFill>
                <a:effectLst/>
                <a:latin typeface="Arial Black" panose="020B0A04020102020204" pitchFamily="34" charset="0"/>
                <a:cs typeface="Times New Roman" panose="02020603050405020304" pitchFamily="18" charset="0"/>
              </a:rPr>
              <a:t>Critical Controls</a:t>
            </a:r>
            <a:endParaRPr lang="en-US" dirty="0" smtClean="0">
              <a:effectLst/>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Vehicle pre-operational inspection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Positive communication system</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Segregation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Signage and demarcation</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Fundamentally stable parking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Times New Roman" panose="02020603050405020304" pitchFamily="18" charset="0"/>
              </a:rPr>
              <a:t>Jobs or Tasks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Personnel in or around vehicles or vehicle Travelways</a:t>
            </a:r>
          </a:p>
          <a:p>
            <a:pPr marL="342900" marR="0" lvl="0" indent="-342900">
              <a:spcBef>
                <a:spcPts val="0"/>
              </a:spcBef>
              <a:spcAft>
                <a:spcPts val="0"/>
              </a:spcAft>
              <a:buFont typeface="Symbol" panose="05050102010706020507" pitchFamily="18" charset="2"/>
              <a:buChar char=""/>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Vehicles operating off roads (lots, warehouses, storage areas)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50</a:t>
            </a:fld>
            <a:endParaRPr lang="en-US" dirty="0"/>
          </a:p>
        </p:txBody>
      </p:sp>
    </p:spTree>
    <p:extLst>
      <p:ext uri="{BB962C8B-B14F-4D97-AF65-F5344CB8AC3E}">
        <p14:creationId xmlns:p14="http://schemas.microsoft.com/office/powerpoint/2010/main" val="2264331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section contains introductory information about the tools specific to Fatal Risk Management</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51</a:t>
            </a:fld>
            <a:endParaRPr lang="en-US" dirty="0"/>
          </a:p>
        </p:txBody>
      </p:sp>
    </p:spTree>
    <p:extLst>
      <p:ext uri="{BB962C8B-B14F-4D97-AF65-F5344CB8AC3E}">
        <p14:creationId xmlns:p14="http://schemas.microsoft.com/office/powerpoint/2010/main" val="4105548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 students to answer the question</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 students about opportunities to combine some of the repetitive work, and explain that the Fatal Risk management systems aim to do that.</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DOHS is not trying to add another safety requirement to those activities that you are doing, but trying to enhance them or replace them, if necessary.</a:t>
            </a:r>
          </a:p>
          <a:p>
            <a:pPr marL="342900" marR="0" lvl="0" indent="-342900">
              <a:spcBef>
                <a:spcPts val="0"/>
              </a:spcBef>
              <a:spcAft>
                <a:spcPts val="0"/>
              </a:spcAft>
              <a:buFont typeface="Symbol" panose="05050102010706020507" pitchFamily="18" charset="2"/>
              <a:buChar char=""/>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52</a:t>
            </a:fld>
            <a:endParaRPr lang="en-US" dirty="0"/>
          </a:p>
        </p:txBody>
      </p:sp>
    </p:spTree>
    <p:extLst>
      <p:ext uri="{BB962C8B-B14F-4D97-AF65-F5344CB8AC3E}">
        <p14:creationId xmlns:p14="http://schemas.microsoft.com/office/powerpoint/2010/main" val="37723652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Before you play the video, ask the students to either see if any of the ideas are realistic for their site or if they can think of other ways to implement the icons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responses after the video ends</a:t>
            </a:r>
          </a:p>
          <a:p>
            <a:pPr marL="342900" marR="0" lvl="0" indent="-342900">
              <a:spcBef>
                <a:spcPts val="0"/>
              </a:spcBef>
              <a:spcAft>
                <a:spcPts val="0"/>
              </a:spcAft>
              <a:buFont typeface="Symbol" panose="05050102010706020507" pitchFamily="18" charset="2"/>
              <a:buChar char=""/>
            </a:pPr>
            <a:r>
              <a:rPr lang="en-US" sz="1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video is an example of how leaders can utilize the FRM tools in their tailgate meetings and how they can verify Critical Controls in the field</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does not mean that all tailgate meetings must be operated like the one in the video</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D52685D-44B7-4045-AA63-608C9ACE2750}" type="slidenum">
              <a:rPr lang="en-US" smtClean="0"/>
              <a:t>53</a:t>
            </a:fld>
            <a:endParaRPr lang="en-US" dirty="0"/>
          </a:p>
        </p:txBody>
      </p:sp>
    </p:spTree>
    <p:extLst>
      <p:ext uri="{BB962C8B-B14F-4D97-AF65-F5344CB8AC3E}">
        <p14:creationId xmlns:p14="http://schemas.microsoft.com/office/powerpoint/2010/main" val="19722275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There are three tools available within the Fatal Risk Management: the icons, verification questions, and the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Cority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system</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54</a:t>
            </a:fld>
            <a:endParaRPr lang="en-US" dirty="0"/>
          </a:p>
        </p:txBody>
      </p:sp>
    </p:spTree>
    <p:extLst>
      <p:ext uri="{BB962C8B-B14F-4D97-AF65-F5344CB8AC3E}">
        <p14:creationId xmlns:p14="http://schemas.microsoft.com/office/powerpoint/2010/main" val="33059908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Icons can be used in a number of ways.  Each method of use will vary from site to site and each site is responsible for determining how the icons are implemented.</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Icons represent the most critical Fatal Risks, or their roots, for all operating locations, however it is possible not all risks will be captured.  If a site believes a Fatal Risk is missing or an additional icon should be created, it is imperative that this concern is addressed with supervision or management who can then bring it to the attention of DOHS.  </a:t>
            </a:r>
          </a:p>
          <a:p>
            <a:pPr marL="342900" marR="0" lvl="0" indent="-342900">
              <a:spcBef>
                <a:spcPts val="0"/>
              </a:spcBef>
              <a:spcAft>
                <a:spcPts val="0"/>
              </a:spcAft>
              <a:buFont typeface="Symbol" panose="05050102010706020507" pitchFamily="18" charset="2"/>
              <a:buChar char=""/>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Note: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Do not attempt to modify, alter, or create any portion of the Fatal Risk Management program, such as icons, Critical Controls, or verification questions.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55</a:t>
            </a:fld>
            <a:endParaRPr lang="en-US" dirty="0"/>
          </a:p>
        </p:txBody>
      </p:sp>
    </p:spTree>
    <p:extLst>
      <p:ext uri="{BB962C8B-B14F-4D97-AF65-F5344CB8AC3E}">
        <p14:creationId xmlns:p14="http://schemas.microsoft.com/office/powerpoint/2010/main" val="7621154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the bullets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examples provided.</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intent here is every day operators will identify their Fatal Risks and review Critical Controls prior to beginning their task(s).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Reiterate the focus on stopping work if controls are missing or ineffective.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Critical Controls are pre-defined and listed for each Fatal Risk.</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verification questions help ensure that Critical Controls are in place.  In some cases, a single task might have multiple Fatal Risks associated with it.</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200" dirty="0" smtClean="0">
                <a:solidFill>
                  <a:schemeClr val="tx1"/>
                </a:solidFill>
                <a:effectLst/>
                <a:latin typeface="+mn-lt"/>
                <a:ea typeface="+mn-ea"/>
                <a:cs typeface="+mn-cs"/>
              </a:rPr>
              <a:t>Verification Forms are one way the verification questions can be implemented.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idea is that each of these questions is answered yes, no, or not applicable for this task.  A no answer indicates that the control is missing or is not effective, and the job must be stopped until the control is either in place or functioning correctly.  Completing the verification questions gives employees and supervisors a quick overview of how safely the job or task can and is being performed. These can be used in multiple ways, as talking points during tailgates, as conversations in the field when looking at a job in progress, or as an audit for Critical Controls.  The verification questions</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are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an additional layer of accountability that the Critical Controls are in place.  It is important to keep these lines of communication open, so that safety stays at the forefront of every decision.</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Prior to performing a job, the operator and/or crew should identify any potential Fatal Risks and ask themselves the relevant questions. If a Critical Control is not in place or implemented in an effective manner, then the job will be stopped until the issue is addressed.</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56</a:t>
            </a:fld>
            <a:endParaRPr lang="en-US" dirty="0"/>
          </a:p>
        </p:txBody>
      </p:sp>
    </p:spTree>
    <p:extLst>
      <p:ext uri="{BB962C8B-B14F-4D97-AF65-F5344CB8AC3E}">
        <p14:creationId xmlns:p14="http://schemas.microsoft.com/office/powerpoint/2010/main" val="1810625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Click through the example for “Fall from Heights”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concept of this slide is to illustrate how for each Fatal Risk icon we have created a set of Critical Controls. For each Critical Control we have created a set of simple verification questions that can be used for discussion purposes or as a reminder of what needs to be considered before the job. Each question is meant to be answered with either a Yes, No, or Not Applicable. These are not set in stone and we are open to suggestion for adding and modifying these items.  </a:t>
            </a: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The idea is that they help remind people quickly what they need to consider before proceeding with work.</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In many cases not all of the Critical Controls will apply to every job. Same with the verification questions. That is when Not Applicable is appropriate. Any time a No is given to a question work should be stopped immediately until the issue can be resolved. The idea is that the Critical Controls and the verification questions are available to everyone as part of empowering the workforce to stop work when something critical is missing.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Many of the Critical Controls are somewhat general in nature because they need to apply to a range of different job tasks and work settings across the company. These are also not meant to be an exhaustive list of controls for every job. Nor are they meant to replace an SOP. Again, they are there to remind people what is critical based on past fatalities and to encourage conversations during pre-job assessments. </a:t>
            </a:r>
          </a:p>
          <a:p>
            <a:pPr marL="342900" marR="0" lvl="0" indent="-342900">
              <a:spcBef>
                <a:spcPts val="0"/>
              </a:spcBef>
              <a:spcAft>
                <a:spcPts val="0"/>
              </a:spcAft>
              <a:buFont typeface="Symbol" panose="05050102010706020507" pitchFamily="18" charset="2"/>
              <a:buChar char=""/>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Note: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There is a process for adding or changing elements of the FRM program.  Take any questions or concerns to supervision or health and safety.  Changes will be evaluated and implemented annually as needed.</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57</a:t>
            </a:fld>
            <a:endParaRPr lang="en-US" dirty="0"/>
          </a:p>
        </p:txBody>
      </p:sp>
    </p:spTree>
    <p:extLst>
      <p:ext uri="{BB962C8B-B14F-4D97-AF65-F5344CB8AC3E}">
        <p14:creationId xmlns:p14="http://schemas.microsoft.com/office/powerpoint/2010/main" val="38257010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Cority is a relatively new system to the Company.  It was primarily used for Industrial Hygiene purposes, but has recently been adapted for other uses.  When an issue with a Critical Control is reported, the information is recorded in Cority.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used appropriately, the system can help track leading indicators to help managers and health and safety determine where controls are failing, missing, ineffective or can be strengthened to create safer working spaces  and safer jobs for our employees.  It is important to note that the software is not a way to identify people who are underperforming, but rather to identify jobs that can be made safer.  There is no punishment, there is no name tracking associated with this software, or with any of the verification questions.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By querying specific data, supervisors can track the use or misuse of Critical Controls.  This aids in Critical Control concerns and improvements.  This information can be compared and shared across the sites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Field verifications conducted with verification questions by Supervisors or Management can be loaded into the Cority system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58</a:t>
            </a:fld>
            <a:endParaRPr lang="en-US" dirty="0"/>
          </a:p>
        </p:txBody>
      </p:sp>
    </p:spTree>
    <p:extLst>
      <p:ext uri="{BB962C8B-B14F-4D97-AF65-F5344CB8AC3E}">
        <p14:creationId xmlns:p14="http://schemas.microsoft.com/office/powerpoint/2010/main" val="2701498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the bullets on the slide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59</a:t>
            </a:fld>
            <a:endParaRPr lang="en-US" dirty="0"/>
          </a:p>
        </p:txBody>
      </p:sp>
    </p:spTree>
    <p:extLst>
      <p:ext uri="{BB962C8B-B14F-4D97-AF65-F5344CB8AC3E}">
        <p14:creationId xmlns:p14="http://schemas.microsoft.com/office/powerpoint/2010/main" val="67464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 class if they know why Fatal Risk Management is being rolled out</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section will address any unanswered questions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idea of this section is to stress that the company remains committed to Fatality Prevention. Fatality Prevention is not a “flavor of the month” activity. This is already a multi-year commitment and we are looking ahead with FRM to the next several years.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Fatalities and PFEs are continuing to happen at an unacceptable rate. They continue to happen across the globe and at sites of all sizes and functions. They continue to happen with people with both lots or experience and limited experience. They continue to happen with numerous types of risks. They are happening in both routine and non-routine tasks. </a:t>
            </a: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 other words there is no pattern to these events and no one can afford to be numb to the Fatal Risks that are present every day!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Everyone needs to be engaged and vigilant when it comes to fatality prevention.</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a:t>
            </a:fld>
            <a:endParaRPr lang="en-US" dirty="0"/>
          </a:p>
        </p:txBody>
      </p:sp>
    </p:spTree>
    <p:extLst>
      <p:ext uri="{BB962C8B-B14F-4D97-AF65-F5344CB8AC3E}">
        <p14:creationId xmlns:p14="http://schemas.microsoft.com/office/powerpoint/2010/main" val="1882289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images show icons being used at PTFI.</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Banners were used to introduce the program at the Grasberg mine area</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Laminated verification forms- are available in the shop and then when a job is performed. They take those applicable verifications to the work location, discuss the Fatal Risks and complete a verification of Critical Controls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Metal signs were posted around the mine areas and shops to communicate Fatal Risks in the area</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Be cautious not to plaster the entire site.  Oversaturation will dilute the intent of the program.</a:t>
            </a:r>
          </a:p>
          <a:p>
            <a:pPr marL="342900" marR="0" lvl="0" indent="-342900">
              <a:spcBef>
                <a:spcPts val="0"/>
              </a:spcBef>
              <a:spcAft>
                <a:spcPts val="0"/>
              </a:spcAft>
              <a:buFont typeface="Symbol" panose="05050102010706020507" pitchFamily="18" charset="2"/>
              <a:buChar char=""/>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60</a:t>
            </a:fld>
            <a:endParaRPr lang="en-US" dirty="0"/>
          </a:p>
        </p:txBody>
      </p:sp>
    </p:spTree>
    <p:extLst>
      <p:ext uri="{BB962C8B-B14F-4D97-AF65-F5344CB8AC3E}">
        <p14:creationId xmlns:p14="http://schemas.microsoft.com/office/powerpoint/2010/main" val="40901950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images show icons being used at El Paso.</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Task Specific Fatal Risk Documents- customized to their work assignments, keeping the same Critical Controls as the verification questions, etc… (this is important that they are consistent)</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Line Out Room Task board- utilized in the work area or tailgate meeting similar to the video that was viewed earlier. Some El Paso teams have this in the middle of the work area.</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Signs and stickers, when placed appropriately and sparingly can help enhance messages or draw attention to specific areas of concern.</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for additional examples that students may have seen.</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61</a:t>
            </a:fld>
            <a:endParaRPr lang="en-US" dirty="0"/>
          </a:p>
        </p:txBody>
      </p:sp>
    </p:spTree>
    <p:extLst>
      <p:ext uri="{BB962C8B-B14F-4D97-AF65-F5344CB8AC3E}">
        <p14:creationId xmlns:p14="http://schemas.microsoft.com/office/powerpoint/2010/main" val="29828177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bullets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expectations are intended to reiterate that the tools should be utilized in ways that make sense for the site, the division, dept., etc.</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There shall not be modifications to the icons, Critical Control questions, etc.</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there are changes needed, a discussion with DOHS will need to be scheduled.</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program is intended for Fatal Risk Management and only that. Not for bruised knees, not for a sore back, etc.</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It is absolutely crucial that we be disciplined about managing it with Fatal Risks.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62</a:t>
            </a:fld>
            <a:endParaRPr lang="en-US" dirty="0"/>
          </a:p>
        </p:txBody>
      </p:sp>
    </p:spTree>
    <p:extLst>
      <p:ext uri="{BB962C8B-B14F-4D97-AF65-F5344CB8AC3E}">
        <p14:creationId xmlns:p14="http://schemas.microsoft.com/office/powerpoint/2010/main" val="20452832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bullets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expectations are intended to reiterate that the tools should be utilized in ways that make sense for the site, the division, dept., etc.</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There shall not be modifications to the icons, Critical Control questions, etc.</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there are changes needed, a discussion with DOHS will need to be scheduled.</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program is intended for Fatal Risk Management and only that. Not for bruised knees, not for a sore back, etc.</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It is absolutely crucial that we be disciplined about managing it with Fatal Risks.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63</a:t>
            </a:fld>
            <a:endParaRPr lang="en-US" dirty="0"/>
          </a:p>
        </p:txBody>
      </p:sp>
    </p:spTree>
    <p:extLst>
      <p:ext uri="{BB962C8B-B14F-4D97-AF65-F5344CB8AC3E}">
        <p14:creationId xmlns:p14="http://schemas.microsoft.com/office/powerpoint/2010/main" val="31739334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questions on the slide</a:t>
            </a: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any of these are answered with a “no”, stop the job</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64</a:t>
            </a:fld>
            <a:endParaRPr lang="en-US" dirty="0"/>
          </a:p>
        </p:txBody>
      </p:sp>
    </p:spTree>
    <p:extLst>
      <p:ext uri="{BB962C8B-B14F-4D97-AF65-F5344CB8AC3E}">
        <p14:creationId xmlns:p14="http://schemas.microsoft.com/office/powerpoint/2010/main" val="3503682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Fatality Prevention, we learn about the power of the message, and how the sender and receiver can misinterpret the information</a:t>
            </a: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Body language and tone of voice can influence the strength or importance of the message</a:t>
            </a: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preparing to speak with frontline employees, take the time to practice your message and interaction</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Use of the icons and discussions about “what will kill you” are new.  Consider the different ways they can be misinterpreted and keep those in mind as you speak about the program.  More clear discussions should occur not to scare, but to encourage employees to speak freely and openly about hazards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It is important that employees understand the Fatal Risk Management program, in its entirety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65</a:t>
            </a:fld>
            <a:endParaRPr lang="en-US" dirty="0"/>
          </a:p>
        </p:txBody>
      </p:sp>
    </p:spTree>
    <p:extLst>
      <p:ext uri="{BB962C8B-B14F-4D97-AF65-F5344CB8AC3E}">
        <p14:creationId xmlns:p14="http://schemas.microsoft.com/office/powerpoint/2010/main" val="31328710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Supervisor Talking Points is another tool available for use when communicating the program to employees.</a:t>
            </a: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document prior to training and be available should questions arise.</a:t>
            </a: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By having the conversation both before and after the training, the employee is more likely to understand and retain what is expected of him/her.</a:t>
            </a: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Remind Supervisors: </a:t>
            </a:r>
          </a:p>
          <a:p>
            <a:pPr marL="742950" marR="0" lvl="1" indent="-285750">
              <a:spcBef>
                <a:spcPts val="600"/>
              </a:spcBef>
              <a:spcAft>
                <a:spcPts val="60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Utilize the talking points to help educate your employees and utilize your resources.</a:t>
            </a:r>
          </a:p>
          <a:p>
            <a:pPr marL="742950" marR="0" lvl="1" indent="-285750">
              <a:spcBef>
                <a:spcPts val="600"/>
              </a:spcBef>
              <a:spcAft>
                <a:spcPts val="60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Don’t attempt to push everything on crews all at once, consider starting small (one basic task) and building up from there.</a:t>
            </a:r>
          </a:p>
          <a:p>
            <a:pPr marL="742950" marR="0" lvl="1" indent="-285750">
              <a:spcBef>
                <a:spcPts val="600"/>
              </a:spcBef>
              <a:spcAft>
                <a:spcPts val="60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Once employees and supervisors get comfortable with the materials and intent, the involvement and energy should build and expand.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66</a:t>
            </a:fld>
            <a:endParaRPr lang="en-US" dirty="0"/>
          </a:p>
        </p:txBody>
      </p:sp>
    </p:spTree>
    <p:extLst>
      <p:ext uri="{BB962C8B-B14F-4D97-AF65-F5344CB8AC3E}">
        <p14:creationId xmlns:p14="http://schemas.microsoft.com/office/powerpoint/2010/main" val="20345811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Time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Approximately 20 minutes</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Materials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Worksheet in the SG (pp. 35-37)</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Pens/pencils</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Purpose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activity gives students the opportunity to identify Fatal Risks given specific scenarios.</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Break the class into groups of approximately 4-6 students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Direct them to review both photos on the worksheet</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them to use the Fatal Risk worksheet in the SG to determine which Fatal Risks are present for that job and choose the appropriate icon(s).  Remind the class that tasks/jobs can have multiple Fatal Risks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Allow 5 minutes for them to complete</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responses as a class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Clarify any confusion</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67</a:t>
            </a:fld>
            <a:endParaRPr lang="en-US" dirty="0"/>
          </a:p>
        </p:txBody>
      </p:sp>
    </p:spTree>
    <p:extLst>
      <p:ext uri="{BB962C8B-B14F-4D97-AF65-F5344CB8AC3E}">
        <p14:creationId xmlns:p14="http://schemas.microsoft.com/office/powerpoint/2010/main" val="39324336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p>
          <a:p>
            <a:r>
              <a:rPr lang="en-US" sz="1200" b="1" kern="1200" dirty="0" smtClean="0">
                <a:solidFill>
                  <a:schemeClr val="tx1"/>
                </a:solidFill>
                <a:effectLst/>
                <a:latin typeface="+mn-lt"/>
                <a:ea typeface="+mn-ea"/>
                <a:cs typeface="+mn-cs"/>
              </a:rPr>
              <a:t>Task:</a:t>
            </a:r>
            <a:r>
              <a:rPr lang="en-US" sz="1200" kern="1200" dirty="0" smtClean="0">
                <a:solidFill>
                  <a:schemeClr val="tx1"/>
                </a:solidFill>
                <a:effectLst/>
                <a:latin typeface="+mn-lt"/>
                <a:ea typeface="+mn-ea"/>
                <a:cs typeface="+mn-cs"/>
              </a:rPr>
              <a:t> Clean and organize the area </a:t>
            </a:r>
          </a:p>
          <a:p>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Forklift, hand dolly, other necessary tools for cleaning</a:t>
            </a:r>
          </a:p>
          <a:p>
            <a:r>
              <a:rPr lang="en-US" sz="1200" b="1" kern="1200" dirty="0" smtClean="0">
                <a:solidFill>
                  <a:schemeClr val="tx1"/>
                </a:solidFill>
                <a:effectLst/>
                <a:latin typeface="+mn-lt"/>
                <a:ea typeface="+mn-ea"/>
                <a:cs typeface="+mn-cs"/>
              </a:rPr>
              <a:t>Factors:</a:t>
            </a:r>
            <a:r>
              <a:rPr lang="en-US" sz="1200" kern="1200" dirty="0" smtClean="0">
                <a:solidFill>
                  <a:schemeClr val="tx1"/>
                </a:solidFill>
                <a:effectLst/>
                <a:latin typeface="+mn-lt"/>
                <a:ea typeface="+mn-ea"/>
                <a:cs typeface="+mn-cs"/>
              </a:rPr>
              <a:t> Vendor is parked outside the working area and is using a dolly to replace empty cylinders in the background, no weather concerns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the job on the slide. Also in the SG.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question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responses provided.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Advance to the next slide.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68</a:t>
            </a:fld>
            <a:endParaRPr lang="en-US" dirty="0"/>
          </a:p>
        </p:txBody>
      </p:sp>
    </p:spTree>
    <p:extLst>
      <p:ext uri="{BB962C8B-B14F-4D97-AF65-F5344CB8AC3E}">
        <p14:creationId xmlns:p14="http://schemas.microsoft.com/office/powerpoint/2010/main" val="1231899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them to identify the icon.</a:t>
            </a:r>
          </a:p>
          <a:p>
            <a:pPr marL="342900" marR="0" lvl="0"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Note on Fall from Heights</a:t>
            </a:r>
          </a:p>
          <a:p>
            <a:pPr marL="800100" marR="0" lvl="1"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At the height presented, there is a greater likelihood of a minor injury than a fatality.</a:t>
            </a:r>
            <a:r>
              <a:rPr lang="en-US" sz="1200" i="1" kern="1200" dirty="0" smtClean="0">
                <a:solidFill>
                  <a:schemeClr val="tx1"/>
                </a:solidFill>
                <a:effectLst/>
                <a:latin typeface="+mn-lt"/>
                <a:ea typeface="+mn-ea"/>
                <a:cs typeface="+mn-cs"/>
              </a:rPr>
              <a:t> </a:t>
            </a:r>
            <a:endParaRPr lang="en-US" sz="1200" i="0" kern="1200" dirty="0" smtClean="0">
              <a:solidFill>
                <a:schemeClr val="tx1"/>
              </a:solidFill>
              <a:effectLst/>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Note on Exposure to Hazardous Chemicals</a:t>
            </a:r>
          </a:p>
          <a:p>
            <a:pPr marL="800100" marR="0" lvl="1"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Vendor is the one accessing the area with the bottles.</a:t>
            </a:r>
          </a:p>
          <a:p>
            <a:pPr marL="800100" marR="0" lvl="1"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The likelihood of the bottles containing enough hazardous substance to be fatal is minimal.</a:t>
            </a:r>
          </a:p>
          <a:p>
            <a:pPr marL="342900" marR="0" lvl="0"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Note on Vehicle Collision and Rollover</a:t>
            </a:r>
          </a:p>
          <a:p>
            <a:pPr marL="800100" marR="0" lvl="1"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Likelihood of a fatality from forklift hitting a parked truck is extremely low, if even possible.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69</a:t>
            </a:fld>
            <a:endParaRPr lang="en-US" dirty="0"/>
          </a:p>
        </p:txBody>
      </p:sp>
    </p:spTree>
    <p:extLst>
      <p:ext uri="{BB962C8B-B14F-4D97-AF65-F5344CB8AC3E}">
        <p14:creationId xmlns:p14="http://schemas.microsoft.com/office/powerpoint/2010/main" val="381917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four employee fatalities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Be sensitive to the fact that a friend/relative may be in the audience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purpose of this is to reinforce the importance of Fatal Risk management and fatality prevention</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marR="0" lvl="0" indent="-342900">
              <a:spcBef>
                <a:spcPts val="0"/>
              </a:spcBef>
              <a:spcAft>
                <a:spcPts val="0"/>
              </a:spcAft>
              <a:buFont typeface="Symbol" panose="05050102010706020507" pitchFamily="18" charset="2"/>
              <a:buChar char=""/>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Antonio Martin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While training in an active haul area to operate an overhead crane, Antonio and his trainee were so focused on their task, they stepped into the path of an oncoming Kress hauler and the trainee was bumped by the equipment, while Antonio was crushed by the tires.</a:t>
            </a:r>
          </a:p>
          <a:p>
            <a:pPr marL="342900" marR="0" lvl="0" indent="-342900">
              <a:spcBef>
                <a:spcPts val="0"/>
              </a:spcBef>
              <a:spcAft>
                <a:spcPts val="0"/>
              </a:spcAft>
              <a:buFont typeface="Symbol" panose="05050102010706020507" pitchFamily="18" charset="2"/>
              <a:buChar char=""/>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Frank Ruiz</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Supervisor of shovel operations.  He was in the cab of a shovel helping to direct the work of the operator.  They were attempting to pull down a large rock, and had the shovel positioned incorrectly with the cab toward the bench.  The rock came loose and came into the cab through the door and Frank was crushed to death.</a:t>
            </a:r>
          </a:p>
          <a:p>
            <a:pPr marL="342900" marR="0" lvl="0" indent="-342900">
              <a:spcBef>
                <a:spcPts val="0"/>
              </a:spcBef>
              <a:spcAft>
                <a:spcPts val="0"/>
              </a:spcAft>
              <a:buFont typeface="Symbol" panose="05050102010706020507" pitchFamily="18" charset="2"/>
              <a:buChar char=""/>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Peter Ale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Peter removed the guards around a moving tail pulley for reasons unknown and was pulled into the tail pulley.</a:t>
            </a:r>
          </a:p>
          <a:p>
            <a:pPr marL="342900" marR="0" lvl="0" indent="-342900">
              <a:spcBef>
                <a:spcPts val="0"/>
              </a:spcBef>
              <a:spcAft>
                <a:spcPts val="0"/>
              </a:spcAft>
              <a:buFont typeface="Symbol" panose="05050102010706020507" pitchFamily="18" charset="2"/>
              <a:buChar char=""/>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Nelson </a:t>
            </a:r>
            <a:r>
              <a:rPr lang="en-US" sz="1200" b="1" dirty="0" err="1" smtClean="0">
                <a:effectLst/>
                <a:latin typeface="Times New Roman" panose="02020603050405020304" pitchFamily="18" charset="0"/>
                <a:ea typeface="Calibri" panose="020F0502020204030204" pitchFamily="34" charset="0"/>
                <a:cs typeface="Times New Roman" panose="02020603050405020304" pitchFamily="18" charset="0"/>
              </a:rPr>
              <a:t>Pondayar</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When the supervisor took over operating the dozer in a difficult location, Nelson stayed on the deck.  The dozer rolled on its side and slid down the embankment, causing Nelson to fall and hit his head, ultimately killing him.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7</a:t>
            </a:fld>
            <a:endParaRPr lang="en-US" dirty="0"/>
          </a:p>
        </p:txBody>
      </p:sp>
    </p:spTree>
    <p:extLst>
      <p:ext uri="{BB962C8B-B14F-4D97-AF65-F5344CB8AC3E}">
        <p14:creationId xmlns:p14="http://schemas.microsoft.com/office/powerpoint/2010/main" val="31997031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kern="1200" dirty="0" smtClean="0">
                <a:solidFill>
                  <a:schemeClr val="tx1"/>
                </a:solidFill>
                <a:effectLst/>
                <a:latin typeface="+mn-lt"/>
                <a:ea typeface="+mn-ea"/>
                <a:cs typeface="+mn-cs"/>
              </a:rPr>
              <a:t>Task:</a:t>
            </a:r>
            <a:r>
              <a:rPr lang="en-US" sz="1200" kern="1200" dirty="0" smtClean="0">
                <a:solidFill>
                  <a:schemeClr val="tx1"/>
                </a:solidFill>
                <a:effectLst/>
                <a:latin typeface="+mn-lt"/>
                <a:ea typeface="+mn-ea"/>
                <a:cs typeface="+mn-cs"/>
              </a:rPr>
              <a:t> Replace panels on top of the building </a:t>
            </a:r>
          </a:p>
          <a:p>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Crane, two </a:t>
            </a:r>
            <a:r>
              <a:rPr lang="en-US" sz="1200" kern="1200" dirty="0" err="1" smtClean="0">
                <a:solidFill>
                  <a:schemeClr val="tx1"/>
                </a:solidFill>
                <a:effectLst/>
                <a:latin typeface="+mn-lt"/>
                <a:ea typeface="+mn-ea"/>
                <a:cs typeface="+mn-cs"/>
              </a:rPr>
              <a:t>manlifts</a:t>
            </a:r>
            <a:r>
              <a:rPr lang="en-US" sz="1200" kern="1200" dirty="0" smtClean="0">
                <a:solidFill>
                  <a:schemeClr val="tx1"/>
                </a:solidFill>
                <a:effectLst/>
                <a:latin typeface="+mn-lt"/>
                <a:ea typeface="+mn-ea"/>
                <a:cs typeface="+mn-cs"/>
              </a:rPr>
              <a:t>, necessary hand and power tools</a:t>
            </a:r>
          </a:p>
          <a:p>
            <a:r>
              <a:rPr lang="en-US" sz="1200" b="1" kern="1200" dirty="0" smtClean="0">
                <a:solidFill>
                  <a:schemeClr val="tx1"/>
                </a:solidFill>
                <a:effectLst/>
                <a:latin typeface="+mn-lt"/>
                <a:ea typeface="+mn-ea"/>
                <a:cs typeface="+mn-cs"/>
              </a:rPr>
              <a:t>Factors:</a:t>
            </a:r>
            <a:r>
              <a:rPr lang="en-US" sz="1200" kern="1200" dirty="0" smtClean="0">
                <a:solidFill>
                  <a:schemeClr val="tx1"/>
                </a:solidFill>
                <a:effectLst/>
                <a:latin typeface="+mn-lt"/>
                <a:ea typeface="+mn-ea"/>
                <a:cs typeface="+mn-cs"/>
              </a:rPr>
              <a:t> Not in a roadway, not exposed to other traffic or equipment, no weather concerns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the job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 question on the slide.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responses provided.</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Advance to the next slide.</a:t>
            </a:r>
          </a:p>
          <a:p>
            <a:pPr marL="342900" marR="0" lvl="0" indent="-342900">
              <a:spcBef>
                <a:spcPts val="0"/>
              </a:spcBef>
              <a:spcAft>
                <a:spcPts val="0"/>
              </a:spcAft>
              <a:buFont typeface="Symbol" panose="05050102010706020507" pitchFamily="18" charset="2"/>
              <a:buChar char=""/>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70</a:t>
            </a:fld>
            <a:endParaRPr lang="en-US" dirty="0"/>
          </a:p>
        </p:txBody>
      </p:sp>
    </p:spTree>
    <p:extLst>
      <p:ext uri="{BB962C8B-B14F-4D97-AF65-F5344CB8AC3E}">
        <p14:creationId xmlns:p14="http://schemas.microsoft.com/office/powerpoint/2010/main" val="6949983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them to identify the icon.</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Correct any incorrect responses, but encourage discussion around Fatal Risks.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71</a:t>
            </a:fld>
            <a:endParaRPr lang="en-US" dirty="0"/>
          </a:p>
        </p:txBody>
      </p:sp>
    </p:spTree>
    <p:extLst>
      <p:ext uri="{BB962C8B-B14F-4D97-AF65-F5344CB8AC3E}">
        <p14:creationId xmlns:p14="http://schemas.microsoft.com/office/powerpoint/2010/main" val="2474877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Time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Approximately 20 minutes</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Materials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Worksheet in the SG (pp. 38-42)</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Pens/pencils</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Purpose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activity gives students the opportunity to identify Fatal Risks given specific scenarios.</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Break the class into groups of approximately 4-6 students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Direct them to review both photos on the worksheet</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them to determine which Fatal Risks are present for that job and choose the appropriate icon(s).  Remind the class that tasks/jobs can have multiple Fatal Risks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them to list the appropriate Critical Controls for each Fatal Risk</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Allow 10 minutes for them to complete</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responses as a class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Clarify any confusion</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72</a:t>
            </a:fld>
            <a:endParaRPr lang="en-US" dirty="0"/>
          </a:p>
        </p:txBody>
      </p:sp>
    </p:spTree>
    <p:extLst>
      <p:ext uri="{BB962C8B-B14F-4D97-AF65-F5344CB8AC3E}">
        <p14:creationId xmlns:p14="http://schemas.microsoft.com/office/powerpoint/2010/main" val="37540923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kern="1200" dirty="0" smtClean="0">
                <a:solidFill>
                  <a:schemeClr val="tx1"/>
                </a:solidFill>
                <a:effectLst/>
                <a:latin typeface="+mn-lt"/>
                <a:ea typeface="+mn-ea"/>
                <a:cs typeface="+mn-cs"/>
              </a:rPr>
              <a:t>Task:</a:t>
            </a:r>
            <a:r>
              <a:rPr lang="en-US" sz="1200" kern="1200" dirty="0" smtClean="0">
                <a:solidFill>
                  <a:schemeClr val="tx1"/>
                </a:solidFill>
                <a:effectLst/>
                <a:latin typeface="+mn-lt"/>
                <a:ea typeface="+mn-ea"/>
                <a:cs typeface="+mn-cs"/>
              </a:rPr>
              <a:t> Maintenance and repair on a pipeline </a:t>
            </a:r>
          </a:p>
          <a:p>
            <a:r>
              <a:rPr lang="en-US" sz="1200" b="1" kern="1200" dirty="0" smtClean="0">
                <a:solidFill>
                  <a:schemeClr val="tx1"/>
                </a:solidFill>
                <a:effectLst/>
                <a:latin typeface="+mn-lt"/>
                <a:ea typeface="+mn-ea"/>
                <a:cs typeface="+mn-cs"/>
              </a:rPr>
              <a:t>Work:</a:t>
            </a:r>
            <a:r>
              <a:rPr lang="en-US" sz="1200" kern="1200" dirty="0" smtClean="0">
                <a:solidFill>
                  <a:schemeClr val="tx1"/>
                </a:solidFill>
                <a:effectLst/>
                <a:latin typeface="+mn-lt"/>
                <a:ea typeface="+mn-ea"/>
                <a:cs typeface="+mn-cs"/>
              </a:rPr>
              <a:t> Cut the pipe, enter the pipe to clear an obstruction, weld the pipe back together</a:t>
            </a:r>
          </a:p>
          <a:p>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Crane, necessary hand and power tools</a:t>
            </a:r>
          </a:p>
          <a:p>
            <a:r>
              <a:rPr lang="en-US" sz="1200" b="1" kern="1200" dirty="0" smtClean="0">
                <a:solidFill>
                  <a:schemeClr val="tx1"/>
                </a:solidFill>
                <a:effectLst/>
                <a:latin typeface="+mn-lt"/>
                <a:ea typeface="+mn-ea"/>
                <a:cs typeface="+mn-cs"/>
              </a:rPr>
              <a:t>Factors:</a:t>
            </a:r>
            <a:r>
              <a:rPr lang="en-US" sz="1200" kern="1200" dirty="0" smtClean="0">
                <a:solidFill>
                  <a:schemeClr val="tx1"/>
                </a:solidFill>
                <a:effectLst/>
                <a:latin typeface="+mn-lt"/>
                <a:ea typeface="+mn-ea"/>
                <a:cs typeface="+mn-cs"/>
              </a:rPr>
              <a:t> Not in a roadway, not exposed to other traffic or equipment, no weather concerns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the job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two questions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the responses provided.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Advance to next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73</a:t>
            </a:fld>
            <a:endParaRPr lang="en-US" dirty="0"/>
          </a:p>
        </p:txBody>
      </p:sp>
    </p:spTree>
    <p:extLst>
      <p:ext uri="{BB962C8B-B14F-4D97-AF65-F5344CB8AC3E}">
        <p14:creationId xmlns:p14="http://schemas.microsoft.com/office/powerpoint/2010/main" val="8144529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74</a:t>
            </a:fld>
            <a:endParaRPr lang="en-US" dirty="0"/>
          </a:p>
        </p:txBody>
      </p:sp>
    </p:spTree>
    <p:extLst>
      <p:ext uri="{BB962C8B-B14F-4D97-AF65-F5344CB8AC3E}">
        <p14:creationId xmlns:p14="http://schemas.microsoft.com/office/powerpoint/2010/main" val="32146904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Instruction</a:t>
            </a:r>
          </a:p>
          <a:p>
            <a:r>
              <a:rPr lang="en-US" sz="1200" b="1" kern="1200" dirty="0" smtClean="0">
                <a:solidFill>
                  <a:schemeClr val="tx1"/>
                </a:solidFill>
                <a:effectLst/>
                <a:latin typeface="+mn-lt"/>
                <a:ea typeface="+mn-ea"/>
                <a:cs typeface="+mn-cs"/>
              </a:rPr>
              <a:t>Task:</a:t>
            </a:r>
            <a:r>
              <a:rPr lang="en-US" sz="1200" kern="1200" dirty="0" smtClean="0">
                <a:solidFill>
                  <a:schemeClr val="tx1"/>
                </a:solidFill>
                <a:effectLst/>
                <a:latin typeface="+mn-lt"/>
                <a:ea typeface="+mn-ea"/>
                <a:cs typeface="+mn-cs"/>
              </a:rPr>
              <a:t> Clean-up and inspection around conveyor </a:t>
            </a:r>
          </a:p>
          <a:p>
            <a:r>
              <a:rPr lang="en-US" sz="1200" b="1" kern="1200" dirty="0" smtClean="0">
                <a:solidFill>
                  <a:schemeClr val="tx1"/>
                </a:solidFill>
                <a:effectLst/>
                <a:latin typeface="+mn-lt"/>
                <a:ea typeface="+mn-ea"/>
                <a:cs typeface="+mn-cs"/>
              </a:rPr>
              <a:t>Work:</a:t>
            </a:r>
            <a:r>
              <a:rPr lang="en-US" sz="1200" kern="1200" dirty="0" smtClean="0">
                <a:solidFill>
                  <a:schemeClr val="tx1"/>
                </a:solidFill>
                <a:effectLst/>
                <a:latin typeface="+mn-lt"/>
                <a:ea typeface="+mn-ea"/>
                <a:cs typeface="+mn-cs"/>
              </a:rPr>
              <a:t> Inspection, clean up and possibly minor maintenance</a:t>
            </a:r>
          </a:p>
          <a:p>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Required hand and power tools, including shovels</a:t>
            </a:r>
          </a:p>
          <a:p>
            <a:r>
              <a:rPr lang="en-US" sz="1200" b="1" kern="1200" dirty="0" smtClean="0">
                <a:solidFill>
                  <a:schemeClr val="tx1"/>
                </a:solidFill>
                <a:effectLst/>
                <a:latin typeface="+mn-lt"/>
                <a:ea typeface="+mn-ea"/>
                <a:cs typeface="+mn-cs"/>
              </a:rPr>
              <a:t>Factors:</a:t>
            </a:r>
            <a:r>
              <a:rPr lang="en-US" sz="1200" kern="1200" dirty="0" smtClean="0">
                <a:solidFill>
                  <a:schemeClr val="tx1"/>
                </a:solidFill>
                <a:effectLst/>
                <a:latin typeface="+mn-lt"/>
                <a:ea typeface="+mn-ea"/>
                <a:cs typeface="+mn-cs"/>
              </a:rPr>
              <a:t> Not working at heights, no equipment or vehicles in the area, no weather concerns, and the conveyor is running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the job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two questions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the responses provided.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Advance to next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75</a:t>
            </a:fld>
            <a:endParaRPr lang="en-US" dirty="0"/>
          </a:p>
        </p:txBody>
      </p:sp>
    </p:spTree>
    <p:extLst>
      <p:ext uri="{BB962C8B-B14F-4D97-AF65-F5344CB8AC3E}">
        <p14:creationId xmlns:p14="http://schemas.microsoft.com/office/powerpoint/2010/main" val="19466279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76</a:t>
            </a:fld>
            <a:endParaRPr lang="en-US" dirty="0"/>
          </a:p>
        </p:txBody>
      </p:sp>
    </p:spTree>
    <p:extLst>
      <p:ext uri="{BB962C8B-B14F-4D97-AF65-F5344CB8AC3E}">
        <p14:creationId xmlns:p14="http://schemas.microsoft.com/office/powerpoint/2010/main" val="22287126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Instruction</a:t>
            </a:r>
          </a:p>
          <a:p>
            <a:r>
              <a:rPr lang="en-US" sz="1200" b="1" kern="1200" dirty="0" smtClean="0">
                <a:solidFill>
                  <a:schemeClr val="tx1"/>
                </a:solidFill>
                <a:effectLst/>
                <a:latin typeface="+mn-lt"/>
                <a:ea typeface="+mn-ea"/>
                <a:cs typeface="+mn-cs"/>
              </a:rPr>
              <a:t>Task:</a:t>
            </a:r>
            <a:r>
              <a:rPr lang="en-US" sz="1200" kern="1200" dirty="0" smtClean="0">
                <a:solidFill>
                  <a:schemeClr val="tx1"/>
                </a:solidFill>
                <a:effectLst/>
                <a:latin typeface="+mn-lt"/>
                <a:ea typeface="+mn-ea"/>
                <a:cs typeface="+mn-cs"/>
              </a:rPr>
              <a:t> Underground utility repair</a:t>
            </a:r>
          </a:p>
          <a:p>
            <a:r>
              <a:rPr lang="en-US" sz="1200" b="1" kern="1200" dirty="0" smtClean="0">
                <a:solidFill>
                  <a:schemeClr val="tx1"/>
                </a:solidFill>
                <a:effectLst/>
                <a:latin typeface="+mn-lt"/>
                <a:ea typeface="+mn-ea"/>
                <a:cs typeface="+mn-cs"/>
              </a:rPr>
              <a:t>Work:</a:t>
            </a:r>
            <a:r>
              <a:rPr lang="en-US" sz="1200" kern="1200" dirty="0" smtClean="0">
                <a:solidFill>
                  <a:schemeClr val="tx1"/>
                </a:solidFill>
                <a:effectLst/>
                <a:latin typeface="+mn-lt"/>
                <a:ea typeface="+mn-ea"/>
                <a:cs typeface="+mn-cs"/>
              </a:rPr>
              <a:t> Entering a trench, cutting a section of pipe, and welding the pipe back together</a:t>
            </a:r>
          </a:p>
          <a:p>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Crane and required hand and power tools</a:t>
            </a:r>
          </a:p>
          <a:p>
            <a:r>
              <a:rPr lang="en-US" sz="1200" b="1" kern="1200" dirty="0" smtClean="0">
                <a:solidFill>
                  <a:schemeClr val="tx1"/>
                </a:solidFill>
                <a:effectLst/>
                <a:latin typeface="+mn-lt"/>
                <a:ea typeface="+mn-ea"/>
                <a:cs typeface="+mn-cs"/>
              </a:rPr>
              <a:t>Factors:</a:t>
            </a:r>
            <a:r>
              <a:rPr lang="en-US" sz="1200" kern="1200" dirty="0" smtClean="0">
                <a:solidFill>
                  <a:schemeClr val="tx1"/>
                </a:solidFill>
                <a:effectLst/>
                <a:latin typeface="+mn-lt"/>
                <a:ea typeface="+mn-ea"/>
                <a:cs typeface="+mn-cs"/>
              </a:rPr>
              <a:t> Not in a roadway or exposed to other traffic or equipment, and no weather concerns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the job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two questions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the responses provided.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Advance to next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77</a:t>
            </a:fld>
            <a:endParaRPr lang="en-US" dirty="0"/>
          </a:p>
        </p:txBody>
      </p:sp>
    </p:spTree>
    <p:extLst>
      <p:ext uri="{BB962C8B-B14F-4D97-AF65-F5344CB8AC3E}">
        <p14:creationId xmlns:p14="http://schemas.microsoft.com/office/powerpoint/2010/main" val="27969771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78</a:t>
            </a:fld>
            <a:endParaRPr lang="en-US" dirty="0"/>
          </a:p>
        </p:txBody>
      </p:sp>
    </p:spTree>
    <p:extLst>
      <p:ext uri="{BB962C8B-B14F-4D97-AF65-F5344CB8AC3E}">
        <p14:creationId xmlns:p14="http://schemas.microsoft.com/office/powerpoint/2010/main" val="40469337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Time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Approximately 20 minutes</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Materials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Worksheet in the SG (pp. 43-46)</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Pens/pencils</a:t>
            </a:r>
          </a:p>
          <a:p>
            <a:pPr marL="0" marR="0">
              <a:spcBef>
                <a:spcPts val="0"/>
              </a:spcBef>
              <a:spcAft>
                <a:spcPts val="0"/>
              </a:spcAft>
            </a:pPr>
            <a:r>
              <a:rPr lang="en-US" sz="1200" b="1" cap="all"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Purpose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activity gives students the opportunity to identify Fatal Risks given specific scenarios.</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Break the class into groups of approximately 4-6 students </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Direct them to review the photos on the worksheet</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Hand out the FRM Operator Reference Guides (1 per student)</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them to now use the books to determine which Fatal Risks are present for that job and choose the appropriate icon(s).  Remind the class that tasks/jobs can have multiple Fatal Risks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them to list the appropriate Critical Controls for each Fatal Risk</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Allow 10 minutes for them to complete</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responses as a class </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Clarify any confusion</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how the books helped in the understanding of FRM and Critical Controls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79</a:t>
            </a:fld>
            <a:endParaRPr lang="en-US" dirty="0"/>
          </a:p>
        </p:txBody>
      </p:sp>
    </p:spTree>
    <p:extLst>
      <p:ext uri="{BB962C8B-B14F-4D97-AF65-F5344CB8AC3E}">
        <p14:creationId xmlns:p14="http://schemas.microsoft.com/office/powerpoint/2010/main" val="265582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four employee fatalities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Be sensitive to the fact that a friend/relative may be in the audience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Lukas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Rapi</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Lukas was the area supervisor and walked into an active loading area and into the path of a loader with forks moving a large shipping crate.  He was struck and killed.  That morning he had lined out the loader operator and discussed the hazards of the area and the work they were going to perform.</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Benyamin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Pasang</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Ben was a fill in foreman for the day.  He and his crew were working to inspect and repair electric cables.  He was wearing his fall protection when he climbed onto the cable tray, but he did not tie off, and had left the hooks on his lanyard connected back to the d-rings on his harness.  The supports for the cable tray failed under the weight, and Ben fell to his death.</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Patricio Gallardo: Patricio and the crew were unloading acid from rail cars.  They were standing on top of platforms.  An over-speed train came into the area and struck the car he was working on.  He was doing what he was supposed to do, where he was supposed to it.  In the collision, he suffered fatal injuries.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Bryan Ortiz: During maintenance work in the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tankhouse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yard, Brian was working alone.  He had extended contact with stray current after making contact with a flange.</a:t>
            </a:r>
          </a:p>
          <a:p>
            <a:pPr marL="0" marR="0" lvl="0" indent="0">
              <a:spcBef>
                <a:spcPts val="0"/>
              </a:spcBef>
              <a:spcAft>
                <a:spcPts val="0"/>
              </a:spcAft>
              <a:buFont typeface="Symbol" panose="05050102010706020507" pitchFamily="18" charset="2"/>
              <a:buNone/>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a:t>
            </a:fld>
            <a:endParaRPr lang="en-US" dirty="0"/>
          </a:p>
        </p:txBody>
      </p:sp>
    </p:spTree>
    <p:extLst>
      <p:ext uri="{BB962C8B-B14F-4D97-AF65-F5344CB8AC3E}">
        <p14:creationId xmlns:p14="http://schemas.microsoft.com/office/powerpoint/2010/main" val="2794472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Task:</a:t>
            </a:r>
            <a:r>
              <a:rPr lang="en-US" sz="1200" kern="1200" dirty="0" smtClean="0">
                <a:solidFill>
                  <a:schemeClr val="tx1"/>
                </a:solidFill>
                <a:effectLst/>
                <a:latin typeface="+mn-lt"/>
                <a:ea typeface="+mn-ea"/>
                <a:cs typeface="+mn-cs"/>
              </a:rPr>
              <a:t> Process tank entry</a:t>
            </a:r>
          </a:p>
          <a:p>
            <a:r>
              <a:rPr lang="en-US" sz="1200" b="1" kern="1200" dirty="0" smtClean="0">
                <a:solidFill>
                  <a:schemeClr val="tx1"/>
                </a:solidFill>
                <a:effectLst/>
                <a:latin typeface="+mn-lt"/>
                <a:ea typeface="+mn-ea"/>
                <a:cs typeface="+mn-cs"/>
              </a:rPr>
              <a:t>Work:</a:t>
            </a:r>
            <a:r>
              <a:rPr lang="en-US" sz="1200" kern="1200" dirty="0" smtClean="0">
                <a:solidFill>
                  <a:schemeClr val="tx1"/>
                </a:solidFill>
                <a:effectLst/>
                <a:latin typeface="+mn-lt"/>
                <a:ea typeface="+mn-ea"/>
                <a:cs typeface="+mn-cs"/>
              </a:rPr>
              <a:t> Entering tank to replace cover plate 	</a:t>
            </a:r>
          </a:p>
          <a:p>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Drop ladder, tripod rescue unit, torch/welder, and required hand/power tools</a:t>
            </a:r>
          </a:p>
          <a:p>
            <a:r>
              <a:rPr lang="en-US" sz="1200" b="1" kern="1200" dirty="0" smtClean="0">
                <a:solidFill>
                  <a:schemeClr val="tx1"/>
                </a:solidFill>
                <a:effectLst/>
                <a:latin typeface="+mn-lt"/>
                <a:ea typeface="+mn-ea"/>
                <a:cs typeface="+mn-cs"/>
              </a:rPr>
              <a:t>Factors:</a:t>
            </a:r>
            <a:r>
              <a:rPr lang="en-US" sz="1200" kern="1200" dirty="0" smtClean="0">
                <a:solidFill>
                  <a:schemeClr val="tx1"/>
                </a:solidFill>
                <a:effectLst/>
                <a:latin typeface="+mn-lt"/>
                <a:ea typeface="+mn-ea"/>
                <a:cs typeface="+mn-cs"/>
              </a:rPr>
              <a:t> LOTOTO and required blocks and blinds performed; work communicated with affected individuals in the area; and proper flagging and barricading erected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the job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two questions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the responses provided.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Advance to next slide.</a:t>
            </a:r>
          </a:p>
          <a:p>
            <a:endParaRPr lang="en-US" dirty="0" smtClean="0"/>
          </a:p>
        </p:txBody>
      </p:sp>
      <p:sp>
        <p:nvSpPr>
          <p:cNvPr id="4" name="Slide Number Placeholder 3"/>
          <p:cNvSpPr>
            <a:spLocks noGrp="1"/>
          </p:cNvSpPr>
          <p:nvPr>
            <p:ph type="sldNum" sz="quarter" idx="10"/>
          </p:nvPr>
        </p:nvSpPr>
        <p:spPr/>
        <p:txBody>
          <a:bodyPr/>
          <a:lstStyle/>
          <a:p>
            <a:fld id="{3F8FCD5C-19B0-4F7A-B49D-975DBE93C182}" type="slidenum">
              <a:rPr lang="en-US" smtClean="0"/>
              <a:t>80</a:t>
            </a:fld>
            <a:endParaRPr lang="en-US" dirty="0"/>
          </a:p>
        </p:txBody>
      </p:sp>
    </p:spTree>
    <p:extLst>
      <p:ext uri="{BB962C8B-B14F-4D97-AF65-F5344CB8AC3E}">
        <p14:creationId xmlns:p14="http://schemas.microsoft.com/office/powerpoint/2010/main" val="30070071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81</a:t>
            </a:fld>
            <a:endParaRPr lang="en-US" dirty="0"/>
          </a:p>
        </p:txBody>
      </p:sp>
    </p:spTree>
    <p:extLst>
      <p:ext uri="{BB962C8B-B14F-4D97-AF65-F5344CB8AC3E}">
        <p14:creationId xmlns:p14="http://schemas.microsoft.com/office/powerpoint/2010/main" val="7502190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Task:</a:t>
            </a:r>
            <a:r>
              <a:rPr lang="en-US" sz="1200" kern="1200" dirty="0" smtClean="0">
                <a:solidFill>
                  <a:schemeClr val="tx1"/>
                </a:solidFill>
                <a:effectLst/>
                <a:latin typeface="+mn-lt"/>
                <a:ea typeface="+mn-ea"/>
                <a:cs typeface="+mn-cs"/>
              </a:rPr>
              <a:t> Remove broken roaster arm</a:t>
            </a:r>
          </a:p>
          <a:p>
            <a:r>
              <a:rPr lang="en-US" sz="1200" b="1" kern="1200" dirty="0" smtClean="0">
                <a:solidFill>
                  <a:schemeClr val="tx1"/>
                </a:solidFill>
                <a:effectLst/>
                <a:latin typeface="+mn-lt"/>
                <a:ea typeface="+mn-ea"/>
                <a:cs typeface="+mn-cs"/>
              </a:rPr>
              <a:t>Work:</a:t>
            </a:r>
            <a:r>
              <a:rPr lang="en-US" sz="1200" kern="1200" dirty="0" smtClean="0">
                <a:solidFill>
                  <a:schemeClr val="tx1"/>
                </a:solidFill>
                <a:effectLst/>
                <a:latin typeface="+mn-lt"/>
                <a:ea typeface="+mn-ea"/>
                <a:cs typeface="+mn-cs"/>
              </a:rPr>
              <a:t> Removing a broken arm out of the roaster while roaster is hot</a:t>
            </a:r>
          </a:p>
          <a:p>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Forklift, chains, and other rigging supplies</a:t>
            </a:r>
          </a:p>
          <a:p>
            <a:r>
              <a:rPr lang="en-US" sz="1200" b="1" kern="1200" dirty="0" smtClean="0">
                <a:solidFill>
                  <a:schemeClr val="tx1"/>
                </a:solidFill>
                <a:effectLst/>
                <a:latin typeface="+mn-lt"/>
                <a:ea typeface="+mn-ea"/>
                <a:cs typeface="+mn-cs"/>
              </a:rPr>
              <a:t>Factors:</a:t>
            </a:r>
            <a:r>
              <a:rPr lang="en-US" sz="1200" kern="1200" dirty="0" smtClean="0">
                <a:solidFill>
                  <a:schemeClr val="tx1"/>
                </a:solidFill>
                <a:effectLst/>
                <a:latin typeface="+mn-lt"/>
                <a:ea typeface="+mn-ea"/>
                <a:cs typeface="+mn-cs"/>
              </a:rPr>
              <a:t> Draft valves are 100% open; area is properly flagged and barricaded; and work communicated with affected individuals in the area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the job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two questions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the responses provided.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Advance to next slide.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82</a:t>
            </a:fld>
            <a:endParaRPr lang="en-US" dirty="0"/>
          </a:p>
        </p:txBody>
      </p:sp>
    </p:spTree>
    <p:extLst>
      <p:ext uri="{BB962C8B-B14F-4D97-AF65-F5344CB8AC3E}">
        <p14:creationId xmlns:p14="http://schemas.microsoft.com/office/powerpoint/2010/main" val="22933479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83</a:t>
            </a:fld>
            <a:endParaRPr lang="en-US" dirty="0"/>
          </a:p>
        </p:txBody>
      </p:sp>
    </p:spTree>
    <p:extLst>
      <p:ext uri="{BB962C8B-B14F-4D97-AF65-F5344CB8AC3E}">
        <p14:creationId xmlns:p14="http://schemas.microsoft.com/office/powerpoint/2010/main" val="17239163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Task:</a:t>
            </a:r>
            <a:r>
              <a:rPr lang="en-US" sz="1200" kern="1200" dirty="0" smtClean="0">
                <a:solidFill>
                  <a:schemeClr val="tx1"/>
                </a:solidFill>
                <a:effectLst/>
                <a:latin typeface="+mn-lt"/>
                <a:ea typeface="+mn-ea"/>
                <a:cs typeface="+mn-cs"/>
              </a:rPr>
              <a:t> Sample materials</a:t>
            </a:r>
          </a:p>
          <a:p>
            <a:r>
              <a:rPr lang="en-US" sz="1200" b="1" kern="1200" dirty="0" smtClean="0">
                <a:solidFill>
                  <a:schemeClr val="tx1"/>
                </a:solidFill>
                <a:effectLst/>
                <a:latin typeface="+mn-lt"/>
                <a:ea typeface="+mn-ea"/>
                <a:cs typeface="+mn-cs"/>
              </a:rPr>
              <a:t>Work:</a:t>
            </a:r>
            <a:r>
              <a:rPr lang="en-US" sz="1200" kern="1200" dirty="0" smtClean="0">
                <a:solidFill>
                  <a:schemeClr val="tx1"/>
                </a:solidFill>
                <a:effectLst/>
                <a:latin typeface="+mn-lt"/>
                <a:ea typeface="+mn-ea"/>
                <a:cs typeface="+mn-cs"/>
              </a:rPr>
              <a:t> Mix chemicals and sample resulting solutions</a:t>
            </a:r>
          </a:p>
          <a:p>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Acids, bases, beakers, hot plate, vent hood</a:t>
            </a:r>
          </a:p>
          <a:p>
            <a:r>
              <a:rPr lang="en-US" sz="1200" b="1" kern="1200" dirty="0" smtClean="0">
                <a:solidFill>
                  <a:schemeClr val="tx1"/>
                </a:solidFill>
                <a:effectLst/>
                <a:latin typeface="+mn-lt"/>
                <a:ea typeface="+mn-ea"/>
                <a:cs typeface="+mn-cs"/>
              </a:rPr>
              <a:t>Factors:</a:t>
            </a:r>
            <a:r>
              <a:rPr lang="en-US" sz="1200" kern="1200" dirty="0" smtClean="0">
                <a:solidFill>
                  <a:schemeClr val="tx1"/>
                </a:solidFill>
                <a:effectLst/>
                <a:latin typeface="+mn-lt"/>
                <a:ea typeface="+mn-ea"/>
                <a:cs typeface="+mn-cs"/>
              </a:rPr>
              <a:t> Area is free of tripping hazards and housekeeping issues; limited employees working in the area on similar tasks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the job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two questions on the slide.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the responses provided.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Advance to next slide.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84</a:t>
            </a:fld>
            <a:endParaRPr lang="en-US" dirty="0"/>
          </a:p>
        </p:txBody>
      </p:sp>
    </p:spTree>
    <p:extLst>
      <p:ext uri="{BB962C8B-B14F-4D97-AF65-F5344CB8AC3E}">
        <p14:creationId xmlns:p14="http://schemas.microsoft.com/office/powerpoint/2010/main" val="34875378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Ask them to identify the icon and associated Critical Controls.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85</a:t>
            </a:fld>
            <a:endParaRPr lang="en-US" dirty="0"/>
          </a:p>
        </p:txBody>
      </p:sp>
    </p:spTree>
    <p:extLst>
      <p:ext uri="{BB962C8B-B14F-4D97-AF65-F5344CB8AC3E}">
        <p14:creationId xmlns:p14="http://schemas.microsoft.com/office/powerpoint/2010/main" val="42922286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questions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purpose of this is to help with the retention of the information by asking students these questions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86</a:t>
            </a:fld>
            <a:endParaRPr lang="en-US" dirty="0"/>
          </a:p>
        </p:txBody>
      </p:sp>
    </p:spTree>
    <p:extLst>
      <p:ext uri="{BB962C8B-B14F-4D97-AF65-F5344CB8AC3E}">
        <p14:creationId xmlns:p14="http://schemas.microsoft.com/office/powerpoint/2010/main" val="12358376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section contains introductory information about recommended timeframes for implementing the Fatal Risk Management Program</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87</a:t>
            </a:fld>
            <a:endParaRPr lang="en-US" dirty="0"/>
          </a:p>
        </p:txBody>
      </p:sp>
    </p:spTree>
    <p:extLst>
      <p:ext uri="{BB962C8B-B14F-4D97-AF65-F5344CB8AC3E}">
        <p14:creationId xmlns:p14="http://schemas.microsoft.com/office/powerpoint/2010/main" val="23391832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Fatal Risk Management is new and therefore will take time to implement</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There are projected timelines for each segment of the deployment</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time frames are approximate and are intended to represent the length of time expected to train each property</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 the number of employees vary per site, so will the timelines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88</a:t>
            </a:fld>
            <a:endParaRPr lang="en-US" dirty="0"/>
          </a:p>
        </p:txBody>
      </p:sp>
    </p:spTree>
    <p:extLst>
      <p:ext uri="{BB962C8B-B14F-4D97-AF65-F5344CB8AC3E}">
        <p14:creationId xmlns:p14="http://schemas.microsoft.com/office/powerpoint/2010/main" val="21496516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actions are suggested for this time frame to get the employees used to the terminology and tools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each bullet on the slide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89</a:t>
            </a:fld>
            <a:endParaRPr lang="en-US" dirty="0"/>
          </a:p>
        </p:txBody>
      </p:sp>
    </p:spTree>
    <p:extLst>
      <p:ext uri="{BB962C8B-B14F-4D97-AF65-F5344CB8AC3E}">
        <p14:creationId xmlns:p14="http://schemas.microsoft.com/office/powerpoint/2010/main" val="394530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information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data was collected between January 2010 and December 2017</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One of the major points here is that while most of us are aware of fatalities as they happen, it is often not recognized how many people have lost their lives in the last several years. This slide illustrates that we as a company have not gone a single year without a fatality in many years.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Draw the distinction that not every fatal event is one fatality, but we have had several fatalities over the years where more than one employee lost their life.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2013, the collapse of the underground training room at PTFI cost the lives of 27 miners in one incident.  The other 7 incidents resulted in the death of the other 8 people.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 group: are you surprised by these numbers?</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9</a:t>
            </a:fld>
            <a:endParaRPr lang="en-US" dirty="0"/>
          </a:p>
        </p:txBody>
      </p:sp>
    </p:spTree>
    <p:extLst>
      <p:ext uri="{BB962C8B-B14F-4D97-AF65-F5344CB8AC3E}">
        <p14:creationId xmlns:p14="http://schemas.microsoft.com/office/powerpoint/2010/main" val="22867047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actions are suggested for this time frame to get the employees used to the terminology and tools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each bullet on the slide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90</a:t>
            </a:fld>
            <a:endParaRPr lang="en-US" dirty="0"/>
          </a:p>
        </p:txBody>
      </p:sp>
    </p:spTree>
    <p:extLst>
      <p:ext uri="{BB962C8B-B14F-4D97-AF65-F5344CB8AC3E}">
        <p14:creationId xmlns:p14="http://schemas.microsoft.com/office/powerpoint/2010/main" val="31697093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actions are suggested for this time frame to get the employees used to the terminology and tools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each bullet on the slide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91</a:t>
            </a:fld>
            <a:endParaRPr lang="en-US" dirty="0"/>
          </a:p>
        </p:txBody>
      </p:sp>
    </p:spTree>
    <p:extLst>
      <p:ext uri="{BB962C8B-B14F-4D97-AF65-F5344CB8AC3E}">
        <p14:creationId xmlns:p14="http://schemas.microsoft.com/office/powerpoint/2010/main" val="16596042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actions are suggested for this time frame to get the employees used to the terminology and tools </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each bullet on the slide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92</a:t>
            </a:fld>
            <a:endParaRPr lang="en-US" dirty="0"/>
          </a:p>
        </p:txBody>
      </p:sp>
    </p:spTree>
    <p:extLst>
      <p:ext uri="{BB962C8B-B14F-4D97-AF65-F5344CB8AC3E}">
        <p14:creationId xmlns:p14="http://schemas.microsoft.com/office/powerpoint/2010/main" val="6724261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Time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Approximately 25 minutes </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Materials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Worksheet in the SG (p. 53)</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Pens/pencils</a:t>
            </a:r>
          </a:p>
          <a:p>
            <a:pPr marL="0" marR="0">
              <a:spcBef>
                <a:spcPts val="0"/>
              </a:spcBef>
              <a:spcAft>
                <a:spcPts val="0"/>
              </a:spcAft>
            </a:pPr>
            <a:r>
              <a:rPr lang="en-US" sz="1200" b="1" cap="all"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Purpose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activity gives students the opportunity to practice speaking to their crew about Fatal Risk Management.</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Direct each student to complete the worksheet in the SG by creating a tailgate or discussion explaining each of the tools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Direct each student to then propose at least one way that he/she would implement use of the icons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Allow 10 minutes to complete</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for a couple of volunteers to conduct their tailgate talk, if time allows, ask for additional volunteers</a:t>
            </a:r>
          </a:p>
          <a:p>
            <a:pPr marL="342900" marR="0" lvl="0" indent="-342900">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for a couple of other volunteers to share their proposed ideas; if time allows, ask for additional ideas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31774">
              <a:defRPr/>
            </a:pPr>
            <a:fld id="{3F8FCD5C-19B0-4F7A-B49D-975DBE93C182}" type="slidenum">
              <a:rPr lang="en-US">
                <a:solidFill>
                  <a:prstClr val="black"/>
                </a:solidFill>
                <a:latin typeface="Calibri" panose="020F0502020204030204"/>
              </a:rPr>
              <a:pPr defTabSz="931774">
                <a:defRPr/>
              </a:pPr>
              <a:t>93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84423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Times New Roman" panose="02020603050405020304" pitchFamily="18" charset="0"/>
                <a:ea typeface="Times New Roman" panose="02020603050405020304" pitchFamily="18" charset="0"/>
              </a:rPr>
              <a:t>The conclusion covers:</a:t>
            </a:r>
          </a:p>
          <a:p>
            <a:pPr marL="742950" marR="0" lvl="1" indent="-285750">
              <a:spcBef>
                <a:spcPts val="0"/>
              </a:spcBef>
              <a:spcAft>
                <a:spcPts val="0"/>
              </a:spcAft>
              <a:buFont typeface="Courier New" panose="02070309020205020404" pitchFamily="49" charset="0"/>
              <a:buChar char="o"/>
              <a:tabLst>
                <a:tab pos="-109855" algn="l"/>
                <a:tab pos="457200" algn="l"/>
              </a:tabLst>
            </a:pPr>
            <a:r>
              <a:rPr lang="en-US" sz="1200" dirty="0" smtClean="0">
                <a:solidFill>
                  <a:srgbClr val="000000"/>
                </a:solidFill>
                <a:effectLst/>
                <a:latin typeface="Times New Roman" panose="02020603050405020304" pitchFamily="18" charset="0"/>
                <a:ea typeface="Times New Roman" panose="02020603050405020304" pitchFamily="18" charset="0"/>
              </a:rPr>
              <a:t>Debrief</a:t>
            </a:r>
          </a:p>
          <a:p>
            <a:pPr marL="742950" marR="0" lvl="1" indent="-285750">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Student End of Course Questionnaire</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94</a:t>
            </a:fld>
            <a:endParaRPr lang="en-US" dirty="0"/>
          </a:p>
        </p:txBody>
      </p:sp>
    </p:spTree>
    <p:extLst>
      <p:ext uri="{BB962C8B-B14F-4D97-AF65-F5344CB8AC3E}">
        <p14:creationId xmlns:p14="http://schemas.microsoft.com/office/powerpoint/2010/main" val="14727893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bullets on the slide</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Clarify any questions</a:t>
            </a:r>
          </a:p>
          <a:p>
            <a:pPr marL="0" marR="0">
              <a:spcBef>
                <a:spcPts val="0"/>
              </a:spcBef>
              <a:spcAft>
                <a:spcPts val="0"/>
              </a:spcAft>
              <a:tabLst>
                <a:tab pos="4572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95</a:t>
            </a:fld>
            <a:endParaRPr lang="en-US" dirty="0"/>
          </a:p>
        </p:txBody>
      </p:sp>
    </p:spTree>
    <p:extLst>
      <p:ext uri="{BB962C8B-B14F-4D97-AF65-F5344CB8AC3E}">
        <p14:creationId xmlns:p14="http://schemas.microsoft.com/office/powerpoint/2010/main" val="16971442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debrief questions</a:t>
            </a:r>
          </a:p>
          <a:p>
            <a:pPr marL="342900" marR="0" lvl="0"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Have students complete the Student End of Course Questionnaire (in SG)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96</a:t>
            </a:fld>
            <a:endParaRPr lang="en-US" dirty="0"/>
          </a:p>
        </p:txBody>
      </p:sp>
    </p:spTree>
    <p:extLst>
      <p:ext uri="{BB962C8B-B14F-4D97-AF65-F5344CB8AC3E}">
        <p14:creationId xmlns:p14="http://schemas.microsoft.com/office/powerpoint/2010/main" val="2668300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ne Line Title">
    <p:spTree>
      <p:nvGrpSpPr>
        <p:cNvPr id="1" name=""/>
        <p:cNvGrpSpPr/>
        <p:nvPr/>
      </p:nvGrpSpPr>
      <p:grpSpPr>
        <a:xfrm>
          <a:off x="0" y="0"/>
          <a:ext cx="0" cy="0"/>
          <a:chOff x="0" y="0"/>
          <a:chExt cx="0" cy="0"/>
        </a:xfrm>
      </p:grpSpPr>
      <p:sp>
        <p:nvSpPr>
          <p:cNvPr id="6" name="Rectangle 5"/>
          <p:cNvSpPr/>
          <p:nvPr userDrawn="1"/>
        </p:nvSpPr>
        <p:spPr>
          <a:xfrm>
            <a:off x="0" y="-7749"/>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121920"/>
            <a:ext cx="7315200" cy="1325563"/>
          </a:xfrm>
        </p:spPr>
        <p:txBody>
          <a:bodyPr>
            <a:normAutofit/>
          </a:bodyPr>
          <a:lstStyle>
            <a:lvl1pPr algn="ctr">
              <a:defRPr sz="1800">
                <a:solidFill>
                  <a:srgbClr val="00B0F0"/>
                </a:solidFill>
                <a:latin typeface="Arial Black" panose="020B0A04020102020204" pitchFamily="34" charset="0"/>
              </a:defRPr>
            </a:lvl1pPr>
          </a:lstStyle>
          <a:p>
            <a:r>
              <a:rPr lang="en-US" dirty="0" smtClean="0"/>
              <a:t>COURSE CODE</a:t>
            </a:r>
            <a:endParaRPr lang="en-US" dirty="0"/>
          </a:p>
        </p:txBody>
      </p:sp>
      <p:sp>
        <p:nvSpPr>
          <p:cNvPr id="13" name="Picture Placeholder 12"/>
          <p:cNvSpPr>
            <a:spLocks noGrp="1"/>
          </p:cNvSpPr>
          <p:nvPr>
            <p:ph type="pic" sz="quarter" idx="11"/>
          </p:nvPr>
        </p:nvSpPr>
        <p:spPr>
          <a:xfrm>
            <a:off x="1379220" y="2110423"/>
            <a:ext cx="4572000" cy="3657600"/>
          </a:xfrm>
          <a:prstGeom prst="rect">
            <a:avLst/>
          </a:prstGeom>
          <a:solidFill>
            <a:schemeClr val="bg1"/>
          </a:solidFill>
        </p:spPr>
        <p:txBody>
          <a:bodyPr/>
          <a:lstStyle>
            <a:lvl1pPr marL="0" indent="0" algn="ctr">
              <a:buNone/>
              <a:defRPr sz="2000" baseline="0"/>
            </a:lvl1pPr>
          </a:lstStyle>
          <a:p>
            <a:endParaRPr lang="en-US" dirty="0" smtClean="0"/>
          </a:p>
          <a:p>
            <a:endParaRPr lang="en-US" dirty="0" smtClean="0"/>
          </a:p>
          <a:p>
            <a:r>
              <a:rPr lang="en-US" dirty="0" smtClean="0"/>
              <a:t>Insert cover photo here</a:t>
            </a:r>
          </a:p>
          <a:p>
            <a:r>
              <a:rPr lang="en-US" dirty="0" smtClean="0"/>
              <a:t>approximately 5” wide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290" y="660573"/>
            <a:ext cx="1315711" cy="1472912"/>
          </a:xfrm>
          <a:prstGeom prst="rect">
            <a:avLst/>
          </a:prstGeom>
        </p:spPr>
      </p:pic>
      <p:sp>
        <p:nvSpPr>
          <p:cNvPr id="21" name="Text Placeholder 20"/>
          <p:cNvSpPr>
            <a:spLocks noGrp="1"/>
          </p:cNvSpPr>
          <p:nvPr>
            <p:ph type="body" sz="quarter" idx="14" hasCustomPrompt="1"/>
          </p:nvPr>
        </p:nvSpPr>
        <p:spPr>
          <a:xfrm>
            <a:off x="7315200" y="6185535"/>
            <a:ext cx="1828800" cy="672465"/>
          </a:xfrm>
          <a:prstGeom prst="rect">
            <a:avLst/>
          </a:prstGeom>
        </p:spPr>
        <p:txBody>
          <a:bodyPr/>
          <a:lstStyle>
            <a:lvl1pPr marL="0" indent="0" algn="ctr">
              <a:buFontTx/>
              <a:buNone/>
              <a:defRPr sz="700">
                <a:solidFill>
                  <a:srgbClr val="00B0F0"/>
                </a:solidFill>
                <a:latin typeface="Arial Black" panose="020B0A04020102020204" pitchFamily="34" charset="0"/>
              </a:defRPr>
            </a:lvl1pPr>
          </a:lstStyle>
          <a:p>
            <a:pPr lvl="0"/>
            <a:r>
              <a:rPr lang="en-US" dirty="0" smtClean="0"/>
              <a:t>VERSION # / MONTH YEAR</a:t>
            </a:r>
          </a:p>
        </p:txBody>
      </p:sp>
      <p:sp>
        <p:nvSpPr>
          <p:cNvPr id="24" name="Text Placeholder 23"/>
          <p:cNvSpPr>
            <a:spLocks noGrp="1"/>
          </p:cNvSpPr>
          <p:nvPr>
            <p:ph type="body" sz="quarter" idx="15" hasCustomPrompt="1"/>
          </p:nvPr>
        </p:nvSpPr>
        <p:spPr>
          <a:xfrm>
            <a:off x="0" y="1249045"/>
            <a:ext cx="7315200" cy="1463675"/>
          </a:xfrm>
          <a:prstGeom prst="rect">
            <a:avLst/>
          </a:prstGeom>
        </p:spPr>
        <p:txBody>
          <a:bodyPr>
            <a:normAutofit/>
          </a:bodyPr>
          <a:lstStyle>
            <a:lvl1pPr marL="0" indent="0" algn="ctr">
              <a:buFontTx/>
              <a:buNone/>
              <a:defRPr sz="3000">
                <a:solidFill>
                  <a:schemeClr val="bg1"/>
                </a:solidFill>
                <a:latin typeface="Arial Black" panose="020B0A04020102020204" pitchFamily="34" charset="0"/>
              </a:defRPr>
            </a:lvl1pPr>
          </a:lstStyle>
          <a:p>
            <a:pPr lvl="0"/>
            <a:r>
              <a:rPr lang="en-US" dirty="0" smtClean="0"/>
              <a:t>COURSE TITLE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1" y="6175794"/>
            <a:ext cx="7315834" cy="670618"/>
          </a:xfrm>
          <a:prstGeom prst="rect">
            <a:avLst/>
          </a:prstGeom>
        </p:spPr>
      </p:pic>
    </p:spTree>
    <p:extLst>
      <p:ext uri="{BB962C8B-B14F-4D97-AF65-F5344CB8AC3E}">
        <p14:creationId xmlns:p14="http://schemas.microsoft.com/office/powerpoint/2010/main" val="792584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5250180"/>
            <a:ext cx="6236970" cy="815658"/>
          </a:xfrm>
          <a:prstGeom prst="rect">
            <a:avLst/>
          </a:prstGeom>
        </p:spPr>
        <p:txBody>
          <a:bodyPr/>
          <a:lstStyle>
            <a:lvl1pPr marL="0" indent="0">
              <a:spcBef>
                <a:spcPts val="0"/>
              </a:spcBef>
              <a:buClr>
                <a:srgbClr val="00B0F0"/>
              </a:buClr>
              <a:buFont typeface="Wingdings" panose="05000000000000000000" pitchFamily="2" charset="2"/>
              <a:buNone/>
              <a:defRPr sz="20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n-US" dirty="0" smtClean="0"/>
              <a:t>Title, image and text are ranged left. (Logo and page number is centered within the right hand column.)</a:t>
            </a:r>
          </a:p>
        </p:txBody>
      </p:sp>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With Image</a:t>
            </a:r>
          </a:p>
        </p:txBody>
      </p:sp>
      <p:sp>
        <p:nvSpPr>
          <p:cNvPr id="10" name="Picture Placeholder 6"/>
          <p:cNvSpPr>
            <a:spLocks noGrp="1"/>
          </p:cNvSpPr>
          <p:nvPr>
            <p:ph type="pic" sz="quarter" idx="13"/>
          </p:nvPr>
        </p:nvSpPr>
        <p:spPr>
          <a:xfrm>
            <a:off x="628650" y="1379219"/>
            <a:ext cx="4572000" cy="3627755"/>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Tree>
    <p:extLst>
      <p:ext uri="{BB962C8B-B14F-4D97-AF65-F5344CB8AC3E}">
        <p14:creationId xmlns:p14="http://schemas.microsoft.com/office/powerpoint/2010/main" val="28182885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Multiple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4853941"/>
            <a:ext cx="6236971" cy="1211898"/>
          </a:xfrm>
          <a:prstGeom prst="rect">
            <a:avLst/>
          </a:prstGeom>
        </p:spPr>
        <p:txBody>
          <a:bodyPr/>
          <a:lstStyle>
            <a:lvl1pPr marL="0" indent="0">
              <a:lnSpc>
                <a:spcPct val="100000"/>
              </a:lnSpc>
              <a:spcBef>
                <a:spcPts val="0"/>
              </a:spcBef>
              <a:spcAft>
                <a:spcPts val="0"/>
              </a:spcAft>
              <a:buClr>
                <a:srgbClr val="00B0F0"/>
              </a:buClr>
              <a:buFont typeface="Wingdings" panose="05000000000000000000" pitchFamily="2" charset="2"/>
              <a:buNone/>
              <a:defRPr sz="20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n-US" dirty="0" smtClean="0"/>
              <a:t>Title, image and text are ranged left. (Logo and page number is centered within the right hand column.)</a:t>
            </a:r>
          </a:p>
          <a:p>
            <a:pPr lvl="0"/>
            <a:endParaRPr lang="en-US" dirty="0" smtClean="0"/>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With Multiple Images</a:t>
            </a:r>
          </a:p>
        </p:txBody>
      </p:sp>
      <p:sp>
        <p:nvSpPr>
          <p:cNvPr id="10" name="Picture Placeholder 6"/>
          <p:cNvSpPr>
            <a:spLocks noGrp="1"/>
          </p:cNvSpPr>
          <p:nvPr>
            <p:ph type="pic" sz="quarter" idx="13"/>
          </p:nvPr>
        </p:nvSpPr>
        <p:spPr>
          <a:xfrm>
            <a:off x="628649" y="1379220"/>
            <a:ext cx="228600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
        <p:nvSpPr>
          <p:cNvPr id="14" name="Picture Placeholder 6"/>
          <p:cNvSpPr>
            <a:spLocks noGrp="1"/>
          </p:cNvSpPr>
          <p:nvPr>
            <p:ph type="pic" sz="quarter" idx="17"/>
          </p:nvPr>
        </p:nvSpPr>
        <p:spPr>
          <a:xfrm>
            <a:off x="3144522" y="1379220"/>
            <a:ext cx="228600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Tree>
    <p:extLst>
      <p:ext uri="{BB962C8B-B14F-4D97-AF65-F5344CB8AC3E}">
        <p14:creationId xmlns:p14="http://schemas.microsoft.com/office/powerpoint/2010/main" val="3653643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Multiple Images across margin">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COURSE TITLE – COURSE CODE</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4853941"/>
            <a:ext cx="8232982" cy="1211898"/>
          </a:xfrm>
          <a:prstGeom prst="rect">
            <a:avLst/>
          </a:prstGeom>
        </p:spPr>
        <p:txBody>
          <a:bodyPr/>
          <a:lstStyle>
            <a:lvl1pPr marL="0" marR="0" indent="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None/>
              <a:tabLst/>
              <a:defRPr sz="20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None/>
              <a:tabLst/>
              <a:defRPr/>
            </a:pPr>
            <a:r>
              <a:rPr lang="en-US" dirty="0" smtClean="0"/>
              <a:t>Title, image and text are ranged left, however occasionally you may need to run text and / or images into the right hand column: Where multiple images need to be seen side by side. You should also never leave orphans (one single word on the next line). </a:t>
            </a:r>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With Multiple Images</a:t>
            </a:r>
          </a:p>
        </p:txBody>
      </p:sp>
      <p:sp>
        <p:nvSpPr>
          <p:cNvPr id="10" name="Picture Placeholder 6"/>
          <p:cNvSpPr>
            <a:spLocks noGrp="1"/>
          </p:cNvSpPr>
          <p:nvPr>
            <p:ph type="pic" sz="quarter" idx="13"/>
          </p:nvPr>
        </p:nvSpPr>
        <p:spPr>
          <a:xfrm>
            <a:off x="628649"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
        <p:nvSpPr>
          <p:cNvPr id="13" name="Picture Placeholder 6"/>
          <p:cNvSpPr>
            <a:spLocks noGrp="1"/>
          </p:cNvSpPr>
          <p:nvPr>
            <p:ph type="pic" sz="quarter" idx="16"/>
          </p:nvPr>
        </p:nvSpPr>
        <p:spPr>
          <a:xfrm>
            <a:off x="6301311"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
        <p:nvSpPr>
          <p:cNvPr id="14" name="Picture Placeholder 6"/>
          <p:cNvSpPr>
            <a:spLocks noGrp="1"/>
          </p:cNvSpPr>
          <p:nvPr>
            <p:ph type="pic" sz="quarter" idx="17"/>
          </p:nvPr>
        </p:nvSpPr>
        <p:spPr>
          <a:xfrm>
            <a:off x="3464980"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Tree>
    <p:extLst>
      <p:ext uri="{BB962C8B-B14F-4D97-AF65-F5344CB8AC3E}">
        <p14:creationId xmlns:p14="http://schemas.microsoft.com/office/powerpoint/2010/main" val="28121997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iz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a:solidFill>
                  <a:schemeClr val="bg1"/>
                </a:solidFill>
                <a:latin typeface="Arial Black" panose="020B0A04020102020204" pitchFamily="34" charset="0"/>
              </a:defRPr>
            </a:lvl1pPr>
          </a:lstStyle>
          <a:p>
            <a:pPr lvl="0"/>
            <a:r>
              <a:rPr lang="en-US" dirty="0" smtClean="0"/>
              <a:t>Quiz</a:t>
            </a:r>
            <a:endParaRPr lang="en-US" dirty="0"/>
          </a:p>
        </p:txBody>
      </p:sp>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6"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18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1800" baseline="0">
                <a:latin typeface="Arial" panose="020B0604020202020204" pitchFamily="34" charset="0"/>
                <a:cs typeface="Arial" panose="020B0604020202020204" pitchFamily="34" charset="0"/>
              </a:defRPr>
            </a:lvl2pPr>
          </a:lstStyle>
          <a:p>
            <a:pPr lvl="0"/>
            <a:r>
              <a:rPr lang="en-US" dirty="0" smtClean="0"/>
              <a:t>DIRECTIONS:</a:t>
            </a:r>
          </a:p>
          <a:p>
            <a:pPr lvl="0"/>
            <a:endParaRPr lang="en-US" dirty="0" smtClean="0"/>
          </a:p>
          <a:p>
            <a:pPr lvl="1"/>
            <a:r>
              <a:rPr lang="en-US" dirty="0" smtClean="0"/>
              <a:t>Level two – text</a:t>
            </a:r>
          </a:p>
          <a:p>
            <a:pPr lvl="1"/>
            <a:endParaRPr lang="en-US" dirty="0" smtClean="0"/>
          </a:p>
          <a:p>
            <a:pPr lvl="1"/>
            <a:r>
              <a:rPr lang="en-US" dirty="0" smtClean="0"/>
              <a:t>Level two – text</a:t>
            </a:r>
          </a:p>
          <a:p>
            <a:pPr lvl="1"/>
            <a:endParaRPr lang="en-US" dirty="0" smtClean="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smtClean="0"/>
              <a:t>Level two – text</a:t>
            </a:r>
          </a:p>
          <a:p>
            <a:pPr lvl="1"/>
            <a:endParaRPr lang="en-US" dirty="0" smtClean="0"/>
          </a:p>
          <a:p>
            <a:pPr lvl="1"/>
            <a:endParaRPr lang="en-US" dirty="0" smtClean="0"/>
          </a:p>
          <a:p>
            <a:pPr lvl="1"/>
            <a:endParaRPr lang="en-US" dirty="0"/>
          </a:p>
        </p:txBody>
      </p:sp>
      <p:sp>
        <p:nvSpPr>
          <p:cNvPr id="11"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Module # Quiz</a:t>
            </a:r>
          </a:p>
        </p:txBody>
      </p:sp>
    </p:spTree>
    <p:extLst>
      <p:ext uri="{BB962C8B-B14F-4D97-AF65-F5344CB8AC3E}">
        <p14:creationId xmlns:p14="http://schemas.microsoft.com/office/powerpoint/2010/main" val="41755062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dule Title Page: Two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5401479" y="2745344"/>
            <a:ext cx="5939950" cy="1119822"/>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smtClean="0"/>
              <a:t>MODULE #: Module Title on Two Lines</a:t>
            </a:r>
            <a:endParaRPr lang="en-US" dirty="0"/>
          </a:p>
        </p:txBody>
      </p:sp>
    </p:spTree>
    <p:extLst>
      <p:ext uri="{BB962C8B-B14F-4D97-AF65-F5344CB8AC3E}">
        <p14:creationId xmlns:p14="http://schemas.microsoft.com/office/powerpoint/2010/main" val="3138224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17"/>
          <p:cNvSpPr>
            <a:spLocks noGrp="1" noChangeArrowheads="1"/>
          </p:cNvSpPr>
          <p:nvPr>
            <p:ph type="sldNum" sz="quarter" idx="12"/>
          </p:nvPr>
        </p:nvSpPr>
        <p:spPr>
          <a:xfrm>
            <a:off x="28575" y="6594195"/>
            <a:ext cx="371475" cy="263805"/>
          </a:xfrm>
          <a:ln/>
        </p:spPr>
        <p:txBody>
          <a:bodyPr/>
          <a:lstStyle>
            <a:lvl1pPr>
              <a:defRPr sz="900">
                <a:solidFill>
                  <a:schemeClr val="bg1"/>
                </a:solidFill>
              </a:defRPr>
            </a:lvl1pPr>
          </a:lstStyle>
          <a:p>
            <a:pPr>
              <a:defRPr/>
            </a:pPr>
            <a:fld id="{0966DC23-5D75-4E55-94E0-8AC9A57DBD08}" type="slidenum">
              <a:rPr lang="en-US" smtClean="0"/>
              <a:pPr>
                <a:defRPr/>
              </a:pPr>
              <a:t>‹#›</a:t>
            </a:fld>
            <a:endParaRPr lang="en-US" dirty="0"/>
          </a:p>
        </p:txBody>
      </p:sp>
      <p:sp>
        <p:nvSpPr>
          <p:cNvPr id="10" name="Rectangle 18"/>
          <p:cNvSpPr>
            <a:spLocks noGrp="1" noChangeArrowheads="1"/>
          </p:cNvSpPr>
          <p:nvPr>
            <p:ph idx="1" hasCustomPrompt="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00BBB3"/>
              </a:buClr>
              <a:defRPr baseline="0"/>
            </a:lvl1pPr>
            <a:lvl2pPr marL="746125" indent="-288925" defTabSz="858838">
              <a:buClr>
                <a:srgbClr val="00BBB3"/>
              </a:buClr>
              <a:defRPr/>
            </a:lvl2pPr>
            <a:lvl3pPr>
              <a:buClr>
                <a:srgbClr val="00BBB3"/>
              </a:buClr>
              <a:defRPr/>
            </a:lvl3pPr>
            <a:lvl4pPr>
              <a:buClr>
                <a:srgbClr val="00BBB3"/>
              </a:buClr>
              <a:defRPr/>
            </a:lvl4pPr>
            <a:lvl5pPr>
              <a:buClr>
                <a:srgbClr val="00BBB3"/>
              </a:buClr>
              <a:defRPr/>
            </a:lvl5pPr>
          </a:lstStyle>
          <a:p>
            <a:pPr lvl="0"/>
            <a:r>
              <a:rPr lang="en-US" dirty="0" smtClean="0"/>
              <a:t>Edit Master text styles Franklin Gothic Book Bold font</a:t>
            </a:r>
          </a:p>
          <a:p>
            <a:pPr lvl="1"/>
            <a:r>
              <a:rPr lang="en-US" dirty="0" smtClean="0"/>
              <a:t>Second level</a:t>
            </a:r>
          </a:p>
          <a:p>
            <a:pPr lvl="2"/>
            <a:r>
              <a:rPr lang="en-US" dirty="0" smtClean="0"/>
              <a:t>Third level</a:t>
            </a:r>
          </a:p>
        </p:txBody>
      </p:sp>
      <p:sp>
        <p:nvSpPr>
          <p:cNvPr id="9" name="Rectangle 19"/>
          <p:cNvSpPr>
            <a:spLocks noGrp="1" noChangeArrowheads="1"/>
          </p:cNvSpPr>
          <p:nvPr>
            <p:ph type="title"/>
          </p:nvPr>
        </p:nvSpPr>
        <p:spPr bwMode="auto">
          <a:xfrm>
            <a:off x="602456" y="453830"/>
            <a:ext cx="720207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a:effectLst/>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23274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a:solidFill>
                  <a:schemeClr val="bg1"/>
                </a:solidFill>
                <a:latin typeface="Arial Black" panose="020B0A04020102020204" pitchFamily="34" charset="0"/>
              </a:defRPr>
            </a:lvl1pPr>
          </a:lstStyle>
          <a:p>
            <a:pPr lvl="0"/>
            <a:r>
              <a:rPr lang="en-US" dirty="0" smtClean="0"/>
              <a:t>Quiz</a:t>
            </a:r>
            <a:endParaRPr lang="en-US" dirty="0"/>
          </a:p>
        </p:txBody>
      </p:sp>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6"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20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2000" baseline="0">
                <a:latin typeface="Arial" panose="020B0604020202020204" pitchFamily="34" charset="0"/>
                <a:cs typeface="Arial" panose="020B0604020202020204" pitchFamily="34" charset="0"/>
              </a:defRPr>
            </a:lvl2pPr>
          </a:lstStyle>
          <a:p>
            <a:pPr lvl="0"/>
            <a:r>
              <a:rPr lang="en-US" dirty="0" smtClean="0"/>
              <a:t>DIRECTIONS:</a:t>
            </a:r>
          </a:p>
          <a:p>
            <a:pPr lvl="0"/>
            <a:endParaRPr lang="en-US" dirty="0" smtClean="0"/>
          </a:p>
          <a:p>
            <a:pPr lvl="1"/>
            <a:r>
              <a:rPr lang="en-US" dirty="0" smtClean="0"/>
              <a:t>Level two – text</a:t>
            </a:r>
          </a:p>
          <a:p>
            <a:pPr lvl="1"/>
            <a:endParaRPr lang="en-US" dirty="0" smtClean="0"/>
          </a:p>
          <a:p>
            <a:pPr lvl="1"/>
            <a:r>
              <a:rPr lang="en-US" dirty="0" smtClean="0"/>
              <a:t>Level two – text</a:t>
            </a:r>
          </a:p>
          <a:p>
            <a:pPr lvl="1"/>
            <a:endParaRPr lang="en-US" dirty="0" smtClean="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smtClean="0"/>
              <a:t>Level two – text</a:t>
            </a:r>
          </a:p>
          <a:p>
            <a:pPr lvl="1"/>
            <a:endParaRPr lang="en-US" dirty="0" smtClean="0"/>
          </a:p>
          <a:p>
            <a:pPr lvl="1"/>
            <a:endParaRPr lang="en-US" dirty="0" smtClean="0"/>
          </a:p>
          <a:p>
            <a:pPr lvl="1"/>
            <a:endParaRPr lang="en-US" dirty="0"/>
          </a:p>
        </p:txBody>
      </p:sp>
      <p:sp>
        <p:nvSpPr>
          <p:cNvPr id="11"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Module # Quiz</a:t>
            </a:r>
          </a:p>
        </p:txBody>
      </p:sp>
    </p:spTree>
    <p:extLst>
      <p:ext uri="{BB962C8B-B14F-4D97-AF65-F5344CB8AC3E}">
        <p14:creationId xmlns:p14="http://schemas.microsoft.com/office/powerpoint/2010/main" val="35099903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tivity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baseline="0">
                <a:solidFill>
                  <a:schemeClr val="bg1"/>
                </a:solidFill>
                <a:latin typeface="Arial Black" panose="020B0A04020102020204" pitchFamily="34" charset="0"/>
              </a:defRPr>
            </a:lvl1pPr>
          </a:lstStyle>
          <a:p>
            <a:pPr lvl="0"/>
            <a:r>
              <a:rPr lang="en-US" dirty="0" smtClean="0"/>
              <a:t>Activity #</a:t>
            </a:r>
            <a:endParaRPr lang="en-US" dirty="0"/>
          </a:p>
        </p:txBody>
      </p:sp>
      <p:sp>
        <p:nvSpPr>
          <p:cNvPr id="4"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5"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6" name="Straight Connector 5"/>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20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2000" baseline="0">
                <a:latin typeface="Arial" panose="020B0604020202020204" pitchFamily="34" charset="0"/>
                <a:cs typeface="Arial" panose="020B0604020202020204" pitchFamily="34" charset="0"/>
              </a:defRPr>
            </a:lvl2pPr>
          </a:lstStyle>
          <a:p>
            <a:pPr lvl="0"/>
            <a:r>
              <a:rPr lang="en-US" dirty="0" smtClean="0"/>
              <a:t>DIRECTIONS:</a:t>
            </a:r>
          </a:p>
          <a:p>
            <a:pPr lvl="0"/>
            <a:endParaRPr lang="en-US" dirty="0" smtClean="0"/>
          </a:p>
          <a:p>
            <a:pPr lvl="1"/>
            <a:r>
              <a:rPr lang="en-US" dirty="0" smtClean="0"/>
              <a:t>Level two – text</a:t>
            </a:r>
          </a:p>
          <a:p>
            <a:pPr lvl="1"/>
            <a:endParaRPr lang="en-US" dirty="0" smtClean="0"/>
          </a:p>
          <a:p>
            <a:pPr lvl="1"/>
            <a:r>
              <a:rPr lang="en-US" dirty="0" smtClean="0"/>
              <a:t>Level two – text</a:t>
            </a:r>
          </a:p>
          <a:p>
            <a:pPr lvl="1"/>
            <a:endParaRPr lang="en-US" dirty="0" smtClean="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smtClean="0"/>
              <a:t>Level two – text</a:t>
            </a:r>
          </a:p>
          <a:p>
            <a:pPr lvl="1"/>
            <a:endParaRPr lang="en-US" dirty="0" smtClean="0"/>
          </a:p>
          <a:p>
            <a:pPr lvl="1"/>
            <a:endParaRPr lang="en-US" dirty="0" smtClean="0"/>
          </a:p>
          <a:p>
            <a:pPr lvl="1"/>
            <a:endParaRPr lang="en-US" dirty="0"/>
          </a:p>
        </p:txBody>
      </p:sp>
      <p:sp>
        <p:nvSpPr>
          <p:cNvPr id="9"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Activity Title</a:t>
            </a:r>
          </a:p>
        </p:txBody>
      </p:sp>
    </p:spTree>
    <p:extLst>
      <p:ext uri="{BB962C8B-B14F-4D97-AF65-F5344CB8AC3E}">
        <p14:creationId xmlns:p14="http://schemas.microsoft.com/office/powerpoint/2010/main" val="3339451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Two Line Title">
    <p:spTree>
      <p:nvGrpSpPr>
        <p:cNvPr id="1" name=""/>
        <p:cNvGrpSpPr/>
        <p:nvPr/>
      </p:nvGrpSpPr>
      <p:grpSpPr>
        <a:xfrm>
          <a:off x="0" y="0"/>
          <a:ext cx="0" cy="0"/>
          <a:chOff x="0" y="0"/>
          <a:chExt cx="0" cy="0"/>
        </a:xfrm>
      </p:grpSpPr>
      <p:sp>
        <p:nvSpPr>
          <p:cNvPr id="6" name="Rectangle 5"/>
          <p:cNvSpPr/>
          <p:nvPr userDrawn="1"/>
        </p:nvSpPr>
        <p:spPr>
          <a:xfrm>
            <a:off x="0" y="0"/>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138854"/>
            <a:ext cx="7315200" cy="1325563"/>
          </a:xfrm>
        </p:spPr>
        <p:txBody>
          <a:bodyPr>
            <a:normAutofit/>
          </a:bodyPr>
          <a:lstStyle>
            <a:lvl1pPr algn="ctr">
              <a:defRPr sz="1800">
                <a:solidFill>
                  <a:srgbClr val="00B0F0"/>
                </a:solidFill>
                <a:latin typeface="Arial Black" panose="020B0A04020102020204" pitchFamily="34" charset="0"/>
              </a:defRPr>
            </a:lvl1pPr>
          </a:lstStyle>
          <a:p>
            <a:r>
              <a:rPr lang="en-US" dirty="0" smtClean="0"/>
              <a:t>COURSE CODE</a:t>
            </a:r>
            <a:endParaRPr lang="en-US" dirty="0"/>
          </a:p>
        </p:txBody>
      </p:sp>
      <p:sp>
        <p:nvSpPr>
          <p:cNvPr id="13" name="Picture Placeholder 12"/>
          <p:cNvSpPr>
            <a:spLocks noGrp="1"/>
          </p:cNvSpPr>
          <p:nvPr>
            <p:ph type="pic" sz="quarter" idx="11"/>
          </p:nvPr>
        </p:nvSpPr>
        <p:spPr>
          <a:xfrm>
            <a:off x="1379220" y="2523804"/>
            <a:ext cx="4572000" cy="3200400"/>
          </a:xfrm>
          <a:prstGeom prst="rect">
            <a:avLst/>
          </a:prstGeom>
          <a:solidFill>
            <a:schemeClr val="bg1"/>
          </a:solidFill>
        </p:spPr>
        <p:txBody>
          <a:bodyPr/>
          <a:lstStyle>
            <a:lvl1pPr marL="0" indent="0" algn="ctr">
              <a:buNone/>
              <a:defRPr sz="2000" baseline="0"/>
            </a:lvl1pPr>
          </a:lstStyle>
          <a:p>
            <a:endParaRPr lang="en-US" dirty="0" smtClean="0"/>
          </a:p>
          <a:p>
            <a:endParaRPr lang="en-US" dirty="0" smtClean="0"/>
          </a:p>
          <a:p>
            <a:r>
              <a:rPr lang="en-US" dirty="0" smtClean="0"/>
              <a:t>Insert cover photo here</a:t>
            </a:r>
          </a:p>
          <a:p>
            <a:r>
              <a:rPr lang="en-US" dirty="0" smtClean="0"/>
              <a:t>approximately 5” wide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823" y="660572"/>
            <a:ext cx="1332644" cy="1491869"/>
          </a:xfrm>
          <a:prstGeom prst="rect">
            <a:avLst/>
          </a:prstGeom>
        </p:spPr>
      </p:pic>
      <p:sp>
        <p:nvSpPr>
          <p:cNvPr id="21" name="Text Placeholder 20"/>
          <p:cNvSpPr>
            <a:spLocks noGrp="1"/>
          </p:cNvSpPr>
          <p:nvPr>
            <p:ph type="body" sz="quarter" idx="14" hasCustomPrompt="1"/>
          </p:nvPr>
        </p:nvSpPr>
        <p:spPr>
          <a:xfrm>
            <a:off x="7315200" y="6185535"/>
            <a:ext cx="1828800" cy="672465"/>
          </a:xfrm>
          <a:prstGeom prst="rect">
            <a:avLst/>
          </a:prstGeom>
        </p:spPr>
        <p:txBody>
          <a:bodyPr/>
          <a:lstStyle>
            <a:lvl1pPr marL="0" indent="0" algn="ctr">
              <a:buFontTx/>
              <a:buNone/>
              <a:defRPr sz="700">
                <a:solidFill>
                  <a:srgbClr val="00B0F0"/>
                </a:solidFill>
                <a:latin typeface="Arial Black" panose="020B0A04020102020204" pitchFamily="34" charset="0"/>
              </a:defRPr>
            </a:lvl1pPr>
          </a:lstStyle>
          <a:p>
            <a:pPr lvl="0"/>
            <a:r>
              <a:rPr lang="en-US" dirty="0" smtClean="0"/>
              <a:t>VERSION # / MONTH YEAR</a:t>
            </a:r>
          </a:p>
        </p:txBody>
      </p:sp>
      <p:sp>
        <p:nvSpPr>
          <p:cNvPr id="4" name="Text Placeholder 3"/>
          <p:cNvSpPr>
            <a:spLocks noGrp="1"/>
          </p:cNvSpPr>
          <p:nvPr>
            <p:ph type="body" sz="quarter" idx="18" hasCustomPrompt="1"/>
          </p:nvPr>
        </p:nvSpPr>
        <p:spPr>
          <a:xfrm>
            <a:off x="0" y="1228724"/>
            <a:ext cx="7315200" cy="1209675"/>
          </a:xfrm>
          <a:prstGeom prst="rect">
            <a:avLst/>
          </a:prstGeom>
        </p:spPr>
        <p:txBody>
          <a:bodyPr>
            <a:normAutofit/>
          </a:bodyPr>
          <a:lstStyle>
            <a:lvl1pPr marL="0" indent="0" algn="ctr">
              <a:buFontTx/>
              <a:buNone/>
              <a:defRPr sz="3000">
                <a:solidFill>
                  <a:schemeClr val="bg1"/>
                </a:solidFill>
                <a:latin typeface="Arial Black" panose="020B0A04020102020204" pitchFamily="34" charset="0"/>
              </a:defRPr>
            </a:lvl1pPr>
            <a:lvl3pPr>
              <a:defRPr/>
            </a:lvl3pPr>
          </a:lstStyle>
          <a:p>
            <a:pPr lvl="0"/>
            <a:r>
              <a:rPr lang="en-US" dirty="0" smtClean="0"/>
              <a:t>COURSE TITLE </a:t>
            </a:r>
          </a:p>
          <a:p>
            <a:pPr lvl="0"/>
            <a:r>
              <a:rPr lang="en-US" dirty="0" smtClean="0"/>
              <a:t>ON TWO LINES</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3" y="6185535"/>
            <a:ext cx="7315834" cy="670618"/>
          </a:xfrm>
          <a:prstGeom prst="rect">
            <a:avLst/>
          </a:prstGeom>
        </p:spPr>
      </p:pic>
    </p:spTree>
    <p:extLst>
      <p:ext uri="{BB962C8B-B14F-4D97-AF65-F5344CB8AC3E}">
        <p14:creationId xmlns:p14="http://schemas.microsoft.com/office/powerpoint/2010/main" val="2518260245"/>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a:p>
            <a:endParaRPr lang="en-US" dirty="0"/>
          </a:p>
        </p:txBody>
      </p:sp>
      <p:sp>
        <p:nvSpPr>
          <p:cNvPr id="7" name="Picture Placeholder 6"/>
          <p:cNvSpPr>
            <a:spLocks noGrp="1"/>
          </p:cNvSpPr>
          <p:nvPr>
            <p:ph type="pic" sz="quarter" idx="13"/>
          </p:nvPr>
        </p:nvSpPr>
        <p:spPr>
          <a:xfrm>
            <a:off x="7326086" y="0"/>
            <a:ext cx="1839684" cy="6858000"/>
          </a:xfrm>
          <a:prstGeom prst="rect">
            <a:avLst/>
          </a:prstGeom>
          <a:solidFill>
            <a:schemeClr val="tx1"/>
          </a:solidFill>
          <a:ln>
            <a:noFill/>
          </a:ln>
        </p:spPr>
        <p:txBody>
          <a:body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3600">
                <a:solidFill>
                  <a:srgbClr val="00B0F0"/>
                </a:solidFill>
                <a:latin typeface="Arial Black" panose="020B0A04020102020204" pitchFamily="34" charset="0"/>
              </a:defRPr>
            </a:lvl1pPr>
          </a:lstStyle>
          <a:p>
            <a:pPr lvl="0"/>
            <a:r>
              <a:rPr lang="en-US" dirty="0" smtClean="0"/>
              <a:t>Section Title</a:t>
            </a:r>
            <a:endParaRPr lang="en-US" dirty="0"/>
          </a:p>
        </p:txBody>
      </p:sp>
    </p:spTree>
    <p:extLst>
      <p:ext uri="{BB962C8B-B14F-4D97-AF65-F5344CB8AC3E}">
        <p14:creationId xmlns:p14="http://schemas.microsoft.com/office/powerpoint/2010/main" val="33980113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Title Page: One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6284191" y="3415418"/>
            <a:ext cx="4387161" cy="1332457"/>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smtClean="0"/>
              <a:t>MODULE #: Module  Title</a:t>
            </a:r>
            <a:endParaRPr lang="en-US" dirty="0"/>
          </a:p>
        </p:txBody>
      </p:sp>
    </p:spTree>
    <p:extLst>
      <p:ext uri="{BB962C8B-B14F-4D97-AF65-F5344CB8AC3E}">
        <p14:creationId xmlns:p14="http://schemas.microsoft.com/office/powerpoint/2010/main" val="1886387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Title Page: Two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5401479" y="2745344"/>
            <a:ext cx="5939950" cy="1119822"/>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smtClean="0"/>
              <a:t>MODULE #: Module Title on Two Lines</a:t>
            </a:r>
            <a:endParaRPr lang="en-US" dirty="0"/>
          </a:p>
        </p:txBody>
      </p:sp>
    </p:spTree>
    <p:extLst>
      <p:ext uri="{BB962C8B-B14F-4D97-AF65-F5344CB8AC3E}">
        <p14:creationId xmlns:p14="http://schemas.microsoft.com/office/powerpoint/2010/main" val="8914753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spcBef>
                <a:spcPts val="600"/>
              </a:spcBef>
              <a:buClr>
                <a:srgbClr val="00B0F0"/>
              </a:buClr>
              <a:defRPr sz="2000" baseline="0">
                <a:latin typeface="Arial" panose="020B0604020202020204" pitchFamily="34" charset="0"/>
                <a:cs typeface="Arial" panose="020B0604020202020204" pitchFamily="34" charset="0"/>
              </a:defRPr>
            </a:lvl2pPr>
          </a:lstStyle>
          <a:p>
            <a:pPr lvl="0"/>
            <a:r>
              <a:rPr lang="en-US" dirty="0" smtClean="0"/>
              <a:t>Level one</a:t>
            </a:r>
          </a:p>
          <a:p>
            <a:pPr lvl="1"/>
            <a:r>
              <a:rPr lang="en-US" dirty="0" smtClean="0"/>
              <a:t>Level two </a:t>
            </a:r>
          </a:p>
          <a:p>
            <a:pPr lvl="1"/>
            <a:r>
              <a:rPr lang="en-US" dirty="0" smtClean="0"/>
              <a:t>Level two</a:t>
            </a:r>
          </a:p>
          <a:p>
            <a:pPr lvl="1"/>
            <a:endParaRPr lang="en-US" dirty="0" smtClean="0"/>
          </a:p>
          <a:p>
            <a:pPr lvl="0"/>
            <a:r>
              <a:rPr lang="en-US" dirty="0" smtClean="0"/>
              <a:t>Level one</a:t>
            </a:r>
          </a:p>
          <a:p>
            <a:pPr lvl="1"/>
            <a:r>
              <a:rPr lang="en-US" dirty="0" smtClean="0"/>
              <a:t>Level two</a:t>
            </a:r>
          </a:p>
          <a:p>
            <a:pPr lvl="1"/>
            <a:endParaRPr lang="en-US" dirty="0" smtClean="0"/>
          </a:p>
          <a:p>
            <a:pPr lvl="0"/>
            <a:r>
              <a:rPr lang="en-US" dirty="0" smtClean="0"/>
              <a:t>Level one</a:t>
            </a:r>
            <a:endParaRPr lang="en-US" dirty="0"/>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Title</a:t>
            </a:r>
          </a:p>
        </p:txBody>
      </p:sp>
    </p:spTree>
    <p:extLst>
      <p:ext uri="{BB962C8B-B14F-4D97-AF65-F5344CB8AC3E}">
        <p14:creationId xmlns:p14="http://schemas.microsoft.com/office/powerpoint/2010/main" val="4282545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Title on Two Lin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1820331"/>
            <a:ext cx="6236970" cy="4245507"/>
          </a:xfrm>
          <a:prstGeom prst="rect">
            <a:avLst/>
          </a:prstGeom>
        </p:spPr>
        <p:txBody>
          <a:bodyPr/>
          <a:lstStyle>
            <a:lvl1pPr marL="228600" indent="-228600">
              <a:spcBef>
                <a:spcPts val="600"/>
              </a:spcBef>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spcBef>
                <a:spcPts val="600"/>
              </a:spcBef>
              <a:buClr>
                <a:srgbClr val="00B0F0"/>
              </a:buClr>
              <a:defRPr sz="2000">
                <a:latin typeface="Arial" panose="020B0604020202020204" pitchFamily="34" charset="0"/>
                <a:cs typeface="Arial" panose="020B0604020202020204" pitchFamily="34" charset="0"/>
              </a:defRPr>
            </a:lvl2pPr>
          </a:lstStyle>
          <a:p>
            <a:pPr lvl="0"/>
            <a:r>
              <a:rPr lang="en-US" dirty="0" smtClean="0"/>
              <a:t>Level one</a:t>
            </a:r>
          </a:p>
          <a:p>
            <a:pPr lvl="1"/>
            <a:r>
              <a:rPr lang="en-US" dirty="0" smtClean="0"/>
              <a:t>Level two </a:t>
            </a:r>
          </a:p>
          <a:p>
            <a:pPr lvl="1"/>
            <a:r>
              <a:rPr lang="en-US" dirty="0" smtClean="0"/>
              <a:t>Level two</a:t>
            </a:r>
          </a:p>
          <a:p>
            <a:pPr lvl="1"/>
            <a:endParaRPr lang="en-US" dirty="0" smtClean="0"/>
          </a:p>
          <a:p>
            <a:pPr lvl="0"/>
            <a:r>
              <a:rPr lang="en-US" dirty="0" smtClean="0"/>
              <a:t>Level one</a:t>
            </a:r>
          </a:p>
          <a:p>
            <a:pPr lvl="1"/>
            <a:r>
              <a:rPr lang="en-US" dirty="0" smtClean="0"/>
              <a:t>Level two</a:t>
            </a:r>
          </a:p>
          <a:p>
            <a:pPr lvl="1"/>
            <a:endParaRPr lang="en-US" dirty="0" smtClean="0"/>
          </a:p>
          <a:p>
            <a:pPr lvl="0"/>
            <a:r>
              <a:rPr lang="en-US" dirty="0" smtClean="0"/>
              <a:t>Level one</a:t>
            </a:r>
            <a:endParaRPr lang="en-US" dirty="0"/>
          </a:p>
        </p:txBody>
      </p:sp>
      <p:sp>
        <p:nvSpPr>
          <p:cNvPr id="12" name="Text Placeholder 10"/>
          <p:cNvSpPr>
            <a:spLocks noGrp="1"/>
          </p:cNvSpPr>
          <p:nvPr>
            <p:ph type="body" sz="quarter" idx="15" hasCustomPrompt="1"/>
          </p:nvPr>
        </p:nvSpPr>
        <p:spPr>
          <a:xfrm>
            <a:off x="628650" y="556205"/>
            <a:ext cx="6236970" cy="1264126"/>
          </a:xfrm>
          <a:prstGeom prst="rect">
            <a:avLst/>
          </a:prstGeom>
        </p:spPr>
        <p:txBody>
          <a:bodyPr>
            <a:normAutofit/>
          </a:bodyPr>
          <a:lstStyle>
            <a:lvl1pPr marL="0" indent="0">
              <a:lnSpc>
                <a:spcPts val="4000"/>
              </a:lnSpc>
              <a:spcBef>
                <a:spcPts val="0"/>
              </a:spcBef>
              <a:spcAft>
                <a:spcPts val="0"/>
              </a:spcAft>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Title Which Runs onto Two Lines</a:t>
            </a:r>
          </a:p>
        </p:txBody>
      </p:sp>
    </p:spTree>
    <p:extLst>
      <p:ext uri="{BB962C8B-B14F-4D97-AF65-F5344CB8AC3E}">
        <p14:creationId xmlns:p14="http://schemas.microsoft.com/office/powerpoint/2010/main" val="1937637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itle &amp; Sub Titl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1800" baseline="0">
                <a:latin typeface="Arial Black" panose="020B0A04020102020204" pitchFamily="34" charset="0"/>
                <a:cs typeface="Arial" panose="020B0604020202020204" pitchFamily="34" charset="0"/>
              </a:defRPr>
            </a:lvl1pPr>
            <a:lvl2pPr>
              <a:spcBef>
                <a:spcPts val="600"/>
              </a:spcBef>
              <a:buClr>
                <a:srgbClr val="00B0F0"/>
              </a:buClr>
              <a:defRPr sz="1800" baseline="0">
                <a:latin typeface="Arial" panose="020B0604020202020204" pitchFamily="34" charset="0"/>
                <a:cs typeface="Arial" panose="020B0604020202020204" pitchFamily="34" charset="0"/>
              </a:defRPr>
            </a:lvl2pPr>
          </a:lstStyle>
          <a:p>
            <a:pPr lvl="0"/>
            <a:r>
              <a:rPr lang="en-US" dirty="0" smtClean="0"/>
              <a:t>LEVEL ONE - SUB TITLE</a:t>
            </a:r>
          </a:p>
          <a:p>
            <a:pPr lvl="1"/>
            <a:r>
              <a:rPr lang="en-US" dirty="0" smtClean="0"/>
              <a:t>Level two - text</a:t>
            </a:r>
          </a:p>
          <a:p>
            <a:pPr lvl="1"/>
            <a:r>
              <a:rPr lang="en-US" dirty="0" smtClean="0"/>
              <a:t>Level two - text</a:t>
            </a:r>
          </a:p>
          <a:p>
            <a:pPr lvl="1"/>
            <a:endParaRPr lang="en-US" dirty="0" smtClean="0"/>
          </a:p>
          <a:p>
            <a:pPr lvl="0"/>
            <a:r>
              <a:rPr lang="en-US" dirty="0" smtClean="0"/>
              <a:t>LEVEL ONE – SUB TITLE</a:t>
            </a:r>
          </a:p>
          <a:p>
            <a:pPr lvl="1"/>
            <a:r>
              <a:rPr lang="en-US" dirty="0" smtClean="0"/>
              <a:t>Level two - text</a:t>
            </a:r>
          </a:p>
          <a:p>
            <a:pPr lvl="1"/>
            <a:endParaRPr lang="en-US" dirty="0" smtClean="0"/>
          </a:p>
          <a:p>
            <a:pPr lvl="0"/>
            <a:r>
              <a:rPr lang="en-US" dirty="0" smtClean="0"/>
              <a:t>LEVEL ONE – SUB TITLE</a:t>
            </a:r>
          </a:p>
          <a:p>
            <a:pPr lvl="1"/>
            <a:endParaRPr lang="en-US" dirty="0"/>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Text and Sub Titles</a:t>
            </a:r>
          </a:p>
        </p:txBody>
      </p:sp>
    </p:spTree>
    <p:extLst>
      <p:ext uri="{BB962C8B-B14F-4D97-AF65-F5344CB8AC3E}">
        <p14:creationId xmlns:p14="http://schemas.microsoft.com/office/powerpoint/2010/main" val="16403169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Title &amp;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Fatal Risk MANAGEMENT</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With Text and Image</a:t>
            </a:r>
          </a:p>
        </p:txBody>
      </p:sp>
      <p:sp>
        <p:nvSpPr>
          <p:cNvPr id="13" name="Picture Placeholder 6"/>
          <p:cNvSpPr>
            <a:spLocks noGrp="1"/>
          </p:cNvSpPr>
          <p:nvPr>
            <p:ph type="pic" sz="quarter" idx="16"/>
          </p:nvPr>
        </p:nvSpPr>
        <p:spPr>
          <a:xfrm>
            <a:off x="3666067" y="1379219"/>
            <a:ext cx="3199553" cy="3412913"/>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r>
              <a:rPr lang="en-US" dirty="0" smtClean="0"/>
              <a:t>Insert </a:t>
            </a:r>
          </a:p>
          <a:p>
            <a:r>
              <a:rPr lang="en-US" dirty="0" smtClean="0"/>
              <a:t>Image Here</a:t>
            </a:r>
            <a:endParaRPr lang="en-US" dirty="0"/>
          </a:p>
        </p:txBody>
      </p:sp>
      <p:sp>
        <p:nvSpPr>
          <p:cNvPr id="3" name="Text Placeholder 2"/>
          <p:cNvSpPr>
            <a:spLocks noGrp="1"/>
          </p:cNvSpPr>
          <p:nvPr>
            <p:ph type="body" sz="quarter" idx="17" hasCustomPrompt="1"/>
          </p:nvPr>
        </p:nvSpPr>
        <p:spPr>
          <a:xfrm>
            <a:off x="628650" y="1379220"/>
            <a:ext cx="6236970" cy="4649047"/>
          </a:xfrm>
          <a:prstGeom prst="rect">
            <a:avLst/>
          </a:prstGeom>
        </p:spPr>
        <p:txBody>
          <a:bodyPr>
            <a:noAutofit/>
          </a:bodyPr>
          <a:lstStyle>
            <a:lvl1pPr marL="228600" indent="-228600">
              <a:spcBef>
                <a:spcPts val="600"/>
              </a:spcBef>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spcBef>
                <a:spcPts val="600"/>
              </a:spcBef>
              <a:buClr>
                <a:srgbClr val="00B0F0"/>
              </a:buCl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Level one</a:t>
            </a:r>
          </a:p>
          <a:p>
            <a:pPr lvl="1"/>
            <a:r>
              <a:rPr lang="en-US" dirty="0" smtClean="0"/>
              <a:t>Level two </a:t>
            </a:r>
          </a:p>
          <a:p>
            <a:pPr lvl="1"/>
            <a:r>
              <a:rPr lang="en-US" dirty="0" smtClean="0"/>
              <a:t>Level two</a:t>
            </a:r>
          </a:p>
          <a:p>
            <a:pPr lvl="1"/>
            <a:endParaRPr lang="en-US" dirty="0" smtClean="0"/>
          </a:p>
          <a:p>
            <a:pPr lvl="0"/>
            <a:r>
              <a:rPr lang="en-US" dirty="0" smtClean="0"/>
              <a:t>Level one</a:t>
            </a:r>
          </a:p>
          <a:p>
            <a:pPr lvl="1"/>
            <a:r>
              <a:rPr lang="en-US" dirty="0" smtClean="0"/>
              <a:t>Level two</a:t>
            </a:r>
          </a:p>
          <a:p>
            <a:pPr lvl="1"/>
            <a:endParaRPr lang="en-US" dirty="0" smtClean="0"/>
          </a:p>
          <a:p>
            <a:pPr lvl="0"/>
            <a:r>
              <a:rPr lang="en-US" dirty="0" smtClean="0"/>
              <a:t>Level one</a:t>
            </a:r>
            <a:endParaRPr lang="en-US" dirty="0"/>
          </a:p>
        </p:txBody>
      </p:sp>
    </p:spTree>
    <p:extLst>
      <p:ext uri="{BB962C8B-B14F-4D97-AF65-F5344CB8AC3E}">
        <p14:creationId xmlns:p14="http://schemas.microsoft.com/office/powerpoint/2010/main" val="5615095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Title Slide Examples</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ED8C-8331-4F74-851B-4C450945343E}" type="datetime1">
              <a:rPr lang="en-US" smtClean="0"/>
              <a:t>2/19/2019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COURSE TITLE – COURSE CODE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91DA1-6DC9-42FB-A086-8FDC2C3FA923}" type="slidenum">
              <a:rPr lang="en-US" smtClean="0"/>
              <a:t>‹#›</a:t>
            </a:fld>
            <a:endParaRPr lang="en-US" dirty="0"/>
          </a:p>
        </p:txBody>
      </p:sp>
    </p:spTree>
    <p:extLst>
      <p:ext uri="{BB962C8B-B14F-4D97-AF65-F5344CB8AC3E}">
        <p14:creationId xmlns:p14="http://schemas.microsoft.com/office/powerpoint/2010/main" val="4042250247"/>
      </p:ext>
    </p:extLst>
  </p:cSld>
  <p:clrMap bg1="lt1" tx1="dk1" bg2="lt2" tx2="dk2" accent1="accent1" accent2="accent2" accent3="accent3" accent4="accent4" accent5="accent5" accent6="accent6" hlink="hlink" folHlink="folHlink"/>
  <p:sldLayoutIdLst>
    <p:sldLayoutId id="2147483709" r:id="rId1"/>
    <p:sldLayoutId id="2147483710"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Section Title Page Examples</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FB49B-0A96-45D8-8BF0-549D5ECE6C5D}" type="datetime1">
              <a:rPr lang="en-US" smtClean="0"/>
              <a:t>2/19/2019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COURSE TITLE – COURSE CODE</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dirty="0"/>
          </a:p>
        </p:txBody>
      </p:sp>
    </p:spTree>
    <p:extLst>
      <p:ext uri="{BB962C8B-B14F-4D97-AF65-F5344CB8AC3E}">
        <p14:creationId xmlns:p14="http://schemas.microsoft.com/office/powerpoint/2010/main" val="3225792378"/>
      </p:ext>
    </p:extLst>
  </p:cSld>
  <p:clrMap bg1="lt1" tx1="dk1" bg2="lt2" tx2="dk2" accent1="accent1" accent2="accent2" accent3="accent3" accent4="accent4" accent5="accent5" accent6="accent6" hlink="hlink" folHlink="folHlink"/>
  <p:sldLayoutIdLst>
    <p:sldLayoutId id="2147483704" r:id="rId1"/>
    <p:sldLayoutId id="2147483733" r:id="rId2"/>
    <p:sldLayoutId id="2147483734"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Page Examples</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58769-374A-49CC-A88C-6AAB6C5A4718}" type="datetime1">
              <a:rPr lang="en-US" smtClean="0"/>
              <a:t>2/19/2019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COURSE TITLE – COURSE CODE</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3FF45-FB88-453A-A2AC-7EF0564DBF56}" type="slidenum">
              <a:rPr lang="en-US" smtClean="0"/>
              <a:t>‹#›</a:t>
            </a:fld>
            <a:endParaRPr lang="en-US" dirty="0"/>
          </a:p>
        </p:txBody>
      </p:sp>
    </p:spTree>
    <p:extLst>
      <p:ext uri="{BB962C8B-B14F-4D97-AF65-F5344CB8AC3E}">
        <p14:creationId xmlns:p14="http://schemas.microsoft.com/office/powerpoint/2010/main" val="2624339979"/>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12" r:id="rId3"/>
    <p:sldLayoutId id="2147483708" r:id="rId4"/>
    <p:sldLayoutId id="2147483707" r:id="rId5"/>
    <p:sldLayoutId id="2147483713" r:id="rId6"/>
    <p:sldLayoutId id="2147483726" r:id="rId7"/>
    <p:sldLayoutId id="2147483735" r:id="rId8"/>
    <p:sldLayoutId id="2147483736" r:id="rId9"/>
    <p:sldLayoutId id="2147483737" r:id="rId1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Section Title Page Examples</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8AB1A-F17A-4648-8FE5-93A1A9C0594C}" type="datetime1">
              <a:rPr lang="en-US" smtClean="0"/>
              <a:t>2/19/2019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COURSE TITLE – COURSE CODE</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dirty="0"/>
          </a:p>
        </p:txBody>
      </p:sp>
    </p:spTree>
    <p:extLst>
      <p:ext uri="{BB962C8B-B14F-4D97-AF65-F5344CB8AC3E}">
        <p14:creationId xmlns:p14="http://schemas.microsoft.com/office/powerpoint/2010/main" val="3397919701"/>
      </p:ext>
    </p:extLst>
  </p:cSld>
  <p:clrMap bg1="lt1" tx1="dk1" bg2="lt2" tx2="dk2" accent1="accent1" accent2="accent2" accent3="accent3" accent4="accent4" accent5="accent5" accent6="accent6" hlink="hlink" folHlink="folHlink"/>
  <p:sldLayoutIdLst>
    <p:sldLayoutId id="2147483728" r:id="rId1"/>
    <p:sldLayoutId id="2147483731"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4.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g"/><Relationship Id="rId9" Type="http://schemas.openxmlformats.org/officeDocument/2006/relationships/image" Target="../media/image25.png"/><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jpg"/><Relationship Id="rId5" Type="http://schemas.openxmlformats.org/officeDocument/2006/relationships/image" Target="../media/image36.jpg"/><Relationship Id="rId10" Type="http://schemas.openxmlformats.org/officeDocument/2006/relationships/image" Target="../media/image41.jp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21" Type="http://schemas.openxmlformats.org/officeDocument/2006/relationships/image" Target="../media/image68.jpe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jpeg"/><Relationship Id="rId2" Type="http://schemas.openxmlformats.org/officeDocument/2006/relationships/notesSlide" Target="../notesSlides/notesSlide26.xml"/><Relationship Id="rId16" Type="http://schemas.openxmlformats.org/officeDocument/2006/relationships/image" Target="../media/image63.png"/><Relationship Id="rId20" Type="http://schemas.openxmlformats.org/officeDocument/2006/relationships/image" Target="../media/image67.jpe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jpe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jpe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eb.microsoftstream.com/video/29b89c5f-1a6c-408f-a743-ed410e14f6a9" TargetMode="External"/><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cid:image001.png@01D35193.8D3528B0" TargetMode="External"/><Relationship Id="rId4" Type="http://schemas.openxmlformats.org/officeDocument/2006/relationships/image" Target="../media/image9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108.jpeg"/></Relationships>
</file>

<file path=ppt/slides/_rels/slide6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7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76.xml"/><Relationship Id="rId1" Type="http://schemas.openxmlformats.org/officeDocument/2006/relationships/slideLayout" Target="../slideLayouts/slideLayout6.xml"/><Relationship Id="rId5" Type="http://schemas.openxmlformats.org/officeDocument/2006/relationships/image" Target="../media/image118.jpeg"/><Relationship Id="rId4" Type="http://schemas.openxmlformats.org/officeDocument/2006/relationships/image" Target="../media/image117.jpeg"/></Relationships>
</file>

<file path=ppt/slides/_rels/slide7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cid:image003.jpg@01D340F5.34AC0410"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122.png"/><Relationship Id="rId4" Type="http://schemas.openxmlformats.org/officeDocument/2006/relationships/image" Target="../media/image121.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8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127.png"/></Relationships>
</file>

<file path=ppt/slides/_rels/slide8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smtClean="0"/>
              <a:t>VERSION </a:t>
            </a:r>
            <a:r>
              <a:rPr lang="en-US" smtClean="0"/>
              <a:t>2 / JULY 2018</a:t>
            </a:r>
            <a:endParaRPr lang="en-US" dirty="0"/>
          </a:p>
        </p:txBody>
      </p:sp>
      <p:sp>
        <p:nvSpPr>
          <p:cNvPr id="5" name="Text Placeholder 4"/>
          <p:cNvSpPr>
            <a:spLocks noGrp="1"/>
          </p:cNvSpPr>
          <p:nvPr>
            <p:ph type="body" sz="quarter" idx="15"/>
          </p:nvPr>
        </p:nvSpPr>
        <p:spPr/>
        <p:txBody>
          <a:bodyPr/>
          <a:lstStyle/>
          <a:p>
            <a:r>
              <a:rPr lang="en-US" dirty="0" smtClean="0"/>
              <a:t>Fatal Risk Management</a:t>
            </a:r>
            <a:endParaRPr lang="en-US" dirty="0"/>
          </a:p>
        </p:txBody>
      </p:sp>
      <p:pic>
        <p:nvPicPr>
          <p:cNvPr id="3" name="Picture Placeholder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125" r="3125"/>
          <a:stretch>
            <a:fillRect/>
          </a:stretch>
        </p:blipFill>
        <p:spPr/>
      </p:pic>
    </p:spTree>
    <p:extLst>
      <p:ext uri="{BB962C8B-B14F-4D97-AF65-F5344CB8AC3E}">
        <p14:creationId xmlns:p14="http://schemas.microsoft.com/office/powerpoint/2010/main" val="477683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10</a:t>
            </a:fld>
            <a:endParaRPr lang="en-US" dirty="0"/>
          </a:p>
        </p:txBody>
      </p:sp>
      <p:sp>
        <p:nvSpPr>
          <p:cNvPr id="5" name="Text Placeholder 4"/>
          <p:cNvSpPr>
            <a:spLocks noGrp="1"/>
          </p:cNvSpPr>
          <p:nvPr>
            <p:ph type="body" sz="quarter" idx="15"/>
          </p:nvPr>
        </p:nvSpPr>
        <p:spPr/>
        <p:txBody>
          <a:bodyPr/>
          <a:lstStyle/>
          <a:p>
            <a:r>
              <a:rPr lang="en-US" dirty="0" smtClean="0"/>
              <a:t>Potential Fatal Events (PFEs)</a:t>
            </a:r>
            <a:endParaRPr lang="en-US" dirty="0"/>
          </a:p>
        </p:txBody>
      </p:sp>
      <p:sp>
        <p:nvSpPr>
          <p:cNvPr id="6" name="Text Placeholder 5"/>
          <p:cNvSpPr>
            <a:spLocks noGrp="1"/>
          </p:cNvSpPr>
          <p:nvPr>
            <p:ph type="body" sz="quarter" idx="14"/>
          </p:nvPr>
        </p:nvSpPr>
        <p:spPr>
          <a:xfrm>
            <a:off x="1858298" y="1640954"/>
            <a:ext cx="1428751" cy="1312334"/>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dirty="0" smtClean="0">
                <a:solidFill>
                  <a:schemeClr val="tx1"/>
                </a:solidFill>
              </a:rPr>
              <a:t>414</a:t>
            </a:r>
          </a:p>
          <a:p>
            <a:pPr marL="0" indent="0" algn="ctr">
              <a:buNone/>
            </a:pPr>
            <a:r>
              <a:rPr lang="en-US" sz="1600" b="1" dirty="0" smtClean="0">
                <a:solidFill>
                  <a:schemeClr val="tx1"/>
                </a:solidFill>
              </a:rPr>
              <a:t>PFEs</a:t>
            </a:r>
            <a:endParaRPr lang="en-US" sz="1600" b="1"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09718956"/>
              </p:ext>
            </p:extLst>
          </p:nvPr>
        </p:nvGraphicFramePr>
        <p:xfrm>
          <a:off x="4942308" y="1560917"/>
          <a:ext cx="3846624" cy="4617720"/>
        </p:xfrm>
        <a:graphic>
          <a:graphicData uri="http://schemas.openxmlformats.org/drawingml/2006/table">
            <a:tbl>
              <a:tblPr>
                <a:tableStyleId>{5C22544A-7EE6-4342-B048-85BDC9FD1C3A}</a:tableStyleId>
              </a:tblPr>
              <a:tblGrid>
                <a:gridCol w="2559368">
                  <a:extLst>
                    <a:ext uri="{9D8B030D-6E8A-4147-A177-3AD203B41FA5}">
                      <a16:colId xmlns:a16="http://schemas.microsoft.com/office/drawing/2014/main" val="645059286"/>
                    </a:ext>
                  </a:extLst>
                </a:gridCol>
                <a:gridCol w="1287256">
                  <a:extLst>
                    <a:ext uri="{9D8B030D-6E8A-4147-A177-3AD203B41FA5}">
                      <a16:colId xmlns:a16="http://schemas.microsoft.com/office/drawing/2014/main" val="978233300"/>
                    </a:ext>
                  </a:extLst>
                </a:gridCol>
              </a:tblGrid>
              <a:tr h="161925">
                <a:tc>
                  <a:txBody>
                    <a:bodyPr/>
                    <a:lstStyle/>
                    <a:p>
                      <a:pPr algn="l" fontAlgn="b"/>
                      <a:r>
                        <a:rPr lang="en-US" sz="1200" b="0" u="none" strike="noStrike" dirty="0">
                          <a:effectLst/>
                          <a:latin typeface="Arial" panose="020B0604020202020204" pitchFamily="34" charset="0"/>
                          <a:cs typeface="Arial" panose="020B0604020202020204" pitchFamily="34" charset="0"/>
                        </a:rPr>
                        <a:t>Vehicle Collision or Rollover</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smtClean="0">
                          <a:effectLst/>
                          <a:latin typeface="Arial" panose="020B0604020202020204" pitchFamily="34" charset="0"/>
                          <a:cs typeface="Arial" panose="020B0604020202020204" pitchFamily="34" charset="0"/>
                        </a:rPr>
                        <a:t>166</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8852122"/>
                  </a:ext>
                </a:extLst>
              </a:tr>
              <a:tr h="161925">
                <a:tc>
                  <a:txBody>
                    <a:bodyPr/>
                    <a:lstStyle/>
                    <a:p>
                      <a:pPr algn="l" fontAlgn="b"/>
                      <a:r>
                        <a:rPr lang="en-US" sz="1200" b="0" u="none" strike="noStrike" dirty="0" smtClean="0">
                          <a:effectLst/>
                          <a:latin typeface="Arial" panose="020B0604020202020204" pitchFamily="34" charset="0"/>
                          <a:cs typeface="Arial" panose="020B0604020202020204" pitchFamily="34" charset="0"/>
                        </a:rPr>
                        <a:t>Exposure to Electrical Hazards</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smtClean="0">
                          <a:effectLst/>
                          <a:latin typeface="Arial" panose="020B0604020202020204" pitchFamily="34" charset="0"/>
                          <a:cs typeface="Arial" panose="020B0604020202020204" pitchFamily="34" charset="0"/>
                        </a:rPr>
                        <a:t>48</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9438263"/>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Uncontrolled Release of Energy</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30</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784294"/>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Fall from Heights</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smtClean="0">
                          <a:effectLst/>
                          <a:latin typeface="Arial" panose="020B0604020202020204" pitchFamily="34" charset="0"/>
                          <a:cs typeface="Arial" panose="020B0604020202020204" pitchFamily="34" charset="0"/>
                        </a:rPr>
                        <a:t>29</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506094"/>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Falling Objects</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smtClean="0">
                          <a:effectLst/>
                          <a:latin typeface="Arial" panose="020B0604020202020204" pitchFamily="34" charset="0"/>
                          <a:cs typeface="Arial" panose="020B0604020202020204" pitchFamily="34" charset="0"/>
                        </a:rPr>
                        <a:t>28</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6145834"/>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Lifting Operations</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smtClean="0">
                          <a:effectLst/>
                          <a:latin typeface="Arial" panose="020B0604020202020204" pitchFamily="34" charset="0"/>
                          <a:cs typeface="Arial" panose="020B0604020202020204" pitchFamily="34" charset="0"/>
                        </a:rPr>
                        <a:t>20</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552278"/>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Ground Failure</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17</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183926"/>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Vehicle Impact on Person</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smtClean="0">
                          <a:effectLst/>
                          <a:latin typeface="Arial" panose="020B0604020202020204" pitchFamily="34" charset="0"/>
                          <a:cs typeface="Arial" panose="020B0604020202020204" pitchFamily="34" charset="0"/>
                        </a:rPr>
                        <a:t>14</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345512"/>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Entanglement and Crushing</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smtClean="0">
                          <a:effectLst/>
                          <a:latin typeface="Arial" panose="020B0604020202020204" pitchFamily="34" charset="0"/>
                          <a:cs typeface="Arial" panose="020B0604020202020204" pitchFamily="34" charset="0"/>
                        </a:rPr>
                        <a:t>16</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512415"/>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Blasting</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smtClean="0">
                          <a:effectLst/>
                          <a:latin typeface="Arial" panose="020B0604020202020204" pitchFamily="34" charset="0"/>
                          <a:cs typeface="Arial" panose="020B0604020202020204" pitchFamily="34" charset="0"/>
                        </a:rPr>
                        <a:t>11</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6246851"/>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Exposure to Hazardous Substances</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7</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4778234"/>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Contact with Molten Material</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6</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3078914"/>
                  </a:ext>
                </a:extLst>
              </a:tr>
              <a:tr h="161925">
                <a:tc>
                  <a:txBody>
                    <a:bodyPr/>
                    <a:lstStyle/>
                    <a:p>
                      <a:pPr algn="l" fontAlgn="b"/>
                      <a:r>
                        <a:rPr lang="en-US" sz="1200" b="0" u="none" strike="noStrike" dirty="0" smtClean="0">
                          <a:effectLst/>
                          <a:latin typeface="Arial" panose="020B0604020202020204" pitchFamily="34" charset="0"/>
                          <a:cs typeface="Arial" panose="020B0604020202020204" pitchFamily="34" charset="0"/>
                        </a:rPr>
                        <a:t>Interaction with Aircraft</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4</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698255"/>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Undetermined</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3</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371204"/>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Underground Inrush</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3</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6178819"/>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Rail Collision</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3</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448933"/>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Underground Rock Fall</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2</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003330"/>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Drowning</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2</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1040217"/>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Confined Space</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1</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659160"/>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Personnel Hoisting</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1</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6561746"/>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Underground Hazardous Atmosphere</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1</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903251"/>
                  </a:ext>
                </a:extLst>
              </a:tr>
              <a:tr h="161925">
                <a:tc>
                  <a:txBody>
                    <a:bodyPr/>
                    <a:lstStyle/>
                    <a:p>
                      <a:pPr algn="l" fontAlgn="b"/>
                      <a:r>
                        <a:rPr lang="en-US" sz="1200" b="0" i="0" u="none" strike="noStrike" dirty="0" smtClean="0">
                          <a:effectLst/>
                          <a:latin typeface="Arial" panose="020B0604020202020204" pitchFamily="34" charset="0"/>
                          <a:cs typeface="Arial" panose="020B0604020202020204" pitchFamily="34" charset="0"/>
                        </a:rPr>
                        <a:t>Rail Impact on Person</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effectLst/>
                          <a:latin typeface="Arial" panose="020B0604020202020204" pitchFamily="34" charset="0"/>
                          <a:cs typeface="Arial" panose="020B0604020202020204" pitchFamily="34" charset="0"/>
                        </a:rPr>
                        <a:t>1</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277576"/>
                  </a:ext>
                </a:extLst>
              </a:tr>
              <a:tr h="161925">
                <a:tc>
                  <a:txBody>
                    <a:bodyPr/>
                    <a:lstStyle/>
                    <a:p>
                      <a:pPr algn="l" fontAlgn="b"/>
                      <a:r>
                        <a:rPr lang="en-US" sz="1200" b="0" u="none" strike="noStrike" dirty="0">
                          <a:effectLst/>
                          <a:latin typeface="Arial" panose="020B0604020202020204" pitchFamily="34" charset="0"/>
                          <a:cs typeface="Arial" panose="020B0604020202020204" pitchFamily="34" charset="0"/>
                        </a:rPr>
                        <a:t>Fire</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u="none" strike="noStrike" dirty="0">
                          <a:effectLst/>
                          <a:latin typeface="Arial" panose="020B0604020202020204" pitchFamily="34" charset="0"/>
                          <a:cs typeface="Arial" panose="020B0604020202020204" pitchFamily="34" charset="0"/>
                        </a:rPr>
                        <a:t>1</a:t>
                      </a:r>
                      <a:endParaRPr lang="en-US" sz="12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0461318"/>
                  </a:ext>
                </a:extLst>
              </a:tr>
              <a:tr h="161925">
                <a:tc>
                  <a:txBody>
                    <a:bodyPr/>
                    <a:lstStyle/>
                    <a:p>
                      <a:pPr algn="l" fontAlgn="b"/>
                      <a:r>
                        <a:rPr lang="en-US" sz="1200" b="1" u="none" strike="noStrike" dirty="0">
                          <a:effectLst/>
                          <a:latin typeface="Arial" panose="020B0604020202020204" pitchFamily="34" charset="0"/>
                          <a:cs typeface="Arial" panose="020B0604020202020204" pitchFamily="34" charset="0"/>
                        </a:rPr>
                        <a:t>Grand Total</a:t>
                      </a:r>
                      <a:endParaRPr lang="en-US" sz="1200" b="1"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1" u="none" strike="noStrike" dirty="0" smtClean="0">
                          <a:effectLst/>
                          <a:latin typeface="Arial" panose="020B0604020202020204" pitchFamily="34" charset="0"/>
                          <a:cs typeface="Arial" panose="020B0604020202020204" pitchFamily="34" charset="0"/>
                        </a:rPr>
                        <a:t>414</a:t>
                      </a:r>
                      <a:endParaRPr lang="en-US" sz="1200" b="1"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5472070"/>
                  </a:ext>
                </a:extLst>
              </a:tr>
            </a:tbl>
          </a:graphicData>
        </a:graphic>
      </p:graphicFrame>
      <p:sp>
        <p:nvSpPr>
          <p:cNvPr id="8" name="TextBox 7"/>
          <p:cNvSpPr txBox="1"/>
          <p:nvPr/>
        </p:nvSpPr>
        <p:spPr>
          <a:xfrm>
            <a:off x="4772415" y="1185862"/>
            <a:ext cx="4186409"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PFEs by Fatal Risk</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633537" y="3400321"/>
            <a:ext cx="4049216"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PFEs by Year</a:t>
            </a:r>
            <a:endParaRPr lang="en-US" b="1" dirty="0">
              <a:latin typeface="Arial" panose="020B0604020202020204" pitchFamily="34" charset="0"/>
              <a:cs typeface="Arial" panose="020B0604020202020204" pitchFamily="34" charset="0"/>
            </a:endParaRPr>
          </a:p>
        </p:txBody>
      </p:sp>
      <p:sp>
        <p:nvSpPr>
          <p:cNvPr id="11"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12" name="Picture 11"/>
          <p:cNvPicPr>
            <a:picLocks noChangeAspect="1"/>
          </p:cNvPicPr>
          <p:nvPr/>
        </p:nvPicPr>
        <p:blipFill>
          <a:blip r:embed="rId3"/>
          <a:stretch>
            <a:fillRect/>
          </a:stretch>
        </p:blipFill>
        <p:spPr>
          <a:xfrm>
            <a:off x="172782" y="3498121"/>
            <a:ext cx="4330576" cy="2355500"/>
          </a:xfrm>
          <a:prstGeom prst="rect">
            <a:avLst/>
          </a:prstGeom>
          <a:noFill/>
          <a:ln>
            <a:solidFill>
              <a:schemeClr val="tx1"/>
            </a:solidFill>
          </a:ln>
        </p:spPr>
      </p:pic>
    </p:spTree>
    <p:extLst>
      <p:ext uri="{BB962C8B-B14F-4D97-AF65-F5344CB8AC3E}">
        <p14:creationId xmlns:p14="http://schemas.microsoft.com/office/powerpoint/2010/main" val="3183562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52" y="1288599"/>
            <a:ext cx="9144000" cy="5042916"/>
          </a:xfrm>
          <a:prstGeom prst="rect">
            <a:avLst/>
          </a:prstGeom>
        </p:spPr>
      </p:pic>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11</a:t>
            </a:fld>
            <a:endParaRPr lang="en-US" dirty="0"/>
          </a:p>
        </p:txBody>
      </p:sp>
      <p:sp>
        <p:nvSpPr>
          <p:cNvPr id="5" name="Text Placeholder 4"/>
          <p:cNvSpPr>
            <a:spLocks noGrp="1"/>
          </p:cNvSpPr>
          <p:nvPr>
            <p:ph type="body" sz="quarter" idx="15"/>
          </p:nvPr>
        </p:nvSpPr>
        <p:spPr/>
        <p:txBody>
          <a:bodyPr/>
          <a:lstStyle/>
          <a:p>
            <a:r>
              <a:rPr lang="en-US" dirty="0" smtClean="0"/>
              <a:t>Across Operations</a:t>
            </a:r>
            <a:endParaRPr lang="en-US" dirty="0"/>
          </a:p>
        </p:txBody>
      </p:sp>
      <p:sp>
        <p:nvSpPr>
          <p:cNvPr id="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
        <p:nvSpPr>
          <p:cNvPr id="8" name="Person"/>
          <p:cNvSpPr>
            <a:spLocks/>
          </p:cNvSpPr>
          <p:nvPr/>
        </p:nvSpPr>
        <p:spPr bwMode="auto">
          <a:xfrm>
            <a:off x="675355" y="3682848"/>
            <a:ext cx="568732" cy="497390"/>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tx1">
                <a:lumMod val="95000"/>
                <a:lumOff val="5000"/>
              </a:schemeClr>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endParaRPr>
          </a:p>
        </p:txBody>
      </p:sp>
      <p:sp>
        <p:nvSpPr>
          <p:cNvPr id="9" name="TextBox 8"/>
          <p:cNvSpPr txBox="1"/>
          <p:nvPr/>
        </p:nvSpPr>
        <p:spPr>
          <a:xfrm>
            <a:off x="793865" y="3746924"/>
            <a:ext cx="403460" cy="400110"/>
          </a:xfrm>
          <a:prstGeom prst="rect">
            <a:avLst/>
          </a:prstGeom>
          <a:noFill/>
        </p:spPr>
        <p:txBody>
          <a:bodyPr wrap="square" rtlCol="0">
            <a:spAutoFit/>
          </a:bodyPr>
          <a:lstStyle/>
          <a:p>
            <a:r>
              <a:rPr lang="en-US" sz="2000" b="1" dirty="0" smtClean="0">
                <a:solidFill>
                  <a:srgbClr val="FF0000"/>
                </a:solidFill>
                <a:latin typeface="+mn-lt"/>
              </a:rPr>
              <a:t>3</a:t>
            </a:r>
            <a:endParaRPr lang="en-US" sz="2000" b="1" dirty="0">
              <a:solidFill>
                <a:srgbClr val="FF0000"/>
              </a:solidFill>
              <a:latin typeface="+mn-lt"/>
            </a:endParaRPr>
          </a:p>
        </p:txBody>
      </p:sp>
      <p:sp>
        <p:nvSpPr>
          <p:cNvPr id="10" name="Hexagon 9"/>
          <p:cNvSpPr/>
          <p:nvPr/>
        </p:nvSpPr>
        <p:spPr>
          <a:xfrm>
            <a:off x="579579" y="3250890"/>
            <a:ext cx="397282" cy="336305"/>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US" sz="2000" dirty="0"/>
          </a:p>
        </p:txBody>
      </p:sp>
      <p:sp>
        <p:nvSpPr>
          <p:cNvPr id="11" name="Hexagon 10"/>
          <p:cNvSpPr/>
          <p:nvPr/>
        </p:nvSpPr>
        <p:spPr>
          <a:xfrm>
            <a:off x="3312216" y="2628724"/>
            <a:ext cx="397282" cy="336305"/>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US" sz="2000" dirty="0"/>
          </a:p>
        </p:txBody>
      </p:sp>
      <p:sp>
        <p:nvSpPr>
          <p:cNvPr id="12" name="Hexagon 11"/>
          <p:cNvSpPr/>
          <p:nvPr/>
        </p:nvSpPr>
        <p:spPr>
          <a:xfrm>
            <a:off x="1478246" y="4721612"/>
            <a:ext cx="397282" cy="336305"/>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US" sz="2000" dirty="0"/>
          </a:p>
        </p:txBody>
      </p:sp>
      <p:sp>
        <p:nvSpPr>
          <p:cNvPr id="13" name="Hexagon 12"/>
          <p:cNvSpPr/>
          <p:nvPr/>
        </p:nvSpPr>
        <p:spPr>
          <a:xfrm>
            <a:off x="5687347" y="4488329"/>
            <a:ext cx="397282" cy="336305"/>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US" sz="2000" dirty="0"/>
          </a:p>
        </p:txBody>
      </p:sp>
      <p:sp>
        <p:nvSpPr>
          <p:cNvPr id="14" name="Hexagon 13"/>
          <p:cNvSpPr/>
          <p:nvPr/>
        </p:nvSpPr>
        <p:spPr>
          <a:xfrm>
            <a:off x="8001334" y="3657787"/>
            <a:ext cx="397282" cy="336305"/>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Person"/>
          <p:cNvSpPr>
            <a:spLocks/>
          </p:cNvSpPr>
          <p:nvPr/>
        </p:nvSpPr>
        <p:spPr bwMode="auto">
          <a:xfrm>
            <a:off x="3324919" y="3004614"/>
            <a:ext cx="568732" cy="497390"/>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tx1">
                <a:lumMod val="95000"/>
                <a:lumOff val="5000"/>
              </a:schemeClr>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endParaRPr>
          </a:p>
        </p:txBody>
      </p:sp>
      <p:sp>
        <p:nvSpPr>
          <p:cNvPr id="16" name="TextBox 15"/>
          <p:cNvSpPr txBox="1"/>
          <p:nvPr/>
        </p:nvSpPr>
        <p:spPr>
          <a:xfrm>
            <a:off x="3454446" y="3068690"/>
            <a:ext cx="403460" cy="400110"/>
          </a:xfrm>
          <a:prstGeom prst="rect">
            <a:avLst/>
          </a:prstGeom>
          <a:noFill/>
        </p:spPr>
        <p:txBody>
          <a:bodyPr wrap="square" rtlCol="0">
            <a:spAutoFit/>
          </a:bodyPr>
          <a:lstStyle/>
          <a:p>
            <a:r>
              <a:rPr lang="en-US" sz="2000" b="1" dirty="0" smtClean="0">
                <a:solidFill>
                  <a:srgbClr val="FF0000"/>
                </a:solidFill>
                <a:latin typeface="+mn-lt"/>
              </a:rPr>
              <a:t>1</a:t>
            </a:r>
            <a:endParaRPr lang="en-US" sz="2000" b="1" dirty="0">
              <a:solidFill>
                <a:srgbClr val="FF0000"/>
              </a:solidFill>
              <a:latin typeface="+mn-lt"/>
            </a:endParaRPr>
          </a:p>
        </p:txBody>
      </p:sp>
      <p:sp>
        <p:nvSpPr>
          <p:cNvPr id="17" name="Person"/>
          <p:cNvSpPr>
            <a:spLocks/>
          </p:cNvSpPr>
          <p:nvPr/>
        </p:nvSpPr>
        <p:spPr bwMode="auto">
          <a:xfrm>
            <a:off x="1561392" y="5088671"/>
            <a:ext cx="568732" cy="497390"/>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tx1">
                <a:lumMod val="95000"/>
                <a:lumOff val="5000"/>
              </a:schemeClr>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endParaRPr>
          </a:p>
        </p:txBody>
      </p:sp>
      <p:sp>
        <p:nvSpPr>
          <p:cNvPr id="18" name="TextBox 17"/>
          <p:cNvSpPr txBox="1"/>
          <p:nvPr/>
        </p:nvSpPr>
        <p:spPr>
          <a:xfrm>
            <a:off x="1690919" y="5152747"/>
            <a:ext cx="403460" cy="400110"/>
          </a:xfrm>
          <a:prstGeom prst="rect">
            <a:avLst/>
          </a:prstGeom>
          <a:noFill/>
        </p:spPr>
        <p:txBody>
          <a:bodyPr wrap="square" rtlCol="0">
            <a:spAutoFit/>
          </a:bodyPr>
          <a:lstStyle/>
          <a:p>
            <a:r>
              <a:rPr lang="en-US" sz="2000" b="1" dirty="0" smtClean="0">
                <a:solidFill>
                  <a:srgbClr val="FF0000"/>
                </a:solidFill>
                <a:latin typeface="+mn-lt"/>
              </a:rPr>
              <a:t>6</a:t>
            </a:r>
            <a:endParaRPr lang="en-US" sz="2000" b="1" dirty="0">
              <a:solidFill>
                <a:srgbClr val="FF0000"/>
              </a:solidFill>
              <a:latin typeface="+mn-lt"/>
            </a:endParaRPr>
          </a:p>
        </p:txBody>
      </p:sp>
      <p:sp>
        <p:nvSpPr>
          <p:cNvPr id="19" name="Person"/>
          <p:cNvSpPr>
            <a:spLocks/>
          </p:cNvSpPr>
          <p:nvPr/>
        </p:nvSpPr>
        <p:spPr bwMode="auto">
          <a:xfrm>
            <a:off x="5747415" y="4895177"/>
            <a:ext cx="568732" cy="497390"/>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tx1">
                <a:lumMod val="95000"/>
                <a:lumOff val="5000"/>
              </a:schemeClr>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endParaRPr>
          </a:p>
        </p:txBody>
      </p:sp>
      <p:sp>
        <p:nvSpPr>
          <p:cNvPr id="20" name="TextBox 19"/>
          <p:cNvSpPr txBox="1"/>
          <p:nvPr/>
        </p:nvSpPr>
        <p:spPr>
          <a:xfrm>
            <a:off x="5865925" y="4981287"/>
            <a:ext cx="403460" cy="400110"/>
          </a:xfrm>
          <a:prstGeom prst="rect">
            <a:avLst/>
          </a:prstGeom>
          <a:noFill/>
        </p:spPr>
        <p:txBody>
          <a:bodyPr wrap="square" rtlCol="0">
            <a:spAutoFit/>
          </a:bodyPr>
          <a:lstStyle/>
          <a:p>
            <a:r>
              <a:rPr lang="en-US" sz="2000" b="1" dirty="0" smtClean="0">
                <a:solidFill>
                  <a:srgbClr val="FF0000"/>
                </a:solidFill>
                <a:latin typeface="+mn-lt"/>
              </a:rPr>
              <a:t>2</a:t>
            </a:r>
            <a:endParaRPr lang="en-US" sz="2000" b="1" dirty="0">
              <a:solidFill>
                <a:srgbClr val="FF0000"/>
              </a:solidFill>
              <a:latin typeface="+mn-lt"/>
            </a:endParaRPr>
          </a:p>
        </p:txBody>
      </p:sp>
      <p:sp>
        <p:nvSpPr>
          <p:cNvPr id="21" name="Person"/>
          <p:cNvSpPr>
            <a:spLocks/>
          </p:cNvSpPr>
          <p:nvPr/>
        </p:nvSpPr>
        <p:spPr bwMode="auto">
          <a:xfrm>
            <a:off x="8047490" y="4069352"/>
            <a:ext cx="568732" cy="497390"/>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tx1">
                <a:lumMod val="95000"/>
                <a:lumOff val="5000"/>
              </a:schemeClr>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endParaRPr>
          </a:p>
        </p:txBody>
      </p:sp>
      <p:sp>
        <p:nvSpPr>
          <p:cNvPr id="22" name="TextBox 21"/>
          <p:cNvSpPr txBox="1"/>
          <p:nvPr/>
        </p:nvSpPr>
        <p:spPr>
          <a:xfrm>
            <a:off x="8087765" y="4152114"/>
            <a:ext cx="537174" cy="400110"/>
          </a:xfrm>
          <a:prstGeom prst="rect">
            <a:avLst/>
          </a:prstGeom>
          <a:noFill/>
        </p:spPr>
        <p:txBody>
          <a:bodyPr wrap="square" rtlCol="0">
            <a:spAutoFit/>
          </a:bodyPr>
          <a:lstStyle/>
          <a:p>
            <a:r>
              <a:rPr lang="en-US" sz="2000" b="1" dirty="0" smtClean="0">
                <a:solidFill>
                  <a:srgbClr val="FF0000"/>
                </a:solidFill>
                <a:latin typeface="+mn-lt"/>
              </a:rPr>
              <a:t>58</a:t>
            </a:r>
            <a:endParaRPr lang="en-US" sz="2000" b="1" dirty="0">
              <a:solidFill>
                <a:srgbClr val="FF0000"/>
              </a:solidFill>
              <a:latin typeface="+mn-lt"/>
            </a:endParaRPr>
          </a:p>
        </p:txBody>
      </p:sp>
      <p:sp>
        <p:nvSpPr>
          <p:cNvPr id="23" name="Oval 22"/>
          <p:cNvSpPr/>
          <p:nvPr/>
        </p:nvSpPr>
        <p:spPr>
          <a:xfrm>
            <a:off x="1778054" y="3224094"/>
            <a:ext cx="194948" cy="1949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25950" y="4761940"/>
            <a:ext cx="194948" cy="1949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85405" y="2907140"/>
            <a:ext cx="194948" cy="1949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19444" y="4113433"/>
            <a:ext cx="194948" cy="1949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78908" y="4526664"/>
            <a:ext cx="194948" cy="1949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3" idx="2"/>
          </p:cNvCxnSpPr>
          <p:nvPr/>
        </p:nvCxnSpPr>
        <p:spPr>
          <a:xfrm flipH="1">
            <a:off x="1122996" y="3321568"/>
            <a:ext cx="655058" cy="265627"/>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088133" y="4887120"/>
            <a:ext cx="655058" cy="265627"/>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809438" y="2983050"/>
            <a:ext cx="564258" cy="600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5"/>
          </p:cNvCxnSpPr>
          <p:nvPr/>
        </p:nvCxnSpPr>
        <p:spPr>
          <a:xfrm>
            <a:off x="4785843" y="4279832"/>
            <a:ext cx="901504" cy="60728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7"/>
          </p:cNvCxnSpPr>
          <p:nvPr/>
        </p:nvCxnSpPr>
        <p:spPr>
          <a:xfrm flipV="1">
            <a:off x="7545307" y="4147034"/>
            <a:ext cx="456027" cy="408179"/>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14859" y="3673209"/>
            <a:ext cx="489034" cy="307777"/>
          </a:xfrm>
          <a:prstGeom prst="rect">
            <a:avLst/>
          </a:prstGeom>
          <a:noFill/>
        </p:spPr>
        <p:txBody>
          <a:bodyPr wrap="square" rtlCol="0">
            <a:spAutoFit/>
          </a:bodyPr>
          <a:lstStyle/>
          <a:p>
            <a:r>
              <a:rPr lang="en-US" sz="1400" dirty="0" smtClean="0">
                <a:solidFill>
                  <a:schemeClr val="bg1"/>
                </a:solidFill>
                <a:latin typeface="+mn-lt"/>
              </a:rPr>
              <a:t>24</a:t>
            </a:r>
            <a:endParaRPr lang="en-US" sz="1400" dirty="0">
              <a:solidFill>
                <a:schemeClr val="bg1"/>
              </a:solidFill>
              <a:latin typeface="+mn-lt"/>
            </a:endParaRPr>
          </a:p>
        </p:txBody>
      </p:sp>
      <p:sp>
        <p:nvSpPr>
          <p:cNvPr id="34" name="Person"/>
          <p:cNvSpPr>
            <a:spLocks/>
          </p:cNvSpPr>
          <p:nvPr/>
        </p:nvSpPr>
        <p:spPr bwMode="auto">
          <a:xfrm>
            <a:off x="6540019" y="1324795"/>
            <a:ext cx="1172451" cy="994733"/>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w="28575">
            <a:solidFill>
              <a:schemeClr val="bg2">
                <a:lumMod val="50000"/>
              </a:schemeClr>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endParaRPr>
          </a:p>
        </p:txBody>
      </p:sp>
      <p:sp>
        <p:nvSpPr>
          <p:cNvPr id="35" name="Hexagon 34"/>
          <p:cNvSpPr/>
          <p:nvPr/>
        </p:nvSpPr>
        <p:spPr>
          <a:xfrm>
            <a:off x="5358623" y="1390896"/>
            <a:ext cx="1193092" cy="928632"/>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Incidents with a fatality</a:t>
            </a:r>
            <a:endParaRPr lang="en-US" sz="1200" dirty="0">
              <a:solidFill>
                <a:schemeClr val="tx1"/>
              </a:solidFill>
            </a:endParaRPr>
          </a:p>
        </p:txBody>
      </p:sp>
      <p:sp>
        <p:nvSpPr>
          <p:cNvPr id="36" name="TextBox 35"/>
          <p:cNvSpPr txBox="1"/>
          <p:nvPr/>
        </p:nvSpPr>
        <p:spPr>
          <a:xfrm>
            <a:off x="6554418" y="1881029"/>
            <a:ext cx="1196924" cy="461665"/>
          </a:xfrm>
          <a:prstGeom prst="rect">
            <a:avLst/>
          </a:prstGeom>
          <a:noFill/>
        </p:spPr>
        <p:txBody>
          <a:bodyPr wrap="square" rtlCol="0">
            <a:spAutoFit/>
          </a:bodyPr>
          <a:lstStyle/>
          <a:p>
            <a:pPr algn="ctr"/>
            <a:r>
              <a:rPr lang="en-US" sz="1200" dirty="0" smtClean="0">
                <a:latin typeface="+mn-lt"/>
              </a:rPr>
              <a:t>People</a:t>
            </a:r>
          </a:p>
          <a:p>
            <a:pPr algn="ctr"/>
            <a:r>
              <a:rPr lang="en-US" sz="1200" dirty="0" smtClean="0">
                <a:latin typeface="+mn-lt"/>
              </a:rPr>
              <a:t>Fatally Injured</a:t>
            </a:r>
            <a:endParaRPr lang="en-US" sz="1200" dirty="0">
              <a:latin typeface="+mn-lt"/>
            </a:endParaRPr>
          </a:p>
        </p:txBody>
      </p:sp>
      <p:sp>
        <p:nvSpPr>
          <p:cNvPr id="37" name="Isosceles Triangle 36"/>
          <p:cNvSpPr/>
          <p:nvPr/>
        </p:nvSpPr>
        <p:spPr>
          <a:xfrm>
            <a:off x="7850583" y="1390896"/>
            <a:ext cx="1137913" cy="95684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8" name="TextBox 37"/>
          <p:cNvSpPr txBox="1"/>
          <p:nvPr/>
        </p:nvSpPr>
        <p:spPr>
          <a:xfrm>
            <a:off x="8151087" y="1863319"/>
            <a:ext cx="698828" cy="276999"/>
          </a:xfrm>
          <a:prstGeom prst="rect">
            <a:avLst/>
          </a:prstGeom>
          <a:noFill/>
        </p:spPr>
        <p:txBody>
          <a:bodyPr wrap="square" rtlCol="0">
            <a:spAutoFit/>
          </a:bodyPr>
          <a:lstStyle/>
          <a:p>
            <a:r>
              <a:rPr lang="en-US" sz="1200" dirty="0" smtClean="0">
                <a:latin typeface="+mn-lt"/>
              </a:rPr>
              <a:t>PFE’s</a:t>
            </a:r>
            <a:endParaRPr lang="en-US" sz="1200" dirty="0">
              <a:latin typeface="+mn-lt"/>
            </a:endParaRPr>
          </a:p>
        </p:txBody>
      </p:sp>
      <p:grpSp>
        <p:nvGrpSpPr>
          <p:cNvPr id="39" name="Group 38"/>
          <p:cNvGrpSpPr/>
          <p:nvPr/>
        </p:nvGrpSpPr>
        <p:grpSpPr>
          <a:xfrm>
            <a:off x="120655" y="3436659"/>
            <a:ext cx="764769" cy="499191"/>
            <a:chOff x="808344" y="5105400"/>
            <a:chExt cx="764769" cy="499191"/>
          </a:xfrm>
        </p:grpSpPr>
        <p:sp>
          <p:nvSpPr>
            <p:cNvPr id="40" name="Isosceles Triangle 39"/>
            <p:cNvSpPr/>
            <p:nvPr/>
          </p:nvSpPr>
          <p:spPr>
            <a:xfrm>
              <a:off x="808344" y="5105400"/>
              <a:ext cx="593010" cy="49919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1" name="TextBox 40"/>
            <p:cNvSpPr txBox="1"/>
            <p:nvPr/>
          </p:nvSpPr>
          <p:spPr>
            <a:xfrm>
              <a:off x="874285" y="5311438"/>
              <a:ext cx="698828" cy="276999"/>
            </a:xfrm>
            <a:prstGeom prst="rect">
              <a:avLst/>
            </a:prstGeom>
            <a:noFill/>
          </p:spPr>
          <p:txBody>
            <a:bodyPr wrap="square" rtlCol="0">
              <a:spAutoFit/>
            </a:bodyPr>
            <a:lstStyle/>
            <a:p>
              <a:r>
                <a:rPr lang="en-US" sz="1200" dirty="0" smtClean="0">
                  <a:latin typeface="+mn-lt"/>
                </a:rPr>
                <a:t>155</a:t>
              </a:r>
              <a:endParaRPr lang="en-US" sz="1200" dirty="0">
                <a:latin typeface="+mn-lt"/>
              </a:endParaRPr>
            </a:p>
          </p:txBody>
        </p:sp>
      </p:grpSp>
      <p:grpSp>
        <p:nvGrpSpPr>
          <p:cNvPr id="42" name="Group 41"/>
          <p:cNvGrpSpPr/>
          <p:nvPr/>
        </p:nvGrpSpPr>
        <p:grpSpPr>
          <a:xfrm>
            <a:off x="1000843" y="4893376"/>
            <a:ext cx="820981" cy="499191"/>
            <a:chOff x="808344" y="5105400"/>
            <a:chExt cx="820981" cy="499191"/>
          </a:xfrm>
        </p:grpSpPr>
        <p:sp>
          <p:nvSpPr>
            <p:cNvPr id="43" name="Isosceles Triangle 42"/>
            <p:cNvSpPr/>
            <p:nvPr/>
          </p:nvSpPr>
          <p:spPr>
            <a:xfrm>
              <a:off x="808344" y="5105400"/>
              <a:ext cx="593010" cy="49919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4" name="TextBox 43"/>
            <p:cNvSpPr txBox="1"/>
            <p:nvPr/>
          </p:nvSpPr>
          <p:spPr>
            <a:xfrm>
              <a:off x="930497" y="5300695"/>
              <a:ext cx="698828" cy="276999"/>
            </a:xfrm>
            <a:prstGeom prst="rect">
              <a:avLst/>
            </a:prstGeom>
            <a:noFill/>
          </p:spPr>
          <p:txBody>
            <a:bodyPr wrap="square" rtlCol="0">
              <a:spAutoFit/>
            </a:bodyPr>
            <a:lstStyle/>
            <a:p>
              <a:r>
                <a:rPr lang="en-US" sz="1200" dirty="0" smtClean="0">
                  <a:latin typeface="+mn-lt"/>
                </a:rPr>
                <a:t>61</a:t>
              </a:r>
              <a:endParaRPr lang="en-US" sz="1200" dirty="0">
                <a:latin typeface="+mn-lt"/>
              </a:endParaRPr>
            </a:p>
          </p:txBody>
        </p:sp>
      </p:grpSp>
      <p:grpSp>
        <p:nvGrpSpPr>
          <p:cNvPr id="45" name="Group 44"/>
          <p:cNvGrpSpPr/>
          <p:nvPr/>
        </p:nvGrpSpPr>
        <p:grpSpPr>
          <a:xfrm>
            <a:off x="6096463" y="4374542"/>
            <a:ext cx="808811" cy="499191"/>
            <a:chOff x="808344" y="5105400"/>
            <a:chExt cx="808811" cy="499191"/>
          </a:xfrm>
        </p:grpSpPr>
        <p:sp>
          <p:nvSpPr>
            <p:cNvPr id="46" name="Isosceles Triangle 45"/>
            <p:cNvSpPr/>
            <p:nvPr/>
          </p:nvSpPr>
          <p:spPr>
            <a:xfrm>
              <a:off x="808344" y="5105400"/>
              <a:ext cx="593010" cy="49919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7" name="TextBox 46"/>
            <p:cNvSpPr txBox="1"/>
            <p:nvPr/>
          </p:nvSpPr>
          <p:spPr>
            <a:xfrm>
              <a:off x="918327" y="5312004"/>
              <a:ext cx="698828" cy="276999"/>
            </a:xfrm>
            <a:prstGeom prst="rect">
              <a:avLst/>
            </a:prstGeom>
            <a:noFill/>
          </p:spPr>
          <p:txBody>
            <a:bodyPr wrap="square" rtlCol="0">
              <a:spAutoFit/>
            </a:bodyPr>
            <a:lstStyle/>
            <a:p>
              <a:r>
                <a:rPr lang="en-US" sz="1200" dirty="0" smtClean="0">
                  <a:latin typeface="+mn-lt"/>
                </a:rPr>
                <a:t>49</a:t>
              </a:r>
              <a:endParaRPr lang="en-US" sz="1200" dirty="0">
                <a:latin typeface="+mn-lt"/>
              </a:endParaRPr>
            </a:p>
          </p:txBody>
        </p:sp>
      </p:grpSp>
      <p:grpSp>
        <p:nvGrpSpPr>
          <p:cNvPr id="48" name="Group 47"/>
          <p:cNvGrpSpPr/>
          <p:nvPr/>
        </p:nvGrpSpPr>
        <p:grpSpPr>
          <a:xfrm>
            <a:off x="2839409" y="2779509"/>
            <a:ext cx="818218" cy="499191"/>
            <a:chOff x="808344" y="5105400"/>
            <a:chExt cx="818218" cy="499191"/>
          </a:xfrm>
        </p:grpSpPr>
        <p:sp>
          <p:nvSpPr>
            <p:cNvPr id="49" name="Isosceles Triangle 48"/>
            <p:cNvSpPr/>
            <p:nvPr/>
          </p:nvSpPr>
          <p:spPr>
            <a:xfrm>
              <a:off x="808344" y="5105400"/>
              <a:ext cx="593010" cy="49919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0" name="TextBox 49"/>
            <p:cNvSpPr txBox="1"/>
            <p:nvPr/>
          </p:nvSpPr>
          <p:spPr>
            <a:xfrm>
              <a:off x="927734" y="5314086"/>
              <a:ext cx="698828" cy="276999"/>
            </a:xfrm>
            <a:prstGeom prst="rect">
              <a:avLst/>
            </a:prstGeom>
            <a:noFill/>
          </p:spPr>
          <p:txBody>
            <a:bodyPr wrap="square" rtlCol="0">
              <a:spAutoFit/>
            </a:bodyPr>
            <a:lstStyle/>
            <a:p>
              <a:r>
                <a:rPr lang="en-US" sz="1200" dirty="0" smtClean="0">
                  <a:latin typeface="+mn-lt"/>
                </a:rPr>
                <a:t>10</a:t>
              </a:r>
              <a:endParaRPr lang="en-US" sz="1200" dirty="0">
                <a:latin typeface="+mn-lt"/>
              </a:endParaRPr>
            </a:p>
          </p:txBody>
        </p:sp>
      </p:grpSp>
      <p:grpSp>
        <p:nvGrpSpPr>
          <p:cNvPr id="51" name="Group 50"/>
          <p:cNvGrpSpPr/>
          <p:nvPr/>
        </p:nvGrpSpPr>
        <p:grpSpPr>
          <a:xfrm>
            <a:off x="8417615" y="3523291"/>
            <a:ext cx="764769" cy="499191"/>
            <a:chOff x="808344" y="5105400"/>
            <a:chExt cx="764769" cy="499191"/>
          </a:xfrm>
        </p:grpSpPr>
        <p:sp>
          <p:nvSpPr>
            <p:cNvPr id="52" name="Isosceles Triangle 51"/>
            <p:cNvSpPr/>
            <p:nvPr/>
          </p:nvSpPr>
          <p:spPr>
            <a:xfrm>
              <a:off x="808344" y="5105400"/>
              <a:ext cx="593010" cy="49919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3" name="TextBox 52"/>
            <p:cNvSpPr txBox="1"/>
            <p:nvPr/>
          </p:nvSpPr>
          <p:spPr>
            <a:xfrm>
              <a:off x="874285" y="5311438"/>
              <a:ext cx="698828" cy="276999"/>
            </a:xfrm>
            <a:prstGeom prst="rect">
              <a:avLst/>
            </a:prstGeom>
            <a:noFill/>
          </p:spPr>
          <p:txBody>
            <a:bodyPr wrap="square" rtlCol="0">
              <a:spAutoFit/>
            </a:bodyPr>
            <a:lstStyle/>
            <a:p>
              <a:r>
                <a:rPr lang="en-US" sz="1200" dirty="0" smtClean="0">
                  <a:latin typeface="+mn-lt"/>
                </a:rPr>
                <a:t>139</a:t>
              </a:r>
              <a:endParaRPr lang="en-US" sz="1200" dirty="0">
                <a:latin typeface="+mn-lt"/>
              </a:endParaRPr>
            </a:p>
          </p:txBody>
        </p:sp>
      </p:grpSp>
    </p:spTree>
    <p:extLst>
      <p:ext uri="{BB962C8B-B14F-4D97-AF65-F5344CB8AC3E}">
        <p14:creationId xmlns:p14="http://schemas.microsoft.com/office/powerpoint/2010/main" val="2377889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12</a:t>
            </a:fld>
            <a:endParaRPr lang="en-US" dirty="0"/>
          </a:p>
        </p:txBody>
      </p:sp>
      <p:sp>
        <p:nvSpPr>
          <p:cNvPr id="4" name="Text Placeholder 3"/>
          <p:cNvSpPr>
            <a:spLocks noGrp="1"/>
          </p:cNvSpPr>
          <p:nvPr>
            <p:ph type="body" sz="quarter" idx="14"/>
          </p:nvPr>
        </p:nvSpPr>
        <p:spPr>
          <a:xfrm>
            <a:off x="628649" y="1388267"/>
            <a:ext cx="5111751" cy="4686618"/>
          </a:xfrm>
        </p:spPr>
        <p:txBody>
          <a:bodyPr/>
          <a:lstStyle/>
          <a:p>
            <a:pPr>
              <a:lnSpc>
                <a:spcPct val="100000"/>
              </a:lnSpc>
              <a:spcAft>
                <a:spcPts val="600"/>
              </a:spcAft>
            </a:pPr>
            <a:r>
              <a:rPr lang="en-US" dirty="0" smtClean="0"/>
              <a:t>Time spent training the entire workforce</a:t>
            </a:r>
          </a:p>
          <a:p>
            <a:pPr>
              <a:lnSpc>
                <a:spcPct val="100000"/>
              </a:lnSpc>
              <a:spcAft>
                <a:spcPts val="600"/>
              </a:spcAft>
            </a:pPr>
            <a:r>
              <a:rPr lang="en-US" dirty="0" smtClean="0"/>
              <a:t>Core elements of the Fatality Prevention program</a:t>
            </a:r>
          </a:p>
          <a:p>
            <a:pPr lvl="1">
              <a:lnSpc>
                <a:spcPct val="100000"/>
              </a:lnSpc>
              <a:spcAft>
                <a:spcPts val="600"/>
              </a:spcAft>
            </a:pPr>
            <a:r>
              <a:rPr lang="en-US" dirty="0" smtClean="0"/>
              <a:t>Communication</a:t>
            </a:r>
          </a:p>
          <a:p>
            <a:pPr lvl="1">
              <a:lnSpc>
                <a:spcPct val="100000"/>
              </a:lnSpc>
              <a:spcAft>
                <a:spcPts val="600"/>
              </a:spcAft>
            </a:pPr>
            <a:r>
              <a:rPr lang="en-US" dirty="0" smtClean="0"/>
              <a:t>Messaging and Perception</a:t>
            </a:r>
          </a:p>
          <a:p>
            <a:pPr lvl="1">
              <a:lnSpc>
                <a:spcPct val="100000"/>
              </a:lnSpc>
              <a:spcAft>
                <a:spcPts val="600"/>
              </a:spcAft>
            </a:pPr>
            <a:r>
              <a:rPr lang="en-US" dirty="0" smtClean="0"/>
              <a:t>Accountability</a:t>
            </a:r>
          </a:p>
          <a:p>
            <a:pPr lvl="1">
              <a:lnSpc>
                <a:spcPct val="100000"/>
              </a:lnSpc>
              <a:spcAft>
                <a:spcPts val="600"/>
              </a:spcAft>
            </a:pPr>
            <a:r>
              <a:rPr lang="en-US" dirty="0" smtClean="0"/>
              <a:t>Stopping Work</a:t>
            </a:r>
          </a:p>
          <a:p>
            <a:pPr lvl="1">
              <a:lnSpc>
                <a:spcPct val="100000"/>
              </a:lnSpc>
              <a:spcAft>
                <a:spcPts val="600"/>
              </a:spcAft>
            </a:pPr>
            <a:r>
              <a:rPr lang="en-US" dirty="0" smtClean="0"/>
              <a:t>Situational Risks and Outcomes</a:t>
            </a:r>
          </a:p>
          <a:p>
            <a:pPr lvl="1">
              <a:lnSpc>
                <a:spcPct val="100000"/>
              </a:lnSpc>
              <a:spcAft>
                <a:spcPts val="600"/>
              </a:spcAft>
            </a:pPr>
            <a:r>
              <a:rPr lang="en-US" dirty="0" smtClean="0"/>
              <a:t>Pre-job Planning</a:t>
            </a:r>
          </a:p>
          <a:p>
            <a:pPr lvl="1">
              <a:lnSpc>
                <a:spcPct val="100000"/>
              </a:lnSpc>
              <a:spcAft>
                <a:spcPts val="600"/>
              </a:spcAft>
            </a:pPr>
            <a:r>
              <a:rPr lang="en-US" dirty="0" smtClean="0"/>
              <a:t>Evaluating and Improving Controls</a:t>
            </a:r>
            <a:endParaRPr lang="en-US" dirty="0"/>
          </a:p>
        </p:txBody>
      </p:sp>
      <p:sp>
        <p:nvSpPr>
          <p:cNvPr id="5" name="Text Placeholder 4"/>
          <p:cNvSpPr>
            <a:spLocks noGrp="1"/>
          </p:cNvSpPr>
          <p:nvPr>
            <p:ph type="body" sz="quarter" idx="15"/>
          </p:nvPr>
        </p:nvSpPr>
        <p:spPr/>
        <p:txBody>
          <a:bodyPr/>
          <a:lstStyle/>
          <a:p>
            <a:r>
              <a:rPr lang="en-US" dirty="0" smtClean="0"/>
              <a:t>Fatality Prevention</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945653" y="1736476"/>
            <a:ext cx="2533570" cy="1584743"/>
          </a:xfrm>
          <a:prstGeom prst="rect">
            <a:avLst/>
          </a:prstGeom>
          <a:ln>
            <a:solidFill>
              <a:schemeClr val="tx1"/>
            </a:solidFill>
          </a:ln>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32000"/>
                    </a14:imgEffect>
                  </a14:imgLayer>
                </a14:imgProps>
              </a:ext>
              <a:ext uri="{28A0092B-C50C-407E-A947-70E740481C1C}">
                <a14:useLocalDpi xmlns:a14="http://schemas.microsoft.com/office/drawing/2010/main" val="0"/>
              </a:ext>
            </a:extLst>
          </a:blip>
          <a:srcRect/>
          <a:stretch/>
        </p:blipFill>
        <p:spPr>
          <a:xfrm>
            <a:off x="5370972" y="3921838"/>
            <a:ext cx="2633838" cy="2049374"/>
          </a:xfrm>
          <a:prstGeom prst="rect">
            <a:avLst/>
          </a:prstGeom>
          <a:ln>
            <a:solidFill>
              <a:schemeClr val="tx1"/>
            </a:solidFill>
          </a:ln>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299204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13</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smtClean="0"/>
              <a:t>What is next for the Fatality Prevention program?</a:t>
            </a:r>
          </a:p>
          <a:p>
            <a:pPr>
              <a:lnSpc>
                <a:spcPct val="100000"/>
              </a:lnSpc>
              <a:spcAft>
                <a:spcPts val="600"/>
              </a:spcAft>
            </a:pPr>
            <a:r>
              <a:rPr lang="en-US" dirty="0" smtClean="0"/>
              <a:t>How do we build on the program?</a:t>
            </a:r>
          </a:p>
          <a:p>
            <a:pPr>
              <a:lnSpc>
                <a:spcPct val="100000"/>
              </a:lnSpc>
              <a:spcAft>
                <a:spcPts val="600"/>
              </a:spcAft>
            </a:pPr>
            <a:r>
              <a:rPr lang="en-US" dirty="0" smtClean="0"/>
              <a:t>Is there new material?</a:t>
            </a:r>
          </a:p>
          <a:p>
            <a:pPr>
              <a:lnSpc>
                <a:spcPct val="100000"/>
              </a:lnSpc>
              <a:spcAft>
                <a:spcPts val="600"/>
              </a:spcAft>
            </a:pPr>
            <a:r>
              <a:rPr lang="en-US" dirty="0" smtClean="0"/>
              <a:t>How can the concepts be refreshed?</a:t>
            </a:r>
          </a:p>
          <a:p>
            <a:pPr>
              <a:lnSpc>
                <a:spcPct val="100000"/>
              </a:lnSpc>
              <a:spcAft>
                <a:spcPts val="600"/>
              </a:spcAft>
            </a:pPr>
            <a:r>
              <a:rPr lang="en-US" dirty="0" smtClean="0"/>
              <a:t>Are there additional tools for use in the field?</a:t>
            </a:r>
            <a:endParaRPr lang="en-US" dirty="0"/>
          </a:p>
        </p:txBody>
      </p:sp>
      <p:sp>
        <p:nvSpPr>
          <p:cNvPr id="5" name="Text Placeholder 4"/>
          <p:cNvSpPr>
            <a:spLocks noGrp="1"/>
          </p:cNvSpPr>
          <p:nvPr>
            <p:ph type="body" sz="quarter" idx="15"/>
          </p:nvPr>
        </p:nvSpPr>
        <p:spPr/>
        <p:txBody>
          <a:bodyPr/>
          <a:lstStyle/>
          <a:p>
            <a:r>
              <a:rPr lang="en-US" dirty="0" smtClean="0"/>
              <a:t>Fatality Prevention</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61596" y="4147515"/>
            <a:ext cx="2501368" cy="1567263"/>
          </a:xfrm>
          <a:prstGeom prst="rect">
            <a:avLst/>
          </a:prstGeom>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147279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14</a:t>
            </a:fld>
            <a:endParaRPr lang="en-US" dirty="0"/>
          </a:p>
        </p:txBody>
      </p:sp>
      <p:sp>
        <p:nvSpPr>
          <p:cNvPr id="4" name="Text Placeholder 3"/>
          <p:cNvSpPr>
            <a:spLocks noGrp="1"/>
          </p:cNvSpPr>
          <p:nvPr>
            <p:ph type="body" sz="quarter" idx="14"/>
          </p:nvPr>
        </p:nvSpPr>
        <p:spPr/>
        <p:txBody>
          <a:bodyPr/>
          <a:lstStyle/>
          <a:p>
            <a:pPr marL="0" indent="0">
              <a:buNone/>
            </a:pPr>
            <a:r>
              <a:rPr lang="en-US" dirty="0" smtClean="0"/>
              <a:t>Our employees, industry, trade groups, regulators, partners, and investors expect it</a:t>
            </a:r>
            <a:endParaRPr lang="en-US" dirty="0"/>
          </a:p>
        </p:txBody>
      </p:sp>
      <p:sp>
        <p:nvSpPr>
          <p:cNvPr id="5" name="Text Placeholder 4"/>
          <p:cNvSpPr>
            <a:spLocks noGrp="1"/>
          </p:cNvSpPr>
          <p:nvPr>
            <p:ph type="body" sz="quarter" idx="15"/>
          </p:nvPr>
        </p:nvSpPr>
        <p:spPr/>
        <p:txBody>
          <a:bodyPr/>
          <a:lstStyle/>
          <a:p>
            <a:r>
              <a:rPr lang="en-US" dirty="0" smtClean="0"/>
              <a:t>Expectations</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49" y="2118030"/>
            <a:ext cx="2689755" cy="22285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640" y="2847589"/>
            <a:ext cx="1307144" cy="13464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2025" y="3150826"/>
            <a:ext cx="1287546" cy="132626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8649" y="4284416"/>
            <a:ext cx="1353892" cy="1818287"/>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47855" y="5268506"/>
            <a:ext cx="2406736" cy="740535"/>
          </a:xfrm>
          <a:prstGeom prst="rect">
            <a:avLst/>
          </a:prstGeom>
          <a:ln>
            <a:noFill/>
          </a:ln>
          <a:effectLst>
            <a:outerShdw blurRad="292100" dist="139700" dir="2700000" algn="tl" rotWithShape="0">
              <a:srgbClr val="333333">
                <a:alpha val="65000"/>
              </a:srgbClr>
            </a:outerShdw>
          </a:effectLst>
        </p:spPr>
      </p:pic>
      <p:grpSp>
        <p:nvGrpSpPr>
          <p:cNvPr id="11" name="Group 10"/>
          <p:cNvGrpSpPr/>
          <p:nvPr/>
        </p:nvGrpSpPr>
        <p:grpSpPr>
          <a:xfrm>
            <a:off x="2115669" y="4025034"/>
            <a:ext cx="2253922" cy="925361"/>
            <a:chOff x="3289624" y="2907229"/>
            <a:chExt cx="5994400" cy="2833317"/>
          </a:xfrm>
        </p:grpSpPr>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89624" y="2907229"/>
              <a:ext cx="5994400" cy="1411383"/>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289624" y="4318612"/>
              <a:ext cx="5994400" cy="1421934"/>
            </a:xfrm>
            <a:prstGeom prst="rect">
              <a:avLst/>
            </a:prstGeom>
          </p:spPr>
        </p:pic>
      </p:grpSp>
      <p:grpSp>
        <p:nvGrpSpPr>
          <p:cNvPr id="14" name="Group 13"/>
          <p:cNvGrpSpPr/>
          <p:nvPr/>
        </p:nvGrpSpPr>
        <p:grpSpPr>
          <a:xfrm>
            <a:off x="3399571" y="3091739"/>
            <a:ext cx="3424732" cy="1385356"/>
            <a:chOff x="-1741811" y="4169485"/>
            <a:chExt cx="5779913" cy="2509038"/>
          </a:xfrm>
        </p:grpSpPr>
        <p:pic>
          <p:nvPicPr>
            <p:cNvPr id="15" name="Picture 1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741810" y="5601908"/>
              <a:ext cx="5779911" cy="429658"/>
            </a:xfrm>
            <a:prstGeom prst="rect">
              <a:avLst/>
            </a:prstGeom>
          </p:spPr>
        </p:pic>
        <p:pic>
          <p:nvPicPr>
            <p:cNvPr id="16" name="Picture 15"/>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741809" y="4169485"/>
              <a:ext cx="5779911" cy="1459796"/>
            </a:xfrm>
            <a:prstGeom prst="rect">
              <a:avLst/>
            </a:prstGeom>
          </p:spPr>
        </p:pic>
        <p:pic>
          <p:nvPicPr>
            <p:cNvPr id="17" name="Picture 16"/>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741811" y="5989727"/>
              <a:ext cx="5779911" cy="688796"/>
            </a:xfrm>
            <a:prstGeom prst="rect">
              <a:avLst/>
            </a:prstGeom>
          </p:spPr>
        </p:pic>
      </p:grpSp>
      <p:grpSp>
        <p:nvGrpSpPr>
          <p:cNvPr id="18" name="Group 17"/>
          <p:cNvGrpSpPr/>
          <p:nvPr/>
        </p:nvGrpSpPr>
        <p:grpSpPr>
          <a:xfrm>
            <a:off x="3318404" y="2118030"/>
            <a:ext cx="3616013" cy="1131938"/>
            <a:chOff x="9334527" y="1180037"/>
            <a:chExt cx="4572000" cy="1353948"/>
          </a:xfrm>
        </p:grpSpPr>
        <p:sp>
          <p:nvSpPr>
            <p:cNvPr id="19" name="Rectangle 18"/>
            <p:cNvSpPr/>
            <p:nvPr/>
          </p:nvSpPr>
          <p:spPr>
            <a:xfrm>
              <a:off x="9390352" y="1180037"/>
              <a:ext cx="4296850" cy="1353948"/>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9378593" y="1814784"/>
              <a:ext cx="4296850" cy="700048"/>
            </a:xfrm>
            <a:prstGeom prst="rect">
              <a:avLst/>
            </a:prstGeom>
          </p:spPr>
        </p:pic>
        <p:sp>
          <p:nvSpPr>
            <p:cNvPr id="21" name="Rectangle 20"/>
            <p:cNvSpPr/>
            <p:nvPr/>
          </p:nvSpPr>
          <p:spPr>
            <a:xfrm>
              <a:off x="9334527" y="1219766"/>
              <a:ext cx="4572000" cy="646331"/>
            </a:xfrm>
            <a:prstGeom prst="rect">
              <a:avLst/>
            </a:prstGeom>
          </p:spPr>
          <p:txBody>
            <a:bodyPr>
              <a:spAutoFit/>
            </a:bodyPr>
            <a:lstStyle/>
            <a:p>
              <a:r>
                <a:rPr lang="en-US" b="1" dirty="0"/>
                <a:t>Freeport Indonesia union plans one-month strike at copper mine</a:t>
              </a:r>
              <a:endParaRPr lang="en-US" dirty="0"/>
            </a:p>
          </p:txBody>
        </p:sp>
      </p:grpSp>
      <p:pic>
        <p:nvPicPr>
          <p:cNvPr id="22" name="Picture 21"/>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760952" y="2413171"/>
            <a:ext cx="1258053" cy="1284911"/>
          </a:xfrm>
          <a:prstGeom prst="rect">
            <a:avLst/>
          </a:prstGeom>
        </p:spPr>
      </p:pic>
      <p:grpSp>
        <p:nvGrpSpPr>
          <p:cNvPr id="23" name="Group 22"/>
          <p:cNvGrpSpPr/>
          <p:nvPr/>
        </p:nvGrpSpPr>
        <p:grpSpPr>
          <a:xfrm>
            <a:off x="3588476" y="4330760"/>
            <a:ext cx="3762154" cy="1562208"/>
            <a:chOff x="3034074" y="3584280"/>
            <a:chExt cx="5585932" cy="2339969"/>
          </a:xfrm>
        </p:grpSpPr>
        <p:pic>
          <p:nvPicPr>
            <p:cNvPr id="24" name="Picture 23"/>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623079" y="3584280"/>
              <a:ext cx="4657768" cy="809372"/>
            </a:xfrm>
            <a:prstGeom prst="rect">
              <a:avLst/>
            </a:prstGeom>
          </p:spPr>
        </p:pic>
        <p:pic>
          <p:nvPicPr>
            <p:cNvPr id="25" name="Picture 24"/>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3034074" y="4391894"/>
              <a:ext cx="5585932" cy="465015"/>
            </a:xfrm>
            <a:prstGeom prst="rect">
              <a:avLst/>
            </a:prstGeom>
          </p:spPr>
        </p:pic>
        <p:pic>
          <p:nvPicPr>
            <p:cNvPr id="26" name="Picture 25"/>
            <p:cNvPicPr>
              <a:picLocks noChangeAspect="1"/>
            </p:cNvPicPr>
            <p:nvPr/>
          </p:nvPicPr>
          <p:blipFill rotWithShape="1">
            <a:blip r:embed="rId17" cstate="print">
              <a:extLst>
                <a:ext uri="{28A0092B-C50C-407E-A947-70E740481C1C}">
                  <a14:useLocalDpi xmlns:a14="http://schemas.microsoft.com/office/drawing/2010/main" val="0"/>
                </a:ext>
              </a:extLst>
            </a:blip>
            <a:srcRect b="19374"/>
            <a:stretch/>
          </p:blipFill>
          <p:spPr>
            <a:xfrm>
              <a:off x="3571832" y="4804730"/>
              <a:ext cx="4312355" cy="1119519"/>
            </a:xfrm>
            <a:prstGeom prst="rect">
              <a:avLst/>
            </a:prstGeom>
          </p:spPr>
        </p:pic>
      </p:grpSp>
      <p:sp>
        <p:nvSpPr>
          <p:cNvPr id="2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55764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15</a:t>
            </a:fld>
            <a:endParaRPr lang="en-US" dirty="0"/>
          </a:p>
        </p:txBody>
      </p:sp>
      <p:sp>
        <p:nvSpPr>
          <p:cNvPr id="4" name="Text Placeholder 3"/>
          <p:cNvSpPr>
            <a:spLocks noGrp="1"/>
          </p:cNvSpPr>
          <p:nvPr>
            <p:ph type="body" sz="quarter" idx="14"/>
          </p:nvPr>
        </p:nvSpPr>
        <p:spPr/>
        <p:txBody>
          <a:bodyPr/>
          <a:lstStyle/>
          <a:p>
            <a:pPr marL="0" indent="0">
              <a:buNone/>
            </a:pPr>
            <a:r>
              <a:rPr lang="en-US" dirty="0" smtClean="0"/>
              <a:t>Everyone has a reason to go home safely</a:t>
            </a:r>
            <a:endParaRPr lang="en-US" dirty="0"/>
          </a:p>
        </p:txBody>
      </p:sp>
      <p:sp>
        <p:nvSpPr>
          <p:cNvPr id="5" name="Text Placeholder 4"/>
          <p:cNvSpPr>
            <a:spLocks noGrp="1"/>
          </p:cNvSpPr>
          <p:nvPr>
            <p:ph type="body" sz="quarter" idx="15"/>
          </p:nvPr>
        </p:nvSpPr>
        <p:spPr/>
        <p:txBody>
          <a:bodyPr/>
          <a:lstStyle/>
          <a:p>
            <a:r>
              <a:rPr lang="en-US" dirty="0" smtClean="0"/>
              <a:t>Expectations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502" y="2063437"/>
            <a:ext cx="2151698" cy="12049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0721" y="3163095"/>
            <a:ext cx="1756379" cy="11645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8502" y="3240184"/>
            <a:ext cx="1414775" cy="10597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8502" y="4292992"/>
            <a:ext cx="2664113" cy="177284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99929" y="3199789"/>
            <a:ext cx="2902465" cy="145123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155419" y="2076729"/>
            <a:ext cx="2323620" cy="107731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102538" y="4568170"/>
            <a:ext cx="1958079" cy="146666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57311" y="2063437"/>
            <a:ext cx="1345083" cy="134508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014305" y="4314082"/>
            <a:ext cx="1775260" cy="1720757"/>
          </a:xfrm>
          <a:prstGeom prst="rect">
            <a:avLst/>
          </a:prstGeom>
        </p:spPr>
      </p:pic>
      <p:sp>
        <p:nvSpPr>
          <p:cNvPr id="15"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152597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Explanation of the FRM Concept</a:t>
            </a:r>
            <a:endParaRPr lang="en-US"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568" r="8568"/>
          <a:stretch>
            <a:fillRect/>
          </a:stretch>
        </p:blipFill>
        <p:spPr/>
      </p:pic>
    </p:spTree>
    <p:extLst>
      <p:ext uri="{BB962C8B-B14F-4D97-AF65-F5344CB8AC3E}">
        <p14:creationId xmlns:p14="http://schemas.microsoft.com/office/powerpoint/2010/main" val="1949380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17</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smtClean="0"/>
              <a:t>Fatal Risk Management (FRM) </a:t>
            </a:r>
            <a:r>
              <a:rPr lang="en-US" dirty="0"/>
              <a:t>is the next step in the Fatality Prevention Program</a:t>
            </a:r>
          </a:p>
          <a:p>
            <a:pPr>
              <a:lnSpc>
                <a:spcPct val="100000"/>
              </a:lnSpc>
              <a:spcAft>
                <a:spcPts val="600"/>
              </a:spcAft>
            </a:pPr>
            <a:r>
              <a:rPr lang="en-US" dirty="0" smtClean="0"/>
              <a:t>It </a:t>
            </a:r>
            <a:r>
              <a:rPr lang="en-US" dirty="0"/>
              <a:t>builds on the core elements presented in Fatality Prevention Training</a:t>
            </a:r>
          </a:p>
          <a:p>
            <a:pPr>
              <a:lnSpc>
                <a:spcPct val="100000"/>
              </a:lnSpc>
              <a:spcAft>
                <a:spcPts val="600"/>
              </a:spcAft>
            </a:pPr>
            <a:r>
              <a:rPr lang="en-US" dirty="0" smtClean="0"/>
              <a:t>Focused </a:t>
            </a:r>
            <a:r>
              <a:rPr lang="en-US" dirty="0"/>
              <a:t>on improving </a:t>
            </a:r>
            <a:r>
              <a:rPr lang="en-US" dirty="0" smtClean="0"/>
              <a:t>identification </a:t>
            </a:r>
            <a:r>
              <a:rPr lang="en-US" dirty="0"/>
              <a:t>of </a:t>
            </a:r>
            <a:r>
              <a:rPr lang="en-US" dirty="0" smtClean="0"/>
              <a:t>Fatal Risks </a:t>
            </a:r>
            <a:r>
              <a:rPr lang="en-US" dirty="0"/>
              <a:t>and </a:t>
            </a:r>
            <a:r>
              <a:rPr lang="en-US" dirty="0" smtClean="0"/>
              <a:t>implementing Critical Controls</a:t>
            </a:r>
            <a:endParaRPr lang="en-US" dirty="0"/>
          </a:p>
          <a:p>
            <a:pPr>
              <a:lnSpc>
                <a:spcPct val="100000"/>
              </a:lnSpc>
              <a:spcAft>
                <a:spcPts val="600"/>
              </a:spcAft>
            </a:pPr>
            <a:r>
              <a:rPr lang="en-US" dirty="0" smtClean="0"/>
              <a:t>It </a:t>
            </a:r>
            <a:r>
              <a:rPr lang="en-US" dirty="0"/>
              <a:t>consists of several tools to be used in the </a:t>
            </a:r>
            <a:r>
              <a:rPr lang="en-US" dirty="0" smtClean="0"/>
              <a:t>field</a:t>
            </a:r>
            <a:endParaRPr lang="en-US" dirty="0"/>
          </a:p>
          <a:p>
            <a:pPr>
              <a:lnSpc>
                <a:spcPct val="100000"/>
              </a:lnSpc>
              <a:spcAft>
                <a:spcPts val="600"/>
              </a:spcAft>
            </a:pPr>
            <a:endParaRPr lang="en-US" dirty="0"/>
          </a:p>
        </p:txBody>
      </p:sp>
      <p:sp>
        <p:nvSpPr>
          <p:cNvPr id="5" name="Text Placeholder 4"/>
          <p:cNvSpPr>
            <a:spLocks noGrp="1"/>
          </p:cNvSpPr>
          <p:nvPr>
            <p:ph type="body" sz="quarter" idx="15"/>
          </p:nvPr>
        </p:nvSpPr>
        <p:spPr/>
        <p:txBody>
          <a:bodyPr/>
          <a:lstStyle/>
          <a:p>
            <a:r>
              <a:rPr lang="en-US" dirty="0" smtClean="0"/>
              <a:t>FRM Concept</a:t>
            </a:r>
            <a:endParaRPr lang="en-US" dirty="0"/>
          </a:p>
        </p:txBody>
      </p:sp>
      <p:sp>
        <p:nvSpPr>
          <p:cNvPr id="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615857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18</a:t>
            </a:fld>
            <a:endParaRPr lang="en-US" dirty="0"/>
          </a:p>
        </p:txBody>
      </p:sp>
      <p:sp>
        <p:nvSpPr>
          <p:cNvPr id="6" name="Text Placeholder 5"/>
          <p:cNvSpPr>
            <a:spLocks noGrp="1"/>
          </p:cNvSpPr>
          <p:nvPr>
            <p:ph type="body" sz="quarter" idx="14"/>
          </p:nvPr>
        </p:nvSpPr>
        <p:spPr/>
        <p:txBody>
          <a:bodyPr/>
          <a:lstStyle/>
          <a:p>
            <a:pPr marL="0" indent="0">
              <a:lnSpc>
                <a:spcPct val="100000"/>
              </a:lnSpc>
              <a:spcAft>
                <a:spcPts val="600"/>
              </a:spcAft>
              <a:buNone/>
            </a:pPr>
            <a:r>
              <a:rPr lang="en-US" dirty="0" smtClean="0"/>
              <a:t>FRM was developed to:</a:t>
            </a:r>
          </a:p>
          <a:p>
            <a:pPr>
              <a:lnSpc>
                <a:spcPct val="100000"/>
              </a:lnSpc>
              <a:spcAft>
                <a:spcPts val="600"/>
              </a:spcAft>
            </a:pPr>
            <a:r>
              <a:rPr lang="en-US" dirty="0" smtClean="0"/>
              <a:t>Clarify the potential for Fatal Risks</a:t>
            </a:r>
          </a:p>
          <a:p>
            <a:pPr>
              <a:lnSpc>
                <a:spcPct val="100000"/>
              </a:lnSpc>
              <a:spcAft>
                <a:spcPts val="600"/>
              </a:spcAft>
            </a:pPr>
            <a:r>
              <a:rPr lang="en-US" dirty="0" smtClean="0"/>
              <a:t>Identify Critical Controls to manage those risks</a:t>
            </a:r>
          </a:p>
          <a:p>
            <a:pPr>
              <a:lnSpc>
                <a:spcPct val="100000"/>
              </a:lnSpc>
              <a:spcAft>
                <a:spcPts val="600"/>
              </a:spcAft>
            </a:pPr>
            <a:r>
              <a:rPr lang="en-US" dirty="0" smtClean="0"/>
              <a:t>Standardize communication</a:t>
            </a:r>
          </a:p>
        </p:txBody>
      </p:sp>
      <p:sp>
        <p:nvSpPr>
          <p:cNvPr id="7" name="Text Placeholder 6"/>
          <p:cNvSpPr>
            <a:spLocks noGrp="1"/>
          </p:cNvSpPr>
          <p:nvPr>
            <p:ph type="body" sz="quarter" idx="15"/>
          </p:nvPr>
        </p:nvSpPr>
        <p:spPr/>
        <p:txBody>
          <a:bodyPr/>
          <a:lstStyle/>
          <a:p>
            <a:r>
              <a:rPr lang="en-US" dirty="0" smtClean="0"/>
              <a:t>FRM Concept</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927310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19</a:t>
            </a:fld>
            <a:endParaRPr lang="en-US" dirty="0"/>
          </a:p>
        </p:txBody>
      </p:sp>
      <p:sp>
        <p:nvSpPr>
          <p:cNvPr id="6" name="Text Placeholder 5"/>
          <p:cNvSpPr>
            <a:spLocks noGrp="1"/>
          </p:cNvSpPr>
          <p:nvPr>
            <p:ph type="body" sz="quarter" idx="14"/>
          </p:nvPr>
        </p:nvSpPr>
        <p:spPr>
          <a:xfrm>
            <a:off x="628648" y="1379220"/>
            <a:ext cx="7446839" cy="4686618"/>
          </a:xfrm>
        </p:spPr>
        <p:txBody>
          <a:bodyPr/>
          <a:lstStyle/>
          <a:p>
            <a:pPr marL="0" indent="0">
              <a:lnSpc>
                <a:spcPct val="100000"/>
              </a:lnSpc>
              <a:spcAft>
                <a:spcPts val="600"/>
              </a:spcAft>
              <a:buNone/>
            </a:pPr>
            <a:r>
              <a:rPr lang="en-US" dirty="0" smtClean="0"/>
              <a:t>Fatal Risks versus other </a:t>
            </a:r>
            <a:r>
              <a:rPr lang="en-US" dirty="0"/>
              <a:t>r</a:t>
            </a:r>
            <a:r>
              <a:rPr lang="en-US" dirty="0" smtClean="0"/>
              <a:t>isks</a:t>
            </a:r>
          </a:p>
          <a:p>
            <a:pPr>
              <a:lnSpc>
                <a:spcPct val="100000"/>
              </a:lnSpc>
              <a:spcAft>
                <a:spcPts val="600"/>
              </a:spcAft>
            </a:pPr>
            <a:r>
              <a:rPr lang="en-US" dirty="0" smtClean="0"/>
              <a:t>Fatal Risks are the risks that will get you killed; When not controlled, they have the potential to cause serious injury or death</a:t>
            </a:r>
          </a:p>
          <a:p>
            <a:pPr>
              <a:lnSpc>
                <a:spcPct val="100000"/>
              </a:lnSpc>
              <a:spcAft>
                <a:spcPts val="600"/>
              </a:spcAft>
            </a:pPr>
            <a:r>
              <a:rPr lang="en-US" dirty="0" smtClean="0"/>
              <a:t>Other risks are still potentially harmful, but carry a lesser risk</a:t>
            </a:r>
          </a:p>
        </p:txBody>
      </p:sp>
      <p:sp>
        <p:nvSpPr>
          <p:cNvPr id="7" name="Text Placeholder 6"/>
          <p:cNvSpPr>
            <a:spLocks noGrp="1"/>
          </p:cNvSpPr>
          <p:nvPr>
            <p:ph type="body" sz="quarter" idx="15"/>
          </p:nvPr>
        </p:nvSpPr>
        <p:spPr/>
        <p:txBody>
          <a:bodyPr/>
          <a:lstStyle/>
          <a:p>
            <a:r>
              <a:rPr lang="en-US" dirty="0" smtClean="0"/>
              <a:t>FRM Concept</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55295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Fatal Risk MANAGEMENT</a:t>
            </a:r>
            <a:endParaRPr lang="en-US" dirty="0"/>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Introductions and Icebreaker activity</a:t>
            </a:r>
          </a:p>
          <a:p>
            <a:pPr>
              <a:lnSpc>
                <a:spcPct val="100000"/>
              </a:lnSpc>
              <a:spcAft>
                <a:spcPts val="600"/>
              </a:spcAft>
            </a:pPr>
            <a:r>
              <a:rPr lang="en-US" dirty="0"/>
              <a:t>Reasons for </a:t>
            </a:r>
            <a:r>
              <a:rPr lang="en-US" dirty="0" smtClean="0"/>
              <a:t>Rolling </a:t>
            </a:r>
            <a:r>
              <a:rPr lang="en-US" dirty="0"/>
              <a:t>O</a:t>
            </a:r>
            <a:r>
              <a:rPr lang="en-US" dirty="0" smtClean="0"/>
              <a:t>ut </a:t>
            </a:r>
            <a:r>
              <a:rPr lang="en-US" dirty="0"/>
              <a:t>FRM</a:t>
            </a:r>
          </a:p>
          <a:p>
            <a:pPr>
              <a:lnSpc>
                <a:spcPct val="100000"/>
              </a:lnSpc>
              <a:spcAft>
                <a:spcPts val="600"/>
              </a:spcAft>
            </a:pPr>
            <a:r>
              <a:rPr lang="en-US" dirty="0"/>
              <a:t>Explanation of the FRM </a:t>
            </a:r>
            <a:r>
              <a:rPr lang="en-US" dirty="0" smtClean="0"/>
              <a:t>Concept </a:t>
            </a:r>
            <a:endParaRPr lang="en-US" dirty="0"/>
          </a:p>
          <a:p>
            <a:pPr>
              <a:lnSpc>
                <a:spcPct val="100000"/>
              </a:lnSpc>
              <a:spcAft>
                <a:spcPts val="600"/>
              </a:spcAft>
            </a:pPr>
            <a:r>
              <a:rPr lang="en-US" dirty="0"/>
              <a:t>How FRM </a:t>
            </a:r>
            <a:r>
              <a:rPr lang="en-US" dirty="0" smtClean="0"/>
              <a:t>Works</a:t>
            </a:r>
            <a:endParaRPr lang="en-US" dirty="0"/>
          </a:p>
          <a:p>
            <a:pPr>
              <a:lnSpc>
                <a:spcPct val="100000"/>
              </a:lnSpc>
              <a:spcAft>
                <a:spcPts val="600"/>
              </a:spcAft>
            </a:pPr>
            <a:r>
              <a:rPr lang="en-US" dirty="0"/>
              <a:t>FRM E</a:t>
            </a:r>
            <a:r>
              <a:rPr lang="en-US" dirty="0" smtClean="0"/>
              <a:t>xercises</a:t>
            </a:r>
            <a:endParaRPr lang="en-US" dirty="0"/>
          </a:p>
          <a:p>
            <a:pPr>
              <a:lnSpc>
                <a:spcPct val="100000"/>
              </a:lnSpc>
              <a:spcAft>
                <a:spcPts val="600"/>
              </a:spcAft>
            </a:pPr>
            <a:r>
              <a:rPr lang="en-US" dirty="0"/>
              <a:t>FRM </a:t>
            </a:r>
            <a:r>
              <a:rPr lang="en-US" dirty="0" smtClean="0"/>
              <a:t>Implementation </a:t>
            </a:r>
            <a:r>
              <a:rPr lang="en-US" dirty="0"/>
              <a:t>&amp; </a:t>
            </a:r>
            <a:r>
              <a:rPr lang="en-US" dirty="0" smtClean="0"/>
              <a:t>Progression</a:t>
            </a:r>
            <a:endParaRPr lang="en-US" dirty="0"/>
          </a:p>
          <a:p>
            <a:pPr>
              <a:lnSpc>
                <a:spcPct val="100000"/>
              </a:lnSpc>
              <a:spcAft>
                <a:spcPts val="600"/>
              </a:spcAft>
            </a:pPr>
            <a:r>
              <a:rPr lang="en-US" dirty="0"/>
              <a:t>Questions</a:t>
            </a:r>
          </a:p>
          <a:p>
            <a:pPr>
              <a:lnSpc>
                <a:spcPct val="100000"/>
              </a:lnSpc>
              <a:spcAft>
                <a:spcPts val="600"/>
              </a:spcAft>
            </a:pPr>
            <a:endParaRPr lang="en-US" dirty="0"/>
          </a:p>
          <a:p>
            <a:pPr>
              <a:lnSpc>
                <a:spcPct val="100000"/>
              </a:lnSpc>
              <a:spcAft>
                <a:spcPts val="600"/>
              </a:spcAft>
            </a:pPr>
            <a:endParaRPr lang="en-US" dirty="0"/>
          </a:p>
        </p:txBody>
      </p:sp>
      <p:sp>
        <p:nvSpPr>
          <p:cNvPr id="5" name="Text Placeholder 4"/>
          <p:cNvSpPr>
            <a:spLocks noGrp="1"/>
          </p:cNvSpPr>
          <p:nvPr>
            <p:ph type="body" sz="quarter" idx="15"/>
          </p:nvPr>
        </p:nvSpPr>
        <p:spPr/>
        <p:txBody>
          <a:bodyPr/>
          <a:lstStyle/>
          <a:p>
            <a:r>
              <a:rPr lang="en-US" dirty="0" smtClean="0"/>
              <a:t>Agenda</a:t>
            </a:r>
            <a:endParaRPr lang="en-US" dirty="0"/>
          </a:p>
        </p:txBody>
      </p:sp>
    </p:spTree>
    <p:extLst>
      <p:ext uri="{BB962C8B-B14F-4D97-AF65-F5344CB8AC3E}">
        <p14:creationId xmlns:p14="http://schemas.microsoft.com/office/powerpoint/2010/main" val="218700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20</a:t>
            </a:fld>
            <a:endParaRPr lang="en-US" dirty="0"/>
          </a:p>
        </p:txBody>
      </p:sp>
      <p:sp>
        <p:nvSpPr>
          <p:cNvPr id="6" name="Text Placeholder 5"/>
          <p:cNvSpPr>
            <a:spLocks noGrp="1"/>
          </p:cNvSpPr>
          <p:nvPr>
            <p:ph type="body" sz="quarter" idx="14"/>
          </p:nvPr>
        </p:nvSpPr>
        <p:spPr/>
        <p:txBody>
          <a:bodyPr/>
          <a:lstStyle/>
          <a:p>
            <a:pPr marL="0" indent="0">
              <a:lnSpc>
                <a:spcPct val="100000"/>
              </a:lnSpc>
              <a:spcAft>
                <a:spcPts val="600"/>
              </a:spcAft>
              <a:buNone/>
            </a:pPr>
            <a:r>
              <a:rPr lang="en-US" dirty="0" smtClean="0"/>
              <a:t>An example is provided to show the relationship between job role, tasks, and Fatal Risks</a:t>
            </a:r>
            <a:endParaRPr lang="en-US" dirty="0"/>
          </a:p>
        </p:txBody>
      </p:sp>
      <p:sp>
        <p:nvSpPr>
          <p:cNvPr id="7" name="Text Placeholder 6"/>
          <p:cNvSpPr>
            <a:spLocks noGrp="1"/>
          </p:cNvSpPr>
          <p:nvPr>
            <p:ph type="body" sz="quarter" idx="15"/>
          </p:nvPr>
        </p:nvSpPr>
        <p:spPr/>
        <p:txBody>
          <a:bodyPr/>
          <a:lstStyle/>
          <a:p>
            <a:r>
              <a:rPr lang="en-US" dirty="0" smtClean="0"/>
              <a:t>FRM Concept</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2669906"/>
              </p:ext>
            </p:extLst>
          </p:nvPr>
        </p:nvGraphicFramePr>
        <p:xfrm>
          <a:off x="628649" y="2363318"/>
          <a:ext cx="6236971" cy="3226419"/>
        </p:xfrm>
        <a:graphic>
          <a:graphicData uri="http://schemas.openxmlformats.org/drawingml/2006/table">
            <a:tbl>
              <a:tblPr firstRow="1" firstCol="1" bandRow="1"/>
              <a:tblGrid>
                <a:gridCol w="1648626">
                  <a:extLst>
                    <a:ext uri="{9D8B030D-6E8A-4147-A177-3AD203B41FA5}">
                      <a16:colId xmlns:a16="http://schemas.microsoft.com/office/drawing/2014/main" val="4280709315"/>
                    </a:ext>
                  </a:extLst>
                </a:gridCol>
                <a:gridCol w="2085611">
                  <a:extLst>
                    <a:ext uri="{9D8B030D-6E8A-4147-A177-3AD203B41FA5}">
                      <a16:colId xmlns:a16="http://schemas.microsoft.com/office/drawing/2014/main" val="1391132467"/>
                    </a:ext>
                  </a:extLst>
                </a:gridCol>
                <a:gridCol w="2502734">
                  <a:extLst>
                    <a:ext uri="{9D8B030D-6E8A-4147-A177-3AD203B41FA5}">
                      <a16:colId xmlns:a16="http://schemas.microsoft.com/office/drawing/2014/main" val="1984621676"/>
                    </a:ext>
                  </a:extLst>
                </a:gridCol>
              </a:tblGrid>
              <a:tr h="530633">
                <a:tc>
                  <a:txBody>
                    <a:bodyPr/>
                    <a:lstStyle/>
                    <a:p>
                      <a:pPr marL="0" marR="0" algn="ctr">
                        <a:spcBef>
                          <a:spcPts val="600"/>
                        </a:spcBef>
                        <a:spcAft>
                          <a:spcPts val="600"/>
                        </a:spcAft>
                      </a:pPr>
                      <a:r>
                        <a:rPr lang="en-US"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Job Role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algn="ctr">
                        <a:spcBef>
                          <a:spcPts val="600"/>
                        </a:spcBef>
                        <a:spcAft>
                          <a:spcPts val="600"/>
                        </a:spcAft>
                      </a:pPr>
                      <a:r>
                        <a:rPr lang="en-US"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Task</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algn="ctr">
                        <a:spcBef>
                          <a:spcPts val="600"/>
                        </a:spcBef>
                        <a:spcAft>
                          <a:spcPts val="600"/>
                        </a:spcAft>
                      </a:pPr>
                      <a:r>
                        <a:rPr lang="en-US" sz="1800" b="1"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Fatal Risks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4288132400"/>
                  </a:ext>
                </a:extLst>
              </a:tr>
              <a:tr h="851392">
                <a:tc>
                  <a:txBody>
                    <a:bodyPr/>
                    <a:lstStyle/>
                    <a:p>
                      <a:pPr marL="0" marR="0">
                        <a:spcBef>
                          <a:spcPts val="600"/>
                        </a:spcBef>
                        <a:spcAft>
                          <a:spcPts val="600"/>
                        </a:spcAft>
                      </a:pPr>
                      <a:r>
                        <a:rPr lang="en-US" sz="1600" dirty="0">
                          <a:effectLst/>
                          <a:latin typeface="Arial" panose="020B0604020202020204" pitchFamily="34" charset="0"/>
                          <a:ea typeface="Calibri" panose="020F0502020204030204" pitchFamily="34" charset="0"/>
                          <a:cs typeface="Arial" panose="020B0604020202020204" pitchFamily="34" charset="0"/>
                        </a:rPr>
                        <a:t>Heavy Equipment Operator</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0" marR="0">
                        <a:spcBef>
                          <a:spcPts val="600"/>
                        </a:spcBef>
                        <a:spcAft>
                          <a:spcPts val="600"/>
                        </a:spcAft>
                      </a:pPr>
                      <a:r>
                        <a:rPr lang="en-US" sz="1600" dirty="0">
                          <a:effectLst/>
                          <a:latin typeface="Arial" panose="020B0604020202020204" pitchFamily="34" charset="0"/>
                          <a:ea typeface="Calibri" panose="020F0502020204030204" pitchFamily="34" charset="0"/>
                          <a:cs typeface="Arial" panose="020B0604020202020204" pitchFamily="34" charset="0"/>
                        </a:rPr>
                        <a:t>Stockpile Maintenance</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342900" marR="0" lvl="0" indent="-342900">
                        <a:spcBef>
                          <a:spcPts val="6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Vehicle impact on person</a:t>
                      </a: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Ground failure</a:t>
                      </a:r>
                    </a:p>
                    <a:p>
                      <a:pPr marL="342900" marR="0" lvl="0" indent="-342900">
                        <a:spcBef>
                          <a:spcPts val="0"/>
                        </a:spcBef>
                        <a:spcAft>
                          <a:spcPts val="6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Vehicle collision or rollover</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extLst>
                  <a:ext uri="{0D108BD9-81ED-4DB2-BD59-A6C34878D82A}">
                    <a16:rowId xmlns:a16="http://schemas.microsoft.com/office/drawing/2014/main" val="2079384866"/>
                  </a:ext>
                </a:extLst>
              </a:tr>
              <a:tr h="745066">
                <a:tc>
                  <a:txBody>
                    <a:bodyPr/>
                    <a:lstStyle/>
                    <a:p>
                      <a:pPr marL="0" marR="0">
                        <a:spcBef>
                          <a:spcPts val="600"/>
                        </a:spcBef>
                        <a:spcAft>
                          <a:spcPts val="600"/>
                        </a:spcAft>
                      </a:pPr>
                      <a:r>
                        <a:rPr lang="en-US" sz="1600">
                          <a:effectLst/>
                          <a:latin typeface="Arial" panose="020B0604020202020204" pitchFamily="34" charset="0"/>
                          <a:ea typeface="Calibri" panose="020F0502020204030204" pitchFamily="34" charset="0"/>
                          <a:cs typeface="Arial" panose="020B0604020202020204" pitchFamily="34" charset="0"/>
                        </a:rPr>
                        <a:t>Lineman</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0" marR="0">
                        <a:spcBef>
                          <a:spcPts val="600"/>
                        </a:spcBef>
                        <a:spcAft>
                          <a:spcPts val="600"/>
                        </a:spcAft>
                      </a:pPr>
                      <a:r>
                        <a:rPr lang="en-US" sz="1600">
                          <a:effectLst/>
                          <a:latin typeface="Arial" panose="020B0604020202020204" pitchFamily="34" charset="0"/>
                          <a:ea typeface="Calibri" panose="020F0502020204030204" pitchFamily="34" charset="0"/>
                          <a:cs typeface="Arial" panose="020B0604020202020204" pitchFamily="34" charset="0"/>
                        </a:rPr>
                        <a:t>Electrical Line Repair</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342900" marR="0" lvl="0" indent="-342900">
                        <a:spcBef>
                          <a:spcPts val="600"/>
                        </a:spcBef>
                        <a:spcAft>
                          <a:spcPts val="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Exposure</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to Electrical Hazards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Fall from heights</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extLst>
                  <a:ext uri="{0D108BD9-81ED-4DB2-BD59-A6C34878D82A}">
                    <a16:rowId xmlns:a16="http://schemas.microsoft.com/office/drawing/2014/main" val="3465246342"/>
                  </a:ext>
                </a:extLst>
              </a:tr>
              <a:tr h="582797">
                <a:tc>
                  <a:txBody>
                    <a:bodyPr/>
                    <a:lstStyle/>
                    <a:p>
                      <a:pPr marL="0" marR="0">
                        <a:spcBef>
                          <a:spcPts val="600"/>
                        </a:spcBef>
                        <a:spcAft>
                          <a:spcPts val="600"/>
                        </a:spcAft>
                      </a:pPr>
                      <a:r>
                        <a:rPr lang="en-US" sz="1600">
                          <a:effectLst/>
                          <a:latin typeface="Arial" panose="020B0604020202020204" pitchFamily="34" charset="0"/>
                          <a:ea typeface="Calibri" panose="020F0502020204030204" pitchFamily="34" charset="0"/>
                          <a:cs typeface="Arial" panose="020B0604020202020204" pitchFamily="34" charset="0"/>
                        </a:rPr>
                        <a:t>Hydromet Diagnostic Mechanic</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0" marR="0">
                        <a:spcBef>
                          <a:spcPts val="600"/>
                        </a:spcBef>
                        <a:spcAft>
                          <a:spcPts val="600"/>
                        </a:spcAft>
                      </a:pPr>
                      <a:r>
                        <a:rPr lang="en-US" sz="1600">
                          <a:effectLst/>
                          <a:latin typeface="Arial" panose="020B0604020202020204" pitchFamily="34" charset="0"/>
                          <a:ea typeface="Calibri" panose="020F0502020204030204" pitchFamily="34" charset="0"/>
                          <a:cs typeface="Arial" panose="020B0604020202020204" pitchFamily="34" charset="0"/>
                        </a:rPr>
                        <a:t>HDPE Handling and Repair</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342900" marR="0" lvl="0" indent="-342900">
                        <a:spcBef>
                          <a:spcPts val="6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Lifting operations</a:t>
                      </a:r>
                    </a:p>
                    <a:p>
                      <a:pPr marL="342900" marR="0" lvl="0" indent="-342900">
                        <a:spcBef>
                          <a:spcPts val="0"/>
                        </a:spcBef>
                        <a:spcAft>
                          <a:spcPts val="6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Uncontrolled release of energy</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extLst>
                  <a:ext uri="{0D108BD9-81ED-4DB2-BD59-A6C34878D82A}">
                    <a16:rowId xmlns:a16="http://schemas.microsoft.com/office/drawing/2014/main" val="1357094137"/>
                  </a:ext>
                </a:extLst>
              </a:tr>
            </a:tbl>
          </a:graphicData>
        </a:graphic>
      </p:graphicFrame>
      <p:sp>
        <p:nvSpPr>
          <p:cNvPr id="5" name="TextBox 4"/>
          <p:cNvSpPr txBox="1"/>
          <p:nvPr/>
        </p:nvSpPr>
        <p:spPr>
          <a:xfrm>
            <a:off x="2291198" y="2146496"/>
            <a:ext cx="4639733" cy="3564467"/>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4353618" y="2363318"/>
            <a:ext cx="3131820" cy="369331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95141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21</a:t>
            </a:fld>
            <a:endParaRPr lang="en-US" dirty="0"/>
          </a:p>
        </p:txBody>
      </p:sp>
      <p:sp>
        <p:nvSpPr>
          <p:cNvPr id="6" name="Text Placeholder 5"/>
          <p:cNvSpPr>
            <a:spLocks noGrp="1"/>
          </p:cNvSpPr>
          <p:nvPr>
            <p:ph type="body" sz="quarter" idx="14"/>
          </p:nvPr>
        </p:nvSpPr>
        <p:spPr>
          <a:xfrm>
            <a:off x="628648" y="1379220"/>
            <a:ext cx="7446839" cy="4686618"/>
          </a:xfrm>
        </p:spPr>
        <p:txBody>
          <a:bodyPr/>
          <a:lstStyle/>
          <a:p>
            <a:pPr marL="0" indent="0">
              <a:lnSpc>
                <a:spcPct val="100000"/>
              </a:lnSpc>
              <a:spcAft>
                <a:spcPts val="600"/>
              </a:spcAft>
              <a:buNone/>
            </a:pPr>
            <a:r>
              <a:rPr lang="en-US" dirty="0" smtClean="0"/>
              <a:t>Critical Controls were developed for each Fatal Risk. A Critical Control is</a:t>
            </a:r>
          </a:p>
          <a:p>
            <a:pPr>
              <a:lnSpc>
                <a:spcPct val="100000"/>
              </a:lnSpc>
              <a:spcAft>
                <a:spcPts val="600"/>
              </a:spcAft>
            </a:pPr>
            <a:r>
              <a:rPr lang="en-US" dirty="0"/>
              <a:t>A</a:t>
            </a:r>
            <a:r>
              <a:rPr lang="en-US" dirty="0" smtClean="0"/>
              <a:t> device, system, or process crucial to preventing death or mitigating the consequences of the event</a:t>
            </a:r>
          </a:p>
          <a:p>
            <a:pPr>
              <a:lnSpc>
                <a:spcPct val="100000"/>
              </a:lnSpc>
              <a:spcAft>
                <a:spcPts val="600"/>
              </a:spcAft>
            </a:pPr>
            <a:r>
              <a:rPr lang="en-US" dirty="0"/>
              <a:t>Previously </a:t>
            </a:r>
            <a:r>
              <a:rPr lang="en-US" dirty="0" smtClean="0"/>
              <a:t>established based on data</a:t>
            </a:r>
            <a:endParaRPr lang="en-US" dirty="0"/>
          </a:p>
        </p:txBody>
      </p:sp>
      <p:sp>
        <p:nvSpPr>
          <p:cNvPr id="7" name="Text Placeholder 6"/>
          <p:cNvSpPr>
            <a:spLocks noGrp="1"/>
          </p:cNvSpPr>
          <p:nvPr>
            <p:ph type="body" sz="quarter" idx="15"/>
          </p:nvPr>
        </p:nvSpPr>
        <p:spPr/>
        <p:txBody>
          <a:bodyPr/>
          <a:lstStyle/>
          <a:p>
            <a:r>
              <a:rPr lang="en-US" dirty="0" smtClean="0"/>
              <a:t>FRM Concept</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780393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22</a:t>
            </a:fld>
            <a:endParaRPr lang="en-US" dirty="0"/>
          </a:p>
        </p:txBody>
      </p:sp>
      <p:sp>
        <p:nvSpPr>
          <p:cNvPr id="6" name="Text Placeholder 5"/>
          <p:cNvSpPr>
            <a:spLocks noGrp="1"/>
          </p:cNvSpPr>
          <p:nvPr>
            <p:ph type="body" sz="quarter" idx="14"/>
          </p:nvPr>
        </p:nvSpPr>
        <p:spPr/>
        <p:txBody>
          <a:bodyPr/>
          <a:lstStyle/>
          <a:p>
            <a:pPr marL="0" indent="0">
              <a:lnSpc>
                <a:spcPct val="100000"/>
              </a:lnSpc>
              <a:spcAft>
                <a:spcPts val="600"/>
              </a:spcAft>
              <a:buNone/>
            </a:pPr>
            <a:r>
              <a:rPr lang="en-US" dirty="0" smtClean="0"/>
              <a:t>Critical Controls versus other controls</a:t>
            </a:r>
          </a:p>
          <a:p>
            <a:pPr>
              <a:lnSpc>
                <a:spcPct val="100000"/>
              </a:lnSpc>
              <a:spcAft>
                <a:spcPts val="600"/>
              </a:spcAft>
            </a:pPr>
            <a:r>
              <a:rPr lang="en-US" dirty="0" smtClean="0"/>
              <a:t>Task – Shoveling under a belt</a:t>
            </a:r>
          </a:p>
          <a:p>
            <a:pPr lvl="1">
              <a:lnSpc>
                <a:spcPct val="100000"/>
              </a:lnSpc>
              <a:spcAft>
                <a:spcPts val="600"/>
              </a:spcAft>
            </a:pPr>
            <a:r>
              <a:rPr lang="en-US" dirty="0" smtClean="0"/>
              <a:t>What is a “Critical Control”?</a:t>
            </a:r>
          </a:p>
          <a:p>
            <a:pPr lvl="2">
              <a:lnSpc>
                <a:spcPct val="100000"/>
              </a:lnSpc>
              <a:spcAft>
                <a:spcPts val="600"/>
              </a:spcAft>
            </a:pPr>
            <a:r>
              <a:rPr lang="en-US" dirty="0" smtClean="0">
                <a:latin typeface="Arial" panose="020B0604020202020204" pitchFamily="34" charset="0"/>
                <a:cs typeface="Arial" panose="020B0604020202020204" pitchFamily="34" charset="0"/>
              </a:rPr>
              <a:t>LOTOTO</a:t>
            </a:r>
          </a:p>
          <a:p>
            <a:pPr lvl="1">
              <a:lnSpc>
                <a:spcPct val="100000"/>
              </a:lnSpc>
              <a:spcAft>
                <a:spcPts val="600"/>
              </a:spcAft>
            </a:pPr>
            <a:r>
              <a:rPr lang="en-US" dirty="0" smtClean="0"/>
              <a:t>What is an “other control”?</a:t>
            </a:r>
          </a:p>
          <a:p>
            <a:pPr lvl="2">
              <a:lnSpc>
                <a:spcPct val="100000"/>
              </a:lnSpc>
              <a:spcAft>
                <a:spcPts val="600"/>
              </a:spcAft>
            </a:pPr>
            <a:r>
              <a:rPr lang="en-US" dirty="0" smtClean="0">
                <a:latin typeface="Arial" panose="020B0604020202020204" pitchFamily="34" charset="0"/>
                <a:cs typeface="Arial" panose="020B0604020202020204" pitchFamily="34" charset="0"/>
              </a:rPr>
              <a:t>Housekeeping</a:t>
            </a:r>
          </a:p>
          <a:p>
            <a:pPr>
              <a:lnSpc>
                <a:spcPct val="100000"/>
              </a:lnSpc>
              <a:spcAft>
                <a:spcPts val="600"/>
              </a:spcAft>
            </a:pPr>
            <a:r>
              <a:rPr lang="en-US" dirty="0" smtClean="0"/>
              <a:t>What is another example?</a:t>
            </a:r>
            <a:endParaRPr lang="en-US" dirty="0" smtClean="0">
              <a:latin typeface="Arial" panose="020B0604020202020204" pitchFamily="34" charset="0"/>
              <a:cs typeface="Arial" panose="020B0604020202020204" pitchFamily="34" charset="0"/>
            </a:endParaRPr>
          </a:p>
          <a:p>
            <a:pPr marL="0" indent="0">
              <a:lnSpc>
                <a:spcPct val="100000"/>
              </a:lnSpc>
              <a:spcAft>
                <a:spcPts val="600"/>
              </a:spcAft>
              <a:buNone/>
            </a:pPr>
            <a:endParaRPr lang="en-US" dirty="0"/>
          </a:p>
        </p:txBody>
      </p:sp>
      <p:sp>
        <p:nvSpPr>
          <p:cNvPr id="7" name="Text Placeholder 6"/>
          <p:cNvSpPr>
            <a:spLocks noGrp="1"/>
          </p:cNvSpPr>
          <p:nvPr>
            <p:ph type="body" sz="quarter" idx="15"/>
          </p:nvPr>
        </p:nvSpPr>
        <p:spPr/>
        <p:txBody>
          <a:bodyPr/>
          <a:lstStyle/>
          <a:p>
            <a:r>
              <a:rPr lang="en-US" dirty="0" smtClean="0"/>
              <a:t>FRM Concept</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6283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23</a:t>
            </a:fld>
            <a:endParaRPr lang="en-US" dirty="0"/>
          </a:p>
        </p:txBody>
      </p:sp>
      <p:sp>
        <p:nvSpPr>
          <p:cNvPr id="5" name="Text Placeholder 4"/>
          <p:cNvSpPr>
            <a:spLocks noGrp="1"/>
          </p:cNvSpPr>
          <p:nvPr>
            <p:ph type="body" sz="quarter" idx="15"/>
          </p:nvPr>
        </p:nvSpPr>
        <p:spPr/>
        <p:txBody>
          <a:bodyPr/>
          <a:lstStyle/>
          <a:p>
            <a:r>
              <a:rPr lang="en-US" dirty="0" smtClean="0"/>
              <a:t>FRM Concept</a:t>
            </a:r>
            <a:endParaRPr lang="en-US" dirty="0"/>
          </a:p>
        </p:txBody>
      </p:sp>
      <p:graphicFrame>
        <p:nvGraphicFramePr>
          <p:cNvPr id="6" name="Diagram 5"/>
          <p:cNvGraphicFramePr/>
          <p:nvPr>
            <p:extLst>
              <p:ext uri="{D42A27DB-BD31-4B8C-83A1-F6EECF244321}">
                <p14:modId xmlns:p14="http://schemas.microsoft.com/office/powerpoint/2010/main" val="3383229131"/>
              </p:ext>
            </p:extLst>
          </p:nvPr>
        </p:nvGraphicFramePr>
        <p:xfrm>
          <a:off x="505776" y="1262063"/>
          <a:ext cx="6149023" cy="491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842527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865620" y="6239105"/>
            <a:ext cx="2278380" cy="365125"/>
          </a:xfrm>
        </p:spPr>
        <p:txBody>
          <a:bodyPr/>
          <a:lstStyle/>
          <a:p>
            <a:pPr algn="ctr"/>
            <a:fld id="{25D3FF45-FB88-453A-A2AC-7EF0564DBF56}" type="slidenum">
              <a:rPr lang="en-US" smtClean="0"/>
              <a:pPr algn="ctr"/>
              <a:t>24</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smtClean="0"/>
              <a:t>A set of tools are provided to address the gaps in Fatality Prevention, and make the skills more usable in the field</a:t>
            </a:r>
          </a:p>
          <a:p>
            <a:pPr marL="0" indent="0">
              <a:lnSpc>
                <a:spcPct val="100000"/>
              </a:lnSpc>
              <a:spcAft>
                <a:spcPts val="600"/>
              </a:spcAft>
              <a:buNone/>
            </a:pPr>
            <a:endParaRPr lang="en-US" dirty="0"/>
          </a:p>
        </p:txBody>
      </p:sp>
      <p:sp>
        <p:nvSpPr>
          <p:cNvPr id="5" name="Text Placeholder 4"/>
          <p:cNvSpPr>
            <a:spLocks noGrp="1"/>
          </p:cNvSpPr>
          <p:nvPr>
            <p:ph type="body" sz="quarter" idx="15"/>
          </p:nvPr>
        </p:nvSpPr>
        <p:spPr>
          <a:xfrm>
            <a:off x="628650" y="615474"/>
            <a:ext cx="6356350" cy="646588"/>
          </a:xfrm>
        </p:spPr>
        <p:txBody>
          <a:bodyPr>
            <a:noAutofit/>
          </a:bodyPr>
          <a:lstStyle/>
          <a:p>
            <a:r>
              <a:rPr lang="en-US" dirty="0" smtClean="0"/>
              <a:t>FRM Tools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759" y="3820263"/>
            <a:ext cx="841902" cy="731520"/>
          </a:xfrm>
          <a:prstGeom prst="rect">
            <a:avLst/>
          </a:prstGeom>
        </p:spPr>
      </p:pic>
      <p:sp>
        <p:nvSpPr>
          <p:cNvPr id="10" name="TextBox 9"/>
          <p:cNvSpPr txBox="1"/>
          <p:nvPr/>
        </p:nvSpPr>
        <p:spPr>
          <a:xfrm>
            <a:off x="630080" y="4551783"/>
            <a:ext cx="143526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Fall from Heights</a:t>
            </a:r>
            <a:endParaRPr lang="en-US" sz="12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365" y="2521231"/>
            <a:ext cx="841903" cy="7315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365" y="4883923"/>
            <a:ext cx="841903" cy="731520"/>
          </a:xfrm>
          <a:prstGeom prst="rect">
            <a:avLst/>
          </a:prstGeom>
        </p:spPr>
      </p:pic>
      <p:sp>
        <p:nvSpPr>
          <p:cNvPr id="13" name="TextBox 12"/>
          <p:cNvSpPr txBox="1"/>
          <p:nvPr/>
        </p:nvSpPr>
        <p:spPr>
          <a:xfrm>
            <a:off x="626686" y="3280247"/>
            <a:ext cx="1435260" cy="461665"/>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Lifting Operations</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626686" y="5615443"/>
            <a:ext cx="1435260" cy="461665"/>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Vehicle Impact on Person</a:t>
            </a:r>
            <a:endParaRPr lang="en-US" sz="1200" b="1" dirty="0">
              <a:latin typeface="Arial" panose="020B0604020202020204" pitchFamily="34" charset="0"/>
              <a:cs typeface="Arial" panose="020B0604020202020204" pitchFamily="34" charset="0"/>
            </a:endParaRPr>
          </a:p>
        </p:txBody>
      </p:sp>
      <p:grpSp>
        <p:nvGrpSpPr>
          <p:cNvPr id="2" name="Group 1"/>
          <p:cNvGrpSpPr/>
          <p:nvPr/>
        </p:nvGrpSpPr>
        <p:grpSpPr>
          <a:xfrm>
            <a:off x="1949581" y="2460179"/>
            <a:ext cx="3398010" cy="3386096"/>
            <a:chOff x="2865312" y="3759198"/>
            <a:chExt cx="2592681" cy="2319297"/>
          </a:xfrm>
        </p:grpSpPr>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65312" y="3759198"/>
              <a:ext cx="1804366" cy="1586598"/>
            </a:xfrm>
            <a:prstGeom prst="rect">
              <a:avLst/>
            </a:prstGeom>
            <a:ln>
              <a:solidFill>
                <a:schemeClr val="tx1"/>
              </a:solidFill>
            </a:ln>
          </p:spPr>
        </p:pic>
        <p:grpSp>
          <p:nvGrpSpPr>
            <p:cNvPr id="16" name="Group 15"/>
            <p:cNvGrpSpPr/>
            <p:nvPr/>
          </p:nvGrpSpPr>
          <p:grpSpPr>
            <a:xfrm>
              <a:off x="3249845" y="4116359"/>
              <a:ext cx="1792094" cy="1613390"/>
              <a:chOff x="3527005" y="3906747"/>
              <a:chExt cx="2734577" cy="2347659"/>
            </a:xfrm>
          </p:grpSpPr>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527005" y="3906748"/>
                <a:ext cx="2734577" cy="2347658"/>
              </a:xfrm>
              <a:prstGeom prst="rect">
                <a:avLst/>
              </a:prstGeom>
            </p:spPr>
          </p:pic>
          <p:sp>
            <p:nvSpPr>
              <p:cNvPr id="18" name="Rectangle 17"/>
              <p:cNvSpPr/>
              <p:nvPr/>
            </p:nvSpPr>
            <p:spPr>
              <a:xfrm>
                <a:off x="3527005" y="3906747"/>
                <a:ext cx="2648652" cy="23476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637751" y="4520788"/>
              <a:ext cx="1820242" cy="1557707"/>
            </a:xfrm>
            <a:prstGeom prst="rect">
              <a:avLst/>
            </a:prstGeom>
            <a:ln>
              <a:solidFill>
                <a:schemeClr val="tx1"/>
              </a:solidFill>
            </a:ln>
            <a:effectLst>
              <a:outerShdw blurRad="292100" dist="139700" dir="2700000" algn="tl" rotWithShape="0">
                <a:srgbClr val="333333">
                  <a:alpha val="65000"/>
                </a:srgbClr>
              </a:outerShdw>
            </a:effectLst>
          </p:spPr>
        </p:pic>
      </p:gr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5298" y="2521231"/>
            <a:ext cx="1402725" cy="2812097"/>
          </a:xfrm>
          <a:prstGeom prst="rect">
            <a:avLst/>
          </a:prstGeom>
        </p:spPr>
      </p:pic>
      <p:sp>
        <p:nvSpPr>
          <p:cNvPr id="21"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829130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628650" y="1456795"/>
            <a:ext cx="6767830" cy="4584171"/>
          </a:xfrm>
        </p:spPr>
        <p:txBody>
          <a:bodyPr/>
          <a:lstStyle/>
          <a:p>
            <a:pPr>
              <a:lnSpc>
                <a:spcPct val="100000"/>
              </a:lnSpc>
              <a:spcAft>
                <a:spcPts val="600"/>
              </a:spcAft>
            </a:pPr>
            <a:r>
              <a:rPr lang="en-US" dirty="0" smtClean="0"/>
              <a:t>Purpose of icons</a:t>
            </a:r>
          </a:p>
          <a:p>
            <a:pPr lvl="1">
              <a:lnSpc>
                <a:spcPct val="100000"/>
              </a:lnSpc>
              <a:spcAft>
                <a:spcPts val="600"/>
              </a:spcAft>
            </a:pPr>
            <a:r>
              <a:rPr lang="en-US" dirty="0" smtClean="0"/>
              <a:t>Visually recognizable</a:t>
            </a:r>
          </a:p>
          <a:p>
            <a:pPr lvl="1">
              <a:lnSpc>
                <a:spcPct val="100000"/>
              </a:lnSpc>
              <a:spcAft>
                <a:spcPts val="600"/>
              </a:spcAft>
            </a:pPr>
            <a:r>
              <a:rPr lang="en-US" dirty="0" smtClean="0"/>
              <a:t>Standardize message</a:t>
            </a:r>
          </a:p>
          <a:p>
            <a:pPr>
              <a:lnSpc>
                <a:spcPct val="100000"/>
              </a:lnSpc>
              <a:spcAft>
                <a:spcPts val="600"/>
              </a:spcAft>
            </a:pPr>
            <a:r>
              <a:rPr lang="en-US" dirty="0" smtClean="0"/>
              <a:t>To ensure success of the message, the icons need to be understood (consider language barriers and culture)</a:t>
            </a:r>
          </a:p>
          <a:p>
            <a:pPr>
              <a:lnSpc>
                <a:spcPct val="100000"/>
              </a:lnSpc>
              <a:spcAft>
                <a:spcPts val="600"/>
              </a:spcAft>
            </a:pPr>
            <a:r>
              <a:rPr lang="en-US" dirty="0"/>
              <a:t>An in-depth analysis of the past ten years aided in the selection of </a:t>
            </a:r>
            <a:r>
              <a:rPr lang="en-US" dirty="0" smtClean="0"/>
              <a:t>the twenty-three most </a:t>
            </a:r>
            <a:r>
              <a:rPr lang="en-US" dirty="0"/>
              <a:t>significant </a:t>
            </a:r>
            <a:r>
              <a:rPr lang="en-US" dirty="0" smtClean="0"/>
              <a:t>Fatal Risks</a:t>
            </a:r>
            <a:endParaRPr lang="en-US" dirty="0"/>
          </a:p>
          <a:p>
            <a:pPr>
              <a:lnSpc>
                <a:spcPct val="100000"/>
              </a:lnSpc>
              <a:spcAft>
                <a:spcPts val="600"/>
              </a:spcAft>
            </a:pPr>
            <a:endParaRPr lang="en-US" dirty="0"/>
          </a:p>
        </p:txBody>
      </p:sp>
      <p:sp>
        <p:nvSpPr>
          <p:cNvPr id="6" name="Text Placeholder 5"/>
          <p:cNvSpPr>
            <a:spLocks noGrp="1"/>
          </p:cNvSpPr>
          <p:nvPr>
            <p:ph type="body" sz="quarter" idx="15"/>
          </p:nvPr>
        </p:nvSpPr>
        <p:spPr>
          <a:xfrm>
            <a:off x="628650" y="615474"/>
            <a:ext cx="6415617" cy="646588"/>
          </a:xfrm>
        </p:spPr>
        <p:txBody>
          <a:bodyPr>
            <a:noAutofit/>
          </a:bodyPr>
          <a:lstStyle/>
          <a:p>
            <a:r>
              <a:rPr lang="en-US" dirty="0" smtClean="0"/>
              <a:t>FRM Icons</a:t>
            </a:r>
            <a:endParaRPr lang="en-US" dirty="0"/>
          </a:p>
        </p:txBody>
      </p:sp>
      <p:sp>
        <p:nvSpPr>
          <p:cNvPr id="4"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765502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26</a:t>
            </a:fld>
            <a:endParaRPr lang="en-US" dirty="0"/>
          </a:p>
        </p:txBody>
      </p:sp>
      <p:sp>
        <p:nvSpPr>
          <p:cNvPr id="5" name="Text Placeholder 4"/>
          <p:cNvSpPr>
            <a:spLocks noGrp="1"/>
          </p:cNvSpPr>
          <p:nvPr>
            <p:ph type="body" sz="quarter" idx="15"/>
          </p:nvPr>
        </p:nvSpPr>
        <p:spPr>
          <a:xfrm>
            <a:off x="628649" y="615474"/>
            <a:ext cx="6236970" cy="646588"/>
          </a:xfrm>
        </p:spPr>
        <p:txBody>
          <a:bodyPr/>
          <a:lstStyle/>
          <a:p>
            <a:r>
              <a:rPr lang="en-US" dirty="0" smtClean="0"/>
              <a:t>FRM Icons</a:t>
            </a:r>
            <a:endParaRPr lang="en-US" dirty="0"/>
          </a:p>
        </p:txBody>
      </p:sp>
      <p:sp>
        <p:nvSpPr>
          <p:cNvPr id="2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
        <p:nvSpPr>
          <p:cNvPr id="27" name="Rectangle 26"/>
          <p:cNvSpPr/>
          <p:nvPr/>
        </p:nvSpPr>
        <p:spPr>
          <a:xfrm>
            <a:off x="3766621" y="2780260"/>
            <a:ext cx="862014" cy="229734"/>
          </a:xfrm>
          <a:prstGeom prst="rect">
            <a:avLst/>
          </a:prstGeom>
        </p:spPr>
        <p:txBody>
          <a:bodyPr wrap="square">
            <a:spAutoFit/>
          </a:bodyPr>
          <a:lstStyle/>
          <a:p>
            <a:pPr algn="ctr"/>
            <a:r>
              <a:rPr lang="en-US" sz="900" dirty="0" smtClean="0">
                <a:latin typeface="Arial Black" panose="020B0A04020102020204" pitchFamily="34" charset="0"/>
              </a:rPr>
              <a:t>Blasting</a:t>
            </a:r>
            <a:endParaRPr lang="en-US" sz="900" dirty="0">
              <a:latin typeface="Arial Black" panose="020B0A04020102020204" pitchFamily="34" charset="0"/>
            </a:endParaRPr>
          </a:p>
        </p:txBody>
      </p:sp>
      <p:sp>
        <p:nvSpPr>
          <p:cNvPr id="28" name="Rectangle 27"/>
          <p:cNvSpPr/>
          <p:nvPr/>
        </p:nvSpPr>
        <p:spPr>
          <a:xfrm>
            <a:off x="-82331" y="5876767"/>
            <a:ext cx="1356714" cy="369332"/>
          </a:xfrm>
          <a:prstGeom prst="rect">
            <a:avLst/>
          </a:prstGeom>
        </p:spPr>
        <p:txBody>
          <a:bodyPr wrap="square">
            <a:spAutoFit/>
          </a:bodyPr>
          <a:lstStyle/>
          <a:p>
            <a:pPr algn="ctr"/>
            <a:r>
              <a:rPr lang="en-US" sz="900" dirty="0">
                <a:latin typeface="Arial Black" panose="020B0A04020102020204" pitchFamily="34" charset="0"/>
              </a:rPr>
              <a:t>Vehicle Collision or Rollover</a:t>
            </a:r>
          </a:p>
        </p:txBody>
      </p:sp>
      <p:sp>
        <p:nvSpPr>
          <p:cNvPr id="29" name="Rectangle 28"/>
          <p:cNvSpPr/>
          <p:nvPr/>
        </p:nvSpPr>
        <p:spPr>
          <a:xfrm>
            <a:off x="1357648" y="3911810"/>
            <a:ext cx="860874" cy="369332"/>
          </a:xfrm>
          <a:prstGeom prst="rect">
            <a:avLst/>
          </a:prstGeom>
        </p:spPr>
        <p:txBody>
          <a:bodyPr wrap="square">
            <a:spAutoFit/>
          </a:bodyPr>
          <a:lstStyle/>
          <a:p>
            <a:pPr algn="ctr"/>
            <a:r>
              <a:rPr lang="en-US" sz="900" dirty="0">
                <a:latin typeface="Arial Black" panose="020B0A04020102020204" pitchFamily="34" charset="0"/>
              </a:rPr>
              <a:t>Fall from Heights</a:t>
            </a:r>
          </a:p>
        </p:txBody>
      </p:sp>
      <p:sp>
        <p:nvSpPr>
          <p:cNvPr id="30" name="Rectangle 29"/>
          <p:cNvSpPr/>
          <p:nvPr/>
        </p:nvSpPr>
        <p:spPr>
          <a:xfrm>
            <a:off x="1314212" y="5003222"/>
            <a:ext cx="873968" cy="369332"/>
          </a:xfrm>
          <a:prstGeom prst="rect">
            <a:avLst/>
          </a:prstGeom>
        </p:spPr>
        <p:txBody>
          <a:bodyPr wrap="square">
            <a:spAutoFit/>
          </a:bodyPr>
          <a:lstStyle/>
          <a:p>
            <a:pPr algn="ctr"/>
            <a:r>
              <a:rPr lang="en-US" sz="900" dirty="0">
                <a:latin typeface="Arial Black" panose="020B0A04020102020204" pitchFamily="34" charset="0"/>
              </a:rPr>
              <a:t>Lifting Operations</a:t>
            </a:r>
          </a:p>
        </p:txBody>
      </p:sp>
      <p:sp>
        <p:nvSpPr>
          <p:cNvPr id="31" name="Rectangle 30"/>
          <p:cNvSpPr/>
          <p:nvPr/>
        </p:nvSpPr>
        <p:spPr>
          <a:xfrm>
            <a:off x="226988" y="5063250"/>
            <a:ext cx="794889" cy="230832"/>
          </a:xfrm>
          <a:prstGeom prst="rect">
            <a:avLst/>
          </a:prstGeom>
        </p:spPr>
        <p:txBody>
          <a:bodyPr wrap="square">
            <a:spAutoFit/>
          </a:bodyPr>
          <a:lstStyle/>
          <a:p>
            <a:pPr algn="ctr"/>
            <a:r>
              <a:rPr lang="en-US" sz="900" dirty="0" smtClean="0">
                <a:latin typeface="Arial Black" panose="020B0A04020102020204" pitchFamily="34" charset="0"/>
              </a:rPr>
              <a:t>Fire</a:t>
            </a:r>
            <a:endParaRPr lang="en-US" sz="900" dirty="0">
              <a:latin typeface="Arial Black" panose="020B0A04020102020204" pitchFamily="34" charset="0"/>
            </a:endParaRPr>
          </a:p>
        </p:txBody>
      </p:sp>
      <p:sp>
        <p:nvSpPr>
          <p:cNvPr id="32" name="Rectangle 31"/>
          <p:cNvSpPr/>
          <p:nvPr/>
        </p:nvSpPr>
        <p:spPr>
          <a:xfrm>
            <a:off x="7692908" y="4809093"/>
            <a:ext cx="1004487" cy="369332"/>
          </a:xfrm>
          <a:prstGeom prst="rect">
            <a:avLst/>
          </a:prstGeom>
        </p:spPr>
        <p:txBody>
          <a:bodyPr wrap="square">
            <a:spAutoFit/>
          </a:bodyPr>
          <a:lstStyle/>
          <a:p>
            <a:pPr lvl="0" algn="ctr"/>
            <a:r>
              <a:rPr lang="en-US" sz="900" dirty="0" smtClean="0">
                <a:solidFill>
                  <a:srgbClr val="000000"/>
                </a:solidFill>
                <a:latin typeface="Arial Black" panose="020B0A04020102020204" pitchFamily="34" charset="0"/>
              </a:rPr>
              <a:t>Underground Rock Fall</a:t>
            </a:r>
            <a:endParaRPr lang="en-US" sz="900" dirty="0">
              <a:solidFill>
                <a:srgbClr val="000000"/>
              </a:solidFill>
              <a:latin typeface="Arial Black" panose="020B0A04020102020204" pitchFamily="34" charset="0"/>
            </a:endParaRPr>
          </a:p>
        </p:txBody>
      </p:sp>
      <p:sp>
        <p:nvSpPr>
          <p:cNvPr id="33" name="Rectangle 32"/>
          <p:cNvSpPr/>
          <p:nvPr/>
        </p:nvSpPr>
        <p:spPr>
          <a:xfrm>
            <a:off x="6515208" y="4828846"/>
            <a:ext cx="1060421" cy="369332"/>
          </a:xfrm>
          <a:prstGeom prst="rect">
            <a:avLst/>
          </a:prstGeom>
        </p:spPr>
        <p:txBody>
          <a:bodyPr wrap="square">
            <a:spAutoFit/>
          </a:bodyPr>
          <a:lstStyle/>
          <a:p>
            <a:pPr lvl="0" algn="ctr"/>
            <a:r>
              <a:rPr lang="en-US" sz="900" dirty="0">
                <a:solidFill>
                  <a:srgbClr val="000000"/>
                </a:solidFill>
                <a:latin typeface="Arial Black" panose="020B0A04020102020204" pitchFamily="34" charset="0"/>
              </a:rPr>
              <a:t>Underground Inrush</a:t>
            </a:r>
          </a:p>
        </p:txBody>
      </p:sp>
      <p:sp>
        <p:nvSpPr>
          <p:cNvPr id="34" name="Rectangle 33"/>
          <p:cNvSpPr/>
          <p:nvPr/>
        </p:nvSpPr>
        <p:spPr>
          <a:xfrm>
            <a:off x="7589404" y="3772856"/>
            <a:ext cx="1165519" cy="507831"/>
          </a:xfrm>
          <a:prstGeom prst="rect">
            <a:avLst/>
          </a:prstGeom>
        </p:spPr>
        <p:txBody>
          <a:bodyPr wrap="square">
            <a:spAutoFit/>
          </a:bodyPr>
          <a:lstStyle/>
          <a:p>
            <a:pPr lvl="0" algn="ctr"/>
            <a:r>
              <a:rPr lang="en-US" sz="900" dirty="0">
                <a:solidFill>
                  <a:srgbClr val="000000"/>
                </a:solidFill>
                <a:latin typeface="Arial Black" panose="020B0A04020102020204" pitchFamily="34" charset="0"/>
              </a:rPr>
              <a:t>Underground Hazardous Atmosphere</a:t>
            </a:r>
          </a:p>
        </p:txBody>
      </p:sp>
      <p:sp>
        <p:nvSpPr>
          <p:cNvPr id="35" name="Rectangle 34"/>
          <p:cNvSpPr/>
          <p:nvPr/>
        </p:nvSpPr>
        <p:spPr>
          <a:xfrm>
            <a:off x="6581474" y="3833870"/>
            <a:ext cx="881914" cy="369332"/>
          </a:xfrm>
          <a:prstGeom prst="rect">
            <a:avLst/>
          </a:prstGeom>
        </p:spPr>
        <p:txBody>
          <a:bodyPr wrap="square">
            <a:spAutoFit/>
          </a:bodyPr>
          <a:lstStyle/>
          <a:p>
            <a:pPr lvl="0" algn="ctr"/>
            <a:r>
              <a:rPr lang="en-US" sz="900" dirty="0">
                <a:solidFill>
                  <a:srgbClr val="000000"/>
                </a:solidFill>
                <a:latin typeface="Arial Black" panose="020B0A04020102020204" pitchFamily="34" charset="0"/>
              </a:rPr>
              <a:t>Personnel Hoisting</a:t>
            </a:r>
          </a:p>
        </p:txBody>
      </p:sp>
      <p:sp>
        <p:nvSpPr>
          <p:cNvPr id="36" name="Rectangle 35"/>
          <p:cNvSpPr/>
          <p:nvPr/>
        </p:nvSpPr>
        <p:spPr>
          <a:xfrm>
            <a:off x="2492171" y="3915122"/>
            <a:ext cx="760086" cy="369332"/>
          </a:xfrm>
          <a:prstGeom prst="rect">
            <a:avLst/>
          </a:prstGeom>
        </p:spPr>
        <p:txBody>
          <a:bodyPr wrap="square">
            <a:spAutoFit/>
          </a:bodyPr>
          <a:lstStyle/>
          <a:p>
            <a:pPr lvl="0" algn="ctr"/>
            <a:r>
              <a:rPr lang="en-US" sz="900" dirty="0">
                <a:solidFill>
                  <a:srgbClr val="000000"/>
                </a:solidFill>
                <a:latin typeface="Arial Black" panose="020B0A04020102020204" pitchFamily="34" charset="0"/>
              </a:rPr>
              <a:t>Falling Objects</a:t>
            </a:r>
          </a:p>
        </p:txBody>
      </p:sp>
      <p:sp>
        <p:nvSpPr>
          <p:cNvPr id="37" name="Rectangle 36"/>
          <p:cNvSpPr/>
          <p:nvPr/>
        </p:nvSpPr>
        <p:spPr>
          <a:xfrm>
            <a:off x="1173149" y="2762089"/>
            <a:ext cx="1298060" cy="369332"/>
          </a:xfrm>
          <a:prstGeom prst="rect">
            <a:avLst/>
          </a:prstGeom>
        </p:spPr>
        <p:txBody>
          <a:bodyPr wrap="square">
            <a:spAutoFit/>
          </a:bodyPr>
          <a:lstStyle/>
          <a:p>
            <a:pPr lvl="0" algn="ctr"/>
            <a:r>
              <a:rPr lang="en-US" sz="900" dirty="0">
                <a:solidFill>
                  <a:srgbClr val="000000"/>
                </a:solidFill>
                <a:latin typeface="Arial Black" panose="020B0A04020102020204" pitchFamily="34" charset="0"/>
              </a:rPr>
              <a:t>Entanglement and Crushing</a:t>
            </a:r>
          </a:p>
        </p:txBody>
      </p:sp>
      <p:sp>
        <p:nvSpPr>
          <p:cNvPr id="38" name="Rectangle 37"/>
          <p:cNvSpPr/>
          <p:nvPr/>
        </p:nvSpPr>
        <p:spPr>
          <a:xfrm>
            <a:off x="6446540" y="2762306"/>
            <a:ext cx="1197764" cy="369332"/>
          </a:xfrm>
          <a:prstGeom prst="rect">
            <a:avLst/>
          </a:prstGeom>
        </p:spPr>
        <p:txBody>
          <a:bodyPr wrap="none">
            <a:spAutoFit/>
          </a:bodyPr>
          <a:lstStyle/>
          <a:p>
            <a:pPr lvl="0" algn="ctr"/>
            <a:r>
              <a:rPr lang="en-US" sz="900" dirty="0" smtClean="0">
                <a:solidFill>
                  <a:srgbClr val="000000"/>
                </a:solidFill>
                <a:latin typeface="Arial Black" panose="020B0A04020102020204" pitchFamily="34" charset="0"/>
              </a:rPr>
              <a:t>Interaction with</a:t>
            </a:r>
            <a:br>
              <a:rPr lang="en-US" sz="900" dirty="0" smtClean="0">
                <a:solidFill>
                  <a:srgbClr val="000000"/>
                </a:solidFill>
                <a:latin typeface="Arial Black" panose="020B0A04020102020204" pitchFamily="34" charset="0"/>
              </a:rPr>
            </a:br>
            <a:r>
              <a:rPr lang="en-US" sz="900" dirty="0" smtClean="0">
                <a:solidFill>
                  <a:srgbClr val="000000"/>
                </a:solidFill>
                <a:latin typeface="Arial Black" panose="020B0A04020102020204" pitchFamily="34" charset="0"/>
              </a:rPr>
              <a:t>Aircraft</a:t>
            </a:r>
            <a:endParaRPr lang="en-US" sz="900" dirty="0">
              <a:solidFill>
                <a:srgbClr val="000000"/>
              </a:solidFill>
              <a:latin typeface="Arial Black" panose="020B0A04020102020204" pitchFamily="34" charset="0"/>
            </a:endParaRPr>
          </a:p>
        </p:txBody>
      </p:sp>
      <p:sp>
        <p:nvSpPr>
          <p:cNvPr id="39" name="Rectangle 38"/>
          <p:cNvSpPr/>
          <p:nvPr/>
        </p:nvSpPr>
        <p:spPr>
          <a:xfrm>
            <a:off x="3806955" y="3864679"/>
            <a:ext cx="780983" cy="230832"/>
          </a:xfrm>
          <a:prstGeom prst="rect">
            <a:avLst/>
          </a:prstGeom>
        </p:spPr>
        <p:txBody>
          <a:bodyPr wrap="none">
            <a:spAutoFit/>
          </a:bodyPr>
          <a:lstStyle/>
          <a:p>
            <a:pPr lvl="0"/>
            <a:r>
              <a:rPr lang="en-US" sz="900" dirty="0">
                <a:solidFill>
                  <a:srgbClr val="000000"/>
                </a:solidFill>
                <a:latin typeface="Arial Black" panose="020B0A04020102020204" pitchFamily="34" charset="0"/>
              </a:rPr>
              <a:t>Drowning</a:t>
            </a:r>
          </a:p>
        </p:txBody>
      </p:sp>
      <p:sp>
        <p:nvSpPr>
          <p:cNvPr id="40" name="Rectangle 39"/>
          <p:cNvSpPr/>
          <p:nvPr/>
        </p:nvSpPr>
        <p:spPr>
          <a:xfrm>
            <a:off x="4850448" y="3901048"/>
            <a:ext cx="1114408" cy="230832"/>
          </a:xfrm>
          <a:prstGeom prst="rect">
            <a:avLst/>
          </a:prstGeom>
        </p:spPr>
        <p:txBody>
          <a:bodyPr wrap="none">
            <a:spAutoFit/>
          </a:bodyPr>
          <a:lstStyle/>
          <a:p>
            <a:pPr lvl="0"/>
            <a:r>
              <a:rPr lang="en-US" sz="900" dirty="0">
                <a:solidFill>
                  <a:srgbClr val="000000"/>
                </a:solidFill>
                <a:latin typeface="Arial Black" panose="020B0A04020102020204" pitchFamily="34" charset="0"/>
              </a:rPr>
              <a:t>Ground Failure</a:t>
            </a:r>
          </a:p>
        </p:txBody>
      </p:sp>
      <p:sp>
        <p:nvSpPr>
          <p:cNvPr id="41" name="Rectangle 40"/>
          <p:cNvSpPr/>
          <p:nvPr/>
        </p:nvSpPr>
        <p:spPr>
          <a:xfrm>
            <a:off x="4822218" y="2792626"/>
            <a:ext cx="1172116" cy="230832"/>
          </a:xfrm>
          <a:prstGeom prst="rect">
            <a:avLst/>
          </a:prstGeom>
        </p:spPr>
        <p:txBody>
          <a:bodyPr wrap="none">
            <a:spAutoFit/>
          </a:bodyPr>
          <a:lstStyle/>
          <a:p>
            <a:pPr lvl="0"/>
            <a:r>
              <a:rPr lang="en-US" sz="900" dirty="0">
                <a:solidFill>
                  <a:srgbClr val="000000"/>
                </a:solidFill>
                <a:latin typeface="Arial Black" panose="020B0A04020102020204" pitchFamily="34" charset="0"/>
              </a:rPr>
              <a:t>Confined Space</a:t>
            </a:r>
          </a:p>
        </p:txBody>
      </p:sp>
      <p:sp>
        <p:nvSpPr>
          <p:cNvPr id="42" name="Rectangle 41"/>
          <p:cNvSpPr/>
          <p:nvPr/>
        </p:nvSpPr>
        <p:spPr>
          <a:xfrm>
            <a:off x="7535744" y="2760650"/>
            <a:ext cx="1318816" cy="369332"/>
          </a:xfrm>
          <a:prstGeom prst="rect">
            <a:avLst/>
          </a:prstGeom>
        </p:spPr>
        <p:txBody>
          <a:bodyPr wrap="square">
            <a:spAutoFit/>
          </a:bodyPr>
          <a:lstStyle/>
          <a:p>
            <a:pPr lvl="0" algn="ctr"/>
            <a:r>
              <a:rPr lang="en-US" sz="900" dirty="0">
                <a:solidFill>
                  <a:srgbClr val="000000"/>
                </a:solidFill>
                <a:latin typeface="Arial Black" panose="020B0A04020102020204" pitchFamily="34" charset="0"/>
              </a:rPr>
              <a:t>Contact with Molten Material</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326" y="2213449"/>
            <a:ext cx="632074" cy="548640"/>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115" y="4280206"/>
            <a:ext cx="632074" cy="548640"/>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8803" y="5336823"/>
            <a:ext cx="632074" cy="548640"/>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6232" y="3367977"/>
            <a:ext cx="632074" cy="548640"/>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1615" y="3301557"/>
            <a:ext cx="632074" cy="548640"/>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1591" y="2221829"/>
            <a:ext cx="632074" cy="548640"/>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0833" y="4275718"/>
            <a:ext cx="629175" cy="548640"/>
          </a:xfrm>
          <a:prstGeom prst="rect">
            <a:avLst/>
          </a:prstGeom>
        </p:spPr>
      </p:pic>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0350" y="4491816"/>
            <a:ext cx="632074" cy="548640"/>
          </a:xfrm>
          <a:prstGeom prst="rect">
            <a:avLst/>
          </a:prstGeom>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6837" y="4476551"/>
            <a:ext cx="606903" cy="548640"/>
          </a:xfrm>
          <a:prstGeom prst="rect">
            <a:avLst/>
          </a:prstGeom>
        </p:spPr>
      </p:pic>
      <p:pic>
        <p:nvPicPr>
          <p:cNvPr id="52" name="Picture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81068" y="2221829"/>
            <a:ext cx="632074" cy="548640"/>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57576" y="3280750"/>
            <a:ext cx="629174" cy="548640"/>
          </a:xfrm>
          <a:prstGeom prst="rect">
            <a:avLst/>
          </a:prstGeom>
        </p:spPr>
      </p:pic>
      <p:pic>
        <p:nvPicPr>
          <p:cNvPr id="54" name="Picture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3455" y="3285112"/>
            <a:ext cx="637953" cy="548640"/>
          </a:xfrm>
          <a:prstGeom prst="rect">
            <a:avLst/>
          </a:prstGeom>
        </p:spPr>
      </p:pic>
      <p:pic>
        <p:nvPicPr>
          <p:cNvPr id="55" name="Picture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57123" y="3387616"/>
            <a:ext cx="630183" cy="549520"/>
          </a:xfrm>
          <a:prstGeom prst="rect">
            <a:avLst/>
          </a:prstGeom>
        </p:spPr>
      </p:pic>
      <p:pic>
        <p:nvPicPr>
          <p:cNvPr id="56" name="Picture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76979" y="3292471"/>
            <a:ext cx="640934" cy="548640"/>
          </a:xfrm>
          <a:prstGeom prst="rect">
            <a:avLst/>
          </a:prstGeom>
        </p:spPr>
      </p:pic>
      <p:pic>
        <p:nvPicPr>
          <p:cNvPr id="57" name="Picture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77653" y="2211893"/>
            <a:ext cx="634999" cy="548640"/>
          </a:xfrm>
          <a:prstGeom prst="rect">
            <a:avLst/>
          </a:prstGeom>
        </p:spPr>
      </p:pic>
      <p:pic>
        <p:nvPicPr>
          <p:cNvPr id="58" name="Picture 5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29383" y="2211893"/>
            <a:ext cx="632074" cy="548640"/>
          </a:xfrm>
          <a:prstGeom prst="rect">
            <a:avLst/>
          </a:prstGeom>
        </p:spPr>
      </p:pic>
      <p:pic>
        <p:nvPicPr>
          <p:cNvPr id="59" name="Picture 5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00301" y="2226692"/>
            <a:ext cx="615067" cy="548640"/>
          </a:xfrm>
          <a:prstGeom prst="rect">
            <a:avLst/>
          </a:prstGeom>
        </p:spPr>
      </p:pic>
      <p:cxnSp>
        <p:nvCxnSpPr>
          <p:cNvPr id="60" name="Straight Connector 59"/>
          <p:cNvCxnSpPr/>
          <p:nvPr/>
        </p:nvCxnSpPr>
        <p:spPr>
          <a:xfrm>
            <a:off x="3558448" y="1188998"/>
            <a:ext cx="0" cy="48865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p:cNvCxnSpPr/>
          <p:nvPr/>
        </p:nvCxnSpPr>
        <p:spPr>
          <a:xfrm>
            <a:off x="6288795" y="1188998"/>
            <a:ext cx="0" cy="48865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2" name="Picture 6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07320" y="4275718"/>
            <a:ext cx="631709" cy="548640"/>
          </a:xfrm>
          <a:prstGeom prst="rect">
            <a:avLst/>
          </a:prstGeom>
        </p:spPr>
      </p:pic>
      <p:pic>
        <p:nvPicPr>
          <p:cNvPr id="63" name="Picture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39449" y="4280554"/>
            <a:ext cx="631709" cy="548640"/>
          </a:xfrm>
          <a:prstGeom prst="rect">
            <a:avLst/>
          </a:prstGeom>
        </p:spPr>
      </p:pic>
      <p:sp>
        <p:nvSpPr>
          <p:cNvPr id="64" name="Rectangle 63"/>
          <p:cNvSpPr/>
          <p:nvPr/>
        </p:nvSpPr>
        <p:spPr>
          <a:xfrm>
            <a:off x="3703863" y="4846910"/>
            <a:ext cx="1038621" cy="230832"/>
          </a:xfrm>
          <a:prstGeom prst="rect">
            <a:avLst/>
          </a:prstGeom>
        </p:spPr>
        <p:txBody>
          <a:bodyPr wrap="square">
            <a:spAutoFit/>
          </a:bodyPr>
          <a:lstStyle/>
          <a:p>
            <a:pPr lvl="0" algn="ctr"/>
            <a:r>
              <a:rPr lang="en-US" sz="900" dirty="0" smtClean="0">
                <a:solidFill>
                  <a:srgbClr val="000000"/>
                </a:solidFill>
                <a:latin typeface="Arial Black" panose="020B0A04020102020204" pitchFamily="34" charset="0"/>
              </a:rPr>
              <a:t>Rail Collision</a:t>
            </a:r>
            <a:endParaRPr lang="en-US" sz="900" dirty="0">
              <a:solidFill>
                <a:srgbClr val="000000"/>
              </a:solidFill>
              <a:latin typeface="Arial Black" panose="020B0A04020102020204" pitchFamily="34" charset="0"/>
            </a:endParaRPr>
          </a:p>
        </p:txBody>
      </p:sp>
      <p:sp>
        <p:nvSpPr>
          <p:cNvPr id="65" name="Rectangle 64"/>
          <p:cNvSpPr/>
          <p:nvPr/>
        </p:nvSpPr>
        <p:spPr>
          <a:xfrm>
            <a:off x="4977876" y="4800965"/>
            <a:ext cx="935322" cy="369332"/>
          </a:xfrm>
          <a:prstGeom prst="rect">
            <a:avLst/>
          </a:prstGeom>
        </p:spPr>
        <p:txBody>
          <a:bodyPr wrap="square">
            <a:spAutoFit/>
          </a:bodyPr>
          <a:lstStyle/>
          <a:p>
            <a:pPr lvl="0" algn="ctr"/>
            <a:r>
              <a:rPr lang="en-US" sz="900" dirty="0" smtClean="0">
                <a:solidFill>
                  <a:srgbClr val="000000"/>
                </a:solidFill>
                <a:latin typeface="Arial Black" panose="020B0A04020102020204" pitchFamily="34" charset="0"/>
              </a:rPr>
              <a:t>Rail Impact on Person</a:t>
            </a:r>
            <a:endParaRPr lang="en-US" sz="900" dirty="0">
              <a:solidFill>
                <a:srgbClr val="000000"/>
              </a:solidFill>
              <a:latin typeface="Arial Black" panose="020B0A04020102020204" pitchFamily="34" charset="0"/>
            </a:endParaRPr>
          </a:p>
        </p:txBody>
      </p:sp>
      <p:pic>
        <p:nvPicPr>
          <p:cNvPr id="66" name="Picture 6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65855" y="2216489"/>
            <a:ext cx="631426" cy="548640"/>
          </a:xfrm>
          <a:prstGeom prst="rect">
            <a:avLst/>
          </a:prstGeom>
        </p:spPr>
      </p:pic>
      <p:pic>
        <p:nvPicPr>
          <p:cNvPr id="67" name="Picture 6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6272" y="4511014"/>
            <a:ext cx="631426" cy="548640"/>
          </a:xfrm>
          <a:prstGeom prst="rect">
            <a:avLst/>
          </a:prstGeom>
        </p:spPr>
      </p:pic>
      <p:pic>
        <p:nvPicPr>
          <p:cNvPr id="68" name="Picture 6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9107" y="5353563"/>
            <a:ext cx="631427" cy="548640"/>
          </a:xfrm>
          <a:prstGeom prst="rect">
            <a:avLst/>
          </a:prstGeom>
        </p:spPr>
      </p:pic>
      <p:sp>
        <p:nvSpPr>
          <p:cNvPr id="69" name="TextBox 68"/>
          <p:cNvSpPr txBox="1"/>
          <p:nvPr/>
        </p:nvSpPr>
        <p:spPr>
          <a:xfrm>
            <a:off x="285776" y="1537664"/>
            <a:ext cx="3110794"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Present at all sites</a:t>
            </a:r>
            <a:endParaRPr lang="en-US" dirty="0">
              <a:latin typeface="Arial" panose="020B0604020202020204" pitchFamily="34" charset="0"/>
              <a:cs typeface="Arial" panose="020B0604020202020204" pitchFamily="34" charset="0"/>
            </a:endParaRPr>
          </a:p>
        </p:txBody>
      </p:sp>
      <p:sp>
        <p:nvSpPr>
          <p:cNvPr id="70" name="TextBox 69"/>
          <p:cNvSpPr txBox="1"/>
          <p:nvPr/>
        </p:nvSpPr>
        <p:spPr>
          <a:xfrm>
            <a:off x="3727121" y="1532322"/>
            <a:ext cx="2442773"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Present at many sites</a:t>
            </a:r>
            <a:endParaRPr lang="en-US" dirty="0">
              <a:latin typeface="Arial" panose="020B0604020202020204" pitchFamily="34" charset="0"/>
              <a:cs typeface="Arial" panose="020B0604020202020204" pitchFamily="34" charset="0"/>
            </a:endParaRPr>
          </a:p>
        </p:txBody>
      </p:sp>
      <p:sp>
        <p:nvSpPr>
          <p:cNvPr id="71" name="TextBox 70"/>
          <p:cNvSpPr txBox="1"/>
          <p:nvPr/>
        </p:nvSpPr>
        <p:spPr>
          <a:xfrm>
            <a:off x="6510206" y="1539419"/>
            <a:ext cx="2508936"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Present at few sites</a:t>
            </a:r>
            <a:endParaRPr lang="en-US" dirty="0">
              <a:latin typeface="Arial" panose="020B0604020202020204" pitchFamily="34" charset="0"/>
              <a:cs typeface="Arial" panose="020B0604020202020204" pitchFamily="34" charset="0"/>
            </a:endParaRPr>
          </a:p>
        </p:txBody>
      </p:sp>
      <p:sp>
        <p:nvSpPr>
          <p:cNvPr id="72" name="Rectangle 71"/>
          <p:cNvSpPr/>
          <p:nvPr/>
        </p:nvSpPr>
        <p:spPr>
          <a:xfrm>
            <a:off x="1223212" y="5880437"/>
            <a:ext cx="1131502" cy="369332"/>
          </a:xfrm>
          <a:prstGeom prst="rect">
            <a:avLst/>
          </a:prstGeom>
        </p:spPr>
        <p:txBody>
          <a:bodyPr wrap="square">
            <a:spAutoFit/>
          </a:bodyPr>
          <a:lstStyle/>
          <a:p>
            <a:pPr algn="ctr"/>
            <a:r>
              <a:rPr lang="en-US" sz="900" dirty="0">
                <a:latin typeface="Arial Black" panose="020B0A04020102020204" pitchFamily="34" charset="0"/>
              </a:rPr>
              <a:t>Vehicle Impact on Person</a:t>
            </a:r>
          </a:p>
        </p:txBody>
      </p:sp>
      <p:sp>
        <p:nvSpPr>
          <p:cNvPr id="73" name="Rectangle 72"/>
          <p:cNvSpPr/>
          <p:nvPr/>
        </p:nvSpPr>
        <p:spPr>
          <a:xfrm>
            <a:off x="2311271" y="5008081"/>
            <a:ext cx="1220961" cy="507831"/>
          </a:xfrm>
          <a:prstGeom prst="rect">
            <a:avLst/>
          </a:prstGeom>
        </p:spPr>
        <p:txBody>
          <a:bodyPr wrap="square">
            <a:spAutoFit/>
          </a:bodyPr>
          <a:lstStyle/>
          <a:p>
            <a:pPr algn="ctr"/>
            <a:r>
              <a:rPr lang="en-US" sz="900" dirty="0">
                <a:latin typeface="Arial Black" panose="020B0A04020102020204" pitchFamily="34" charset="0"/>
              </a:rPr>
              <a:t>Uncontrolled Release of Energy</a:t>
            </a:r>
          </a:p>
        </p:txBody>
      </p:sp>
      <p:sp>
        <p:nvSpPr>
          <p:cNvPr id="74" name="Rectangle 73"/>
          <p:cNvSpPr/>
          <p:nvPr/>
        </p:nvSpPr>
        <p:spPr>
          <a:xfrm>
            <a:off x="142645" y="2760650"/>
            <a:ext cx="1051573" cy="507831"/>
          </a:xfrm>
          <a:prstGeom prst="rect">
            <a:avLst/>
          </a:prstGeom>
        </p:spPr>
        <p:txBody>
          <a:bodyPr wrap="square">
            <a:spAutoFit/>
          </a:bodyPr>
          <a:lstStyle/>
          <a:p>
            <a:pPr algn="ctr"/>
            <a:r>
              <a:rPr lang="en-US" sz="900" dirty="0" smtClean="0">
                <a:latin typeface="Arial Black" panose="020B0A04020102020204" pitchFamily="34" charset="0"/>
              </a:rPr>
              <a:t>Exposure to</a:t>
            </a:r>
            <a:br>
              <a:rPr lang="en-US" sz="900" dirty="0" smtClean="0">
                <a:latin typeface="Arial Black" panose="020B0A04020102020204" pitchFamily="34" charset="0"/>
              </a:rPr>
            </a:br>
            <a:r>
              <a:rPr lang="en-US" sz="900" dirty="0" smtClean="0">
                <a:latin typeface="Arial Black" panose="020B0A04020102020204" pitchFamily="34" charset="0"/>
              </a:rPr>
              <a:t>Electrical Hazards</a:t>
            </a:r>
            <a:endParaRPr lang="en-US" sz="900" dirty="0">
              <a:latin typeface="Arial Black" panose="020B0A04020102020204" pitchFamily="34" charset="0"/>
            </a:endParaRPr>
          </a:p>
        </p:txBody>
      </p:sp>
      <p:sp>
        <p:nvSpPr>
          <p:cNvPr id="76" name="Rectangle 75"/>
          <p:cNvSpPr/>
          <p:nvPr/>
        </p:nvSpPr>
        <p:spPr>
          <a:xfrm>
            <a:off x="2302144" y="2774688"/>
            <a:ext cx="1282133" cy="646331"/>
          </a:xfrm>
          <a:prstGeom prst="rect">
            <a:avLst/>
          </a:prstGeom>
        </p:spPr>
        <p:txBody>
          <a:bodyPr wrap="square">
            <a:spAutoFit/>
          </a:bodyPr>
          <a:lstStyle/>
          <a:p>
            <a:pPr algn="ctr" fontAlgn="base">
              <a:spcBef>
                <a:spcPct val="0"/>
              </a:spcBef>
              <a:spcAft>
                <a:spcPct val="0"/>
              </a:spcAft>
            </a:pPr>
            <a:r>
              <a:rPr lang="en-US" sz="900" dirty="0">
                <a:solidFill>
                  <a:srgbClr val="000000"/>
                </a:solidFill>
                <a:latin typeface="Arial Black" panose="020B0A04020102020204" pitchFamily="34" charset="0"/>
              </a:rPr>
              <a:t>Exposure to Hazardous </a:t>
            </a:r>
            <a:r>
              <a:rPr lang="en-US" sz="900" dirty="0" smtClean="0">
                <a:solidFill>
                  <a:srgbClr val="000000"/>
                </a:solidFill>
                <a:latin typeface="Arial Black" panose="020B0A04020102020204" pitchFamily="34" charset="0"/>
              </a:rPr>
              <a:t>Substances - Acute</a:t>
            </a:r>
            <a:endParaRPr lang="en-US" sz="900" dirty="0">
              <a:solidFill>
                <a:srgbClr val="000000"/>
              </a:solidFill>
              <a:latin typeface="Arial Black" panose="020B0A04020102020204" pitchFamily="34" charset="0"/>
            </a:endParaRPr>
          </a:p>
        </p:txBody>
      </p:sp>
      <p:pic>
        <p:nvPicPr>
          <p:cNvPr id="75" name="Picture 74" descr="https://fmwebhome.fmi.com/functions/DOHS/FatalRiskMgt/FRMIcon_ExposureChronic.jpg"/>
          <p:cNvPicPr>
            <a:picLocks/>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21116" y="3364984"/>
            <a:ext cx="630936" cy="548640"/>
          </a:xfrm>
          <a:prstGeom prst="rect">
            <a:avLst/>
          </a:prstGeom>
          <a:noFill/>
          <a:ln>
            <a:noFill/>
          </a:ln>
        </p:spPr>
      </p:pic>
      <p:sp>
        <p:nvSpPr>
          <p:cNvPr id="77" name="Rectangle 76"/>
          <p:cNvSpPr/>
          <p:nvPr/>
        </p:nvSpPr>
        <p:spPr>
          <a:xfrm>
            <a:off x="-56350" y="3896506"/>
            <a:ext cx="1448732" cy="646331"/>
          </a:xfrm>
          <a:prstGeom prst="rect">
            <a:avLst/>
          </a:prstGeom>
        </p:spPr>
        <p:txBody>
          <a:bodyPr wrap="square">
            <a:spAutoFit/>
          </a:bodyPr>
          <a:lstStyle/>
          <a:p>
            <a:pPr algn="ctr" fontAlgn="base">
              <a:spcBef>
                <a:spcPct val="0"/>
              </a:spcBef>
              <a:spcAft>
                <a:spcPct val="0"/>
              </a:spcAft>
            </a:pPr>
            <a:r>
              <a:rPr lang="en-US" sz="900" dirty="0">
                <a:solidFill>
                  <a:srgbClr val="000000"/>
                </a:solidFill>
                <a:latin typeface="Arial Black" panose="020B0A04020102020204" pitchFamily="34" charset="0"/>
              </a:rPr>
              <a:t>Exposure to Hazardous </a:t>
            </a:r>
            <a:r>
              <a:rPr lang="en-US" sz="900" dirty="0" smtClean="0">
                <a:solidFill>
                  <a:srgbClr val="000000"/>
                </a:solidFill>
                <a:latin typeface="Arial Black" panose="020B0A04020102020204" pitchFamily="34" charset="0"/>
              </a:rPr>
              <a:t>Substances - Chronic</a:t>
            </a:r>
            <a:endParaRPr lang="en-US" sz="9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1158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2</a:t>
            </a:r>
            <a:endParaRPr lang="en-US" dirty="0"/>
          </a:p>
        </p:txBody>
      </p:sp>
      <p:sp>
        <p:nvSpPr>
          <p:cNvPr id="3" name="Text Placeholder 2"/>
          <p:cNvSpPr>
            <a:spLocks noGrp="1"/>
          </p:cNvSpPr>
          <p:nvPr>
            <p:ph type="body" sz="quarter" idx="14"/>
          </p:nvPr>
        </p:nvSpPr>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As a class, discuss 2-4 Fatal Risks and answer the question in the SG for each icon</a:t>
            </a:r>
          </a:p>
          <a:p>
            <a:pPr marL="457200" indent="-457200">
              <a:lnSpc>
                <a:spcPct val="100000"/>
              </a:lnSpc>
              <a:spcAft>
                <a:spcPts val="600"/>
              </a:spcAft>
              <a:buFont typeface="+mj-lt"/>
              <a:buAutoNum type="arabicPeriod"/>
            </a:pPr>
            <a:r>
              <a:rPr lang="en-US" sz="2000" dirty="0" smtClean="0">
                <a:latin typeface="Arial" panose="020B0604020202020204" pitchFamily="34" charset="0"/>
              </a:rPr>
              <a:t>In small groups, discuss the Fatal Risks you are assigned and answer the question in the SG for each icon</a:t>
            </a:r>
          </a:p>
          <a:p>
            <a:pPr marL="457200" indent="-457200">
              <a:lnSpc>
                <a:spcPct val="100000"/>
              </a:lnSpc>
              <a:spcAft>
                <a:spcPts val="600"/>
              </a:spcAft>
              <a:buFont typeface="+mj-lt"/>
              <a:buAutoNum type="arabicPeriod"/>
            </a:pPr>
            <a:r>
              <a:rPr lang="en-US" sz="2000" dirty="0" smtClean="0">
                <a:latin typeface="Arial" panose="020B0604020202020204" pitchFamily="34" charset="0"/>
              </a:rPr>
              <a:t>You have 10 minutes to complete</a:t>
            </a:r>
          </a:p>
          <a:p>
            <a:pPr marL="457200" indent="-457200">
              <a:lnSpc>
                <a:spcPct val="100000"/>
              </a:lnSpc>
              <a:spcAft>
                <a:spcPts val="600"/>
              </a:spcAft>
              <a:buFont typeface="+mj-lt"/>
              <a:buAutoNum type="arabicPeriod"/>
            </a:pPr>
            <a:r>
              <a:rPr lang="en-US" sz="2000" dirty="0">
                <a:latin typeface="Arial" panose="020B0604020202020204" pitchFamily="34" charset="0"/>
              </a:rPr>
              <a:t>S</a:t>
            </a:r>
            <a:r>
              <a:rPr lang="en-US" sz="2000" dirty="0" smtClean="0">
                <a:latin typeface="Arial" panose="020B0604020202020204" pitchFamily="34" charset="0"/>
              </a:rPr>
              <a:t>hare your responses (2 minute max for each Fatal Risk)</a:t>
            </a:r>
          </a:p>
        </p:txBody>
      </p:sp>
      <p:sp>
        <p:nvSpPr>
          <p:cNvPr id="5" name="Text Placeholder 4"/>
          <p:cNvSpPr>
            <a:spLocks noGrp="1"/>
          </p:cNvSpPr>
          <p:nvPr>
            <p:ph type="body" sz="quarter" idx="16"/>
          </p:nvPr>
        </p:nvSpPr>
        <p:spPr/>
        <p:txBody>
          <a:bodyPr>
            <a:normAutofit/>
          </a:bodyPr>
          <a:lstStyle/>
          <a:p>
            <a:r>
              <a:rPr lang="en-US" dirty="0" smtClean="0"/>
              <a:t>Introduction to Each Icon</a:t>
            </a:r>
            <a:endParaRPr lang="en-US" dirty="0"/>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573313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28</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kern="0" dirty="0" smtClean="0"/>
              <a:t>Interaction with </a:t>
            </a:r>
            <a:r>
              <a:rPr lang="en-US" kern="0" dirty="0"/>
              <a:t>manned, unmanned, fixed and rotary wing aircraft.</a:t>
            </a:r>
            <a:endParaRPr lang="en-US" kern="0" dirty="0" smtClean="0"/>
          </a:p>
          <a:p>
            <a:pPr>
              <a:lnSpc>
                <a:spcPct val="100000"/>
              </a:lnSpc>
              <a:spcAft>
                <a:spcPts val="600"/>
              </a:spcAft>
            </a:pPr>
            <a:r>
              <a:rPr lang="en-US" dirty="0" smtClean="0"/>
              <a:t>What jobs or tasks are related to this Fatal Risk?</a:t>
            </a:r>
          </a:p>
          <a:p>
            <a:pPr>
              <a:lnSpc>
                <a:spcPct val="100000"/>
              </a:lnSpc>
              <a:spcAft>
                <a:spcPts val="600"/>
              </a:spcAft>
            </a:pPr>
            <a:r>
              <a:rPr lang="en-US" dirty="0" smtClean="0"/>
              <a:t>Read </a:t>
            </a:r>
            <a:r>
              <a:rPr lang="en-US" dirty="0"/>
              <a:t>the Incident in the SG</a:t>
            </a:r>
          </a:p>
        </p:txBody>
      </p:sp>
      <p:sp>
        <p:nvSpPr>
          <p:cNvPr id="5" name="Text Placeholder 4"/>
          <p:cNvSpPr>
            <a:spLocks noGrp="1"/>
          </p:cNvSpPr>
          <p:nvPr>
            <p:ph type="body" sz="quarter" idx="15"/>
          </p:nvPr>
        </p:nvSpPr>
        <p:spPr/>
        <p:txBody>
          <a:bodyPr/>
          <a:lstStyle/>
          <a:p>
            <a:r>
              <a:rPr lang="en-US" dirty="0" smtClean="0"/>
              <a:t>Interaction with Aircraft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429000"/>
            <a:ext cx="3157139" cy="2743200"/>
          </a:xfrm>
          <a:prstGeom prst="rect">
            <a:avLst/>
          </a:prstGeom>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229791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29</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kern="0" dirty="0"/>
              <a:t>Exposure to thermal, overpressure and fragment hazards associated with explosives and explosive </a:t>
            </a:r>
            <a:r>
              <a:rPr lang="en-US" kern="0" dirty="0" smtClean="0"/>
              <a:t>components</a:t>
            </a:r>
            <a:endParaRPr lang="en-US" kern="0" dirty="0"/>
          </a:p>
          <a:p>
            <a:pPr>
              <a:lnSpc>
                <a:spcPct val="100000"/>
              </a:lnSpc>
              <a:spcAft>
                <a:spcPts val="600"/>
              </a:spcAft>
            </a:pPr>
            <a:r>
              <a:rPr lang="en-US" dirty="0" smtClean="0"/>
              <a:t>What </a:t>
            </a:r>
            <a:r>
              <a:rPr lang="en-US" dirty="0"/>
              <a:t>jobs or tasks are related to this </a:t>
            </a:r>
            <a:r>
              <a:rPr lang="en-US" dirty="0" smtClean="0"/>
              <a:t>Fatal Risk?</a:t>
            </a:r>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p:txBody>
          <a:bodyPr/>
          <a:lstStyle/>
          <a:p>
            <a:r>
              <a:rPr lang="en-US" dirty="0" smtClean="0"/>
              <a:t>Blasting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3444076"/>
            <a:ext cx="3157139" cy="2743200"/>
          </a:xfrm>
          <a:prstGeom prst="rect">
            <a:avLst/>
          </a:prstGeom>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805629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Fatal Risk MANAGEMENT</a:t>
            </a:r>
            <a:endParaRPr lang="en-US" dirty="0"/>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smtClean="0"/>
              <a:t>Write your name on a table tent</a:t>
            </a:r>
          </a:p>
          <a:p>
            <a:pPr>
              <a:lnSpc>
                <a:spcPct val="100000"/>
              </a:lnSpc>
              <a:spcAft>
                <a:spcPts val="600"/>
              </a:spcAft>
            </a:pPr>
            <a:r>
              <a:rPr lang="en-US" dirty="0" smtClean="0"/>
              <a:t>Introduce yourself to the group</a:t>
            </a:r>
          </a:p>
          <a:p>
            <a:pPr lvl="1">
              <a:lnSpc>
                <a:spcPct val="100000"/>
              </a:lnSpc>
              <a:spcAft>
                <a:spcPts val="600"/>
              </a:spcAft>
            </a:pPr>
            <a:r>
              <a:rPr lang="en-US" dirty="0" smtClean="0"/>
              <a:t>Name</a:t>
            </a:r>
          </a:p>
          <a:p>
            <a:pPr lvl="1">
              <a:lnSpc>
                <a:spcPct val="100000"/>
              </a:lnSpc>
              <a:spcAft>
                <a:spcPts val="600"/>
              </a:spcAft>
            </a:pPr>
            <a:r>
              <a:rPr lang="en-US" dirty="0" smtClean="0"/>
              <a:t>Position </a:t>
            </a:r>
          </a:p>
          <a:p>
            <a:pPr lvl="1">
              <a:lnSpc>
                <a:spcPct val="100000"/>
              </a:lnSpc>
              <a:spcAft>
                <a:spcPts val="600"/>
              </a:spcAft>
            </a:pPr>
            <a:r>
              <a:rPr lang="en-US" dirty="0" smtClean="0"/>
              <a:t>Length of time with the Company</a:t>
            </a:r>
            <a:endParaRPr lang="en-US" dirty="0"/>
          </a:p>
        </p:txBody>
      </p:sp>
      <p:sp>
        <p:nvSpPr>
          <p:cNvPr id="5" name="Text Placeholder 4"/>
          <p:cNvSpPr>
            <a:spLocks noGrp="1"/>
          </p:cNvSpPr>
          <p:nvPr>
            <p:ph type="body" sz="quarter" idx="15"/>
          </p:nvPr>
        </p:nvSpPr>
        <p:spPr/>
        <p:txBody>
          <a:bodyPr/>
          <a:lstStyle/>
          <a:p>
            <a:r>
              <a:rPr lang="en-US" dirty="0" smtClean="0"/>
              <a:t>Introductions</a:t>
            </a:r>
            <a:endParaRPr lang="en-US" dirty="0"/>
          </a:p>
        </p:txBody>
      </p:sp>
    </p:spTree>
    <p:extLst>
      <p:ext uri="{BB962C8B-B14F-4D97-AF65-F5344CB8AC3E}">
        <p14:creationId xmlns:p14="http://schemas.microsoft.com/office/powerpoint/2010/main" val="2958004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30</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kern="0" dirty="0"/>
              <a:t>Exposure </a:t>
            </a:r>
            <a:r>
              <a:rPr lang="en-US" kern="0" dirty="0" smtClean="0"/>
              <a:t>to a hazardous environment in a confined space</a:t>
            </a:r>
            <a:endParaRPr lang="en-US" kern="0" dirty="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p:txBody>
          <a:bodyPr/>
          <a:lstStyle/>
          <a:p>
            <a:r>
              <a:rPr lang="en-US" dirty="0" smtClean="0"/>
              <a:t>Confined Space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3435248"/>
            <a:ext cx="3161031" cy="2746582"/>
          </a:xfrm>
          <a:prstGeom prst="rect">
            <a:avLst/>
          </a:prstGeom>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360576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31</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kern="0" dirty="0"/>
              <a:t>Exposure </a:t>
            </a:r>
            <a:r>
              <a:rPr lang="en-US" kern="0" dirty="0" smtClean="0"/>
              <a:t>to electrical shock or arc flash</a:t>
            </a:r>
            <a:endParaRPr lang="en-US" kern="0" dirty="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smtClean="0"/>
              <a:t>Read </a:t>
            </a:r>
            <a:r>
              <a:rPr lang="en-US" dirty="0"/>
              <a:t>the Incident in the SG</a:t>
            </a:r>
          </a:p>
        </p:txBody>
      </p:sp>
      <p:sp>
        <p:nvSpPr>
          <p:cNvPr id="5" name="Text Placeholder 4"/>
          <p:cNvSpPr>
            <a:spLocks noGrp="1"/>
          </p:cNvSpPr>
          <p:nvPr>
            <p:ph type="body" sz="quarter" idx="15"/>
          </p:nvPr>
        </p:nvSpPr>
        <p:spPr>
          <a:xfrm>
            <a:off x="628649" y="615473"/>
            <a:ext cx="7352977" cy="1879754"/>
          </a:xfrm>
        </p:spPr>
        <p:txBody>
          <a:bodyPr>
            <a:normAutofit/>
          </a:bodyPr>
          <a:lstStyle/>
          <a:p>
            <a:r>
              <a:rPr lang="en-US" dirty="0" smtClean="0"/>
              <a:t>Exposure to Electrical Hazards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429000"/>
            <a:ext cx="3157137" cy="2743200"/>
          </a:xfrm>
          <a:prstGeom prst="rect">
            <a:avLst/>
          </a:prstGeom>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431851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32</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kern="0" dirty="0" smtClean="0"/>
              <a:t>Coming in contact with molten metal</a:t>
            </a:r>
            <a:endParaRPr lang="en-US" kern="0" dirty="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Contact with Molten Material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8" y="3435247"/>
            <a:ext cx="3161031" cy="2746583"/>
          </a:xfrm>
          <a:prstGeom prst="rect">
            <a:avLst/>
          </a:prstGeom>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42254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33</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kern="0" dirty="0"/>
              <a:t>Exposure to the risk of drowning in natural or manmade bodies of water or other vats, cells, vessels and other open containers of </a:t>
            </a:r>
            <a:r>
              <a:rPr lang="en-US" kern="0" dirty="0" smtClean="0"/>
              <a:t>liquid</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Drowning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429000"/>
            <a:ext cx="3157137" cy="2743200"/>
          </a:xfrm>
          <a:prstGeom prst="rect">
            <a:avLst/>
          </a:prstGeom>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7040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34</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Contact with machinery/moving parts (entanglement, crushing, pinching, penetrating, and cutting forces</a:t>
            </a:r>
            <a:r>
              <a:rPr lang="en-US" dirty="0" smtClean="0"/>
              <a:t>)</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Entanglement and Crushing</a:t>
            </a:r>
            <a:endParaRPr lang="en-US" dirty="0"/>
          </a:p>
        </p:txBody>
      </p:sp>
      <p:pic>
        <p:nvPicPr>
          <p:cNvPr id="8" name="Picture 7" descr="https://fmwebhome.fmi.com/functions/DOHS/FatalRiskMgt/FRMIcon_EntangleCrushing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7" y="3446326"/>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145149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35</a:t>
            </a:fld>
            <a:endParaRPr lang="en-US" dirty="0"/>
          </a:p>
        </p:txBody>
      </p:sp>
      <p:sp>
        <p:nvSpPr>
          <p:cNvPr id="4" name="Text Placeholder 3"/>
          <p:cNvSpPr>
            <a:spLocks noGrp="1"/>
          </p:cNvSpPr>
          <p:nvPr>
            <p:ph type="body" sz="quarter" idx="14"/>
          </p:nvPr>
        </p:nvSpPr>
        <p:spPr>
          <a:xfrm>
            <a:off x="628648" y="1495212"/>
            <a:ext cx="6757671" cy="4686618"/>
          </a:xfrm>
        </p:spPr>
        <p:txBody>
          <a:bodyPr/>
          <a:lstStyle/>
          <a:p>
            <a:pPr lvl="0"/>
            <a:r>
              <a:rPr lang="en-US" dirty="0"/>
              <a:t>Workplace exposure to substances that are immediately toxic, asphyxiating or corrosive (e.g. H</a:t>
            </a:r>
            <a:r>
              <a:rPr lang="en-US" baseline="-25000" dirty="0"/>
              <a:t>2</a:t>
            </a:r>
            <a:r>
              <a:rPr lang="en-US" dirty="0"/>
              <a:t>S gas, NO</a:t>
            </a:r>
            <a:r>
              <a:rPr lang="en-US" baseline="-25000" dirty="0"/>
              <a:t>x</a:t>
            </a:r>
            <a:r>
              <a:rPr lang="en-US" dirty="0"/>
              <a:t> gas, CO gas, concentrated acids, caustics, etc.)</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Exposure to Hazardous Substances - Acute</a:t>
            </a:r>
            <a:endParaRPr lang="en-US" dirty="0"/>
          </a:p>
        </p:txBody>
      </p:sp>
      <p:pic>
        <p:nvPicPr>
          <p:cNvPr id="8" name="Picture 7" descr="https://fmwebhome.fmi.com/functions/DOHS/FatalRiskMgt/FRMIcon_ExposeHazardSub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48281"/>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940868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36</a:t>
            </a:fld>
            <a:endParaRPr lang="en-US" dirty="0"/>
          </a:p>
        </p:txBody>
      </p:sp>
      <p:sp>
        <p:nvSpPr>
          <p:cNvPr id="4" name="Text Placeholder 3"/>
          <p:cNvSpPr>
            <a:spLocks noGrp="1"/>
          </p:cNvSpPr>
          <p:nvPr>
            <p:ph type="body" sz="quarter" idx="14"/>
          </p:nvPr>
        </p:nvSpPr>
        <p:spPr>
          <a:xfrm>
            <a:off x="628648" y="1495212"/>
            <a:ext cx="6991351" cy="4686618"/>
          </a:xfrm>
        </p:spPr>
        <p:txBody>
          <a:bodyPr/>
          <a:lstStyle/>
          <a:p>
            <a:pPr lvl="0"/>
            <a:r>
              <a:rPr lang="en-US" dirty="0"/>
              <a:t>Workplace exposure to </a:t>
            </a:r>
            <a:r>
              <a:rPr lang="en-US" dirty="0" smtClean="0"/>
              <a:t>substances </a:t>
            </a:r>
            <a:r>
              <a:rPr lang="en-US" dirty="0"/>
              <a:t>that can cause lethal disease overtime (e.g. silica, arsenic, lead, welding fumes, asbestos, acid mist, etc.)</a:t>
            </a:r>
          </a:p>
          <a:p>
            <a:pPr>
              <a:lnSpc>
                <a:spcPct val="100000"/>
              </a:lnSpc>
              <a:spcAft>
                <a:spcPts val="600"/>
              </a:spcAft>
            </a:pPr>
            <a:r>
              <a:rPr lang="en-US" dirty="0" smtClean="0"/>
              <a:t>What </a:t>
            </a:r>
            <a:r>
              <a:rPr lang="en-US" dirty="0"/>
              <a:t>jobs or tasks are related to this </a:t>
            </a:r>
            <a:r>
              <a:rPr lang="en-US" dirty="0" smtClean="0"/>
              <a:t>Fatal Risk?</a:t>
            </a:r>
          </a:p>
          <a:p>
            <a:pPr>
              <a:lnSpc>
                <a:spcPct val="100000"/>
              </a:lnSpc>
              <a:spcAft>
                <a:spcPts val="600"/>
              </a:spcAft>
            </a:pPr>
            <a:r>
              <a:rPr lang="en-US" dirty="0"/>
              <a:t>Read the </a:t>
            </a:r>
            <a:r>
              <a:rPr lang="en-US" dirty="0" smtClean="0"/>
              <a:t>Incident in </a:t>
            </a:r>
            <a:r>
              <a:rPr lang="en-US" dirty="0"/>
              <a:t>the SG</a:t>
            </a:r>
          </a:p>
          <a:p>
            <a:pPr>
              <a:lnSpc>
                <a:spcPct val="100000"/>
              </a:lnSpc>
              <a:spcAft>
                <a:spcPts val="600"/>
              </a:spcAft>
            </a:pPr>
            <a:endParaRPr lang="en-US" dirty="0" smtClean="0"/>
          </a:p>
          <a:p>
            <a:pPr marL="0" indent="0">
              <a:lnSpc>
                <a:spcPct val="100000"/>
              </a:lnSpc>
              <a:spcAft>
                <a:spcPts val="600"/>
              </a:spcAft>
              <a:buNone/>
            </a:pPr>
            <a:endParaRPr lang="en-US" dirty="0" smtClean="0"/>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Exposure to Hazardous Substances - Chronic</a:t>
            </a:r>
            <a:endParaRPr lang="en-US" dirty="0"/>
          </a:p>
        </p:txBody>
      </p:sp>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8" y="3444073"/>
            <a:ext cx="3157135" cy="2743200"/>
          </a:xfrm>
          <a:prstGeom prst="rect">
            <a:avLst/>
          </a:prstGeom>
        </p:spPr>
      </p:pic>
    </p:spTree>
    <p:extLst>
      <p:ext uri="{BB962C8B-B14F-4D97-AF65-F5344CB8AC3E}">
        <p14:creationId xmlns:p14="http://schemas.microsoft.com/office/powerpoint/2010/main" val="2282706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37</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Working at height where the danger of falling </a:t>
            </a:r>
            <a:r>
              <a:rPr lang="en-US" dirty="0" smtClean="0"/>
              <a:t>exists</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smtClean="0"/>
              <a:t>Read </a:t>
            </a:r>
            <a:r>
              <a:rPr lang="en-US" dirty="0"/>
              <a:t>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Fall from Heights</a:t>
            </a:r>
            <a:endParaRPr lang="en-US" dirty="0"/>
          </a:p>
        </p:txBody>
      </p:sp>
      <p:pic>
        <p:nvPicPr>
          <p:cNvPr id="8" name="Picture 7" descr="https://fmwebhome.fmi.com/functions/DOHS/FatalRiskMgt/FRMIcon_FallFromHeight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30123"/>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675406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38</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Exposure to falling objects (e.g. tools, materials, equipment, structures, etc</a:t>
            </a:r>
            <a:r>
              <a:rPr lang="en-US" dirty="0" smtClean="0"/>
              <a:t>.)</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Falling Objects</a:t>
            </a:r>
            <a:endParaRPr lang="en-US" dirty="0"/>
          </a:p>
        </p:txBody>
      </p:sp>
      <p:pic>
        <p:nvPicPr>
          <p:cNvPr id="8" name="Picture 7" descr="https://fmwebhome.fmi.com/functions/DOHS/FatalRiskMgt/FRMIcon_FallingObjects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7" y="3447698"/>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1903291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39</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Exposure to thermal, particulate, gas or vapor hazards from a </a:t>
            </a:r>
            <a:r>
              <a:rPr lang="en-US" dirty="0" smtClean="0"/>
              <a:t>fire</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Fire</a:t>
            </a:r>
            <a:endParaRPr lang="en-US" dirty="0"/>
          </a:p>
        </p:txBody>
      </p:sp>
      <p:pic>
        <p:nvPicPr>
          <p:cNvPr id="8" name="Picture 7" descr="https://fmwebhome.fmi.com/functions/DOHS/FatalRiskMgt/FRMIcon_Fire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30123"/>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644211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1</a:t>
            </a:r>
            <a:endParaRPr lang="en-US" dirty="0"/>
          </a:p>
        </p:txBody>
      </p:sp>
      <p:sp>
        <p:nvSpPr>
          <p:cNvPr id="3" name="Text Placeholder 2"/>
          <p:cNvSpPr>
            <a:spLocks noGrp="1"/>
          </p:cNvSpPr>
          <p:nvPr>
            <p:ph type="body" sz="quarter" idx="14"/>
          </p:nvPr>
        </p:nvSpPr>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a:latin typeface="Arial" panose="020B0604020202020204" pitchFamily="34" charset="0"/>
              </a:rPr>
              <a:t>In your group, create a list of five things that everyone has in </a:t>
            </a:r>
            <a:r>
              <a:rPr lang="en-US" sz="2000" dirty="0" smtClean="0">
                <a:latin typeface="Arial" panose="020B0604020202020204" pitchFamily="34" charset="0"/>
              </a:rPr>
              <a:t>common</a:t>
            </a:r>
          </a:p>
          <a:p>
            <a:pPr marL="1143000" lvl="1" indent="-457200">
              <a:lnSpc>
                <a:spcPct val="100000"/>
              </a:lnSpc>
              <a:spcAft>
                <a:spcPts val="600"/>
              </a:spcAft>
              <a:buFont typeface="Arial" panose="020B0604020202020204" pitchFamily="34" charset="0"/>
              <a:buChar char="•"/>
            </a:pPr>
            <a:r>
              <a:rPr lang="en-US" sz="2000" dirty="0" smtClean="0">
                <a:latin typeface="Arial" panose="020B0604020202020204" pitchFamily="34" charset="0"/>
              </a:rPr>
              <a:t>Cannot </a:t>
            </a:r>
            <a:r>
              <a:rPr lang="en-US" sz="2000" dirty="0">
                <a:latin typeface="Arial" panose="020B0604020202020204" pitchFamily="34" charset="0"/>
              </a:rPr>
              <a:t>be related to work, body parts, or clothes</a:t>
            </a:r>
          </a:p>
          <a:p>
            <a:pPr marL="457200" indent="-457200">
              <a:lnSpc>
                <a:spcPct val="100000"/>
              </a:lnSpc>
              <a:spcAft>
                <a:spcPts val="600"/>
              </a:spcAft>
              <a:buFont typeface="+mj-lt"/>
              <a:buAutoNum type="arabicPeriod"/>
            </a:pPr>
            <a:r>
              <a:rPr lang="en-US" sz="2000" dirty="0">
                <a:latin typeface="Arial" panose="020B0604020202020204" pitchFamily="34" charset="0"/>
              </a:rPr>
              <a:t>Designate one person to write down the responses</a:t>
            </a:r>
          </a:p>
          <a:p>
            <a:pPr marL="457200" indent="-457200">
              <a:lnSpc>
                <a:spcPct val="100000"/>
              </a:lnSpc>
              <a:spcAft>
                <a:spcPts val="600"/>
              </a:spcAft>
              <a:buFont typeface="+mj-lt"/>
              <a:buAutoNum type="arabicPeriod"/>
            </a:pPr>
            <a:r>
              <a:rPr lang="en-US" sz="2000" dirty="0">
                <a:latin typeface="Arial" panose="020B0604020202020204" pitchFamily="34" charset="0"/>
              </a:rPr>
              <a:t>Designate one person to speak for the group</a:t>
            </a:r>
          </a:p>
          <a:p>
            <a:pPr marL="457200" indent="-457200">
              <a:lnSpc>
                <a:spcPct val="100000"/>
              </a:lnSpc>
              <a:spcAft>
                <a:spcPts val="600"/>
              </a:spcAft>
              <a:buFont typeface="+mj-lt"/>
              <a:buAutoNum type="arabicPeriod"/>
            </a:pPr>
            <a:r>
              <a:rPr lang="en-US" sz="2000" dirty="0">
                <a:latin typeface="Arial" panose="020B0604020202020204" pitchFamily="34" charset="0"/>
              </a:rPr>
              <a:t>Be prepared to share your responses</a:t>
            </a:r>
          </a:p>
        </p:txBody>
      </p:sp>
      <p:sp>
        <p:nvSpPr>
          <p:cNvPr id="5" name="Text Placeholder 4"/>
          <p:cNvSpPr>
            <a:spLocks noGrp="1"/>
          </p:cNvSpPr>
          <p:nvPr>
            <p:ph type="body" sz="quarter" idx="16"/>
          </p:nvPr>
        </p:nvSpPr>
        <p:spPr/>
        <p:txBody>
          <a:bodyPr/>
          <a:lstStyle/>
          <a:p>
            <a:r>
              <a:rPr lang="en-US" dirty="0" smtClean="0"/>
              <a:t>Icebreaker</a:t>
            </a:r>
            <a:endParaRPr lang="en-US" dirty="0"/>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383771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40</a:t>
            </a:fld>
            <a:endParaRPr lang="en-US" dirty="0"/>
          </a:p>
        </p:txBody>
      </p:sp>
      <p:sp>
        <p:nvSpPr>
          <p:cNvPr id="4" name="Text Placeholder 3"/>
          <p:cNvSpPr>
            <a:spLocks noGrp="1"/>
          </p:cNvSpPr>
          <p:nvPr>
            <p:ph type="body" sz="quarter" idx="14"/>
          </p:nvPr>
        </p:nvSpPr>
        <p:spPr>
          <a:xfrm>
            <a:off x="628649" y="1379220"/>
            <a:ext cx="7692391" cy="4686618"/>
          </a:xfrm>
        </p:spPr>
        <p:txBody>
          <a:bodyPr/>
          <a:lstStyle/>
          <a:p>
            <a:pPr>
              <a:lnSpc>
                <a:spcPct val="100000"/>
              </a:lnSpc>
              <a:spcAft>
                <a:spcPts val="600"/>
              </a:spcAft>
            </a:pPr>
            <a:r>
              <a:rPr lang="en-US" dirty="0"/>
              <a:t>Exposure to failure of natural slopes and temporary or permanent slopes which are excavated or constructed in relation to mining activities or associated supporting </a:t>
            </a:r>
            <a:r>
              <a:rPr lang="en-US" dirty="0" smtClean="0"/>
              <a:t>infrastructure</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Ground Failure</a:t>
            </a:r>
            <a:endParaRPr lang="en-US" dirty="0"/>
          </a:p>
        </p:txBody>
      </p:sp>
      <p:pic>
        <p:nvPicPr>
          <p:cNvPr id="8" name="Picture 7" descr="https://fmwebhome.fmi.com/functions/DOHS/FatalRiskMgt/FRMIcon_GroundFailure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438630"/>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891885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41</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Exposure to loss of control of a load suspended by a crane (fixed or mobile), hoist, forklift, boom or other lifting </a:t>
            </a:r>
            <a:r>
              <a:rPr lang="en-US" dirty="0" smtClean="0"/>
              <a:t>equipment</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Lifting Operations</a:t>
            </a:r>
            <a:endParaRPr lang="en-US" dirty="0"/>
          </a:p>
        </p:txBody>
      </p:sp>
      <p:pic>
        <p:nvPicPr>
          <p:cNvPr id="8" name="Picture 7" descr="https://fmwebhome.fmi.com/functions/DOHS/FatalRiskMgt/FRMIcon_LiftingOps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7" y="3447698"/>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328873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42</a:t>
            </a:fld>
            <a:endParaRPr lang="en-US" dirty="0"/>
          </a:p>
        </p:txBody>
      </p:sp>
      <p:sp>
        <p:nvSpPr>
          <p:cNvPr id="4" name="Text Placeholder 3"/>
          <p:cNvSpPr>
            <a:spLocks noGrp="1"/>
          </p:cNvSpPr>
          <p:nvPr>
            <p:ph type="body" sz="quarter" idx="14"/>
          </p:nvPr>
        </p:nvSpPr>
        <p:spPr>
          <a:xfrm>
            <a:off x="628649" y="1379220"/>
            <a:ext cx="6635751" cy="4686618"/>
          </a:xfrm>
        </p:spPr>
        <p:txBody>
          <a:bodyPr/>
          <a:lstStyle/>
          <a:p>
            <a:pPr>
              <a:lnSpc>
                <a:spcPct val="100000"/>
              </a:lnSpc>
              <a:spcAft>
                <a:spcPts val="600"/>
              </a:spcAft>
            </a:pPr>
            <a:r>
              <a:rPr lang="en-US" dirty="0"/>
              <a:t>Contact with, exposure to, or unintended consequences related to the movement of people or equipment via underground hoisting or aerial </a:t>
            </a:r>
            <a:r>
              <a:rPr lang="en-US" dirty="0" smtClean="0"/>
              <a:t>tramways</a:t>
            </a:r>
            <a:endParaRPr lang="en-US" kern="0" dirty="0" smtClean="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Personnel Hoisting</a:t>
            </a:r>
            <a:endParaRPr lang="en-US" dirty="0"/>
          </a:p>
        </p:txBody>
      </p:sp>
      <p:pic>
        <p:nvPicPr>
          <p:cNvPr id="8" name="Picture 7" descr="https://fmwebhome.fmi.com/functions/DOHS/FatalRiskMgt/FRMIcon_PersonnelHoist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7" y="3447698"/>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012802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43</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Locomotive, rolling stock, or other rail equipment colliding with or being hit by other vehicles, buildings, or </a:t>
            </a:r>
            <a:r>
              <a:rPr lang="en-US" dirty="0" smtClean="0"/>
              <a:t>equipment</a:t>
            </a:r>
            <a:endParaRPr lang="en-US" kern="0" dirty="0" smtClean="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Rail Collision</a:t>
            </a:r>
            <a:endParaRPr lang="en-US" dirty="0"/>
          </a:p>
        </p:txBody>
      </p:sp>
      <p:pic>
        <p:nvPicPr>
          <p:cNvPr id="8" name="Picture 7" descr="https://fmwebhome.fmi.com/functions/DOHS/FatalRiskMgt/FRMIcon_RailCollision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7" y="3447698"/>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1180343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44</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Locomotive, rolling stock, or other rail equipment coming into contact with a </a:t>
            </a:r>
            <a:r>
              <a:rPr lang="en-US" dirty="0" smtClean="0"/>
              <a:t>person</a:t>
            </a:r>
            <a:endParaRPr lang="en-US" kern="0" dirty="0" smtClean="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Rail Impact on Person</a:t>
            </a:r>
            <a:endParaRPr lang="en-US" dirty="0"/>
          </a:p>
        </p:txBody>
      </p:sp>
      <p:pic>
        <p:nvPicPr>
          <p:cNvPr id="8" name="Picture 7" descr="https://fmwebhome.fmi.com/functions/DOHS/FatalRiskMgt/FRMIcon_RailImpactPerson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37807"/>
            <a:ext cx="3136854"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163717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45</a:t>
            </a:fld>
            <a:endParaRPr lang="en-US" dirty="0"/>
          </a:p>
        </p:txBody>
      </p:sp>
      <p:sp>
        <p:nvSpPr>
          <p:cNvPr id="4" name="Text Placeholder 3"/>
          <p:cNvSpPr>
            <a:spLocks noGrp="1"/>
          </p:cNvSpPr>
          <p:nvPr>
            <p:ph type="body" sz="quarter" idx="14"/>
          </p:nvPr>
        </p:nvSpPr>
        <p:spPr>
          <a:xfrm>
            <a:off x="628648" y="1495212"/>
            <a:ext cx="7397751" cy="4686618"/>
          </a:xfrm>
        </p:spPr>
        <p:txBody>
          <a:bodyPr/>
          <a:lstStyle/>
          <a:p>
            <a:pPr>
              <a:lnSpc>
                <a:spcPct val="100000"/>
              </a:lnSpc>
              <a:spcAft>
                <a:spcPts val="600"/>
              </a:spcAft>
            </a:pPr>
            <a:r>
              <a:rPr lang="en-US" dirty="0"/>
              <a:t>Exposure to stored energy from </a:t>
            </a:r>
            <a:r>
              <a:rPr lang="en-US" dirty="0" smtClean="0"/>
              <a:t>pressure; items </a:t>
            </a:r>
            <a:r>
              <a:rPr lang="en-US" dirty="0"/>
              <a:t>under tension or compression </a:t>
            </a:r>
            <a:endParaRPr lang="en-US" dirty="0" smtClean="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Uncontrolled Release of Energy</a:t>
            </a:r>
            <a:endParaRPr lang="en-US" dirty="0"/>
          </a:p>
        </p:txBody>
      </p:sp>
      <p:pic>
        <p:nvPicPr>
          <p:cNvPr id="8" name="Picture 7" descr="https://fmwebhome.fmi.com/functions/DOHS/FatalRiskMgt/FRMIcon_UncontrolledRelease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48281"/>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47867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46</a:t>
            </a:fld>
            <a:endParaRPr lang="en-US" dirty="0"/>
          </a:p>
        </p:txBody>
      </p:sp>
      <p:sp>
        <p:nvSpPr>
          <p:cNvPr id="4" name="Text Placeholder 3"/>
          <p:cNvSpPr>
            <a:spLocks noGrp="1"/>
          </p:cNvSpPr>
          <p:nvPr>
            <p:ph type="body" sz="quarter" idx="14"/>
          </p:nvPr>
        </p:nvSpPr>
        <p:spPr>
          <a:xfrm>
            <a:off x="628649" y="1495212"/>
            <a:ext cx="6236971" cy="4686618"/>
          </a:xfrm>
        </p:spPr>
        <p:txBody>
          <a:bodyPr/>
          <a:lstStyle/>
          <a:p>
            <a:pPr>
              <a:lnSpc>
                <a:spcPct val="100000"/>
              </a:lnSpc>
              <a:spcAft>
                <a:spcPts val="600"/>
              </a:spcAft>
            </a:pPr>
            <a:r>
              <a:rPr lang="en-US" dirty="0"/>
              <a:t>Exposure to toxic atmosphere or oxygen deprivation </a:t>
            </a:r>
            <a:r>
              <a:rPr lang="en-US" dirty="0" smtClean="0"/>
              <a:t>underground</a:t>
            </a:r>
            <a:endParaRPr lang="en-US" kern="0" dirty="0" smtClean="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Underground Hazardous Atmosphere</a:t>
            </a:r>
            <a:endParaRPr lang="en-US" dirty="0"/>
          </a:p>
        </p:txBody>
      </p:sp>
      <p:pic>
        <p:nvPicPr>
          <p:cNvPr id="8" name="Picture 7" descr="https://fmwebhome.fmi.com/functions/DOHS/FatalRiskMgt/FRMIcon_UndergroundHazardAtmos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43582"/>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1470188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47</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Exposure to crushing forces or oxygen deprivation caused by the sudden ingress of liquids or solids </a:t>
            </a:r>
            <a:r>
              <a:rPr lang="en-US" dirty="0" smtClean="0"/>
              <a:t>underground</a:t>
            </a:r>
            <a:endParaRPr lang="en-US" kern="0" dirty="0" smtClean="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Underground Inrush</a:t>
            </a:r>
            <a:endParaRPr lang="en-US" dirty="0"/>
          </a:p>
        </p:txBody>
      </p:sp>
      <p:pic>
        <p:nvPicPr>
          <p:cNvPr id="8" name="Picture 7" descr="https://fmwebhome.fmi.com/functions/DOHS/FatalRiskMgt/FRMIcon_UndergroundInrush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40449"/>
            <a:ext cx="3161031" cy="2741381"/>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799596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48</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Exposure to rock that falls from the back or sidewalls </a:t>
            </a:r>
            <a:r>
              <a:rPr lang="en-US" dirty="0" smtClean="0"/>
              <a:t>underground</a:t>
            </a:r>
            <a:endParaRPr lang="en-US" kern="0" dirty="0" smtClean="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Underground Rock Fall</a:t>
            </a:r>
            <a:endParaRPr lang="en-US" dirty="0"/>
          </a:p>
        </p:txBody>
      </p:sp>
      <p:pic>
        <p:nvPicPr>
          <p:cNvPr id="7" name="Picture 6" descr="https://fmwebhome.fmi.com/functions/DOHS/FatalRiskMgt/FRMIcon_UndergroundRock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30123"/>
            <a:ext cx="3171516" cy="2743200"/>
          </a:xfrm>
          <a:prstGeom prst="rect">
            <a:avLst/>
          </a:prstGeom>
          <a:noFill/>
          <a:ln>
            <a:noFill/>
          </a:ln>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932099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49</a:t>
            </a:fld>
            <a:endParaRPr lang="en-US" dirty="0"/>
          </a:p>
        </p:txBody>
      </p:sp>
      <p:sp>
        <p:nvSpPr>
          <p:cNvPr id="4" name="Text Placeholder 3"/>
          <p:cNvSpPr>
            <a:spLocks noGrp="1"/>
          </p:cNvSpPr>
          <p:nvPr>
            <p:ph type="body" sz="quarter" idx="14"/>
          </p:nvPr>
        </p:nvSpPr>
        <p:spPr>
          <a:xfrm>
            <a:off x="628649" y="1262062"/>
            <a:ext cx="6236971" cy="4686618"/>
          </a:xfrm>
        </p:spPr>
        <p:txBody>
          <a:bodyPr/>
          <a:lstStyle/>
          <a:p>
            <a:pPr>
              <a:lnSpc>
                <a:spcPct val="100000"/>
              </a:lnSpc>
              <a:spcAft>
                <a:spcPts val="600"/>
              </a:spcAft>
            </a:pPr>
            <a:r>
              <a:rPr lang="en-US" dirty="0"/>
              <a:t>Collision with another vehicle or fixed/moving object; driving over an edge; rolling </a:t>
            </a:r>
            <a:r>
              <a:rPr lang="en-US" dirty="0" smtClean="0"/>
              <a:t>over</a:t>
            </a:r>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smtClean="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Vehicle Collision or Rollover</a:t>
            </a:r>
            <a:endParaRPr lang="en-US" dirty="0"/>
          </a:p>
        </p:txBody>
      </p:sp>
      <p:pic>
        <p:nvPicPr>
          <p:cNvPr id="9" name="Picture 8" descr="https://fmwebhome.fmi.com/functions/DOHS/FatalRiskMgt/FRMIcon_VehicleCollision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7" y="3446326"/>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02433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Fatal Risk MANAGEMENT</a:t>
            </a:r>
            <a:endParaRPr lang="en-US" dirty="0"/>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a:t>
            </a:fld>
            <a:endParaRPr lang="en-US" dirty="0"/>
          </a:p>
        </p:txBody>
      </p:sp>
      <p:sp>
        <p:nvSpPr>
          <p:cNvPr id="6" name="Text Placeholder 5"/>
          <p:cNvSpPr>
            <a:spLocks noGrp="1"/>
          </p:cNvSpPr>
          <p:nvPr>
            <p:ph type="body" sz="quarter" idx="14"/>
          </p:nvPr>
        </p:nvSpPr>
        <p:spPr/>
        <p:txBody>
          <a:bodyPr/>
          <a:lstStyle/>
          <a:p>
            <a:pPr marL="0" indent="0">
              <a:lnSpc>
                <a:spcPct val="100000"/>
              </a:lnSpc>
              <a:spcAft>
                <a:spcPts val="600"/>
              </a:spcAft>
              <a:buNone/>
            </a:pPr>
            <a:r>
              <a:rPr lang="en-US" dirty="0"/>
              <a:t>Upon completion of this course, students will be able to:</a:t>
            </a:r>
          </a:p>
          <a:p>
            <a:pPr>
              <a:lnSpc>
                <a:spcPct val="100000"/>
              </a:lnSpc>
              <a:spcAft>
                <a:spcPts val="600"/>
              </a:spcAft>
            </a:pPr>
            <a:r>
              <a:rPr lang="en-US" dirty="0" smtClean="0"/>
              <a:t>Select </a:t>
            </a:r>
            <a:r>
              <a:rPr lang="en-US" dirty="0"/>
              <a:t>the appropriate </a:t>
            </a:r>
            <a:r>
              <a:rPr lang="en-US" dirty="0" smtClean="0"/>
              <a:t>Fatal Risk </a:t>
            </a:r>
            <a:r>
              <a:rPr lang="en-US" dirty="0"/>
              <a:t>Management icons based on the hazards associated with the task and environment</a:t>
            </a:r>
          </a:p>
          <a:p>
            <a:pPr>
              <a:lnSpc>
                <a:spcPct val="100000"/>
              </a:lnSpc>
              <a:spcAft>
                <a:spcPts val="600"/>
              </a:spcAft>
            </a:pPr>
            <a:r>
              <a:rPr lang="en-US" dirty="0" smtClean="0"/>
              <a:t>Identify </a:t>
            </a:r>
            <a:r>
              <a:rPr lang="en-US" dirty="0"/>
              <a:t>appropriate </a:t>
            </a:r>
            <a:r>
              <a:rPr lang="en-US" dirty="0" smtClean="0"/>
              <a:t>Fatal Risk </a:t>
            </a:r>
            <a:r>
              <a:rPr lang="en-US" dirty="0"/>
              <a:t>Management tools specific to the needs of the work area and employees</a:t>
            </a:r>
          </a:p>
          <a:p>
            <a:pPr>
              <a:lnSpc>
                <a:spcPct val="100000"/>
              </a:lnSpc>
              <a:spcAft>
                <a:spcPts val="600"/>
              </a:spcAft>
            </a:pPr>
            <a:r>
              <a:rPr lang="en-US" dirty="0" smtClean="0"/>
              <a:t>Differentiate </a:t>
            </a:r>
            <a:r>
              <a:rPr lang="en-US" dirty="0"/>
              <a:t>the roles and responsibilities of employees, supervisors, and managers</a:t>
            </a:r>
          </a:p>
          <a:p>
            <a:pPr>
              <a:lnSpc>
                <a:spcPct val="100000"/>
              </a:lnSpc>
              <a:spcAft>
                <a:spcPts val="600"/>
              </a:spcAft>
            </a:pPr>
            <a:r>
              <a:rPr lang="en-US" dirty="0" smtClean="0"/>
              <a:t>Demonstrate </a:t>
            </a:r>
            <a:r>
              <a:rPr lang="en-US" dirty="0"/>
              <a:t>effective communication skills for transferring program concepts to employees</a:t>
            </a:r>
          </a:p>
          <a:p>
            <a:pPr>
              <a:lnSpc>
                <a:spcPct val="100000"/>
              </a:lnSpc>
              <a:spcAft>
                <a:spcPts val="600"/>
              </a:spcAft>
            </a:pPr>
            <a:endParaRPr lang="en-US" dirty="0"/>
          </a:p>
        </p:txBody>
      </p:sp>
      <p:sp>
        <p:nvSpPr>
          <p:cNvPr id="7" name="Text Placeholder 6"/>
          <p:cNvSpPr>
            <a:spLocks noGrp="1"/>
          </p:cNvSpPr>
          <p:nvPr>
            <p:ph type="body" sz="quarter" idx="15"/>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620996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50</a:t>
            </a:fld>
            <a:endParaRPr lang="en-US" dirty="0"/>
          </a:p>
        </p:txBody>
      </p:sp>
      <p:sp>
        <p:nvSpPr>
          <p:cNvPr id="4" name="Text Placeholder 3"/>
          <p:cNvSpPr>
            <a:spLocks noGrp="1"/>
          </p:cNvSpPr>
          <p:nvPr>
            <p:ph type="body" sz="quarter" idx="14"/>
          </p:nvPr>
        </p:nvSpPr>
        <p:spPr>
          <a:xfrm>
            <a:off x="628649" y="1319316"/>
            <a:ext cx="6236971" cy="4686618"/>
          </a:xfrm>
        </p:spPr>
        <p:txBody>
          <a:bodyPr/>
          <a:lstStyle/>
          <a:p>
            <a:pPr>
              <a:lnSpc>
                <a:spcPct val="100000"/>
              </a:lnSpc>
              <a:spcAft>
                <a:spcPts val="600"/>
              </a:spcAft>
            </a:pPr>
            <a:r>
              <a:rPr lang="en-US" dirty="0"/>
              <a:t>Person struck by vehicle/mobile </a:t>
            </a:r>
            <a:r>
              <a:rPr lang="en-US" dirty="0" smtClean="0"/>
              <a:t>equipment</a:t>
            </a:r>
            <a:endParaRPr lang="en-US" kern="0" dirty="0" smtClean="0"/>
          </a:p>
          <a:p>
            <a:pPr>
              <a:lnSpc>
                <a:spcPct val="100000"/>
              </a:lnSpc>
              <a:spcAft>
                <a:spcPts val="600"/>
              </a:spcAft>
            </a:pPr>
            <a:r>
              <a:rPr lang="en-US" dirty="0" smtClean="0"/>
              <a:t>What </a:t>
            </a:r>
            <a:r>
              <a:rPr lang="en-US" dirty="0"/>
              <a:t>jobs or tasks are related to this </a:t>
            </a:r>
            <a:r>
              <a:rPr lang="en-US" dirty="0" smtClean="0"/>
              <a:t>Fatal Risk?</a:t>
            </a:r>
            <a:endParaRPr lang="en-US" dirty="0"/>
          </a:p>
          <a:p>
            <a:pPr>
              <a:lnSpc>
                <a:spcPct val="100000"/>
              </a:lnSpc>
              <a:spcAft>
                <a:spcPts val="600"/>
              </a:spcAft>
            </a:pPr>
            <a:r>
              <a:rPr lang="en-US" dirty="0"/>
              <a:t>Read the Incident in the SG</a:t>
            </a:r>
          </a:p>
        </p:txBody>
      </p:sp>
      <p:sp>
        <p:nvSpPr>
          <p:cNvPr id="5" name="Text Placeholder 4"/>
          <p:cNvSpPr>
            <a:spLocks noGrp="1"/>
          </p:cNvSpPr>
          <p:nvPr>
            <p:ph type="body" sz="quarter" idx="15"/>
          </p:nvPr>
        </p:nvSpPr>
        <p:spPr>
          <a:xfrm>
            <a:off x="628649" y="615474"/>
            <a:ext cx="6339417" cy="646588"/>
          </a:xfrm>
        </p:spPr>
        <p:txBody>
          <a:bodyPr>
            <a:noAutofit/>
          </a:bodyPr>
          <a:lstStyle/>
          <a:p>
            <a:r>
              <a:rPr lang="en-US" dirty="0" smtClean="0"/>
              <a:t>Vehicle Impact with Person</a:t>
            </a:r>
            <a:endParaRPr lang="en-US" dirty="0"/>
          </a:p>
        </p:txBody>
      </p:sp>
      <p:pic>
        <p:nvPicPr>
          <p:cNvPr id="8" name="Picture 7" descr="https://fmwebhome.fmi.com/functions/DOHS/FatalRiskMgt/FRMIcon_VehicleImpactPerson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430123"/>
            <a:ext cx="3171516" cy="2743200"/>
          </a:xfrm>
          <a:prstGeom prst="rect">
            <a:avLst/>
          </a:prstGeom>
          <a:noFill/>
          <a:ln>
            <a:no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911450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How FRM Works</a:t>
            </a:r>
            <a:endParaRPr lang="en-US"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568" r="8568"/>
          <a:stretch>
            <a:fillRect/>
          </a:stretch>
        </p:blipFill>
        <p:spPr/>
      </p:pic>
    </p:spTree>
    <p:extLst>
      <p:ext uri="{BB962C8B-B14F-4D97-AF65-F5344CB8AC3E}">
        <p14:creationId xmlns:p14="http://schemas.microsoft.com/office/powerpoint/2010/main" val="2974192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52</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smtClean="0"/>
              <a:t>What are some of the tools we use in the field to plan work?</a:t>
            </a:r>
          </a:p>
          <a:p>
            <a:pPr lvl="1">
              <a:lnSpc>
                <a:spcPct val="100000"/>
              </a:lnSpc>
              <a:spcAft>
                <a:spcPts val="600"/>
              </a:spcAft>
            </a:pPr>
            <a:r>
              <a:rPr lang="en-US" dirty="0" smtClean="0"/>
              <a:t>SOP</a:t>
            </a:r>
          </a:p>
          <a:p>
            <a:pPr lvl="1">
              <a:lnSpc>
                <a:spcPct val="100000"/>
              </a:lnSpc>
              <a:spcAft>
                <a:spcPts val="600"/>
              </a:spcAft>
            </a:pPr>
            <a:r>
              <a:rPr lang="en-US" dirty="0" smtClean="0"/>
              <a:t>JSA</a:t>
            </a:r>
          </a:p>
          <a:p>
            <a:pPr lvl="1">
              <a:lnSpc>
                <a:spcPct val="100000"/>
              </a:lnSpc>
              <a:spcAft>
                <a:spcPts val="600"/>
              </a:spcAft>
            </a:pPr>
            <a:r>
              <a:rPr lang="en-US" dirty="0" smtClean="0"/>
              <a:t>Risk assessment</a:t>
            </a:r>
          </a:p>
          <a:p>
            <a:pPr lvl="1">
              <a:lnSpc>
                <a:spcPct val="100000"/>
              </a:lnSpc>
              <a:spcAft>
                <a:spcPts val="600"/>
              </a:spcAft>
            </a:pPr>
            <a:r>
              <a:rPr lang="en-US" dirty="0" smtClean="0"/>
              <a:t>Work instruction</a:t>
            </a:r>
          </a:p>
          <a:p>
            <a:pPr>
              <a:lnSpc>
                <a:spcPct val="100000"/>
              </a:lnSpc>
              <a:spcAft>
                <a:spcPts val="600"/>
              </a:spcAft>
            </a:pPr>
            <a:r>
              <a:rPr lang="en-US" dirty="0" smtClean="0"/>
              <a:t>The Fatal Risk Management system can combine and eliminate some of the repetition</a:t>
            </a:r>
          </a:p>
          <a:p>
            <a:pPr lvl="1">
              <a:lnSpc>
                <a:spcPct val="100000"/>
              </a:lnSpc>
              <a:spcAft>
                <a:spcPts val="600"/>
              </a:spcAft>
            </a:pPr>
            <a:endParaRPr lang="en-US" dirty="0"/>
          </a:p>
        </p:txBody>
      </p:sp>
      <p:sp>
        <p:nvSpPr>
          <p:cNvPr id="5" name="Text Placeholder 4"/>
          <p:cNvSpPr>
            <a:spLocks noGrp="1"/>
          </p:cNvSpPr>
          <p:nvPr>
            <p:ph type="body" sz="quarter" idx="15"/>
          </p:nvPr>
        </p:nvSpPr>
        <p:spPr/>
        <p:txBody>
          <a:bodyPr/>
          <a:lstStyle/>
          <a:p>
            <a:r>
              <a:rPr lang="en-US" dirty="0" smtClean="0"/>
              <a:t>How FRM Works</a:t>
            </a:r>
            <a:endParaRPr lang="en-US" dirty="0"/>
          </a:p>
        </p:txBody>
      </p:sp>
      <p:sp>
        <p:nvSpPr>
          <p:cNvPr id="7" name="TextBox 6"/>
          <p:cNvSpPr txBox="1"/>
          <p:nvPr/>
        </p:nvSpPr>
        <p:spPr>
          <a:xfrm>
            <a:off x="4122419" y="2074333"/>
            <a:ext cx="3006513" cy="1785104"/>
          </a:xfrm>
          <a:prstGeom prst="rect">
            <a:avLst/>
          </a:prstGeom>
          <a:noFill/>
        </p:spPr>
        <p:txBody>
          <a:bodyPr wrap="square" rtlCol="0">
            <a:spAutoFit/>
          </a:bodyPr>
          <a:lstStyle/>
          <a:p>
            <a:pPr marL="285750" indent="-285750">
              <a:spcBef>
                <a:spcPts val="600"/>
              </a:spcBef>
              <a:spcAft>
                <a:spcPts val="600"/>
              </a:spcAft>
              <a:buClr>
                <a:srgbClr val="00B0F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Toolbox Talk</a:t>
            </a:r>
          </a:p>
          <a:p>
            <a:pPr marL="285750" indent="-285750">
              <a:spcBef>
                <a:spcPts val="600"/>
              </a:spcBef>
              <a:spcAft>
                <a:spcPts val="600"/>
              </a:spcAft>
              <a:buClr>
                <a:srgbClr val="00B0F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Critical Control Audits</a:t>
            </a:r>
          </a:p>
          <a:p>
            <a:pPr marL="285750" indent="-285750">
              <a:spcBef>
                <a:spcPts val="600"/>
              </a:spcBef>
              <a:spcAft>
                <a:spcPts val="600"/>
              </a:spcAft>
              <a:buClr>
                <a:srgbClr val="00B0F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Field Verifications</a:t>
            </a:r>
          </a:p>
          <a:p>
            <a:pPr marL="285750" indent="-285750">
              <a:spcBef>
                <a:spcPts val="600"/>
              </a:spcBef>
              <a:spcAft>
                <a:spcPts val="600"/>
              </a:spcAft>
              <a:buClr>
                <a:srgbClr val="00B0F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Others?</a:t>
            </a:r>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135507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15050" y="6181830"/>
            <a:ext cx="2278380" cy="365125"/>
          </a:xfrm>
        </p:spPr>
        <p:txBody>
          <a:bodyPr/>
          <a:lstStyle/>
          <a:p>
            <a:pPr>
              <a:defRPr/>
            </a:pPr>
            <a:fld id="{0966DC23-5D75-4E55-94E0-8AC9A57DBD08}" type="slidenum">
              <a:rPr lang="en-US" smtClean="0"/>
              <a:pPr>
                <a:defRPr/>
              </a:pPr>
              <a:t>53</a:t>
            </a:fld>
            <a:endParaRPr lang="en-US" dirty="0"/>
          </a:p>
        </p:txBody>
      </p:sp>
      <p:sp>
        <p:nvSpPr>
          <p:cNvPr id="7" name="Text Placeholder 6"/>
          <p:cNvSpPr>
            <a:spLocks noGrp="1"/>
          </p:cNvSpPr>
          <p:nvPr>
            <p:ph type="body" sz="quarter" idx="14"/>
          </p:nvPr>
        </p:nvSpPr>
        <p:spPr/>
        <p:txBody>
          <a:bodyPr/>
          <a:lstStyle/>
          <a:p>
            <a:pPr>
              <a:lnSpc>
                <a:spcPct val="100000"/>
              </a:lnSpc>
              <a:spcAft>
                <a:spcPts val="600"/>
              </a:spcAft>
            </a:pPr>
            <a:r>
              <a:rPr lang="en-US" sz="2000" dirty="0" smtClean="0">
                <a:latin typeface="Arial" panose="020B0604020202020204" pitchFamily="34" charset="0"/>
              </a:rPr>
              <a:t>Watch the video to see utilization of the FRM tools </a:t>
            </a:r>
          </a:p>
          <a:p>
            <a:pPr>
              <a:lnSpc>
                <a:spcPct val="100000"/>
              </a:lnSpc>
              <a:spcAft>
                <a:spcPts val="600"/>
              </a:spcAft>
            </a:pPr>
            <a:r>
              <a:rPr lang="en-US" sz="2000" dirty="0" smtClean="0">
                <a:latin typeface="Arial" panose="020B0604020202020204" pitchFamily="34" charset="0"/>
              </a:rPr>
              <a:t>Think of ways you can implement some of the ideas at your property</a:t>
            </a:r>
            <a:endParaRPr lang="en-US" sz="2000" dirty="0">
              <a:latin typeface="Arial" panose="020B0604020202020204" pitchFamily="34" charset="0"/>
            </a:endParaRPr>
          </a:p>
        </p:txBody>
      </p:sp>
      <p:sp>
        <p:nvSpPr>
          <p:cNvPr id="8" name="Text Placeholder 7"/>
          <p:cNvSpPr>
            <a:spLocks noGrp="1"/>
          </p:cNvSpPr>
          <p:nvPr>
            <p:ph type="body" sz="quarter" idx="15"/>
          </p:nvPr>
        </p:nvSpPr>
        <p:spPr/>
        <p:txBody>
          <a:bodyPr/>
          <a:lstStyle/>
          <a:p>
            <a:r>
              <a:rPr lang="en-US" dirty="0" smtClean="0"/>
              <a:t>How FRM Works</a:t>
            </a:r>
            <a:endParaRPr lang="en-US" dirty="0"/>
          </a:p>
        </p:txBody>
      </p:sp>
      <p:sp>
        <p:nvSpPr>
          <p:cNvPr id="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
        <p:nvSpPr>
          <p:cNvPr id="4" name="TextBox 3"/>
          <p:cNvSpPr txBox="1"/>
          <p:nvPr/>
        </p:nvSpPr>
        <p:spPr>
          <a:xfrm>
            <a:off x="628649" y="3014643"/>
            <a:ext cx="735740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3"/>
              </a:rPr>
              <a:t>https://web.microsoftstream.com/video/29b89c5f-1a6c-408f-a743-ed410e14f6a9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56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54</a:t>
            </a:fld>
            <a:endParaRPr lang="en-US" dirty="0"/>
          </a:p>
        </p:txBody>
      </p:sp>
      <p:sp>
        <p:nvSpPr>
          <p:cNvPr id="6" name="Text Placeholder 5"/>
          <p:cNvSpPr>
            <a:spLocks noGrp="1"/>
          </p:cNvSpPr>
          <p:nvPr>
            <p:ph type="body" sz="quarter" idx="14"/>
          </p:nvPr>
        </p:nvSpPr>
        <p:spPr>
          <a:xfrm>
            <a:off x="628649" y="1378054"/>
            <a:ext cx="6236971" cy="4686618"/>
          </a:xfrm>
        </p:spPr>
        <p:txBody>
          <a:bodyPr/>
          <a:lstStyle/>
          <a:p>
            <a:r>
              <a:rPr lang="en-US" dirty="0" smtClean="0"/>
              <a:t>Fatal Risk Management tools </a:t>
            </a:r>
          </a:p>
          <a:p>
            <a:pPr lvl="1"/>
            <a:r>
              <a:rPr lang="en-US" dirty="0" smtClean="0"/>
              <a:t>Icons</a:t>
            </a:r>
          </a:p>
          <a:p>
            <a:pPr lvl="1"/>
            <a:r>
              <a:rPr lang="en-US" dirty="0" err="1"/>
              <a:t>Cority</a:t>
            </a:r>
            <a:r>
              <a:rPr lang="en-US" dirty="0"/>
              <a:t> System</a:t>
            </a:r>
          </a:p>
          <a:p>
            <a:pPr lvl="1"/>
            <a:r>
              <a:rPr lang="en-US" dirty="0" smtClean="0"/>
              <a:t>Verification questions</a:t>
            </a:r>
          </a:p>
          <a:p>
            <a:r>
              <a:rPr lang="en-US" dirty="0" smtClean="0"/>
              <a:t>Supervisors can use these tools to</a:t>
            </a:r>
          </a:p>
          <a:p>
            <a:pPr lvl="1"/>
            <a:r>
              <a:rPr lang="en-US" dirty="0" smtClean="0"/>
              <a:t>Enhance tailgate meetings</a:t>
            </a:r>
          </a:p>
          <a:p>
            <a:pPr lvl="1"/>
            <a:r>
              <a:rPr lang="en-US" dirty="0" smtClean="0"/>
              <a:t>Improve field verification of Critical Controls</a:t>
            </a:r>
          </a:p>
          <a:p>
            <a:pPr lvl="1"/>
            <a:r>
              <a:rPr lang="en-US" dirty="0" smtClean="0"/>
              <a:t>Empower employees to stop work</a:t>
            </a:r>
          </a:p>
          <a:p>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smtClean="0"/>
              <a:t>How FRM Works</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221618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55</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buNone/>
            </a:pPr>
            <a:r>
              <a:rPr lang="en-US" dirty="0" smtClean="0"/>
              <a:t>Icons</a:t>
            </a:r>
          </a:p>
          <a:p>
            <a:r>
              <a:rPr lang="en-US" dirty="0" smtClean="0"/>
              <a:t>Visual cue to communicate a potential risk</a:t>
            </a:r>
          </a:p>
          <a:p>
            <a:r>
              <a:rPr lang="en-US" dirty="0" smtClean="0"/>
              <a:t>Implementation of icons will vary site to site</a:t>
            </a:r>
          </a:p>
          <a:p>
            <a:r>
              <a:rPr lang="en-US" dirty="0" smtClean="0"/>
              <a:t>Intended to represent the most critical Fatal Risks</a:t>
            </a:r>
          </a:p>
          <a:p>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smtClean="0"/>
              <a:t>FRM Tools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4353030"/>
            <a:ext cx="2104759" cy="1828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677" y="4353030"/>
            <a:ext cx="2104759" cy="1828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8709" y="4353030"/>
            <a:ext cx="2104759" cy="1828800"/>
          </a:xfrm>
          <a:prstGeom prst="rect">
            <a:avLst/>
          </a:prstGeom>
        </p:spPr>
      </p:pic>
      <p:sp>
        <p:nvSpPr>
          <p:cNvPr id="11"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525421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56</a:t>
            </a:fld>
            <a:endParaRPr lang="en-US" dirty="0"/>
          </a:p>
        </p:txBody>
      </p:sp>
      <p:sp>
        <p:nvSpPr>
          <p:cNvPr id="4" name="Text Placeholder 3"/>
          <p:cNvSpPr>
            <a:spLocks noGrp="1"/>
          </p:cNvSpPr>
          <p:nvPr>
            <p:ph type="body" sz="quarter" idx="14"/>
          </p:nvPr>
        </p:nvSpPr>
        <p:spPr>
          <a:xfrm>
            <a:off x="628649" y="1379220"/>
            <a:ext cx="6445011" cy="4686618"/>
          </a:xfrm>
        </p:spPr>
        <p:txBody>
          <a:bodyPr/>
          <a:lstStyle/>
          <a:p>
            <a:pPr marL="0" indent="0">
              <a:buNone/>
            </a:pPr>
            <a:r>
              <a:rPr lang="en-US" dirty="0" smtClean="0"/>
              <a:t>Verification Questions</a:t>
            </a:r>
          </a:p>
          <a:p>
            <a:r>
              <a:rPr lang="en-US" dirty="0" smtClean="0"/>
              <a:t>Tasks can have multiple Fatal Risks</a:t>
            </a:r>
          </a:p>
          <a:p>
            <a:r>
              <a:rPr lang="en-US" dirty="0" smtClean="0"/>
              <a:t>As </a:t>
            </a:r>
            <a:r>
              <a:rPr lang="en-US" dirty="0"/>
              <a:t>an operator, the verification questions </a:t>
            </a:r>
            <a:r>
              <a:rPr lang="en-US" dirty="0" smtClean="0"/>
              <a:t>help </a:t>
            </a:r>
            <a:r>
              <a:rPr lang="en-US" dirty="0"/>
              <a:t>identify if </a:t>
            </a:r>
            <a:r>
              <a:rPr lang="en-US" dirty="0" smtClean="0"/>
              <a:t>appropriate </a:t>
            </a:r>
            <a:r>
              <a:rPr lang="en-US" dirty="0"/>
              <a:t>controls are in place and </a:t>
            </a:r>
            <a:r>
              <a:rPr lang="en-US" dirty="0" smtClean="0"/>
              <a:t>effective</a:t>
            </a:r>
          </a:p>
          <a:p>
            <a:r>
              <a:rPr lang="en-US" dirty="0" smtClean="0"/>
              <a:t>Supervisors </a:t>
            </a:r>
            <a:r>
              <a:rPr lang="en-US" dirty="0"/>
              <a:t>can use the verification </a:t>
            </a:r>
            <a:r>
              <a:rPr lang="en-US" smtClean="0"/>
              <a:t>questions to </a:t>
            </a:r>
            <a:r>
              <a:rPr lang="en-US" dirty="0" smtClean="0"/>
              <a:t>help prioritize their time in the field</a:t>
            </a:r>
            <a:endParaRPr lang="en-US" dirty="0"/>
          </a:p>
        </p:txBody>
      </p:sp>
      <p:sp>
        <p:nvSpPr>
          <p:cNvPr id="5" name="Text Placeholder 4"/>
          <p:cNvSpPr>
            <a:spLocks noGrp="1"/>
          </p:cNvSpPr>
          <p:nvPr>
            <p:ph type="body" sz="quarter" idx="15"/>
          </p:nvPr>
        </p:nvSpPr>
        <p:spPr/>
        <p:txBody>
          <a:bodyPr/>
          <a:lstStyle/>
          <a:p>
            <a:r>
              <a:rPr lang="en-US" dirty="0" smtClean="0"/>
              <a:t>FRM Tools</a:t>
            </a:r>
            <a:endParaRPr lang="en-US" dirty="0"/>
          </a:p>
        </p:txBody>
      </p:sp>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5049871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28649" y="615474"/>
            <a:ext cx="6415617" cy="646588"/>
          </a:xfrm>
        </p:spPr>
        <p:txBody>
          <a:bodyPr>
            <a:noAutofit/>
          </a:bodyPr>
          <a:lstStyle/>
          <a:p>
            <a:r>
              <a:rPr lang="en-US" dirty="0" smtClean="0"/>
              <a:t>FRM Tools</a:t>
            </a:r>
            <a:endParaRPr lang="en-US" dirty="0"/>
          </a:p>
        </p:txBody>
      </p:sp>
      <p:sp>
        <p:nvSpPr>
          <p:cNvPr id="10" name="Text Placeholder 8"/>
          <p:cNvSpPr txBox="1">
            <a:spLocks/>
          </p:cNvSpPr>
          <p:nvPr/>
        </p:nvSpPr>
        <p:spPr>
          <a:xfrm>
            <a:off x="4652433" y="1167339"/>
            <a:ext cx="2997200" cy="918425"/>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600"/>
              </a:spcBef>
              <a:buClr>
                <a:srgbClr val="00B0F0"/>
              </a:buClr>
              <a:buFont typeface="Wingdings" panose="05000000000000000000" pitchFamily="2" charset="2"/>
              <a:buChar char="§"/>
              <a:defRPr sz="20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00B0F0"/>
              </a:buClr>
              <a:buFont typeface="Arial" panose="020B0604020202020204" pitchFamily="34" charset="0"/>
              <a:buChar char="•"/>
              <a:defRPr sz="2000" kern="1200" baseline="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Wingdings" panose="05000000000000000000" pitchFamily="2" charset="2"/>
              <a:buNone/>
            </a:pPr>
            <a:r>
              <a:rPr lang="en-US" dirty="0" smtClean="0">
                <a:solidFill>
                  <a:schemeClr val="tx1"/>
                </a:solidFill>
              </a:rPr>
              <a:t>Verification Questions</a:t>
            </a:r>
            <a:endParaRPr lang="en-US" dirty="0">
              <a:solidFill>
                <a:schemeClr val="tx1"/>
              </a:solidFill>
            </a:endParaRPr>
          </a:p>
        </p:txBody>
      </p:sp>
      <p:sp>
        <p:nvSpPr>
          <p:cNvPr id="12" name="Text Placeholder 8"/>
          <p:cNvSpPr txBox="1">
            <a:spLocks noGrp="1"/>
          </p:cNvSpPr>
          <p:nvPr>
            <p:ph type="body" sz="quarter" idx="14"/>
          </p:nvPr>
        </p:nvSpPr>
        <p:spPr>
          <a:xfrm>
            <a:off x="285749" y="1185862"/>
            <a:ext cx="1996017" cy="88138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600"/>
              </a:spcBef>
              <a:buClr>
                <a:srgbClr val="00B0F0"/>
              </a:buClr>
              <a:buFont typeface="Wingdings" panose="05000000000000000000" pitchFamily="2" charset="2"/>
              <a:buChar char="§"/>
              <a:defRPr sz="20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00B0F0"/>
              </a:buClr>
              <a:buFont typeface="Arial" panose="020B0604020202020204" pitchFamily="34" charset="0"/>
              <a:buChar char="•"/>
              <a:defRPr sz="2000" kern="1200" baseline="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Wingdings" panose="05000000000000000000" pitchFamily="2" charset="2"/>
              <a:buNone/>
            </a:pPr>
            <a:r>
              <a:rPr lang="en-US" dirty="0" smtClean="0">
                <a:solidFill>
                  <a:schemeClr val="tx1"/>
                </a:solidFill>
              </a:rPr>
              <a:t>Icons</a:t>
            </a:r>
            <a:endParaRPr lang="en-US" dirty="0">
              <a:solidFill>
                <a:schemeClr val="tx1"/>
              </a:solidFill>
            </a:endParaRPr>
          </a:p>
        </p:txBody>
      </p:sp>
      <p:sp>
        <p:nvSpPr>
          <p:cNvPr id="13" name="Text Placeholder 8"/>
          <p:cNvSpPr txBox="1">
            <a:spLocks/>
          </p:cNvSpPr>
          <p:nvPr/>
        </p:nvSpPr>
        <p:spPr>
          <a:xfrm>
            <a:off x="2281767" y="1185862"/>
            <a:ext cx="2370666" cy="88138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600"/>
              </a:spcBef>
              <a:buClr>
                <a:srgbClr val="00B0F0"/>
              </a:buClr>
              <a:buFont typeface="Wingdings" panose="05000000000000000000" pitchFamily="2" charset="2"/>
              <a:buChar char="§"/>
              <a:defRPr sz="20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00B0F0"/>
              </a:buClr>
              <a:buFont typeface="Arial" panose="020B0604020202020204" pitchFamily="34" charset="0"/>
              <a:buChar char="•"/>
              <a:defRPr sz="2000" kern="1200" baseline="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Wingdings" panose="05000000000000000000" pitchFamily="2" charset="2"/>
              <a:buNone/>
            </a:pPr>
            <a:r>
              <a:rPr lang="en-US" dirty="0" smtClean="0">
                <a:solidFill>
                  <a:schemeClr val="tx1"/>
                </a:solidFill>
              </a:rPr>
              <a:t>Critical Controls</a:t>
            </a:r>
            <a:endParaRPr lang="en-US" dirty="0">
              <a:solidFill>
                <a:schemeClr val="tx1"/>
              </a:solidFill>
            </a:endParaRPr>
          </a:p>
        </p:txBody>
      </p:sp>
      <p:grpSp>
        <p:nvGrpSpPr>
          <p:cNvPr id="14" name="Group 13"/>
          <p:cNvGrpSpPr>
            <a:grpSpLocks noChangeAspect="1"/>
          </p:cNvGrpSpPr>
          <p:nvPr/>
        </p:nvGrpSpPr>
        <p:grpSpPr>
          <a:xfrm>
            <a:off x="285749" y="2219642"/>
            <a:ext cx="1554723" cy="2348716"/>
            <a:chOff x="470850" y="2426484"/>
            <a:chExt cx="1876339" cy="2579127"/>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50" y="2426484"/>
              <a:ext cx="1876339" cy="1630329"/>
            </a:xfrm>
            <a:prstGeom prst="rect">
              <a:avLst/>
            </a:prstGeom>
          </p:spPr>
        </p:pic>
        <p:sp>
          <p:nvSpPr>
            <p:cNvPr id="16" name="TextBox 15"/>
            <p:cNvSpPr txBox="1"/>
            <p:nvPr/>
          </p:nvSpPr>
          <p:spPr>
            <a:xfrm>
              <a:off x="470850" y="4150969"/>
              <a:ext cx="1876339" cy="77733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Fall from Heights</a:t>
              </a:r>
              <a:endParaRPr lang="en-US" sz="2000" b="1" dirty="0">
                <a:latin typeface="Arial" panose="020B0604020202020204" pitchFamily="34" charset="0"/>
                <a:cs typeface="Arial" panose="020B0604020202020204" pitchFamily="34" charset="0"/>
              </a:endParaRPr>
            </a:p>
          </p:txBody>
        </p:sp>
        <p:sp>
          <p:nvSpPr>
            <p:cNvPr id="17" name="Rectangle 16"/>
            <p:cNvSpPr/>
            <p:nvPr/>
          </p:nvSpPr>
          <p:spPr>
            <a:xfrm>
              <a:off x="484161" y="4150969"/>
              <a:ext cx="1849715" cy="85464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4571259" y="2067241"/>
            <a:ext cx="4295015" cy="4524315"/>
          </a:xfrm>
          <a:prstGeom prst="rect">
            <a:avLst/>
          </a:prstGeom>
          <a:noFill/>
        </p:spPr>
        <p:txBody>
          <a:bodyPr wrap="square" rtlCol="0">
            <a:spAutoFit/>
          </a:bodyPr>
          <a:lstStyle/>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Have I visually inspected the anchor </a:t>
            </a:r>
            <a:r>
              <a:rPr lang="en-US" sz="1600" dirty="0" smtClean="0">
                <a:latin typeface="Arial" panose="020B0604020202020204" pitchFamily="34" charset="0"/>
                <a:cs typeface="Arial" panose="020B0604020202020204" pitchFamily="34" charset="0"/>
              </a:rPr>
              <a:t>points?</a:t>
            </a:r>
            <a:endParaRPr lang="en-US" sz="1600" dirty="0">
              <a:latin typeface="Arial" panose="020B0604020202020204" pitchFamily="34" charset="0"/>
              <a:cs typeface="Arial" panose="020B0604020202020204" pitchFamily="34" charset="0"/>
            </a:endParaRP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Have I inspected my </a:t>
            </a:r>
            <a:r>
              <a:rPr lang="en-US" sz="1600" dirty="0" smtClean="0">
                <a:latin typeface="Arial" panose="020B0604020202020204" pitchFamily="34" charset="0"/>
                <a:cs typeface="Arial" panose="020B0604020202020204" pitchFamily="34" charset="0"/>
              </a:rPr>
              <a:t>harness?</a:t>
            </a:r>
            <a:endParaRPr lang="en-US" sz="1600" dirty="0">
              <a:latin typeface="Arial" panose="020B0604020202020204" pitchFamily="34" charset="0"/>
              <a:cs typeface="Arial" panose="020B0604020202020204" pitchFamily="34" charset="0"/>
            </a:endParaRP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Have I inspected the connector/lanyard/shock absorber equipment prior to use?</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Is my selected fall protection adequate for the task and am I wearing it correctly?  </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Has the team reviewed the rescue plan for this task? Does everyone know and understand the plan?</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Is the rescue plan appropriate and are all necessary tools and equipment available?</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Can I maintain 100% tie-off, if needed?</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Have all team members reviewed and understood the rescue plan?</a:t>
            </a:r>
          </a:p>
        </p:txBody>
      </p:sp>
      <p:sp>
        <p:nvSpPr>
          <p:cNvPr id="19" name="TextBox 18"/>
          <p:cNvSpPr txBox="1"/>
          <p:nvPr/>
        </p:nvSpPr>
        <p:spPr>
          <a:xfrm>
            <a:off x="2281766" y="2216073"/>
            <a:ext cx="2370667" cy="2554545"/>
          </a:xfrm>
          <a:prstGeom prst="rect">
            <a:avLst/>
          </a:prstGeom>
          <a:noFill/>
        </p:spPr>
        <p:txBody>
          <a:bodyPr wrap="square" rtlCol="0">
            <a:spAutoFit/>
          </a:bodyPr>
          <a:lstStyle/>
          <a:p>
            <a:pPr marL="457200" indent="-457200">
              <a:buClr>
                <a:srgbClr val="00B0F0"/>
              </a:buClr>
              <a:buFont typeface="+mj-lt"/>
              <a:buAutoNum type="arabicPeriod"/>
            </a:pPr>
            <a:r>
              <a:rPr lang="en-US" sz="1600" dirty="0" smtClean="0">
                <a:latin typeface="Arial" panose="020B0604020202020204" pitchFamily="34" charset="0"/>
                <a:cs typeface="Arial" panose="020B0604020202020204" pitchFamily="34" charset="0"/>
              </a:rPr>
              <a:t>Fall Protection System</a:t>
            </a:r>
          </a:p>
          <a:p>
            <a:pPr marL="457200" indent="-457200">
              <a:buClr>
                <a:srgbClr val="00B0F0"/>
              </a:buClr>
              <a:buFont typeface="+mj-lt"/>
              <a:buAutoNum type="arabicPeriod"/>
            </a:pPr>
            <a:r>
              <a:rPr lang="en-US" sz="1600" dirty="0" smtClean="0">
                <a:latin typeface="Arial" panose="020B0604020202020204" pitchFamily="34" charset="0"/>
                <a:cs typeface="Arial" panose="020B0604020202020204" pitchFamily="34" charset="0"/>
              </a:rPr>
              <a:t>Leading Edge/Open Hole Protection</a:t>
            </a:r>
          </a:p>
          <a:p>
            <a:pPr marL="457200" indent="-457200">
              <a:buClr>
                <a:srgbClr val="00B0F0"/>
              </a:buClr>
              <a:buFont typeface="+mj-lt"/>
              <a:buAutoNum type="arabicPeriod"/>
            </a:pPr>
            <a:r>
              <a:rPr lang="en-US" sz="1600" dirty="0" smtClean="0">
                <a:latin typeface="Arial" panose="020B0604020202020204" pitchFamily="34" charset="0"/>
                <a:cs typeface="Arial" panose="020B0604020202020204" pitchFamily="34" charset="0"/>
              </a:rPr>
              <a:t>Fixed Work Platform</a:t>
            </a:r>
          </a:p>
          <a:p>
            <a:pPr marL="457200" indent="-457200">
              <a:buClr>
                <a:srgbClr val="00B0F0"/>
              </a:buClr>
              <a:buFont typeface="+mj-lt"/>
              <a:buAutoNum type="arabicPeriod"/>
            </a:pPr>
            <a:r>
              <a:rPr lang="en-US" sz="1600" dirty="0" smtClean="0">
                <a:latin typeface="Arial" panose="020B0604020202020204" pitchFamily="34" charset="0"/>
                <a:cs typeface="Arial" panose="020B0604020202020204" pitchFamily="34" charset="0"/>
              </a:rPr>
              <a:t>Mobile Work Platform</a:t>
            </a:r>
          </a:p>
          <a:p>
            <a:pPr marL="457200" indent="-457200">
              <a:buClr>
                <a:srgbClr val="00B0F0"/>
              </a:buClr>
              <a:buFont typeface="+mj-lt"/>
              <a:buAutoNum type="arabicPeriod"/>
            </a:pPr>
            <a:r>
              <a:rPr lang="en-US" sz="1600" dirty="0" smtClean="0">
                <a:latin typeface="Arial" panose="020B0604020202020204" pitchFamily="34" charset="0"/>
                <a:cs typeface="Arial" panose="020B0604020202020204" pitchFamily="34" charset="0"/>
              </a:rPr>
              <a:t>Scaffold</a:t>
            </a:r>
            <a:endParaRPr lang="en-US" sz="1600" dirty="0">
              <a:latin typeface="Arial" panose="020B0604020202020204" pitchFamily="34" charset="0"/>
              <a:cs typeface="Arial" panose="020B0604020202020204" pitchFamily="34" charset="0"/>
            </a:endParaRPr>
          </a:p>
        </p:txBody>
      </p:sp>
      <p:sp>
        <p:nvSpPr>
          <p:cNvPr id="20" name="TextBox 19"/>
          <p:cNvSpPr txBox="1"/>
          <p:nvPr/>
        </p:nvSpPr>
        <p:spPr>
          <a:xfrm>
            <a:off x="4591694" y="2033792"/>
            <a:ext cx="4147799" cy="2062103"/>
          </a:xfrm>
          <a:prstGeom prst="rect">
            <a:avLst/>
          </a:prstGeom>
          <a:noFill/>
        </p:spPr>
        <p:txBody>
          <a:bodyPr wrap="square" rtlCol="0">
            <a:spAutoFit/>
          </a:bodyPr>
          <a:lstStyle/>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Is installed edge protection adequate to prevent falls? </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Am I adequately protected from falling into or off of openings or leading edges?</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Have I inspected the edge protection devices to ensure they are maintained and in good working order?</a:t>
            </a:r>
          </a:p>
        </p:txBody>
      </p:sp>
      <p:sp>
        <p:nvSpPr>
          <p:cNvPr id="21" name="TextBox 20"/>
          <p:cNvSpPr txBox="1"/>
          <p:nvPr/>
        </p:nvSpPr>
        <p:spPr>
          <a:xfrm>
            <a:off x="4591695" y="2067242"/>
            <a:ext cx="3829490" cy="1077218"/>
          </a:xfrm>
          <a:prstGeom prst="rect">
            <a:avLst/>
          </a:prstGeom>
          <a:noFill/>
        </p:spPr>
        <p:txBody>
          <a:bodyPr wrap="square" rtlCol="0">
            <a:spAutoFit/>
          </a:bodyPr>
          <a:lstStyle/>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Have I inspected the fixed work platform before use? </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Is the fixed work platform suitable for the job/task?</a:t>
            </a:r>
          </a:p>
        </p:txBody>
      </p:sp>
      <p:sp>
        <p:nvSpPr>
          <p:cNvPr id="22" name="Footer Placeholder 1"/>
          <p:cNvSpPr>
            <a:spLocks noGrp="1"/>
          </p:cNvSpPr>
          <p:nvPr>
            <p:ph type="ftr" sz="quarter" idx="11"/>
          </p:nvPr>
        </p:nvSpPr>
        <p:spPr>
          <a:xfrm>
            <a:off x="628650" y="6181830"/>
            <a:ext cx="4023783" cy="365125"/>
          </a:xfrm>
        </p:spPr>
        <p:txBody>
          <a:bodyPr/>
          <a:lstStyle/>
          <a:p>
            <a:r>
              <a:rPr lang="en-US" dirty="0" smtClean="0"/>
              <a:t>Fatal Risk MANAGEMENT</a:t>
            </a:r>
            <a:endParaRPr lang="en-US" dirty="0"/>
          </a:p>
        </p:txBody>
      </p:sp>
      <p:sp>
        <p:nvSpPr>
          <p:cNvPr id="23" name="TextBox 22"/>
          <p:cNvSpPr txBox="1"/>
          <p:nvPr/>
        </p:nvSpPr>
        <p:spPr>
          <a:xfrm>
            <a:off x="4591696" y="2067242"/>
            <a:ext cx="4384518" cy="4524315"/>
          </a:xfrm>
          <a:prstGeom prst="rect">
            <a:avLst/>
          </a:prstGeom>
          <a:noFill/>
        </p:spPr>
        <p:txBody>
          <a:bodyPr wrap="square" rtlCol="0">
            <a:spAutoFit/>
          </a:bodyPr>
          <a:lstStyle/>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Am I using the correct mobile work platform for the </a:t>
            </a:r>
            <a:r>
              <a:rPr lang="en-US" sz="1600" dirty="0" smtClean="0">
                <a:latin typeface="Arial" panose="020B0604020202020204" pitchFamily="34" charset="0"/>
                <a:cs typeface="Arial" panose="020B0604020202020204" pitchFamily="34" charset="0"/>
              </a:rPr>
              <a:t>job/task</a:t>
            </a:r>
          </a:p>
          <a:p>
            <a:pPr marL="457200" indent="-457200">
              <a:buClr>
                <a:srgbClr val="00B0F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Am </a:t>
            </a:r>
            <a:r>
              <a:rPr lang="en-US" sz="1600" dirty="0">
                <a:latin typeface="Arial" panose="020B0604020202020204" pitchFamily="34" charset="0"/>
                <a:cs typeface="Arial" panose="020B0604020202020204" pitchFamily="34" charset="0"/>
              </a:rPr>
              <a:t>I correctly secured in the basket with proper fall protection equipment?</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Have I completed a pre-operational inspection and addressed any critical safety issues? </a:t>
            </a:r>
            <a:endParaRPr lang="en-US" sz="1600" dirty="0" smtClean="0">
              <a:latin typeface="Arial" panose="020B0604020202020204" pitchFamily="34" charset="0"/>
              <a:cs typeface="Arial" panose="020B0604020202020204" pitchFamily="34" charset="0"/>
            </a:endParaRPr>
          </a:p>
          <a:p>
            <a:pPr marL="457200" indent="-457200">
              <a:buClr>
                <a:srgbClr val="00B0F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Have </a:t>
            </a:r>
            <a:r>
              <a:rPr lang="en-US" sz="1600" dirty="0">
                <a:latin typeface="Arial" panose="020B0604020202020204" pitchFamily="34" charset="0"/>
                <a:cs typeface="Arial" panose="020B0604020202020204" pitchFamily="34" charset="0"/>
              </a:rPr>
              <a:t>I confirmed that weather conditions will allow for safe use?</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Do I remain inside the confines of the basket at all times (e.g. Not stepping on </a:t>
            </a:r>
            <a:r>
              <a:rPr lang="en-US" sz="1600" dirty="0" err="1">
                <a:latin typeface="Arial" panose="020B0604020202020204" pitchFamily="34" charset="0"/>
                <a:cs typeface="Arial" panose="020B0604020202020204" pitchFamily="34" charset="0"/>
              </a:rPr>
              <a:t>midrails</a:t>
            </a:r>
            <a:r>
              <a:rPr lang="en-US" sz="1600" dirty="0">
                <a:latin typeface="Arial" panose="020B0604020202020204" pitchFamily="34" charset="0"/>
                <a:cs typeface="Arial" panose="020B0604020202020204" pitchFamily="34" charset="0"/>
              </a:rPr>
              <a:t>, leaning over the handrails, etc.)?</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Have the ground conditions for mobile platform travel areas been </a:t>
            </a:r>
            <a:r>
              <a:rPr lang="en-US" sz="1600" dirty="0" smtClean="0">
                <a:latin typeface="Arial" panose="020B0604020202020204" pitchFamily="34" charset="0"/>
                <a:cs typeface="Arial" panose="020B0604020202020204" pitchFamily="34" charset="0"/>
              </a:rPr>
              <a:t>inspected</a:t>
            </a:r>
            <a:endParaRPr lang="en-US" sz="1600" dirty="0">
              <a:latin typeface="Arial" panose="020B0604020202020204" pitchFamily="34" charset="0"/>
              <a:cs typeface="Arial" panose="020B0604020202020204" pitchFamily="34" charset="0"/>
            </a:endParaRP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Are the platforms travelling over the designated and inspected areas for the task?</a:t>
            </a:r>
          </a:p>
        </p:txBody>
      </p:sp>
      <p:sp>
        <p:nvSpPr>
          <p:cNvPr id="24" name="TextBox 23"/>
          <p:cNvSpPr txBox="1"/>
          <p:nvPr/>
        </p:nvSpPr>
        <p:spPr>
          <a:xfrm>
            <a:off x="4604395" y="1812230"/>
            <a:ext cx="4306046" cy="4031873"/>
          </a:xfrm>
          <a:prstGeom prst="rect">
            <a:avLst/>
          </a:prstGeom>
          <a:noFill/>
        </p:spPr>
        <p:txBody>
          <a:bodyPr wrap="square" rtlCol="0">
            <a:spAutoFit/>
          </a:bodyPr>
          <a:lstStyle/>
          <a:p>
            <a:pPr marL="457200" indent="-457200">
              <a:buClr>
                <a:srgbClr val="00B0F0"/>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Has the scaffold design and work plan been approved by a competent person?</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Is the scaffold constructed according to the approved design and work plan?</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Does the scaffold have the load capacity posted?</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Has the inspection of the scaffold been completed by a competent person prior to use? Note: Daily inspection is required when a scaffold is in use.</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Is the scaffold protected from being hit by moving vehicles/equipment?</a:t>
            </a:r>
          </a:p>
          <a:p>
            <a:pPr marL="457200" indent="-45720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Does the scaffolding have complete floors, toe boards, mid rails and handrails?</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1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
                                            <p:txEl>
                                              <p:pRg st="0" end="0"/>
                                            </p:txEl>
                                          </p:spTgt>
                                        </p:tgtEl>
                                        <p:attrNameLst>
                                          <p:attrName>style.color</p:attrName>
                                        </p:attrNameLst>
                                      </p:cBhvr>
                                      <p:to>
                                        <a:srgbClr val="FF0000"/>
                                      </p:to>
                                    </p:animClr>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19">
                                            <p:txEl>
                                              <p:pRg st="1" end="1"/>
                                            </p:txEl>
                                          </p:spTgt>
                                        </p:tgtEl>
                                        <p:attrNameLst>
                                          <p:attrName>style.color</p:attrName>
                                        </p:attrNameLst>
                                      </p:cBhvr>
                                      <p:to>
                                        <a:srgbClr val="FF0000"/>
                                      </p:to>
                                    </p:animClr>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2000" fill="hold"/>
                                        <p:tgtEl>
                                          <p:spTgt spid="19">
                                            <p:txEl>
                                              <p:pRg st="0" end="0"/>
                                            </p:txEl>
                                          </p:spTgt>
                                        </p:tgtEl>
                                        <p:attrNameLst>
                                          <p:attrName>style.color</p:attrName>
                                        </p:attrNameLst>
                                      </p:cBhvr>
                                      <p:to>
                                        <a:srgbClr val="000000"/>
                                      </p:to>
                                    </p:animClr>
                                  </p:childTnLst>
                                </p:cTn>
                              </p:par>
                              <p:par>
                                <p:cTn id="17" presetID="1" presetClass="exit"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9">
                                            <p:txEl>
                                              <p:pRg st="2" end="2"/>
                                            </p:txEl>
                                          </p:spTgt>
                                        </p:tgtEl>
                                        <p:attrNameLst>
                                          <p:attrName>style.color</p:attrName>
                                        </p:attrNameLst>
                                      </p:cBhvr>
                                      <p:to>
                                        <a:srgbClr val="FF0000"/>
                                      </p:to>
                                    </p:animClr>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2000" fill="hold"/>
                                        <p:tgtEl>
                                          <p:spTgt spid="19">
                                            <p:txEl>
                                              <p:pRg st="1" end="1"/>
                                            </p:txEl>
                                          </p:spTgt>
                                        </p:tgtEl>
                                        <p:attrNameLst>
                                          <p:attrName>style.color</p:attrName>
                                        </p:attrNameLst>
                                      </p:cBhvr>
                                      <p:to>
                                        <a:srgbClr val="000000"/>
                                      </p:to>
                                    </p:animClr>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19">
                                            <p:txEl>
                                              <p:pRg st="3" end="3"/>
                                            </p:txEl>
                                          </p:spTgt>
                                        </p:tgtEl>
                                        <p:attrNameLst>
                                          <p:attrName>style.color</p:attrName>
                                        </p:attrNameLst>
                                      </p:cBhvr>
                                      <p:to>
                                        <a:srgbClr val="FF0000"/>
                                      </p:to>
                                    </p:animClr>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2000" fill="hold"/>
                                        <p:tgtEl>
                                          <p:spTgt spid="19">
                                            <p:txEl>
                                              <p:pRg st="2" end="2"/>
                                            </p:txEl>
                                          </p:spTgt>
                                        </p:tgtEl>
                                        <p:attrNameLst>
                                          <p:attrName>style.color</p:attrName>
                                        </p:attrNameLst>
                                      </p:cBhvr>
                                      <p:to>
                                        <a:srgbClr val="000000"/>
                                      </p:to>
                                    </p:animClr>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2000" fill="hold"/>
                                        <p:tgtEl>
                                          <p:spTgt spid="19">
                                            <p:txEl>
                                              <p:pRg st="4" end="4"/>
                                            </p:txEl>
                                          </p:spTgt>
                                        </p:tgtEl>
                                        <p:attrNameLst>
                                          <p:attrName>style.color</p:attrName>
                                        </p:attrNameLst>
                                      </p:cBhvr>
                                      <p:to>
                                        <a:srgbClr val="FF0000"/>
                                      </p:to>
                                    </p:animClr>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3" presetClass="emph" presetSubtype="2" fill="hold" nodeType="withEffect">
                                  <p:stCondLst>
                                    <p:cond delay="0"/>
                                  </p:stCondLst>
                                  <p:childTnLst>
                                    <p:animClr clrSpc="rgb" dir="cw">
                                      <p:cBhvr override="childStyle">
                                        <p:cTn id="46" dur="2000" fill="hold"/>
                                        <p:tgtEl>
                                          <p:spTgt spid="19">
                                            <p:txEl>
                                              <p:pRg st="3" end="3"/>
                                            </p:txEl>
                                          </p:spTgt>
                                        </p:tgtEl>
                                        <p:attrNameLst>
                                          <p:attrName>style.color</p:attrName>
                                        </p:attrNameLst>
                                      </p:cBhvr>
                                      <p:to>
                                        <a:srgbClr val="000000"/>
                                      </p:to>
                                    </p:animClr>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p:bldP spid="20" grpId="1"/>
      <p:bldP spid="21" grpId="0"/>
      <p:bldP spid="21" grpId="1"/>
      <p:bldP spid="23" grpId="0"/>
      <p:bldP spid="23" grpId="1"/>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58</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lnSpc>
                <a:spcPct val="100000"/>
              </a:lnSpc>
              <a:spcAft>
                <a:spcPts val="600"/>
              </a:spcAft>
              <a:buNone/>
            </a:pPr>
            <a:r>
              <a:rPr lang="en-US" dirty="0" smtClean="0"/>
              <a:t>Cority</a:t>
            </a:r>
          </a:p>
          <a:p>
            <a:pPr>
              <a:lnSpc>
                <a:spcPct val="100000"/>
              </a:lnSpc>
              <a:spcAft>
                <a:spcPts val="600"/>
              </a:spcAft>
            </a:pPr>
            <a:r>
              <a:rPr lang="en-US" dirty="0" smtClean="0"/>
              <a:t>Used to input data, analyze trends, and generate reports</a:t>
            </a:r>
          </a:p>
          <a:p>
            <a:pPr>
              <a:lnSpc>
                <a:spcPct val="100000"/>
              </a:lnSpc>
              <a:spcAft>
                <a:spcPts val="600"/>
              </a:spcAft>
            </a:pPr>
            <a:r>
              <a:rPr lang="en-US" dirty="0" smtClean="0"/>
              <a:t>Relies on self-reporting</a:t>
            </a:r>
          </a:p>
          <a:p>
            <a:pPr>
              <a:lnSpc>
                <a:spcPct val="100000"/>
              </a:lnSpc>
              <a:spcAft>
                <a:spcPts val="600"/>
              </a:spcAft>
            </a:pPr>
            <a:r>
              <a:rPr lang="en-US" dirty="0" smtClean="0"/>
              <a:t>Vital in identifying gaps within our current procedures and practices</a:t>
            </a:r>
          </a:p>
          <a:p>
            <a:pPr>
              <a:lnSpc>
                <a:spcPct val="100000"/>
              </a:lnSpc>
              <a:spcAft>
                <a:spcPts val="600"/>
              </a:spcAft>
            </a:pPr>
            <a:r>
              <a:rPr lang="en-US" dirty="0" smtClean="0"/>
              <a:t>Can be compared and shared across the sites</a:t>
            </a:r>
          </a:p>
          <a:p>
            <a:pPr>
              <a:lnSpc>
                <a:spcPct val="100000"/>
              </a:lnSpc>
              <a:spcAft>
                <a:spcPts val="600"/>
              </a:spcAft>
            </a:pP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smtClean="0"/>
              <a:t>FRM Tools</a:t>
            </a:r>
            <a:endParaRPr lang="en-US" dirty="0"/>
          </a:p>
        </p:txBody>
      </p:sp>
      <p:pic>
        <p:nvPicPr>
          <p:cNvPr id="15" name="Picture 14" descr="C:\Users\mconder\AppData\Local\Microsoft\Windows\INetCache\Content.Outlook\W4KLC12M\Cority Mobile with phone (0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49" y="4365207"/>
            <a:ext cx="964078" cy="1815748"/>
          </a:xfrm>
          <a:prstGeom prst="rect">
            <a:avLst/>
          </a:prstGeom>
          <a:noFill/>
          <a:ln>
            <a:noFill/>
          </a:ln>
        </p:spPr>
      </p:pic>
      <p:pic>
        <p:nvPicPr>
          <p:cNvPr id="16" name="Picture 15" descr="cid:image001.png@01D35193.8D3528B0"/>
          <p:cNvPicPr>
            <a:picLocks noChangeAspect="1"/>
          </p:cNvPicPr>
          <p:nvPr/>
        </p:nvPicPr>
        <p:blipFill rotWithShape="1">
          <a:blip r:embed="rId4" r:link="rId5" cstate="print">
            <a:extLst>
              <a:ext uri="{28A0092B-C50C-407E-A947-70E740481C1C}">
                <a14:useLocalDpi xmlns:a14="http://schemas.microsoft.com/office/drawing/2010/main" val="0"/>
              </a:ext>
            </a:extLst>
          </a:blip>
          <a:srcRect l="8781" t="12082" r="30956" b="27836"/>
          <a:stretch/>
        </p:blipFill>
        <p:spPr bwMode="auto">
          <a:xfrm>
            <a:off x="2343297" y="4365207"/>
            <a:ext cx="3233526" cy="1816332"/>
          </a:xfrm>
          <a:prstGeom prst="rect">
            <a:avLst/>
          </a:prstGeom>
          <a:noFill/>
          <a:ln>
            <a:noFill/>
          </a:ln>
          <a:extLst>
            <a:ext uri="{53640926-AAD7-44D8-BBD7-CCE9431645EC}">
              <a14:shadowObscured xmlns:a14="http://schemas.microsoft.com/office/drawing/2010/main"/>
            </a:ext>
          </a:extLst>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67769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59</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lnSpc>
                <a:spcPct val="100000"/>
              </a:lnSpc>
              <a:spcAft>
                <a:spcPts val="600"/>
              </a:spcAft>
              <a:buNone/>
            </a:pPr>
            <a:r>
              <a:rPr lang="en-US" dirty="0" smtClean="0"/>
              <a:t>Application of the Tools</a:t>
            </a:r>
          </a:p>
          <a:p>
            <a:pPr>
              <a:lnSpc>
                <a:spcPct val="100000"/>
              </a:lnSpc>
              <a:spcAft>
                <a:spcPts val="600"/>
              </a:spcAft>
            </a:pPr>
            <a:r>
              <a:rPr lang="en-US" dirty="0" smtClean="0"/>
              <a:t>Each location will implement the tools in a way most effective for their employees</a:t>
            </a:r>
          </a:p>
          <a:p>
            <a:pPr>
              <a:lnSpc>
                <a:spcPct val="100000"/>
              </a:lnSpc>
              <a:spcAft>
                <a:spcPts val="600"/>
              </a:spcAft>
            </a:pPr>
            <a:r>
              <a:rPr lang="en-US" dirty="0" smtClean="0"/>
              <a:t>Possible suggestions</a:t>
            </a:r>
          </a:p>
          <a:p>
            <a:pPr lvl="1">
              <a:lnSpc>
                <a:spcPct val="100000"/>
              </a:lnSpc>
              <a:spcAft>
                <a:spcPts val="600"/>
              </a:spcAft>
            </a:pPr>
            <a:r>
              <a:rPr lang="en-US" dirty="0" smtClean="0"/>
              <a:t>Laminating checklists</a:t>
            </a:r>
          </a:p>
          <a:p>
            <a:pPr lvl="1">
              <a:lnSpc>
                <a:spcPct val="100000"/>
              </a:lnSpc>
              <a:spcAft>
                <a:spcPts val="600"/>
              </a:spcAft>
            </a:pPr>
            <a:r>
              <a:rPr lang="en-US" dirty="0" smtClean="0"/>
              <a:t>Displaying posters</a:t>
            </a:r>
          </a:p>
          <a:p>
            <a:pPr lvl="1">
              <a:lnSpc>
                <a:spcPct val="100000"/>
              </a:lnSpc>
              <a:spcAft>
                <a:spcPts val="600"/>
              </a:spcAft>
            </a:pPr>
            <a:r>
              <a:rPr lang="en-US" dirty="0" smtClean="0"/>
              <a:t>Creating icon stickers/magnets</a:t>
            </a:r>
          </a:p>
          <a:p>
            <a:pPr lvl="1">
              <a:lnSpc>
                <a:spcPct val="100000"/>
              </a:lnSpc>
              <a:spcAft>
                <a:spcPts val="600"/>
              </a:spcAft>
            </a:pPr>
            <a:r>
              <a:rPr lang="en-US" dirty="0" smtClean="0"/>
              <a:t>Building notebooks with relevant checklists</a:t>
            </a:r>
          </a:p>
          <a:p>
            <a:pPr>
              <a:lnSpc>
                <a:spcPct val="100000"/>
              </a:lnSpc>
              <a:spcAft>
                <a:spcPts val="600"/>
              </a:spcAft>
            </a:pPr>
            <a:r>
              <a:rPr lang="en-US" dirty="0" smtClean="0"/>
              <a:t>Key to success is to educate and communicate</a:t>
            </a:r>
          </a:p>
          <a:p>
            <a:pPr>
              <a:lnSpc>
                <a:spcPct val="100000"/>
              </a:lnSpc>
              <a:spcAft>
                <a:spcPts val="600"/>
              </a:spcAft>
            </a:pP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smtClean="0"/>
              <a:t>FRM Tools</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618186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Reasons for Rolling Out FRM</a:t>
            </a:r>
            <a:endParaRPr lang="en-US"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568" r="8568"/>
          <a:stretch>
            <a:fillRect/>
          </a:stretch>
        </p:blipFill>
        <p:spPr/>
      </p:pic>
    </p:spTree>
    <p:extLst>
      <p:ext uri="{BB962C8B-B14F-4D97-AF65-F5344CB8AC3E}">
        <p14:creationId xmlns:p14="http://schemas.microsoft.com/office/powerpoint/2010/main" val="31464745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60</a:t>
            </a:fld>
            <a:endParaRPr lang="en-US" dirty="0"/>
          </a:p>
        </p:txBody>
      </p:sp>
      <p:sp>
        <p:nvSpPr>
          <p:cNvPr id="4" name="Text Placeholder 3"/>
          <p:cNvSpPr>
            <a:spLocks noGrp="1"/>
          </p:cNvSpPr>
          <p:nvPr>
            <p:ph type="body" sz="quarter" idx="14"/>
          </p:nvPr>
        </p:nvSpPr>
        <p:spPr/>
        <p:txBody>
          <a:bodyPr/>
          <a:lstStyle/>
          <a:p>
            <a:endParaRPr lang="en-US" dirty="0"/>
          </a:p>
        </p:txBody>
      </p:sp>
      <p:sp>
        <p:nvSpPr>
          <p:cNvPr id="5" name="Text Placeholder 4"/>
          <p:cNvSpPr>
            <a:spLocks noGrp="1"/>
          </p:cNvSpPr>
          <p:nvPr>
            <p:ph type="body" sz="quarter" idx="15"/>
          </p:nvPr>
        </p:nvSpPr>
        <p:spPr/>
        <p:txBody>
          <a:bodyPr/>
          <a:lstStyle/>
          <a:p>
            <a:r>
              <a:rPr lang="en-US" dirty="0" smtClean="0"/>
              <a:t>PTFI Field Implementation</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49" y="1378054"/>
            <a:ext cx="3186624" cy="1992573"/>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0221" y="1356348"/>
            <a:ext cx="2653842" cy="1564578"/>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287704" y="3566142"/>
            <a:ext cx="3184194" cy="1971638"/>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1935" y="3880620"/>
            <a:ext cx="2697435" cy="2243214"/>
          </a:xfrm>
          <a:prstGeom prst="rect">
            <a:avLst/>
          </a:prstGeom>
        </p:spPr>
      </p:pic>
      <p:sp>
        <p:nvSpPr>
          <p:cNvPr id="11"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3004719" y="3837601"/>
            <a:ext cx="2189684" cy="1487721"/>
          </a:xfrm>
          <a:prstGeom prst="rect">
            <a:avLst/>
          </a:prstGeom>
        </p:spPr>
      </p:pic>
    </p:spTree>
    <p:extLst>
      <p:ext uri="{BB962C8B-B14F-4D97-AF65-F5344CB8AC3E}">
        <p14:creationId xmlns:p14="http://schemas.microsoft.com/office/powerpoint/2010/main" val="15263622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61</a:t>
            </a:fld>
            <a:endParaRPr lang="en-US" dirty="0"/>
          </a:p>
        </p:txBody>
      </p:sp>
      <p:sp>
        <p:nvSpPr>
          <p:cNvPr id="4" name="Text Placeholder 3"/>
          <p:cNvSpPr>
            <a:spLocks noGrp="1"/>
          </p:cNvSpPr>
          <p:nvPr>
            <p:ph type="body" sz="quarter" idx="14"/>
          </p:nvPr>
        </p:nvSpPr>
        <p:spPr/>
        <p:txBody>
          <a:bodyPr/>
          <a:lstStyle/>
          <a:p>
            <a:endParaRPr lang="en-US" dirty="0"/>
          </a:p>
        </p:txBody>
      </p:sp>
      <p:sp>
        <p:nvSpPr>
          <p:cNvPr id="5" name="Text Placeholder 4"/>
          <p:cNvSpPr>
            <a:spLocks noGrp="1"/>
          </p:cNvSpPr>
          <p:nvPr>
            <p:ph type="body" sz="quarter" idx="15"/>
          </p:nvPr>
        </p:nvSpPr>
        <p:spPr>
          <a:xfrm>
            <a:off x="628650" y="615474"/>
            <a:ext cx="6707098" cy="646588"/>
          </a:xfrm>
        </p:spPr>
        <p:txBody>
          <a:bodyPr>
            <a:noAutofit/>
          </a:bodyPr>
          <a:lstStyle/>
          <a:p>
            <a:r>
              <a:rPr lang="en-US" sz="3200" dirty="0" smtClean="0"/>
              <a:t>El Paso Field Implementation</a:t>
            </a:r>
            <a:endParaRPr lang="en-US" sz="3200" dirty="0"/>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5946" y="1381798"/>
            <a:ext cx="2715904" cy="207446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174" y="2631523"/>
            <a:ext cx="4733743" cy="3550307"/>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352" y="4181270"/>
            <a:ext cx="2137440" cy="2000560"/>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b="33821"/>
          <a:stretch/>
        </p:blipFill>
        <p:spPr>
          <a:xfrm>
            <a:off x="4600573" y="1378054"/>
            <a:ext cx="2292344" cy="2087112"/>
          </a:xfrm>
          <a:prstGeom prst="rect">
            <a:avLst/>
          </a:prstGeom>
        </p:spPr>
      </p:pic>
      <p:sp>
        <p:nvSpPr>
          <p:cNvPr id="10"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3526166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62</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Each </a:t>
            </a:r>
            <a:r>
              <a:rPr lang="en-US" dirty="0" smtClean="0"/>
              <a:t>Fatal Risk </a:t>
            </a:r>
            <a:r>
              <a:rPr lang="en-US" dirty="0"/>
              <a:t>has a set of </a:t>
            </a:r>
            <a:r>
              <a:rPr lang="en-US" dirty="0" smtClean="0"/>
              <a:t>Critical Controls </a:t>
            </a:r>
            <a:r>
              <a:rPr lang="en-US" dirty="0"/>
              <a:t>that should be known by all applicable employees</a:t>
            </a:r>
          </a:p>
          <a:p>
            <a:pPr>
              <a:lnSpc>
                <a:spcPct val="100000"/>
              </a:lnSpc>
              <a:spcAft>
                <a:spcPts val="600"/>
              </a:spcAft>
            </a:pPr>
            <a:r>
              <a:rPr lang="en-US" dirty="0" smtClean="0"/>
              <a:t>The Critical Controls </a:t>
            </a:r>
            <a:r>
              <a:rPr lang="en-US" dirty="0"/>
              <a:t>must be in place prior to </a:t>
            </a:r>
            <a:r>
              <a:rPr lang="en-US" dirty="0" smtClean="0"/>
              <a:t>beginning work</a:t>
            </a:r>
            <a:endParaRPr lang="en-US" dirty="0"/>
          </a:p>
          <a:p>
            <a:pPr>
              <a:lnSpc>
                <a:spcPct val="100000"/>
              </a:lnSpc>
              <a:spcAft>
                <a:spcPts val="600"/>
              </a:spcAft>
            </a:pPr>
            <a:r>
              <a:rPr lang="en-US" dirty="0" smtClean="0"/>
              <a:t>If </a:t>
            </a:r>
            <a:r>
              <a:rPr lang="en-US" dirty="0"/>
              <a:t>a </a:t>
            </a:r>
            <a:r>
              <a:rPr lang="en-US" dirty="0" smtClean="0"/>
              <a:t>Critical Control </a:t>
            </a:r>
            <a:r>
              <a:rPr lang="en-US" dirty="0"/>
              <a:t>is missing or not working, </a:t>
            </a:r>
            <a:r>
              <a:rPr lang="en-US" dirty="0" smtClean="0"/>
              <a:t>immediately stop the job until </a:t>
            </a:r>
            <a:r>
              <a:rPr lang="en-US" dirty="0"/>
              <a:t>controls are implemented</a:t>
            </a:r>
          </a:p>
          <a:p>
            <a:pPr>
              <a:lnSpc>
                <a:spcPct val="100000"/>
              </a:lnSpc>
              <a:spcAft>
                <a:spcPts val="600"/>
              </a:spcAft>
            </a:pPr>
            <a:r>
              <a:rPr lang="en-US" dirty="0" smtClean="0"/>
              <a:t>Prioritization </a:t>
            </a:r>
            <a:r>
              <a:rPr lang="en-US" dirty="0"/>
              <a:t>can take many </a:t>
            </a:r>
            <a:r>
              <a:rPr lang="en-US" dirty="0" smtClean="0"/>
              <a:t>forms; should </a:t>
            </a:r>
            <a:r>
              <a:rPr lang="en-US" dirty="0"/>
              <a:t>not be limited to only those tasks that are more controlled by behavior</a:t>
            </a:r>
          </a:p>
          <a:p>
            <a:pPr>
              <a:lnSpc>
                <a:spcPct val="100000"/>
              </a:lnSpc>
              <a:spcAft>
                <a:spcPts val="600"/>
              </a:spcAft>
            </a:pPr>
            <a:endParaRPr lang="en-US" dirty="0"/>
          </a:p>
        </p:txBody>
      </p:sp>
      <p:sp>
        <p:nvSpPr>
          <p:cNvPr id="5" name="Text Placeholder 4"/>
          <p:cNvSpPr>
            <a:spLocks noGrp="1"/>
          </p:cNvSpPr>
          <p:nvPr>
            <p:ph type="body" sz="quarter" idx="15"/>
          </p:nvPr>
        </p:nvSpPr>
        <p:spPr/>
        <p:txBody>
          <a:bodyPr/>
          <a:lstStyle/>
          <a:p>
            <a:r>
              <a:rPr lang="en-US" dirty="0" smtClean="0"/>
              <a:t>FRM Expectations</a:t>
            </a:r>
            <a:endParaRPr lang="en-US" dirty="0"/>
          </a:p>
        </p:txBody>
      </p:sp>
      <p:sp>
        <p:nvSpPr>
          <p:cNvPr id="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4512900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63</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All approved FRM material is found on the DOHS SharePoint site</a:t>
            </a:r>
          </a:p>
          <a:p>
            <a:pPr>
              <a:lnSpc>
                <a:spcPct val="100000"/>
              </a:lnSpc>
              <a:spcAft>
                <a:spcPts val="600"/>
              </a:spcAft>
            </a:pPr>
            <a:r>
              <a:rPr lang="en-US" dirty="0" smtClean="0"/>
              <a:t>Utilize </a:t>
            </a:r>
            <a:r>
              <a:rPr lang="en-US" dirty="0"/>
              <a:t>only approved icons and verification questions in the field</a:t>
            </a:r>
          </a:p>
          <a:p>
            <a:pPr>
              <a:lnSpc>
                <a:spcPct val="100000"/>
              </a:lnSpc>
              <a:spcAft>
                <a:spcPts val="600"/>
              </a:spcAft>
            </a:pPr>
            <a:r>
              <a:rPr lang="en-US" dirty="0" smtClean="0"/>
              <a:t>Be </a:t>
            </a:r>
            <a:r>
              <a:rPr lang="en-US" dirty="0"/>
              <a:t>creative with how they are utilized but remember overuse can make them </a:t>
            </a:r>
            <a:r>
              <a:rPr lang="en-US" dirty="0" smtClean="0"/>
              <a:t>ineffective</a:t>
            </a:r>
            <a:endParaRPr lang="en-US" dirty="0"/>
          </a:p>
          <a:p>
            <a:pPr>
              <a:lnSpc>
                <a:spcPct val="100000"/>
              </a:lnSpc>
              <a:spcAft>
                <a:spcPts val="600"/>
              </a:spcAft>
            </a:pPr>
            <a:r>
              <a:rPr lang="en-US" dirty="0" smtClean="0"/>
              <a:t>Do </a:t>
            </a:r>
            <a:r>
              <a:rPr lang="en-US" dirty="0"/>
              <a:t>not modify or add verification questions unless approved by DOHS</a:t>
            </a:r>
          </a:p>
          <a:p>
            <a:endParaRPr lang="en-US" dirty="0"/>
          </a:p>
        </p:txBody>
      </p:sp>
      <p:sp>
        <p:nvSpPr>
          <p:cNvPr id="5" name="Text Placeholder 4"/>
          <p:cNvSpPr>
            <a:spLocks noGrp="1"/>
          </p:cNvSpPr>
          <p:nvPr>
            <p:ph type="body" sz="quarter" idx="15"/>
          </p:nvPr>
        </p:nvSpPr>
        <p:spPr/>
        <p:txBody>
          <a:bodyPr/>
          <a:lstStyle/>
          <a:p>
            <a:r>
              <a:rPr lang="en-US" dirty="0" smtClean="0"/>
              <a:t>FRM Expectations</a:t>
            </a:r>
            <a:endParaRPr lang="en-US" dirty="0"/>
          </a:p>
        </p:txBody>
      </p:sp>
      <p:sp>
        <p:nvSpPr>
          <p:cNvPr id="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92543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64</a:t>
            </a:fld>
            <a:endParaRPr lang="en-US" dirty="0"/>
          </a:p>
        </p:txBody>
      </p:sp>
      <p:sp>
        <p:nvSpPr>
          <p:cNvPr id="4" name="Text Placeholder 3"/>
          <p:cNvSpPr>
            <a:spLocks noGrp="1"/>
          </p:cNvSpPr>
          <p:nvPr>
            <p:ph type="body" sz="quarter" idx="14"/>
          </p:nvPr>
        </p:nvSpPr>
        <p:spPr>
          <a:xfrm>
            <a:off x="3098800" y="1378054"/>
            <a:ext cx="5384800" cy="4686618"/>
          </a:xfrm>
        </p:spPr>
        <p:txBody>
          <a:bodyPr/>
          <a:lstStyle/>
          <a:p>
            <a:pPr>
              <a:lnSpc>
                <a:spcPct val="100000"/>
              </a:lnSpc>
              <a:spcAft>
                <a:spcPts val="600"/>
              </a:spcAft>
              <a:buClr>
                <a:srgbClr val="0099CC"/>
              </a:buClr>
            </a:pPr>
            <a:r>
              <a:rPr lang="en-US" dirty="0"/>
              <a:t>Am I aware of the Fatal Risks?</a:t>
            </a:r>
          </a:p>
          <a:p>
            <a:pPr>
              <a:lnSpc>
                <a:spcPct val="100000"/>
              </a:lnSpc>
              <a:spcAft>
                <a:spcPts val="600"/>
              </a:spcAft>
              <a:buClr>
                <a:srgbClr val="0099CC"/>
              </a:buClr>
            </a:pPr>
            <a:r>
              <a:rPr lang="en-US" dirty="0"/>
              <a:t>Am I implementing Critical Controls?</a:t>
            </a:r>
          </a:p>
          <a:p>
            <a:pPr>
              <a:lnSpc>
                <a:spcPct val="100000"/>
              </a:lnSpc>
              <a:spcAft>
                <a:spcPts val="600"/>
              </a:spcAft>
              <a:buClr>
                <a:srgbClr val="0099CC"/>
              </a:buClr>
            </a:pPr>
            <a:r>
              <a:rPr lang="en-US" dirty="0"/>
              <a:t>Am I stopping work if something is missing?</a:t>
            </a:r>
          </a:p>
          <a:p>
            <a:pPr>
              <a:lnSpc>
                <a:spcPct val="100000"/>
              </a:lnSpc>
              <a:spcAft>
                <a:spcPts val="600"/>
              </a:spcAft>
            </a:pPr>
            <a:endParaRPr lang="en-US" dirty="0" smtClean="0"/>
          </a:p>
          <a:p>
            <a:pPr>
              <a:lnSpc>
                <a:spcPct val="100000"/>
              </a:lnSpc>
              <a:spcAft>
                <a:spcPts val="600"/>
              </a:spcAft>
            </a:pPr>
            <a:endParaRPr lang="en-US" dirty="0"/>
          </a:p>
          <a:p>
            <a:pPr lvl="0">
              <a:lnSpc>
                <a:spcPct val="100000"/>
              </a:lnSpc>
              <a:spcAft>
                <a:spcPts val="600"/>
              </a:spcAft>
              <a:buClr>
                <a:srgbClr val="0099CC"/>
              </a:buClr>
            </a:pPr>
            <a:r>
              <a:rPr lang="en-US" dirty="0"/>
              <a:t>Do </a:t>
            </a:r>
            <a:r>
              <a:rPr lang="en-US" dirty="0" smtClean="0"/>
              <a:t>employees </a:t>
            </a:r>
            <a:r>
              <a:rPr lang="en-US" dirty="0"/>
              <a:t>feel empowered to stop the job when Critical Controls are not in place?</a:t>
            </a:r>
          </a:p>
          <a:p>
            <a:pPr lvl="0">
              <a:lnSpc>
                <a:spcPct val="100000"/>
              </a:lnSpc>
              <a:spcAft>
                <a:spcPts val="600"/>
              </a:spcAft>
              <a:buClr>
                <a:srgbClr val="0099CC"/>
              </a:buClr>
            </a:pPr>
            <a:r>
              <a:rPr lang="en-US" dirty="0"/>
              <a:t>Have I communicated the use and meaning of the icons?</a:t>
            </a:r>
          </a:p>
          <a:p>
            <a:pPr lvl="0">
              <a:lnSpc>
                <a:spcPct val="100000"/>
              </a:lnSpc>
              <a:spcAft>
                <a:spcPts val="600"/>
              </a:spcAft>
              <a:buClr>
                <a:srgbClr val="0099CC"/>
              </a:buClr>
            </a:pPr>
            <a:r>
              <a:rPr lang="en-US" dirty="0"/>
              <a:t>Am I taking the time to review the verification questions throughout the day</a:t>
            </a:r>
            <a:r>
              <a:rPr lang="en-US" dirty="0" smtClean="0"/>
              <a:t>?</a:t>
            </a:r>
            <a:endParaRPr lang="en-US" dirty="0"/>
          </a:p>
        </p:txBody>
      </p:sp>
      <p:sp>
        <p:nvSpPr>
          <p:cNvPr id="5" name="Text Placeholder 4"/>
          <p:cNvSpPr>
            <a:spLocks noGrp="1"/>
          </p:cNvSpPr>
          <p:nvPr>
            <p:ph type="body" sz="quarter" idx="15"/>
          </p:nvPr>
        </p:nvSpPr>
        <p:spPr/>
        <p:txBody>
          <a:bodyPr/>
          <a:lstStyle/>
          <a:p>
            <a:r>
              <a:rPr lang="en-US" dirty="0" smtClean="0"/>
              <a:t>Roles and Responsibilities</a:t>
            </a:r>
            <a:endParaRPr lang="en-US" dirty="0"/>
          </a:p>
        </p:txBody>
      </p:sp>
      <p:pic>
        <p:nvPicPr>
          <p:cNvPr id="6" name="Picture 5" descr="https://fmteams.fmi.com/sites/MTI/Safety/ProjectDocuments/Tohono_Prep%20Work.JPG"/>
          <p:cNvPicPr>
            <a:picLocks noChangeAspect="1"/>
          </p:cNvPicPr>
          <p:nvPr/>
        </p:nvPicPr>
        <p:blipFill rotWithShape="1">
          <a:blip r:embed="rId3" cstate="print">
            <a:extLst>
              <a:ext uri="{28A0092B-C50C-407E-A947-70E740481C1C}">
                <a14:useLocalDpi xmlns:a14="http://schemas.microsoft.com/office/drawing/2010/main" val="0"/>
              </a:ext>
            </a:extLst>
          </a:blip>
          <a:srcRect l="25404" t="11324" r="13215" b="16313"/>
          <a:stretch/>
        </p:blipFill>
        <p:spPr bwMode="auto">
          <a:xfrm>
            <a:off x="647699" y="1387094"/>
            <a:ext cx="2317751" cy="2048256"/>
          </a:xfrm>
          <a:prstGeom prst="rect">
            <a:avLst/>
          </a:prstGeom>
          <a:noFill/>
          <a:ln>
            <a:solidFill>
              <a:schemeClr val="tx1"/>
            </a:solidFill>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8" name="Picture 7" descr="T:\2_MTI_DEVELOPMENT\Lynda\Susie 1.jpg"/>
          <p:cNvPicPr>
            <a:picLocks noChangeAspect="1"/>
          </p:cNvPicPr>
          <p:nvPr/>
        </p:nvPicPr>
        <p:blipFill rotWithShape="1">
          <a:blip r:embed="rId4">
            <a:extLst>
              <a:ext uri="{28A0092B-C50C-407E-A947-70E740481C1C}">
                <a14:useLocalDpi xmlns:a14="http://schemas.microsoft.com/office/drawing/2010/main" val="0"/>
              </a:ext>
            </a:extLst>
          </a:blip>
          <a:srcRect l="-274" t="245" r="1183"/>
          <a:stretch/>
        </p:blipFill>
        <p:spPr bwMode="auto">
          <a:xfrm>
            <a:off x="647699" y="3783118"/>
            <a:ext cx="2305050" cy="2050944"/>
          </a:xfrm>
          <a:prstGeom prst="rect">
            <a:avLst/>
          </a:prstGeom>
          <a:noFill/>
          <a:ln>
            <a:solidFill>
              <a:sysClr val="windowText" lastClr="000000"/>
            </a:solidFill>
          </a:ln>
        </p:spPr>
      </p:pic>
      <p:sp>
        <p:nvSpPr>
          <p:cNvPr id="2" name="TextBox 1"/>
          <p:cNvSpPr txBox="1"/>
          <p:nvPr/>
        </p:nvSpPr>
        <p:spPr>
          <a:xfrm>
            <a:off x="647700" y="1520930"/>
            <a:ext cx="2647950" cy="461665"/>
          </a:xfrm>
          <a:prstGeom prst="rect">
            <a:avLst/>
          </a:prstGeom>
          <a:noFill/>
          <a:ln>
            <a:noFill/>
          </a:ln>
        </p:spPr>
        <p:txBody>
          <a:bodyPr wrap="square" rtlCol="0">
            <a:spAutoFit/>
          </a:bodyPr>
          <a:lstStyle/>
          <a:p>
            <a:r>
              <a:rPr lang="en-US" sz="2400" dirty="0" smtClean="0">
                <a:solidFill>
                  <a:schemeClr val="bg1"/>
                </a:solidFill>
                <a:latin typeface="Arial Black" panose="020B0A04020102020204" pitchFamily="34" charset="0"/>
              </a:rPr>
              <a:t>Employee</a:t>
            </a:r>
            <a:endParaRPr lang="en-US" sz="2400" dirty="0">
              <a:solidFill>
                <a:schemeClr val="bg1"/>
              </a:solidFill>
              <a:latin typeface="Arial Black" panose="020B0A04020102020204" pitchFamily="34" charset="0"/>
            </a:endParaRPr>
          </a:p>
        </p:txBody>
      </p:sp>
      <p:sp>
        <p:nvSpPr>
          <p:cNvPr id="10" name="TextBox 9"/>
          <p:cNvSpPr txBox="1"/>
          <p:nvPr/>
        </p:nvSpPr>
        <p:spPr>
          <a:xfrm>
            <a:off x="641349" y="3940789"/>
            <a:ext cx="2320926" cy="461665"/>
          </a:xfrm>
          <a:prstGeom prst="rect">
            <a:avLst/>
          </a:prstGeom>
          <a:noFill/>
          <a:ln>
            <a:noFill/>
          </a:ln>
        </p:spPr>
        <p:txBody>
          <a:bodyPr wrap="square" rtlCol="0">
            <a:spAutoFit/>
          </a:bodyPr>
          <a:lstStyle/>
          <a:p>
            <a:r>
              <a:rPr lang="en-US" sz="2400" dirty="0" smtClean="0">
                <a:solidFill>
                  <a:schemeClr val="bg1"/>
                </a:solidFill>
                <a:latin typeface="Arial Black" panose="020B0A04020102020204" pitchFamily="34" charset="0"/>
              </a:rPr>
              <a:t>Supervisor</a:t>
            </a:r>
            <a:endParaRPr lang="en-US"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400095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65</a:t>
            </a:fld>
            <a:endParaRPr lang="en-US" dirty="0"/>
          </a:p>
        </p:txBody>
      </p:sp>
      <p:sp>
        <p:nvSpPr>
          <p:cNvPr id="4" name="Text Placeholder 3"/>
          <p:cNvSpPr>
            <a:spLocks noGrp="1"/>
          </p:cNvSpPr>
          <p:nvPr>
            <p:ph type="body" sz="quarter" idx="14"/>
          </p:nvPr>
        </p:nvSpPr>
        <p:spPr>
          <a:xfrm>
            <a:off x="3079750" y="1454670"/>
            <a:ext cx="5378450" cy="4611168"/>
          </a:xfrm>
        </p:spPr>
        <p:txBody>
          <a:bodyPr/>
          <a:lstStyle/>
          <a:p>
            <a:pPr lvl="0">
              <a:lnSpc>
                <a:spcPct val="100000"/>
              </a:lnSpc>
              <a:spcAft>
                <a:spcPts val="600"/>
              </a:spcAft>
              <a:buClr>
                <a:srgbClr val="0099CC"/>
              </a:buClr>
            </a:pPr>
            <a:r>
              <a:rPr lang="en-US" sz="1800" dirty="0">
                <a:solidFill>
                  <a:schemeClr val="bg1">
                    <a:lumMod val="50000"/>
                  </a:schemeClr>
                </a:solidFill>
              </a:rPr>
              <a:t>Am I identifying and communicating the Fatal Risks for my site?</a:t>
            </a:r>
          </a:p>
          <a:p>
            <a:pPr lvl="0">
              <a:lnSpc>
                <a:spcPct val="100000"/>
              </a:lnSpc>
              <a:spcAft>
                <a:spcPts val="600"/>
              </a:spcAft>
              <a:buClr>
                <a:srgbClr val="0099CC"/>
              </a:buClr>
            </a:pPr>
            <a:r>
              <a:rPr lang="en-US" sz="1800" dirty="0">
                <a:solidFill>
                  <a:schemeClr val="bg1">
                    <a:lumMod val="50000"/>
                  </a:schemeClr>
                </a:solidFill>
              </a:rPr>
              <a:t>Have I ensured the policies, procedures, and training are in place to support the Critical Controls?</a:t>
            </a:r>
          </a:p>
          <a:p>
            <a:pPr lvl="0">
              <a:lnSpc>
                <a:spcPct val="100000"/>
              </a:lnSpc>
              <a:spcAft>
                <a:spcPts val="600"/>
              </a:spcAft>
              <a:buClr>
                <a:srgbClr val="0099CC"/>
              </a:buClr>
            </a:pPr>
            <a:r>
              <a:rPr lang="en-US" sz="1800" dirty="0">
                <a:solidFill>
                  <a:schemeClr val="bg1">
                    <a:lumMod val="50000"/>
                  </a:schemeClr>
                </a:solidFill>
              </a:rPr>
              <a:t>Am I verifying these in the field</a:t>
            </a:r>
            <a:r>
              <a:rPr lang="en-US" sz="1800" dirty="0" smtClean="0">
                <a:solidFill>
                  <a:schemeClr val="bg1">
                    <a:lumMod val="50000"/>
                  </a:schemeClr>
                </a:solidFill>
              </a:rPr>
              <a:t>?</a:t>
            </a:r>
          </a:p>
          <a:p>
            <a:pPr marL="0" lvl="0" indent="0">
              <a:lnSpc>
                <a:spcPct val="100000"/>
              </a:lnSpc>
              <a:spcAft>
                <a:spcPts val="600"/>
              </a:spcAft>
              <a:buClr>
                <a:srgbClr val="0099CC"/>
              </a:buClr>
              <a:buNone/>
            </a:pPr>
            <a:endParaRPr lang="en-US" sz="1800" dirty="0">
              <a:solidFill>
                <a:schemeClr val="bg1">
                  <a:lumMod val="50000"/>
                </a:schemeClr>
              </a:solidFill>
            </a:endParaRPr>
          </a:p>
          <a:p>
            <a:r>
              <a:rPr lang="en-US" sz="1800" dirty="0" smtClean="0"/>
              <a:t>Practice the message</a:t>
            </a:r>
            <a:endParaRPr lang="en-US" sz="1800" dirty="0"/>
          </a:p>
          <a:p>
            <a:pPr lvl="1"/>
            <a:r>
              <a:rPr lang="en-US" sz="1800" dirty="0"/>
              <a:t>Is there an opportunity for it to be received differently than intended?</a:t>
            </a:r>
          </a:p>
          <a:p>
            <a:pPr lvl="1"/>
            <a:r>
              <a:rPr lang="en-US" sz="1800" dirty="0"/>
              <a:t>Does it relate to increasing awareness around </a:t>
            </a:r>
            <a:r>
              <a:rPr lang="en-US" sz="1800" dirty="0" smtClean="0"/>
              <a:t>Fatal Risks </a:t>
            </a:r>
            <a:r>
              <a:rPr lang="en-US" sz="1800" dirty="0"/>
              <a:t>and </a:t>
            </a:r>
            <a:r>
              <a:rPr lang="en-US" sz="1800" dirty="0" smtClean="0"/>
              <a:t>Critical Controls</a:t>
            </a:r>
            <a:r>
              <a:rPr lang="en-US" sz="1800" dirty="0"/>
              <a:t>?</a:t>
            </a:r>
          </a:p>
          <a:p>
            <a:pPr lvl="1"/>
            <a:r>
              <a:rPr lang="en-US" sz="1800" dirty="0"/>
              <a:t>Can it be perceived as a production pressure message</a:t>
            </a:r>
            <a:r>
              <a:rPr lang="en-US" sz="1800" dirty="0" smtClean="0"/>
              <a:t>?</a:t>
            </a:r>
          </a:p>
        </p:txBody>
      </p:sp>
      <p:sp>
        <p:nvSpPr>
          <p:cNvPr id="5" name="Text Placeholder 4"/>
          <p:cNvSpPr>
            <a:spLocks noGrp="1"/>
          </p:cNvSpPr>
          <p:nvPr>
            <p:ph type="body" sz="quarter" idx="15"/>
          </p:nvPr>
        </p:nvSpPr>
        <p:spPr/>
        <p:txBody>
          <a:bodyPr/>
          <a:lstStyle/>
          <a:p>
            <a:r>
              <a:rPr lang="en-US" dirty="0" smtClean="0"/>
              <a:t>Communicate the Program</a:t>
            </a:r>
            <a:endParaRPr lang="en-US" dirty="0"/>
          </a:p>
        </p:txBody>
      </p:sp>
      <p:sp>
        <p:nvSpPr>
          <p:cNvPr id="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8" name="Picture 7" descr="https://fmteams.fmi.com/sites/MTI/Safety/ProjectDocuments/Bagdad_Pre%20Job_Meeting.JPG"/>
          <p:cNvPicPr>
            <a:picLocks noChangeAspect="1"/>
          </p:cNvPicPr>
          <p:nvPr/>
        </p:nvPicPr>
        <p:blipFill rotWithShape="1">
          <a:blip r:embed="rId3" cstate="print">
            <a:extLst>
              <a:ext uri="{28A0092B-C50C-407E-A947-70E740481C1C}">
                <a14:useLocalDpi xmlns:a14="http://schemas.microsoft.com/office/drawing/2010/main" val="0"/>
              </a:ext>
            </a:extLst>
          </a:blip>
          <a:srcRect l="5540" r="9897"/>
          <a:stretch/>
        </p:blipFill>
        <p:spPr bwMode="auto">
          <a:xfrm>
            <a:off x="641350" y="4065674"/>
            <a:ext cx="2322576" cy="2058160"/>
          </a:xfrm>
          <a:prstGeom prst="rect">
            <a:avLst/>
          </a:prstGeom>
          <a:noFill/>
          <a:ln>
            <a:solidFill>
              <a:schemeClr val="tx1"/>
            </a:solidFill>
          </a:ln>
        </p:spPr>
      </p:pic>
      <p:sp>
        <p:nvSpPr>
          <p:cNvPr id="10" name="TextBox 9"/>
          <p:cNvSpPr txBox="1"/>
          <p:nvPr/>
        </p:nvSpPr>
        <p:spPr>
          <a:xfrm>
            <a:off x="619124" y="1448320"/>
            <a:ext cx="2320926" cy="461665"/>
          </a:xfrm>
          <a:prstGeom prst="rect">
            <a:avLst/>
          </a:prstGeom>
          <a:noFill/>
          <a:ln>
            <a:noFill/>
          </a:ln>
        </p:spPr>
        <p:txBody>
          <a:bodyPr wrap="square" rtlCol="0">
            <a:spAutoFit/>
          </a:bodyPr>
          <a:lstStyle/>
          <a:p>
            <a:r>
              <a:rPr lang="en-US" sz="2400" dirty="0" smtClean="0">
                <a:solidFill>
                  <a:schemeClr val="bg1">
                    <a:lumMod val="50000"/>
                  </a:schemeClr>
                </a:solidFill>
                <a:latin typeface="Arial" panose="020B0604020202020204" pitchFamily="34" charset="0"/>
                <a:cs typeface="Arial" panose="020B0604020202020204" pitchFamily="34" charset="0"/>
              </a:rPr>
              <a:t>Manager</a:t>
            </a:r>
            <a:endParaRPr lang="en-US" sz="2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0950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66</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marL="0" indent="0">
              <a:lnSpc>
                <a:spcPct val="100000"/>
              </a:lnSpc>
              <a:spcAft>
                <a:spcPts val="600"/>
              </a:spcAft>
              <a:buNone/>
            </a:pPr>
            <a:r>
              <a:rPr lang="en-US" dirty="0"/>
              <a:t>There are many ways that you can further develop the tools to maintain communication</a:t>
            </a:r>
          </a:p>
          <a:p>
            <a:r>
              <a:rPr lang="en-US" dirty="0" smtClean="0"/>
              <a:t>Supervisor Talking Points</a:t>
            </a:r>
          </a:p>
          <a:p>
            <a:pPr lvl="1"/>
            <a:r>
              <a:rPr lang="en-US" dirty="0" smtClean="0"/>
              <a:t>Overall summary of the training</a:t>
            </a:r>
          </a:p>
          <a:p>
            <a:pPr lvl="1"/>
            <a:r>
              <a:rPr lang="en-US" dirty="0" smtClean="0"/>
              <a:t>Purpose of the training</a:t>
            </a:r>
          </a:p>
          <a:p>
            <a:pPr lvl="1"/>
            <a:r>
              <a:rPr lang="en-US" dirty="0" smtClean="0"/>
              <a:t>Expectations for before/after employee attends</a:t>
            </a:r>
          </a:p>
          <a:p>
            <a:pPr marL="457200" lvl="1" indent="0">
              <a:buNone/>
            </a:pPr>
            <a:endParaRPr lang="en-US" dirty="0" smtClean="0"/>
          </a:p>
          <a:p>
            <a:pPr lvl="1"/>
            <a:endParaRPr lang="en-US" dirty="0" smtClean="0"/>
          </a:p>
          <a:p>
            <a:pPr lvl="1"/>
            <a:endParaRPr lang="en-US" dirty="0"/>
          </a:p>
        </p:txBody>
      </p:sp>
      <p:sp>
        <p:nvSpPr>
          <p:cNvPr id="5" name="Text Placeholder 4"/>
          <p:cNvSpPr>
            <a:spLocks noGrp="1"/>
          </p:cNvSpPr>
          <p:nvPr>
            <p:ph type="body" sz="quarter" idx="15"/>
          </p:nvPr>
        </p:nvSpPr>
        <p:spPr/>
        <p:txBody>
          <a:bodyPr/>
          <a:lstStyle/>
          <a:p>
            <a:r>
              <a:rPr lang="en-US" dirty="0" smtClean="0"/>
              <a:t>Communicate the Program</a:t>
            </a:r>
            <a:endParaRPr lang="en-US" dirty="0"/>
          </a:p>
        </p:txBody>
      </p:sp>
      <p:sp>
        <p:nvSpPr>
          <p:cNvPr id="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
        <p:nvSpPr>
          <p:cNvPr id="12" name="Rectangle 11"/>
          <p:cNvSpPr/>
          <p:nvPr/>
        </p:nvSpPr>
        <p:spPr>
          <a:xfrm>
            <a:off x="680514" y="1378055"/>
            <a:ext cx="6133241" cy="489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708045" y="1378054"/>
            <a:ext cx="3786588" cy="4898860"/>
          </a:xfrm>
          <a:prstGeom prst="rect">
            <a:avLst/>
          </a:prstGeom>
          <a:ln>
            <a:solidFill>
              <a:schemeClr val="tx1"/>
            </a:solidFill>
          </a:ln>
        </p:spPr>
      </p:pic>
    </p:spTree>
    <p:extLst>
      <p:ext uri="{BB962C8B-B14F-4D97-AF65-F5344CB8AC3E}">
        <p14:creationId xmlns:p14="http://schemas.microsoft.com/office/powerpoint/2010/main" val="4104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3</a:t>
            </a:r>
            <a:endParaRPr lang="en-US" dirty="0"/>
          </a:p>
        </p:txBody>
      </p:sp>
      <p:sp>
        <p:nvSpPr>
          <p:cNvPr id="3" name="Text Placeholder 2"/>
          <p:cNvSpPr>
            <a:spLocks noGrp="1"/>
          </p:cNvSpPr>
          <p:nvPr>
            <p:ph type="body" sz="quarter" idx="14"/>
          </p:nvPr>
        </p:nvSpPr>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Break into groups</a:t>
            </a:r>
          </a:p>
          <a:p>
            <a:pPr marL="457200" indent="-457200">
              <a:lnSpc>
                <a:spcPct val="100000"/>
              </a:lnSpc>
              <a:spcAft>
                <a:spcPts val="600"/>
              </a:spcAft>
              <a:buFont typeface="+mj-lt"/>
              <a:buAutoNum type="arabicPeriod"/>
            </a:pPr>
            <a:r>
              <a:rPr lang="en-US" sz="2000" dirty="0" smtClean="0">
                <a:latin typeface="Arial" panose="020B0604020202020204" pitchFamily="34" charset="0"/>
              </a:rPr>
              <a:t>Review each photo on the worksheet in the SG</a:t>
            </a:r>
          </a:p>
          <a:p>
            <a:pPr marL="457200" indent="-457200">
              <a:lnSpc>
                <a:spcPct val="100000"/>
              </a:lnSpc>
              <a:spcAft>
                <a:spcPts val="600"/>
              </a:spcAft>
              <a:buFont typeface="+mj-lt"/>
              <a:buAutoNum type="arabicPeriod"/>
            </a:pPr>
            <a:r>
              <a:rPr lang="en-US" sz="2000" dirty="0" smtClean="0">
                <a:latin typeface="Arial" panose="020B0604020202020204" pitchFamily="34" charset="0"/>
              </a:rPr>
              <a:t>Use the Fatal Risk icons in the SG, to determine which Fatal Risks are present for that job and choose the appropriate icon(s).  Remember that tasks/jobs can have multiple Fatal Risks</a:t>
            </a:r>
          </a:p>
          <a:p>
            <a:pPr marL="457200" indent="-457200">
              <a:lnSpc>
                <a:spcPct val="100000"/>
              </a:lnSpc>
              <a:spcAft>
                <a:spcPts val="600"/>
              </a:spcAft>
              <a:buFont typeface="+mj-lt"/>
              <a:buAutoNum type="arabicPeriod"/>
            </a:pPr>
            <a:r>
              <a:rPr lang="en-US" sz="2000" dirty="0" smtClean="0">
                <a:latin typeface="Arial" panose="020B0604020202020204" pitchFamily="34" charset="0"/>
              </a:rPr>
              <a:t>You have </a:t>
            </a:r>
            <a:r>
              <a:rPr lang="en-US" sz="2000" dirty="0">
                <a:latin typeface="Arial" panose="020B0604020202020204" pitchFamily="34" charset="0"/>
              </a:rPr>
              <a:t>5</a:t>
            </a:r>
            <a:r>
              <a:rPr lang="en-US" sz="2000" dirty="0" smtClean="0">
                <a:latin typeface="Arial" panose="020B0604020202020204" pitchFamily="34" charset="0"/>
              </a:rPr>
              <a:t> minutes to complete</a:t>
            </a:r>
          </a:p>
          <a:p>
            <a:pPr marL="457200" indent="-457200">
              <a:lnSpc>
                <a:spcPct val="100000"/>
              </a:lnSpc>
              <a:spcAft>
                <a:spcPts val="600"/>
              </a:spcAft>
              <a:buFont typeface="+mj-lt"/>
              <a:buAutoNum type="arabicPeriod"/>
            </a:pPr>
            <a:r>
              <a:rPr lang="en-US" sz="2000" dirty="0" smtClean="0">
                <a:latin typeface="Arial" panose="020B0604020202020204" pitchFamily="34" charset="0"/>
              </a:rPr>
              <a:t>Be prepared to share your responses</a:t>
            </a:r>
          </a:p>
        </p:txBody>
      </p:sp>
      <p:sp>
        <p:nvSpPr>
          <p:cNvPr id="5" name="Text Placeholder 4"/>
          <p:cNvSpPr>
            <a:spLocks noGrp="1"/>
          </p:cNvSpPr>
          <p:nvPr>
            <p:ph type="body" sz="quarter" idx="16"/>
          </p:nvPr>
        </p:nvSpPr>
        <p:spPr/>
        <p:txBody>
          <a:bodyPr/>
          <a:lstStyle/>
          <a:p>
            <a:r>
              <a:rPr lang="en-US" dirty="0" smtClean="0"/>
              <a:t>Identifying Fatal Risks</a:t>
            </a:r>
            <a:endParaRPr lang="en-US" dirty="0"/>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Fatal Risk MANAGEMENT </a:t>
            </a:r>
            <a:endParaRPr lang="en-US" dirty="0"/>
          </a:p>
        </p:txBody>
      </p:sp>
    </p:spTree>
    <p:extLst>
      <p:ext uri="{BB962C8B-B14F-4D97-AF65-F5344CB8AC3E}">
        <p14:creationId xmlns:p14="http://schemas.microsoft.com/office/powerpoint/2010/main" val="30923050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68</a:t>
            </a:fld>
            <a:endParaRPr lang="en-US" dirty="0"/>
          </a:p>
        </p:txBody>
      </p:sp>
      <p:sp>
        <p:nvSpPr>
          <p:cNvPr id="6" name="Text Placeholder 5"/>
          <p:cNvSpPr>
            <a:spLocks noGrp="1"/>
          </p:cNvSpPr>
          <p:nvPr>
            <p:ph type="body" sz="quarter" idx="14"/>
          </p:nvPr>
        </p:nvSpPr>
        <p:spPr>
          <a:xfrm>
            <a:off x="628650" y="1495212"/>
            <a:ext cx="7181850" cy="4686618"/>
          </a:xfrm>
        </p:spPr>
        <p:txBody>
          <a:bodyPr/>
          <a:lstStyle/>
          <a:p>
            <a:pPr marL="0" indent="0">
              <a:buNone/>
            </a:pPr>
            <a:r>
              <a:rPr lang="en-US" dirty="0" smtClean="0">
                <a:latin typeface="Arial Black" panose="020B0A04020102020204" pitchFamily="34" charset="0"/>
              </a:rPr>
              <a:t>1. Area Housekeeping</a:t>
            </a:r>
          </a:p>
          <a:p>
            <a:r>
              <a:rPr lang="en-US" dirty="0"/>
              <a:t>What are the potential Fatal Risks</a:t>
            </a:r>
            <a:r>
              <a:rPr lang="en-US" dirty="0" smtClean="0"/>
              <a:t>?</a:t>
            </a: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smtClean="0"/>
              <a:t>FRM Practice</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8" y="2300438"/>
            <a:ext cx="5829477" cy="3886318"/>
          </a:xfrm>
          <a:prstGeom prst="rect">
            <a:avLst/>
          </a:prstGeom>
          <a:ln>
            <a:solidFill>
              <a:schemeClr val="tx1"/>
            </a:solidFill>
          </a:ln>
        </p:spPr>
      </p:pic>
    </p:spTree>
    <p:extLst>
      <p:ext uri="{BB962C8B-B14F-4D97-AF65-F5344CB8AC3E}">
        <p14:creationId xmlns:p14="http://schemas.microsoft.com/office/powerpoint/2010/main" val="790988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69</a:t>
            </a:fld>
            <a:endParaRPr lang="en-US" dirty="0"/>
          </a:p>
        </p:txBody>
      </p:sp>
      <p:sp>
        <p:nvSpPr>
          <p:cNvPr id="6" name="Text Placeholder 5"/>
          <p:cNvSpPr>
            <a:spLocks noGrp="1"/>
          </p:cNvSpPr>
          <p:nvPr>
            <p:ph type="body" sz="quarter" idx="14"/>
          </p:nvPr>
        </p:nvSpPr>
        <p:spPr>
          <a:xfrm>
            <a:off x="628650" y="1495212"/>
            <a:ext cx="6236970" cy="4686618"/>
          </a:xfrm>
        </p:spPr>
        <p:txBody>
          <a:bodyPr/>
          <a:lstStyle/>
          <a:p>
            <a:pPr marL="0" indent="0">
              <a:buNone/>
            </a:pPr>
            <a:r>
              <a:rPr lang="en-US" dirty="0" smtClean="0">
                <a:latin typeface="Arial Black" panose="020B0A04020102020204" pitchFamily="34" charset="0"/>
              </a:rPr>
              <a:t>Area Housekeeping</a:t>
            </a:r>
          </a:p>
          <a:p>
            <a:pPr marL="0" indent="0">
              <a:buNone/>
            </a:pPr>
            <a:r>
              <a:rPr lang="en-US" dirty="0" smtClean="0"/>
              <a:t>Fatal Risks</a:t>
            </a:r>
          </a:p>
          <a:p>
            <a:pPr marL="0" indent="0">
              <a:buNone/>
            </a:pPr>
            <a:endParaRPr lang="en-US" dirty="0" smtClean="0"/>
          </a:p>
          <a:p>
            <a:pPr marL="1143000" lvl="1">
              <a:buFont typeface="Wingdings" panose="05000000000000000000" pitchFamily="2" charset="2"/>
              <a:buChar char="§"/>
            </a:pPr>
            <a:r>
              <a:rPr lang="en-US" dirty="0" smtClean="0"/>
              <a:t>Vehicle Impact on Person</a:t>
            </a:r>
          </a:p>
          <a:p>
            <a:pPr lvl="2"/>
            <a:endParaRPr lang="en-US" dirty="0">
              <a:latin typeface="Arial" panose="020B0604020202020204" pitchFamily="34" charset="0"/>
              <a:cs typeface="Arial" panose="020B0604020202020204" pitchFamily="34" charset="0"/>
            </a:endParaRP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lvl="2"/>
            <a:endParaRPr lang="en-US" dirty="0" smtClean="0">
              <a:latin typeface="Arial" panose="020B0604020202020204" pitchFamily="34" charset="0"/>
              <a:cs typeface="Arial" panose="020B0604020202020204" pitchFamily="34" charset="0"/>
            </a:endParaRPr>
          </a:p>
          <a:p>
            <a:pPr marL="1143000" lvl="1">
              <a:buFont typeface="Wingdings" panose="05000000000000000000" pitchFamily="2" charset="2"/>
              <a:buChar char="§"/>
            </a:pPr>
            <a:r>
              <a:rPr lang="en-US" dirty="0" smtClean="0"/>
              <a:t>Lifting Operations </a:t>
            </a:r>
          </a:p>
          <a:p>
            <a:endParaRPr lang="en-US" dirty="0"/>
          </a:p>
        </p:txBody>
      </p:sp>
      <p:sp>
        <p:nvSpPr>
          <p:cNvPr id="7" name="Text Placeholder 6"/>
          <p:cNvSpPr>
            <a:spLocks noGrp="1"/>
          </p:cNvSpPr>
          <p:nvPr>
            <p:ph type="body" sz="quarter" idx="15"/>
          </p:nvPr>
        </p:nvSpPr>
        <p:spPr>
          <a:xfrm>
            <a:off x="628649" y="615474"/>
            <a:ext cx="6390217" cy="646588"/>
          </a:xfrm>
        </p:spPr>
        <p:txBody>
          <a:bodyPr>
            <a:noAutofit/>
          </a:bodyPr>
          <a:lstStyle/>
          <a:p>
            <a:r>
              <a:rPr lang="en-US" dirty="0" smtClean="0"/>
              <a:t>FRM Practice</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3956374"/>
            <a:ext cx="1024128" cy="925811"/>
          </a:xfrm>
          <a:prstGeom prst="rect">
            <a:avLst/>
          </a:prstGeom>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9" name="Picture 8" descr="https://fmwebhome.fmi.com/functions/DOHS/FatalRiskMgt/FRMIcon_VehicleImpactPerson_transpare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49" y="2286000"/>
            <a:ext cx="1067744" cy="923544"/>
          </a:xfrm>
          <a:prstGeom prst="rect">
            <a:avLst/>
          </a:prstGeom>
          <a:noFill/>
          <a:ln>
            <a:noFill/>
          </a:ln>
        </p:spPr>
      </p:pic>
    </p:spTree>
    <p:extLst>
      <p:ext uri="{BB962C8B-B14F-4D97-AF65-F5344CB8AC3E}">
        <p14:creationId xmlns:p14="http://schemas.microsoft.com/office/powerpoint/2010/main" val="11319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a:t>
            </a:fld>
            <a:endParaRPr lang="en-US" dirty="0"/>
          </a:p>
        </p:txBody>
      </p:sp>
      <p:sp>
        <p:nvSpPr>
          <p:cNvPr id="5" name="Text Placeholder 4"/>
          <p:cNvSpPr>
            <a:spLocks noGrp="1"/>
          </p:cNvSpPr>
          <p:nvPr>
            <p:ph type="body" sz="quarter" idx="15"/>
          </p:nvPr>
        </p:nvSpPr>
        <p:spPr/>
        <p:txBody>
          <a:bodyPr/>
          <a:lstStyle/>
          <a:p>
            <a:r>
              <a:rPr lang="en-US" dirty="0" smtClean="0"/>
              <a:t>Work-related Fatalities</a:t>
            </a:r>
            <a:endParaRPr lang="en-US" dirty="0"/>
          </a:p>
        </p:txBody>
      </p:sp>
      <p:pic>
        <p:nvPicPr>
          <p:cNvPr id="6" name="Picture 4" descr="image0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074"/>
          <a:stretch/>
        </p:blipFill>
        <p:spPr bwMode="auto">
          <a:xfrm>
            <a:off x="628648" y="1378054"/>
            <a:ext cx="1592435" cy="1957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654" y="4089400"/>
            <a:ext cx="1571430" cy="1976438"/>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4282" y="1403904"/>
            <a:ext cx="1591056" cy="1964467"/>
          </a:xfrm>
          <a:prstGeom prst="rect">
            <a:avLst/>
          </a:prstGeom>
          <a:ln>
            <a:solidFill>
              <a:schemeClr val="tx1"/>
            </a:solidFill>
          </a:ln>
        </p:spPr>
      </p:pic>
      <p:pic>
        <p:nvPicPr>
          <p:cNvPr id="9" name="Picture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282" y="4088268"/>
            <a:ext cx="1591056" cy="202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8648" y="4089400"/>
            <a:ext cx="1591056" cy="2001122"/>
          </a:xfrm>
          <a:ln>
            <a:solidFill>
              <a:srgbClr val="000000"/>
            </a:solidFill>
          </a:ln>
        </p:spPr>
      </p:pic>
      <p:pic>
        <p:nvPicPr>
          <p:cNvPr id="12"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654" y="4089400"/>
            <a:ext cx="1591056" cy="2001122"/>
          </a:xfrm>
          <a:ln>
            <a:solidFill>
              <a:srgbClr val="000000"/>
            </a:solidFill>
          </a:ln>
        </p:spPr>
      </p:pic>
      <p:pic>
        <p:nvPicPr>
          <p:cNvPr id="14"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68" y="4064716"/>
            <a:ext cx="1591056" cy="2001122"/>
          </a:xfrm>
          <a:prstGeom prst="rect">
            <a:avLst/>
          </a:prstGeom>
          <a:ln>
            <a:solidFill>
              <a:srgbClr val="000000"/>
            </a:solidFill>
          </a:ln>
        </p:spPr>
      </p:pic>
      <p:sp>
        <p:nvSpPr>
          <p:cNvPr id="15" name="TextBox 14"/>
          <p:cNvSpPr txBox="1"/>
          <p:nvPr/>
        </p:nvSpPr>
        <p:spPr>
          <a:xfrm>
            <a:off x="2240710" y="1396875"/>
            <a:ext cx="2133572" cy="1631216"/>
          </a:xfrm>
          <a:prstGeom prst="rect">
            <a:avLst/>
          </a:prstGeom>
          <a:noFill/>
        </p:spPr>
        <p:txBody>
          <a:bodyPr wrap="square" rtlCol="0">
            <a:spAutoFit/>
          </a:bodyPr>
          <a:lstStyle/>
          <a:p>
            <a:pPr lvl="0" fontAlgn="base">
              <a:spcBef>
                <a:spcPct val="0"/>
              </a:spcBef>
              <a:spcAft>
                <a:spcPct val="0"/>
              </a:spcAft>
            </a:pPr>
            <a:r>
              <a:rPr lang="en-US" sz="1400" b="1" u="sng" dirty="0">
                <a:solidFill>
                  <a:srgbClr val="000000"/>
                </a:solidFill>
                <a:latin typeface="Arial" charset="0"/>
              </a:rPr>
              <a:t>Antonio </a:t>
            </a:r>
            <a:r>
              <a:rPr lang="en-US" sz="1400" b="1" u="sng" dirty="0" err="1">
                <a:solidFill>
                  <a:srgbClr val="000000"/>
                </a:solidFill>
                <a:latin typeface="Arial" charset="0"/>
              </a:rPr>
              <a:t>Jesús</a:t>
            </a:r>
            <a:r>
              <a:rPr lang="en-US" sz="1400" b="1" u="sng" dirty="0">
                <a:solidFill>
                  <a:srgbClr val="000000"/>
                </a:solidFill>
                <a:latin typeface="Arial" charset="0"/>
              </a:rPr>
              <a:t> Ruiz Martín </a:t>
            </a:r>
          </a:p>
          <a:p>
            <a:pPr lvl="0" fontAlgn="base">
              <a:spcBef>
                <a:spcPct val="0"/>
              </a:spcBef>
              <a:spcAft>
                <a:spcPct val="0"/>
              </a:spcAft>
            </a:pPr>
            <a:r>
              <a:rPr lang="en-US" sz="1200" b="1" dirty="0">
                <a:solidFill>
                  <a:srgbClr val="000000"/>
                </a:solidFill>
                <a:latin typeface="Arial" charset="0"/>
              </a:rPr>
              <a:t>Atlantic Copper - 4/3/2017</a:t>
            </a:r>
          </a:p>
          <a:p>
            <a:pPr lvl="0" fontAlgn="base">
              <a:spcBef>
                <a:spcPct val="0"/>
              </a:spcBef>
              <a:spcAft>
                <a:spcPct val="0"/>
              </a:spcAft>
            </a:pPr>
            <a:r>
              <a:rPr lang="en-US" sz="1200" dirty="0">
                <a:solidFill>
                  <a:srgbClr val="000000"/>
                </a:solidFill>
                <a:latin typeface="Arial" charset="0"/>
              </a:rPr>
              <a:t>Fatally injured after being struck by a Kress hauler.</a:t>
            </a:r>
          </a:p>
          <a:p>
            <a:pPr lvl="0" fontAlgn="base">
              <a:spcBef>
                <a:spcPct val="0"/>
              </a:spcBef>
              <a:spcAft>
                <a:spcPct val="0"/>
              </a:spcAft>
            </a:pPr>
            <a:endParaRPr lang="en-US" sz="1200" dirty="0">
              <a:solidFill>
                <a:srgbClr val="000000"/>
              </a:solidFill>
              <a:latin typeface="Arial" charset="0"/>
            </a:endParaRPr>
          </a:p>
          <a:p>
            <a:pPr lvl="0" fontAlgn="base">
              <a:spcBef>
                <a:spcPct val="0"/>
              </a:spcBef>
              <a:spcAft>
                <a:spcPct val="0"/>
              </a:spcAft>
            </a:pPr>
            <a:r>
              <a:rPr lang="en-US" sz="1200" b="1" dirty="0" smtClean="0">
                <a:solidFill>
                  <a:srgbClr val="000000"/>
                </a:solidFill>
                <a:latin typeface="Arial" charset="0"/>
              </a:rPr>
              <a:t>Fatal Risk:</a:t>
            </a:r>
            <a:endParaRPr lang="en-US" sz="1200" b="1" dirty="0">
              <a:solidFill>
                <a:srgbClr val="000000"/>
              </a:solidFill>
              <a:latin typeface="Arial" charset="0"/>
            </a:endParaRPr>
          </a:p>
          <a:p>
            <a:pPr lvl="0" fontAlgn="base">
              <a:spcBef>
                <a:spcPct val="0"/>
              </a:spcBef>
              <a:spcAft>
                <a:spcPct val="0"/>
              </a:spcAft>
            </a:pPr>
            <a:r>
              <a:rPr lang="en-US" sz="1200" dirty="0">
                <a:solidFill>
                  <a:srgbClr val="000000"/>
                </a:solidFill>
                <a:latin typeface="Arial" charset="0"/>
              </a:rPr>
              <a:t>Vehicle Impact on Person</a:t>
            </a:r>
          </a:p>
        </p:txBody>
      </p:sp>
      <p:sp>
        <p:nvSpPr>
          <p:cNvPr id="16" name="TextBox 15"/>
          <p:cNvSpPr txBox="1"/>
          <p:nvPr/>
        </p:nvSpPr>
        <p:spPr>
          <a:xfrm>
            <a:off x="5965338" y="1353370"/>
            <a:ext cx="2133572" cy="1969770"/>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Frank Axel Cohen Ruiz</a:t>
            </a:r>
          </a:p>
          <a:p>
            <a:r>
              <a:rPr lang="en-US" sz="1200" b="1" dirty="0">
                <a:latin typeface="Arial" panose="020B0604020202020204" pitchFamily="34" charset="0"/>
                <a:cs typeface="Arial" panose="020B0604020202020204" pitchFamily="34" charset="0"/>
              </a:rPr>
              <a:t>Cerro Verde - 2/24/2017</a:t>
            </a:r>
          </a:p>
          <a:p>
            <a:r>
              <a:rPr lang="en-US" sz="1200" dirty="0">
                <a:latin typeface="Arial" panose="020B0604020202020204" pitchFamily="34" charset="0"/>
                <a:cs typeface="Arial" panose="020B0604020202020204" pitchFamily="34" charset="0"/>
              </a:rPr>
              <a:t>Fatally injured when a ground failure event on a double bench  caused a large boulder to strike the operator cabin of a shovel.</a:t>
            </a:r>
          </a:p>
          <a:p>
            <a:endParaRPr lang="en-US" sz="1200"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Fatal Risk:</a:t>
            </a:r>
            <a:endParaRPr lang="en-US" sz="1200" b="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Ground Failure</a:t>
            </a:r>
          </a:p>
        </p:txBody>
      </p:sp>
      <p:sp>
        <p:nvSpPr>
          <p:cNvPr id="17" name="TextBox 16"/>
          <p:cNvSpPr txBox="1"/>
          <p:nvPr/>
        </p:nvSpPr>
        <p:spPr>
          <a:xfrm>
            <a:off x="2218324" y="4088268"/>
            <a:ext cx="2133572" cy="2000548"/>
          </a:xfrm>
          <a:prstGeom prst="rect">
            <a:avLst/>
          </a:prstGeom>
          <a:noFill/>
        </p:spPr>
        <p:txBody>
          <a:bodyPr wrap="square" rtlCol="0">
            <a:spAutoFit/>
          </a:bodyPr>
          <a:lstStyle/>
          <a:p>
            <a:pPr lvl="0" fontAlgn="base">
              <a:spcBef>
                <a:spcPct val="0"/>
              </a:spcBef>
              <a:spcAft>
                <a:spcPct val="0"/>
              </a:spcAft>
            </a:pPr>
            <a:r>
              <a:rPr lang="en-US" sz="1400" b="1" u="sng" dirty="0">
                <a:solidFill>
                  <a:srgbClr val="000000"/>
                </a:solidFill>
                <a:latin typeface="Arial" charset="0"/>
              </a:rPr>
              <a:t>Peter Winston </a:t>
            </a:r>
            <a:r>
              <a:rPr lang="en-US" sz="1400" b="1" u="sng" dirty="0" err="1">
                <a:solidFill>
                  <a:srgbClr val="000000"/>
                </a:solidFill>
                <a:latin typeface="Arial" charset="0"/>
              </a:rPr>
              <a:t>Arratea</a:t>
            </a:r>
            <a:r>
              <a:rPr lang="en-US" sz="1400" b="1" u="sng" dirty="0">
                <a:solidFill>
                  <a:srgbClr val="000000"/>
                </a:solidFill>
                <a:latin typeface="Arial" charset="0"/>
              </a:rPr>
              <a:t> Ale </a:t>
            </a:r>
          </a:p>
          <a:p>
            <a:pPr lvl="0" fontAlgn="base">
              <a:spcBef>
                <a:spcPct val="0"/>
              </a:spcBef>
              <a:spcAft>
                <a:spcPct val="0"/>
              </a:spcAft>
            </a:pPr>
            <a:r>
              <a:rPr lang="en-US" sz="1200" b="1" dirty="0">
                <a:solidFill>
                  <a:srgbClr val="000000"/>
                </a:solidFill>
                <a:latin typeface="Arial" charset="0"/>
              </a:rPr>
              <a:t>Cerro Verde - 2/23/2017</a:t>
            </a:r>
          </a:p>
          <a:p>
            <a:pPr lvl="0" fontAlgn="base">
              <a:spcBef>
                <a:spcPct val="0"/>
              </a:spcBef>
              <a:spcAft>
                <a:spcPct val="0"/>
              </a:spcAft>
            </a:pPr>
            <a:r>
              <a:rPr lang="en-US" sz="1200" dirty="0">
                <a:solidFill>
                  <a:srgbClr val="000000"/>
                </a:solidFill>
                <a:latin typeface="Arial" charset="0"/>
              </a:rPr>
              <a:t>Fatally injured after becoming entangled in the tail pulley of a moving feed belt.</a:t>
            </a:r>
          </a:p>
          <a:p>
            <a:pPr lvl="0" fontAlgn="base">
              <a:spcBef>
                <a:spcPct val="0"/>
              </a:spcBef>
              <a:spcAft>
                <a:spcPct val="0"/>
              </a:spcAft>
            </a:pPr>
            <a:endParaRPr lang="en-US" sz="1200" dirty="0">
              <a:solidFill>
                <a:srgbClr val="000000"/>
              </a:solidFill>
              <a:latin typeface="Arial" charset="0"/>
            </a:endParaRPr>
          </a:p>
          <a:p>
            <a:pPr lvl="0" fontAlgn="base">
              <a:spcBef>
                <a:spcPct val="0"/>
              </a:spcBef>
              <a:spcAft>
                <a:spcPct val="0"/>
              </a:spcAft>
            </a:pPr>
            <a:r>
              <a:rPr lang="en-US" sz="1200" b="1" dirty="0" smtClean="0">
                <a:solidFill>
                  <a:srgbClr val="000000"/>
                </a:solidFill>
                <a:latin typeface="Arial" charset="0"/>
              </a:rPr>
              <a:t>Fatal Risk:</a:t>
            </a:r>
            <a:endParaRPr lang="en-US" sz="1200" b="1" dirty="0">
              <a:solidFill>
                <a:srgbClr val="000000"/>
              </a:solidFill>
              <a:latin typeface="Arial" charset="0"/>
            </a:endParaRPr>
          </a:p>
          <a:p>
            <a:pPr lvl="0" fontAlgn="base">
              <a:spcBef>
                <a:spcPct val="0"/>
              </a:spcBef>
              <a:spcAft>
                <a:spcPct val="0"/>
              </a:spcAft>
            </a:pPr>
            <a:r>
              <a:rPr lang="en-US" sz="1200" dirty="0">
                <a:solidFill>
                  <a:srgbClr val="000000"/>
                </a:solidFill>
                <a:latin typeface="Arial" charset="0"/>
              </a:rPr>
              <a:t>Entanglement &amp; Crushing</a:t>
            </a:r>
          </a:p>
        </p:txBody>
      </p:sp>
      <p:sp>
        <p:nvSpPr>
          <p:cNvPr id="18" name="TextBox 17"/>
          <p:cNvSpPr txBox="1"/>
          <p:nvPr/>
        </p:nvSpPr>
        <p:spPr>
          <a:xfrm>
            <a:off x="5987724" y="4064716"/>
            <a:ext cx="2111186" cy="1661993"/>
          </a:xfrm>
          <a:prstGeom prst="rect">
            <a:avLst/>
          </a:prstGeom>
          <a:noFill/>
        </p:spPr>
        <p:txBody>
          <a:bodyPr wrap="square" rtlCol="0">
            <a:spAutoFit/>
          </a:bodyPr>
          <a:lstStyle/>
          <a:p>
            <a:pPr lvl="0" fontAlgn="base">
              <a:spcBef>
                <a:spcPct val="0"/>
              </a:spcBef>
              <a:spcAft>
                <a:spcPct val="0"/>
              </a:spcAft>
            </a:pPr>
            <a:r>
              <a:rPr lang="en-US" sz="1400" b="1" u="sng" dirty="0">
                <a:solidFill>
                  <a:srgbClr val="000000"/>
                </a:solidFill>
                <a:latin typeface="Arial" charset="0"/>
              </a:rPr>
              <a:t>Nelson </a:t>
            </a:r>
            <a:r>
              <a:rPr lang="en-US" sz="1400" b="1" u="sng" dirty="0" err="1">
                <a:solidFill>
                  <a:srgbClr val="000000"/>
                </a:solidFill>
                <a:latin typeface="Arial" charset="0"/>
              </a:rPr>
              <a:t>Pondayar</a:t>
            </a:r>
            <a:endParaRPr lang="en-US" sz="1400" b="1" u="sng" dirty="0">
              <a:solidFill>
                <a:srgbClr val="000000"/>
              </a:solidFill>
              <a:latin typeface="Arial" charset="0"/>
            </a:endParaRPr>
          </a:p>
          <a:p>
            <a:pPr lvl="0" fontAlgn="base">
              <a:spcBef>
                <a:spcPct val="0"/>
              </a:spcBef>
              <a:spcAft>
                <a:spcPct val="0"/>
              </a:spcAft>
            </a:pPr>
            <a:r>
              <a:rPr lang="en-US" sz="1200" b="1" dirty="0">
                <a:solidFill>
                  <a:srgbClr val="000000"/>
                </a:solidFill>
                <a:latin typeface="Arial" charset="0"/>
              </a:rPr>
              <a:t>PTFI - 10/17/2016</a:t>
            </a:r>
          </a:p>
          <a:p>
            <a:pPr lvl="0" fontAlgn="base">
              <a:spcBef>
                <a:spcPct val="0"/>
              </a:spcBef>
              <a:spcAft>
                <a:spcPct val="0"/>
              </a:spcAft>
            </a:pPr>
            <a:r>
              <a:rPr lang="en-US" sz="1200" dirty="0">
                <a:solidFill>
                  <a:srgbClr val="000000"/>
                </a:solidFill>
                <a:latin typeface="Arial" charset="0"/>
              </a:rPr>
              <a:t>Dozer slid while operating on a bench and rolled over causing fatal injuries.</a:t>
            </a:r>
          </a:p>
          <a:p>
            <a:pPr lvl="0" fontAlgn="base">
              <a:spcBef>
                <a:spcPct val="0"/>
              </a:spcBef>
              <a:spcAft>
                <a:spcPct val="0"/>
              </a:spcAft>
            </a:pPr>
            <a:endParaRPr lang="en-US" sz="1200" dirty="0">
              <a:solidFill>
                <a:srgbClr val="000000"/>
              </a:solidFill>
              <a:latin typeface="Arial" charset="0"/>
            </a:endParaRPr>
          </a:p>
          <a:p>
            <a:pPr lvl="0" fontAlgn="base">
              <a:spcBef>
                <a:spcPct val="0"/>
              </a:spcBef>
              <a:spcAft>
                <a:spcPct val="0"/>
              </a:spcAft>
            </a:pPr>
            <a:r>
              <a:rPr lang="en-US" sz="1200" b="1" dirty="0" smtClean="0">
                <a:solidFill>
                  <a:srgbClr val="000000"/>
                </a:solidFill>
                <a:latin typeface="Arial" charset="0"/>
              </a:rPr>
              <a:t>Fatal Risk:</a:t>
            </a:r>
            <a:endParaRPr lang="en-US" sz="1200" b="1" dirty="0">
              <a:solidFill>
                <a:srgbClr val="000000"/>
              </a:solidFill>
              <a:latin typeface="Arial" charset="0"/>
            </a:endParaRPr>
          </a:p>
          <a:p>
            <a:pPr lvl="0" fontAlgn="base">
              <a:spcBef>
                <a:spcPct val="0"/>
              </a:spcBef>
              <a:spcAft>
                <a:spcPct val="0"/>
              </a:spcAft>
            </a:pPr>
            <a:r>
              <a:rPr lang="en-US" sz="1200" dirty="0">
                <a:solidFill>
                  <a:srgbClr val="000000"/>
                </a:solidFill>
                <a:latin typeface="Arial" charset="0"/>
              </a:rPr>
              <a:t>Vehicle Collision or Rollover</a:t>
            </a:r>
          </a:p>
        </p:txBody>
      </p:sp>
      <p:sp>
        <p:nvSpPr>
          <p:cNvPr id="1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3424605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70</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buNone/>
            </a:pPr>
            <a:r>
              <a:rPr lang="en-US" dirty="0" smtClean="0">
                <a:latin typeface="Arial Black" panose="020B0A04020102020204" pitchFamily="34" charset="0"/>
              </a:rPr>
              <a:t>2. Replace Building Panels</a:t>
            </a:r>
          </a:p>
          <a:p>
            <a:r>
              <a:rPr lang="en-US" dirty="0"/>
              <a:t>What are the potential Fatal Risks?</a:t>
            </a:r>
          </a:p>
          <a:p>
            <a:pPr marL="0" indent="0">
              <a:buNone/>
            </a:pP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smtClean="0"/>
              <a:t>FRM Practice</a:t>
            </a:r>
            <a:endParaRPr lang="en-US" dirty="0"/>
          </a:p>
        </p:txBody>
      </p:sp>
      <p:pic>
        <p:nvPicPr>
          <p:cNvPr id="11" name="Content Placeholder 4" descr="P:\Cathy_F\CathysGSRs\IMG_0057.JPG"/>
          <p:cNvPicPr>
            <a:picLocks noChangeAspect="1"/>
          </p:cNvPicPr>
          <p:nvPr/>
        </p:nvPicPr>
        <p:blipFill rotWithShape="1">
          <a:blip r:embed="rId3" cstate="print">
            <a:extLst>
              <a:ext uri="{28A0092B-C50C-407E-A947-70E740481C1C}">
                <a14:useLocalDpi xmlns:a14="http://schemas.microsoft.com/office/drawing/2010/main"/>
              </a:ext>
            </a:extLst>
          </a:blip>
          <a:srcRect t="39222" r="37484"/>
          <a:stretch/>
        </p:blipFill>
        <p:spPr bwMode="auto">
          <a:xfrm>
            <a:off x="628649" y="2296213"/>
            <a:ext cx="5815555" cy="3886200"/>
          </a:xfrm>
          <a:prstGeom prst="rect">
            <a:avLst/>
          </a:prstGeom>
          <a:noFill/>
          <a:ln w="9525">
            <a:solidFill>
              <a:schemeClr val="tx1"/>
            </a:solidFill>
            <a:miter lim="800000"/>
            <a:headEnd/>
            <a:tailEnd/>
          </a:ln>
          <a:extLst>
            <a:ext uri="{53640926-AAD7-44D8-BBD7-CCE9431645EC}">
              <a14:shadowObscured xmlns:a14="http://schemas.microsoft.com/office/drawing/2010/main"/>
            </a:ext>
          </a:extLst>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3808395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71</a:t>
            </a:fld>
            <a:endParaRPr lang="en-US" dirty="0"/>
          </a:p>
        </p:txBody>
      </p:sp>
      <p:sp>
        <p:nvSpPr>
          <p:cNvPr id="6" name="Text Placeholder 5"/>
          <p:cNvSpPr>
            <a:spLocks noGrp="1"/>
          </p:cNvSpPr>
          <p:nvPr>
            <p:ph type="body" sz="quarter" idx="14"/>
          </p:nvPr>
        </p:nvSpPr>
        <p:spPr>
          <a:xfrm>
            <a:off x="628651" y="1495212"/>
            <a:ext cx="6085416" cy="4686618"/>
          </a:xfrm>
        </p:spPr>
        <p:txBody>
          <a:bodyPr/>
          <a:lstStyle/>
          <a:p>
            <a:pPr marL="0" indent="0">
              <a:buNone/>
            </a:pPr>
            <a:r>
              <a:rPr lang="en-US" dirty="0" smtClean="0">
                <a:latin typeface="Arial Black" panose="020B0A04020102020204" pitchFamily="34" charset="0"/>
              </a:rPr>
              <a:t>Replace Building Panels</a:t>
            </a:r>
          </a:p>
          <a:p>
            <a:pPr marL="0" indent="0">
              <a:buNone/>
            </a:pPr>
            <a:r>
              <a:rPr lang="en-US" dirty="0" smtClean="0"/>
              <a:t>Fatal Risks</a:t>
            </a:r>
          </a:p>
          <a:p>
            <a:pPr marL="0" indent="0">
              <a:buNone/>
            </a:pPr>
            <a:endParaRPr lang="en-US" dirty="0" smtClean="0"/>
          </a:p>
          <a:p>
            <a:pPr marL="1143000" lvl="1">
              <a:buFont typeface="Wingdings" panose="05000000000000000000" pitchFamily="2" charset="2"/>
              <a:buChar char="§"/>
            </a:pPr>
            <a:r>
              <a:rPr lang="en-US" dirty="0" smtClean="0"/>
              <a:t>Fall from Heights</a:t>
            </a:r>
          </a:p>
          <a:p>
            <a:pPr lvl="2"/>
            <a:endParaRPr lang="en-US" dirty="0">
              <a:latin typeface="Arial" panose="020B0604020202020204" pitchFamily="34" charset="0"/>
              <a:cs typeface="Arial" panose="020B0604020202020204" pitchFamily="34" charset="0"/>
            </a:endParaRP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lvl="2"/>
            <a:endParaRPr lang="en-US" dirty="0" smtClean="0">
              <a:latin typeface="Arial" panose="020B0604020202020204" pitchFamily="34" charset="0"/>
              <a:cs typeface="Arial" panose="020B0604020202020204" pitchFamily="34" charset="0"/>
            </a:endParaRPr>
          </a:p>
          <a:p>
            <a:pPr marL="1143000" lvl="1">
              <a:buFont typeface="Wingdings" panose="05000000000000000000" pitchFamily="2" charset="2"/>
              <a:buChar char="§"/>
            </a:pPr>
            <a:r>
              <a:rPr lang="en-US" dirty="0" smtClean="0"/>
              <a:t>Lifting Operations </a:t>
            </a:r>
          </a:p>
          <a:p>
            <a:endParaRPr lang="en-US" dirty="0"/>
          </a:p>
        </p:txBody>
      </p:sp>
      <p:sp>
        <p:nvSpPr>
          <p:cNvPr id="7" name="Text Placeholder 6"/>
          <p:cNvSpPr>
            <a:spLocks noGrp="1"/>
          </p:cNvSpPr>
          <p:nvPr>
            <p:ph type="body" sz="quarter" idx="15"/>
          </p:nvPr>
        </p:nvSpPr>
        <p:spPr>
          <a:xfrm>
            <a:off x="628649" y="615474"/>
            <a:ext cx="6390217" cy="646588"/>
          </a:xfrm>
        </p:spPr>
        <p:txBody>
          <a:bodyPr>
            <a:noAutofit/>
          </a:bodyPr>
          <a:lstStyle/>
          <a:p>
            <a:r>
              <a:rPr lang="en-US" dirty="0" smtClean="0"/>
              <a:t>FRM Practice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85" y="2286000"/>
            <a:ext cx="1053456" cy="9144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49" y="3991188"/>
            <a:ext cx="1024128" cy="925811"/>
          </a:xfrm>
          <a:prstGeom prst="rect">
            <a:avLst/>
          </a:prstGeom>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2374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4</a:t>
            </a:r>
            <a:endParaRPr lang="en-US" dirty="0"/>
          </a:p>
        </p:txBody>
      </p:sp>
      <p:sp>
        <p:nvSpPr>
          <p:cNvPr id="3" name="Text Placeholder 2"/>
          <p:cNvSpPr>
            <a:spLocks noGrp="1"/>
          </p:cNvSpPr>
          <p:nvPr>
            <p:ph type="body" sz="quarter" idx="14"/>
          </p:nvPr>
        </p:nvSpPr>
        <p:spPr>
          <a:xfrm>
            <a:off x="628649" y="1562100"/>
            <a:ext cx="6236971" cy="4503738"/>
          </a:xfrm>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Continue working in groups</a:t>
            </a:r>
          </a:p>
          <a:p>
            <a:pPr marL="457200" indent="-457200">
              <a:lnSpc>
                <a:spcPct val="100000"/>
              </a:lnSpc>
              <a:spcAft>
                <a:spcPts val="600"/>
              </a:spcAft>
              <a:buFont typeface="+mj-lt"/>
              <a:buAutoNum type="arabicPeriod"/>
            </a:pPr>
            <a:r>
              <a:rPr lang="en-US" sz="2000" dirty="0" smtClean="0">
                <a:latin typeface="Arial" panose="020B0604020202020204" pitchFamily="34" charset="0"/>
              </a:rPr>
              <a:t>Review each photo on the worksheet in the SG</a:t>
            </a:r>
          </a:p>
          <a:p>
            <a:pPr marL="457200" indent="-457200">
              <a:lnSpc>
                <a:spcPct val="100000"/>
              </a:lnSpc>
              <a:spcAft>
                <a:spcPts val="600"/>
              </a:spcAft>
              <a:buFont typeface="+mj-lt"/>
              <a:buAutoNum type="arabicPeriod"/>
            </a:pPr>
            <a:r>
              <a:rPr lang="en-US" sz="2000" dirty="0" smtClean="0">
                <a:latin typeface="Arial" panose="020B0604020202020204" pitchFamily="34" charset="0"/>
              </a:rPr>
              <a:t>Use the Fatal Risk and Critical Control pages in the SG to determine which Fatal Risks are present for that job and choose the appropriate icon(s).  Remember that tasks/jobs can have multiple Fatal Risks</a:t>
            </a:r>
          </a:p>
          <a:p>
            <a:pPr marL="457200" indent="-457200">
              <a:lnSpc>
                <a:spcPct val="100000"/>
              </a:lnSpc>
              <a:spcAft>
                <a:spcPts val="600"/>
              </a:spcAft>
              <a:buFont typeface="+mj-lt"/>
              <a:buAutoNum type="arabicPeriod"/>
            </a:pPr>
            <a:r>
              <a:rPr lang="en-US" sz="2000" dirty="0" smtClean="0">
                <a:latin typeface="Arial" panose="020B0604020202020204" pitchFamily="34" charset="0"/>
              </a:rPr>
              <a:t>List the Critical Controls</a:t>
            </a:r>
            <a:endParaRPr lang="en-US" sz="2000" dirty="0">
              <a:latin typeface="Arial" panose="020B0604020202020204" pitchFamily="34" charset="0"/>
            </a:endParaRPr>
          </a:p>
          <a:p>
            <a:pPr marL="457200" indent="-457200">
              <a:lnSpc>
                <a:spcPct val="100000"/>
              </a:lnSpc>
              <a:spcAft>
                <a:spcPts val="600"/>
              </a:spcAft>
              <a:buFont typeface="+mj-lt"/>
              <a:buAutoNum type="arabicPeriod"/>
            </a:pPr>
            <a:r>
              <a:rPr lang="en-US" sz="2000" dirty="0" smtClean="0">
                <a:latin typeface="Arial" panose="020B0604020202020204" pitchFamily="34" charset="0"/>
              </a:rPr>
              <a:t>You have </a:t>
            </a:r>
            <a:r>
              <a:rPr lang="en-US" sz="2000" dirty="0">
                <a:latin typeface="Arial" panose="020B0604020202020204" pitchFamily="34" charset="0"/>
              </a:rPr>
              <a:t>1</a:t>
            </a:r>
            <a:r>
              <a:rPr lang="en-US" sz="2000" dirty="0" smtClean="0">
                <a:latin typeface="Arial" panose="020B0604020202020204" pitchFamily="34" charset="0"/>
              </a:rPr>
              <a:t>0 minutes to complete</a:t>
            </a:r>
          </a:p>
          <a:p>
            <a:pPr marL="457200" indent="-457200">
              <a:lnSpc>
                <a:spcPct val="100000"/>
              </a:lnSpc>
              <a:spcAft>
                <a:spcPts val="600"/>
              </a:spcAft>
              <a:buFont typeface="+mj-lt"/>
              <a:buAutoNum type="arabicPeriod"/>
            </a:pPr>
            <a:r>
              <a:rPr lang="en-US" sz="2000" dirty="0" smtClean="0">
                <a:latin typeface="Arial" panose="020B0604020202020204" pitchFamily="34" charset="0"/>
              </a:rPr>
              <a:t>Be prepared to share your responses</a:t>
            </a:r>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Fatal Risk MANAGEMENT </a:t>
            </a:r>
            <a:endParaRPr lang="en-US" dirty="0"/>
          </a:p>
        </p:txBody>
      </p:sp>
      <p:sp>
        <p:nvSpPr>
          <p:cNvPr id="9" name="Text Placeholder 4"/>
          <p:cNvSpPr>
            <a:spLocks noGrp="1"/>
          </p:cNvSpPr>
          <p:nvPr>
            <p:ph type="body" sz="quarter" idx="16"/>
          </p:nvPr>
        </p:nvSpPr>
        <p:spPr>
          <a:xfrm>
            <a:off x="628650" y="648930"/>
            <a:ext cx="6697436" cy="705946"/>
          </a:xfrm>
        </p:spPr>
        <p:txBody>
          <a:bodyPr>
            <a:noAutofit/>
          </a:bodyPr>
          <a:lstStyle/>
          <a:p>
            <a:r>
              <a:rPr lang="en-US" dirty="0" smtClean="0"/>
              <a:t>Fatal Risks and Critical Controls Part Two</a:t>
            </a:r>
            <a:endParaRPr lang="en-US" dirty="0"/>
          </a:p>
        </p:txBody>
      </p:sp>
    </p:spTree>
    <p:extLst>
      <p:ext uri="{BB962C8B-B14F-4D97-AF65-F5344CB8AC3E}">
        <p14:creationId xmlns:p14="http://schemas.microsoft.com/office/powerpoint/2010/main" val="35061109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73</a:t>
            </a:fld>
            <a:endParaRPr lang="en-US" dirty="0"/>
          </a:p>
        </p:txBody>
      </p:sp>
      <p:sp>
        <p:nvSpPr>
          <p:cNvPr id="6" name="Text Placeholder 5"/>
          <p:cNvSpPr>
            <a:spLocks noGrp="1"/>
          </p:cNvSpPr>
          <p:nvPr>
            <p:ph type="body" sz="quarter" idx="14"/>
          </p:nvPr>
        </p:nvSpPr>
        <p:spPr>
          <a:xfrm>
            <a:off x="622100" y="1389337"/>
            <a:ext cx="7169150" cy="4686618"/>
          </a:xfrm>
        </p:spPr>
        <p:txBody>
          <a:bodyPr/>
          <a:lstStyle/>
          <a:p>
            <a:pPr marL="0" indent="0">
              <a:buNone/>
            </a:pPr>
            <a:r>
              <a:rPr lang="en-US" dirty="0" smtClean="0">
                <a:latin typeface="Arial Black" panose="020B0A04020102020204" pitchFamily="34" charset="0"/>
              </a:rPr>
              <a:t>3. Pipeline Repair / Inspection</a:t>
            </a:r>
          </a:p>
          <a:p>
            <a:pPr marL="342900" indent="-342900"/>
            <a:r>
              <a:rPr lang="en-US" dirty="0"/>
              <a:t>What are the potential Fatal Risks?</a:t>
            </a:r>
          </a:p>
          <a:p>
            <a:pPr marL="342900" indent="-342900"/>
            <a:r>
              <a:rPr lang="en-US" dirty="0"/>
              <a:t>What are the Critical Controls</a:t>
            </a:r>
            <a:r>
              <a:rPr lang="en-US" dirty="0" smtClean="0"/>
              <a:t>?</a:t>
            </a:r>
            <a:endParaRPr lang="en-US" dirty="0"/>
          </a:p>
        </p:txBody>
      </p:sp>
      <p:sp>
        <p:nvSpPr>
          <p:cNvPr id="7" name="Text Placeholder 6"/>
          <p:cNvSpPr>
            <a:spLocks noGrp="1"/>
          </p:cNvSpPr>
          <p:nvPr>
            <p:ph type="body" sz="quarter" idx="15"/>
          </p:nvPr>
        </p:nvSpPr>
        <p:spPr>
          <a:xfrm>
            <a:off x="628649" y="615474"/>
            <a:ext cx="6398683" cy="646588"/>
          </a:xfrm>
        </p:spPr>
        <p:txBody>
          <a:bodyPr>
            <a:noAutofit/>
          </a:bodyPr>
          <a:lstStyle/>
          <a:p>
            <a:r>
              <a:rPr lang="en-US" dirty="0" smtClean="0"/>
              <a:t>FRM Practice</a:t>
            </a:r>
            <a:endParaRPr lang="en-US" dirty="0"/>
          </a:p>
        </p:txBody>
      </p:sp>
      <p:pic>
        <p:nvPicPr>
          <p:cNvPr id="9" name="Picture 8" descr="G:\_0 Safety 1\High Risk Jobs\IMG_2902.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8649" y="2509795"/>
            <a:ext cx="5349239" cy="3566160"/>
          </a:xfrm>
          <a:prstGeom prst="rect">
            <a:avLst/>
          </a:prstGeom>
          <a:noFill/>
          <a:ln>
            <a:solidFill>
              <a:schemeClr val="tx1"/>
            </a:solidFill>
          </a:ln>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1549126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74</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buNone/>
            </a:pPr>
            <a:r>
              <a:rPr lang="en-US" dirty="0" smtClean="0">
                <a:latin typeface="Arial Black" panose="020B0A04020102020204" pitchFamily="34" charset="0"/>
              </a:rPr>
              <a:t>Pipeline Repair / Inspection</a:t>
            </a:r>
          </a:p>
          <a:p>
            <a:pPr marL="0" indent="0">
              <a:buNone/>
            </a:pPr>
            <a:r>
              <a:rPr lang="en-US" dirty="0" smtClean="0"/>
              <a:t>Fatal Risks and Critical Controls</a:t>
            </a:r>
          </a:p>
          <a:p>
            <a:pPr marL="0" indent="0">
              <a:buNone/>
            </a:pPr>
            <a:endParaRPr lang="en-US" dirty="0" smtClean="0"/>
          </a:p>
          <a:p>
            <a:pPr marL="1146175" lvl="1">
              <a:buFont typeface="Wingdings" panose="05000000000000000000" pitchFamily="2" charset="2"/>
              <a:buChar char="§"/>
            </a:pPr>
            <a:r>
              <a:rPr lang="en-US" b="1" dirty="0" smtClean="0"/>
              <a:t>Confined Space </a:t>
            </a:r>
          </a:p>
          <a:p>
            <a:pPr marL="1597025" lvl="2">
              <a:buClr>
                <a:srgbClr val="00B0F0"/>
              </a:buClr>
            </a:pPr>
            <a:r>
              <a:rPr lang="en-US" dirty="0" smtClean="0">
                <a:latin typeface="Arial" panose="020B0604020202020204" pitchFamily="34" charset="0"/>
                <a:cs typeface="Arial" panose="020B0604020202020204" pitchFamily="34" charset="0"/>
              </a:rPr>
              <a:t>Critical Controls – ventilation, monitoring equipment</a:t>
            </a:r>
          </a:p>
          <a:p>
            <a:pPr lvl="2"/>
            <a:endParaRPr lang="en-US" dirty="0">
              <a:latin typeface="Arial" panose="020B0604020202020204" pitchFamily="34" charset="0"/>
              <a:cs typeface="Arial" panose="020B0604020202020204" pitchFamily="34" charset="0"/>
            </a:endParaRPr>
          </a:p>
          <a:p>
            <a:pPr lvl="2"/>
            <a:endParaRPr lang="en-US" dirty="0" smtClean="0">
              <a:latin typeface="Arial" panose="020B0604020202020204" pitchFamily="34" charset="0"/>
              <a:cs typeface="Arial" panose="020B0604020202020204" pitchFamily="34" charset="0"/>
            </a:endParaRPr>
          </a:p>
          <a:p>
            <a:pPr marL="1146175" lvl="1">
              <a:buFont typeface="Wingdings" panose="05000000000000000000" pitchFamily="2" charset="2"/>
              <a:buChar char="§"/>
            </a:pPr>
            <a:r>
              <a:rPr lang="en-US" b="1" dirty="0" smtClean="0"/>
              <a:t>Lifting Operations </a:t>
            </a:r>
          </a:p>
          <a:p>
            <a:pPr marL="1597025" lvl="2">
              <a:buClr>
                <a:srgbClr val="00B0F0"/>
              </a:buClr>
            </a:pPr>
            <a:r>
              <a:rPr lang="en-US" dirty="0" smtClean="0">
                <a:latin typeface="Arial" panose="020B0604020202020204" pitchFamily="34" charset="0"/>
                <a:cs typeface="Arial" panose="020B0604020202020204" pitchFamily="34" charset="0"/>
              </a:rPr>
              <a:t>Critical Controls – proper rigging, perimeter security</a:t>
            </a:r>
          </a:p>
          <a:p>
            <a:endParaRPr lang="en-US" dirty="0"/>
          </a:p>
        </p:txBody>
      </p:sp>
      <p:sp>
        <p:nvSpPr>
          <p:cNvPr id="7" name="Text Placeholder 6"/>
          <p:cNvSpPr>
            <a:spLocks noGrp="1"/>
          </p:cNvSpPr>
          <p:nvPr>
            <p:ph type="body" sz="quarter" idx="15"/>
          </p:nvPr>
        </p:nvSpPr>
        <p:spPr>
          <a:xfrm>
            <a:off x="628649" y="615474"/>
            <a:ext cx="6390217" cy="646588"/>
          </a:xfrm>
        </p:spPr>
        <p:txBody>
          <a:bodyPr>
            <a:noAutofit/>
          </a:bodyPr>
          <a:lstStyle/>
          <a:p>
            <a:r>
              <a:rPr lang="en-US" dirty="0" smtClean="0"/>
              <a:t>FRM Practice</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33" y="3838521"/>
            <a:ext cx="1024128" cy="9258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49" y="2466921"/>
            <a:ext cx="1025112" cy="914400"/>
          </a:xfrm>
          <a:prstGeom prst="rect">
            <a:avLst/>
          </a:prstGeom>
        </p:spPr>
      </p:pic>
      <p:sp>
        <p:nvSpPr>
          <p:cNvPr id="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83345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75</a:t>
            </a:fld>
            <a:endParaRPr lang="en-US" dirty="0"/>
          </a:p>
        </p:txBody>
      </p:sp>
      <p:sp>
        <p:nvSpPr>
          <p:cNvPr id="4" name="Text Placeholder 3"/>
          <p:cNvSpPr>
            <a:spLocks noGrp="1"/>
          </p:cNvSpPr>
          <p:nvPr>
            <p:ph type="body" sz="quarter" idx="14"/>
          </p:nvPr>
        </p:nvSpPr>
        <p:spPr>
          <a:xfrm>
            <a:off x="628649" y="1379220"/>
            <a:ext cx="6494046" cy="4686618"/>
          </a:xfrm>
        </p:spPr>
        <p:txBody>
          <a:bodyPr/>
          <a:lstStyle/>
          <a:p>
            <a:pPr marL="0" indent="0">
              <a:buNone/>
            </a:pPr>
            <a:r>
              <a:rPr lang="en-US" dirty="0" smtClean="0">
                <a:latin typeface="Arial Black" panose="020B0A04020102020204" pitchFamily="34" charset="0"/>
              </a:rPr>
              <a:t>4. Clean-up </a:t>
            </a:r>
            <a:r>
              <a:rPr lang="en-US" dirty="0">
                <a:latin typeface="Arial Black" panose="020B0A04020102020204" pitchFamily="34" charset="0"/>
              </a:rPr>
              <a:t>and Inspection </a:t>
            </a:r>
            <a:r>
              <a:rPr lang="en-US" dirty="0" smtClean="0">
                <a:latin typeface="Arial Black" panose="020B0A04020102020204" pitchFamily="34" charset="0"/>
              </a:rPr>
              <a:t>around Conveyor</a:t>
            </a:r>
          </a:p>
          <a:p>
            <a:pPr marL="342900" indent="-342900"/>
            <a:r>
              <a:rPr lang="en-US" dirty="0"/>
              <a:t>What are the potential Fatal Risks?</a:t>
            </a:r>
          </a:p>
          <a:p>
            <a:pPr marL="342900" indent="-342900"/>
            <a:r>
              <a:rPr lang="en-US" dirty="0"/>
              <a:t>What are the Critical Controls</a:t>
            </a:r>
            <a:r>
              <a:rPr lang="en-US" dirty="0" smtClean="0"/>
              <a:t>?</a:t>
            </a:r>
            <a:endParaRPr lang="en-US" dirty="0"/>
          </a:p>
        </p:txBody>
      </p:sp>
      <p:sp>
        <p:nvSpPr>
          <p:cNvPr id="5" name="Text Placeholder 4"/>
          <p:cNvSpPr>
            <a:spLocks noGrp="1"/>
          </p:cNvSpPr>
          <p:nvPr>
            <p:ph type="body" sz="quarter" idx="15"/>
          </p:nvPr>
        </p:nvSpPr>
        <p:spPr/>
        <p:txBody>
          <a:bodyPr/>
          <a:lstStyle/>
          <a:p>
            <a:r>
              <a:rPr lang="en-US" dirty="0" smtClean="0"/>
              <a:t>Identifying Fatal Risks</a:t>
            </a:r>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8649" y="2502571"/>
            <a:ext cx="5344552" cy="3563267"/>
          </a:xfrm>
          <a:prstGeom prst="rect">
            <a:avLst/>
          </a:prstGeom>
          <a:noFill/>
          <a:ln w="9525">
            <a:solidFill>
              <a:srgbClr val="000000"/>
            </a:solidFill>
            <a:miter lim="800000"/>
            <a:headEnd/>
            <a:tailEnd/>
          </a:ln>
        </p:spPr>
      </p:pic>
      <p:sp>
        <p:nvSpPr>
          <p:cNvPr id="7"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758102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76</a:t>
            </a:fld>
            <a:endParaRPr lang="en-US" dirty="0"/>
          </a:p>
        </p:txBody>
      </p:sp>
      <p:sp>
        <p:nvSpPr>
          <p:cNvPr id="6" name="Text Placeholder 5"/>
          <p:cNvSpPr>
            <a:spLocks noGrp="1"/>
          </p:cNvSpPr>
          <p:nvPr>
            <p:ph type="body" sz="quarter" idx="14"/>
          </p:nvPr>
        </p:nvSpPr>
        <p:spPr>
          <a:xfrm>
            <a:off x="628648" y="1495212"/>
            <a:ext cx="7042687" cy="4686618"/>
          </a:xfrm>
        </p:spPr>
        <p:txBody>
          <a:bodyPr/>
          <a:lstStyle/>
          <a:p>
            <a:pPr marL="0" indent="0">
              <a:buNone/>
            </a:pPr>
            <a:r>
              <a:rPr lang="en-US" dirty="0" smtClean="0">
                <a:latin typeface="Arial Black" panose="020B0A04020102020204" pitchFamily="34" charset="0"/>
              </a:rPr>
              <a:t>Clean-up and Inspection </a:t>
            </a:r>
            <a:r>
              <a:rPr lang="en-US" dirty="0">
                <a:latin typeface="Arial Black" panose="020B0A04020102020204" pitchFamily="34" charset="0"/>
              </a:rPr>
              <a:t>A</a:t>
            </a:r>
            <a:r>
              <a:rPr lang="en-US" dirty="0" smtClean="0">
                <a:latin typeface="Arial Black" panose="020B0A04020102020204" pitchFamily="34" charset="0"/>
              </a:rPr>
              <a:t>round Conveyor</a:t>
            </a:r>
          </a:p>
          <a:p>
            <a:pPr marL="0" indent="0">
              <a:buNone/>
            </a:pPr>
            <a:r>
              <a:rPr lang="en-US" dirty="0" smtClean="0"/>
              <a:t>Fatal Risks and Critical Controls</a:t>
            </a:r>
          </a:p>
          <a:p>
            <a:pPr marL="0" indent="0">
              <a:buNone/>
            </a:pPr>
            <a:endParaRPr lang="en-US" dirty="0" smtClean="0"/>
          </a:p>
          <a:p>
            <a:pPr marL="1146175" lvl="1">
              <a:buFont typeface="Wingdings" panose="05000000000000000000" pitchFamily="2" charset="2"/>
              <a:buChar char="§"/>
            </a:pPr>
            <a:r>
              <a:rPr lang="en-US" b="1" dirty="0" smtClean="0"/>
              <a:t>Entanglement </a:t>
            </a:r>
            <a:r>
              <a:rPr lang="en-US" b="1" dirty="0"/>
              <a:t>and Crushing</a:t>
            </a:r>
          </a:p>
          <a:p>
            <a:pPr marL="1597025" lvl="2">
              <a:buClr>
                <a:srgbClr val="00B0F0"/>
              </a:buClr>
            </a:pPr>
            <a:r>
              <a:rPr lang="en-US" dirty="0" smtClean="0">
                <a:latin typeface="Arial" panose="020B0604020202020204" pitchFamily="34" charset="0"/>
                <a:cs typeface="Arial" panose="020B0604020202020204" pitchFamily="34" charset="0"/>
              </a:rPr>
              <a:t>Blocking </a:t>
            </a:r>
            <a:r>
              <a:rPr lang="en-US" dirty="0">
                <a:latin typeface="Arial" panose="020B0604020202020204" pitchFamily="34" charset="0"/>
                <a:cs typeface="Arial" panose="020B0604020202020204" pitchFamily="34" charset="0"/>
              </a:rPr>
              <a:t>for maintenance, energy isolation/LOTOTO, guards/barriers/ barricades </a:t>
            </a:r>
            <a:endParaRPr lang="en-US" dirty="0" smtClean="0">
              <a:latin typeface="Arial" panose="020B0604020202020204" pitchFamily="34" charset="0"/>
              <a:cs typeface="Arial" panose="020B0604020202020204" pitchFamily="34" charset="0"/>
            </a:endParaRPr>
          </a:p>
          <a:p>
            <a:pPr marL="914400" lvl="2" indent="0">
              <a:buNone/>
            </a:pPr>
            <a:endParaRPr lang="en-US" sz="1800" dirty="0" smtClean="0">
              <a:latin typeface="Arial" panose="020B0604020202020204" pitchFamily="34" charset="0"/>
              <a:cs typeface="Arial" panose="020B0604020202020204" pitchFamily="34" charset="0"/>
            </a:endParaRPr>
          </a:p>
          <a:p>
            <a:pPr marL="1146175" lvl="1">
              <a:buFont typeface="Wingdings" panose="05000000000000000000" pitchFamily="2" charset="2"/>
              <a:buChar char="§"/>
            </a:pPr>
            <a:r>
              <a:rPr lang="en-US" b="1" dirty="0" smtClean="0"/>
              <a:t>Exposure </a:t>
            </a:r>
            <a:r>
              <a:rPr lang="en-US" b="1" dirty="0"/>
              <a:t>to Hazardous Substances</a:t>
            </a:r>
          </a:p>
          <a:p>
            <a:pPr marL="1597025" lvl="2">
              <a:buClr>
                <a:srgbClr val="00B0F0"/>
              </a:buClr>
            </a:pPr>
            <a:r>
              <a:rPr lang="en-US" dirty="0" smtClean="0">
                <a:latin typeface="Arial" panose="020B0604020202020204" pitchFamily="34" charset="0"/>
                <a:cs typeface="Arial" panose="020B0604020202020204" pitchFamily="34" charset="0"/>
              </a:rPr>
              <a:t>Access </a:t>
            </a:r>
            <a:r>
              <a:rPr lang="en-US" dirty="0">
                <a:latin typeface="Arial" panose="020B0604020202020204" pitchFamily="34" charset="0"/>
                <a:cs typeface="Arial" panose="020B0604020202020204" pitchFamily="34" charset="0"/>
              </a:rPr>
              <a:t>control, alarm systems, </a:t>
            </a:r>
            <a:r>
              <a:rPr lang="en-US" dirty="0" smtClean="0">
                <a:latin typeface="Arial" panose="020B0604020202020204" pitchFamily="34" charset="0"/>
                <a:cs typeface="Arial" panose="020B0604020202020204" pitchFamily="34" charset="0"/>
              </a:rPr>
              <a:t>PPE</a:t>
            </a:r>
          </a:p>
          <a:p>
            <a:pPr marL="914400" lvl="2" indent="0">
              <a:buNone/>
            </a:pPr>
            <a:endParaRPr lang="en-US" dirty="0" smtClean="0">
              <a:latin typeface="Arial" panose="020B0604020202020204" pitchFamily="34" charset="0"/>
              <a:cs typeface="Arial" panose="020B0604020202020204" pitchFamily="34" charset="0"/>
            </a:endParaRPr>
          </a:p>
          <a:p>
            <a:pPr marL="914400" lvl="2" indent="0">
              <a:buNone/>
            </a:pPr>
            <a:endParaRPr lang="en-US" dirty="0">
              <a:latin typeface="Arial" panose="020B0604020202020204" pitchFamily="34" charset="0"/>
              <a:cs typeface="Arial" panose="020B0604020202020204" pitchFamily="34" charset="0"/>
            </a:endParaRPr>
          </a:p>
          <a:p>
            <a:pPr marL="1146175" lvl="1">
              <a:buFont typeface="Wingdings" panose="05000000000000000000" pitchFamily="2" charset="2"/>
              <a:buChar char="§"/>
            </a:pPr>
            <a:r>
              <a:rPr lang="en-US" b="1" dirty="0"/>
              <a:t>Uncontrolled Release of Energy</a:t>
            </a:r>
          </a:p>
          <a:p>
            <a:pPr marL="1597025" lvl="2">
              <a:buClr>
                <a:srgbClr val="00B0F0"/>
              </a:buClr>
            </a:pPr>
            <a:r>
              <a:rPr lang="en-US" dirty="0" smtClean="0">
                <a:latin typeface="Arial" panose="020B0604020202020204" pitchFamily="34" charset="0"/>
                <a:cs typeface="Arial" panose="020B0604020202020204" pitchFamily="34" charset="0"/>
              </a:rPr>
              <a:t>Guards/barriers/barricades</a:t>
            </a:r>
            <a:r>
              <a:rPr lang="en-US" dirty="0">
                <a:latin typeface="Arial" panose="020B0604020202020204" pitchFamily="34" charset="0"/>
                <a:cs typeface="Arial" panose="020B0604020202020204" pitchFamily="34" charset="0"/>
              </a:rPr>
              <a:t>, energy isolation/LOTOTO</a:t>
            </a:r>
          </a:p>
        </p:txBody>
      </p:sp>
      <p:sp>
        <p:nvSpPr>
          <p:cNvPr id="7" name="Text Placeholder 6"/>
          <p:cNvSpPr>
            <a:spLocks noGrp="1"/>
          </p:cNvSpPr>
          <p:nvPr>
            <p:ph type="body" sz="quarter" idx="15"/>
          </p:nvPr>
        </p:nvSpPr>
        <p:spPr>
          <a:xfrm>
            <a:off x="628649" y="615474"/>
            <a:ext cx="6390217" cy="646588"/>
          </a:xfrm>
        </p:spPr>
        <p:txBody>
          <a:bodyPr>
            <a:noAutofit/>
          </a:bodyPr>
          <a:lstStyle/>
          <a:p>
            <a:r>
              <a:rPr lang="en-US" dirty="0" smtClean="0"/>
              <a:t>FRM Practice</a:t>
            </a:r>
            <a:endParaRPr lang="en-US" dirty="0"/>
          </a:p>
        </p:txBody>
      </p:sp>
      <p:sp>
        <p:nvSpPr>
          <p:cNvPr id="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10" name="Picture 2" descr="https://fmwebhome.fmi.com/functions/DOHS/FatalRiskMgt/FRMIcon_EntangleCrush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499674"/>
            <a:ext cx="105237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fmwebhome.fmi.com/functions/DOHS/FatalRiskMgt/FRMIcon_ExposeHazardSu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97" y="3737286"/>
            <a:ext cx="105237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fmwebhome.fmi.com/functions/DOHS/FatalRiskMgt/FRMIcon_UncontrolledRelea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6" y="5086496"/>
            <a:ext cx="105237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7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77</a:t>
            </a:fld>
            <a:endParaRPr lang="en-US" dirty="0"/>
          </a:p>
        </p:txBody>
      </p:sp>
      <p:sp>
        <p:nvSpPr>
          <p:cNvPr id="4" name="Text Placeholder 3"/>
          <p:cNvSpPr>
            <a:spLocks noGrp="1"/>
          </p:cNvSpPr>
          <p:nvPr>
            <p:ph type="body" sz="quarter" idx="14"/>
          </p:nvPr>
        </p:nvSpPr>
        <p:spPr/>
        <p:txBody>
          <a:bodyPr/>
          <a:lstStyle/>
          <a:p>
            <a:pPr marL="0" indent="0">
              <a:buNone/>
            </a:pPr>
            <a:r>
              <a:rPr lang="en-US" dirty="0" smtClean="0">
                <a:latin typeface="Arial Black" panose="020B0A04020102020204" pitchFamily="34" charset="0"/>
              </a:rPr>
              <a:t>5. Underground </a:t>
            </a:r>
            <a:r>
              <a:rPr lang="en-US" dirty="0">
                <a:latin typeface="Arial Black" panose="020B0A04020102020204" pitchFamily="34" charset="0"/>
              </a:rPr>
              <a:t>Utility Repair</a:t>
            </a:r>
          </a:p>
          <a:p>
            <a:pPr marL="342900" indent="-342900"/>
            <a:r>
              <a:rPr lang="en-US" dirty="0"/>
              <a:t>What are the potential Fatal Risks?</a:t>
            </a:r>
          </a:p>
          <a:p>
            <a:pPr marL="342900" indent="-342900"/>
            <a:r>
              <a:rPr lang="en-US" dirty="0"/>
              <a:t>What are the Critical Controls?</a:t>
            </a:r>
          </a:p>
          <a:p>
            <a:endParaRPr lang="en-US" dirty="0"/>
          </a:p>
        </p:txBody>
      </p:sp>
      <p:sp>
        <p:nvSpPr>
          <p:cNvPr id="5" name="Text Placeholder 4"/>
          <p:cNvSpPr>
            <a:spLocks noGrp="1"/>
          </p:cNvSpPr>
          <p:nvPr>
            <p:ph type="body" sz="quarter" idx="15"/>
          </p:nvPr>
        </p:nvSpPr>
        <p:spPr/>
        <p:txBody>
          <a:bodyPr/>
          <a:lstStyle/>
          <a:p>
            <a:r>
              <a:rPr lang="en-US" dirty="0" smtClean="0"/>
              <a:t>Identifying Fatal Risks</a:t>
            </a:r>
            <a:endParaRPr lang="en-US" dirty="0"/>
          </a:p>
        </p:txBody>
      </p:sp>
      <p:pic>
        <p:nvPicPr>
          <p:cNvPr id="7" name="Picture 6" descr="cid:image003.jpg@01D340F5.34AC041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28649" y="2499678"/>
            <a:ext cx="4791155" cy="3566160"/>
          </a:xfrm>
          <a:prstGeom prst="rect">
            <a:avLst/>
          </a:prstGeom>
          <a:noFill/>
          <a:ln>
            <a:noFill/>
          </a:ln>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3128940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78</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buNone/>
            </a:pPr>
            <a:r>
              <a:rPr lang="en-US" dirty="0" smtClean="0">
                <a:latin typeface="Arial Black" panose="020B0A04020102020204" pitchFamily="34" charset="0"/>
              </a:rPr>
              <a:t>Underground Utility Repair</a:t>
            </a:r>
          </a:p>
          <a:p>
            <a:pPr marL="0" indent="0">
              <a:buNone/>
            </a:pPr>
            <a:r>
              <a:rPr lang="en-US" dirty="0" smtClean="0"/>
              <a:t>Fatal Risks and Critical Controls</a:t>
            </a:r>
          </a:p>
          <a:p>
            <a:pPr marL="0" indent="0">
              <a:buNone/>
            </a:pPr>
            <a:endParaRPr lang="en-US" dirty="0" smtClean="0"/>
          </a:p>
          <a:p>
            <a:pPr marL="1146175" lvl="1">
              <a:buFont typeface="Wingdings" panose="05000000000000000000" pitchFamily="2" charset="2"/>
              <a:buChar char="§"/>
            </a:pPr>
            <a:r>
              <a:rPr lang="en-US" b="1" dirty="0" smtClean="0"/>
              <a:t>Confined Space </a:t>
            </a:r>
          </a:p>
          <a:p>
            <a:pPr marL="1597025" lvl="2">
              <a:buClr>
                <a:srgbClr val="00B0F0"/>
              </a:buClr>
            </a:pPr>
            <a:r>
              <a:rPr lang="en-US" dirty="0" smtClean="0">
                <a:latin typeface="Arial" panose="020B0604020202020204" pitchFamily="34" charset="0"/>
                <a:cs typeface="Arial" panose="020B0604020202020204" pitchFamily="34" charset="0"/>
              </a:rPr>
              <a:t>Atmospheric </a:t>
            </a:r>
            <a:r>
              <a:rPr lang="en-US" dirty="0">
                <a:latin typeface="Arial" panose="020B0604020202020204" pitchFamily="34" charset="0"/>
                <a:cs typeface="Arial" panose="020B0604020202020204" pitchFamily="34" charset="0"/>
              </a:rPr>
              <a:t>monitoring, entry permit execution, energy isolation/LOTOTO </a:t>
            </a:r>
          </a:p>
          <a:p>
            <a:pPr lvl="2"/>
            <a:endParaRPr lang="en-US" dirty="0">
              <a:latin typeface="Arial" panose="020B0604020202020204" pitchFamily="34" charset="0"/>
              <a:cs typeface="Arial" panose="020B0604020202020204" pitchFamily="34" charset="0"/>
            </a:endParaRPr>
          </a:p>
          <a:p>
            <a:pPr marL="1146175" lvl="1">
              <a:buFont typeface="Wingdings" panose="05000000000000000000" pitchFamily="2" charset="2"/>
              <a:buChar char="§"/>
            </a:pPr>
            <a:r>
              <a:rPr lang="en-US" b="1" dirty="0" smtClean="0"/>
              <a:t>Lifting Operations </a:t>
            </a:r>
          </a:p>
          <a:p>
            <a:pPr marL="1597025" lvl="2">
              <a:buClr>
                <a:srgbClr val="00B0F0"/>
              </a:buClr>
            </a:pPr>
            <a:r>
              <a:rPr lang="en-US" dirty="0" smtClean="0">
                <a:latin typeface="Arial" panose="020B0604020202020204" pitchFamily="34" charset="0"/>
                <a:cs typeface="Arial" panose="020B0604020202020204" pitchFamily="34" charset="0"/>
              </a:rPr>
              <a:t>Barriers </a:t>
            </a:r>
            <a:r>
              <a:rPr lang="en-US" dirty="0">
                <a:latin typeface="Arial" panose="020B0604020202020204" pitchFamily="34" charset="0"/>
                <a:cs typeface="Arial" panose="020B0604020202020204" pitchFamily="34" charset="0"/>
              </a:rPr>
              <a:t>and segregations, lifting execution, mechanical integrity of lifting </a:t>
            </a:r>
            <a:r>
              <a:rPr lang="en-US" dirty="0" smtClean="0">
                <a:latin typeface="Arial" panose="020B0604020202020204" pitchFamily="34" charset="0"/>
                <a:cs typeface="Arial" panose="020B0604020202020204" pitchFamily="34" charset="0"/>
              </a:rPr>
              <a:t>equipment</a:t>
            </a:r>
          </a:p>
          <a:p>
            <a:pPr marL="914400" lvl="2" indent="0">
              <a:buNone/>
            </a:pPr>
            <a:endParaRPr lang="en-US" dirty="0" smtClean="0">
              <a:latin typeface="Arial" panose="020B0604020202020204" pitchFamily="34" charset="0"/>
              <a:cs typeface="Arial" panose="020B0604020202020204" pitchFamily="34" charset="0"/>
            </a:endParaRPr>
          </a:p>
          <a:p>
            <a:pPr marL="1146175" lvl="1">
              <a:buFont typeface="Wingdings" panose="05000000000000000000" pitchFamily="2" charset="2"/>
              <a:buChar char="§"/>
            </a:pPr>
            <a:r>
              <a:rPr lang="en-US" b="1" dirty="0" smtClean="0"/>
              <a:t>Ground Failure</a:t>
            </a:r>
          </a:p>
          <a:p>
            <a:pPr marL="1597025" lvl="2">
              <a:buClr>
                <a:srgbClr val="00B0F0"/>
              </a:buClr>
            </a:pPr>
            <a:r>
              <a:rPr lang="en-US" dirty="0" smtClean="0">
                <a:latin typeface="Arial" panose="020B0604020202020204" pitchFamily="34" charset="0"/>
                <a:cs typeface="Arial" panose="020B0604020202020204" pitchFamily="34" charset="0"/>
              </a:rPr>
              <a:t>Excavation </a:t>
            </a:r>
            <a:r>
              <a:rPr lang="en-US" dirty="0">
                <a:latin typeface="Arial" panose="020B0604020202020204" pitchFamily="34" charset="0"/>
                <a:cs typeface="Arial" panose="020B0604020202020204" pitchFamily="34" charset="0"/>
              </a:rPr>
              <a:t>and trenching execution</a:t>
            </a:r>
          </a:p>
          <a:p>
            <a:pPr lvl="2"/>
            <a:endParaRPr lang="en-US"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5"/>
          </p:nvPr>
        </p:nvSpPr>
        <p:spPr>
          <a:xfrm>
            <a:off x="628649" y="615474"/>
            <a:ext cx="6390217" cy="646588"/>
          </a:xfrm>
        </p:spPr>
        <p:txBody>
          <a:bodyPr>
            <a:noAutofit/>
          </a:bodyPr>
          <a:lstStyle/>
          <a:p>
            <a:r>
              <a:rPr lang="en-US" dirty="0" smtClean="0"/>
              <a:t>FRM Practice</a:t>
            </a:r>
            <a:endParaRPr lang="en-US" dirty="0"/>
          </a:p>
        </p:txBody>
      </p:sp>
      <p:sp>
        <p:nvSpPr>
          <p:cNvPr id="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10" name="Picture 9" descr="https://fmmyplace.fmi.com/personal/fmi_rmclain/Fatal%20Risk%20Mgt/small%20symbol_Confined%20Spa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499811"/>
            <a:ext cx="1051560" cy="914400"/>
          </a:xfrm>
          <a:prstGeom prst="rect">
            <a:avLst/>
          </a:prstGeom>
          <a:noFill/>
          <a:ln>
            <a:noFill/>
          </a:ln>
        </p:spPr>
      </p:pic>
      <p:pic>
        <p:nvPicPr>
          <p:cNvPr id="12" name="Picture 4" descr="https://fmwebhome.fmi.com/functions/DOHS/FatalRiskMgt/FRMIcon_LiftingO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55" y="3780660"/>
            <a:ext cx="105238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fmwebhome.fmi.com/functions/DOHS/FatalRiskMgt/FRMIcon_GroundFailure_transpar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49" y="5267430"/>
            <a:ext cx="105238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5</a:t>
            </a:r>
            <a:endParaRPr lang="en-US" dirty="0"/>
          </a:p>
        </p:txBody>
      </p:sp>
      <p:sp>
        <p:nvSpPr>
          <p:cNvPr id="3" name="Text Placeholder 2"/>
          <p:cNvSpPr>
            <a:spLocks noGrp="1"/>
          </p:cNvSpPr>
          <p:nvPr>
            <p:ph type="body" sz="quarter" idx="14"/>
          </p:nvPr>
        </p:nvSpPr>
        <p:spPr>
          <a:xfrm>
            <a:off x="628649" y="1555594"/>
            <a:ext cx="6236971" cy="4510243"/>
          </a:xfrm>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In the same group, review each photo on the worksheet in the SG </a:t>
            </a:r>
          </a:p>
          <a:p>
            <a:pPr marL="457200" indent="-457200">
              <a:lnSpc>
                <a:spcPct val="100000"/>
              </a:lnSpc>
              <a:spcAft>
                <a:spcPts val="600"/>
              </a:spcAft>
              <a:buFont typeface="+mj-lt"/>
              <a:buAutoNum type="arabicPeriod"/>
            </a:pPr>
            <a:r>
              <a:rPr lang="en-US" sz="2000" dirty="0" smtClean="0">
                <a:latin typeface="Arial" panose="020B0604020202020204" pitchFamily="34" charset="0"/>
              </a:rPr>
              <a:t>Receive FRM Operator Reference Guide</a:t>
            </a:r>
          </a:p>
          <a:p>
            <a:pPr marL="457200" indent="-457200">
              <a:lnSpc>
                <a:spcPct val="100000"/>
              </a:lnSpc>
              <a:spcAft>
                <a:spcPts val="600"/>
              </a:spcAft>
              <a:buFont typeface="+mj-lt"/>
              <a:buAutoNum type="arabicPeriod"/>
            </a:pPr>
            <a:r>
              <a:rPr lang="en-US" sz="2000" dirty="0" smtClean="0">
                <a:latin typeface="Arial" panose="020B0604020202020204" pitchFamily="34" charset="0"/>
              </a:rPr>
              <a:t>Determine </a:t>
            </a:r>
            <a:r>
              <a:rPr lang="en-US" sz="2000" dirty="0">
                <a:latin typeface="Arial" panose="020B0604020202020204" pitchFamily="34" charset="0"/>
              </a:rPr>
              <a:t>which </a:t>
            </a:r>
            <a:r>
              <a:rPr lang="en-US" sz="2000" dirty="0" smtClean="0">
                <a:latin typeface="Arial" panose="020B0604020202020204" pitchFamily="34" charset="0"/>
              </a:rPr>
              <a:t>Fatal Risks </a:t>
            </a:r>
            <a:r>
              <a:rPr lang="en-US" sz="2000" dirty="0">
                <a:latin typeface="Arial" panose="020B0604020202020204" pitchFamily="34" charset="0"/>
              </a:rPr>
              <a:t>are present for that job and choose the appropriate icon(s).  Remember that tasks/jobs can have multiple </a:t>
            </a:r>
            <a:r>
              <a:rPr lang="en-US" sz="2000" dirty="0" smtClean="0">
                <a:latin typeface="Arial" panose="020B0604020202020204" pitchFamily="34" charset="0"/>
              </a:rPr>
              <a:t>Fatal Risks</a:t>
            </a:r>
            <a:endParaRPr lang="en-US" sz="2000" dirty="0">
              <a:latin typeface="Arial" panose="020B0604020202020204" pitchFamily="34" charset="0"/>
            </a:endParaRPr>
          </a:p>
          <a:p>
            <a:pPr marL="457200" indent="-457200">
              <a:lnSpc>
                <a:spcPct val="100000"/>
              </a:lnSpc>
              <a:spcAft>
                <a:spcPts val="600"/>
              </a:spcAft>
              <a:buFont typeface="+mj-lt"/>
              <a:buAutoNum type="arabicPeriod"/>
            </a:pPr>
            <a:r>
              <a:rPr lang="en-US" sz="2000" dirty="0" smtClean="0">
                <a:latin typeface="Arial" panose="020B0604020202020204" pitchFamily="34" charset="0"/>
              </a:rPr>
              <a:t>List the Critical Controls</a:t>
            </a:r>
          </a:p>
          <a:p>
            <a:pPr marL="457200" indent="-457200">
              <a:lnSpc>
                <a:spcPct val="100000"/>
              </a:lnSpc>
              <a:spcAft>
                <a:spcPts val="600"/>
              </a:spcAft>
              <a:buFont typeface="+mj-lt"/>
              <a:buAutoNum type="arabicPeriod"/>
            </a:pPr>
            <a:r>
              <a:rPr lang="en-US" sz="2000" dirty="0" smtClean="0">
                <a:latin typeface="Arial" panose="020B0604020202020204" pitchFamily="34" charset="0"/>
              </a:rPr>
              <a:t>You have 20 minutes to complete</a:t>
            </a:r>
          </a:p>
          <a:p>
            <a:pPr marL="457200" indent="-457200">
              <a:lnSpc>
                <a:spcPct val="100000"/>
              </a:lnSpc>
              <a:spcAft>
                <a:spcPts val="600"/>
              </a:spcAft>
              <a:buFont typeface="+mj-lt"/>
              <a:buAutoNum type="arabicPeriod"/>
            </a:pPr>
            <a:r>
              <a:rPr lang="en-US" sz="2000" dirty="0" smtClean="0">
                <a:latin typeface="Arial" panose="020B0604020202020204" pitchFamily="34" charset="0"/>
              </a:rPr>
              <a:t>Be prepared to share your responses</a:t>
            </a:r>
          </a:p>
        </p:txBody>
      </p:sp>
      <p:sp>
        <p:nvSpPr>
          <p:cNvPr id="5" name="Text Placeholder 4"/>
          <p:cNvSpPr>
            <a:spLocks noGrp="1"/>
          </p:cNvSpPr>
          <p:nvPr>
            <p:ph type="body" sz="quarter" idx="16"/>
          </p:nvPr>
        </p:nvSpPr>
        <p:spPr>
          <a:xfrm>
            <a:off x="628650" y="648930"/>
            <a:ext cx="6697436" cy="705946"/>
          </a:xfrm>
        </p:spPr>
        <p:txBody>
          <a:bodyPr>
            <a:noAutofit/>
          </a:bodyPr>
          <a:lstStyle/>
          <a:p>
            <a:r>
              <a:rPr lang="en-US" dirty="0" smtClean="0"/>
              <a:t>Fatal Risks and Critical Controls Part Two</a:t>
            </a:r>
            <a:endParaRPr lang="en-US" dirty="0"/>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Fatal Risk MANAGEMENT </a:t>
            </a:r>
            <a:endParaRPr lang="en-US" dirty="0"/>
          </a:p>
        </p:txBody>
      </p:sp>
    </p:spTree>
    <p:extLst>
      <p:ext uri="{BB962C8B-B14F-4D97-AF65-F5344CB8AC3E}">
        <p14:creationId xmlns:p14="http://schemas.microsoft.com/office/powerpoint/2010/main" val="2615527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a:t>
            </a:fld>
            <a:endParaRPr lang="en-US" dirty="0"/>
          </a:p>
        </p:txBody>
      </p:sp>
      <p:sp>
        <p:nvSpPr>
          <p:cNvPr id="5" name="Text Placeholder 4"/>
          <p:cNvSpPr>
            <a:spLocks noGrp="1"/>
          </p:cNvSpPr>
          <p:nvPr>
            <p:ph type="body" sz="quarter" idx="15"/>
          </p:nvPr>
        </p:nvSpPr>
        <p:spPr/>
        <p:txBody>
          <a:bodyPr/>
          <a:lstStyle/>
          <a:p>
            <a:r>
              <a:rPr lang="en-US" dirty="0" smtClean="0"/>
              <a:t>Work-related Fatalities</a:t>
            </a:r>
            <a:endParaRPr lang="en-US" dirty="0"/>
          </a:p>
        </p:txBody>
      </p:sp>
      <p:pic>
        <p:nvPicPr>
          <p:cNvPr id="7"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49654" y="4089400"/>
            <a:ext cx="1571430" cy="1976438"/>
          </a:xfrm>
        </p:spPr>
      </p:pic>
      <p:pic>
        <p:nvPicPr>
          <p:cNvPr id="10"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28648" y="4089400"/>
            <a:ext cx="1591056" cy="2001122"/>
          </a:xfrm>
          <a:ln>
            <a:solidFill>
              <a:srgbClr val="000000"/>
            </a:solidFill>
          </a:ln>
        </p:spPr>
      </p:pic>
      <p:pic>
        <p:nvPicPr>
          <p:cNvPr id="12"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49654" y="4089400"/>
            <a:ext cx="1591056" cy="2001122"/>
          </a:xfrm>
          <a:ln>
            <a:solidFill>
              <a:srgbClr val="000000"/>
            </a:solidFill>
          </a:ln>
        </p:spPr>
      </p:pic>
      <p:sp>
        <p:nvSpPr>
          <p:cNvPr id="15" name="TextBox 14"/>
          <p:cNvSpPr txBox="1"/>
          <p:nvPr/>
        </p:nvSpPr>
        <p:spPr>
          <a:xfrm>
            <a:off x="2240710" y="1447697"/>
            <a:ext cx="2133572" cy="1661993"/>
          </a:xfrm>
          <a:prstGeom prst="rect">
            <a:avLst/>
          </a:prstGeom>
          <a:noFill/>
        </p:spPr>
        <p:txBody>
          <a:bodyPr wrap="square" rtlCol="0">
            <a:spAutoFit/>
          </a:bodyPr>
          <a:lstStyle/>
          <a:p>
            <a:pPr lvl="0" fontAlgn="base">
              <a:spcBef>
                <a:spcPct val="0"/>
              </a:spcBef>
              <a:spcAft>
                <a:spcPct val="0"/>
              </a:spcAft>
            </a:pPr>
            <a:r>
              <a:rPr lang="en-US" sz="1400" b="1" u="sng" dirty="0">
                <a:solidFill>
                  <a:srgbClr val="000000"/>
                </a:solidFill>
                <a:latin typeface="Arial" charset="0"/>
              </a:rPr>
              <a:t>Lukas </a:t>
            </a:r>
            <a:r>
              <a:rPr lang="en-US" sz="1400" b="1" u="sng" dirty="0" err="1">
                <a:solidFill>
                  <a:srgbClr val="000000"/>
                </a:solidFill>
                <a:latin typeface="Arial" charset="0"/>
              </a:rPr>
              <a:t>Rapi</a:t>
            </a:r>
            <a:endParaRPr lang="en-US" sz="1400" b="1" u="sng" dirty="0">
              <a:solidFill>
                <a:srgbClr val="000000"/>
              </a:solidFill>
              <a:latin typeface="Arial" charset="0"/>
            </a:endParaRPr>
          </a:p>
          <a:p>
            <a:pPr lvl="0" fontAlgn="base">
              <a:spcBef>
                <a:spcPct val="0"/>
              </a:spcBef>
              <a:spcAft>
                <a:spcPct val="0"/>
              </a:spcAft>
            </a:pPr>
            <a:r>
              <a:rPr lang="en-US" sz="1200" b="1" dirty="0">
                <a:solidFill>
                  <a:srgbClr val="000000"/>
                </a:solidFill>
                <a:latin typeface="Arial" charset="0"/>
              </a:rPr>
              <a:t>PTFI - 8/30/2016</a:t>
            </a:r>
          </a:p>
          <a:p>
            <a:pPr lvl="0" fontAlgn="base">
              <a:spcBef>
                <a:spcPct val="0"/>
              </a:spcBef>
              <a:spcAft>
                <a:spcPct val="0"/>
              </a:spcAft>
            </a:pPr>
            <a:r>
              <a:rPr lang="en-US" sz="1200" dirty="0">
                <a:solidFill>
                  <a:srgbClr val="000000"/>
                </a:solidFill>
                <a:latin typeface="Arial" charset="0"/>
              </a:rPr>
              <a:t>Fatally injured when struck by a loader moving a shipping container.</a:t>
            </a:r>
          </a:p>
          <a:p>
            <a:pPr lvl="0" fontAlgn="base">
              <a:spcBef>
                <a:spcPct val="0"/>
              </a:spcBef>
              <a:spcAft>
                <a:spcPct val="0"/>
              </a:spcAft>
            </a:pPr>
            <a:endParaRPr lang="en-US" sz="1200" dirty="0">
              <a:solidFill>
                <a:srgbClr val="000000"/>
              </a:solidFill>
              <a:latin typeface="Arial" charset="0"/>
            </a:endParaRPr>
          </a:p>
          <a:p>
            <a:pPr lvl="0" fontAlgn="base">
              <a:spcBef>
                <a:spcPct val="0"/>
              </a:spcBef>
              <a:spcAft>
                <a:spcPct val="0"/>
              </a:spcAft>
            </a:pPr>
            <a:r>
              <a:rPr lang="en-US" sz="1200" b="1" dirty="0" smtClean="0">
                <a:solidFill>
                  <a:srgbClr val="000000"/>
                </a:solidFill>
                <a:latin typeface="Arial" charset="0"/>
              </a:rPr>
              <a:t>Fatal Risk:</a:t>
            </a:r>
            <a:endParaRPr lang="en-US" sz="1200" b="1" dirty="0">
              <a:solidFill>
                <a:srgbClr val="000000"/>
              </a:solidFill>
              <a:latin typeface="Arial" charset="0"/>
            </a:endParaRPr>
          </a:p>
          <a:p>
            <a:pPr lvl="0" fontAlgn="base">
              <a:spcBef>
                <a:spcPct val="0"/>
              </a:spcBef>
              <a:spcAft>
                <a:spcPct val="0"/>
              </a:spcAft>
            </a:pPr>
            <a:r>
              <a:rPr lang="en-US" sz="1200" dirty="0">
                <a:solidFill>
                  <a:srgbClr val="000000"/>
                </a:solidFill>
                <a:latin typeface="Arial" charset="0"/>
              </a:rPr>
              <a:t>Vehicle Impact on Person</a:t>
            </a:r>
          </a:p>
        </p:txBody>
      </p:sp>
      <p:sp>
        <p:nvSpPr>
          <p:cNvPr id="16" name="TextBox 15"/>
          <p:cNvSpPr txBox="1"/>
          <p:nvPr/>
        </p:nvSpPr>
        <p:spPr>
          <a:xfrm>
            <a:off x="5965338" y="1446869"/>
            <a:ext cx="2133572" cy="1815882"/>
          </a:xfrm>
          <a:prstGeom prst="rect">
            <a:avLst/>
          </a:prstGeom>
          <a:noFill/>
        </p:spPr>
        <p:txBody>
          <a:bodyPr wrap="square" rtlCol="0">
            <a:spAutoFit/>
          </a:bodyPr>
          <a:lstStyle/>
          <a:p>
            <a:pPr lvl="0" fontAlgn="base">
              <a:spcBef>
                <a:spcPct val="0"/>
              </a:spcBef>
              <a:spcAft>
                <a:spcPct val="0"/>
              </a:spcAft>
            </a:pPr>
            <a:r>
              <a:rPr lang="en-US" sz="1400" b="1" u="sng" dirty="0">
                <a:solidFill>
                  <a:srgbClr val="000000"/>
                </a:solidFill>
                <a:latin typeface="Arial" charset="0"/>
              </a:rPr>
              <a:t>Benyamin </a:t>
            </a:r>
            <a:r>
              <a:rPr lang="en-US" sz="1400" b="1" u="sng" dirty="0" err="1">
                <a:solidFill>
                  <a:srgbClr val="000000"/>
                </a:solidFill>
                <a:latin typeface="Arial" charset="0"/>
              </a:rPr>
              <a:t>Pasang</a:t>
            </a:r>
            <a:endParaRPr lang="en-US" sz="1400" b="1" u="sng" dirty="0">
              <a:solidFill>
                <a:srgbClr val="000000"/>
              </a:solidFill>
              <a:latin typeface="Arial" charset="0"/>
            </a:endParaRPr>
          </a:p>
          <a:p>
            <a:pPr lvl="0" fontAlgn="base">
              <a:spcBef>
                <a:spcPct val="0"/>
              </a:spcBef>
              <a:spcAft>
                <a:spcPct val="0"/>
              </a:spcAft>
            </a:pPr>
            <a:r>
              <a:rPr lang="en-US" sz="1200" b="1" dirty="0">
                <a:solidFill>
                  <a:srgbClr val="000000"/>
                </a:solidFill>
                <a:latin typeface="Arial" charset="0"/>
              </a:rPr>
              <a:t>PTFI - 8/7/2016</a:t>
            </a:r>
          </a:p>
          <a:p>
            <a:pPr lvl="0" fontAlgn="base">
              <a:spcBef>
                <a:spcPct val="0"/>
              </a:spcBef>
              <a:spcAft>
                <a:spcPct val="0"/>
              </a:spcAft>
            </a:pPr>
            <a:r>
              <a:rPr lang="en-US" sz="1200" dirty="0">
                <a:solidFill>
                  <a:srgbClr val="000000"/>
                </a:solidFill>
                <a:latin typeface="Arial" charset="0"/>
              </a:rPr>
              <a:t>Received fatal injuries when the cable tray he was working on collapsed causing a 7M fall.</a:t>
            </a:r>
          </a:p>
          <a:p>
            <a:pPr lvl="0" fontAlgn="base">
              <a:spcBef>
                <a:spcPct val="0"/>
              </a:spcBef>
              <a:spcAft>
                <a:spcPct val="0"/>
              </a:spcAft>
            </a:pPr>
            <a:endParaRPr lang="en-US" sz="1200" dirty="0">
              <a:solidFill>
                <a:srgbClr val="000000"/>
              </a:solidFill>
              <a:latin typeface="Arial" charset="0"/>
            </a:endParaRPr>
          </a:p>
          <a:p>
            <a:pPr lvl="0" fontAlgn="base">
              <a:spcBef>
                <a:spcPct val="0"/>
              </a:spcBef>
              <a:spcAft>
                <a:spcPct val="0"/>
              </a:spcAft>
            </a:pPr>
            <a:r>
              <a:rPr lang="en-US" sz="1200" b="1" dirty="0" smtClean="0">
                <a:solidFill>
                  <a:srgbClr val="000000"/>
                </a:solidFill>
                <a:latin typeface="Arial" charset="0"/>
              </a:rPr>
              <a:t>Fatal Risk:</a:t>
            </a:r>
            <a:endParaRPr lang="en-US" sz="1200" b="1" dirty="0">
              <a:solidFill>
                <a:srgbClr val="000000"/>
              </a:solidFill>
              <a:latin typeface="Arial" charset="0"/>
            </a:endParaRPr>
          </a:p>
          <a:p>
            <a:pPr lvl="0" fontAlgn="base">
              <a:spcBef>
                <a:spcPct val="0"/>
              </a:spcBef>
              <a:spcAft>
                <a:spcPct val="0"/>
              </a:spcAft>
            </a:pPr>
            <a:r>
              <a:rPr lang="en-US" sz="1200" dirty="0">
                <a:solidFill>
                  <a:srgbClr val="000000"/>
                </a:solidFill>
                <a:latin typeface="Arial" charset="0"/>
              </a:rPr>
              <a:t>Fall from Heights</a:t>
            </a:r>
          </a:p>
        </p:txBody>
      </p:sp>
      <p:sp>
        <p:nvSpPr>
          <p:cNvPr id="17" name="TextBox 16"/>
          <p:cNvSpPr txBox="1"/>
          <p:nvPr/>
        </p:nvSpPr>
        <p:spPr>
          <a:xfrm>
            <a:off x="2218324" y="4088268"/>
            <a:ext cx="2133572" cy="2185214"/>
          </a:xfrm>
          <a:prstGeom prst="rect">
            <a:avLst/>
          </a:prstGeom>
          <a:noFill/>
        </p:spPr>
        <p:txBody>
          <a:bodyPr wrap="square" rtlCol="0">
            <a:spAutoFit/>
          </a:bodyPr>
          <a:lstStyle/>
          <a:p>
            <a:pPr lvl="0" fontAlgn="base">
              <a:spcBef>
                <a:spcPct val="0"/>
              </a:spcBef>
              <a:spcAft>
                <a:spcPct val="0"/>
              </a:spcAft>
            </a:pPr>
            <a:r>
              <a:rPr lang="en-US" sz="1400" b="1" u="sng" dirty="0" smtClean="0">
                <a:solidFill>
                  <a:srgbClr val="000000"/>
                </a:solidFill>
                <a:latin typeface="Arial" charset="0"/>
              </a:rPr>
              <a:t>Patricio Bobadilla </a:t>
            </a:r>
            <a:r>
              <a:rPr lang="en-US" sz="1400" b="1" u="sng" dirty="0">
                <a:solidFill>
                  <a:srgbClr val="000000"/>
                </a:solidFill>
                <a:latin typeface="Arial" charset="0"/>
              </a:rPr>
              <a:t>Gallardo</a:t>
            </a:r>
          </a:p>
          <a:p>
            <a:pPr lvl="0" fontAlgn="base">
              <a:spcBef>
                <a:spcPct val="0"/>
              </a:spcBef>
              <a:spcAft>
                <a:spcPct val="0"/>
              </a:spcAft>
            </a:pPr>
            <a:r>
              <a:rPr lang="en-US" sz="1200" b="1" dirty="0">
                <a:solidFill>
                  <a:srgbClr val="000000"/>
                </a:solidFill>
                <a:latin typeface="Arial" charset="0"/>
              </a:rPr>
              <a:t>El </a:t>
            </a:r>
            <a:r>
              <a:rPr lang="en-US" sz="1200" b="1" dirty="0" err="1">
                <a:solidFill>
                  <a:srgbClr val="000000"/>
                </a:solidFill>
                <a:latin typeface="Arial" charset="0"/>
              </a:rPr>
              <a:t>Abra</a:t>
            </a:r>
            <a:r>
              <a:rPr lang="en-US" sz="1200" b="1" dirty="0">
                <a:solidFill>
                  <a:srgbClr val="000000"/>
                </a:solidFill>
                <a:latin typeface="Arial" charset="0"/>
              </a:rPr>
              <a:t> - 8/30/2016</a:t>
            </a:r>
          </a:p>
          <a:p>
            <a:pPr lvl="0" fontAlgn="base">
              <a:spcBef>
                <a:spcPct val="0"/>
              </a:spcBef>
              <a:spcAft>
                <a:spcPct val="0"/>
              </a:spcAft>
            </a:pPr>
            <a:r>
              <a:rPr lang="en-US" sz="1200" dirty="0">
                <a:solidFill>
                  <a:srgbClr val="000000"/>
                </a:solidFill>
                <a:latin typeface="Arial" charset="0"/>
              </a:rPr>
              <a:t>Suffered fatal injuries when a moving train struck a parked acid tanker car he was unloading.</a:t>
            </a:r>
          </a:p>
          <a:p>
            <a:pPr lvl="0" fontAlgn="base">
              <a:spcBef>
                <a:spcPct val="0"/>
              </a:spcBef>
              <a:spcAft>
                <a:spcPct val="0"/>
              </a:spcAft>
            </a:pPr>
            <a:endParaRPr lang="en-US" sz="1200" dirty="0">
              <a:solidFill>
                <a:srgbClr val="000000"/>
              </a:solidFill>
              <a:latin typeface="Arial" charset="0"/>
            </a:endParaRPr>
          </a:p>
          <a:p>
            <a:pPr lvl="0" fontAlgn="base">
              <a:spcBef>
                <a:spcPct val="0"/>
              </a:spcBef>
              <a:spcAft>
                <a:spcPct val="0"/>
              </a:spcAft>
            </a:pPr>
            <a:r>
              <a:rPr lang="en-US" sz="1200" b="1" dirty="0" smtClean="0">
                <a:solidFill>
                  <a:srgbClr val="000000"/>
                </a:solidFill>
                <a:latin typeface="Arial" charset="0"/>
              </a:rPr>
              <a:t>Fatal Risk:</a:t>
            </a:r>
            <a:endParaRPr lang="en-US" sz="1200" b="1" dirty="0">
              <a:solidFill>
                <a:srgbClr val="000000"/>
              </a:solidFill>
              <a:latin typeface="Arial" charset="0"/>
            </a:endParaRPr>
          </a:p>
          <a:p>
            <a:pPr lvl="0" fontAlgn="base">
              <a:spcBef>
                <a:spcPct val="0"/>
              </a:spcBef>
              <a:spcAft>
                <a:spcPct val="0"/>
              </a:spcAft>
            </a:pPr>
            <a:r>
              <a:rPr lang="en-US" sz="1200" dirty="0">
                <a:solidFill>
                  <a:srgbClr val="000000"/>
                </a:solidFill>
                <a:latin typeface="Arial" charset="0"/>
              </a:rPr>
              <a:t>Rail Collision</a:t>
            </a:r>
          </a:p>
          <a:p>
            <a:pPr lvl="0" fontAlgn="base">
              <a:spcBef>
                <a:spcPct val="0"/>
              </a:spcBef>
              <a:spcAft>
                <a:spcPct val="0"/>
              </a:spcAft>
            </a:pPr>
            <a:endParaRPr lang="en-US" sz="1200" dirty="0">
              <a:solidFill>
                <a:srgbClr val="000000"/>
              </a:solidFill>
              <a:latin typeface="Arial" charset="0"/>
            </a:endParaRPr>
          </a:p>
        </p:txBody>
      </p:sp>
      <p:sp>
        <p:nvSpPr>
          <p:cNvPr id="18" name="TextBox 17"/>
          <p:cNvSpPr txBox="1"/>
          <p:nvPr/>
        </p:nvSpPr>
        <p:spPr>
          <a:xfrm>
            <a:off x="5987724" y="4064716"/>
            <a:ext cx="2111186" cy="2031325"/>
          </a:xfrm>
          <a:prstGeom prst="rect">
            <a:avLst/>
          </a:prstGeom>
          <a:noFill/>
        </p:spPr>
        <p:txBody>
          <a:bodyPr wrap="square" rtlCol="0">
            <a:spAutoFit/>
          </a:bodyPr>
          <a:lstStyle/>
          <a:p>
            <a:pPr lvl="0" fontAlgn="base">
              <a:spcBef>
                <a:spcPct val="0"/>
              </a:spcBef>
              <a:spcAft>
                <a:spcPct val="0"/>
              </a:spcAft>
            </a:pPr>
            <a:r>
              <a:rPr lang="en-US" sz="1400" b="1" u="sng" dirty="0">
                <a:solidFill>
                  <a:srgbClr val="000000"/>
                </a:solidFill>
                <a:latin typeface="Arial" charset="0"/>
              </a:rPr>
              <a:t>Bryan Ortiz</a:t>
            </a:r>
          </a:p>
          <a:p>
            <a:pPr lvl="0" fontAlgn="base">
              <a:spcBef>
                <a:spcPct val="0"/>
              </a:spcBef>
              <a:spcAft>
                <a:spcPct val="0"/>
              </a:spcAft>
            </a:pPr>
            <a:r>
              <a:rPr lang="en-US" sz="1200" b="1" dirty="0">
                <a:solidFill>
                  <a:srgbClr val="000000"/>
                </a:solidFill>
                <a:latin typeface="Arial" charset="0"/>
              </a:rPr>
              <a:t>Safford - 4/9/2016</a:t>
            </a:r>
          </a:p>
          <a:p>
            <a:pPr lvl="0" fontAlgn="base">
              <a:spcBef>
                <a:spcPct val="0"/>
              </a:spcBef>
              <a:spcAft>
                <a:spcPct val="0"/>
              </a:spcAft>
            </a:pPr>
            <a:r>
              <a:rPr lang="en-US" sz="1200" dirty="0">
                <a:solidFill>
                  <a:srgbClr val="000000"/>
                </a:solidFill>
                <a:latin typeface="Arial" charset="0"/>
              </a:rPr>
              <a:t>Presumed to have come in contact with stray electrical current outside the </a:t>
            </a:r>
            <a:r>
              <a:rPr lang="en-US" sz="1200" dirty="0" err="1">
                <a:solidFill>
                  <a:srgbClr val="000000"/>
                </a:solidFill>
                <a:latin typeface="Arial" charset="0"/>
              </a:rPr>
              <a:t>tankhouse</a:t>
            </a:r>
            <a:r>
              <a:rPr lang="en-US" sz="1200" dirty="0">
                <a:solidFill>
                  <a:srgbClr val="000000"/>
                </a:solidFill>
                <a:latin typeface="Arial" charset="0"/>
              </a:rPr>
              <a:t> causing fatal injuries.</a:t>
            </a:r>
          </a:p>
          <a:p>
            <a:pPr lvl="0" fontAlgn="base">
              <a:spcBef>
                <a:spcPct val="0"/>
              </a:spcBef>
              <a:spcAft>
                <a:spcPct val="0"/>
              </a:spcAft>
            </a:pPr>
            <a:endParaRPr lang="en-US" sz="1200" dirty="0">
              <a:solidFill>
                <a:srgbClr val="000000"/>
              </a:solidFill>
              <a:latin typeface="Arial" charset="0"/>
            </a:endParaRPr>
          </a:p>
          <a:p>
            <a:pPr lvl="0" fontAlgn="base">
              <a:spcBef>
                <a:spcPct val="0"/>
              </a:spcBef>
              <a:spcAft>
                <a:spcPct val="0"/>
              </a:spcAft>
            </a:pPr>
            <a:r>
              <a:rPr lang="en-US" sz="1200" b="1" dirty="0" smtClean="0">
                <a:solidFill>
                  <a:srgbClr val="000000"/>
                </a:solidFill>
                <a:latin typeface="Arial" charset="0"/>
              </a:rPr>
              <a:t>Fatal Risk:</a:t>
            </a:r>
            <a:endParaRPr lang="en-US" sz="1200" b="1" dirty="0">
              <a:solidFill>
                <a:srgbClr val="000000"/>
              </a:solidFill>
              <a:latin typeface="Arial" charset="0"/>
            </a:endParaRPr>
          </a:p>
          <a:p>
            <a:pPr lvl="0" fontAlgn="base">
              <a:spcBef>
                <a:spcPct val="0"/>
              </a:spcBef>
              <a:spcAft>
                <a:spcPct val="0"/>
              </a:spcAft>
            </a:pPr>
            <a:r>
              <a:rPr lang="en-US" sz="1200" dirty="0">
                <a:solidFill>
                  <a:srgbClr val="000000"/>
                </a:solidFill>
                <a:latin typeface="Arial" charset="0"/>
              </a:rPr>
              <a:t>Contact with Electricity</a:t>
            </a:r>
          </a:p>
        </p:txBody>
      </p:sp>
      <p:pic>
        <p:nvPicPr>
          <p:cNvPr id="19" name="Picture 5" descr="image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273"/>
          <a:stretch/>
        </p:blipFill>
        <p:spPr bwMode="auto">
          <a:xfrm>
            <a:off x="649654" y="1449403"/>
            <a:ext cx="1591056" cy="2055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 descr="User Photo"/>
          <p:cNvPicPr>
            <a:picLocks noChangeAspect="1" noChangeArrowheads="1"/>
          </p:cNvPicPr>
          <p:nvPr/>
        </p:nvPicPr>
        <p:blipFill rotWithShape="1">
          <a:blip r:embed="rId5">
            <a:extLst>
              <a:ext uri="{28A0092B-C50C-407E-A947-70E740481C1C}">
                <a14:useLocalDpi xmlns:a14="http://schemas.microsoft.com/office/drawing/2010/main" val="0"/>
              </a:ext>
            </a:extLst>
          </a:blip>
          <a:srcRect b="3270"/>
          <a:stretch/>
        </p:blipFill>
        <p:spPr bwMode="auto">
          <a:xfrm>
            <a:off x="4351896" y="1465099"/>
            <a:ext cx="1591056" cy="2040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image00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808"/>
          <a:stretch/>
        </p:blipFill>
        <p:spPr bwMode="auto">
          <a:xfrm>
            <a:off x="616075" y="4100740"/>
            <a:ext cx="1591056" cy="20375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7" cstate="screen">
            <a:extLst>
              <a:ext uri="{28A0092B-C50C-407E-A947-70E740481C1C}">
                <a14:useLocalDpi xmlns:a14="http://schemas.microsoft.com/office/drawing/2010/main"/>
              </a:ext>
            </a:extLst>
          </a:blip>
          <a:srcRect b="9902"/>
          <a:stretch/>
        </p:blipFill>
        <p:spPr>
          <a:xfrm>
            <a:off x="4351896" y="4100740"/>
            <a:ext cx="1591056" cy="2033133"/>
          </a:xfrm>
          <a:prstGeom prst="rect">
            <a:avLst/>
          </a:prstGeom>
          <a:ln>
            <a:solidFill>
              <a:srgbClr val="000000"/>
            </a:solidFill>
          </a:ln>
        </p:spPr>
      </p:pic>
      <p:sp>
        <p:nvSpPr>
          <p:cNvPr id="23"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9276673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80</a:t>
            </a:fld>
            <a:endParaRPr lang="en-US" dirty="0"/>
          </a:p>
        </p:txBody>
      </p:sp>
      <p:sp>
        <p:nvSpPr>
          <p:cNvPr id="4" name="Text Placeholder 3"/>
          <p:cNvSpPr>
            <a:spLocks noGrp="1"/>
          </p:cNvSpPr>
          <p:nvPr>
            <p:ph type="body" sz="quarter" idx="14"/>
          </p:nvPr>
        </p:nvSpPr>
        <p:spPr>
          <a:xfrm>
            <a:off x="628649" y="1371600"/>
            <a:ext cx="6236971" cy="4686618"/>
          </a:xfrm>
        </p:spPr>
        <p:txBody>
          <a:bodyPr/>
          <a:lstStyle/>
          <a:p>
            <a:pPr marL="0" indent="0">
              <a:buNone/>
            </a:pPr>
            <a:r>
              <a:rPr lang="en-US" dirty="0" smtClean="0">
                <a:latin typeface="Arial Black" panose="020B0A04020102020204" pitchFamily="34" charset="0"/>
              </a:rPr>
              <a:t>6. Process Tank Entry</a:t>
            </a:r>
          </a:p>
          <a:p>
            <a:pPr marL="342900" indent="-342900"/>
            <a:r>
              <a:rPr lang="en-US" dirty="0"/>
              <a:t>What are the potential Fatal Risks?</a:t>
            </a:r>
          </a:p>
          <a:p>
            <a:pPr marL="342900" indent="-342900"/>
            <a:r>
              <a:rPr lang="en-US" dirty="0"/>
              <a:t>What are the Critical Controls?</a:t>
            </a:r>
          </a:p>
          <a:p>
            <a:pPr marL="0" indent="0">
              <a:buNone/>
            </a:pPr>
            <a:endParaRPr lang="en-US" dirty="0">
              <a:latin typeface="Arial Black" panose="020B0A04020102020204" pitchFamily="34" charset="0"/>
            </a:endParaRPr>
          </a:p>
        </p:txBody>
      </p:sp>
      <p:sp>
        <p:nvSpPr>
          <p:cNvPr id="5" name="Text Placeholder 4"/>
          <p:cNvSpPr>
            <a:spLocks noGrp="1"/>
          </p:cNvSpPr>
          <p:nvPr>
            <p:ph type="body" sz="quarter" idx="15"/>
          </p:nvPr>
        </p:nvSpPr>
        <p:spPr/>
        <p:txBody>
          <a:bodyPr/>
          <a:lstStyle/>
          <a:p>
            <a:r>
              <a:rPr lang="en-US" dirty="0" smtClean="0"/>
              <a:t>Identifying Fatal Risks</a:t>
            </a:r>
            <a:endParaRPr lang="en-US" dirty="0"/>
          </a:p>
        </p:txBody>
      </p:sp>
      <p:pic>
        <p:nvPicPr>
          <p:cNvPr id="7" name="Picture 6" descr="IMG_005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2492058"/>
            <a:ext cx="2679557" cy="3566160"/>
          </a:xfrm>
          <a:prstGeom prst="rect">
            <a:avLst/>
          </a:prstGeom>
          <a:noFill/>
          <a:ln>
            <a:solidFill>
              <a:schemeClr val="tx1"/>
            </a:solidFill>
          </a:ln>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3202530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81</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buNone/>
            </a:pPr>
            <a:r>
              <a:rPr lang="en-US" dirty="0" smtClean="0">
                <a:latin typeface="Arial Black" panose="020B0A04020102020204" pitchFamily="34" charset="0"/>
              </a:rPr>
              <a:t>Process Tank Entry</a:t>
            </a:r>
          </a:p>
          <a:p>
            <a:pPr marL="0" indent="0">
              <a:buNone/>
            </a:pPr>
            <a:r>
              <a:rPr lang="en-US" dirty="0" smtClean="0"/>
              <a:t>Fatal Risks and Critical Controls</a:t>
            </a:r>
          </a:p>
          <a:p>
            <a:pPr marL="0" indent="0">
              <a:buNone/>
            </a:pPr>
            <a:endParaRPr lang="en-US" dirty="0" smtClean="0"/>
          </a:p>
          <a:p>
            <a:pPr marL="1146175" lvl="1">
              <a:buFont typeface="Wingdings" panose="05000000000000000000" pitchFamily="2" charset="2"/>
              <a:buChar char="§"/>
            </a:pPr>
            <a:r>
              <a:rPr lang="en-US" b="1" dirty="0" smtClean="0"/>
              <a:t>Confined Space </a:t>
            </a:r>
          </a:p>
          <a:p>
            <a:pPr marL="1597025" lvl="2">
              <a:buClr>
                <a:srgbClr val="00B0F0"/>
              </a:buClr>
            </a:pPr>
            <a:r>
              <a:rPr lang="en-US" dirty="0" smtClean="0">
                <a:latin typeface="Arial" panose="020B0604020202020204" pitchFamily="34" charset="0"/>
                <a:cs typeface="Arial" panose="020B0604020202020204" pitchFamily="34" charset="0"/>
              </a:rPr>
              <a:t>Atmospheric </a:t>
            </a:r>
            <a:r>
              <a:rPr lang="en-US" dirty="0">
                <a:latin typeface="Arial" panose="020B0604020202020204" pitchFamily="34" charset="0"/>
                <a:cs typeface="Arial" panose="020B0604020202020204" pitchFamily="34" charset="0"/>
              </a:rPr>
              <a:t>monitoring, entry permit execution, energy isolation/LOTOTO </a:t>
            </a:r>
          </a:p>
          <a:p>
            <a:pPr lvl="2"/>
            <a:endParaRPr lang="en-US" dirty="0">
              <a:latin typeface="Arial" panose="020B0604020202020204" pitchFamily="34" charset="0"/>
              <a:cs typeface="Arial" panose="020B0604020202020204" pitchFamily="34" charset="0"/>
            </a:endParaRPr>
          </a:p>
          <a:p>
            <a:pPr marL="1146175" lvl="1">
              <a:buFont typeface="Wingdings" panose="05000000000000000000" pitchFamily="2" charset="2"/>
              <a:buChar char="§"/>
            </a:pPr>
            <a:r>
              <a:rPr lang="en-US" b="1" dirty="0" smtClean="0"/>
              <a:t>Fire</a:t>
            </a:r>
          </a:p>
          <a:p>
            <a:pPr marL="1597025" lvl="2">
              <a:buClr>
                <a:srgbClr val="00B0F0"/>
              </a:buClr>
            </a:pPr>
            <a:r>
              <a:rPr lang="en-US" dirty="0" smtClean="0">
                <a:latin typeface="Arial" panose="020B0604020202020204" pitchFamily="34" charset="0"/>
                <a:cs typeface="Arial" panose="020B0604020202020204" pitchFamily="34" charset="0"/>
              </a:rPr>
              <a:t>Alarm systems, evacuation plan, fire suppression systems, hot work permit execution, rescue systems, segregation and storage</a:t>
            </a:r>
          </a:p>
          <a:p>
            <a:pPr marL="914400" lvl="2" indent="0">
              <a:buNone/>
            </a:pPr>
            <a:endParaRPr lang="en-US" dirty="0" smtClean="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5"/>
          </p:nvPr>
        </p:nvSpPr>
        <p:spPr>
          <a:xfrm>
            <a:off x="628649" y="615474"/>
            <a:ext cx="6390217" cy="646588"/>
          </a:xfrm>
        </p:spPr>
        <p:txBody>
          <a:bodyPr>
            <a:noAutofit/>
          </a:bodyPr>
          <a:lstStyle/>
          <a:p>
            <a:r>
              <a:rPr lang="en-US" dirty="0" smtClean="0"/>
              <a:t>FRM Practice</a:t>
            </a:r>
            <a:endParaRPr lang="en-US" dirty="0"/>
          </a:p>
        </p:txBody>
      </p:sp>
      <p:sp>
        <p:nvSpPr>
          <p:cNvPr id="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10" name="Picture 9" descr="https://fmmyplace.fmi.com/personal/fmi_rmclain/Fatal%20Risk%20Mgt/small%20symbol_Confined%20Spa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49" y="2466921"/>
            <a:ext cx="1051560" cy="914400"/>
          </a:xfrm>
          <a:prstGeom prst="rect">
            <a:avLst/>
          </a:prstGeom>
          <a:noFill/>
          <a:ln>
            <a:noFill/>
          </a:ln>
        </p:spPr>
      </p:pic>
      <p:pic>
        <p:nvPicPr>
          <p:cNvPr id="14" name="Picture 13" descr="https://fmwebhome.fmi.com/functions/DOHS/FatalRiskMgt/FRMIcon_Fire_transparen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50" y="3758846"/>
            <a:ext cx="1051560" cy="914400"/>
          </a:xfrm>
          <a:prstGeom prst="rect">
            <a:avLst/>
          </a:prstGeom>
          <a:noFill/>
          <a:ln>
            <a:noFill/>
          </a:ln>
        </p:spPr>
      </p:pic>
    </p:spTree>
    <p:extLst>
      <p:ext uri="{BB962C8B-B14F-4D97-AF65-F5344CB8AC3E}">
        <p14:creationId xmlns:p14="http://schemas.microsoft.com/office/powerpoint/2010/main" val="201691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82</a:t>
            </a:fld>
            <a:endParaRPr lang="en-US" dirty="0"/>
          </a:p>
        </p:txBody>
      </p:sp>
      <p:sp>
        <p:nvSpPr>
          <p:cNvPr id="4" name="Text Placeholder 3"/>
          <p:cNvSpPr>
            <a:spLocks noGrp="1"/>
          </p:cNvSpPr>
          <p:nvPr>
            <p:ph type="body" sz="quarter" idx="14"/>
          </p:nvPr>
        </p:nvSpPr>
        <p:spPr/>
        <p:txBody>
          <a:bodyPr/>
          <a:lstStyle/>
          <a:p>
            <a:pPr marL="0" indent="0">
              <a:buNone/>
            </a:pPr>
            <a:r>
              <a:rPr lang="en-US" dirty="0" smtClean="0">
                <a:latin typeface="Arial Black" panose="020B0A04020102020204" pitchFamily="34" charset="0"/>
              </a:rPr>
              <a:t>7. Remove </a:t>
            </a:r>
            <a:r>
              <a:rPr lang="en-US" dirty="0">
                <a:latin typeface="Arial Black" panose="020B0A04020102020204" pitchFamily="34" charset="0"/>
              </a:rPr>
              <a:t>Broken Roaster </a:t>
            </a:r>
            <a:r>
              <a:rPr lang="en-US" dirty="0" smtClean="0">
                <a:latin typeface="Arial Black" panose="020B0A04020102020204" pitchFamily="34" charset="0"/>
              </a:rPr>
              <a:t>Arm</a:t>
            </a:r>
          </a:p>
          <a:p>
            <a:pPr marL="342900" indent="-342900"/>
            <a:r>
              <a:rPr lang="en-US" dirty="0"/>
              <a:t>What are the potential Fatal Risks?</a:t>
            </a:r>
          </a:p>
          <a:p>
            <a:pPr marL="342900" indent="-342900"/>
            <a:r>
              <a:rPr lang="en-US" dirty="0"/>
              <a:t>What are the Critical Controls?</a:t>
            </a:r>
          </a:p>
          <a:p>
            <a:pPr marL="0" indent="0">
              <a:buNone/>
            </a:pPr>
            <a:endParaRPr lang="en-US" dirty="0">
              <a:latin typeface="Arial Black" panose="020B0A04020102020204" pitchFamily="34" charset="0"/>
            </a:endParaRPr>
          </a:p>
          <a:p>
            <a:endParaRPr lang="en-US" dirty="0"/>
          </a:p>
        </p:txBody>
      </p:sp>
      <p:sp>
        <p:nvSpPr>
          <p:cNvPr id="5" name="Text Placeholder 4"/>
          <p:cNvSpPr>
            <a:spLocks noGrp="1"/>
          </p:cNvSpPr>
          <p:nvPr>
            <p:ph type="body" sz="quarter" idx="15"/>
          </p:nvPr>
        </p:nvSpPr>
        <p:spPr/>
        <p:txBody>
          <a:bodyPr/>
          <a:lstStyle/>
          <a:p>
            <a:r>
              <a:rPr lang="en-US" dirty="0" smtClean="0"/>
              <a:t>Identifying Fatal Risks</a:t>
            </a:r>
            <a:endParaRPr lang="en-US" dirty="0"/>
          </a:p>
        </p:txBody>
      </p:sp>
      <p:pic>
        <p:nvPicPr>
          <p:cNvPr id="7" name="Picture 6" descr="IMG_090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2499678"/>
            <a:ext cx="4781637" cy="3566160"/>
          </a:xfrm>
          <a:prstGeom prst="rect">
            <a:avLst/>
          </a:prstGeom>
          <a:noFill/>
          <a:ln>
            <a:solidFill>
              <a:schemeClr val="tx1"/>
            </a:solidFill>
          </a:ln>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28700800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83</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buNone/>
            </a:pPr>
            <a:r>
              <a:rPr lang="en-US" dirty="0" smtClean="0">
                <a:latin typeface="Arial Black" panose="020B0A04020102020204" pitchFamily="34" charset="0"/>
              </a:rPr>
              <a:t>Remove Broken Roaster Arm</a:t>
            </a:r>
          </a:p>
          <a:p>
            <a:pPr marL="0" indent="0">
              <a:buNone/>
            </a:pPr>
            <a:r>
              <a:rPr lang="en-US" dirty="0" smtClean="0"/>
              <a:t>Fatal Risks and Critical Controls</a:t>
            </a:r>
          </a:p>
          <a:p>
            <a:pPr marL="0" indent="0">
              <a:buNone/>
            </a:pPr>
            <a:endParaRPr lang="en-US" dirty="0" smtClean="0"/>
          </a:p>
          <a:p>
            <a:pPr marL="1087438" lvl="1">
              <a:buFont typeface="Wingdings" panose="05000000000000000000" pitchFamily="2" charset="2"/>
              <a:buChar char="§"/>
            </a:pPr>
            <a:r>
              <a:rPr lang="en-US" b="1" dirty="0" smtClean="0"/>
              <a:t>Lifting Operations</a:t>
            </a:r>
            <a:endParaRPr lang="en-US" b="1" dirty="0"/>
          </a:p>
          <a:p>
            <a:pPr marL="1597025" lvl="2">
              <a:buClr>
                <a:srgbClr val="00B0F0"/>
              </a:buClr>
            </a:pPr>
            <a:r>
              <a:rPr lang="en-US" dirty="0" smtClean="0">
                <a:latin typeface="Arial" panose="020B0604020202020204" pitchFamily="34" charset="0"/>
                <a:cs typeface="Arial" panose="020B0604020202020204" pitchFamily="34" charset="0"/>
              </a:rPr>
              <a:t>Barriers and segregation, mechanical integrity of lifting equipment, lifting execution </a:t>
            </a:r>
          </a:p>
          <a:p>
            <a:pPr marL="914400" lvl="2" indent="0">
              <a:buNone/>
            </a:pPr>
            <a:endParaRPr lang="en-US" sz="1800" dirty="0" smtClean="0">
              <a:latin typeface="Arial" panose="020B0604020202020204" pitchFamily="34" charset="0"/>
              <a:cs typeface="Arial" panose="020B0604020202020204" pitchFamily="34" charset="0"/>
            </a:endParaRPr>
          </a:p>
          <a:p>
            <a:pPr marL="1146175" lvl="1">
              <a:buFont typeface="Wingdings" panose="05000000000000000000" pitchFamily="2" charset="2"/>
              <a:buChar char="§"/>
            </a:pPr>
            <a:r>
              <a:rPr lang="en-US" b="1" dirty="0" smtClean="0"/>
              <a:t>Vehicle Impact on Person</a:t>
            </a:r>
            <a:endParaRPr lang="en-US" b="1" dirty="0"/>
          </a:p>
          <a:p>
            <a:pPr marL="1597025" lvl="2">
              <a:buClr>
                <a:srgbClr val="00B0F0"/>
              </a:buClr>
            </a:pPr>
            <a:r>
              <a:rPr lang="en-US" dirty="0" smtClean="0">
                <a:latin typeface="Arial" panose="020B0604020202020204" pitchFamily="34" charset="0"/>
                <a:cs typeface="Arial" panose="020B0604020202020204" pitchFamily="34" charset="0"/>
              </a:rPr>
              <a:t>Vehicle </a:t>
            </a: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re-operational inspection, positive communication system, segregation, signage and demarcation, fundamentally stable parking</a:t>
            </a:r>
          </a:p>
          <a:p>
            <a:pPr marL="914400" lvl="2" indent="0">
              <a:buNone/>
            </a:pPr>
            <a:endParaRPr lang="en-US"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5"/>
          </p:nvPr>
        </p:nvSpPr>
        <p:spPr>
          <a:xfrm>
            <a:off x="628649" y="615474"/>
            <a:ext cx="6390217" cy="646588"/>
          </a:xfrm>
        </p:spPr>
        <p:txBody>
          <a:bodyPr>
            <a:noAutofit/>
          </a:bodyPr>
          <a:lstStyle/>
          <a:p>
            <a:r>
              <a:rPr lang="en-US" dirty="0" smtClean="0"/>
              <a:t>FRM Practice</a:t>
            </a:r>
            <a:endParaRPr lang="en-US" dirty="0"/>
          </a:p>
        </p:txBody>
      </p:sp>
      <p:sp>
        <p:nvSpPr>
          <p:cNvPr id="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13" name="Picture 12" descr="https://fmwebhome.fmi.com/functions/DOHS/FatalRiskMgt/FRMIcon_LiftingOps_transparen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024" y="2513345"/>
            <a:ext cx="1051560" cy="914400"/>
          </a:xfrm>
          <a:prstGeom prst="rect">
            <a:avLst/>
          </a:prstGeom>
          <a:noFill/>
          <a:ln>
            <a:noFill/>
          </a:ln>
        </p:spPr>
      </p:pic>
      <p:pic>
        <p:nvPicPr>
          <p:cNvPr id="14" name="Picture 13" descr="https://fmwebhome.fmi.com/functions/DOHS/FatalRiskMgt/FRMIcon_VehicleImpactPerson_transparen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149" y="3988678"/>
            <a:ext cx="1051560" cy="914400"/>
          </a:xfrm>
          <a:prstGeom prst="rect">
            <a:avLst/>
          </a:prstGeom>
          <a:noFill/>
          <a:ln>
            <a:noFill/>
          </a:ln>
        </p:spPr>
      </p:pic>
    </p:spTree>
    <p:extLst>
      <p:ext uri="{BB962C8B-B14F-4D97-AF65-F5344CB8AC3E}">
        <p14:creationId xmlns:p14="http://schemas.microsoft.com/office/powerpoint/2010/main" val="368511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84</a:t>
            </a:fld>
            <a:endParaRPr lang="en-US" dirty="0"/>
          </a:p>
        </p:txBody>
      </p:sp>
      <p:sp>
        <p:nvSpPr>
          <p:cNvPr id="4" name="Text Placeholder 3"/>
          <p:cNvSpPr>
            <a:spLocks noGrp="1"/>
          </p:cNvSpPr>
          <p:nvPr>
            <p:ph type="body" sz="quarter" idx="14"/>
          </p:nvPr>
        </p:nvSpPr>
        <p:spPr/>
        <p:txBody>
          <a:bodyPr/>
          <a:lstStyle/>
          <a:p>
            <a:pPr marL="0" indent="0">
              <a:buNone/>
            </a:pPr>
            <a:r>
              <a:rPr lang="en-US" dirty="0" smtClean="0">
                <a:latin typeface="Arial Black" panose="020B0A04020102020204" pitchFamily="34" charset="0"/>
              </a:rPr>
              <a:t>8. Sample Materials</a:t>
            </a:r>
          </a:p>
          <a:p>
            <a:pPr marL="342900" indent="-342900"/>
            <a:r>
              <a:rPr lang="en-US" dirty="0"/>
              <a:t>What are the potential Fatal Risks?</a:t>
            </a:r>
          </a:p>
          <a:p>
            <a:pPr marL="342900" indent="-342900"/>
            <a:r>
              <a:rPr lang="en-US" dirty="0"/>
              <a:t>What are the Critical Controls?</a:t>
            </a:r>
          </a:p>
          <a:p>
            <a:pPr marL="0" indent="0">
              <a:buNone/>
            </a:pPr>
            <a:endParaRPr lang="en-US" dirty="0">
              <a:latin typeface="Arial Black" panose="020B0A04020102020204" pitchFamily="34" charset="0"/>
            </a:endParaRPr>
          </a:p>
        </p:txBody>
      </p:sp>
      <p:sp>
        <p:nvSpPr>
          <p:cNvPr id="5" name="Text Placeholder 4"/>
          <p:cNvSpPr>
            <a:spLocks noGrp="1"/>
          </p:cNvSpPr>
          <p:nvPr>
            <p:ph type="body" sz="quarter" idx="15"/>
          </p:nvPr>
        </p:nvSpPr>
        <p:spPr/>
        <p:txBody>
          <a:bodyPr/>
          <a:lstStyle/>
          <a:p>
            <a:r>
              <a:rPr lang="en-US" dirty="0" smtClean="0"/>
              <a:t>Identifying Fatal Risks</a:t>
            </a:r>
            <a:endParaRPr lang="en-US" dirty="0"/>
          </a:p>
        </p:txBody>
      </p:sp>
      <p:pic>
        <p:nvPicPr>
          <p:cNvPr id="7" name="Picture 6" descr="C:\Users\mconder\Desktop\FRM lab activit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2499678"/>
            <a:ext cx="4755507" cy="3566160"/>
          </a:xfrm>
          <a:prstGeom prst="rect">
            <a:avLst/>
          </a:prstGeom>
          <a:noFill/>
          <a:ln>
            <a:solidFill>
              <a:sysClr val="windowText" lastClr="000000"/>
            </a:solidFill>
          </a:ln>
        </p:spPr>
      </p:pic>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9124267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85</a:t>
            </a:fld>
            <a:endParaRPr lang="en-US" dirty="0"/>
          </a:p>
        </p:txBody>
      </p:sp>
      <p:sp>
        <p:nvSpPr>
          <p:cNvPr id="6" name="Text Placeholder 5"/>
          <p:cNvSpPr>
            <a:spLocks noGrp="1"/>
          </p:cNvSpPr>
          <p:nvPr>
            <p:ph type="body" sz="quarter" idx="14"/>
          </p:nvPr>
        </p:nvSpPr>
        <p:spPr>
          <a:xfrm>
            <a:off x="628650" y="1495212"/>
            <a:ext cx="6236971" cy="4686618"/>
          </a:xfrm>
        </p:spPr>
        <p:txBody>
          <a:bodyPr/>
          <a:lstStyle/>
          <a:p>
            <a:pPr marL="0" indent="0">
              <a:buNone/>
            </a:pPr>
            <a:r>
              <a:rPr lang="en-US" dirty="0" smtClean="0">
                <a:latin typeface="Arial Black" panose="020B0A04020102020204" pitchFamily="34" charset="0"/>
              </a:rPr>
              <a:t>Sample Materials</a:t>
            </a:r>
          </a:p>
          <a:p>
            <a:pPr marL="0" indent="0">
              <a:buNone/>
            </a:pPr>
            <a:r>
              <a:rPr lang="en-US" dirty="0" smtClean="0"/>
              <a:t>Fatal Risks and Critical Controls</a:t>
            </a:r>
          </a:p>
          <a:p>
            <a:pPr marL="0" indent="0">
              <a:buNone/>
            </a:pPr>
            <a:endParaRPr lang="en-US" dirty="0" smtClean="0"/>
          </a:p>
          <a:p>
            <a:pPr marL="1146175" lvl="1">
              <a:buFont typeface="Wingdings" panose="05000000000000000000" pitchFamily="2" charset="2"/>
              <a:buChar char="§"/>
            </a:pPr>
            <a:r>
              <a:rPr lang="en-US" b="1" dirty="0" smtClean="0"/>
              <a:t>Exposure to Hazardous Substances</a:t>
            </a:r>
          </a:p>
          <a:p>
            <a:pPr marL="1597025" lvl="2">
              <a:buClr>
                <a:srgbClr val="00B0F0"/>
              </a:buClr>
            </a:pPr>
            <a:r>
              <a:rPr lang="en-US" dirty="0" smtClean="0">
                <a:latin typeface="Arial" panose="020B0604020202020204" pitchFamily="34" charset="0"/>
                <a:cs typeface="Arial" panose="020B0604020202020204" pitchFamily="34" charset="0"/>
              </a:rPr>
              <a:t>Access control, alarm systems, engineered controls, handling requirements, loading and unloading protection, mechanical integrity of storage and distribution, PPE</a:t>
            </a:r>
            <a:endParaRPr lang="en-US" dirty="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marL="1146175" lvl="1">
              <a:buFont typeface="Wingdings" panose="05000000000000000000" pitchFamily="2" charset="2"/>
              <a:buChar char="§"/>
            </a:pPr>
            <a:r>
              <a:rPr lang="en-US" b="1" dirty="0" smtClean="0"/>
              <a:t>Fire</a:t>
            </a:r>
          </a:p>
          <a:p>
            <a:pPr marL="1597025" lvl="2">
              <a:buClr>
                <a:srgbClr val="00B0F0"/>
              </a:buClr>
            </a:pPr>
            <a:r>
              <a:rPr lang="en-US" dirty="0" smtClean="0">
                <a:latin typeface="Arial" panose="020B0604020202020204" pitchFamily="34" charset="0"/>
                <a:cs typeface="Arial" panose="020B0604020202020204" pitchFamily="34" charset="0"/>
              </a:rPr>
              <a:t>Alarm systems, evacuation plan, fire suppression systems, hot work permit execution, rescue systems, segregation and storage</a:t>
            </a:r>
          </a:p>
          <a:p>
            <a:pPr marL="914400" lvl="2" indent="0">
              <a:buNone/>
            </a:pPr>
            <a:endParaRPr lang="en-US" dirty="0" smtClean="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5"/>
          </p:nvPr>
        </p:nvSpPr>
        <p:spPr>
          <a:xfrm>
            <a:off x="628649" y="615474"/>
            <a:ext cx="6390217" cy="646588"/>
          </a:xfrm>
        </p:spPr>
        <p:txBody>
          <a:bodyPr>
            <a:noAutofit/>
          </a:bodyPr>
          <a:lstStyle/>
          <a:p>
            <a:r>
              <a:rPr lang="en-US" dirty="0" smtClean="0"/>
              <a:t>FRM Practice</a:t>
            </a:r>
            <a:endParaRPr lang="en-US" dirty="0"/>
          </a:p>
        </p:txBody>
      </p:sp>
      <p:sp>
        <p:nvSpPr>
          <p:cNvPr id="9"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pic>
        <p:nvPicPr>
          <p:cNvPr id="10" name="Picture 9" descr="https://fmmyplace.fmi.com/personal/fmi_rmclain/Fatal%20Risk%20Mgt/small%20symbol_Confined%20Spa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49" y="2466921"/>
            <a:ext cx="1051560" cy="914400"/>
          </a:xfrm>
          <a:prstGeom prst="rect">
            <a:avLst/>
          </a:prstGeom>
          <a:noFill/>
          <a:ln>
            <a:noFill/>
          </a:ln>
        </p:spPr>
      </p:pic>
      <p:pic>
        <p:nvPicPr>
          <p:cNvPr id="14" name="Picture 13" descr="https://fmwebhome.fmi.com/functions/DOHS/FatalRiskMgt/FRMIcon_Fire_transparen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74" y="4586180"/>
            <a:ext cx="1051560" cy="914400"/>
          </a:xfrm>
          <a:prstGeom prst="rect">
            <a:avLst/>
          </a:prstGeom>
          <a:noFill/>
          <a:ln>
            <a:noFill/>
          </a:ln>
        </p:spPr>
      </p:pic>
    </p:spTree>
    <p:extLst>
      <p:ext uri="{BB962C8B-B14F-4D97-AF65-F5344CB8AC3E}">
        <p14:creationId xmlns:p14="http://schemas.microsoft.com/office/powerpoint/2010/main" val="22428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86</a:t>
            </a:fld>
            <a:endParaRPr lang="en-US" dirty="0"/>
          </a:p>
        </p:txBody>
      </p:sp>
      <p:sp>
        <p:nvSpPr>
          <p:cNvPr id="8" name="Text Placeholder 7"/>
          <p:cNvSpPr>
            <a:spLocks noGrp="1"/>
          </p:cNvSpPr>
          <p:nvPr>
            <p:ph type="body" sz="quarter" idx="14"/>
          </p:nvPr>
        </p:nvSpPr>
        <p:spPr/>
        <p:txBody>
          <a:bodyPr/>
          <a:lstStyle/>
          <a:p>
            <a:pPr>
              <a:lnSpc>
                <a:spcPct val="100000"/>
              </a:lnSpc>
              <a:spcAft>
                <a:spcPts val="600"/>
              </a:spcAft>
            </a:pPr>
            <a:r>
              <a:rPr lang="en-US" dirty="0" smtClean="0"/>
              <a:t>How will these tools make you more efficient in discussing Fatal Risks and Critical Controls?</a:t>
            </a:r>
          </a:p>
          <a:p>
            <a:pPr>
              <a:lnSpc>
                <a:spcPct val="100000"/>
              </a:lnSpc>
              <a:spcAft>
                <a:spcPts val="600"/>
              </a:spcAft>
            </a:pPr>
            <a:r>
              <a:rPr lang="en-US" dirty="0" smtClean="0"/>
              <a:t>What are some other ways the tools can be used?</a:t>
            </a:r>
          </a:p>
          <a:p>
            <a:pPr>
              <a:lnSpc>
                <a:spcPct val="100000"/>
              </a:lnSpc>
              <a:spcAft>
                <a:spcPts val="600"/>
              </a:spcAft>
            </a:pPr>
            <a:r>
              <a:rPr lang="en-US" dirty="0" smtClean="0"/>
              <a:t>What do you need to help you be successful using this approach in the field?</a:t>
            </a:r>
            <a:endParaRPr lang="en-US" dirty="0"/>
          </a:p>
        </p:txBody>
      </p:sp>
      <p:sp>
        <p:nvSpPr>
          <p:cNvPr id="9" name="Text Placeholder 8"/>
          <p:cNvSpPr>
            <a:spLocks noGrp="1"/>
          </p:cNvSpPr>
          <p:nvPr>
            <p:ph type="body" sz="quarter" idx="15"/>
          </p:nvPr>
        </p:nvSpPr>
        <p:spPr/>
        <p:txBody>
          <a:bodyPr/>
          <a:lstStyle/>
          <a:p>
            <a:r>
              <a:rPr lang="en-US" dirty="0" smtClean="0"/>
              <a:t>Debrief</a:t>
            </a:r>
            <a:endParaRPr lang="en-US" dirty="0"/>
          </a:p>
        </p:txBody>
      </p:sp>
      <p:sp>
        <p:nvSpPr>
          <p:cNvPr id="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5724574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FRM Implementation and Progression</a:t>
            </a:r>
            <a:endParaRPr lang="en-US"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568" r="8568"/>
          <a:stretch>
            <a:fillRect/>
          </a:stretch>
        </p:blipFill>
        <p:spPr/>
      </p:pic>
    </p:spTree>
    <p:extLst>
      <p:ext uri="{BB962C8B-B14F-4D97-AF65-F5344CB8AC3E}">
        <p14:creationId xmlns:p14="http://schemas.microsoft.com/office/powerpoint/2010/main" val="7404955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88</a:t>
            </a:fld>
            <a:endParaRPr lang="en-US" dirty="0"/>
          </a:p>
        </p:txBody>
      </p:sp>
      <p:sp>
        <p:nvSpPr>
          <p:cNvPr id="6" name="Text Placeholder 5"/>
          <p:cNvSpPr>
            <a:spLocks noGrp="1"/>
          </p:cNvSpPr>
          <p:nvPr>
            <p:ph type="body" sz="quarter" idx="14"/>
          </p:nvPr>
        </p:nvSpPr>
        <p:spPr>
          <a:xfrm>
            <a:off x="628649" y="1577406"/>
            <a:ext cx="6236971" cy="4686618"/>
          </a:xfrm>
        </p:spPr>
        <p:txBody>
          <a:bodyPr/>
          <a:lstStyle/>
          <a:p>
            <a:pPr marL="0" indent="0">
              <a:lnSpc>
                <a:spcPct val="100000"/>
              </a:lnSpc>
              <a:spcAft>
                <a:spcPts val="600"/>
              </a:spcAft>
              <a:buNone/>
            </a:pPr>
            <a:r>
              <a:rPr lang="en-US" dirty="0" smtClean="0"/>
              <a:t>Sample road map for rolling out FRM</a:t>
            </a:r>
          </a:p>
          <a:p>
            <a:pPr>
              <a:lnSpc>
                <a:spcPct val="100000"/>
              </a:lnSpc>
              <a:spcAft>
                <a:spcPts val="600"/>
              </a:spcAft>
            </a:pPr>
            <a:r>
              <a:rPr lang="en-US" dirty="0" smtClean="0"/>
              <a:t>Weeks 1-2: Icon Introduction</a:t>
            </a:r>
          </a:p>
          <a:p>
            <a:pPr>
              <a:lnSpc>
                <a:spcPct val="100000"/>
              </a:lnSpc>
              <a:spcAft>
                <a:spcPts val="600"/>
              </a:spcAft>
            </a:pPr>
            <a:r>
              <a:rPr lang="en-US" dirty="0" smtClean="0"/>
              <a:t>Weeks 3-4: Critical Control Discussions</a:t>
            </a:r>
          </a:p>
          <a:p>
            <a:pPr>
              <a:lnSpc>
                <a:spcPct val="100000"/>
              </a:lnSpc>
              <a:spcAft>
                <a:spcPts val="600"/>
              </a:spcAft>
            </a:pPr>
            <a:r>
              <a:rPr lang="en-US" dirty="0" smtClean="0"/>
              <a:t>Weeks 5-6: Verification Question Overview</a:t>
            </a:r>
          </a:p>
          <a:p>
            <a:pPr>
              <a:lnSpc>
                <a:spcPct val="100000"/>
              </a:lnSpc>
              <a:spcAft>
                <a:spcPts val="600"/>
              </a:spcAft>
            </a:pPr>
            <a:r>
              <a:rPr lang="en-US" dirty="0" smtClean="0"/>
              <a:t>Weeks 7-8: Putting It Together</a:t>
            </a:r>
          </a:p>
          <a:p>
            <a:pPr>
              <a:lnSpc>
                <a:spcPct val="100000"/>
              </a:lnSpc>
              <a:spcAft>
                <a:spcPts val="600"/>
              </a:spcAft>
            </a:pP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smtClean="0"/>
              <a:t>FRM Implementation and Progression</a:t>
            </a:r>
            <a:endParaRPr lang="en-US" dirty="0"/>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40313539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89</a:t>
            </a:fld>
            <a:endParaRPr lang="en-US" dirty="0"/>
          </a:p>
        </p:txBody>
      </p:sp>
      <p:sp>
        <p:nvSpPr>
          <p:cNvPr id="6" name="Text Placeholder 5"/>
          <p:cNvSpPr>
            <a:spLocks noGrp="1"/>
          </p:cNvSpPr>
          <p:nvPr>
            <p:ph type="body" sz="quarter" idx="14"/>
          </p:nvPr>
        </p:nvSpPr>
        <p:spPr>
          <a:xfrm>
            <a:off x="628649" y="1597953"/>
            <a:ext cx="6236971" cy="4686618"/>
          </a:xfrm>
        </p:spPr>
        <p:txBody>
          <a:bodyPr/>
          <a:lstStyle/>
          <a:p>
            <a:pPr marL="0" indent="0">
              <a:lnSpc>
                <a:spcPct val="100000"/>
              </a:lnSpc>
              <a:spcAft>
                <a:spcPts val="600"/>
              </a:spcAft>
              <a:buNone/>
            </a:pPr>
            <a:r>
              <a:rPr lang="en-US" dirty="0" smtClean="0"/>
              <a:t>Weeks 1 - 2: Icon Introduction</a:t>
            </a:r>
          </a:p>
          <a:p>
            <a:pPr>
              <a:lnSpc>
                <a:spcPct val="100000"/>
              </a:lnSpc>
              <a:spcAft>
                <a:spcPts val="600"/>
              </a:spcAft>
            </a:pPr>
            <a:r>
              <a:rPr lang="en-US" dirty="0" smtClean="0"/>
              <a:t>Use Supervisor Talking Points to introduce the program</a:t>
            </a:r>
          </a:p>
          <a:p>
            <a:pPr>
              <a:lnSpc>
                <a:spcPct val="100000"/>
              </a:lnSpc>
              <a:spcAft>
                <a:spcPts val="600"/>
              </a:spcAft>
            </a:pPr>
            <a:r>
              <a:rPr lang="en-US" dirty="0" smtClean="0"/>
              <a:t>Discuss applicable icons (2-3 per day)</a:t>
            </a:r>
          </a:p>
          <a:p>
            <a:pPr>
              <a:lnSpc>
                <a:spcPct val="100000"/>
              </a:lnSpc>
              <a:spcAft>
                <a:spcPts val="600"/>
              </a:spcAft>
            </a:pPr>
            <a:r>
              <a:rPr lang="en-US" dirty="0" smtClean="0"/>
              <a:t>Group discussions to incorporate icon use per job, task and reason for selection</a:t>
            </a:r>
          </a:p>
          <a:p>
            <a:pPr>
              <a:lnSpc>
                <a:spcPct val="100000"/>
              </a:lnSpc>
              <a:spcAft>
                <a:spcPts val="600"/>
              </a:spcAft>
            </a:pPr>
            <a:r>
              <a:rPr lang="en-US" dirty="0" smtClean="0"/>
              <a:t>Reinforce message on Fatal Risks and stopping the job</a:t>
            </a:r>
          </a:p>
          <a:p>
            <a:pPr>
              <a:lnSpc>
                <a:spcPct val="100000"/>
              </a:lnSpc>
              <a:spcAft>
                <a:spcPts val="600"/>
              </a:spcAft>
            </a:pP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a:t>FRM Implementation and Progression</a:t>
            </a:r>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250523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Fatal Risk MANAGEMENT</a:t>
            </a:r>
            <a:endParaRPr lang="en-US" dirty="0"/>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9</a:t>
            </a:fld>
            <a:endParaRPr lang="en-US" dirty="0"/>
          </a:p>
        </p:txBody>
      </p:sp>
      <p:sp>
        <p:nvSpPr>
          <p:cNvPr id="6" name="Text Placeholder 5"/>
          <p:cNvSpPr>
            <a:spLocks noGrp="1"/>
          </p:cNvSpPr>
          <p:nvPr>
            <p:ph type="body" sz="quarter" idx="14"/>
          </p:nvPr>
        </p:nvSpPr>
        <p:spPr/>
        <p:txBody>
          <a:bodyPr/>
          <a:lstStyle/>
          <a:p>
            <a:endParaRPr lang="en-US" dirty="0"/>
          </a:p>
        </p:txBody>
      </p:sp>
      <p:sp>
        <p:nvSpPr>
          <p:cNvPr id="7" name="Text Placeholder 6"/>
          <p:cNvSpPr>
            <a:spLocks noGrp="1"/>
          </p:cNvSpPr>
          <p:nvPr>
            <p:ph type="body" sz="quarter" idx="15"/>
          </p:nvPr>
        </p:nvSpPr>
        <p:spPr/>
        <p:txBody>
          <a:bodyPr/>
          <a:lstStyle/>
          <a:p>
            <a:r>
              <a:rPr lang="en-US" dirty="0" smtClean="0"/>
              <a:t>Fatalities</a:t>
            </a:r>
            <a:endParaRPr lang="en-US" dirty="0"/>
          </a:p>
        </p:txBody>
      </p:sp>
      <p:sp>
        <p:nvSpPr>
          <p:cNvPr id="8" name="Person"/>
          <p:cNvSpPr>
            <a:spLocks/>
          </p:cNvSpPr>
          <p:nvPr/>
        </p:nvSpPr>
        <p:spPr bwMode="auto">
          <a:xfrm>
            <a:off x="705529" y="4489202"/>
            <a:ext cx="821801" cy="794076"/>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1192638"/>
              </p:ext>
            </p:extLst>
          </p:nvPr>
        </p:nvGraphicFramePr>
        <p:xfrm>
          <a:off x="618032" y="5575095"/>
          <a:ext cx="8321832" cy="370840"/>
        </p:xfrm>
        <a:graphic>
          <a:graphicData uri="http://schemas.openxmlformats.org/drawingml/2006/table">
            <a:tbl>
              <a:tblPr firstRow="1" bandRow="1">
                <a:tableStyleId>{073A0DAA-6AF3-43AB-8588-CEC1D06C72B9}</a:tableStyleId>
              </a:tblPr>
              <a:tblGrid>
                <a:gridCol w="1040229">
                  <a:extLst>
                    <a:ext uri="{9D8B030D-6E8A-4147-A177-3AD203B41FA5}">
                      <a16:colId xmlns:a16="http://schemas.microsoft.com/office/drawing/2014/main" val="3231407811"/>
                    </a:ext>
                  </a:extLst>
                </a:gridCol>
                <a:gridCol w="1040229">
                  <a:extLst>
                    <a:ext uri="{9D8B030D-6E8A-4147-A177-3AD203B41FA5}">
                      <a16:colId xmlns:a16="http://schemas.microsoft.com/office/drawing/2014/main" val="1195911963"/>
                    </a:ext>
                  </a:extLst>
                </a:gridCol>
                <a:gridCol w="1040229">
                  <a:extLst>
                    <a:ext uri="{9D8B030D-6E8A-4147-A177-3AD203B41FA5}">
                      <a16:colId xmlns:a16="http://schemas.microsoft.com/office/drawing/2014/main" val="2406505559"/>
                    </a:ext>
                  </a:extLst>
                </a:gridCol>
                <a:gridCol w="1040229">
                  <a:extLst>
                    <a:ext uri="{9D8B030D-6E8A-4147-A177-3AD203B41FA5}">
                      <a16:colId xmlns:a16="http://schemas.microsoft.com/office/drawing/2014/main" val="2355044366"/>
                    </a:ext>
                  </a:extLst>
                </a:gridCol>
                <a:gridCol w="1040229">
                  <a:extLst>
                    <a:ext uri="{9D8B030D-6E8A-4147-A177-3AD203B41FA5}">
                      <a16:colId xmlns:a16="http://schemas.microsoft.com/office/drawing/2014/main" val="1298300734"/>
                    </a:ext>
                  </a:extLst>
                </a:gridCol>
                <a:gridCol w="1040229">
                  <a:extLst>
                    <a:ext uri="{9D8B030D-6E8A-4147-A177-3AD203B41FA5}">
                      <a16:colId xmlns:a16="http://schemas.microsoft.com/office/drawing/2014/main" val="906363764"/>
                    </a:ext>
                  </a:extLst>
                </a:gridCol>
                <a:gridCol w="1040229">
                  <a:extLst>
                    <a:ext uri="{9D8B030D-6E8A-4147-A177-3AD203B41FA5}">
                      <a16:colId xmlns:a16="http://schemas.microsoft.com/office/drawing/2014/main" val="3892389887"/>
                    </a:ext>
                  </a:extLst>
                </a:gridCol>
                <a:gridCol w="1040229">
                  <a:extLst>
                    <a:ext uri="{9D8B030D-6E8A-4147-A177-3AD203B41FA5}">
                      <a16:colId xmlns:a16="http://schemas.microsoft.com/office/drawing/2014/main" val="3949919346"/>
                    </a:ext>
                  </a:extLst>
                </a:gridCol>
              </a:tblGrid>
              <a:tr h="370840">
                <a:tc>
                  <a:txBody>
                    <a:bodyPr/>
                    <a:lstStyle/>
                    <a:p>
                      <a:pPr algn="ctr"/>
                      <a:r>
                        <a:rPr lang="en-US" dirty="0" smtClean="0">
                          <a:latin typeface="Arial" panose="020B0604020202020204" pitchFamily="34" charset="0"/>
                          <a:cs typeface="Arial" panose="020B0604020202020204" pitchFamily="34" charset="0"/>
                        </a:rPr>
                        <a:t>2010</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2012</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2013</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2014</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2016</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2017</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4222578"/>
                  </a:ext>
                </a:extLst>
              </a:tr>
            </a:tbl>
          </a:graphicData>
        </a:graphic>
      </p:graphicFrame>
      <p:sp>
        <p:nvSpPr>
          <p:cNvPr id="10" name="TextBox 9"/>
          <p:cNvSpPr txBox="1"/>
          <p:nvPr/>
        </p:nvSpPr>
        <p:spPr>
          <a:xfrm rot="16200000">
            <a:off x="-282206" y="3495942"/>
            <a:ext cx="1144783" cy="523220"/>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Fatal Incidents</a:t>
            </a:r>
            <a:endParaRPr lang="en-US" sz="1400" b="1" dirty="0">
              <a:latin typeface="Arial" panose="020B0604020202020204" pitchFamily="34" charset="0"/>
              <a:cs typeface="Arial" panose="020B0604020202020204" pitchFamily="34" charset="0"/>
            </a:endParaRPr>
          </a:p>
        </p:txBody>
      </p:sp>
      <p:sp>
        <p:nvSpPr>
          <p:cNvPr id="11" name="TextBox 10"/>
          <p:cNvSpPr txBox="1"/>
          <p:nvPr/>
        </p:nvSpPr>
        <p:spPr>
          <a:xfrm rot="16200000">
            <a:off x="-103694" y="4560316"/>
            <a:ext cx="1019792" cy="73866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People Fatally Injured</a:t>
            </a:r>
            <a:endParaRPr lang="en-US" sz="1400" b="1" dirty="0">
              <a:latin typeface="Arial" panose="020B0604020202020204" pitchFamily="34" charset="0"/>
              <a:cs typeface="Arial" panose="020B0604020202020204" pitchFamily="34" charset="0"/>
            </a:endParaRPr>
          </a:p>
        </p:txBody>
      </p:sp>
      <p:sp>
        <p:nvSpPr>
          <p:cNvPr id="12" name="Person"/>
          <p:cNvSpPr>
            <a:spLocks/>
          </p:cNvSpPr>
          <p:nvPr/>
        </p:nvSpPr>
        <p:spPr bwMode="auto">
          <a:xfrm>
            <a:off x="1760754" y="4489202"/>
            <a:ext cx="821801" cy="794076"/>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 name="Person"/>
          <p:cNvSpPr>
            <a:spLocks/>
          </p:cNvSpPr>
          <p:nvPr/>
        </p:nvSpPr>
        <p:spPr bwMode="auto">
          <a:xfrm>
            <a:off x="2815979" y="4489202"/>
            <a:ext cx="821801" cy="794076"/>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4" name="Person"/>
          <p:cNvSpPr>
            <a:spLocks/>
          </p:cNvSpPr>
          <p:nvPr/>
        </p:nvSpPr>
        <p:spPr bwMode="auto">
          <a:xfrm>
            <a:off x="3863489" y="4489202"/>
            <a:ext cx="821801" cy="794076"/>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5" name="Person"/>
          <p:cNvSpPr>
            <a:spLocks/>
          </p:cNvSpPr>
          <p:nvPr/>
        </p:nvSpPr>
        <p:spPr bwMode="auto">
          <a:xfrm>
            <a:off x="4909852" y="4489202"/>
            <a:ext cx="821801" cy="794076"/>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6" name="Person"/>
          <p:cNvSpPr>
            <a:spLocks/>
          </p:cNvSpPr>
          <p:nvPr/>
        </p:nvSpPr>
        <p:spPr bwMode="auto">
          <a:xfrm>
            <a:off x="5950784" y="4489202"/>
            <a:ext cx="821801" cy="794076"/>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7" name="Person"/>
          <p:cNvSpPr>
            <a:spLocks/>
          </p:cNvSpPr>
          <p:nvPr/>
        </p:nvSpPr>
        <p:spPr bwMode="auto">
          <a:xfrm>
            <a:off x="7004872" y="4489202"/>
            <a:ext cx="821801" cy="794076"/>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8" name="Person"/>
          <p:cNvSpPr>
            <a:spLocks/>
          </p:cNvSpPr>
          <p:nvPr/>
        </p:nvSpPr>
        <p:spPr bwMode="auto">
          <a:xfrm>
            <a:off x="8069738" y="4489202"/>
            <a:ext cx="821801" cy="794076"/>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891688" y="4680883"/>
            <a:ext cx="601883" cy="646331"/>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2</a:t>
            </a:r>
            <a:endParaRPr lang="en-US" sz="36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1969631" y="4680883"/>
            <a:ext cx="601883" cy="646331"/>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6</a:t>
            </a:r>
            <a:endParaRPr lang="en-US" sz="3600"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3029319" y="4692455"/>
            <a:ext cx="601883" cy="646331"/>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6</a:t>
            </a:r>
            <a:endParaRPr lang="en-US" sz="36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3954944" y="4657958"/>
            <a:ext cx="711843" cy="646331"/>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35</a:t>
            </a:r>
            <a:endParaRPr lang="en-US" sz="36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116614" y="4680880"/>
            <a:ext cx="601883" cy="646331"/>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7</a:t>
            </a:r>
            <a:endParaRPr lang="en-US" sz="3600"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6159924" y="4680879"/>
            <a:ext cx="601883" cy="646331"/>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3</a:t>
            </a:r>
            <a:endParaRPr lang="en-US" sz="3600"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7214012" y="4660093"/>
            <a:ext cx="601883" cy="646331"/>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6</a:t>
            </a:r>
            <a:endParaRPr lang="en-US" sz="3600" dirty="0">
              <a:solidFill>
                <a:srgbClr val="FF0000"/>
              </a:solidFill>
              <a:latin typeface="Arial" panose="020B0604020202020204" pitchFamily="34" charset="0"/>
              <a:cs typeface="Arial" panose="020B0604020202020204" pitchFamily="34" charset="0"/>
            </a:endParaRPr>
          </a:p>
        </p:txBody>
      </p:sp>
      <p:sp>
        <p:nvSpPr>
          <p:cNvPr id="26" name="TextBox 25"/>
          <p:cNvSpPr txBox="1"/>
          <p:nvPr/>
        </p:nvSpPr>
        <p:spPr>
          <a:xfrm>
            <a:off x="8268100" y="4657957"/>
            <a:ext cx="601883" cy="646331"/>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5</a:t>
            </a:r>
            <a:endParaRPr lang="en-US" sz="3600" dirty="0">
              <a:solidFill>
                <a:srgbClr val="FF0000"/>
              </a:solidFill>
              <a:latin typeface="Arial" panose="020B0604020202020204" pitchFamily="34" charset="0"/>
              <a:cs typeface="Arial" panose="020B0604020202020204" pitchFamily="34" charset="0"/>
            </a:endParaRPr>
          </a:p>
        </p:txBody>
      </p:sp>
      <p:sp>
        <p:nvSpPr>
          <p:cNvPr id="27" name="Hexagon 26"/>
          <p:cNvSpPr/>
          <p:nvPr/>
        </p:nvSpPr>
        <p:spPr>
          <a:xfrm>
            <a:off x="731892" y="3437741"/>
            <a:ext cx="795438" cy="689567"/>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p:txBody>
      </p:sp>
      <p:sp>
        <p:nvSpPr>
          <p:cNvPr id="28" name="Hexagon 27"/>
          <p:cNvSpPr/>
          <p:nvPr/>
        </p:nvSpPr>
        <p:spPr>
          <a:xfrm>
            <a:off x="1764561" y="3431663"/>
            <a:ext cx="795438" cy="689567"/>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p:txBody>
      </p:sp>
      <p:sp>
        <p:nvSpPr>
          <p:cNvPr id="29" name="Hexagon 28"/>
          <p:cNvSpPr/>
          <p:nvPr/>
        </p:nvSpPr>
        <p:spPr>
          <a:xfrm>
            <a:off x="2813399" y="3438243"/>
            <a:ext cx="795438" cy="689567"/>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p:txBody>
      </p:sp>
      <p:sp>
        <p:nvSpPr>
          <p:cNvPr id="30" name="Hexagon 29"/>
          <p:cNvSpPr/>
          <p:nvPr/>
        </p:nvSpPr>
        <p:spPr>
          <a:xfrm>
            <a:off x="3874057" y="3437741"/>
            <a:ext cx="795438" cy="689567"/>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8</a:t>
            </a:r>
            <a:endParaRPr lang="en-US" sz="3600" dirty="0">
              <a:latin typeface="Arial" panose="020B0604020202020204" pitchFamily="34" charset="0"/>
              <a:cs typeface="Arial" panose="020B0604020202020204" pitchFamily="34" charset="0"/>
            </a:endParaRPr>
          </a:p>
        </p:txBody>
      </p:sp>
      <p:sp>
        <p:nvSpPr>
          <p:cNvPr id="31" name="Hexagon 30"/>
          <p:cNvSpPr/>
          <p:nvPr/>
        </p:nvSpPr>
        <p:spPr>
          <a:xfrm>
            <a:off x="4919035" y="3438243"/>
            <a:ext cx="795438" cy="689567"/>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p:txBody>
      </p:sp>
      <p:sp>
        <p:nvSpPr>
          <p:cNvPr id="32" name="Hexagon 31"/>
          <p:cNvSpPr/>
          <p:nvPr/>
        </p:nvSpPr>
        <p:spPr>
          <a:xfrm>
            <a:off x="5967545" y="3438243"/>
            <a:ext cx="795438" cy="689567"/>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3</a:t>
            </a:r>
            <a:endParaRPr lang="en-US" sz="3600" dirty="0">
              <a:latin typeface="Arial" panose="020B0604020202020204" pitchFamily="34" charset="0"/>
              <a:cs typeface="Arial" panose="020B0604020202020204" pitchFamily="34" charset="0"/>
            </a:endParaRPr>
          </a:p>
        </p:txBody>
      </p:sp>
      <p:sp>
        <p:nvSpPr>
          <p:cNvPr id="33" name="Hexagon 32"/>
          <p:cNvSpPr/>
          <p:nvPr/>
        </p:nvSpPr>
        <p:spPr>
          <a:xfrm>
            <a:off x="7016906" y="3440536"/>
            <a:ext cx="795438" cy="689567"/>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p:txBody>
      </p:sp>
      <p:sp>
        <p:nvSpPr>
          <p:cNvPr id="34" name="Hexagon 33"/>
          <p:cNvSpPr/>
          <p:nvPr/>
        </p:nvSpPr>
        <p:spPr>
          <a:xfrm>
            <a:off x="8083560" y="3440536"/>
            <a:ext cx="795438" cy="689567"/>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p:txBody>
      </p:sp>
      <p:sp>
        <p:nvSpPr>
          <p:cNvPr id="35" name="TextBox 34"/>
          <p:cNvSpPr txBox="1"/>
          <p:nvPr/>
        </p:nvSpPr>
        <p:spPr>
          <a:xfrm>
            <a:off x="0" y="6154649"/>
            <a:ext cx="9057251" cy="230832"/>
          </a:xfrm>
          <a:prstGeom prst="rect">
            <a:avLst/>
          </a:prstGeom>
          <a:noFill/>
        </p:spPr>
        <p:txBody>
          <a:bodyPr wrap="square" rtlCol="0">
            <a:spAutoFit/>
          </a:bodyPr>
          <a:lstStyle/>
          <a:p>
            <a:pPr algn="ctr"/>
            <a:r>
              <a:rPr lang="en-US" sz="900" dirty="0" smtClean="0">
                <a:latin typeface="Arial" panose="020B0604020202020204" pitchFamily="34" charset="0"/>
                <a:cs typeface="Arial" panose="020B0604020202020204" pitchFamily="34" charset="0"/>
              </a:rPr>
              <a:t>1/1/2010 </a:t>
            </a:r>
            <a:r>
              <a:rPr lang="en-US" sz="900" dirty="0">
                <a:latin typeface="Arial" panose="020B0604020202020204" pitchFamily="34" charset="0"/>
                <a:cs typeface="Arial" panose="020B0604020202020204" pitchFamily="34" charset="0"/>
              </a:rPr>
              <a:t>- </a:t>
            </a:r>
            <a:r>
              <a:rPr lang="en-US" sz="900" dirty="0" smtClean="0">
                <a:latin typeface="Arial" panose="020B0604020202020204" pitchFamily="34" charset="0"/>
                <a:cs typeface="Arial" panose="020B0604020202020204" pitchFamily="34" charset="0"/>
              </a:rPr>
              <a:t>7/3/2017</a:t>
            </a:r>
            <a:r>
              <a:rPr lang="en-US" sz="900" dirty="0">
                <a:latin typeface="Arial" panose="020B0604020202020204" pitchFamily="34" charset="0"/>
                <a:cs typeface="Arial" panose="020B0604020202020204" pitchFamily="34" charset="0"/>
              </a:rPr>
              <a:t>, </a:t>
            </a:r>
            <a:r>
              <a:rPr lang="en-US" sz="900" dirty="0" smtClean="0">
                <a:latin typeface="Arial" panose="020B0604020202020204" pitchFamily="34" charset="0"/>
                <a:cs typeface="Arial" panose="020B0604020202020204" pitchFamily="34" charset="0"/>
              </a:rPr>
              <a:t>counts </a:t>
            </a:r>
            <a:r>
              <a:rPr lang="en-US" sz="900" dirty="0">
                <a:latin typeface="Arial" panose="020B0604020202020204" pitchFamily="34" charset="0"/>
                <a:cs typeface="Arial" panose="020B0604020202020204" pitchFamily="34" charset="0"/>
              </a:rPr>
              <a:t>from IMS including all active and divested sites.</a:t>
            </a:r>
          </a:p>
        </p:txBody>
      </p:sp>
      <p:sp>
        <p:nvSpPr>
          <p:cNvPr id="36" name="Person"/>
          <p:cNvSpPr>
            <a:spLocks/>
          </p:cNvSpPr>
          <p:nvPr/>
        </p:nvSpPr>
        <p:spPr bwMode="auto">
          <a:xfrm>
            <a:off x="4824114" y="1225803"/>
            <a:ext cx="1896175" cy="1630781"/>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lumMod val="75000"/>
            </a:schemeClr>
          </a:solidFill>
          <a:ln>
            <a:solidFill>
              <a:schemeClr val="bg2">
                <a:lumMod val="50000"/>
              </a:schemeClr>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endParaRPr>
          </a:p>
        </p:txBody>
      </p:sp>
      <p:sp>
        <p:nvSpPr>
          <p:cNvPr id="37" name="Hexagon 36"/>
          <p:cNvSpPr/>
          <p:nvPr/>
        </p:nvSpPr>
        <p:spPr>
          <a:xfrm>
            <a:off x="2370374" y="1243578"/>
            <a:ext cx="2017610" cy="1613006"/>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36</a:t>
            </a:r>
          </a:p>
          <a:p>
            <a:pPr algn="ctr"/>
            <a:r>
              <a:rPr lang="en-US" dirty="0" smtClean="0">
                <a:latin typeface="Arial" panose="020B0604020202020204" pitchFamily="34" charset="0"/>
                <a:cs typeface="Arial" panose="020B0604020202020204" pitchFamily="34" charset="0"/>
              </a:rPr>
              <a:t>Incidents with a fatality</a:t>
            </a:r>
            <a:endParaRPr lang="en-US" dirty="0">
              <a:latin typeface="Arial" panose="020B0604020202020204" pitchFamily="34" charset="0"/>
              <a:cs typeface="Arial" panose="020B0604020202020204" pitchFamily="34" charset="0"/>
            </a:endParaRPr>
          </a:p>
        </p:txBody>
      </p:sp>
      <p:sp>
        <p:nvSpPr>
          <p:cNvPr id="38" name="TextBox 37"/>
          <p:cNvSpPr txBox="1"/>
          <p:nvPr/>
        </p:nvSpPr>
        <p:spPr>
          <a:xfrm>
            <a:off x="4730481" y="1431518"/>
            <a:ext cx="2083440" cy="1508105"/>
          </a:xfrm>
          <a:prstGeom prst="rect">
            <a:avLst/>
          </a:prstGeom>
          <a:noFill/>
        </p:spPr>
        <p:txBody>
          <a:bodyPr wrap="square" rtlCol="0">
            <a:spAutoFit/>
          </a:bodyPr>
          <a:lstStyle/>
          <a:p>
            <a:pPr algn="ctr"/>
            <a:r>
              <a:rPr lang="en-US" sz="3600" dirty="0" smtClean="0">
                <a:solidFill>
                  <a:srgbClr val="FF0000"/>
                </a:solidFill>
                <a:latin typeface="Arial" panose="020B0604020202020204" pitchFamily="34" charset="0"/>
                <a:cs typeface="Arial" panose="020B0604020202020204" pitchFamily="34" charset="0"/>
              </a:rPr>
              <a:t>70</a:t>
            </a:r>
          </a:p>
          <a:p>
            <a:pPr algn="ctr"/>
            <a:endParaRPr lang="en-US" dirty="0" smtClean="0">
              <a:solidFill>
                <a:srgbClr val="FF0000"/>
              </a:solidFill>
              <a:latin typeface="Arial" panose="020B0604020202020204" pitchFamily="34" charset="0"/>
              <a:cs typeface="Arial" panose="020B0604020202020204" pitchFamily="34" charset="0"/>
            </a:endParaRPr>
          </a:p>
          <a:p>
            <a:pPr algn="ctr"/>
            <a:r>
              <a:rPr lang="en-US" dirty="0" smtClean="0">
                <a:solidFill>
                  <a:srgbClr val="FF0000"/>
                </a:solidFill>
                <a:latin typeface="Arial" panose="020B0604020202020204" pitchFamily="34" charset="0"/>
                <a:cs typeface="Arial" panose="020B0604020202020204" pitchFamily="34" charset="0"/>
              </a:rPr>
              <a:t>People Fatally Injured</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9971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90</a:t>
            </a:fld>
            <a:endParaRPr lang="en-US" dirty="0"/>
          </a:p>
        </p:txBody>
      </p:sp>
      <p:sp>
        <p:nvSpPr>
          <p:cNvPr id="6" name="Text Placeholder 5"/>
          <p:cNvSpPr>
            <a:spLocks noGrp="1"/>
          </p:cNvSpPr>
          <p:nvPr>
            <p:ph type="body" sz="quarter" idx="14"/>
          </p:nvPr>
        </p:nvSpPr>
        <p:spPr>
          <a:xfrm>
            <a:off x="628649" y="1587680"/>
            <a:ext cx="6236971" cy="4340509"/>
          </a:xfrm>
        </p:spPr>
        <p:txBody>
          <a:bodyPr/>
          <a:lstStyle/>
          <a:p>
            <a:pPr marL="0" indent="0">
              <a:lnSpc>
                <a:spcPct val="100000"/>
              </a:lnSpc>
              <a:spcAft>
                <a:spcPts val="600"/>
              </a:spcAft>
              <a:buNone/>
            </a:pPr>
            <a:r>
              <a:rPr lang="en-US" dirty="0" smtClean="0"/>
              <a:t>Weeks 3 - 4: Critical Control Discussions</a:t>
            </a:r>
          </a:p>
          <a:p>
            <a:pPr>
              <a:lnSpc>
                <a:spcPct val="100000"/>
              </a:lnSpc>
              <a:spcAft>
                <a:spcPts val="600"/>
              </a:spcAft>
            </a:pPr>
            <a:r>
              <a:rPr lang="en-US" dirty="0" smtClean="0"/>
              <a:t>Introduce Critical Control concepts</a:t>
            </a:r>
          </a:p>
          <a:p>
            <a:pPr>
              <a:lnSpc>
                <a:spcPct val="100000"/>
              </a:lnSpc>
              <a:spcAft>
                <a:spcPts val="600"/>
              </a:spcAft>
            </a:pPr>
            <a:r>
              <a:rPr lang="en-US" dirty="0" smtClean="0"/>
              <a:t>Group discussions around Critical Controls</a:t>
            </a:r>
          </a:p>
          <a:p>
            <a:pPr>
              <a:lnSpc>
                <a:spcPct val="100000"/>
              </a:lnSpc>
              <a:spcAft>
                <a:spcPts val="600"/>
              </a:spcAft>
            </a:pP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a:t>FRM Implementation and Progression</a:t>
            </a:r>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2609179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91</a:t>
            </a:fld>
            <a:endParaRPr lang="en-US" dirty="0"/>
          </a:p>
        </p:txBody>
      </p:sp>
      <p:sp>
        <p:nvSpPr>
          <p:cNvPr id="6" name="Text Placeholder 5"/>
          <p:cNvSpPr>
            <a:spLocks noGrp="1"/>
          </p:cNvSpPr>
          <p:nvPr>
            <p:ph type="body" sz="quarter" idx="14"/>
          </p:nvPr>
        </p:nvSpPr>
        <p:spPr>
          <a:xfrm>
            <a:off x="628649" y="1597954"/>
            <a:ext cx="6236971" cy="4686618"/>
          </a:xfrm>
        </p:spPr>
        <p:txBody>
          <a:bodyPr/>
          <a:lstStyle/>
          <a:p>
            <a:pPr marL="0" indent="0">
              <a:lnSpc>
                <a:spcPct val="100000"/>
              </a:lnSpc>
              <a:spcAft>
                <a:spcPts val="600"/>
              </a:spcAft>
              <a:buNone/>
            </a:pPr>
            <a:r>
              <a:rPr lang="en-US" dirty="0" smtClean="0"/>
              <a:t>Weeks 5 - 6: Verification Question Overview</a:t>
            </a:r>
          </a:p>
          <a:p>
            <a:pPr>
              <a:lnSpc>
                <a:spcPct val="100000"/>
              </a:lnSpc>
              <a:spcAft>
                <a:spcPts val="600"/>
              </a:spcAft>
            </a:pPr>
            <a:r>
              <a:rPr lang="en-US" dirty="0" smtClean="0"/>
              <a:t>Introduce verification questions</a:t>
            </a:r>
          </a:p>
          <a:p>
            <a:pPr>
              <a:lnSpc>
                <a:spcPct val="100000"/>
              </a:lnSpc>
              <a:spcAft>
                <a:spcPts val="600"/>
              </a:spcAft>
            </a:pPr>
            <a:r>
              <a:rPr lang="en-US" dirty="0" smtClean="0"/>
              <a:t>Continue discussions on Fatal Risks, icons, and Critical Controls</a:t>
            </a:r>
          </a:p>
          <a:p>
            <a:pPr>
              <a:lnSpc>
                <a:spcPct val="100000"/>
              </a:lnSpc>
              <a:spcAft>
                <a:spcPts val="600"/>
              </a:spcAft>
            </a:pP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a:t>FRM Implementation and Progression</a:t>
            </a:r>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9358866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92</a:t>
            </a:fld>
            <a:endParaRPr lang="en-US" dirty="0"/>
          </a:p>
        </p:txBody>
      </p:sp>
      <p:sp>
        <p:nvSpPr>
          <p:cNvPr id="6" name="Text Placeholder 5"/>
          <p:cNvSpPr>
            <a:spLocks noGrp="1"/>
          </p:cNvSpPr>
          <p:nvPr>
            <p:ph type="body" sz="quarter" idx="14"/>
          </p:nvPr>
        </p:nvSpPr>
        <p:spPr>
          <a:xfrm>
            <a:off x="628649" y="1587679"/>
            <a:ext cx="6236971" cy="4686618"/>
          </a:xfrm>
        </p:spPr>
        <p:txBody>
          <a:bodyPr/>
          <a:lstStyle/>
          <a:p>
            <a:pPr marL="0" indent="0">
              <a:lnSpc>
                <a:spcPct val="100000"/>
              </a:lnSpc>
              <a:spcAft>
                <a:spcPts val="600"/>
              </a:spcAft>
              <a:buNone/>
            </a:pPr>
            <a:r>
              <a:rPr lang="en-US" dirty="0" smtClean="0"/>
              <a:t>Weeks 7 - 8: Putting It Together</a:t>
            </a:r>
          </a:p>
          <a:p>
            <a:pPr>
              <a:lnSpc>
                <a:spcPct val="100000"/>
              </a:lnSpc>
              <a:spcAft>
                <a:spcPts val="600"/>
              </a:spcAft>
            </a:pPr>
            <a:r>
              <a:rPr lang="en-US" dirty="0" smtClean="0"/>
              <a:t>Each day, use one job or task to discuss all Fatal Risks, Critical Controls, and verification questions</a:t>
            </a:r>
          </a:p>
          <a:p>
            <a:pPr>
              <a:lnSpc>
                <a:spcPct val="100000"/>
              </a:lnSpc>
              <a:spcAft>
                <a:spcPts val="600"/>
              </a:spcAft>
            </a:pPr>
            <a:r>
              <a:rPr lang="en-US" dirty="0" smtClean="0"/>
              <a:t>Employees will lead further discussions</a:t>
            </a:r>
          </a:p>
          <a:p>
            <a:pPr>
              <a:lnSpc>
                <a:spcPct val="100000"/>
              </a:lnSpc>
              <a:spcAft>
                <a:spcPts val="600"/>
              </a:spcAft>
            </a:pPr>
            <a:endParaRPr lang="en-US" dirty="0"/>
          </a:p>
        </p:txBody>
      </p:sp>
      <p:sp>
        <p:nvSpPr>
          <p:cNvPr id="7" name="Text Placeholder 6"/>
          <p:cNvSpPr>
            <a:spLocks noGrp="1"/>
          </p:cNvSpPr>
          <p:nvPr>
            <p:ph type="body" sz="quarter" idx="15"/>
          </p:nvPr>
        </p:nvSpPr>
        <p:spPr>
          <a:xfrm>
            <a:off x="628649" y="615474"/>
            <a:ext cx="6364817" cy="646588"/>
          </a:xfrm>
        </p:spPr>
        <p:txBody>
          <a:bodyPr>
            <a:noAutofit/>
          </a:bodyPr>
          <a:lstStyle/>
          <a:p>
            <a:r>
              <a:rPr lang="en-US" dirty="0"/>
              <a:t>FRM Implementation and Progression</a:t>
            </a:r>
          </a:p>
        </p:txBody>
      </p:sp>
      <p:sp>
        <p:nvSpPr>
          <p:cNvPr id="8"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6133936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a:t>
            </a:r>
            <a:r>
              <a:rPr lang="en-US" dirty="0"/>
              <a:t>6</a:t>
            </a:r>
          </a:p>
        </p:txBody>
      </p:sp>
      <p:sp>
        <p:nvSpPr>
          <p:cNvPr id="3" name="Text Placeholder 2"/>
          <p:cNvSpPr>
            <a:spLocks noGrp="1"/>
          </p:cNvSpPr>
          <p:nvPr>
            <p:ph type="body" sz="quarter" idx="14"/>
          </p:nvPr>
        </p:nvSpPr>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Using the worksheet in the SG, create a tailgate or discussion explaining each of the tools</a:t>
            </a:r>
          </a:p>
          <a:p>
            <a:pPr marL="457200" indent="-457200">
              <a:lnSpc>
                <a:spcPct val="100000"/>
              </a:lnSpc>
              <a:spcAft>
                <a:spcPts val="600"/>
              </a:spcAft>
              <a:buFont typeface="+mj-lt"/>
              <a:buAutoNum type="arabicPeriod"/>
            </a:pPr>
            <a:r>
              <a:rPr lang="en-US" sz="2000" dirty="0" smtClean="0">
                <a:latin typeface="Arial" panose="020B0604020202020204" pitchFamily="34" charset="0"/>
              </a:rPr>
              <a:t>Propose at least one way that you would implement use of the icons for your crew</a:t>
            </a:r>
            <a:endParaRPr lang="en-US" sz="2000" dirty="0">
              <a:latin typeface="Arial" panose="020B0604020202020204" pitchFamily="34" charset="0"/>
            </a:endParaRPr>
          </a:p>
          <a:p>
            <a:pPr marL="457200" indent="-457200">
              <a:lnSpc>
                <a:spcPct val="100000"/>
              </a:lnSpc>
              <a:spcAft>
                <a:spcPts val="600"/>
              </a:spcAft>
              <a:buFont typeface="+mj-lt"/>
              <a:buAutoNum type="arabicPeriod"/>
            </a:pPr>
            <a:r>
              <a:rPr lang="en-US" sz="2000" dirty="0" smtClean="0">
                <a:latin typeface="Arial" panose="020B0604020202020204" pitchFamily="34" charset="0"/>
              </a:rPr>
              <a:t>You have 10 minutes to complete</a:t>
            </a:r>
          </a:p>
          <a:p>
            <a:pPr marL="457200" indent="-457200">
              <a:lnSpc>
                <a:spcPct val="100000"/>
              </a:lnSpc>
              <a:spcAft>
                <a:spcPts val="600"/>
              </a:spcAft>
              <a:buFont typeface="+mj-lt"/>
              <a:buAutoNum type="arabicPeriod"/>
            </a:pPr>
            <a:r>
              <a:rPr lang="en-US" sz="2000" dirty="0" smtClean="0">
                <a:latin typeface="Arial" panose="020B0604020202020204" pitchFamily="34" charset="0"/>
              </a:rPr>
              <a:t>Be prepared to share your responses</a:t>
            </a:r>
          </a:p>
        </p:txBody>
      </p:sp>
      <p:sp>
        <p:nvSpPr>
          <p:cNvPr id="5" name="Text Placeholder 4"/>
          <p:cNvSpPr>
            <a:spLocks noGrp="1"/>
          </p:cNvSpPr>
          <p:nvPr>
            <p:ph type="body" sz="quarter" idx="16"/>
          </p:nvPr>
        </p:nvSpPr>
        <p:spPr/>
        <p:txBody>
          <a:bodyPr/>
          <a:lstStyle/>
          <a:p>
            <a:r>
              <a:rPr lang="en-US" dirty="0" smtClean="0"/>
              <a:t>Tailgate Talk</a:t>
            </a:r>
            <a:endParaRPr lang="en-US" dirty="0"/>
          </a:p>
        </p:txBody>
      </p:sp>
      <p:sp>
        <p:nvSpPr>
          <p:cNvPr id="7" name="Footer Placeholder 3"/>
          <p:cNvSpPr>
            <a:spLocks noGrp="1"/>
          </p:cNvSpPr>
          <p:nvPr>
            <p:ph type="ftr" sz="quarter" idx="11"/>
          </p:nvPr>
        </p:nvSpPr>
        <p:spPr>
          <a:xfrm>
            <a:off x="628650" y="6190297"/>
            <a:ext cx="5486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tint val="75000"/>
                  </a:prstClr>
                </a:solidFill>
                <a:effectLst/>
                <a:uLnTx/>
                <a:uFillTx/>
                <a:latin typeface="Arial Black" panose="020B0A04020102020204" pitchFamily="34" charset="0"/>
                <a:ea typeface="+mn-ea"/>
                <a:cs typeface="+mn-cs"/>
              </a:rPr>
              <a:t>Fatal Risk MANAGEMENT </a:t>
            </a:r>
            <a:endParaRPr kumimoji="0" lang="en-US" sz="700" b="0" i="0" u="none" strike="noStrike" kern="1200" cap="none" spc="0" normalizeH="0" baseline="0" noProof="0" dirty="0">
              <a:ln>
                <a:noFill/>
              </a:ln>
              <a:solidFill>
                <a:prstClr val="black">
                  <a:tint val="75000"/>
                </a:prst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1937967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Conclusion</a:t>
            </a:r>
            <a:endParaRPr lang="en-US"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568" r="8568"/>
          <a:stretch>
            <a:fillRect/>
          </a:stretch>
        </p:blipFill>
        <p:spPr/>
      </p:pic>
    </p:spTree>
    <p:extLst>
      <p:ext uri="{BB962C8B-B14F-4D97-AF65-F5344CB8AC3E}">
        <p14:creationId xmlns:p14="http://schemas.microsoft.com/office/powerpoint/2010/main" val="24113342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95</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smtClean="0"/>
              <a:t>Fatality Prevention is a living process</a:t>
            </a:r>
          </a:p>
          <a:p>
            <a:pPr lvl="1">
              <a:lnSpc>
                <a:spcPct val="100000"/>
              </a:lnSpc>
              <a:spcAft>
                <a:spcPts val="600"/>
              </a:spcAft>
            </a:pPr>
            <a:r>
              <a:rPr lang="en-US" dirty="0" smtClean="0"/>
              <a:t>It needs to be nurtured to grow</a:t>
            </a:r>
          </a:p>
          <a:p>
            <a:pPr lvl="1">
              <a:lnSpc>
                <a:spcPct val="100000"/>
              </a:lnSpc>
              <a:spcAft>
                <a:spcPts val="600"/>
              </a:spcAft>
            </a:pPr>
            <a:r>
              <a:rPr lang="en-US" dirty="0" smtClean="0"/>
              <a:t>It is owned by you, and it lives in the field with our frontline employees, supervisors, managers, and leaders</a:t>
            </a:r>
          </a:p>
          <a:p>
            <a:pPr>
              <a:lnSpc>
                <a:spcPct val="100000"/>
              </a:lnSpc>
              <a:spcAft>
                <a:spcPts val="600"/>
              </a:spcAft>
            </a:pPr>
            <a:r>
              <a:rPr lang="en-US" dirty="0" smtClean="0"/>
              <a:t>Take the concepts of Fatal Risk Management to your employees and work together to meet your needs</a:t>
            </a:r>
          </a:p>
          <a:p>
            <a:pPr>
              <a:lnSpc>
                <a:spcPct val="100000"/>
              </a:lnSpc>
              <a:spcAft>
                <a:spcPts val="600"/>
              </a:spcAft>
            </a:pPr>
            <a:r>
              <a:rPr lang="en-US" dirty="0" smtClean="0"/>
              <a:t>What questions do you have?</a:t>
            </a:r>
            <a:endParaRPr lang="en-US" dirty="0"/>
          </a:p>
        </p:txBody>
      </p:sp>
      <p:sp>
        <p:nvSpPr>
          <p:cNvPr id="5" name="Text Placeholder 4"/>
          <p:cNvSpPr>
            <a:spLocks noGrp="1"/>
          </p:cNvSpPr>
          <p:nvPr>
            <p:ph type="body" sz="quarter" idx="15"/>
          </p:nvPr>
        </p:nvSpPr>
        <p:spPr/>
        <p:txBody>
          <a:bodyPr/>
          <a:lstStyle/>
          <a:p>
            <a:r>
              <a:rPr lang="en-US" dirty="0" smtClean="0"/>
              <a:t>Conclusion</a:t>
            </a:r>
            <a:endParaRPr lang="en-US" dirty="0"/>
          </a:p>
        </p:txBody>
      </p:sp>
      <p:sp>
        <p:nvSpPr>
          <p:cNvPr id="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18008758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96</a:t>
            </a:fld>
            <a:endParaRPr lang="en-US" dirty="0"/>
          </a:p>
        </p:txBody>
      </p:sp>
      <p:sp>
        <p:nvSpPr>
          <p:cNvPr id="8" name="Text Placeholder 7"/>
          <p:cNvSpPr>
            <a:spLocks noGrp="1"/>
          </p:cNvSpPr>
          <p:nvPr>
            <p:ph type="body" sz="quarter" idx="14"/>
          </p:nvPr>
        </p:nvSpPr>
        <p:spPr/>
        <p:txBody>
          <a:bodyPr/>
          <a:lstStyle/>
          <a:p>
            <a:pPr>
              <a:lnSpc>
                <a:spcPct val="100000"/>
              </a:lnSpc>
              <a:spcAft>
                <a:spcPts val="600"/>
              </a:spcAft>
            </a:pPr>
            <a:r>
              <a:rPr lang="en-US" dirty="0" smtClean="0"/>
              <a:t>What information surprised you?</a:t>
            </a:r>
          </a:p>
          <a:p>
            <a:pPr>
              <a:lnSpc>
                <a:spcPct val="100000"/>
              </a:lnSpc>
              <a:spcAft>
                <a:spcPts val="600"/>
              </a:spcAft>
            </a:pPr>
            <a:r>
              <a:rPr lang="en-US" dirty="0" smtClean="0"/>
              <a:t>What are some key concepts from this course?</a:t>
            </a:r>
            <a:endParaRPr lang="en-US" dirty="0"/>
          </a:p>
        </p:txBody>
      </p:sp>
      <p:sp>
        <p:nvSpPr>
          <p:cNvPr id="9" name="Text Placeholder 8"/>
          <p:cNvSpPr>
            <a:spLocks noGrp="1"/>
          </p:cNvSpPr>
          <p:nvPr>
            <p:ph type="body" sz="quarter" idx="15"/>
          </p:nvPr>
        </p:nvSpPr>
        <p:spPr/>
        <p:txBody>
          <a:bodyPr/>
          <a:lstStyle/>
          <a:p>
            <a:r>
              <a:rPr lang="en-US" dirty="0" smtClean="0"/>
              <a:t>Debrief</a:t>
            </a:r>
            <a:endParaRPr lang="en-US" dirty="0"/>
          </a:p>
        </p:txBody>
      </p:sp>
      <p:sp>
        <p:nvSpPr>
          <p:cNvPr id="6" name="Footer Placeholder 1"/>
          <p:cNvSpPr>
            <a:spLocks noGrp="1"/>
          </p:cNvSpPr>
          <p:nvPr>
            <p:ph type="ftr" sz="quarter" idx="11"/>
          </p:nvPr>
        </p:nvSpPr>
        <p:spPr>
          <a:xfrm>
            <a:off x="628650" y="6181830"/>
            <a:ext cx="5486400" cy="365125"/>
          </a:xfrm>
        </p:spPr>
        <p:txBody>
          <a:bodyPr/>
          <a:lstStyle/>
          <a:p>
            <a:r>
              <a:rPr lang="en-US" dirty="0" smtClean="0"/>
              <a:t>Fatal Risk MANAGEMENT</a:t>
            </a:r>
            <a:endParaRPr lang="en-US" dirty="0"/>
          </a:p>
        </p:txBody>
      </p:sp>
    </p:spTree>
    <p:extLst>
      <p:ext uri="{BB962C8B-B14F-4D97-AF65-F5344CB8AC3E}">
        <p14:creationId xmlns:p14="http://schemas.microsoft.com/office/powerpoint/2010/main" val="3981480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Learning Content" ma:contentTypeID="0x01010046829DE55437B147B48D1766376E3D6B00F97DF3A8579A634D8806E108BC6ED99500DBCDF2A5234363409A996C2812A1462E" ma:contentTypeVersion="14" ma:contentTypeDescription="" ma:contentTypeScope="" ma:versionID="75655d7decbaac52d1ae05442178ed6e">
  <xsd:schema xmlns:xsd="http://www.w3.org/2001/XMLSchema" xmlns:xs="http://www.w3.org/2001/XMLSchema" xmlns:p="http://schemas.microsoft.com/office/2006/metadata/properties" xmlns:ns1="http://schemas.microsoft.com/sharepoint/v3" xmlns:ns2="b5ba0a33-b247-4d4b-b9ae-c709af684fd3" xmlns:ns3="53d28b8c-eb58-44d7-87aa-8c57ee0de470" targetNamespace="http://schemas.microsoft.com/office/2006/metadata/properties" ma:root="true" ma:fieldsID="ab7e9238dbcbaa30849098f2d7f34100" ns1:_="" ns2:_="" ns3:_="">
    <xsd:import namespace="http://schemas.microsoft.com/sharepoint/v3"/>
    <xsd:import namespace="b5ba0a33-b247-4d4b-b9ae-c709af684fd3"/>
    <xsd:import namespace="53d28b8c-eb58-44d7-87aa-8c57ee0de470"/>
    <xsd:element name="properties">
      <xsd:complexType>
        <xsd:sequence>
          <xsd:element name="documentManagement">
            <xsd:complexType>
              <xsd:all>
                <xsd:element ref="ns2:o79fb0eb13274969baa8945b2a62dcda" minOccurs="0"/>
                <xsd:element ref="ns2:TaxCatchAll" minOccurs="0"/>
                <xsd:element ref="ns2:TaxCatchAllLabel" minOccurs="0"/>
                <xsd:element ref="ns2:FM_x0020_Ent_x0020_TaxonomyTaxHTField0" minOccurs="0"/>
                <xsd:element ref="ns2:FM_x0020_Doc_x0020_TypeTaxHTField0" minOccurs="0"/>
                <xsd:element ref="ns2:FM_x0020_DPT" minOccurs="0"/>
                <xsd:element ref="ns3:Course_x0020_Code" minOccurs="0"/>
                <xsd:element ref="ns3:le4b7b4580bd46459214883069e3a18d" minOccurs="0"/>
                <xsd:element ref="ns1:_ip_UnifiedCompliancePolicyProperties" minOccurs="0"/>
                <xsd:element ref="ns1:_ip_UnifiedCompliancePolicyUIAction" minOccurs="0"/>
                <xsd:element ref="ns3:isArchive" minOccurs="0"/>
                <xsd:element ref="ns3:a0a882b4cf6e4552977556b03a7b624b" minOccurs="0"/>
                <xsd:element ref="ns2:FM_x0020_LO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a0a33-b247-4d4b-b9ae-c709af684fd3" elementFormDefault="qualified">
    <xsd:import namespace="http://schemas.microsoft.com/office/2006/documentManagement/types"/>
    <xsd:import namespace="http://schemas.microsoft.com/office/infopath/2007/PartnerControls"/>
    <xsd:element name="o79fb0eb13274969baa8945b2a62dcda" ma:index="8" ma:taxonomy="true" ma:internalName="o79fb0eb13274969baa8945b2a62dcda" ma:taxonomyFieldName="FM_x0020_Retention_x0020_Category" ma:displayName="FM Retention Category" ma:readOnly="false" ma:default="" ma:fieldId="{879fb0eb-1327-4969-baa8-945b2a62dcda}" ma:sspId="b7e16863-b940-4291-96f8-ad8461baff96" ma:termSetId="3287f003-fa19-4de9-9d01-e5aef60515f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3a180ca-75a6-4419-b62e-731a1baaa59b}" ma:internalName="TaxCatchAll" ma:showField="CatchAllData" ma:web="53d28b8c-eb58-44d7-87aa-8c57ee0de4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3a180ca-75a6-4419-b62e-731a1baaa59b}" ma:internalName="TaxCatchAllLabel" ma:readOnly="true" ma:showField="CatchAllDataLabel" ma:web="53d28b8c-eb58-44d7-87aa-8c57ee0de470">
      <xsd:complexType>
        <xsd:complexContent>
          <xsd:extension base="dms:MultiChoiceLookup">
            <xsd:sequence>
              <xsd:element name="Value" type="dms:Lookup" maxOccurs="unbounded" minOccurs="0" nillable="true"/>
            </xsd:sequence>
          </xsd:extension>
        </xsd:complexContent>
      </xsd:complexType>
    </xsd:element>
    <xsd:element name="FM_x0020_Ent_x0020_TaxonomyTaxHTField0" ma:index="12" nillable="true" ma:taxonomy="true" ma:internalName="FM_x0020_Ent_x0020_TaxonomyTaxHTField0" ma:taxonomyFieldName="FM_x0020_Ent_x0020_Taxonomy" ma:displayName="FM Business Process" ma:readOnly="false" ma:default="" ma:fieldId="{b40ec4b2-9645-411d-a03c-9e8ab0f1f2d4}" ma:sspId="b7e16863-b940-4291-96f8-ad8461baff96" ma:termSetId="3d1ce9c8-a01a-4b28-93f4-bc23cae590ff" ma:anchorId="00000000-0000-0000-0000-000000000000" ma:open="false" ma:isKeyword="false">
      <xsd:complexType>
        <xsd:sequence>
          <xsd:element ref="pc:Terms" minOccurs="0" maxOccurs="1"/>
        </xsd:sequence>
      </xsd:complexType>
    </xsd:element>
    <xsd:element name="FM_x0020_Doc_x0020_TypeTaxHTField0" ma:index="14" nillable="true" ma:taxonomy="true" ma:internalName="FM_x0020_Doc_x0020_TypeTaxHTField0" ma:taxonomyFieldName="FM_x0020_Doc_x0020_Type" ma:displayName="FM Doc Type" ma:readOnly="false" ma:default="" ma:fieldId="{bfb78ee2-975a-4f84-839c-ed91d42d4105}" ma:sspId="b7e16863-b940-4291-96f8-ad8461baff96" ma:termSetId="af82bb66-37d5-47da-967c-ea1eda9481cb" ma:anchorId="00000000-0000-0000-0000-000000000000" ma:open="false" ma:isKeyword="false">
      <xsd:complexType>
        <xsd:sequence>
          <xsd:element ref="pc:Terms" minOccurs="0" maxOccurs="1"/>
        </xsd:sequence>
      </xsd:complexType>
    </xsd:element>
    <xsd:element name="FM_x0020_DPT" ma:index="16" nillable="true" ma:displayName="FM DPT" ma:description="This column is used to assign FMI Department" ma:format="Dropdown" ma:hidden="true" ma:internalName="FM_x0020_DPT" ma:readOnly="false">
      <xsd:simpleType>
        <xsd:restriction base="dms:Choice">
          <xsd:enumeration value="Accounts Payable"/>
          <xsd:enumeration value="Administration"/>
          <xsd:enumeration value="Climax Moly Company"/>
          <xsd:enumeration value="Communications"/>
          <xsd:enumeration value="Community / Administrative Services"/>
          <xsd:enumeration value="Community Relations/Social Resp"/>
          <xsd:enumeration value="Corporate Communications"/>
          <xsd:enumeration value="Custom Applications"/>
          <xsd:enumeration value="Environmental / Sustainable Development"/>
          <xsd:enumeration value="Exploration"/>
          <xsd:enumeration value="Exploration / Geology"/>
          <xsd:enumeration value="External Communications"/>
          <xsd:enumeration value="Finance"/>
          <xsd:enumeration value="Finance / Accounting / Tax"/>
          <xsd:enumeration value="Financial Shared Services"/>
          <xsd:enumeration value="FM Africa"/>
          <xsd:enumeration value="FM Americas"/>
          <xsd:enumeration value="FM Mining Company"/>
          <xsd:enumeration value="Global Supply Chain"/>
          <xsd:enumeration value="GSC/ Purchasing/ Warehousing"/>
          <xsd:enumeration value="Health &amp; Safety"/>
          <xsd:enumeration value="Human Resources"/>
          <xsd:enumeration value="Legal / Govt Relations"/>
          <xsd:enumeration value="MIS"/>
          <xsd:enumeration value="Operational Improvement"/>
          <xsd:enumeration value="Operations"/>
          <xsd:enumeration value="Operations Smelting"/>
          <xsd:enumeration value="Ops Maintenance"/>
          <xsd:enumeration value="Sales &amp; Marketing"/>
          <xsd:enumeration value="Security"/>
          <xsd:enumeration value="Senior Management (Corp)"/>
          <xsd:enumeration value="Strategic Planning"/>
        </xsd:restriction>
      </xsd:simpleType>
    </xsd:element>
    <xsd:element name="FM_x0020_LOC" ma:index="25" nillable="true" ma:displayName="FM LOC" ma:description="This column is used to assign Location" ma:format="Dropdown" ma:internalName="FM_x0020_LOC" ma:readOnly="false">
      <xsd:simpleType>
        <xsd:restriction base="dms:Choice">
          <xsd:enumeration value="Administrative &amp; Sales"/>
          <xsd:enumeration value="Africa"/>
          <xsd:enumeration value="Ajo"/>
          <xsd:enumeration value="Arequipa"/>
          <xsd:enumeration value="Asia Pacific"/>
          <xsd:enumeration value="Atlantic Copper (Huelva)"/>
          <xsd:enumeration value="Aurex"/>
          <xsd:enumeration value="Australia/Asia"/>
          <xsd:enumeration value="Bagdad"/>
          <xsd:enumeration value="Bayway"/>
          <xsd:enumeration value="Bisbee"/>
          <xsd:enumeration value="Cairns"/>
          <xsd:enumeration value="Candelaria"/>
          <xsd:enumeration value="Central Analytical Service Center"/>
          <xsd:enumeration value="Cerro Verde"/>
          <xsd:enumeration value="Chino"/>
          <xsd:enumeration value="Climax"/>
          <xsd:enumeration value="Climax Technology Center"/>
          <xsd:enumeration value="Cobre"/>
          <xsd:enumeration value="Colorado Data Center"/>
          <xsd:enumeration value="Cotton Center"/>
          <xsd:enumeration value="Data Center"/>
          <xsd:enumeration value="El Abra"/>
          <xsd:enumeration value="El Paso"/>
          <xsd:enumeration value="El Paso Refinery"/>
          <xsd:enumeration value="El Paso Rod"/>
          <xsd:enumeration value="Europe"/>
          <xsd:enumeration value="FMC"/>
          <xsd:enumeration value="Ft Madison"/>
          <xsd:enumeration value="Global"/>
          <xsd:enumeration value="Henderson"/>
          <xsd:enumeration value="Houston"/>
          <xsd:enumeration value="Huelva"/>
          <xsd:enumeration value="Jakarta"/>
          <xsd:enumeration value="Jerome"/>
          <xsd:enumeration value="Johannesburg"/>
          <xsd:enumeration value="Kinetics"/>
          <xsd:enumeration value="Kisanfu"/>
          <xsd:enumeration value="Kokkola"/>
          <xsd:enumeration value="Lafayette"/>
          <xsd:enumeration value="Lubumbashi"/>
          <xsd:enumeration value="Madrid"/>
          <xsd:enumeration value="Miami"/>
          <xsd:enumeration value="Miami Rod"/>
          <xsd:enumeration value="Miami Smelter"/>
          <xsd:enumeration value="Mine Training Institute"/>
          <xsd:enumeration value="Mining"/>
          <xsd:enumeration value="Morenci"/>
          <xsd:enumeration value="New Mexico"/>
          <xsd:enumeration value="NOLA"/>
          <xsd:enumeration value="North America"/>
          <xsd:enumeration value="Norwich"/>
          <xsd:enumeration value="Oil &amp; Gas"/>
          <xsd:enumeration value="Ojos del Salado"/>
          <xsd:enumeration value="Oro Valley"/>
          <xsd:enumeration value="Phoenix"/>
          <xsd:enumeration value="Processing"/>
          <xsd:enumeration value="PTFI"/>
          <xsd:enumeration value="Research &amp; Development"/>
          <xsd:enumeration value="Rotterdam"/>
          <xsd:enumeration value="Safford"/>
          <xsd:enumeration value="Safford Lab"/>
          <xsd:enumeration value="Safford Mine"/>
          <xsd:enumeration value="Sahuarita"/>
          <xsd:enumeration value="Sanchez"/>
          <xsd:enumeration value="Santiago Data Center"/>
          <xsd:enumeration value="Santiago"/>
          <xsd:enumeration value="Shanghai"/>
          <xsd:enumeration value="Sierrita"/>
          <xsd:enumeration value="Singapore"/>
          <xsd:enumeration value="South America"/>
          <xsd:enumeration value="Stowmarket"/>
          <xsd:enumeration value="Technology Center"/>
          <xsd:enumeration value="Tenke Fungurume"/>
          <xsd:enumeration value="Tohono"/>
          <xsd:enumeration value="Tokyo"/>
          <xsd:enumeration value="Tucson Office"/>
          <xsd:enumeration value="Twin Buttes"/>
          <xsd:enumeration value="Tyrone"/>
        </xsd:restriction>
      </xsd:simpleType>
    </xsd:element>
  </xsd:schema>
  <xsd:schema xmlns:xsd="http://www.w3.org/2001/XMLSchema" xmlns:xs="http://www.w3.org/2001/XMLSchema" xmlns:dms="http://schemas.microsoft.com/office/2006/documentManagement/types" xmlns:pc="http://schemas.microsoft.com/office/infopath/2007/PartnerControls" targetNamespace="53d28b8c-eb58-44d7-87aa-8c57ee0de470" elementFormDefault="qualified">
    <xsd:import namespace="http://schemas.microsoft.com/office/2006/documentManagement/types"/>
    <xsd:import namespace="http://schemas.microsoft.com/office/infopath/2007/PartnerControls"/>
    <xsd:element name="Course_x0020_Code" ma:index="18" nillable="true" ma:displayName="Course Code" ma:internalName="Course_x0020_Code">
      <xsd:simpleType>
        <xsd:restriction base="dms:Text">
          <xsd:maxLength value="255"/>
        </xsd:restriction>
      </xsd:simpleType>
    </xsd:element>
    <xsd:element name="le4b7b4580bd46459214883069e3a18d" ma:index="19" nillable="true" ma:taxonomy="true" ma:internalName="le4b7b4580bd46459214883069e3a18d" ma:taxonomyFieldName="Course_x0020_Group" ma:displayName="Course Group" ma:default="" ma:fieldId="{5e4b7b45-80bd-4645-9214-883069e3a18d}" ma:sspId="b7e16863-b940-4291-96f8-ad8461baff96" ma:termSetId="7afb5f7f-44cf-4f4c-b979-4ca38eae3e13" ma:anchorId="00000000-0000-0000-0000-000000000000" ma:open="false" ma:isKeyword="false">
      <xsd:complexType>
        <xsd:sequence>
          <xsd:element ref="pc:Terms" minOccurs="0" maxOccurs="1"/>
        </xsd:sequence>
      </xsd:complexType>
    </xsd:element>
    <xsd:element name="isArchive" ma:index="23" nillable="true" ma:displayName="isArchive" ma:default="0" ma:internalName="isArchive">
      <xsd:simpleType>
        <xsd:restriction base="dms:Boolean"/>
      </xsd:simpleType>
    </xsd:element>
    <xsd:element name="a0a882b4cf6e4552977556b03a7b624b" ma:index="24" ma:taxonomy="true" ma:internalName="a0a882b4cf6e4552977556b03a7b624b" ma:taxonomyFieldName="Document_x0020_Type" ma:displayName="Document Type" ma:readOnly="false" ma:default="" ma:fieldId="{a0a882b4-cf6e-4552-9775-56b03a7b624b}" ma:sspId="b7e16863-b940-4291-96f8-ad8461baff96" ma:termSetId="806960dd-2bd1-49d4-999d-1396b928405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d607997-8241-496c-997e-277352d2442c">
      <Value>55</Value>
      <Value>23</Value>
      <Value>9</Value>
      <Value>1</Value>
      <Value>44</Value>
    </TaxCatchAll>
    <lcf76f155ced4ddcb4097134ff3c332f xmlns="96b50f58-a40e-4869-8bc2-ee1dec35f0fa">
      <Terms xmlns="http://schemas.microsoft.com/office/infopath/2007/PartnerControls"/>
    </lcf76f155ced4ddcb4097134ff3c332f>
    <SharedWithUsers xmlns="cd607997-8241-496c-997e-277352d2442c">
      <UserInfo>
        <DisplayName/>
        <AccountId xsi:nil="true"/>
        <AccountType/>
      </UserInfo>
    </SharedWithUsers>
  </documentManagement>
</p:properties>
</file>

<file path=customXml/itemProps1.xml><?xml version="1.0" encoding="utf-8"?>
<ds:datastoreItem xmlns:ds="http://schemas.openxmlformats.org/officeDocument/2006/customXml" ds:itemID="{C8006083-0835-4B99-8BA8-DFBE428113C1}">
  <ds:schemaRefs>
    <ds:schemaRef ds:uri="http://schemas.microsoft.com/sharepoint/v3/contenttype/forms"/>
  </ds:schemaRefs>
</ds:datastoreItem>
</file>

<file path=customXml/itemProps2.xml><?xml version="1.0" encoding="utf-8"?>
<ds:datastoreItem xmlns:ds="http://schemas.openxmlformats.org/officeDocument/2006/customXml" ds:itemID="{EFC704D9-CA90-419E-A622-1929D34D2A39}"/>
</file>

<file path=customXml/itemProps3.xml><?xml version="1.0" encoding="utf-8"?>
<ds:datastoreItem xmlns:ds="http://schemas.openxmlformats.org/officeDocument/2006/customXml" ds:itemID="{FDA0C546-CB03-4627-9F15-0AF0A7E95978}"/>
</file>

<file path=customXml/itemProps4.xml><?xml version="1.0" encoding="utf-8"?>
<ds:datastoreItem xmlns:ds="http://schemas.openxmlformats.org/officeDocument/2006/customXml" ds:itemID="{BB84A41C-B8AC-45A5-B15E-A8B965DEF00E}">
  <ds:schemaRefs>
    <ds:schemaRef ds:uri="http://www.w3.org/XML/1998/namespace"/>
    <ds:schemaRef ds:uri="http://purl.org/dc/elements/1.1/"/>
    <ds:schemaRef ds:uri="5e392781-86c7-49c9-b488-0c559099668a"/>
    <ds:schemaRef ds:uri="b5ba0a33-b247-4d4b-b9ae-c709af684fd3"/>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field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20932</TotalTime>
  <Words>11461</Words>
  <Application>Microsoft Office PowerPoint</Application>
  <PresentationFormat>On-screen Show (4:3)</PresentationFormat>
  <Paragraphs>1822</Paragraphs>
  <Slides>96</Slides>
  <Notes>96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96</vt:i4>
      </vt:variant>
    </vt:vector>
  </HeadingPairs>
  <TitlesOfParts>
    <vt:vector size="108" baseType="lpstr">
      <vt:lpstr>Arial</vt:lpstr>
      <vt:lpstr>Arial Black</vt:lpstr>
      <vt:lpstr>Calibri</vt:lpstr>
      <vt:lpstr>Calibri Light</vt:lpstr>
      <vt:lpstr>Courier New</vt:lpstr>
      <vt:lpstr>Symbol</vt:lpstr>
      <vt:lpstr>Times New Roman</vt:lpstr>
      <vt:lpstr>Wingdings</vt:lpstr>
      <vt:lpstr>Office Theme</vt:lpstr>
      <vt:lpstr>1_Custom Design</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Angela</dc:creator>
  <cp:lastModifiedBy>Marrero, Kathleen</cp:lastModifiedBy>
  <cp:revision>373</cp:revision>
  <cp:lastPrinted>2017-11-08T16:04:41Z</cp:lastPrinted>
  <dcterms:created xsi:type="dcterms:W3CDTF">2015-06-25T19:39:11Z</dcterms:created>
  <dcterms:modified xsi:type="dcterms:W3CDTF">2019-02-19T16:58:09Z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M Doc Type">
    <vt:lpwstr>1;#Training|68c97745-b3e4-45d8-99e5-d482d00e3af0</vt:lpwstr>
  </property>
  <property fmtid="{D5CDD505-2E9C-101B-9397-08002B2CF9AE}" pid="3" name="FM Retention Category">
    <vt:lpwstr>23;#Administration|5648ecb6-843d-42d8-8ec5-901cd2d614fb</vt:lpwstr>
  </property>
  <property fmtid="{D5CDD505-2E9C-101B-9397-08002B2CF9AE}" pid="4" name="ContentTypeId">
    <vt:lpwstr>0x0101000625A717CE324144AA678D44AED611A7</vt:lpwstr>
  </property>
  <property fmtid="{D5CDD505-2E9C-101B-9397-08002B2CF9AE}" pid="5" name="FM Ent Taxonomy">
    <vt:lpwstr>9;#Train|c7e8ba18-c9ba-401f-8a3d-ab16b1aeb6a0</vt:lpwstr>
  </property>
  <property fmtid="{D5CDD505-2E9C-101B-9397-08002B2CF9AE}" pid="6" name="AuthorIds_UIVersion_3">
    <vt:lpwstr>48</vt:lpwstr>
  </property>
  <property fmtid="{D5CDD505-2E9C-101B-9397-08002B2CF9AE}" pid="7" name="AuthorIds_UIVersion_4">
    <vt:lpwstr>48</vt:lpwstr>
  </property>
  <property fmtid="{D5CDD505-2E9C-101B-9397-08002B2CF9AE}" pid="8" name="Course Group">
    <vt:lpwstr>55;#Safety|7493f174-3823-44b5-a64f-6d7769779f59</vt:lpwstr>
  </property>
  <property fmtid="{D5CDD505-2E9C-101B-9397-08002B2CF9AE}" pid="9" name="Document Type">
    <vt:lpwstr>44;#Facilitator Presentation|301d71f6-f435-4af7-9fd0-d5282897076a</vt:lpwstr>
  </property>
  <property fmtid="{D5CDD505-2E9C-101B-9397-08002B2CF9AE}" pid="10" name="isArchive">
    <vt:bool>false</vt:bool>
  </property>
  <property fmtid="{D5CDD505-2E9C-101B-9397-08002B2CF9AE}" pid="11" name="Order">
    <vt:r8>199100</vt:r8>
  </property>
  <property fmtid="{D5CDD505-2E9C-101B-9397-08002B2CF9AE}" pid="12" name="xd_Signature">
    <vt:bool>false</vt:bool>
  </property>
  <property fmtid="{D5CDD505-2E9C-101B-9397-08002B2CF9AE}" pid="13" name="xd_ProgID">
    <vt:lpwstr/>
  </property>
  <property fmtid="{D5CDD505-2E9C-101B-9397-08002B2CF9AE}" pid="14" name="Course Code">
    <vt:lpwstr>SFT FCX1021C</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FM LOC">
    <vt:lpwstr>Mine Training Institute</vt:lpwstr>
  </property>
  <property fmtid="{D5CDD505-2E9C-101B-9397-08002B2CF9AE}" pid="20" name="FM DPT">
    <vt:lpwstr>Human Resources</vt:lpwstr>
  </property>
  <property fmtid="{D5CDD505-2E9C-101B-9397-08002B2CF9AE}" pid="21" name="_ExtendedDescription">
    <vt:lpwstr/>
  </property>
  <property fmtid="{D5CDD505-2E9C-101B-9397-08002B2CF9AE}" pid="22" name="TriggerFlowInfo">
    <vt:lpwstr/>
  </property>
</Properties>
</file>