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 id="2147483727" r:id="rId8"/>
  </p:sldMasterIdLst>
  <p:notesMasterIdLst>
    <p:notesMasterId r:id="rId121"/>
  </p:notesMasterIdLst>
  <p:handoutMasterIdLst>
    <p:handoutMasterId r:id="rId122"/>
  </p:handoutMasterIdLst>
  <p:sldIdLst>
    <p:sldId id="256" r:id="rId9"/>
    <p:sldId id="263" r:id="rId10"/>
    <p:sldId id="264" r:id="rId11"/>
    <p:sldId id="265" r:id="rId12"/>
    <p:sldId id="266" r:id="rId13"/>
    <p:sldId id="267" r:id="rId14"/>
    <p:sldId id="268" r:id="rId15"/>
    <p:sldId id="257" r:id="rId16"/>
    <p:sldId id="342" r:id="rId17"/>
    <p:sldId id="269" r:id="rId18"/>
    <p:sldId id="258" r:id="rId19"/>
    <p:sldId id="378" r:id="rId20"/>
    <p:sldId id="380" r:id="rId21"/>
    <p:sldId id="379" r:id="rId22"/>
    <p:sldId id="270" r:id="rId23"/>
    <p:sldId id="319" r:id="rId24"/>
    <p:sldId id="271" r:id="rId25"/>
    <p:sldId id="344" r:id="rId26"/>
    <p:sldId id="345" r:id="rId27"/>
    <p:sldId id="346" r:id="rId28"/>
    <p:sldId id="347" r:id="rId29"/>
    <p:sldId id="382" r:id="rId30"/>
    <p:sldId id="385" r:id="rId31"/>
    <p:sldId id="383" r:id="rId32"/>
    <p:sldId id="384" r:id="rId33"/>
    <p:sldId id="343" r:id="rId34"/>
    <p:sldId id="272" r:id="rId35"/>
    <p:sldId id="273" r:id="rId36"/>
    <p:sldId id="381" r:id="rId37"/>
    <p:sldId id="274" r:id="rId38"/>
    <p:sldId id="275" r:id="rId39"/>
    <p:sldId id="276" r:id="rId40"/>
    <p:sldId id="320" r:id="rId41"/>
    <p:sldId id="277" r:id="rId42"/>
    <p:sldId id="324" r:id="rId43"/>
    <p:sldId id="278" r:id="rId44"/>
    <p:sldId id="386" r:id="rId45"/>
    <p:sldId id="281" r:id="rId46"/>
    <p:sldId id="262" r:id="rId47"/>
    <p:sldId id="279" r:id="rId48"/>
    <p:sldId id="360" r:id="rId49"/>
    <p:sldId id="282" r:id="rId50"/>
    <p:sldId id="283" r:id="rId51"/>
    <p:sldId id="361" r:id="rId52"/>
    <p:sldId id="362" r:id="rId53"/>
    <p:sldId id="284" r:id="rId54"/>
    <p:sldId id="285" r:id="rId55"/>
    <p:sldId id="286" r:id="rId56"/>
    <p:sldId id="363" r:id="rId57"/>
    <p:sldId id="364" r:id="rId58"/>
    <p:sldId id="287" r:id="rId59"/>
    <p:sldId id="365" r:id="rId60"/>
    <p:sldId id="288" r:id="rId61"/>
    <p:sldId id="289" r:id="rId62"/>
    <p:sldId id="290" r:id="rId63"/>
    <p:sldId id="367" r:id="rId64"/>
    <p:sldId id="368" r:id="rId65"/>
    <p:sldId id="369" r:id="rId66"/>
    <p:sldId id="370" r:id="rId67"/>
    <p:sldId id="371" r:id="rId68"/>
    <p:sldId id="372" r:id="rId69"/>
    <p:sldId id="374" r:id="rId70"/>
    <p:sldId id="323" r:id="rId71"/>
    <p:sldId id="325" r:id="rId72"/>
    <p:sldId id="387" r:id="rId73"/>
    <p:sldId id="292" r:id="rId74"/>
    <p:sldId id="293" r:id="rId75"/>
    <p:sldId id="280" r:id="rId76"/>
    <p:sldId id="294" r:id="rId77"/>
    <p:sldId id="295" r:id="rId78"/>
    <p:sldId id="296" r:id="rId79"/>
    <p:sldId id="298" r:id="rId80"/>
    <p:sldId id="297" r:id="rId81"/>
    <p:sldId id="299" r:id="rId82"/>
    <p:sldId id="301" r:id="rId83"/>
    <p:sldId id="300" r:id="rId84"/>
    <p:sldId id="302" r:id="rId85"/>
    <p:sldId id="303" r:id="rId86"/>
    <p:sldId id="304" r:id="rId87"/>
    <p:sldId id="305" r:id="rId88"/>
    <p:sldId id="306" r:id="rId89"/>
    <p:sldId id="307" r:id="rId90"/>
    <p:sldId id="375" r:id="rId91"/>
    <p:sldId id="309" r:id="rId92"/>
    <p:sldId id="310" r:id="rId93"/>
    <p:sldId id="376" r:id="rId94"/>
    <p:sldId id="311" r:id="rId95"/>
    <p:sldId id="313" r:id="rId96"/>
    <p:sldId id="314" r:id="rId97"/>
    <p:sldId id="315" r:id="rId98"/>
    <p:sldId id="322" r:id="rId99"/>
    <p:sldId id="326" r:id="rId100"/>
    <p:sldId id="388" r:id="rId101"/>
    <p:sldId id="328" r:id="rId102"/>
    <p:sldId id="329" r:id="rId103"/>
    <p:sldId id="327" r:id="rId104"/>
    <p:sldId id="330" r:id="rId105"/>
    <p:sldId id="331" r:id="rId106"/>
    <p:sldId id="334" r:id="rId107"/>
    <p:sldId id="335" r:id="rId108"/>
    <p:sldId id="336" r:id="rId109"/>
    <p:sldId id="333" r:id="rId110"/>
    <p:sldId id="337" r:id="rId111"/>
    <p:sldId id="338" r:id="rId112"/>
    <p:sldId id="340" r:id="rId113"/>
    <p:sldId id="389" r:id="rId114"/>
    <p:sldId id="339" r:id="rId115"/>
    <p:sldId id="341" r:id="rId116"/>
    <p:sldId id="390" r:id="rId117"/>
    <p:sldId id="391" r:id="rId118"/>
    <p:sldId id="392" r:id="rId119"/>
    <p:sldId id="393" r:id="rId1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5" autoAdjust="0"/>
    <p:restoredTop sz="65319" autoAdjust="0"/>
  </p:normalViewPr>
  <p:slideViewPr>
    <p:cSldViewPr snapToGrid="0">
      <p:cViewPr>
        <p:scale>
          <a:sx n="55" d="100"/>
          <a:sy n="55" d="100"/>
        </p:scale>
        <p:origin x="-1620" y="4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286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viewProps" Target="view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handoutMaster" Target="handoutMasters/handoutMaster1.xml"/><Relationship Id="rId9"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BBFF582-8170-4357-8B35-7333B8E07553}" type="datetimeFigureOut">
              <a:rPr lang="en-US"/>
              <a:pPr>
                <a:defRPr/>
              </a:pPr>
              <a:t>12/1/2016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27425BE-C3F0-4F76-86C8-172163E634D6}" type="slidenum">
              <a:rPr lang="en-US"/>
              <a:pPr>
                <a:defRPr/>
              </a:pPr>
              <a:t>‹Nº›</a:t>
            </a:fld>
            <a:endParaRPr lang="en-US"/>
          </a:p>
        </p:txBody>
      </p:sp>
    </p:spTree>
    <p:extLst>
      <p:ext uri="{BB962C8B-B14F-4D97-AF65-F5344CB8AC3E}">
        <p14:creationId xmlns:p14="http://schemas.microsoft.com/office/powerpoint/2010/main" val="3899706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6175CFF-14F4-408B-A009-65CA35DEBEE4}" type="datetimeFigureOut">
              <a:rPr lang="en-US"/>
              <a:pPr>
                <a:defRPr/>
              </a:pPr>
              <a:t>12/1/2016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3390F7B-E9DD-4F90-A5A0-A5DC4C564051}" type="slidenum">
              <a:rPr lang="en-US"/>
              <a:pPr>
                <a:defRPr/>
              </a:pPr>
              <a:t>‹Nº›</a:t>
            </a:fld>
            <a:endParaRPr lang="en-US"/>
          </a:p>
        </p:txBody>
      </p:sp>
    </p:spTree>
    <p:extLst>
      <p:ext uri="{BB962C8B-B14F-4D97-AF65-F5344CB8AC3E}">
        <p14:creationId xmlns:p14="http://schemas.microsoft.com/office/powerpoint/2010/main" val="161588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000000"/>
                </a:solidFill>
              </a:rPr>
              <a:t> </a:t>
            </a:r>
            <a:r>
              <a:rPr lang="en-US" b="1" dirty="0" err="1" smtClean="0">
                <a:solidFill>
                  <a:srgbClr val="000000"/>
                </a:solidFill>
              </a:rPr>
              <a:t>Instrucción</a:t>
            </a:r>
            <a:r>
              <a:rPr lang="en-US" dirty="0" smtClean="0">
                <a:solidFill>
                  <a:srgbClr val="000000"/>
                </a:solidFill>
              </a:rPr>
              <a:t> </a:t>
            </a:r>
          </a:p>
          <a:p>
            <a:pPr eaLnBrk="1" hangingPunct="1">
              <a:spcBef>
                <a:spcPct val="0"/>
              </a:spcBef>
              <a:buFontTx/>
              <a:buChar char="•"/>
            </a:pPr>
            <a:r>
              <a:rPr lang="en-US" dirty="0" err="1" smtClean="0">
                <a:solidFill>
                  <a:srgbClr val="000000"/>
                </a:solidFill>
              </a:rPr>
              <a:t>Dé</a:t>
            </a:r>
            <a:r>
              <a:rPr lang="en-US" dirty="0" smtClean="0">
                <a:solidFill>
                  <a:srgbClr val="000000"/>
                </a:solidFill>
              </a:rPr>
              <a:t> la </a:t>
            </a:r>
            <a:r>
              <a:rPr lang="en-US" dirty="0" err="1" smtClean="0">
                <a:solidFill>
                  <a:srgbClr val="000000"/>
                </a:solidFill>
              </a:rPr>
              <a:t>bienvenida</a:t>
            </a:r>
            <a:r>
              <a:rPr lang="en-US" dirty="0" smtClean="0">
                <a:solidFill>
                  <a:srgbClr val="000000"/>
                </a:solidFill>
              </a:rPr>
              <a:t> a los </a:t>
            </a:r>
            <a:r>
              <a:rPr lang="en-US" dirty="0" err="1" smtClean="0">
                <a:solidFill>
                  <a:srgbClr val="000000"/>
                </a:solidFill>
              </a:rPr>
              <a:t>estudiantes</a:t>
            </a:r>
            <a:r>
              <a:rPr lang="en-US" dirty="0" smtClean="0">
                <a:solidFill>
                  <a:srgbClr val="000000"/>
                </a:solidFill>
              </a:rPr>
              <a:t> a la </a:t>
            </a:r>
            <a:r>
              <a:rPr lang="en-US" dirty="0" err="1" smtClean="0">
                <a:solidFill>
                  <a:srgbClr val="000000"/>
                </a:solidFill>
              </a:rPr>
              <a:t>clase</a:t>
            </a:r>
            <a:r>
              <a:rPr lang="en-US" dirty="0" smtClean="0">
                <a:solidFill>
                  <a:srgbClr val="000000"/>
                </a:solidFill>
              </a:rPr>
              <a:t>.</a:t>
            </a:r>
          </a:p>
          <a:p>
            <a:pPr eaLnBrk="1" hangingPunct="1">
              <a:spcBef>
                <a:spcPct val="0"/>
              </a:spcBef>
              <a:buFontTx/>
              <a:buChar char="•"/>
            </a:pPr>
            <a:r>
              <a:rPr lang="en-US" dirty="0" smtClean="0">
                <a:solidFill>
                  <a:srgbClr val="000000"/>
                </a:solidFill>
              </a:rPr>
              <a:t>El </a:t>
            </a:r>
            <a:r>
              <a:rPr lang="en-US" dirty="0" err="1" smtClean="0">
                <a:solidFill>
                  <a:srgbClr val="000000"/>
                </a:solidFill>
              </a:rPr>
              <a:t>facilitador</a:t>
            </a:r>
            <a:r>
              <a:rPr lang="en-US" dirty="0" smtClean="0">
                <a:solidFill>
                  <a:srgbClr val="000000"/>
                </a:solidFill>
              </a:rPr>
              <a:t> se </a:t>
            </a:r>
            <a:r>
              <a:rPr lang="en-US" dirty="0" err="1" smtClean="0">
                <a:solidFill>
                  <a:srgbClr val="000000"/>
                </a:solidFill>
              </a:rPr>
              <a:t>presenta</a:t>
            </a:r>
            <a:r>
              <a:rPr lang="en-US" dirty="0" smtClean="0">
                <a:solidFill>
                  <a:srgbClr val="000000"/>
                </a:solidFill>
              </a:rPr>
              <a:t> </a:t>
            </a:r>
            <a:r>
              <a:rPr lang="en-US" dirty="0" err="1" smtClean="0">
                <a:solidFill>
                  <a:srgbClr val="000000"/>
                </a:solidFill>
              </a:rPr>
              <a:t>indicando</a:t>
            </a:r>
            <a:r>
              <a:rPr lang="en-US" dirty="0" smtClean="0">
                <a:solidFill>
                  <a:srgbClr val="000000"/>
                </a:solidFill>
              </a:rPr>
              <a:t> </a:t>
            </a:r>
            <a:r>
              <a:rPr lang="en-US" dirty="0" err="1" smtClean="0">
                <a:solidFill>
                  <a:srgbClr val="000000"/>
                </a:solidFill>
              </a:rPr>
              <a:t>su</a:t>
            </a:r>
            <a:r>
              <a:rPr lang="en-US" dirty="0" smtClean="0">
                <a:solidFill>
                  <a:srgbClr val="000000"/>
                </a:solidFill>
              </a:rPr>
              <a:t> </a:t>
            </a:r>
            <a:r>
              <a:rPr lang="en-US" dirty="0" err="1" smtClean="0">
                <a:solidFill>
                  <a:srgbClr val="000000"/>
                </a:solidFill>
              </a:rPr>
              <a:t>puesto</a:t>
            </a:r>
            <a:r>
              <a:rPr lang="en-US" dirty="0" smtClean="0">
                <a:solidFill>
                  <a:srgbClr val="000000"/>
                </a:solidFill>
              </a:rPr>
              <a:t> en </a:t>
            </a:r>
            <a:r>
              <a:rPr lang="en-US" dirty="0" err="1" smtClean="0">
                <a:solidFill>
                  <a:srgbClr val="000000"/>
                </a:solidFill>
              </a:rPr>
              <a:t>FCX</a:t>
            </a:r>
            <a:r>
              <a:rPr lang="en-US" dirty="0" smtClean="0">
                <a:solidFill>
                  <a:srgbClr val="000000"/>
                </a:solidFill>
              </a:rPr>
              <a:t>, </a:t>
            </a:r>
            <a:r>
              <a:rPr lang="en-US" dirty="0" err="1" smtClean="0">
                <a:solidFill>
                  <a:srgbClr val="000000"/>
                </a:solidFill>
              </a:rPr>
              <a:t>por</a:t>
            </a:r>
            <a:r>
              <a:rPr lang="en-US" dirty="0" smtClean="0">
                <a:solidFill>
                  <a:srgbClr val="000000"/>
                </a:solidFill>
              </a:rPr>
              <a:t> </a:t>
            </a:r>
            <a:r>
              <a:rPr lang="en-US" dirty="0" err="1" smtClean="0">
                <a:solidFill>
                  <a:srgbClr val="000000"/>
                </a:solidFill>
              </a:rPr>
              <a:t>cuánto</a:t>
            </a:r>
            <a:r>
              <a:rPr lang="en-US" dirty="0" smtClean="0">
                <a:solidFill>
                  <a:srgbClr val="000000"/>
                </a:solidFill>
              </a:rPr>
              <a:t> ha </a:t>
            </a:r>
            <a:r>
              <a:rPr lang="en-US" dirty="0" err="1" smtClean="0">
                <a:solidFill>
                  <a:srgbClr val="000000"/>
                </a:solidFill>
              </a:rPr>
              <a:t>trabajado</a:t>
            </a:r>
            <a:r>
              <a:rPr lang="en-US" dirty="0" smtClean="0">
                <a:solidFill>
                  <a:srgbClr val="000000"/>
                </a:solidFill>
              </a:rPr>
              <a:t> en la </a:t>
            </a:r>
            <a:r>
              <a:rPr lang="en-US" dirty="0" err="1" smtClean="0">
                <a:solidFill>
                  <a:srgbClr val="000000"/>
                </a:solidFill>
              </a:rPr>
              <a:t>compañía</a:t>
            </a:r>
            <a:r>
              <a:rPr lang="en-US" dirty="0" smtClean="0">
                <a:solidFill>
                  <a:srgbClr val="000000"/>
                </a:solidFill>
              </a:rPr>
              <a:t> y </a:t>
            </a:r>
            <a:r>
              <a:rPr lang="en-US" dirty="0" err="1" smtClean="0">
                <a:solidFill>
                  <a:srgbClr val="000000"/>
                </a:solidFill>
              </a:rPr>
              <a:t>durante</a:t>
            </a:r>
            <a:r>
              <a:rPr lang="en-US" dirty="0" smtClean="0">
                <a:solidFill>
                  <a:srgbClr val="000000"/>
                </a:solidFill>
              </a:rPr>
              <a:t> </a:t>
            </a:r>
            <a:r>
              <a:rPr lang="en-US" dirty="0" err="1" smtClean="0">
                <a:solidFill>
                  <a:srgbClr val="000000"/>
                </a:solidFill>
              </a:rPr>
              <a:t>cuánto</a:t>
            </a:r>
            <a:r>
              <a:rPr lang="en-US" dirty="0" smtClean="0">
                <a:solidFill>
                  <a:srgbClr val="000000"/>
                </a:solidFill>
              </a:rPr>
              <a:t> </a:t>
            </a:r>
            <a:r>
              <a:rPr lang="en-US" dirty="0" err="1" smtClean="0">
                <a:solidFill>
                  <a:srgbClr val="000000"/>
                </a:solidFill>
              </a:rPr>
              <a:t>tiempo</a:t>
            </a:r>
            <a:r>
              <a:rPr lang="en-US" dirty="0" smtClean="0">
                <a:solidFill>
                  <a:srgbClr val="000000"/>
                </a:solidFill>
              </a:rPr>
              <a:t> ha </a:t>
            </a:r>
            <a:r>
              <a:rPr lang="en-US" dirty="0" err="1" smtClean="0">
                <a:solidFill>
                  <a:srgbClr val="000000"/>
                </a:solidFill>
              </a:rPr>
              <a:t>estado</a:t>
            </a:r>
            <a:r>
              <a:rPr lang="en-US" dirty="0" smtClean="0">
                <a:solidFill>
                  <a:srgbClr val="000000"/>
                </a:solidFill>
              </a:rPr>
              <a:t> en la </a:t>
            </a:r>
            <a:r>
              <a:rPr lang="en-US" dirty="0" err="1" smtClean="0">
                <a:solidFill>
                  <a:srgbClr val="000000"/>
                </a:solidFill>
              </a:rPr>
              <a:t>minería</a:t>
            </a:r>
            <a:r>
              <a:rPr lang="en-US" dirty="0" smtClean="0">
                <a:solidFill>
                  <a:srgbClr val="000000"/>
                </a:solidFill>
              </a:rPr>
              <a:t>.</a:t>
            </a:r>
          </a:p>
          <a:p>
            <a:pPr eaLnBrk="1" hangingPunct="1">
              <a:spcBef>
                <a:spcPct val="0"/>
              </a:spcBef>
              <a:buFontTx/>
              <a:buChar char="•"/>
            </a:pPr>
            <a:r>
              <a:rPr lang="en-US" dirty="0" smtClean="0">
                <a:solidFill>
                  <a:srgbClr val="000000"/>
                </a:solidFill>
              </a:rPr>
              <a:t>Este </a:t>
            </a:r>
            <a:r>
              <a:rPr lang="en-US" dirty="0" err="1" smtClean="0">
                <a:solidFill>
                  <a:srgbClr val="000000"/>
                </a:solidFill>
              </a:rPr>
              <a:t>es</a:t>
            </a:r>
            <a:r>
              <a:rPr lang="en-US" dirty="0" smtClean="0">
                <a:solidFill>
                  <a:srgbClr val="000000"/>
                </a:solidFill>
              </a:rPr>
              <a:t> un </a:t>
            </a:r>
            <a:r>
              <a:rPr lang="en-US" dirty="0" err="1" smtClean="0">
                <a:solidFill>
                  <a:srgbClr val="000000"/>
                </a:solidFill>
              </a:rPr>
              <a:t>curso</a:t>
            </a:r>
            <a:r>
              <a:rPr lang="en-US" dirty="0" smtClean="0">
                <a:solidFill>
                  <a:srgbClr val="000000"/>
                </a:solidFill>
              </a:rPr>
              <a:t> </a:t>
            </a:r>
            <a:r>
              <a:rPr lang="en-US" dirty="0" err="1" smtClean="0">
                <a:solidFill>
                  <a:srgbClr val="000000"/>
                </a:solidFill>
              </a:rPr>
              <a:t>práctico</a:t>
            </a:r>
            <a:r>
              <a:rPr lang="en-US" dirty="0" smtClean="0">
                <a:solidFill>
                  <a:srgbClr val="000000"/>
                </a:solidFill>
              </a:rPr>
              <a:t> con </a:t>
            </a:r>
            <a:r>
              <a:rPr lang="en-US" dirty="0" err="1" smtClean="0">
                <a:solidFill>
                  <a:srgbClr val="000000"/>
                </a:solidFill>
              </a:rPr>
              <a:t>muchas</a:t>
            </a:r>
            <a:r>
              <a:rPr lang="en-US" dirty="0" smtClean="0">
                <a:solidFill>
                  <a:srgbClr val="000000"/>
                </a:solidFill>
              </a:rPr>
              <a:t> </a:t>
            </a:r>
            <a:r>
              <a:rPr lang="en-US" dirty="0" err="1" smtClean="0">
                <a:solidFill>
                  <a:srgbClr val="000000"/>
                </a:solidFill>
              </a:rPr>
              <a:t>oportunidades</a:t>
            </a:r>
            <a:r>
              <a:rPr lang="en-US" dirty="0" smtClean="0">
                <a:solidFill>
                  <a:srgbClr val="000000"/>
                </a:solidFill>
              </a:rPr>
              <a:t> de </a:t>
            </a:r>
            <a:r>
              <a:rPr lang="en-US" dirty="0" err="1" smtClean="0">
                <a:solidFill>
                  <a:srgbClr val="000000"/>
                </a:solidFill>
              </a:rPr>
              <a:t>aplicar</a:t>
            </a:r>
            <a:r>
              <a:rPr lang="en-US" dirty="0" smtClean="0">
                <a:solidFill>
                  <a:srgbClr val="000000"/>
                </a:solidFill>
              </a:rPr>
              <a:t> lo </a:t>
            </a:r>
            <a:r>
              <a:rPr lang="en-US" dirty="0" err="1" smtClean="0">
                <a:solidFill>
                  <a:srgbClr val="000000"/>
                </a:solidFill>
              </a:rPr>
              <a:t>que</a:t>
            </a:r>
            <a:r>
              <a:rPr lang="en-US" dirty="0" smtClean="0">
                <a:solidFill>
                  <a:srgbClr val="000000"/>
                </a:solidFill>
              </a:rPr>
              <a:t> </a:t>
            </a:r>
            <a:r>
              <a:rPr lang="en-US" dirty="0" err="1" smtClean="0">
                <a:solidFill>
                  <a:srgbClr val="000000"/>
                </a:solidFill>
              </a:rPr>
              <a:t>aprendemos</a:t>
            </a:r>
            <a:r>
              <a:rPr lang="en-US" dirty="0" smtClean="0">
                <a:solidFill>
                  <a:srgbClr val="000000"/>
                </a:solidFill>
              </a:rPr>
              <a:t>.  </a:t>
            </a:r>
            <a:r>
              <a:rPr lang="en-US" dirty="0" err="1" smtClean="0">
                <a:solidFill>
                  <a:srgbClr val="000000"/>
                </a:solidFill>
              </a:rPr>
              <a:t>Trabajarán</a:t>
            </a:r>
            <a:r>
              <a:rPr lang="en-US" dirty="0" smtClean="0">
                <a:solidFill>
                  <a:srgbClr val="000000"/>
                </a:solidFill>
              </a:rPr>
              <a:t> en </a:t>
            </a:r>
            <a:r>
              <a:rPr lang="en-US" dirty="0" err="1" smtClean="0">
                <a:solidFill>
                  <a:srgbClr val="000000"/>
                </a:solidFill>
              </a:rPr>
              <a:t>grupos</a:t>
            </a:r>
            <a:r>
              <a:rPr lang="en-US" dirty="0" smtClean="0">
                <a:solidFill>
                  <a:srgbClr val="000000"/>
                </a:solidFill>
              </a:rPr>
              <a:t> </a:t>
            </a:r>
            <a:r>
              <a:rPr lang="en-US" dirty="0" err="1" smtClean="0">
                <a:solidFill>
                  <a:srgbClr val="000000"/>
                </a:solidFill>
              </a:rPr>
              <a:t>pequeños</a:t>
            </a:r>
            <a:r>
              <a:rPr lang="en-US" dirty="0" smtClean="0">
                <a:solidFill>
                  <a:srgbClr val="000000"/>
                </a:solidFill>
              </a:rPr>
              <a:t> y </a:t>
            </a:r>
            <a:r>
              <a:rPr lang="en-US" dirty="0" err="1" smtClean="0">
                <a:solidFill>
                  <a:srgbClr val="000000"/>
                </a:solidFill>
              </a:rPr>
              <a:t>participarán</a:t>
            </a:r>
            <a:r>
              <a:rPr lang="en-US" dirty="0" smtClean="0">
                <a:solidFill>
                  <a:srgbClr val="000000"/>
                </a:solidFill>
              </a:rPr>
              <a:t> en </a:t>
            </a:r>
            <a:r>
              <a:rPr lang="en-US" dirty="0" err="1" smtClean="0">
                <a:solidFill>
                  <a:srgbClr val="000000"/>
                </a:solidFill>
              </a:rPr>
              <a:t>muchos</a:t>
            </a:r>
            <a:r>
              <a:rPr lang="en-US" dirty="0" smtClean="0">
                <a:solidFill>
                  <a:srgbClr val="000000"/>
                </a:solidFill>
              </a:rPr>
              <a:t> debates.  </a:t>
            </a:r>
            <a:r>
              <a:rPr lang="en-US" dirty="0" err="1" smtClean="0">
                <a:solidFill>
                  <a:srgbClr val="000000"/>
                </a:solidFill>
              </a:rPr>
              <a:t>Todos</a:t>
            </a:r>
            <a:r>
              <a:rPr lang="en-US" dirty="0" smtClean="0">
                <a:solidFill>
                  <a:srgbClr val="000000"/>
                </a:solidFill>
              </a:rPr>
              <a:t> </a:t>
            </a:r>
            <a:r>
              <a:rPr lang="en-US" dirty="0" err="1" smtClean="0">
                <a:solidFill>
                  <a:srgbClr val="000000"/>
                </a:solidFill>
              </a:rPr>
              <a:t>necesitamos</a:t>
            </a:r>
            <a:r>
              <a:rPr lang="en-US" dirty="0" smtClean="0">
                <a:solidFill>
                  <a:srgbClr val="000000"/>
                </a:solidFill>
              </a:rPr>
              <a:t> </a:t>
            </a:r>
            <a:r>
              <a:rPr lang="en-US" dirty="0" err="1" smtClean="0">
                <a:solidFill>
                  <a:srgbClr val="000000"/>
                </a:solidFill>
              </a:rPr>
              <a:t>aprender</a:t>
            </a:r>
            <a:r>
              <a:rPr lang="en-US" dirty="0" smtClean="0">
                <a:solidFill>
                  <a:srgbClr val="000000"/>
                </a:solidFill>
              </a:rPr>
              <a:t> del </a:t>
            </a:r>
            <a:r>
              <a:rPr lang="en-US" dirty="0" err="1" smtClean="0">
                <a:solidFill>
                  <a:srgbClr val="000000"/>
                </a:solidFill>
              </a:rPr>
              <a:t>conocimiento</a:t>
            </a:r>
            <a:r>
              <a:rPr lang="en-US" dirty="0" smtClean="0">
                <a:solidFill>
                  <a:srgbClr val="000000"/>
                </a:solidFill>
              </a:rPr>
              <a:t> y la </a:t>
            </a:r>
            <a:r>
              <a:rPr lang="en-US" dirty="0" err="1" smtClean="0">
                <a:solidFill>
                  <a:srgbClr val="000000"/>
                </a:solidFill>
              </a:rPr>
              <a:t>experiencia</a:t>
            </a:r>
            <a:r>
              <a:rPr lang="en-US" dirty="0" smtClean="0">
                <a:solidFill>
                  <a:srgbClr val="000000"/>
                </a:solidFill>
              </a:rPr>
              <a:t> de los </a:t>
            </a:r>
            <a:r>
              <a:rPr lang="en-US" dirty="0" err="1" smtClean="0">
                <a:solidFill>
                  <a:srgbClr val="000000"/>
                </a:solidFill>
              </a:rPr>
              <a:t>demás</a:t>
            </a:r>
            <a:r>
              <a:rPr lang="en-US" dirty="0" smtClean="0">
                <a:solidFill>
                  <a:srgbClr val="000000"/>
                </a:solidFill>
              </a:rPr>
              <a:t>. </a:t>
            </a:r>
          </a:p>
        </p:txBody>
      </p:sp>
      <p:sp>
        <p:nvSpPr>
          <p:cNvPr id="147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A3CF40F-5F61-4ABF-9781-71D338C9C458}" type="slidenum">
              <a:rPr lang="en-US" smtClean="0">
                <a:solidFill>
                  <a:srgbClr val="000000"/>
                </a:solidFill>
                <a:latin typeface="Calibri" pitchFamily="34" charset="0"/>
              </a:rPr>
              <a:pPr fontAlgn="base">
                <a:spcBef>
                  <a:spcPct val="0"/>
                </a:spcBef>
                <a:spcAft>
                  <a:spcPct val="0"/>
                </a:spcAft>
                <a:buSzPct val="100000"/>
                <a:defRPr/>
              </a:pPr>
              <a:t>1</a:t>
            </a:fld>
            <a:endParaRPr lang="en-US" smtClean="0">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3</a:t>
            </a:r>
          </a:p>
          <a:p>
            <a:pPr eaLnBrk="1" hangingPunct="1">
              <a:spcBef>
                <a:spcPct val="0"/>
              </a:spcBef>
            </a:pPr>
            <a:r>
              <a:rPr lang="en-US" b="1" dirty="0" err="1" smtClean="0">
                <a:solidFill>
                  <a:srgbClr val="000000"/>
                </a:solidFill>
              </a:rPr>
              <a:t>Instrucción</a:t>
            </a:r>
            <a:r>
              <a:rPr lang="en-US" dirty="0" smtClean="0">
                <a:solidFill>
                  <a:srgbClr val="000000"/>
                </a:solidFill>
              </a:rPr>
              <a:t> </a:t>
            </a:r>
          </a:p>
          <a:p>
            <a:pPr eaLnBrk="1" hangingPunct="1">
              <a:spcBef>
                <a:spcPct val="0"/>
              </a:spcBef>
            </a:pPr>
            <a:r>
              <a:rPr lang="en-US" dirty="0" err="1" smtClean="0">
                <a:solidFill>
                  <a:srgbClr val="000000"/>
                </a:solidFill>
              </a:rPr>
              <a:t>Una</a:t>
            </a:r>
            <a:r>
              <a:rPr lang="en-US" dirty="0" smtClean="0">
                <a:solidFill>
                  <a:srgbClr val="000000"/>
                </a:solidFill>
              </a:rPr>
              <a:t> </a:t>
            </a:r>
            <a:r>
              <a:rPr lang="en-US" dirty="0" err="1" smtClean="0">
                <a:solidFill>
                  <a:srgbClr val="000000"/>
                </a:solidFill>
              </a:rPr>
              <a:t>vez</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completen</a:t>
            </a:r>
            <a:r>
              <a:rPr lang="en-US" dirty="0" smtClean="0">
                <a:solidFill>
                  <a:srgbClr val="000000"/>
                </a:solidFill>
              </a:rPr>
              <a:t> </a:t>
            </a:r>
            <a:r>
              <a:rPr lang="en-US" dirty="0" err="1" smtClean="0">
                <a:solidFill>
                  <a:srgbClr val="000000"/>
                </a:solidFill>
              </a:rPr>
              <a:t>este</a:t>
            </a:r>
            <a:r>
              <a:rPr lang="en-US" dirty="0" smtClean="0">
                <a:solidFill>
                  <a:srgbClr val="000000"/>
                </a:solidFill>
              </a:rPr>
              <a:t> </a:t>
            </a:r>
            <a:r>
              <a:rPr lang="en-US" dirty="0" err="1" smtClean="0">
                <a:solidFill>
                  <a:srgbClr val="000000"/>
                </a:solidFill>
              </a:rPr>
              <a:t>módulo</a:t>
            </a:r>
            <a:r>
              <a:rPr lang="en-US" dirty="0" smtClean="0">
                <a:solidFill>
                  <a:srgbClr val="000000"/>
                </a:solidFill>
              </a:rPr>
              <a:t>, los </a:t>
            </a:r>
            <a:r>
              <a:rPr lang="en-US" dirty="0" err="1" smtClean="0">
                <a:solidFill>
                  <a:srgbClr val="000000"/>
                </a:solidFill>
              </a:rPr>
              <a:t>estudiantes</a:t>
            </a:r>
            <a:r>
              <a:rPr lang="en-US" dirty="0" smtClean="0">
                <a:solidFill>
                  <a:srgbClr val="000000"/>
                </a:solidFill>
              </a:rPr>
              <a:t> </a:t>
            </a:r>
            <a:r>
              <a:rPr lang="en-US" dirty="0" err="1" smtClean="0">
                <a:solidFill>
                  <a:srgbClr val="000000"/>
                </a:solidFill>
              </a:rPr>
              <a:t>podrán</a:t>
            </a:r>
            <a:r>
              <a:rPr lang="en-US" dirty="0" smtClean="0">
                <a:solidFill>
                  <a:srgbClr val="000000"/>
                </a:solidFill>
              </a:rPr>
              <a:t>: </a:t>
            </a:r>
          </a:p>
          <a:p>
            <a:pPr marL="628650" lvl="1" indent="-171450" eaLnBrk="1" hangingPunct="1">
              <a:spcBef>
                <a:spcPct val="0"/>
              </a:spcBef>
              <a:buFontTx/>
              <a:buChar char="•"/>
            </a:pPr>
            <a:r>
              <a:rPr lang="en-US" dirty="0" err="1" smtClean="0">
                <a:solidFill>
                  <a:srgbClr val="000000"/>
                </a:solidFill>
              </a:rPr>
              <a:t>Clasifique</a:t>
            </a:r>
            <a:r>
              <a:rPr lang="en-US" dirty="0" smtClean="0">
                <a:solidFill>
                  <a:srgbClr val="000000"/>
                </a:solidFill>
              </a:rPr>
              <a:t> 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a:t>
            </a:r>
            <a:r>
              <a:rPr lang="en-US" dirty="0" err="1" smtClean="0">
                <a:solidFill>
                  <a:srgbClr val="000000"/>
                </a:solidFill>
              </a:rPr>
              <a:t>según</a:t>
            </a:r>
            <a:r>
              <a:rPr lang="en-US" dirty="0" smtClean="0">
                <a:solidFill>
                  <a:srgbClr val="000000"/>
                </a:solidFill>
              </a:rPr>
              <a:t> </a:t>
            </a:r>
            <a:r>
              <a:rPr lang="en-US" dirty="0" err="1" smtClean="0">
                <a:solidFill>
                  <a:srgbClr val="000000"/>
                </a:solidFill>
              </a:rPr>
              <a:t>tres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a:t>
            </a:r>
          </a:p>
          <a:p>
            <a:pPr marL="628650" lvl="1" indent="-171450" eaLnBrk="1" hangingPunct="1">
              <a:spcBef>
                <a:spcPct val="0"/>
              </a:spcBef>
              <a:buFontTx/>
              <a:buChar char="•"/>
            </a:pPr>
            <a:r>
              <a:rPr lang="en-US" dirty="0" err="1" smtClean="0">
                <a:solidFill>
                  <a:srgbClr val="000000"/>
                </a:solidFill>
              </a:rPr>
              <a:t>Analice</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características</a:t>
            </a:r>
            <a:r>
              <a:rPr lang="en-US" dirty="0" smtClean="0">
                <a:solidFill>
                  <a:srgbClr val="000000"/>
                </a:solidFill>
              </a:rPr>
              <a:t> de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r>
              <a:rPr lang="en-US" dirty="0" err="1" smtClean="0">
                <a:solidFill>
                  <a:srgbClr val="000000"/>
                </a:solidFill>
              </a:rPr>
              <a:t>para</a:t>
            </a:r>
            <a:r>
              <a:rPr lang="en-US" dirty="0" smtClean="0">
                <a:solidFill>
                  <a:srgbClr val="000000"/>
                </a:solidFill>
              </a:rPr>
              <a:t> el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requiere</a:t>
            </a:r>
            <a:r>
              <a:rPr lang="en-US" dirty="0" smtClean="0">
                <a:solidFill>
                  <a:srgbClr val="000000"/>
                </a:solidFill>
              </a:rPr>
              <a:t> </a:t>
            </a:r>
            <a:r>
              <a:rPr lang="en-US" dirty="0" err="1" smtClean="0">
                <a:solidFill>
                  <a:srgbClr val="000000"/>
                </a:solidFill>
              </a:rPr>
              <a:t>permiso</a:t>
            </a:r>
            <a:r>
              <a:rPr lang="en-US" dirty="0" smtClean="0">
                <a:solidFill>
                  <a:srgbClr val="000000"/>
                </a:solidFill>
              </a:rPr>
              <a:t>.</a:t>
            </a:r>
          </a:p>
        </p:txBody>
      </p:sp>
      <p:sp>
        <p:nvSpPr>
          <p:cNvPr id="156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F006C33-8663-4FA0-BCD7-FB21D9276A3B}" type="slidenum">
              <a:rPr lang="en-US" smtClean="0">
                <a:solidFill>
                  <a:srgbClr val="000000"/>
                </a:solidFill>
                <a:latin typeface="Calibri" pitchFamily="34" charset="0"/>
              </a:rPr>
              <a:pPr fontAlgn="base">
                <a:spcBef>
                  <a:spcPct val="0"/>
                </a:spcBef>
                <a:spcAft>
                  <a:spcPct val="0"/>
                </a:spcAft>
                <a:buSzPct val="100000"/>
                <a:defRPr/>
              </a:pPr>
              <a:t>10</a:t>
            </a:fld>
            <a:endParaRPr lang="en-US" smtClean="0">
              <a:solidFill>
                <a:srgbClr val="000000"/>
              </a:solidFill>
              <a:latin typeface="Calibri"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90-91</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Complete el permiso y conserve una copia publicada en el espacio.  Se debe completar un nuevo permiso al comienzo de cada turno o cuando el equipo de entrada cambia.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permiso se debe actualizar en cualquier momento en que las condiciones de salud o seguridad dentro del espacio cambien durante la entrada.  La entrada segura a un espacio restringido depende del control efectivo de todos los aspectos del trabajo.  </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Este permiso es una lista de verificación de seguridad para asegurarse de que nada se pasa por alto.</a:t>
            </a:r>
          </a:p>
        </p:txBody>
      </p:sp>
      <p:sp>
        <p:nvSpPr>
          <p:cNvPr id="248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1E8161C-D2F5-44F6-864F-3B631880DF52}" type="slidenum">
              <a:rPr lang="en-US" smtClean="0">
                <a:solidFill>
                  <a:srgbClr val="000000"/>
                </a:solidFill>
                <a:latin typeface="Calibri" pitchFamily="34" charset="0"/>
              </a:rPr>
              <a:pPr fontAlgn="base">
                <a:spcBef>
                  <a:spcPct val="0"/>
                </a:spcBef>
                <a:spcAft>
                  <a:spcPct val="0"/>
                </a:spcAft>
                <a:buSzPct val="100000"/>
                <a:defRPr/>
              </a:pPr>
              <a:t>100</a:t>
            </a:fld>
            <a:endParaRPr lang="en-US" smtClean="0">
              <a:solidFill>
                <a:srgbClr val="000000"/>
              </a:solidFill>
              <a:latin typeface="Calibri"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páginas</a:t>
            </a:r>
            <a:r>
              <a:rPr lang="en-US" b="1" dirty="0" smtClean="0">
                <a:solidFill>
                  <a:srgbClr val="000000"/>
                </a:solidFill>
                <a:latin typeface="Times New Roman" pitchFamily="18" charset="0"/>
                <a:ea typeface="Calibri" pitchFamily="34" charset="0"/>
                <a:cs typeface="Times New Roman" pitchFamily="18" charset="0"/>
              </a:rPr>
              <a:t> 91-92</a:t>
            </a:r>
          </a:p>
          <a:p>
            <a:pPr eaLnBrk="1" hangingPunct="1">
              <a:spcBef>
                <a:spcPct val="0"/>
              </a:spcBef>
              <a:spcAft>
                <a:spcPts val="600"/>
              </a:spcAft>
            </a:pPr>
            <a:r>
              <a:rPr lang="en-US" b="1" dirty="0" err="1" smtClean="0">
                <a:solidFill>
                  <a:srgbClr val="000000"/>
                </a:solidFill>
                <a:latin typeface="Times New Roman" pitchFamily="18" charset="0"/>
                <a:ea typeface="Calibri" pitchFamily="34" charset="0"/>
                <a:cs typeface="Times New Roman" pitchFamily="18" charset="0"/>
              </a:rPr>
              <a:t>Introducción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Notificar</a:t>
            </a:r>
            <a:r>
              <a:rPr lang="en-US" dirty="0" smtClean="0">
                <a:solidFill>
                  <a:srgbClr val="000000"/>
                </a:solidFill>
                <a:latin typeface="Times New Roman" pitchFamily="18" charset="0"/>
                <a:ea typeface="Calibri" pitchFamily="34" charset="0"/>
                <a:cs typeface="Times New Roman" pitchFamily="18" charset="0"/>
              </a:rPr>
              <a:t> a los </a:t>
            </a:r>
            <a:r>
              <a:rPr lang="en-US" dirty="0" err="1" smtClean="0">
                <a:solidFill>
                  <a:srgbClr val="000000"/>
                </a:solidFill>
                <a:latin typeface="Times New Roman" pitchFamily="18" charset="0"/>
                <a:ea typeface="Calibri" pitchFamily="34" charset="0"/>
                <a:cs typeface="Times New Roman" pitchFamily="18" charset="0"/>
              </a:rPr>
              <a:t>departamentos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apropiados</a:t>
            </a:r>
            <a:r>
              <a:rPr lang="en-US" dirty="0" smtClean="0">
                <a:solidFill>
                  <a:srgbClr val="000000"/>
                </a:solidFill>
                <a:latin typeface="Times New Roman" pitchFamily="18" charset="0"/>
                <a:ea typeface="Calibri" pitchFamily="34" charset="0"/>
                <a:cs typeface="Times New Roman" pitchFamily="18" charset="0"/>
              </a:rPr>
              <a:t> y a los </a:t>
            </a:r>
            <a:r>
              <a:rPr lang="en-US" dirty="0" err="1" smtClean="0">
                <a:solidFill>
                  <a:srgbClr val="000000"/>
                </a:solidFill>
                <a:latin typeface="Times New Roman" pitchFamily="18" charset="0"/>
                <a:ea typeface="Calibri" pitchFamily="34" charset="0"/>
                <a:cs typeface="Times New Roman" pitchFamily="18" charset="0"/>
              </a:rPr>
              <a:t>servicios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rescate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después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operaciones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completen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Contactar</a:t>
            </a:r>
            <a:r>
              <a:rPr lang="en-US" dirty="0" smtClean="0">
                <a:solidFill>
                  <a:srgbClr val="000000"/>
                </a:solidFill>
                <a:latin typeface="Times New Roman" pitchFamily="18" charset="0"/>
                <a:ea typeface="Calibri" pitchFamily="34" charset="0"/>
                <a:cs typeface="Times New Roman" pitchFamily="18" charset="0"/>
              </a:rPr>
              <a:t> a la </a:t>
            </a:r>
            <a:r>
              <a:rPr lang="en-US" dirty="0" err="1" smtClean="0">
                <a:solidFill>
                  <a:srgbClr val="000000"/>
                </a:solidFill>
                <a:latin typeface="Times New Roman" pitchFamily="18" charset="0"/>
                <a:ea typeface="Calibri" pitchFamily="34" charset="0"/>
                <a:cs typeface="Times New Roman" pitchFamily="18" charset="0"/>
              </a:rPr>
              <a:t>puerta</a:t>
            </a:r>
            <a:r>
              <a:rPr lang="en-US" dirty="0" smtClean="0">
                <a:solidFill>
                  <a:srgbClr val="000000"/>
                </a:solidFill>
                <a:latin typeface="Times New Roman" pitchFamily="18" charset="0"/>
                <a:ea typeface="Calibri" pitchFamily="34" charset="0"/>
                <a:cs typeface="Times New Roman" pitchFamily="18" charset="0"/>
              </a:rPr>
              <a:t> principal, a la </a:t>
            </a:r>
            <a:r>
              <a:rPr lang="en-US" dirty="0" err="1" smtClean="0">
                <a:solidFill>
                  <a:srgbClr val="000000"/>
                </a:solidFill>
                <a:latin typeface="Times New Roman" pitchFamily="18" charset="0"/>
                <a:ea typeface="Calibri" pitchFamily="34" charset="0"/>
                <a:cs typeface="Times New Roman" pitchFamily="18" charset="0"/>
              </a:rPr>
              <a:t>sala</a:t>
            </a:r>
            <a:r>
              <a:rPr lang="en-US" dirty="0" smtClean="0">
                <a:solidFill>
                  <a:srgbClr val="000000"/>
                </a:solidFill>
                <a:latin typeface="Times New Roman" pitchFamily="18" charset="0"/>
                <a:ea typeface="Calibri" pitchFamily="34" charset="0"/>
                <a:cs typeface="Times New Roman" pitchFamily="18" charset="0"/>
              </a:rPr>
              <a:t> de control, etc.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servicios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rescate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puedan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retirarse</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spcAft>
                <a:spcPts val="600"/>
              </a:spcAft>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Revisar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operaciones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determinar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si</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medidas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tomadas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fueron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adecuadas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proteger</a:t>
            </a:r>
            <a:r>
              <a:rPr lang="en-US" dirty="0" smtClean="0">
                <a:solidFill>
                  <a:srgbClr val="000000"/>
                </a:solidFill>
                <a:latin typeface="Times New Roman" pitchFamily="18" charset="0"/>
                <a:ea typeface="Calibri" pitchFamily="34" charset="0"/>
                <a:cs typeface="Times New Roman" pitchFamily="18" charset="0"/>
              </a:rPr>
              <a:t> a los </a:t>
            </a:r>
            <a:r>
              <a:rPr lang="en-US" dirty="0" err="1" smtClean="0">
                <a:solidFill>
                  <a:srgbClr val="000000"/>
                </a:solidFill>
                <a:latin typeface="Times New Roman" pitchFamily="18" charset="0"/>
                <a:ea typeface="Calibri" pitchFamily="34" charset="0"/>
                <a:cs typeface="Times New Roman" pitchFamily="18" charset="0"/>
              </a:rPr>
              <a:t>empleados</a:t>
            </a:r>
            <a:r>
              <a:rPr lang="en-US" dirty="0" smtClean="0">
                <a:solidFill>
                  <a:srgbClr val="000000"/>
                </a:solidFill>
                <a:latin typeface="Times New Roman" pitchFamily="18" charset="0"/>
                <a:ea typeface="Calibri" pitchFamily="34" charset="0"/>
                <a:cs typeface="Times New Roman" pitchFamily="18" charset="0"/>
              </a:rPr>
              <a:t>. Si </a:t>
            </a:r>
            <a:r>
              <a:rPr lang="en-US" dirty="0" err="1" smtClean="0">
                <a:solidFill>
                  <a:srgbClr val="000000"/>
                </a:solidFill>
                <a:latin typeface="Times New Roman" pitchFamily="18" charset="0"/>
                <a:ea typeface="Calibri" pitchFamily="34" charset="0"/>
                <a:cs typeface="Times New Roman" pitchFamily="18" charset="0"/>
              </a:rPr>
              <a:t>fueron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necesarias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evacuaciones</a:t>
            </a:r>
            <a:r>
              <a:rPr lang="en-US" dirty="0" smtClean="0">
                <a:solidFill>
                  <a:srgbClr val="000000"/>
                </a:solidFill>
                <a:latin typeface="Times New Roman" pitchFamily="18" charset="0"/>
                <a:ea typeface="Calibri" pitchFamily="34" charset="0"/>
                <a:cs typeface="Times New Roman" pitchFamily="18" charset="0"/>
              </a:rPr>
              <a:t>, o </a:t>
            </a:r>
            <a:r>
              <a:rPr lang="en-US" dirty="0" err="1" smtClean="0">
                <a:solidFill>
                  <a:srgbClr val="000000"/>
                </a:solidFill>
                <a:latin typeface="Times New Roman" pitchFamily="18" charset="0"/>
                <a:ea typeface="Calibri" pitchFamily="34" charset="0"/>
                <a:cs typeface="Times New Roman" pitchFamily="18" charset="0"/>
              </a:rPr>
              <a:t>si</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identificaron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peligros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adicionales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durante</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asegúrese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cuestiones</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comuniquen</a:t>
            </a:r>
            <a:r>
              <a:rPr lang="en-US" dirty="0" smtClean="0">
                <a:solidFill>
                  <a:srgbClr val="000000"/>
                </a:solidFill>
                <a:latin typeface="Times New Roman" pitchFamily="18" charset="0"/>
                <a:ea typeface="Calibri" pitchFamily="34" charset="0"/>
                <a:cs typeface="Times New Roman" pitchFamily="18" charset="0"/>
              </a:rPr>
              <a:t> a la </a:t>
            </a:r>
            <a:r>
              <a:rPr lang="en-US" dirty="0" err="1" smtClean="0">
                <a:solidFill>
                  <a:srgbClr val="000000"/>
                </a:solidFill>
                <a:latin typeface="Times New Roman" pitchFamily="18" charset="0"/>
                <a:ea typeface="Calibri" pitchFamily="34" charset="0"/>
                <a:cs typeface="Times New Roman" pitchFamily="18" charset="0"/>
              </a:rPr>
              <a:t>gerencia</a:t>
            </a:r>
            <a:r>
              <a:rPr lang="en-US" dirty="0" smtClean="0">
                <a:solidFill>
                  <a:srgbClr val="000000"/>
                </a:solidFill>
                <a:latin typeface="Times New Roman" pitchFamily="18" charset="0"/>
                <a:ea typeface="Calibri" pitchFamily="34" charset="0"/>
                <a:cs typeface="Times New Roman" pitchFamily="18" charset="0"/>
              </a:rPr>
              <a:t> y al </a:t>
            </a:r>
            <a:r>
              <a:rPr lang="en-US" dirty="0" err="1" smtClean="0">
                <a:solidFill>
                  <a:srgbClr val="000000"/>
                </a:solidFill>
                <a:latin typeface="Times New Roman" pitchFamily="18" charset="0"/>
                <a:ea typeface="Calibri" pitchFamily="34" charset="0"/>
                <a:cs typeface="Times New Roman" pitchFamily="18" charset="0"/>
              </a:rPr>
              <a:t>representante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salud</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seguridad</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esta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cuestiones</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pueden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incluir</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futuras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evaluaciones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peligros</a:t>
            </a:r>
            <a:r>
              <a:rPr lang="en-US" dirty="0" smtClean="0">
                <a:solidFill>
                  <a:srgbClr val="000000"/>
                </a:solidFill>
                <a:latin typeface="Times New Roman" pitchFamily="18" charset="0"/>
                <a:ea typeface="Calibri" pitchFamily="34" charset="0"/>
                <a:cs typeface="Times New Roman" pitchFamily="18" charset="0"/>
              </a:rPr>
              <a:t> y se </a:t>
            </a:r>
            <a:r>
              <a:rPr lang="en-US" dirty="0" err="1" smtClean="0">
                <a:solidFill>
                  <a:srgbClr val="000000"/>
                </a:solidFill>
                <a:latin typeface="Times New Roman" pitchFamily="18" charset="0"/>
                <a:ea typeface="Calibri" pitchFamily="34" charset="0"/>
                <a:cs typeface="Times New Roman" pitchFamily="18" charset="0"/>
              </a:rPr>
              <a:t>pueden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comunicar</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otros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trabajadores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puedan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tener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ingresar</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a:t>
            </a:r>
          </a:p>
        </p:txBody>
      </p:sp>
      <p:sp>
        <p:nvSpPr>
          <p:cNvPr id="249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7504EFF-7235-4B86-B0B3-4EA94A7D73E2}" type="slidenum">
              <a:rPr lang="en-US" smtClean="0">
                <a:solidFill>
                  <a:srgbClr val="000000"/>
                </a:solidFill>
                <a:latin typeface="Calibri" pitchFamily="34" charset="0"/>
              </a:rPr>
              <a:pPr fontAlgn="base">
                <a:spcBef>
                  <a:spcPct val="0"/>
                </a:spcBef>
                <a:spcAft>
                  <a:spcPct val="0"/>
                </a:spcAft>
                <a:buSzPct val="100000"/>
                <a:defRPr/>
              </a:pPr>
              <a:t>101</a:t>
            </a:fld>
            <a:endParaRPr lang="en-US" smtClean="0">
              <a:solidFill>
                <a:srgbClr val="000000"/>
              </a:solidFill>
              <a:latin typeface="Calibri"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92-93</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ocurre una emergencia dentro de un espacio restringido, es fundamental que todos en el equipo de entrada al espacio restringido sepan qué hacer.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emergencia en un espacio restringido es cualquier ocurrencia dentro o fuera del espacio, incluida la falla del control de peligros o del equipo de monitoreo, que pueda poner en peligro a los ingresantes autorizados.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período de tiempo para un rescate peligroso es muy limitado. Aunque el trabajo del ingresante durante la entrada a un espacio restringido puede parecer poco importante, cuando surge una situación de emergencia el modo en el que reacciona puede ser un factor decisivo con respecto a si el intento de rescate puede ser exitoso o se convierte en la recuperación del cuerpo.  El trabajo del ingresante, en una emergencia, es no rescatar personalmente a las víctimas, sino implementar el plan de rescate.</a:t>
            </a:r>
          </a:p>
          <a:p>
            <a:pPr eaLnBrk="1" hangingPunct="1">
              <a:spcBef>
                <a:spcPct val="0"/>
              </a:spcBef>
              <a:buFont typeface="Calibri Light" pitchFamily="34" charset="0"/>
              <a:buAutoNum type="arabicPeriod"/>
            </a:pPr>
            <a:r>
              <a:rPr lang="en-US" b="1" smtClean="0">
                <a:solidFill>
                  <a:srgbClr val="000000"/>
                </a:solidFill>
                <a:latin typeface="Times New Roman" pitchFamily="18" charset="0"/>
                <a:ea typeface="Calibri" pitchFamily="34" charset="0"/>
                <a:cs typeface="Times New Roman" pitchFamily="18" charset="0"/>
              </a:rPr>
              <a:t>Convocar a los servicios de emergencia.</a:t>
            </a:r>
            <a:r>
              <a:rPr lang="en-US" smtClean="0">
                <a:solidFill>
                  <a:srgbClr val="000000"/>
                </a:solidFill>
                <a:latin typeface="Times New Roman" pitchFamily="18" charset="0"/>
                <a:ea typeface="Calibri" pitchFamily="34" charset="0"/>
                <a:cs typeface="Times New Roman" pitchFamily="18" charset="0"/>
              </a:rPr>
              <a:t> Apenas determine que los ingresantes puedan necesitar asistencia para escapar de cualquier espacio restringido, siga el plan y pida ayuda.</a:t>
            </a:r>
          </a:p>
          <a:p>
            <a:pPr eaLnBrk="1" hangingPunct="1">
              <a:spcBef>
                <a:spcPct val="0"/>
              </a:spcBef>
              <a:buFont typeface="Calibri Light" pitchFamily="34" charset="0"/>
              <a:buAutoNum type="arabicPeriod"/>
            </a:pPr>
            <a:r>
              <a:rPr lang="en-US" b="1" smtClean="0">
                <a:solidFill>
                  <a:srgbClr val="000000"/>
                </a:solidFill>
                <a:latin typeface="Times New Roman" pitchFamily="18" charset="0"/>
                <a:ea typeface="Calibri" pitchFamily="34" charset="0"/>
                <a:cs typeface="Times New Roman" pitchFamily="18" charset="0"/>
              </a:rPr>
              <a:t>Evitar la entrada no autorizada.</a:t>
            </a:r>
            <a:r>
              <a:rPr lang="en-US" smtClean="0">
                <a:solidFill>
                  <a:srgbClr val="000000"/>
                </a:solidFill>
                <a:latin typeface="Times New Roman" pitchFamily="18" charset="0"/>
                <a:ea typeface="Calibri" pitchFamily="34" charset="0"/>
                <a:cs typeface="Times New Roman" pitchFamily="18" charset="0"/>
              </a:rPr>
              <a:t> No ingresar al espacio.  Evite que otros ingresen si no han sido capacitados como rescatistas de un espacio restringido.</a:t>
            </a:r>
          </a:p>
          <a:p>
            <a:pPr eaLnBrk="1" hangingPunct="1">
              <a:spcBef>
                <a:spcPct val="0"/>
              </a:spcBef>
              <a:buFont typeface="Calibri Light" pitchFamily="34" charset="0"/>
              <a:buAutoNum type="arabicPeriod"/>
            </a:pPr>
            <a:r>
              <a:rPr lang="en-US" b="1" smtClean="0">
                <a:solidFill>
                  <a:srgbClr val="000000"/>
                </a:solidFill>
                <a:latin typeface="Times New Roman" pitchFamily="18" charset="0"/>
                <a:ea typeface="Calibri" pitchFamily="34" charset="0"/>
                <a:cs typeface="Times New Roman" pitchFamily="18" charset="0"/>
              </a:rPr>
              <a:t>Iniciar el rescate sin entrada.</a:t>
            </a:r>
            <a:r>
              <a:rPr lang="en-US" smtClean="0">
                <a:solidFill>
                  <a:srgbClr val="000000"/>
                </a:solidFill>
                <a:latin typeface="Times New Roman" pitchFamily="18" charset="0"/>
                <a:ea typeface="Calibri" pitchFamily="34" charset="0"/>
                <a:cs typeface="Times New Roman" pitchFamily="18" charset="0"/>
              </a:rPr>
              <a:t> Utilice líneas de recuperación, para rescatar de manera remota a los encargados dentro del espacio.  Para la entrada horizontal a nivel, puede haber un arnés y una cuerda de salvamento atada a un objeto fijo fuera del espacio.  Para una entrada vertical, se requiere un dispositivo tipo grúa de rescate aprobado.</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No se debe iniciar una recuperación sin entrada si:</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No hay confirmación visual o verbal de que el ingresante se puede mover de manera segura.</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empleado no se puede ver o no se puede establecer comunicación con él.</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Hay peligros físicos en la ruta de recuperación que podrían lesionar al ingresante e impedir el proceso de recuperación; por ejemplo, si las cuerdas de salvamento se enredaron.</a:t>
            </a:r>
          </a:p>
          <a:p>
            <a:pPr eaLnBrk="1" hangingPunct="1">
              <a:spcBef>
                <a:spcPct val="0"/>
              </a:spcBef>
              <a:buFont typeface="Calibri Light" pitchFamily="34" charset="0"/>
              <a:buAutoNum type="arabicPeriod" startAt="4"/>
            </a:pPr>
            <a:r>
              <a:rPr lang="en-US" b="1" smtClean="0">
                <a:solidFill>
                  <a:srgbClr val="000000"/>
                </a:solidFill>
                <a:latin typeface="Times New Roman" pitchFamily="18" charset="0"/>
                <a:ea typeface="Calibri" pitchFamily="34" charset="0"/>
                <a:cs typeface="Times New Roman" pitchFamily="18" charset="0"/>
              </a:rPr>
              <a:t>Mantener contacto con los ingresantes.</a:t>
            </a:r>
            <a:r>
              <a:rPr lang="en-US" smtClean="0">
                <a:solidFill>
                  <a:srgbClr val="000000"/>
                </a:solidFill>
                <a:latin typeface="Times New Roman" pitchFamily="18" charset="0"/>
                <a:ea typeface="Calibri" pitchFamily="34" charset="0"/>
                <a:cs typeface="Times New Roman" pitchFamily="18" charset="0"/>
              </a:rPr>
              <a:t> De ser posible, mantenga el contacto con los ingresantes.  Tranquilícelos diciéndoles que la ayuda está en camino y manténgalos calmados.</a:t>
            </a:r>
          </a:p>
          <a:p>
            <a:pPr algn="just"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buFont typeface="Calibri Light" pitchFamily="34" charset="0"/>
              <a:buAutoNum type="arabicPeriod" startAt="5"/>
            </a:pPr>
            <a:r>
              <a:rPr lang="en-US" b="1" smtClean="0">
                <a:solidFill>
                  <a:srgbClr val="000000"/>
                </a:solidFill>
                <a:latin typeface="Times New Roman" pitchFamily="18" charset="0"/>
                <a:ea typeface="Calibri" pitchFamily="34" charset="0"/>
                <a:cs typeface="Times New Roman" pitchFamily="18" charset="0"/>
              </a:rPr>
              <a:t>Reunir información.</a:t>
            </a:r>
            <a:r>
              <a:rPr lang="en-US" smtClean="0">
                <a:solidFill>
                  <a:srgbClr val="000000"/>
                </a:solidFill>
                <a:latin typeface="Times New Roman" pitchFamily="18" charset="0"/>
                <a:ea typeface="Calibri" pitchFamily="34" charset="0"/>
                <a:cs typeface="Times New Roman" pitchFamily="18" charset="0"/>
              </a:rPr>
              <a:t> Cuando llegue el equipo de rescate, es fundamental que se les dé toda la información actualizada con respecto a:</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peligros dentro del espacio.</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cantidad y condición de los ingresantes.</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Cualquier información relacionada con aspectos mecánicos o de sistemas que pueda ser útil para el rescate.</a:t>
            </a:r>
          </a:p>
        </p:txBody>
      </p:sp>
      <p:sp>
        <p:nvSpPr>
          <p:cNvPr id="250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8207E6D-790D-41BF-9FBA-A6E00A40E83F}" type="slidenum">
              <a:rPr lang="en-US" smtClean="0">
                <a:solidFill>
                  <a:srgbClr val="000000"/>
                </a:solidFill>
                <a:latin typeface="Calibri" pitchFamily="34" charset="0"/>
              </a:rPr>
              <a:pPr fontAlgn="base">
                <a:spcBef>
                  <a:spcPct val="0"/>
                </a:spcBef>
                <a:spcAft>
                  <a:spcPct val="0"/>
                </a:spcAft>
                <a:buSzPct val="100000"/>
                <a:defRPr/>
              </a:pPr>
              <a:t>102</a:t>
            </a:fld>
            <a:endParaRPr lang="en-US" smtClean="0">
              <a:solidFill>
                <a:srgbClr val="000000"/>
              </a:solidFill>
              <a:latin typeface="Calibri"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94</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Introducción</a:t>
            </a:r>
            <a:r>
              <a:rPr lang="en-US" smtClean="0">
                <a:solidFill>
                  <a:srgbClr val="000000"/>
                </a:solidFill>
                <a:latin typeface="Times New Roman" pitchFamily="18" charset="0"/>
                <a:ea typeface="Calibri" pitchFamily="34" charset="0"/>
                <a:cs typeface="Times New Roman" pitchFamily="18" charset="0"/>
              </a:rPr>
              <a:t> </a:t>
            </a:r>
          </a:p>
          <a:p>
            <a:pPr marL="800100" lvl="1" indent="-342900"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Cualquier cambio de las condiciones en el espacio que introduzca nuevos peligros al espacio requerirá una reevaluación inmediata del espacio antes de la entrada.</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Siempre asuma que un espacio restringido es un espacio para el que se requiere permiso.  Al volver a clasificar el espacio como un espacio que no requiere permiso, se debe documentar que todos los peligros en el espacio se han eliminado.</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Utilice el primer paso del Permiso de entrada al espacio restringido, la Evaluación de riesgos del sitio, HIRADC u otro formulario que incluya:</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fecha.</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ubicación del espacio.</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Los motivos de la determinación.</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firma de la persona que realiza la determinación.</a:t>
            </a:r>
          </a:p>
          <a:p>
            <a:pPr marL="1257300" lvl="2" indent="-342900" eaLnBrk="1" hangingPunct="1">
              <a:spcBef>
                <a:spcPct val="0"/>
              </a:spcBef>
              <a:spcAft>
                <a:spcPts val="600"/>
              </a:spcAft>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Este documento deberá estar a disposición de cada empleado que ingrese al espacio.</a:t>
            </a:r>
          </a:p>
        </p:txBody>
      </p:sp>
      <p:sp>
        <p:nvSpPr>
          <p:cNvPr id="251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4BB97E7-294F-4E53-A163-23A936D0D424}" type="slidenum">
              <a:rPr lang="en-US" smtClean="0">
                <a:solidFill>
                  <a:srgbClr val="000000"/>
                </a:solidFill>
                <a:latin typeface="Calibri" pitchFamily="34" charset="0"/>
              </a:rPr>
              <a:pPr fontAlgn="base">
                <a:spcBef>
                  <a:spcPct val="0"/>
                </a:spcBef>
                <a:spcAft>
                  <a:spcPct val="0"/>
                </a:spcAft>
                <a:buSzPct val="100000"/>
                <a:defRPr/>
              </a:pPr>
              <a:t>103</a:t>
            </a:fld>
            <a:endParaRPr lang="en-US" smtClean="0">
              <a:solidFill>
                <a:srgbClr val="000000"/>
              </a:solidFill>
              <a:latin typeface="Calibri"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Tiempo</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Aproximadamente 15 minutos </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Materiales</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Planilla ubicada en el SG (páginas 95-96)</a:t>
            </a:r>
          </a:p>
          <a:p>
            <a:pPr eaLnBrk="1" hangingPunct="1">
              <a:spcBef>
                <a:spcPct val="0"/>
              </a:spcBef>
              <a:buFont typeface="Symbol" pitchFamily="18" charset="2"/>
              <a:buChar char=""/>
            </a:pPr>
            <a:r>
              <a:rPr lang="en-US" b="1" smtClean="0">
                <a:solidFill>
                  <a:srgbClr val="000000"/>
                </a:solidFill>
                <a:latin typeface="Times New Roman" pitchFamily="18" charset="0"/>
                <a:ea typeface="Calibri" pitchFamily="34" charset="0"/>
                <a:cs typeface="Times New Roman" pitchFamily="18" charset="0"/>
              </a:rPr>
              <a:t>Asegúrese de tener un permiso de espacio restringido específico del sitio disponible para cada estudiante.  </a:t>
            </a:r>
            <a:r>
              <a:rPr lang="en-US" smtClean="0">
                <a:solidFill>
                  <a:srgbClr val="000000"/>
                </a:solidFill>
                <a:latin typeface="Times New Roman" pitchFamily="18" charset="0"/>
                <a:ea typeface="Calibri" pitchFamily="34" charset="0"/>
                <a:cs typeface="Times New Roman" pitchFamily="18" charset="0"/>
              </a:rPr>
              <a:t>Se otorga un permiso genérico para espacio restringido; no obstante, es mejor realizar esta actividad con un permiso específico del sitio.</a:t>
            </a:r>
          </a:p>
          <a:p>
            <a:pPr eaLnBrk="1" hangingPunct="1">
              <a:spcBef>
                <a:spcPts val="600"/>
              </a:spcBef>
            </a:pPr>
            <a:r>
              <a:rPr lang="en-US" b="1" smtClean="0">
                <a:solidFill>
                  <a:srgbClr val="00B0F0"/>
                </a:solidFill>
                <a:latin typeface="Times New Roman" pitchFamily="18" charset="0"/>
                <a:ea typeface="Calibri" pitchFamily="34" charset="0"/>
                <a:cs typeface="Times New Roman" pitchFamily="18" charset="0"/>
              </a:rPr>
              <a:t>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Objetivo</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Esta actividad permite a los estudiantes aplicar todo el conocimiento obtenido, analizar una hipótesis y completar un permiso para un espacio restringido.    </a:t>
            </a:r>
          </a:p>
          <a:p>
            <a:pPr eaLnBrk="1" hangingPunct="1">
              <a:spcBef>
                <a:spcPts val="60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Ordene a la clase que se separen en grupos.</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Dé a cada grupo 10 minutos para que completen la planilla (ubicada en el SG).</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Analice las respuestas en clase para cada sección del permiso del espacio restringido.</a:t>
            </a:r>
          </a:p>
        </p:txBody>
      </p:sp>
      <p:sp>
        <p:nvSpPr>
          <p:cNvPr id="2529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F3F9CF2-CD63-4724-B339-10256D70864D}" type="slidenum">
              <a:rPr lang="en-US" smtClean="0">
                <a:solidFill>
                  <a:srgbClr val="000000"/>
                </a:solidFill>
                <a:latin typeface="Calibri" pitchFamily="34" charset="0"/>
              </a:rPr>
              <a:pPr fontAlgn="base">
                <a:spcBef>
                  <a:spcPct val="0"/>
                </a:spcBef>
                <a:spcAft>
                  <a:spcPct val="0"/>
                </a:spcAft>
                <a:buSzPct val="100000"/>
                <a:defRPr/>
              </a:pPr>
              <a:t>104</a:t>
            </a:fld>
            <a:endParaRPr lang="en-US" smtClean="0">
              <a:solidFill>
                <a:srgbClr val="000000"/>
              </a:solidFill>
              <a:latin typeface="Calibri"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ea typeface="Calibri" pitchFamily="34" charset="0"/>
                <a:cs typeface="Times New Roman" pitchFamily="18" charset="0"/>
              </a:rPr>
              <a:t>Introducción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preguntas en la diapositiva.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Esto ayuda a repasar y refrescar la información que se cubrió en este módulo.</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Pidiéndoles a los estudiantes que apliquen la información, están reteniendo aún más la lección.</a:t>
            </a:r>
          </a:p>
          <a:p>
            <a:pPr eaLnBrk="1" hangingPunct="1">
              <a:spcBef>
                <a:spcPts val="600"/>
              </a:spcBef>
            </a:pPr>
            <a:r>
              <a:rPr lang="en-US" smtClean="0">
                <a:solidFill>
                  <a:srgbClr val="000000"/>
                </a:solidFill>
                <a:latin typeface="Times New Roman" pitchFamily="18" charset="0"/>
                <a:ea typeface="Calibri" pitchFamily="34" charset="0"/>
                <a:cs typeface="Times New Roman" pitchFamily="18" charset="0"/>
              </a:rPr>
              <a:t> </a:t>
            </a:r>
          </a:p>
        </p:txBody>
      </p:sp>
      <p:sp>
        <p:nvSpPr>
          <p:cNvPr id="2539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6013FFE-6316-4D2F-B657-4D502BABFF4E}" type="slidenum">
              <a:rPr lang="en-US" smtClean="0">
                <a:solidFill>
                  <a:srgbClr val="000000"/>
                </a:solidFill>
                <a:latin typeface="Calibri" pitchFamily="34" charset="0"/>
              </a:rPr>
              <a:pPr fontAlgn="base">
                <a:spcBef>
                  <a:spcPct val="0"/>
                </a:spcBef>
                <a:spcAft>
                  <a:spcPct val="0"/>
                </a:spcAft>
                <a:buSzPct val="100000"/>
                <a:defRPr/>
              </a:pPr>
              <a:t>105</a:t>
            </a:fld>
            <a:endParaRPr lang="en-US" smtClean="0">
              <a:solidFill>
                <a:srgbClr val="000000"/>
              </a:solidFill>
              <a:latin typeface="Calibri"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Instrucción</a:t>
            </a:r>
          </a:p>
          <a:p>
            <a:pPr marL="742950" lvl="1" indent="-285750"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estudiantes anotarán las respuestas a las preguntas del cuestionario en el SG. </a:t>
            </a:r>
          </a:p>
          <a:p>
            <a:pPr marL="742950" lvl="1" indent="-28575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respuestas con la clase.</a:t>
            </a:r>
          </a:p>
        </p:txBody>
      </p:sp>
      <p:sp>
        <p:nvSpPr>
          <p:cNvPr id="2549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7798C6D-04B2-4B49-AB5F-1A78DB2105DE}" type="slidenum">
              <a:rPr lang="en-US" smtClean="0">
                <a:solidFill>
                  <a:srgbClr val="000000"/>
                </a:solidFill>
                <a:latin typeface="Calibri" pitchFamily="34" charset="0"/>
              </a:rPr>
              <a:pPr fontAlgn="base">
                <a:spcBef>
                  <a:spcPct val="0"/>
                </a:spcBef>
                <a:spcAft>
                  <a:spcPct val="0"/>
                </a:spcAft>
                <a:buSzPct val="100000"/>
                <a:defRPr/>
              </a:pPr>
              <a:t>106</a:t>
            </a:fld>
            <a:endParaRPr lang="en-US" smtClean="0">
              <a:solidFill>
                <a:srgbClr val="000000"/>
              </a:solidFill>
              <a:latin typeface="Calibri"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Respuestas del cuestionario</a:t>
            </a:r>
          </a:p>
          <a:p>
            <a:pPr eaLnBrk="1" hangingPunct="1">
              <a:spcBef>
                <a:spcPts val="60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b, SG página 79</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a, SG página 81</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a, SG página 83</a:t>
            </a:r>
          </a:p>
          <a:p>
            <a:pPr eaLnBrk="1" hangingPunct="1">
              <a:spcBef>
                <a:spcPts val="600"/>
              </a:spcBef>
            </a:pPr>
            <a:r>
              <a:rPr lang="en-US" smtClean="0">
                <a:solidFill>
                  <a:srgbClr val="000000"/>
                </a:solidFill>
                <a:latin typeface="Times New Roman" pitchFamily="18" charset="0"/>
                <a:cs typeface="Calibri" pitchFamily="34" charset="0"/>
              </a:rPr>
              <a:t> </a:t>
            </a:r>
          </a:p>
        </p:txBody>
      </p:sp>
      <p:sp>
        <p:nvSpPr>
          <p:cNvPr id="2560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18A5AF5-98BC-42A2-A4F6-61F5E1D99CD0}" type="slidenum">
              <a:rPr lang="en-US" smtClean="0">
                <a:solidFill>
                  <a:srgbClr val="000000"/>
                </a:solidFill>
                <a:latin typeface="Calibri" pitchFamily="34" charset="0"/>
              </a:rPr>
              <a:pPr fontAlgn="base">
                <a:spcBef>
                  <a:spcPct val="0"/>
                </a:spcBef>
                <a:spcAft>
                  <a:spcPct val="0"/>
                </a:spcAft>
                <a:buSzPct val="100000"/>
                <a:defRPr/>
              </a:pPr>
              <a:t>107</a:t>
            </a:fld>
            <a:endParaRPr lang="en-US" smtClean="0">
              <a:solidFill>
                <a:srgbClr val="000000"/>
              </a:solidFill>
              <a:latin typeface="Calibri"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 medida que se repasen los objetivos de cada módulo, pregunte si hay alguna pregunta, comentario o inquietud pendiente.</a:t>
            </a:r>
          </a:p>
          <a:p>
            <a:pPr marL="800100" lvl="1" indent="-342900"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Módulo 1</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Clasifique los espacios restringidos, según los criterios.</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Analice las características de un espacio restringido para el que se requiere permiso.</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Módulo 2</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Analice los peligros relacionados con los espacios restringidos para los que se requiere permiso.</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Módulo 3</a:t>
            </a:r>
          </a:p>
          <a:p>
            <a:pPr marL="1257300" lvl="2" indent="-34290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Analice una hipótesis, evalúe los peligros y recomiende controles.</a:t>
            </a:r>
          </a:p>
          <a:p>
            <a:pPr marL="800100" lvl="1" indent="-34290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Módulo 4</a:t>
            </a:r>
          </a:p>
          <a:p>
            <a:pPr marL="1257300" lvl="2" indent="-342900" eaLnBrk="1" hangingPunct="1">
              <a:spcBef>
                <a:spcPct val="0"/>
              </a:spcBef>
              <a:spcAft>
                <a:spcPts val="600"/>
              </a:spcAft>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Demuestre el proceso de ingreso a un espacio restringido.</a:t>
            </a:r>
          </a:p>
        </p:txBody>
      </p:sp>
      <p:sp>
        <p:nvSpPr>
          <p:cNvPr id="257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CDFCED2-91BE-4695-A931-8CAAF137E969}" type="slidenum">
              <a:rPr lang="en-US" smtClean="0">
                <a:solidFill>
                  <a:srgbClr val="000000"/>
                </a:solidFill>
                <a:latin typeface="Calibri" pitchFamily="34" charset="0"/>
              </a:rPr>
              <a:pPr fontAlgn="base">
                <a:spcBef>
                  <a:spcPct val="0"/>
                </a:spcBef>
                <a:spcAft>
                  <a:spcPct val="0"/>
                </a:spcAft>
                <a:buSzPct val="100000"/>
                <a:defRPr/>
              </a:pPr>
              <a:t>109</a:t>
            </a:fld>
            <a:endParaRPr lang="en-US" smtClean="0">
              <a:solidFill>
                <a:srgbClr val="000000"/>
              </a:solidFill>
              <a:latin typeface="Calibri"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Haga que los estudiantes completen la evaluación de conocimiento.</a:t>
            </a:r>
          </a:p>
        </p:txBody>
      </p:sp>
      <p:sp>
        <p:nvSpPr>
          <p:cNvPr id="2580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17C7CF9-7FDF-41C8-9527-D1926CC497BD}" type="slidenum">
              <a:rPr lang="en-US" smtClean="0">
                <a:solidFill>
                  <a:srgbClr val="000000"/>
                </a:solidFill>
                <a:latin typeface="Calibri" pitchFamily="34" charset="0"/>
              </a:rPr>
              <a:pPr fontAlgn="base">
                <a:spcBef>
                  <a:spcPct val="0"/>
                </a:spcBef>
                <a:spcAft>
                  <a:spcPct val="0"/>
                </a:spcAft>
                <a:buSzPct val="100000"/>
                <a:defRPr/>
              </a:pPr>
              <a:t>110</a:t>
            </a:fld>
            <a:endParaRPr lang="en-US" smtClean="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5</a:t>
            </a:r>
          </a:p>
          <a:p>
            <a:pPr eaLnBrk="1" hangingPunct="1">
              <a:spcBef>
                <a:spcPct val="0"/>
              </a:spcBef>
            </a:pPr>
            <a:r>
              <a:rPr lang="en-US" b="1" dirty="0" err="1" smtClean="0">
                <a:solidFill>
                  <a:srgbClr val="000000"/>
                </a:solidFill>
              </a:rPr>
              <a:t>Instrucción</a:t>
            </a:r>
            <a:endParaRPr lang="en-US" b="1" dirty="0" smtClean="0">
              <a:solidFill>
                <a:srgbClr val="000000"/>
              </a:solidFill>
            </a:endParaRPr>
          </a:p>
          <a:p>
            <a:pPr eaLnBrk="1" hangingPunct="1">
              <a:spcBef>
                <a:spcPct val="0"/>
              </a:spcBef>
              <a:buFontTx/>
              <a:buChar char="•"/>
            </a:pPr>
            <a:r>
              <a:rPr lang="en-US" dirty="0" err="1" smtClean="0">
                <a:solidFill>
                  <a:srgbClr val="000000"/>
                </a:solidFill>
              </a:rPr>
              <a:t>Repase</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tres</a:t>
            </a:r>
            <a:r>
              <a:rPr lang="en-US" dirty="0" smtClean="0">
                <a:solidFill>
                  <a:srgbClr val="000000"/>
                </a:solidFill>
              </a:rPr>
              <a:t> </a:t>
            </a:r>
            <a:r>
              <a:rPr lang="en-US" dirty="0" err="1" smtClean="0">
                <a:solidFill>
                  <a:srgbClr val="000000"/>
                </a:solidFill>
              </a:rPr>
              <a:t>características</a:t>
            </a:r>
            <a:r>
              <a:rPr lang="en-US" dirty="0" smtClean="0">
                <a:solidFill>
                  <a:srgbClr val="000000"/>
                </a:solidFill>
              </a:rPr>
              <a:t> de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a:t>
            </a:r>
          </a:p>
          <a:p>
            <a:pPr eaLnBrk="1" hangingPunct="1">
              <a:spcBef>
                <a:spcPct val="0"/>
              </a:spcBef>
              <a:buFontTx/>
              <a:buChar char="•"/>
            </a:pPr>
            <a:r>
              <a:rPr lang="en-US" dirty="0" smtClean="0">
                <a:solidFill>
                  <a:srgbClr val="000000"/>
                </a:solidFill>
              </a:rPr>
              <a:t>Para </a:t>
            </a:r>
            <a:r>
              <a:rPr lang="en-US" dirty="0" err="1" smtClean="0">
                <a:solidFill>
                  <a:srgbClr val="000000"/>
                </a:solidFill>
              </a:rPr>
              <a:t>ser</a:t>
            </a:r>
            <a:r>
              <a:rPr lang="en-US" dirty="0" smtClean="0">
                <a:solidFill>
                  <a:srgbClr val="000000"/>
                </a:solidFill>
              </a:rPr>
              <a:t> </a:t>
            </a:r>
            <a:r>
              <a:rPr lang="en-US" dirty="0" err="1" smtClean="0">
                <a:solidFill>
                  <a:srgbClr val="000000"/>
                </a:solidFill>
              </a:rPr>
              <a:t>considerado</a:t>
            </a:r>
            <a:r>
              <a:rPr lang="en-US" dirty="0" smtClean="0">
                <a:solidFill>
                  <a:srgbClr val="000000"/>
                </a:solidFill>
              </a:rPr>
              <a:t>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se </a:t>
            </a:r>
            <a:r>
              <a:rPr lang="en-US" dirty="0" err="1" smtClean="0">
                <a:solidFill>
                  <a:srgbClr val="000000"/>
                </a:solidFill>
              </a:rPr>
              <a:t>deben</a:t>
            </a:r>
            <a:r>
              <a:rPr lang="en-US" dirty="0" smtClean="0">
                <a:solidFill>
                  <a:srgbClr val="000000"/>
                </a:solidFill>
              </a:rPr>
              <a:t> </a:t>
            </a:r>
            <a:r>
              <a:rPr lang="en-US" dirty="0" err="1" smtClean="0">
                <a:solidFill>
                  <a:srgbClr val="000000"/>
                </a:solidFill>
              </a:rPr>
              <a:t>cumplir</a:t>
            </a:r>
            <a:r>
              <a:rPr lang="en-US" dirty="0" smtClean="0">
                <a:solidFill>
                  <a:srgbClr val="000000"/>
                </a:solidFill>
              </a:rPr>
              <a:t> </a:t>
            </a:r>
            <a:r>
              <a:rPr lang="en-US" dirty="0" err="1" smtClean="0">
                <a:solidFill>
                  <a:srgbClr val="000000"/>
                </a:solidFill>
              </a:rPr>
              <a:t>todos</a:t>
            </a:r>
            <a:r>
              <a:rPr lang="en-US" dirty="0" smtClean="0">
                <a:solidFill>
                  <a:srgbClr val="000000"/>
                </a:solidFill>
              </a:rPr>
              <a:t>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tres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 </a:t>
            </a:r>
            <a:r>
              <a:rPr lang="en-US" dirty="0" err="1" smtClean="0">
                <a:solidFill>
                  <a:srgbClr val="000000"/>
                </a:solidFill>
              </a:rPr>
              <a:t>mencionados</a:t>
            </a:r>
            <a:r>
              <a:rPr lang="en-US" dirty="0" smtClean="0">
                <a:solidFill>
                  <a:srgbClr val="000000"/>
                </a:solidFill>
              </a:rPr>
              <a:t>.</a:t>
            </a:r>
          </a:p>
        </p:txBody>
      </p:sp>
      <p:sp>
        <p:nvSpPr>
          <p:cNvPr id="157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AB18890-32A6-4F41-BB09-231406CA8CBC}" type="slidenum">
              <a:rPr lang="en-US" smtClean="0">
                <a:solidFill>
                  <a:srgbClr val="000000"/>
                </a:solidFill>
                <a:latin typeface="Calibri" pitchFamily="34" charset="0"/>
              </a:rPr>
              <a:pPr fontAlgn="base">
                <a:spcBef>
                  <a:spcPct val="0"/>
                </a:spcBef>
                <a:spcAft>
                  <a:spcPct val="0"/>
                </a:spcAft>
                <a:buSzPct val="100000"/>
                <a:defRPr/>
              </a:pPr>
              <a:t>11</a:t>
            </a:fld>
            <a:endParaRPr lang="en-US" smtClean="0">
              <a:solidFill>
                <a:srgbClr val="000000"/>
              </a:solidFill>
              <a:latin typeface="Calibri"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Haga que los estudiantes completen la evaluación de desempeño (consulte la evaluación para obtener más detalles).</a:t>
            </a:r>
          </a:p>
          <a:p>
            <a:pPr eaLnBrk="1" hangingPunct="1">
              <a:spcBef>
                <a:spcPts val="600"/>
              </a:spcBef>
              <a:spcAft>
                <a:spcPts val="600"/>
              </a:spcAft>
              <a:buFont typeface="Symbol" pitchFamily="18" charset="2"/>
              <a:buChar char=""/>
            </a:pPr>
            <a:endParaRPr lang="en-US" smtClean="0">
              <a:solidFill>
                <a:srgbClr val="000000"/>
              </a:solidFill>
              <a:latin typeface="Times New Roman" pitchFamily="18" charset="0"/>
              <a:cs typeface="Times New Roman" pitchFamily="18" charset="0"/>
            </a:endParaRPr>
          </a:p>
          <a:p>
            <a:pPr eaLnBrk="1" hangingPunct="1">
              <a:spcBef>
                <a:spcPts val="600"/>
              </a:spcBef>
              <a:spcAft>
                <a:spcPts val="600"/>
              </a:spcAft>
            </a:pPr>
            <a:endParaRPr lang="en-US" smtClean="0">
              <a:solidFill>
                <a:srgbClr val="000000"/>
              </a:solidFill>
              <a:latin typeface="Times New Roman" pitchFamily="18" charset="0"/>
              <a:cs typeface="Times New Roman" pitchFamily="18" charset="0"/>
            </a:endParaRPr>
          </a:p>
        </p:txBody>
      </p:sp>
      <p:sp>
        <p:nvSpPr>
          <p:cNvPr id="2590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4CCD71A-98D0-4307-9574-8FAAD44ED1E5}" type="slidenum">
              <a:rPr lang="en-US" smtClean="0">
                <a:solidFill>
                  <a:srgbClr val="000000"/>
                </a:solidFill>
                <a:latin typeface="Calibri" pitchFamily="34" charset="0"/>
              </a:rPr>
              <a:pPr fontAlgn="base">
                <a:spcBef>
                  <a:spcPct val="0"/>
                </a:spcBef>
                <a:spcAft>
                  <a:spcPct val="0"/>
                </a:spcAft>
                <a:buSzPct val="100000"/>
                <a:defRPr/>
              </a:pPr>
              <a:t>111</a:t>
            </a:fld>
            <a:endParaRPr lang="en-US" smtClean="0">
              <a:solidFill>
                <a:srgbClr val="000000"/>
              </a:solidFill>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Haga que los estudiantes completen el Cuestionario de fin del curso para los estudiantes (ubicado en el SG).</a:t>
            </a:r>
          </a:p>
        </p:txBody>
      </p:sp>
      <p:sp>
        <p:nvSpPr>
          <p:cNvPr id="260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60C29E5-22A2-493F-88A8-3284DD2FDB60}" type="slidenum">
              <a:rPr lang="en-US" smtClean="0">
                <a:solidFill>
                  <a:srgbClr val="000000"/>
                </a:solidFill>
                <a:latin typeface="Calibri" pitchFamily="34" charset="0"/>
              </a:rPr>
              <a:pPr fontAlgn="base">
                <a:spcBef>
                  <a:spcPct val="0"/>
                </a:spcBef>
                <a:spcAft>
                  <a:spcPct val="0"/>
                </a:spcAft>
                <a:buSzPct val="100000"/>
                <a:defRPr/>
              </a:pPr>
              <a:t>112</a:t>
            </a:fld>
            <a:endParaRPr lang="en-US" smtClean="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6</a:t>
            </a:r>
          </a:p>
          <a:p>
            <a:pPr eaLnBrk="1" hangingPunct="1">
              <a:spcBef>
                <a:spcPct val="0"/>
              </a:spcBef>
            </a:pPr>
            <a:r>
              <a:rPr lang="en-US" b="1" dirty="0" err="1" smtClean="0">
                <a:solidFill>
                  <a:srgbClr val="000000"/>
                </a:solidFill>
              </a:rPr>
              <a:t>Instrucción</a:t>
            </a:r>
            <a:endParaRPr lang="en-US" b="1" dirty="0" smtClean="0">
              <a:solidFill>
                <a:srgbClr val="000000"/>
              </a:solidFill>
            </a:endParaRPr>
          </a:p>
          <a:p>
            <a:pPr eaLnBrk="1" hangingPunct="1">
              <a:spcBef>
                <a:spcPct val="0"/>
              </a:spcBef>
              <a:buFontTx/>
              <a:buChar char="•"/>
            </a:pPr>
            <a:r>
              <a:rPr lang="en-US" dirty="0" err="1" smtClean="0">
                <a:solidFill>
                  <a:srgbClr val="000000"/>
                </a:solidFill>
              </a:rPr>
              <a:t>Pida</a:t>
            </a:r>
            <a:r>
              <a:rPr lang="en-US" dirty="0" smtClean="0">
                <a:solidFill>
                  <a:srgbClr val="000000"/>
                </a:solidFill>
              </a:rPr>
              <a:t> a la </a:t>
            </a:r>
            <a:r>
              <a:rPr lang="en-US" dirty="0" err="1" smtClean="0">
                <a:solidFill>
                  <a:srgbClr val="000000"/>
                </a:solidFill>
              </a:rPr>
              <a:t>clase</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interprete</a:t>
            </a:r>
            <a:r>
              <a:rPr lang="en-US" dirty="0" smtClean="0">
                <a:solidFill>
                  <a:srgbClr val="000000"/>
                </a:solidFill>
              </a:rPr>
              <a:t> </a:t>
            </a:r>
            <a:r>
              <a:rPr lang="en-US" dirty="0" err="1" smtClean="0">
                <a:solidFill>
                  <a:srgbClr val="000000"/>
                </a:solidFill>
              </a:rPr>
              <a:t>qué</a:t>
            </a:r>
            <a:r>
              <a:rPr lang="en-US" dirty="0" smtClean="0">
                <a:solidFill>
                  <a:srgbClr val="000000"/>
                </a:solidFill>
              </a:rPr>
              <a:t> </a:t>
            </a:r>
            <a:r>
              <a:rPr lang="en-US" dirty="0" err="1" smtClean="0">
                <a:solidFill>
                  <a:srgbClr val="000000"/>
                </a:solidFill>
              </a:rPr>
              <a:t>significan</a:t>
            </a:r>
            <a:r>
              <a:rPr lang="en-US" dirty="0" smtClean="0">
                <a:solidFill>
                  <a:srgbClr val="000000"/>
                </a:solidFill>
              </a:rPr>
              <a:t>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a:t>
            </a:r>
          </a:p>
          <a:p>
            <a:pPr eaLnBrk="1" hangingPunct="1">
              <a:spcBef>
                <a:spcPct val="0"/>
              </a:spcBef>
              <a:buFontTx/>
              <a:buChar char="•"/>
            </a:pPr>
            <a:r>
              <a:rPr lang="en-US" dirty="0" smtClean="0">
                <a:solidFill>
                  <a:srgbClr val="000000"/>
                </a:solidFill>
              </a:rPr>
              <a:t>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r>
              <a:rPr lang="en-US" dirty="0" err="1" smtClean="0">
                <a:solidFill>
                  <a:srgbClr val="000000"/>
                </a:solidFill>
              </a:rPr>
              <a:t>debe</a:t>
            </a:r>
            <a:r>
              <a:rPr lang="en-US" dirty="0" smtClean="0">
                <a:solidFill>
                  <a:srgbClr val="000000"/>
                </a:solidFill>
              </a:rPr>
              <a:t> </a:t>
            </a:r>
            <a:r>
              <a:rPr lang="en-US" dirty="0" err="1" smtClean="0">
                <a:solidFill>
                  <a:srgbClr val="000000"/>
                </a:solidFill>
              </a:rPr>
              <a:t>ser</a:t>
            </a:r>
            <a:r>
              <a:rPr lang="en-US" dirty="0" smtClean="0">
                <a:solidFill>
                  <a:srgbClr val="000000"/>
                </a:solidFill>
              </a:rPr>
              <a:t> lo </a:t>
            </a:r>
            <a:r>
              <a:rPr lang="en-US" dirty="0" err="1" smtClean="0">
                <a:solidFill>
                  <a:srgbClr val="000000"/>
                </a:solidFill>
              </a:rPr>
              <a:t>suficientemente</a:t>
            </a:r>
            <a:r>
              <a:rPr lang="en-US" dirty="0" smtClean="0">
                <a:solidFill>
                  <a:srgbClr val="000000"/>
                </a:solidFill>
              </a:rPr>
              <a:t> </a:t>
            </a:r>
            <a:r>
              <a:rPr lang="en-US" dirty="0" err="1" smtClean="0">
                <a:solidFill>
                  <a:srgbClr val="000000"/>
                </a:solidFill>
              </a:rPr>
              <a:t>grande</a:t>
            </a:r>
            <a:r>
              <a:rPr lang="en-US" dirty="0" smtClean="0">
                <a:solidFill>
                  <a:srgbClr val="000000"/>
                </a:solidFill>
              </a:rPr>
              <a:t> </a:t>
            </a:r>
            <a:r>
              <a:rPr lang="en-US" dirty="0" err="1" smtClean="0">
                <a:solidFill>
                  <a:srgbClr val="000000"/>
                </a:solidFill>
              </a:rPr>
              <a:t>como</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ingrese</a:t>
            </a:r>
            <a:r>
              <a:rPr lang="en-US" dirty="0" smtClean="0">
                <a:solidFill>
                  <a:srgbClr val="000000"/>
                </a:solidFill>
              </a:rPr>
              <a:t> </a:t>
            </a:r>
            <a:r>
              <a:rPr lang="en-US" dirty="0" err="1" smtClean="0">
                <a:solidFill>
                  <a:srgbClr val="000000"/>
                </a:solidFill>
              </a:rPr>
              <a:t>todo</a:t>
            </a:r>
            <a:r>
              <a:rPr lang="en-US" dirty="0" smtClean="0">
                <a:solidFill>
                  <a:srgbClr val="000000"/>
                </a:solidFill>
              </a:rPr>
              <a:t> el </a:t>
            </a:r>
            <a:r>
              <a:rPr lang="en-US" dirty="0" err="1" smtClean="0">
                <a:solidFill>
                  <a:srgbClr val="000000"/>
                </a:solidFill>
              </a:rPr>
              <a:t>cuerpo</a:t>
            </a:r>
            <a:r>
              <a:rPr lang="en-US" dirty="0" smtClean="0">
                <a:solidFill>
                  <a:srgbClr val="000000"/>
                </a:solidFill>
              </a:rPr>
              <a:t>.  Este </a:t>
            </a:r>
            <a:r>
              <a:rPr lang="en-US" dirty="0" err="1" smtClean="0">
                <a:solidFill>
                  <a:srgbClr val="000000"/>
                </a:solidFill>
              </a:rPr>
              <a:t>es</a:t>
            </a:r>
            <a:r>
              <a:rPr lang="en-US" dirty="0" smtClean="0">
                <a:solidFill>
                  <a:srgbClr val="000000"/>
                </a:solidFill>
              </a:rPr>
              <a:t> el </a:t>
            </a:r>
            <a:r>
              <a:rPr lang="en-US" dirty="0" err="1" smtClean="0">
                <a:solidFill>
                  <a:srgbClr val="000000"/>
                </a:solidFill>
              </a:rPr>
              <a:t>único</a:t>
            </a:r>
            <a:r>
              <a:rPr lang="en-US" dirty="0" smtClean="0">
                <a:solidFill>
                  <a:srgbClr val="000000"/>
                </a:solidFill>
              </a:rPr>
              <a:t> de los </a:t>
            </a:r>
            <a:r>
              <a:rPr lang="en-US" dirty="0" err="1" smtClean="0">
                <a:solidFill>
                  <a:srgbClr val="000000"/>
                </a:solidFill>
              </a:rPr>
              <a:t>tres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definen</a:t>
            </a:r>
            <a:r>
              <a:rPr lang="en-US" dirty="0" smtClean="0">
                <a:solidFill>
                  <a:srgbClr val="000000"/>
                </a:solidFill>
              </a:rPr>
              <a:t>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p>
          <a:p>
            <a:pPr eaLnBrk="1" hangingPunct="1">
              <a:spcBef>
                <a:spcPct val="0"/>
              </a:spcBef>
              <a:buFontTx/>
              <a:buChar char="•"/>
            </a:pPr>
            <a:r>
              <a:rPr lang="en-US" dirty="0" err="1" smtClean="0">
                <a:solidFill>
                  <a:srgbClr val="000000"/>
                </a:solidFill>
              </a:rPr>
              <a:t>Tenga</a:t>
            </a:r>
            <a:r>
              <a:rPr lang="en-US" dirty="0" smtClean="0">
                <a:solidFill>
                  <a:srgbClr val="000000"/>
                </a:solidFill>
              </a:rPr>
              <a:t> en </a:t>
            </a:r>
            <a:r>
              <a:rPr lang="en-US" dirty="0" err="1" smtClean="0">
                <a:solidFill>
                  <a:srgbClr val="000000"/>
                </a:solidFill>
              </a:rPr>
              <a:t>cuenta</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vez</a:t>
            </a:r>
            <a:r>
              <a:rPr lang="en-US" dirty="0" smtClean="0">
                <a:solidFill>
                  <a:srgbClr val="000000"/>
                </a:solidFill>
              </a:rPr>
              <a:t> </a:t>
            </a:r>
            <a:r>
              <a:rPr lang="en-US" dirty="0" err="1" smtClean="0">
                <a:solidFill>
                  <a:srgbClr val="000000"/>
                </a:solidFill>
              </a:rPr>
              <a:t>que</a:t>
            </a:r>
            <a:r>
              <a:rPr lang="en-US" dirty="0" smtClean="0">
                <a:solidFill>
                  <a:srgbClr val="000000"/>
                </a:solidFill>
              </a:rPr>
              <a:t> cualquier parte de </a:t>
            </a:r>
            <a:r>
              <a:rPr lang="en-US" dirty="0" err="1" smtClean="0">
                <a:solidFill>
                  <a:srgbClr val="000000"/>
                </a:solidFill>
              </a:rPr>
              <a:t>su</a:t>
            </a:r>
            <a:r>
              <a:rPr lang="en-US" dirty="0" smtClean="0">
                <a:solidFill>
                  <a:srgbClr val="000000"/>
                </a:solidFill>
              </a:rPr>
              <a:t> </a:t>
            </a:r>
            <a:r>
              <a:rPr lang="en-US" dirty="0" err="1" smtClean="0">
                <a:solidFill>
                  <a:srgbClr val="000000"/>
                </a:solidFill>
              </a:rPr>
              <a:t>cuerpo</a:t>
            </a:r>
            <a:r>
              <a:rPr lang="en-US" dirty="0" smtClean="0">
                <a:solidFill>
                  <a:srgbClr val="000000"/>
                </a:solidFill>
              </a:rPr>
              <a:t> </a:t>
            </a:r>
            <a:r>
              <a:rPr lang="en-US" dirty="0" err="1" smtClean="0">
                <a:solidFill>
                  <a:srgbClr val="000000"/>
                </a:solidFill>
              </a:rPr>
              <a:t>cruce</a:t>
            </a:r>
            <a:r>
              <a:rPr lang="en-US" dirty="0" smtClean="0">
                <a:solidFill>
                  <a:srgbClr val="000000"/>
                </a:solidFill>
              </a:rPr>
              <a:t> </a:t>
            </a:r>
            <a:r>
              <a:rPr lang="en-US" dirty="0" err="1" smtClean="0">
                <a:solidFill>
                  <a:srgbClr val="000000"/>
                </a:solidFill>
              </a:rPr>
              <a:t>hacia</a:t>
            </a:r>
            <a:r>
              <a:rPr lang="en-US" dirty="0" smtClean="0">
                <a:solidFill>
                  <a:srgbClr val="000000"/>
                </a:solidFill>
              </a:rPr>
              <a:t> el </a:t>
            </a:r>
            <a:r>
              <a:rPr lang="en-US" dirty="0" err="1" smtClean="0">
                <a:solidFill>
                  <a:srgbClr val="000000"/>
                </a:solidFill>
              </a:rPr>
              <a:t>espacio</a:t>
            </a:r>
            <a:r>
              <a:rPr lang="en-US" dirty="0" smtClean="0">
                <a:solidFill>
                  <a:srgbClr val="000000"/>
                </a:solidFill>
              </a:rPr>
              <a:t>, se </a:t>
            </a:r>
            <a:r>
              <a:rPr lang="en-US" dirty="0" err="1" smtClean="0">
                <a:solidFill>
                  <a:srgbClr val="000000"/>
                </a:solidFill>
              </a:rPr>
              <a:t>habrá</a:t>
            </a:r>
            <a:r>
              <a:rPr lang="en-US" dirty="0" smtClean="0">
                <a:solidFill>
                  <a:srgbClr val="000000"/>
                </a:solidFill>
              </a:rPr>
              <a:t> </a:t>
            </a:r>
            <a:r>
              <a:rPr lang="en-US" dirty="0" err="1" smtClean="0">
                <a:solidFill>
                  <a:srgbClr val="000000"/>
                </a:solidFill>
              </a:rPr>
              <a:t>ingresado</a:t>
            </a:r>
            <a:r>
              <a:rPr lang="en-US" dirty="0" smtClean="0">
                <a:solidFill>
                  <a:srgbClr val="000000"/>
                </a:solidFill>
              </a:rPr>
              <a:t> al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p>
        </p:txBody>
      </p:sp>
      <p:sp>
        <p:nvSpPr>
          <p:cNvPr id="158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D82BD27-7BD2-4239-813D-8E5FB8766A36}" type="slidenum">
              <a:rPr lang="en-US" smtClean="0">
                <a:solidFill>
                  <a:srgbClr val="000000"/>
                </a:solidFill>
                <a:latin typeface="Calibri" pitchFamily="34" charset="0"/>
              </a:rPr>
              <a:pPr fontAlgn="base">
                <a:spcBef>
                  <a:spcPct val="0"/>
                </a:spcBef>
                <a:spcAft>
                  <a:spcPct val="0"/>
                </a:spcAft>
                <a:buSzPct val="100000"/>
                <a:defRPr/>
              </a:pPr>
              <a:t>12</a:t>
            </a:fld>
            <a:endParaRPr lang="en-US" smtClean="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6</a:t>
            </a:r>
          </a:p>
          <a:p>
            <a:pPr eaLnBrk="1" hangingPunct="1">
              <a:spcBef>
                <a:spcPct val="0"/>
              </a:spcBef>
            </a:pPr>
            <a:r>
              <a:rPr lang="en-US" b="1" dirty="0" err="1" smtClean="0">
                <a:solidFill>
                  <a:srgbClr val="000000"/>
                </a:solidFill>
              </a:rPr>
              <a:t>Instrucción</a:t>
            </a:r>
            <a:r>
              <a:rPr lang="en-US" dirty="0" smtClean="0">
                <a:solidFill>
                  <a:srgbClr val="000000"/>
                </a:solidFill>
              </a:rPr>
              <a:t> </a:t>
            </a:r>
          </a:p>
          <a:p>
            <a:pPr eaLnBrk="1" hangingPunct="1">
              <a:spcBef>
                <a:spcPct val="0"/>
              </a:spcBef>
              <a:buFontTx/>
              <a:buChar char="•"/>
            </a:pPr>
            <a:r>
              <a:rPr lang="en-US" dirty="0" err="1" smtClean="0">
                <a:solidFill>
                  <a:srgbClr val="000000"/>
                </a:solidFill>
              </a:rPr>
              <a:t>Pida</a:t>
            </a:r>
            <a:r>
              <a:rPr lang="en-US" dirty="0" smtClean="0">
                <a:solidFill>
                  <a:srgbClr val="000000"/>
                </a:solidFill>
              </a:rPr>
              <a:t> a la </a:t>
            </a:r>
            <a:r>
              <a:rPr lang="en-US" dirty="0" err="1" smtClean="0">
                <a:solidFill>
                  <a:srgbClr val="000000"/>
                </a:solidFill>
              </a:rPr>
              <a:t>clase</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interprete</a:t>
            </a:r>
            <a:r>
              <a:rPr lang="en-US" dirty="0" smtClean="0">
                <a:solidFill>
                  <a:srgbClr val="000000"/>
                </a:solidFill>
              </a:rPr>
              <a:t> </a:t>
            </a:r>
            <a:r>
              <a:rPr lang="en-US" dirty="0" err="1" smtClean="0">
                <a:solidFill>
                  <a:srgbClr val="000000"/>
                </a:solidFill>
              </a:rPr>
              <a:t>qué</a:t>
            </a:r>
            <a:r>
              <a:rPr lang="en-US" dirty="0" smtClean="0">
                <a:solidFill>
                  <a:srgbClr val="000000"/>
                </a:solidFill>
              </a:rPr>
              <a:t> </a:t>
            </a:r>
            <a:r>
              <a:rPr lang="en-US" dirty="0" err="1" smtClean="0">
                <a:solidFill>
                  <a:srgbClr val="000000"/>
                </a:solidFill>
              </a:rPr>
              <a:t>significan</a:t>
            </a:r>
            <a:r>
              <a:rPr lang="en-US" dirty="0" smtClean="0">
                <a:solidFill>
                  <a:srgbClr val="000000"/>
                </a:solidFill>
              </a:rPr>
              <a:t>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a:t>
            </a:r>
          </a:p>
          <a:p>
            <a:pPr eaLnBrk="1" hangingPunct="1">
              <a:spcBef>
                <a:spcPct val="0"/>
              </a:spcBef>
              <a:buFontTx/>
              <a:buChar char="•"/>
            </a:pPr>
            <a:r>
              <a:rPr lang="en-US" dirty="0" smtClean="0">
                <a:solidFill>
                  <a:srgbClr val="000000"/>
                </a:solidFill>
              </a:rPr>
              <a:t>Un </a:t>
            </a:r>
            <a:r>
              <a:rPr lang="en-US" dirty="0" err="1" smtClean="0">
                <a:solidFill>
                  <a:srgbClr val="000000"/>
                </a:solidFill>
              </a:rPr>
              <a:t>espacio</a:t>
            </a:r>
            <a:r>
              <a:rPr lang="en-US" dirty="0" smtClean="0">
                <a:solidFill>
                  <a:srgbClr val="000000"/>
                </a:solidFill>
              </a:rPr>
              <a:t> se </a:t>
            </a:r>
            <a:r>
              <a:rPr lang="en-US" dirty="0" err="1" smtClean="0">
                <a:solidFill>
                  <a:srgbClr val="000000"/>
                </a:solidFill>
              </a:rPr>
              <a:t>considera</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tiene</a:t>
            </a:r>
            <a:r>
              <a:rPr lang="en-US" dirty="0" smtClean="0">
                <a:solidFill>
                  <a:srgbClr val="000000"/>
                </a:solidFill>
              </a:rPr>
              <a:t> un </a:t>
            </a:r>
            <a:r>
              <a:rPr lang="en-US" dirty="0" err="1" smtClean="0">
                <a:solidFill>
                  <a:srgbClr val="000000"/>
                </a:solidFill>
              </a:rPr>
              <a:t>medio</a:t>
            </a:r>
            <a:r>
              <a:rPr lang="en-US" dirty="0" smtClean="0">
                <a:solidFill>
                  <a:srgbClr val="000000"/>
                </a:solidFill>
              </a:rPr>
              <a:t> </a:t>
            </a:r>
            <a:r>
              <a:rPr lang="en-US" dirty="0" err="1" smtClean="0">
                <a:solidFill>
                  <a:srgbClr val="000000"/>
                </a:solidFill>
              </a:rPr>
              <a:t>limitado</a:t>
            </a:r>
            <a:r>
              <a:rPr lang="en-US" dirty="0" smtClean="0">
                <a:solidFill>
                  <a:srgbClr val="000000"/>
                </a:solidFill>
              </a:rPr>
              <a:t> o </a:t>
            </a:r>
            <a:r>
              <a:rPr lang="en-US" dirty="0" err="1" smtClean="0">
                <a:solidFill>
                  <a:srgbClr val="000000"/>
                </a:solidFill>
              </a:rPr>
              <a:t>restringido</a:t>
            </a:r>
            <a:r>
              <a:rPr lang="en-US" dirty="0" smtClean="0">
                <a:solidFill>
                  <a:srgbClr val="000000"/>
                </a:solidFill>
              </a:rPr>
              <a:t> de </a:t>
            </a:r>
            <a:r>
              <a:rPr lang="en-US" dirty="0" err="1" smtClean="0">
                <a:solidFill>
                  <a:srgbClr val="000000"/>
                </a:solidFill>
              </a:rPr>
              <a:t>ingreso</a:t>
            </a:r>
            <a:r>
              <a:rPr lang="en-US" dirty="0" smtClean="0">
                <a:solidFill>
                  <a:srgbClr val="000000"/>
                </a:solidFill>
              </a:rPr>
              <a:t> o </a:t>
            </a:r>
            <a:r>
              <a:rPr lang="en-US" dirty="0" err="1" smtClean="0">
                <a:solidFill>
                  <a:srgbClr val="000000"/>
                </a:solidFill>
              </a:rPr>
              <a:t>egreso</a:t>
            </a:r>
            <a:r>
              <a:rPr lang="en-US" dirty="0" smtClean="0">
                <a:solidFill>
                  <a:srgbClr val="000000"/>
                </a:solidFill>
              </a:rPr>
              <a:t> </a:t>
            </a:r>
            <a:r>
              <a:rPr lang="en-US" dirty="0" err="1" smtClean="0">
                <a:solidFill>
                  <a:srgbClr val="000000"/>
                </a:solidFill>
              </a:rPr>
              <a:t>siempre</a:t>
            </a:r>
            <a:r>
              <a:rPr lang="en-US" dirty="0" smtClean="0">
                <a:solidFill>
                  <a:srgbClr val="000000"/>
                </a:solidFill>
              </a:rPr>
              <a:t> </a:t>
            </a:r>
            <a:r>
              <a:rPr lang="en-US" dirty="0" err="1" smtClean="0">
                <a:solidFill>
                  <a:srgbClr val="000000"/>
                </a:solidFill>
              </a:rPr>
              <a:t>que</a:t>
            </a:r>
            <a:r>
              <a:rPr lang="en-US" dirty="0" smtClean="0">
                <a:solidFill>
                  <a:srgbClr val="000000"/>
                </a:solidFill>
              </a:rPr>
              <a:t> la </a:t>
            </a:r>
            <a:r>
              <a:rPr lang="en-US" dirty="0" err="1" smtClean="0">
                <a:solidFill>
                  <a:srgbClr val="000000"/>
                </a:solidFill>
              </a:rPr>
              <a:t>capacidad</a:t>
            </a:r>
            <a:r>
              <a:rPr lang="en-US" dirty="0" smtClean="0">
                <a:solidFill>
                  <a:srgbClr val="000000"/>
                </a:solidFill>
              </a:rPr>
              <a:t> del </a:t>
            </a:r>
            <a:r>
              <a:rPr lang="en-US" dirty="0" err="1" smtClean="0">
                <a:solidFill>
                  <a:srgbClr val="000000"/>
                </a:solidFill>
              </a:rPr>
              <a:t>ingresante</a:t>
            </a:r>
            <a:r>
              <a:rPr lang="en-US" dirty="0" smtClean="0">
                <a:solidFill>
                  <a:srgbClr val="000000"/>
                </a:solidFill>
              </a:rPr>
              <a:t> de </a:t>
            </a:r>
            <a:r>
              <a:rPr lang="en-US" dirty="0" err="1" smtClean="0">
                <a:solidFill>
                  <a:srgbClr val="000000"/>
                </a:solidFill>
              </a:rPr>
              <a:t>escapar</a:t>
            </a:r>
            <a:r>
              <a:rPr lang="en-US" dirty="0" smtClean="0">
                <a:solidFill>
                  <a:srgbClr val="000000"/>
                </a:solidFill>
              </a:rPr>
              <a:t> o de </a:t>
            </a:r>
            <a:r>
              <a:rPr lang="en-US" dirty="0" err="1" smtClean="0">
                <a:solidFill>
                  <a:srgbClr val="000000"/>
                </a:solidFill>
              </a:rPr>
              <a:t>ser</a:t>
            </a:r>
            <a:r>
              <a:rPr lang="en-US" dirty="0" smtClean="0">
                <a:solidFill>
                  <a:srgbClr val="000000"/>
                </a:solidFill>
              </a:rPr>
              <a:t> </a:t>
            </a:r>
            <a:r>
              <a:rPr lang="en-US" dirty="0" err="1" smtClean="0">
                <a:solidFill>
                  <a:srgbClr val="000000"/>
                </a:solidFill>
              </a:rPr>
              <a:t>rescatado</a:t>
            </a:r>
            <a:r>
              <a:rPr lang="en-US" dirty="0" smtClean="0">
                <a:solidFill>
                  <a:srgbClr val="000000"/>
                </a:solidFill>
              </a:rPr>
              <a:t> en </a:t>
            </a:r>
            <a:r>
              <a:rPr lang="en-US" dirty="0" err="1" smtClean="0">
                <a:solidFill>
                  <a:srgbClr val="000000"/>
                </a:solidFill>
              </a:rPr>
              <a:t>una</a:t>
            </a:r>
            <a:r>
              <a:rPr lang="en-US" dirty="0" smtClean="0">
                <a:solidFill>
                  <a:srgbClr val="000000"/>
                </a:solidFill>
              </a:rPr>
              <a:t> </a:t>
            </a:r>
            <a:r>
              <a:rPr lang="en-US" dirty="0" err="1" smtClean="0">
                <a:solidFill>
                  <a:srgbClr val="000000"/>
                </a:solidFill>
              </a:rPr>
              <a:t>situación</a:t>
            </a:r>
            <a:r>
              <a:rPr lang="en-US" dirty="0" smtClean="0">
                <a:solidFill>
                  <a:srgbClr val="000000"/>
                </a:solidFill>
              </a:rPr>
              <a:t> de </a:t>
            </a:r>
            <a:r>
              <a:rPr lang="en-US" dirty="0" err="1" smtClean="0">
                <a:solidFill>
                  <a:srgbClr val="000000"/>
                </a:solidFill>
              </a:rPr>
              <a:t>emergencia</a:t>
            </a:r>
            <a:r>
              <a:rPr lang="en-US" dirty="0" smtClean="0">
                <a:solidFill>
                  <a:srgbClr val="000000"/>
                </a:solidFill>
              </a:rPr>
              <a:t> se </a:t>
            </a:r>
            <a:r>
              <a:rPr lang="en-US" dirty="0" err="1" smtClean="0">
                <a:solidFill>
                  <a:srgbClr val="000000"/>
                </a:solidFill>
              </a:rPr>
              <a:t>pueda</a:t>
            </a:r>
            <a:r>
              <a:rPr lang="en-US" dirty="0" smtClean="0">
                <a:solidFill>
                  <a:srgbClr val="000000"/>
                </a:solidFill>
              </a:rPr>
              <a:t> </a:t>
            </a:r>
            <a:r>
              <a:rPr lang="en-US" dirty="0" err="1" smtClean="0">
                <a:solidFill>
                  <a:srgbClr val="000000"/>
                </a:solidFill>
              </a:rPr>
              <a:t>ver</a:t>
            </a:r>
            <a:r>
              <a:rPr lang="en-US" dirty="0" smtClean="0">
                <a:solidFill>
                  <a:srgbClr val="000000"/>
                </a:solidFill>
              </a:rPr>
              <a:t> </a:t>
            </a:r>
            <a:r>
              <a:rPr lang="en-US" dirty="0" err="1" smtClean="0">
                <a:solidFill>
                  <a:srgbClr val="000000"/>
                </a:solidFill>
              </a:rPr>
              <a:t>dificultada</a:t>
            </a:r>
            <a:r>
              <a:rPr lang="en-US" dirty="0" smtClean="0">
                <a:solidFill>
                  <a:srgbClr val="000000"/>
                </a:solidFill>
              </a:rPr>
              <a:t>.  </a:t>
            </a:r>
          </a:p>
          <a:p>
            <a:pPr eaLnBrk="1" hangingPunct="1">
              <a:spcBef>
                <a:spcPct val="0"/>
              </a:spcBef>
              <a:buFontTx/>
              <a:buChar char="•"/>
            </a:pPr>
            <a:r>
              <a:rPr lang="en-US" dirty="0" err="1" smtClean="0">
                <a:solidFill>
                  <a:srgbClr val="000000"/>
                </a:solidFill>
              </a:rPr>
              <a:t>Esto</a:t>
            </a:r>
            <a:r>
              <a:rPr lang="en-US" dirty="0" smtClean="0">
                <a:solidFill>
                  <a:srgbClr val="000000"/>
                </a:solidFill>
              </a:rPr>
              <a:t> </a:t>
            </a:r>
            <a:r>
              <a:rPr lang="en-US" dirty="0" err="1" smtClean="0">
                <a:solidFill>
                  <a:srgbClr val="000000"/>
                </a:solidFill>
              </a:rPr>
              <a:t>incluye</a:t>
            </a:r>
            <a:r>
              <a:rPr lang="en-US" dirty="0" smtClean="0">
                <a:solidFill>
                  <a:srgbClr val="000000"/>
                </a:solidFill>
              </a:rPr>
              <a:t> cualquier </a:t>
            </a:r>
            <a:r>
              <a:rPr lang="en-US" dirty="0" err="1" smtClean="0">
                <a:solidFill>
                  <a:srgbClr val="000000"/>
                </a:solidFill>
              </a:rPr>
              <a:t>momento</a:t>
            </a:r>
            <a:r>
              <a:rPr lang="en-US" dirty="0" smtClean="0">
                <a:solidFill>
                  <a:srgbClr val="000000"/>
                </a:solidFill>
              </a:rPr>
              <a:t> en </a:t>
            </a:r>
            <a:r>
              <a:rPr lang="en-US" dirty="0" err="1" smtClean="0">
                <a:solidFill>
                  <a:srgbClr val="000000"/>
                </a:solidFill>
              </a:rPr>
              <a:t>que</a:t>
            </a:r>
            <a:r>
              <a:rPr lang="en-US" dirty="0" smtClean="0">
                <a:solidFill>
                  <a:srgbClr val="000000"/>
                </a:solidFill>
              </a:rPr>
              <a:t> el </a:t>
            </a:r>
            <a:r>
              <a:rPr lang="en-US" dirty="0" err="1" smtClean="0">
                <a:solidFill>
                  <a:srgbClr val="000000"/>
                </a:solidFill>
              </a:rPr>
              <a:t>ingresante</a:t>
            </a:r>
            <a:r>
              <a:rPr lang="en-US" dirty="0" smtClean="0">
                <a:solidFill>
                  <a:srgbClr val="000000"/>
                </a:solidFill>
              </a:rPr>
              <a:t> no </a:t>
            </a:r>
            <a:r>
              <a:rPr lang="en-US" dirty="0" err="1" smtClean="0">
                <a:solidFill>
                  <a:srgbClr val="000000"/>
                </a:solidFill>
              </a:rPr>
              <a:t>pueda</a:t>
            </a:r>
            <a:r>
              <a:rPr lang="en-US" dirty="0" smtClean="0">
                <a:solidFill>
                  <a:srgbClr val="000000"/>
                </a:solidFill>
              </a:rPr>
              <a:t> </a:t>
            </a:r>
            <a:r>
              <a:rPr lang="en-US" dirty="0" err="1" smtClean="0">
                <a:solidFill>
                  <a:srgbClr val="000000"/>
                </a:solidFill>
              </a:rPr>
              <a:t>pasar</a:t>
            </a:r>
            <a:r>
              <a:rPr lang="en-US" dirty="0" smtClean="0">
                <a:solidFill>
                  <a:srgbClr val="000000"/>
                </a:solidFill>
              </a:rPr>
              <a:t> </a:t>
            </a:r>
            <a:r>
              <a:rPr lang="en-US" dirty="0" err="1" smtClean="0">
                <a:solidFill>
                  <a:srgbClr val="000000"/>
                </a:solidFill>
              </a:rPr>
              <a:t>por</a:t>
            </a:r>
            <a:r>
              <a:rPr lang="en-US" dirty="0" smtClean="0">
                <a:solidFill>
                  <a:srgbClr val="000000"/>
                </a:solidFill>
              </a:rPr>
              <a:t> el </a:t>
            </a:r>
            <a:r>
              <a:rPr lang="en-US" dirty="0" err="1" smtClean="0">
                <a:solidFill>
                  <a:srgbClr val="000000"/>
                </a:solidFill>
              </a:rPr>
              <a:t>acceso</a:t>
            </a:r>
            <a:r>
              <a:rPr lang="en-US" dirty="0" smtClean="0">
                <a:solidFill>
                  <a:srgbClr val="000000"/>
                </a:solidFill>
              </a:rPr>
              <a:t> </a:t>
            </a:r>
            <a:r>
              <a:rPr lang="en-US" dirty="0" err="1" smtClean="0">
                <a:solidFill>
                  <a:srgbClr val="000000"/>
                </a:solidFill>
              </a:rPr>
              <a:t>erguido</a:t>
            </a:r>
            <a:r>
              <a:rPr lang="en-US" dirty="0" smtClean="0">
                <a:solidFill>
                  <a:srgbClr val="000000"/>
                </a:solidFill>
              </a:rPr>
              <a:t> o sin </a:t>
            </a:r>
            <a:r>
              <a:rPr lang="en-US" dirty="0" err="1" smtClean="0">
                <a:solidFill>
                  <a:srgbClr val="000000"/>
                </a:solidFill>
              </a:rPr>
              <a:t>impedimentos</a:t>
            </a:r>
            <a:r>
              <a:rPr lang="en-US" dirty="0" smtClean="0">
                <a:solidFill>
                  <a:srgbClr val="000000"/>
                </a:solidFill>
              </a:rPr>
              <a:t>, o </a:t>
            </a:r>
            <a:r>
              <a:rPr lang="en-US" dirty="0" err="1" smtClean="0">
                <a:solidFill>
                  <a:srgbClr val="000000"/>
                </a:solidFill>
              </a:rPr>
              <a:t>deba</a:t>
            </a:r>
            <a:r>
              <a:rPr lang="en-US" dirty="0" smtClean="0">
                <a:solidFill>
                  <a:srgbClr val="000000"/>
                </a:solidFill>
              </a:rPr>
              <a:t> </a:t>
            </a:r>
            <a:r>
              <a:rPr lang="en-US" dirty="0" err="1" smtClean="0">
                <a:solidFill>
                  <a:srgbClr val="000000"/>
                </a:solidFill>
              </a:rPr>
              <a:t>inclinarse</a:t>
            </a:r>
            <a:r>
              <a:rPr lang="en-US" dirty="0" smtClean="0">
                <a:solidFill>
                  <a:srgbClr val="000000"/>
                </a:solidFill>
              </a:rPr>
              <a:t>, </a:t>
            </a:r>
            <a:r>
              <a:rPr lang="en-US" dirty="0" err="1" smtClean="0">
                <a:solidFill>
                  <a:srgbClr val="000000"/>
                </a:solidFill>
              </a:rPr>
              <a:t>agacharse</a:t>
            </a:r>
            <a:r>
              <a:rPr lang="en-US" dirty="0" smtClean="0">
                <a:solidFill>
                  <a:srgbClr val="000000"/>
                </a:solidFill>
              </a:rPr>
              <a:t>, </a:t>
            </a:r>
            <a:r>
              <a:rPr lang="en-US" dirty="0" err="1" smtClean="0">
                <a:solidFill>
                  <a:srgbClr val="000000"/>
                </a:solidFill>
              </a:rPr>
              <a:t>arrastrarse</a:t>
            </a:r>
            <a:r>
              <a:rPr lang="en-US" dirty="0" smtClean="0">
                <a:solidFill>
                  <a:srgbClr val="000000"/>
                </a:solidFill>
              </a:rPr>
              <a:t> o </a:t>
            </a:r>
            <a:r>
              <a:rPr lang="en-US" dirty="0" err="1" smtClean="0">
                <a:solidFill>
                  <a:srgbClr val="000000"/>
                </a:solidFill>
              </a:rPr>
              <a:t>trepar</a:t>
            </a:r>
            <a:r>
              <a:rPr lang="en-US" dirty="0" smtClean="0">
                <a:solidFill>
                  <a:srgbClr val="000000"/>
                </a:solidFill>
              </a:rPr>
              <a:t> (</a:t>
            </a:r>
            <a:r>
              <a:rPr lang="en-US" dirty="0" err="1" smtClean="0">
                <a:solidFill>
                  <a:srgbClr val="000000"/>
                </a:solidFill>
              </a:rPr>
              <a:t>es</a:t>
            </a:r>
            <a:r>
              <a:rPr lang="en-US" dirty="0" smtClean="0">
                <a:solidFill>
                  <a:srgbClr val="000000"/>
                </a:solidFill>
              </a:rPr>
              <a:t> </a:t>
            </a:r>
            <a:r>
              <a:rPr lang="en-US" dirty="0" err="1" smtClean="0">
                <a:solidFill>
                  <a:srgbClr val="000000"/>
                </a:solidFill>
              </a:rPr>
              <a:t>decir</a:t>
            </a:r>
            <a:r>
              <a:rPr lang="en-US" dirty="0" smtClean="0">
                <a:solidFill>
                  <a:srgbClr val="000000"/>
                </a:solidFill>
              </a:rPr>
              <a:t>, </a:t>
            </a:r>
            <a:r>
              <a:rPr lang="en-US" dirty="0" err="1" smtClean="0">
                <a:solidFill>
                  <a:srgbClr val="000000"/>
                </a:solidFill>
              </a:rPr>
              <a:t>usar</a:t>
            </a:r>
            <a:r>
              <a:rPr lang="en-US" dirty="0" smtClean="0">
                <a:solidFill>
                  <a:srgbClr val="000000"/>
                </a:solidFill>
              </a:rPr>
              <a:t> </a:t>
            </a:r>
            <a:r>
              <a:rPr lang="en-US" dirty="0" err="1" smtClean="0">
                <a:solidFill>
                  <a:srgbClr val="000000"/>
                </a:solidFill>
              </a:rPr>
              <a:t>escaleras</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acceder</a:t>
            </a:r>
            <a:r>
              <a:rPr lang="en-US" dirty="0" smtClean="0">
                <a:solidFill>
                  <a:srgbClr val="000000"/>
                </a:solidFill>
              </a:rPr>
              <a:t> al </a:t>
            </a:r>
            <a:r>
              <a:rPr lang="en-US" dirty="0" err="1" smtClean="0">
                <a:solidFill>
                  <a:srgbClr val="000000"/>
                </a:solidFill>
              </a:rPr>
              <a:t>espacio</a:t>
            </a:r>
            <a:r>
              <a:rPr lang="en-US" dirty="0" smtClean="0">
                <a:solidFill>
                  <a:srgbClr val="000000"/>
                </a:solidFill>
              </a:rPr>
              <a:t>.</a:t>
            </a:r>
          </a:p>
          <a:p>
            <a:pPr eaLnBrk="1" hangingPunct="1">
              <a:spcBef>
                <a:spcPct val="0"/>
              </a:spcBef>
              <a:buFontTx/>
              <a:buChar char="•"/>
            </a:pPr>
            <a:r>
              <a:rPr lang="en-US" dirty="0" err="1" smtClean="0">
                <a:solidFill>
                  <a:srgbClr val="000000"/>
                </a:solidFill>
              </a:rPr>
              <a:t>Esto</a:t>
            </a:r>
            <a:r>
              <a:rPr lang="en-US" dirty="0" smtClean="0">
                <a:solidFill>
                  <a:srgbClr val="000000"/>
                </a:solidFill>
              </a:rPr>
              <a:t> se puede </a:t>
            </a:r>
            <a:r>
              <a:rPr lang="en-US" dirty="0" err="1" smtClean="0">
                <a:solidFill>
                  <a:srgbClr val="000000"/>
                </a:solidFill>
              </a:rPr>
              <a:t>aplicar</a:t>
            </a:r>
            <a:r>
              <a:rPr lang="en-US" dirty="0" smtClean="0">
                <a:solidFill>
                  <a:srgbClr val="000000"/>
                </a:solidFill>
              </a:rPr>
              <a:t> a </a:t>
            </a:r>
            <a:r>
              <a:rPr lang="en-US" dirty="0" err="1" smtClean="0">
                <a:solidFill>
                  <a:srgbClr val="000000"/>
                </a:solidFill>
              </a:rPr>
              <a:t>áreas</a:t>
            </a:r>
            <a:r>
              <a:rPr lang="en-US" dirty="0" smtClean="0">
                <a:solidFill>
                  <a:srgbClr val="000000"/>
                </a:solidFill>
              </a:rPr>
              <a:t> con dos </a:t>
            </a:r>
            <a:r>
              <a:rPr lang="en-US" dirty="0" err="1" smtClean="0">
                <a:solidFill>
                  <a:srgbClr val="000000"/>
                </a:solidFill>
              </a:rPr>
              <a:t>salidas</a:t>
            </a:r>
            <a:r>
              <a:rPr lang="en-US" dirty="0" smtClean="0">
                <a:solidFill>
                  <a:srgbClr val="000000"/>
                </a:solidFill>
              </a:rPr>
              <a:t> </a:t>
            </a:r>
            <a:r>
              <a:rPr lang="en-US" dirty="0" err="1" smtClean="0">
                <a:solidFill>
                  <a:srgbClr val="000000"/>
                </a:solidFill>
              </a:rPr>
              <a:t>si</a:t>
            </a:r>
            <a:r>
              <a:rPr lang="en-US" dirty="0" smtClean="0">
                <a:solidFill>
                  <a:srgbClr val="000000"/>
                </a:solidFill>
              </a:rPr>
              <a:t> </a:t>
            </a:r>
            <a:r>
              <a:rPr lang="en-US" dirty="0" err="1" smtClean="0">
                <a:solidFill>
                  <a:srgbClr val="000000"/>
                </a:solidFill>
              </a:rPr>
              <a:t>ambas</a:t>
            </a:r>
            <a:r>
              <a:rPr lang="en-US" dirty="0" smtClean="0">
                <a:solidFill>
                  <a:srgbClr val="000000"/>
                </a:solidFill>
              </a:rPr>
              <a:t> son </a:t>
            </a:r>
            <a:r>
              <a:rPr lang="en-US" dirty="0" err="1" smtClean="0">
                <a:solidFill>
                  <a:srgbClr val="000000"/>
                </a:solidFill>
              </a:rPr>
              <a:t>difíciles</a:t>
            </a:r>
            <a:r>
              <a:rPr lang="en-US" dirty="0" smtClean="0">
                <a:solidFill>
                  <a:srgbClr val="000000"/>
                </a:solidFill>
              </a:rPr>
              <a:t> de </a:t>
            </a:r>
            <a:r>
              <a:rPr lang="en-US" dirty="0" err="1" smtClean="0">
                <a:solidFill>
                  <a:srgbClr val="000000"/>
                </a:solidFill>
              </a:rPr>
              <a:t>atravesar</a:t>
            </a:r>
            <a:r>
              <a:rPr lang="en-US" dirty="0" smtClean="0">
                <a:solidFill>
                  <a:srgbClr val="000000"/>
                </a:solidFill>
              </a:rPr>
              <a:t>, o </a:t>
            </a:r>
            <a:r>
              <a:rPr lang="en-US" dirty="0" err="1" smtClean="0">
                <a:solidFill>
                  <a:srgbClr val="000000"/>
                </a:solidFill>
              </a:rPr>
              <a:t>si</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está</a:t>
            </a:r>
            <a:r>
              <a:rPr lang="en-US" dirty="0" smtClean="0">
                <a:solidFill>
                  <a:srgbClr val="000000"/>
                </a:solidFill>
              </a:rPr>
              <a:t> </a:t>
            </a:r>
            <a:r>
              <a:rPr lang="en-US" dirty="0" err="1" smtClean="0">
                <a:solidFill>
                  <a:srgbClr val="000000"/>
                </a:solidFill>
              </a:rPr>
              <a:t>bloqueado</a:t>
            </a:r>
            <a:r>
              <a:rPr lang="en-US" dirty="0" smtClean="0">
                <a:solidFill>
                  <a:srgbClr val="000000"/>
                </a:solidFill>
              </a:rPr>
              <a:t> </a:t>
            </a:r>
            <a:r>
              <a:rPr lang="en-US" dirty="0" err="1" smtClean="0">
                <a:solidFill>
                  <a:srgbClr val="000000"/>
                </a:solidFill>
              </a:rPr>
              <a:t>por</a:t>
            </a:r>
            <a:r>
              <a:rPr lang="en-US" dirty="0" smtClean="0">
                <a:solidFill>
                  <a:srgbClr val="000000"/>
                </a:solidFill>
              </a:rPr>
              <a:t> la </a:t>
            </a:r>
            <a:r>
              <a:rPr lang="en-US" dirty="0" err="1" smtClean="0">
                <a:solidFill>
                  <a:srgbClr val="000000"/>
                </a:solidFill>
              </a:rPr>
              <a:t>construcción</a:t>
            </a:r>
            <a:r>
              <a:rPr lang="en-US" dirty="0" smtClean="0">
                <a:solidFill>
                  <a:srgbClr val="000000"/>
                </a:solidFill>
              </a:rPr>
              <a:t> o </a:t>
            </a:r>
            <a:r>
              <a:rPr lang="en-US" dirty="0" err="1" smtClean="0">
                <a:solidFill>
                  <a:srgbClr val="000000"/>
                </a:solidFill>
              </a:rPr>
              <a:t>por</a:t>
            </a:r>
            <a:r>
              <a:rPr lang="en-US" dirty="0" smtClean="0">
                <a:solidFill>
                  <a:srgbClr val="000000"/>
                </a:solidFill>
              </a:rPr>
              <a:t> </a:t>
            </a:r>
            <a:r>
              <a:rPr lang="en-US" dirty="0" err="1" smtClean="0">
                <a:solidFill>
                  <a:srgbClr val="000000"/>
                </a:solidFill>
              </a:rPr>
              <a:t>escombros</a:t>
            </a:r>
            <a:r>
              <a:rPr lang="en-US" dirty="0" smtClean="0">
                <a:solidFill>
                  <a:srgbClr val="000000"/>
                </a:solidFill>
              </a:rPr>
              <a:t>.</a:t>
            </a:r>
          </a:p>
        </p:txBody>
      </p:sp>
      <p:sp>
        <p:nvSpPr>
          <p:cNvPr id="159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4943E38-E68E-4F98-84B3-E70675C4A9FA}" type="slidenum">
              <a:rPr lang="en-US" smtClean="0">
                <a:solidFill>
                  <a:srgbClr val="000000"/>
                </a:solidFill>
                <a:latin typeface="Calibri" pitchFamily="34" charset="0"/>
              </a:rPr>
              <a:pPr fontAlgn="base">
                <a:spcBef>
                  <a:spcPct val="0"/>
                </a:spcBef>
                <a:spcAft>
                  <a:spcPct val="0"/>
                </a:spcAft>
                <a:buSzPct val="100000"/>
                <a:defRPr/>
              </a:pPr>
              <a:t>13</a:t>
            </a:fld>
            <a:endParaRPr lang="en-US" smtClean="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7</a:t>
            </a:r>
          </a:p>
          <a:p>
            <a:pPr eaLnBrk="1" hangingPunct="1">
              <a:spcBef>
                <a:spcPct val="0"/>
              </a:spcBef>
            </a:pPr>
            <a:r>
              <a:rPr lang="en-US" b="1" dirty="0" err="1" smtClean="0">
                <a:solidFill>
                  <a:srgbClr val="000000"/>
                </a:solidFill>
              </a:rPr>
              <a:t>Instrucción</a:t>
            </a:r>
            <a:endParaRPr lang="en-US" b="1" dirty="0" smtClean="0">
              <a:solidFill>
                <a:srgbClr val="000000"/>
              </a:solidFill>
            </a:endParaRPr>
          </a:p>
          <a:p>
            <a:pPr eaLnBrk="1" hangingPunct="1">
              <a:spcBef>
                <a:spcPct val="0"/>
              </a:spcBef>
              <a:buFontTx/>
              <a:buChar char="•"/>
            </a:pPr>
            <a:r>
              <a:rPr lang="en-US" dirty="0" err="1" smtClean="0">
                <a:solidFill>
                  <a:srgbClr val="000000"/>
                </a:solidFill>
              </a:rPr>
              <a:t>Analice</a:t>
            </a:r>
            <a:r>
              <a:rPr lang="en-US" dirty="0" smtClean="0">
                <a:solidFill>
                  <a:srgbClr val="000000"/>
                </a:solidFill>
              </a:rPr>
              <a:t>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a:t>
            </a:r>
          </a:p>
          <a:p>
            <a:pPr eaLnBrk="1" hangingPunct="1">
              <a:spcBef>
                <a:spcPct val="0"/>
              </a:spcBef>
              <a:buFontTx/>
              <a:buChar char="•"/>
            </a:pPr>
            <a:r>
              <a:rPr lang="en-US" dirty="0" smtClean="0">
                <a:solidFill>
                  <a:srgbClr val="000000"/>
                </a:solidFill>
              </a:rPr>
              <a:t>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no están </a:t>
            </a:r>
            <a:r>
              <a:rPr lang="en-US" dirty="0" err="1" smtClean="0">
                <a:solidFill>
                  <a:srgbClr val="000000"/>
                </a:solidFill>
              </a:rPr>
              <a:t>diseñados</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trabaje</a:t>
            </a:r>
            <a:r>
              <a:rPr lang="en-US" dirty="0" smtClean="0">
                <a:solidFill>
                  <a:srgbClr val="000000"/>
                </a:solidFill>
              </a:rPr>
              <a:t> dentro de </a:t>
            </a:r>
            <a:r>
              <a:rPr lang="en-US" dirty="0" err="1" smtClean="0">
                <a:solidFill>
                  <a:srgbClr val="000000"/>
                </a:solidFill>
              </a:rPr>
              <a:t>ellos</a:t>
            </a:r>
            <a:r>
              <a:rPr lang="en-US" dirty="0" smtClean="0">
                <a:solidFill>
                  <a:srgbClr val="000000"/>
                </a:solidFill>
              </a:rPr>
              <a:t> </a:t>
            </a:r>
            <a:r>
              <a:rPr lang="en-US" dirty="0" err="1" smtClean="0">
                <a:solidFill>
                  <a:srgbClr val="000000"/>
                </a:solidFill>
              </a:rPr>
              <a:t>durante</a:t>
            </a:r>
            <a:r>
              <a:rPr lang="en-US" dirty="0" smtClean="0">
                <a:solidFill>
                  <a:srgbClr val="000000"/>
                </a:solidFill>
              </a:rPr>
              <a:t> </a:t>
            </a:r>
            <a:r>
              <a:rPr lang="en-US" dirty="0" err="1" smtClean="0">
                <a:solidFill>
                  <a:srgbClr val="000000"/>
                </a:solidFill>
              </a:rPr>
              <a:t>períodos</a:t>
            </a:r>
            <a:r>
              <a:rPr lang="en-US" dirty="0" smtClean="0">
                <a:solidFill>
                  <a:srgbClr val="000000"/>
                </a:solidFill>
              </a:rPr>
              <a:t> de </a:t>
            </a:r>
            <a:r>
              <a:rPr lang="en-US" dirty="0" err="1" smtClean="0">
                <a:solidFill>
                  <a:srgbClr val="000000"/>
                </a:solidFill>
              </a:rPr>
              <a:t>tiempo</a:t>
            </a:r>
            <a:r>
              <a:rPr lang="en-US" dirty="0" smtClean="0">
                <a:solidFill>
                  <a:srgbClr val="000000"/>
                </a:solidFill>
              </a:rPr>
              <a:t> largos; </a:t>
            </a:r>
            <a:r>
              <a:rPr lang="en-US" dirty="0" err="1" smtClean="0">
                <a:solidFill>
                  <a:srgbClr val="000000"/>
                </a:solidFill>
              </a:rPr>
              <a:t>si</a:t>
            </a:r>
            <a:r>
              <a:rPr lang="en-US" dirty="0" smtClean="0">
                <a:solidFill>
                  <a:srgbClr val="000000"/>
                </a:solidFill>
              </a:rPr>
              <a:t> </a:t>
            </a:r>
            <a:r>
              <a:rPr lang="en-US" dirty="0" err="1" smtClean="0">
                <a:solidFill>
                  <a:srgbClr val="000000"/>
                </a:solidFill>
              </a:rPr>
              <a:t>bien</a:t>
            </a:r>
            <a:r>
              <a:rPr lang="en-US" dirty="0" smtClean="0">
                <a:solidFill>
                  <a:srgbClr val="000000"/>
                </a:solidFill>
              </a:rPr>
              <a:t> un </a:t>
            </a:r>
            <a:r>
              <a:rPr lang="en-US" dirty="0" err="1" smtClean="0">
                <a:solidFill>
                  <a:srgbClr val="000000"/>
                </a:solidFill>
              </a:rPr>
              <a:t>tanque</a:t>
            </a:r>
            <a:r>
              <a:rPr lang="en-US" dirty="0" smtClean="0">
                <a:solidFill>
                  <a:srgbClr val="000000"/>
                </a:solidFill>
              </a:rPr>
              <a:t> puede </a:t>
            </a:r>
            <a:r>
              <a:rPr lang="en-US" dirty="0" err="1" smtClean="0">
                <a:solidFill>
                  <a:srgbClr val="000000"/>
                </a:solidFill>
              </a:rPr>
              <a:t>tener</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puerta</a:t>
            </a:r>
            <a:r>
              <a:rPr lang="en-US" dirty="0" smtClean="0">
                <a:solidFill>
                  <a:srgbClr val="000000"/>
                </a:solidFill>
              </a:rPr>
              <a:t> de </a:t>
            </a:r>
            <a:r>
              <a:rPr lang="en-US" dirty="0" err="1" smtClean="0">
                <a:solidFill>
                  <a:srgbClr val="000000"/>
                </a:solidFill>
              </a:rPr>
              <a:t>acceso</a:t>
            </a:r>
            <a:r>
              <a:rPr lang="en-US" dirty="0" smtClean="0">
                <a:solidFill>
                  <a:srgbClr val="000000"/>
                </a:solidFill>
              </a:rPr>
              <a:t>, la </a:t>
            </a:r>
            <a:r>
              <a:rPr lang="en-US" dirty="0" err="1" smtClean="0">
                <a:solidFill>
                  <a:srgbClr val="000000"/>
                </a:solidFill>
              </a:rPr>
              <a:t>presencia</a:t>
            </a:r>
            <a:r>
              <a:rPr lang="en-US" dirty="0" smtClean="0">
                <a:solidFill>
                  <a:srgbClr val="000000"/>
                </a:solidFill>
              </a:rPr>
              <a:t> de </a:t>
            </a:r>
            <a:r>
              <a:rPr lang="en-US" dirty="0" err="1" smtClean="0">
                <a:solidFill>
                  <a:srgbClr val="000000"/>
                </a:solidFill>
              </a:rPr>
              <a:t>una</a:t>
            </a:r>
            <a:r>
              <a:rPr lang="en-US" dirty="0" smtClean="0">
                <a:solidFill>
                  <a:srgbClr val="000000"/>
                </a:solidFill>
              </a:rPr>
              <a:t> </a:t>
            </a:r>
            <a:r>
              <a:rPr lang="en-US" dirty="0" err="1" smtClean="0">
                <a:solidFill>
                  <a:srgbClr val="000000"/>
                </a:solidFill>
              </a:rPr>
              <a:t>puerta</a:t>
            </a:r>
            <a:r>
              <a:rPr lang="en-US" dirty="0" smtClean="0">
                <a:solidFill>
                  <a:srgbClr val="000000"/>
                </a:solidFill>
              </a:rPr>
              <a:t> no </a:t>
            </a:r>
            <a:r>
              <a:rPr lang="en-US" dirty="0" err="1" smtClean="0">
                <a:solidFill>
                  <a:srgbClr val="000000"/>
                </a:solidFill>
              </a:rPr>
              <a:t>quiere</a:t>
            </a:r>
            <a:r>
              <a:rPr lang="en-US" dirty="0" smtClean="0">
                <a:solidFill>
                  <a:srgbClr val="000000"/>
                </a:solidFill>
              </a:rPr>
              <a:t> </a:t>
            </a:r>
            <a:r>
              <a:rPr lang="en-US" dirty="0" err="1" smtClean="0">
                <a:solidFill>
                  <a:srgbClr val="000000"/>
                </a:solidFill>
              </a:rPr>
              <a:t>decir</a:t>
            </a:r>
            <a:r>
              <a:rPr lang="en-US" dirty="0" smtClean="0">
                <a:solidFill>
                  <a:srgbClr val="000000"/>
                </a:solidFill>
              </a:rPr>
              <a:t> </a:t>
            </a:r>
            <a:r>
              <a:rPr lang="en-US" dirty="0" err="1" smtClean="0">
                <a:solidFill>
                  <a:srgbClr val="000000"/>
                </a:solidFill>
              </a:rPr>
              <a:t>necesariamente</a:t>
            </a:r>
            <a:r>
              <a:rPr lang="en-US" dirty="0" smtClean="0">
                <a:solidFill>
                  <a:srgbClr val="000000"/>
                </a:solidFill>
              </a:rPr>
              <a:t> </a:t>
            </a:r>
            <a:r>
              <a:rPr lang="en-US" dirty="0" err="1" smtClean="0">
                <a:solidFill>
                  <a:srgbClr val="000000"/>
                </a:solidFill>
              </a:rPr>
              <a:t>que</a:t>
            </a:r>
            <a:r>
              <a:rPr lang="en-US" dirty="0" smtClean="0">
                <a:solidFill>
                  <a:srgbClr val="000000"/>
                </a:solidFill>
              </a:rPr>
              <a:t> el </a:t>
            </a:r>
            <a:r>
              <a:rPr lang="en-US" dirty="0" err="1" smtClean="0">
                <a:solidFill>
                  <a:srgbClr val="000000"/>
                </a:solidFill>
              </a:rPr>
              <a:t>espacio</a:t>
            </a:r>
            <a:r>
              <a:rPr lang="en-US" dirty="0" smtClean="0">
                <a:solidFill>
                  <a:srgbClr val="000000"/>
                </a:solidFill>
              </a:rPr>
              <a:t> no sea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p>
          <a:p>
            <a:pPr marL="628650" lvl="1" indent="-171450" eaLnBrk="1" hangingPunct="1">
              <a:spcBef>
                <a:spcPct val="0"/>
              </a:spcBef>
              <a:buFontTx/>
              <a:buChar char="•"/>
            </a:pPr>
            <a:r>
              <a:rPr lang="en-US" dirty="0" err="1" smtClean="0">
                <a:solidFill>
                  <a:srgbClr val="000000"/>
                </a:solidFill>
              </a:rPr>
              <a:t>Por</a:t>
            </a:r>
            <a:r>
              <a:rPr lang="en-US" dirty="0" smtClean="0">
                <a:solidFill>
                  <a:srgbClr val="000000"/>
                </a:solidFill>
              </a:rPr>
              <a:t> </a:t>
            </a:r>
            <a:r>
              <a:rPr lang="en-US" dirty="0" err="1" smtClean="0">
                <a:solidFill>
                  <a:srgbClr val="000000"/>
                </a:solidFill>
              </a:rPr>
              <a:t>ejemplo</a:t>
            </a:r>
            <a:r>
              <a:rPr lang="en-US" dirty="0" smtClean="0">
                <a:solidFill>
                  <a:srgbClr val="000000"/>
                </a:solidFill>
              </a:rPr>
              <a:t>, un </a:t>
            </a:r>
            <a:r>
              <a:rPr lang="en-US" dirty="0" err="1" smtClean="0">
                <a:solidFill>
                  <a:srgbClr val="000000"/>
                </a:solidFill>
              </a:rPr>
              <a:t>edificio</a:t>
            </a:r>
            <a:r>
              <a:rPr lang="en-US" dirty="0" smtClean="0">
                <a:solidFill>
                  <a:srgbClr val="000000"/>
                </a:solidFill>
              </a:rPr>
              <a:t> de </a:t>
            </a:r>
            <a:r>
              <a:rPr lang="en-US" dirty="0" err="1" smtClean="0">
                <a:solidFill>
                  <a:srgbClr val="000000"/>
                </a:solidFill>
              </a:rPr>
              <a:t>oficinas</a:t>
            </a:r>
            <a:r>
              <a:rPr lang="en-US" dirty="0" smtClean="0">
                <a:solidFill>
                  <a:srgbClr val="000000"/>
                </a:solidFill>
              </a:rPr>
              <a:t> </a:t>
            </a:r>
            <a:r>
              <a:rPr lang="en-US" dirty="0" err="1" smtClean="0">
                <a:solidFill>
                  <a:srgbClr val="000000"/>
                </a:solidFill>
              </a:rPr>
              <a:t>está</a:t>
            </a:r>
            <a:r>
              <a:rPr lang="en-US" dirty="0" smtClean="0">
                <a:solidFill>
                  <a:srgbClr val="000000"/>
                </a:solidFill>
              </a:rPr>
              <a:t> </a:t>
            </a:r>
            <a:r>
              <a:rPr lang="en-US" dirty="0" err="1" smtClean="0">
                <a:solidFill>
                  <a:srgbClr val="000000"/>
                </a:solidFill>
              </a:rPr>
              <a:t>diseñado</a:t>
            </a:r>
            <a:r>
              <a:rPr lang="en-US" dirty="0" smtClean="0">
                <a:solidFill>
                  <a:srgbClr val="000000"/>
                </a:solidFill>
              </a:rPr>
              <a:t> </a:t>
            </a:r>
            <a:r>
              <a:rPr lang="en-US" dirty="0" err="1" smtClean="0">
                <a:solidFill>
                  <a:srgbClr val="000000"/>
                </a:solidFill>
              </a:rPr>
              <a:t>para</a:t>
            </a:r>
            <a:r>
              <a:rPr lang="en-US" dirty="0" smtClean="0">
                <a:solidFill>
                  <a:srgbClr val="000000"/>
                </a:solidFill>
              </a:rPr>
              <a:t> la </a:t>
            </a:r>
            <a:r>
              <a:rPr lang="en-US" dirty="0" err="1" smtClean="0">
                <a:solidFill>
                  <a:srgbClr val="000000"/>
                </a:solidFill>
              </a:rPr>
              <a:t>ocupación</a:t>
            </a:r>
            <a:r>
              <a:rPr lang="en-US" dirty="0" smtClean="0">
                <a:solidFill>
                  <a:srgbClr val="000000"/>
                </a:solidFill>
              </a:rPr>
              <a:t> </a:t>
            </a:r>
            <a:r>
              <a:rPr lang="en-US" dirty="0" err="1" smtClean="0">
                <a:solidFill>
                  <a:srgbClr val="000000"/>
                </a:solidFill>
              </a:rPr>
              <a:t>humana</a:t>
            </a:r>
            <a:r>
              <a:rPr lang="en-US" dirty="0" smtClean="0">
                <a:solidFill>
                  <a:srgbClr val="000000"/>
                </a:solidFill>
              </a:rPr>
              <a:t> y </a:t>
            </a:r>
            <a:r>
              <a:rPr lang="en-US" dirty="0" err="1" smtClean="0">
                <a:solidFill>
                  <a:srgbClr val="000000"/>
                </a:solidFill>
              </a:rPr>
              <a:t>tiene</a:t>
            </a:r>
            <a:r>
              <a:rPr lang="en-US" dirty="0" smtClean="0">
                <a:solidFill>
                  <a:srgbClr val="000000"/>
                </a:solidFill>
              </a:rPr>
              <a:t> </a:t>
            </a:r>
            <a:r>
              <a:rPr lang="en-US" dirty="0" err="1" smtClean="0">
                <a:solidFill>
                  <a:srgbClr val="000000"/>
                </a:solidFill>
              </a:rPr>
              <a:t>ventilación</a:t>
            </a:r>
            <a:r>
              <a:rPr lang="en-US" dirty="0" smtClean="0">
                <a:solidFill>
                  <a:srgbClr val="000000"/>
                </a:solidFill>
              </a:rPr>
              <a:t>, </a:t>
            </a:r>
            <a:r>
              <a:rPr lang="en-US" dirty="0" err="1" smtClean="0">
                <a:solidFill>
                  <a:srgbClr val="000000"/>
                </a:solidFill>
              </a:rPr>
              <a:t>iluminación</a:t>
            </a:r>
            <a:r>
              <a:rPr lang="en-US" dirty="0" smtClean="0">
                <a:solidFill>
                  <a:srgbClr val="000000"/>
                </a:solidFill>
              </a:rPr>
              <a:t>, </a:t>
            </a:r>
            <a:r>
              <a:rPr lang="en-US" dirty="0" err="1" smtClean="0">
                <a:solidFill>
                  <a:srgbClr val="000000"/>
                </a:solidFill>
              </a:rPr>
              <a:t>protección</a:t>
            </a:r>
            <a:r>
              <a:rPr lang="en-US" dirty="0" smtClean="0">
                <a:solidFill>
                  <a:srgbClr val="000000"/>
                </a:solidFill>
              </a:rPr>
              <a:t> contra </a:t>
            </a:r>
            <a:r>
              <a:rPr lang="en-US" dirty="0" err="1" smtClean="0">
                <a:solidFill>
                  <a:srgbClr val="000000"/>
                </a:solidFill>
              </a:rPr>
              <a:t>incendios</a:t>
            </a:r>
            <a:r>
              <a:rPr lang="en-US" dirty="0" smtClean="0">
                <a:solidFill>
                  <a:srgbClr val="000000"/>
                </a:solidFill>
              </a:rPr>
              <a:t> y </a:t>
            </a:r>
            <a:r>
              <a:rPr lang="en-US" dirty="0" err="1" smtClean="0">
                <a:solidFill>
                  <a:srgbClr val="000000"/>
                </a:solidFill>
              </a:rPr>
              <a:t>otras</a:t>
            </a:r>
            <a:r>
              <a:rPr lang="en-US" dirty="0" smtClean="0">
                <a:solidFill>
                  <a:srgbClr val="000000"/>
                </a:solidFill>
              </a:rPr>
              <a:t> </a:t>
            </a:r>
            <a:r>
              <a:rPr lang="en-US" dirty="0" err="1" smtClean="0">
                <a:solidFill>
                  <a:srgbClr val="000000"/>
                </a:solidFill>
              </a:rPr>
              <a:t>características</a:t>
            </a:r>
            <a:r>
              <a:rPr lang="en-US" dirty="0" smtClean="0">
                <a:solidFill>
                  <a:srgbClr val="000000"/>
                </a:solidFill>
              </a:rPr>
              <a:t> de </a:t>
            </a:r>
            <a:r>
              <a:rPr lang="en-US" dirty="0" err="1" smtClean="0">
                <a:solidFill>
                  <a:srgbClr val="000000"/>
                </a:solidFill>
              </a:rPr>
              <a:t>seguridad</a:t>
            </a:r>
            <a:r>
              <a:rPr lang="en-US" dirty="0" smtClean="0">
                <a:solidFill>
                  <a:srgbClr val="000000"/>
                </a:solidFill>
              </a:rPr>
              <a:t> </a:t>
            </a:r>
            <a:r>
              <a:rPr lang="en-US" dirty="0" err="1" smtClean="0">
                <a:solidFill>
                  <a:srgbClr val="000000"/>
                </a:solidFill>
              </a:rPr>
              <a:t>para</a:t>
            </a:r>
            <a:r>
              <a:rPr lang="en-US" dirty="0" smtClean="0">
                <a:solidFill>
                  <a:srgbClr val="000000"/>
                </a:solidFill>
              </a:rPr>
              <a:t> la </a:t>
            </a:r>
            <a:r>
              <a:rPr lang="en-US" dirty="0" err="1" smtClean="0">
                <a:solidFill>
                  <a:srgbClr val="000000"/>
                </a:solidFill>
              </a:rPr>
              <a:t>vida</a:t>
            </a:r>
            <a:r>
              <a:rPr lang="en-US" dirty="0" smtClean="0">
                <a:solidFill>
                  <a:srgbClr val="000000"/>
                </a:solidFill>
              </a:rPr>
              <a:t>.  </a:t>
            </a:r>
            <a:r>
              <a:rPr lang="en-US" dirty="0" err="1" smtClean="0">
                <a:solidFill>
                  <a:srgbClr val="000000"/>
                </a:solidFill>
              </a:rPr>
              <a:t>Mientras</a:t>
            </a:r>
            <a:r>
              <a:rPr lang="en-US" dirty="0" smtClean="0">
                <a:solidFill>
                  <a:srgbClr val="000000"/>
                </a:solidFill>
              </a:rPr>
              <a:t> </a:t>
            </a:r>
            <a:r>
              <a:rPr lang="en-US" dirty="0" err="1" smtClean="0">
                <a:solidFill>
                  <a:srgbClr val="000000"/>
                </a:solidFill>
              </a:rPr>
              <a:t>tanto</a:t>
            </a:r>
            <a:r>
              <a:rPr lang="en-US" dirty="0" smtClean="0">
                <a:solidFill>
                  <a:srgbClr val="000000"/>
                </a:solidFill>
              </a:rPr>
              <a:t>, un </a:t>
            </a:r>
            <a:r>
              <a:rPr lang="en-US" dirty="0" err="1" smtClean="0">
                <a:solidFill>
                  <a:srgbClr val="000000"/>
                </a:solidFill>
              </a:rPr>
              <a:t>recipiente</a:t>
            </a:r>
            <a:r>
              <a:rPr lang="en-US" dirty="0" smtClean="0">
                <a:solidFill>
                  <a:srgbClr val="000000"/>
                </a:solidFill>
              </a:rPr>
              <a:t> de </a:t>
            </a:r>
            <a:r>
              <a:rPr lang="en-US" dirty="0" err="1" smtClean="0">
                <a:solidFill>
                  <a:srgbClr val="000000"/>
                </a:solidFill>
              </a:rPr>
              <a:t>almacenamiento</a:t>
            </a:r>
            <a:r>
              <a:rPr lang="en-US" dirty="0" smtClean="0">
                <a:solidFill>
                  <a:srgbClr val="000000"/>
                </a:solidFill>
              </a:rPr>
              <a:t> </a:t>
            </a:r>
            <a:r>
              <a:rPr lang="en-US" dirty="0" err="1" smtClean="0">
                <a:solidFill>
                  <a:srgbClr val="000000"/>
                </a:solidFill>
              </a:rPr>
              <a:t>está</a:t>
            </a:r>
            <a:r>
              <a:rPr lang="en-US" dirty="0" smtClean="0">
                <a:solidFill>
                  <a:srgbClr val="000000"/>
                </a:solidFill>
              </a:rPr>
              <a:t> </a:t>
            </a:r>
            <a:r>
              <a:rPr lang="en-US" dirty="0" err="1" smtClean="0">
                <a:solidFill>
                  <a:srgbClr val="000000"/>
                </a:solidFill>
              </a:rPr>
              <a:t>diseñado</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contener</a:t>
            </a:r>
            <a:r>
              <a:rPr lang="en-US" dirty="0" smtClean="0">
                <a:solidFill>
                  <a:srgbClr val="000000"/>
                </a:solidFill>
              </a:rPr>
              <a:t> material y no </a:t>
            </a:r>
            <a:r>
              <a:rPr lang="en-US" dirty="0" err="1" smtClean="0">
                <a:solidFill>
                  <a:srgbClr val="000000"/>
                </a:solidFill>
              </a:rPr>
              <a:t>proporciona</a:t>
            </a:r>
            <a:r>
              <a:rPr lang="en-US" dirty="0" smtClean="0">
                <a:solidFill>
                  <a:srgbClr val="000000"/>
                </a:solidFill>
              </a:rPr>
              <a:t> </a:t>
            </a:r>
            <a:r>
              <a:rPr lang="en-US" dirty="0" err="1" smtClean="0">
                <a:solidFill>
                  <a:srgbClr val="000000"/>
                </a:solidFill>
              </a:rPr>
              <a:t>ninguna</a:t>
            </a:r>
            <a:r>
              <a:rPr lang="en-US" dirty="0" smtClean="0">
                <a:solidFill>
                  <a:srgbClr val="000000"/>
                </a:solidFill>
              </a:rPr>
              <a:t> </a:t>
            </a:r>
            <a:r>
              <a:rPr lang="en-US" dirty="0" err="1" smtClean="0">
                <a:solidFill>
                  <a:srgbClr val="000000"/>
                </a:solidFill>
              </a:rPr>
              <a:t>protección</a:t>
            </a:r>
            <a:r>
              <a:rPr lang="en-US" dirty="0" smtClean="0">
                <a:solidFill>
                  <a:srgbClr val="000000"/>
                </a:solidFill>
              </a:rPr>
              <a:t> al </a:t>
            </a:r>
            <a:r>
              <a:rPr lang="en-US" dirty="0" err="1" smtClean="0">
                <a:solidFill>
                  <a:srgbClr val="000000"/>
                </a:solidFill>
              </a:rPr>
              <a:t>trabajador</a:t>
            </a:r>
            <a:r>
              <a:rPr lang="en-US" dirty="0" smtClean="0">
                <a:solidFill>
                  <a:srgbClr val="000000"/>
                </a:solidFill>
              </a:rPr>
              <a:t> en </a:t>
            </a:r>
            <a:r>
              <a:rPr lang="en-US" dirty="0" err="1" smtClean="0">
                <a:solidFill>
                  <a:srgbClr val="000000"/>
                </a:solidFill>
              </a:rPr>
              <a:t>su</a:t>
            </a:r>
            <a:r>
              <a:rPr lang="en-US" dirty="0" smtClean="0">
                <a:solidFill>
                  <a:srgbClr val="000000"/>
                </a:solidFill>
              </a:rPr>
              <a:t> </a:t>
            </a:r>
            <a:r>
              <a:rPr lang="en-US" dirty="0" err="1" smtClean="0">
                <a:solidFill>
                  <a:srgbClr val="000000"/>
                </a:solidFill>
              </a:rPr>
              <a:t>diseño</a:t>
            </a:r>
            <a:r>
              <a:rPr lang="en-US" dirty="0" smtClean="0">
                <a:solidFill>
                  <a:srgbClr val="000000"/>
                </a:solidFill>
              </a:rPr>
              <a:t>.  </a:t>
            </a:r>
          </a:p>
          <a:p>
            <a:pPr marL="628650" lvl="1" indent="-171450" eaLnBrk="1" hangingPunct="1">
              <a:spcBef>
                <a:spcPct val="0"/>
              </a:spcBef>
              <a:buFontTx/>
              <a:buChar char="•"/>
            </a:pPr>
            <a:r>
              <a:rPr lang="en-US" dirty="0" smtClean="0">
                <a:solidFill>
                  <a:srgbClr val="000000"/>
                </a:solidFill>
              </a:rPr>
              <a:t>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diseñados</a:t>
            </a:r>
            <a:r>
              <a:rPr lang="en-US" dirty="0" smtClean="0">
                <a:solidFill>
                  <a:srgbClr val="000000"/>
                </a:solidFill>
              </a:rPr>
              <a:t> </a:t>
            </a:r>
            <a:r>
              <a:rPr lang="en-US" dirty="0" err="1" smtClean="0">
                <a:solidFill>
                  <a:srgbClr val="000000"/>
                </a:solidFill>
              </a:rPr>
              <a:t>para</a:t>
            </a:r>
            <a:r>
              <a:rPr lang="en-US" dirty="0" smtClean="0">
                <a:solidFill>
                  <a:srgbClr val="000000"/>
                </a:solidFill>
              </a:rPr>
              <a:t> la </a:t>
            </a:r>
            <a:r>
              <a:rPr lang="en-US" dirty="0" err="1" smtClean="0">
                <a:solidFill>
                  <a:srgbClr val="000000"/>
                </a:solidFill>
              </a:rPr>
              <a:t>ocupación</a:t>
            </a:r>
            <a:r>
              <a:rPr lang="en-US" dirty="0" smtClean="0">
                <a:solidFill>
                  <a:srgbClr val="000000"/>
                </a:solidFill>
              </a:rPr>
              <a:t> continua de los </a:t>
            </a:r>
            <a:r>
              <a:rPr lang="en-US" dirty="0" err="1" smtClean="0">
                <a:solidFill>
                  <a:srgbClr val="000000"/>
                </a:solidFill>
              </a:rPr>
              <a:t>empleados</a:t>
            </a:r>
            <a:r>
              <a:rPr lang="en-US" dirty="0" smtClean="0">
                <a:solidFill>
                  <a:srgbClr val="000000"/>
                </a:solidFill>
              </a:rPr>
              <a:t> </a:t>
            </a:r>
            <a:r>
              <a:rPr lang="en-US" dirty="0" err="1" smtClean="0">
                <a:solidFill>
                  <a:srgbClr val="000000"/>
                </a:solidFill>
              </a:rPr>
              <a:t>incluyen</a:t>
            </a:r>
            <a:r>
              <a:rPr lang="en-US" dirty="0" smtClean="0">
                <a:solidFill>
                  <a:srgbClr val="000000"/>
                </a:solidFill>
              </a:rPr>
              <a:t> </a:t>
            </a:r>
            <a:r>
              <a:rPr lang="en-US" dirty="0" err="1" smtClean="0">
                <a:solidFill>
                  <a:srgbClr val="000000"/>
                </a:solidFill>
              </a:rPr>
              <a:t>oficinas</a:t>
            </a:r>
            <a:r>
              <a:rPr lang="en-US" dirty="0" smtClean="0">
                <a:solidFill>
                  <a:srgbClr val="000000"/>
                </a:solidFill>
              </a:rPr>
              <a:t>, </a:t>
            </a:r>
            <a:r>
              <a:rPr lang="en-US" dirty="0" err="1" smtClean="0">
                <a:solidFill>
                  <a:srgbClr val="000000"/>
                </a:solidFill>
              </a:rPr>
              <a:t>salas</a:t>
            </a:r>
            <a:r>
              <a:rPr lang="en-US" dirty="0" smtClean="0">
                <a:solidFill>
                  <a:srgbClr val="000000"/>
                </a:solidFill>
              </a:rPr>
              <a:t>, </a:t>
            </a:r>
            <a:r>
              <a:rPr lang="en-US" dirty="0" err="1" smtClean="0">
                <a:solidFill>
                  <a:srgbClr val="000000"/>
                </a:solidFill>
              </a:rPr>
              <a:t>áreas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 </a:t>
            </a:r>
            <a:r>
              <a:rPr lang="en-US" dirty="0" err="1" smtClean="0">
                <a:solidFill>
                  <a:srgbClr val="000000"/>
                </a:solidFill>
              </a:rPr>
              <a:t>edificios</a:t>
            </a:r>
            <a:r>
              <a:rPr lang="en-US" dirty="0" smtClean="0">
                <a:solidFill>
                  <a:srgbClr val="000000"/>
                </a:solidFill>
              </a:rPr>
              <a:t>, </a:t>
            </a:r>
            <a:r>
              <a:rPr lang="en-US" dirty="0" err="1" smtClean="0">
                <a:solidFill>
                  <a:srgbClr val="000000"/>
                </a:solidFill>
              </a:rPr>
              <a:t>pasillos</a:t>
            </a:r>
            <a:r>
              <a:rPr lang="en-US" dirty="0" smtClean="0">
                <a:solidFill>
                  <a:srgbClr val="000000"/>
                </a:solidFill>
              </a:rPr>
              <a:t>, etc. Los </a:t>
            </a:r>
            <a:r>
              <a:rPr lang="en-US" dirty="0" err="1" smtClean="0">
                <a:solidFill>
                  <a:srgbClr val="000000"/>
                </a:solidFill>
              </a:rPr>
              <a:t>tanques</a:t>
            </a:r>
            <a:r>
              <a:rPr lang="en-US" dirty="0" smtClean="0">
                <a:solidFill>
                  <a:srgbClr val="000000"/>
                </a:solidFill>
              </a:rPr>
              <a:t>, silos, </a:t>
            </a:r>
            <a:r>
              <a:rPr lang="en-US" dirty="0" err="1" smtClean="0">
                <a:solidFill>
                  <a:srgbClr val="000000"/>
                </a:solidFill>
              </a:rPr>
              <a:t>recipientes</a:t>
            </a:r>
            <a:r>
              <a:rPr lang="en-US" dirty="0" smtClean="0">
                <a:solidFill>
                  <a:srgbClr val="000000"/>
                </a:solidFill>
              </a:rPr>
              <a:t>, etc. no están </a:t>
            </a:r>
            <a:r>
              <a:rPr lang="en-US" dirty="0" err="1" smtClean="0">
                <a:solidFill>
                  <a:srgbClr val="000000"/>
                </a:solidFill>
              </a:rPr>
              <a:t>específicamente</a:t>
            </a:r>
            <a:r>
              <a:rPr lang="en-US" dirty="0" smtClean="0">
                <a:solidFill>
                  <a:srgbClr val="000000"/>
                </a:solidFill>
              </a:rPr>
              <a:t> </a:t>
            </a:r>
            <a:r>
              <a:rPr lang="en-US" dirty="0" err="1" smtClean="0">
                <a:solidFill>
                  <a:srgbClr val="000000"/>
                </a:solidFill>
              </a:rPr>
              <a:t>diseñados</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usted</a:t>
            </a:r>
            <a:r>
              <a:rPr lang="en-US" dirty="0" smtClean="0">
                <a:solidFill>
                  <a:srgbClr val="000000"/>
                </a:solidFill>
              </a:rPr>
              <a:t> </a:t>
            </a:r>
            <a:r>
              <a:rPr lang="en-US" dirty="0" err="1" smtClean="0">
                <a:solidFill>
                  <a:srgbClr val="000000"/>
                </a:solidFill>
              </a:rPr>
              <a:t>trabaje</a:t>
            </a:r>
            <a:r>
              <a:rPr lang="en-US" dirty="0" smtClean="0">
                <a:solidFill>
                  <a:srgbClr val="000000"/>
                </a:solidFill>
              </a:rPr>
              <a:t> en </a:t>
            </a:r>
            <a:r>
              <a:rPr lang="en-US" dirty="0" err="1" smtClean="0">
                <a:solidFill>
                  <a:srgbClr val="000000"/>
                </a:solidFill>
              </a:rPr>
              <a:t>ellos</a:t>
            </a:r>
            <a:r>
              <a:rPr lang="en-US" dirty="0" smtClean="0">
                <a:solidFill>
                  <a:srgbClr val="000000"/>
                </a:solidFill>
              </a:rPr>
              <a:t> </a:t>
            </a:r>
            <a:r>
              <a:rPr lang="en-US" dirty="0" err="1" smtClean="0">
                <a:solidFill>
                  <a:srgbClr val="000000"/>
                </a:solidFill>
              </a:rPr>
              <a:t>durante</a:t>
            </a:r>
            <a:r>
              <a:rPr lang="en-US" dirty="0" smtClean="0">
                <a:solidFill>
                  <a:srgbClr val="000000"/>
                </a:solidFill>
              </a:rPr>
              <a:t> </a:t>
            </a:r>
            <a:r>
              <a:rPr lang="en-US" dirty="0" err="1" smtClean="0">
                <a:solidFill>
                  <a:srgbClr val="000000"/>
                </a:solidFill>
              </a:rPr>
              <a:t>períodos</a:t>
            </a:r>
            <a:r>
              <a:rPr lang="en-US" dirty="0" smtClean="0">
                <a:solidFill>
                  <a:srgbClr val="000000"/>
                </a:solidFill>
              </a:rPr>
              <a:t> de </a:t>
            </a:r>
            <a:r>
              <a:rPr lang="en-US" dirty="0" err="1" smtClean="0">
                <a:solidFill>
                  <a:srgbClr val="000000"/>
                </a:solidFill>
              </a:rPr>
              <a:t>tiempo</a:t>
            </a:r>
            <a:r>
              <a:rPr lang="en-US" dirty="0" smtClean="0">
                <a:solidFill>
                  <a:srgbClr val="000000"/>
                </a:solidFill>
              </a:rPr>
              <a:t> largos.</a:t>
            </a:r>
          </a:p>
        </p:txBody>
      </p:sp>
      <p:sp>
        <p:nvSpPr>
          <p:cNvPr id="160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9CBA0DB-4516-46DF-B162-54652D9F975E}" type="slidenum">
              <a:rPr lang="en-US" smtClean="0">
                <a:solidFill>
                  <a:srgbClr val="000000"/>
                </a:solidFill>
                <a:latin typeface="Calibri" pitchFamily="34" charset="0"/>
              </a:rPr>
              <a:pPr fontAlgn="base">
                <a:spcBef>
                  <a:spcPct val="0"/>
                </a:spcBef>
                <a:spcAft>
                  <a:spcPct val="0"/>
                </a:spcAft>
                <a:buSzPct val="100000"/>
                <a:defRPr/>
              </a:pPr>
              <a:t>14</a:t>
            </a:fld>
            <a:endParaRPr lang="en-US"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7</a:t>
            </a:r>
          </a:p>
          <a:p>
            <a:pPr eaLnBrk="1" hangingPunct="1">
              <a:spcBef>
                <a:spcPct val="0"/>
              </a:spcBef>
            </a:pPr>
            <a:r>
              <a:rPr lang="en-US" b="1" dirty="0" err="1" smtClean="0">
                <a:solidFill>
                  <a:srgbClr val="000000"/>
                </a:solidFill>
              </a:rPr>
              <a:t>Instrucción</a:t>
            </a:r>
            <a:endParaRPr lang="en-US" b="1" dirty="0" smtClean="0">
              <a:solidFill>
                <a:srgbClr val="000000"/>
              </a:solidFill>
            </a:endParaRPr>
          </a:p>
          <a:p>
            <a:pPr eaLnBrk="1" hangingPunct="1">
              <a:spcBef>
                <a:spcPct val="0"/>
              </a:spcBef>
              <a:buFontTx/>
              <a:buChar char="•"/>
            </a:pPr>
            <a:r>
              <a:rPr lang="en-US" dirty="0" smtClean="0">
                <a:solidFill>
                  <a:srgbClr val="000000"/>
                </a:solidFill>
              </a:rPr>
              <a:t>Revise los </a:t>
            </a:r>
            <a:r>
              <a:rPr lang="en-US" dirty="0" err="1" smtClean="0">
                <a:solidFill>
                  <a:srgbClr val="000000"/>
                </a:solidFill>
              </a:rPr>
              <a:t>ejemplos</a:t>
            </a:r>
            <a:r>
              <a:rPr lang="en-US" dirty="0" smtClean="0">
                <a:solidFill>
                  <a:srgbClr val="000000"/>
                </a:solidFill>
              </a:rPr>
              <a:t> </a:t>
            </a:r>
            <a:r>
              <a:rPr lang="en-US" dirty="0" err="1" smtClean="0">
                <a:solidFill>
                  <a:srgbClr val="000000"/>
                </a:solidFill>
              </a:rPr>
              <a:t>suministrados</a:t>
            </a:r>
            <a:r>
              <a:rPr lang="en-US" dirty="0" smtClean="0">
                <a:solidFill>
                  <a:srgbClr val="000000"/>
                </a:solidFill>
              </a:rPr>
              <a:t>.</a:t>
            </a:r>
          </a:p>
          <a:p>
            <a:pPr eaLnBrk="1" hangingPunct="1">
              <a:spcBef>
                <a:spcPct val="0"/>
              </a:spcBef>
              <a:buFontTx/>
              <a:buChar char="•"/>
            </a:pPr>
            <a:r>
              <a:rPr lang="en-US" dirty="0" smtClean="0">
                <a:solidFill>
                  <a:srgbClr val="000000"/>
                </a:solidFill>
              </a:rPr>
              <a:t>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se </a:t>
            </a:r>
            <a:r>
              <a:rPr lang="en-US" dirty="0" err="1" smtClean="0">
                <a:solidFill>
                  <a:srgbClr val="000000"/>
                </a:solidFill>
              </a:rPr>
              <a:t>encuentran</a:t>
            </a:r>
            <a:r>
              <a:rPr lang="en-US" dirty="0" smtClean="0">
                <a:solidFill>
                  <a:srgbClr val="000000"/>
                </a:solidFill>
              </a:rPr>
              <a:t> en </a:t>
            </a:r>
            <a:r>
              <a:rPr lang="en-US" dirty="0" err="1" smtClean="0">
                <a:solidFill>
                  <a:srgbClr val="000000"/>
                </a:solidFill>
              </a:rPr>
              <a:t>una</a:t>
            </a:r>
            <a:r>
              <a:rPr lang="en-US" dirty="0" smtClean="0">
                <a:solidFill>
                  <a:srgbClr val="000000"/>
                </a:solidFill>
              </a:rPr>
              <a:t> </a:t>
            </a:r>
            <a:r>
              <a:rPr lang="en-US" dirty="0" err="1" smtClean="0">
                <a:solidFill>
                  <a:srgbClr val="000000"/>
                </a:solidFill>
              </a:rPr>
              <a:t>amplia</a:t>
            </a:r>
            <a:r>
              <a:rPr lang="en-US" dirty="0" smtClean="0">
                <a:solidFill>
                  <a:srgbClr val="000000"/>
                </a:solidFill>
              </a:rPr>
              <a:t> </a:t>
            </a:r>
            <a:r>
              <a:rPr lang="en-US" dirty="0" err="1" smtClean="0">
                <a:solidFill>
                  <a:srgbClr val="000000"/>
                </a:solidFill>
              </a:rPr>
              <a:t>variedad</a:t>
            </a:r>
            <a:r>
              <a:rPr lang="en-US" dirty="0" smtClean="0">
                <a:solidFill>
                  <a:srgbClr val="000000"/>
                </a:solidFill>
              </a:rPr>
              <a:t> de </a:t>
            </a:r>
            <a:r>
              <a:rPr lang="en-US" dirty="0" err="1" smtClean="0">
                <a:solidFill>
                  <a:srgbClr val="000000"/>
                </a:solidFill>
              </a:rPr>
              <a:t>áreas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 en </a:t>
            </a:r>
            <a:r>
              <a:rPr lang="en-US" dirty="0" err="1" smtClean="0">
                <a:solidFill>
                  <a:srgbClr val="000000"/>
                </a:solidFill>
              </a:rPr>
              <a:t>todo</a:t>
            </a:r>
            <a:r>
              <a:rPr lang="en-US" dirty="0" smtClean="0">
                <a:solidFill>
                  <a:srgbClr val="000000"/>
                </a:solidFill>
              </a:rPr>
              <a:t> el </a:t>
            </a:r>
            <a:r>
              <a:rPr lang="en-US" dirty="0" err="1" smtClean="0">
                <a:solidFill>
                  <a:srgbClr val="000000"/>
                </a:solidFill>
              </a:rPr>
              <a:t>sitio</a:t>
            </a:r>
            <a:r>
              <a:rPr lang="en-US" dirty="0" smtClean="0">
                <a:solidFill>
                  <a:srgbClr val="000000"/>
                </a:solidFill>
              </a:rPr>
              <a:t>.  </a:t>
            </a:r>
          </a:p>
          <a:p>
            <a:pPr eaLnBrk="1" hangingPunct="1">
              <a:spcBef>
                <a:spcPct val="0"/>
              </a:spcBef>
              <a:buFontTx/>
              <a:buChar char="•"/>
            </a:pPr>
            <a:r>
              <a:rPr lang="en-US" dirty="0" err="1" smtClean="0">
                <a:solidFill>
                  <a:srgbClr val="000000"/>
                </a:solidFill>
              </a:rPr>
              <a:t>Cada</a:t>
            </a:r>
            <a:r>
              <a:rPr lang="en-US" dirty="0" smtClean="0">
                <a:solidFill>
                  <a:srgbClr val="000000"/>
                </a:solidFill>
              </a:rPr>
              <a:t> </a:t>
            </a:r>
            <a:r>
              <a:rPr lang="en-US" dirty="0" err="1" smtClean="0">
                <a:solidFill>
                  <a:srgbClr val="000000"/>
                </a:solidFill>
              </a:rPr>
              <a:t>sitio</a:t>
            </a:r>
            <a:r>
              <a:rPr lang="en-US" dirty="0" smtClean="0">
                <a:solidFill>
                  <a:srgbClr val="000000"/>
                </a:solidFill>
              </a:rPr>
              <a:t> </a:t>
            </a:r>
            <a:r>
              <a:rPr lang="en-US" dirty="0" err="1" smtClean="0">
                <a:solidFill>
                  <a:srgbClr val="000000"/>
                </a:solidFill>
              </a:rPr>
              <a:t>mantiene</a:t>
            </a:r>
            <a:r>
              <a:rPr lang="en-US" dirty="0" smtClean="0">
                <a:solidFill>
                  <a:srgbClr val="000000"/>
                </a:solidFill>
              </a:rPr>
              <a:t> un </a:t>
            </a:r>
            <a:r>
              <a:rPr lang="en-US" dirty="0" err="1" smtClean="0">
                <a:solidFill>
                  <a:srgbClr val="000000"/>
                </a:solidFill>
              </a:rPr>
              <a:t>inventario</a:t>
            </a:r>
            <a:r>
              <a:rPr lang="en-US" dirty="0" smtClean="0">
                <a:solidFill>
                  <a:srgbClr val="000000"/>
                </a:solidFill>
              </a:rPr>
              <a:t> de </a:t>
            </a:r>
            <a:r>
              <a:rPr lang="en-US" dirty="0" err="1" smtClean="0">
                <a:solidFill>
                  <a:srgbClr val="000000"/>
                </a:solidFill>
              </a:rPr>
              <a:t>todos</a:t>
            </a:r>
            <a:r>
              <a:rPr lang="en-US" dirty="0" smtClean="0">
                <a:solidFill>
                  <a:srgbClr val="000000"/>
                </a:solidFill>
              </a:rPr>
              <a:t> 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a:t>
            </a:r>
            <a:r>
              <a:rPr lang="en-US" dirty="0" err="1" smtClean="0">
                <a:solidFill>
                  <a:srgbClr val="000000"/>
                </a:solidFill>
              </a:rPr>
              <a:t>reconocidos</a:t>
            </a:r>
            <a:r>
              <a:rPr lang="en-US" dirty="0" smtClean="0">
                <a:solidFill>
                  <a:srgbClr val="000000"/>
                </a:solidFill>
              </a:rPr>
              <a:t>.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están </a:t>
            </a:r>
            <a:r>
              <a:rPr lang="en-US" dirty="0" err="1" smtClean="0">
                <a:solidFill>
                  <a:srgbClr val="000000"/>
                </a:solidFill>
              </a:rPr>
              <a:t>etiquetados</a:t>
            </a:r>
            <a:r>
              <a:rPr lang="en-US" dirty="0" smtClean="0">
                <a:solidFill>
                  <a:srgbClr val="000000"/>
                </a:solidFill>
              </a:rPr>
              <a:t> y son </a:t>
            </a:r>
            <a:r>
              <a:rPr lang="en-US" dirty="0" err="1" smtClean="0">
                <a:solidFill>
                  <a:srgbClr val="000000"/>
                </a:solidFill>
              </a:rPr>
              <a:t>fáciles</a:t>
            </a:r>
            <a:r>
              <a:rPr lang="en-US" dirty="0" smtClean="0">
                <a:solidFill>
                  <a:srgbClr val="000000"/>
                </a:solidFill>
              </a:rPr>
              <a:t> de </a:t>
            </a:r>
            <a:r>
              <a:rPr lang="en-US" dirty="0" err="1" smtClean="0">
                <a:solidFill>
                  <a:srgbClr val="000000"/>
                </a:solidFill>
              </a:rPr>
              <a:t>identificar</a:t>
            </a:r>
            <a:r>
              <a:rPr lang="en-US" dirty="0" smtClean="0">
                <a:solidFill>
                  <a:srgbClr val="000000"/>
                </a:solidFill>
              </a:rPr>
              <a:t>.  </a:t>
            </a:r>
          </a:p>
          <a:p>
            <a:pPr eaLnBrk="1" hangingPunct="1">
              <a:spcBef>
                <a:spcPct val="0"/>
              </a:spcBef>
              <a:buFontTx/>
              <a:buChar char="•"/>
            </a:pPr>
            <a:r>
              <a:rPr lang="en-US" dirty="0" err="1" smtClean="0">
                <a:solidFill>
                  <a:srgbClr val="000000"/>
                </a:solidFill>
              </a:rPr>
              <a:t>Debido</a:t>
            </a:r>
            <a:r>
              <a:rPr lang="en-US" dirty="0" smtClean="0">
                <a:solidFill>
                  <a:srgbClr val="000000"/>
                </a:solidFill>
              </a:rPr>
              <a:t> a la </a:t>
            </a:r>
            <a:r>
              <a:rPr lang="en-US" dirty="0" err="1" smtClean="0">
                <a:solidFill>
                  <a:srgbClr val="000000"/>
                </a:solidFill>
              </a:rPr>
              <a:t>complejidad</a:t>
            </a:r>
            <a:r>
              <a:rPr lang="en-US" dirty="0" smtClean="0">
                <a:solidFill>
                  <a:srgbClr val="000000"/>
                </a:solidFill>
              </a:rPr>
              <a:t>, </a:t>
            </a:r>
            <a:r>
              <a:rPr lang="en-US" dirty="0" err="1" smtClean="0">
                <a:solidFill>
                  <a:srgbClr val="000000"/>
                </a:solidFill>
              </a:rPr>
              <a:t>antigüedad</a:t>
            </a:r>
            <a:r>
              <a:rPr lang="en-US" dirty="0" smtClean="0">
                <a:solidFill>
                  <a:srgbClr val="000000"/>
                </a:solidFill>
              </a:rPr>
              <a:t> y </a:t>
            </a:r>
            <a:r>
              <a:rPr lang="en-US" dirty="0" err="1" smtClean="0">
                <a:solidFill>
                  <a:srgbClr val="000000"/>
                </a:solidFill>
              </a:rPr>
              <a:t>tamaño</a:t>
            </a:r>
            <a:r>
              <a:rPr lang="en-US" dirty="0" smtClean="0">
                <a:solidFill>
                  <a:srgbClr val="000000"/>
                </a:solidFill>
              </a:rPr>
              <a:t> de </a:t>
            </a:r>
            <a:r>
              <a:rPr lang="en-US" dirty="0" err="1" smtClean="0">
                <a:solidFill>
                  <a:srgbClr val="000000"/>
                </a:solidFill>
              </a:rPr>
              <a:t>nuestros</a:t>
            </a:r>
            <a:r>
              <a:rPr lang="en-US" dirty="0" smtClean="0">
                <a:solidFill>
                  <a:srgbClr val="000000"/>
                </a:solidFill>
              </a:rPr>
              <a:t> </a:t>
            </a:r>
            <a:r>
              <a:rPr lang="en-US" dirty="0" err="1" smtClean="0">
                <a:solidFill>
                  <a:srgbClr val="000000"/>
                </a:solidFill>
              </a:rPr>
              <a:t>sitios</a:t>
            </a:r>
            <a:r>
              <a:rPr lang="en-US" dirty="0" smtClean="0">
                <a:solidFill>
                  <a:srgbClr val="000000"/>
                </a:solidFill>
              </a:rPr>
              <a:t>, </a:t>
            </a:r>
            <a:r>
              <a:rPr lang="en-US" dirty="0" err="1" smtClean="0">
                <a:solidFill>
                  <a:srgbClr val="000000"/>
                </a:solidFill>
              </a:rPr>
              <a:t>existe</a:t>
            </a:r>
            <a:r>
              <a:rPr lang="en-US" dirty="0" smtClean="0">
                <a:solidFill>
                  <a:srgbClr val="000000"/>
                </a:solidFill>
              </a:rPr>
              <a:t> la </a:t>
            </a:r>
            <a:r>
              <a:rPr lang="en-US" dirty="0" err="1" smtClean="0">
                <a:solidFill>
                  <a:srgbClr val="000000"/>
                </a:solidFill>
              </a:rPr>
              <a:t>posibilidad</a:t>
            </a:r>
            <a:r>
              <a:rPr lang="en-US" dirty="0" smtClean="0">
                <a:solidFill>
                  <a:srgbClr val="000000"/>
                </a:solidFill>
              </a:rPr>
              <a:t> de </a:t>
            </a:r>
            <a:r>
              <a:rPr lang="en-US" dirty="0" err="1" smtClean="0">
                <a:solidFill>
                  <a:srgbClr val="000000"/>
                </a:solidFill>
              </a:rPr>
              <a:t>que</a:t>
            </a:r>
            <a:r>
              <a:rPr lang="en-US" dirty="0" smtClean="0">
                <a:solidFill>
                  <a:srgbClr val="000000"/>
                </a:solidFill>
              </a:rPr>
              <a:t> no </a:t>
            </a:r>
            <a:r>
              <a:rPr lang="en-US" dirty="0" err="1" smtClean="0">
                <a:solidFill>
                  <a:srgbClr val="000000"/>
                </a:solidFill>
              </a:rPr>
              <a:t>todos</a:t>
            </a:r>
            <a:r>
              <a:rPr lang="en-US" dirty="0" smtClean="0">
                <a:solidFill>
                  <a:srgbClr val="000000"/>
                </a:solidFill>
              </a:rPr>
              <a:t> 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a:t>
            </a:r>
            <a:r>
              <a:rPr lang="en-US" dirty="0" err="1" smtClean="0">
                <a:solidFill>
                  <a:srgbClr val="000000"/>
                </a:solidFill>
              </a:rPr>
              <a:t>estén</a:t>
            </a:r>
            <a:r>
              <a:rPr lang="en-US" dirty="0" smtClean="0">
                <a:solidFill>
                  <a:srgbClr val="000000"/>
                </a:solidFill>
              </a:rPr>
              <a:t> </a:t>
            </a:r>
            <a:r>
              <a:rPr lang="en-US" dirty="0" err="1" smtClean="0">
                <a:solidFill>
                  <a:srgbClr val="000000"/>
                </a:solidFill>
              </a:rPr>
              <a:t>reconocidos</a:t>
            </a:r>
            <a:r>
              <a:rPr lang="en-US" dirty="0" smtClean="0">
                <a:solidFill>
                  <a:srgbClr val="000000"/>
                </a:solidFill>
              </a:rPr>
              <a:t> </a:t>
            </a:r>
            <a:r>
              <a:rPr lang="en-US" dirty="0" err="1" smtClean="0">
                <a:solidFill>
                  <a:srgbClr val="000000"/>
                </a:solidFill>
              </a:rPr>
              <a:t>formalmente</a:t>
            </a:r>
            <a:r>
              <a:rPr lang="en-US" dirty="0" smtClean="0">
                <a:solidFill>
                  <a:srgbClr val="000000"/>
                </a:solidFill>
              </a:rPr>
              <a:t>.  </a:t>
            </a:r>
            <a:r>
              <a:rPr lang="en-US" dirty="0" err="1" smtClean="0">
                <a:solidFill>
                  <a:srgbClr val="000000"/>
                </a:solidFill>
              </a:rPr>
              <a:t>Por</a:t>
            </a:r>
            <a:r>
              <a:rPr lang="en-US" dirty="0" smtClean="0">
                <a:solidFill>
                  <a:srgbClr val="000000"/>
                </a:solidFill>
              </a:rPr>
              <a:t> lo </a:t>
            </a:r>
            <a:r>
              <a:rPr lang="en-US" dirty="0" err="1" smtClean="0">
                <a:solidFill>
                  <a:srgbClr val="000000"/>
                </a:solidFill>
              </a:rPr>
              <a:t>tanto</a:t>
            </a:r>
            <a:r>
              <a:rPr lang="en-US" dirty="0" smtClean="0">
                <a:solidFill>
                  <a:srgbClr val="000000"/>
                </a:solidFill>
              </a:rPr>
              <a:t>, </a:t>
            </a:r>
            <a:r>
              <a:rPr lang="en-US" dirty="0" err="1" smtClean="0">
                <a:solidFill>
                  <a:srgbClr val="000000"/>
                </a:solidFill>
              </a:rPr>
              <a:t>es</a:t>
            </a:r>
            <a:r>
              <a:rPr lang="en-US" dirty="0" smtClean="0">
                <a:solidFill>
                  <a:srgbClr val="000000"/>
                </a:solidFill>
              </a:rPr>
              <a:t> </a:t>
            </a:r>
            <a:r>
              <a:rPr lang="en-US" dirty="0" err="1" smtClean="0">
                <a:solidFill>
                  <a:srgbClr val="000000"/>
                </a:solidFill>
              </a:rPr>
              <a:t>importante</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pueda</a:t>
            </a:r>
            <a:r>
              <a:rPr lang="en-US" dirty="0" smtClean="0">
                <a:solidFill>
                  <a:srgbClr val="000000"/>
                </a:solidFill>
              </a:rPr>
              <a:t> </a:t>
            </a:r>
            <a:r>
              <a:rPr lang="en-US" dirty="0" err="1" smtClean="0">
                <a:solidFill>
                  <a:srgbClr val="000000"/>
                </a:solidFill>
              </a:rPr>
              <a:t>reconocer</a:t>
            </a:r>
            <a:r>
              <a:rPr lang="en-US" dirty="0" smtClean="0">
                <a:solidFill>
                  <a:srgbClr val="000000"/>
                </a:solidFill>
              </a:rPr>
              <a:t>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r>
              <a:rPr lang="en-US" dirty="0" err="1" smtClean="0">
                <a:solidFill>
                  <a:srgbClr val="000000"/>
                </a:solidFill>
              </a:rPr>
              <a:t>que</a:t>
            </a:r>
            <a:r>
              <a:rPr lang="en-US" dirty="0" smtClean="0">
                <a:solidFill>
                  <a:srgbClr val="000000"/>
                </a:solidFill>
              </a:rPr>
              <a:t> no se </a:t>
            </a:r>
            <a:r>
              <a:rPr lang="en-US" dirty="0" err="1" smtClean="0">
                <a:solidFill>
                  <a:srgbClr val="000000"/>
                </a:solidFill>
              </a:rPr>
              <a:t>haya</a:t>
            </a:r>
            <a:r>
              <a:rPr lang="en-US" dirty="0" smtClean="0">
                <a:solidFill>
                  <a:srgbClr val="000000"/>
                </a:solidFill>
              </a:rPr>
              <a:t> </a:t>
            </a:r>
            <a:r>
              <a:rPr lang="en-US" dirty="0" err="1" smtClean="0">
                <a:solidFill>
                  <a:srgbClr val="000000"/>
                </a:solidFill>
              </a:rPr>
              <a:t>identificado</a:t>
            </a:r>
            <a:r>
              <a:rPr lang="en-US" dirty="0" smtClean="0">
                <a:solidFill>
                  <a:srgbClr val="000000"/>
                </a:solidFill>
              </a:rPr>
              <a:t> o </a:t>
            </a:r>
            <a:r>
              <a:rPr lang="en-US" dirty="0" err="1" smtClean="0">
                <a:solidFill>
                  <a:srgbClr val="000000"/>
                </a:solidFill>
              </a:rPr>
              <a:t>etiquetado</a:t>
            </a:r>
            <a:r>
              <a:rPr lang="en-US" dirty="0" smtClean="0">
                <a:solidFill>
                  <a:srgbClr val="000000"/>
                </a:solidFill>
              </a:rPr>
              <a:t> </a:t>
            </a:r>
            <a:r>
              <a:rPr lang="en-US" dirty="0" err="1" smtClean="0">
                <a:solidFill>
                  <a:srgbClr val="000000"/>
                </a:solidFill>
              </a:rPr>
              <a:t>correctamente</a:t>
            </a:r>
            <a:r>
              <a:rPr lang="en-US" dirty="0" smtClean="0">
                <a:solidFill>
                  <a:srgbClr val="000000"/>
                </a:solidFill>
              </a:rPr>
              <a:t> </a:t>
            </a:r>
            <a:r>
              <a:rPr lang="en-US" dirty="0" err="1" smtClean="0">
                <a:solidFill>
                  <a:srgbClr val="000000"/>
                </a:solidFill>
              </a:rPr>
              <a:t>anteriormente</a:t>
            </a:r>
            <a:r>
              <a:rPr lang="en-US" dirty="0" smtClean="0">
                <a:solidFill>
                  <a:srgbClr val="000000"/>
                </a:solidFill>
              </a:rPr>
              <a:t>.</a:t>
            </a:r>
          </a:p>
          <a:p>
            <a:pPr eaLnBrk="1" hangingPunct="1">
              <a:spcBef>
                <a:spcPct val="0"/>
              </a:spcBef>
            </a:pPr>
            <a:r>
              <a:rPr lang="en-US" dirty="0" smtClean="0">
                <a:solidFill>
                  <a:srgbClr val="000000"/>
                </a:solidFill>
              </a:rPr>
              <a:t> </a:t>
            </a:r>
          </a:p>
        </p:txBody>
      </p:sp>
      <p:sp>
        <p:nvSpPr>
          <p:cNvPr id="161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9BB18D2-AF76-4171-968E-9BEC5FC27D5A}" type="slidenum">
              <a:rPr lang="en-US" smtClean="0">
                <a:solidFill>
                  <a:srgbClr val="000000"/>
                </a:solidFill>
                <a:latin typeface="Calibri" pitchFamily="34" charset="0"/>
              </a:rPr>
              <a:pPr fontAlgn="base">
                <a:spcBef>
                  <a:spcPct val="0"/>
                </a:spcBef>
                <a:spcAft>
                  <a:spcPct val="0"/>
                </a:spcAft>
                <a:buSzPct val="100000"/>
                <a:defRPr/>
              </a:pPr>
              <a:t>15</a:t>
            </a:fld>
            <a:endParaRPr lang="en-US" smtClean="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Tiempo</a:t>
            </a:r>
            <a:endParaRPr lang="en-US" b="1" dirty="0" smtClean="0">
              <a:solidFill>
                <a:srgbClr val="000000"/>
              </a:solidFill>
            </a:endParaRPr>
          </a:p>
          <a:p>
            <a:pPr eaLnBrk="1" hangingPunct="1">
              <a:spcBef>
                <a:spcPct val="0"/>
              </a:spcBef>
            </a:pPr>
            <a:r>
              <a:rPr lang="en-US" dirty="0" err="1" smtClean="0">
                <a:solidFill>
                  <a:srgbClr val="000000"/>
                </a:solidFill>
              </a:rPr>
              <a:t>Aproximadamente</a:t>
            </a:r>
            <a:r>
              <a:rPr lang="en-US" dirty="0" smtClean="0">
                <a:solidFill>
                  <a:srgbClr val="000000"/>
                </a:solidFill>
              </a:rPr>
              <a:t> 10 </a:t>
            </a:r>
            <a:r>
              <a:rPr lang="en-US" dirty="0" err="1" smtClean="0">
                <a:solidFill>
                  <a:srgbClr val="000000"/>
                </a:solidFill>
              </a:rPr>
              <a:t>minutos</a:t>
            </a:r>
            <a:endParaRPr lang="en-US" dirty="0" smtClean="0">
              <a:solidFill>
                <a:srgbClr val="000000"/>
              </a:solidFill>
            </a:endParaRPr>
          </a:p>
          <a:p>
            <a:pPr eaLnBrk="1" hangingPunct="1">
              <a:spcBef>
                <a:spcPct val="0"/>
              </a:spcBef>
            </a:pPr>
            <a:r>
              <a:rPr lang="en-US" dirty="0" smtClean="0">
                <a:solidFill>
                  <a:srgbClr val="000000"/>
                </a:solidFill>
              </a:rPr>
              <a:t> </a:t>
            </a:r>
          </a:p>
          <a:p>
            <a:pPr eaLnBrk="1" hangingPunct="1">
              <a:spcBef>
                <a:spcPct val="0"/>
              </a:spcBef>
            </a:pPr>
            <a:r>
              <a:rPr lang="en-US" b="1" dirty="0" err="1" smtClean="0">
                <a:solidFill>
                  <a:srgbClr val="000000"/>
                </a:solidFill>
              </a:rPr>
              <a:t>Materiales</a:t>
            </a:r>
            <a:endParaRPr lang="en-US" b="1" dirty="0" smtClean="0">
              <a:solidFill>
                <a:srgbClr val="000000"/>
              </a:solidFill>
            </a:endParaRPr>
          </a:p>
          <a:p>
            <a:pPr eaLnBrk="1" hangingPunct="1">
              <a:spcBef>
                <a:spcPct val="0"/>
              </a:spcBef>
              <a:buFontTx/>
              <a:buChar char="•"/>
            </a:pPr>
            <a:r>
              <a:rPr lang="en-US" dirty="0" err="1" smtClean="0">
                <a:solidFill>
                  <a:srgbClr val="000000"/>
                </a:solidFill>
              </a:rPr>
              <a:t>Letrero</a:t>
            </a:r>
            <a:r>
              <a:rPr lang="en-US" dirty="0" smtClean="0">
                <a:solidFill>
                  <a:srgbClr val="000000"/>
                </a:solidFill>
              </a:rPr>
              <a:t> de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endParaRPr lang="en-US" dirty="0" smtClean="0">
              <a:solidFill>
                <a:srgbClr val="000000"/>
              </a:solidFill>
            </a:endParaRPr>
          </a:p>
          <a:p>
            <a:pPr eaLnBrk="1" hangingPunct="1">
              <a:spcBef>
                <a:spcPct val="0"/>
              </a:spcBef>
              <a:buFontTx/>
              <a:buChar char="•"/>
            </a:pPr>
            <a:r>
              <a:rPr lang="en-US" dirty="0" err="1" smtClean="0">
                <a:solidFill>
                  <a:srgbClr val="000000"/>
                </a:solidFill>
              </a:rPr>
              <a:t>Letrero</a:t>
            </a:r>
            <a:r>
              <a:rPr lang="en-US" dirty="0" smtClean="0">
                <a:solidFill>
                  <a:srgbClr val="000000"/>
                </a:solidFill>
              </a:rPr>
              <a:t> de </a:t>
            </a:r>
            <a:r>
              <a:rPr lang="en-US" dirty="0" err="1" smtClean="0">
                <a:solidFill>
                  <a:srgbClr val="000000"/>
                </a:solidFill>
              </a:rPr>
              <a:t>espacio</a:t>
            </a:r>
            <a:r>
              <a:rPr lang="en-US" dirty="0" smtClean="0">
                <a:solidFill>
                  <a:srgbClr val="000000"/>
                </a:solidFill>
              </a:rPr>
              <a:t> no </a:t>
            </a:r>
            <a:r>
              <a:rPr lang="en-US" dirty="0" err="1" smtClean="0">
                <a:solidFill>
                  <a:srgbClr val="000000"/>
                </a:solidFill>
              </a:rPr>
              <a:t>restringido</a:t>
            </a:r>
            <a:endParaRPr lang="en-US" dirty="0" smtClean="0">
              <a:solidFill>
                <a:srgbClr val="000000"/>
              </a:solidFill>
            </a:endParaRPr>
          </a:p>
          <a:p>
            <a:pPr eaLnBrk="1" hangingPunct="1">
              <a:spcBef>
                <a:spcPct val="0"/>
              </a:spcBef>
              <a:buFontTx/>
              <a:buChar char="•"/>
            </a:pPr>
            <a:r>
              <a:rPr lang="en-US" dirty="0" err="1" smtClean="0">
                <a:solidFill>
                  <a:srgbClr val="000000"/>
                </a:solidFill>
              </a:rPr>
              <a:t>Cinta</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fijar</a:t>
            </a:r>
            <a:r>
              <a:rPr lang="en-US" dirty="0" smtClean="0">
                <a:solidFill>
                  <a:srgbClr val="000000"/>
                </a:solidFill>
              </a:rPr>
              <a:t> los </a:t>
            </a:r>
            <a:r>
              <a:rPr lang="en-US" dirty="0" err="1" smtClean="0">
                <a:solidFill>
                  <a:srgbClr val="000000"/>
                </a:solidFill>
              </a:rPr>
              <a:t>carteles</a:t>
            </a:r>
            <a:r>
              <a:rPr lang="en-US" dirty="0" smtClean="0">
                <a:solidFill>
                  <a:srgbClr val="000000"/>
                </a:solidFill>
              </a:rPr>
              <a:t> en la pared</a:t>
            </a:r>
          </a:p>
          <a:p>
            <a:pPr eaLnBrk="1" hangingPunct="1">
              <a:spcBef>
                <a:spcPct val="0"/>
              </a:spcBef>
            </a:pPr>
            <a:r>
              <a:rPr lang="en-US" dirty="0" smtClean="0">
                <a:solidFill>
                  <a:srgbClr val="000000"/>
                </a:solidFill>
              </a:rPr>
              <a:t> </a:t>
            </a:r>
          </a:p>
          <a:p>
            <a:pPr eaLnBrk="1" hangingPunct="1">
              <a:spcBef>
                <a:spcPct val="0"/>
              </a:spcBef>
            </a:pPr>
            <a:r>
              <a:rPr lang="en-US" b="1" dirty="0" err="1" smtClean="0">
                <a:solidFill>
                  <a:srgbClr val="000000"/>
                </a:solidFill>
              </a:rPr>
              <a:t>Objetivo</a:t>
            </a:r>
            <a:endParaRPr lang="en-US" b="1" dirty="0" smtClean="0">
              <a:solidFill>
                <a:srgbClr val="000000"/>
              </a:solidFill>
            </a:endParaRPr>
          </a:p>
          <a:p>
            <a:pPr eaLnBrk="1" hangingPunct="1">
              <a:spcBef>
                <a:spcPct val="0"/>
              </a:spcBef>
              <a:buFontTx/>
              <a:buChar char="•"/>
            </a:pPr>
            <a:r>
              <a:rPr lang="en-US" dirty="0" err="1" smtClean="0">
                <a:solidFill>
                  <a:srgbClr val="000000"/>
                </a:solidFill>
              </a:rPr>
              <a:t>Esta</a:t>
            </a:r>
            <a:r>
              <a:rPr lang="en-US" dirty="0" smtClean="0">
                <a:solidFill>
                  <a:srgbClr val="000000"/>
                </a:solidFill>
              </a:rPr>
              <a:t> </a:t>
            </a:r>
            <a:r>
              <a:rPr lang="en-US" dirty="0" err="1" smtClean="0">
                <a:solidFill>
                  <a:srgbClr val="000000"/>
                </a:solidFill>
              </a:rPr>
              <a:t>actividad</a:t>
            </a:r>
            <a:r>
              <a:rPr lang="en-US" dirty="0" smtClean="0">
                <a:solidFill>
                  <a:srgbClr val="000000"/>
                </a:solidFill>
              </a:rPr>
              <a:t> les da a los </a:t>
            </a:r>
            <a:r>
              <a:rPr lang="en-US" dirty="0" err="1" smtClean="0">
                <a:solidFill>
                  <a:srgbClr val="000000"/>
                </a:solidFill>
              </a:rPr>
              <a:t>estudiantes</a:t>
            </a:r>
            <a:r>
              <a:rPr lang="en-US" dirty="0" smtClean="0">
                <a:solidFill>
                  <a:srgbClr val="000000"/>
                </a:solidFill>
              </a:rPr>
              <a:t> la </a:t>
            </a:r>
            <a:r>
              <a:rPr lang="en-US" dirty="0" err="1" smtClean="0">
                <a:solidFill>
                  <a:srgbClr val="000000"/>
                </a:solidFill>
              </a:rPr>
              <a:t>posibilidad</a:t>
            </a:r>
            <a:r>
              <a:rPr lang="en-US" dirty="0" smtClean="0">
                <a:solidFill>
                  <a:srgbClr val="000000"/>
                </a:solidFill>
              </a:rPr>
              <a:t> de </a:t>
            </a:r>
            <a:r>
              <a:rPr lang="en-US" dirty="0" err="1" smtClean="0">
                <a:solidFill>
                  <a:srgbClr val="000000"/>
                </a:solidFill>
              </a:rPr>
              <a:t>determinar</a:t>
            </a:r>
            <a:r>
              <a:rPr lang="en-US" dirty="0" smtClean="0">
                <a:solidFill>
                  <a:srgbClr val="000000"/>
                </a:solidFill>
              </a:rPr>
              <a:t> </a:t>
            </a:r>
            <a:r>
              <a:rPr lang="en-US" dirty="0" err="1" smtClean="0">
                <a:solidFill>
                  <a:srgbClr val="000000"/>
                </a:solidFill>
              </a:rPr>
              <a:t>si</a:t>
            </a:r>
            <a:r>
              <a:rPr lang="en-US" dirty="0" smtClean="0">
                <a:solidFill>
                  <a:srgbClr val="000000"/>
                </a:solidFill>
              </a:rPr>
              <a:t> el </a:t>
            </a:r>
            <a:r>
              <a:rPr lang="en-US" dirty="0" err="1" smtClean="0">
                <a:solidFill>
                  <a:srgbClr val="000000"/>
                </a:solidFill>
              </a:rPr>
              <a:t>espacio</a:t>
            </a:r>
            <a:r>
              <a:rPr lang="en-US" dirty="0" smtClean="0">
                <a:solidFill>
                  <a:srgbClr val="000000"/>
                </a:solidFill>
              </a:rPr>
              <a:t> en la </a:t>
            </a:r>
            <a:r>
              <a:rPr lang="en-US" dirty="0" err="1" smtClean="0">
                <a:solidFill>
                  <a:srgbClr val="000000"/>
                </a:solidFill>
              </a:rPr>
              <a:t>fotografía</a:t>
            </a:r>
            <a:r>
              <a:rPr lang="en-US" dirty="0" smtClean="0">
                <a:solidFill>
                  <a:srgbClr val="000000"/>
                </a:solidFill>
              </a:rPr>
              <a:t> </a:t>
            </a:r>
            <a:r>
              <a:rPr lang="en-US" dirty="0" err="1" smtClean="0">
                <a:solidFill>
                  <a:srgbClr val="000000"/>
                </a:solidFill>
              </a:rPr>
              <a:t>cumple</a:t>
            </a:r>
            <a:r>
              <a:rPr lang="en-US" dirty="0" smtClean="0">
                <a:solidFill>
                  <a:srgbClr val="000000"/>
                </a:solidFill>
              </a:rPr>
              <a:t> con los </a:t>
            </a:r>
            <a:r>
              <a:rPr lang="en-US" dirty="0" err="1" smtClean="0">
                <a:solidFill>
                  <a:srgbClr val="000000"/>
                </a:solidFill>
              </a:rPr>
              <a:t>criterios</a:t>
            </a:r>
            <a:r>
              <a:rPr lang="en-US" dirty="0" smtClean="0">
                <a:solidFill>
                  <a:srgbClr val="000000"/>
                </a:solidFill>
              </a:rPr>
              <a:t> de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a:t>
            </a:r>
          </a:p>
          <a:p>
            <a:pPr eaLnBrk="1" hangingPunct="1">
              <a:spcBef>
                <a:spcPct val="0"/>
              </a:spcBef>
            </a:pPr>
            <a:r>
              <a:rPr lang="en-US" dirty="0" smtClean="0">
                <a:solidFill>
                  <a:srgbClr val="000000"/>
                </a:solidFill>
              </a:rPr>
              <a:t> </a:t>
            </a:r>
          </a:p>
          <a:p>
            <a:pPr eaLnBrk="1" hangingPunct="1">
              <a:spcBef>
                <a:spcPct val="0"/>
              </a:spcBef>
            </a:pPr>
            <a:r>
              <a:rPr lang="en-US" b="1" dirty="0" err="1" smtClean="0">
                <a:solidFill>
                  <a:srgbClr val="000000"/>
                </a:solidFill>
              </a:rPr>
              <a:t>Instrucción</a:t>
            </a:r>
            <a:endParaRPr lang="en-US" b="1" dirty="0" smtClean="0">
              <a:solidFill>
                <a:srgbClr val="000000"/>
              </a:solidFill>
            </a:endParaRPr>
          </a:p>
          <a:p>
            <a:pPr eaLnBrk="1" hangingPunct="1">
              <a:spcBef>
                <a:spcPct val="0"/>
              </a:spcBef>
              <a:buFont typeface="Calibri Light" pitchFamily="34" charset="0"/>
              <a:buAutoNum type="arabicPeriod"/>
            </a:pPr>
            <a:r>
              <a:rPr lang="en-US" dirty="0" err="1" smtClean="0">
                <a:solidFill>
                  <a:srgbClr val="000000"/>
                </a:solidFill>
              </a:rPr>
              <a:t>Copie</a:t>
            </a:r>
            <a:r>
              <a:rPr lang="en-US" dirty="0" smtClean="0">
                <a:solidFill>
                  <a:srgbClr val="000000"/>
                </a:solidFill>
              </a:rPr>
              <a:t> o use los dos </a:t>
            </a:r>
            <a:r>
              <a:rPr lang="en-US" dirty="0" err="1" smtClean="0">
                <a:solidFill>
                  <a:srgbClr val="000000"/>
                </a:solidFill>
              </a:rPr>
              <a:t>carteles</a:t>
            </a:r>
            <a:r>
              <a:rPr lang="en-US" dirty="0" smtClean="0">
                <a:solidFill>
                  <a:srgbClr val="000000"/>
                </a:solidFill>
              </a:rPr>
              <a:t> en el FB (</a:t>
            </a:r>
            <a:r>
              <a:rPr lang="en-US" dirty="0" err="1" smtClean="0">
                <a:solidFill>
                  <a:srgbClr val="000000"/>
                </a:solidFill>
              </a:rPr>
              <a:t>vea</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páginas</a:t>
            </a:r>
            <a:r>
              <a:rPr lang="en-US" dirty="0" smtClean="0">
                <a:solidFill>
                  <a:srgbClr val="000000"/>
                </a:solidFill>
              </a:rPr>
              <a:t> 23, 25)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etiquetar</a:t>
            </a:r>
            <a:r>
              <a:rPr lang="en-US" dirty="0" smtClean="0">
                <a:solidFill>
                  <a:srgbClr val="000000"/>
                </a:solidFill>
              </a:rPr>
              <a:t> los </a:t>
            </a:r>
            <a:r>
              <a:rPr lang="en-US" dirty="0" err="1" smtClean="0">
                <a:solidFill>
                  <a:srgbClr val="000000"/>
                </a:solidFill>
              </a:rPr>
              <a:t>costados</a:t>
            </a:r>
            <a:r>
              <a:rPr lang="en-US" dirty="0" smtClean="0">
                <a:solidFill>
                  <a:srgbClr val="000000"/>
                </a:solidFill>
              </a:rPr>
              <a:t> de la </a:t>
            </a:r>
            <a:r>
              <a:rPr lang="en-US" dirty="0" err="1" smtClean="0">
                <a:solidFill>
                  <a:srgbClr val="000000"/>
                </a:solidFill>
              </a:rPr>
              <a:t>sala</a:t>
            </a:r>
            <a:r>
              <a:rPr lang="en-US" dirty="0" smtClean="0">
                <a:solidFill>
                  <a:srgbClr val="000000"/>
                </a:solidFill>
              </a:rPr>
              <a:t> </a:t>
            </a:r>
            <a:r>
              <a:rPr lang="en-US" dirty="0" err="1" smtClean="0">
                <a:solidFill>
                  <a:srgbClr val="000000"/>
                </a:solidFill>
              </a:rPr>
              <a:t>como</a:t>
            </a:r>
            <a:r>
              <a:rPr lang="en-US" dirty="0" smtClean="0">
                <a:solidFill>
                  <a:srgbClr val="000000"/>
                </a:solidFill>
              </a:rPr>
              <a:t>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o </a:t>
            </a:r>
            <a:r>
              <a:rPr lang="en-US" dirty="0" err="1" smtClean="0">
                <a:solidFill>
                  <a:srgbClr val="000000"/>
                </a:solidFill>
              </a:rPr>
              <a:t>como</a:t>
            </a:r>
            <a:r>
              <a:rPr lang="en-US" dirty="0" smtClean="0">
                <a:solidFill>
                  <a:srgbClr val="000000"/>
                </a:solidFill>
              </a:rPr>
              <a:t> un </a:t>
            </a:r>
            <a:r>
              <a:rPr lang="en-US" dirty="0" err="1" smtClean="0">
                <a:solidFill>
                  <a:srgbClr val="000000"/>
                </a:solidFill>
              </a:rPr>
              <a:t>espacio</a:t>
            </a:r>
            <a:r>
              <a:rPr lang="en-US" dirty="0" smtClean="0">
                <a:solidFill>
                  <a:srgbClr val="000000"/>
                </a:solidFill>
              </a:rPr>
              <a:t> no </a:t>
            </a:r>
            <a:r>
              <a:rPr lang="en-US" dirty="0" err="1" smtClean="0">
                <a:solidFill>
                  <a:srgbClr val="000000"/>
                </a:solidFill>
              </a:rPr>
              <a:t>restringido</a:t>
            </a:r>
            <a:r>
              <a:rPr lang="en-US" dirty="0" smtClean="0">
                <a:solidFill>
                  <a:srgbClr val="000000"/>
                </a:solidFill>
              </a:rPr>
              <a:t>.</a:t>
            </a:r>
          </a:p>
          <a:p>
            <a:pPr eaLnBrk="1" hangingPunct="1">
              <a:spcBef>
                <a:spcPct val="0"/>
              </a:spcBef>
              <a:buFont typeface="Calibri Light" pitchFamily="34" charset="0"/>
              <a:buAutoNum type="arabicPeriod"/>
            </a:pPr>
            <a:r>
              <a:rPr lang="en-US" dirty="0" err="1" smtClean="0">
                <a:solidFill>
                  <a:srgbClr val="000000"/>
                </a:solidFill>
              </a:rPr>
              <a:t>Pida</a:t>
            </a:r>
            <a:r>
              <a:rPr lang="en-US" dirty="0" smtClean="0">
                <a:solidFill>
                  <a:srgbClr val="000000"/>
                </a:solidFill>
              </a:rPr>
              <a:t> a los </a:t>
            </a:r>
            <a:r>
              <a:rPr lang="en-US" dirty="0" err="1" smtClean="0">
                <a:solidFill>
                  <a:srgbClr val="000000"/>
                </a:solidFill>
              </a:rPr>
              <a:t>estudiantes</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formen</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fila</a:t>
            </a:r>
            <a:r>
              <a:rPr lang="en-US" dirty="0" smtClean="0">
                <a:solidFill>
                  <a:srgbClr val="000000"/>
                </a:solidFill>
              </a:rPr>
              <a:t> en el </a:t>
            </a:r>
            <a:r>
              <a:rPr lang="en-US" dirty="0" err="1" smtClean="0">
                <a:solidFill>
                  <a:srgbClr val="000000"/>
                </a:solidFill>
              </a:rPr>
              <a:t>medio</a:t>
            </a:r>
            <a:r>
              <a:rPr lang="en-US" dirty="0" smtClean="0">
                <a:solidFill>
                  <a:srgbClr val="000000"/>
                </a:solidFill>
              </a:rPr>
              <a:t> de la </a:t>
            </a:r>
            <a:r>
              <a:rPr lang="en-US" dirty="0" err="1" smtClean="0">
                <a:solidFill>
                  <a:srgbClr val="000000"/>
                </a:solidFill>
              </a:rPr>
              <a:t>sala</a:t>
            </a:r>
            <a:r>
              <a:rPr lang="en-US" dirty="0" smtClean="0">
                <a:solidFill>
                  <a:srgbClr val="000000"/>
                </a:solidFill>
              </a:rPr>
              <a:t>.</a:t>
            </a:r>
          </a:p>
          <a:p>
            <a:pPr eaLnBrk="1" hangingPunct="1">
              <a:spcBef>
                <a:spcPct val="0"/>
              </a:spcBef>
              <a:buFont typeface="Calibri Light" pitchFamily="34" charset="0"/>
              <a:buAutoNum type="arabicPeriod"/>
            </a:pPr>
            <a:r>
              <a:rPr lang="en-US" dirty="0" err="1" smtClean="0">
                <a:solidFill>
                  <a:srgbClr val="000000"/>
                </a:solidFill>
              </a:rPr>
              <a:t>Explique</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usted</a:t>
            </a:r>
            <a:r>
              <a:rPr lang="en-US" dirty="0" smtClean="0">
                <a:solidFill>
                  <a:srgbClr val="000000"/>
                </a:solidFill>
              </a:rPr>
              <a:t> </a:t>
            </a:r>
            <a:r>
              <a:rPr lang="en-US" dirty="0" err="1" smtClean="0">
                <a:solidFill>
                  <a:srgbClr val="000000"/>
                </a:solidFill>
              </a:rPr>
              <a:t>va</a:t>
            </a:r>
            <a:r>
              <a:rPr lang="en-US" dirty="0" smtClean="0">
                <a:solidFill>
                  <a:srgbClr val="000000"/>
                </a:solidFill>
              </a:rPr>
              <a:t> a </a:t>
            </a:r>
            <a:r>
              <a:rPr lang="en-US" dirty="0" err="1" smtClean="0">
                <a:solidFill>
                  <a:srgbClr val="000000"/>
                </a:solidFill>
              </a:rPr>
              <a:t>mostrar</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fotografía</a:t>
            </a:r>
            <a:r>
              <a:rPr lang="en-US" dirty="0" smtClean="0">
                <a:solidFill>
                  <a:srgbClr val="000000"/>
                </a:solidFill>
              </a:rPr>
              <a:t> en la </a:t>
            </a:r>
            <a:r>
              <a:rPr lang="en-US" dirty="0" err="1" smtClean="0">
                <a:solidFill>
                  <a:srgbClr val="000000"/>
                </a:solidFill>
              </a:rPr>
              <a:t>siguiente</a:t>
            </a:r>
            <a:r>
              <a:rPr lang="en-US" dirty="0" smtClean="0">
                <a:solidFill>
                  <a:srgbClr val="000000"/>
                </a:solidFill>
              </a:rPr>
              <a:t> </a:t>
            </a:r>
            <a:r>
              <a:rPr lang="en-US" dirty="0" err="1" smtClean="0">
                <a:solidFill>
                  <a:srgbClr val="000000"/>
                </a:solidFill>
              </a:rPr>
              <a:t>diapositiva</a:t>
            </a:r>
            <a:r>
              <a:rPr lang="en-US" dirty="0" smtClean="0">
                <a:solidFill>
                  <a:srgbClr val="000000"/>
                </a:solidFill>
              </a:rPr>
              <a:t> de la </a:t>
            </a:r>
            <a:r>
              <a:rPr lang="en-US" dirty="0" err="1" smtClean="0">
                <a:solidFill>
                  <a:srgbClr val="000000"/>
                </a:solidFill>
              </a:rPr>
              <a:t>presentación</a:t>
            </a:r>
            <a:r>
              <a:rPr lang="en-US" dirty="0" smtClean="0">
                <a:solidFill>
                  <a:srgbClr val="000000"/>
                </a:solidFill>
              </a:rPr>
              <a:t> en PPT.</a:t>
            </a:r>
          </a:p>
          <a:p>
            <a:pPr eaLnBrk="1" hangingPunct="1">
              <a:spcBef>
                <a:spcPct val="0"/>
              </a:spcBef>
              <a:buFont typeface="Calibri Light" pitchFamily="34" charset="0"/>
              <a:buAutoNum type="arabicPeriod"/>
            </a:pPr>
            <a:r>
              <a:rPr lang="en-US" dirty="0" err="1" smtClean="0">
                <a:solidFill>
                  <a:srgbClr val="000000"/>
                </a:solidFill>
              </a:rPr>
              <a:t>Utilizando</a:t>
            </a:r>
            <a:r>
              <a:rPr lang="en-US" dirty="0" smtClean="0">
                <a:solidFill>
                  <a:srgbClr val="000000"/>
                </a:solidFill>
              </a:rPr>
              <a:t> el </a:t>
            </a:r>
            <a:r>
              <a:rPr lang="en-US" dirty="0" err="1" smtClean="0">
                <a:solidFill>
                  <a:srgbClr val="000000"/>
                </a:solidFill>
              </a:rPr>
              <a:t>conocimiento</a:t>
            </a:r>
            <a:r>
              <a:rPr lang="en-US" dirty="0" smtClean="0">
                <a:solidFill>
                  <a:srgbClr val="000000"/>
                </a:solidFill>
              </a:rPr>
              <a:t> de los </a:t>
            </a:r>
            <a:r>
              <a:rPr lang="en-US" dirty="0" err="1" smtClean="0">
                <a:solidFill>
                  <a:srgbClr val="000000"/>
                </a:solidFill>
              </a:rPr>
              <a:t>tres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 </a:t>
            </a:r>
            <a:r>
              <a:rPr lang="en-US" dirty="0" err="1" smtClean="0">
                <a:solidFill>
                  <a:srgbClr val="000000"/>
                </a:solidFill>
              </a:rPr>
              <a:t>necesarios</a:t>
            </a:r>
            <a:r>
              <a:rPr lang="en-US" dirty="0" smtClean="0">
                <a:solidFill>
                  <a:srgbClr val="000000"/>
                </a:solidFill>
              </a:rPr>
              <a:t>, los </a:t>
            </a:r>
            <a:r>
              <a:rPr lang="en-US" dirty="0" err="1" smtClean="0">
                <a:solidFill>
                  <a:srgbClr val="000000"/>
                </a:solidFill>
              </a:rPr>
              <a:t>estudiantes</a:t>
            </a:r>
            <a:r>
              <a:rPr lang="en-US" dirty="0" smtClean="0">
                <a:solidFill>
                  <a:srgbClr val="000000"/>
                </a:solidFill>
              </a:rPr>
              <a:t> </a:t>
            </a:r>
            <a:r>
              <a:rPr lang="en-US" dirty="0" err="1" smtClean="0">
                <a:solidFill>
                  <a:srgbClr val="000000"/>
                </a:solidFill>
              </a:rPr>
              <a:t>deben</a:t>
            </a:r>
            <a:r>
              <a:rPr lang="en-US" dirty="0" smtClean="0">
                <a:solidFill>
                  <a:srgbClr val="000000"/>
                </a:solidFill>
              </a:rPr>
              <a:t> </a:t>
            </a:r>
            <a:r>
              <a:rPr lang="en-US" dirty="0" err="1" smtClean="0">
                <a:solidFill>
                  <a:srgbClr val="000000"/>
                </a:solidFill>
              </a:rPr>
              <a:t>decidir</a:t>
            </a:r>
            <a:r>
              <a:rPr lang="en-US" dirty="0" smtClean="0">
                <a:solidFill>
                  <a:srgbClr val="000000"/>
                </a:solidFill>
              </a:rPr>
              <a:t> </a:t>
            </a:r>
            <a:r>
              <a:rPr lang="en-US" dirty="0" err="1" smtClean="0">
                <a:solidFill>
                  <a:srgbClr val="000000"/>
                </a:solidFill>
              </a:rPr>
              <a:t>si</a:t>
            </a:r>
            <a:r>
              <a:rPr lang="en-US" dirty="0" smtClean="0">
                <a:solidFill>
                  <a:srgbClr val="000000"/>
                </a:solidFill>
              </a:rPr>
              <a:t> la </a:t>
            </a:r>
            <a:r>
              <a:rPr lang="en-US" dirty="0" err="1" smtClean="0">
                <a:solidFill>
                  <a:srgbClr val="000000"/>
                </a:solidFill>
              </a:rPr>
              <a:t>fotografía</a:t>
            </a:r>
            <a:r>
              <a:rPr lang="en-US" dirty="0" smtClean="0">
                <a:solidFill>
                  <a:srgbClr val="000000"/>
                </a:solidFill>
              </a:rPr>
              <a:t> </a:t>
            </a:r>
            <a:r>
              <a:rPr lang="en-US" dirty="0" err="1" smtClean="0">
                <a:solidFill>
                  <a:srgbClr val="000000"/>
                </a:solidFill>
              </a:rPr>
              <a:t>muestra</a:t>
            </a:r>
            <a:r>
              <a:rPr lang="en-US" dirty="0" smtClean="0">
                <a:solidFill>
                  <a:srgbClr val="000000"/>
                </a:solidFill>
              </a:rPr>
              <a:t>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o no.</a:t>
            </a:r>
          </a:p>
          <a:p>
            <a:pPr eaLnBrk="1" hangingPunct="1">
              <a:spcBef>
                <a:spcPct val="0"/>
              </a:spcBef>
              <a:buFont typeface="Calibri Light" pitchFamily="34" charset="0"/>
              <a:buAutoNum type="arabicPeriod"/>
            </a:pPr>
            <a:r>
              <a:rPr lang="en-US" dirty="0" smtClean="0">
                <a:solidFill>
                  <a:srgbClr val="000000"/>
                </a:solidFill>
              </a:rPr>
              <a:t>Los </a:t>
            </a:r>
            <a:r>
              <a:rPr lang="en-US" dirty="0" err="1" smtClean="0">
                <a:solidFill>
                  <a:srgbClr val="000000"/>
                </a:solidFill>
              </a:rPr>
              <a:t>estudiantes</a:t>
            </a:r>
            <a:r>
              <a:rPr lang="en-US" dirty="0" smtClean="0">
                <a:solidFill>
                  <a:srgbClr val="000000"/>
                </a:solidFill>
              </a:rPr>
              <a:t> </a:t>
            </a:r>
            <a:r>
              <a:rPr lang="en-US" dirty="0" err="1" smtClean="0">
                <a:solidFill>
                  <a:srgbClr val="000000"/>
                </a:solidFill>
              </a:rPr>
              <a:t>pasan</a:t>
            </a:r>
            <a:r>
              <a:rPr lang="en-US" dirty="0" smtClean="0">
                <a:solidFill>
                  <a:srgbClr val="000000"/>
                </a:solidFill>
              </a:rPr>
              <a:t> a la </a:t>
            </a:r>
            <a:r>
              <a:rPr lang="en-US" dirty="0" err="1" smtClean="0">
                <a:solidFill>
                  <a:srgbClr val="000000"/>
                </a:solidFill>
              </a:rPr>
              <a:t>derecha</a:t>
            </a:r>
            <a:r>
              <a:rPr lang="en-US" dirty="0" smtClean="0">
                <a:solidFill>
                  <a:srgbClr val="000000"/>
                </a:solidFill>
              </a:rPr>
              <a:t> o a la </a:t>
            </a:r>
            <a:r>
              <a:rPr lang="en-US" dirty="0" err="1" smtClean="0">
                <a:solidFill>
                  <a:srgbClr val="000000"/>
                </a:solidFill>
              </a:rPr>
              <a:t>izquierda</a:t>
            </a:r>
            <a:r>
              <a:rPr lang="en-US" dirty="0" smtClean="0">
                <a:solidFill>
                  <a:srgbClr val="000000"/>
                </a:solidFill>
              </a:rPr>
              <a:t> de la </a:t>
            </a:r>
            <a:r>
              <a:rPr lang="en-US" dirty="0" err="1" smtClean="0">
                <a:solidFill>
                  <a:srgbClr val="000000"/>
                </a:solidFill>
              </a:rPr>
              <a:t>fila</a:t>
            </a:r>
            <a:r>
              <a:rPr lang="en-US" dirty="0" smtClean="0">
                <a:solidFill>
                  <a:srgbClr val="000000"/>
                </a:solidFill>
              </a:rPr>
              <a:t> </a:t>
            </a:r>
            <a:r>
              <a:rPr lang="en-US" dirty="0" err="1" smtClean="0">
                <a:solidFill>
                  <a:srgbClr val="000000"/>
                </a:solidFill>
              </a:rPr>
              <a:t>hacia</a:t>
            </a:r>
            <a:r>
              <a:rPr lang="en-US" dirty="0" smtClean="0">
                <a:solidFill>
                  <a:srgbClr val="000000"/>
                </a:solidFill>
              </a:rPr>
              <a:t> el cartel </a:t>
            </a:r>
            <a:r>
              <a:rPr lang="en-US" dirty="0" err="1" smtClean="0">
                <a:solidFill>
                  <a:srgbClr val="000000"/>
                </a:solidFill>
              </a:rPr>
              <a:t>etiquetado</a:t>
            </a:r>
            <a:r>
              <a:rPr lang="en-US" dirty="0" smtClean="0">
                <a:solidFill>
                  <a:srgbClr val="000000"/>
                </a:solidFill>
              </a:rPr>
              <a:t> </a:t>
            </a:r>
            <a:r>
              <a:rPr lang="en-US" dirty="0" err="1" smtClean="0">
                <a:solidFill>
                  <a:srgbClr val="000000"/>
                </a:solidFill>
              </a:rPr>
              <a:t>correctamente</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coincida</a:t>
            </a:r>
            <a:r>
              <a:rPr lang="en-US" dirty="0" smtClean="0">
                <a:solidFill>
                  <a:srgbClr val="000000"/>
                </a:solidFill>
              </a:rPr>
              <a:t> con </a:t>
            </a:r>
            <a:r>
              <a:rPr lang="en-US" dirty="0" err="1" smtClean="0">
                <a:solidFill>
                  <a:srgbClr val="000000"/>
                </a:solidFill>
              </a:rPr>
              <a:t>su</a:t>
            </a:r>
            <a:r>
              <a:rPr lang="en-US" dirty="0" smtClean="0">
                <a:solidFill>
                  <a:srgbClr val="000000"/>
                </a:solidFill>
              </a:rPr>
              <a:t> </a:t>
            </a:r>
            <a:r>
              <a:rPr lang="en-US" dirty="0" err="1" smtClean="0">
                <a:solidFill>
                  <a:srgbClr val="000000"/>
                </a:solidFill>
              </a:rPr>
              <a:t>respuesta</a:t>
            </a:r>
            <a:r>
              <a:rPr lang="en-US" dirty="0" smtClean="0">
                <a:solidFill>
                  <a:srgbClr val="000000"/>
                </a:solidFill>
              </a:rPr>
              <a:t>.</a:t>
            </a:r>
          </a:p>
          <a:p>
            <a:pPr eaLnBrk="1" hangingPunct="1">
              <a:spcBef>
                <a:spcPct val="0"/>
              </a:spcBef>
              <a:buFont typeface="Calibri Light" pitchFamily="34" charset="0"/>
              <a:buAutoNum type="arabicPeriod"/>
            </a:pPr>
            <a:r>
              <a:rPr lang="en-US" dirty="0" err="1" smtClean="0">
                <a:solidFill>
                  <a:srgbClr val="000000"/>
                </a:solidFill>
              </a:rPr>
              <a:t>Dé</a:t>
            </a:r>
            <a:r>
              <a:rPr lang="en-US" dirty="0" smtClean="0">
                <a:solidFill>
                  <a:srgbClr val="000000"/>
                </a:solidFill>
              </a:rPr>
              <a:t> la </a:t>
            </a:r>
            <a:r>
              <a:rPr lang="en-US" dirty="0" err="1" smtClean="0">
                <a:solidFill>
                  <a:srgbClr val="000000"/>
                </a:solidFill>
              </a:rPr>
              <a:t>respuesta</a:t>
            </a:r>
            <a:r>
              <a:rPr lang="en-US" dirty="0" smtClean="0">
                <a:solidFill>
                  <a:srgbClr val="000000"/>
                </a:solidFill>
              </a:rPr>
              <a:t> </a:t>
            </a:r>
            <a:r>
              <a:rPr lang="en-US" dirty="0" err="1" smtClean="0">
                <a:solidFill>
                  <a:srgbClr val="000000"/>
                </a:solidFill>
              </a:rPr>
              <a:t>correcta</a:t>
            </a:r>
            <a:r>
              <a:rPr lang="en-US" dirty="0" smtClean="0">
                <a:solidFill>
                  <a:srgbClr val="000000"/>
                </a:solidFill>
              </a:rPr>
              <a:t> e </a:t>
            </a:r>
            <a:r>
              <a:rPr lang="en-US" dirty="0" err="1" smtClean="0">
                <a:solidFill>
                  <a:srgbClr val="000000"/>
                </a:solidFill>
              </a:rPr>
              <a:t>identifique</a:t>
            </a:r>
            <a:r>
              <a:rPr lang="en-US" dirty="0" smtClean="0">
                <a:solidFill>
                  <a:srgbClr val="000000"/>
                </a:solidFill>
              </a:rPr>
              <a:t> el o los </a:t>
            </a:r>
            <a:r>
              <a:rPr lang="en-US" dirty="0" err="1" smtClean="0">
                <a:solidFill>
                  <a:srgbClr val="000000"/>
                </a:solidFill>
              </a:rPr>
              <a:t>criterios</a:t>
            </a:r>
            <a:r>
              <a:rPr lang="en-US" dirty="0" smtClean="0">
                <a:solidFill>
                  <a:srgbClr val="000000"/>
                </a:solidFill>
              </a:rPr>
              <a:t>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cumplen</a:t>
            </a:r>
            <a:r>
              <a:rPr lang="en-US" dirty="0" smtClean="0">
                <a:solidFill>
                  <a:srgbClr val="000000"/>
                </a:solidFill>
              </a:rPr>
              <a:t>.</a:t>
            </a:r>
          </a:p>
          <a:p>
            <a:pPr eaLnBrk="1" hangingPunct="1">
              <a:spcBef>
                <a:spcPct val="0"/>
              </a:spcBef>
              <a:buFont typeface="Calibri Light" pitchFamily="34" charset="0"/>
              <a:buAutoNum type="arabicPeriod"/>
            </a:pPr>
            <a:r>
              <a:rPr lang="en-US" dirty="0" smtClean="0">
                <a:solidFill>
                  <a:srgbClr val="000000"/>
                </a:solidFill>
              </a:rPr>
              <a:t>Los </a:t>
            </a:r>
            <a:r>
              <a:rPr lang="en-US" dirty="0" err="1" smtClean="0">
                <a:solidFill>
                  <a:srgbClr val="000000"/>
                </a:solidFill>
              </a:rPr>
              <a:t>estudiantes</a:t>
            </a:r>
            <a:r>
              <a:rPr lang="en-US" dirty="0" smtClean="0">
                <a:solidFill>
                  <a:srgbClr val="000000"/>
                </a:solidFill>
              </a:rPr>
              <a:t> se </a:t>
            </a:r>
            <a:r>
              <a:rPr lang="en-US" dirty="0" err="1" smtClean="0">
                <a:solidFill>
                  <a:srgbClr val="000000"/>
                </a:solidFill>
              </a:rPr>
              <a:t>vuelven</a:t>
            </a:r>
            <a:r>
              <a:rPr lang="en-US" dirty="0" smtClean="0">
                <a:solidFill>
                  <a:srgbClr val="000000"/>
                </a:solidFill>
              </a:rPr>
              <a:t> a </a:t>
            </a:r>
            <a:r>
              <a:rPr lang="en-US" dirty="0" err="1" smtClean="0">
                <a:solidFill>
                  <a:srgbClr val="000000"/>
                </a:solidFill>
              </a:rPr>
              <a:t>alinear</a:t>
            </a:r>
            <a:r>
              <a:rPr lang="en-US" dirty="0" smtClean="0">
                <a:solidFill>
                  <a:srgbClr val="000000"/>
                </a:solidFill>
              </a:rPr>
              <a:t> y continua </a:t>
            </a:r>
            <a:r>
              <a:rPr lang="en-US" dirty="0" err="1" smtClean="0">
                <a:solidFill>
                  <a:srgbClr val="000000"/>
                </a:solidFill>
              </a:rPr>
              <a:t>este</a:t>
            </a:r>
            <a:r>
              <a:rPr lang="en-US" dirty="0" smtClean="0">
                <a:solidFill>
                  <a:srgbClr val="000000"/>
                </a:solidFill>
              </a:rPr>
              <a:t> </a:t>
            </a:r>
            <a:r>
              <a:rPr lang="en-US" dirty="0" err="1" smtClean="0">
                <a:solidFill>
                  <a:srgbClr val="000000"/>
                </a:solidFill>
              </a:rPr>
              <a:t>proceso</a:t>
            </a:r>
            <a:r>
              <a:rPr lang="en-US" dirty="0" smtClean="0">
                <a:solidFill>
                  <a:srgbClr val="000000"/>
                </a:solidFill>
              </a:rPr>
              <a:t> con </a:t>
            </a:r>
            <a:r>
              <a:rPr lang="en-US" dirty="0" err="1" smtClean="0">
                <a:solidFill>
                  <a:srgbClr val="000000"/>
                </a:solidFill>
              </a:rPr>
              <a:t>las</a:t>
            </a:r>
            <a:r>
              <a:rPr lang="en-US" dirty="0" smtClean="0">
                <a:solidFill>
                  <a:srgbClr val="000000"/>
                </a:solidFill>
              </a:rPr>
              <a:t> </a:t>
            </a:r>
            <a:r>
              <a:rPr lang="en-US" dirty="0" err="1" smtClean="0">
                <a:solidFill>
                  <a:srgbClr val="000000"/>
                </a:solidFill>
              </a:rPr>
              <a:t>fotografías</a:t>
            </a:r>
            <a:r>
              <a:rPr lang="en-US" dirty="0" smtClean="0">
                <a:solidFill>
                  <a:srgbClr val="000000"/>
                </a:solidFill>
              </a:rPr>
              <a:t> </a:t>
            </a:r>
            <a:r>
              <a:rPr lang="en-US" dirty="0" err="1" smtClean="0">
                <a:solidFill>
                  <a:srgbClr val="000000"/>
                </a:solidFill>
              </a:rPr>
              <a:t>restantes</a:t>
            </a:r>
            <a:r>
              <a:rPr lang="en-US" dirty="0" smtClean="0">
                <a:solidFill>
                  <a:srgbClr val="000000"/>
                </a:solidFill>
              </a:rPr>
              <a:t>.</a:t>
            </a:r>
          </a:p>
        </p:txBody>
      </p:sp>
      <p:sp>
        <p:nvSpPr>
          <p:cNvPr id="162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C8640B5-2A1A-44DD-A682-44617F2CBC96}" type="slidenum">
              <a:rPr lang="en-US" smtClean="0">
                <a:solidFill>
                  <a:srgbClr val="000000"/>
                </a:solidFill>
                <a:latin typeface="Calibri" pitchFamily="34" charset="0"/>
              </a:rPr>
              <a:pPr fontAlgn="base">
                <a:spcBef>
                  <a:spcPct val="0"/>
                </a:spcBef>
                <a:spcAft>
                  <a:spcPct val="0"/>
                </a:spcAft>
                <a:buSzPct val="100000"/>
                <a:defRPr/>
              </a:pPr>
              <a:t>16</a:t>
            </a:fld>
            <a:endParaRPr lang="en-US" smtClean="0">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3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F863357-DF9B-46AF-843D-346B70694A98}" type="slidenum">
              <a:rPr lang="en-US" smtClean="0">
                <a:solidFill>
                  <a:srgbClr val="000000"/>
                </a:solidFill>
                <a:latin typeface="Calibri" pitchFamily="34" charset="0"/>
              </a:rPr>
              <a:pPr fontAlgn="base">
                <a:spcBef>
                  <a:spcPct val="0"/>
                </a:spcBef>
                <a:spcAft>
                  <a:spcPct val="0"/>
                </a:spcAft>
                <a:buSzPct val="100000"/>
                <a:defRPr/>
              </a:pPr>
              <a:t>17</a:t>
            </a:fld>
            <a:endParaRPr lang="en-US" smtClean="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4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0DB4877-FB09-4F70-9694-6D970457E69D}" type="slidenum">
              <a:rPr lang="en-US" smtClean="0">
                <a:solidFill>
                  <a:srgbClr val="000000"/>
                </a:solidFill>
                <a:latin typeface="Calibri" pitchFamily="34" charset="0"/>
              </a:rPr>
              <a:pPr fontAlgn="base">
                <a:spcBef>
                  <a:spcPct val="0"/>
                </a:spcBef>
                <a:spcAft>
                  <a:spcPct val="0"/>
                </a:spcAft>
                <a:buSzPct val="100000"/>
                <a:defRPr/>
              </a:pPr>
              <a:t>18</a:t>
            </a:fld>
            <a:endParaRPr lang="en-US"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5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3E206A5-47AD-4523-BB01-9D69D2DF7207}" type="slidenum">
              <a:rPr lang="en-US" smtClean="0">
                <a:solidFill>
                  <a:srgbClr val="000000"/>
                </a:solidFill>
                <a:latin typeface="Calibri" pitchFamily="34" charset="0"/>
              </a:rPr>
              <a:pPr fontAlgn="base">
                <a:spcBef>
                  <a:spcPct val="0"/>
                </a:spcBef>
                <a:spcAft>
                  <a:spcPct val="0"/>
                </a:spcAft>
                <a:buSzPct val="100000"/>
                <a:defRPr/>
              </a:pPr>
              <a:t>19</a:t>
            </a:fld>
            <a:endParaRPr lang="en-US" smtClean="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dirty="0"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dirty="0" smtClean="0">
                <a:solidFill>
                  <a:srgbClr val="000000"/>
                </a:solidFill>
                <a:cs typeface="Times New Roman" pitchFamily="18" charset="0"/>
              </a:rPr>
              <a:t>Políticas administrativas y del aula</a:t>
            </a:r>
          </a:p>
          <a:p>
            <a:pPr marL="628650" lvl="1" indent="-171450" eaLnBrk="1" hangingPunct="1">
              <a:spcBef>
                <a:spcPct val="0"/>
              </a:spcBef>
              <a:buFontTx/>
              <a:buChar char="•"/>
            </a:pPr>
            <a:r>
              <a:rPr lang="es-ES" dirty="0" smtClean="0">
                <a:solidFill>
                  <a:srgbClr val="000000"/>
                </a:solidFill>
                <a:cs typeface="Times New Roman" pitchFamily="18" charset="0"/>
              </a:rPr>
              <a:t>Seguridad</a:t>
            </a:r>
          </a:p>
          <a:p>
            <a:pPr marL="1085850" lvl="2" indent="-171450" eaLnBrk="1" hangingPunct="1">
              <a:spcBef>
                <a:spcPct val="0"/>
              </a:spcBef>
              <a:buFontTx/>
              <a:buChar char="•"/>
            </a:pPr>
            <a:r>
              <a:rPr lang="es-ES" dirty="0" smtClean="0">
                <a:solidFill>
                  <a:srgbClr val="000000"/>
                </a:solidFill>
                <a:cs typeface="Times New Roman" pitchFamily="18" charset="0"/>
              </a:rPr>
              <a:t>Identifique los procedimientos de evacuación apropiados, las zonas de reunión y las salidas de emergencia y las ubicaciones de los extinguidores de fuego, etc.</a:t>
            </a:r>
          </a:p>
          <a:p>
            <a:pPr marL="628650" lvl="1" indent="-171450" eaLnBrk="1" hangingPunct="1">
              <a:spcBef>
                <a:spcPct val="0"/>
              </a:spcBef>
              <a:buFontTx/>
              <a:buChar char="•"/>
            </a:pPr>
            <a:r>
              <a:rPr lang="es-ES" dirty="0" smtClean="0">
                <a:solidFill>
                  <a:srgbClr val="000000"/>
                </a:solidFill>
                <a:cs typeface="Times New Roman" pitchFamily="18" charset="0"/>
              </a:rPr>
              <a:t>Descansos y sanitarios</a:t>
            </a:r>
          </a:p>
          <a:p>
            <a:pPr marL="1085850" lvl="2" indent="-171450" eaLnBrk="1" hangingPunct="1">
              <a:spcBef>
                <a:spcPct val="0"/>
              </a:spcBef>
              <a:buFontTx/>
              <a:buChar char="•"/>
            </a:pPr>
            <a:r>
              <a:rPr lang="es-ES" dirty="0" smtClean="0">
                <a:solidFill>
                  <a:srgbClr val="000000"/>
                </a:solidFill>
                <a:cs typeface="Times New Roman" pitchFamily="18" charset="0"/>
              </a:rPr>
              <a:t>Establezca un horario de descansos y comuníqueselo a la clase.  Los horarios de descanso sugeridos se incluyen en todo el </a:t>
            </a:r>
            <a:r>
              <a:rPr lang="es-ES" dirty="0" err="1" smtClean="0">
                <a:solidFill>
                  <a:srgbClr val="000000"/>
                </a:solidFill>
                <a:cs typeface="Times New Roman" pitchFamily="18" charset="0"/>
              </a:rPr>
              <a:t>FG</a:t>
            </a:r>
            <a:r>
              <a:rPr lang="es-ES" dirty="0" smtClean="0">
                <a:solidFill>
                  <a:srgbClr val="000000"/>
                </a:solidFill>
                <a:cs typeface="Times New Roman" pitchFamily="18" charset="0"/>
              </a:rPr>
              <a:t> y ocurren aproximadamente cada hora y, a menudo, ocurren al final de cada módulo. Los descansos deben durar entre 5 y 10 minutos para darles a los estudiantes tiempo para descansar y relajarse antes de comenzar la siguiente sesión de aprendizaje.</a:t>
            </a:r>
          </a:p>
          <a:p>
            <a:pPr marL="1085850" lvl="2" indent="-171450" eaLnBrk="1" hangingPunct="1">
              <a:spcBef>
                <a:spcPct val="0"/>
              </a:spcBef>
              <a:buFontTx/>
              <a:buChar char="•"/>
            </a:pPr>
            <a:r>
              <a:rPr lang="es-ES" dirty="0" smtClean="0">
                <a:solidFill>
                  <a:srgbClr val="000000"/>
                </a:solidFill>
                <a:cs typeface="Times New Roman" pitchFamily="18" charset="0"/>
              </a:rPr>
              <a:t>Identifique la ubicación de los sanitarios y de las áreas para fumadores.</a:t>
            </a:r>
          </a:p>
          <a:p>
            <a:pPr marL="628650" lvl="1" indent="-171450" eaLnBrk="1" hangingPunct="1">
              <a:spcBef>
                <a:spcPct val="0"/>
              </a:spcBef>
              <a:buFontTx/>
              <a:buChar char="•"/>
            </a:pPr>
            <a:r>
              <a:rPr lang="es-ES" dirty="0" smtClean="0">
                <a:solidFill>
                  <a:srgbClr val="000000"/>
                </a:solidFill>
                <a:cs typeface="Times New Roman" pitchFamily="18" charset="0"/>
              </a:rPr>
              <a:t>Política de tecnología</a:t>
            </a:r>
          </a:p>
          <a:p>
            <a:pPr marL="1085850" lvl="2" indent="-171450" eaLnBrk="1" hangingPunct="1">
              <a:spcBef>
                <a:spcPct val="0"/>
              </a:spcBef>
              <a:buFontTx/>
              <a:buChar char="•"/>
            </a:pPr>
            <a:r>
              <a:rPr lang="es-ES" dirty="0" smtClean="0">
                <a:solidFill>
                  <a:srgbClr val="000000"/>
                </a:solidFill>
                <a:cs typeface="Times New Roman" pitchFamily="18" charset="0"/>
              </a:rPr>
              <a:t>Repase sus expectativas sobre el uso de teléfonos celulares y computadoras portátiles durante la capacitación.</a:t>
            </a:r>
          </a:p>
          <a:p>
            <a:pPr marL="628650" lvl="1" indent="-171450" eaLnBrk="1" hangingPunct="1">
              <a:spcBef>
                <a:spcPct val="0"/>
              </a:spcBef>
              <a:buFontTx/>
              <a:buChar char="•"/>
            </a:pPr>
            <a:r>
              <a:rPr lang="es-ES" dirty="0" smtClean="0">
                <a:solidFill>
                  <a:srgbClr val="000000"/>
                </a:solidFill>
                <a:cs typeface="Times New Roman" pitchFamily="18" charset="0"/>
              </a:rPr>
              <a:t>Participación</a:t>
            </a:r>
          </a:p>
          <a:p>
            <a:pPr marL="1085850" lvl="2" indent="-171450" eaLnBrk="1" hangingPunct="1">
              <a:spcBef>
                <a:spcPct val="0"/>
              </a:spcBef>
              <a:buFontTx/>
              <a:buChar char="•"/>
            </a:pPr>
            <a:r>
              <a:rPr lang="es-ES" dirty="0" smtClean="0">
                <a:solidFill>
                  <a:srgbClr val="000000"/>
                </a:solidFill>
                <a:cs typeface="Times New Roman" pitchFamily="18" charset="0"/>
              </a:rPr>
              <a:t>Este curso requiere una participación significativa.  Los estudiantes deben prepararse para debates y actividades en grupos pequeños.</a:t>
            </a:r>
          </a:p>
          <a:p>
            <a:pPr marL="628650" lvl="1" indent="-171450" eaLnBrk="1" hangingPunct="1">
              <a:spcBef>
                <a:spcPct val="0"/>
              </a:spcBef>
              <a:buFontTx/>
              <a:buChar char="•"/>
            </a:pPr>
            <a:r>
              <a:rPr lang="es-ES" dirty="0" smtClean="0">
                <a:solidFill>
                  <a:srgbClr val="000000"/>
                </a:solidFill>
                <a:cs typeface="Times New Roman" pitchFamily="18" charset="0"/>
              </a:rPr>
              <a:t>Establezca las normas básicas de la clase verbalizando sus expectativas. A continuación, se ofrecen algunas sugerencias.</a:t>
            </a:r>
          </a:p>
          <a:p>
            <a:pPr marL="1085850" lvl="2" indent="-171450" eaLnBrk="1" hangingPunct="1">
              <a:spcBef>
                <a:spcPct val="0"/>
              </a:spcBef>
              <a:buFontTx/>
              <a:buChar char="•"/>
            </a:pPr>
            <a:r>
              <a:rPr lang="es-ES" dirty="0" smtClean="0">
                <a:solidFill>
                  <a:srgbClr val="000000"/>
                </a:solidFill>
                <a:cs typeface="Times New Roman" pitchFamily="18" charset="0"/>
              </a:rPr>
              <a:t>Participe.</a:t>
            </a:r>
          </a:p>
          <a:p>
            <a:pPr marL="1085850" lvl="2" indent="-171450" eaLnBrk="1" hangingPunct="1">
              <a:spcBef>
                <a:spcPct val="0"/>
              </a:spcBef>
              <a:buFontTx/>
              <a:buChar char="•"/>
            </a:pPr>
            <a:r>
              <a:rPr lang="es-ES" dirty="0" smtClean="0">
                <a:solidFill>
                  <a:srgbClr val="000000"/>
                </a:solidFill>
                <a:cs typeface="Times New Roman" pitchFamily="18" charset="0"/>
              </a:rPr>
              <a:t>Llegue a horario.</a:t>
            </a:r>
          </a:p>
          <a:p>
            <a:pPr marL="1085850" lvl="2" indent="-171450" eaLnBrk="1" hangingPunct="1">
              <a:spcBef>
                <a:spcPct val="0"/>
              </a:spcBef>
              <a:buFontTx/>
              <a:buChar char="•"/>
            </a:pPr>
            <a:r>
              <a:rPr lang="es-ES" dirty="0" smtClean="0">
                <a:solidFill>
                  <a:srgbClr val="000000"/>
                </a:solidFill>
                <a:cs typeface="Times New Roman" pitchFamily="18" charset="0"/>
              </a:rPr>
              <a:t>Céntrese en la tarea.</a:t>
            </a:r>
          </a:p>
          <a:p>
            <a:pPr marL="1085850" lvl="2" indent="-171450" eaLnBrk="1" hangingPunct="1">
              <a:spcBef>
                <a:spcPct val="0"/>
              </a:spcBef>
              <a:buFontTx/>
              <a:buChar char="•"/>
            </a:pPr>
            <a:r>
              <a:rPr lang="es-ES" dirty="0" smtClean="0">
                <a:solidFill>
                  <a:srgbClr val="000000"/>
                </a:solidFill>
                <a:cs typeface="Times New Roman" pitchFamily="18" charset="0"/>
              </a:rPr>
              <a:t>Escuche a otros cuando hablen.</a:t>
            </a:r>
          </a:p>
          <a:p>
            <a:pPr marL="1085850" lvl="2" indent="-171450" eaLnBrk="1" hangingPunct="1">
              <a:spcBef>
                <a:spcPct val="0"/>
              </a:spcBef>
              <a:buFontTx/>
              <a:buChar char="•"/>
            </a:pPr>
            <a:r>
              <a:rPr lang="es-ES" dirty="0" smtClean="0">
                <a:solidFill>
                  <a:srgbClr val="000000"/>
                </a:solidFill>
                <a:cs typeface="Times New Roman" pitchFamily="18" charset="0"/>
              </a:rPr>
              <a:t>Respete las opiniones y actitudes de los demás.</a:t>
            </a:r>
          </a:p>
        </p:txBody>
      </p:sp>
      <p:sp>
        <p:nvSpPr>
          <p:cNvPr id="1484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06ADFDB-742C-47FB-89D0-47BB94E8C515}" type="slidenum">
              <a:rPr lang="en-US" smtClean="0">
                <a:solidFill>
                  <a:srgbClr val="000000"/>
                </a:solidFill>
                <a:latin typeface="Calibri" pitchFamily="34" charset="0"/>
              </a:rPr>
              <a:pPr fontAlgn="base">
                <a:spcBef>
                  <a:spcPct val="0"/>
                </a:spcBef>
                <a:spcAft>
                  <a:spcPct val="0"/>
                </a:spcAft>
                <a:buSzPct val="100000"/>
                <a:defRPr/>
              </a:pPr>
              <a:t>2</a:t>
            </a:fld>
            <a:endParaRPr lang="en-US" smtClean="0">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6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7A88957-4D44-4141-A6A6-093289061306}" type="slidenum">
              <a:rPr lang="en-US" smtClean="0">
                <a:solidFill>
                  <a:srgbClr val="000000"/>
                </a:solidFill>
                <a:latin typeface="Calibri" pitchFamily="34" charset="0"/>
              </a:rPr>
              <a:pPr fontAlgn="base">
                <a:spcBef>
                  <a:spcPct val="0"/>
                </a:spcBef>
                <a:spcAft>
                  <a:spcPct val="0"/>
                </a:spcAft>
                <a:buSzPct val="100000"/>
                <a:defRPr/>
              </a:pPr>
              <a:t>20</a:t>
            </a:fld>
            <a:endParaRPr lang="en-US" smtClean="0">
              <a:solidFill>
                <a:srgbClr val="000000"/>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7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07EF30A-2F8A-4925-89D2-C356D2CBF28B}" type="slidenum">
              <a:rPr lang="en-US" smtClean="0">
                <a:solidFill>
                  <a:srgbClr val="000000"/>
                </a:solidFill>
                <a:latin typeface="Calibri" pitchFamily="34" charset="0"/>
              </a:rPr>
              <a:pPr fontAlgn="base">
                <a:spcBef>
                  <a:spcPct val="0"/>
                </a:spcBef>
                <a:spcAft>
                  <a:spcPct val="0"/>
                </a:spcAft>
                <a:buSzPct val="100000"/>
                <a:defRPr/>
              </a:pPr>
              <a:t>21</a:t>
            </a:fld>
            <a:endParaRPr lang="en-US" smtClean="0">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8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53BB7D6-031A-4464-95A1-7056284BABC5}" type="slidenum">
              <a:rPr lang="en-US" smtClean="0">
                <a:solidFill>
                  <a:srgbClr val="000000"/>
                </a:solidFill>
                <a:latin typeface="Calibri" pitchFamily="34" charset="0"/>
              </a:rPr>
              <a:pPr fontAlgn="base">
                <a:spcBef>
                  <a:spcPct val="0"/>
                </a:spcBef>
                <a:spcAft>
                  <a:spcPct val="0"/>
                </a:spcAft>
                <a:buSzPct val="100000"/>
                <a:defRPr/>
              </a:pPr>
              <a:t>22</a:t>
            </a:fld>
            <a:endParaRPr lang="en-US" smtClean="0">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69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3F5076F-61BE-47E6-BA6B-3DA09B23165A}" type="slidenum">
              <a:rPr lang="en-US" smtClean="0">
                <a:solidFill>
                  <a:srgbClr val="000000"/>
                </a:solidFill>
                <a:latin typeface="Calibri" pitchFamily="34" charset="0"/>
              </a:rPr>
              <a:pPr fontAlgn="base">
                <a:spcBef>
                  <a:spcPct val="0"/>
                </a:spcBef>
                <a:spcAft>
                  <a:spcPct val="0"/>
                </a:spcAft>
                <a:buSzPct val="100000"/>
                <a:defRPr/>
              </a:pPr>
              <a:t>23</a:t>
            </a:fld>
            <a:endParaRPr lang="en-US" smtClean="0">
              <a:solidFill>
                <a:srgbClr val="000000"/>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71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61C6B50-BB00-4767-A5C6-FB732255E005}" type="slidenum">
              <a:rPr lang="en-US" smtClean="0">
                <a:solidFill>
                  <a:srgbClr val="000000"/>
                </a:solidFill>
                <a:latin typeface="Calibri" pitchFamily="34" charset="0"/>
              </a:rPr>
              <a:pPr fontAlgn="base">
                <a:spcBef>
                  <a:spcPct val="0"/>
                </a:spcBef>
                <a:spcAft>
                  <a:spcPct val="0"/>
                </a:spcAft>
                <a:buSzPct val="100000"/>
                <a:defRPr/>
              </a:pPr>
              <a:t>24</a:t>
            </a:fld>
            <a:endParaRPr lang="en-US" smtClean="0">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0000"/>
                </a:solidFill>
              </a:rPr>
              <a:t>Las </a:t>
            </a:r>
            <a:r>
              <a:rPr lang="en-US" dirty="0" err="1" smtClean="0">
                <a:solidFill>
                  <a:srgbClr val="000000"/>
                </a:solidFill>
              </a:rPr>
              <a:t>respuestas</a:t>
            </a:r>
            <a:r>
              <a:rPr lang="en-US" dirty="0" smtClean="0">
                <a:solidFill>
                  <a:srgbClr val="000000"/>
                </a:solidFill>
              </a:rPr>
              <a:t> se </a:t>
            </a:r>
            <a:r>
              <a:rPr lang="en-US" dirty="0" err="1" smtClean="0">
                <a:solidFill>
                  <a:srgbClr val="000000"/>
                </a:solidFill>
              </a:rPr>
              <a:t>suministran</a:t>
            </a:r>
            <a:r>
              <a:rPr lang="en-US" dirty="0" smtClean="0">
                <a:solidFill>
                  <a:srgbClr val="000000"/>
                </a:solidFill>
              </a:rPr>
              <a:t> en la </a:t>
            </a:r>
            <a:r>
              <a:rPr lang="en-US" dirty="0" err="1" smtClean="0">
                <a:solidFill>
                  <a:srgbClr val="000000"/>
                </a:solidFill>
              </a:rPr>
              <a:t>diapositiva</a:t>
            </a:r>
            <a:endParaRPr lang="en-US" dirty="0" smtClean="0">
              <a:solidFill>
                <a:srgbClr val="000000"/>
              </a:solidFill>
            </a:endParaRPr>
          </a:p>
        </p:txBody>
      </p:sp>
      <p:sp>
        <p:nvSpPr>
          <p:cNvPr id="172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C4A1AE5-3DE8-4B12-BDA6-74220A55BFB6}" type="slidenum">
              <a:rPr lang="en-US" smtClean="0">
                <a:solidFill>
                  <a:srgbClr val="000000"/>
                </a:solidFill>
                <a:latin typeface="Calibri" pitchFamily="34" charset="0"/>
              </a:rPr>
              <a:pPr fontAlgn="base">
                <a:spcBef>
                  <a:spcPct val="0"/>
                </a:spcBef>
                <a:spcAft>
                  <a:spcPct val="0"/>
                </a:spcAft>
                <a:buSzPct val="100000"/>
                <a:defRPr/>
              </a:pPr>
              <a:t>25</a:t>
            </a:fld>
            <a:endParaRPr lang="en-US" smtClean="0">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8</a:t>
            </a:r>
          </a:p>
          <a:p>
            <a:pPr eaLnBrk="1" hangingPunct="1">
              <a:spcBef>
                <a:spcPct val="0"/>
              </a:spcBef>
            </a:pPr>
            <a:r>
              <a:rPr lang="en-US" b="1" smtClean="0">
                <a:solidFill>
                  <a:srgbClr val="000000"/>
                </a:solidFill>
              </a:rPr>
              <a:t>Instrucción</a:t>
            </a:r>
            <a:r>
              <a:rPr lang="en-US" smtClean="0">
                <a:solidFill>
                  <a:srgbClr val="000000"/>
                </a:solidFill>
              </a:rPr>
              <a:t> </a:t>
            </a:r>
          </a:p>
          <a:p>
            <a:pPr eaLnBrk="1" hangingPunct="1">
              <a:spcBef>
                <a:spcPct val="0"/>
              </a:spcBef>
              <a:buFontTx/>
              <a:buChar char="•"/>
            </a:pPr>
            <a:r>
              <a:rPr lang="en-US" smtClean="0">
                <a:solidFill>
                  <a:srgbClr val="000000"/>
                </a:solidFill>
              </a:rPr>
              <a:t>Revise las condiciones que componen un NPRCS.</a:t>
            </a:r>
          </a:p>
          <a:p>
            <a:pPr eaLnBrk="1" hangingPunct="1">
              <a:spcBef>
                <a:spcPct val="0"/>
              </a:spcBef>
              <a:buFontTx/>
              <a:buChar char="•"/>
            </a:pPr>
            <a:r>
              <a:rPr lang="en-US" smtClean="0">
                <a:solidFill>
                  <a:srgbClr val="000000"/>
                </a:solidFill>
              </a:rPr>
              <a:t>Esta clasificación es extremadamente importante ya que hay pasos adicionales que se deben seguir para garantizar su seguridad, si se determina que está trabajando dentro de un PRCS.</a:t>
            </a:r>
          </a:p>
          <a:p>
            <a:pPr eaLnBrk="1" hangingPunct="1">
              <a:spcBef>
                <a:spcPct val="0"/>
              </a:spcBef>
              <a:buFontTx/>
              <a:buChar char="•"/>
            </a:pPr>
            <a:r>
              <a:rPr lang="en-US" smtClean="0">
                <a:solidFill>
                  <a:srgbClr val="000000"/>
                </a:solidFill>
              </a:rPr>
              <a:t>Notifique a la gerencia si falta señalización de un supuesto espacio restringido.</a:t>
            </a:r>
          </a:p>
        </p:txBody>
      </p:sp>
      <p:sp>
        <p:nvSpPr>
          <p:cNvPr id="173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11C3D78-1A3F-421B-A64D-4CC1541BA17F}" type="slidenum">
              <a:rPr lang="en-US" smtClean="0">
                <a:solidFill>
                  <a:srgbClr val="000000"/>
                </a:solidFill>
                <a:latin typeface="Calibri" pitchFamily="34" charset="0"/>
              </a:rPr>
              <a:pPr fontAlgn="base">
                <a:spcBef>
                  <a:spcPct val="0"/>
                </a:spcBef>
                <a:spcAft>
                  <a:spcPct val="0"/>
                </a:spcAft>
                <a:buSzPct val="100000"/>
                <a:defRPr/>
              </a:pPr>
              <a:t>26</a:t>
            </a:fld>
            <a:endParaRPr lang="en-US" smtClean="0">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9</a:t>
            </a:r>
          </a:p>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Para que se considere un PRCS, el espacio restringido debe:</a:t>
            </a:r>
          </a:p>
          <a:p>
            <a:pPr marL="628650" lvl="1" indent="-171450" eaLnBrk="1" hangingPunct="1">
              <a:spcBef>
                <a:spcPct val="0"/>
              </a:spcBef>
              <a:buFontTx/>
              <a:buChar char="•"/>
            </a:pPr>
            <a:r>
              <a:rPr lang="en-US" smtClean="0">
                <a:solidFill>
                  <a:srgbClr val="000000"/>
                </a:solidFill>
              </a:rPr>
              <a:t>Contener o tener el potencial de contener una atmósfera peligrosa.</a:t>
            </a:r>
          </a:p>
          <a:p>
            <a:pPr marL="628650" lvl="1" indent="-171450" eaLnBrk="1" hangingPunct="1">
              <a:spcBef>
                <a:spcPct val="0"/>
              </a:spcBef>
              <a:buFontTx/>
              <a:buChar char="•"/>
            </a:pPr>
            <a:r>
              <a:rPr lang="en-US" smtClean="0">
                <a:solidFill>
                  <a:srgbClr val="000000"/>
                </a:solidFill>
              </a:rPr>
              <a:t>Contener un material que tenga el potencial de hundir a un ingresante.</a:t>
            </a:r>
          </a:p>
          <a:p>
            <a:pPr marL="628650" lvl="1" indent="-171450" eaLnBrk="1" hangingPunct="1">
              <a:spcBef>
                <a:spcPct val="0"/>
              </a:spcBef>
              <a:buFontTx/>
              <a:buChar char="•"/>
            </a:pPr>
            <a:r>
              <a:rPr lang="en-US" smtClean="0">
                <a:solidFill>
                  <a:srgbClr val="000000"/>
                </a:solidFill>
              </a:rPr>
              <a:t>Tener una configuración interna en la que el ingresante podría quedar atrapado o asfixiado porque las paredes converjan por dentro o por un piso con pendiente hacia abajo y que se estreche en una sección transversal más pequeña.</a:t>
            </a:r>
          </a:p>
          <a:p>
            <a:pPr marL="628650" lvl="1" indent="-171450" eaLnBrk="1" hangingPunct="1">
              <a:spcBef>
                <a:spcPct val="0"/>
              </a:spcBef>
              <a:buFontTx/>
              <a:buChar char="•"/>
            </a:pPr>
            <a:r>
              <a:rPr lang="en-US" smtClean="0">
                <a:solidFill>
                  <a:srgbClr val="000000"/>
                </a:solidFill>
              </a:rPr>
              <a:t>Contener otro peligro grave reconocido para la salud o la seguridad.</a:t>
            </a:r>
          </a:p>
          <a:p>
            <a:pPr eaLnBrk="1" hangingPunct="1">
              <a:spcBef>
                <a:spcPct val="0"/>
              </a:spcBef>
              <a:buFontTx/>
              <a:buChar char="•"/>
            </a:pPr>
            <a:r>
              <a:rPr lang="en-US" b="1" smtClean="0">
                <a:solidFill>
                  <a:srgbClr val="000000"/>
                </a:solidFill>
              </a:rPr>
              <a:t>Si un espacio restringido contiene o tiene el potencial de contener CUALQUIERA de los peligros mencionados anteriormente, es por definición un espacio restringido para el que se requiere permiso.  </a:t>
            </a:r>
          </a:p>
          <a:p>
            <a:pPr eaLnBrk="1" hangingPunct="1">
              <a:spcBef>
                <a:spcPct val="0"/>
              </a:spcBef>
            </a:pPr>
            <a:r>
              <a:rPr lang="en-US" smtClean="0">
                <a:solidFill>
                  <a:srgbClr val="000000"/>
                </a:solidFill>
              </a:rPr>
              <a:t> </a:t>
            </a:r>
          </a:p>
        </p:txBody>
      </p:sp>
      <p:sp>
        <p:nvSpPr>
          <p:cNvPr id="174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7D263A8-1F73-40DA-B631-B5659AB1DDF2}" type="slidenum">
              <a:rPr lang="en-US" smtClean="0">
                <a:solidFill>
                  <a:srgbClr val="000000"/>
                </a:solidFill>
                <a:latin typeface="Calibri" pitchFamily="34" charset="0"/>
              </a:rPr>
              <a:pPr fontAlgn="base">
                <a:spcBef>
                  <a:spcPct val="0"/>
                </a:spcBef>
                <a:spcAft>
                  <a:spcPct val="0"/>
                </a:spcAft>
                <a:buSzPct val="100000"/>
                <a:defRPr/>
              </a:pPr>
              <a:t>27</a:t>
            </a:fld>
            <a:endParaRPr lang="en-US"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9</a:t>
            </a:r>
          </a:p>
          <a:p>
            <a:pPr eaLnBrk="1" hangingPunct="1">
              <a:spcBef>
                <a:spcPct val="0"/>
              </a:spcBef>
            </a:pPr>
            <a:r>
              <a:rPr lang="en-US" b="1" smtClean="0">
                <a:solidFill>
                  <a:srgbClr val="000000"/>
                </a:solidFill>
              </a:rPr>
              <a:t>Instrucción</a:t>
            </a:r>
            <a:r>
              <a:rPr lang="en-US" smtClean="0">
                <a:solidFill>
                  <a:srgbClr val="000000"/>
                </a:solidFill>
              </a:rPr>
              <a:t> </a:t>
            </a:r>
          </a:p>
          <a:p>
            <a:pPr eaLnBrk="1" hangingPunct="1">
              <a:spcBef>
                <a:spcPct val="0"/>
              </a:spcBef>
              <a:buFontTx/>
              <a:buChar char="•"/>
            </a:pPr>
            <a:r>
              <a:rPr lang="en-US" smtClean="0">
                <a:solidFill>
                  <a:srgbClr val="000000"/>
                </a:solidFill>
              </a:rPr>
              <a:t>La ilustración muestra cómo clasificar un espacio ya sea como un NPRCS o PRCS.</a:t>
            </a:r>
          </a:p>
        </p:txBody>
      </p:sp>
      <p:sp>
        <p:nvSpPr>
          <p:cNvPr id="175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E9288A8-059B-4A3C-B38A-A702C2611BF4}" type="slidenum">
              <a:rPr lang="en-US" smtClean="0">
                <a:solidFill>
                  <a:srgbClr val="000000"/>
                </a:solidFill>
                <a:latin typeface="Calibri" pitchFamily="34" charset="0"/>
              </a:rPr>
              <a:pPr fontAlgn="base">
                <a:spcBef>
                  <a:spcPct val="0"/>
                </a:spcBef>
                <a:spcAft>
                  <a:spcPct val="0"/>
                </a:spcAft>
                <a:buSzPct val="100000"/>
                <a:defRPr/>
              </a:pPr>
              <a:t>28</a:t>
            </a:fld>
            <a:endParaRPr lang="en-US" smtClean="0">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10</a:t>
            </a:r>
          </a:p>
          <a:p>
            <a:pPr eaLnBrk="1" hangingPunct="1">
              <a:spcBef>
                <a:spcPct val="0"/>
              </a:spcBef>
            </a:pPr>
            <a:r>
              <a:rPr lang="en-US" b="1" dirty="0" err="1" smtClean="0">
                <a:solidFill>
                  <a:srgbClr val="000000"/>
                </a:solidFill>
              </a:rPr>
              <a:t>Instrucción</a:t>
            </a:r>
            <a:r>
              <a:rPr lang="en-US" b="1" dirty="0" smtClean="0">
                <a:solidFill>
                  <a:srgbClr val="000000"/>
                </a:solidFill>
              </a:rPr>
              <a:t> </a:t>
            </a:r>
          </a:p>
          <a:p>
            <a:pPr eaLnBrk="1" hangingPunct="1">
              <a:spcBef>
                <a:spcPct val="0"/>
              </a:spcBef>
              <a:buFontTx/>
              <a:buChar char="•"/>
            </a:pPr>
            <a:r>
              <a:rPr lang="en-US" dirty="0" err="1" smtClean="0">
                <a:solidFill>
                  <a:srgbClr val="000000"/>
                </a:solidFill>
              </a:rPr>
              <a:t>Analice</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cinco</a:t>
            </a:r>
            <a:r>
              <a:rPr lang="en-US" dirty="0" smtClean="0">
                <a:solidFill>
                  <a:srgbClr val="000000"/>
                </a:solidFill>
              </a:rPr>
              <a:t> </a:t>
            </a:r>
            <a:r>
              <a:rPr lang="en-US" dirty="0" err="1" smtClean="0">
                <a:solidFill>
                  <a:srgbClr val="000000"/>
                </a:solidFill>
              </a:rPr>
              <a:t>condiciones</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hacen</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atmósfera</a:t>
            </a:r>
            <a:r>
              <a:rPr lang="en-US" dirty="0" smtClean="0">
                <a:solidFill>
                  <a:srgbClr val="000000"/>
                </a:solidFill>
              </a:rPr>
              <a:t> sea </a:t>
            </a:r>
            <a:r>
              <a:rPr lang="en-US" dirty="0" err="1" smtClean="0">
                <a:solidFill>
                  <a:srgbClr val="000000"/>
                </a:solidFill>
              </a:rPr>
              <a:t>peligrosa</a:t>
            </a:r>
            <a:r>
              <a:rPr lang="en-US" dirty="0" smtClean="0">
                <a:solidFill>
                  <a:srgbClr val="000000"/>
                </a:solidFill>
              </a:rPr>
              <a:t>.</a:t>
            </a:r>
          </a:p>
          <a:p>
            <a:pPr eaLnBrk="1" hangingPunct="1">
              <a:spcBef>
                <a:spcPct val="0"/>
              </a:spcBef>
              <a:buFontTx/>
              <a:buChar char="•"/>
            </a:pPr>
            <a:r>
              <a:rPr lang="en-US" dirty="0" err="1" smtClean="0">
                <a:solidFill>
                  <a:srgbClr val="000000"/>
                </a:solidFill>
              </a:rPr>
              <a:t>Concentración</a:t>
            </a:r>
            <a:r>
              <a:rPr lang="en-US" dirty="0" smtClean="0">
                <a:solidFill>
                  <a:srgbClr val="000000"/>
                </a:solidFill>
              </a:rPr>
              <a:t> de </a:t>
            </a:r>
            <a:r>
              <a:rPr lang="en-US" dirty="0" err="1" smtClean="0">
                <a:solidFill>
                  <a:srgbClr val="000000"/>
                </a:solidFill>
              </a:rPr>
              <a:t>oxígeno</a:t>
            </a:r>
            <a:r>
              <a:rPr lang="en-US" dirty="0" smtClean="0">
                <a:solidFill>
                  <a:srgbClr val="000000"/>
                </a:solidFill>
              </a:rPr>
              <a:t> en la </a:t>
            </a:r>
            <a:r>
              <a:rPr lang="en-US" dirty="0" err="1" smtClean="0">
                <a:solidFill>
                  <a:srgbClr val="000000"/>
                </a:solidFill>
              </a:rPr>
              <a:t>atmósfera</a:t>
            </a:r>
            <a:r>
              <a:rPr lang="en-US" dirty="0" smtClean="0">
                <a:solidFill>
                  <a:srgbClr val="000000"/>
                </a:solidFill>
              </a:rPr>
              <a:t> entre 19,5 % o </a:t>
            </a:r>
            <a:r>
              <a:rPr lang="en-US" dirty="0" err="1" smtClean="0">
                <a:solidFill>
                  <a:srgbClr val="000000"/>
                </a:solidFill>
              </a:rPr>
              <a:t>por</a:t>
            </a:r>
            <a:r>
              <a:rPr lang="en-US" dirty="0" smtClean="0">
                <a:solidFill>
                  <a:srgbClr val="000000"/>
                </a:solidFill>
              </a:rPr>
              <a:t> </a:t>
            </a:r>
            <a:r>
              <a:rPr lang="en-US" dirty="0" err="1" smtClean="0">
                <a:solidFill>
                  <a:srgbClr val="000000"/>
                </a:solidFill>
              </a:rPr>
              <a:t>encima</a:t>
            </a:r>
            <a:r>
              <a:rPr lang="en-US" dirty="0" smtClean="0">
                <a:solidFill>
                  <a:srgbClr val="000000"/>
                </a:solidFill>
              </a:rPr>
              <a:t> de 23,5 %.</a:t>
            </a:r>
          </a:p>
          <a:p>
            <a:pPr eaLnBrk="1" hangingPunct="1">
              <a:spcBef>
                <a:spcPct val="0"/>
              </a:spcBef>
              <a:buFontTx/>
              <a:buChar char="•"/>
            </a:pPr>
            <a:r>
              <a:rPr lang="en-US" dirty="0" smtClean="0">
                <a:solidFill>
                  <a:srgbClr val="000000"/>
                </a:solidFill>
              </a:rPr>
              <a:t>El gas, vapor o </a:t>
            </a:r>
            <a:r>
              <a:rPr lang="en-US" dirty="0" err="1" smtClean="0">
                <a:solidFill>
                  <a:srgbClr val="000000"/>
                </a:solidFill>
              </a:rPr>
              <a:t>bruma</a:t>
            </a:r>
            <a:r>
              <a:rPr lang="en-US" dirty="0" smtClean="0">
                <a:solidFill>
                  <a:srgbClr val="000000"/>
                </a:solidFill>
              </a:rPr>
              <a:t> </a:t>
            </a:r>
            <a:r>
              <a:rPr lang="en-US" dirty="0" err="1" smtClean="0">
                <a:solidFill>
                  <a:srgbClr val="000000"/>
                </a:solidFill>
              </a:rPr>
              <a:t>inflamable</a:t>
            </a:r>
            <a:r>
              <a:rPr lang="en-US" dirty="0" smtClean="0">
                <a:solidFill>
                  <a:srgbClr val="000000"/>
                </a:solidFill>
              </a:rPr>
              <a:t> </a:t>
            </a:r>
            <a:r>
              <a:rPr lang="en-US" dirty="0" err="1" smtClean="0">
                <a:solidFill>
                  <a:srgbClr val="000000"/>
                </a:solidFill>
              </a:rPr>
              <a:t>debe</a:t>
            </a:r>
            <a:r>
              <a:rPr lang="en-US" dirty="0" smtClean="0">
                <a:solidFill>
                  <a:srgbClr val="000000"/>
                </a:solidFill>
              </a:rPr>
              <a:t> </a:t>
            </a:r>
            <a:r>
              <a:rPr lang="en-US" dirty="0" err="1" smtClean="0">
                <a:solidFill>
                  <a:srgbClr val="000000"/>
                </a:solidFill>
              </a:rPr>
              <a:t>ser</a:t>
            </a:r>
            <a:r>
              <a:rPr lang="en-US" dirty="0" smtClean="0">
                <a:solidFill>
                  <a:srgbClr val="000000"/>
                </a:solidFill>
              </a:rPr>
              <a:t> mayor </a:t>
            </a:r>
            <a:r>
              <a:rPr lang="en-US" dirty="0" err="1" smtClean="0">
                <a:solidFill>
                  <a:srgbClr val="000000"/>
                </a:solidFill>
              </a:rPr>
              <a:t>que</a:t>
            </a:r>
            <a:r>
              <a:rPr lang="en-US" dirty="0" smtClean="0">
                <a:solidFill>
                  <a:srgbClr val="000000"/>
                </a:solidFill>
              </a:rPr>
              <a:t> 10 % del </a:t>
            </a:r>
            <a:r>
              <a:rPr lang="en-US" dirty="0" err="1" smtClean="0">
                <a:solidFill>
                  <a:srgbClr val="000000"/>
                </a:solidFill>
              </a:rPr>
              <a:t>límite</a:t>
            </a:r>
            <a:r>
              <a:rPr lang="en-US" dirty="0" smtClean="0">
                <a:solidFill>
                  <a:srgbClr val="000000"/>
                </a:solidFill>
              </a:rPr>
              <a:t> </a:t>
            </a:r>
            <a:r>
              <a:rPr lang="en-US" dirty="0" err="1" smtClean="0">
                <a:solidFill>
                  <a:srgbClr val="000000"/>
                </a:solidFill>
              </a:rPr>
              <a:t>inflamable</a:t>
            </a:r>
            <a:r>
              <a:rPr lang="en-US" dirty="0" smtClean="0">
                <a:solidFill>
                  <a:srgbClr val="000000"/>
                </a:solidFill>
              </a:rPr>
              <a:t> </a:t>
            </a:r>
            <a:r>
              <a:rPr lang="en-US" dirty="0" err="1" smtClean="0">
                <a:solidFill>
                  <a:srgbClr val="000000"/>
                </a:solidFill>
              </a:rPr>
              <a:t>más</a:t>
            </a:r>
            <a:r>
              <a:rPr lang="en-US" dirty="0" smtClean="0">
                <a:solidFill>
                  <a:srgbClr val="000000"/>
                </a:solidFill>
              </a:rPr>
              <a:t> </a:t>
            </a:r>
            <a:r>
              <a:rPr lang="en-US" dirty="0" err="1" smtClean="0">
                <a:solidFill>
                  <a:srgbClr val="000000"/>
                </a:solidFill>
              </a:rPr>
              <a:t>bajo</a:t>
            </a:r>
            <a:r>
              <a:rPr lang="en-US" dirty="0" smtClean="0">
                <a:solidFill>
                  <a:srgbClr val="000000"/>
                </a:solidFill>
              </a:rPr>
              <a:t> o del </a:t>
            </a:r>
            <a:r>
              <a:rPr lang="en-US" dirty="0" err="1" smtClean="0">
                <a:solidFill>
                  <a:srgbClr val="000000"/>
                </a:solidFill>
              </a:rPr>
              <a:t>límite</a:t>
            </a:r>
            <a:r>
              <a:rPr lang="en-US" dirty="0" smtClean="0">
                <a:solidFill>
                  <a:srgbClr val="000000"/>
                </a:solidFill>
              </a:rPr>
              <a:t> </a:t>
            </a:r>
            <a:r>
              <a:rPr lang="en-US" dirty="0" err="1" smtClean="0">
                <a:solidFill>
                  <a:srgbClr val="000000"/>
                </a:solidFill>
              </a:rPr>
              <a:t>explosivo</a:t>
            </a:r>
            <a:r>
              <a:rPr lang="en-US" dirty="0" smtClean="0">
                <a:solidFill>
                  <a:srgbClr val="000000"/>
                </a:solidFill>
              </a:rPr>
              <a:t> </a:t>
            </a:r>
            <a:r>
              <a:rPr lang="en-US" dirty="0" err="1" smtClean="0">
                <a:solidFill>
                  <a:srgbClr val="000000"/>
                </a:solidFill>
              </a:rPr>
              <a:t>más</a:t>
            </a:r>
            <a:r>
              <a:rPr lang="en-US" dirty="0" smtClean="0">
                <a:solidFill>
                  <a:srgbClr val="000000"/>
                </a:solidFill>
              </a:rPr>
              <a:t> </a:t>
            </a:r>
            <a:r>
              <a:rPr lang="en-US" dirty="0" err="1" smtClean="0">
                <a:solidFill>
                  <a:srgbClr val="000000"/>
                </a:solidFill>
              </a:rPr>
              <a:t>bajo</a:t>
            </a:r>
            <a:r>
              <a:rPr lang="en-US" dirty="0" smtClean="0">
                <a:solidFill>
                  <a:srgbClr val="000000"/>
                </a:solidFill>
              </a:rPr>
              <a:t> (</a:t>
            </a:r>
            <a:r>
              <a:rPr lang="en-US" dirty="0" err="1" smtClean="0">
                <a:solidFill>
                  <a:srgbClr val="000000"/>
                </a:solidFill>
              </a:rPr>
              <a:t>LFL</a:t>
            </a:r>
            <a:r>
              <a:rPr lang="en-US" dirty="0" smtClean="0">
                <a:solidFill>
                  <a:srgbClr val="000000"/>
                </a:solidFill>
              </a:rPr>
              <a:t> o </a:t>
            </a:r>
            <a:r>
              <a:rPr lang="en-US" dirty="0" err="1" smtClean="0">
                <a:solidFill>
                  <a:srgbClr val="000000"/>
                </a:solidFill>
              </a:rPr>
              <a:t>LEL</a:t>
            </a:r>
            <a:r>
              <a:rPr lang="en-US" dirty="0" smtClean="0">
                <a:solidFill>
                  <a:srgbClr val="000000"/>
                </a:solidFill>
              </a:rPr>
              <a:t>, </a:t>
            </a:r>
            <a:r>
              <a:rPr lang="en-US" dirty="0" err="1" smtClean="0">
                <a:solidFill>
                  <a:srgbClr val="000000"/>
                </a:solidFill>
              </a:rPr>
              <a:t>por</a:t>
            </a:r>
            <a:r>
              <a:rPr lang="en-US" dirty="0" smtClean="0">
                <a:solidFill>
                  <a:srgbClr val="000000"/>
                </a:solidFill>
              </a:rPr>
              <a:t> </a:t>
            </a:r>
            <a:r>
              <a:rPr lang="en-US" dirty="0" err="1" smtClean="0">
                <a:solidFill>
                  <a:srgbClr val="000000"/>
                </a:solidFill>
              </a:rPr>
              <a:t>sus</a:t>
            </a:r>
            <a:r>
              <a:rPr lang="en-US" dirty="0" smtClean="0">
                <a:solidFill>
                  <a:srgbClr val="000000"/>
                </a:solidFill>
              </a:rPr>
              <a:t> </a:t>
            </a:r>
            <a:r>
              <a:rPr lang="en-US" dirty="0" err="1" smtClean="0">
                <a:solidFill>
                  <a:srgbClr val="000000"/>
                </a:solidFill>
              </a:rPr>
              <a:t>siglas</a:t>
            </a:r>
            <a:r>
              <a:rPr lang="en-US" dirty="0" smtClean="0">
                <a:solidFill>
                  <a:srgbClr val="000000"/>
                </a:solidFill>
              </a:rPr>
              <a:t> en </a:t>
            </a:r>
            <a:r>
              <a:rPr lang="en-US" dirty="0" err="1" smtClean="0">
                <a:solidFill>
                  <a:srgbClr val="000000"/>
                </a:solidFill>
              </a:rPr>
              <a:t>inglés</a:t>
            </a:r>
            <a:r>
              <a:rPr lang="en-US" dirty="0" smtClean="0">
                <a:solidFill>
                  <a:srgbClr val="000000"/>
                </a:solidFill>
              </a:rPr>
              <a:t>).</a:t>
            </a:r>
          </a:p>
          <a:p>
            <a:pPr eaLnBrk="1" hangingPunct="1">
              <a:spcBef>
                <a:spcPct val="0"/>
              </a:spcBef>
              <a:buFontTx/>
              <a:buChar char="•"/>
            </a:pPr>
            <a:r>
              <a:rPr lang="en-US" dirty="0" smtClean="0">
                <a:solidFill>
                  <a:srgbClr val="000000"/>
                </a:solidFill>
              </a:rPr>
              <a:t>“</a:t>
            </a:r>
            <a:r>
              <a:rPr lang="en-US" dirty="0" err="1" smtClean="0">
                <a:solidFill>
                  <a:srgbClr val="000000"/>
                </a:solidFill>
              </a:rPr>
              <a:t>Polvo</a:t>
            </a:r>
            <a:r>
              <a:rPr lang="en-US" dirty="0" smtClean="0">
                <a:solidFill>
                  <a:srgbClr val="000000"/>
                </a:solidFill>
              </a:rPr>
              <a:t> combustible en el </a:t>
            </a:r>
            <a:r>
              <a:rPr lang="en-US" dirty="0" err="1" smtClean="0">
                <a:solidFill>
                  <a:srgbClr val="000000"/>
                </a:solidFill>
              </a:rPr>
              <a:t>aire</a:t>
            </a:r>
            <a:r>
              <a:rPr lang="en-US" dirty="0" smtClean="0">
                <a:solidFill>
                  <a:srgbClr val="000000"/>
                </a:solidFill>
              </a:rPr>
              <a:t> en </a:t>
            </a:r>
            <a:r>
              <a:rPr lang="en-US" dirty="0" err="1" smtClean="0">
                <a:solidFill>
                  <a:srgbClr val="000000"/>
                </a:solidFill>
              </a:rPr>
              <a:t>una</a:t>
            </a:r>
            <a:r>
              <a:rPr lang="en-US" dirty="0" smtClean="0">
                <a:solidFill>
                  <a:srgbClr val="000000"/>
                </a:solidFill>
              </a:rPr>
              <a:t> </a:t>
            </a:r>
            <a:r>
              <a:rPr lang="en-US" dirty="0" err="1" smtClean="0">
                <a:solidFill>
                  <a:srgbClr val="000000"/>
                </a:solidFill>
              </a:rPr>
              <a:t>concentración</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alcance</a:t>
            </a:r>
            <a:r>
              <a:rPr lang="en-US" dirty="0" smtClean="0">
                <a:solidFill>
                  <a:srgbClr val="000000"/>
                </a:solidFill>
              </a:rPr>
              <a:t> o </a:t>
            </a:r>
            <a:r>
              <a:rPr lang="en-US" dirty="0" err="1" smtClean="0">
                <a:solidFill>
                  <a:srgbClr val="000000"/>
                </a:solidFill>
              </a:rPr>
              <a:t>supere</a:t>
            </a:r>
            <a:r>
              <a:rPr lang="en-US" dirty="0" smtClean="0">
                <a:solidFill>
                  <a:srgbClr val="000000"/>
                </a:solidFill>
              </a:rPr>
              <a:t> el </a:t>
            </a:r>
            <a:r>
              <a:rPr lang="en-US" dirty="0" err="1" smtClean="0">
                <a:solidFill>
                  <a:srgbClr val="000000"/>
                </a:solidFill>
              </a:rPr>
              <a:t>LFL</a:t>
            </a:r>
            <a:r>
              <a:rPr lang="en-US" dirty="0" smtClean="0">
                <a:solidFill>
                  <a:srgbClr val="000000"/>
                </a:solidFill>
              </a:rPr>
              <a:t>”</a:t>
            </a:r>
          </a:p>
          <a:p>
            <a:pPr marL="628650" lvl="1" indent="-171450" eaLnBrk="1" hangingPunct="1">
              <a:spcBef>
                <a:spcPct val="0"/>
              </a:spcBef>
              <a:buFontTx/>
              <a:buChar char="•"/>
            </a:pPr>
            <a:r>
              <a:rPr lang="en-US" b="1" dirty="0" smtClean="0">
                <a:solidFill>
                  <a:srgbClr val="000000"/>
                </a:solidFill>
              </a:rPr>
              <a:t>Nota:</a:t>
            </a:r>
            <a:r>
              <a:rPr lang="en-US" dirty="0" smtClean="0">
                <a:solidFill>
                  <a:srgbClr val="000000"/>
                </a:solidFill>
              </a:rPr>
              <a:t> </a:t>
            </a:r>
            <a:r>
              <a:rPr lang="en-US" i="1" dirty="0" err="1" smtClean="0">
                <a:solidFill>
                  <a:srgbClr val="000000"/>
                </a:solidFill>
              </a:rPr>
              <a:t>Esta</a:t>
            </a:r>
            <a:r>
              <a:rPr lang="en-US" i="1" dirty="0" smtClean="0">
                <a:solidFill>
                  <a:srgbClr val="000000"/>
                </a:solidFill>
              </a:rPr>
              <a:t> </a:t>
            </a:r>
            <a:r>
              <a:rPr lang="en-US" i="1" dirty="0" err="1" smtClean="0">
                <a:solidFill>
                  <a:srgbClr val="000000"/>
                </a:solidFill>
              </a:rPr>
              <a:t>concentración</a:t>
            </a:r>
            <a:r>
              <a:rPr lang="en-US" i="1" dirty="0" smtClean="0">
                <a:solidFill>
                  <a:srgbClr val="000000"/>
                </a:solidFill>
              </a:rPr>
              <a:t> puede </a:t>
            </a:r>
            <a:r>
              <a:rPr lang="en-US" i="1" dirty="0" err="1" smtClean="0">
                <a:solidFill>
                  <a:srgbClr val="000000"/>
                </a:solidFill>
              </a:rPr>
              <a:t>ser</a:t>
            </a:r>
            <a:r>
              <a:rPr lang="en-US" i="1" dirty="0" smtClean="0">
                <a:solidFill>
                  <a:srgbClr val="000000"/>
                </a:solidFill>
              </a:rPr>
              <a:t> </a:t>
            </a:r>
            <a:r>
              <a:rPr lang="en-US" i="1" dirty="0" err="1" smtClean="0">
                <a:solidFill>
                  <a:srgbClr val="000000"/>
                </a:solidFill>
              </a:rPr>
              <a:t>aproximada</a:t>
            </a:r>
            <a:r>
              <a:rPr lang="en-US" i="1" dirty="0" smtClean="0">
                <a:solidFill>
                  <a:srgbClr val="000000"/>
                </a:solidFill>
              </a:rPr>
              <a:t> </a:t>
            </a:r>
            <a:r>
              <a:rPr lang="en-US" i="1" dirty="0" err="1" smtClean="0">
                <a:solidFill>
                  <a:srgbClr val="000000"/>
                </a:solidFill>
              </a:rPr>
              <a:t>como</a:t>
            </a:r>
            <a:r>
              <a:rPr lang="en-US" i="1" dirty="0" smtClean="0">
                <a:solidFill>
                  <a:srgbClr val="000000"/>
                </a:solidFill>
              </a:rPr>
              <a:t> </a:t>
            </a:r>
            <a:r>
              <a:rPr lang="en-US" i="1" dirty="0" err="1" smtClean="0">
                <a:solidFill>
                  <a:srgbClr val="000000"/>
                </a:solidFill>
              </a:rPr>
              <a:t>una</a:t>
            </a:r>
            <a:r>
              <a:rPr lang="en-US" i="1" dirty="0" smtClean="0">
                <a:solidFill>
                  <a:srgbClr val="000000"/>
                </a:solidFill>
              </a:rPr>
              <a:t> </a:t>
            </a:r>
            <a:r>
              <a:rPr lang="en-US" i="1" dirty="0" err="1" smtClean="0">
                <a:solidFill>
                  <a:srgbClr val="000000"/>
                </a:solidFill>
              </a:rPr>
              <a:t>condición</a:t>
            </a:r>
            <a:r>
              <a:rPr lang="en-US" i="1" dirty="0" smtClean="0">
                <a:solidFill>
                  <a:srgbClr val="000000"/>
                </a:solidFill>
              </a:rPr>
              <a:t> en la </a:t>
            </a:r>
            <a:r>
              <a:rPr lang="en-US" i="1" dirty="0" err="1" smtClean="0">
                <a:solidFill>
                  <a:srgbClr val="000000"/>
                </a:solidFill>
              </a:rPr>
              <a:t>que</a:t>
            </a:r>
            <a:r>
              <a:rPr lang="en-US" i="1" dirty="0" smtClean="0">
                <a:solidFill>
                  <a:srgbClr val="000000"/>
                </a:solidFill>
              </a:rPr>
              <a:t> el </a:t>
            </a:r>
            <a:r>
              <a:rPr lang="en-US" i="1" dirty="0" err="1" smtClean="0">
                <a:solidFill>
                  <a:srgbClr val="000000"/>
                </a:solidFill>
              </a:rPr>
              <a:t>polvo</a:t>
            </a:r>
            <a:r>
              <a:rPr lang="en-US" i="1" dirty="0" smtClean="0">
                <a:solidFill>
                  <a:srgbClr val="000000"/>
                </a:solidFill>
              </a:rPr>
              <a:t> combustible </a:t>
            </a:r>
            <a:r>
              <a:rPr lang="en-US" i="1" dirty="0" err="1" smtClean="0">
                <a:solidFill>
                  <a:srgbClr val="000000"/>
                </a:solidFill>
              </a:rPr>
              <a:t>oscurece</a:t>
            </a:r>
            <a:r>
              <a:rPr lang="en-US" i="1" dirty="0" smtClean="0">
                <a:solidFill>
                  <a:srgbClr val="000000"/>
                </a:solidFill>
              </a:rPr>
              <a:t> la </a:t>
            </a:r>
            <a:r>
              <a:rPr lang="en-US" i="1" dirty="0" err="1" smtClean="0">
                <a:solidFill>
                  <a:srgbClr val="000000"/>
                </a:solidFill>
              </a:rPr>
              <a:t>visión</a:t>
            </a:r>
            <a:r>
              <a:rPr lang="en-US" i="1" dirty="0" smtClean="0">
                <a:solidFill>
                  <a:srgbClr val="000000"/>
                </a:solidFill>
              </a:rPr>
              <a:t> a </a:t>
            </a:r>
            <a:r>
              <a:rPr lang="en-US" i="1" dirty="0" err="1" smtClean="0">
                <a:solidFill>
                  <a:srgbClr val="000000"/>
                </a:solidFill>
              </a:rPr>
              <a:t>una</a:t>
            </a:r>
            <a:r>
              <a:rPr lang="en-US" i="1" dirty="0" smtClean="0">
                <a:solidFill>
                  <a:srgbClr val="000000"/>
                </a:solidFill>
              </a:rPr>
              <a:t> </a:t>
            </a:r>
            <a:r>
              <a:rPr lang="en-US" i="1" dirty="0" err="1" smtClean="0">
                <a:solidFill>
                  <a:srgbClr val="000000"/>
                </a:solidFill>
              </a:rPr>
              <a:t>distancia</a:t>
            </a:r>
            <a:r>
              <a:rPr lang="en-US" i="1" dirty="0" smtClean="0">
                <a:solidFill>
                  <a:srgbClr val="000000"/>
                </a:solidFill>
              </a:rPr>
              <a:t> de 5 pies (1,5 metros) o </a:t>
            </a:r>
            <a:r>
              <a:rPr lang="en-US" i="1" dirty="0" err="1" smtClean="0">
                <a:solidFill>
                  <a:srgbClr val="000000"/>
                </a:solidFill>
              </a:rPr>
              <a:t>menos</a:t>
            </a:r>
            <a:r>
              <a:rPr lang="en-US" i="1" dirty="0" smtClean="0">
                <a:solidFill>
                  <a:srgbClr val="000000"/>
                </a:solidFill>
              </a:rPr>
              <a:t>.</a:t>
            </a:r>
          </a:p>
          <a:p>
            <a:pPr eaLnBrk="1" hangingPunct="1">
              <a:spcBef>
                <a:spcPct val="0"/>
              </a:spcBef>
              <a:buFontTx/>
              <a:buChar char="•"/>
            </a:pPr>
            <a:r>
              <a:rPr lang="en-US" dirty="0" smtClean="0">
                <a:solidFill>
                  <a:srgbClr val="000000"/>
                </a:solidFill>
              </a:rPr>
              <a:t>La </a:t>
            </a:r>
            <a:r>
              <a:rPr lang="en-US" dirty="0" err="1" smtClean="0">
                <a:solidFill>
                  <a:srgbClr val="000000"/>
                </a:solidFill>
              </a:rPr>
              <a:t>concentración</a:t>
            </a:r>
            <a:r>
              <a:rPr lang="en-US" dirty="0" smtClean="0">
                <a:solidFill>
                  <a:srgbClr val="000000"/>
                </a:solidFill>
              </a:rPr>
              <a:t> </a:t>
            </a:r>
            <a:r>
              <a:rPr lang="en-US" dirty="0" err="1" smtClean="0">
                <a:solidFill>
                  <a:srgbClr val="000000"/>
                </a:solidFill>
              </a:rPr>
              <a:t>atmosférica</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supere</a:t>
            </a:r>
            <a:r>
              <a:rPr lang="en-US" dirty="0" smtClean="0">
                <a:solidFill>
                  <a:srgbClr val="000000"/>
                </a:solidFill>
              </a:rPr>
              <a:t> el </a:t>
            </a:r>
            <a:r>
              <a:rPr lang="en-US" dirty="0" err="1" smtClean="0">
                <a:solidFill>
                  <a:srgbClr val="000000"/>
                </a:solidFill>
              </a:rPr>
              <a:t>límite</a:t>
            </a:r>
            <a:r>
              <a:rPr lang="en-US" dirty="0" smtClean="0">
                <a:solidFill>
                  <a:srgbClr val="000000"/>
                </a:solidFill>
              </a:rPr>
              <a:t> de </a:t>
            </a:r>
            <a:r>
              <a:rPr lang="en-US" dirty="0" err="1" smtClean="0">
                <a:solidFill>
                  <a:srgbClr val="000000"/>
                </a:solidFill>
              </a:rPr>
              <a:t>exposición</a:t>
            </a:r>
            <a:r>
              <a:rPr lang="en-US" dirty="0" smtClean="0">
                <a:solidFill>
                  <a:srgbClr val="000000"/>
                </a:solidFill>
              </a:rPr>
              <a:t> </a:t>
            </a:r>
            <a:r>
              <a:rPr lang="en-US" dirty="0" err="1" smtClean="0">
                <a:solidFill>
                  <a:srgbClr val="000000"/>
                </a:solidFill>
              </a:rPr>
              <a:t>ocupacional</a:t>
            </a:r>
            <a:r>
              <a:rPr lang="en-US" dirty="0" smtClean="0">
                <a:solidFill>
                  <a:srgbClr val="000000"/>
                </a:solidFill>
              </a:rPr>
              <a:t> </a:t>
            </a:r>
            <a:r>
              <a:rPr lang="en-US" dirty="0" err="1" smtClean="0">
                <a:solidFill>
                  <a:srgbClr val="000000"/>
                </a:solidFill>
              </a:rPr>
              <a:t>para</a:t>
            </a:r>
            <a:r>
              <a:rPr lang="en-US" dirty="0" smtClean="0">
                <a:solidFill>
                  <a:srgbClr val="000000"/>
                </a:solidFill>
              </a:rPr>
              <a:t> cualquier </a:t>
            </a:r>
            <a:r>
              <a:rPr lang="en-US" dirty="0" err="1" smtClean="0">
                <a:solidFill>
                  <a:srgbClr val="000000"/>
                </a:solidFill>
              </a:rPr>
              <a:t>sustancia</a:t>
            </a:r>
            <a:r>
              <a:rPr lang="en-US" dirty="0" smtClean="0">
                <a:solidFill>
                  <a:srgbClr val="000000"/>
                </a:solidFill>
              </a:rPr>
              <a:t> </a:t>
            </a:r>
            <a:r>
              <a:rPr lang="en-US" dirty="0" err="1" smtClean="0">
                <a:solidFill>
                  <a:srgbClr val="000000"/>
                </a:solidFill>
              </a:rPr>
              <a:t>que</a:t>
            </a:r>
            <a:r>
              <a:rPr lang="en-US" dirty="0" smtClean="0">
                <a:solidFill>
                  <a:srgbClr val="000000"/>
                </a:solidFill>
              </a:rPr>
              <a:t> sea “</a:t>
            </a:r>
            <a:r>
              <a:rPr lang="en-US" dirty="0" err="1" smtClean="0">
                <a:solidFill>
                  <a:srgbClr val="000000"/>
                </a:solidFill>
              </a:rPr>
              <a:t>capaz</a:t>
            </a:r>
            <a:r>
              <a:rPr lang="en-US" dirty="0" smtClean="0">
                <a:solidFill>
                  <a:srgbClr val="000000"/>
                </a:solidFill>
              </a:rPr>
              <a:t> de </a:t>
            </a:r>
            <a:r>
              <a:rPr lang="en-US" dirty="0" err="1" smtClean="0">
                <a:solidFill>
                  <a:srgbClr val="000000"/>
                </a:solidFill>
              </a:rPr>
              <a:t>causar</a:t>
            </a:r>
            <a:r>
              <a:rPr lang="en-US" dirty="0" smtClean="0">
                <a:solidFill>
                  <a:srgbClr val="000000"/>
                </a:solidFill>
              </a:rPr>
              <a:t> la </a:t>
            </a:r>
            <a:r>
              <a:rPr lang="en-US" dirty="0" err="1" smtClean="0">
                <a:solidFill>
                  <a:srgbClr val="000000"/>
                </a:solidFill>
              </a:rPr>
              <a:t>muerte</a:t>
            </a:r>
            <a:r>
              <a:rPr lang="en-US" dirty="0" smtClean="0">
                <a:solidFill>
                  <a:srgbClr val="000000"/>
                </a:solidFill>
              </a:rPr>
              <a:t>, </a:t>
            </a:r>
            <a:r>
              <a:rPr lang="en-US" dirty="0" err="1" smtClean="0">
                <a:solidFill>
                  <a:srgbClr val="000000"/>
                </a:solidFill>
              </a:rPr>
              <a:t>incapacidad</a:t>
            </a:r>
            <a:r>
              <a:rPr lang="en-US" dirty="0" smtClean="0">
                <a:solidFill>
                  <a:srgbClr val="000000"/>
                </a:solidFill>
              </a:rPr>
              <a:t>, </a:t>
            </a:r>
            <a:r>
              <a:rPr lang="en-US" dirty="0" err="1" smtClean="0">
                <a:solidFill>
                  <a:srgbClr val="000000"/>
                </a:solidFill>
              </a:rPr>
              <a:t>deficiencia</a:t>
            </a:r>
            <a:r>
              <a:rPr lang="en-US" dirty="0" smtClean="0">
                <a:solidFill>
                  <a:srgbClr val="000000"/>
                </a:solidFill>
              </a:rPr>
              <a:t> de la </a:t>
            </a:r>
            <a:r>
              <a:rPr lang="en-US" dirty="0" err="1" smtClean="0">
                <a:solidFill>
                  <a:srgbClr val="000000"/>
                </a:solidFill>
              </a:rPr>
              <a:t>capacidad</a:t>
            </a:r>
            <a:r>
              <a:rPr lang="en-US" dirty="0" smtClean="0">
                <a:solidFill>
                  <a:srgbClr val="000000"/>
                </a:solidFill>
              </a:rPr>
              <a:t> de </a:t>
            </a:r>
            <a:r>
              <a:rPr lang="en-US" dirty="0" err="1" smtClean="0">
                <a:solidFill>
                  <a:srgbClr val="000000"/>
                </a:solidFill>
              </a:rPr>
              <a:t>autorescate</a:t>
            </a:r>
            <a:r>
              <a:rPr lang="en-US" dirty="0" smtClean="0">
                <a:solidFill>
                  <a:srgbClr val="000000"/>
                </a:solidFill>
              </a:rPr>
              <a:t>, </a:t>
            </a:r>
            <a:r>
              <a:rPr lang="en-US" dirty="0" err="1" smtClean="0">
                <a:solidFill>
                  <a:srgbClr val="000000"/>
                </a:solidFill>
              </a:rPr>
              <a:t>lesión</a:t>
            </a:r>
            <a:r>
              <a:rPr lang="en-US" dirty="0" smtClean="0">
                <a:solidFill>
                  <a:srgbClr val="000000"/>
                </a:solidFill>
              </a:rPr>
              <a:t> o </a:t>
            </a:r>
            <a:r>
              <a:rPr lang="en-US" dirty="0" err="1" smtClean="0">
                <a:solidFill>
                  <a:srgbClr val="000000"/>
                </a:solidFill>
              </a:rPr>
              <a:t>enfermedad</a:t>
            </a:r>
            <a:r>
              <a:rPr lang="en-US" dirty="0" smtClean="0">
                <a:solidFill>
                  <a:srgbClr val="000000"/>
                </a:solidFill>
              </a:rPr>
              <a:t> </a:t>
            </a:r>
            <a:r>
              <a:rPr lang="en-US" dirty="0" err="1" smtClean="0">
                <a:solidFill>
                  <a:srgbClr val="000000"/>
                </a:solidFill>
              </a:rPr>
              <a:t>aguda</a:t>
            </a:r>
            <a:r>
              <a:rPr lang="en-US" dirty="0" smtClean="0">
                <a:solidFill>
                  <a:srgbClr val="000000"/>
                </a:solidFill>
              </a:rPr>
              <a:t> </a:t>
            </a:r>
            <a:r>
              <a:rPr lang="en-US" dirty="0" err="1" smtClean="0">
                <a:solidFill>
                  <a:srgbClr val="000000"/>
                </a:solidFill>
              </a:rPr>
              <a:t>debido</a:t>
            </a:r>
            <a:r>
              <a:rPr lang="en-US" dirty="0" smtClean="0">
                <a:solidFill>
                  <a:srgbClr val="000000"/>
                </a:solidFill>
              </a:rPr>
              <a:t> a </a:t>
            </a:r>
            <a:r>
              <a:rPr lang="en-US" dirty="0" err="1" smtClean="0">
                <a:solidFill>
                  <a:srgbClr val="000000"/>
                </a:solidFill>
              </a:rPr>
              <a:t>sus</a:t>
            </a:r>
            <a:r>
              <a:rPr lang="en-US" dirty="0" smtClean="0">
                <a:solidFill>
                  <a:srgbClr val="000000"/>
                </a:solidFill>
              </a:rPr>
              <a:t> </a:t>
            </a:r>
            <a:r>
              <a:rPr lang="en-US" dirty="0" err="1" smtClean="0">
                <a:solidFill>
                  <a:srgbClr val="000000"/>
                </a:solidFill>
              </a:rPr>
              <a:t>efectos</a:t>
            </a:r>
            <a:r>
              <a:rPr lang="en-US" dirty="0" smtClean="0">
                <a:solidFill>
                  <a:srgbClr val="000000"/>
                </a:solidFill>
              </a:rPr>
              <a:t> de </a:t>
            </a:r>
            <a:r>
              <a:rPr lang="en-US" dirty="0" err="1" smtClean="0">
                <a:solidFill>
                  <a:srgbClr val="000000"/>
                </a:solidFill>
              </a:rPr>
              <a:t>salud</a:t>
            </a:r>
            <a:r>
              <a:rPr lang="en-US" dirty="0" smtClean="0">
                <a:solidFill>
                  <a:srgbClr val="000000"/>
                </a:solidFill>
              </a:rPr>
              <a:t>” y </a:t>
            </a:r>
            <a:r>
              <a:rPr lang="en-US" dirty="0" err="1" smtClean="0">
                <a:solidFill>
                  <a:srgbClr val="000000"/>
                </a:solidFill>
              </a:rPr>
              <a:t>que</a:t>
            </a:r>
            <a:r>
              <a:rPr lang="en-US" dirty="0" smtClean="0">
                <a:solidFill>
                  <a:srgbClr val="000000"/>
                </a:solidFill>
              </a:rPr>
              <a:t> </a:t>
            </a:r>
            <a:r>
              <a:rPr lang="en-US" dirty="0" err="1" smtClean="0">
                <a:solidFill>
                  <a:srgbClr val="000000"/>
                </a:solidFill>
              </a:rPr>
              <a:t>podría</a:t>
            </a:r>
            <a:r>
              <a:rPr lang="en-US" dirty="0" smtClean="0">
                <a:solidFill>
                  <a:srgbClr val="000000"/>
                </a:solidFill>
              </a:rPr>
              <a:t> </a:t>
            </a:r>
            <a:r>
              <a:rPr lang="en-US" dirty="0" err="1" smtClean="0">
                <a:solidFill>
                  <a:srgbClr val="000000"/>
                </a:solidFill>
              </a:rPr>
              <a:t>derivar</a:t>
            </a:r>
            <a:r>
              <a:rPr lang="en-US" dirty="0" smtClean="0">
                <a:solidFill>
                  <a:srgbClr val="000000"/>
                </a:solidFill>
              </a:rPr>
              <a:t> en la </a:t>
            </a:r>
            <a:r>
              <a:rPr lang="en-US" dirty="0" err="1" smtClean="0">
                <a:solidFill>
                  <a:srgbClr val="000000"/>
                </a:solidFill>
              </a:rPr>
              <a:t>exposición</a:t>
            </a:r>
            <a:r>
              <a:rPr lang="en-US" dirty="0" smtClean="0">
                <a:solidFill>
                  <a:srgbClr val="000000"/>
                </a:solidFill>
              </a:rPr>
              <a:t> del </a:t>
            </a:r>
            <a:r>
              <a:rPr lang="en-US" dirty="0" err="1" smtClean="0">
                <a:solidFill>
                  <a:srgbClr val="000000"/>
                </a:solidFill>
              </a:rPr>
              <a:t>empleado</a:t>
            </a:r>
            <a:r>
              <a:rPr lang="en-US" dirty="0" smtClean="0">
                <a:solidFill>
                  <a:srgbClr val="000000"/>
                </a:solidFill>
              </a:rPr>
              <a:t> en </a:t>
            </a:r>
            <a:r>
              <a:rPr lang="en-US" dirty="0" err="1" smtClean="0">
                <a:solidFill>
                  <a:srgbClr val="000000"/>
                </a:solidFill>
              </a:rPr>
              <a:t>exceso</a:t>
            </a:r>
            <a:r>
              <a:rPr lang="en-US" dirty="0" smtClean="0">
                <a:solidFill>
                  <a:srgbClr val="000000"/>
                </a:solidFill>
              </a:rPr>
              <a:t> de la </a:t>
            </a:r>
            <a:r>
              <a:rPr lang="en-US" dirty="0" err="1" smtClean="0">
                <a:solidFill>
                  <a:srgbClr val="000000"/>
                </a:solidFill>
              </a:rPr>
              <a:t>dosis</a:t>
            </a:r>
            <a:r>
              <a:rPr lang="en-US" dirty="0" smtClean="0">
                <a:solidFill>
                  <a:srgbClr val="000000"/>
                </a:solidFill>
              </a:rPr>
              <a:t> o del </a:t>
            </a:r>
            <a:r>
              <a:rPr lang="en-US" dirty="0" err="1" smtClean="0">
                <a:solidFill>
                  <a:srgbClr val="000000"/>
                </a:solidFill>
              </a:rPr>
              <a:t>límite</a:t>
            </a:r>
            <a:r>
              <a:rPr lang="en-US" dirty="0" smtClean="0">
                <a:solidFill>
                  <a:srgbClr val="000000"/>
                </a:solidFill>
              </a:rPr>
              <a:t> de </a:t>
            </a:r>
            <a:r>
              <a:rPr lang="en-US" dirty="0" err="1" smtClean="0">
                <a:solidFill>
                  <a:srgbClr val="000000"/>
                </a:solidFill>
              </a:rPr>
              <a:t>exposición</a:t>
            </a:r>
            <a:r>
              <a:rPr lang="en-US" dirty="0" smtClean="0">
                <a:solidFill>
                  <a:srgbClr val="000000"/>
                </a:solidFill>
              </a:rPr>
              <a:t> </a:t>
            </a:r>
            <a:r>
              <a:rPr lang="en-US" dirty="0" err="1" smtClean="0">
                <a:solidFill>
                  <a:srgbClr val="000000"/>
                </a:solidFill>
              </a:rPr>
              <a:t>permitido</a:t>
            </a:r>
            <a:r>
              <a:rPr lang="en-US" dirty="0" smtClean="0">
                <a:solidFill>
                  <a:srgbClr val="000000"/>
                </a:solidFill>
              </a:rPr>
              <a:t>.</a:t>
            </a:r>
          </a:p>
          <a:p>
            <a:pPr eaLnBrk="1" hangingPunct="1">
              <a:spcBef>
                <a:spcPct val="0"/>
              </a:spcBef>
              <a:buFontTx/>
              <a:buChar char="•"/>
            </a:pPr>
            <a:r>
              <a:rPr lang="en-US" dirty="0" smtClean="0">
                <a:solidFill>
                  <a:srgbClr val="000000"/>
                </a:solidFill>
              </a:rPr>
              <a:t>“Cualquier </a:t>
            </a:r>
            <a:r>
              <a:rPr lang="en-US" dirty="0" err="1" smtClean="0">
                <a:solidFill>
                  <a:srgbClr val="000000"/>
                </a:solidFill>
              </a:rPr>
              <a:t>otra</a:t>
            </a:r>
            <a:r>
              <a:rPr lang="en-US" dirty="0" smtClean="0">
                <a:solidFill>
                  <a:srgbClr val="000000"/>
                </a:solidFill>
              </a:rPr>
              <a:t> </a:t>
            </a:r>
            <a:r>
              <a:rPr lang="en-US" dirty="0" err="1" smtClean="0">
                <a:solidFill>
                  <a:srgbClr val="000000"/>
                </a:solidFill>
              </a:rPr>
              <a:t>condición</a:t>
            </a:r>
            <a:r>
              <a:rPr lang="en-US" dirty="0" smtClean="0">
                <a:solidFill>
                  <a:srgbClr val="000000"/>
                </a:solidFill>
              </a:rPr>
              <a:t> </a:t>
            </a:r>
            <a:r>
              <a:rPr lang="en-US" dirty="0" err="1" smtClean="0">
                <a:solidFill>
                  <a:srgbClr val="000000"/>
                </a:solidFill>
              </a:rPr>
              <a:t>atmosférica</a:t>
            </a:r>
            <a:r>
              <a:rPr lang="en-US" dirty="0" smtClean="0">
                <a:solidFill>
                  <a:srgbClr val="000000"/>
                </a:solidFill>
              </a:rPr>
              <a:t> </a:t>
            </a:r>
            <a:r>
              <a:rPr lang="en-US" dirty="0" err="1" smtClean="0">
                <a:solidFill>
                  <a:srgbClr val="000000"/>
                </a:solidFill>
              </a:rPr>
              <a:t>que</a:t>
            </a:r>
            <a:r>
              <a:rPr lang="en-US" dirty="0" smtClean="0">
                <a:solidFill>
                  <a:srgbClr val="000000"/>
                </a:solidFill>
              </a:rPr>
              <a:t> sea </a:t>
            </a:r>
            <a:r>
              <a:rPr lang="en-US" dirty="0" err="1" smtClean="0">
                <a:solidFill>
                  <a:srgbClr val="000000"/>
                </a:solidFill>
              </a:rPr>
              <a:t>inmediatamente</a:t>
            </a:r>
            <a:r>
              <a:rPr lang="en-US" dirty="0" smtClean="0">
                <a:solidFill>
                  <a:srgbClr val="000000"/>
                </a:solidFill>
              </a:rPr>
              <a:t> </a:t>
            </a:r>
            <a:r>
              <a:rPr lang="en-US" dirty="0" err="1" smtClean="0">
                <a:solidFill>
                  <a:srgbClr val="000000"/>
                </a:solidFill>
              </a:rPr>
              <a:t>peligrosa</a:t>
            </a:r>
            <a:r>
              <a:rPr lang="en-US" dirty="0" smtClean="0">
                <a:solidFill>
                  <a:srgbClr val="000000"/>
                </a:solidFill>
              </a:rPr>
              <a:t> </a:t>
            </a:r>
            <a:r>
              <a:rPr lang="en-US" dirty="0" err="1" smtClean="0">
                <a:solidFill>
                  <a:srgbClr val="000000"/>
                </a:solidFill>
              </a:rPr>
              <a:t>para</a:t>
            </a:r>
            <a:r>
              <a:rPr lang="en-US" dirty="0" smtClean="0">
                <a:solidFill>
                  <a:srgbClr val="000000"/>
                </a:solidFill>
              </a:rPr>
              <a:t> la </a:t>
            </a:r>
            <a:r>
              <a:rPr lang="en-US" dirty="0" err="1" smtClean="0">
                <a:solidFill>
                  <a:srgbClr val="000000"/>
                </a:solidFill>
              </a:rPr>
              <a:t>vida</a:t>
            </a:r>
            <a:r>
              <a:rPr lang="en-US" dirty="0" smtClean="0">
                <a:solidFill>
                  <a:srgbClr val="000000"/>
                </a:solidFill>
              </a:rPr>
              <a:t> o la </a:t>
            </a:r>
            <a:r>
              <a:rPr lang="en-US" dirty="0" err="1" smtClean="0">
                <a:solidFill>
                  <a:srgbClr val="000000"/>
                </a:solidFill>
              </a:rPr>
              <a:t>salud</a:t>
            </a:r>
            <a:r>
              <a:rPr lang="en-US" dirty="0" smtClean="0">
                <a:solidFill>
                  <a:srgbClr val="000000"/>
                </a:solidFill>
              </a:rPr>
              <a:t>” (</a:t>
            </a:r>
            <a:r>
              <a:rPr lang="en-US" dirty="0" err="1" smtClean="0">
                <a:solidFill>
                  <a:srgbClr val="000000"/>
                </a:solidFill>
              </a:rPr>
              <a:t>por</a:t>
            </a:r>
            <a:r>
              <a:rPr lang="en-US" dirty="0" smtClean="0">
                <a:solidFill>
                  <a:srgbClr val="000000"/>
                </a:solidFill>
              </a:rPr>
              <a:t> </a:t>
            </a:r>
            <a:r>
              <a:rPr lang="en-US" dirty="0" err="1" smtClean="0">
                <a:solidFill>
                  <a:srgbClr val="000000"/>
                </a:solidFill>
              </a:rPr>
              <a:t>ejemplo</a:t>
            </a:r>
            <a:r>
              <a:rPr lang="en-US" dirty="0" smtClean="0">
                <a:solidFill>
                  <a:srgbClr val="000000"/>
                </a:solidFill>
              </a:rPr>
              <a:t>, el </a:t>
            </a:r>
            <a:r>
              <a:rPr lang="en-US" dirty="0" err="1" smtClean="0">
                <a:solidFill>
                  <a:srgbClr val="000000"/>
                </a:solidFill>
              </a:rPr>
              <a:t>calor</a:t>
            </a:r>
            <a:r>
              <a:rPr lang="en-US" dirty="0" smtClean="0">
                <a:solidFill>
                  <a:srgbClr val="000000"/>
                </a:solidFill>
              </a:rPr>
              <a:t>). </a:t>
            </a:r>
          </a:p>
          <a:p>
            <a:pPr eaLnBrk="1" hangingPunct="1">
              <a:spcBef>
                <a:spcPct val="0"/>
              </a:spcBef>
              <a:buFontTx/>
              <a:buChar char="•"/>
            </a:pPr>
            <a:r>
              <a:rPr lang="en-US" dirty="0" err="1" smtClean="0">
                <a:solidFill>
                  <a:srgbClr val="000000"/>
                </a:solidFill>
              </a:rPr>
              <a:t>Vea</a:t>
            </a:r>
            <a:r>
              <a:rPr lang="en-US" dirty="0" smtClean="0">
                <a:solidFill>
                  <a:srgbClr val="000000"/>
                </a:solidFill>
              </a:rPr>
              <a:t> el </a:t>
            </a:r>
            <a:r>
              <a:rPr lang="en-US" dirty="0" err="1" smtClean="0">
                <a:solidFill>
                  <a:srgbClr val="000000"/>
                </a:solidFill>
              </a:rPr>
              <a:t>comentario</a:t>
            </a:r>
            <a:r>
              <a:rPr lang="en-US" dirty="0" smtClean="0">
                <a:solidFill>
                  <a:srgbClr val="000000"/>
                </a:solidFill>
              </a:rPr>
              <a:t> 1</a:t>
            </a:r>
          </a:p>
          <a:p>
            <a:pPr eaLnBrk="1" hangingPunct="1">
              <a:spcBef>
                <a:spcPct val="0"/>
              </a:spcBef>
              <a:buFontTx/>
              <a:buChar char="•"/>
            </a:pPr>
            <a:r>
              <a:rPr lang="en-US" dirty="0" err="1" smtClean="0">
                <a:solidFill>
                  <a:srgbClr val="000000"/>
                </a:solidFill>
              </a:rPr>
              <a:t>Subparte</a:t>
            </a:r>
            <a:r>
              <a:rPr lang="en-US" dirty="0" smtClean="0">
                <a:solidFill>
                  <a:srgbClr val="000000"/>
                </a:solidFill>
              </a:rPr>
              <a:t> AA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en la </a:t>
            </a:r>
            <a:r>
              <a:rPr lang="en-US" dirty="0" err="1" smtClean="0">
                <a:solidFill>
                  <a:srgbClr val="000000"/>
                </a:solidFill>
              </a:rPr>
              <a:t>construcción</a:t>
            </a:r>
            <a:r>
              <a:rPr lang="en-US" dirty="0" smtClean="0">
                <a:solidFill>
                  <a:srgbClr val="000000"/>
                </a:solidFill>
              </a:rPr>
              <a:t>, https://www.osha.gov/confinedspaces/1926_subpart_aa.pdf (se </a:t>
            </a:r>
            <a:r>
              <a:rPr lang="en-US" dirty="0" err="1" smtClean="0">
                <a:solidFill>
                  <a:srgbClr val="000000"/>
                </a:solidFill>
              </a:rPr>
              <a:t>accedió</a:t>
            </a:r>
            <a:r>
              <a:rPr lang="en-US" dirty="0" smtClean="0">
                <a:solidFill>
                  <a:srgbClr val="000000"/>
                </a:solidFill>
              </a:rPr>
              <a:t> el 5 de </a:t>
            </a:r>
            <a:r>
              <a:rPr lang="en-US" dirty="0" err="1" smtClean="0">
                <a:solidFill>
                  <a:srgbClr val="000000"/>
                </a:solidFill>
              </a:rPr>
              <a:t>abril</a:t>
            </a:r>
            <a:r>
              <a:rPr lang="en-US" dirty="0" smtClean="0">
                <a:solidFill>
                  <a:srgbClr val="000000"/>
                </a:solidFill>
              </a:rPr>
              <a:t> de 2016).</a:t>
            </a:r>
          </a:p>
          <a:p>
            <a:pPr eaLnBrk="1" hangingPunct="1">
              <a:spcBef>
                <a:spcPct val="0"/>
              </a:spcBef>
              <a:buFontTx/>
              <a:buChar char="•"/>
            </a:pPr>
            <a:r>
              <a:rPr lang="en-US" dirty="0" err="1" smtClean="0">
                <a:solidFill>
                  <a:srgbClr val="000000"/>
                </a:solidFill>
              </a:rPr>
              <a:t>Vea</a:t>
            </a:r>
            <a:r>
              <a:rPr lang="en-US" dirty="0" smtClean="0">
                <a:solidFill>
                  <a:srgbClr val="000000"/>
                </a:solidFill>
              </a:rPr>
              <a:t> el </a:t>
            </a:r>
            <a:r>
              <a:rPr lang="en-US" dirty="0" err="1" smtClean="0">
                <a:solidFill>
                  <a:srgbClr val="000000"/>
                </a:solidFill>
              </a:rPr>
              <a:t>comentario</a:t>
            </a:r>
            <a:r>
              <a:rPr lang="en-US" dirty="0" smtClean="0">
                <a:solidFill>
                  <a:srgbClr val="000000"/>
                </a:solidFill>
              </a:rPr>
              <a:t> 3</a:t>
            </a:r>
          </a:p>
        </p:txBody>
      </p:sp>
      <p:sp>
        <p:nvSpPr>
          <p:cNvPr id="176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8F86833-A20F-4CBD-86AD-6657FD711CFB}" type="slidenum">
              <a:rPr lang="en-US" smtClean="0">
                <a:solidFill>
                  <a:srgbClr val="000000"/>
                </a:solidFill>
                <a:latin typeface="Calibri" pitchFamily="34" charset="0"/>
              </a:rPr>
              <a:pPr fontAlgn="base">
                <a:spcBef>
                  <a:spcPct val="0"/>
                </a:spcBef>
                <a:spcAft>
                  <a:spcPct val="0"/>
                </a:spcAft>
                <a:buSzPct val="100000"/>
                <a:defRPr/>
              </a:pPr>
              <a:t>29</a:t>
            </a:fld>
            <a:endParaRPr lang="en-US" smtClean="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cs typeface="Times New Roman" pitchFamily="18" charset="0"/>
              </a:rPr>
              <a:t>Tiempo</a:t>
            </a:r>
            <a:endParaRPr lang="en-US" b="1" dirty="0" smtClean="0">
              <a:solidFill>
                <a:srgbClr val="000000"/>
              </a:solidFill>
              <a:latin typeface="Times New Roman" pitchFamily="18" charset="0"/>
              <a:cs typeface="Times New Roman" pitchFamily="18" charset="0"/>
            </a:endParaRPr>
          </a:p>
          <a:p>
            <a:pPr eaLnBrk="1" hangingPunct="1">
              <a:spcBef>
                <a:spcPct val="0"/>
              </a:spcBef>
            </a:pPr>
            <a:r>
              <a:rPr lang="en-US" dirty="0" err="1" smtClean="0">
                <a:solidFill>
                  <a:srgbClr val="000000"/>
                </a:solidFill>
                <a:latin typeface="Times New Roman" pitchFamily="18" charset="0"/>
                <a:cs typeface="Times New Roman" pitchFamily="18" charset="0"/>
              </a:rPr>
              <a:t>Aproximadamente</a:t>
            </a:r>
            <a:r>
              <a:rPr lang="en-US" dirty="0" smtClean="0">
                <a:solidFill>
                  <a:srgbClr val="000000"/>
                </a:solidFill>
                <a:latin typeface="Times New Roman" pitchFamily="18" charset="0"/>
                <a:cs typeface="Times New Roman" pitchFamily="18" charset="0"/>
              </a:rPr>
              <a:t> 10 </a:t>
            </a:r>
            <a:r>
              <a:rPr lang="en-US" dirty="0" err="1" smtClean="0">
                <a:solidFill>
                  <a:srgbClr val="000000"/>
                </a:solidFill>
                <a:latin typeface="Times New Roman" pitchFamily="18" charset="0"/>
                <a:cs typeface="Times New Roman" pitchFamily="18" charset="0"/>
              </a:rPr>
              <a:t>minutos</a:t>
            </a:r>
            <a:r>
              <a:rPr lang="en-US" dirty="0" smtClean="0">
                <a:solidFill>
                  <a:srgbClr val="000000"/>
                </a:solidFill>
                <a:latin typeface="Times New Roman" pitchFamily="18" charset="0"/>
                <a:cs typeface="Times New Roman" pitchFamily="18" charset="0"/>
              </a:rPr>
              <a:t> </a:t>
            </a:r>
          </a:p>
          <a:p>
            <a:pPr eaLnBrk="1" hangingPunct="1">
              <a:spcBef>
                <a:spcPct val="0"/>
              </a:spcBef>
            </a:pPr>
            <a:r>
              <a:rPr lang="en-US" b="1" dirty="0"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n-US" b="1" dirty="0" err="1" smtClean="0">
                <a:solidFill>
                  <a:srgbClr val="000000"/>
                </a:solidFill>
                <a:latin typeface="Times New Roman" pitchFamily="18" charset="0"/>
                <a:cs typeface="Times New Roman" pitchFamily="18" charset="0"/>
              </a:rPr>
              <a:t>Objetivo</a:t>
            </a:r>
            <a:endParaRPr lang="en-US" b="1" dirty="0" smtClean="0">
              <a:solidFill>
                <a:srgbClr val="000000"/>
              </a:solidFill>
              <a:latin typeface="Times New Roman" pitchFamily="18" charset="0"/>
              <a:cs typeface="Times New Roman" pitchFamily="18" charset="0"/>
            </a:endParaRPr>
          </a:p>
          <a:p>
            <a:pPr eaLnBrk="1" hangingPunct="1">
              <a:spcBef>
                <a:spcPct val="0"/>
              </a:spcBef>
              <a:buFontTx/>
              <a:buChar char="•"/>
            </a:pPr>
            <a:r>
              <a:rPr lang="en-US" dirty="0" smtClean="0">
                <a:solidFill>
                  <a:srgbClr val="000000"/>
                </a:solidFill>
                <a:cs typeface="Times New Roman" pitchFamily="18" charset="0"/>
              </a:rPr>
              <a:t>Las </a:t>
            </a:r>
            <a:r>
              <a:rPr lang="en-US" dirty="0" err="1" smtClean="0">
                <a:solidFill>
                  <a:srgbClr val="000000"/>
                </a:solidFill>
                <a:cs typeface="Times New Roman" pitchFamily="18" charset="0"/>
              </a:rPr>
              <a:t>actividades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exitosas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para</a:t>
            </a:r>
            <a:r>
              <a:rPr lang="en-US" dirty="0" smtClean="0">
                <a:solidFill>
                  <a:srgbClr val="000000"/>
                </a:solidFill>
                <a:cs typeface="Times New Roman" pitchFamily="18" charset="0"/>
              </a:rPr>
              <a:t> romper el </a:t>
            </a:r>
            <a:r>
              <a:rPr lang="en-US" dirty="0" err="1" smtClean="0">
                <a:solidFill>
                  <a:srgbClr val="000000"/>
                </a:solidFill>
                <a:cs typeface="Times New Roman" pitchFamily="18" charset="0"/>
              </a:rPr>
              <a:t>hielo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alientan</a:t>
            </a:r>
            <a:r>
              <a:rPr lang="en-US" dirty="0" smtClean="0">
                <a:solidFill>
                  <a:srgbClr val="000000"/>
                </a:solidFill>
                <a:cs typeface="Times New Roman" pitchFamily="18" charset="0"/>
              </a:rPr>
              <a:t> a los </a:t>
            </a:r>
            <a:r>
              <a:rPr lang="en-US" dirty="0" err="1" smtClean="0">
                <a:solidFill>
                  <a:srgbClr val="000000"/>
                </a:solidFill>
                <a:cs typeface="Times New Roman" pitchFamily="18" charset="0"/>
              </a:rPr>
              <a:t>estudiantes</a:t>
            </a:r>
            <a:r>
              <a:rPr lang="en-US" dirty="0" smtClean="0">
                <a:solidFill>
                  <a:srgbClr val="000000"/>
                </a:solidFill>
                <a:cs typeface="Times New Roman" pitchFamily="18" charset="0"/>
              </a:rPr>
              <a:t> a </a:t>
            </a:r>
            <a:r>
              <a:rPr lang="en-US" dirty="0" err="1" smtClean="0">
                <a:solidFill>
                  <a:srgbClr val="000000"/>
                </a:solidFill>
                <a:cs typeface="Times New Roman" pitchFamily="18" charset="0"/>
              </a:rPr>
              <a:t>aportar</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sus</a:t>
            </a:r>
            <a:r>
              <a:rPr lang="en-US" dirty="0" smtClean="0">
                <a:solidFill>
                  <a:srgbClr val="000000"/>
                </a:solidFill>
                <a:cs typeface="Times New Roman" pitchFamily="18" charset="0"/>
              </a:rPr>
              <a:t> ideas y </a:t>
            </a:r>
            <a:r>
              <a:rPr lang="en-US" dirty="0" err="1" smtClean="0">
                <a:solidFill>
                  <a:srgbClr val="000000"/>
                </a:solidFill>
                <a:cs typeface="Times New Roman" pitchFamily="18" charset="0"/>
              </a:rPr>
              <a:t>experiencias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incrementando</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esa</a:t>
            </a:r>
            <a:r>
              <a:rPr lang="en-US" dirty="0" smtClean="0">
                <a:solidFill>
                  <a:srgbClr val="000000"/>
                </a:solidFill>
                <a:cs typeface="Times New Roman" pitchFamily="18" charset="0"/>
              </a:rPr>
              <a:t> forma la </a:t>
            </a:r>
            <a:r>
              <a:rPr lang="en-US" dirty="0" err="1" smtClean="0">
                <a:solidFill>
                  <a:srgbClr val="000000"/>
                </a:solidFill>
                <a:cs typeface="Times New Roman" pitchFamily="18" charset="0"/>
              </a:rPr>
              <a:t>motivación</a:t>
            </a:r>
            <a:r>
              <a:rPr lang="en-US" dirty="0" smtClean="0">
                <a:solidFill>
                  <a:srgbClr val="000000"/>
                </a:solidFill>
                <a:cs typeface="Times New Roman" pitchFamily="18" charset="0"/>
              </a:rPr>
              <a:t> y la </a:t>
            </a:r>
            <a:r>
              <a:rPr lang="en-US" dirty="0" err="1" smtClean="0">
                <a:solidFill>
                  <a:srgbClr val="000000"/>
                </a:solidFill>
                <a:cs typeface="Times New Roman" pitchFamily="18" charset="0"/>
              </a:rPr>
              <a:t>participación</a:t>
            </a:r>
            <a:r>
              <a:rPr lang="en-US" dirty="0" smtClean="0">
                <a:solidFill>
                  <a:srgbClr val="000000"/>
                </a:solidFill>
                <a:cs typeface="Times New Roman" pitchFamily="18" charset="0"/>
              </a:rPr>
              <a:t> en la </a:t>
            </a:r>
            <a:r>
              <a:rPr lang="en-US" dirty="0" err="1" smtClean="0">
                <a:solidFill>
                  <a:srgbClr val="000000"/>
                </a:solidFill>
                <a:cs typeface="Times New Roman" pitchFamily="18" charset="0"/>
              </a:rPr>
              <a:t>clase</a:t>
            </a:r>
            <a:r>
              <a:rPr lang="en-US" dirty="0" smtClean="0">
                <a:solidFill>
                  <a:srgbClr val="000000"/>
                </a:solidFill>
                <a:cs typeface="Times New Roman" pitchFamily="18" charset="0"/>
              </a:rPr>
              <a:t>.</a:t>
            </a:r>
          </a:p>
          <a:p>
            <a:pPr eaLnBrk="1" hangingPunct="1">
              <a:spcBef>
                <a:spcPct val="0"/>
              </a:spcBef>
              <a:buFontTx/>
              <a:buChar char="•"/>
            </a:pPr>
            <a:r>
              <a:rPr lang="en-US" dirty="0" smtClean="0">
                <a:solidFill>
                  <a:srgbClr val="000000"/>
                </a:solidFill>
                <a:cs typeface="Times New Roman" pitchFamily="18" charset="0"/>
              </a:rPr>
              <a:t>A </a:t>
            </a:r>
            <a:r>
              <a:rPr lang="en-US" dirty="0" err="1" smtClean="0">
                <a:solidFill>
                  <a:srgbClr val="000000"/>
                </a:solidFill>
                <a:cs typeface="Times New Roman" pitchFamily="18" charset="0"/>
              </a:rPr>
              <a:t>continuación</a:t>
            </a:r>
            <a:r>
              <a:rPr lang="en-US" dirty="0" smtClean="0">
                <a:solidFill>
                  <a:srgbClr val="000000"/>
                </a:solidFill>
                <a:cs typeface="Times New Roman" pitchFamily="18" charset="0"/>
              </a:rPr>
              <a:t>, hay </a:t>
            </a:r>
            <a:r>
              <a:rPr lang="en-US" dirty="0" err="1" smtClean="0">
                <a:solidFill>
                  <a:srgbClr val="000000"/>
                </a:solidFill>
                <a:cs typeface="Times New Roman" pitchFamily="18" charset="0"/>
              </a:rPr>
              <a:t>una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variedad</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actividades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para</a:t>
            </a:r>
            <a:r>
              <a:rPr lang="en-US" dirty="0" smtClean="0">
                <a:solidFill>
                  <a:srgbClr val="000000"/>
                </a:solidFill>
                <a:cs typeface="Times New Roman" pitchFamily="18" charset="0"/>
              </a:rPr>
              <a:t> romper el </a:t>
            </a:r>
            <a:r>
              <a:rPr lang="en-US" dirty="0" err="1" smtClean="0">
                <a:solidFill>
                  <a:srgbClr val="000000"/>
                </a:solidFill>
                <a:cs typeface="Times New Roman" pitchFamily="18" charset="0"/>
              </a:rPr>
              <a:t>hielo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que</a:t>
            </a:r>
            <a:r>
              <a:rPr lang="en-US" dirty="0" smtClean="0">
                <a:solidFill>
                  <a:srgbClr val="000000"/>
                </a:solidFill>
                <a:cs typeface="Times New Roman" pitchFamily="18" charset="0"/>
              </a:rPr>
              <a:t> el </a:t>
            </a:r>
            <a:r>
              <a:rPr lang="en-US" dirty="0" err="1" smtClean="0">
                <a:solidFill>
                  <a:srgbClr val="000000"/>
                </a:solidFill>
                <a:cs typeface="Times New Roman" pitchFamily="18" charset="0"/>
              </a:rPr>
              <a:t>facilitador</a:t>
            </a:r>
            <a:r>
              <a:rPr lang="en-US" dirty="0" smtClean="0">
                <a:solidFill>
                  <a:srgbClr val="000000"/>
                </a:solidFill>
                <a:cs typeface="Times New Roman" pitchFamily="18" charset="0"/>
              </a:rPr>
              <a:t> puede </a:t>
            </a:r>
            <a:r>
              <a:rPr lang="en-US" dirty="0" err="1" smtClean="0">
                <a:solidFill>
                  <a:srgbClr val="000000"/>
                </a:solidFill>
                <a:cs typeface="Times New Roman" pitchFamily="18" charset="0"/>
              </a:rPr>
              <a:t>incorporar</a:t>
            </a:r>
            <a:r>
              <a:rPr lang="en-US" dirty="0" smtClean="0">
                <a:solidFill>
                  <a:srgbClr val="000000"/>
                </a:solidFill>
                <a:cs typeface="Times New Roman" pitchFamily="18" charset="0"/>
              </a:rPr>
              <a:t> al </a:t>
            </a:r>
            <a:r>
              <a:rPr lang="en-US" dirty="0" err="1" smtClean="0">
                <a:solidFill>
                  <a:srgbClr val="000000"/>
                </a:solidFill>
                <a:cs typeface="Times New Roman" pitchFamily="18" charset="0"/>
              </a:rPr>
              <a:t>comienzo</a:t>
            </a:r>
            <a:r>
              <a:rPr lang="en-US" dirty="0" smtClean="0">
                <a:solidFill>
                  <a:srgbClr val="000000"/>
                </a:solidFill>
                <a:cs typeface="Times New Roman" pitchFamily="18" charset="0"/>
              </a:rPr>
              <a:t> del </a:t>
            </a:r>
            <a:r>
              <a:rPr lang="en-US" dirty="0" err="1" smtClean="0">
                <a:solidFill>
                  <a:srgbClr val="000000"/>
                </a:solidFill>
                <a:cs typeface="Times New Roman" pitchFamily="18" charset="0"/>
              </a:rPr>
              <a:t>curso</a:t>
            </a:r>
            <a:r>
              <a:rPr lang="en-US" dirty="0" smtClean="0">
                <a:solidFill>
                  <a:srgbClr val="000000"/>
                </a:solidFill>
                <a:cs typeface="Times New Roman" pitchFamily="18" charset="0"/>
              </a:rPr>
              <a:t> y </a:t>
            </a:r>
            <a:r>
              <a:rPr lang="en-US" dirty="0" err="1" smtClean="0">
                <a:solidFill>
                  <a:srgbClr val="000000"/>
                </a:solidFill>
                <a:cs typeface="Times New Roman" pitchFamily="18" charset="0"/>
              </a:rPr>
              <a:t>después</a:t>
            </a:r>
            <a:r>
              <a:rPr lang="en-US" dirty="0" smtClean="0">
                <a:solidFill>
                  <a:srgbClr val="000000"/>
                </a:solidFill>
                <a:cs typeface="Times New Roman" pitchFamily="18" charset="0"/>
              </a:rPr>
              <a:t> de los </a:t>
            </a:r>
            <a:r>
              <a:rPr lang="en-US" dirty="0" err="1" smtClean="0">
                <a:solidFill>
                  <a:srgbClr val="000000"/>
                </a:solidFill>
                <a:cs typeface="Times New Roman" pitchFamily="18" charset="0"/>
              </a:rPr>
              <a:t>descansos</a:t>
            </a:r>
            <a:r>
              <a:rPr lang="en-US" dirty="0" smtClean="0">
                <a:solidFill>
                  <a:srgbClr val="000000"/>
                </a:solidFill>
                <a:cs typeface="Times New Roman" pitchFamily="18" charset="0"/>
              </a:rPr>
              <a:t>.</a:t>
            </a:r>
          </a:p>
        </p:txBody>
      </p:sp>
      <p:sp>
        <p:nvSpPr>
          <p:cNvPr id="149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E2FF8BE-66AF-416A-9FB8-D74C5B9B534F}" type="slidenum">
              <a:rPr lang="en-US" smtClean="0">
                <a:solidFill>
                  <a:srgbClr val="000000"/>
                </a:solidFill>
                <a:latin typeface="Calibri" pitchFamily="34" charset="0"/>
              </a:rPr>
              <a:pPr fontAlgn="base">
                <a:spcBef>
                  <a:spcPct val="0"/>
                </a:spcBef>
                <a:spcAft>
                  <a:spcPct val="0"/>
                </a:spcAft>
                <a:buSzPct val="100000"/>
                <a:defRPr/>
              </a:pPr>
              <a:t>3</a:t>
            </a:fld>
            <a:endParaRPr lang="en-US" smtClean="0">
              <a:solidFill>
                <a:srgbClr val="000000"/>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11</a:t>
            </a:r>
          </a:p>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Revise las viñetas.</a:t>
            </a:r>
          </a:p>
          <a:p>
            <a:pPr eaLnBrk="1" hangingPunct="1">
              <a:spcBef>
                <a:spcPct val="0"/>
              </a:spcBef>
              <a:buFontTx/>
              <a:buChar char="•"/>
            </a:pPr>
            <a:r>
              <a:rPr lang="en-US" smtClean="0">
                <a:solidFill>
                  <a:srgbClr val="000000"/>
                </a:solidFill>
              </a:rPr>
              <a:t>Granos, arena, polvo y agua son ejemplos de materiales que pueden representar un peligro de hundimiento para los empleados.</a:t>
            </a:r>
          </a:p>
        </p:txBody>
      </p:sp>
      <p:sp>
        <p:nvSpPr>
          <p:cNvPr id="177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37F5FE7-41AD-43BA-8AAD-2DEBDAC537A2}" type="slidenum">
              <a:rPr lang="en-US" smtClean="0">
                <a:solidFill>
                  <a:srgbClr val="000000"/>
                </a:solidFill>
                <a:latin typeface="Calibri" pitchFamily="34" charset="0"/>
              </a:rPr>
              <a:pPr fontAlgn="base">
                <a:spcBef>
                  <a:spcPct val="0"/>
                </a:spcBef>
                <a:spcAft>
                  <a:spcPct val="0"/>
                </a:spcAft>
                <a:buSzPct val="100000"/>
                <a:defRPr/>
              </a:pPr>
              <a:t>30</a:t>
            </a:fld>
            <a:endParaRPr lang="en-US" smtClean="0">
              <a:solidFill>
                <a:srgbClr val="000000"/>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11</a:t>
            </a:r>
          </a:p>
          <a:p>
            <a:pPr eaLnBrk="1" hangingPunct="1">
              <a:spcBef>
                <a:spcPct val="0"/>
              </a:spcBef>
            </a:pPr>
            <a:r>
              <a:rPr lang="en-US" b="1" smtClean="0">
                <a:solidFill>
                  <a:srgbClr val="000000"/>
                </a:solidFill>
              </a:rPr>
              <a:t>Instrucción </a:t>
            </a:r>
          </a:p>
          <a:p>
            <a:pPr eaLnBrk="1" hangingPunct="1">
              <a:spcBef>
                <a:spcPct val="0"/>
              </a:spcBef>
              <a:buFontTx/>
              <a:buChar char="•"/>
            </a:pPr>
            <a:r>
              <a:rPr lang="en-US" smtClean="0">
                <a:solidFill>
                  <a:srgbClr val="000000"/>
                </a:solidFill>
              </a:rPr>
              <a:t>Revise las viñetas.</a:t>
            </a:r>
          </a:p>
          <a:p>
            <a:pPr eaLnBrk="1" hangingPunct="1">
              <a:spcBef>
                <a:spcPct val="0"/>
              </a:spcBef>
              <a:buFontTx/>
              <a:buChar char="•"/>
            </a:pPr>
            <a:r>
              <a:rPr lang="en-US" smtClean="0">
                <a:solidFill>
                  <a:srgbClr val="000000"/>
                </a:solidFill>
              </a:rPr>
              <a:t>La mayoría de los peligros de atrapamiento entran dentro de una de las tres categorías:</a:t>
            </a:r>
          </a:p>
          <a:p>
            <a:pPr marL="628650" lvl="1" indent="-171450" eaLnBrk="1" hangingPunct="1">
              <a:spcBef>
                <a:spcPct val="0"/>
              </a:spcBef>
              <a:buFontTx/>
              <a:buChar char="•"/>
            </a:pPr>
            <a:r>
              <a:rPr lang="en-US" smtClean="0">
                <a:solidFill>
                  <a:srgbClr val="000000"/>
                </a:solidFill>
              </a:rPr>
              <a:t>La “trampa tipo cono”, que se encuentra en el fondo de ciclones y precipitadores.</a:t>
            </a:r>
          </a:p>
          <a:p>
            <a:pPr marL="628650" lvl="1" indent="-171450" eaLnBrk="1" hangingPunct="1">
              <a:spcBef>
                <a:spcPct val="0"/>
              </a:spcBef>
              <a:buFontTx/>
              <a:buChar char="•"/>
            </a:pPr>
            <a:r>
              <a:rPr lang="en-US" smtClean="0">
                <a:solidFill>
                  <a:srgbClr val="000000"/>
                </a:solidFill>
              </a:rPr>
              <a:t>La “trampa tipo cilindro”, que es una tubería o abertura similar en la parte inferior de un espacio restringido lo suficientemente grande como para que una persona caiga allí.  Por ejemplo, la tubería que lleva a una torre de agua elevada.</a:t>
            </a:r>
          </a:p>
          <a:p>
            <a:pPr marL="628650" lvl="1" indent="-171450" eaLnBrk="1" hangingPunct="1">
              <a:spcBef>
                <a:spcPct val="0"/>
              </a:spcBef>
              <a:buFontTx/>
              <a:buChar char="•"/>
            </a:pPr>
            <a:r>
              <a:rPr lang="en-US" smtClean="0">
                <a:solidFill>
                  <a:srgbClr val="000000"/>
                </a:solidFill>
              </a:rPr>
              <a:t>La “trampa tipo cuña”, con paredes convergentes que podrían atrapar a alguien que se caiga en ellas.  Habitualmente se encuentran en recipientes, calderas más grandes y tolvas de arena.</a:t>
            </a:r>
          </a:p>
        </p:txBody>
      </p:sp>
      <p:sp>
        <p:nvSpPr>
          <p:cNvPr id="178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EEAC166-2559-485B-9256-1516A7AA0C82}" type="slidenum">
              <a:rPr lang="en-US" smtClean="0">
                <a:solidFill>
                  <a:srgbClr val="000000"/>
                </a:solidFill>
                <a:latin typeface="Calibri" pitchFamily="34" charset="0"/>
              </a:rPr>
              <a:pPr fontAlgn="base">
                <a:spcBef>
                  <a:spcPct val="0"/>
                </a:spcBef>
                <a:spcAft>
                  <a:spcPct val="0"/>
                </a:spcAft>
                <a:buSzPct val="100000"/>
                <a:defRPr/>
              </a:pPr>
              <a:t>31</a:t>
            </a:fld>
            <a:endParaRPr lang="en-US" smtClean="0">
              <a:solidFill>
                <a:srgbClr val="000000"/>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12</a:t>
            </a:r>
          </a:p>
          <a:p>
            <a:pPr eaLnBrk="1" hangingPunct="1">
              <a:spcBef>
                <a:spcPct val="0"/>
              </a:spcBef>
            </a:pPr>
            <a:r>
              <a:rPr lang="en-US" b="1" dirty="0" err="1" smtClean="0">
                <a:solidFill>
                  <a:srgbClr val="000000"/>
                </a:solidFill>
              </a:rPr>
              <a:t>Instrucción</a:t>
            </a:r>
            <a:r>
              <a:rPr lang="en-US" dirty="0" smtClean="0">
                <a:solidFill>
                  <a:srgbClr val="000000"/>
                </a:solidFill>
              </a:rPr>
              <a:t> </a:t>
            </a:r>
          </a:p>
          <a:p>
            <a:pPr eaLnBrk="1" hangingPunct="1">
              <a:spcBef>
                <a:spcPct val="0"/>
              </a:spcBef>
              <a:buFontTx/>
              <a:buChar char="•"/>
            </a:pPr>
            <a:r>
              <a:rPr lang="en-US" dirty="0" smtClean="0">
                <a:solidFill>
                  <a:srgbClr val="000000"/>
                </a:solidFill>
              </a:rPr>
              <a:t>Revise </a:t>
            </a:r>
            <a:r>
              <a:rPr lang="en-US" dirty="0" err="1" smtClean="0">
                <a:solidFill>
                  <a:srgbClr val="000000"/>
                </a:solidFill>
              </a:rPr>
              <a:t>las</a:t>
            </a:r>
            <a:r>
              <a:rPr lang="en-US" dirty="0" smtClean="0">
                <a:solidFill>
                  <a:srgbClr val="000000"/>
                </a:solidFill>
              </a:rPr>
              <a:t> </a:t>
            </a:r>
            <a:r>
              <a:rPr lang="en-US" dirty="0" err="1" smtClean="0">
                <a:solidFill>
                  <a:srgbClr val="000000"/>
                </a:solidFill>
              </a:rPr>
              <a:t>viñetas</a:t>
            </a:r>
            <a:r>
              <a:rPr lang="en-US" dirty="0" smtClean="0">
                <a:solidFill>
                  <a:srgbClr val="000000"/>
                </a:solidFill>
              </a:rPr>
              <a:t>.</a:t>
            </a:r>
          </a:p>
          <a:p>
            <a:pPr eaLnBrk="1" hangingPunct="1">
              <a:spcBef>
                <a:spcPct val="0"/>
              </a:spcBef>
              <a:buFontTx/>
              <a:buChar char="•"/>
            </a:pPr>
            <a:r>
              <a:rPr lang="en-US" dirty="0" err="1" smtClean="0">
                <a:solidFill>
                  <a:srgbClr val="000000"/>
                </a:solidFill>
              </a:rPr>
              <a:t>Esta</a:t>
            </a:r>
            <a:r>
              <a:rPr lang="en-US" dirty="0" smtClean="0">
                <a:solidFill>
                  <a:srgbClr val="000000"/>
                </a:solidFill>
              </a:rPr>
              <a:t> no </a:t>
            </a:r>
            <a:r>
              <a:rPr lang="en-US" dirty="0" err="1" smtClean="0">
                <a:solidFill>
                  <a:srgbClr val="000000"/>
                </a:solidFill>
              </a:rPr>
              <a:t>es</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lista</a:t>
            </a:r>
            <a:r>
              <a:rPr lang="en-US" dirty="0" smtClean="0">
                <a:solidFill>
                  <a:srgbClr val="000000"/>
                </a:solidFill>
              </a:rPr>
              <a:t> </a:t>
            </a:r>
            <a:r>
              <a:rPr lang="en-US" dirty="0" err="1" smtClean="0">
                <a:solidFill>
                  <a:srgbClr val="000000"/>
                </a:solidFill>
              </a:rPr>
              <a:t>exhaustiva</a:t>
            </a:r>
            <a:r>
              <a:rPr lang="en-US" dirty="0" smtClean="0">
                <a:solidFill>
                  <a:srgbClr val="000000"/>
                </a:solidFill>
              </a:rPr>
              <a:t> de </a:t>
            </a:r>
            <a:r>
              <a:rPr lang="en-US" dirty="0" err="1" smtClean="0">
                <a:solidFill>
                  <a:srgbClr val="000000"/>
                </a:solidFill>
              </a:rPr>
              <a:t>todos</a:t>
            </a:r>
            <a:r>
              <a:rPr lang="en-US" dirty="0" smtClean="0">
                <a:solidFill>
                  <a:srgbClr val="000000"/>
                </a:solidFill>
              </a:rPr>
              <a:t> los </a:t>
            </a:r>
            <a:r>
              <a:rPr lang="en-US" dirty="0" err="1" smtClean="0">
                <a:solidFill>
                  <a:srgbClr val="000000"/>
                </a:solidFill>
              </a:rPr>
              <a:t>peligros</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clasifican</a:t>
            </a:r>
            <a:r>
              <a:rPr lang="en-US" dirty="0" smtClean="0">
                <a:solidFill>
                  <a:srgbClr val="000000"/>
                </a:solidFill>
              </a:rPr>
              <a:t> a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como</a:t>
            </a:r>
            <a:r>
              <a:rPr lang="en-US" dirty="0" smtClean="0">
                <a:solidFill>
                  <a:srgbClr val="000000"/>
                </a:solidFill>
              </a:rPr>
              <a:t> un </a:t>
            </a:r>
            <a:r>
              <a:rPr lang="en-US" dirty="0" err="1" smtClean="0">
                <a:solidFill>
                  <a:srgbClr val="000000"/>
                </a:solidFill>
              </a:rPr>
              <a:t>PRCS</a:t>
            </a:r>
            <a:r>
              <a:rPr lang="en-US" dirty="0" smtClean="0">
                <a:solidFill>
                  <a:srgbClr val="000000"/>
                </a:solidFill>
              </a:rPr>
              <a:t>. </a:t>
            </a:r>
            <a:r>
              <a:rPr lang="en-US" dirty="0" err="1" smtClean="0">
                <a:solidFill>
                  <a:srgbClr val="000000"/>
                </a:solidFill>
              </a:rPr>
              <a:t>Es</a:t>
            </a:r>
            <a:r>
              <a:rPr lang="en-US" dirty="0" smtClean="0">
                <a:solidFill>
                  <a:srgbClr val="000000"/>
                </a:solidFill>
              </a:rPr>
              <a:t> </a:t>
            </a:r>
            <a:r>
              <a:rPr lang="en-US" dirty="0" err="1" smtClean="0">
                <a:solidFill>
                  <a:srgbClr val="000000"/>
                </a:solidFill>
              </a:rPr>
              <a:t>importante</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determinar</a:t>
            </a:r>
            <a:r>
              <a:rPr lang="en-US" dirty="0" smtClean="0">
                <a:solidFill>
                  <a:srgbClr val="000000"/>
                </a:solidFill>
              </a:rPr>
              <a:t> </a:t>
            </a:r>
            <a:r>
              <a:rPr lang="en-US" dirty="0" err="1" smtClean="0">
                <a:solidFill>
                  <a:srgbClr val="000000"/>
                </a:solidFill>
              </a:rPr>
              <a:t>si</a:t>
            </a:r>
            <a:r>
              <a:rPr lang="en-US" dirty="0" smtClean="0">
                <a:solidFill>
                  <a:srgbClr val="000000"/>
                </a:solidFill>
              </a:rPr>
              <a:t> la </a:t>
            </a:r>
            <a:r>
              <a:rPr lang="en-US" dirty="0" err="1" smtClean="0">
                <a:solidFill>
                  <a:srgbClr val="000000"/>
                </a:solidFill>
              </a:rPr>
              <a:t>exposición</a:t>
            </a:r>
            <a:r>
              <a:rPr lang="en-US" dirty="0" smtClean="0">
                <a:solidFill>
                  <a:srgbClr val="000000"/>
                </a:solidFill>
              </a:rPr>
              <a:t> a un </a:t>
            </a:r>
            <a:r>
              <a:rPr lang="en-US" dirty="0" err="1" smtClean="0">
                <a:solidFill>
                  <a:srgbClr val="000000"/>
                </a:solidFill>
              </a:rPr>
              <a:t>peligro</a:t>
            </a:r>
            <a:r>
              <a:rPr lang="en-US" dirty="0" smtClean="0">
                <a:solidFill>
                  <a:srgbClr val="000000"/>
                </a:solidFill>
              </a:rPr>
              <a:t> en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r>
              <a:rPr lang="en-US" dirty="0" err="1" smtClean="0">
                <a:solidFill>
                  <a:srgbClr val="000000"/>
                </a:solidFill>
              </a:rPr>
              <a:t>afectará</a:t>
            </a:r>
            <a:r>
              <a:rPr lang="en-US" dirty="0" smtClean="0">
                <a:solidFill>
                  <a:srgbClr val="000000"/>
                </a:solidFill>
              </a:rPr>
              <a:t> la </a:t>
            </a:r>
            <a:r>
              <a:rPr lang="en-US" dirty="0" err="1" smtClean="0">
                <a:solidFill>
                  <a:srgbClr val="000000"/>
                </a:solidFill>
              </a:rPr>
              <a:t>capacidad</a:t>
            </a:r>
            <a:r>
              <a:rPr lang="en-US" dirty="0" smtClean="0">
                <a:solidFill>
                  <a:srgbClr val="000000"/>
                </a:solidFill>
              </a:rPr>
              <a:t> de </a:t>
            </a:r>
            <a:r>
              <a:rPr lang="en-US" dirty="0" err="1" smtClean="0">
                <a:solidFill>
                  <a:srgbClr val="000000"/>
                </a:solidFill>
              </a:rPr>
              <a:t>autorescate</a:t>
            </a:r>
            <a:r>
              <a:rPr lang="en-US" dirty="0" smtClean="0">
                <a:solidFill>
                  <a:srgbClr val="000000"/>
                </a:solidFill>
              </a:rPr>
              <a:t>.</a:t>
            </a:r>
          </a:p>
          <a:p>
            <a:pPr eaLnBrk="1" hangingPunct="1">
              <a:spcBef>
                <a:spcPct val="0"/>
              </a:spcBef>
              <a:buFontTx/>
              <a:buChar char="•"/>
            </a:pPr>
            <a:r>
              <a:rPr lang="en-US" dirty="0" smtClean="0">
                <a:solidFill>
                  <a:srgbClr val="000000"/>
                </a:solidFill>
              </a:rPr>
              <a:t>El </a:t>
            </a:r>
            <a:r>
              <a:rPr lang="en-US" dirty="0" err="1" smtClean="0">
                <a:solidFill>
                  <a:srgbClr val="000000"/>
                </a:solidFill>
              </a:rPr>
              <a:t>trabajo</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está</a:t>
            </a:r>
            <a:r>
              <a:rPr lang="en-US" dirty="0" smtClean="0">
                <a:solidFill>
                  <a:srgbClr val="000000"/>
                </a:solidFill>
              </a:rPr>
              <a:t> </a:t>
            </a:r>
            <a:r>
              <a:rPr lang="en-US" dirty="0" err="1" smtClean="0">
                <a:solidFill>
                  <a:srgbClr val="000000"/>
                </a:solidFill>
              </a:rPr>
              <a:t>realizando</a:t>
            </a:r>
            <a:r>
              <a:rPr lang="en-US" dirty="0" smtClean="0">
                <a:solidFill>
                  <a:srgbClr val="000000"/>
                </a:solidFill>
              </a:rPr>
              <a:t> dentro de un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puede </a:t>
            </a:r>
            <a:r>
              <a:rPr lang="en-US" dirty="0" err="1" smtClean="0">
                <a:solidFill>
                  <a:srgbClr val="000000"/>
                </a:solidFill>
              </a:rPr>
              <a:t>ser</a:t>
            </a:r>
            <a:r>
              <a:rPr lang="en-US" dirty="0" smtClean="0">
                <a:solidFill>
                  <a:srgbClr val="000000"/>
                </a:solidFill>
              </a:rPr>
              <a:t> lo </a:t>
            </a:r>
            <a:r>
              <a:rPr lang="en-US" dirty="0" err="1" smtClean="0">
                <a:solidFill>
                  <a:srgbClr val="000000"/>
                </a:solidFill>
              </a:rPr>
              <a:t>que</a:t>
            </a:r>
            <a:r>
              <a:rPr lang="en-US" dirty="0" smtClean="0">
                <a:solidFill>
                  <a:srgbClr val="000000"/>
                </a:solidFill>
              </a:rPr>
              <a:t> cause el </a:t>
            </a:r>
            <a:r>
              <a:rPr lang="en-US" dirty="0" err="1" smtClean="0">
                <a:solidFill>
                  <a:srgbClr val="000000"/>
                </a:solidFill>
              </a:rPr>
              <a:t>peligro</a:t>
            </a:r>
            <a:r>
              <a:rPr lang="en-US" dirty="0" smtClean="0">
                <a:solidFill>
                  <a:srgbClr val="000000"/>
                </a:solidFill>
              </a:rPr>
              <a:t> grave </a:t>
            </a:r>
            <a:r>
              <a:rPr lang="en-US" dirty="0" err="1" smtClean="0">
                <a:solidFill>
                  <a:srgbClr val="000000"/>
                </a:solidFill>
              </a:rPr>
              <a:t>para</a:t>
            </a:r>
            <a:r>
              <a:rPr lang="en-US" dirty="0" smtClean="0">
                <a:solidFill>
                  <a:srgbClr val="000000"/>
                </a:solidFill>
              </a:rPr>
              <a:t> la </a:t>
            </a:r>
            <a:r>
              <a:rPr lang="en-US" dirty="0" err="1" smtClean="0">
                <a:solidFill>
                  <a:srgbClr val="000000"/>
                </a:solidFill>
              </a:rPr>
              <a:t>salud</a:t>
            </a:r>
            <a:r>
              <a:rPr lang="en-US" dirty="0" smtClean="0">
                <a:solidFill>
                  <a:srgbClr val="000000"/>
                </a:solidFill>
              </a:rPr>
              <a:t> o la </a:t>
            </a:r>
            <a:r>
              <a:rPr lang="en-US" dirty="0" err="1" smtClean="0">
                <a:solidFill>
                  <a:srgbClr val="000000"/>
                </a:solidFill>
              </a:rPr>
              <a:t>seguridad</a:t>
            </a:r>
            <a:r>
              <a:rPr lang="en-US" dirty="0" smtClean="0">
                <a:solidFill>
                  <a:srgbClr val="000000"/>
                </a:solidFill>
              </a:rPr>
              <a:t> (</a:t>
            </a:r>
            <a:r>
              <a:rPr lang="en-US" dirty="0" err="1" smtClean="0">
                <a:solidFill>
                  <a:srgbClr val="000000"/>
                </a:solidFill>
              </a:rPr>
              <a:t>por</a:t>
            </a:r>
            <a:r>
              <a:rPr lang="en-US" dirty="0" smtClean="0">
                <a:solidFill>
                  <a:srgbClr val="000000"/>
                </a:solidFill>
              </a:rPr>
              <a:t> </a:t>
            </a:r>
            <a:r>
              <a:rPr lang="en-US" dirty="0" err="1" smtClean="0">
                <a:solidFill>
                  <a:srgbClr val="000000"/>
                </a:solidFill>
              </a:rPr>
              <a:t>ejemplo</a:t>
            </a:r>
            <a:r>
              <a:rPr lang="en-US" dirty="0" smtClean="0">
                <a:solidFill>
                  <a:srgbClr val="000000"/>
                </a:solidFill>
              </a:rPr>
              <a:t>, </a:t>
            </a:r>
            <a:r>
              <a:rPr lang="en-US" dirty="0" err="1" smtClean="0">
                <a:solidFill>
                  <a:srgbClr val="000000"/>
                </a:solidFill>
              </a:rPr>
              <a:t>soldar</a:t>
            </a:r>
            <a:r>
              <a:rPr lang="en-US" dirty="0" smtClean="0">
                <a:solidFill>
                  <a:srgbClr val="000000"/>
                </a:solidFill>
              </a:rPr>
              <a:t>, </a:t>
            </a:r>
            <a:r>
              <a:rPr lang="en-US" dirty="0" err="1" smtClean="0">
                <a:solidFill>
                  <a:srgbClr val="000000"/>
                </a:solidFill>
              </a:rPr>
              <a:t>ruidos</a:t>
            </a:r>
            <a:r>
              <a:rPr lang="en-US" dirty="0" smtClean="0">
                <a:solidFill>
                  <a:srgbClr val="000000"/>
                </a:solidFill>
              </a:rPr>
              <a:t> </a:t>
            </a:r>
            <a:r>
              <a:rPr lang="en-US" dirty="0" err="1" smtClean="0">
                <a:solidFill>
                  <a:srgbClr val="000000"/>
                </a:solidFill>
              </a:rPr>
              <a:t>fuertes</a:t>
            </a:r>
            <a:r>
              <a:rPr lang="en-US" dirty="0" smtClean="0">
                <a:solidFill>
                  <a:srgbClr val="000000"/>
                </a:solidFill>
              </a:rPr>
              <a:t>, </a:t>
            </a:r>
            <a:r>
              <a:rPr lang="en-US" dirty="0" err="1" smtClean="0">
                <a:solidFill>
                  <a:srgbClr val="000000"/>
                </a:solidFill>
              </a:rPr>
              <a:t>EPP</a:t>
            </a:r>
            <a:r>
              <a:rPr lang="en-US" dirty="0" smtClean="0">
                <a:solidFill>
                  <a:srgbClr val="000000"/>
                </a:solidFill>
              </a:rPr>
              <a:t>).</a:t>
            </a:r>
          </a:p>
          <a:p>
            <a:pPr eaLnBrk="1" hangingPunct="1">
              <a:spcBef>
                <a:spcPct val="0"/>
              </a:spcBef>
              <a:buFontTx/>
              <a:buChar char="•"/>
            </a:pPr>
            <a:r>
              <a:rPr lang="en-US" dirty="0" err="1" smtClean="0">
                <a:solidFill>
                  <a:srgbClr val="000000"/>
                </a:solidFill>
              </a:rPr>
              <a:t>Estos</a:t>
            </a:r>
            <a:r>
              <a:rPr lang="en-US" dirty="0" smtClean="0">
                <a:solidFill>
                  <a:srgbClr val="000000"/>
                </a:solidFill>
              </a:rPr>
              <a:t> son algunos </a:t>
            </a:r>
            <a:r>
              <a:rPr lang="en-US" dirty="0" err="1" smtClean="0">
                <a:solidFill>
                  <a:srgbClr val="000000"/>
                </a:solidFill>
              </a:rPr>
              <a:t>ejemplos</a:t>
            </a:r>
            <a:r>
              <a:rPr lang="en-US" dirty="0" smtClean="0">
                <a:solidFill>
                  <a:srgbClr val="000000"/>
                </a:solidFill>
              </a:rPr>
              <a:t> de </a:t>
            </a:r>
            <a:r>
              <a:rPr lang="en-US" dirty="0" err="1" smtClean="0">
                <a:solidFill>
                  <a:srgbClr val="000000"/>
                </a:solidFill>
              </a:rPr>
              <a:t>otros</a:t>
            </a:r>
            <a:r>
              <a:rPr lang="en-US" dirty="0" smtClean="0">
                <a:solidFill>
                  <a:srgbClr val="000000"/>
                </a:solidFill>
              </a:rPr>
              <a:t> </a:t>
            </a:r>
            <a:r>
              <a:rPr lang="en-US" dirty="0" err="1" smtClean="0">
                <a:solidFill>
                  <a:srgbClr val="000000"/>
                </a:solidFill>
              </a:rPr>
              <a:t>peligros</a:t>
            </a:r>
            <a:r>
              <a:rPr lang="en-US" dirty="0" smtClean="0">
                <a:solidFill>
                  <a:srgbClr val="000000"/>
                </a:solidFill>
              </a:rPr>
              <a:t> graves:</a:t>
            </a:r>
          </a:p>
          <a:p>
            <a:pPr marL="628650" lvl="1" indent="-171450" eaLnBrk="1" hangingPunct="1">
              <a:spcBef>
                <a:spcPct val="0"/>
              </a:spcBef>
              <a:buFontTx/>
              <a:buChar char="•"/>
            </a:pPr>
            <a:r>
              <a:rPr lang="en-US" dirty="0" err="1" smtClean="0">
                <a:solidFill>
                  <a:srgbClr val="000000"/>
                </a:solidFill>
              </a:rPr>
              <a:t>Temperatura</a:t>
            </a:r>
            <a:endParaRPr lang="en-US" dirty="0" smtClean="0">
              <a:solidFill>
                <a:srgbClr val="000000"/>
              </a:solidFill>
            </a:endParaRPr>
          </a:p>
          <a:p>
            <a:pPr marL="1085850" lvl="2" indent="-171450" eaLnBrk="1" hangingPunct="1">
              <a:spcBef>
                <a:spcPct val="0"/>
              </a:spcBef>
              <a:buFontTx/>
              <a:buChar char="•"/>
            </a:pPr>
            <a:r>
              <a:rPr lang="en-US" dirty="0" smtClean="0">
                <a:solidFill>
                  <a:srgbClr val="000000"/>
                </a:solidFill>
              </a:rPr>
              <a:t>Vapor</a:t>
            </a:r>
          </a:p>
          <a:p>
            <a:pPr marL="628650" lvl="1" indent="-171450" eaLnBrk="1" hangingPunct="1">
              <a:spcBef>
                <a:spcPct val="0"/>
              </a:spcBef>
              <a:buFontTx/>
              <a:buChar char="•"/>
            </a:pPr>
            <a:r>
              <a:rPr lang="en-US" dirty="0" err="1" smtClean="0">
                <a:solidFill>
                  <a:srgbClr val="000000"/>
                </a:solidFill>
              </a:rPr>
              <a:t>Partes</a:t>
            </a:r>
            <a:r>
              <a:rPr lang="en-US" dirty="0" smtClean="0">
                <a:solidFill>
                  <a:srgbClr val="000000"/>
                </a:solidFill>
              </a:rPr>
              <a:t> </a:t>
            </a:r>
            <a:r>
              <a:rPr lang="en-US" dirty="0" err="1" smtClean="0">
                <a:solidFill>
                  <a:srgbClr val="000000"/>
                </a:solidFill>
              </a:rPr>
              <a:t>móviles</a:t>
            </a:r>
            <a:endParaRPr lang="en-US" dirty="0" smtClean="0">
              <a:solidFill>
                <a:srgbClr val="000000"/>
              </a:solidFill>
            </a:endParaRPr>
          </a:p>
          <a:p>
            <a:pPr marL="1085850" lvl="2" indent="-171450" eaLnBrk="1" hangingPunct="1">
              <a:spcBef>
                <a:spcPct val="0"/>
              </a:spcBef>
              <a:buFontTx/>
              <a:buChar char="•"/>
            </a:pPr>
            <a:r>
              <a:rPr lang="en-US" dirty="0" err="1" smtClean="0">
                <a:solidFill>
                  <a:srgbClr val="000000"/>
                </a:solidFill>
              </a:rPr>
              <a:t>Agitadores</a:t>
            </a:r>
            <a:endParaRPr lang="en-US" dirty="0" smtClean="0">
              <a:solidFill>
                <a:srgbClr val="000000"/>
              </a:solidFill>
            </a:endParaRPr>
          </a:p>
          <a:p>
            <a:pPr marL="1085850" lvl="2" indent="-171450" eaLnBrk="1" hangingPunct="1">
              <a:spcBef>
                <a:spcPct val="0"/>
              </a:spcBef>
              <a:buFontTx/>
              <a:buChar char="•"/>
            </a:pPr>
            <a:r>
              <a:rPr lang="en-US" dirty="0" err="1" smtClean="0">
                <a:solidFill>
                  <a:srgbClr val="000000"/>
                </a:solidFill>
              </a:rPr>
              <a:t>Bombas</a:t>
            </a:r>
            <a:endParaRPr lang="en-US" dirty="0" smtClean="0">
              <a:solidFill>
                <a:srgbClr val="000000"/>
              </a:solidFill>
            </a:endParaRPr>
          </a:p>
          <a:p>
            <a:pPr marL="1085850" lvl="2" indent="-171450" eaLnBrk="1" hangingPunct="1">
              <a:spcBef>
                <a:spcPct val="0"/>
              </a:spcBef>
              <a:buFontTx/>
              <a:buChar char="•"/>
            </a:pPr>
            <a:r>
              <a:rPr lang="en-US" dirty="0" smtClean="0">
                <a:solidFill>
                  <a:srgbClr val="000000"/>
                </a:solidFill>
              </a:rPr>
              <a:t>Cintas </a:t>
            </a:r>
            <a:r>
              <a:rPr lang="en-US" dirty="0" err="1" smtClean="0">
                <a:solidFill>
                  <a:srgbClr val="000000"/>
                </a:solidFill>
              </a:rPr>
              <a:t>transportadoras</a:t>
            </a:r>
            <a:endParaRPr lang="en-US" dirty="0" smtClean="0">
              <a:solidFill>
                <a:srgbClr val="000000"/>
              </a:solidFill>
            </a:endParaRPr>
          </a:p>
          <a:p>
            <a:pPr marL="628650" lvl="1" indent="-171450" eaLnBrk="1" hangingPunct="1">
              <a:spcBef>
                <a:spcPct val="0"/>
              </a:spcBef>
              <a:buFontTx/>
              <a:buChar char="•"/>
            </a:pPr>
            <a:r>
              <a:rPr lang="en-US" dirty="0" err="1" smtClean="0">
                <a:solidFill>
                  <a:srgbClr val="000000"/>
                </a:solidFill>
              </a:rPr>
              <a:t>Peligros</a:t>
            </a:r>
            <a:r>
              <a:rPr lang="en-US" dirty="0" smtClean="0">
                <a:solidFill>
                  <a:srgbClr val="000000"/>
                </a:solidFill>
              </a:rPr>
              <a:t> de </a:t>
            </a:r>
            <a:r>
              <a:rPr lang="en-US" dirty="0" err="1" smtClean="0">
                <a:solidFill>
                  <a:srgbClr val="000000"/>
                </a:solidFill>
              </a:rPr>
              <a:t>caída</a:t>
            </a:r>
            <a:endParaRPr lang="en-US" dirty="0" smtClean="0">
              <a:solidFill>
                <a:srgbClr val="000000"/>
              </a:solidFill>
            </a:endParaRPr>
          </a:p>
          <a:p>
            <a:pPr marL="628650" lvl="1" indent="-171450" eaLnBrk="1" hangingPunct="1">
              <a:spcBef>
                <a:spcPct val="0"/>
              </a:spcBef>
              <a:buFontTx/>
              <a:buChar char="•"/>
            </a:pPr>
            <a:r>
              <a:rPr lang="en-US" dirty="0" err="1" smtClean="0">
                <a:solidFill>
                  <a:srgbClr val="000000"/>
                </a:solidFill>
              </a:rPr>
              <a:t>Peligro</a:t>
            </a:r>
            <a:r>
              <a:rPr lang="en-US" dirty="0" smtClean="0">
                <a:solidFill>
                  <a:srgbClr val="000000"/>
                </a:solidFill>
              </a:rPr>
              <a:t> </a:t>
            </a:r>
            <a:r>
              <a:rPr lang="en-US" dirty="0" err="1" smtClean="0">
                <a:solidFill>
                  <a:srgbClr val="000000"/>
                </a:solidFill>
              </a:rPr>
              <a:t>químico</a:t>
            </a:r>
            <a:endParaRPr lang="en-US" dirty="0" smtClean="0">
              <a:solidFill>
                <a:srgbClr val="000000"/>
              </a:solidFill>
            </a:endParaRPr>
          </a:p>
          <a:p>
            <a:pPr marL="628650" lvl="1" indent="-171450" eaLnBrk="1" hangingPunct="1">
              <a:spcBef>
                <a:spcPct val="0"/>
              </a:spcBef>
              <a:buFontTx/>
              <a:buChar char="•"/>
            </a:pPr>
            <a:r>
              <a:rPr lang="en-US" dirty="0" err="1" smtClean="0">
                <a:solidFill>
                  <a:srgbClr val="000000"/>
                </a:solidFill>
              </a:rPr>
              <a:t>Peligro</a:t>
            </a:r>
            <a:r>
              <a:rPr lang="en-US" dirty="0" smtClean="0">
                <a:solidFill>
                  <a:srgbClr val="000000"/>
                </a:solidFill>
              </a:rPr>
              <a:t> </a:t>
            </a:r>
            <a:r>
              <a:rPr lang="en-US" dirty="0" err="1" smtClean="0">
                <a:solidFill>
                  <a:srgbClr val="000000"/>
                </a:solidFill>
              </a:rPr>
              <a:t>biológico</a:t>
            </a:r>
            <a:endParaRPr lang="en-US" dirty="0" smtClean="0">
              <a:solidFill>
                <a:srgbClr val="000000"/>
              </a:solidFill>
            </a:endParaRPr>
          </a:p>
          <a:p>
            <a:pPr marL="628650" lvl="1" indent="-171450" eaLnBrk="1" hangingPunct="1">
              <a:spcBef>
                <a:spcPct val="0"/>
              </a:spcBef>
              <a:buFontTx/>
              <a:buChar char="•"/>
            </a:pPr>
            <a:r>
              <a:rPr lang="en-US" dirty="0" smtClean="0">
                <a:solidFill>
                  <a:srgbClr val="000000"/>
                </a:solidFill>
              </a:rPr>
              <a:t>Vida </a:t>
            </a:r>
            <a:r>
              <a:rPr lang="en-US" dirty="0" err="1" smtClean="0">
                <a:solidFill>
                  <a:srgbClr val="000000"/>
                </a:solidFill>
              </a:rPr>
              <a:t>silvestre</a:t>
            </a:r>
            <a:endParaRPr lang="en-US" dirty="0" smtClean="0">
              <a:solidFill>
                <a:srgbClr val="000000"/>
              </a:solidFill>
            </a:endParaRPr>
          </a:p>
          <a:p>
            <a:pPr marL="1085850" lvl="2" indent="-171450" eaLnBrk="1" hangingPunct="1">
              <a:spcBef>
                <a:spcPct val="0"/>
              </a:spcBef>
              <a:buFontTx/>
              <a:buChar char="•"/>
            </a:pPr>
            <a:r>
              <a:rPr lang="en-US" dirty="0" err="1" smtClean="0">
                <a:solidFill>
                  <a:srgbClr val="000000"/>
                </a:solidFill>
              </a:rPr>
              <a:t>Roedores</a:t>
            </a:r>
            <a:endParaRPr lang="en-US" dirty="0" smtClean="0">
              <a:solidFill>
                <a:srgbClr val="000000"/>
              </a:solidFill>
            </a:endParaRPr>
          </a:p>
          <a:p>
            <a:pPr marL="1085850" lvl="2" indent="-171450" eaLnBrk="1" hangingPunct="1">
              <a:spcBef>
                <a:spcPct val="0"/>
              </a:spcBef>
              <a:buFontTx/>
              <a:buChar char="•"/>
            </a:pPr>
            <a:r>
              <a:rPr lang="en-US" dirty="0" err="1" smtClean="0">
                <a:solidFill>
                  <a:srgbClr val="000000"/>
                </a:solidFill>
              </a:rPr>
              <a:t>Serpientes</a:t>
            </a:r>
            <a:endParaRPr lang="en-US" dirty="0" smtClean="0">
              <a:solidFill>
                <a:srgbClr val="000000"/>
              </a:solidFill>
            </a:endParaRPr>
          </a:p>
          <a:p>
            <a:pPr marL="1085850" lvl="2" indent="-171450" eaLnBrk="1" hangingPunct="1">
              <a:spcBef>
                <a:spcPct val="0"/>
              </a:spcBef>
              <a:buFontTx/>
              <a:buChar char="•"/>
            </a:pPr>
            <a:r>
              <a:rPr lang="en-US" dirty="0" err="1" smtClean="0">
                <a:solidFill>
                  <a:srgbClr val="000000"/>
                </a:solidFill>
              </a:rPr>
              <a:t>Arañas</a:t>
            </a:r>
            <a:endParaRPr lang="en-US" dirty="0" smtClean="0">
              <a:solidFill>
                <a:srgbClr val="000000"/>
              </a:solidFill>
            </a:endParaRPr>
          </a:p>
          <a:p>
            <a:pPr marL="628650" lvl="1" indent="-171450" eaLnBrk="1" hangingPunct="1">
              <a:spcBef>
                <a:spcPct val="0"/>
              </a:spcBef>
              <a:buFontTx/>
              <a:buChar char="•"/>
            </a:pPr>
            <a:r>
              <a:rPr lang="en-US" dirty="0" err="1" smtClean="0">
                <a:solidFill>
                  <a:srgbClr val="000000"/>
                </a:solidFill>
              </a:rPr>
              <a:t>Peligro</a:t>
            </a:r>
            <a:r>
              <a:rPr lang="en-US" dirty="0" smtClean="0">
                <a:solidFill>
                  <a:srgbClr val="000000"/>
                </a:solidFill>
              </a:rPr>
              <a:t> </a:t>
            </a:r>
            <a:r>
              <a:rPr lang="en-US" dirty="0" err="1" smtClean="0">
                <a:solidFill>
                  <a:srgbClr val="000000"/>
                </a:solidFill>
              </a:rPr>
              <a:t>eléctrico</a:t>
            </a:r>
            <a:endParaRPr lang="en-US" dirty="0" smtClean="0">
              <a:solidFill>
                <a:srgbClr val="000000"/>
              </a:solidFill>
            </a:endParaRPr>
          </a:p>
        </p:txBody>
      </p:sp>
      <p:sp>
        <p:nvSpPr>
          <p:cNvPr id="179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C5AB60C-A2A5-487A-8BFD-A27CD58EE097}" type="slidenum">
              <a:rPr lang="en-US" smtClean="0">
                <a:solidFill>
                  <a:srgbClr val="000000"/>
                </a:solidFill>
                <a:latin typeface="Calibri" pitchFamily="34" charset="0"/>
              </a:rPr>
              <a:pPr fontAlgn="base">
                <a:spcBef>
                  <a:spcPct val="0"/>
                </a:spcBef>
                <a:spcAft>
                  <a:spcPct val="0"/>
                </a:spcAft>
                <a:buSzPct val="100000"/>
                <a:defRPr/>
              </a:pPr>
              <a:t>32</a:t>
            </a:fld>
            <a:endParaRPr lang="en-US" smtClean="0">
              <a:solidFill>
                <a:srgbClr val="000000"/>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Tiempo</a:t>
            </a:r>
            <a:endParaRPr lang="en-US" b="1" dirty="0" smtClean="0">
              <a:solidFill>
                <a:srgbClr val="000000"/>
              </a:solidFill>
            </a:endParaRPr>
          </a:p>
          <a:p>
            <a:pPr eaLnBrk="1" hangingPunct="1">
              <a:spcBef>
                <a:spcPct val="0"/>
              </a:spcBef>
            </a:pPr>
            <a:r>
              <a:rPr lang="en-US" dirty="0" err="1" smtClean="0">
                <a:solidFill>
                  <a:srgbClr val="000000"/>
                </a:solidFill>
              </a:rPr>
              <a:t>Aproximadamente</a:t>
            </a:r>
            <a:r>
              <a:rPr lang="en-US" dirty="0" smtClean="0">
                <a:solidFill>
                  <a:srgbClr val="000000"/>
                </a:solidFill>
              </a:rPr>
              <a:t> 10 </a:t>
            </a:r>
            <a:r>
              <a:rPr lang="en-US" dirty="0" err="1" smtClean="0">
                <a:solidFill>
                  <a:srgbClr val="000000"/>
                </a:solidFill>
              </a:rPr>
              <a:t>minutos</a:t>
            </a:r>
            <a:endParaRPr lang="en-US" dirty="0" smtClean="0">
              <a:solidFill>
                <a:srgbClr val="000000"/>
              </a:solidFill>
            </a:endParaRPr>
          </a:p>
          <a:p>
            <a:pPr eaLnBrk="1" hangingPunct="1">
              <a:spcBef>
                <a:spcPct val="0"/>
              </a:spcBef>
            </a:pPr>
            <a:r>
              <a:rPr lang="en-US" dirty="0" smtClean="0">
                <a:solidFill>
                  <a:srgbClr val="000000"/>
                </a:solidFill>
              </a:rPr>
              <a:t> </a:t>
            </a:r>
          </a:p>
          <a:p>
            <a:pPr eaLnBrk="1" hangingPunct="1">
              <a:spcBef>
                <a:spcPct val="0"/>
              </a:spcBef>
            </a:pPr>
            <a:r>
              <a:rPr lang="en-US" b="1" dirty="0" err="1" smtClean="0">
                <a:solidFill>
                  <a:srgbClr val="000000"/>
                </a:solidFill>
              </a:rPr>
              <a:t>Materiales</a:t>
            </a:r>
            <a:endParaRPr lang="en-US" b="1" dirty="0" smtClean="0">
              <a:solidFill>
                <a:srgbClr val="000000"/>
              </a:solidFill>
            </a:endParaRPr>
          </a:p>
          <a:p>
            <a:pPr eaLnBrk="1" hangingPunct="1">
              <a:spcBef>
                <a:spcPct val="0"/>
              </a:spcBef>
              <a:buFontTx/>
              <a:buChar char="•"/>
            </a:pPr>
            <a:r>
              <a:rPr lang="en-US" dirty="0" smtClean="0">
                <a:solidFill>
                  <a:srgbClr val="000000"/>
                </a:solidFill>
              </a:rPr>
              <a:t>2 </a:t>
            </a:r>
            <a:r>
              <a:rPr lang="en-US" dirty="0" err="1" smtClean="0">
                <a:solidFill>
                  <a:srgbClr val="000000"/>
                </a:solidFill>
              </a:rPr>
              <a:t>rotafolios</a:t>
            </a:r>
            <a:endParaRPr lang="en-US" dirty="0" smtClean="0">
              <a:solidFill>
                <a:srgbClr val="000000"/>
              </a:solidFill>
            </a:endParaRPr>
          </a:p>
          <a:p>
            <a:pPr eaLnBrk="1" hangingPunct="1">
              <a:spcBef>
                <a:spcPct val="0"/>
              </a:spcBef>
              <a:buFontTx/>
              <a:buChar char="•"/>
            </a:pPr>
            <a:r>
              <a:rPr lang="en-US" dirty="0" err="1" smtClean="0">
                <a:solidFill>
                  <a:srgbClr val="000000"/>
                </a:solidFill>
              </a:rPr>
              <a:t>Marcadores</a:t>
            </a:r>
            <a:r>
              <a:rPr lang="en-US" dirty="0" smtClean="0">
                <a:solidFill>
                  <a:srgbClr val="000000"/>
                </a:solidFill>
              </a:rPr>
              <a:t> </a:t>
            </a:r>
          </a:p>
          <a:p>
            <a:pPr eaLnBrk="1" hangingPunct="1">
              <a:spcBef>
                <a:spcPct val="0"/>
              </a:spcBef>
            </a:pPr>
            <a:r>
              <a:rPr lang="en-US" b="1" dirty="0" smtClean="0">
                <a:solidFill>
                  <a:srgbClr val="000000"/>
                </a:solidFill>
              </a:rPr>
              <a:t> </a:t>
            </a:r>
          </a:p>
          <a:p>
            <a:pPr eaLnBrk="1" hangingPunct="1">
              <a:spcBef>
                <a:spcPct val="0"/>
              </a:spcBef>
            </a:pPr>
            <a:r>
              <a:rPr lang="en-US" b="1" dirty="0" err="1" smtClean="0">
                <a:solidFill>
                  <a:srgbClr val="000000"/>
                </a:solidFill>
              </a:rPr>
              <a:t>Objetivo</a:t>
            </a:r>
            <a:endParaRPr lang="en-US" b="1" dirty="0" smtClean="0">
              <a:solidFill>
                <a:srgbClr val="000000"/>
              </a:solidFill>
            </a:endParaRPr>
          </a:p>
          <a:p>
            <a:pPr eaLnBrk="1" hangingPunct="1">
              <a:spcBef>
                <a:spcPct val="0"/>
              </a:spcBef>
              <a:buFontTx/>
              <a:buChar char="•"/>
            </a:pPr>
            <a:r>
              <a:rPr lang="en-US" dirty="0" err="1" smtClean="0">
                <a:solidFill>
                  <a:srgbClr val="000000"/>
                </a:solidFill>
              </a:rPr>
              <a:t>Esta</a:t>
            </a:r>
            <a:r>
              <a:rPr lang="en-US" dirty="0" smtClean="0">
                <a:solidFill>
                  <a:srgbClr val="000000"/>
                </a:solidFill>
              </a:rPr>
              <a:t> </a:t>
            </a:r>
            <a:r>
              <a:rPr lang="en-US" dirty="0" err="1" smtClean="0">
                <a:solidFill>
                  <a:srgbClr val="000000"/>
                </a:solidFill>
              </a:rPr>
              <a:t>actividad</a:t>
            </a:r>
            <a:r>
              <a:rPr lang="en-US" dirty="0" smtClean="0">
                <a:solidFill>
                  <a:srgbClr val="000000"/>
                </a:solidFill>
              </a:rPr>
              <a:t> da a los </a:t>
            </a:r>
            <a:r>
              <a:rPr lang="en-US" dirty="0" err="1" smtClean="0">
                <a:solidFill>
                  <a:srgbClr val="000000"/>
                </a:solidFill>
              </a:rPr>
              <a:t>estudiantes</a:t>
            </a:r>
            <a:r>
              <a:rPr lang="en-US" dirty="0" smtClean="0">
                <a:solidFill>
                  <a:srgbClr val="000000"/>
                </a:solidFill>
              </a:rPr>
              <a:t> la </a:t>
            </a:r>
            <a:r>
              <a:rPr lang="en-US" dirty="0" err="1" smtClean="0">
                <a:solidFill>
                  <a:srgbClr val="000000"/>
                </a:solidFill>
              </a:rPr>
              <a:t>oportunidad</a:t>
            </a:r>
            <a:r>
              <a:rPr lang="en-US" dirty="0" smtClean="0">
                <a:solidFill>
                  <a:srgbClr val="000000"/>
                </a:solidFill>
              </a:rPr>
              <a:t> de </a:t>
            </a:r>
            <a:r>
              <a:rPr lang="en-US" dirty="0" err="1" smtClean="0">
                <a:solidFill>
                  <a:srgbClr val="000000"/>
                </a:solidFill>
              </a:rPr>
              <a:t>repasar</a:t>
            </a:r>
            <a:r>
              <a:rPr lang="en-US" dirty="0" smtClean="0">
                <a:solidFill>
                  <a:srgbClr val="000000"/>
                </a:solidFill>
              </a:rPr>
              <a:t> el </a:t>
            </a:r>
            <a:r>
              <a:rPr lang="en-US" dirty="0" err="1" smtClean="0">
                <a:solidFill>
                  <a:srgbClr val="000000"/>
                </a:solidFill>
              </a:rPr>
              <a:t>conocimiento</a:t>
            </a:r>
            <a:r>
              <a:rPr lang="en-US" dirty="0" smtClean="0">
                <a:solidFill>
                  <a:srgbClr val="000000"/>
                </a:solidFill>
              </a:rPr>
              <a:t> </a:t>
            </a:r>
            <a:r>
              <a:rPr lang="en-US" dirty="0" err="1" smtClean="0">
                <a:solidFill>
                  <a:srgbClr val="000000"/>
                </a:solidFill>
              </a:rPr>
              <a:t>obtenido</a:t>
            </a:r>
            <a:r>
              <a:rPr lang="en-US" dirty="0" smtClean="0">
                <a:solidFill>
                  <a:srgbClr val="000000"/>
                </a:solidFill>
              </a:rPr>
              <a:t> sobre 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a:t>
            </a:r>
            <a:r>
              <a:rPr lang="en-US" dirty="0" err="1" smtClean="0">
                <a:solidFill>
                  <a:srgbClr val="000000"/>
                </a:solidFill>
              </a:rPr>
              <a:t>para</a:t>
            </a:r>
            <a:r>
              <a:rPr lang="en-US" dirty="0" smtClean="0">
                <a:solidFill>
                  <a:srgbClr val="000000"/>
                </a:solidFill>
              </a:rPr>
              <a:t> los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requiere</a:t>
            </a:r>
            <a:r>
              <a:rPr lang="en-US" dirty="0" smtClean="0">
                <a:solidFill>
                  <a:srgbClr val="000000"/>
                </a:solidFill>
              </a:rPr>
              <a:t> y </a:t>
            </a:r>
            <a:r>
              <a:rPr lang="en-US" dirty="0" err="1" smtClean="0">
                <a:solidFill>
                  <a:srgbClr val="000000"/>
                </a:solidFill>
              </a:rPr>
              <a:t>para</a:t>
            </a:r>
            <a:r>
              <a:rPr lang="en-US" dirty="0" smtClean="0">
                <a:solidFill>
                  <a:srgbClr val="000000"/>
                </a:solidFill>
              </a:rPr>
              <a:t> los </a:t>
            </a:r>
            <a:r>
              <a:rPr lang="en-US" dirty="0" err="1" smtClean="0">
                <a:solidFill>
                  <a:srgbClr val="000000"/>
                </a:solidFill>
              </a:rPr>
              <a:t>que</a:t>
            </a:r>
            <a:r>
              <a:rPr lang="en-US" dirty="0" smtClean="0">
                <a:solidFill>
                  <a:srgbClr val="000000"/>
                </a:solidFill>
              </a:rPr>
              <a:t> no se </a:t>
            </a:r>
            <a:r>
              <a:rPr lang="en-US" dirty="0" err="1" smtClean="0">
                <a:solidFill>
                  <a:srgbClr val="000000"/>
                </a:solidFill>
              </a:rPr>
              <a:t>requiere</a:t>
            </a:r>
            <a:r>
              <a:rPr lang="en-US" dirty="0" smtClean="0">
                <a:solidFill>
                  <a:srgbClr val="000000"/>
                </a:solidFill>
              </a:rPr>
              <a:t> </a:t>
            </a:r>
            <a:r>
              <a:rPr lang="en-US" dirty="0" err="1" smtClean="0">
                <a:solidFill>
                  <a:srgbClr val="000000"/>
                </a:solidFill>
              </a:rPr>
              <a:t>permisos</a:t>
            </a:r>
            <a:r>
              <a:rPr lang="en-US" dirty="0" smtClean="0">
                <a:solidFill>
                  <a:srgbClr val="000000"/>
                </a:solidFill>
              </a:rPr>
              <a:t>.  Después, los </a:t>
            </a:r>
            <a:r>
              <a:rPr lang="en-US" dirty="0" err="1" smtClean="0">
                <a:solidFill>
                  <a:srgbClr val="000000"/>
                </a:solidFill>
              </a:rPr>
              <a:t>estudiantes</a:t>
            </a:r>
            <a:r>
              <a:rPr lang="en-US" dirty="0" smtClean="0">
                <a:solidFill>
                  <a:srgbClr val="000000"/>
                </a:solidFill>
              </a:rPr>
              <a:t> </a:t>
            </a:r>
            <a:r>
              <a:rPr lang="en-US" dirty="0" err="1" smtClean="0">
                <a:solidFill>
                  <a:srgbClr val="000000"/>
                </a:solidFill>
              </a:rPr>
              <a:t>aplicarán</a:t>
            </a:r>
            <a:r>
              <a:rPr lang="en-US" dirty="0" smtClean="0">
                <a:solidFill>
                  <a:srgbClr val="000000"/>
                </a:solidFill>
              </a:rPr>
              <a:t>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criterios</a:t>
            </a:r>
            <a:r>
              <a:rPr lang="en-US" dirty="0" smtClean="0">
                <a:solidFill>
                  <a:srgbClr val="000000"/>
                </a:solidFill>
              </a:rPr>
              <a:t> a </a:t>
            </a:r>
            <a:r>
              <a:rPr lang="en-US" dirty="0" err="1" smtClean="0">
                <a:solidFill>
                  <a:srgbClr val="000000"/>
                </a:solidFill>
              </a:rPr>
              <a:t>sus</a:t>
            </a:r>
            <a:r>
              <a:rPr lang="en-US" dirty="0" smtClean="0">
                <a:solidFill>
                  <a:srgbClr val="000000"/>
                </a:solidFill>
              </a:rPr>
              <a:t> </a:t>
            </a:r>
            <a:r>
              <a:rPr lang="en-US" dirty="0" err="1" smtClean="0">
                <a:solidFill>
                  <a:srgbClr val="000000"/>
                </a:solidFill>
              </a:rPr>
              <a:t>respectivas</a:t>
            </a:r>
            <a:r>
              <a:rPr lang="en-US" dirty="0" smtClean="0">
                <a:solidFill>
                  <a:srgbClr val="000000"/>
                </a:solidFill>
              </a:rPr>
              <a:t> </a:t>
            </a:r>
            <a:r>
              <a:rPr lang="en-US" dirty="0" err="1" smtClean="0">
                <a:solidFill>
                  <a:srgbClr val="000000"/>
                </a:solidFill>
              </a:rPr>
              <a:t>áreas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a:t>
            </a:r>
          </a:p>
          <a:p>
            <a:pPr eaLnBrk="1" hangingPunct="1">
              <a:spcBef>
                <a:spcPct val="0"/>
              </a:spcBef>
            </a:pPr>
            <a:r>
              <a:rPr lang="en-US" dirty="0" smtClean="0">
                <a:solidFill>
                  <a:srgbClr val="000000"/>
                </a:solidFill>
              </a:rPr>
              <a:t> </a:t>
            </a:r>
          </a:p>
          <a:p>
            <a:pPr eaLnBrk="1" hangingPunct="1">
              <a:spcBef>
                <a:spcPct val="0"/>
              </a:spcBef>
            </a:pPr>
            <a:r>
              <a:rPr lang="en-US" b="1" dirty="0" err="1" smtClean="0">
                <a:solidFill>
                  <a:srgbClr val="000000"/>
                </a:solidFill>
              </a:rPr>
              <a:t>Instrucción</a:t>
            </a:r>
            <a:endParaRPr lang="en-US" b="1" dirty="0" smtClean="0">
              <a:solidFill>
                <a:srgbClr val="000000"/>
              </a:solidFill>
            </a:endParaRPr>
          </a:p>
          <a:p>
            <a:pPr eaLnBrk="1" hangingPunct="1">
              <a:spcBef>
                <a:spcPct val="0"/>
              </a:spcBef>
              <a:buFontTx/>
              <a:buChar char="•"/>
            </a:pPr>
            <a:r>
              <a:rPr lang="en-US" dirty="0" err="1" smtClean="0">
                <a:solidFill>
                  <a:srgbClr val="000000"/>
                </a:solidFill>
              </a:rPr>
              <a:t>Tenga</a:t>
            </a:r>
            <a:r>
              <a:rPr lang="en-US" dirty="0" smtClean="0">
                <a:solidFill>
                  <a:srgbClr val="000000"/>
                </a:solidFill>
              </a:rPr>
              <a:t> dos </a:t>
            </a:r>
            <a:r>
              <a:rPr lang="en-US" dirty="0" err="1" smtClean="0">
                <a:solidFill>
                  <a:srgbClr val="000000"/>
                </a:solidFill>
              </a:rPr>
              <a:t>rotafolios</a:t>
            </a:r>
            <a:r>
              <a:rPr lang="en-US" dirty="0" smtClean="0">
                <a:solidFill>
                  <a:srgbClr val="000000"/>
                </a:solidFill>
              </a:rPr>
              <a:t> </a:t>
            </a:r>
            <a:r>
              <a:rPr lang="en-US" dirty="0" err="1" smtClean="0">
                <a:solidFill>
                  <a:srgbClr val="000000"/>
                </a:solidFill>
              </a:rPr>
              <a:t>preparados</a:t>
            </a:r>
            <a:r>
              <a:rPr lang="en-US" dirty="0" smtClean="0">
                <a:solidFill>
                  <a:srgbClr val="000000"/>
                </a:solidFill>
              </a:rPr>
              <a:t> al </a:t>
            </a:r>
            <a:r>
              <a:rPr lang="en-US" dirty="0" err="1" smtClean="0">
                <a:solidFill>
                  <a:srgbClr val="000000"/>
                </a:solidFill>
              </a:rPr>
              <a:t>frente</a:t>
            </a:r>
            <a:r>
              <a:rPr lang="en-US" dirty="0" smtClean="0">
                <a:solidFill>
                  <a:srgbClr val="000000"/>
                </a:solidFill>
              </a:rPr>
              <a:t> del aula.</a:t>
            </a:r>
          </a:p>
          <a:p>
            <a:pPr eaLnBrk="1" hangingPunct="1">
              <a:spcBef>
                <a:spcPct val="0"/>
              </a:spcBef>
              <a:buFontTx/>
              <a:buChar char="•"/>
            </a:pPr>
            <a:r>
              <a:rPr lang="en-US" dirty="0" err="1" smtClean="0">
                <a:solidFill>
                  <a:srgbClr val="000000"/>
                </a:solidFill>
              </a:rPr>
              <a:t>Pida</a:t>
            </a:r>
            <a:r>
              <a:rPr lang="en-US" dirty="0" smtClean="0">
                <a:solidFill>
                  <a:srgbClr val="000000"/>
                </a:solidFill>
              </a:rPr>
              <a:t> dos </a:t>
            </a:r>
            <a:r>
              <a:rPr lang="en-US" dirty="0" err="1" smtClean="0">
                <a:solidFill>
                  <a:srgbClr val="000000"/>
                </a:solidFill>
              </a:rPr>
              <a:t>voluntarios</a:t>
            </a:r>
            <a:r>
              <a:rPr lang="en-US" dirty="0" smtClean="0">
                <a:solidFill>
                  <a:srgbClr val="000000"/>
                </a:solidFill>
              </a:rPr>
              <a:t>.  </a:t>
            </a:r>
            <a:r>
              <a:rPr lang="en-US" dirty="0" err="1" smtClean="0">
                <a:solidFill>
                  <a:srgbClr val="000000"/>
                </a:solidFill>
              </a:rPr>
              <a:t>Cada</a:t>
            </a:r>
            <a:r>
              <a:rPr lang="en-US" dirty="0" smtClean="0">
                <a:solidFill>
                  <a:srgbClr val="000000"/>
                </a:solidFill>
              </a:rPr>
              <a:t> </a:t>
            </a:r>
            <a:r>
              <a:rPr lang="en-US" dirty="0" err="1" smtClean="0">
                <a:solidFill>
                  <a:srgbClr val="000000"/>
                </a:solidFill>
              </a:rPr>
              <a:t>voluntario</a:t>
            </a:r>
            <a:r>
              <a:rPr lang="en-US" dirty="0" smtClean="0">
                <a:solidFill>
                  <a:srgbClr val="000000"/>
                </a:solidFill>
              </a:rPr>
              <a:t> se </a:t>
            </a:r>
            <a:r>
              <a:rPr lang="en-US" dirty="0" err="1" smtClean="0">
                <a:solidFill>
                  <a:srgbClr val="000000"/>
                </a:solidFill>
              </a:rPr>
              <a:t>parará</a:t>
            </a:r>
            <a:r>
              <a:rPr lang="en-US" dirty="0" smtClean="0">
                <a:solidFill>
                  <a:srgbClr val="000000"/>
                </a:solidFill>
              </a:rPr>
              <a:t> junto a un </a:t>
            </a:r>
            <a:r>
              <a:rPr lang="en-US" dirty="0" err="1" smtClean="0">
                <a:solidFill>
                  <a:srgbClr val="000000"/>
                </a:solidFill>
              </a:rPr>
              <a:t>rotafolio</a:t>
            </a:r>
            <a:r>
              <a:rPr lang="en-US" dirty="0" smtClean="0">
                <a:solidFill>
                  <a:srgbClr val="000000"/>
                </a:solidFill>
              </a:rPr>
              <a:t> y lo </a:t>
            </a:r>
            <a:r>
              <a:rPr lang="en-US" dirty="0" err="1" smtClean="0">
                <a:solidFill>
                  <a:srgbClr val="000000"/>
                </a:solidFill>
              </a:rPr>
              <a:t>etiquetarán</a:t>
            </a:r>
            <a:r>
              <a:rPr lang="en-US" dirty="0" smtClean="0">
                <a:solidFill>
                  <a:srgbClr val="000000"/>
                </a:solidFill>
              </a:rPr>
              <a:t> </a:t>
            </a:r>
            <a:r>
              <a:rPr lang="en-US" dirty="0" err="1" smtClean="0">
                <a:solidFill>
                  <a:srgbClr val="000000"/>
                </a:solidFill>
              </a:rPr>
              <a:t>ya</a:t>
            </a:r>
            <a:r>
              <a:rPr lang="en-US" dirty="0" smtClean="0">
                <a:solidFill>
                  <a:srgbClr val="000000"/>
                </a:solidFill>
              </a:rPr>
              <a:t> sea </a:t>
            </a:r>
            <a:r>
              <a:rPr lang="en-US" dirty="0" err="1" smtClean="0">
                <a:solidFill>
                  <a:srgbClr val="000000"/>
                </a:solidFill>
              </a:rPr>
              <a:t>como</a:t>
            </a:r>
            <a:r>
              <a:rPr lang="en-US" dirty="0" smtClean="0">
                <a:solidFill>
                  <a:srgbClr val="000000"/>
                </a:solidFill>
              </a:rPr>
              <a:t> </a:t>
            </a:r>
            <a:r>
              <a:rPr lang="en-US" dirty="0" err="1" smtClean="0">
                <a:solidFill>
                  <a:srgbClr val="000000"/>
                </a:solidFill>
              </a:rPr>
              <a:t>PRCS</a:t>
            </a:r>
            <a:r>
              <a:rPr lang="en-US" dirty="0" smtClean="0">
                <a:solidFill>
                  <a:srgbClr val="000000"/>
                </a:solidFill>
              </a:rPr>
              <a:t> o </a:t>
            </a:r>
            <a:r>
              <a:rPr lang="en-US" dirty="0" err="1" smtClean="0">
                <a:solidFill>
                  <a:srgbClr val="000000"/>
                </a:solidFill>
              </a:rPr>
              <a:t>como</a:t>
            </a:r>
            <a:r>
              <a:rPr lang="en-US" dirty="0" smtClean="0">
                <a:solidFill>
                  <a:srgbClr val="000000"/>
                </a:solidFill>
              </a:rPr>
              <a:t> </a:t>
            </a:r>
            <a:r>
              <a:rPr lang="en-US" dirty="0" err="1" smtClean="0">
                <a:solidFill>
                  <a:srgbClr val="000000"/>
                </a:solidFill>
              </a:rPr>
              <a:t>NPRCS</a:t>
            </a:r>
            <a:r>
              <a:rPr lang="en-US" dirty="0" smtClean="0">
                <a:solidFill>
                  <a:srgbClr val="000000"/>
                </a:solidFill>
              </a:rPr>
              <a:t>.</a:t>
            </a:r>
          </a:p>
          <a:p>
            <a:pPr eaLnBrk="1" hangingPunct="1">
              <a:spcBef>
                <a:spcPct val="0"/>
              </a:spcBef>
              <a:buFontTx/>
              <a:buChar char="•"/>
            </a:pPr>
            <a:r>
              <a:rPr lang="en-US" dirty="0" smtClean="0">
                <a:solidFill>
                  <a:srgbClr val="000000"/>
                </a:solidFill>
              </a:rPr>
              <a:t>Como </a:t>
            </a:r>
            <a:r>
              <a:rPr lang="en-US" dirty="0" err="1" smtClean="0">
                <a:solidFill>
                  <a:srgbClr val="000000"/>
                </a:solidFill>
              </a:rPr>
              <a:t>grupo</a:t>
            </a:r>
            <a:r>
              <a:rPr lang="en-US" dirty="0" smtClean="0">
                <a:solidFill>
                  <a:srgbClr val="000000"/>
                </a:solidFill>
              </a:rPr>
              <a:t>, </a:t>
            </a:r>
            <a:r>
              <a:rPr lang="en-US" dirty="0" err="1" smtClean="0">
                <a:solidFill>
                  <a:srgbClr val="000000"/>
                </a:solidFill>
              </a:rPr>
              <a:t>haga</a:t>
            </a:r>
            <a:r>
              <a:rPr lang="en-US" dirty="0" smtClean="0">
                <a:solidFill>
                  <a:srgbClr val="000000"/>
                </a:solidFill>
              </a:rPr>
              <a:t> </a:t>
            </a:r>
            <a:r>
              <a:rPr lang="en-US" dirty="0" err="1" smtClean="0">
                <a:solidFill>
                  <a:srgbClr val="000000"/>
                </a:solidFill>
              </a:rPr>
              <a:t>que</a:t>
            </a:r>
            <a:r>
              <a:rPr lang="en-US" dirty="0" smtClean="0">
                <a:solidFill>
                  <a:srgbClr val="000000"/>
                </a:solidFill>
              </a:rPr>
              <a:t> los </a:t>
            </a:r>
            <a:r>
              <a:rPr lang="en-US" dirty="0" err="1" smtClean="0">
                <a:solidFill>
                  <a:srgbClr val="000000"/>
                </a:solidFill>
              </a:rPr>
              <a:t>estudiantes</a:t>
            </a:r>
            <a:r>
              <a:rPr lang="en-US" dirty="0" smtClean="0">
                <a:solidFill>
                  <a:srgbClr val="000000"/>
                </a:solidFill>
              </a:rPr>
              <a:t> </a:t>
            </a:r>
            <a:r>
              <a:rPr lang="en-US" dirty="0" err="1" smtClean="0">
                <a:solidFill>
                  <a:srgbClr val="000000"/>
                </a:solidFill>
              </a:rPr>
              <a:t>comiencen</a:t>
            </a:r>
            <a:r>
              <a:rPr lang="en-US" dirty="0" smtClean="0">
                <a:solidFill>
                  <a:srgbClr val="000000"/>
                </a:solidFill>
              </a:rPr>
              <a:t> con los </a:t>
            </a:r>
            <a:r>
              <a:rPr lang="en-US" dirty="0" err="1" smtClean="0">
                <a:solidFill>
                  <a:srgbClr val="000000"/>
                </a:solidFill>
              </a:rPr>
              <a:t>PRCS</a:t>
            </a:r>
            <a:r>
              <a:rPr lang="en-US" dirty="0" smtClean="0">
                <a:solidFill>
                  <a:srgbClr val="000000"/>
                </a:solidFill>
              </a:rPr>
              <a:t>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ven</a:t>
            </a:r>
            <a:r>
              <a:rPr lang="en-US" dirty="0" smtClean="0">
                <a:solidFill>
                  <a:srgbClr val="000000"/>
                </a:solidFill>
              </a:rPr>
              <a:t> en </a:t>
            </a:r>
            <a:r>
              <a:rPr lang="en-US" dirty="0" err="1" smtClean="0">
                <a:solidFill>
                  <a:srgbClr val="000000"/>
                </a:solidFill>
              </a:rPr>
              <a:t>las</a:t>
            </a:r>
            <a:r>
              <a:rPr lang="en-US" dirty="0" smtClean="0">
                <a:solidFill>
                  <a:srgbClr val="000000"/>
                </a:solidFill>
              </a:rPr>
              <a:t> </a:t>
            </a:r>
            <a:r>
              <a:rPr lang="en-US" dirty="0" err="1" smtClean="0">
                <a:solidFill>
                  <a:srgbClr val="000000"/>
                </a:solidFill>
              </a:rPr>
              <a:t>áreas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  El primer </a:t>
            </a:r>
            <a:r>
              <a:rPr lang="en-US" dirty="0" err="1" smtClean="0">
                <a:solidFill>
                  <a:srgbClr val="000000"/>
                </a:solidFill>
              </a:rPr>
              <a:t>voluntario</a:t>
            </a:r>
            <a:r>
              <a:rPr lang="en-US" dirty="0" smtClean="0">
                <a:solidFill>
                  <a:srgbClr val="000000"/>
                </a:solidFill>
              </a:rPr>
              <a:t> </a:t>
            </a:r>
            <a:r>
              <a:rPr lang="en-US" dirty="0" err="1" smtClean="0">
                <a:solidFill>
                  <a:srgbClr val="000000"/>
                </a:solidFill>
              </a:rPr>
              <a:t>anotará</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respuestas</a:t>
            </a:r>
            <a:r>
              <a:rPr lang="en-US" dirty="0" smtClean="0">
                <a:solidFill>
                  <a:srgbClr val="000000"/>
                </a:solidFill>
              </a:rPr>
              <a:t>.  </a:t>
            </a:r>
          </a:p>
          <a:p>
            <a:pPr eaLnBrk="1" hangingPunct="1">
              <a:spcBef>
                <a:spcPct val="0"/>
              </a:spcBef>
              <a:buFontTx/>
              <a:buChar char="•"/>
            </a:pPr>
            <a:r>
              <a:rPr lang="en-US" dirty="0" err="1" smtClean="0">
                <a:solidFill>
                  <a:srgbClr val="000000"/>
                </a:solidFill>
              </a:rPr>
              <a:t>Una</a:t>
            </a:r>
            <a:r>
              <a:rPr lang="en-US" dirty="0" smtClean="0">
                <a:solidFill>
                  <a:srgbClr val="000000"/>
                </a:solidFill>
              </a:rPr>
              <a:t> </a:t>
            </a:r>
            <a:r>
              <a:rPr lang="en-US" dirty="0" err="1" smtClean="0">
                <a:solidFill>
                  <a:srgbClr val="000000"/>
                </a:solidFill>
              </a:rPr>
              <a:t>vez</a:t>
            </a:r>
            <a:r>
              <a:rPr lang="en-US" dirty="0" smtClean="0">
                <a:solidFill>
                  <a:srgbClr val="000000"/>
                </a:solidFill>
              </a:rPr>
              <a:t>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hayan</a:t>
            </a:r>
            <a:r>
              <a:rPr lang="en-US" dirty="0" smtClean="0">
                <a:solidFill>
                  <a:srgbClr val="000000"/>
                </a:solidFill>
              </a:rPr>
              <a:t> </a:t>
            </a:r>
            <a:r>
              <a:rPr lang="en-US" dirty="0" err="1" smtClean="0">
                <a:solidFill>
                  <a:srgbClr val="000000"/>
                </a:solidFill>
              </a:rPr>
              <a:t>agotado</a:t>
            </a:r>
            <a:r>
              <a:rPr lang="en-US" dirty="0" smtClean="0">
                <a:solidFill>
                  <a:srgbClr val="000000"/>
                </a:solidFill>
              </a:rPr>
              <a:t> </a:t>
            </a:r>
            <a:r>
              <a:rPr lang="en-US" dirty="0" err="1" smtClean="0">
                <a:solidFill>
                  <a:srgbClr val="000000"/>
                </a:solidFill>
              </a:rPr>
              <a:t>todas</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respuestas</a:t>
            </a:r>
            <a:r>
              <a:rPr lang="en-US" dirty="0" smtClean="0">
                <a:solidFill>
                  <a:srgbClr val="000000"/>
                </a:solidFill>
              </a:rPr>
              <a:t>, </a:t>
            </a:r>
            <a:r>
              <a:rPr lang="en-US" dirty="0" err="1" smtClean="0">
                <a:solidFill>
                  <a:srgbClr val="000000"/>
                </a:solidFill>
              </a:rPr>
              <a:t>siga</a:t>
            </a:r>
            <a:r>
              <a:rPr lang="en-US" dirty="0" smtClean="0">
                <a:solidFill>
                  <a:srgbClr val="000000"/>
                </a:solidFill>
              </a:rPr>
              <a:t> el debate con los </a:t>
            </a:r>
            <a:r>
              <a:rPr lang="en-US" dirty="0" err="1" smtClean="0">
                <a:solidFill>
                  <a:srgbClr val="000000"/>
                </a:solidFill>
              </a:rPr>
              <a:t>NPRCS</a:t>
            </a:r>
            <a:r>
              <a:rPr lang="en-US" dirty="0" smtClean="0">
                <a:solidFill>
                  <a:srgbClr val="000000"/>
                </a:solidFill>
              </a:rPr>
              <a:t>.  El </a:t>
            </a:r>
            <a:r>
              <a:rPr lang="en-US" dirty="0" err="1" smtClean="0">
                <a:solidFill>
                  <a:srgbClr val="000000"/>
                </a:solidFill>
              </a:rPr>
              <a:t>segundo</a:t>
            </a:r>
            <a:r>
              <a:rPr lang="en-US" dirty="0" smtClean="0">
                <a:solidFill>
                  <a:srgbClr val="000000"/>
                </a:solidFill>
              </a:rPr>
              <a:t> </a:t>
            </a:r>
            <a:r>
              <a:rPr lang="en-US" dirty="0" err="1" smtClean="0">
                <a:solidFill>
                  <a:srgbClr val="000000"/>
                </a:solidFill>
              </a:rPr>
              <a:t>voluntario</a:t>
            </a:r>
            <a:r>
              <a:rPr lang="en-US" dirty="0" smtClean="0">
                <a:solidFill>
                  <a:srgbClr val="000000"/>
                </a:solidFill>
              </a:rPr>
              <a:t> </a:t>
            </a:r>
            <a:r>
              <a:rPr lang="en-US" dirty="0" err="1" smtClean="0">
                <a:solidFill>
                  <a:srgbClr val="000000"/>
                </a:solidFill>
              </a:rPr>
              <a:t>anotará</a:t>
            </a:r>
            <a:r>
              <a:rPr lang="en-US" dirty="0" smtClean="0">
                <a:solidFill>
                  <a:srgbClr val="000000"/>
                </a:solidFill>
              </a:rPr>
              <a:t> </a:t>
            </a:r>
            <a:r>
              <a:rPr lang="en-US" dirty="0" err="1" smtClean="0">
                <a:solidFill>
                  <a:srgbClr val="000000"/>
                </a:solidFill>
              </a:rPr>
              <a:t>estas</a:t>
            </a:r>
            <a:r>
              <a:rPr lang="en-US" dirty="0" smtClean="0">
                <a:solidFill>
                  <a:srgbClr val="000000"/>
                </a:solidFill>
              </a:rPr>
              <a:t> </a:t>
            </a:r>
            <a:r>
              <a:rPr lang="en-US" dirty="0" err="1" smtClean="0">
                <a:solidFill>
                  <a:srgbClr val="000000"/>
                </a:solidFill>
              </a:rPr>
              <a:t>respuestas</a:t>
            </a:r>
            <a:r>
              <a:rPr lang="en-US" dirty="0" smtClean="0">
                <a:solidFill>
                  <a:srgbClr val="000000"/>
                </a:solidFill>
              </a:rPr>
              <a:t> en el </a:t>
            </a:r>
            <a:r>
              <a:rPr lang="en-US" dirty="0" err="1" smtClean="0">
                <a:solidFill>
                  <a:srgbClr val="000000"/>
                </a:solidFill>
              </a:rPr>
              <a:t>segundo</a:t>
            </a:r>
            <a:r>
              <a:rPr lang="en-US" dirty="0" smtClean="0">
                <a:solidFill>
                  <a:srgbClr val="000000"/>
                </a:solidFill>
              </a:rPr>
              <a:t> </a:t>
            </a:r>
            <a:r>
              <a:rPr lang="en-US" dirty="0" err="1" smtClean="0">
                <a:solidFill>
                  <a:srgbClr val="000000"/>
                </a:solidFill>
              </a:rPr>
              <a:t>rotafolio</a:t>
            </a:r>
            <a:r>
              <a:rPr lang="en-US" dirty="0" smtClean="0">
                <a:solidFill>
                  <a:srgbClr val="000000"/>
                </a:solidFill>
              </a:rPr>
              <a:t>.</a:t>
            </a:r>
          </a:p>
          <a:p>
            <a:pPr eaLnBrk="1" hangingPunct="1">
              <a:spcBef>
                <a:spcPct val="0"/>
              </a:spcBef>
              <a:buFontTx/>
              <a:buChar char="•"/>
            </a:pPr>
            <a:r>
              <a:rPr lang="en-US" dirty="0" smtClean="0">
                <a:solidFill>
                  <a:srgbClr val="000000"/>
                </a:solidFill>
              </a:rPr>
              <a:t>Los </a:t>
            </a:r>
            <a:r>
              <a:rPr lang="en-US" dirty="0" err="1" smtClean="0">
                <a:solidFill>
                  <a:srgbClr val="000000"/>
                </a:solidFill>
              </a:rPr>
              <a:t>rotafolios</a:t>
            </a:r>
            <a:r>
              <a:rPr lang="en-US" dirty="0" smtClean="0">
                <a:solidFill>
                  <a:srgbClr val="000000"/>
                </a:solidFill>
              </a:rPr>
              <a:t> </a:t>
            </a:r>
            <a:r>
              <a:rPr lang="en-US" dirty="0" err="1" smtClean="0">
                <a:solidFill>
                  <a:srgbClr val="000000"/>
                </a:solidFill>
              </a:rPr>
              <a:t>deben</a:t>
            </a:r>
            <a:r>
              <a:rPr lang="en-US" dirty="0" smtClean="0">
                <a:solidFill>
                  <a:srgbClr val="000000"/>
                </a:solidFill>
              </a:rPr>
              <a:t> </a:t>
            </a:r>
            <a:r>
              <a:rPr lang="en-US" dirty="0" err="1" smtClean="0">
                <a:solidFill>
                  <a:srgbClr val="000000"/>
                </a:solidFill>
              </a:rPr>
              <a:t>quedar</a:t>
            </a:r>
            <a:r>
              <a:rPr lang="en-US" dirty="0" smtClean="0">
                <a:solidFill>
                  <a:srgbClr val="000000"/>
                </a:solidFill>
              </a:rPr>
              <a:t> </a:t>
            </a:r>
            <a:r>
              <a:rPr lang="en-US" dirty="0" err="1" smtClean="0">
                <a:solidFill>
                  <a:srgbClr val="000000"/>
                </a:solidFill>
              </a:rPr>
              <a:t>exhibidos</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vez</a:t>
            </a:r>
            <a:r>
              <a:rPr lang="en-US" dirty="0" smtClean="0">
                <a:solidFill>
                  <a:srgbClr val="000000"/>
                </a:solidFill>
              </a:rPr>
              <a:t>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haya</a:t>
            </a:r>
            <a:r>
              <a:rPr lang="en-US" dirty="0" smtClean="0">
                <a:solidFill>
                  <a:srgbClr val="000000"/>
                </a:solidFill>
              </a:rPr>
              <a:t> </a:t>
            </a:r>
            <a:r>
              <a:rPr lang="en-US" dirty="0" err="1" smtClean="0">
                <a:solidFill>
                  <a:srgbClr val="000000"/>
                </a:solidFill>
              </a:rPr>
              <a:t>completado</a:t>
            </a:r>
            <a:r>
              <a:rPr lang="en-US" dirty="0" smtClean="0">
                <a:solidFill>
                  <a:srgbClr val="000000"/>
                </a:solidFill>
              </a:rPr>
              <a:t> la </a:t>
            </a:r>
            <a:r>
              <a:rPr lang="en-US" dirty="0" err="1" smtClean="0">
                <a:solidFill>
                  <a:srgbClr val="000000"/>
                </a:solidFill>
              </a:rPr>
              <a:t>actividad</a:t>
            </a:r>
            <a:r>
              <a:rPr lang="en-US" dirty="0" smtClean="0">
                <a:solidFill>
                  <a:srgbClr val="000000"/>
                </a:solidFill>
              </a:rPr>
              <a:t>.</a:t>
            </a:r>
          </a:p>
          <a:p>
            <a:pPr eaLnBrk="1" hangingPunct="1">
              <a:spcBef>
                <a:spcPct val="0"/>
              </a:spcBef>
            </a:pPr>
            <a:r>
              <a:rPr lang="en-US" dirty="0" smtClean="0">
                <a:solidFill>
                  <a:srgbClr val="000000"/>
                </a:solidFill>
              </a:rPr>
              <a:t> </a:t>
            </a:r>
          </a:p>
        </p:txBody>
      </p:sp>
      <p:sp>
        <p:nvSpPr>
          <p:cNvPr id="180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C9A3704-8579-4A4F-A003-55EA7AD835C5}" type="slidenum">
              <a:rPr lang="en-US" smtClean="0">
                <a:solidFill>
                  <a:srgbClr val="000000"/>
                </a:solidFill>
                <a:latin typeface="Calibri" pitchFamily="34" charset="0"/>
              </a:rPr>
              <a:pPr fontAlgn="base">
                <a:spcBef>
                  <a:spcPct val="0"/>
                </a:spcBef>
                <a:spcAft>
                  <a:spcPct val="0"/>
                </a:spcAft>
                <a:buSzPct val="100000"/>
                <a:defRPr/>
              </a:pPr>
              <a:t>33</a:t>
            </a:fld>
            <a:endParaRPr lang="en-US" smtClean="0">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13</a:t>
            </a:r>
          </a:p>
          <a:p>
            <a:pPr eaLnBrk="1" hangingPunct="1">
              <a:spcBef>
                <a:spcPct val="0"/>
              </a:spcBef>
            </a:pPr>
            <a:r>
              <a:rPr lang="en-US" b="1" dirty="0" err="1" smtClean="0">
                <a:solidFill>
                  <a:srgbClr val="000000"/>
                </a:solidFill>
              </a:rPr>
              <a:t>Instrucción</a:t>
            </a:r>
            <a:r>
              <a:rPr lang="en-US" b="1" dirty="0" smtClean="0">
                <a:solidFill>
                  <a:srgbClr val="000000"/>
                </a:solidFill>
              </a:rPr>
              <a:t> </a:t>
            </a:r>
          </a:p>
          <a:p>
            <a:pPr eaLnBrk="1" hangingPunct="1">
              <a:spcBef>
                <a:spcPct val="0"/>
              </a:spcBef>
              <a:buFontTx/>
              <a:buChar char="•"/>
            </a:pPr>
            <a:r>
              <a:rPr lang="en-US" dirty="0" smtClean="0">
                <a:solidFill>
                  <a:srgbClr val="000000"/>
                </a:solidFill>
              </a:rPr>
              <a:t>La </a:t>
            </a:r>
            <a:r>
              <a:rPr lang="en-US" dirty="0" err="1" smtClean="0">
                <a:solidFill>
                  <a:srgbClr val="000000"/>
                </a:solidFill>
              </a:rPr>
              <a:t>entrada</a:t>
            </a:r>
            <a:r>
              <a:rPr lang="en-US" dirty="0" smtClean="0">
                <a:solidFill>
                  <a:srgbClr val="000000"/>
                </a:solidFill>
              </a:rPr>
              <a:t> al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no la puede </a:t>
            </a:r>
            <a:r>
              <a:rPr lang="en-US" dirty="0" err="1" smtClean="0">
                <a:solidFill>
                  <a:srgbClr val="000000"/>
                </a:solidFill>
              </a:rPr>
              <a:t>realizar</a:t>
            </a:r>
            <a:r>
              <a:rPr lang="en-US" dirty="0" smtClean="0">
                <a:solidFill>
                  <a:srgbClr val="000000"/>
                </a:solidFill>
              </a:rPr>
              <a:t> </a:t>
            </a:r>
            <a:r>
              <a:rPr lang="en-US" dirty="0" err="1" smtClean="0">
                <a:solidFill>
                  <a:srgbClr val="000000"/>
                </a:solidFill>
              </a:rPr>
              <a:t>una</a:t>
            </a:r>
            <a:r>
              <a:rPr lang="en-US" dirty="0" smtClean="0">
                <a:solidFill>
                  <a:srgbClr val="000000"/>
                </a:solidFill>
              </a:rPr>
              <a:t> persona sola.  Con los </a:t>
            </a:r>
            <a:r>
              <a:rPr lang="en-US" dirty="0" err="1" smtClean="0">
                <a:solidFill>
                  <a:srgbClr val="000000"/>
                </a:solidFill>
              </a:rPr>
              <a:t>riesgos</a:t>
            </a:r>
            <a:r>
              <a:rPr lang="en-US" dirty="0" smtClean="0">
                <a:solidFill>
                  <a:srgbClr val="000000"/>
                </a:solidFill>
              </a:rPr>
              <a:t> </a:t>
            </a:r>
            <a:r>
              <a:rPr lang="en-US" dirty="0" err="1" smtClean="0">
                <a:solidFill>
                  <a:srgbClr val="000000"/>
                </a:solidFill>
              </a:rPr>
              <a:t>involucrados</a:t>
            </a:r>
            <a:r>
              <a:rPr lang="en-US" dirty="0" smtClean="0">
                <a:solidFill>
                  <a:srgbClr val="000000"/>
                </a:solidFill>
              </a:rPr>
              <a:t>, </a:t>
            </a:r>
            <a:r>
              <a:rPr lang="en-US" dirty="0" err="1" smtClean="0">
                <a:solidFill>
                  <a:srgbClr val="000000"/>
                </a:solidFill>
              </a:rPr>
              <a:t>es</a:t>
            </a:r>
            <a:r>
              <a:rPr lang="en-US" dirty="0" smtClean="0">
                <a:solidFill>
                  <a:srgbClr val="000000"/>
                </a:solidFill>
              </a:rPr>
              <a:t> </a:t>
            </a:r>
            <a:r>
              <a:rPr lang="en-US" dirty="0" err="1" smtClean="0">
                <a:solidFill>
                  <a:srgbClr val="000000"/>
                </a:solidFill>
              </a:rPr>
              <a:t>importante</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participen</a:t>
            </a:r>
            <a:r>
              <a:rPr lang="en-US" dirty="0" smtClean="0">
                <a:solidFill>
                  <a:srgbClr val="000000"/>
                </a:solidFill>
              </a:rPr>
              <a:t> </a:t>
            </a:r>
            <a:r>
              <a:rPr lang="en-US" dirty="0" err="1" smtClean="0">
                <a:solidFill>
                  <a:srgbClr val="000000"/>
                </a:solidFill>
              </a:rPr>
              <a:t>varias</a:t>
            </a:r>
            <a:r>
              <a:rPr lang="en-US" dirty="0" smtClean="0">
                <a:solidFill>
                  <a:srgbClr val="000000"/>
                </a:solidFill>
              </a:rPr>
              <a:t> personas.  Este </a:t>
            </a:r>
            <a:r>
              <a:rPr lang="en-US" dirty="0" err="1" smtClean="0">
                <a:solidFill>
                  <a:srgbClr val="000000"/>
                </a:solidFill>
              </a:rPr>
              <a:t>grupo</a:t>
            </a:r>
            <a:r>
              <a:rPr lang="en-US" dirty="0" smtClean="0">
                <a:solidFill>
                  <a:srgbClr val="000000"/>
                </a:solidFill>
              </a:rPr>
              <a:t> de personas se llama </a:t>
            </a:r>
            <a:r>
              <a:rPr lang="en-US" dirty="0" err="1" smtClean="0">
                <a:solidFill>
                  <a:srgbClr val="000000"/>
                </a:solidFill>
              </a:rPr>
              <a:t>equipo</a:t>
            </a:r>
            <a:r>
              <a:rPr lang="en-US" dirty="0" smtClean="0">
                <a:solidFill>
                  <a:srgbClr val="000000"/>
                </a:solidFill>
              </a:rPr>
              <a:t> de </a:t>
            </a:r>
            <a:r>
              <a:rPr lang="en-US" dirty="0" err="1" smtClean="0">
                <a:solidFill>
                  <a:srgbClr val="000000"/>
                </a:solidFill>
              </a:rPr>
              <a:t>entrada</a:t>
            </a:r>
            <a:r>
              <a:rPr lang="en-US" dirty="0" smtClean="0">
                <a:solidFill>
                  <a:srgbClr val="000000"/>
                </a:solidFill>
              </a:rPr>
              <a:t>.  </a:t>
            </a:r>
          </a:p>
          <a:p>
            <a:pPr eaLnBrk="1" hangingPunct="1">
              <a:spcBef>
                <a:spcPct val="0"/>
              </a:spcBef>
              <a:buFontTx/>
              <a:buChar char="•"/>
            </a:pPr>
            <a:r>
              <a:rPr lang="en-US" dirty="0" smtClean="0">
                <a:solidFill>
                  <a:srgbClr val="000000"/>
                </a:solidFill>
              </a:rPr>
              <a:t>Un </a:t>
            </a:r>
            <a:r>
              <a:rPr lang="en-US" dirty="0" err="1" smtClean="0">
                <a:solidFill>
                  <a:srgbClr val="000000"/>
                </a:solidFill>
              </a:rPr>
              <a:t>equipo</a:t>
            </a:r>
            <a:r>
              <a:rPr lang="en-US" dirty="0" smtClean="0">
                <a:solidFill>
                  <a:srgbClr val="000000"/>
                </a:solidFill>
              </a:rPr>
              <a:t> de </a:t>
            </a:r>
            <a:r>
              <a:rPr lang="en-US" dirty="0" err="1" smtClean="0">
                <a:solidFill>
                  <a:srgbClr val="000000"/>
                </a:solidFill>
              </a:rPr>
              <a:t>entrada</a:t>
            </a:r>
            <a:r>
              <a:rPr lang="en-US" dirty="0" smtClean="0">
                <a:solidFill>
                  <a:srgbClr val="000000"/>
                </a:solidFill>
              </a:rPr>
              <a:t> </a:t>
            </a:r>
            <a:r>
              <a:rPr lang="en-US" dirty="0" err="1" smtClean="0">
                <a:solidFill>
                  <a:srgbClr val="000000"/>
                </a:solidFill>
              </a:rPr>
              <a:t>típico</a:t>
            </a:r>
            <a:r>
              <a:rPr lang="en-US" dirty="0" smtClean="0">
                <a:solidFill>
                  <a:srgbClr val="000000"/>
                </a:solidFill>
              </a:rPr>
              <a:t> </a:t>
            </a:r>
            <a:r>
              <a:rPr lang="en-US" dirty="0" err="1" smtClean="0">
                <a:solidFill>
                  <a:srgbClr val="000000"/>
                </a:solidFill>
              </a:rPr>
              <a:t>consta</a:t>
            </a:r>
            <a:r>
              <a:rPr lang="en-US" dirty="0" smtClean="0">
                <a:solidFill>
                  <a:srgbClr val="000000"/>
                </a:solidFill>
              </a:rPr>
              <a:t> de un </a:t>
            </a:r>
            <a:r>
              <a:rPr lang="en-US" dirty="0" err="1" smtClean="0">
                <a:solidFill>
                  <a:srgbClr val="000000"/>
                </a:solidFill>
              </a:rPr>
              <a:t>ingresante</a:t>
            </a:r>
            <a:r>
              <a:rPr lang="en-US" dirty="0" smtClean="0">
                <a:solidFill>
                  <a:srgbClr val="000000"/>
                </a:solidFill>
              </a:rPr>
              <a:t>, un </a:t>
            </a:r>
            <a:r>
              <a:rPr lang="en-US" dirty="0" err="1" smtClean="0">
                <a:solidFill>
                  <a:srgbClr val="000000"/>
                </a:solidFill>
              </a:rPr>
              <a:t>encargado</a:t>
            </a:r>
            <a:r>
              <a:rPr lang="en-US" dirty="0" smtClean="0">
                <a:solidFill>
                  <a:srgbClr val="000000"/>
                </a:solidFill>
              </a:rPr>
              <a:t> y un supervisor de </a:t>
            </a:r>
            <a:r>
              <a:rPr lang="en-US" dirty="0" err="1" smtClean="0">
                <a:solidFill>
                  <a:srgbClr val="000000"/>
                </a:solidFill>
              </a:rPr>
              <a:t>entrada</a:t>
            </a:r>
            <a:r>
              <a:rPr lang="en-US" dirty="0" smtClean="0">
                <a:solidFill>
                  <a:srgbClr val="000000"/>
                </a:solidFill>
              </a:rPr>
              <a:t>.  </a:t>
            </a:r>
          </a:p>
          <a:p>
            <a:pPr eaLnBrk="1" hangingPunct="1">
              <a:spcBef>
                <a:spcPct val="0"/>
              </a:spcBef>
              <a:buFontTx/>
              <a:buChar char="•"/>
            </a:pPr>
            <a:r>
              <a:rPr lang="en-US" dirty="0" smtClean="0">
                <a:solidFill>
                  <a:srgbClr val="000000"/>
                </a:solidFill>
              </a:rPr>
              <a:t>Para </a:t>
            </a:r>
            <a:r>
              <a:rPr lang="en-US" dirty="0" err="1" smtClean="0">
                <a:solidFill>
                  <a:srgbClr val="000000"/>
                </a:solidFill>
              </a:rPr>
              <a:t>cualquiera</a:t>
            </a:r>
            <a:r>
              <a:rPr lang="en-US" dirty="0" smtClean="0">
                <a:solidFill>
                  <a:srgbClr val="000000"/>
                </a:solidFill>
              </a:rPr>
              <a:t> </a:t>
            </a:r>
            <a:r>
              <a:rPr lang="en-US" dirty="0" err="1" smtClean="0">
                <a:solidFill>
                  <a:srgbClr val="000000"/>
                </a:solidFill>
              </a:rPr>
              <a:t>entrada</a:t>
            </a:r>
            <a:r>
              <a:rPr lang="en-US" dirty="0" smtClean="0">
                <a:solidFill>
                  <a:srgbClr val="000000"/>
                </a:solidFill>
              </a:rPr>
              <a:t> a un </a:t>
            </a:r>
            <a:r>
              <a:rPr lang="en-US" dirty="0" err="1" smtClean="0">
                <a:solidFill>
                  <a:srgbClr val="000000"/>
                </a:solidFill>
              </a:rPr>
              <a:t>PRCS</a:t>
            </a:r>
            <a:r>
              <a:rPr lang="en-US" dirty="0" smtClean="0">
                <a:solidFill>
                  <a:srgbClr val="000000"/>
                </a:solidFill>
              </a:rPr>
              <a:t>, se </a:t>
            </a:r>
            <a:r>
              <a:rPr lang="en-US" dirty="0" err="1" smtClean="0">
                <a:solidFill>
                  <a:srgbClr val="000000"/>
                </a:solidFill>
              </a:rPr>
              <a:t>requiere</a:t>
            </a:r>
            <a:r>
              <a:rPr lang="en-US" dirty="0" smtClean="0">
                <a:solidFill>
                  <a:srgbClr val="000000"/>
                </a:solidFill>
              </a:rPr>
              <a:t> un </a:t>
            </a:r>
            <a:r>
              <a:rPr lang="en-US" dirty="0" err="1" smtClean="0">
                <a:solidFill>
                  <a:srgbClr val="000000"/>
                </a:solidFill>
              </a:rPr>
              <a:t>mínimo</a:t>
            </a:r>
            <a:r>
              <a:rPr lang="en-US" dirty="0" smtClean="0">
                <a:solidFill>
                  <a:srgbClr val="000000"/>
                </a:solidFill>
              </a:rPr>
              <a:t> de dos personas.  </a:t>
            </a:r>
            <a:r>
              <a:rPr lang="en-US" dirty="0" err="1" smtClean="0">
                <a:solidFill>
                  <a:srgbClr val="000000"/>
                </a:solidFill>
              </a:rPr>
              <a:t>Estas</a:t>
            </a:r>
            <a:r>
              <a:rPr lang="en-US" dirty="0" smtClean="0">
                <a:solidFill>
                  <a:srgbClr val="000000"/>
                </a:solidFill>
              </a:rPr>
              <a:t> personas se </a:t>
            </a:r>
            <a:r>
              <a:rPr lang="en-US" dirty="0" err="1" smtClean="0">
                <a:solidFill>
                  <a:srgbClr val="000000"/>
                </a:solidFill>
              </a:rPr>
              <a:t>clasificarán</a:t>
            </a:r>
            <a:r>
              <a:rPr lang="en-US" dirty="0" smtClean="0">
                <a:solidFill>
                  <a:srgbClr val="000000"/>
                </a:solidFill>
              </a:rPr>
              <a:t> </a:t>
            </a:r>
            <a:r>
              <a:rPr lang="en-US" dirty="0" err="1" smtClean="0">
                <a:solidFill>
                  <a:srgbClr val="000000"/>
                </a:solidFill>
              </a:rPr>
              <a:t>como</a:t>
            </a:r>
            <a:r>
              <a:rPr lang="en-US" dirty="0" smtClean="0">
                <a:solidFill>
                  <a:srgbClr val="000000"/>
                </a:solidFill>
              </a:rPr>
              <a:t> </a:t>
            </a:r>
            <a:r>
              <a:rPr lang="en-US" dirty="0" err="1" smtClean="0">
                <a:solidFill>
                  <a:srgbClr val="000000"/>
                </a:solidFill>
              </a:rPr>
              <a:t>ingresantes</a:t>
            </a:r>
            <a:r>
              <a:rPr lang="en-US" dirty="0" smtClean="0">
                <a:solidFill>
                  <a:srgbClr val="000000"/>
                </a:solidFill>
              </a:rPr>
              <a:t> o </a:t>
            </a:r>
            <a:r>
              <a:rPr lang="en-US" dirty="0" err="1" smtClean="0">
                <a:solidFill>
                  <a:srgbClr val="000000"/>
                </a:solidFill>
              </a:rPr>
              <a:t>encargados</a:t>
            </a:r>
            <a:r>
              <a:rPr lang="en-US" dirty="0" smtClean="0">
                <a:solidFill>
                  <a:srgbClr val="000000"/>
                </a:solidFill>
              </a:rPr>
              <a:t>.</a:t>
            </a:r>
          </a:p>
          <a:p>
            <a:pPr eaLnBrk="1" hangingPunct="1">
              <a:spcBef>
                <a:spcPct val="0"/>
              </a:spcBef>
              <a:buFontTx/>
              <a:buChar char="•"/>
            </a:pPr>
            <a:r>
              <a:rPr lang="en-US" dirty="0" smtClean="0">
                <a:solidFill>
                  <a:srgbClr val="000000"/>
                </a:solidFill>
              </a:rPr>
              <a:t>Revise el </a:t>
            </a:r>
            <a:r>
              <a:rPr lang="en-US" dirty="0" err="1" smtClean="0">
                <a:solidFill>
                  <a:srgbClr val="000000"/>
                </a:solidFill>
              </a:rPr>
              <a:t>cuadro</a:t>
            </a:r>
            <a:r>
              <a:rPr lang="en-US" dirty="0" smtClean="0">
                <a:solidFill>
                  <a:srgbClr val="000000"/>
                </a:solidFill>
              </a:rPr>
              <a:t> en el </a:t>
            </a:r>
            <a:r>
              <a:rPr lang="en-US" dirty="0" err="1" smtClean="0">
                <a:solidFill>
                  <a:srgbClr val="000000"/>
                </a:solidFill>
              </a:rPr>
              <a:t>SG</a:t>
            </a:r>
            <a:r>
              <a:rPr lang="en-US" dirty="0" smtClean="0">
                <a:solidFill>
                  <a:srgbClr val="000000"/>
                </a:solidFill>
              </a:rPr>
              <a:t> (</a:t>
            </a:r>
            <a:r>
              <a:rPr lang="en-US" dirty="0" err="1" smtClean="0">
                <a:solidFill>
                  <a:srgbClr val="000000"/>
                </a:solidFill>
              </a:rPr>
              <a:t>pág</a:t>
            </a:r>
            <a:r>
              <a:rPr lang="en-US" dirty="0" smtClean="0">
                <a:solidFill>
                  <a:srgbClr val="000000"/>
                </a:solidFill>
              </a:rPr>
              <a:t>. 13).</a:t>
            </a:r>
          </a:p>
        </p:txBody>
      </p:sp>
      <p:sp>
        <p:nvSpPr>
          <p:cNvPr id="181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16E314A-74BF-4B64-A941-ECFFCCB0BDF0}" type="slidenum">
              <a:rPr lang="en-US" smtClean="0">
                <a:solidFill>
                  <a:srgbClr val="000000"/>
                </a:solidFill>
                <a:latin typeface="Calibri" pitchFamily="34" charset="0"/>
              </a:rPr>
              <a:pPr fontAlgn="base">
                <a:spcBef>
                  <a:spcPct val="0"/>
                </a:spcBef>
                <a:spcAft>
                  <a:spcPct val="0"/>
                </a:spcAft>
                <a:buSzPct val="100000"/>
                <a:defRPr/>
              </a:pPr>
              <a:t>34</a:t>
            </a:fld>
            <a:endParaRPr lang="en-US" smtClean="0">
              <a:solidFill>
                <a:srgbClr val="000000"/>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Revise las preguntas en la diapositiva.</a:t>
            </a:r>
          </a:p>
          <a:p>
            <a:pPr eaLnBrk="1" hangingPunct="1">
              <a:spcBef>
                <a:spcPct val="0"/>
              </a:spcBef>
              <a:buFontTx/>
              <a:buChar char="•"/>
            </a:pPr>
            <a:r>
              <a:rPr lang="en-US" smtClean="0">
                <a:solidFill>
                  <a:srgbClr val="000000"/>
                </a:solidFill>
              </a:rPr>
              <a:t>Esto ayuda a repasar y refrescar la información que se cubrió en este módulo.</a:t>
            </a:r>
          </a:p>
          <a:p>
            <a:pPr eaLnBrk="1" hangingPunct="1">
              <a:spcBef>
                <a:spcPct val="0"/>
              </a:spcBef>
              <a:buFontTx/>
              <a:buChar char="•"/>
            </a:pPr>
            <a:r>
              <a:rPr lang="en-US" smtClean="0">
                <a:solidFill>
                  <a:srgbClr val="000000"/>
                </a:solidFill>
              </a:rPr>
              <a:t>Pidiéndoles a los estudiantes que apliquen la información, están reteniendo aún más la lección.</a:t>
            </a:r>
          </a:p>
        </p:txBody>
      </p:sp>
      <p:sp>
        <p:nvSpPr>
          <p:cNvPr id="182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540BDA1-DCB4-4332-B25F-285A631EED59}" type="slidenum">
              <a:rPr lang="en-US" smtClean="0">
                <a:solidFill>
                  <a:srgbClr val="000000"/>
                </a:solidFill>
                <a:latin typeface="Calibri" pitchFamily="34" charset="0"/>
              </a:rPr>
              <a:pPr fontAlgn="base">
                <a:spcBef>
                  <a:spcPct val="0"/>
                </a:spcBef>
                <a:spcAft>
                  <a:spcPct val="0"/>
                </a:spcAft>
                <a:buSzPct val="100000"/>
                <a:defRPr/>
              </a:pPr>
              <a:t>35</a:t>
            </a:fld>
            <a:endParaRPr lang="en-US" smtClean="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Los estudiantes anotarán las respuestas a las preguntas del cuestionario en el SG.  </a:t>
            </a:r>
          </a:p>
          <a:p>
            <a:pPr eaLnBrk="1" hangingPunct="1">
              <a:spcBef>
                <a:spcPct val="0"/>
              </a:spcBef>
              <a:buFontTx/>
              <a:buChar char="•"/>
            </a:pPr>
            <a:r>
              <a:rPr lang="en-US" smtClean="0">
                <a:solidFill>
                  <a:srgbClr val="000000"/>
                </a:solidFill>
              </a:rPr>
              <a:t>Revise las respuestas con la clase.</a:t>
            </a:r>
          </a:p>
        </p:txBody>
      </p:sp>
      <p:sp>
        <p:nvSpPr>
          <p:cNvPr id="1833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42FBED0-DDC4-4A98-81AF-9CA8630D0E0F}" type="slidenum">
              <a:rPr lang="en-US" smtClean="0">
                <a:solidFill>
                  <a:srgbClr val="000000"/>
                </a:solidFill>
                <a:latin typeface="Calibri" pitchFamily="34" charset="0"/>
              </a:rPr>
              <a:pPr fontAlgn="base">
                <a:spcBef>
                  <a:spcPct val="0"/>
                </a:spcBef>
                <a:spcAft>
                  <a:spcPct val="0"/>
                </a:spcAft>
                <a:buSzPct val="100000"/>
                <a:defRPr/>
              </a:pPr>
              <a:t>36</a:t>
            </a:fld>
            <a:endParaRPr lang="en-US" smtClean="0">
              <a:solidFill>
                <a:srgbClr val="000000"/>
              </a:solidFill>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Respuestas del cuestionario	</a:t>
            </a:r>
          </a:p>
          <a:p>
            <a:pPr eaLnBrk="1" hangingPunct="1">
              <a:spcBef>
                <a:spcPct val="0"/>
              </a:spcBef>
              <a:buFont typeface="Calibri Light" pitchFamily="34" charset="0"/>
              <a:buAutoNum type="arabicPeriod"/>
            </a:pPr>
            <a:r>
              <a:rPr lang="en-US" smtClean="0">
                <a:solidFill>
                  <a:srgbClr val="000000"/>
                </a:solidFill>
              </a:rPr>
              <a:t>Respuesta: b, SG página 9</a:t>
            </a:r>
          </a:p>
        </p:txBody>
      </p:sp>
      <p:sp>
        <p:nvSpPr>
          <p:cNvPr id="184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CF25BE4-5706-42A3-9E19-48009CE1B935}" type="slidenum">
              <a:rPr lang="en-US" smtClean="0">
                <a:solidFill>
                  <a:srgbClr val="000000"/>
                </a:solidFill>
                <a:latin typeface="Calibri" pitchFamily="34" charset="0"/>
              </a:rPr>
              <a:pPr fontAlgn="base">
                <a:spcBef>
                  <a:spcPct val="0"/>
                </a:spcBef>
                <a:spcAft>
                  <a:spcPct val="0"/>
                </a:spcAft>
                <a:buSzPct val="100000"/>
                <a:defRPr/>
              </a:pPr>
              <a:t>37</a:t>
            </a:fld>
            <a:endParaRPr lang="en-US" smtClean="0">
              <a:solidFill>
                <a:srgbClr val="000000"/>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Respuestas del cuestionario</a:t>
            </a:r>
          </a:p>
          <a:p>
            <a:pPr eaLnBrk="1" hangingPunct="1">
              <a:spcBef>
                <a:spcPct val="0"/>
              </a:spcBef>
              <a:buFont typeface="Calibri Light" pitchFamily="34" charset="0"/>
              <a:buAutoNum type="arabicPeriod" startAt="2"/>
            </a:pPr>
            <a:r>
              <a:rPr lang="en-US" smtClean="0">
                <a:solidFill>
                  <a:srgbClr val="000000"/>
                </a:solidFill>
              </a:rPr>
              <a:t>Respuesta: a, SG página 8</a:t>
            </a:r>
          </a:p>
          <a:p>
            <a:pPr eaLnBrk="1" hangingPunct="1">
              <a:spcBef>
                <a:spcPct val="0"/>
              </a:spcBef>
              <a:buFont typeface="Calibri Light" pitchFamily="34" charset="0"/>
              <a:buAutoNum type="arabicPeriod" startAt="2"/>
            </a:pPr>
            <a:r>
              <a:rPr lang="en-US" smtClean="0">
                <a:solidFill>
                  <a:srgbClr val="000000"/>
                </a:solidFill>
              </a:rPr>
              <a:t>Respuesta: a, SG página 5</a:t>
            </a:r>
          </a:p>
        </p:txBody>
      </p:sp>
      <p:sp>
        <p:nvSpPr>
          <p:cNvPr id="185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707ECD2-CDC6-4F16-8A05-014E549A2B5C}" type="slidenum">
              <a:rPr lang="en-US" smtClean="0">
                <a:solidFill>
                  <a:srgbClr val="000000"/>
                </a:solidFill>
                <a:latin typeface="Calibri" pitchFamily="34" charset="0"/>
              </a:rPr>
              <a:pPr fontAlgn="base">
                <a:spcBef>
                  <a:spcPct val="0"/>
                </a:spcBef>
                <a:spcAft>
                  <a:spcPct val="0"/>
                </a:spcAft>
                <a:buSzPct val="100000"/>
                <a:defRPr/>
              </a:pPr>
              <a:t>38</a:t>
            </a:fld>
            <a:endParaRPr lang="en-US" smtClean="0">
              <a:solidFill>
                <a:srgbClr val="000000"/>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Una vez que completen este módulo, los estudiantes podrán: </a:t>
            </a:r>
          </a:p>
          <a:p>
            <a:pPr marL="628650" lvl="1" indent="-171450" eaLnBrk="1" hangingPunct="1">
              <a:spcBef>
                <a:spcPct val="0"/>
              </a:spcBef>
              <a:buFontTx/>
              <a:buChar char="•"/>
            </a:pPr>
            <a:r>
              <a:rPr lang="en-US" smtClean="0">
                <a:solidFill>
                  <a:srgbClr val="000000"/>
                </a:solidFill>
              </a:rPr>
              <a:t>Analice los peligros relacionados con los espacios restringidos para los que se requiere permiso.</a:t>
            </a:r>
          </a:p>
        </p:txBody>
      </p:sp>
      <p:sp>
        <p:nvSpPr>
          <p:cNvPr id="1863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C95141F-2102-4314-A1A6-46129AE3B083}" type="slidenum">
              <a:rPr lang="en-US" smtClean="0">
                <a:solidFill>
                  <a:srgbClr val="000000"/>
                </a:solidFill>
                <a:latin typeface="Calibri" pitchFamily="34" charset="0"/>
              </a:rPr>
              <a:pPr fontAlgn="base">
                <a:spcBef>
                  <a:spcPct val="0"/>
                </a:spcBef>
                <a:spcAft>
                  <a:spcPct val="0"/>
                </a:spcAft>
                <a:buSzPct val="100000"/>
                <a:defRPr/>
              </a:pPr>
              <a:t>39</a:t>
            </a:fld>
            <a:endParaRPr lang="en-US" smtClean="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i</a:t>
            </a:r>
          </a:p>
          <a:p>
            <a:pPr eaLnBrk="1" hangingPunct="1">
              <a:spcBef>
                <a:spcPts val="600"/>
              </a:spcBef>
            </a:pPr>
            <a:r>
              <a:rPr lang="en-US" b="1" dirty="0" err="1" smtClean="0">
                <a:solidFill>
                  <a:srgbClr val="000000"/>
                </a:solidFill>
                <a:latin typeface="Times New Roman" pitchFamily="18" charset="0"/>
                <a:cs typeface="Times New Roman" pitchFamily="18" charset="0"/>
              </a:rPr>
              <a:t>Instrucción</a:t>
            </a:r>
            <a:endParaRPr lang="en-US" b="1" dirty="0" smtClean="0">
              <a:solidFill>
                <a:srgbClr val="000000"/>
              </a:solidFill>
              <a:latin typeface="Times New Roman" pitchFamily="18" charset="0"/>
              <a:cs typeface="Times New Roman" pitchFamily="18" charset="0"/>
            </a:endParaRPr>
          </a:p>
          <a:p>
            <a:pPr eaLnBrk="1" hangingPunct="1">
              <a:spcBef>
                <a:spcPct val="0"/>
              </a:spcBef>
              <a:buFontTx/>
              <a:buChar char="•"/>
            </a:pPr>
            <a:r>
              <a:rPr lang="en-US" dirty="0" err="1" smtClean="0">
                <a:solidFill>
                  <a:srgbClr val="000000"/>
                </a:solidFill>
                <a:cs typeface="Times New Roman" pitchFamily="18" charset="0"/>
              </a:rPr>
              <a:t>Presente</a:t>
            </a:r>
            <a:r>
              <a:rPr lang="en-US" dirty="0" smtClean="0">
                <a:solidFill>
                  <a:srgbClr val="000000"/>
                </a:solidFill>
                <a:cs typeface="Times New Roman" pitchFamily="18" charset="0"/>
              </a:rPr>
              <a:t> la </a:t>
            </a:r>
            <a:r>
              <a:rPr lang="en-US" dirty="0" err="1" smtClean="0">
                <a:solidFill>
                  <a:srgbClr val="000000"/>
                </a:solidFill>
                <a:cs typeface="Times New Roman" pitchFamily="18" charset="0"/>
              </a:rPr>
              <a:t>SG</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como</a:t>
            </a:r>
            <a:r>
              <a:rPr lang="en-US" dirty="0" smtClean="0">
                <a:solidFill>
                  <a:srgbClr val="000000"/>
                </a:solidFill>
                <a:cs typeface="Times New Roman" pitchFamily="18" charset="0"/>
              </a:rPr>
              <a:t> un </a:t>
            </a:r>
            <a:r>
              <a:rPr lang="en-US" dirty="0" err="1" smtClean="0">
                <a:solidFill>
                  <a:srgbClr val="000000"/>
                </a:solidFill>
                <a:cs typeface="Times New Roman" pitchFamily="18" charset="0"/>
              </a:rPr>
              <a:t>recurso</a:t>
            </a:r>
            <a:r>
              <a:rPr lang="en-US" dirty="0" smtClean="0">
                <a:solidFill>
                  <a:srgbClr val="000000"/>
                </a:solidFill>
                <a:cs typeface="Times New Roman" pitchFamily="18" charset="0"/>
              </a:rPr>
              <a:t>. </a:t>
            </a:r>
          </a:p>
          <a:p>
            <a:pPr eaLnBrk="1" hangingPunct="1">
              <a:spcBef>
                <a:spcPct val="0"/>
              </a:spcBef>
              <a:buFontTx/>
              <a:buChar char="•"/>
            </a:pPr>
            <a:r>
              <a:rPr lang="en-US" dirty="0" smtClean="0">
                <a:solidFill>
                  <a:srgbClr val="000000"/>
                </a:solidFill>
                <a:cs typeface="Times New Roman" pitchFamily="18" charset="0"/>
              </a:rPr>
              <a:t>Lea o </a:t>
            </a:r>
            <a:r>
              <a:rPr lang="en-US" dirty="0" err="1" smtClean="0">
                <a:solidFill>
                  <a:srgbClr val="000000"/>
                </a:solidFill>
                <a:cs typeface="Times New Roman" pitchFamily="18" charset="0"/>
              </a:rPr>
              <a:t>haga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que</a:t>
            </a:r>
            <a:r>
              <a:rPr lang="en-US" dirty="0" smtClean="0">
                <a:solidFill>
                  <a:srgbClr val="000000"/>
                </a:solidFill>
                <a:cs typeface="Times New Roman" pitchFamily="18" charset="0"/>
              </a:rPr>
              <a:t> un </a:t>
            </a:r>
            <a:r>
              <a:rPr lang="en-US" dirty="0" err="1" smtClean="0">
                <a:solidFill>
                  <a:srgbClr val="000000"/>
                </a:solidFill>
                <a:cs typeface="Times New Roman" pitchFamily="18" charset="0"/>
              </a:rPr>
              <a:t>estudiante</a:t>
            </a:r>
            <a:r>
              <a:rPr lang="en-US" dirty="0" smtClean="0">
                <a:solidFill>
                  <a:srgbClr val="000000"/>
                </a:solidFill>
                <a:cs typeface="Times New Roman" pitchFamily="18" charset="0"/>
              </a:rPr>
              <a:t> lea la </a:t>
            </a:r>
            <a:r>
              <a:rPr lang="en-US" dirty="0" err="1" smtClean="0">
                <a:solidFill>
                  <a:srgbClr val="000000"/>
                </a:solidFill>
                <a:cs typeface="Times New Roman" pitchFamily="18" charset="0"/>
              </a:rPr>
              <a:t>cita</a:t>
            </a:r>
            <a:r>
              <a:rPr lang="en-US" dirty="0" smtClean="0">
                <a:solidFill>
                  <a:srgbClr val="000000"/>
                </a:solidFill>
                <a:cs typeface="Times New Roman" pitchFamily="18" charset="0"/>
              </a:rPr>
              <a:t> de Richard </a:t>
            </a:r>
            <a:r>
              <a:rPr lang="en-US" dirty="0" err="1" smtClean="0">
                <a:solidFill>
                  <a:srgbClr val="000000"/>
                </a:solidFill>
                <a:cs typeface="Times New Roman" pitchFamily="18" charset="0"/>
              </a:rPr>
              <a:t>Adkerson</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Léala</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voz</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alta.</a:t>
            </a:r>
            <a:r>
              <a:rPr lang="en-US" dirty="0" smtClean="0">
                <a:solidFill>
                  <a:srgbClr val="000000"/>
                </a:solidFill>
                <a:cs typeface="Times New Roman" pitchFamily="18" charset="0"/>
              </a:rPr>
              <a:t> </a:t>
            </a:r>
          </a:p>
          <a:p>
            <a:pPr eaLnBrk="1" hangingPunct="1">
              <a:spcBef>
                <a:spcPct val="0"/>
              </a:spcBef>
              <a:buFontTx/>
              <a:buChar char="•"/>
            </a:pPr>
            <a:r>
              <a:rPr lang="en-US" dirty="0" err="1" smtClean="0">
                <a:solidFill>
                  <a:srgbClr val="000000"/>
                </a:solidFill>
                <a:cs typeface="Times New Roman" pitchFamily="18" charset="0"/>
              </a:rPr>
              <a:t>Debatan</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clase</a:t>
            </a:r>
            <a:r>
              <a:rPr lang="en-US" dirty="0" smtClean="0">
                <a:solidFill>
                  <a:srgbClr val="000000"/>
                </a:solidFill>
                <a:cs typeface="Times New Roman" pitchFamily="18" charset="0"/>
              </a:rPr>
              <a:t> lo </a:t>
            </a:r>
            <a:r>
              <a:rPr lang="en-US" dirty="0" err="1" smtClean="0">
                <a:solidFill>
                  <a:srgbClr val="000000"/>
                </a:solidFill>
                <a:cs typeface="Times New Roman" pitchFamily="18" charset="0"/>
              </a:rPr>
              <a:t>que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quiere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decir</a:t>
            </a:r>
            <a:r>
              <a:rPr lang="en-US" dirty="0" smtClean="0">
                <a:solidFill>
                  <a:srgbClr val="000000"/>
                </a:solidFill>
                <a:cs typeface="Times New Roman" pitchFamily="18" charset="0"/>
              </a:rPr>
              <a:t> la </a:t>
            </a:r>
            <a:r>
              <a:rPr lang="en-US" dirty="0" err="1" smtClean="0">
                <a:solidFill>
                  <a:srgbClr val="000000"/>
                </a:solidFill>
                <a:cs typeface="Times New Roman" pitchFamily="18" charset="0"/>
              </a:rPr>
              <a:t>cita</a:t>
            </a:r>
            <a:r>
              <a:rPr lang="en-US" dirty="0" smtClean="0">
                <a:solidFill>
                  <a:srgbClr val="000000"/>
                </a:solidFill>
                <a:cs typeface="Times New Roman" pitchFamily="18" charset="0"/>
              </a:rPr>
              <a:t>. </a:t>
            </a:r>
          </a:p>
        </p:txBody>
      </p:sp>
      <p:sp>
        <p:nvSpPr>
          <p:cNvPr id="150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B60FE0A-B7CF-4824-BC9A-FAF3A3735333}" type="slidenum">
              <a:rPr lang="en-US" smtClean="0">
                <a:solidFill>
                  <a:srgbClr val="000000"/>
                </a:solidFill>
                <a:latin typeface="Calibri" pitchFamily="34" charset="0"/>
              </a:rPr>
              <a:pPr fontAlgn="base">
                <a:spcBef>
                  <a:spcPct val="0"/>
                </a:spcBef>
                <a:spcAft>
                  <a:spcPct val="0"/>
                </a:spcAft>
                <a:buSzPct val="100000"/>
                <a:defRPr/>
              </a:pPr>
              <a:t>4</a:t>
            </a:fld>
            <a:endParaRPr lang="en-US" smtClean="0">
              <a:solidFill>
                <a:srgbClr val="000000"/>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19</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Analice la pregunta en la diapositiva.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En general, los espacios restringidos tienen mala ventilación y pueden tener un tamaño limitado y acceso restringido; esta combinación puede incrementar rápidamente el potencial de desarrollo de gases, vapores, humos tóxicos y de otras atmósferas peligrosas.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trabajo en espacios restringidos también puede incrementar el riesgo de lesiones o de muerte haciendo que los empleados trabajen más cerca de los peligros de lo que habitualmente lo harían o creando peligros adicionales como el de hundimiento.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Cuando las emergencias ocurran, el acceso limitado puede prohibir que el personal de emergencia realice un rescate en tiempo y forma.</a:t>
            </a:r>
          </a:p>
        </p:txBody>
      </p:sp>
      <p:sp>
        <p:nvSpPr>
          <p:cNvPr id="187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AED6B46-E27F-4430-B495-96DEED421D95}" type="slidenum">
              <a:rPr lang="en-US" smtClean="0">
                <a:solidFill>
                  <a:srgbClr val="000000"/>
                </a:solidFill>
                <a:latin typeface="Calibri" pitchFamily="34" charset="0"/>
              </a:rPr>
              <a:pPr fontAlgn="base">
                <a:spcBef>
                  <a:spcPct val="0"/>
                </a:spcBef>
                <a:spcAft>
                  <a:spcPct val="0"/>
                </a:spcAft>
                <a:buSzPct val="100000"/>
                <a:defRPr/>
              </a:pPr>
              <a:t>40</a:t>
            </a:fld>
            <a:endParaRPr lang="en-US" smtClean="0">
              <a:solidFill>
                <a:srgbClr val="000000"/>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20</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Las viñetas en la diapositiva son los seis factores que pueden afectar la atmósfera de un espacio restringido.</a:t>
            </a:r>
          </a:p>
        </p:txBody>
      </p:sp>
      <p:sp>
        <p:nvSpPr>
          <p:cNvPr id="188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721A139-F5A3-453D-A6FC-4C82FB3A3D08}" type="slidenum">
              <a:rPr lang="en-US" smtClean="0">
                <a:solidFill>
                  <a:srgbClr val="000000"/>
                </a:solidFill>
                <a:latin typeface="Calibri" pitchFamily="34" charset="0"/>
              </a:rPr>
              <a:pPr fontAlgn="base">
                <a:spcBef>
                  <a:spcPct val="0"/>
                </a:spcBef>
                <a:spcAft>
                  <a:spcPct val="0"/>
                </a:spcAft>
                <a:buSzPct val="100000"/>
                <a:defRPr/>
              </a:pPr>
              <a:t>41</a:t>
            </a:fld>
            <a:endParaRPr lang="en-US" smtClean="0">
              <a:solidFill>
                <a:srgbClr val="000000"/>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b="1" dirty="0" smtClean="0">
                <a:solidFill>
                  <a:srgbClr val="000000"/>
                </a:solidFill>
                <a:latin typeface="Times New Roman" pitchFamily="18" charset="0"/>
                <a:ea typeface="Calibri" pitchFamily="34" charset="0"/>
                <a:cs typeface="Times New Roman" pitchFamily="18" charset="0"/>
              </a:rPr>
              <a:t> 20</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Revise el </a:t>
            </a:r>
            <a:r>
              <a:rPr lang="en-US" dirty="0" err="1" smtClean="0">
                <a:solidFill>
                  <a:srgbClr val="000000"/>
                </a:solidFill>
                <a:latin typeface="Times New Roman" pitchFamily="18" charset="0"/>
                <a:ea typeface="Calibri" pitchFamily="34" charset="0"/>
                <a:cs typeface="Times New Roman" pitchFamily="18" charset="0"/>
              </a:rPr>
              <a:t>cuadro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muestra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composición</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normal.</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Nuestros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cuerpos</a:t>
            </a:r>
            <a:r>
              <a:rPr lang="en-US" dirty="0" smtClean="0">
                <a:solidFill>
                  <a:srgbClr val="000000"/>
                </a:solidFill>
                <a:latin typeface="Times New Roman" pitchFamily="18" charset="0"/>
                <a:ea typeface="Calibri" pitchFamily="34" charset="0"/>
                <a:cs typeface="Times New Roman" pitchFamily="18" charset="0"/>
              </a:rPr>
              <a:t> están </a:t>
            </a:r>
            <a:r>
              <a:rPr lang="en-US" dirty="0" err="1" smtClean="0">
                <a:solidFill>
                  <a:srgbClr val="000000"/>
                </a:solidFill>
                <a:latin typeface="Times New Roman" pitchFamily="18" charset="0"/>
                <a:ea typeface="Calibri" pitchFamily="34" charset="0"/>
                <a:cs typeface="Times New Roman" pitchFamily="18" charset="0"/>
              </a:rPr>
              <a:t>diseñados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sobrevivir</a:t>
            </a:r>
            <a:r>
              <a:rPr lang="en-US" dirty="0" smtClean="0">
                <a:solidFill>
                  <a:srgbClr val="000000"/>
                </a:solidFill>
                <a:latin typeface="Times New Roman" pitchFamily="18" charset="0"/>
                <a:ea typeface="Calibri" pitchFamily="34" charset="0"/>
                <a:cs typeface="Times New Roman" pitchFamily="18" charset="0"/>
              </a:rPr>
              <a:t> dentro de </a:t>
            </a:r>
            <a:r>
              <a:rPr lang="en-US" dirty="0" err="1" smtClean="0">
                <a:solidFill>
                  <a:srgbClr val="000000"/>
                </a:solidFill>
                <a:latin typeface="Times New Roman" pitchFamily="18" charset="0"/>
                <a:ea typeface="Calibri" pitchFamily="34" charset="0"/>
                <a:cs typeface="Times New Roman" pitchFamily="18" charset="0"/>
              </a:rPr>
              <a:t>pequeñas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variaciones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cantidades</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niveles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siempre</a:t>
            </a:r>
            <a:r>
              <a:rPr lang="en-US" dirty="0" smtClean="0">
                <a:solidFill>
                  <a:srgbClr val="000000"/>
                </a:solidFill>
                <a:latin typeface="Times New Roman" pitchFamily="18" charset="0"/>
                <a:ea typeface="Calibri" pitchFamily="34" charset="0"/>
                <a:cs typeface="Times New Roman" pitchFamily="18" charset="0"/>
              </a:rPr>
              <a:t> entre 19,5 % y 23,5 %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mantener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segura</a:t>
            </a:r>
            <a:r>
              <a:rPr lang="en-US" dirty="0" smtClean="0">
                <a:solidFill>
                  <a:srgbClr val="000000"/>
                </a:solidFill>
                <a:latin typeface="Times New Roman" pitchFamily="18" charset="0"/>
                <a:ea typeface="Calibri" pitchFamily="34" charset="0"/>
                <a:cs typeface="Times New Roman" pitchFamily="18" charset="0"/>
              </a:rPr>
              <a:t>.</a:t>
            </a:r>
          </a:p>
        </p:txBody>
      </p:sp>
      <p:sp>
        <p:nvSpPr>
          <p:cNvPr id="189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6B0C9BB-325F-40B7-A174-3F0EE5A69894}" type="slidenum">
              <a:rPr lang="en-US" smtClean="0">
                <a:solidFill>
                  <a:srgbClr val="000000"/>
                </a:solidFill>
                <a:latin typeface="Calibri" pitchFamily="34" charset="0"/>
              </a:rPr>
              <a:pPr fontAlgn="base">
                <a:spcBef>
                  <a:spcPct val="0"/>
                </a:spcBef>
                <a:spcAft>
                  <a:spcPct val="0"/>
                </a:spcAft>
                <a:buSzPct val="100000"/>
                <a:defRPr/>
              </a:pPr>
              <a:t>42</a:t>
            </a:fld>
            <a:endParaRPr lang="en-US" smtClean="0">
              <a:solidFill>
                <a:srgbClr val="000000"/>
              </a:solidFill>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21-22</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los rangos de niveles de oxígeno enriquecido, deficiente de oxígeno y niveles aceptables para el oxígeno en el entorno.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atmósfera que sea rica en oxígeno no constituye, por sí misma, un peligro para las personas. Habiendo dicho eso, los entornos enriquecidos con oxígeno pueden ser más propensos a una combustión acelerada y explosiva.   Si hay una fuente de ignición presente, los materiales que normalmente no se considerarían una fuente combustible podrían convertirse en una.  Debido a este hecho, si se encuentra en una atmósfera enriquecida en oxígeno, evacue con calma mientras tiene el cuidado de no arriesgar la ignición, como dejar caer herramientas de metal en una superficie o utilizar un equipo eléctrico no se encuentre en funcionamiento en ese momento.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consumo es el proceso de eliminar oxígeno del aire mediante el uso.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desplazamiento es el movimiento de oxígeno por otro gas a una ubicación distinta.</a:t>
            </a:r>
          </a:p>
        </p:txBody>
      </p:sp>
      <p:sp>
        <p:nvSpPr>
          <p:cNvPr id="190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1102B53-E3BA-4118-A20F-6BF33BAA8BF3}" type="slidenum">
              <a:rPr lang="en-US" smtClean="0">
                <a:solidFill>
                  <a:srgbClr val="000000"/>
                </a:solidFill>
                <a:latin typeface="Calibri" pitchFamily="34" charset="0"/>
              </a:rPr>
              <a:pPr fontAlgn="base">
                <a:spcBef>
                  <a:spcPct val="0"/>
                </a:spcBef>
                <a:spcAft>
                  <a:spcPct val="0"/>
                </a:spcAft>
                <a:buSzPct val="100000"/>
                <a:defRPr/>
              </a:pPr>
              <a:t>43</a:t>
            </a:fld>
            <a:endParaRPr lang="en-US" smtClean="0">
              <a:solidFill>
                <a:srgbClr val="000000"/>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23</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Ordene a los estudiantes que lean “Aprender de los demás”.  Deles un par de minutos.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Analicen el incidente.</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Pregunte a los estudiantes qué hubieran hecho de manera diferente para evitar esta fatalidad.</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los niveles de oxígeno en su área de trabajo son cambiantes, hay un motivo.  Algo está consumiendo o desplazando el oxígeno.  Abandone el lugar de inmediato y notifique a la supervisión para que todos comprendan los motivos de los cambios.</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Puede provocar que se aceleren los latidos, que se afecte la atención, que se altere el pensamiento, que se afecte la coordinación, puede provocar movimientos convulsivos e incluso la muerte.</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mayoría de los monitores de gas combustible (LEL) son dependientes del oxígeno y no proporcionan lecturas confiables por debajo de 19,5 %.</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A menudo, las víctimas de una atmósfera deficiente de oxígeno no están al tanto de lo complicado de su situación hasta que es demasiado tarde.</a:t>
            </a:r>
          </a:p>
        </p:txBody>
      </p:sp>
      <p:sp>
        <p:nvSpPr>
          <p:cNvPr id="191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4E40FC8-9F5E-464A-B84E-7FA41A1DB636}" type="slidenum">
              <a:rPr lang="en-US" smtClean="0">
                <a:solidFill>
                  <a:srgbClr val="000000"/>
                </a:solidFill>
                <a:latin typeface="Calibri" pitchFamily="34" charset="0"/>
              </a:rPr>
              <a:pPr fontAlgn="base">
                <a:spcBef>
                  <a:spcPct val="0"/>
                </a:spcBef>
                <a:spcAft>
                  <a:spcPct val="0"/>
                </a:spcAft>
                <a:buSzPct val="100000"/>
                <a:defRPr/>
              </a:pPr>
              <a:t>44</a:t>
            </a:fld>
            <a:endParaRPr lang="en-US" smtClean="0">
              <a:solidFill>
                <a:srgbClr val="000000"/>
              </a:solidFill>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Haga clic en la flecha para comenzar el video (6 minutos).  Este es un video de los peligros de la asfixia por nitrógeno de CSB.</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Pida a la clase que saquen sus conclusiones del video.</a:t>
            </a:r>
          </a:p>
        </p:txBody>
      </p:sp>
      <p:sp>
        <p:nvSpPr>
          <p:cNvPr id="192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53A533C-3522-44D7-8A77-B8D697C04D3B}" type="slidenum">
              <a:rPr lang="en-US" smtClean="0">
                <a:solidFill>
                  <a:srgbClr val="000000"/>
                </a:solidFill>
                <a:latin typeface="Calibri" pitchFamily="34" charset="0"/>
              </a:rPr>
              <a:pPr fontAlgn="base">
                <a:spcBef>
                  <a:spcPct val="0"/>
                </a:spcBef>
                <a:spcAft>
                  <a:spcPct val="0"/>
                </a:spcAft>
                <a:buSzPct val="100000"/>
                <a:defRPr/>
              </a:pPr>
              <a:t>45</a:t>
            </a:fld>
            <a:endParaRPr lang="en-US" smtClean="0">
              <a:solidFill>
                <a:srgbClr val="000000"/>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b="1" dirty="0" smtClean="0">
                <a:solidFill>
                  <a:srgbClr val="000000"/>
                </a:solidFill>
                <a:latin typeface="Times New Roman" pitchFamily="18" charset="0"/>
                <a:ea typeface="Calibri" pitchFamily="34" charset="0"/>
                <a:cs typeface="Times New Roman" pitchFamily="18" charset="0"/>
              </a:rPr>
              <a:t> 24</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Explique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triángulo</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fuego</a:t>
            </a:r>
            <a:r>
              <a:rPr lang="en-US" dirty="0" smtClean="0">
                <a:solidFill>
                  <a:srgbClr val="000000"/>
                </a:solidFill>
                <a:latin typeface="Times New Roman" pitchFamily="18" charset="0"/>
                <a:ea typeface="Calibri" pitchFamily="34" charset="0"/>
                <a:cs typeface="Times New Roman" pitchFamily="18" charset="0"/>
              </a:rPr>
              <a:t> y los </a:t>
            </a:r>
            <a:r>
              <a:rPr lang="en-US" dirty="0" err="1" smtClean="0">
                <a:solidFill>
                  <a:srgbClr val="000000"/>
                </a:solidFill>
                <a:latin typeface="Times New Roman" pitchFamily="18" charset="0"/>
                <a:ea typeface="Calibri" pitchFamily="34" charset="0"/>
                <a:cs typeface="Times New Roman" pitchFamily="18" charset="0"/>
              </a:rPr>
              <a:t>tres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ingredientes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necesarios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crear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inflamable</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Ejemplos</a:t>
            </a:r>
            <a:r>
              <a:rPr lang="en-US" dirty="0" smtClean="0">
                <a:solidFill>
                  <a:srgbClr val="000000"/>
                </a:solidFill>
                <a:latin typeface="Times New Roman" pitchFamily="18" charset="0"/>
                <a:ea typeface="Calibri" pitchFamily="34" charset="0"/>
                <a:cs typeface="Times New Roman" pitchFamily="18" charset="0"/>
              </a:rPr>
              <a:t> de gases o </a:t>
            </a:r>
            <a:r>
              <a:rPr lang="en-US" dirty="0" err="1" smtClean="0">
                <a:solidFill>
                  <a:srgbClr val="000000"/>
                </a:solidFill>
                <a:latin typeface="Times New Roman" pitchFamily="18" charset="0"/>
                <a:ea typeface="Calibri" pitchFamily="34" charset="0"/>
                <a:cs typeface="Times New Roman" pitchFamily="18" charset="0"/>
              </a:rPr>
              <a:t>productos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inflamables</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Propano</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Metano</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pierden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acetileno</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Hidrógeno</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Ácido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sulfhídrico</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Líquidos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inflamables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evaporados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gasolina</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tolueno</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Revestimientos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epoxi</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Pinturas</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Solventes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preparar</a:t>
            </a:r>
            <a:r>
              <a:rPr lang="en-US" dirty="0" smtClean="0">
                <a:solidFill>
                  <a:srgbClr val="000000"/>
                </a:solidFill>
                <a:latin typeface="Times New Roman" pitchFamily="18" charset="0"/>
                <a:ea typeface="Calibri" pitchFamily="34" charset="0"/>
                <a:cs typeface="Times New Roman" pitchFamily="18" charset="0"/>
              </a:rPr>
              <a:t> superficies</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Aceites</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fueloils</a:t>
            </a:r>
            <a:r>
              <a:rPr lang="en-US" dirty="0" smtClean="0">
                <a:solidFill>
                  <a:srgbClr val="000000"/>
                </a:solidFill>
                <a:latin typeface="Times New Roman" pitchFamily="18" charset="0"/>
                <a:ea typeface="Calibri" pitchFamily="34" charset="0"/>
                <a:cs typeface="Times New Roman" pitchFamily="18" charset="0"/>
              </a:rPr>
              <a:t> </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Polvo</a:t>
            </a:r>
            <a:endParaRPr lang="en-US"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pPr>
            <a:r>
              <a:rPr lang="en-US" dirty="0" smtClean="0">
                <a:solidFill>
                  <a:srgbClr val="000000"/>
                </a:solidFill>
                <a:latin typeface="Times New Roman" pitchFamily="18" charset="0"/>
                <a:cs typeface="Calibri" pitchFamily="34" charset="0"/>
              </a:rPr>
              <a:t> </a:t>
            </a:r>
          </a:p>
        </p:txBody>
      </p:sp>
      <p:sp>
        <p:nvSpPr>
          <p:cNvPr id="193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8747E9E-B103-4F8F-8967-37DAAAB783D7}" type="slidenum">
              <a:rPr lang="en-US" smtClean="0">
                <a:solidFill>
                  <a:srgbClr val="000000"/>
                </a:solidFill>
                <a:latin typeface="Calibri" pitchFamily="34" charset="0"/>
              </a:rPr>
              <a:pPr fontAlgn="base">
                <a:spcBef>
                  <a:spcPct val="0"/>
                </a:spcBef>
                <a:spcAft>
                  <a:spcPct val="0"/>
                </a:spcAft>
                <a:buSzPct val="100000"/>
                <a:defRPr/>
              </a:pPr>
              <a:t>46</a:t>
            </a:fld>
            <a:endParaRPr lang="en-US" smtClean="0">
              <a:solidFill>
                <a:srgbClr val="000000"/>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25</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LEL es la concentración más baja (mezcla de aire-combustible) en la que un gas puede encenderse.</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Las concentraciones por debajo de este límite son demasiado austeras como para arder y como medida de precaución debe permanecer por debajo del 10 % para la entrada en un espacio restringido.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UEL es la concentración más alta que se puede encender en el límite explosivo superior.  Por encima de esa concentración, la mezcla es demasiado rica como para arder.</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concentración mínima de gas, vapor o polvo en el aire (expresada en volumen de porcentaje), que se encenderá si hay una fuente de ignición presente.</a:t>
            </a:r>
          </a:p>
        </p:txBody>
      </p:sp>
      <p:sp>
        <p:nvSpPr>
          <p:cNvPr id="194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00B6A3D-17AB-4BC1-BC23-043239F14AE0}" type="slidenum">
              <a:rPr lang="en-US" smtClean="0">
                <a:solidFill>
                  <a:srgbClr val="000000"/>
                </a:solidFill>
                <a:latin typeface="Calibri" pitchFamily="34" charset="0"/>
              </a:rPr>
              <a:pPr fontAlgn="base">
                <a:spcBef>
                  <a:spcPct val="0"/>
                </a:spcBef>
                <a:spcAft>
                  <a:spcPct val="0"/>
                </a:spcAft>
                <a:buSzPct val="100000"/>
                <a:defRPr/>
              </a:pPr>
              <a:t>47</a:t>
            </a:fld>
            <a:endParaRPr lang="en-US" smtClean="0">
              <a:solidFill>
                <a:srgbClr val="000000"/>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26</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Las atmósferas tóxicas en los espacios restringidos pueden ser causadas por lo siguiente:</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Productos almacenados en el espacio</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Áreas adyacentes al espacio restringido</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Tipo de trabajo que se esté realizando</a:t>
            </a:r>
          </a:p>
        </p:txBody>
      </p:sp>
      <p:sp>
        <p:nvSpPr>
          <p:cNvPr id="195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5CC63B3-582C-404A-AC95-61CD776D3254}" type="slidenum">
              <a:rPr lang="en-US" smtClean="0">
                <a:solidFill>
                  <a:srgbClr val="000000"/>
                </a:solidFill>
                <a:latin typeface="Calibri" pitchFamily="34" charset="0"/>
              </a:rPr>
              <a:pPr fontAlgn="base">
                <a:spcBef>
                  <a:spcPct val="0"/>
                </a:spcBef>
                <a:spcAft>
                  <a:spcPct val="0"/>
                </a:spcAft>
                <a:buSzPct val="100000"/>
                <a:defRPr/>
              </a:pPr>
              <a:t>48</a:t>
            </a:fld>
            <a:endParaRPr lang="en-US" smtClean="0">
              <a:solidFill>
                <a:srgbClr val="000000"/>
              </a:solidFill>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27</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Elija tres estudiantes diferentes para que cada uno de ellos lea un párrafo sobre metano, monóxido de carbono y ácido sulfhídrico.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bien es posible que usted no esté expuesto a estos gases específicos en su sitio, es importante que comprenda cómo determinados gases se superpondrán dentro de un espacio restringido.  Por lo tanto es necesario probar todas las áreas (superior, media e inferior) de un espacio restringido con los instrumentos debidamente calibrados.</a:t>
            </a:r>
          </a:p>
        </p:txBody>
      </p:sp>
      <p:sp>
        <p:nvSpPr>
          <p:cNvPr id="196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9692AC1-5DA5-4331-BBD6-44E32CC83467}" type="slidenum">
              <a:rPr lang="en-US" smtClean="0">
                <a:solidFill>
                  <a:srgbClr val="000000"/>
                </a:solidFill>
                <a:latin typeface="Calibri" pitchFamily="34" charset="0"/>
              </a:rPr>
              <a:pPr fontAlgn="base">
                <a:spcBef>
                  <a:spcPct val="0"/>
                </a:spcBef>
                <a:spcAft>
                  <a:spcPct val="0"/>
                </a:spcAft>
                <a:buSzPct val="100000"/>
                <a:defRPr/>
              </a:pPr>
              <a:t>49</a:t>
            </a:fld>
            <a:endParaRPr lang="en-US" smtClean="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v-vi</a:t>
            </a:r>
          </a:p>
          <a:p>
            <a:pPr eaLnBrk="1" hangingPunct="1">
              <a:spcBef>
                <a:spcPts val="600"/>
              </a:spcBef>
            </a:pPr>
            <a:r>
              <a:rPr lang="en-US" b="1" dirty="0" err="1" smtClean="0">
                <a:solidFill>
                  <a:srgbClr val="000000"/>
                </a:solidFill>
                <a:latin typeface="Cambria" pitchFamily="18" charset="0"/>
                <a:cs typeface="Times New Roman" pitchFamily="18" charset="0"/>
              </a:rPr>
              <a:t>Instrucción</a:t>
            </a:r>
            <a:endParaRPr lang="en-US" b="1" dirty="0" smtClean="0">
              <a:solidFill>
                <a:srgbClr val="000000"/>
              </a:solidFill>
              <a:latin typeface="Cambria" pitchFamily="18" charset="0"/>
              <a:cs typeface="Times New Roman" pitchFamily="18" charset="0"/>
            </a:endParaRPr>
          </a:p>
          <a:p>
            <a:pPr eaLnBrk="1" hangingPunct="1">
              <a:spcBef>
                <a:spcPct val="0"/>
              </a:spcBef>
              <a:buFontTx/>
              <a:buChar char="•"/>
            </a:pPr>
            <a:r>
              <a:rPr lang="en-US" dirty="0" err="1" smtClean="0">
                <a:solidFill>
                  <a:srgbClr val="000000"/>
                </a:solidFill>
                <a:cs typeface="Times New Roman" pitchFamily="18" charset="0"/>
              </a:rPr>
              <a:t>Debata</a:t>
            </a:r>
            <a:r>
              <a:rPr lang="en-US" dirty="0" smtClean="0">
                <a:solidFill>
                  <a:srgbClr val="000000"/>
                </a:solidFill>
                <a:cs typeface="Times New Roman" pitchFamily="18" charset="0"/>
              </a:rPr>
              <a:t> con la </a:t>
            </a:r>
            <a:r>
              <a:rPr lang="en-US" dirty="0" err="1" smtClean="0">
                <a:solidFill>
                  <a:srgbClr val="000000"/>
                </a:solidFill>
                <a:cs typeface="Times New Roman" pitchFamily="18" charset="0"/>
              </a:rPr>
              <a:t>clase</a:t>
            </a:r>
            <a:r>
              <a:rPr lang="en-US" dirty="0" smtClean="0">
                <a:solidFill>
                  <a:srgbClr val="000000"/>
                </a:solidFill>
                <a:cs typeface="Times New Roman" pitchFamily="18" charset="0"/>
              </a:rPr>
              <a:t> la </a:t>
            </a:r>
            <a:r>
              <a:rPr lang="en-US" dirty="0" err="1" smtClean="0">
                <a:solidFill>
                  <a:srgbClr val="000000"/>
                </a:solidFill>
                <a:cs typeface="Times New Roman" pitchFamily="18" charset="0"/>
              </a:rPr>
              <a:t>Política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corporativa</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salud</a:t>
            </a:r>
            <a:r>
              <a:rPr lang="en-US" dirty="0" smtClean="0">
                <a:solidFill>
                  <a:srgbClr val="000000"/>
                </a:solidFill>
                <a:cs typeface="Times New Roman" pitchFamily="18" charset="0"/>
              </a:rPr>
              <a:t> y </a:t>
            </a:r>
            <a:r>
              <a:rPr lang="en-US" dirty="0" err="1" smtClean="0">
                <a:solidFill>
                  <a:srgbClr val="000000"/>
                </a:solidFill>
                <a:cs typeface="Times New Roman" pitchFamily="18" charset="0"/>
              </a:rPr>
              <a:t>seguridad</a:t>
            </a:r>
            <a:r>
              <a:rPr lang="en-US" dirty="0" smtClean="0">
                <a:solidFill>
                  <a:srgbClr val="000000"/>
                </a:solidFill>
                <a:cs typeface="Times New Roman" pitchFamily="18" charset="0"/>
              </a:rPr>
              <a:t>.</a:t>
            </a:r>
          </a:p>
          <a:p>
            <a:pPr eaLnBrk="1" hangingPunct="1">
              <a:spcBef>
                <a:spcPct val="0"/>
              </a:spcBef>
              <a:buFontTx/>
              <a:buChar char="•"/>
            </a:pPr>
            <a:r>
              <a:rPr lang="en-US" dirty="0" err="1" smtClean="0">
                <a:solidFill>
                  <a:srgbClr val="000000"/>
                </a:solidFill>
                <a:cs typeface="Times New Roman" pitchFamily="18" charset="0"/>
              </a:rPr>
              <a:t>Dígales</a:t>
            </a:r>
            <a:r>
              <a:rPr lang="en-US" dirty="0" smtClean="0">
                <a:solidFill>
                  <a:srgbClr val="000000"/>
                </a:solidFill>
                <a:cs typeface="Times New Roman" pitchFamily="18" charset="0"/>
              </a:rPr>
              <a:t> a los </a:t>
            </a:r>
            <a:r>
              <a:rPr lang="en-US" dirty="0" err="1" smtClean="0">
                <a:solidFill>
                  <a:srgbClr val="000000"/>
                </a:solidFill>
                <a:cs typeface="Times New Roman" pitchFamily="18" charset="0"/>
              </a:rPr>
              <a:t>estudiantes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dónde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pueden</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encontrar</a:t>
            </a:r>
            <a:r>
              <a:rPr lang="en-US" dirty="0" smtClean="0">
                <a:solidFill>
                  <a:srgbClr val="000000"/>
                </a:solidFill>
                <a:cs typeface="Times New Roman" pitchFamily="18" charset="0"/>
              </a:rPr>
              <a:t> la </a:t>
            </a:r>
            <a:r>
              <a:rPr lang="en-US" dirty="0" err="1" smtClean="0">
                <a:solidFill>
                  <a:srgbClr val="000000"/>
                </a:solidFill>
                <a:cs typeface="Times New Roman" pitchFamily="18" charset="0"/>
              </a:rPr>
              <a:t>política</a:t>
            </a:r>
            <a:r>
              <a:rPr lang="en-US" dirty="0" smtClean="0">
                <a:solidFill>
                  <a:srgbClr val="000000"/>
                </a:solidFill>
                <a:cs typeface="Times New Roman" pitchFamily="18" charset="0"/>
              </a:rPr>
              <a:t>.</a:t>
            </a:r>
          </a:p>
        </p:txBody>
      </p:sp>
      <p:sp>
        <p:nvSpPr>
          <p:cNvPr id="1515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E635922-C53D-4278-90B8-1191BFC807E8}" type="slidenum">
              <a:rPr lang="en-US" smtClean="0">
                <a:solidFill>
                  <a:srgbClr val="000000"/>
                </a:solidFill>
                <a:latin typeface="Calibri" pitchFamily="34" charset="0"/>
              </a:rPr>
              <a:pPr fontAlgn="base">
                <a:spcBef>
                  <a:spcPct val="0"/>
                </a:spcBef>
                <a:spcAft>
                  <a:spcPct val="0"/>
                </a:spcAft>
                <a:buSzPct val="100000"/>
                <a:defRPr/>
              </a:pPr>
              <a:t>5</a:t>
            </a:fld>
            <a:endParaRPr lang="en-US" smtClean="0">
              <a:solidFill>
                <a:srgbClr val="000000"/>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b="1" dirty="0" smtClean="0">
                <a:solidFill>
                  <a:srgbClr val="000000"/>
                </a:solidFill>
                <a:latin typeface="Times New Roman" pitchFamily="18" charset="0"/>
                <a:ea typeface="Calibri" pitchFamily="34" charset="0"/>
                <a:cs typeface="Times New Roman" pitchFamily="18" charset="0"/>
              </a:rPr>
              <a:t> 28</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Lea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etiquetas</a:t>
            </a:r>
            <a:r>
              <a:rPr lang="en-US" dirty="0" smtClean="0">
                <a:solidFill>
                  <a:srgbClr val="000000"/>
                </a:solidFill>
                <a:latin typeface="Times New Roman" pitchFamily="18" charset="0"/>
                <a:ea typeface="Calibri" pitchFamily="34" charset="0"/>
                <a:cs typeface="Times New Roman" pitchFamily="18" charset="0"/>
              </a:rPr>
              <a:t> de los </a:t>
            </a:r>
            <a:r>
              <a:rPr lang="en-US" dirty="0" err="1" smtClean="0">
                <a:solidFill>
                  <a:srgbClr val="000000"/>
                </a:solidFill>
                <a:latin typeface="Times New Roman" pitchFamily="18" charset="0"/>
                <a:ea typeface="Calibri" pitchFamily="34" charset="0"/>
                <a:cs typeface="Times New Roman" pitchFamily="18" charset="0"/>
              </a:rPr>
              <a:t>productos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utilice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SDS</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MSDS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refieren</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especificaciones</a:t>
            </a:r>
            <a:r>
              <a:rPr lang="en-US" dirty="0" smtClean="0">
                <a:solidFill>
                  <a:srgbClr val="000000"/>
                </a:solidFill>
                <a:latin typeface="Times New Roman" pitchFamily="18" charset="0"/>
                <a:ea typeface="Calibri" pitchFamily="34" charset="0"/>
                <a:cs typeface="Times New Roman" pitchFamily="18" charset="0"/>
              </a:rPr>
              <a:t> de los </a:t>
            </a:r>
            <a:r>
              <a:rPr lang="en-US" dirty="0" err="1" smtClean="0">
                <a:solidFill>
                  <a:srgbClr val="000000"/>
                </a:solidFill>
                <a:latin typeface="Times New Roman" pitchFamily="18" charset="0"/>
                <a:ea typeface="Calibri" pitchFamily="34" charset="0"/>
                <a:cs typeface="Times New Roman" pitchFamily="18" charset="0"/>
              </a:rPr>
              <a:t>fabricantes</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smtClean="0">
                <a:solidFill>
                  <a:srgbClr val="000000"/>
                </a:solidFill>
                <a:latin typeface="Times New Roman" pitchFamily="18" charset="0"/>
                <a:ea typeface="Calibri" pitchFamily="34" charset="0"/>
                <a:cs typeface="Times New Roman" pitchFamily="18" charset="0"/>
              </a:rPr>
              <a:t>Determine el </a:t>
            </a:r>
            <a:r>
              <a:rPr lang="en-US" dirty="0" err="1" smtClean="0">
                <a:solidFill>
                  <a:srgbClr val="000000"/>
                </a:solidFill>
                <a:latin typeface="Times New Roman" pitchFamily="18" charset="0"/>
                <a:ea typeface="Calibri" pitchFamily="34" charset="0"/>
                <a:cs typeface="Times New Roman" pitchFamily="18" charset="0"/>
              </a:rPr>
              <a:t>tipo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adecuado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EPP</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Sepa</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conozca</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síntomas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exposición</a:t>
            </a:r>
            <a:r>
              <a:rPr lang="en-US" dirty="0" smtClean="0">
                <a:solidFill>
                  <a:srgbClr val="000000"/>
                </a:solidFill>
                <a:latin typeface="Times New Roman" pitchFamily="18" charset="0"/>
                <a:ea typeface="Calibri" pitchFamily="34" charset="0"/>
                <a:cs typeface="Times New Roman" pitchFamily="18" charset="0"/>
              </a:rPr>
              <a:t> de los </a:t>
            </a:r>
            <a:r>
              <a:rPr lang="en-US" dirty="0" err="1" smtClean="0">
                <a:solidFill>
                  <a:srgbClr val="000000"/>
                </a:solidFill>
                <a:latin typeface="Times New Roman" pitchFamily="18" charset="0"/>
                <a:ea typeface="Calibri" pitchFamily="34" charset="0"/>
                <a:cs typeface="Times New Roman" pitchFamily="18" charset="0"/>
              </a:rPr>
              <a:t>químicos</a:t>
            </a:r>
            <a:r>
              <a:rPr lang="en-US" dirty="0" smtClean="0">
                <a:solidFill>
                  <a:srgbClr val="000000"/>
                </a:solidFill>
                <a:latin typeface="Times New Roman" pitchFamily="18" charset="0"/>
                <a:ea typeface="Calibri" pitchFamily="34" charset="0"/>
                <a:cs typeface="Times New Roman" pitchFamily="18" charset="0"/>
              </a:rPr>
              <a:t> con los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está</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trabajando</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Esté</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tanto</a:t>
            </a:r>
            <a:r>
              <a:rPr lang="en-US" dirty="0" smtClean="0">
                <a:solidFill>
                  <a:srgbClr val="000000"/>
                </a:solidFill>
                <a:latin typeface="Times New Roman" pitchFamily="18" charset="0"/>
                <a:ea typeface="Calibri" pitchFamily="34" charset="0"/>
                <a:cs typeface="Times New Roman" pitchFamily="18" charset="0"/>
              </a:rPr>
              <a:t> de cualquier </a:t>
            </a:r>
            <a:r>
              <a:rPr lang="en-US" dirty="0" err="1" smtClean="0">
                <a:solidFill>
                  <a:srgbClr val="000000"/>
                </a:solidFill>
                <a:latin typeface="Times New Roman" pitchFamily="18" charset="0"/>
                <a:ea typeface="Calibri" pitchFamily="34" charset="0"/>
                <a:cs typeface="Times New Roman" pitchFamily="18" charset="0"/>
              </a:rPr>
              <a:t>químico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utilizado</a:t>
            </a:r>
            <a:r>
              <a:rPr lang="en-US" dirty="0" smtClean="0">
                <a:solidFill>
                  <a:srgbClr val="000000"/>
                </a:solidFill>
                <a:latin typeface="Times New Roman" pitchFamily="18" charset="0"/>
                <a:ea typeface="Calibri" pitchFamily="34" charset="0"/>
                <a:cs typeface="Times New Roman" pitchFamily="18" charset="0"/>
              </a:rPr>
              <a:t> o </a:t>
            </a:r>
            <a:r>
              <a:rPr lang="en-US" dirty="0" err="1" smtClean="0">
                <a:solidFill>
                  <a:srgbClr val="000000"/>
                </a:solidFill>
                <a:latin typeface="Times New Roman" pitchFamily="18" charset="0"/>
                <a:ea typeface="Calibri" pitchFamily="34" charset="0"/>
                <a:cs typeface="Times New Roman" pitchFamily="18" charset="0"/>
              </a:rPr>
              <a:t>generado</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su</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específica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incluso</a:t>
            </a:r>
            <a:r>
              <a:rPr lang="en-US" dirty="0" smtClean="0">
                <a:solidFill>
                  <a:srgbClr val="000000"/>
                </a:solidFill>
                <a:latin typeface="Times New Roman" pitchFamily="18" charset="0"/>
                <a:ea typeface="Calibri" pitchFamily="34" charset="0"/>
                <a:cs typeface="Times New Roman" pitchFamily="18" charset="0"/>
              </a:rPr>
              <a:t> de los </a:t>
            </a:r>
            <a:r>
              <a:rPr lang="en-US" dirty="0" err="1" smtClean="0">
                <a:solidFill>
                  <a:srgbClr val="000000"/>
                </a:solidFill>
                <a:latin typeface="Times New Roman" pitchFamily="18" charset="0"/>
                <a:ea typeface="Calibri" pitchFamily="34" charset="0"/>
                <a:cs typeface="Times New Roman" pitchFamily="18" charset="0"/>
              </a:rPr>
              <a:t>residuos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permanece</a:t>
            </a:r>
            <a:r>
              <a:rPr lang="en-US" dirty="0" smtClean="0">
                <a:solidFill>
                  <a:srgbClr val="000000"/>
                </a:solidFill>
                <a:latin typeface="Times New Roman" pitchFamily="18" charset="0"/>
                <a:ea typeface="Calibri" pitchFamily="34" charset="0"/>
                <a:cs typeface="Times New Roman" pitchFamily="18" charset="0"/>
              </a:rPr>
              <a:t> en los </a:t>
            </a:r>
            <a:r>
              <a:rPr lang="en-US" dirty="0" err="1" smtClean="0">
                <a:solidFill>
                  <a:srgbClr val="000000"/>
                </a:solidFill>
                <a:latin typeface="Times New Roman" pitchFamily="18" charset="0"/>
                <a:ea typeface="Calibri" pitchFamily="34" charset="0"/>
                <a:cs typeface="Times New Roman" pitchFamily="18" charset="0"/>
              </a:rPr>
              <a:t>recipientes</a:t>
            </a:r>
            <a:r>
              <a:rPr lang="en-US" dirty="0" smtClean="0">
                <a:solidFill>
                  <a:srgbClr val="000000"/>
                </a:solidFill>
                <a:latin typeface="Times New Roman" pitchFamily="18" charset="0"/>
                <a:ea typeface="Calibri" pitchFamily="34" charset="0"/>
                <a:cs typeface="Times New Roman" pitchFamily="18" charset="0"/>
              </a:rPr>
              <a:t>.</a:t>
            </a:r>
          </a:p>
        </p:txBody>
      </p:sp>
      <p:sp>
        <p:nvSpPr>
          <p:cNvPr id="197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5540F5A-0AD9-455F-91A3-A648F8A7DCAC}" type="slidenum">
              <a:rPr lang="en-US" smtClean="0">
                <a:solidFill>
                  <a:srgbClr val="000000"/>
                </a:solidFill>
                <a:latin typeface="Calibri" pitchFamily="34" charset="0"/>
              </a:rPr>
              <a:pPr fontAlgn="base">
                <a:spcBef>
                  <a:spcPct val="0"/>
                </a:spcBef>
                <a:spcAft>
                  <a:spcPct val="0"/>
                </a:spcAft>
                <a:buSzPct val="100000"/>
                <a:defRPr/>
              </a:pPr>
              <a:t>50</a:t>
            </a:fld>
            <a:endParaRPr lang="en-US" smtClean="0">
              <a:solidFill>
                <a:srgbClr val="000000"/>
              </a:solidFill>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b="1" dirty="0" smtClean="0">
                <a:solidFill>
                  <a:srgbClr val="000000"/>
                </a:solidFill>
                <a:latin typeface="Times New Roman" pitchFamily="18" charset="0"/>
                <a:ea typeface="Calibri" pitchFamily="34" charset="0"/>
                <a:cs typeface="Times New Roman" pitchFamily="18" charset="0"/>
              </a:rPr>
              <a:t> 29</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lnSpc>
                <a:spcPts val="1350"/>
              </a:lnSpc>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Analice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cuál</a:t>
            </a:r>
            <a:r>
              <a:rPr lang="en-US" dirty="0" smtClean="0">
                <a:solidFill>
                  <a:srgbClr val="000000"/>
                </a:solidFill>
                <a:latin typeface="Times New Roman" pitchFamily="18" charset="0"/>
                <a:ea typeface="Calibri" pitchFamily="34" charset="0"/>
                <a:cs typeface="Times New Roman" pitchFamily="18" charset="0"/>
              </a:rPr>
              <a:t> puede </a:t>
            </a:r>
            <a:r>
              <a:rPr lang="en-US" dirty="0" err="1" smtClean="0">
                <a:solidFill>
                  <a:srgbClr val="000000"/>
                </a:solidFill>
                <a:latin typeface="Times New Roman" pitchFamily="18" charset="0"/>
                <a:ea typeface="Calibri" pitchFamily="34" charset="0"/>
                <a:cs typeface="Times New Roman" pitchFamily="18" charset="0"/>
              </a:rPr>
              <a:t>ser</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resultado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ingresar</a:t>
            </a:r>
            <a:r>
              <a:rPr lang="en-US" dirty="0" smtClean="0">
                <a:solidFill>
                  <a:srgbClr val="000000"/>
                </a:solidFill>
                <a:latin typeface="Times New Roman" pitchFamily="18" charset="0"/>
                <a:ea typeface="Calibri" pitchFamily="34" charset="0"/>
                <a:cs typeface="Times New Roman" pitchFamily="18" charset="0"/>
              </a:rPr>
              <a:t> en un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vida</a:t>
            </a:r>
            <a:r>
              <a:rPr lang="en-US" dirty="0" smtClean="0">
                <a:solidFill>
                  <a:srgbClr val="000000"/>
                </a:solidFill>
                <a:latin typeface="Times New Roman" pitchFamily="18" charset="0"/>
                <a:ea typeface="Calibri" pitchFamily="34" charset="0"/>
                <a:cs typeface="Times New Roman" pitchFamily="18" charset="0"/>
              </a:rPr>
              <a:t> o la </a:t>
            </a:r>
            <a:r>
              <a:rPr lang="en-US" dirty="0" err="1" smtClean="0">
                <a:solidFill>
                  <a:srgbClr val="000000"/>
                </a:solidFill>
                <a:latin typeface="Times New Roman" pitchFamily="18" charset="0"/>
                <a:ea typeface="Calibri" pitchFamily="34" charset="0"/>
                <a:cs typeface="Times New Roman" pitchFamily="18" charset="0"/>
              </a:rPr>
              <a:t>salud</a:t>
            </a:r>
            <a:r>
              <a:rPr lang="en-US" dirty="0" smtClean="0">
                <a:solidFill>
                  <a:srgbClr val="000000"/>
                </a:solidFill>
                <a:latin typeface="Times New Roman" pitchFamily="18" charset="0"/>
                <a:ea typeface="Calibri" pitchFamily="34" charset="0"/>
                <a:cs typeface="Times New Roman" pitchFamily="18" charset="0"/>
              </a:rPr>
              <a:t>.</a:t>
            </a:r>
          </a:p>
          <a:p>
            <a:pPr eaLnBrk="1" hangingPunct="1">
              <a:lnSpc>
                <a:spcPts val="1350"/>
              </a:lnSpc>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Cualquiera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tres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condiciones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atmosféricas</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considera</a:t>
            </a:r>
            <a:r>
              <a:rPr lang="en-US" dirty="0" smtClean="0">
                <a:solidFill>
                  <a:srgbClr val="000000"/>
                </a:solidFill>
                <a:latin typeface="Times New Roman" pitchFamily="18" charset="0"/>
                <a:ea typeface="Calibri" pitchFamily="34" charset="0"/>
                <a:cs typeface="Times New Roman" pitchFamily="18" charset="0"/>
              </a:rPr>
              <a:t> un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vida</a:t>
            </a:r>
            <a:r>
              <a:rPr lang="en-US" dirty="0" smtClean="0">
                <a:solidFill>
                  <a:srgbClr val="000000"/>
                </a:solidFill>
                <a:latin typeface="Times New Roman" pitchFamily="18" charset="0"/>
                <a:ea typeface="Calibri" pitchFamily="34" charset="0"/>
                <a:cs typeface="Times New Roman" pitchFamily="18" charset="0"/>
              </a:rPr>
              <a:t> o la </a:t>
            </a:r>
            <a:r>
              <a:rPr lang="en-US" dirty="0" err="1" smtClean="0">
                <a:solidFill>
                  <a:srgbClr val="000000"/>
                </a:solidFill>
                <a:latin typeface="Times New Roman" pitchFamily="18" charset="0"/>
                <a:ea typeface="Calibri" pitchFamily="34" charset="0"/>
                <a:cs typeface="Times New Roman" pitchFamily="18" charset="0"/>
              </a:rPr>
              <a:t>salud</a:t>
            </a:r>
            <a:r>
              <a:rPr lang="en-US" dirty="0" smtClean="0">
                <a:solidFill>
                  <a:srgbClr val="000000"/>
                </a:solidFill>
                <a:latin typeface="Times New Roman" pitchFamily="18" charset="0"/>
                <a:ea typeface="Calibri" pitchFamily="34" charset="0"/>
                <a:cs typeface="Times New Roman" pitchFamily="18" charset="0"/>
              </a:rPr>
              <a:t> y los </a:t>
            </a:r>
            <a:r>
              <a:rPr lang="en-US" dirty="0" err="1" smtClean="0">
                <a:solidFill>
                  <a:srgbClr val="000000"/>
                </a:solidFill>
                <a:latin typeface="Times New Roman" pitchFamily="18" charset="0"/>
                <a:ea typeface="Calibri" pitchFamily="34" charset="0"/>
                <a:cs typeface="Times New Roman" pitchFamily="18" charset="0"/>
              </a:rPr>
              <a:t>ingresantes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evacuar</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a:t>
            </a:r>
          </a:p>
          <a:p>
            <a:pPr marL="800100" lvl="1" indent="-342900" eaLnBrk="1" hangingPunct="1">
              <a:lnSpc>
                <a:spcPts val="1350"/>
              </a:lnSpc>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enriquecida</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deficiente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oxígeno</a:t>
            </a:r>
            <a:endParaRPr lang="en-US" dirty="0" smtClean="0">
              <a:solidFill>
                <a:srgbClr val="000000"/>
              </a:solidFill>
              <a:latin typeface="Times New Roman" pitchFamily="18" charset="0"/>
              <a:ea typeface="Calibri" pitchFamily="34" charset="0"/>
              <a:cs typeface="Times New Roman" pitchFamily="18" charset="0"/>
            </a:endParaRPr>
          </a:p>
          <a:p>
            <a:pPr marL="800100" lvl="1" indent="-342900" eaLnBrk="1" hangingPunct="1">
              <a:lnSpc>
                <a:spcPts val="1350"/>
              </a:lnSpc>
              <a:buFont typeface="Courier New" pitchFamily="49" charset="0"/>
              <a:buChar char="o"/>
            </a:pPr>
            <a:r>
              <a:rPr lang="en-US" dirty="0" smtClean="0">
                <a:solidFill>
                  <a:srgbClr val="000000"/>
                </a:solidFill>
                <a:latin typeface="Times New Roman" pitchFamily="18" charset="0"/>
                <a:ea typeface="Calibri" pitchFamily="34" charset="0"/>
                <a:cs typeface="Times New Roman" pitchFamily="18" charset="0"/>
              </a:rPr>
              <a:t>&gt;10 % de </a:t>
            </a:r>
            <a:r>
              <a:rPr lang="en-US" dirty="0" err="1" smtClean="0">
                <a:solidFill>
                  <a:srgbClr val="000000"/>
                </a:solidFill>
                <a:latin typeface="Times New Roman" pitchFamily="18" charset="0"/>
                <a:ea typeface="Calibri" pitchFamily="34" charset="0"/>
                <a:cs typeface="Times New Roman" pitchFamily="18" charset="0"/>
              </a:rPr>
              <a:t>LEL</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LFL</a:t>
            </a:r>
            <a:endParaRPr lang="en-US" dirty="0" smtClean="0">
              <a:solidFill>
                <a:srgbClr val="000000"/>
              </a:solidFill>
              <a:latin typeface="Times New Roman" pitchFamily="18" charset="0"/>
              <a:ea typeface="Calibri" pitchFamily="34" charset="0"/>
              <a:cs typeface="Times New Roman" pitchFamily="18" charset="0"/>
            </a:endParaRPr>
          </a:p>
          <a:p>
            <a:pPr marL="800100" lvl="1" indent="-342900" eaLnBrk="1" hangingPunct="1">
              <a:lnSpc>
                <a:spcPts val="1350"/>
              </a:lnSpc>
              <a:buFont typeface="Courier New" pitchFamily="49" charset="0"/>
              <a:buChar char="o"/>
            </a:pPr>
            <a:r>
              <a:rPr lang="en-US" dirty="0" smtClean="0">
                <a:solidFill>
                  <a:srgbClr val="000000"/>
                </a:solidFill>
                <a:latin typeface="Times New Roman" pitchFamily="18" charset="0"/>
                <a:ea typeface="Calibri" pitchFamily="34" charset="0"/>
                <a:cs typeface="Times New Roman" pitchFamily="18" charset="0"/>
              </a:rPr>
              <a:t>Los gases </a:t>
            </a:r>
            <a:r>
              <a:rPr lang="en-US" dirty="0" err="1" smtClean="0">
                <a:solidFill>
                  <a:srgbClr val="000000"/>
                </a:solidFill>
                <a:latin typeface="Times New Roman" pitchFamily="18" charset="0"/>
                <a:ea typeface="Calibri" pitchFamily="34" charset="0"/>
                <a:cs typeface="Times New Roman" pitchFamily="18" charset="0"/>
              </a:rPr>
              <a:t>tóxicos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alcanzados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sus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límites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endParaRPr lang="en-US" dirty="0" smtClean="0">
              <a:solidFill>
                <a:srgbClr val="000000"/>
              </a:solidFill>
              <a:latin typeface="Times New Roman" pitchFamily="18" charset="0"/>
              <a:ea typeface="Calibri" pitchFamily="34" charset="0"/>
              <a:cs typeface="Times New Roman" pitchFamily="18" charset="0"/>
            </a:endParaRPr>
          </a:p>
        </p:txBody>
      </p:sp>
      <p:sp>
        <p:nvSpPr>
          <p:cNvPr id="198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885B552-90E5-4F20-ADAF-F14056B0785A}" type="slidenum">
              <a:rPr lang="en-US" smtClean="0">
                <a:solidFill>
                  <a:srgbClr val="000000"/>
                </a:solidFill>
                <a:latin typeface="Calibri" pitchFamily="34" charset="0"/>
              </a:rPr>
              <a:pPr fontAlgn="base">
                <a:spcBef>
                  <a:spcPct val="0"/>
                </a:spcBef>
                <a:spcAft>
                  <a:spcPct val="0"/>
                </a:spcAft>
                <a:buSzPct val="100000"/>
                <a:defRPr/>
              </a:pPr>
              <a:t>51</a:t>
            </a:fld>
            <a:endParaRPr lang="en-US" smtClean="0">
              <a:solidFill>
                <a:srgbClr val="000000"/>
              </a:solidFill>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dirty="0" smtClean="0">
                <a:solidFill>
                  <a:srgbClr val="000000"/>
                </a:solidFill>
                <a:latin typeface="Times New Roman" pitchFamily="18" charset="0"/>
                <a:ea typeface="Calibri" pitchFamily="34" charset="0"/>
                <a:cs typeface="Times New Roman" pitchFamily="18" charset="0"/>
              </a:rPr>
              <a:t> </a:t>
            </a:r>
            <a:r>
              <a:rPr lang="en-US" b="1" dirty="0" smtClean="0">
                <a:solidFill>
                  <a:srgbClr val="000000"/>
                </a:solidFill>
                <a:latin typeface="Times New Roman" pitchFamily="18" charset="0"/>
                <a:ea typeface="Calibri" pitchFamily="34" charset="0"/>
                <a:cs typeface="Times New Roman" pitchFamily="18" charset="0"/>
              </a:rPr>
              <a:t>30</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Pregunte</a:t>
            </a:r>
            <a:r>
              <a:rPr lang="en-US" dirty="0" smtClean="0">
                <a:solidFill>
                  <a:srgbClr val="000000"/>
                </a:solidFill>
                <a:latin typeface="Times New Roman" pitchFamily="18" charset="0"/>
                <a:ea typeface="Calibri" pitchFamily="34" charset="0"/>
                <a:cs typeface="Times New Roman" pitchFamily="18" charset="0"/>
              </a:rPr>
              <a:t> a la </a:t>
            </a:r>
            <a:r>
              <a:rPr lang="en-US" dirty="0" err="1" smtClean="0">
                <a:solidFill>
                  <a:srgbClr val="000000"/>
                </a:solidFill>
                <a:latin typeface="Times New Roman" pitchFamily="18" charset="0"/>
                <a:ea typeface="Calibri" pitchFamily="34" charset="0"/>
                <a:cs typeface="Times New Roman" pitchFamily="18" charset="0"/>
              </a:rPr>
              <a:t>clase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cuáles</a:t>
            </a:r>
            <a:r>
              <a:rPr lang="en-US" dirty="0" smtClean="0">
                <a:solidFill>
                  <a:srgbClr val="000000"/>
                </a:solidFill>
                <a:latin typeface="Times New Roman" pitchFamily="18" charset="0"/>
                <a:ea typeface="Calibri" pitchFamily="34" charset="0"/>
                <a:cs typeface="Times New Roman" pitchFamily="18" charset="0"/>
              </a:rPr>
              <a:t> son los </a:t>
            </a:r>
            <a:r>
              <a:rPr lang="en-US" dirty="0" err="1" smtClean="0">
                <a:solidFill>
                  <a:srgbClr val="000000"/>
                </a:solidFill>
                <a:latin typeface="Times New Roman" pitchFamily="18" charset="0"/>
                <a:ea typeface="Calibri" pitchFamily="34" charset="0"/>
                <a:cs typeface="Times New Roman" pitchFamily="18" charset="0"/>
              </a:rPr>
              <a:t>requisitos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El </a:t>
            </a:r>
            <a:r>
              <a:rPr lang="en-US" dirty="0" err="1" smtClean="0">
                <a:solidFill>
                  <a:srgbClr val="000000"/>
                </a:solidFill>
                <a:latin typeface="Times New Roman" pitchFamily="18" charset="0"/>
                <a:ea typeface="Calibri" pitchFamily="34" charset="0"/>
                <a:cs typeface="Times New Roman" pitchFamily="18" charset="0"/>
              </a:rPr>
              <a:t>uso</a:t>
            </a:r>
            <a:r>
              <a:rPr lang="en-US" dirty="0" smtClean="0">
                <a:solidFill>
                  <a:srgbClr val="000000"/>
                </a:solidFill>
                <a:latin typeface="Times New Roman" pitchFamily="18" charset="0"/>
                <a:ea typeface="Calibri" pitchFamily="34" charset="0"/>
                <a:cs typeface="Times New Roman" pitchFamily="18" charset="0"/>
              </a:rPr>
              <a:t> de cualquier </a:t>
            </a:r>
            <a:r>
              <a:rPr lang="en-US" dirty="0" err="1" smtClean="0">
                <a:solidFill>
                  <a:srgbClr val="000000"/>
                </a:solidFill>
                <a:latin typeface="Times New Roman" pitchFamily="18" charset="0"/>
                <a:ea typeface="Calibri" pitchFamily="34" charset="0"/>
                <a:cs typeface="Times New Roman" pitchFamily="18" charset="0"/>
              </a:rPr>
              <a:t>equipo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eléctrico</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donde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existe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inflamable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intrínsecamente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seguro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determinación</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toma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durante</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inspección</a:t>
            </a:r>
            <a:r>
              <a:rPr lang="en-US" dirty="0" smtClean="0">
                <a:solidFill>
                  <a:srgbClr val="000000"/>
                </a:solidFill>
                <a:latin typeface="Times New Roman" pitchFamily="18" charset="0"/>
                <a:ea typeface="Calibri" pitchFamily="34" charset="0"/>
                <a:cs typeface="Times New Roman" pitchFamily="18" charset="0"/>
              </a:rPr>
              <a:t> de la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previa</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ingreso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lectura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del 10 % del </a:t>
            </a:r>
            <a:r>
              <a:rPr lang="en-US" dirty="0" err="1" smtClean="0">
                <a:solidFill>
                  <a:srgbClr val="000000"/>
                </a:solidFill>
                <a:latin typeface="Times New Roman" pitchFamily="18" charset="0"/>
                <a:ea typeface="Calibri" pitchFamily="34" charset="0"/>
                <a:cs typeface="Times New Roman" pitchFamily="18" charset="0"/>
              </a:rPr>
              <a:t>límite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explosivo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bajo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LEL</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considerará</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inflamable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estos</a:t>
            </a:r>
            <a:r>
              <a:rPr lang="en-US" dirty="0" smtClean="0">
                <a:solidFill>
                  <a:srgbClr val="000000"/>
                </a:solidFill>
                <a:latin typeface="Times New Roman" pitchFamily="18" charset="0"/>
                <a:ea typeface="Calibri" pitchFamily="34" charset="0"/>
                <a:cs typeface="Times New Roman" pitchFamily="18" charset="0"/>
              </a:rPr>
              <a:t> fines.</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Los </a:t>
            </a:r>
            <a:r>
              <a:rPr lang="en-US" dirty="0" err="1" smtClean="0">
                <a:solidFill>
                  <a:srgbClr val="000000"/>
                </a:solidFill>
                <a:latin typeface="Times New Roman" pitchFamily="18" charset="0"/>
                <a:ea typeface="Calibri" pitchFamily="34" charset="0"/>
                <a:cs typeface="Times New Roman" pitchFamily="18" charset="0"/>
              </a:rPr>
              <a:t>ingresantes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usan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protección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respiratoria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SCBA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demanda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aparato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SCBA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positiva</a:t>
            </a:r>
            <a:r>
              <a:rPr lang="en-US" dirty="0" smtClean="0">
                <a:solidFill>
                  <a:srgbClr val="000000"/>
                </a:solidFill>
                <a:latin typeface="Times New Roman" pitchFamily="18" charset="0"/>
                <a:ea typeface="Calibri" pitchFamily="34" charset="0"/>
                <a:cs typeface="Times New Roman" pitchFamily="18" charset="0"/>
              </a:rPr>
              <a:t> o un </a:t>
            </a:r>
            <a:r>
              <a:rPr lang="en-US" dirty="0" err="1" smtClean="0">
                <a:solidFill>
                  <a:srgbClr val="000000"/>
                </a:solidFill>
                <a:latin typeface="Times New Roman" pitchFamily="18" charset="0"/>
                <a:ea typeface="Calibri" pitchFamily="34" charset="0"/>
                <a:cs typeface="Times New Roman" pitchFamily="18" charset="0"/>
              </a:rPr>
              <a:t>respirador</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demanda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respirador</a:t>
            </a:r>
            <a:r>
              <a:rPr lang="en-US" dirty="0" smtClean="0">
                <a:solidFill>
                  <a:srgbClr val="000000"/>
                </a:solidFill>
                <a:latin typeface="Times New Roman" pitchFamily="18" charset="0"/>
                <a:ea typeface="Calibri" pitchFamily="34" charset="0"/>
                <a:cs typeface="Times New Roman" pitchFamily="18" charset="0"/>
              </a:rPr>
              <a:t> de suministro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positiva</a:t>
            </a:r>
            <a:r>
              <a:rPr lang="en-US" dirty="0" smtClean="0">
                <a:solidFill>
                  <a:srgbClr val="000000"/>
                </a:solidFill>
                <a:latin typeface="Times New Roman" pitchFamily="18" charset="0"/>
                <a:ea typeface="Calibri" pitchFamily="34" charset="0"/>
                <a:cs typeface="Times New Roman" pitchFamily="18" charset="0"/>
              </a:rPr>
              <a:t> con </a:t>
            </a:r>
            <a:r>
              <a:rPr lang="en-US" dirty="0" err="1" smtClean="0">
                <a:solidFill>
                  <a:srgbClr val="000000"/>
                </a:solidFill>
                <a:latin typeface="Times New Roman" pitchFamily="18" charset="0"/>
                <a:ea typeface="Calibri" pitchFamily="34" charset="0"/>
                <a:cs typeface="Times New Roman" pitchFamily="18" charset="0"/>
              </a:rPr>
              <a:t>SCBA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auxiliar</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protección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piel</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sean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adecuados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Un </a:t>
            </a:r>
            <a:r>
              <a:rPr lang="en-US" dirty="0" err="1" smtClean="0">
                <a:solidFill>
                  <a:srgbClr val="000000"/>
                </a:solidFill>
                <a:latin typeface="Times New Roman" pitchFamily="18" charset="0"/>
                <a:ea typeface="Calibri" pitchFamily="34" charset="0"/>
                <a:cs typeface="Times New Roman" pitchFamily="18" charset="0"/>
              </a:rPr>
              <a:t>encargado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capacitado</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ubicará</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fuera</a:t>
            </a:r>
            <a:r>
              <a:rPr lang="en-US" dirty="0" smtClean="0">
                <a:solidFill>
                  <a:srgbClr val="000000"/>
                </a:solidFill>
                <a:latin typeface="Times New Roman" pitchFamily="18" charset="0"/>
                <a:ea typeface="Calibri" pitchFamily="34" charset="0"/>
                <a:cs typeface="Times New Roman" pitchFamily="18" charset="0"/>
              </a:rPr>
              <a:t> de la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r>
              <a:rPr lang="en-US" dirty="0" smtClean="0">
                <a:solidFill>
                  <a:srgbClr val="000000"/>
                </a:solidFill>
                <a:latin typeface="Times New Roman" pitchFamily="18" charset="0"/>
                <a:ea typeface="Calibri" pitchFamily="34" charset="0"/>
                <a:cs typeface="Times New Roman" pitchFamily="18" charset="0"/>
              </a:rPr>
              <a:t> o, cuando sea </a:t>
            </a:r>
            <a:r>
              <a:rPr lang="en-US" dirty="0" err="1" smtClean="0">
                <a:solidFill>
                  <a:srgbClr val="000000"/>
                </a:solidFill>
                <a:latin typeface="Times New Roman" pitchFamily="18" charset="0"/>
                <a:ea typeface="Calibri" pitchFamily="34" charset="0"/>
                <a:cs typeface="Times New Roman" pitchFamily="18" charset="0"/>
              </a:rPr>
              <a:t>necesario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habrá</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de un </a:t>
            </a:r>
            <a:r>
              <a:rPr lang="en-US" dirty="0" err="1" smtClean="0">
                <a:solidFill>
                  <a:srgbClr val="000000"/>
                </a:solidFill>
                <a:latin typeface="Times New Roman" pitchFamily="18" charset="0"/>
                <a:ea typeface="Calibri" pitchFamily="34" charset="0"/>
                <a:cs typeface="Times New Roman" pitchFamily="18" charset="0"/>
              </a:rPr>
              <a:t>encargado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necesario</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“Se </a:t>
            </a:r>
            <a:r>
              <a:rPr lang="en-US" dirty="0" err="1" smtClean="0">
                <a:solidFill>
                  <a:srgbClr val="000000"/>
                </a:solidFill>
                <a:latin typeface="Times New Roman" pitchFamily="18" charset="0"/>
                <a:ea typeface="Calibri" pitchFamily="34" charset="0"/>
                <a:cs typeface="Times New Roman" pitchFamily="18" charset="0"/>
              </a:rPr>
              <a:t>mantiene</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comunicación</a:t>
            </a:r>
            <a:r>
              <a:rPr lang="en-US" dirty="0" smtClean="0">
                <a:solidFill>
                  <a:srgbClr val="000000"/>
                </a:solidFill>
                <a:latin typeface="Times New Roman" pitchFamily="18" charset="0"/>
                <a:ea typeface="Calibri" pitchFamily="34" charset="0"/>
                <a:cs typeface="Times New Roman" pitchFamily="18" charset="0"/>
              </a:rPr>
              <a:t> visual, </a:t>
            </a:r>
            <a:r>
              <a:rPr lang="en-US" dirty="0" err="1" smtClean="0">
                <a:solidFill>
                  <a:srgbClr val="000000"/>
                </a:solidFill>
                <a:latin typeface="Times New Roman" pitchFamily="18" charset="0"/>
                <a:ea typeface="Calibri" pitchFamily="34" charset="0"/>
                <a:cs typeface="Times New Roman" pitchFamily="18" charset="0"/>
              </a:rPr>
              <a:t>por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voz</a:t>
            </a:r>
            <a:r>
              <a:rPr lang="en-US" dirty="0" smtClean="0">
                <a:solidFill>
                  <a:srgbClr val="000000"/>
                </a:solidFill>
                <a:latin typeface="Times New Roman" pitchFamily="18" charset="0"/>
                <a:ea typeface="Calibri" pitchFamily="34" charset="0"/>
                <a:cs typeface="Times New Roman" pitchFamily="18" charset="0"/>
              </a:rPr>
              <a:t> o </a:t>
            </a:r>
            <a:r>
              <a:rPr lang="en-US" dirty="0" err="1" smtClean="0">
                <a:solidFill>
                  <a:srgbClr val="000000"/>
                </a:solidFill>
                <a:latin typeface="Times New Roman" pitchFamily="18" charset="0"/>
                <a:ea typeface="Calibri" pitchFamily="34" charset="0"/>
                <a:cs typeface="Times New Roman" pitchFamily="18" charset="0"/>
              </a:rPr>
              <a:t>señales</a:t>
            </a:r>
            <a:r>
              <a:rPr lang="en-US" dirty="0" smtClean="0">
                <a:solidFill>
                  <a:srgbClr val="000000"/>
                </a:solidFill>
                <a:latin typeface="Times New Roman" pitchFamily="18" charset="0"/>
                <a:ea typeface="Calibri" pitchFamily="34" charset="0"/>
                <a:cs typeface="Times New Roman" pitchFamily="18" charset="0"/>
              </a:rPr>
              <a:t> entre los </a:t>
            </a:r>
            <a:r>
              <a:rPr lang="en-US" dirty="0" err="1" smtClean="0">
                <a:solidFill>
                  <a:srgbClr val="000000"/>
                </a:solidFill>
                <a:latin typeface="Times New Roman" pitchFamily="18" charset="0"/>
                <a:ea typeface="Calibri" pitchFamily="34" charset="0"/>
                <a:cs typeface="Times New Roman" pitchFamily="18" charset="0"/>
              </a:rPr>
              <a:t>ingresantes</a:t>
            </a:r>
            <a:r>
              <a:rPr lang="en-US" dirty="0" smtClean="0">
                <a:solidFill>
                  <a:srgbClr val="000000"/>
                </a:solidFill>
                <a:latin typeface="Times New Roman" pitchFamily="18" charset="0"/>
                <a:ea typeface="Calibri" pitchFamily="34" charset="0"/>
                <a:cs typeface="Times New Roman" pitchFamily="18" charset="0"/>
              </a:rPr>
              <a:t> y los </a:t>
            </a:r>
            <a:r>
              <a:rPr lang="en-US" dirty="0" err="1" smtClean="0">
                <a:solidFill>
                  <a:srgbClr val="000000"/>
                </a:solidFill>
                <a:latin typeface="Times New Roman" pitchFamily="18" charset="0"/>
                <a:ea typeface="Calibri" pitchFamily="34" charset="0"/>
                <a:cs typeface="Times New Roman" pitchFamily="18" charset="0"/>
              </a:rPr>
              <a:t>encargados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ubicados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fuera</a:t>
            </a:r>
            <a:r>
              <a:rPr lang="en-US" dirty="0" smtClean="0">
                <a:solidFill>
                  <a:srgbClr val="000000"/>
                </a:solidFill>
                <a:latin typeface="Times New Roman" pitchFamily="18" charset="0"/>
                <a:ea typeface="Calibri" pitchFamily="34" charset="0"/>
                <a:cs typeface="Times New Roman" pitchFamily="18" charset="0"/>
              </a:rPr>
              <a:t> de la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Un </a:t>
            </a:r>
            <a:r>
              <a:rPr lang="en-US" dirty="0" err="1" smtClean="0">
                <a:solidFill>
                  <a:srgbClr val="000000"/>
                </a:solidFill>
                <a:latin typeface="Times New Roman" pitchFamily="18" charset="0"/>
                <a:ea typeface="Calibri" pitchFamily="34" charset="0"/>
                <a:cs typeface="Times New Roman" pitchFamily="18" charset="0"/>
              </a:rPr>
              <a:t>equipo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rescate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respaldo</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ubica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inmediatamente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fuera</a:t>
            </a:r>
            <a:r>
              <a:rPr lang="en-US" dirty="0" smtClean="0">
                <a:solidFill>
                  <a:srgbClr val="000000"/>
                </a:solidFill>
                <a:latin typeface="Times New Roman" pitchFamily="18" charset="0"/>
                <a:ea typeface="Calibri" pitchFamily="34" charset="0"/>
                <a:cs typeface="Times New Roman" pitchFamily="18" charset="0"/>
              </a:rPr>
              <a:t> de la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está</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capacitado</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equipado</a:t>
            </a:r>
            <a:r>
              <a:rPr lang="en-US" dirty="0" smtClean="0">
                <a:solidFill>
                  <a:srgbClr val="000000"/>
                </a:solidFill>
                <a:latin typeface="Times New Roman" pitchFamily="18" charset="0"/>
                <a:ea typeface="Calibri" pitchFamily="34" charset="0"/>
                <a:cs typeface="Times New Roman" pitchFamily="18" charset="0"/>
              </a:rPr>
              <a:t> con lo </a:t>
            </a:r>
            <a:r>
              <a:rPr lang="en-US" dirty="0" err="1" smtClean="0">
                <a:solidFill>
                  <a:srgbClr val="000000"/>
                </a:solidFill>
                <a:latin typeface="Times New Roman" pitchFamily="18" charset="0"/>
                <a:ea typeface="Calibri" pitchFamily="34" charset="0"/>
                <a:cs typeface="Times New Roman" pitchFamily="18" charset="0"/>
              </a:rPr>
              <a:t>siguiente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proporcionar</a:t>
            </a:r>
            <a:r>
              <a:rPr lang="en-US" dirty="0" smtClean="0">
                <a:solidFill>
                  <a:srgbClr val="000000"/>
                </a:solidFill>
                <a:latin typeface="Times New Roman" pitchFamily="18" charset="0"/>
                <a:ea typeface="Calibri" pitchFamily="34" charset="0"/>
                <a:cs typeface="Times New Roman" pitchFamily="18" charset="0"/>
              </a:rPr>
              <a:t> un </a:t>
            </a:r>
            <a:r>
              <a:rPr lang="en-US" dirty="0" err="1" smtClean="0">
                <a:solidFill>
                  <a:srgbClr val="000000"/>
                </a:solidFill>
                <a:latin typeface="Times New Roman" pitchFamily="18" charset="0"/>
                <a:ea typeface="Calibri" pitchFamily="34" charset="0"/>
                <a:cs typeface="Times New Roman" pitchFamily="18" charset="0"/>
              </a:rPr>
              <a:t>rescate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emergencia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efectivo</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SCBA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demanda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aparato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SCBA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positiva</a:t>
            </a:r>
            <a:r>
              <a:rPr lang="en-US" dirty="0" smtClean="0">
                <a:solidFill>
                  <a:srgbClr val="000000"/>
                </a:solidFill>
                <a:latin typeface="Times New Roman" pitchFamily="18" charset="0"/>
                <a:ea typeface="Calibri" pitchFamily="34" charset="0"/>
                <a:cs typeface="Times New Roman" pitchFamily="18" charset="0"/>
              </a:rPr>
              <a:t> o un </a:t>
            </a:r>
            <a:r>
              <a:rPr lang="en-US" dirty="0" err="1" smtClean="0">
                <a:solidFill>
                  <a:srgbClr val="000000"/>
                </a:solidFill>
                <a:latin typeface="Times New Roman" pitchFamily="18" charset="0"/>
                <a:ea typeface="Calibri" pitchFamily="34" charset="0"/>
                <a:cs typeface="Times New Roman" pitchFamily="18" charset="0"/>
              </a:rPr>
              <a:t>respirador</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demanda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respirador</a:t>
            </a:r>
            <a:r>
              <a:rPr lang="en-US" dirty="0" smtClean="0">
                <a:solidFill>
                  <a:srgbClr val="000000"/>
                </a:solidFill>
                <a:latin typeface="Times New Roman" pitchFamily="18" charset="0"/>
                <a:ea typeface="Calibri" pitchFamily="34" charset="0"/>
                <a:cs typeface="Times New Roman" pitchFamily="18" charset="0"/>
              </a:rPr>
              <a:t> de suministro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presión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positiva</a:t>
            </a:r>
            <a:r>
              <a:rPr lang="en-US" dirty="0" smtClean="0">
                <a:solidFill>
                  <a:srgbClr val="000000"/>
                </a:solidFill>
                <a:latin typeface="Times New Roman" pitchFamily="18" charset="0"/>
                <a:ea typeface="Calibri" pitchFamily="34" charset="0"/>
                <a:cs typeface="Times New Roman" pitchFamily="18" charset="0"/>
              </a:rPr>
              <a:t> con </a:t>
            </a:r>
            <a:r>
              <a:rPr lang="en-US" dirty="0" err="1" smtClean="0">
                <a:solidFill>
                  <a:srgbClr val="000000"/>
                </a:solidFill>
                <a:latin typeface="Times New Roman" pitchFamily="18" charset="0"/>
                <a:ea typeface="Calibri" pitchFamily="34" charset="0"/>
                <a:cs typeface="Times New Roman" pitchFamily="18" charset="0"/>
              </a:rPr>
              <a:t>SCBA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auxiliar</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Protección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adecuada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piel</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IDLH</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Equipo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recuperación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adecuado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retirar</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empleado</a:t>
            </a:r>
            <a:r>
              <a:rPr lang="en-US" dirty="0" smtClean="0">
                <a:solidFill>
                  <a:srgbClr val="000000"/>
                </a:solidFill>
                <a:latin typeface="Times New Roman" pitchFamily="18" charset="0"/>
                <a:ea typeface="Calibri" pitchFamily="34" charset="0"/>
                <a:cs typeface="Times New Roman" pitchFamily="18" charset="0"/>
              </a:rPr>
              <a:t> o a los </a:t>
            </a:r>
            <a:r>
              <a:rPr lang="en-US" dirty="0" err="1" smtClean="0">
                <a:solidFill>
                  <a:srgbClr val="000000"/>
                </a:solidFill>
                <a:latin typeface="Times New Roman" pitchFamily="18" charset="0"/>
                <a:ea typeface="Calibri" pitchFamily="34" charset="0"/>
                <a:cs typeface="Times New Roman" pitchFamily="18" charset="0"/>
              </a:rPr>
              <a:t>empleados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ingresen</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peligrosas</a:t>
            </a:r>
            <a:r>
              <a:rPr lang="en-US" dirty="0" smtClean="0">
                <a:solidFill>
                  <a:srgbClr val="000000"/>
                </a:solidFill>
                <a:latin typeface="Times New Roman" pitchFamily="18" charset="0"/>
                <a:ea typeface="Calibri" pitchFamily="34" charset="0"/>
                <a:cs typeface="Times New Roman" pitchFamily="18" charset="0"/>
              </a:rPr>
              <a:t> cuando el </a:t>
            </a:r>
            <a:r>
              <a:rPr lang="en-US" dirty="0" err="1" smtClean="0">
                <a:solidFill>
                  <a:srgbClr val="000000"/>
                </a:solidFill>
                <a:latin typeface="Times New Roman" pitchFamily="18" charset="0"/>
                <a:ea typeface="Calibri" pitchFamily="34" charset="0"/>
                <a:cs typeface="Times New Roman" pitchFamily="18" charset="0"/>
              </a:rPr>
              <a:t>equipo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recuperación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contribuya</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rescate</a:t>
            </a:r>
            <a:r>
              <a:rPr lang="en-US" dirty="0" smtClean="0">
                <a:solidFill>
                  <a:srgbClr val="000000"/>
                </a:solidFill>
                <a:latin typeface="Times New Roman" pitchFamily="18" charset="0"/>
                <a:ea typeface="Calibri" pitchFamily="34" charset="0"/>
                <a:cs typeface="Times New Roman" pitchFamily="18" charset="0"/>
              </a:rPr>
              <a:t> de los </a:t>
            </a:r>
            <a:r>
              <a:rPr lang="en-US" dirty="0" err="1" smtClean="0">
                <a:solidFill>
                  <a:srgbClr val="000000"/>
                </a:solidFill>
                <a:latin typeface="Times New Roman" pitchFamily="18" charset="0"/>
                <a:ea typeface="Calibri" pitchFamily="34" charset="0"/>
                <a:cs typeface="Times New Roman" pitchFamily="18" charset="0"/>
              </a:rPr>
              <a:t>empleados</a:t>
            </a:r>
            <a:r>
              <a:rPr lang="en-US" dirty="0" smtClean="0">
                <a:solidFill>
                  <a:srgbClr val="000000"/>
                </a:solidFill>
                <a:latin typeface="Times New Roman" pitchFamily="18" charset="0"/>
                <a:ea typeface="Calibri" pitchFamily="34" charset="0"/>
                <a:cs typeface="Times New Roman" pitchFamily="18" charset="0"/>
              </a:rPr>
              <a:t> y no </a:t>
            </a:r>
            <a:r>
              <a:rPr lang="en-US" dirty="0" err="1" smtClean="0">
                <a:solidFill>
                  <a:srgbClr val="000000"/>
                </a:solidFill>
                <a:latin typeface="Times New Roman" pitchFamily="18" charset="0"/>
                <a:ea typeface="Calibri" pitchFamily="34" charset="0"/>
                <a:cs typeface="Times New Roman" pitchFamily="18" charset="0"/>
              </a:rPr>
              <a:t>incrementaría</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riesgo</a:t>
            </a:r>
            <a:r>
              <a:rPr lang="en-US" dirty="0" smtClean="0">
                <a:solidFill>
                  <a:srgbClr val="000000"/>
                </a:solidFill>
                <a:latin typeface="Times New Roman" pitchFamily="18" charset="0"/>
                <a:ea typeface="Calibri" pitchFamily="34" charset="0"/>
                <a:cs typeface="Times New Roman" pitchFamily="18" charset="0"/>
              </a:rPr>
              <a:t> general </a:t>
            </a:r>
            <a:r>
              <a:rPr lang="en-US" dirty="0" err="1" smtClean="0">
                <a:solidFill>
                  <a:srgbClr val="000000"/>
                </a:solidFill>
                <a:latin typeface="Times New Roman" pitchFamily="18" charset="0"/>
                <a:ea typeface="Calibri" pitchFamily="34" charset="0"/>
                <a:cs typeface="Times New Roman" pitchFamily="18" charset="0"/>
              </a:rPr>
              <a:t>ocasionado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por</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a:t>
            </a:r>
          </a:p>
        </p:txBody>
      </p:sp>
      <p:sp>
        <p:nvSpPr>
          <p:cNvPr id="199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3140F94-3C3F-41A3-8ADD-99B90E01CF1C}" type="slidenum">
              <a:rPr lang="en-US" smtClean="0">
                <a:solidFill>
                  <a:srgbClr val="000000"/>
                </a:solidFill>
                <a:latin typeface="Calibri" pitchFamily="34" charset="0"/>
              </a:rPr>
              <a:pPr fontAlgn="base">
                <a:spcBef>
                  <a:spcPct val="0"/>
                </a:spcBef>
                <a:spcAft>
                  <a:spcPct val="0"/>
                </a:spcAft>
                <a:buSzPct val="100000"/>
                <a:defRPr/>
              </a:pPr>
              <a:t>52</a:t>
            </a:fld>
            <a:endParaRPr lang="en-US" smtClean="0">
              <a:solidFill>
                <a:srgbClr val="000000"/>
              </a:solidFill>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31</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hundimiento es la captura circundante y efectiva de una persona por un líquido o un sólido fluido.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comportamiento de dicho material es impredecible y el atrapamiento y sepultamiento pueden ocurrir en cuestión de segundos. Si el espacio restringido es un foso o una excavación, asegúrese de que las paredes de contención sean suficientes y cumplan con todos los estándares vigentes para fosos/excavación.</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mayoría de los peligros de atrapamiento entran dentro de una de las tres categorías:</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“trampa tipo cono”, que se encuentra en el fondo de ciclones y precipitadores.</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“trampa tipo cilindro”, que es una tubería o abertura similar en la parte inferior de un espacio restringido lo suficientemente grande como para que una persona caiga allí.  Un buen ejemplo es una tubería que lleva a una torre de agua elevada.</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La “trampa tipo cuña”, con paredes convergentes que podrían atrapar a alguien que se caiga en ellas.  Habitualmente se encuentran en recipientes, calderas más grandes y tolvas de arena. </a:t>
            </a:r>
          </a:p>
        </p:txBody>
      </p:sp>
      <p:sp>
        <p:nvSpPr>
          <p:cNvPr id="200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7C227F9-07B6-4F7C-9901-FA2016D97648}" type="slidenum">
              <a:rPr lang="en-US" smtClean="0">
                <a:solidFill>
                  <a:srgbClr val="000000"/>
                </a:solidFill>
                <a:latin typeface="Calibri" pitchFamily="34" charset="0"/>
              </a:rPr>
              <a:pPr fontAlgn="base">
                <a:spcBef>
                  <a:spcPct val="0"/>
                </a:spcBef>
                <a:spcAft>
                  <a:spcPct val="0"/>
                </a:spcAft>
                <a:buSzPct val="100000"/>
                <a:defRPr/>
              </a:pPr>
              <a:t>53</a:t>
            </a:fld>
            <a:endParaRPr lang="en-US" smtClean="0">
              <a:solidFill>
                <a:srgbClr val="000000"/>
              </a:solidFill>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32</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Las paredes que convergen por dentro son paredes que se inclinan o se estrechan hacia un área pequeña como tanques, tolvas y conductos.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peligros que una pared que converge por dentro pueden crear en un espacio restringido son los peligros de deslizamiento y caída.  Estos permiten a los empleados ingresar a un espacio más pequeño.  El empleado entonces puede quedar atrapado o ser asfixiados por los materiales flojos que han caído de las paredes verticales.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Las toxinas o los gases que sean más pesados que el aire migran al área más pequeña creando una atmósfera peligrosa desplazando el oxígeno y generando una atmósfera deficiente de oxígeno. Además, el menor volumen del espacio puede incrementar la concentración de vapor creando una atmósfera explosiva. Si se está realizando trabajo en caliente, podría proporcionar la fuente de ignición para provocar una explosión o un incendio.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ubicaciones comunes para este peligro.</a:t>
            </a:r>
          </a:p>
        </p:txBody>
      </p:sp>
      <p:sp>
        <p:nvSpPr>
          <p:cNvPr id="201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C207922-0DD2-4CFD-B094-17BA4C589FF2}" type="slidenum">
              <a:rPr lang="en-US" smtClean="0">
                <a:solidFill>
                  <a:srgbClr val="000000"/>
                </a:solidFill>
                <a:latin typeface="Calibri" pitchFamily="34" charset="0"/>
              </a:rPr>
              <a:pPr fontAlgn="base">
                <a:spcBef>
                  <a:spcPct val="0"/>
                </a:spcBef>
                <a:spcAft>
                  <a:spcPct val="0"/>
                </a:spcAft>
                <a:buSzPct val="100000"/>
                <a:defRPr/>
              </a:pPr>
              <a:t>54</a:t>
            </a:fld>
            <a:endParaRPr lang="en-US" smtClean="0">
              <a:solidFill>
                <a:srgbClr val="000000"/>
              </a:solidFill>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b="1" dirty="0" smtClean="0">
                <a:solidFill>
                  <a:srgbClr val="000000"/>
                </a:solidFill>
                <a:latin typeface="Times New Roman" pitchFamily="18" charset="0"/>
                <a:ea typeface="Calibri" pitchFamily="34" charset="0"/>
                <a:cs typeface="Times New Roman" pitchFamily="18" charset="0"/>
              </a:rPr>
              <a:t> 33</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Las </a:t>
            </a:r>
            <a:r>
              <a:rPr lang="en-US" dirty="0" err="1" smtClean="0">
                <a:solidFill>
                  <a:srgbClr val="000000"/>
                </a:solidFill>
                <a:latin typeface="Times New Roman" pitchFamily="18" charset="0"/>
                <a:ea typeface="Calibri" pitchFamily="34" charset="0"/>
                <a:cs typeface="Times New Roman" pitchFamily="18" charset="0"/>
              </a:rPr>
              <a:t>bóvedas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estructuras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eléctricas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pueden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derivar</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peligros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espacios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debido</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hecho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posible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comúnmente</a:t>
            </a:r>
            <a:r>
              <a:rPr lang="en-US" dirty="0" smtClean="0">
                <a:solidFill>
                  <a:srgbClr val="000000"/>
                </a:solidFill>
                <a:latin typeface="Times New Roman" pitchFamily="18" charset="0"/>
                <a:ea typeface="Calibri" pitchFamily="34" charset="0"/>
                <a:cs typeface="Times New Roman" pitchFamily="18" charset="0"/>
              </a:rPr>
              <a:t> no se </a:t>
            </a:r>
            <a:r>
              <a:rPr lang="en-US" dirty="0" err="1" smtClean="0">
                <a:solidFill>
                  <a:srgbClr val="000000"/>
                </a:solidFill>
                <a:latin typeface="Times New Roman" pitchFamily="18" charset="0"/>
                <a:ea typeface="Calibri" pitchFamily="34" charset="0"/>
                <a:cs typeface="Times New Roman" pitchFamily="18" charset="0"/>
              </a:rPr>
              <a:t>ingrese</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Este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especialmente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caso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encuentran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debajo</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suelo</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dentro puede </a:t>
            </a:r>
            <a:r>
              <a:rPr lang="en-US" dirty="0" err="1" smtClean="0">
                <a:solidFill>
                  <a:srgbClr val="000000"/>
                </a:solidFill>
                <a:latin typeface="Times New Roman" pitchFamily="18" charset="0"/>
                <a:ea typeface="Calibri" pitchFamily="34" charset="0"/>
                <a:cs typeface="Times New Roman" pitchFamily="18" charset="0"/>
              </a:rPr>
              <a:t>degradarse</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volverse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deficiente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 o </a:t>
            </a:r>
            <a:r>
              <a:rPr lang="en-US" dirty="0" err="1" smtClean="0">
                <a:solidFill>
                  <a:srgbClr val="000000"/>
                </a:solidFill>
                <a:latin typeface="Times New Roman" pitchFamily="18" charset="0"/>
                <a:ea typeface="Calibri" pitchFamily="34" charset="0"/>
                <a:cs typeface="Times New Roman" pitchFamily="18" charset="0"/>
              </a:rPr>
              <a:t>ciertos</a:t>
            </a:r>
            <a:r>
              <a:rPr lang="en-US" dirty="0" smtClean="0">
                <a:solidFill>
                  <a:srgbClr val="000000"/>
                </a:solidFill>
                <a:latin typeface="Times New Roman" pitchFamily="18" charset="0"/>
                <a:ea typeface="Calibri" pitchFamily="34" charset="0"/>
                <a:cs typeface="Times New Roman" pitchFamily="18" charset="0"/>
              </a:rPr>
              <a:t> gases </a:t>
            </a:r>
            <a:r>
              <a:rPr lang="en-US" dirty="0" err="1" smtClean="0">
                <a:solidFill>
                  <a:srgbClr val="000000"/>
                </a:solidFill>
                <a:latin typeface="Times New Roman" pitchFamily="18" charset="0"/>
                <a:ea typeface="Calibri" pitchFamily="34" charset="0"/>
                <a:cs typeface="Times New Roman" pitchFamily="18" charset="0"/>
              </a:rPr>
              <a:t>pueden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haber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ingresado</a:t>
            </a:r>
            <a:r>
              <a:rPr lang="en-US" dirty="0" smtClean="0">
                <a:solidFill>
                  <a:srgbClr val="000000"/>
                </a:solidFill>
                <a:latin typeface="Times New Roman" pitchFamily="18" charset="0"/>
                <a:ea typeface="Calibri" pitchFamily="34" charset="0"/>
                <a:cs typeface="Times New Roman" pitchFamily="18" charset="0"/>
              </a:rPr>
              <a:t> al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inadvertidamente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instalaciones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eléctricas</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deben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tratar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PRCS</a:t>
            </a:r>
            <a:r>
              <a:rPr lang="en-US" dirty="0" smtClean="0">
                <a:solidFill>
                  <a:srgbClr val="000000"/>
                </a:solidFill>
                <a:latin typeface="Times New Roman" pitchFamily="18" charset="0"/>
                <a:ea typeface="Calibri" pitchFamily="34" charset="0"/>
                <a:cs typeface="Times New Roman" pitchFamily="18" charset="0"/>
              </a:rPr>
              <a:t> hasta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haya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completado</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monitoreo</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El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eléctrico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común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encuentra</a:t>
            </a:r>
            <a:r>
              <a:rPr lang="en-US" dirty="0" smtClean="0">
                <a:solidFill>
                  <a:srgbClr val="000000"/>
                </a:solidFill>
                <a:latin typeface="Times New Roman" pitchFamily="18" charset="0"/>
                <a:ea typeface="Calibri" pitchFamily="34" charset="0"/>
                <a:cs typeface="Times New Roman" pitchFamily="18" charset="0"/>
              </a:rPr>
              <a:t> en los </a:t>
            </a:r>
            <a:r>
              <a:rPr lang="en-US" dirty="0" err="1" smtClean="0">
                <a:solidFill>
                  <a:srgbClr val="000000"/>
                </a:solidFill>
                <a:latin typeface="Times New Roman" pitchFamily="18" charset="0"/>
                <a:ea typeface="Calibri" pitchFamily="34" charset="0"/>
                <a:cs typeface="Times New Roman" pitchFamily="18" charset="0"/>
              </a:rPr>
              <a:t>espacios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resultado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herramientas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equipos</a:t>
            </a:r>
            <a:r>
              <a:rPr lang="en-US" dirty="0" smtClean="0">
                <a:solidFill>
                  <a:srgbClr val="000000"/>
                </a:solidFill>
                <a:latin typeface="Times New Roman" pitchFamily="18" charset="0"/>
                <a:ea typeface="Calibri" pitchFamily="34" charset="0"/>
                <a:cs typeface="Times New Roman" pitchFamily="18" charset="0"/>
              </a:rPr>
              <a:t> eléctricos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llevan</a:t>
            </a:r>
            <a:r>
              <a:rPr lang="en-US" dirty="0" smtClean="0">
                <a:solidFill>
                  <a:srgbClr val="000000"/>
                </a:solidFill>
                <a:latin typeface="Times New Roman" pitchFamily="18" charset="0"/>
                <a:ea typeface="Calibri" pitchFamily="34" charset="0"/>
                <a:cs typeface="Times New Roman" pitchFamily="18" charset="0"/>
              </a:rPr>
              <a:t> a los </a:t>
            </a:r>
            <a:r>
              <a:rPr lang="en-US" dirty="0" err="1" smtClean="0">
                <a:solidFill>
                  <a:srgbClr val="000000"/>
                </a:solidFill>
                <a:latin typeface="Times New Roman" pitchFamily="18" charset="0"/>
                <a:ea typeface="Calibri" pitchFamily="34" charset="0"/>
                <a:cs typeface="Times New Roman" pitchFamily="18" charset="0"/>
              </a:rPr>
              <a:t>espacios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restringidos</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eléctrico</a:t>
            </a:r>
            <a:r>
              <a:rPr lang="en-US" dirty="0" smtClean="0">
                <a:solidFill>
                  <a:srgbClr val="000000"/>
                </a:solidFill>
                <a:latin typeface="Times New Roman" pitchFamily="18" charset="0"/>
                <a:ea typeface="Calibri" pitchFamily="34" charset="0"/>
                <a:cs typeface="Times New Roman" pitchFamily="18" charset="0"/>
              </a:rPr>
              <a:t> surge </a:t>
            </a:r>
            <a:r>
              <a:rPr lang="en-US" dirty="0" err="1" smtClean="0">
                <a:solidFill>
                  <a:srgbClr val="000000"/>
                </a:solidFill>
                <a:latin typeface="Times New Roman" pitchFamily="18" charset="0"/>
                <a:ea typeface="Calibri" pitchFamily="34" charset="0"/>
                <a:cs typeface="Times New Roman" pitchFamily="18" charset="0"/>
              </a:rPr>
              <a:t>porque</a:t>
            </a:r>
            <a:r>
              <a:rPr lang="en-US" dirty="0" smtClean="0">
                <a:solidFill>
                  <a:srgbClr val="000000"/>
                </a:solidFill>
                <a:latin typeface="Times New Roman" pitchFamily="18" charset="0"/>
                <a:ea typeface="Calibri" pitchFamily="34" charset="0"/>
                <a:cs typeface="Times New Roman" pitchFamily="18" charset="0"/>
              </a:rPr>
              <a:t> no </a:t>
            </a:r>
            <a:r>
              <a:rPr lang="en-US" dirty="0" err="1" smtClean="0">
                <a:solidFill>
                  <a:srgbClr val="000000"/>
                </a:solidFill>
                <a:latin typeface="Times New Roman" pitchFamily="18" charset="0"/>
                <a:ea typeface="Calibri" pitchFamily="34" charset="0"/>
                <a:cs typeface="Times New Roman" pitchFamily="18" charset="0"/>
              </a:rPr>
              <a:t>hubo</a:t>
            </a:r>
            <a:r>
              <a:rPr lang="en-US" dirty="0" smtClean="0">
                <a:solidFill>
                  <a:srgbClr val="000000"/>
                </a:solidFill>
                <a:latin typeface="Times New Roman" pitchFamily="18" charset="0"/>
                <a:ea typeface="Calibri" pitchFamily="34" charset="0"/>
                <a:cs typeface="Times New Roman" pitchFamily="18" charset="0"/>
              </a:rPr>
              <a:t> un </a:t>
            </a:r>
            <a:r>
              <a:rPr lang="en-US" dirty="0" err="1" smtClean="0">
                <a:solidFill>
                  <a:srgbClr val="000000"/>
                </a:solidFill>
                <a:latin typeface="Times New Roman" pitchFamily="18" charset="0"/>
                <a:ea typeface="Calibri" pitchFamily="34" charset="0"/>
                <a:cs typeface="Times New Roman" pitchFamily="18" charset="0"/>
              </a:rPr>
              <a:t>sistema</a:t>
            </a:r>
            <a:r>
              <a:rPr lang="en-US" dirty="0" smtClean="0">
                <a:solidFill>
                  <a:srgbClr val="000000"/>
                </a:solidFill>
                <a:latin typeface="Times New Roman" pitchFamily="18" charset="0"/>
                <a:ea typeface="Calibri" pitchFamily="34" charset="0"/>
                <a:cs typeface="Times New Roman" pitchFamily="18" charset="0"/>
              </a:rPr>
              <a:t> de conexión a </a:t>
            </a:r>
            <a:r>
              <a:rPr lang="en-US" dirty="0" err="1" smtClean="0">
                <a:solidFill>
                  <a:srgbClr val="000000"/>
                </a:solidFill>
                <a:latin typeface="Times New Roman" pitchFamily="18" charset="0"/>
                <a:ea typeface="Calibri" pitchFamily="34" charset="0"/>
                <a:cs typeface="Times New Roman" pitchFamily="18" charset="0"/>
              </a:rPr>
              <a:t>tierra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aprobado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ni</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protección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otorgada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por</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interruptores</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circuito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falla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tierra</a:t>
            </a:r>
            <a:r>
              <a:rPr lang="en-US" dirty="0" smtClean="0">
                <a:solidFill>
                  <a:srgbClr val="000000"/>
                </a:solidFill>
                <a:latin typeface="Times New Roman" pitchFamily="18" charset="0"/>
                <a:ea typeface="Calibri" pitchFamily="34" charset="0"/>
                <a:cs typeface="Times New Roman" pitchFamily="18" charset="0"/>
              </a:rPr>
              <a:t> o los </a:t>
            </a:r>
            <a:r>
              <a:rPr lang="en-US" dirty="0" err="1" smtClean="0">
                <a:solidFill>
                  <a:srgbClr val="000000"/>
                </a:solidFill>
                <a:latin typeface="Times New Roman" pitchFamily="18" charset="0"/>
                <a:ea typeface="Calibri" pitchFamily="34" charset="0"/>
                <a:cs typeface="Times New Roman" pitchFamily="18" charset="0"/>
              </a:rPr>
              <a:t>sistemas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bajo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voltaje</a:t>
            </a: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Otro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eléctrico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generalmente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encuentra</a:t>
            </a:r>
            <a:r>
              <a:rPr lang="en-US" dirty="0" smtClean="0">
                <a:solidFill>
                  <a:srgbClr val="000000"/>
                </a:solidFill>
                <a:latin typeface="Times New Roman" pitchFamily="18" charset="0"/>
                <a:ea typeface="Calibri" pitchFamily="34" charset="0"/>
                <a:cs typeface="Times New Roman" pitchFamily="18" charset="0"/>
              </a:rPr>
              <a:t> en los </a:t>
            </a:r>
            <a:r>
              <a:rPr lang="en-US" dirty="0" err="1" smtClean="0">
                <a:solidFill>
                  <a:srgbClr val="000000"/>
                </a:solidFill>
                <a:latin typeface="Times New Roman" pitchFamily="18" charset="0"/>
                <a:ea typeface="Calibri" pitchFamily="34" charset="0"/>
                <a:cs typeface="Times New Roman" pitchFamily="18" charset="0"/>
              </a:rPr>
              <a:t>sitios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operativos</a:t>
            </a:r>
            <a:r>
              <a:rPr lang="en-US" dirty="0" smtClean="0">
                <a:solidFill>
                  <a:srgbClr val="000000"/>
                </a:solidFill>
                <a:latin typeface="Times New Roman" pitchFamily="18" charset="0"/>
                <a:ea typeface="Calibri" pitchFamily="34" charset="0"/>
                <a:cs typeface="Times New Roman" pitchFamily="18" charset="0"/>
              </a:rPr>
              <a:t> son los </a:t>
            </a:r>
            <a:r>
              <a:rPr lang="en-US" dirty="0" err="1" smtClean="0">
                <a:solidFill>
                  <a:srgbClr val="000000"/>
                </a:solidFill>
                <a:latin typeface="Times New Roman" pitchFamily="18" charset="0"/>
                <a:ea typeface="Calibri" pitchFamily="34" charset="0"/>
                <a:cs typeface="Times New Roman" pitchFamily="18" charset="0"/>
              </a:rPr>
              <a:t>imanes</a:t>
            </a:r>
            <a:r>
              <a:rPr lang="en-US" dirty="0" smtClean="0">
                <a:solidFill>
                  <a:srgbClr val="000000"/>
                </a:solidFill>
                <a:latin typeface="Times New Roman" pitchFamily="18" charset="0"/>
                <a:ea typeface="Calibri" pitchFamily="34" charset="0"/>
                <a:cs typeface="Times New Roman" pitchFamily="18" charset="0"/>
              </a:rPr>
              <a:t>. El campo </a:t>
            </a:r>
            <a:r>
              <a:rPr lang="en-US" dirty="0" err="1" smtClean="0">
                <a:solidFill>
                  <a:srgbClr val="000000"/>
                </a:solidFill>
                <a:latin typeface="Times New Roman" pitchFamily="18" charset="0"/>
                <a:ea typeface="Calibri" pitchFamily="34" charset="0"/>
                <a:cs typeface="Times New Roman" pitchFamily="18" charset="0"/>
              </a:rPr>
              <a:t>magnético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generado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imanes</a:t>
            </a:r>
            <a:r>
              <a:rPr lang="en-US" dirty="0" smtClean="0">
                <a:solidFill>
                  <a:srgbClr val="000000"/>
                </a:solidFill>
                <a:latin typeface="Times New Roman" pitchFamily="18" charset="0"/>
                <a:ea typeface="Calibri" pitchFamily="34" charset="0"/>
                <a:cs typeface="Times New Roman" pitchFamily="18" charset="0"/>
              </a:rPr>
              <a:t> puede </a:t>
            </a:r>
            <a:r>
              <a:rPr lang="en-US" dirty="0" err="1" smtClean="0">
                <a:solidFill>
                  <a:srgbClr val="000000"/>
                </a:solidFill>
                <a:latin typeface="Times New Roman" pitchFamily="18" charset="0"/>
                <a:ea typeface="Calibri" pitchFamily="34" charset="0"/>
                <a:cs typeface="Times New Roman" pitchFamily="18" charset="0"/>
              </a:rPr>
              <a:t>afectar</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marcapasos</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dispositivos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médicos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así</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toda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instrumentación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puede </a:t>
            </a:r>
            <a:r>
              <a:rPr lang="en-US" dirty="0" err="1" smtClean="0">
                <a:solidFill>
                  <a:srgbClr val="000000"/>
                </a:solidFill>
                <a:latin typeface="Times New Roman" pitchFamily="18" charset="0"/>
                <a:ea typeface="Calibri" pitchFamily="34" charset="0"/>
                <a:cs typeface="Times New Roman" pitchFamily="18" charset="0"/>
              </a:rPr>
              <a:t>ser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necesaria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realización</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trabajo</a:t>
            </a:r>
            <a:r>
              <a:rPr lang="en-US" dirty="0" smtClean="0">
                <a:solidFill>
                  <a:srgbClr val="000000"/>
                </a:solidFill>
                <a:latin typeface="Times New Roman" pitchFamily="18" charset="0"/>
                <a:ea typeface="Calibri" pitchFamily="34" charset="0"/>
                <a:cs typeface="Times New Roman" pitchFamily="18" charset="0"/>
              </a:rPr>
              <a:t>.</a:t>
            </a:r>
          </a:p>
        </p:txBody>
      </p:sp>
      <p:sp>
        <p:nvSpPr>
          <p:cNvPr id="202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D60A3A2-58BA-46BD-8B9F-CF1380816D77}" type="slidenum">
              <a:rPr lang="en-US" smtClean="0">
                <a:solidFill>
                  <a:srgbClr val="000000"/>
                </a:solidFill>
                <a:latin typeface="Calibri" pitchFamily="34" charset="0"/>
              </a:rPr>
              <a:pPr fontAlgn="base">
                <a:spcBef>
                  <a:spcPct val="0"/>
                </a:spcBef>
                <a:spcAft>
                  <a:spcPct val="0"/>
                </a:spcAft>
                <a:buSzPct val="100000"/>
                <a:defRPr/>
              </a:pPr>
              <a:t>55</a:t>
            </a:fld>
            <a:endParaRPr lang="en-US" smtClean="0">
              <a:solidFill>
                <a:srgbClr val="000000"/>
              </a:solidFill>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34</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energía mecánica se puede identificar como energía almacenada o energía del movimiento, y es la segunda forma más común de energía, detrás de la electricidad, que se encuentra en nuestro lugar de trabajo.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peligros mecánicos, en general, existen donde el equipo mecánico y eléctrico se encuentra dentro del espacio restringido, como mezcladores, agitadores y válvulas de flotador.</a:t>
            </a:r>
          </a:p>
        </p:txBody>
      </p:sp>
      <p:sp>
        <p:nvSpPr>
          <p:cNvPr id="203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96BA10A-C197-4190-9785-5E774396DC2B}" type="slidenum">
              <a:rPr lang="en-US" smtClean="0">
                <a:solidFill>
                  <a:srgbClr val="000000"/>
                </a:solidFill>
                <a:latin typeface="Calibri" pitchFamily="34" charset="0"/>
              </a:rPr>
              <a:pPr fontAlgn="base">
                <a:spcBef>
                  <a:spcPct val="0"/>
                </a:spcBef>
                <a:spcAft>
                  <a:spcPct val="0"/>
                </a:spcAft>
                <a:buSzPct val="100000"/>
                <a:defRPr/>
              </a:pPr>
              <a:t>56</a:t>
            </a:fld>
            <a:endParaRPr lang="en-US" smtClean="0">
              <a:solidFill>
                <a:srgbClr val="000000"/>
              </a:solidFill>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34</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líquidos que fluyen hacia los espacios restringidos crean el potencial de ahogamiento y exposiciones químicas.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considera que está ingresando a un espacio restringido que potencialmente podría estar bajo la presión de líquidos, asegúrese de realizar los procedimientos de bloqueo, etiquetado y prueba.</a:t>
            </a:r>
          </a:p>
        </p:txBody>
      </p:sp>
      <p:sp>
        <p:nvSpPr>
          <p:cNvPr id="204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2B4F147-67A4-4F5C-BC64-0C242A3860CA}" type="slidenum">
              <a:rPr lang="en-US" smtClean="0">
                <a:solidFill>
                  <a:srgbClr val="000000"/>
                </a:solidFill>
                <a:latin typeface="Calibri" pitchFamily="34" charset="0"/>
              </a:rPr>
              <a:pPr fontAlgn="base">
                <a:spcBef>
                  <a:spcPct val="0"/>
                </a:spcBef>
                <a:spcAft>
                  <a:spcPct val="0"/>
                </a:spcAft>
                <a:buSzPct val="100000"/>
                <a:defRPr/>
              </a:pPr>
              <a:t>57</a:t>
            </a:fld>
            <a:endParaRPr lang="en-US" smtClean="0">
              <a:solidFill>
                <a:srgbClr val="000000"/>
              </a:solidFill>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35</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peligros químicos en los espacios restringidos son típicos para la contención de almacenamiento.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 posible que el material residual no sea compatible con soluciones o métodos de limpieza que puedan crear peligros potenciales generando una reacción o volatilización de los químicos.</a:t>
            </a:r>
          </a:p>
        </p:txBody>
      </p:sp>
      <p:sp>
        <p:nvSpPr>
          <p:cNvPr id="205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390AD5D-A04B-416A-A11F-AF0A4DB29EF5}" type="slidenum">
              <a:rPr lang="en-US" smtClean="0">
                <a:solidFill>
                  <a:srgbClr val="000000"/>
                </a:solidFill>
                <a:latin typeface="Calibri" pitchFamily="34" charset="0"/>
              </a:rPr>
              <a:pPr fontAlgn="base">
                <a:spcBef>
                  <a:spcPct val="0"/>
                </a:spcBef>
                <a:spcAft>
                  <a:spcPct val="0"/>
                </a:spcAft>
                <a:buSzPct val="100000"/>
                <a:defRPr/>
              </a:pPr>
              <a:t>58</a:t>
            </a:fld>
            <a:endParaRPr lang="en-US" smtClean="0">
              <a:solidFill>
                <a:srgbClr val="000000"/>
              </a:solidFill>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35</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tamaño del recipiente de almacenamiento y la cantidad de humedad en los materiales almacenados son factores que contribuyen al acoplamiento.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alguna vez está trabajando en un área en donde el hundimiento o acoplamiento podrían ser un peligro, se deben usar líneas de seguridad.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las líneas de conductos/alimentación se tapan, no ingrese al recipiente a menos que sea necesario e intente resolver la situación de manera remota.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es fundamental ingresar, asegúrese de haber revisado todos los peligros potenciales y haberlos eliminado antes de continuar.</a:t>
            </a:r>
          </a:p>
        </p:txBody>
      </p:sp>
      <p:sp>
        <p:nvSpPr>
          <p:cNvPr id="206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A664572-3E8C-49A4-8D1A-A01C5F5AC83E}" type="slidenum">
              <a:rPr lang="en-US" smtClean="0">
                <a:solidFill>
                  <a:srgbClr val="000000"/>
                </a:solidFill>
                <a:latin typeface="Calibri" pitchFamily="34" charset="0"/>
              </a:rPr>
              <a:pPr fontAlgn="base">
                <a:spcBef>
                  <a:spcPct val="0"/>
                </a:spcBef>
                <a:spcAft>
                  <a:spcPct val="0"/>
                </a:spcAft>
                <a:buSzPct val="100000"/>
                <a:defRPr/>
              </a:pPr>
              <a:t>59</a:t>
            </a:fld>
            <a:endParaRPr lang="en-US" smtClean="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vi</a:t>
            </a:r>
          </a:p>
          <a:p>
            <a:pPr eaLnBrk="1" hangingPunct="1">
              <a:spcBef>
                <a:spcPts val="600"/>
              </a:spcBef>
              <a:spcAft>
                <a:spcPts val="600"/>
              </a:spcAft>
            </a:pPr>
            <a:r>
              <a:rPr lang="en-US" b="1" dirty="0" err="1" smtClean="0">
                <a:solidFill>
                  <a:srgbClr val="000000"/>
                </a:solidFill>
                <a:latin typeface="Times New Roman" pitchFamily="18" charset="0"/>
                <a:cs typeface="Times New Roman" pitchFamily="18" charset="0"/>
              </a:rPr>
              <a:t>Instrucción</a:t>
            </a:r>
            <a:endParaRPr lang="en-US" b="1" dirty="0" smtClean="0">
              <a:solidFill>
                <a:srgbClr val="000000"/>
              </a:solidFill>
              <a:latin typeface="Times New Roman" pitchFamily="18" charset="0"/>
              <a:cs typeface="Times New Roman" pitchFamily="18" charset="0"/>
            </a:endParaRPr>
          </a:p>
          <a:p>
            <a:pPr eaLnBrk="1" hangingPunct="1">
              <a:spcBef>
                <a:spcPct val="0"/>
              </a:spcBef>
              <a:buFontTx/>
              <a:buChar char="•"/>
            </a:pPr>
            <a:r>
              <a:rPr lang="en-US" b="1" dirty="0" smtClean="0">
                <a:solidFill>
                  <a:srgbClr val="000000"/>
                </a:solidFill>
                <a:cs typeface="Times New Roman" pitchFamily="18" charset="0"/>
              </a:rPr>
              <a:t>Antes de </a:t>
            </a:r>
            <a:r>
              <a:rPr lang="en-US" b="1" dirty="0" err="1" smtClean="0">
                <a:solidFill>
                  <a:srgbClr val="000000"/>
                </a:solidFill>
                <a:cs typeface="Times New Roman" pitchFamily="18" charset="0"/>
              </a:rPr>
              <a:t>comenzar</a:t>
            </a:r>
            <a:r>
              <a:rPr lang="en-US" b="1" dirty="0" smtClean="0">
                <a:solidFill>
                  <a:srgbClr val="000000"/>
                </a:solidFill>
                <a:cs typeface="Times New Roman" pitchFamily="18" charset="0"/>
              </a:rPr>
              <a:t> con </a:t>
            </a:r>
            <a:r>
              <a:rPr lang="en-US" b="1" dirty="0" err="1" smtClean="0">
                <a:solidFill>
                  <a:srgbClr val="000000"/>
                </a:solidFill>
                <a:cs typeface="Times New Roman" pitchFamily="18" charset="0"/>
              </a:rPr>
              <a:t>estas</a:t>
            </a:r>
            <a:r>
              <a:rPr lang="en-US" b="1" dirty="0" smtClean="0">
                <a:solidFill>
                  <a:srgbClr val="000000"/>
                </a:solidFill>
                <a:cs typeface="Times New Roman" pitchFamily="18" charset="0"/>
              </a:rPr>
              <a:t> dos </a:t>
            </a:r>
            <a:r>
              <a:rPr lang="en-US" b="1" dirty="0" err="1" smtClean="0">
                <a:solidFill>
                  <a:srgbClr val="000000"/>
                </a:solidFill>
                <a:cs typeface="Times New Roman" pitchFamily="18" charset="0"/>
              </a:rPr>
              <a:t>diapositivas</a:t>
            </a:r>
            <a:r>
              <a:rPr lang="en-US" b="1" dirty="0" smtClean="0">
                <a:solidFill>
                  <a:srgbClr val="000000"/>
                </a:solidFill>
                <a:cs typeface="Times New Roman" pitchFamily="18" charset="0"/>
              </a:rPr>
              <a:t> </a:t>
            </a:r>
            <a:r>
              <a:rPr lang="en-US" b="1" dirty="0" err="1" smtClean="0">
                <a:solidFill>
                  <a:srgbClr val="000000"/>
                </a:solidFill>
                <a:cs typeface="Times New Roman" pitchFamily="18" charset="0"/>
              </a:rPr>
              <a:t>siguientes</a:t>
            </a:r>
            <a:r>
              <a:rPr lang="en-US" b="1" dirty="0" smtClean="0">
                <a:solidFill>
                  <a:srgbClr val="000000"/>
                </a:solidFill>
                <a:cs typeface="Times New Roman" pitchFamily="18" charset="0"/>
              </a:rPr>
              <a:t>: </a:t>
            </a:r>
          </a:p>
          <a:p>
            <a:pPr marL="628650" lvl="1" indent="-171450" eaLnBrk="1" hangingPunct="1">
              <a:spcBef>
                <a:spcPct val="0"/>
              </a:spcBef>
              <a:buFontTx/>
              <a:buChar char="•"/>
            </a:pPr>
            <a:r>
              <a:rPr lang="en-US" dirty="0" err="1" smtClean="0">
                <a:solidFill>
                  <a:srgbClr val="000000"/>
                </a:solidFill>
                <a:cs typeface="Times New Roman" pitchFamily="18" charset="0"/>
              </a:rPr>
              <a:t>Pregunte</a:t>
            </a:r>
            <a:r>
              <a:rPr lang="en-US" dirty="0" smtClean="0">
                <a:solidFill>
                  <a:srgbClr val="000000"/>
                </a:solidFill>
                <a:cs typeface="Times New Roman" pitchFamily="18" charset="0"/>
              </a:rPr>
              <a:t> a los </a:t>
            </a:r>
            <a:r>
              <a:rPr lang="en-US" dirty="0" err="1" smtClean="0">
                <a:solidFill>
                  <a:srgbClr val="000000"/>
                </a:solidFill>
                <a:cs typeface="Times New Roman" pitchFamily="18" charset="0"/>
              </a:rPr>
              <a:t>estudiantes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qué</a:t>
            </a:r>
            <a:r>
              <a:rPr lang="en-US" dirty="0" smtClean="0">
                <a:solidFill>
                  <a:srgbClr val="000000"/>
                </a:solidFill>
                <a:cs typeface="Times New Roman" pitchFamily="18" charset="0"/>
              </a:rPr>
              <a:t> les </a:t>
            </a:r>
            <a:r>
              <a:rPr lang="en-US" dirty="0" err="1" smtClean="0">
                <a:solidFill>
                  <a:srgbClr val="000000"/>
                </a:solidFill>
                <a:cs typeface="Times New Roman" pitchFamily="18" charset="0"/>
              </a:rPr>
              <a:t>gustaría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obtener</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este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curso</a:t>
            </a:r>
            <a:r>
              <a:rPr lang="en-US" dirty="0" smtClean="0">
                <a:solidFill>
                  <a:srgbClr val="000000"/>
                </a:solidFill>
                <a:cs typeface="Times New Roman" pitchFamily="18" charset="0"/>
              </a:rPr>
              <a:t>.</a:t>
            </a:r>
          </a:p>
          <a:p>
            <a:pPr eaLnBrk="1" hangingPunct="1">
              <a:spcBef>
                <a:spcPct val="0"/>
              </a:spcBef>
              <a:buFontTx/>
              <a:buChar char="•"/>
            </a:pPr>
            <a:r>
              <a:rPr lang="en-US" dirty="0" err="1" smtClean="0">
                <a:solidFill>
                  <a:srgbClr val="000000"/>
                </a:solidFill>
                <a:cs typeface="Times New Roman" pitchFamily="18" charset="0"/>
              </a:rPr>
              <a:t>Explique</a:t>
            </a:r>
            <a:r>
              <a:rPr lang="en-US" dirty="0" smtClean="0">
                <a:solidFill>
                  <a:srgbClr val="000000"/>
                </a:solidFill>
                <a:cs typeface="Times New Roman" pitchFamily="18" charset="0"/>
              </a:rPr>
              <a:t> los </a:t>
            </a:r>
            <a:r>
              <a:rPr lang="en-US" dirty="0" err="1" smtClean="0">
                <a:solidFill>
                  <a:srgbClr val="000000"/>
                </a:solidFill>
                <a:cs typeface="Times New Roman" pitchFamily="18" charset="0"/>
              </a:rPr>
              <a:t>objetivos</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cada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módulo</a:t>
            </a:r>
            <a:r>
              <a:rPr lang="en-US" dirty="0" smtClean="0">
                <a:solidFill>
                  <a:srgbClr val="000000"/>
                </a:solidFill>
                <a:cs typeface="Times New Roman" pitchFamily="18" charset="0"/>
              </a:rPr>
              <a:t>.</a:t>
            </a:r>
          </a:p>
          <a:p>
            <a:pPr eaLnBrk="1" hangingPunct="1">
              <a:spcBef>
                <a:spcPct val="0"/>
              </a:spcBef>
              <a:buFontTx/>
              <a:buChar char="•"/>
            </a:pPr>
            <a:r>
              <a:rPr lang="en-US" dirty="0" err="1" smtClean="0">
                <a:solidFill>
                  <a:srgbClr val="000000"/>
                </a:solidFill>
                <a:cs typeface="Times New Roman" pitchFamily="18" charset="0"/>
              </a:rPr>
              <a:t>Señale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que</a:t>
            </a:r>
            <a:r>
              <a:rPr lang="en-US" dirty="0" smtClean="0">
                <a:solidFill>
                  <a:srgbClr val="000000"/>
                </a:solidFill>
                <a:cs typeface="Times New Roman" pitchFamily="18" charset="0"/>
              </a:rPr>
              <a:t> los </a:t>
            </a:r>
            <a:r>
              <a:rPr lang="en-US" dirty="0" err="1" smtClean="0">
                <a:solidFill>
                  <a:srgbClr val="000000"/>
                </a:solidFill>
                <a:cs typeface="Times New Roman" pitchFamily="18" charset="0"/>
              </a:rPr>
              <a:t>objetivos</a:t>
            </a:r>
            <a:r>
              <a:rPr lang="en-US" dirty="0" smtClean="0">
                <a:solidFill>
                  <a:srgbClr val="000000"/>
                </a:solidFill>
                <a:cs typeface="Times New Roman" pitchFamily="18" charset="0"/>
              </a:rPr>
              <a:t> del </a:t>
            </a:r>
            <a:r>
              <a:rPr lang="en-US" dirty="0" err="1" smtClean="0">
                <a:solidFill>
                  <a:srgbClr val="000000"/>
                </a:solidFill>
                <a:cs typeface="Times New Roman" pitchFamily="18" charset="0"/>
              </a:rPr>
              <a:t>módulo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también</a:t>
            </a:r>
            <a:r>
              <a:rPr lang="en-US" dirty="0" smtClean="0">
                <a:solidFill>
                  <a:srgbClr val="000000"/>
                </a:solidFill>
                <a:cs typeface="Times New Roman" pitchFamily="18" charset="0"/>
              </a:rPr>
              <a:t> se </a:t>
            </a:r>
            <a:r>
              <a:rPr lang="en-US" dirty="0" err="1" smtClean="0">
                <a:solidFill>
                  <a:srgbClr val="000000"/>
                </a:solidFill>
                <a:cs typeface="Times New Roman" pitchFamily="18" charset="0"/>
              </a:rPr>
              <a:t>mencionan</a:t>
            </a:r>
            <a:r>
              <a:rPr lang="en-US" dirty="0" smtClean="0">
                <a:solidFill>
                  <a:srgbClr val="000000"/>
                </a:solidFill>
                <a:cs typeface="Times New Roman" pitchFamily="18" charset="0"/>
              </a:rPr>
              <a:t> en la </a:t>
            </a:r>
            <a:r>
              <a:rPr lang="en-US" dirty="0" err="1" smtClean="0">
                <a:solidFill>
                  <a:srgbClr val="000000"/>
                </a:solidFill>
                <a:cs typeface="Times New Roman" pitchFamily="18" charset="0"/>
              </a:rPr>
              <a:t>primera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página</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cada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módulo</a:t>
            </a:r>
            <a:r>
              <a:rPr lang="en-US" dirty="0" smtClean="0">
                <a:solidFill>
                  <a:srgbClr val="000000"/>
                </a:solidFill>
                <a:cs typeface="Times New Roman" pitchFamily="18" charset="0"/>
              </a:rPr>
              <a:t>.</a:t>
            </a:r>
          </a:p>
        </p:txBody>
      </p:sp>
      <p:sp>
        <p:nvSpPr>
          <p:cNvPr id="152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5D95338-4E13-469D-9E66-A861E509208C}" type="slidenum">
              <a:rPr lang="en-US" smtClean="0">
                <a:solidFill>
                  <a:srgbClr val="000000"/>
                </a:solidFill>
                <a:latin typeface="Calibri" pitchFamily="34" charset="0"/>
              </a:rPr>
              <a:pPr fontAlgn="base">
                <a:spcBef>
                  <a:spcPct val="0"/>
                </a:spcBef>
                <a:spcAft>
                  <a:spcPct val="0"/>
                </a:spcAft>
                <a:buSzPct val="100000"/>
                <a:defRPr/>
              </a:pPr>
              <a:t>6</a:t>
            </a:fld>
            <a:endParaRPr lang="en-US" smtClean="0">
              <a:solidFill>
                <a:srgbClr val="000000"/>
              </a:solidFill>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a:t>
            </a:r>
            <a:r>
              <a:rPr lang="en-US" b="1" dirty="0" smtClean="0">
                <a:solidFill>
                  <a:srgbClr val="000000"/>
                </a:solidFill>
                <a:latin typeface="Times New Roman" pitchFamily="18" charset="0"/>
                <a:ea typeface="Calibri" pitchFamily="34" charset="0"/>
                <a:cs typeface="Times New Roman" pitchFamily="18" charset="0"/>
              </a:rPr>
              <a:t> 36</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Esté</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atento</a:t>
            </a:r>
            <a:r>
              <a:rPr lang="en-US" dirty="0" smtClean="0">
                <a:solidFill>
                  <a:srgbClr val="000000"/>
                </a:solidFill>
                <a:latin typeface="Times New Roman" pitchFamily="18" charset="0"/>
                <a:ea typeface="Calibri" pitchFamily="34" charset="0"/>
                <a:cs typeface="Times New Roman" pitchFamily="18" charset="0"/>
              </a:rPr>
              <a:t> a:</a:t>
            </a:r>
          </a:p>
          <a:p>
            <a:pPr marL="742950" lvl="1" indent="-285750" eaLnBrk="1" hangingPunct="1">
              <a:spcBef>
                <a:spcPct val="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Escaleras</a:t>
            </a:r>
            <a:r>
              <a:rPr lang="en-US" dirty="0" smtClean="0">
                <a:solidFill>
                  <a:srgbClr val="000000"/>
                </a:solidFill>
                <a:latin typeface="Times New Roman" pitchFamily="18" charset="0"/>
                <a:ea typeface="Calibri" pitchFamily="34" charset="0"/>
                <a:cs typeface="Times New Roman" pitchFamily="18" charset="0"/>
              </a:rPr>
              <a:t> o superficies </a:t>
            </a:r>
            <a:r>
              <a:rPr lang="en-US" dirty="0" err="1" smtClean="0">
                <a:solidFill>
                  <a:srgbClr val="000000"/>
                </a:solidFill>
                <a:latin typeface="Times New Roman" pitchFamily="18" charset="0"/>
                <a:ea typeface="Calibri" pitchFamily="34" charset="0"/>
                <a:cs typeface="Times New Roman" pitchFamily="18" charset="0"/>
              </a:rPr>
              <a:t>húmedas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aceitosas</a:t>
            </a:r>
            <a:r>
              <a:rPr lang="en-US" dirty="0" smtClean="0">
                <a:solidFill>
                  <a:srgbClr val="000000"/>
                </a:solidFill>
                <a:latin typeface="Times New Roman" pitchFamily="18" charset="0"/>
                <a:ea typeface="Calibri" pitchFamily="34" charset="0"/>
                <a:cs typeface="Times New Roman" pitchFamily="18" charset="0"/>
              </a:rPr>
              <a:t> o </a:t>
            </a:r>
            <a:r>
              <a:rPr lang="en-US" dirty="0" err="1" smtClean="0">
                <a:solidFill>
                  <a:srgbClr val="000000"/>
                </a:solidFill>
                <a:latin typeface="Times New Roman" pitchFamily="18" charset="0"/>
                <a:ea typeface="Calibri" pitchFamily="34" charset="0"/>
                <a:cs typeface="Times New Roman" pitchFamily="18" charset="0"/>
              </a:rPr>
              <a:t>grasosas</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ct val="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Equipos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estructuras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internas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Soluciones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mitigar</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ct val="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Todos</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derrames</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limpian</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ct val="0"/>
              </a:spcBef>
              <a:buFont typeface="Courier New" pitchFamily="49" charset="0"/>
              <a:buChar char="o"/>
            </a:pPr>
            <a:r>
              <a:rPr lang="en-US" dirty="0" smtClean="0">
                <a:solidFill>
                  <a:srgbClr val="000000"/>
                </a:solidFill>
                <a:latin typeface="Times New Roman" pitchFamily="18" charset="0"/>
                <a:ea typeface="Calibri" pitchFamily="34" charset="0"/>
                <a:cs typeface="Times New Roman" pitchFamily="18" charset="0"/>
              </a:rPr>
              <a:t>Se </a:t>
            </a:r>
            <a:r>
              <a:rPr lang="en-US" dirty="0" err="1" smtClean="0">
                <a:solidFill>
                  <a:srgbClr val="000000"/>
                </a:solidFill>
                <a:latin typeface="Times New Roman" pitchFamily="18" charset="0"/>
                <a:ea typeface="Calibri" pitchFamily="34" charset="0"/>
                <a:cs typeface="Times New Roman" pitchFamily="18" charset="0"/>
              </a:rPr>
              <a:t>realiza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inspección</a:t>
            </a:r>
            <a:r>
              <a:rPr lang="en-US" dirty="0" smtClean="0">
                <a:solidFill>
                  <a:srgbClr val="000000"/>
                </a:solidFill>
                <a:latin typeface="Times New Roman" pitchFamily="18" charset="0"/>
                <a:ea typeface="Calibri" pitchFamily="34" charset="0"/>
                <a:cs typeface="Times New Roman" pitchFamily="18" charset="0"/>
              </a:rPr>
              <a:t> visual.</a:t>
            </a:r>
          </a:p>
          <a:p>
            <a:pPr marL="742950" lvl="1" indent="-285750" eaLnBrk="1" hangingPunct="1">
              <a:spcBef>
                <a:spcPct val="0"/>
              </a:spcBef>
              <a:buFont typeface="Courier New" pitchFamily="49" charset="0"/>
              <a:buChar char="o"/>
            </a:pPr>
            <a:r>
              <a:rPr lang="en-US" dirty="0" smtClean="0">
                <a:solidFill>
                  <a:srgbClr val="000000"/>
                </a:solidFill>
                <a:latin typeface="Times New Roman" pitchFamily="18" charset="0"/>
                <a:ea typeface="Calibri" pitchFamily="34" charset="0"/>
                <a:cs typeface="Times New Roman" pitchFamily="18" charset="0"/>
              </a:rPr>
              <a:t>Se </a:t>
            </a:r>
            <a:r>
              <a:rPr lang="en-US" dirty="0" err="1" smtClean="0">
                <a:solidFill>
                  <a:srgbClr val="000000"/>
                </a:solidFill>
                <a:latin typeface="Times New Roman" pitchFamily="18" charset="0"/>
                <a:ea typeface="Calibri" pitchFamily="34" charset="0"/>
                <a:cs typeface="Times New Roman" pitchFamily="18" charset="0"/>
              </a:rPr>
              <a:t>proporciona</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iluminación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adecuada</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ct val="0"/>
              </a:spcBef>
              <a:spcAft>
                <a:spcPts val="600"/>
              </a:spcAft>
              <a:buFont typeface="Courier New" pitchFamily="49" charset="0"/>
              <a:buChar char="o"/>
            </a:pPr>
            <a:r>
              <a:rPr lang="en-US" dirty="0" smtClean="0">
                <a:solidFill>
                  <a:srgbClr val="000000"/>
                </a:solidFill>
                <a:latin typeface="Times New Roman" pitchFamily="18" charset="0"/>
                <a:ea typeface="Calibri" pitchFamily="34" charset="0"/>
                <a:cs typeface="Times New Roman" pitchFamily="18" charset="0"/>
              </a:rPr>
              <a:t>Se </a:t>
            </a:r>
            <a:r>
              <a:rPr lang="en-US" dirty="0" err="1" smtClean="0">
                <a:solidFill>
                  <a:srgbClr val="000000"/>
                </a:solidFill>
                <a:latin typeface="Times New Roman" pitchFamily="18" charset="0"/>
                <a:ea typeface="Calibri" pitchFamily="34" charset="0"/>
                <a:cs typeface="Times New Roman" pitchFamily="18" charset="0"/>
              </a:rPr>
              <a:t>mantiene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orden</a:t>
            </a:r>
            <a:r>
              <a:rPr lang="en-US" dirty="0" smtClean="0">
                <a:solidFill>
                  <a:srgbClr val="000000"/>
                </a:solidFill>
                <a:latin typeface="Times New Roman" pitchFamily="18" charset="0"/>
                <a:ea typeface="Calibri" pitchFamily="34" charset="0"/>
                <a:cs typeface="Times New Roman" pitchFamily="18" charset="0"/>
              </a:rPr>
              <a:t> y la </a:t>
            </a:r>
            <a:r>
              <a:rPr lang="en-US" dirty="0" err="1" smtClean="0">
                <a:solidFill>
                  <a:srgbClr val="000000"/>
                </a:solidFill>
                <a:latin typeface="Times New Roman" pitchFamily="18" charset="0"/>
                <a:ea typeface="Calibri" pitchFamily="34" charset="0"/>
                <a:cs typeface="Times New Roman" pitchFamily="18" charset="0"/>
              </a:rPr>
              <a:t>limpieza</a:t>
            </a:r>
            <a:r>
              <a:rPr lang="en-US" dirty="0" smtClean="0">
                <a:solidFill>
                  <a:srgbClr val="000000"/>
                </a:solidFill>
                <a:latin typeface="Times New Roman" pitchFamily="18" charset="0"/>
                <a:ea typeface="Calibri" pitchFamily="34" charset="0"/>
                <a:cs typeface="Times New Roman" pitchFamily="18" charset="0"/>
              </a:rPr>
              <a:t>.</a:t>
            </a:r>
          </a:p>
        </p:txBody>
      </p:sp>
      <p:sp>
        <p:nvSpPr>
          <p:cNvPr id="207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3629834-78CA-4298-A1A0-DDAFB0DB4EBF}" type="slidenum">
              <a:rPr lang="en-US" smtClean="0">
                <a:solidFill>
                  <a:srgbClr val="000000"/>
                </a:solidFill>
                <a:latin typeface="Calibri" pitchFamily="34" charset="0"/>
              </a:rPr>
              <a:pPr fontAlgn="base">
                <a:spcBef>
                  <a:spcPct val="0"/>
                </a:spcBef>
                <a:spcAft>
                  <a:spcPct val="0"/>
                </a:spcAft>
                <a:buSzPct val="100000"/>
                <a:defRPr/>
              </a:pPr>
              <a:t>60</a:t>
            </a:fld>
            <a:endParaRPr lang="en-US" smtClean="0">
              <a:solidFill>
                <a:srgbClr val="000000"/>
              </a:solidFill>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37</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En situaciones de frío extremo, la capacidad de usar las manos con eficacia se reduce sustancialmente.  En una circunstancia como esta, utilizar herramientas puede volverse más difícil y, a su vez, puede derivar en lesiones.</a:t>
            </a:r>
          </a:p>
        </p:txBody>
      </p:sp>
      <p:sp>
        <p:nvSpPr>
          <p:cNvPr id="208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BBE5E89-95DB-4803-87B0-CC48D1967E2C}" type="slidenum">
              <a:rPr lang="en-US" smtClean="0">
                <a:solidFill>
                  <a:srgbClr val="000000"/>
                </a:solidFill>
                <a:latin typeface="Calibri" pitchFamily="34" charset="0"/>
              </a:rPr>
              <a:pPr fontAlgn="base">
                <a:spcBef>
                  <a:spcPct val="0"/>
                </a:spcBef>
                <a:spcAft>
                  <a:spcPct val="0"/>
                </a:spcAft>
                <a:buSzPct val="100000"/>
                <a:defRPr/>
              </a:pPr>
              <a:t>61</a:t>
            </a:fld>
            <a:endParaRPr lang="en-US" smtClean="0">
              <a:solidFill>
                <a:srgbClr val="000000"/>
              </a:solidFill>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páginas</a:t>
            </a:r>
            <a:r>
              <a:rPr lang="en-US" b="1" dirty="0" smtClean="0">
                <a:solidFill>
                  <a:srgbClr val="000000"/>
                </a:solidFill>
                <a:latin typeface="Times New Roman" pitchFamily="18" charset="0"/>
                <a:ea typeface="Calibri" pitchFamily="34" charset="0"/>
                <a:cs typeface="Times New Roman" pitchFamily="18" charset="0"/>
              </a:rPr>
              <a:t> 37-40</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Factores</a:t>
            </a:r>
            <a:r>
              <a:rPr lang="en-US" dirty="0" smtClean="0">
                <a:solidFill>
                  <a:srgbClr val="000000"/>
                </a:solidFill>
                <a:latin typeface="Times New Roman" pitchFamily="18" charset="0"/>
                <a:ea typeface="Calibri" pitchFamily="34" charset="0"/>
                <a:cs typeface="Times New Roman" pitchFamily="18" charset="0"/>
              </a:rPr>
              <a:t>, revise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tablas</a:t>
            </a:r>
            <a:r>
              <a:rPr lang="en-US" dirty="0" smtClean="0">
                <a:solidFill>
                  <a:srgbClr val="000000"/>
                </a:solidFill>
                <a:latin typeface="Times New Roman" pitchFamily="18" charset="0"/>
                <a:ea typeface="Calibri" pitchFamily="34" charset="0"/>
                <a:cs typeface="Times New Roman" pitchFamily="18" charset="0"/>
              </a:rPr>
              <a:t> en la </a:t>
            </a:r>
            <a:r>
              <a:rPr lang="en-US" dirty="0" err="1" smtClean="0">
                <a:solidFill>
                  <a:srgbClr val="000000"/>
                </a:solidFill>
                <a:latin typeface="Times New Roman" pitchFamily="18" charset="0"/>
                <a:ea typeface="Calibri" pitchFamily="34" charset="0"/>
                <a:cs typeface="Times New Roman" pitchFamily="18" charset="0"/>
              </a:rPr>
              <a:t>página</a:t>
            </a:r>
            <a:r>
              <a:rPr lang="en-US" dirty="0" smtClean="0">
                <a:solidFill>
                  <a:srgbClr val="000000"/>
                </a:solidFill>
                <a:latin typeface="Times New Roman" pitchFamily="18" charset="0"/>
                <a:ea typeface="Calibri" pitchFamily="34" charset="0"/>
                <a:cs typeface="Times New Roman" pitchFamily="18" charset="0"/>
              </a:rPr>
              <a:t> 39.</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Revise el </a:t>
            </a:r>
            <a:r>
              <a:rPr lang="en-US" dirty="0" err="1" smtClean="0">
                <a:solidFill>
                  <a:srgbClr val="000000"/>
                </a:solidFill>
                <a:latin typeface="Times New Roman" pitchFamily="18" charset="0"/>
                <a:ea typeface="Calibri" pitchFamily="34" charset="0"/>
                <a:cs typeface="Times New Roman" pitchFamily="18" charset="0"/>
              </a:rPr>
              <a:t>gráfico</a:t>
            </a:r>
            <a:r>
              <a:rPr lang="en-US" dirty="0" smtClean="0">
                <a:solidFill>
                  <a:srgbClr val="000000"/>
                </a:solidFill>
                <a:latin typeface="Times New Roman" pitchFamily="18" charset="0"/>
                <a:ea typeface="Calibri" pitchFamily="34" charset="0"/>
                <a:cs typeface="Times New Roman" pitchFamily="18" charset="0"/>
              </a:rPr>
              <a:t> en la </a:t>
            </a:r>
            <a:r>
              <a:rPr lang="en-US" dirty="0" err="1" smtClean="0">
                <a:solidFill>
                  <a:srgbClr val="000000"/>
                </a:solidFill>
                <a:latin typeface="Times New Roman" pitchFamily="18" charset="0"/>
                <a:ea typeface="Calibri" pitchFamily="34" charset="0"/>
                <a:cs typeface="Times New Roman" pitchFamily="18" charset="0"/>
              </a:rPr>
              <a:t>página</a:t>
            </a:r>
            <a:r>
              <a:rPr lang="en-US" dirty="0" smtClean="0">
                <a:solidFill>
                  <a:srgbClr val="000000"/>
                </a:solidFill>
                <a:latin typeface="Times New Roman" pitchFamily="18" charset="0"/>
                <a:ea typeface="Calibri" pitchFamily="34" charset="0"/>
                <a:cs typeface="Times New Roman" pitchFamily="18" charset="0"/>
              </a:rPr>
              <a:t> 40. </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Medidas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prevención</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Aclimatarse</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Beber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mucha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agua</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líquidos</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Controlarse</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Actuar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rápidamente</a:t>
            </a:r>
            <a:endParaRPr lang="en-US" dirty="0" smtClean="0">
              <a:solidFill>
                <a:srgbClr val="000000"/>
              </a:solidFill>
              <a:latin typeface="Times New Roman" pitchFamily="18" charset="0"/>
              <a:ea typeface="Calibri" pitchFamily="34" charset="0"/>
              <a:cs typeface="Times New Roman" pitchFamily="18" charset="0"/>
            </a:endParaRPr>
          </a:p>
          <a:p>
            <a:pPr marL="742950" lvl="1" indent="-285750" eaLnBrk="1" hangingPunct="1">
              <a:spcBef>
                <a:spcPts val="600"/>
              </a:spcBef>
              <a:buFont typeface="Courier New" pitchFamily="49" charset="0"/>
              <a:buChar char="o"/>
            </a:pPr>
            <a:r>
              <a:rPr lang="en-US" dirty="0" err="1" smtClean="0">
                <a:solidFill>
                  <a:srgbClr val="000000"/>
                </a:solidFill>
                <a:latin typeface="Times New Roman" pitchFamily="18" charset="0"/>
                <a:ea typeface="Calibri" pitchFamily="34" charset="0"/>
                <a:cs typeface="Times New Roman" pitchFamily="18" charset="0"/>
              </a:rPr>
              <a:t>Ritmo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constante</a:t>
            </a:r>
            <a:endParaRPr lang="en-US" dirty="0" smtClean="0">
              <a:solidFill>
                <a:srgbClr val="000000"/>
              </a:solidFill>
              <a:latin typeface="Times New Roman" pitchFamily="18" charset="0"/>
              <a:ea typeface="Calibri" pitchFamily="34" charset="0"/>
              <a:cs typeface="Times New Roman" pitchFamily="18" charset="0"/>
            </a:endParaRPr>
          </a:p>
        </p:txBody>
      </p:sp>
      <p:sp>
        <p:nvSpPr>
          <p:cNvPr id="209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330134E-9E3E-4237-9288-72AA80A10D70}" type="slidenum">
              <a:rPr lang="en-US" smtClean="0">
                <a:solidFill>
                  <a:srgbClr val="000000"/>
                </a:solidFill>
                <a:latin typeface="Calibri" pitchFamily="34" charset="0"/>
              </a:rPr>
              <a:pPr fontAlgn="base">
                <a:spcBef>
                  <a:spcPct val="0"/>
                </a:spcBef>
                <a:spcAft>
                  <a:spcPct val="0"/>
                </a:spcAft>
                <a:buSzPct val="100000"/>
                <a:defRPr/>
              </a:pPr>
              <a:t>62</a:t>
            </a:fld>
            <a:endParaRPr lang="en-US" smtClean="0">
              <a:solidFill>
                <a:srgbClr val="000000"/>
              </a:solidFill>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Tiempo</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Aproximadamente 10 minutos </a:t>
            </a:r>
          </a:p>
          <a:p>
            <a:pPr eaLnBrk="1" hangingPunct="1">
              <a:spcBef>
                <a:spcPct val="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Materiales</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Rotafolio de la Actividad 3.</a:t>
            </a:r>
          </a:p>
          <a:p>
            <a:pPr eaLnBrk="1" hangingPunct="1">
              <a:spcBef>
                <a:spcPts val="600"/>
              </a:spcBef>
            </a:pPr>
            <a:r>
              <a:rPr lang="en-US" b="1" smtClean="0">
                <a:solidFill>
                  <a:srgbClr val="00B0F0"/>
                </a:solidFill>
                <a:latin typeface="Times New Roman" pitchFamily="18" charset="0"/>
                <a:ea typeface="Calibri" pitchFamily="34" charset="0"/>
                <a:cs typeface="Times New Roman" pitchFamily="18" charset="0"/>
              </a:rPr>
              <a:t>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Objetivo</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Esta actividad genera un debate sobre los peligros relacionados con cada espacio restringido para el que se requiera permiso identificado anteriormente.</a:t>
            </a:r>
          </a:p>
          <a:p>
            <a:pPr eaLnBrk="1" hangingPunct="1">
              <a:spcBef>
                <a:spcPts val="600"/>
              </a:spcBef>
            </a:pP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Pida a un voluntario que registre el debate de la clase en el rotafolio.</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Dirija la atención de los estudiantes al rotafolio con los PRCS anteriormente analizados.</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Pida a la clase que clasifiquen los PRCS anteriormente analizados basándose en los cuatro tipos de peligros siguientes:</a:t>
            </a:r>
          </a:p>
          <a:p>
            <a:pPr marL="742950" lvl="1" indent="-285750" eaLnBrk="1" hangingPunct="1">
              <a:spcBef>
                <a:spcPts val="600"/>
              </a:spcBef>
              <a:buFont typeface="Calibri Light" pitchFamily="34" charset="0"/>
              <a:buAutoNum type="alphaLcPeriod"/>
            </a:pPr>
            <a:r>
              <a:rPr lang="en-US" smtClean="0">
                <a:solidFill>
                  <a:srgbClr val="000000"/>
                </a:solidFill>
                <a:latin typeface="Times New Roman" pitchFamily="18" charset="0"/>
                <a:ea typeface="Calibri" pitchFamily="34" charset="0"/>
                <a:cs typeface="Times New Roman" pitchFamily="18" charset="0"/>
              </a:rPr>
              <a:t>Atmosférico.</a:t>
            </a:r>
          </a:p>
          <a:p>
            <a:pPr marL="742950" lvl="1" indent="-285750" eaLnBrk="1" hangingPunct="1">
              <a:spcBef>
                <a:spcPts val="600"/>
              </a:spcBef>
              <a:buFont typeface="Calibri Light" pitchFamily="34" charset="0"/>
              <a:buAutoNum type="alphaLcPeriod"/>
            </a:pPr>
            <a:r>
              <a:rPr lang="en-US" smtClean="0">
                <a:solidFill>
                  <a:srgbClr val="000000"/>
                </a:solidFill>
                <a:latin typeface="Times New Roman" pitchFamily="18" charset="0"/>
                <a:ea typeface="Calibri" pitchFamily="34" charset="0"/>
                <a:cs typeface="Times New Roman" pitchFamily="18" charset="0"/>
              </a:rPr>
              <a:t>Hundimiento.</a:t>
            </a:r>
          </a:p>
          <a:p>
            <a:pPr marL="742950" lvl="1" indent="-285750" eaLnBrk="1" hangingPunct="1">
              <a:spcBef>
                <a:spcPts val="600"/>
              </a:spcBef>
              <a:buFont typeface="Calibri Light" pitchFamily="34" charset="0"/>
              <a:buAutoNum type="alphaLcPeriod"/>
            </a:pPr>
            <a:r>
              <a:rPr lang="en-US" smtClean="0">
                <a:solidFill>
                  <a:srgbClr val="000000"/>
                </a:solidFill>
                <a:latin typeface="Times New Roman" pitchFamily="18" charset="0"/>
                <a:ea typeface="Calibri" pitchFamily="34" charset="0"/>
                <a:cs typeface="Times New Roman" pitchFamily="18" charset="0"/>
              </a:rPr>
              <a:t>Paredes que convergen por dentro.</a:t>
            </a:r>
          </a:p>
          <a:p>
            <a:pPr marL="742950" lvl="1" indent="-285750" eaLnBrk="1" hangingPunct="1">
              <a:spcBef>
                <a:spcPts val="600"/>
              </a:spcBef>
              <a:buFont typeface="Calibri Light" pitchFamily="34" charset="0"/>
              <a:buAutoNum type="alphaLcPeriod"/>
            </a:pPr>
            <a:r>
              <a:rPr lang="en-US" smtClean="0">
                <a:solidFill>
                  <a:srgbClr val="000000"/>
                </a:solidFill>
                <a:latin typeface="Times New Roman" pitchFamily="18" charset="0"/>
                <a:ea typeface="Calibri" pitchFamily="34" charset="0"/>
                <a:cs typeface="Times New Roman" pitchFamily="18" charset="0"/>
              </a:rPr>
              <a:t>Otros peligros graves.</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El voluntario anotará las respuestas que clasifican cada PRCS en el rotafolio.</a:t>
            </a:r>
          </a:p>
          <a:p>
            <a:pPr marL="742950" lvl="1" indent="-285750" eaLnBrk="1" hangingPunct="1">
              <a:spcBef>
                <a:spcPts val="600"/>
              </a:spcBef>
              <a:buFont typeface="Calibri Light" pitchFamily="34" charset="0"/>
              <a:buAutoNum type="alphaLcPeriod"/>
            </a:pPr>
            <a:r>
              <a:rPr lang="en-US" smtClean="0">
                <a:solidFill>
                  <a:srgbClr val="000000"/>
                </a:solidFill>
                <a:latin typeface="Times New Roman" pitchFamily="18" charset="0"/>
                <a:ea typeface="Calibri" pitchFamily="34" charset="0"/>
                <a:cs typeface="Times New Roman" pitchFamily="18" charset="0"/>
              </a:rPr>
              <a:t>Cada espacio debe incluir más de un peligro.</a:t>
            </a:r>
          </a:p>
        </p:txBody>
      </p:sp>
      <p:sp>
        <p:nvSpPr>
          <p:cNvPr id="210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4823B09-FA48-40DD-853F-1CE3C04F7BA7}" type="slidenum">
              <a:rPr lang="en-US" smtClean="0">
                <a:solidFill>
                  <a:srgbClr val="000000"/>
                </a:solidFill>
                <a:latin typeface="Calibri" pitchFamily="34" charset="0"/>
              </a:rPr>
              <a:pPr fontAlgn="base">
                <a:spcBef>
                  <a:spcPct val="0"/>
                </a:spcBef>
                <a:spcAft>
                  <a:spcPct val="0"/>
                </a:spcAft>
                <a:buSzPct val="100000"/>
                <a:defRPr/>
              </a:pPr>
              <a:t>63</a:t>
            </a:fld>
            <a:endParaRPr lang="en-US" smtClean="0">
              <a:solidFill>
                <a:srgbClr val="000000"/>
              </a:solidFill>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ea typeface="Calibri" pitchFamily="34" charset="0"/>
                <a:cs typeface="Times New Roman" pitchFamily="18" charset="0"/>
              </a:rPr>
              <a:t>Introducción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preguntas en la diapositiva.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Esto ayuda a repasar y refrescar la información que se cubrió en este módulo.</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Pidiéndoles a los estudiantes que apliquen la información, están reteniendo aún más la lección.</a:t>
            </a:r>
          </a:p>
        </p:txBody>
      </p:sp>
      <p:sp>
        <p:nvSpPr>
          <p:cNvPr id="211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066CE1C-F750-450F-ADE8-0FAE220E432F}" type="slidenum">
              <a:rPr lang="en-US" smtClean="0">
                <a:solidFill>
                  <a:srgbClr val="000000"/>
                </a:solidFill>
                <a:latin typeface="Calibri" pitchFamily="34" charset="0"/>
              </a:rPr>
              <a:pPr fontAlgn="base">
                <a:spcBef>
                  <a:spcPct val="0"/>
                </a:spcBef>
                <a:spcAft>
                  <a:spcPct val="0"/>
                </a:spcAft>
                <a:buSzPct val="100000"/>
                <a:defRPr/>
              </a:pPr>
              <a:t>64</a:t>
            </a:fld>
            <a:endParaRPr lang="en-US" smtClean="0">
              <a:solidFill>
                <a:srgbClr val="000000"/>
              </a:solidFill>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Instrucción</a:t>
            </a:r>
          </a:p>
          <a:p>
            <a:pPr marL="742950" lvl="1" indent="-285750"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estudiantes anotarán las respuestas a las preguntas del cuestionario en el SG. </a:t>
            </a:r>
          </a:p>
          <a:p>
            <a:pPr marL="742950" lvl="1" indent="-28575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respuestas con la clase.</a:t>
            </a:r>
          </a:p>
          <a:p>
            <a:pPr eaLnBrk="1" hangingPunct="1">
              <a:spcBef>
                <a:spcPts val="600"/>
              </a:spcBef>
            </a:pPr>
            <a:r>
              <a:rPr lang="en-US" smtClean="0">
                <a:solidFill>
                  <a:srgbClr val="000000"/>
                </a:solidFill>
                <a:latin typeface="Times New Roman" pitchFamily="18" charset="0"/>
                <a:cs typeface="Calibri" pitchFamily="34" charset="0"/>
              </a:rPr>
              <a:t> </a:t>
            </a:r>
          </a:p>
        </p:txBody>
      </p:sp>
      <p:sp>
        <p:nvSpPr>
          <p:cNvPr id="212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852934D-59C6-46BA-9D3C-E31116372600}" type="slidenum">
              <a:rPr lang="en-US" smtClean="0">
                <a:solidFill>
                  <a:srgbClr val="000000"/>
                </a:solidFill>
                <a:latin typeface="Calibri" pitchFamily="34" charset="0"/>
              </a:rPr>
              <a:pPr fontAlgn="base">
                <a:spcBef>
                  <a:spcPct val="0"/>
                </a:spcBef>
                <a:spcAft>
                  <a:spcPct val="0"/>
                </a:spcAft>
                <a:buSzPct val="100000"/>
                <a:defRPr/>
              </a:pPr>
              <a:t>65</a:t>
            </a:fld>
            <a:endParaRPr lang="en-US" smtClean="0">
              <a:solidFill>
                <a:srgbClr val="000000"/>
              </a:solidFill>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Respuestas del cuestionario</a:t>
            </a:r>
          </a:p>
          <a:p>
            <a:pPr eaLnBrk="1" hangingPunct="1">
              <a:spcBef>
                <a:spcPts val="60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b, SG página 24</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a, SG página 32</a:t>
            </a:r>
          </a:p>
          <a:p>
            <a:pPr eaLnBrk="1" hangingPunct="1">
              <a:spcBef>
                <a:spcPct val="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a, SG página 38</a:t>
            </a:r>
          </a:p>
        </p:txBody>
      </p:sp>
      <p:sp>
        <p:nvSpPr>
          <p:cNvPr id="214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0588185-E21B-4182-8EEB-A29675A74223}" type="slidenum">
              <a:rPr lang="en-US" smtClean="0">
                <a:solidFill>
                  <a:srgbClr val="000000"/>
                </a:solidFill>
                <a:latin typeface="Calibri" pitchFamily="34" charset="0"/>
              </a:rPr>
              <a:pPr fontAlgn="base">
                <a:spcBef>
                  <a:spcPct val="0"/>
                </a:spcBef>
                <a:spcAft>
                  <a:spcPct val="0"/>
                </a:spcAft>
                <a:buSzPct val="100000"/>
                <a:defRPr/>
              </a:pPr>
              <a:t>66</a:t>
            </a:fld>
            <a:endParaRPr lang="en-US" smtClean="0">
              <a:solidFill>
                <a:srgbClr val="000000"/>
              </a:solidFill>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vez que completen este módulo, los estudiantes podrán: </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Analice una hipótesis, evalúe los peligros y recomiende controles.</a:t>
            </a:r>
          </a:p>
        </p:txBody>
      </p:sp>
      <p:sp>
        <p:nvSpPr>
          <p:cNvPr id="215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2EF0B2A-2EF4-43B2-B86A-B74210FB47B9}" type="slidenum">
              <a:rPr lang="en-US" smtClean="0">
                <a:solidFill>
                  <a:srgbClr val="000000"/>
                </a:solidFill>
                <a:latin typeface="Calibri" pitchFamily="34" charset="0"/>
              </a:rPr>
              <a:pPr fontAlgn="base">
                <a:spcBef>
                  <a:spcPct val="0"/>
                </a:spcBef>
                <a:spcAft>
                  <a:spcPct val="0"/>
                </a:spcAft>
                <a:buSzPct val="100000"/>
                <a:defRPr/>
              </a:pPr>
              <a:t>67</a:t>
            </a:fld>
            <a:endParaRPr lang="en-US" smtClean="0">
              <a:solidFill>
                <a:srgbClr val="000000"/>
              </a:solidFill>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47</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Analice los controles según se apliquen a un espacio restringido.  Esto debería ser un repaso de la Jerarquía de controles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mayoría de los peligros en las áreas de trabajo vienen de alguna forma de energía.  Ya sea de energía almacenada (cargas suspendidas, líneas presurizadas, etc.), energía en movimiento (piezas de máquinas en movimiento, vehículos, etc.), energía térmica (hornos, calderas, asadores, etc.), energía eléctrica o de otro tipo; todas ellas tienen una cosa en común.  Se pueden predecir.  Si un peligro se puede predecir, entonces se puede evitar.</a:t>
            </a:r>
          </a:p>
        </p:txBody>
      </p:sp>
      <p:sp>
        <p:nvSpPr>
          <p:cNvPr id="216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E0AD4D3-3E24-4AE5-8DCF-37F51E75F3E4}" type="slidenum">
              <a:rPr lang="en-US" smtClean="0">
                <a:solidFill>
                  <a:srgbClr val="000000"/>
                </a:solidFill>
                <a:latin typeface="Calibri" pitchFamily="34" charset="0"/>
              </a:rPr>
              <a:pPr fontAlgn="base">
                <a:spcBef>
                  <a:spcPct val="0"/>
                </a:spcBef>
                <a:spcAft>
                  <a:spcPct val="0"/>
                </a:spcAft>
                <a:buSzPct val="100000"/>
                <a:defRPr/>
              </a:pPr>
              <a:t>68</a:t>
            </a:fld>
            <a:endParaRPr lang="en-US" smtClean="0">
              <a:solidFill>
                <a:srgbClr val="000000"/>
              </a:solidFill>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48</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el control, su descripción, y el ejemplo.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eliminación es el proceso de suprimir el peligro del lugar de trabajo.  Elimine todos los peligros en el espacio, realice la tarea sin tener que entrar jamás al espacio o controle los peligros para que los ingresantes puedan realizar sus tareas y salir del espacio de manera segura.  Este control se debe aplicar a través del bloqueo-etiquetado-prueba (LOTOTO).  </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Por ejemplo, desconecte y bloquee, etiquete y pruebe todas las fuentes de energía eléctrica de equipos en el espacio restringido para eliminar los peligros; elimine los remanentes de lodo y que quiten cualquier producto o gases potencialmente atrapados mediante la limpieza continua.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sustitución utiliza un químico, sustancia o práctica menos peligrosa en lugar de una más peligrosa.  En lugar de ingresar a un espacio restringido para realizar una actividad, considere la posibilidad de utilizar métodos alternativos para realizar el trabajo sin ingresar.  </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Por ejemplo, utilice un camión aspirador y una manguera extendida para aspirar el barro en lugar de ingresar al espacio restringido para quitarlo manualmente.</a:t>
            </a:r>
          </a:p>
        </p:txBody>
      </p:sp>
      <p:sp>
        <p:nvSpPr>
          <p:cNvPr id="217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274DF60-4A5C-4075-926D-A55B417C57F2}" type="slidenum">
              <a:rPr lang="en-US" smtClean="0">
                <a:solidFill>
                  <a:srgbClr val="000000"/>
                </a:solidFill>
                <a:latin typeface="Calibri" pitchFamily="34" charset="0"/>
              </a:rPr>
              <a:pPr fontAlgn="base">
                <a:spcBef>
                  <a:spcPct val="0"/>
                </a:spcBef>
                <a:spcAft>
                  <a:spcPct val="0"/>
                </a:spcAft>
                <a:buSzPct val="100000"/>
                <a:defRPr/>
              </a:pPr>
              <a:t>69</a:t>
            </a:fld>
            <a:endParaRPr lang="en-US" smtClean="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vi</a:t>
            </a:r>
          </a:p>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Explique los objetivos de cada módulo.</a:t>
            </a:r>
          </a:p>
          <a:p>
            <a:pPr eaLnBrk="1" hangingPunct="1">
              <a:spcBef>
                <a:spcPct val="0"/>
              </a:spcBef>
              <a:buFontTx/>
              <a:buChar char="•"/>
            </a:pPr>
            <a:r>
              <a:rPr lang="en-US" smtClean="0">
                <a:solidFill>
                  <a:srgbClr val="000000"/>
                </a:solidFill>
              </a:rPr>
              <a:t>Señale que los objetivos del módulo también se mencionan en la primera página de cada módulo.</a:t>
            </a:r>
          </a:p>
        </p:txBody>
      </p:sp>
      <p:sp>
        <p:nvSpPr>
          <p:cNvPr id="153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94F0DD2-D05E-4A06-93A0-0A2141F47B95}" type="slidenum">
              <a:rPr lang="en-US" smtClean="0">
                <a:solidFill>
                  <a:srgbClr val="000000"/>
                </a:solidFill>
                <a:latin typeface="Calibri" pitchFamily="34" charset="0"/>
              </a:rPr>
              <a:pPr fontAlgn="base">
                <a:spcBef>
                  <a:spcPct val="0"/>
                </a:spcBef>
                <a:spcAft>
                  <a:spcPct val="0"/>
                </a:spcAft>
                <a:buSzPct val="100000"/>
                <a:defRPr/>
              </a:pPr>
              <a:t>7</a:t>
            </a:fld>
            <a:endParaRPr lang="en-US" smtClean="0">
              <a:solidFill>
                <a:srgbClr val="000000"/>
              </a:solidFill>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48-50</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controles de ingeniería se enfocan en eliminar o reducir la exposición de los empleados al peligro.  El concepto básico detrás de este control es bloquear el acceso al peligro a través de alguna forma de barrera.</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Ejemplo: ventilación</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controles administrativos involucran cambiar cómo o cuándo los empleados hacen su trabajo y controlan la exposición a un peligro implementando “reglas”.   </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Los procedimientos y permisos de los espacios restringidos se consideran controles administrativos.  </a:t>
            </a:r>
          </a:p>
          <a:p>
            <a:pPr marL="742950" lvl="1" indent="-285750" eaLnBrk="1" hangingPunct="1">
              <a:spcBef>
                <a:spcPct val="0"/>
              </a:spcBef>
              <a:spcAft>
                <a:spcPts val="600"/>
              </a:spcAft>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Otros ejemplos son los procedimientos de entrada y los permisos de entrada.</a:t>
            </a:r>
          </a:p>
        </p:txBody>
      </p:sp>
      <p:sp>
        <p:nvSpPr>
          <p:cNvPr id="218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BEB11AC-07C2-471E-8024-9A6F0CAD8B1C}" type="slidenum">
              <a:rPr lang="en-US" smtClean="0">
                <a:solidFill>
                  <a:srgbClr val="000000"/>
                </a:solidFill>
                <a:latin typeface="Calibri" pitchFamily="34" charset="0"/>
              </a:rPr>
              <a:pPr fontAlgn="base">
                <a:spcBef>
                  <a:spcPct val="0"/>
                </a:spcBef>
                <a:spcAft>
                  <a:spcPct val="0"/>
                </a:spcAft>
                <a:buSzPct val="100000"/>
                <a:defRPr/>
              </a:pPr>
              <a:t>70</a:t>
            </a:fld>
            <a:endParaRPr lang="en-US" smtClean="0">
              <a:solidFill>
                <a:srgbClr val="000000"/>
              </a:solidFill>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50-51</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Cada dispositivo está diseñado de manera diferente y tiene sensibilidades diferentes.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Mientras algunos están diseñados para detectar solamente un tipo de gas, otros pueden reconocer tres o más gases.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Al trabajar en áreas pequeñas, no se necesita mucho gas para intoxicar a una persona, así que los monitores de espacios restringidos están diseñados para detectar incluso las más pequeñas cantidades de gas.  Si los sensores de un monitor de aire detectan una condición atmosférica nociva, el dispositivo hace sonar una alarma como advertencia para alertar al equipo de entrada.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 importante que el monitor esté diseñado para reconocer los tipos de gases más frecuentes en su área de trabajo</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Hable siempre con el representante de Salud y Seguridad de su área para determinar qué tipo de monitor de aire usar y cuáles serían las condiciones aceptables de entrada.</a:t>
            </a:r>
          </a:p>
        </p:txBody>
      </p:sp>
      <p:sp>
        <p:nvSpPr>
          <p:cNvPr id="219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74535D3-E001-4E72-8C9C-1BCEA50C2F26}" type="slidenum">
              <a:rPr lang="en-US" smtClean="0">
                <a:solidFill>
                  <a:srgbClr val="000000"/>
                </a:solidFill>
                <a:latin typeface="Calibri" pitchFamily="34" charset="0"/>
              </a:rPr>
              <a:pPr fontAlgn="base">
                <a:spcBef>
                  <a:spcPct val="0"/>
                </a:spcBef>
                <a:spcAft>
                  <a:spcPct val="0"/>
                </a:spcAft>
                <a:buSzPct val="100000"/>
                <a:defRPr/>
              </a:pPr>
              <a:t>71</a:t>
            </a:fld>
            <a:endParaRPr lang="en-US" smtClean="0">
              <a:solidFill>
                <a:srgbClr val="000000"/>
              </a:solidFill>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páginas</a:t>
            </a:r>
            <a:r>
              <a:rPr lang="en-US" b="1" dirty="0" smtClean="0">
                <a:solidFill>
                  <a:srgbClr val="000000"/>
                </a:solidFill>
                <a:latin typeface="Times New Roman" pitchFamily="18" charset="0"/>
                <a:ea typeface="Calibri" pitchFamily="34" charset="0"/>
                <a:cs typeface="Times New Roman" pitchFamily="18" charset="0"/>
              </a:rPr>
              <a:t> 51-52</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Antes de </a:t>
            </a:r>
            <a:r>
              <a:rPr lang="en-US" dirty="0" err="1" smtClean="0">
                <a:solidFill>
                  <a:srgbClr val="000000"/>
                </a:solidFill>
                <a:latin typeface="Times New Roman" pitchFamily="18" charset="0"/>
                <a:ea typeface="Calibri" pitchFamily="34" charset="0"/>
                <a:cs typeface="Times New Roman" pitchFamily="18" charset="0"/>
              </a:rPr>
              <a:t>operar</a:t>
            </a:r>
            <a:r>
              <a:rPr lang="en-US" dirty="0" smtClean="0">
                <a:solidFill>
                  <a:srgbClr val="000000"/>
                </a:solidFill>
                <a:latin typeface="Times New Roman" pitchFamily="18" charset="0"/>
                <a:ea typeface="Calibri" pitchFamily="34" charset="0"/>
                <a:cs typeface="Times New Roman" pitchFamily="18" charset="0"/>
              </a:rPr>
              <a:t> un monitor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importante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lo </a:t>
            </a:r>
            <a:r>
              <a:rPr lang="en-US" dirty="0" err="1" smtClean="0">
                <a:solidFill>
                  <a:srgbClr val="000000"/>
                </a:solidFill>
                <a:latin typeface="Times New Roman" pitchFamily="18" charset="0"/>
                <a:ea typeface="Calibri" pitchFamily="34" charset="0"/>
                <a:cs typeface="Times New Roman" pitchFamily="18" charset="0"/>
              </a:rPr>
              <a:t>inspeccione</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b="1" dirty="0" err="1" smtClean="0">
                <a:solidFill>
                  <a:srgbClr val="000000"/>
                </a:solidFill>
                <a:latin typeface="Times New Roman" pitchFamily="18" charset="0"/>
                <a:ea typeface="Calibri" pitchFamily="34" charset="0"/>
                <a:cs typeface="Times New Roman" pitchFamily="18" charset="0"/>
              </a:rPr>
              <a:t>Asegúrese</a:t>
            </a:r>
            <a:r>
              <a:rPr lang="en-US" b="1" dirty="0" smtClean="0">
                <a:solidFill>
                  <a:srgbClr val="000000"/>
                </a:solidFill>
                <a:latin typeface="Times New Roman" pitchFamily="18" charset="0"/>
                <a:ea typeface="Calibri" pitchFamily="34" charset="0"/>
                <a:cs typeface="Times New Roman" pitchFamily="18" charset="0"/>
              </a:rPr>
              <a:t> de </a:t>
            </a:r>
            <a:r>
              <a:rPr lang="en-US" b="1" dirty="0" err="1" smtClean="0">
                <a:solidFill>
                  <a:srgbClr val="000000"/>
                </a:solidFill>
                <a:latin typeface="Times New Roman" pitchFamily="18" charset="0"/>
                <a:ea typeface="Calibri" pitchFamily="34" charset="0"/>
                <a:cs typeface="Times New Roman" pitchFamily="18" charset="0"/>
              </a:rPr>
              <a:t>que</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haya</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disponible</a:t>
            </a:r>
            <a:r>
              <a:rPr lang="en-US" b="1" dirty="0" smtClean="0">
                <a:solidFill>
                  <a:srgbClr val="000000"/>
                </a:solidFill>
                <a:latin typeface="Times New Roman" pitchFamily="18" charset="0"/>
                <a:ea typeface="Calibri" pitchFamily="34" charset="0"/>
                <a:cs typeface="Times New Roman" pitchFamily="18" charset="0"/>
              </a:rPr>
              <a:t> un monitor de </a:t>
            </a:r>
            <a:r>
              <a:rPr lang="en-US" b="1" dirty="0" err="1" smtClean="0">
                <a:solidFill>
                  <a:srgbClr val="000000"/>
                </a:solidFill>
                <a:latin typeface="Times New Roman" pitchFamily="18" charset="0"/>
                <a:ea typeface="Calibri" pitchFamily="34" charset="0"/>
                <a:cs typeface="Times New Roman" pitchFamily="18" charset="0"/>
              </a:rPr>
              <a:t>aire</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específico</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para</a:t>
            </a:r>
            <a:r>
              <a:rPr lang="en-US" b="1" dirty="0" smtClean="0">
                <a:solidFill>
                  <a:srgbClr val="000000"/>
                </a:solidFill>
                <a:latin typeface="Times New Roman" pitchFamily="18" charset="0"/>
                <a:ea typeface="Calibri" pitchFamily="34" charset="0"/>
                <a:cs typeface="Times New Roman" pitchFamily="18" charset="0"/>
              </a:rPr>
              <a:t> el </a:t>
            </a:r>
            <a:r>
              <a:rPr lang="en-US" b="1" dirty="0" err="1" smtClean="0">
                <a:solidFill>
                  <a:srgbClr val="000000"/>
                </a:solidFill>
                <a:latin typeface="Times New Roman" pitchFamily="18" charset="0"/>
                <a:ea typeface="Calibri" pitchFamily="34" charset="0"/>
                <a:cs typeface="Times New Roman" pitchFamily="18" charset="0"/>
              </a:rPr>
              <a:t>sitio</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para</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que</a:t>
            </a:r>
            <a:r>
              <a:rPr lang="en-US" b="1" dirty="0" smtClean="0">
                <a:solidFill>
                  <a:srgbClr val="000000"/>
                </a:solidFill>
                <a:latin typeface="Times New Roman" pitchFamily="18" charset="0"/>
                <a:ea typeface="Calibri" pitchFamily="34" charset="0"/>
                <a:cs typeface="Times New Roman" pitchFamily="18" charset="0"/>
              </a:rPr>
              <a:t> se </a:t>
            </a:r>
            <a:r>
              <a:rPr lang="en-US" b="1" dirty="0" err="1" smtClean="0">
                <a:solidFill>
                  <a:srgbClr val="000000"/>
                </a:solidFill>
                <a:latin typeface="Times New Roman" pitchFamily="18" charset="0"/>
                <a:ea typeface="Calibri" pitchFamily="34" charset="0"/>
                <a:cs typeface="Times New Roman" pitchFamily="18" charset="0"/>
              </a:rPr>
              <a:t>pueda</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mostrar</a:t>
            </a:r>
            <a:r>
              <a:rPr lang="en-US" b="1" dirty="0" smtClean="0">
                <a:solidFill>
                  <a:srgbClr val="000000"/>
                </a:solidFill>
                <a:latin typeface="Times New Roman" pitchFamily="18" charset="0"/>
                <a:ea typeface="Calibri" pitchFamily="34" charset="0"/>
                <a:cs typeface="Times New Roman" pitchFamily="18" charset="0"/>
              </a:rPr>
              <a:t> a la </a:t>
            </a:r>
            <a:r>
              <a:rPr lang="en-US" b="1" dirty="0" err="1" smtClean="0">
                <a:solidFill>
                  <a:srgbClr val="000000"/>
                </a:solidFill>
                <a:latin typeface="Times New Roman" pitchFamily="18" charset="0"/>
                <a:ea typeface="Calibri" pitchFamily="34" charset="0"/>
                <a:cs typeface="Times New Roman" pitchFamily="18" charset="0"/>
              </a:rPr>
              <a:t>clase</a:t>
            </a:r>
            <a:r>
              <a:rPr lang="en-US" b="1" dirty="0" smtClean="0">
                <a:solidFill>
                  <a:srgbClr val="000000"/>
                </a:solidFill>
                <a:latin typeface="Times New Roman" pitchFamily="18" charset="0"/>
                <a:ea typeface="Calibri" pitchFamily="34" charset="0"/>
                <a:cs typeface="Times New Roman" pitchFamily="18" charset="0"/>
              </a:rPr>
              <a:t> y </a:t>
            </a:r>
            <a:r>
              <a:rPr lang="en-US" b="1" dirty="0" err="1" smtClean="0">
                <a:solidFill>
                  <a:srgbClr val="000000"/>
                </a:solidFill>
                <a:latin typeface="Times New Roman" pitchFamily="18" charset="0"/>
                <a:ea typeface="Calibri" pitchFamily="34" charset="0"/>
                <a:cs typeface="Times New Roman" pitchFamily="18" charset="0"/>
              </a:rPr>
              <a:t>pueda</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inspeccionarlo</a:t>
            </a:r>
            <a:r>
              <a:rPr lang="en-US" b="1"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Demuestre</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inspección</a:t>
            </a:r>
            <a:r>
              <a:rPr lang="en-US" dirty="0" smtClean="0">
                <a:solidFill>
                  <a:srgbClr val="000000"/>
                </a:solidFill>
                <a:latin typeface="Times New Roman" pitchFamily="18" charset="0"/>
                <a:ea typeface="Calibri" pitchFamily="34" charset="0"/>
                <a:cs typeface="Times New Roman" pitchFamily="18" charset="0"/>
              </a:rPr>
              <a:t> a la </a:t>
            </a:r>
            <a:r>
              <a:rPr lang="en-US" dirty="0" err="1" smtClean="0">
                <a:solidFill>
                  <a:srgbClr val="000000"/>
                </a:solidFill>
                <a:latin typeface="Times New Roman" pitchFamily="18" charset="0"/>
                <a:ea typeface="Calibri" pitchFamily="34" charset="0"/>
                <a:cs typeface="Times New Roman" pitchFamily="18" charset="0"/>
              </a:rPr>
              <a:t>clase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después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elija</a:t>
            </a:r>
            <a:r>
              <a:rPr lang="en-US" dirty="0" smtClean="0">
                <a:solidFill>
                  <a:srgbClr val="000000"/>
                </a:solidFill>
                <a:latin typeface="Times New Roman" pitchFamily="18" charset="0"/>
                <a:ea typeface="Calibri" pitchFamily="34" charset="0"/>
                <a:cs typeface="Times New Roman" pitchFamily="18" charset="0"/>
              </a:rPr>
              <a:t> a un </a:t>
            </a:r>
            <a:r>
              <a:rPr lang="en-US" dirty="0" err="1" smtClean="0">
                <a:solidFill>
                  <a:srgbClr val="000000"/>
                </a:solidFill>
                <a:latin typeface="Times New Roman" pitchFamily="18" charset="0"/>
                <a:ea typeface="Calibri" pitchFamily="34" charset="0"/>
                <a:cs typeface="Times New Roman" pitchFamily="18" charset="0"/>
              </a:rPr>
              <a:t>estudiante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realice</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inspección</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Después de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ambas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demostraciones</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hayan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completado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pase</a:t>
            </a:r>
            <a:r>
              <a:rPr lang="en-US" dirty="0" smtClean="0">
                <a:solidFill>
                  <a:srgbClr val="000000"/>
                </a:solidFill>
                <a:latin typeface="Times New Roman" pitchFamily="18" charset="0"/>
                <a:ea typeface="Calibri" pitchFamily="34" charset="0"/>
                <a:cs typeface="Times New Roman" pitchFamily="18" charset="0"/>
              </a:rPr>
              <a:t> el monitor entre los </a:t>
            </a:r>
            <a:r>
              <a:rPr lang="en-US" dirty="0" err="1" smtClean="0">
                <a:solidFill>
                  <a:srgbClr val="000000"/>
                </a:solidFill>
                <a:latin typeface="Times New Roman" pitchFamily="18" charset="0"/>
                <a:ea typeface="Calibri" pitchFamily="34" charset="0"/>
                <a:cs typeface="Times New Roman" pitchFamily="18" charset="0"/>
              </a:rPr>
              <a:t>estudiantes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déjelos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lo </a:t>
            </a:r>
            <a:r>
              <a:rPr lang="en-US" dirty="0" err="1" smtClean="0">
                <a:solidFill>
                  <a:srgbClr val="000000"/>
                </a:solidFill>
                <a:latin typeface="Times New Roman" pitchFamily="18" charset="0"/>
                <a:ea typeface="Calibri" pitchFamily="34" charset="0"/>
                <a:cs typeface="Times New Roman" pitchFamily="18" charset="0"/>
              </a:rPr>
              <a:t>manipulen</a:t>
            </a:r>
            <a:r>
              <a:rPr lang="en-US" dirty="0" smtClean="0">
                <a:solidFill>
                  <a:srgbClr val="000000"/>
                </a:solidFill>
                <a:latin typeface="Times New Roman" pitchFamily="18" charset="0"/>
                <a:ea typeface="Calibri" pitchFamily="34" charset="0"/>
                <a:cs typeface="Times New Roman" pitchFamily="18" charset="0"/>
              </a:rPr>
              <a:t>.</a:t>
            </a:r>
          </a:p>
        </p:txBody>
      </p:sp>
      <p:sp>
        <p:nvSpPr>
          <p:cNvPr id="220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A66AC5A-ADA4-41DE-99FF-47D1F3EF2348}" type="slidenum">
              <a:rPr lang="en-US" smtClean="0">
                <a:solidFill>
                  <a:srgbClr val="000000"/>
                </a:solidFill>
                <a:latin typeface="Calibri" pitchFamily="34" charset="0"/>
              </a:rPr>
              <a:pPr fontAlgn="base">
                <a:spcBef>
                  <a:spcPct val="0"/>
                </a:spcBef>
                <a:spcAft>
                  <a:spcPct val="0"/>
                </a:spcAft>
                <a:buSzPct val="100000"/>
                <a:defRPr/>
              </a:pPr>
              <a:t>72</a:t>
            </a:fld>
            <a:endParaRPr lang="en-US" smtClean="0">
              <a:solidFill>
                <a:srgbClr val="000000"/>
              </a:solidFill>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53</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 importante que realice una prueba previa en los espacios restringidos en el siguiente orden.</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Oxígeno: se prueba primero porque la mayoría de los monitores de aire son dependientes de oxígeno y no funcionarán correctamente en atmósferas deficientes de oxígeno.  Además, tantos las atmósferas deficientes de oxígeno y enriquecidas en oxígeno son extremadamente peligrosas.</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Gases y vapores inflamables: “se prueban a continuación porque la amenaza de incendio y explosión es más inmediata y más amenazante, en la mayoría de los casos, que la exposición a los gases y vapores tóxicos”. </a:t>
            </a:r>
          </a:p>
          <a:p>
            <a:pPr marL="742950" lvl="1" indent="-285750" eaLnBrk="1" hangingPunct="1">
              <a:spcBef>
                <a:spcPct val="0"/>
              </a:spcBef>
              <a:spcAft>
                <a:spcPts val="600"/>
              </a:spcAft>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Contaminantes del aire potencialmente tóxicos: asegúrese de estar informado sobre los materiales que está utilizando.  Familiarícese con todas las SDS, si hay químicos involucrados.  Incluso si está al tanto de los químicos que se están utilizando, también debe tener cuidado en el ambiente.  Debido a las tareas que se están realizando, algunas áreas de trabajo pueden tener polvo combustible en el aire, como en la trituradora, taller, etc.</a:t>
            </a:r>
          </a:p>
        </p:txBody>
      </p:sp>
      <p:sp>
        <p:nvSpPr>
          <p:cNvPr id="221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89E1AB2-6D16-446D-99E7-4DDAD3536F57}" type="slidenum">
              <a:rPr lang="en-US" smtClean="0">
                <a:solidFill>
                  <a:srgbClr val="000000"/>
                </a:solidFill>
                <a:latin typeface="Calibri" pitchFamily="34" charset="0"/>
              </a:rPr>
              <a:pPr fontAlgn="base">
                <a:spcBef>
                  <a:spcPct val="0"/>
                </a:spcBef>
                <a:spcAft>
                  <a:spcPct val="0"/>
                </a:spcAft>
                <a:buSzPct val="100000"/>
                <a:defRPr/>
              </a:pPr>
              <a:t>73</a:t>
            </a:fld>
            <a:endParaRPr lang="en-US" smtClean="0">
              <a:solidFill>
                <a:srgbClr val="000000"/>
              </a:solidFill>
              <a:latin typeface="Calibr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53</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existe una atmósfera peligrosa en un espacio, pruebe la atmósfera alrededor de la abertura y después libere/abra gradualmente la vía de acceso mientras realiza la prueba.  Si las condiciones indican un peligro inmediato, aléjese a un punto seguro y después reanude la prueba una vez que los niveles hayan alcanzado niveles seguros.  Si la alarma del monitor se activa por cualquier motivo, evacue de inmediato el espacio.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monitores están equipados con una sonda que le permite probar el espacio varios pies enfrente de usted. Esta sonda le permite monitorear un espacio restringido sin tener que realmente entrar y le permite detectar un peligro sin exponerse.  La prueba previa de la atmósfera debería ser a través de pequeñas aberturas de la cubierta o abriendo la cubierta mientras se utiliza una sonda.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Sin ingresar, utilice la sonda para llegar más lejos dentro del espacio restringido y probar la parte superior, media e inferior.  Recuerde, los diferentes gases tienen distintas propiedades y pueden encontrarse en capas en todo el espacio restringido.  </a:t>
            </a:r>
          </a:p>
        </p:txBody>
      </p:sp>
      <p:sp>
        <p:nvSpPr>
          <p:cNvPr id="222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8432A2F-3DAD-4496-805E-2BA1731C4BDE}" type="slidenum">
              <a:rPr lang="en-US" smtClean="0">
                <a:solidFill>
                  <a:srgbClr val="000000"/>
                </a:solidFill>
                <a:latin typeface="Calibri" pitchFamily="34" charset="0"/>
              </a:rPr>
              <a:pPr fontAlgn="base">
                <a:spcBef>
                  <a:spcPct val="0"/>
                </a:spcBef>
                <a:spcAft>
                  <a:spcPct val="0"/>
                </a:spcAft>
                <a:buSzPct val="100000"/>
                <a:defRPr/>
              </a:pPr>
              <a:t>74</a:t>
            </a:fld>
            <a:endParaRPr lang="en-US" smtClean="0">
              <a:solidFill>
                <a:srgbClr val="000000"/>
              </a:solidFill>
              <a:latin typeface="Calibr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SG</a:t>
            </a:r>
            <a:r>
              <a:rPr lang="en-US" b="1" dirty="0" smtClean="0">
                <a:solidFill>
                  <a:srgbClr val="000000"/>
                </a:solidFill>
                <a:latin typeface="Times New Roman" pitchFamily="18" charset="0"/>
                <a:ea typeface="Calibri" pitchFamily="34" charset="0"/>
                <a:cs typeface="Times New Roman" pitchFamily="18" charset="0"/>
              </a:rPr>
              <a:t> </a:t>
            </a:r>
            <a:r>
              <a:rPr lang="en-US" b="1" dirty="0" err="1" smtClean="0">
                <a:solidFill>
                  <a:srgbClr val="000000"/>
                </a:solidFill>
                <a:latin typeface="Times New Roman" pitchFamily="18" charset="0"/>
                <a:ea typeface="Calibri" pitchFamily="34" charset="0"/>
                <a:cs typeface="Times New Roman" pitchFamily="18" charset="0"/>
              </a:rPr>
              <a:t>páginas</a:t>
            </a:r>
            <a:r>
              <a:rPr lang="en-US" b="1" dirty="0" smtClean="0">
                <a:solidFill>
                  <a:srgbClr val="000000"/>
                </a:solidFill>
                <a:latin typeface="Times New Roman" pitchFamily="18" charset="0"/>
                <a:ea typeface="Calibri" pitchFamily="34" charset="0"/>
                <a:cs typeface="Times New Roman" pitchFamily="18" charset="0"/>
              </a:rPr>
              <a:t> 54-55</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La </a:t>
            </a:r>
            <a:r>
              <a:rPr lang="en-US" dirty="0" err="1" smtClean="0">
                <a:solidFill>
                  <a:srgbClr val="000000"/>
                </a:solidFill>
                <a:latin typeface="Times New Roman" pitchFamily="18" charset="0"/>
                <a:ea typeface="Calibri" pitchFamily="34" charset="0"/>
                <a:cs typeface="Times New Roman" pitchFamily="18" charset="0"/>
              </a:rPr>
              <a:t>prueba</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debe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realizar</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alrededor</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ingresante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cuatro</a:t>
            </a:r>
            <a:r>
              <a:rPr lang="en-US" dirty="0" smtClean="0">
                <a:solidFill>
                  <a:srgbClr val="000000"/>
                </a:solidFill>
                <a:latin typeface="Times New Roman" pitchFamily="18" charset="0"/>
                <a:ea typeface="Calibri" pitchFamily="34" charset="0"/>
                <a:cs typeface="Times New Roman" pitchFamily="18" charset="0"/>
              </a:rPr>
              <a:t> pies en la </a:t>
            </a:r>
            <a:r>
              <a:rPr lang="en-US" dirty="0" err="1" smtClean="0">
                <a:solidFill>
                  <a:srgbClr val="000000"/>
                </a:solidFill>
                <a:latin typeface="Times New Roman" pitchFamily="18" charset="0"/>
                <a:ea typeface="Calibri" pitchFamily="34" charset="0"/>
                <a:cs typeface="Times New Roman" pitchFamily="18" charset="0"/>
              </a:rPr>
              <a:t>dirección</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desplazamiento</a:t>
            </a:r>
            <a:r>
              <a:rPr lang="en-US" dirty="0" smtClean="0">
                <a:solidFill>
                  <a:srgbClr val="000000"/>
                </a:solidFill>
                <a:latin typeface="Times New Roman" pitchFamily="18" charset="0"/>
                <a:ea typeface="Calibri" pitchFamily="34" charset="0"/>
                <a:cs typeface="Times New Roman" pitchFamily="18" charset="0"/>
              </a:rPr>
              <a:t> y a </a:t>
            </a:r>
            <a:r>
              <a:rPr lang="en-US" dirty="0" err="1" smtClean="0">
                <a:solidFill>
                  <a:srgbClr val="000000"/>
                </a:solidFill>
                <a:latin typeface="Times New Roman" pitchFamily="18" charset="0"/>
                <a:ea typeface="Calibri" pitchFamily="34" charset="0"/>
                <a:cs typeface="Times New Roman" pitchFamily="18" charset="0"/>
              </a:rPr>
              <a:t>cada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lado</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medida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mueve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hacia</a:t>
            </a:r>
            <a:r>
              <a:rPr lang="en-US" dirty="0" smtClean="0">
                <a:solidFill>
                  <a:srgbClr val="000000"/>
                </a:solidFill>
                <a:latin typeface="Times New Roman" pitchFamily="18" charset="0"/>
                <a:ea typeface="Calibri" pitchFamily="34" charset="0"/>
                <a:cs typeface="Times New Roman" pitchFamily="18" charset="0"/>
              </a:rPr>
              <a:t> dentro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moverse</a:t>
            </a:r>
            <a:r>
              <a:rPr lang="en-US" dirty="0" smtClean="0">
                <a:solidFill>
                  <a:srgbClr val="000000"/>
                </a:solidFill>
                <a:latin typeface="Times New Roman" pitchFamily="18" charset="0"/>
                <a:ea typeface="Calibri" pitchFamily="34" charset="0"/>
                <a:cs typeface="Times New Roman" pitchFamily="18" charset="0"/>
              </a:rPr>
              <a:t> lo </a:t>
            </a:r>
            <a:r>
              <a:rPr lang="en-US" dirty="0" err="1" smtClean="0">
                <a:solidFill>
                  <a:srgbClr val="000000"/>
                </a:solidFill>
                <a:latin typeface="Times New Roman" pitchFamily="18" charset="0"/>
                <a:ea typeface="Calibri" pitchFamily="34" charset="0"/>
                <a:cs typeface="Times New Roman" pitchFamily="18" charset="0"/>
              </a:rPr>
              <a:t>suficientemente</a:t>
            </a:r>
            <a:r>
              <a:rPr lang="en-US" dirty="0" smtClean="0">
                <a:solidFill>
                  <a:srgbClr val="000000"/>
                </a:solidFill>
                <a:latin typeface="Times New Roman" pitchFamily="18" charset="0"/>
                <a:ea typeface="Calibri" pitchFamily="34" charset="0"/>
                <a:cs typeface="Times New Roman" pitchFamily="18" charset="0"/>
              </a:rPr>
              <a:t> lento </a:t>
            </a:r>
            <a:r>
              <a:rPr lang="en-US" dirty="0" err="1" smtClean="0">
                <a:solidFill>
                  <a:srgbClr val="000000"/>
                </a:solidFill>
                <a:latin typeface="Times New Roman" pitchFamily="18" charset="0"/>
                <a:ea typeface="Calibri" pitchFamily="34" charset="0"/>
                <a:cs typeface="Times New Roman" pitchFamily="18" charset="0"/>
              </a:rPr>
              <a:t>como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el monitor </a:t>
            </a:r>
            <a:r>
              <a:rPr lang="en-US" dirty="0" err="1" smtClean="0">
                <a:solidFill>
                  <a:srgbClr val="000000"/>
                </a:solidFill>
                <a:latin typeface="Times New Roman" pitchFamily="18" charset="0"/>
                <a:ea typeface="Calibri" pitchFamily="34" charset="0"/>
                <a:cs typeface="Times New Roman" pitchFamily="18" charset="0"/>
              </a:rPr>
              <a:t>tenga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tiempo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completar</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prueba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tenga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tiempo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respuesta</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mente</a:t>
            </a:r>
            <a:r>
              <a:rPr lang="en-US" dirty="0" smtClean="0">
                <a:solidFill>
                  <a:srgbClr val="000000"/>
                </a:solidFill>
                <a:latin typeface="Times New Roman" pitchFamily="18" charset="0"/>
                <a:ea typeface="Calibri" pitchFamily="34" charset="0"/>
                <a:cs typeface="Times New Roman" pitchFamily="18" charset="0"/>
              </a:rPr>
              <a:t> antes de </a:t>
            </a:r>
            <a:r>
              <a:rPr lang="en-US" dirty="0" err="1" smtClean="0">
                <a:solidFill>
                  <a:srgbClr val="000000"/>
                </a:solidFill>
                <a:latin typeface="Times New Roman" pitchFamily="18" charset="0"/>
                <a:ea typeface="Calibri" pitchFamily="34" charset="0"/>
                <a:cs typeface="Times New Roman" pitchFamily="18" charset="0"/>
              </a:rPr>
              <a:t>pasar</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nueva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Repase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cuándo</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debe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realizar</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prueba</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spcAft>
                <a:spcPts val="600"/>
              </a:spcAft>
              <a:buFont typeface="Symbol" pitchFamily="18" charset="2"/>
              <a:buChar char=""/>
            </a:pPr>
            <a:r>
              <a:rPr lang="en-US" dirty="0" smtClean="0">
                <a:solidFill>
                  <a:srgbClr val="000000"/>
                </a:solidFill>
                <a:latin typeface="Times New Roman" pitchFamily="18" charset="0"/>
                <a:ea typeface="Calibri" pitchFamily="34" charset="0"/>
                <a:cs typeface="Times New Roman" pitchFamily="18" charset="0"/>
              </a:rPr>
              <a:t>Revise el </a:t>
            </a:r>
            <a:r>
              <a:rPr lang="en-US" dirty="0" err="1" smtClean="0">
                <a:solidFill>
                  <a:srgbClr val="000000"/>
                </a:solidFill>
                <a:latin typeface="Times New Roman" pitchFamily="18" charset="0"/>
                <a:ea typeface="Calibri" pitchFamily="34" charset="0"/>
                <a:cs typeface="Times New Roman" pitchFamily="18" charset="0"/>
              </a:rPr>
              <a:t>cuadro</a:t>
            </a:r>
            <a:r>
              <a:rPr lang="en-US" dirty="0" smtClean="0">
                <a:solidFill>
                  <a:srgbClr val="000000"/>
                </a:solidFill>
                <a:latin typeface="Times New Roman" pitchFamily="18" charset="0"/>
                <a:ea typeface="Calibri" pitchFamily="34" charset="0"/>
                <a:cs typeface="Times New Roman" pitchFamily="18" charset="0"/>
              </a:rPr>
              <a:t> en el </a:t>
            </a:r>
            <a:r>
              <a:rPr lang="en-US" dirty="0" err="1" smtClean="0">
                <a:solidFill>
                  <a:srgbClr val="000000"/>
                </a:solidFill>
                <a:latin typeface="Times New Roman" pitchFamily="18" charset="0"/>
                <a:ea typeface="Calibri" pitchFamily="34" charset="0"/>
                <a:cs typeface="Times New Roman" pitchFamily="18" charset="0"/>
              </a:rPr>
              <a:t>SG</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pág</a:t>
            </a:r>
            <a:r>
              <a:rPr lang="en-US" dirty="0" smtClean="0">
                <a:solidFill>
                  <a:srgbClr val="000000"/>
                </a:solidFill>
                <a:latin typeface="Times New Roman" pitchFamily="18" charset="0"/>
                <a:ea typeface="Calibri" pitchFamily="34" charset="0"/>
                <a:cs typeface="Times New Roman" pitchFamily="18" charset="0"/>
              </a:rPr>
              <a:t>. 55).</a:t>
            </a:r>
          </a:p>
        </p:txBody>
      </p:sp>
      <p:sp>
        <p:nvSpPr>
          <p:cNvPr id="223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68B6D7C-F45F-42FB-AED6-354B72B8A365}" type="slidenum">
              <a:rPr lang="en-US" smtClean="0">
                <a:solidFill>
                  <a:srgbClr val="000000"/>
                </a:solidFill>
                <a:latin typeface="Calibri" pitchFamily="34" charset="0"/>
              </a:rPr>
              <a:pPr fontAlgn="base">
                <a:spcBef>
                  <a:spcPct val="0"/>
                </a:spcBef>
                <a:spcAft>
                  <a:spcPct val="0"/>
                </a:spcAft>
                <a:buSzPct val="100000"/>
                <a:defRPr/>
              </a:pPr>
              <a:t>75</a:t>
            </a:fld>
            <a:endParaRPr lang="en-US" smtClean="0">
              <a:solidFill>
                <a:srgbClr val="000000"/>
              </a:solidFill>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55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monitoreo continuo es necesario si:</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Los peligros atmosféricos no se eliminan por completo.</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Peligros atmosféricos nuevos o adicionales resultan de las tareas realizadas en el espacio.</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Pueden ocurrir condiciones atmosféricas inaceptables dentro del espacio, por ejemplo, debido a las actividades o a los procesos cercanos.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se dan cualquiera de estas condiciones atmosféricas peligrosas, debe monitorear continuamente:</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Atmósfera enriquecida en oxígeno/deficiente de oxígeno</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&gt;10 % de LEL/LFL</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Tóxico </a:t>
            </a:r>
          </a:p>
        </p:txBody>
      </p:sp>
      <p:sp>
        <p:nvSpPr>
          <p:cNvPr id="224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9AAAB49-11AA-43FA-AB2D-593CFE227E0D}" type="slidenum">
              <a:rPr lang="en-US" smtClean="0">
                <a:solidFill>
                  <a:srgbClr val="000000"/>
                </a:solidFill>
                <a:latin typeface="Calibri" pitchFamily="34" charset="0"/>
              </a:rPr>
              <a:pPr fontAlgn="base">
                <a:spcBef>
                  <a:spcPct val="0"/>
                </a:spcBef>
                <a:spcAft>
                  <a:spcPct val="0"/>
                </a:spcAft>
                <a:buSzPct val="100000"/>
                <a:defRPr/>
              </a:pPr>
              <a:t>76</a:t>
            </a:fld>
            <a:endParaRPr lang="en-US" smtClean="0">
              <a:solidFill>
                <a:srgbClr val="000000"/>
              </a:solidFill>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56</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Uno de los principales motivos por los cuales los espacios restringidos son tan peligrosos es la falta de ventilación adecuada, que permite a los contaminantes llegar a concentraciones a las que normalmente no llegarían en áreas de trabajo abiertas.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Para que ocurra una ventilación efectiva, se deben justificar las siguientes necesidades:</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Químicos/residuos </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Tipo de trabajo realizando</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Tamaño y dimensiones (aberturas, bloques para el flujo de aire) del espacio restringido</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Cantidad de aire que suministra el equipo de ventilación</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cantidad de tiempo que se requiere para eliminar una atmósfera peligrosa depende del tamaño del área, las concentraciones de gases y la cantidad de aire que se está ventilando.</a:t>
            </a:r>
          </a:p>
        </p:txBody>
      </p:sp>
      <p:sp>
        <p:nvSpPr>
          <p:cNvPr id="225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6B8ADB8-C31D-4910-A2BE-199819202B99}" type="slidenum">
              <a:rPr lang="en-US" smtClean="0">
                <a:solidFill>
                  <a:srgbClr val="000000"/>
                </a:solidFill>
                <a:latin typeface="Calibri" pitchFamily="34" charset="0"/>
              </a:rPr>
              <a:pPr fontAlgn="base">
                <a:spcBef>
                  <a:spcPct val="0"/>
                </a:spcBef>
                <a:spcAft>
                  <a:spcPct val="0"/>
                </a:spcAft>
                <a:buSzPct val="100000"/>
                <a:defRPr/>
              </a:pPr>
              <a:t>77</a:t>
            </a:fld>
            <a:endParaRPr lang="en-US" smtClean="0">
              <a:solidFill>
                <a:srgbClr val="000000"/>
              </a:solidFill>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57-58</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ventilación de aire forzado funciona moviendo (empujando) grandes cantidades de aire fresco hacia el espacio utilizando sopladores y conductos flexibles.  Un suministro constante de aire fresco en la cantidad suficiente mantendrá el nivel de oxígeno dentro del espacio y diluirá el nivel de contaminantes liberados a niveles aceptables.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ventilación de escape local involucra extraer aire del espacio restringido y, en el proceso, retirar los contaminantes de dentro del espacio.  Extrae el aire adyacente al trabajo, como la pintura, y lo retira a un área segura lejos de cualquiera de los puntos de acceso.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diferencia entre el sistema de “empuje” de aire forzado y el sistema de “extracción” del escape local es que los ventiladores pueden “empujar” o soplar aire mucho más lejos de lo que lo pueden capturarlo o “extraerlo”.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bien los sistemas de escape local eliminan de manera efectiva los humos y el polvo peligroso generados por las operaciones como soldaduras, cortes, quemaduras y aleaciones continuas en el punto de generación o cerca de allí, los sistemas de aire forzado (dilución) son mucho más efectivos.  La ventilación de aire forzado se debe utilizar como la fuente principal de circulación de aire o en conjunto con un sistema de escape local llamado Push-Pull (empuje-extracción) siempre que sea posible.</a:t>
            </a:r>
          </a:p>
        </p:txBody>
      </p:sp>
      <p:sp>
        <p:nvSpPr>
          <p:cNvPr id="226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67CB61C-79D3-4296-B808-75A7B2E3B125}" type="slidenum">
              <a:rPr lang="en-US" smtClean="0">
                <a:solidFill>
                  <a:srgbClr val="000000"/>
                </a:solidFill>
                <a:latin typeface="Calibri" pitchFamily="34" charset="0"/>
              </a:rPr>
              <a:pPr fontAlgn="base">
                <a:spcBef>
                  <a:spcPct val="0"/>
                </a:spcBef>
                <a:spcAft>
                  <a:spcPct val="0"/>
                </a:spcAft>
                <a:buSzPct val="100000"/>
                <a:defRPr/>
              </a:pPr>
              <a:t>78</a:t>
            </a:fld>
            <a:endParaRPr lang="en-US" smtClean="0">
              <a:solidFill>
                <a:srgbClr val="000000"/>
              </a:solidFill>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58-59 </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imágenes en la diapositiva.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 sistema push-pull utiliza una combinación de la ventilación de aire forzado y la ventilación de escape local y es más eficiente que utilizar cualquiera de los sistemas de ventilación por separado.  El sistema push-pull introduce aire fresco en el espacio mientras que elimina los contaminantes extrayéndolos.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Al ventilar un espacio restringido, siempre tenga en consideración la cantidad de aberturas, el tamaño y la configuración.  Para espacios restringidos largos o profundos, se debe soplar aire fresco en un extremo (superior, inferior, costados) y permitir que el aire contaminado salga del otro lado.</a:t>
            </a:r>
          </a:p>
        </p:txBody>
      </p:sp>
      <p:sp>
        <p:nvSpPr>
          <p:cNvPr id="227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0D987A5-5114-4C34-83E5-ECB43E2E28B8}" type="slidenum">
              <a:rPr lang="en-US" smtClean="0">
                <a:solidFill>
                  <a:srgbClr val="000000"/>
                </a:solidFill>
                <a:latin typeface="Calibri" pitchFamily="34" charset="0"/>
              </a:rPr>
              <a:pPr fontAlgn="base">
                <a:spcBef>
                  <a:spcPct val="0"/>
                </a:spcBef>
                <a:spcAft>
                  <a:spcPct val="0"/>
                </a:spcAft>
                <a:buSzPct val="100000"/>
                <a:defRPr/>
              </a:pPr>
              <a:t>79</a:t>
            </a:fld>
            <a:endParaRPr lang="en-US" smtClean="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viii</a:t>
            </a:r>
          </a:p>
          <a:p>
            <a:pPr eaLnBrk="1" hangingPunct="1">
              <a:spcBef>
                <a:spcPct val="0"/>
              </a:spcBef>
            </a:pPr>
            <a:r>
              <a:rPr lang="en-US" b="1" dirty="0" smtClean="0">
                <a:solidFill>
                  <a:srgbClr val="000000"/>
                </a:solidFill>
              </a:rPr>
              <a:t> </a:t>
            </a:r>
            <a:r>
              <a:rPr lang="en-US" b="1" dirty="0" err="1" smtClean="0">
                <a:solidFill>
                  <a:srgbClr val="000000"/>
                </a:solidFill>
              </a:rPr>
              <a:t>Instrucción</a:t>
            </a:r>
            <a:endParaRPr lang="en-US" b="1" dirty="0" smtClean="0">
              <a:solidFill>
                <a:srgbClr val="000000"/>
              </a:solidFill>
            </a:endParaRPr>
          </a:p>
          <a:p>
            <a:pPr eaLnBrk="1" hangingPunct="1">
              <a:spcBef>
                <a:spcPct val="0"/>
              </a:spcBef>
              <a:buFontTx/>
              <a:buChar char="•"/>
            </a:pPr>
            <a:r>
              <a:rPr lang="en-US" dirty="0" smtClean="0">
                <a:solidFill>
                  <a:srgbClr val="000000"/>
                </a:solidFill>
              </a:rPr>
              <a:t>Lea la </a:t>
            </a:r>
            <a:r>
              <a:rPr lang="en-US" dirty="0" err="1" smtClean="0">
                <a:solidFill>
                  <a:srgbClr val="000000"/>
                </a:solidFill>
              </a:rPr>
              <a:t>estadística</a:t>
            </a:r>
            <a:r>
              <a:rPr lang="en-US" dirty="0" smtClean="0">
                <a:solidFill>
                  <a:srgbClr val="000000"/>
                </a:solidFill>
              </a:rPr>
              <a:t> con la </a:t>
            </a:r>
            <a:r>
              <a:rPr lang="en-US" dirty="0" err="1" smtClean="0">
                <a:solidFill>
                  <a:srgbClr val="000000"/>
                </a:solidFill>
              </a:rPr>
              <a:t>clase</a:t>
            </a:r>
            <a:r>
              <a:rPr lang="en-US" dirty="0" smtClean="0">
                <a:solidFill>
                  <a:srgbClr val="000000"/>
                </a:solidFill>
              </a:rPr>
              <a:t>.</a:t>
            </a:r>
          </a:p>
          <a:p>
            <a:pPr eaLnBrk="1" hangingPunct="1">
              <a:spcBef>
                <a:spcPct val="0"/>
              </a:spcBef>
              <a:buFontTx/>
              <a:buChar char="•"/>
            </a:pPr>
            <a:r>
              <a:rPr lang="en-US" dirty="0" err="1" smtClean="0">
                <a:solidFill>
                  <a:srgbClr val="000000"/>
                </a:solidFill>
              </a:rPr>
              <a:t>Muchos</a:t>
            </a:r>
            <a:r>
              <a:rPr lang="en-US" dirty="0" smtClean="0">
                <a:solidFill>
                  <a:srgbClr val="000000"/>
                </a:solidFill>
              </a:rPr>
              <a:t> </a:t>
            </a:r>
            <a:r>
              <a:rPr lang="en-US" dirty="0" err="1" smtClean="0">
                <a:solidFill>
                  <a:srgbClr val="000000"/>
                </a:solidFill>
              </a:rPr>
              <a:t>lugares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 </a:t>
            </a:r>
            <a:r>
              <a:rPr lang="en-US" dirty="0" err="1" smtClean="0">
                <a:solidFill>
                  <a:srgbClr val="000000"/>
                </a:solidFill>
              </a:rPr>
              <a:t>tienen</a:t>
            </a:r>
            <a:r>
              <a:rPr lang="en-US" dirty="0" smtClean="0">
                <a:solidFill>
                  <a:srgbClr val="000000"/>
                </a:solidFill>
              </a:rPr>
              <a:t> </a:t>
            </a:r>
            <a:r>
              <a:rPr lang="en-US" dirty="0" err="1" smtClean="0">
                <a:solidFill>
                  <a:srgbClr val="000000"/>
                </a:solidFill>
              </a:rPr>
              <a:t>zonas</a:t>
            </a:r>
            <a:r>
              <a:rPr lang="en-US" dirty="0" smtClean="0">
                <a:solidFill>
                  <a:srgbClr val="000000"/>
                </a:solidFill>
              </a:rPr>
              <a:t>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definen</a:t>
            </a:r>
            <a:r>
              <a:rPr lang="en-US" dirty="0" smtClean="0">
                <a:solidFill>
                  <a:srgbClr val="000000"/>
                </a:solidFill>
              </a:rPr>
              <a:t> </a:t>
            </a:r>
            <a:r>
              <a:rPr lang="en-US" dirty="0" err="1" smtClean="0">
                <a:solidFill>
                  <a:srgbClr val="000000"/>
                </a:solidFill>
              </a:rPr>
              <a:t>como</a:t>
            </a:r>
            <a:r>
              <a:rPr lang="en-US" dirty="0" smtClean="0">
                <a:solidFill>
                  <a:srgbClr val="000000"/>
                </a:solidFill>
              </a:rPr>
              <a:t> “</a:t>
            </a:r>
            <a:r>
              <a:rPr lang="en-US" dirty="0" err="1" smtClean="0">
                <a:solidFill>
                  <a:srgbClr val="000000"/>
                </a:solidFill>
              </a:rPr>
              <a:t>restringidas</a:t>
            </a:r>
            <a:r>
              <a:rPr lang="en-US" dirty="0" smtClean="0">
                <a:solidFill>
                  <a:srgbClr val="000000"/>
                </a:solidFill>
              </a:rPr>
              <a:t>” </a:t>
            </a:r>
            <a:r>
              <a:rPr lang="en-US" dirty="0" err="1" smtClean="0">
                <a:solidFill>
                  <a:srgbClr val="000000"/>
                </a:solidFill>
              </a:rPr>
              <a:t>debido</a:t>
            </a:r>
            <a:r>
              <a:rPr lang="en-US" dirty="0" smtClean="0">
                <a:solidFill>
                  <a:srgbClr val="000000"/>
                </a:solidFill>
              </a:rPr>
              <a:t> a </a:t>
            </a:r>
            <a:r>
              <a:rPr lang="en-US" dirty="0" err="1" smtClean="0">
                <a:solidFill>
                  <a:srgbClr val="000000"/>
                </a:solidFill>
              </a:rPr>
              <a:t>las</a:t>
            </a:r>
            <a:r>
              <a:rPr lang="en-US" dirty="0" smtClean="0">
                <a:solidFill>
                  <a:srgbClr val="000000"/>
                </a:solidFill>
              </a:rPr>
              <a:t> </a:t>
            </a:r>
            <a:r>
              <a:rPr lang="en-US" dirty="0" err="1" smtClean="0">
                <a:solidFill>
                  <a:srgbClr val="000000"/>
                </a:solidFill>
              </a:rPr>
              <a:t>restricciones</a:t>
            </a:r>
            <a:r>
              <a:rPr lang="en-US" dirty="0" smtClean="0">
                <a:solidFill>
                  <a:srgbClr val="000000"/>
                </a:solidFill>
              </a:rPr>
              <a:t> </a:t>
            </a:r>
            <a:r>
              <a:rPr lang="en-US" dirty="0" err="1" smtClean="0">
                <a:solidFill>
                  <a:srgbClr val="000000"/>
                </a:solidFill>
              </a:rPr>
              <a:t>que</a:t>
            </a:r>
            <a:r>
              <a:rPr lang="en-US" dirty="0" smtClean="0">
                <a:solidFill>
                  <a:srgbClr val="000000"/>
                </a:solidFill>
              </a:rPr>
              <a:t> </a:t>
            </a:r>
            <a:r>
              <a:rPr lang="en-US" dirty="0" err="1" smtClean="0">
                <a:solidFill>
                  <a:srgbClr val="000000"/>
                </a:solidFill>
              </a:rPr>
              <a:t>limitan</a:t>
            </a:r>
            <a:r>
              <a:rPr lang="en-US" dirty="0" smtClean="0">
                <a:solidFill>
                  <a:srgbClr val="000000"/>
                </a:solidFill>
              </a:rPr>
              <a:t> la </a:t>
            </a:r>
            <a:r>
              <a:rPr lang="en-US" dirty="0" err="1" smtClean="0">
                <a:solidFill>
                  <a:srgbClr val="000000"/>
                </a:solidFill>
              </a:rPr>
              <a:t>capacidad</a:t>
            </a:r>
            <a:r>
              <a:rPr lang="en-US" dirty="0" smtClean="0">
                <a:solidFill>
                  <a:srgbClr val="000000"/>
                </a:solidFill>
              </a:rPr>
              <a:t> del </a:t>
            </a:r>
            <a:r>
              <a:rPr lang="en-US" dirty="0" err="1" smtClean="0">
                <a:solidFill>
                  <a:srgbClr val="000000"/>
                </a:solidFill>
              </a:rPr>
              <a:t>empleado</a:t>
            </a:r>
            <a:r>
              <a:rPr lang="en-US" dirty="0" smtClean="0">
                <a:solidFill>
                  <a:srgbClr val="000000"/>
                </a:solidFill>
              </a:rPr>
              <a:t> de </a:t>
            </a:r>
            <a:r>
              <a:rPr lang="en-US" dirty="0" err="1" smtClean="0">
                <a:solidFill>
                  <a:srgbClr val="000000"/>
                </a:solidFill>
              </a:rPr>
              <a:t>ingresar</a:t>
            </a:r>
            <a:r>
              <a:rPr lang="en-US" dirty="0" smtClean="0">
                <a:solidFill>
                  <a:srgbClr val="000000"/>
                </a:solidFill>
              </a:rPr>
              <a:t>, </a:t>
            </a:r>
            <a:r>
              <a:rPr lang="en-US" dirty="0" err="1" smtClean="0">
                <a:solidFill>
                  <a:srgbClr val="000000"/>
                </a:solidFill>
              </a:rPr>
              <a:t>salir</a:t>
            </a:r>
            <a:r>
              <a:rPr lang="en-US" dirty="0" smtClean="0">
                <a:solidFill>
                  <a:srgbClr val="000000"/>
                </a:solidFill>
              </a:rPr>
              <a:t> o </a:t>
            </a:r>
            <a:r>
              <a:rPr lang="en-US" dirty="0" err="1" smtClean="0">
                <a:solidFill>
                  <a:srgbClr val="000000"/>
                </a:solidFill>
              </a:rPr>
              <a:t>realizar</a:t>
            </a:r>
            <a:r>
              <a:rPr lang="en-US" dirty="0" smtClean="0">
                <a:solidFill>
                  <a:srgbClr val="000000"/>
                </a:solidFill>
              </a:rPr>
              <a:t> </a:t>
            </a:r>
            <a:r>
              <a:rPr lang="en-US" dirty="0" err="1" smtClean="0">
                <a:solidFill>
                  <a:srgbClr val="000000"/>
                </a:solidFill>
              </a:rPr>
              <a:t>su</a:t>
            </a:r>
            <a:r>
              <a:rPr lang="en-US" dirty="0" smtClean="0">
                <a:solidFill>
                  <a:srgbClr val="000000"/>
                </a:solidFill>
              </a:rPr>
              <a:t> </a:t>
            </a:r>
            <a:r>
              <a:rPr lang="en-US" dirty="0" err="1" smtClean="0">
                <a:solidFill>
                  <a:srgbClr val="000000"/>
                </a:solidFill>
              </a:rPr>
              <a:t>trabajo</a:t>
            </a:r>
            <a:r>
              <a:rPr lang="en-US" dirty="0" smtClean="0">
                <a:solidFill>
                  <a:srgbClr val="000000"/>
                </a:solidFill>
              </a:rPr>
              <a:t>.  </a:t>
            </a:r>
          </a:p>
          <a:p>
            <a:pPr eaLnBrk="1" hangingPunct="1">
              <a:spcBef>
                <a:spcPct val="0"/>
              </a:spcBef>
              <a:buFontTx/>
              <a:buChar char="•"/>
            </a:pPr>
            <a:r>
              <a:rPr lang="en-US" dirty="0" err="1" smtClean="0">
                <a:solidFill>
                  <a:srgbClr val="000000"/>
                </a:solidFill>
              </a:rPr>
              <a:t>Además</a:t>
            </a:r>
            <a:r>
              <a:rPr lang="en-US" dirty="0" smtClean="0">
                <a:solidFill>
                  <a:srgbClr val="000000"/>
                </a:solidFill>
              </a:rPr>
              <a:t>, los </a:t>
            </a:r>
            <a:r>
              <a:rPr lang="en-US" dirty="0" err="1" smtClean="0">
                <a:solidFill>
                  <a:srgbClr val="000000"/>
                </a:solidFill>
              </a:rPr>
              <a:t>espacios</a:t>
            </a:r>
            <a:r>
              <a:rPr lang="en-US" dirty="0" smtClean="0">
                <a:solidFill>
                  <a:srgbClr val="000000"/>
                </a:solidFill>
              </a:rPr>
              <a:t> </a:t>
            </a:r>
            <a:r>
              <a:rPr lang="en-US" dirty="0" err="1" smtClean="0">
                <a:solidFill>
                  <a:srgbClr val="000000"/>
                </a:solidFill>
              </a:rPr>
              <a:t>restringidos</a:t>
            </a:r>
            <a:r>
              <a:rPr lang="en-US" dirty="0" smtClean="0">
                <a:solidFill>
                  <a:srgbClr val="000000"/>
                </a:solidFill>
              </a:rPr>
              <a:t> </a:t>
            </a:r>
            <a:r>
              <a:rPr lang="en-US" dirty="0" err="1" smtClean="0">
                <a:solidFill>
                  <a:srgbClr val="000000"/>
                </a:solidFill>
              </a:rPr>
              <a:t>pueden</a:t>
            </a:r>
            <a:r>
              <a:rPr lang="en-US" dirty="0" smtClean="0">
                <a:solidFill>
                  <a:srgbClr val="000000"/>
                </a:solidFill>
              </a:rPr>
              <a:t> </a:t>
            </a:r>
            <a:r>
              <a:rPr lang="en-US" dirty="0" err="1" smtClean="0">
                <a:solidFill>
                  <a:srgbClr val="000000"/>
                </a:solidFill>
              </a:rPr>
              <a:t>ser</a:t>
            </a:r>
            <a:r>
              <a:rPr lang="en-US" dirty="0" smtClean="0">
                <a:solidFill>
                  <a:srgbClr val="000000"/>
                </a:solidFill>
              </a:rPr>
              <a:t> </a:t>
            </a:r>
            <a:r>
              <a:rPr lang="en-US" dirty="0" err="1" smtClean="0">
                <a:solidFill>
                  <a:srgbClr val="000000"/>
                </a:solidFill>
              </a:rPr>
              <a:t>más</a:t>
            </a:r>
            <a:r>
              <a:rPr lang="en-US" dirty="0" smtClean="0">
                <a:solidFill>
                  <a:srgbClr val="000000"/>
                </a:solidFill>
              </a:rPr>
              <a:t> </a:t>
            </a:r>
            <a:r>
              <a:rPr lang="en-US" dirty="0" err="1" smtClean="0">
                <a:solidFill>
                  <a:srgbClr val="000000"/>
                </a:solidFill>
              </a:rPr>
              <a:t>difíciles</a:t>
            </a:r>
            <a:r>
              <a:rPr lang="en-US" dirty="0" smtClean="0">
                <a:solidFill>
                  <a:srgbClr val="000000"/>
                </a:solidFill>
              </a:rPr>
              <a:t> de </a:t>
            </a:r>
            <a:r>
              <a:rPr lang="en-US" dirty="0" err="1" smtClean="0">
                <a:solidFill>
                  <a:srgbClr val="000000"/>
                </a:solidFill>
              </a:rPr>
              <a:t>evacuar</a:t>
            </a:r>
            <a:r>
              <a:rPr lang="en-US" dirty="0" smtClean="0">
                <a:solidFill>
                  <a:srgbClr val="000000"/>
                </a:solidFill>
              </a:rPr>
              <a:t> en </a:t>
            </a:r>
            <a:r>
              <a:rPr lang="en-US" dirty="0" err="1" smtClean="0">
                <a:solidFill>
                  <a:srgbClr val="000000"/>
                </a:solidFill>
              </a:rPr>
              <a:t>una</a:t>
            </a:r>
            <a:r>
              <a:rPr lang="en-US" dirty="0" smtClean="0">
                <a:solidFill>
                  <a:srgbClr val="000000"/>
                </a:solidFill>
              </a:rPr>
              <a:t> </a:t>
            </a:r>
            <a:r>
              <a:rPr lang="en-US" dirty="0" err="1" smtClean="0">
                <a:solidFill>
                  <a:srgbClr val="000000"/>
                </a:solidFill>
              </a:rPr>
              <a:t>situación</a:t>
            </a:r>
            <a:r>
              <a:rPr lang="en-US" dirty="0" smtClean="0">
                <a:solidFill>
                  <a:srgbClr val="000000"/>
                </a:solidFill>
              </a:rPr>
              <a:t> de </a:t>
            </a:r>
            <a:r>
              <a:rPr lang="en-US" dirty="0" err="1" smtClean="0">
                <a:solidFill>
                  <a:srgbClr val="000000"/>
                </a:solidFill>
              </a:rPr>
              <a:t>emergencia</a:t>
            </a:r>
            <a:r>
              <a:rPr lang="en-US" dirty="0" smtClean="0">
                <a:solidFill>
                  <a:srgbClr val="000000"/>
                </a:solidFill>
              </a:rPr>
              <a:t>, o </a:t>
            </a:r>
            <a:r>
              <a:rPr lang="en-US" dirty="0" err="1" smtClean="0">
                <a:solidFill>
                  <a:srgbClr val="000000"/>
                </a:solidFill>
              </a:rPr>
              <a:t>es</a:t>
            </a:r>
            <a:r>
              <a:rPr lang="en-US" dirty="0" smtClean="0">
                <a:solidFill>
                  <a:srgbClr val="000000"/>
                </a:solidFill>
              </a:rPr>
              <a:t> posible </a:t>
            </a:r>
            <a:r>
              <a:rPr lang="en-US" dirty="0" err="1" smtClean="0">
                <a:solidFill>
                  <a:srgbClr val="000000"/>
                </a:solidFill>
              </a:rPr>
              <a:t>que</a:t>
            </a:r>
            <a:r>
              <a:rPr lang="en-US" dirty="0" smtClean="0">
                <a:solidFill>
                  <a:srgbClr val="000000"/>
                </a:solidFill>
              </a:rPr>
              <a:t> sea </a:t>
            </a:r>
            <a:r>
              <a:rPr lang="en-US" dirty="0" err="1" smtClean="0">
                <a:solidFill>
                  <a:srgbClr val="000000"/>
                </a:solidFill>
              </a:rPr>
              <a:t>más</a:t>
            </a:r>
            <a:r>
              <a:rPr lang="en-US" dirty="0" smtClean="0">
                <a:solidFill>
                  <a:srgbClr val="000000"/>
                </a:solidFill>
              </a:rPr>
              <a:t> </a:t>
            </a:r>
            <a:r>
              <a:rPr lang="en-US" dirty="0" err="1" smtClean="0">
                <a:solidFill>
                  <a:srgbClr val="000000"/>
                </a:solidFill>
              </a:rPr>
              <a:t>difícil</a:t>
            </a:r>
            <a:r>
              <a:rPr lang="en-US" dirty="0" smtClean="0">
                <a:solidFill>
                  <a:srgbClr val="000000"/>
                </a:solidFill>
              </a:rPr>
              <a:t> </a:t>
            </a:r>
            <a:r>
              <a:rPr lang="en-US" dirty="0" err="1" smtClean="0">
                <a:solidFill>
                  <a:srgbClr val="000000"/>
                </a:solidFill>
              </a:rPr>
              <a:t>ingresar</a:t>
            </a:r>
            <a:r>
              <a:rPr lang="en-US" dirty="0" smtClean="0">
                <a:solidFill>
                  <a:srgbClr val="000000"/>
                </a:solidFill>
              </a:rPr>
              <a:t> </a:t>
            </a:r>
            <a:r>
              <a:rPr lang="en-US" dirty="0" err="1" smtClean="0">
                <a:solidFill>
                  <a:srgbClr val="000000"/>
                </a:solidFill>
              </a:rPr>
              <a:t>equipos</a:t>
            </a:r>
            <a:r>
              <a:rPr lang="en-US" dirty="0" smtClean="0">
                <a:solidFill>
                  <a:srgbClr val="000000"/>
                </a:solidFill>
              </a:rPr>
              <a:t> de </a:t>
            </a:r>
            <a:r>
              <a:rPr lang="en-US" dirty="0" err="1" smtClean="0">
                <a:solidFill>
                  <a:srgbClr val="000000"/>
                </a:solidFill>
              </a:rPr>
              <a:t>salvamento</a:t>
            </a:r>
            <a:r>
              <a:rPr lang="en-US" dirty="0" smtClean="0">
                <a:solidFill>
                  <a:srgbClr val="000000"/>
                </a:solidFill>
              </a:rPr>
              <a:t>.  </a:t>
            </a:r>
          </a:p>
          <a:p>
            <a:pPr eaLnBrk="1" hangingPunct="1">
              <a:spcBef>
                <a:spcPct val="0"/>
              </a:spcBef>
              <a:buFontTx/>
              <a:buChar char="•"/>
            </a:pPr>
            <a:r>
              <a:rPr lang="en-US" dirty="0" smtClean="0">
                <a:solidFill>
                  <a:srgbClr val="000000"/>
                </a:solidFill>
              </a:rPr>
              <a:t>Las </a:t>
            </a:r>
            <a:r>
              <a:rPr lang="en-US" dirty="0" err="1" smtClean="0">
                <a:solidFill>
                  <a:srgbClr val="000000"/>
                </a:solidFill>
              </a:rPr>
              <a:t>palabras</a:t>
            </a:r>
            <a:r>
              <a:rPr lang="en-US" dirty="0" smtClean="0">
                <a:solidFill>
                  <a:srgbClr val="000000"/>
                </a:solidFill>
              </a:rPr>
              <a:t> “</a:t>
            </a:r>
            <a:r>
              <a:rPr lang="en-US" dirty="0" err="1" smtClean="0">
                <a:solidFill>
                  <a:srgbClr val="000000"/>
                </a:solidFill>
              </a:rPr>
              <a:t>espacio</a:t>
            </a:r>
            <a:r>
              <a:rPr lang="en-US" dirty="0" smtClean="0">
                <a:solidFill>
                  <a:srgbClr val="000000"/>
                </a:solidFill>
              </a:rPr>
              <a:t> </a:t>
            </a:r>
            <a:r>
              <a:rPr lang="en-US" dirty="0" err="1" smtClean="0">
                <a:solidFill>
                  <a:srgbClr val="000000"/>
                </a:solidFill>
              </a:rPr>
              <a:t>restringido</a:t>
            </a:r>
            <a:r>
              <a:rPr lang="en-US" dirty="0" smtClean="0">
                <a:solidFill>
                  <a:srgbClr val="000000"/>
                </a:solidFill>
              </a:rPr>
              <a:t>” </a:t>
            </a:r>
            <a:r>
              <a:rPr lang="en-US" dirty="0" err="1" smtClean="0">
                <a:solidFill>
                  <a:srgbClr val="000000"/>
                </a:solidFill>
              </a:rPr>
              <a:t>deben</a:t>
            </a:r>
            <a:r>
              <a:rPr lang="en-US" dirty="0" smtClean="0">
                <a:solidFill>
                  <a:srgbClr val="000000"/>
                </a:solidFill>
              </a:rPr>
              <a:t> </a:t>
            </a:r>
            <a:r>
              <a:rPr lang="en-US" dirty="0" err="1" smtClean="0">
                <a:solidFill>
                  <a:srgbClr val="000000"/>
                </a:solidFill>
              </a:rPr>
              <a:t>indicar</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precaución</a:t>
            </a:r>
            <a:r>
              <a:rPr lang="en-US" dirty="0" smtClean="0">
                <a:solidFill>
                  <a:srgbClr val="000000"/>
                </a:solidFill>
              </a:rPr>
              <a:t> </a:t>
            </a:r>
            <a:r>
              <a:rPr lang="en-US" dirty="0" err="1" smtClean="0">
                <a:solidFill>
                  <a:srgbClr val="000000"/>
                </a:solidFill>
              </a:rPr>
              <a:t>adicional</a:t>
            </a:r>
            <a:r>
              <a:rPr lang="en-US" dirty="0" smtClean="0">
                <a:solidFill>
                  <a:srgbClr val="000000"/>
                </a:solidFill>
              </a:rPr>
              <a:t> </a:t>
            </a:r>
            <a:r>
              <a:rPr lang="en-US" dirty="0" err="1" smtClean="0">
                <a:solidFill>
                  <a:srgbClr val="000000"/>
                </a:solidFill>
              </a:rPr>
              <a:t>toda</a:t>
            </a:r>
            <a:r>
              <a:rPr lang="en-US" dirty="0" smtClean="0">
                <a:solidFill>
                  <a:srgbClr val="000000"/>
                </a:solidFill>
              </a:rPr>
              <a:t> </a:t>
            </a:r>
            <a:r>
              <a:rPr lang="en-US" dirty="0" err="1" smtClean="0">
                <a:solidFill>
                  <a:srgbClr val="000000"/>
                </a:solidFill>
              </a:rPr>
              <a:t>vez</a:t>
            </a:r>
            <a:r>
              <a:rPr lang="en-US" dirty="0" smtClean="0">
                <a:solidFill>
                  <a:srgbClr val="000000"/>
                </a:solidFill>
              </a:rPr>
              <a:t> </a:t>
            </a:r>
            <a:r>
              <a:rPr lang="en-US" dirty="0" err="1" smtClean="0">
                <a:solidFill>
                  <a:srgbClr val="000000"/>
                </a:solidFill>
              </a:rPr>
              <a:t>que</a:t>
            </a:r>
            <a:r>
              <a:rPr lang="en-US" dirty="0" smtClean="0">
                <a:solidFill>
                  <a:srgbClr val="000000"/>
                </a:solidFill>
              </a:rPr>
              <a:t> se </a:t>
            </a:r>
            <a:r>
              <a:rPr lang="en-US" dirty="0" err="1" smtClean="0">
                <a:solidFill>
                  <a:srgbClr val="000000"/>
                </a:solidFill>
              </a:rPr>
              <a:t>realice</a:t>
            </a:r>
            <a:r>
              <a:rPr lang="en-US" dirty="0" smtClean="0">
                <a:solidFill>
                  <a:srgbClr val="000000"/>
                </a:solidFill>
              </a:rPr>
              <a:t> </a:t>
            </a:r>
            <a:r>
              <a:rPr lang="en-US" dirty="0" err="1" smtClean="0">
                <a:solidFill>
                  <a:srgbClr val="000000"/>
                </a:solidFill>
              </a:rPr>
              <a:t>una</a:t>
            </a:r>
            <a:r>
              <a:rPr lang="en-US" dirty="0" smtClean="0">
                <a:solidFill>
                  <a:srgbClr val="000000"/>
                </a:solidFill>
              </a:rPr>
              <a:t> </a:t>
            </a:r>
            <a:r>
              <a:rPr lang="en-US" dirty="0" err="1" smtClean="0">
                <a:solidFill>
                  <a:srgbClr val="000000"/>
                </a:solidFill>
              </a:rPr>
              <a:t>actividad</a:t>
            </a:r>
            <a:r>
              <a:rPr lang="en-US" dirty="0" smtClean="0">
                <a:solidFill>
                  <a:srgbClr val="000000"/>
                </a:solidFill>
              </a:rPr>
              <a:t> o </a:t>
            </a:r>
            <a:r>
              <a:rPr lang="en-US" dirty="0" err="1" smtClean="0">
                <a:solidFill>
                  <a:srgbClr val="000000"/>
                </a:solidFill>
              </a:rPr>
              <a:t>tarea</a:t>
            </a:r>
            <a:r>
              <a:rPr lang="en-US" dirty="0" smtClean="0">
                <a:solidFill>
                  <a:srgbClr val="000000"/>
                </a:solidFill>
              </a:rPr>
              <a:t> </a:t>
            </a:r>
            <a:r>
              <a:rPr lang="en-US" dirty="0" err="1" smtClean="0">
                <a:solidFill>
                  <a:srgbClr val="000000"/>
                </a:solidFill>
              </a:rPr>
              <a:t>allí</a:t>
            </a:r>
            <a:r>
              <a:rPr lang="en-US" dirty="0" smtClean="0">
                <a:solidFill>
                  <a:srgbClr val="000000"/>
                </a:solidFill>
              </a:rPr>
              <a:t>.</a:t>
            </a:r>
          </a:p>
          <a:p>
            <a:pPr eaLnBrk="1" hangingPunct="1">
              <a:spcBef>
                <a:spcPct val="0"/>
              </a:spcBef>
              <a:buFontTx/>
              <a:buChar char="•"/>
            </a:pPr>
            <a:r>
              <a:rPr lang="en-US" dirty="0" err="1" smtClean="0">
                <a:solidFill>
                  <a:srgbClr val="000000"/>
                </a:solidFill>
              </a:rPr>
              <a:t>Todos</a:t>
            </a:r>
            <a:r>
              <a:rPr lang="en-US" dirty="0" smtClean="0">
                <a:solidFill>
                  <a:srgbClr val="000000"/>
                </a:solidFill>
              </a:rPr>
              <a:t> </a:t>
            </a:r>
            <a:r>
              <a:rPr lang="en-US" dirty="0" err="1" smtClean="0">
                <a:solidFill>
                  <a:srgbClr val="000000"/>
                </a:solidFill>
              </a:rPr>
              <a:t>debemos</a:t>
            </a:r>
            <a:r>
              <a:rPr lang="en-US" dirty="0" smtClean="0">
                <a:solidFill>
                  <a:srgbClr val="000000"/>
                </a:solidFill>
              </a:rPr>
              <a:t> </a:t>
            </a:r>
            <a:r>
              <a:rPr lang="en-US" dirty="0" err="1" smtClean="0">
                <a:solidFill>
                  <a:srgbClr val="000000"/>
                </a:solidFill>
              </a:rPr>
              <a:t>tener</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habilidades</a:t>
            </a:r>
            <a:r>
              <a:rPr lang="en-US" dirty="0" smtClean="0">
                <a:solidFill>
                  <a:srgbClr val="000000"/>
                </a:solidFill>
              </a:rPr>
              <a:t> y el </a:t>
            </a:r>
            <a:r>
              <a:rPr lang="en-US" dirty="0" err="1" smtClean="0">
                <a:solidFill>
                  <a:srgbClr val="000000"/>
                </a:solidFill>
              </a:rPr>
              <a:t>conocimiento</a:t>
            </a:r>
            <a:r>
              <a:rPr lang="en-US" dirty="0" smtClean="0">
                <a:solidFill>
                  <a:srgbClr val="000000"/>
                </a:solidFill>
              </a:rPr>
              <a:t> </a:t>
            </a:r>
            <a:r>
              <a:rPr lang="en-US" dirty="0" err="1" smtClean="0">
                <a:solidFill>
                  <a:srgbClr val="000000"/>
                </a:solidFill>
              </a:rPr>
              <a:t>necesarios</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reconocer</a:t>
            </a:r>
            <a:r>
              <a:rPr lang="en-US" dirty="0" smtClean="0">
                <a:solidFill>
                  <a:srgbClr val="000000"/>
                </a:solidFill>
              </a:rPr>
              <a:t> los </a:t>
            </a:r>
            <a:r>
              <a:rPr lang="en-US" dirty="0" err="1" smtClean="0">
                <a:solidFill>
                  <a:srgbClr val="000000"/>
                </a:solidFill>
              </a:rPr>
              <a:t>peligros</a:t>
            </a:r>
            <a:r>
              <a:rPr lang="en-US" dirty="0" smtClean="0">
                <a:solidFill>
                  <a:srgbClr val="000000"/>
                </a:solidFill>
              </a:rPr>
              <a:t> y </a:t>
            </a:r>
            <a:r>
              <a:rPr lang="en-US" dirty="0" err="1" smtClean="0">
                <a:solidFill>
                  <a:srgbClr val="000000"/>
                </a:solidFill>
              </a:rPr>
              <a:t>seleccionar</a:t>
            </a:r>
            <a:r>
              <a:rPr lang="en-US" dirty="0" smtClean="0">
                <a:solidFill>
                  <a:srgbClr val="000000"/>
                </a:solidFill>
              </a:rPr>
              <a:t> </a:t>
            </a:r>
            <a:r>
              <a:rPr lang="en-US" dirty="0" err="1" smtClean="0">
                <a:solidFill>
                  <a:srgbClr val="000000"/>
                </a:solidFill>
              </a:rPr>
              <a:t>las</a:t>
            </a:r>
            <a:r>
              <a:rPr lang="en-US" dirty="0" smtClean="0">
                <a:solidFill>
                  <a:srgbClr val="000000"/>
                </a:solidFill>
              </a:rPr>
              <a:t> </a:t>
            </a:r>
            <a:r>
              <a:rPr lang="en-US" dirty="0" err="1" smtClean="0">
                <a:solidFill>
                  <a:srgbClr val="000000"/>
                </a:solidFill>
              </a:rPr>
              <a:t>prácticas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 </a:t>
            </a:r>
            <a:r>
              <a:rPr lang="en-US" dirty="0" err="1" smtClean="0">
                <a:solidFill>
                  <a:srgbClr val="000000"/>
                </a:solidFill>
              </a:rPr>
              <a:t>seguras</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lidiar</a:t>
            </a:r>
            <a:r>
              <a:rPr lang="en-US" dirty="0" smtClean="0">
                <a:solidFill>
                  <a:srgbClr val="000000"/>
                </a:solidFill>
              </a:rPr>
              <a:t> con </a:t>
            </a:r>
            <a:r>
              <a:rPr lang="en-US" dirty="0" err="1" smtClean="0">
                <a:solidFill>
                  <a:srgbClr val="000000"/>
                </a:solidFill>
              </a:rPr>
              <a:t>estos</a:t>
            </a:r>
            <a:r>
              <a:rPr lang="en-US" dirty="0" smtClean="0">
                <a:solidFill>
                  <a:srgbClr val="000000"/>
                </a:solidFill>
              </a:rPr>
              <a:t> </a:t>
            </a:r>
            <a:r>
              <a:rPr lang="en-US" dirty="0" err="1" smtClean="0">
                <a:solidFill>
                  <a:srgbClr val="000000"/>
                </a:solidFill>
              </a:rPr>
              <a:t>peligros</a:t>
            </a:r>
            <a:r>
              <a:rPr lang="en-US" dirty="0" smtClean="0">
                <a:solidFill>
                  <a:srgbClr val="000000"/>
                </a:solidFill>
              </a:rPr>
              <a:t>.  </a:t>
            </a:r>
          </a:p>
          <a:p>
            <a:pPr eaLnBrk="1" hangingPunct="1">
              <a:spcBef>
                <a:spcPct val="0"/>
              </a:spcBef>
            </a:pPr>
            <a:r>
              <a:rPr lang="en-US" dirty="0" smtClean="0">
                <a:solidFill>
                  <a:srgbClr val="000000"/>
                </a:solidFill>
              </a:rPr>
              <a:t> </a:t>
            </a:r>
          </a:p>
        </p:txBody>
      </p:sp>
      <p:sp>
        <p:nvSpPr>
          <p:cNvPr id="154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A63EAB1-A4BD-441C-A4B9-6EBD04BE6FF3}" type="slidenum">
              <a:rPr lang="en-US" smtClean="0">
                <a:solidFill>
                  <a:srgbClr val="000000"/>
                </a:solidFill>
                <a:latin typeface="Calibri" pitchFamily="34" charset="0"/>
              </a:rPr>
              <a:pPr fontAlgn="base">
                <a:spcBef>
                  <a:spcPct val="0"/>
                </a:spcBef>
                <a:spcAft>
                  <a:spcPct val="0"/>
                </a:spcAft>
                <a:buSzPct val="100000"/>
                <a:defRPr/>
              </a:pPr>
              <a:t>8</a:t>
            </a:fld>
            <a:endParaRPr lang="en-US" smtClean="0">
              <a:solidFill>
                <a:srgbClr val="000000"/>
              </a:solidFill>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59</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Esté atento a las paredes, las áreas bajas, las fosas secundarias, etc. dentro del espacio, ya que es posible que estas áreas no se ventilen debido a las obstrucciones.  Asegúrese de ventilar el espacio minuciosamente para que no queden cavidades contaminadas, y después pruebe la atmósfera rutinariamente hasta que los niveles se estabilicen en condiciones de entrada aceptables.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Evite los cortocircuitos en un espacio restringido que tenga solo una abertura utilizando un soplador poderoso para soplar aire limpio hacia todo el espacio o lo largo de los conductos para llegar a la parte inferior del espacio.</a:t>
            </a:r>
          </a:p>
        </p:txBody>
      </p:sp>
      <p:sp>
        <p:nvSpPr>
          <p:cNvPr id="228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9128AC1-AF91-498D-86F6-585E0AD32BF5}" type="slidenum">
              <a:rPr lang="en-US" smtClean="0">
                <a:solidFill>
                  <a:srgbClr val="000000"/>
                </a:solidFill>
                <a:latin typeface="Calibri" pitchFamily="34" charset="0"/>
              </a:rPr>
              <a:pPr fontAlgn="base">
                <a:spcBef>
                  <a:spcPct val="0"/>
                </a:spcBef>
                <a:spcAft>
                  <a:spcPct val="0"/>
                </a:spcAft>
                <a:buSzPct val="100000"/>
                <a:defRPr/>
              </a:pPr>
              <a:t>80</a:t>
            </a:fld>
            <a:endParaRPr lang="en-US" smtClean="0">
              <a:solidFill>
                <a:srgbClr val="000000"/>
              </a:solidFill>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60</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 importante garantizar que el dispositivo de movimiento de aire, colocado donde el aire se extrae hacia el espacio restringido, sea de una fuente libre de contaminantes. Por ejemplo, si no es apropiado colocar el dispositivo de movimiento de aire junto a un vehículo generador diésel o a un sistema de escape compresor donde podría extraer un gas peligroso mientras se escapa otro.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Además, evite la recirculación del aire de escape en un espacio restringido mediante el posicionamiento de la entrada de aire lejos de la abertura de un espacio restringido.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Siempre ventile los espacios restringidos con aire respirable limpio.  Nunca se debe ventilar con oxígeno puro. El oxígeno incrementa el riesgo de incendio y explosión.</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pautas en el SG pág. 60.</a:t>
            </a:r>
          </a:p>
        </p:txBody>
      </p:sp>
      <p:sp>
        <p:nvSpPr>
          <p:cNvPr id="229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CF77B8D-FFCC-4C6F-99A4-6EE02CA3C1B4}" type="slidenum">
              <a:rPr lang="en-US" smtClean="0">
                <a:solidFill>
                  <a:srgbClr val="000000"/>
                </a:solidFill>
                <a:latin typeface="Calibri" pitchFamily="34" charset="0"/>
              </a:rPr>
              <a:pPr fontAlgn="base">
                <a:spcBef>
                  <a:spcPct val="0"/>
                </a:spcBef>
                <a:spcAft>
                  <a:spcPct val="0"/>
                </a:spcAft>
                <a:buSzPct val="100000"/>
                <a:defRPr/>
              </a:pPr>
              <a:t>81</a:t>
            </a:fld>
            <a:endParaRPr lang="en-US" smtClean="0">
              <a:solidFill>
                <a:srgbClr val="000000"/>
              </a:solidFill>
              <a:latin typeface="Calibri"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61-62</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Esto es para evitar que los materiales ingresen a las tuberías o respiraderos y para proteger al personal de las lesiones debido a la activación, puesta en marcha o liberación inesperada de energía almacenada de las máquinas, equipos o procesos mientras el ingresante está adentro.  En todos los casos, se necesita una verificación para garantizar que el aislamiento sea efectivo.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Han ocurrido accidentes incluso cuando los trabajadores tomaron las medidas necesarias de desconectar la fuente principal de energía, pero no realizaron el paso fundamental para un procedimiento de bloqueo completo.  Fallaron en probar el equipo para asegurarse de que la maquinaria estaba, de hecho, desenergizada.</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Dé a los estudiantes unos minutos para leer “Aprender de los demás” (SG pág. 62)</a:t>
            </a:r>
          </a:p>
        </p:txBody>
      </p:sp>
      <p:sp>
        <p:nvSpPr>
          <p:cNvPr id="230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2CA9A90-B153-4C20-BC85-8DF62F7CBC3F}" type="slidenum">
              <a:rPr lang="en-US" smtClean="0">
                <a:solidFill>
                  <a:srgbClr val="000000"/>
                </a:solidFill>
                <a:latin typeface="Calibri" pitchFamily="34" charset="0"/>
              </a:rPr>
              <a:pPr fontAlgn="base">
                <a:spcBef>
                  <a:spcPct val="0"/>
                </a:spcBef>
                <a:spcAft>
                  <a:spcPct val="0"/>
                </a:spcAft>
                <a:buSzPct val="100000"/>
                <a:defRPr/>
              </a:pPr>
              <a:t>82</a:t>
            </a:fld>
            <a:endParaRPr lang="en-US" smtClean="0">
              <a:solidFill>
                <a:srgbClr val="000000"/>
              </a:solidFill>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sz="1500" b="1" smtClean="0">
                <a:solidFill>
                  <a:srgbClr val="000000"/>
                </a:solidFill>
                <a:ea typeface="Calibri" pitchFamily="34" charset="0"/>
                <a:cs typeface="Times New Roman" pitchFamily="18" charset="0"/>
              </a:rPr>
              <a:t>Muestre las animaciones presionando la barra espaciadora o utilizando el control remoto.</a:t>
            </a:r>
            <a:r>
              <a:rPr lang="en-US" sz="1500" smtClean="0">
                <a:solidFill>
                  <a:srgbClr val="000000"/>
                </a:solidFill>
                <a:ea typeface="Calibri" pitchFamily="34" charset="0"/>
                <a:cs typeface="Times New Roman" pitchFamily="18" charset="0"/>
              </a:rPr>
              <a:t>  </a:t>
            </a:r>
            <a:r>
              <a:rPr lang="en-US" sz="1500" b="1" smtClean="0">
                <a:solidFill>
                  <a:srgbClr val="000000"/>
                </a:solidFill>
                <a:ea typeface="Calibri" pitchFamily="34" charset="0"/>
                <a:cs typeface="Times New Roman" pitchFamily="18" charset="0"/>
              </a:rPr>
              <a:t>Haga clic 5 veces para animar la imagen con el proceso.</a:t>
            </a:r>
            <a:r>
              <a:rPr lang="en-US" sz="1500" b="1" smtClean="0">
                <a:solidFill>
                  <a:srgbClr val="FF0000"/>
                </a:solidFill>
                <a:ea typeface="Calibri" pitchFamily="34" charset="0"/>
                <a:cs typeface="Times New Roman" pitchFamily="18" charset="0"/>
              </a:rPr>
              <a:t>  </a:t>
            </a:r>
            <a:r>
              <a:rPr lang="en-US" sz="1500" smtClean="0">
                <a:solidFill>
                  <a:srgbClr val="000000"/>
                </a:solidFill>
                <a:ea typeface="Calibri" pitchFamily="34" charset="0"/>
                <a:cs typeface="Times New Roman" pitchFamily="18" charset="0"/>
              </a:rPr>
              <a:t>Analice el proceso con la clase. </a:t>
            </a:r>
          </a:p>
          <a:p>
            <a:pPr defTabSz="912813" eaLnBrk="1" hangingPunct="1">
              <a:spcBef>
                <a:spcPts val="600"/>
              </a:spcBef>
            </a:pPr>
            <a:r>
              <a:rPr lang="en-US" sz="1600" b="1" smtClean="0">
                <a:solidFill>
                  <a:srgbClr val="000000"/>
                </a:solidFill>
                <a:latin typeface="Times New Roman" pitchFamily="18" charset="0"/>
                <a:ea typeface="Calibri" pitchFamily="34" charset="0"/>
                <a:cs typeface="Times New Roman" pitchFamily="18" charset="0"/>
              </a:rPr>
              <a:t>SG página 62</a:t>
            </a:r>
          </a:p>
          <a:p>
            <a:pPr defTabSz="912813" eaLnBrk="1" hangingPunct="1">
              <a:spcBef>
                <a:spcPct val="0"/>
              </a:spcBef>
            </a:pPr>
            <a:r>
              <a:rPr lang="en-US" sz="1600" b="1" smtClean="0">
                <a:solidFill>
                  <a:srgbClr val="000000"/>
                </a:solidFill>
                <a:latin typeface="Times New Roman" pitchFamily="18" charset="0"/>
                <a:ea typeface="Calibri" pitchFamily="34" charset="0"/>
                <a:cs typeface="Times New Roman" pitchFamily="18" charset="0"/>
              </a:rPr>
              <a:t>Instrucción</a:t>
            </a:r>
          </a:p>
          <a:p>
            <a:pPr defTabSz="912813" eaLnBrk="1" hangingPunct="1">
              <a:spcBef>
                <a:spcPts val="600"/>
              </a:spcBef>
              <a:buFont typeface="Symbol" pitchFamily="18" charset="2"/>
              <a:buChar char=""/>
            </a:pPr>
            <a:r>
              <a:rPr lang="en-US" sz="1500" smtClean="0">
                <a:solidFill>
                  <a:srgbClr val="000000"/>
                </a:solidFill>
                <a:ea typeface="Calibri" pitchFamily="34" charset="0"/>
                <a:cs typeface="Times New Roman" pitchFamily="18" charset="0"/>
              </a:rPr>
              <a:t>Muestre las animaciones en la diapositiva haciendo clic 5 veces con el control remoto (o presionando la barra espaciadora).</a:t>
            </a:r>
          </a:p>
          <a:p>
            <a:pPr defTabSz="912813" eaLnBrk="1" hangingPunct="1">
              <a:spcBef>
                <a:spcPct val="0"/>
              </a:spcBef>
              <a:buFont typeface="Symbol" pitchFamily="18" charset="2"/>
              <a:buChar char=""/>
            </a:pPr>
            <a:r>
              <a:rPr lang="en-US" sz="1600" smtClean="0">
                <a:solidFill>
                  <a:srgbClr val="000000"/>
                </a:solidFill>
                <a:latin typeface="Times New Roman" pitchFamily="18" charset="0"/>
                <a:ea typeface="Calibri" pitchFamily="34" charset="0"/>
                <a:cs typeface="Times New Roman" pitchFamily="18" charset="0"/>
              </a:rPr>
              <a:t>El sello o máscara es el bloque que se pone en la línea o tubería en una unión.  La tubería se purga primero para alivio y presión.  Los pernos de la brida se retiran para separar los tubos.  El sello o máscara, que a veces se conoce como disco plano, se coloca entre dos tuberías y se emperna.  Las máscaras se deben ajustar firmemente con todos los pernos en su lugar.  Deben ser lo suficientemente fuertes para soportar cuatro veces la presión en la línea.</a:t>
            </a:r>
          </a:p>
          <a:p>
            <a:pPr defTabSz="912813" eaLnBrk="1" hangingPunct="1">
              <a:spcBef>
                <a:spcPct val="0"/>
              </a:spcBef>
              <a:spcAft>
                <a:spcPts val="600"/>
              </a:spcAft>
              <a:buFont typeface="Symbol" pitchFamily="18" charset="2"/>
              <a:buChar char=""/>
            </a:pPr>
            <a:r>
              <a:rPr lang="en-US" sz="1600" smtClean="0">
                <a:solidFill>
                  <a:srgbClr val="000000"/>
                </a:solidFill>
                <a:latin typeface="Times New Roman" pitchFamily="18" charset="0"/>
                <a:ea typeface="Calibri" pitchFamily="34" charset="0"/>
                <a:cs typeface="Times New Roman" pitchFamily="18" charset="0"/>
              </a:rPr>
              <a:t>Cuando la válvula esté bloqueada, asegúrese de que no se mueva más de un cuarto de giro (prueba). Una vez que la línea esté sellada, bloquee el sello para mostrar que no se removerá.</a:t>
            </a:r>
          </a:p>
          <a:p>
            <a:pPr defTabSz="912813" eaLnBrk="1" hangingPunct="1">
              <a:spcBef>
                <a:spcPct val="0"/>
              </a:spcBef>
              <a:spcAft>
                <a:spcPts val="600"/>
              </a:spcAft>
              <a:buFont typeface="Symbol" pitchFamily="18" charset="2"/>
              <a:buChar char=""/>
            </a:pPr>
            <a:r>
              <a:rPr lang="en-US" sz="1500" smtClean="0">
                <a:solidFill>
                  <a:srgbClr val="000000"/>
                </a:solidFill>
                <a:ea typeface="Calibri" pitchFamily="34" charset="0"/>
                <a:cs typeface="Times New Roman" pitchFamily="18" charset="0"/>
              </a:rPr>
              <a:t>El sello o máscara es el bloque que se pone en la línea o tubería en una unión.  La tubería se purga primero para alivio y presión.  Los pernos de la brida se retiran para separar los tubos.  El sello o máscara, que a veces se conoce como disco plano, se coloca entre dos tuberías y se emperna.  Las máscaras se deben ajustar firmemente con todos los pernos en su lugar.  Deben ser lo suficientemente fuertes para soportar cuatro veces la presión en la línea.</a:t>
            </a:r>
          </a:p>
          <a:p>
            <a:pPr defTabSz="912813" eaLnBrk="1" hangingPunct="1">
              <a:spcBef>
                <a:spcPct val="0"/>
              </a:spcBef>
              <a:buFontTx/>
              <a:buChar char="•"/>
            </a:pPr>
            <a:r>
              <a:rPr lang="en-US" smtClean="0">
                <a:solidFill>
                  <a:srgbClr val="000000"/>
                </a:solidFill>
                <a:ea typeface="Calibri" pitchFamily="34" charset="0"/>
                <a:cs typeface="Times New Roman" pitchFamily="18" charset="0"/>
              </a:rPr>
              <a:t>El "sellado o enmascarado" quiere decir el cierre absoluto de una tubería, línea o conducto mediante el ajuste de una placa sólida (como una brida ciega o una brida tipo sartén) que cubra por completo el diámetro y que sea capaz de soportar la presión máxima de la tubería, línea o conducto sin que se produzca una fuga más allá de la placa.   - 29 CFR 1910.146, Espacios restringidos para los que se requiere permiso.</a:t>
            </a:r>
          </a:p>
          <a:p>
            <a:pPr defTabSz="912813" eaLnBrk="1" hangingPunct="1">
              <a:spcBef>
                <a:spcPct val="0"/>
              </a:spcBef>
              <a:buFontTx/>
              <a:buChar char="•"/>
            </a:pPr>
            <a:endParaRPr lang="en-US" smtClean="0">
              <a:solidFill>
                <a:srgbClr val="000000"/>
              </a:solidFill>
              <a:ea typeface="Calibri" pitchFamily="34" charset="0"/>
              <a:cs typeface="Times New Roman" pitchFamily="18" charset="0"/>
            </a:endParaRPr>
          </a:p>
        </p:txBody>
      </p:sp>
      <p:sp>
        <p:nvSpPr>
          <p:cNvPr id="231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B6CB15F-1268-420D-93B1-FC1A6DDAF8E3}" type="slidenum">
              <a:rPr lang="en-US" smtClean="0">
                <a:solidFill>
                  <a:srgbClr val="000000"/>
                </a:solidFill>
                <a:latin typeface="Calibri" pitchFamily="34" charset="0"/>
              </a:rPr>
              <a:pPr fontAlgn="base">
                <a:spcBef>
                  <a:spcPct val="0"/>
                </a:spcBef>
                <a:spcAft>
                  <a:spcPct val="0"/>
                </a:spcAft>
                <a:buSzPct val="100000"/>
                <a:defRPr/>
              </a:pPr>
              <a:t>83</a:t>
            </a:fld>
            <a:endParaRPr lang="en-US" smtClean="0">
              <a:solidFill>
                <a:srgbClr val="000000"/>
              </a:solidFill>
              <a:latin typeface="Calibri" pitchFamily="34" charset="0"/>
            </a:endParaRPr>
          </a:p>
        </p:txBody>
      </p:sp>
      <p:sp>
        <p:nvSpPr>
          <p:cNvPr id="231429" name="Notes Placeholder 2"/>
          <p:cNvSpPr txBox="1">
            <a:spLocks/>
          </p:cNvSpPr>
          <p:nvPr/>
        </p:nvSpPr>
        <p:spPr bwMode="auto">
          <a:xfrm>
            <a:off x="884238" y="4713288"/>
            <a:ext cx="58515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93" tIns="47597" rIns="95193" bIns="47597"/>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200">
              <a:latin typeface="Calibri" pitchFamily="34" charset="0"/>
            </a:endParaRPr>
          </a:p>
        </p:txBody>
      </p:sp>
      <p:sp>
        <p:nvSpPr>
          <p:cNvPr id="231430" name="Notes Placeholder 2"/>
          <p:cNvSpPr txBox="1">
            <a:spLocks/>
          </p:cNvSpPr>
          <p:nvPr/>
        </p:nvSpPr>
        <p:spPr bwMode="auto">
          <a:xfrm>
            <a:off x="904875" y="4865688"/>
            <a:ext cx="58515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93" tIns="47597" rIns="95193" bIns="47597"/>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300">
              <a:latin typeface="Calibri" pitchFamily="34" charset="0"/>
            </a:endParaRPr>
          </a:p>
          <a:p>
            <a:pPr eaLnBrk="1" hangingPunct="1"/>
            <a:endParaRPr lang="en-US" sz="1200">
              <a:latin typeface="Calibri"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63</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Muestre las animaciones en la diapositiva haciendo clic 3 veces con el control remoto (o presionando la barra espaciadora).</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X = bloque doble</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O = purga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Implica el uso de un sistema de tres válvulas al cerrar una línea, conducto o tubería que lleve a que un espacio restringido quede aislado.  Dos válvulas en línea se bloquean cerradas y después una válvula de drenaje, entre las dos válvulas cerradas, se abre y bloquea para que el material no fluya y drene en caso de una pérdida de la válvula.</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proceso mediante el cual un PRCS se quita de servicio, y se protege por completo de la liberación de energía y material en el espacio.</a:t>
            </a:r>
          </a:p>
        </p:txBody>
      </p:sp>
      <p:sp>
        <p:nvSpPr>
          <p:cNvPr id="232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6A6E716-8D72-4232-93B8-4E10B926473D}" type="slidenum">
              <a:rPr lang="en-US" smtClean="0">
                <a:solidFill>
                  <a:srgbClr val="000000"/>
                </a:solidFill>
                <a:latin typeface="Calibri" pitchFamily="34" charset="0"/>
              </a:rPr>
              <a:pPr fontAlgn="base">
                <a:spcBef>
                  <a:spcPct val="0"/>
                </a:spcBef>
                <a:spcAft>
                  <a:spcPct val="0"/>
                </a:spcAft>
                <a:buSzPct val="100000"/>
                <a:defRPr/>
              </a:pPr>
              <a:t>84</a:t>
            </a:fld>
            <a:endParaRPr lang="en-US" smtClean="0">
              <a:solidFill>
                <a:srgbClr val="000000"/>
              </a:solidFill>
              <a:latin typeface="Calibri"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63</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interrupción de línea es otra alternativa para eliminar la sección de bobina (o una junta de dilatación) de un conducto de tubería.</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Al colocar un bloqueo a través del orificio del perno, está evitando el reseccionamiento accidental y la realización de un procedimiento de bloqueo, etiquetado y prueba.</a:t>
            </a:r>
          </a:p>
        </p:txBody>
      </p:sp>
      <p:sp>
        <p:nvSpPr>
          <p:cNvPr id="233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7D867AF-9B52-4B91-B626-C850EC0845AF}" type="slidenum">
              <a:rPr lang="en-US" smtClean="0">
                <a:solidFill>
                  <a:srgbClr val="000000"/>
                </a:solidFill>
                <a:latin typeface="Calibri" pitchFamily="34" charset="0"/>
              </a:rPr>
              <a:pPr fontAlgn="base">
                <a:spcBef>
                  <a:spcPct val="0"/>
                </a:spcBef>
                <a:spcAft>
                  <a:spcPct val="0"/>
                </a:spcAft>
                <a:buSzPct val="100000"/>
                <a:defRPr/>
              </a:pPr>
              <a:t>85</a:t>
            </a:fld>
            <a:endParaRPr lang="en-US" smtClean="0">
              <a:solidFill>
                <a:srgbClr val="000000"/>
              </a:solidFill>
              <a:latin typeface="Calibri"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video de 5 minutos comenzará cuando haga clic.</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video es una demostración de los procesos de sellado/enmascarado, bloque doble y purga y bloqueo, etiquetado y prueba.</a:t>
            </a:r>
          </a:p>
          <a:p>
            <a:pPr eaLnBrk="1" hangingPunct="1">
              <a:spcBef>
                <a:spcPct val="0"/>
              </a:spcBef>
            </a:pPr>
            <a:endParaRPr lang="en-US" smtClean="0">
              <a:solidFill>
                <a:srgbClr val="000000"/>
              </a:solidFill>
              <a:latin typeface="Times New Roman" pitchFamily="18" charset="0"/>
              <a:ea typeface="Calibri" pitchFamily="34" charset="0"/>
              <a:cs typeface="Times New Roman" pitchFamily="18" charset="0"/>
            </a:endParaRPr>
          </a:p>
        </p:txBody>
      </p:sp>
      <p:sp>
        <p:nvSpPr>
          <p:cNvPr id="234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7EDE234-6EE0-4BB0-9562-1B84994C6CB8}" type="slidenum">
              <a:rPr lang="en-US" smtClean="0">
                <a:solidFill>
                  <a:srgbClr val="000000"/>
                </a:solidFill>
                <a:latin typeface="Calibri" pitchFamily="34" charset="0"/>
              </a:rPr>
              <a:pPr fontAlgn="base">
                <a:spcBef>
                  <a:spcPct val="0"/>
                </a:spcBef>
                <a:spcAft>
                  <a:spcPct val="0"/>
                </a:spcAft>
                <a:buSzPct val="100000"/>
                <a:defRPr/>
              </a:pPr>
              <a:t>86</a:t>
            </a:fld>
            <a:endParaRPr lang="en-US" smtClean="0">
              <a:solidFill>
                <a:srgbClr val="000000"/>
              </a:solidFill>
              <a:latin typeface="Calibri"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64</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equipo eléctrico de cualquier tipo puede producir una chispa que potencialmente podría encender los vapores.  Si trabaja con estos productos, el equipo eléctrico debe estar calificado como intrínsecamente seguro.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Intrínsecamente seguro (IS, por sus siglas en inglés): Un dispositivo intrínsecamente seguro está diseñado para no introducir una fuente de ignición (chispa).  </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equipo eléctrico debe estar calificado como IS si se utiliza en cualquier área en donde pueda existir una atmósfera inflamable. </a:t>
            </a:r>
          </a:p>
        </p:txBody>
      </p:sp>
      <p:sp>
        <p:nvSpPr>
          <p:cNvPr id="235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433C76E-E03D-4486-AE8D-9E741006ADA1}" type="slidenum">
              <a:rPr lang="en-US" smtClean="0">
                <a:solidFill>
                  <a:srgbClr val="000000"/>
                </a:solidFill>
                <a:latin typeface="Calibri" pitchFamily="34" charset="0"/>
              </a:rPr>
              <a:pPr fontAlgn="base">
                <a:spcBef>
                  <a:spcPct val="0"/>
                </a:spcBef>
                <a:spcAft>
                  <a:spcPct val="0"/>
                </a:spcAft>
                <a:buSzPct val="100000"/>
                <a:defRPr/>
              </a:pPr>
              <a:t>87</a:t>
            </a:fld>
            <a:endParaRPr lang="en-US" smtClean="0">
              <a:solidFill>
                <a:srgbClr val="000000"/>
              </a:solidFill>
              <a:latin typeface="Calibri"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64-65</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Todo el equipo requerido debe mencionarse en el permiso de entrada del espacio restringido.  Recuerde, el EPP solo se debería utilizar como un último recurso al controlar o reducir un peligro.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requisitos de EPP varían en gran medida entre las entradas, pero como mínimo incluyen protección adecuada para la cabeza y para los ojos y calzado de seguridad.  También pueden incluir botas de caucho, ropa de protección química, protección para caídas, protección auditiva, alarmas de dificultades y respiradores (ya sea para peligros específicos presentes o para escape).</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EPP que utiliza mientras trabaja dentro de un espacio restringido se determina por los peligros del espacio.  Cualquier EPP necesario para completar una entrada segura se debe registrar en el permiso de entrada.  El EPP utilizado para la entrada a un espacio restringido puede ir desde ropa de trabajo común hasta un traje protector químico totalmente encapsulado.  Siempre lea las etiquetas y las hojas SDS de los químicos.  Hable con el representante de salud y seguridad del área cuando decida qué vestimenta de protección química se puede requerir.</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Para realizar un rescate sin entrar en un PRCS, el ingresante debe usar un arnés corporal completo y una línea de rescate en todo momento.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el supervisor de entrada determina que el uso del arnés corporal completo y la línea de rescate es inviable o crea un mayor peligro, se debe solicitar y aprobar una excepción a la política en la revisión de tareas.  </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Las líneas de recuperación también se deben adherir al arnés de seguridad cuando su uso podría ayudar con un posible rescate y no cree un peligro adicional durante la entrada.</a:t>
            </a:r>
          </a:p>
        </p:txBody>
      </p:sp>
      <p:sp>
        <p:nvSpPr>
          <p:cNvPr id="236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EE1FE3C-E218-4B28-B5F2-493CD8EA0691}" type="slidenum">
              <a:rPr lang="en-US" smtClean="0">
                <a:solidFill>
                  <a:srgbClr val="000000"/>
                </a:solidFill>
                <a:latin typeface="Calibri" pitchFamily="34" charset="0"/>
              </a:rPr>
              <a:pPr fontAlgn="base">
                <a:spcBef>
                  <a:spcPct val="0"/>
                </a:spcBef>
                <a:spcAft>
                  <a:spcPct val="0"/>
                </a:spcAft>
                <a:buSzPct val="100000"/>
                <a:defRPr/>
              </a:pPr>
              <a:t>88</a:t>
            </a:fld>
            <a:endParaRPr lang="en-US" smtClean="0">
              <a:solidFill>
                <a:srgbClr val="000000"/>
              </a:solidFill>
              <a:latin typeface="Calibri"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66</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está trabajando en un PRCS o en un NPRCS, es fundamental que asegure de manera adecuada cada entrada al espacio restringido de la entrada no autorizada o accidental.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ejemplos incluyen barricadas adecuadas, señales de advertencia apropiadas, barandillas temporarias, conos y otros dispositivos o cualquier combinación alrededor del espacio.    </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La selección de barreras aptas dependerá de la naturaleza del peligro y del tamaño del área o del equipo limitado con cordones.</a:t>
            </a:r>
          </a:p>
        </p:txBody>
      </p:sp>
      <p:sp>
        <p:nvSpPr>
          <p:cNvPr id="237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BC1D7A1-9367-493A-9001-A61830DC04B9}" type="slidenum">
              <a:rPr lang="en-US" smtClean="0">
                <a:solidFill>
                  <a:srgbClr val="000000"/>
                </a:solidFill>
                <a:latin typeface="Calibri" pitchFamily="34" charset="0"/>
              </a:rPr>
              <a:pPr fontAlgn="base">
                <a:spcBef>
                  <a:spcPct val="0"/>
                </a:spcBef>
                <a:spcAft>
                  <a:spcPct val="0"/>
                </a:spcAft>
                <a:buSzPct val="100000"/>
                <a:defRPr/>
              </a:pPr>
              <a:t>89</a:t>
            </a:fld>
            <a:endParaRPr lang="en-US" smtClean="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0070C0"/>
                </a:solidFill>
              </a:rPr>
              <a:t>Video:</a:t>
            </a:r>
            <a:r>
              <a:rPr lang="en-US" dirty="0" smtClean="0">
                <a:solidFill>
                  <a:srgbClr val="000000"/>
                </a:solidFill>
              </a:rPr>
              <a:t> 2,5 </a:t>
            </a:r>
            <a:r>
              <a:rPr lang="en-US" dirty="0" err="1" smtClean="0">
                <a:solidFill>
                  <a:srgbClr val="000000"/>
                </a:solidFill>
              </a:rPr>
              <a:t>minutos</a:t>
            </a:r>
            <a:endParaRPr lang="en-US" dirty="0" smtClean="0">
              <a:solidFill>
                <a:srgbClr val="000000"/>
              </a:solidFill>
            </a:endParaRPr>
          </a:p>
          <a:p>
            <a:pPr eaLnBrk="1" hangingPunct="1">
              <a:spcBef>
                <a:spcPct val="0"/>
              </a:spcBef>
            </a:pPr>
            <a:endParaRPr lang="en-US" dirty="0" smtClean="0">
              <a:solidFill>
                <a:srgbClr val="000000"/>
              </a:solidFill>
            </a:endParaRPr>
          </a:p>
          <a:p>
            <a:pPr eaLnBrk="1" hangingPunct="1">
              <a:spcBef>
                <a:spcPct val="0"/>
              </a:spcBef>
            </a:pPr>
            <a:r>
              <a:rPr lang="en-US" dirty="0" err="1" smtClean="0">
                <a:solidFill>
                  <a:srgbClr val="000000"/>
                </a:solidFill>
              </a:rPr>
              <a:t>Noticia</a:t>
            </a:r>
            <a:r>
              <a:rPr lang="en-US" dirty="0" smtClean="0">
                <a:solidFill>
                  <a:srgbClr val="000000"/>
                </a:solidFill>
              </a:rPr>
              <a:t> de 2 </a:t>
            </a:r>
            <a:r>
              <a:rPr lang="en-US" dirty="0" err="1" smtClean="0">
                <a:solidFill>
                  <a:srgbClr val="000000"/>
                </a:solidFill>
              </a:rPr>
              <a:t>muertes</a:t>
            </a:r>
            <a:r>
              <a:rPr lang="en-US" dirty="0" smtClean="0">
                <a:solidFill>
                  <a:srgbClr val="000000"/>
                </a:solidFill>
              </a:rPr>
              <a:t> en Scottsdale, AZ (25 de </a:t>
            </a:r>
            <a:r>
              <a:rPr lang="en-US" dirty="0" err="1" smtClean="0">
                <a:solidFill>
                  <a:srgbClr val="000000"/>
                </a:solidFill>
              </a:rPr>
              <a:t>agosto</a:t>
            </a:r>
            <a:r>
              <a:rPr lang="en-US" dirty="0" smtClean="0">
                <a:solidFill>
                  <a:srgbClr val="000000"/>
                </a:solidFill>
              </a:rPr>
              <a:t> de 2014)</a:t>
            </a:r>
          </a:p>
          <a:p>
            <a:pPr eaLnBrk="1" hangingPunct="1">
              <a:spcBef>
                <a:spcPct val="0"/>
              </a:spcBef>
            </a:pPr>
            <a:endParaRPr lang="en-US" dirty="0" smtClean="0">
              <a:solidFill>
                <a:srgbClr val="000000"/>
              </a:solidFill>
            </a:endParaRPr>
          </a:p>
          <a:p>
            <a:pPr eaLnBrk="1" hangingPunct="1">
              <a:spcBef>
                <a:spcPct val="0"/>
              </a:spcBef>
            </a:pPr>
            <a:r>
              <a:rPr lang="en-US" b="1" dirty="0" smtClean="0">
                <a:solidFill>
                  <a:srgbClr val="FF0000"/>
                </a:solidFill>
              </a:rPr>
              <a:t>Instructor:</a:t>
            </a:r>
            <a:r>
              <a:rPr lang="en-US" dirty="0" smtClean="0">
                <a:solidFill>
                  <a:srgbClr val="000000"/>
                </a:solidFill>
              </a:rPr>
              <a:t> </a:t>
            </a:r>
            <a:r>
              <a:rPr lang="en-US" dirty="0" err="1" smtClean="0">
                <a:solidFill>
                  <a:srgbClr val="000000"/>
                </a:solidFill>
              </a:rPr>
              <a:t>Haga</a:t>
            </a:r>
            <a:r>
              <a:rPr lang="en-US" dirty="0" smtClean="0">
                <a:solidFill>
                  <a:srgbClr val="000000"/>
                </a:solidFill>
              </a:rPr>
              <a:t> </a:t>
            </a:r>
            <a:r>
              <a:rPr lang="en-US" dirty="0" err="1" smtClean="0">
                <a:solidFill>
                  <a:srgbClr val="000000"/>
                </a:solidFill>
              </a:rPr>
              <a:t>clic</a:t>
            </a:r>
            <a:r>
              <a:rPr lang="en-US" dirty="0" smtClean="0">
                <a:solidFill>
                  <a:srgbClr val="000000"/>
                </a:solidFill>
              </a:rPr>
              <a:t> en la </a:t>
            </a:r>
            <a:r>
              <a:rPr lang="en-US" dirty="0" err="1" smtClean="0">
                <a:solidFill>
                  <a:srgbClr val="000000"/>
                </a:solidFill>
              </a:rPr>
              <a:t>pantalla</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reproducir</a:t>
            </a:r>
            <a:r>
              <a:rPr lang="en-US" dirty="0" smtClean="0">
                <a:solidFill>
                  <a:srgbClr val="000000"/>
                </a:solidFill>
              </a:rPr>
              <a:t> el video.  </a:t>
            </a:r>
            <a:r>
              <a:rPr lang="en-US" dirty="0" err="1" smtClean="0">
                <a:solidFill>
                  <a:srgbClr val="000000"/>
                </a:solidFill>
              </a:rPr>
              <a:t>Utilice</a:t>
            </a:r>
            <a:r>
              <a:rPr lang="en-US" dirty="0" smtClean="0">
                <a:solidFill>
                  <a:srgbClr val="000000"/>
                </a:solidFill>
              </a:rPr>
              <a:t> el video </a:t>
            </a:r>
            <a:r>
              <a:rPr lang="en-US" dirty="0" err="1" smtClean="0">
                <a:solidFill>
                  <a:srgbClr val="000000"/>
                </a:solidFill>
              </a:rPr>
              <a:t>como</a:t>
            </a:r>
            <a:r>
              <a:rPr lang="en-US" dirty="0" smtClean="0">
                <a:solidFill>
                  <a:srgbClr val="000000"/>
                </a:solidFill>
              </a:rPr>
              <a:t> </a:t>
            </a:r>
            <a:r>
              <a:rPr lang="en-US" dirty="0" err="1" smtClean="0">
                <a:solidFill>
                  <a:srgbClr val="000000"/>
                </a:solidFill>
              </a:rPr>
              <a:t>motivación</a:t>
            </a:r>
            <a:r>
              <a:rPr lang="en-US" dirty="0" smtClean="0">
                <a:solidFill>
                  <a:srgbClr val="000000"/>
                </a:solidFill>
              </a:rPr>
              <a:t>.  Después de </a:t>
            </a:r>
            <a:r>
              <a:rPr lang="en-US" dirty="0" err="1" smtClean="0">
                <a:solidFill>
                  <a:srgbClr val="000000"/>
                </a:solidFill>
              </a:rPr>
              <a:t>que</a:t>
            </a:r>
            <a:r>
              <a:rPr lang="en-US" dirty="0" smtClean="0">
                <a:solidFill>
                  <a:srgbClr val="000000"/>
                </a:solidFill>
              </a:rPr>
              <a:t> el video </a:t>
            </a:r>
            <a:r>
              <a:rPr lang="en-US" dirty="0" err="1" smtClean="0">
                <a:solidFill>
                  <a:srgbClr val="000000"/>
                </a:solidFill>
              </a:rPr>
              <a:t>haya</a:t>
            </a:r>
            <a:r>
              <a:rPr lang="en-US" dirty="0" smtClean="0">
                <a:solidFill>
                  <a:srgbClr val="000000"/>
                </a:solidFill>
              </a:rPr>
              <a:t> </a:t>
            </a:r>
            <a:r>
              <a:rPr lang="en-US" dirty="0" err="1" smtClean="0">
                <a:solidFill>
                  <a:srgbClr val="000000"/>
                </a:solidFill>
              </a:rPr>
              <a:t>terminado</a:t>
            </a:r>
            <a:r>
              <a:rPr lang="en-US" dirty="0" smtClean="0">
                <a:solidFill>
                  <a:srgbClr val="000000"/>
                </a:solidFill>
              </a:rPr>
              <a:t>, </a:t>
            </a:r>
            <a:r>
              <a:rPr lang="en-US" dirty="0" err="1" smtClean="0">
                <a:solidFill>
                  <a:srgbClr val="000000"/>
                </a:solidFill>
              </a:rPr>
              <a:t>analice</a:t>
            </a:r>
            <a:r>
              <a:rPr lang="en-US" dirty="0" smtClean="0">
                <a:solidFill>
                  <a:srgbClr val="000000"/>
                </a:solidFill>
              </a:rPr>
              <a:t>:</a:t>
            </a:r>
          </a:p>
          <a:p>
            <a:pPr eaLnBrk="1" hangingPunct="1">
              <a:spcBef>
                <a:spcPct val="0"/>
              </a:spcBef>
              <a:buFontTx/>
              <a:buChar char="•"/>
            </a:pPr>
            <a:r>
              <a:rPr lang="en-US" dirty="0" smtClean="0">
                <a:solidFill>
                  <a:srgbClr val="000000"/>
                </a:solidFill>
              </a:rPr>
              <a:t>¿</a:t>
            </a:r>
            <a:r>
              <a:rPr lang="en-US" dirty="0" err="1" smtClean="0">
                <a:solidFill>
                  <a:srgbClr val="000000"/>
                </a:solidFill>
              </a:rPr>
              <a:t>Por</a:t>
            </a:r>
            <a:r>
              <a:rPr lang="en-US" dirty="0" smtClean="0">
                <a:solidFill>
                  <a:srgbClr val="000000"/>
                </a:solidFill>
              </a:rPr>
              <a:t> </a:t>
            </a:r>
            <a:r>
              <a:rPr lang="en-US" dirty="0" err="1" smtClean="0">
                <a:solidFill>
                  <a:srgbClr val="000000"/>
                </a:solidFill>
              </a:rPr>
              <a:t>qué</a:t>
            </a:r>
            <a:r>
              <a:rPr lang="en-US" dirty="0" smtClean="0">
                <a:solidFill>
                  <a:srgbClr val="000000"/>
                </a:solidFill>
              </a:rPr>
              <a:t> </a:t>
            </a:r>
            <a:r>
              <a:rPr lang="en-US" dirty="0" err="1" smtClean="0">
                <a:solidFill>
                  <a:srgbClr val="000000"/>
                </a:solidFill>
              </a:rPr>
              <a:t>nos</a:t>
            </a:r>
            <a:r>
              <a:rPr lang="en-US" dirty="0" smtClean="0">
                <a:solidFill>
                  <a:srgbClr val="000000"/>
                </a:solidFill>
              </a:rPr>
              <a:t> </a:t>
            </a:r>
            <a:r>
              <a:rPr lang="en-US" dirty="0" err="1" smtClean="0">
                <a:solidFill>
                  <a:srgbClr val="000000"/>
                </a:solidFill>
              </a:rPr>
              <a:t>sentamos</a:t>
            </a:r>
            <a:r>
              <a:rPr lang="en-US" dirty="0" smtClean="0">
                <a:solidFill>
                  <a:srgbClr val="000000"/>
                </a:solidFill>
              </a:rPr>
              <a:t> en </a:t>
            </a:r>
            <a:r>
              <a:rPr lang="en-US" dirty="0" err="1" smtClean="0">
                <a:solidFill>
                  <a:srgbClr val="000000"/>
                </a:solidFill>
              </a:rPr>
              <a:t>clase</a:t>
            </a:r>
            <a:r>
              <a:rPr lang="en-US" dirty="0" smtClean="0">
                <a:solidFill>
                  <a:srgbClr val="000000"/>
                </a:solidFill>
              </a:rPr>
              <a:t> y </a:t>
            </a:r>
            <a:r>
              <a:rPr lang="en-US" dirty="0" err="1" smtClean="0">
                <a:solidFill>
                  <a:srgbClr val="000000"/>
                </a:solidFill>
              </a:rPr>
              <a:t>asistimos</a:t>
            </a:r>
            <a:r>
              <a:rPr lang="en-US" dirty="0" smtClean="0">
                <a:solidFill>
                  <a:srgbClr val="000000"/>
                </a:solidFill>
              </a:rPr>
              <a:t> a la </a:t>
            </a:r>
            <a:r>
              <a:rPr lang="en-US" dirty="0" err="1" smtClean="0">
                <a:solidFill>
                  <a:srgbClr val="000000"/>
                </a:solidFill>
              </a:rPr>
              <a:t>capacitación</a:t>
            </a:r>
            <a:r>
              <a:rPr lang="en-US" dirty="0" smtClean="0">
                <a:solidFill>
                  <a:srgbClr val="000000"/>
                </a:solidFill>
              </a:rPr>
              <a:t>? </a:t>
            </a:r>
          </a:p>
        </p:txBody>
      </p:sp>
      <p:sp>
        <p:nvSpPr>
          <p:cNvPr id="155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C29F1AD-D7C9-4F5F-9281-21D2B96C2D38}" type="slidenum">
              <a:rPr lang="en-US" smtClean="0">
                <a:solidFill>
                  <a:srgbClr val="000000"/>
                </a:solidFill>
                <a:latin typeface="Calibri" pitchFamily="34" charset="0"/>
              </a:rPr>
              <a:pPr fontAlgn="base">
                <a:spcBef>
                  <a:spcPct val="0"/>
                </a:spcBef>
                <a:spcAft>
                  <a:spcPct val="0"/>
                </a:spcAft>
                <a:buSzPct val="100000"/>
                <a:defRPr/>
              </a:pPr>
              <a:t>9</a:t>
            </a:fld>
            <a:endParaRPr lang="en-US" smtClean="0">
              <a:solidFill>
                <a:srgbClr val="000000"/>
              </a:solidFill>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 67</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de las desventajas de los espacios restringidos es la falta de iluminación natural.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Asegúrese de que todos los ingresantes reciban la luz suficiente para realizar correctamente sus trabajos.  Se prefiere la iluminación de bajo voltaje al realizar la entrada a un espacio restringido.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equipo de iluminación debe estar calificado para atmósferas explosivas si existe el potencial de que exista una atmósfera explosiva.</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superficie húmeda incrementará la probabilidad y el efecto de una descarga eléctrica en áreas en donde se utilicen circuitos, equipos y herramientas eléctricas.  Si existen condiciones húmedas o mojadas dentro del espacio restringido, todo el equipo eléctrico debe estar protegido con un interruptor de circuito de falla conectado a tierra (GFCI, por sus siglas en inglés) y debe probarse antes de cada entrada.</a:t>
            </a:r>
          </a:p>
        </p:txBody>
      </p:sp>
      <p:sp>
        <p:nvSpPr>
          <p:cNvPr id="238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DACD9E4-D573-4024-853A-56F87547247E}" type="slidenum">
              <a:rPr lang="en-US" smtClean="0">
                <a:solidFill>
                  <a:srgbClr val="000000"/>
                </a:solidFill>
                <a:latin typeface="Calibri" pitchFamily="34" charset="0"/>
              </a:rPr>
              <a:pPr fontAlgn="base">
                <a:spcBef>
                  <a:spcPct val="0"/>
                </a:spcBef>
                <a:spcAft>
                  <a:spcPct val="0"/>
                </a:spcAft>
                <a:buSzPct val="100000"/>
                <a:defRPr/>
              </a:pPr>
              <a:t>90</a:t>
            </a:fld>
            <a:endParaRPr lang="en-US" smtClean="0">
              <a:solidFill>
                <a:srgbClr val="000000"/>
              </a:solidFill>
              <a:latin typeface="Calibri"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Tiempo</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ct val="0"/>
              </a:spcBef>
            </a:pPr>
            <a:r>
              <a:rPr lang="en-US" dirty="0" err="1" smtClean="0">
                <a:solidFill>
                  <a:srgbClr val="000000"/>
                </a:solidFill>
                <a:latin typeface="Times New Roman" pitchFamily="18" charset="0"/>
                <a:ea typeface="Calibri" pitchFamily="34" charset="0"/>
                <a:cs typeface="Times New Roman" pitchFamily="18" charset="0"/>
              </a:rPr>
              <a:t>Aproximadamente</a:t>
            </a:r>
            <a:r>
              <a:rPr lang="en-US" dirty="0" smtClean="0">
                <a:solidFill>
                  <a:srgbClr val="000000"/>
                </a:solidFill>
                <a:latin typeface="Times New Roman" pitchFamily="18" charset="0"/>
                <a:ea typeface="Calibri" pitchFamily="34" charset="0"/>
                <a:cs typeface="Times New Roman" pitchFamily="18" charset="0"/>
              </a:rPr>
              <a:t> 10 </a:t>
            </a:r>
            <a:r>
              <a:rPr lang="en-US" dirty="0" err="1" smtClean="0">
                <a:solidFill>
                  <a:srgbClr val="000000"/>
                </a:solidFill>
                <a:latin typeface="Times New Roman" pitchFamily="18" charset="0"/>
                <a:ea typeface="Calibri" pitchFamily="34" charset="0"/>
                <a:cs typeface="Times New Roman" pitchFamily="18" charset="0"/>
              </a:rPr>
              <a:t>minutos</a:t>
            </a: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Materiales</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Planilla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ubicada</a:t>
            </a:r>
            <a:r>
              <a:rPr lang="en-US" dirty="0" smtClean="0">
                <a:solidFill>
                  <a:srgbClr val="000000"/>
                </a:solidFill>
                <a:latin typeface="Times New Roman" pitchFamily="18" charset="0"/>
                <a:ea typeface="Calibri" pitchFamily="34" charset="0"/>
                <a:cs typeface="Times New Roman" pitchFamily="18" charset="0"/>
              </a:rPr>
              <a:t> en el </a:t>
            </a:r>
            <a:r>
              <a:rPr lang="en-US" dirty="0" err="1" smtClean="0">
                <a:solidFill>
                  <a:srgbClr val="000000"/>
                </a:solidFill>
                <a:latin typeface="Times New Roman" pitchFamily="18" charset="0"/>
                <a:ea typeface="Calibri" pitchFamily="34" charset="0"/>
                <a:cs typeface="Times New Roman" pitchFamily="18" charset="0"/>
              </a:rPr>
              <a:t>SG</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páginas</a:t>
            </a:r>
            <a:r>
              <a:rPr lang="en-US" dirty="0" smtClean="0">
                <a:solidFill>
                  <a:srgbClr val="000000"/>
                </a:solidFill>
                <a:latin typeface="Times New Roman" pitchFamily="18" charset="0"/>
                <a:ea typeface="Calibri" pitchFamily="34" charset="0"/>
                <a:cs typeface="Times New Roman" pitchFamily="18" charset="0"/>
              </a:rPr>
              <a:t> 68-71)</a:t>
            </a:r>
          </a:p>
          <a:p>
            <a:pPr eaLnBrk="1" hangingPunct="1">
              <a:spcBef>
                <a:spcPts val="600"/>
              </a:spcBef>
            </a:pPr>
            <a:r>
              <a:rPr lang="en-US" b="1" dirty="0" smtClean="0">
                <a:solidFill>
                  <a:srgbClr val="00B0F0"/>
                </a:solidFill>
                <a:latin typeface="Times New Roman" pitchFamily="18" charset="0"/>
                <a:ea typeface="Calibri" pitchFamily="34" charset="0"/>
                <a:cs typeface="Times New Roman" pitchFamily="18" charset="0"/>
              </a:rPr>
              <a:t> </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Objetivo</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Symbol" pitchFamily="18" charset="2"/>
              <a:buChar char=""/>
            </a:pPr>
            <a:r>
              <a:rPr lang="en-US" dirty="0" err="1" smtClean="0">
                <a:solidFill>
                  <a:srgbClr val="000000"/>
                </a:solidFill>
                <a:latin typeface="Times New Roman" pitchFamily="18" charset="0"/>
                <a:ea typeface="Calibri" pitchFamily="34" charset="0"/>
                <a:cs typeface="Times New Roman" pitchFamily="18" charset="0"/>
              </a:rPr>
              <a:t>Esta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actividad</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permite</a:t>
            </a:r>
            <a:r>
              <a:rPr lang="en-US" dirty="0" smtClean="0">
                <a:solidFill>
                  <a:srgbClr val="000000"/>
                </a:solidFill>
                <a:latin typeface="Times New Roman" pitchFamily="18" charset="0"/>
                <a:ea typeface="Calibri" pitchFamily="34" charset="0"/>
                <a:cs typeface="Times New Roman" pitchFamily="18" charset="0"/>
              </a:rPr>
              <a:t> a los </a:t>
            </a:r>
            <a:r>
              <a:rPr lang="en-US" dirty="0" err="1" smtClean="0">
                <a:solidFill>
                  <a:srgbClr val="000000"/>
                </a:solidFill>
                <a:latin typeface="Times New Roman" pitchFamily="18" charset="0"/>
                <a:ea typeface="Calibri" pitchFamily="34" charset="0"/>
                <a:cs typeface="Times New Roman" pitchFamily="18" charset="0"/>
              </a:rPr>
              <a:t>estudiantes</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oportunidad</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analizar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hipótesis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asignada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revisar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propiedades</a:t>
            </a:r>
            <a:r>
              <a:rPr lang="en-US" dirty="0" smtClean="0">
                <a:solidFill>
                  <a:srgbClr val="000000"/>
                </a:solidFill>
                <a:latin typeface="Times New Roman" pitchFamily="18" charset="0"/>
                <a:ea typeface="Calibri" pitchFamily="34" charset="0"/>
                <a:cs typeface="Times New Roman" pitchFamily="18" charset="0"/>
              </a:rPr>
              <a:t> del gas y responder </a:t>
            </a:r>
            <a:r>
              <a:rPr lang="en-US" dirty="0" err="1" smtClean="0">
                <a:solidFill>
                  <a:srgbClr val="000000"/>
                </a:solidFill>
                <a:latin typeface="Times New Roman" pitchFamily="18" charset="0"/>
                <a:ea typeface="Calibri" pitchFamily="34" charset="0"/>
                <a:cs typeface="Times New Roman" pitchFamily="18" charset="0"/>
              </a:rPr>
              <a:t>preguntas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específicas</a:t>
            </a:r>
            <a:r>
              <a:rPr lang="en-US" dirty="0" smtClean="0">
                <a:solidFill>
                  <a:srgbClr val="000000"/>
                </a:solidFill>
                <a:latin typeface="Times New Roman" pitchFamily="18" charset="0"/>
                <a:ea typeface="Calibri" pitchFamily="34" charset="0"/>
                <a:cs typeface="Times New Roman" pitchFamily="18" charset="0"/>
              </a:rPr>
              <a:t> sobre el </a:t>
            </a:r>
            <a:r>
              <a:rPr lang="en-US" dirty="0" err="1" smtClean="0">
                <a:solidFill>
                  <a:srgbClr val="000000"/>
                </a:solidFill>
                <a:latin typeface="Times New Roman" pitchFamily="18" charset="0"/>
                <a:ea typeface="Calibri" pitchFamily="34" charset="0"/>
                <a:cs typeface="Times New Roman" pitchFamily="18" charset="0"/>
              </a:rPr>
              <a:t>monitoreo</a:t>
            </a:r>
            <a:r>
              <a:rPr lang="en-US" dirty="0" smtClean="0">
                <a:solidFill>
                  <a:srgbClr val="000000"/>
                </a:solidFill>
                <a:latin typeface="Times New Roman" pitchFamily="18" charset="0"/>
                <a:ea typeface="Calibri" pitchFamily="34" charset="0"/>
                <a:cs typeface="Times New Roman" pitchFamily="18" charset="0"/>
              </a:rPr>
              <a:t> y el control de </a:t>
            </a:r>
            <a:r>
              <a:rPr lang="en-US" dirty="0" err="1" smtClean="0">
                <a:solidFill>
                  <a:srgbClr val="000000"/>
                </a:solidFill>
                <a:latin typeface="Times New Roman" pitchFamily="18" charset="0"/>
                <a:ea typeface="Calibri" pitchFamily="34" charset="0"/>
                <a:cs typeface="Times New Roman" pitchFamily="18" charset="0"/>
              </a:rPr>
              <a:t>ese</a:t>
            </a:r>
            <a:r>
              <a:rPr lang="en-US" dirty="0" smtClean="0">
                <a:solidFill>
                  <a:srgbClr val="000000"/>
                </a:solidFill>
                <a:latin typeface="Times New Roman" pitchFamily="18" charset="0"/>
                <a:ea typeface="Calibri" pitchFamily="34" charset="0"/>
                <a:cs typeface="Times New Roman" pitchFamily="18" charset="0"/>
              </a:rPr>
              <a:t> gas.  </a:t>
            </a:r>
          </a:p>
          <a:p>
            <a:pPr eaLnBrk="1" hangingPunct="1">
              <a:spcBef>
                <a:spcPts val="600"/>
              </a:spcBef>
            </a:pP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pPr>
            <a:r>
              <a:rPr lang="en-US" b="1" dirty="0" err="1" smtClean="0">
                <a:solidFill>
                  <a:srgbClr val="000000"/>
                </a:solidFill>
                <a:latin typeface="Times New Roman" pitchFamily="18" charset="0"/>
                <a:ea typeface="Calibri" pitchFamily="34" charset="0"/>
                <a:cs typeface="Times New Roman" pitchFamily="18" charset="0"/>
              </a:rPr>
              <a:t>Instrucción</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ts val="60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Ordene</a:t>
            </a:r>
            <a:r>
              <a:rPr lang="en-US" dirty="0" smtClean="0">
                <a:solidFill>
                  <a:srgbClr val="000000"/>
                </a:solidFill>
                <a:latin typeface="Times New Roman" pitchFamily="18" charset="0"/>
                <a:ea typeface="Calibri" pitchFamily="34" charset="0"/>
                <a:cs typeface="Times New Roman" pitchFamily="18" charset="0"/>
              </a:rPr>
              <a:t> a la </a:t>
            </a:r>
            <a:r>
              <a:rPr lang="en-US" dirty="0" err="1" smtClean="0">
                <a:solidFill>
                  <a:srgbClr val="000000"/>
                </a:solidFill>
                <a:latin typeface="Times New Roman" pitchFamily="18" charset="0"/>
                <a:ea typeface="Calibri" pitchFamily="34" charset="0"/>
                <a:cs typeface="Times New Roman" pitchFamily="18" charset="0"/>
              </a:rPr>
              <a:t>clase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se </a:t>
            </a:r>
            <a:r>
              <a:rPr lang="en-US" dirty="0" err="1" smtClean="0">
                <a:solidFill>
                  <a:srgbClr val="000000"/>
                </a:solidFill>
                <a:latin typeface="Times New Roman" pitchFamily="18" charset="0"/>
                <a:ea typeface="Calibri" pitchFamily="34" charset="0"/>
                <a:cs typeface="Times New Roman" pitchFamily="18" charset="0"/>
              </a:rPr>
              <a:t>separen</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grupos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smtClean="0">
                <a:solidFill>
                  <a:srgbClr val="000000"/>
                </a:solidFill>
                <a:latin typeface="Times New Roman" pitchFamily="18" charset="0"/>
                <a:ea typeface="Calibri" pitchFamily="34" charset="0"/>
                <a:cs typeface="Times New Roman" pitchFamily="18" charset="0"/>
              </a:rPr>
              <a:t>Hay </a:t>
            </a:r>
            <a:r>
              <a:rPr lang="en-US" dirty="0" err="1" smtClean="0">
                <a:solidFill>
                  <a:srgbClr val="000000"/>
                </a:solidFill>
                <a:latin typeface="Times New Roman" pitchFamily="18" charset="0"/>
                <a:ea typeface="Calibri" pitchFamily="34" charset="0"/>
                <a:cs typeface="Times New Roman" pitchFamily="18" charset="0"/>
              </a:rPr>
              <a:t>cuatro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hipótesis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posibles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actividad</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Asigne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hipótesis</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cada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grupo</a:t>
            </a:r>
            <a:r>
              <a:rPr lang="en-US" dirty="0" smtClean="0">
                <a:solidFill>
                  <a:srgbClr val="000000"/>
                </a:solidFill>
                <a:latin typeface="Times New Roman" pitchFamily="18" charset="0"/>
                <a:ea typeface="Calibri" pitchFamily="34" charset="0"/>
                <a:cs typeface="Times New Roman" pitchFamily="18" charset="0"/>
              </a:rPr>
              <a:t>.  </a:t>
            </a:r>
          </a:p>
          <a:p>
            <a:pPr marL="742950" lvl="1" indent="-285750" eaLnBrk="1" hangingPunct="1">
              <a:spcBef>
                <a:spcPts val="600"/>
              </a:spcBef>
              <a:buFont typeface="Calibri Light" pitchFamily="34" charset="0"/>
              <a:buAutoNum type="alphaLcPeriod"/>
            </a:pPr>
            <a:r>
              <a:rPr lang="en-US" dirty="0" smtClean="0">
                <a:solidFill>
                  <a:srgbClr val="000000"/>
                </a:solidFill>
                <a:latin typeface="Times New Roman" pitchFamily="18" charset="0"/>
                <a:ea typeface="Calibri" pitchFamily="34" charset="0"/>
                <a:cs typeface="Times New Roman" pitchFamily="18" charset="0"/>
              </a:rPr>
              <a:t>Si hay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cuatro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grupos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aceptable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asignar</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varios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grupos</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misma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hipótesis</a:t>
            </a:r>
            <a:r>
              <a:rPr lang="en-US" dirty="0" smtClean="0">
                <a:solidFill>
                  <a:srgbClr val="000000"/>
                </a:solidFill>
                <a:latin typeface="Times New Roman" pitchFamily="18" charset="0"/>
                <a:ea typeface="Calibri" pitchFamily="34" charset="0"/>
                <a:cs typeface="Times New Roman" pitchFamily="18" charset="0"/>
              </a:rPr>
              <a:t>.</a:t>
            </a:r>
          </a:p>
          <a:p>
            <a:pPr marL="742950" lvl="1" indent="-285750" eaLnBrk="1" hangingPunct="1">
              <a:spcBef>
                <a:spcPts val="600"/>
              </a:spcBef>
              <a:buFont typeface="Calibri Light" pitchFamily="34" charset="0"/>
              <a:buAutoNum type="alphaLcPeriod"/>
            </a:pPr>
            <a:r>
              <a:rPr lang="en-US" dirty="0" smtClean="0">
                <a:solidFill>
                  <a:srgbClr val="000000"/>
                </a:solidFill>
                <a:latin typeface="Times New Roman" pitchFamily="18" charset="0"/>
                <a:ea typeface="Calibri" pitchFamily="34" charset="0"/>
                <a:cs typeface="Times New Roman" pitchFamily="18" charset="0"/>
              </a:rPr>
              <a:t>En </a:t>
            </a:r>
            <a:r>
              <a:rPr lang="en-US" dirty="0" err="1" smtClean="0">
                <a:solidFill>
                  <a:srgbClr val="000000"/>
                </a:solidFill>
                <a:latin typeface="Times New Roman" pitchFamily="18" charset="0"/>
                <a:ea typeface="Calibri" pitchFamily="34" charset="0"/>
                <a:cs typeface="Times New Roman" pitchFamily="18" charset="0"/>
              </a:rPr>
              <a:t>esta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situación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grupo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trabajará</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manera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independiente</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otro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grupo</a:t>
            </a:r>
            <a:r>
              <a:rPr lang="en-US" dirty="0" smtClean="0">
                <a:solidFill>
                  <a:srgbClr val="000000"/>
                </a:solidFill>
                <a:latin typeface="Times New Roman" pitchFamily="18" charset="0"/>
                <a:ea typeface="Calibri" pitchFamily="34" charset="0"/>
                <a:cs typeface="Times New Roman" pitchFamily="18" charset="0"/>
              </a:rPr>
              <a:t> con la </a:t>
            </a:r>
            <a:r>
              <a:rPr lang="en-US" dirty="0" err="1" smtClean="0">
                <a:solidFill>
                  <a:srgbClr val="000000"/>
                </a:solidFill>
                <a:latin typeface="Times New Roman" pitchFamily="18" charset="0"/>
                <a:ea typeface="Calibri" pitchFamily="34" charset="0"/>
                <a:cs typeface="Times New Roman" pitchFamily="18" charset="0"/>
              </a:rPr>
              <a:t>misma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hipótesis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Dé</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cada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grupo</a:t>
            </a:r>
            <a:r>
              <a:rPr lang="en-US" dirty="0" smtClean="0">
                <a:solidFill>
                  <a:srgbClr val="000000"/>
                </a:solidFill>
                <a:latin typeface="Times New Roman" pitchFamily="18" charset="0"/>
                <a:ea typeface="Calibri" pitchFamily="34" charset="0"/>
                <a:cs typeface="Times New Roman" pitchFamily="18" charset="0"/>
              </a:rPr>
              <a:t> 10 </a:t>
            </a:r>
            <a:r>
              <a:rPr lang="en-US" dirty="0" err="1" smtClean="0">
                <a:solidFill>
                  <a:srgbClr val="000000"/>
                </a:solidFill>
                <a:latin typeface="Times New Roman" pitchFamily="18" charset="0"/>
                <a:ea typeface="Calibri" pitchFamily="34" charset="0"/>
                <a:cs typeface="Times New Roman" pitchFamily="18" charset="0"/>
              </a:rPr>
              <a:t>minutos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completen</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planilla</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Analice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respuestas</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conjunto</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clase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hipótesis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pP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pPr>
            <a:r>
              <a:rPr lang="en-US" b="1" dirty="0" err="1" smtClean="0">
                <a:solidFill>
                  <a:srgbClr val="000000"/>
                </a:solidFill>
                <a:latin typeface="Times New Roman" pitchFamily="18" charset="0"/>
                <a:ea typeface="Calibri" pitchFamily="34" charset="0"/>
                <a:cs typeface="Times New Roman" pitchFamily="18" charset="0"/>
              </a:rPr>
              <a:t>Guía</a:t>
            </a:r>
            <a:r>
              <a:rPr lang="en-US" b="1" dirty="0" smtClean="0">
                <a:solidFill>
                  <a:srgbClr val="000000"/>
                </a:solidFill>
                <a:latin typeface="Times New Roman" pitchFamily="18" charset="0"/>
                <a:ea typeface="Calibri" pitchFamily="34" charset="0"/>
                <a:cs typeface="Times New Roman" pitchFamily="18" charset="0"/>
              </a:rPr>
              <a:t> de </a:t>
            </a:r>
            <a:r>
              <a:rPr lang="en-US" b="1" dirty="0" err="1" smtClean="0">
                <a:solidFill>
                  <a:srgbClr val="000000"/>
                </a:solidFill>
                <a:latin typeface="Times New Roman" pitchFamily="18" charset="0"/>
                <a:ea typeface="Calibri" pitchFamily="34" charset="0"/>
                <a:cs typeface="Times New Roman" pitchFamily="18" charset="0"/>
              </a:rPr>
              <a:t>respuestas</a:t>
            </a:r>
            <a:endParaRPr lang="en-US" b="1" dirty="0" smtClean="0">
              <a:solidFill>
                <a:srgbClr val="000000"/>
              </a:solidFill>
              <a:latin typeface="Times New Roman" pitchFamily="18" charset="0"/>
              <a:ea typeface="Calibri" pitchFamily="34" charset="0"/>
              <a:cs typeface="Times New Roman" pitchFamily="18" charset="0"/>
            </a:endParaRPr>
          </a:p>
          <a:p>
            <a:pPr eaLnBrk="1" hangingPunct="1">
              <a:spcBef>
                <a:spcPct val="0"/>
              </a:spcBef>
              <a:spcAft>
                <a:spcPts val="600"/>
              </a:spcAft>
            </a:pPr>
            <a:r>
              <a:rPr lang="en-US" b="1" dirty="0" err="1" smtClean="0">
                <a:solidFill>
                  <a:srgbClr val="C00000"/>
                </a:solidFill>
                <a:latin typeface="Times New Roman" pitchFamily="18" charset="0"/>
                <a:ea typeface="Calibri" pitchFamily="34" charset="0"/>
                <a:cs typeface="Times New Roman" pitchFamily="18" charset="0"/>
              </a:rPr>
              <a:t>Argón</a:t>
            </a:r>
            <a:endParaRPr lang="en-US" b="1" dirty="0" smtClean="0">
              <a:solidFill>
                <a:srgbClr val="C00000"/>
              </a:solidFill>
              <a:latin typeface="Times New Roman" pitchFamily="18" charset="0"/>
              <a:ea typeface="Calibri" pitchFamily="34" charset="0"/>
              <a:cs typeface="Times New Roman" pitchFamily="18" charset="0"/>
            </a:endParaRPr>
          </a:p>
          <a:p>
            <a:pPr eaLnBrk="1" hangingPunct="1">
              <a:spcBef>
                <a:spcPts val="600"/>
              </a:spcBef>
              <a:buFont typeface="Calibri Light" pitchFamily="34" charset="0"/>
              <a:buAutoNum type="arabicPeriod"/>
            </a:pPr>
            <a:r>
              <a:rPr lang="en-US" dirty="0" smtClean="0">
                <a:solidFill>
                  <a:srgbClr val="000000"/>
                </a:solidFill>
                <a:latin typeface="Times New Roman" pitchFamily="18" charset="0"/>
                <a:ea typeface="Calibri" pitchFamily="34" charset="0"/>
                <a:cs typeface="Times New Roman" pitchFamily="18" charset="0"/>
              </a:rPr>
              <a:t>Gas </a:t>
            </a:r>
            <a:r>
              <a:rPr lang="en-US" dirty="0" err="1" smtClean="0">
                <a:solidFill>
                  <a:srgbClr val="000000"/>
                </a:solidFill>
                <a:latin typeface="Times New Roman" pitchFamily="18" charset="0"/>
                <a:ea typeface="Calibri" pitchFamily="34" charset="0"/>
                <a:cs typeface="Times New Roman" pitchFamily="18" charset="0"/>
              </a:rPr>
              <a:t>inerte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asfixiante</a:t>
            </a:r>
            <a:r>
              <a:rPr lang="en-US" dirty="0" smtClean="0">
                <a:solidFill>
                  <a:srgbClr val="000000"/>
                </a:solidFill>
                <a:latin typeface="Times New Roman" pitchFamily="18" charset="0"/>
                <a:ea typeface="Calibri" pitchFamily="34" charset="0"/>
                <a:cs typeface="Times New Roman" pitchFamily="18" charset="0"/>
              </a:rPr>
              <a:t> simple.  </a:t>
            </a:r>
            <a:r>
              <a:rPr lang="en-US" dirty="0" err="1" smtClean="0">
                <a:solidFill>
                  <a:srgbClr val="000000"/>
                </a:solidFill>
                <a:latin typeface="Times New Roman" pitchFamily="18" charset="0"/>
                <a:ea typeface="Calibri" pitchFamily="34" charset="0"/>
                <a:cs typeface="Times New Roman" pitchFamily="18" charset="0"/>
              </a:rPr>
              <a:t>Podría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desplazar</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Estrato</a:t>
            </a:r>
            <a:r>
              <a:rPr lang="en-US" dirty="0" smtClean="0">
                <a:solidFill>
                  <a:srgbClr val="000000"/>
                </a:solidFill>
                <a:latin typeface="Times New Roman" pitchFamily="18" charset="0"/>
                <a:ea typeface="Calibri" pitchFamily="34" charset="0"/>
                <a:cs typeface="Times New Roman" pitchFamily="18" charset="0"/>
              </a:rPr>
              <a:t> inferior/</a:t>
            </a:r>
            <a:r>
              <a:rPr lang="en-US" dirty="0" err="1" smtClean="0">
                <a:solidFill>
                  <a:srgbClr val="000000"/>
                </a:solidFill>
                <a:latin typeface="Times New Roman" pitchFamily="18" charset="0"/>
                <a:ea typeface="Calibri" pitchFamily="34" charset="0"/>
                <a:cs typeface="Times New Roman" pitchFamily="18" charset="0"/>
              </a:rPr>
              <a:t>bajo</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argón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pesado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tenderá</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establecerse</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bajas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Utilice</a:t>
            </a:r>
            <a:r>
              <a:rPr lang="en-US" dirty="0" smtClean="0">
                <a:solidFill>
                  <a:srgbClr val="000000"/>
                </a:solidFill>
                <a:latin typeface="Times New Roman" pitchFamily="18" charset="0"/>
                <a:ea typeface="Calibri" pitchFamily="34" charset="0"/>
                <a:cs typeface="Times New Roman" pitchFamily="18" charset="0"/>
              </a:rPr>
              <a:t> un </a:t>
            </a:r>
            <a:r>
              <a:rPr lang="en-US" dirty="0" err="1" smtClean="0">
                <a:solidFill>
                  <a:srgbClr val="000000"/>
                </a:solidFill>
                <a:latin typeface="Times New Roman" pitchFamily="18" charset="0"/>
                <a:ea typeface="Calibri" pitchFamily="34" charset="0"/>
                <a:cs typeface="Times New Roman" pitchFamily="18" charset="0"/>
              </a:rPr>
              <a:t>aparato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probar</a:t>
            </a:r>
            <a:r>
              <a:rPr lang="en-US" dirty="0" smtClean="0">
                <a:solidFill>
                  <a:srgbClr val="000000"/>
                </a:solidFill>
                <a:latin typeface="Times New Roman" pitchFamily="18" charset="0"/>
                <a:ea typeface="Calibri" pitchFamily="34" charset="0"/>
                <a:cs typeface="Times New Roman" pitchFamily="18" charset="0"/>
              </a:rPr>
              <a:t> gas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monitorear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continuamente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contenido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 en 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encargado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también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atento</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monitorear</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signos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síntomas</a:t>
            </a:r>
            <a:r>
              <a:rPr lang="en-US" dirty="0" smtClean="0">
                <a:solidFill>
                  <a:srgbClr val="000000"/>
                </a:solidFill>
                <a:latin typeface="Times New Roman" pitchFamily="18" charset="0"/>
                <a:ea typeface="Calibri" pitchFamily="34" charset="0"/>
                <a:cs typeface="Times New Roman" pitchFamily="18" charset="0"/>
              </a:rPr>
              <a:t> de la </a:t>
            </a:r>
            <a:r>
              <a:rPr lang="en-US" dirty="0" err="1" smtClean="0">
                <a:solidFill>
                  <a:srgbClr val="000000"/>
                </a:solidFill>
                <a:latin typeface="Times New Roman" pitchFamily="18" charset="0"/>
                <a:ea typeface="Calibri" pitchFamily="34" charset="0"/>
                <a:cs typeface="Times New Roman" pitchFamily="18" charset="0"/>
              </a:rPr>
              <a:t>exposición</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spcAft>
                <a:spcPts val="600"/>
              </a:spcAft>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Realice</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soldadura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fuera</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ser</a:t>
            </a:r>
            <a:r>
              <a:rPr lang="en-US" dirty="0" smtClean="0">
                <a:solidFill>
                  <a:srgbClr val="000000"/>
                </a:solidFill>
                <a:latin typeface="Times New Roman" pitchFamily="18" charset="0"/>
                <a:ea typeface="Calibri" pitchFamily="34" charset="0"/>
                <a:cs typeface="Times New Roman" pitchFamily="18" charset="0"/>
              </a:rPr>
              <a:t> posible.  De no </a:t>
            </a:r>
            <a:r>
              <a:rPr lang="en-US" dirty="0" err="1" smtClean="0">
                <a:solidFill>
                  <a:srgbClr val="000000"/>
                </a:solidFill>
                <a:latin typeface="Times New Roman" pitchFamily="18" charset="0"/>
                <a:ea typeface="Calibri" pitchFamily="34" charset="0"/>
                <a:cs typeface="Times New Roman" pitchFamily="18" charset="0"/>
              </a:rPr>
              <a:t>ser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así</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inspeccione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busca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pérdidas</a:t>
            </a:r>
            <a:r>
              <a:rPr lang="en-US" dirty="0" smtClean="0">
                <a:solidFill>
                  <a:srgbClr val="000000"/>
                </a:solidFill>
                <a:latin typeface="Times New Roman" pitchFamily="18" charset="0"/>
                <a:ea typeface="Calibri" pitchFamily="34" charset="0"/>
                <a:cs typeface="Times New Roman" pitchFamily="18" charset="0"/>
              </a:rPr>
              <a:t> antes de </a:t>
            </a:r>
            <a:r>
              <a:rPr lang="en-US" dirty="0" err="1" smtClean="0">
                <a:solidFill>
                  <a:srgbClr val="000000"/>
                </a:solidFill>
                <a:latin typeface="Times New Roman" pitchFamily="18" charset="0"/>
                <a:ea typeface="Calibri" pitchFamily="34" charset="0"/>
                <a:cs typeface="Times New Roman" pitchFamily="18" charset="0"/>
              </a:rPr>
              <a:t>ingresar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Coloque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cilindro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argón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fuera</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en un </a:t>
            </a:r>
            <a:r>
              <a:rPr lang="en-US" dirty="0" err="1" smtClean="0">
                <a:solidFill>
                  <a:srgbClr val="000000"/>
                </a:solidFill>
                <a:latin typeface="Times New Roman" pitchFamily="18" charset="0"/>
                <a:ea typeface="Calibri" pitchFamily="34" charset="0"/>
                <a:cs typeface="Times New Roman" pitchFamily="18" charset="0"/>
              </a:rPr>
              <a:t>área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segura</a:t>
            </a:r>
            <a:r>
              <a:rPr lang="en-US" dirty="0" smtClean="0">
                <a:solidFill>
                  <a:srgbClr val="000000"/>
                </a:solidFill>
                <a:latin typeface="Times New Roman" pitchFamily="18" charset="0"/>
                <a:ea typeface="Calibri" pitchFamily="34" charset="0"/>
                <a:cs typeface="Times New Roman" pitchFamily="18" charset="0"/>
              </a:rPr>
              <a:t>.  Retire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después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completar</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tarea</a:t>
            </a:r>
            <a:r>
              <a:rPr lang="en-US" dirty="0" smtClean="0">
                <a:solidFill>
                  <a:srgbClr val="000000"/>
                </a:solidFill>
                <a:latin typeface="Times New Roman" pitchFamily="18" charset="0"/>
                <a:ea typeface="Calibri" pitchFamily="34" charset="0"/>
                <a:cs typeface="Times New Roman" pitchFamily="18" charset="0"/>
              </a:rPr>
              <a:t>.  No </a:t>
            </a:r>
            <a:r>
              <a:rPr lang="en-US" dirty="0" err="1" smtClean="0">
                <a:solidFill>
                  <a:srgbClr val="000000"/>
                </a:solidFill>
                <a:latin typeface="Times New Roman" pitchFamily="18" charset="0"/>
                <a:ea typeface="Calibri" pitchFamily="34" charset="0"/>
                <a:cs typeface="Times New Roman" pitchFamily="18" charset="0"/>
              </a:rPr>
              <a:t>deje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desatendidas</a:t>
            </a:r>
            <a:r>
              <a:rPr lang="en-US" dirty="0" smtClean="0">
                <a:solidFill>
                  <a:srgbClr val="000000"/>
                </a:solidFill>
                <a:latin typeface="Times New Roman" pitchFamily="18" charset="0"/>
                <a:ea typeface="Calibri" pitchFamily="34" charset="0"/>
                <a:cs typeface="Times New Roman" pitchFamily="18" charset="0"/>
              </a:rPr>
              <a:t> dentro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decir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durante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almuerzo</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descansos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Utilice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ventilación</a:t>
            </a:r>
            <a:r>
              <a:rPr lang="en-US" dirty="0" smtClean="0">
                <a:solidFill>
                  <a:srgbClr val="000000"/>
                </a:solidFill>
                <a:latin typeface="Times New Roman" pitchFamily="18" charset="0"/>
                <a:ea typeface="Calibri" pitchFamily="34" charset="0"/>
                <a:cs typeface="Times New Roman" pitchFamily="18" charset="0"/>
              </a:rPr>
              <a:t> de escape local o </a:t>
            </a:r>
            <a:r>
              <a:rPr lang="en-US" dirty="0" err="1" smtClean="0">
                <a:solidFill>
                  <a:srgbClr val="000000"/>
                </a:solidFill>
                <a:latin typeface="Times New Roman" pitchFamily="18" charset="0"/>
                <a:ea typeface="Calibri" pitchFamily="34" charset="0"/>
                <a:cs typeface="Times New Roman" pitchFamily="18" charset="0"/>
              </a:rPr>
              <a:t>ventilación</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forzado</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ts val="600"/>
              </a:spcBef>
            </a:pP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spcAft>
                <a:spcPts val="600"/>
              </a:spcAft>
            </a:pPr>
            <a:r>
              <a:rPr lang="en-US" b="1" dirty="0" err="1" smtClean="0">
                <a:solidFill>
                  <a:srgbClr val="C00000"/>
                </a:solidFill>
                <a:latin typeface="Times New Roman" pitchFamily="18" charset="0"/>
                <a:ea typeface="Calibri" pitchFamily="34" charset="0"/>
                <a:cs typeface="Times New Roman" pitchFamily="18" charset="0"/>
              </a:rPr>
              <a:t>Ácido</a:t>
            </a:r>
            <a:r>
              <a:rPr lang="en-US" b="1" dirty="0" smtClean="0">
                <a:solidFill>
                  <a:srgbClr val="C00000"/>
                </a:solidFill>
                <a:latin typeface="Times New Roman" pitchFamily="18" charset="0"/>
                <a:ea typeface="Calibri" pitchFamily="34" charset="0"/>
                <a:cs typeface="Times New Roman" pitchFamily="18" charset="0"/>
              </a:rPr>
              <a:t> </a:t>
            </a:r>
            <a:r>
              <a:rPr lang="en-US" b="1" dirty="0" err="1" smtClean="0">
                <a:solidFill>
                  <a:srgbClr val="C00000"/>
                </a:solidFill>
                <a:latin typeface="Times New Roman" pitchFamily="18" charset="0"/>
                <a:ea typeface="Calibri" pitchFamily="34" charset="0"/>
                <a:cs typeface="Times New Roman" pitchFamily="18" charset="0"/>
              </a:rPr>
              <a:t>sulfhídrico</a:t>
            </a:r>
            <a:endParaRPr lang="en-US" b="1" dirty="0" smtClean="0">
              <a:solidFill>
                <a:srgbClr val="C00000"/>
              </a:solidFill>
              <a:latin typeface="Times New Roman" pitchFamily="18" charset="0"/>
              <a:ea typeface="Calibri" pitchFamily="34" charset="0"/>
              <a:cs typeface="Times New Roman" pitchFamily="18" charset="0"/>
            </a:endParaRPr>
          </a:p>
          <a:p>
            <a:pPr eaLnBrk="1" hangingPunct="1">
              <a:spcBef>
                <a:spcPts val="600"/>
              </a:spcBef>
              <a:buFont typeface="Calibri Light" pitchFamily="34" charset="0"/>
              <a:buAutoNum type="arabicPeriod"/>
            </a:pPr>
            <a:r>
              <a:rPr lang="en-US" dirty="0" smtClean="0">
                <a:solidFill>
                  <a:srgbClr val="000000"/>
                </a:solidFill>
                <a:latin typeface="Times New Roman" pitchFamily="18" charset="0"/>
                <a:ea typeface="Calibri" pitchFamily="34" charset="0"/>
                <a:cs typeface="Times New Roman" pitchFamily="18" charset="0"/>
              </a:rPr>
              <a:t>El </a:t>
            </a:r>
            <a:r>
              <a:rPr lang="en-US" dirty="0" err="1" smtClean="0">
                <a:solidFill>
                  <a:srgbClr val="000000"/>
                </a:solidFill>
                <a:latin typeface="Times New Roman" pitchFamily="18" charset="0"/>
                <a:ea typeface="Calibri" pitchFamily="34" charset="0"/>
                <a:cs typeface="Times New Roman" pitchFamily="18" charset="0"/>
              </a:rPr>
              <a:t>ácido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sulfhídrico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podría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presente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debido</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digestión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anaeróbica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materia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orgánica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crea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tóxica</a:t>
            </a:r>
            <a:r>
              <a:rPr lang="en-US" dirty="0" smtClean="0">
                <a:solidFill>
                  <a:srgbClr val="000000"/>
                </a:solidFill>
                <a:latin typeface="Times New Roman" pitchFamily="18" charset="0"/>
                <a:ea typeface="Calibri" pitchFamily="34" charset="0"/>
                <a:cs typeface="Times New Roman" pitchFamily="18" charset="0"/>
              </a:rPr>
              <a:t> o </a:t>
            </a:r>
            <a:r>
              <a:rPr lang="en-US" dirty="0" err="1" smtClean="0">
                <a:solidFill>
                  <a:srgbClr val="000000"/>
                </a:solidFill>
                <a:latin typeface="Times New Roman" pitchFamily="18" charset="0"/>
                <a:ea typeface="Calibri" pitchFamily="34" charset="0"/>
                <a:cs typeface="Times New Roman" pitchFamily="18" charset="0"/>
              </a:rPr>
              <a:t>explosiva</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Estrato</a:t>
            </a:r>
            <a:r>
              <a:rPr lang="en-US" dirty="0" smtClean="0">
                <a:solidFill>
                  <a:srgbClr val="000000"/>
                </a:solidFill>
                <a:latin typeface="Times New Roman" pitchFamily="18" charset="0"/>
                <a:ea typeface="Calibri" pitchFamily="34" charset="0"/>
                <a:cs typeface="Times New Roman" pitchFamily="18" charset="0"/>
              </a:rPr>
              <a:t> inferior/</a:t>
            </a:r>
            <a:r>
              <a:rPr lang="en-US" dirty="0" err="1" smtClean="0">
                <a:solidFill>
                  <a:srgbClr val="000000"/>
                </a:solidFill>
                <a:latin typeface="Times New Roman" pitchFamily="18" charset="0"/>
                <a:ea typeface="Calibri" pitchFamily="34" charset="0"/>
                <a:cs typeface="Times New Roman" pitchFamily="18" charset="0"/>
              </a:rPr>
              <a:t>bajo</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a:t>
            </a:r>
            <a:r>
              <a:rPr lang="en-US" baseline="-25000" dirty="0" err="1" smtClean="0">
                <a:solidFill>
                  <a:srgbClr val="000000"/>
                </a:solidFill>
                <a:latin typeface="Times New Roman" pitchFamily="18" charset="0"/>
                <a:ea typeface="Calibri" pitchFamily="34" charset="0"/>
                <a:cs typeface="Times New Roman" pitchFamily="18" charset="0"/>
              </a:rPr>
              <a:t>2</a:t>
            </a:r>
            <a:r>
              <a:rPr lang="en-US" dirty="0" err="1" smtClean="0">
                <a:solidFill>
                  <a:srgbClr val="000000"/>
                </a:solidFill>
                <a:latin typeface="Times New Roman" pitchFamily="18" charset="0"/>
                <a:ea typeface="Calibri" pitchFamily="34" charset="0"/>
                <a:cs typeface="Times New Roman" pitchFamily="18" charset="0"/>
              </a:rPr>
              <a:t>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pesado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tenderá</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establecerse</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bajas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smtClean="0">
                <a:solidFill>
                  <a:srgbClr val="000000"/>
                </a:solidFill>
                <a:latin typeface="Times New Roman" pitchFamily="18" charset="0"/>
                <a:ea typeface="Calibri" pitchFamily="34" charset="0"/>
                <a:cs typeface="Times New Roman" pitchFamily="18" charset="0"/>
              </a:rPr>
              <a:t>El </a:t>
            </a:r>
            <a:r>
              <a:rPr lang="en-US" dirty="0" err="1" smtClean="0">
                <a:solidFill>
                  <a:srgbClr val="000000"/>
                </a:solidFill>
                <a:latin typeface="Times New Roman" pitchFamily="18" charset="0"/>
                <a:ea typeface="Calibri" pitchFamily="34" charset="0"/>
                <a:cs typeface="Times New Roman" pitchFamily="18" charset="0"/>
              </a:rPr>
              <a:t>uso</a:t>
            </a:r>
            <a:r>
              <a:rPr lang="en-US" dirty="0" smtClean="0">
                <a:solidFill>
                  <a:srgbClr val="000000"/>
                </a:solidFill>
                <a:latin typeface="Times New Roman" pitchFamily="18" charset="0"/>
                <a:ea typeface="Calibri" pitchFamily="34" charset="0"/>
                <a:cs typeface="Times New Roman" pitchFamily="18" charset="0"/>
              </a:rPr>
              <a:t> de un </a:t>
            </a:r>
            <a:r>
              <a:rPr lang="en-US" dirty="0" err="1" smtClean="0">
                <a:solidFill>
                  <a:srgbClr val="000000"/>
                </a:solidFill>
                <a:latin typeface="Times New Roman" pitchFamily="18" charset="0"/>
                <a:ea typeface="Calibri" pitchFamily="34" charset="0"/>
                <a:cs typeface="Times New Roman" pitchFamily="18" charset="0"/>
              </a:rPr>
              <a:t>aparato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probar</a:t>
            </a:r>
            <a:r>
              <a:rPr lang="en-US" dirty="0" smtClean="0">
                <a:solidFill>
                  <a:srgbClr val="000000"/>
                </a:solidFill>
                <a:latin typeface="Times New Roman" pitchFamily="18" charset="0"/>
                <a:ea typeface="Calibri" pitchFamily="34" charset="0"/>
                <a:cs typeface="Times New Roman" pitchFamily="18" charset="0"/>
              </a:rPr>
              <a:t> gas con </a:t>
            </a:r>
            <a:r>
              <a:rPr lang="en-US" dirty="0" err="1" smtClean="0">
                <a:solidFill>
                  <a:srgbClr val="000000"/>
                </a:solidFill>
                <a:latin typeface="Times New Roman" pitchFamily="18" charset="0"/>
                <a:ea typeface="Calibri" pitchFamily="34" charset="0"/>
                <a:cs typeface="Times New Roman" pitchFamily="18" charset="0"/>
              </a:rPr>
              <a:t>sensores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calibrado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detectar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H</a:t>
            </a:r>
            <a:r>
              <a:rPr lang="en-US" baseline="-25000" dirty="0" err="1" smtClean="0">
                <a:solidFill>
                  <a:srgbClr val="000000"/>
                </a:solidFill>
                <a:latin typeface="Times New Roman" pitchFamily="18" charset="0"/>
                <a:ea typeface="Calibri" pitchFamily="34" charset="0"/>
                <a:cs typeface="Times New Roman" pitchFamily="18" charset="0"/>
              </a:rPr>
              <a:t>2</a:t>
            </a:r>
            <a:r>
              <a:rPr lang="en-US" dirty="0" err="1" smtClean="0">
                <a:solidFill>
                  <a:srgbClr val="000000"/>
                </a:solidFill>
                <a:latin typeface="Times New Roman" pitchFamily="18" charset="0"/>
                <a:ea typeface="Calibri" pitchFamily="34" charset="0"/>
                <a:cs typeface="Times New Roman" pitchFamily="18" charset="0"/>
              </a:rPr>
              <a:t>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obligatorio</a:t>
            </a:r>
            <a:r>
              <a:rPr lang="en-US" dirty="0" smtClean="0">
                <a:solidFill>
                  <a:srgbClr val="000000"/>
                </a:solidFill>
                <a:latin typeface="Times New Roman" pitchFamily="18" charset="0"/>
                <a:ea typeface="Calibri" pitchFamily="34" charset="0"/>
                <a:cs typeface="Times New Roman" pitchFamily="18" charset="0"/>
              </a:rPr>
              <a:t> (no lo </a:t>
            </a:r>
            <a:r>
              <a:rPr lang="en-US" dirty="0" err="1" smtClean="0">
                <a:solidFill>
                  <a:srgbClr val="000000"/>
                </a:solidFill>
                <a:latin typeface="Times New Roman" pitchFamily="18" charset="0"/>
                <a:ea typeface="Calibri" pitchFamily="34" charset="0"/>
                <a:cs typeface="Times New Roman" pitchFamily="18" charset="0"/>
              </a:rPr>
              <a:t>utilice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probar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explosivas</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encargado</a:t>
            </a:r>
            <a:r>
              <a:rPr lang="en-US" dirty="0" smtClean="0">
                <a:solidFill>
                  <a:srgbClr val="000000"/>
                </a:solidFill>
                <a:latin typeface="Times New Roman" pitchFamily="18" charset="0"/>
                <a:ea typeface="Calibri" pitchFamily="34" charset="0"/>
                <a:cs typeface="Times New Roman" pitchFamily="18" charset="0"/>
              </a:rPr>
              <a:t> y los </a:t>
            </a:r>
            <a:r>
              <a:rPr lang="en-US" dirty="0" err="1" smtClean="0">
                <a:solidFill>
                  <a:srgbClr val="000000"/>
                </a:solidFill>
                <a:latin typeface="Times New Roman" pitchFamily="18" charset="0"/>
                <a:ea typeface="Calibri" pitchFamily="34" charset="0"/>
                <a:cs typeface="Times New Roman" pitchFamily="18" charset="0"/>
              </a:rPr>
              <a:t>ingresantes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también</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debe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atento</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monitorear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si</a:t>
            </a:r>
            <a:r>
              <a:rPr lang="en-US" dirty="0" smtClean="0">
                <a:solidFill>
                  <a:srgbClr val="000000"/>
                </a:solidFill>
                <a:latin typeface="Times New Roman" pitchFamily="18" charset="0"/>
                <a:ea typeface="Calibri" pitchFamily="34" charset="0"/>
                <a:cs typeface="Times New Roman" pitchFamily="18" charset="0"/>
              </a:rPr>
              <a:t> hay </a:t>
            </a:r>
            <a:r>
              <a:rPr lang="en-US" dirty="0" err="1" smtClean="0">
                <a:solidFill>
                  <a:srgbClr val="000000"/>
                </a:solidFill>
                <a:latin typeface="Times New Roman" pitchFamily="18" charset="0"/>
                <a:ea typeface="Calibri" pitchFamily="34" charset="0"/>
                <a:cs typeface="Times New Roman" pitchFamily="18" charset="0"/>
              </a:rPr>
              <a:t>olor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así</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como</a:t>
            </a:r>
            <a:r>
              <a:rPr lang="en-US" dirty="0" smtClean="0">
                <a:solidFill>
                  <a:srgbClr val="000000"/>
                </a:solidFill>
                <a:latin typeface="Times New Roman" pitchFamily="18" charset="0"/>
                <a:ea typeface="Calibri" pitchFamily="34" charset="0"/>
                <a:cs typeface="Times New Roman" pitchFamily="18" charset="0"/>
              </a:rPr>
              <a:t> los </a:t>
            </a:r>
            <a:r>
              <a:rPr lang="en-US" dirty="0" err="1" smtClean="0">
                <a:solidFill>
                  <a:srgbClr val="000000"/>
                </a:solidFill>
                <a:latin typeface="Times New Roman" pitchFamily="18" charset="0"/>
                <a:ea typeface="Calibri" pitchFamily="34" charset="0"/>
                <a:cs typeface="Times New Roman" pitchFamily="18" charset="0"/>
              </a:rPr>
              <a:t>signos</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síntomas</a:t>
            </a:r>
            <a:r>
              <a:rPr lang="en-US" dirty="0" smtClean="0">
                <a:solidFill>
                  <a:srgbClr val="000000"/>
                </a:solidFill>
                <a:latin typeface="Times New Roman" pitchFamily="18" charset="0"/>
                <a:ea typeface="Calibri" pitchFamily="34" charset="0"/>
                <a:cs typeface="Times New Roman" pitchFamily="18" charset="0"/>
              </a:rPr>
              <a:t> de la </a:t>
            </a:r>
            <a:r>
              <a:rPr lang="en-US" dirty="0" err="1" smtClean="0">
                <a:solidFill>
                  <a:srgbClr val="000000"/>
                </a:solidFill>
                <a:latin typeface="Times New Roman" pitchFamily="18" charset="0"/>
                <a:ea typeface="Calibri" pitchFamily="34" charset="0"/>
                <a:cs typeface="Times New Roman" pitchFamily="18" charset="0"/>
              </a:rPr>
              <a:t>exposición</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spcAft>
                <a:spcPts val="600"/>
              </a:spcAft>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Ventilación</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forzado</a:t>
            </a:r>
            <a:r>
              <a:rPr lang="en-US" dirty="0" smtClean="0">
                <a:solidFill>
                  <a:srgbClr val="000000"/>
                </a:solidFill>
                <a:latin typeface="Times New Roman" pitchFamily="18" charset="0"/>
                <a:ea typeface="Calibri" pitchFamily="34" charset="0"/>
                <a:cs typeface="Times New Roman" pitchFamily="18" charset="0"/>
              </a:rPr>
              <a:t> y el </a:t>
            </a:r>
            <a:r>
              <a:rPr lang="en-US" dirty="0" err="1" smtClean="0">
                <a:solidFill>
                  <a:srgbClr val="000000"/>
                </a:solidFill>
                <a:latin typeface="Times New Roman" pitchFamily="18" charset="0"/>
                <a:ea typeface="Calibri" pitchFamily="34" charset="0"/>
                <a:cs typeface="Times New Roman" pitchFamily="18" charset="0"/>
              </a:rPr>
              <a:t>monitoreo</a:t>
            </a:r>
            <a:r>
              <a:rPr lang="en-US" dirty="0" smtClean="0">
                <a:solidFill>
                  <a:srgbClr val="000000"/>
                </a:solidFill>
                <a:latin typeface="Times New Roman" pitchFamily="18" charset="0"/>
                <a:ea typeface="Calibri" pitchFamily="34" charset="0"/>
                <a:cs typeface="Times New Roman" pitchFamily="18" charset="0"/>
              </a:rPr>
              <a:t> continuo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establecer</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mantener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condiciones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aceptables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ts val="600"/>
              </a:spcBef>
            </a:pPr>
            <a:r>
              <a:rPr lang="en-US" dirty="0" smtClean="0">
                <a:solidFill>
                  <a:srgbClr val="000000"/>
                </a:solidFill>
                <a:latin typeface="Times New Roman" pitchFamily="18" charset="0"/>
                <a:ea typeface="Calibri" pitchFamily="34" charset="0"/>
                <a:cs typeface="Times New Roman" pitchFamily="18" charset="0"/>
              </a:rPr>
              <a:t> </a:t>
            </a:r>
          </a:p>
          <a:p>
            <a:pPr eaLnBrk="1" hangingPunct="1">
              <a:spcBef>
                <a:spcPct val="0"/>
              </a:spcBef>
              <a:spcAft>
                <a:spcPts val="600"/>
              </a:spcAft>
            </a:pPr>
            <a:r>
              <a:rPr lang="en-US" b="1" dirty="0" err="1" smtClean="0">
                <a:solidFill>
                  <a:srgbClr val="C00000"/>
                </a:solidFill>
                <a:latin typeface="Times New Roman" pitchFamily="18" charset="0"/>
                <a:ea typeface="Calibri" pitchFamily="34" charset="0"/>
                <a:cs typeface="Times New Roman" pitchFamily="18" charset="0"/>
              </a:rPr>
              <a:t>Acetileno</a:t>
            </a:r>
            <a:endParaRPr lang="en-US" b="1" dirty="0" smtClean="0">
              <a:solidFill>
                <a:srgbClr val="C00000"/>
              </a:solidFill>
              <a:latin typeface="Times New Roman" pitchFamily="18" charset="0"/>
              <a:ea typeface="Calibri" pitchFamily="34" charset="0"/>
              <a:cs typeface="Times New Roman" pitchFamily="18" charset="0"/>
            </a:endParaRPr>
          </a:p>
          <a:p>
            <a:pPr eaLnBrk="1" hangingPunct="1">
              <a:spcBef>
                <a:spcPts val="600"/>
              </a:spcBef>
              <a:buFont typeface="Calibri Light" pitchFamily="34" charset="0"/>
              <a:buAutoNum type="arabicPeriod"/>
            </a:pPr>
            <a:r>
              <a:rPr lang="en-US" dirty="0" smtClean="0">
                <a:solidFill>
                  <a:srgbClr val="000000"/>
                </a:solidFill>
                <a:latin typeface="Times New Roman" pitchFamily="18" charset="0"/>
                <a:ea typeface="Calibri" pitchFamily="34" charset="0"/>
                <a:cs typeface="Times New Roman" pitchFamily="18" charset="0"/>
              </a:rPr>
              <a:t>El </a:t>
            </a:r>
            <a:r>
              <a:rPr lang="en-US" dirty="0" err="1" smtClean="0">
                <a:solidFill>
                  <a:srgbClr val="000000"/>
                </a:solidFill>
                <a:latin typeface="Times New Roman" pitchFamily="18" charset="0"/>
                <a:ea typeface="Calibri" pitchFamily="34" charset="0"/>
                <a:cs typeface="Times New Roman" pitchFamily="18" charset="0"/>
              </a:rPr>
              <a:t>acetileno</a:t>
            </a:r>
            <a:r>
              <a:rPr lang="en-US" dirty="0" smtClean="0">
                <a:solidFill>
                  <a:srgbClr val="000000"/>
                </a:solidFill>
                <a:latin typeface="Times New Roman" pitchFamily="18" charset="0"/>
                <a:ea typeface="Calibri" pitchFamily="34" charset="0"/>
                <a:cs typeface="Times New Roman" pitchFamily="18" charset="0"/>
              </a:rPr>
              <a:t> puede </a:t>
            </a:r>
            <a:r>
              <a:rPr lang="en-US" dirty="0" err="1" smtClean="0">
                <a:solidFill>
                  <a:srgbClr val="000000"/>
                </a:solidFill>
                <a:latin typeface="Times New Roman" pitchFamily="18" charset="0"/>
                <a:ea typeface="Calibri" pitchFamily="34" charset="0"/>
                <a:cs typeface="Times New Roman" pitchFamily="18" charset="0"/>
              </a:rPr>
              <a:t>crear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explosiva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También</a:t>
            </a:r>
            <a:r>
              <a:rPr lang="en-US" dirty="0" smtClean="0">
                <a:solidFill>
                  <a:srgbClr val="000000"/>
                </a:solidFill>
                <a:latin typeface="Times New Roman" pitchFamily="18" charset="0"/>
                <a:ea typeface="Calibri" pitchFamily="34" charset="0"/>
                <a:cs typeface="Times New Roman" pitchFamily="18" charset="0"/>
              </a:rPr>
              <a:t> puede </a:t>
            </a:r>
            <a:r>
              <a:rPr lang="en-US" dirty="0" err="1" smtClean="0">
                <a:solidFill>
                  <a:srgbClr val="000000"/>
                </a:solidFill>
                <a:latin typeface="Times New Roman" pitchFamily="18" charset="0"/>
                <a:ea typeface="Calibri" pitchFamily="34" charset="0"/>
                <a:cs typeface="Times New Roman" pitchFamily="18" charset="0"/>
              </a:rPr>
              <a:t>volverse</a:t>
            </a:r>
            <a:r>
              <a:rPr lang="en-US" dirty="0" smtClean="0">
                <a:solidFill>
                  <a:srgbClr val="000000"/>
                </a:solidFill>
                <a:latin typeface="Times New Roman" pitchFamily="18" charset="0"/>
                <a:ea typeface="Calibri" pitchFamily="34" charset="0"/>
                <a:cs typeface="Times New Roman" pitchFamily="18" charset="0"/>
              </a:rPr>
              <a:t> un </a:t>
            </a:r>
            <a:r>
              <a:rPr lang="en-US" dirty="0" err="1" smtClean="0">
                <a:solidFill>
                  <a:srgbClr val="000000"/>
                </a:solidFill>
                <a:latin typeface="Times New Roman" pitchFamily="18" charset="0"/>
                <a:ea typeface="Calibri" pitchFamily="34" charset="0"/>
                <a:cs typeface="Times New Roman" pitchFamily="18" charset="0"/>
              </a:rPr>
              <a:t>asfixiante</a:t>
            </a:r>
            <a:r>
              <a:rPr lang="en-US" dirty="0" smtClean="0">
                <a:solidFill>
                  <a:srgbClr val="000000"/>
                </a:solidFill>
                <a:latin typeface="Times New Roman" pitchFamily="18" charset="0"/>
                <a:ea typeface="Calibri" pitchFamily="34" charset="0"/>
                <a:cs typeface="Times New Roman" pitchFamily="18" charset="0"/>
              </a:rPr>
              <a:t> simple.  </a:t>
            </a:r>
            <a:r>
              <a:rPr lang="en-US" dirty="0" err="1" smtClean="0">
                <a:solidFill>
                  <a:srgbClr val="000000"/>
                </a:solidFill>
                <a:latin typeface="Times New Roman" pitchFamily="18" charset="0"/>
                <a:ea typeface="Calibri" pitchFamily="34" charset="0"/>
                <a:cs typeface="Times New Roman" pitchFamily="18" charset="0"/>
              </a:rPr>
              <a:t>Además</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puro</a:t>
            </a:r>
            <a:r>
              <a:rPr lang="en-US" dirty="0" smtClean="0">
                <a:solidFill>
                  <a:srgbClr val="000000"/>
                </a:solidFill>
                <a:latin typeface="Times New Roman" pitchFamily="18" charset="0"/>
                <a:ea typeface="Calibri" pitchFamily="34" charset="0"/>
                <a:cs typeface="Times New Roman" pitchFamily="18" charset="0"/>
              </a:rPr>
              <a:t> de un </a:t>
            </a:r>
            <a:r>
              <a:rPr lang="en-US" dirty="0" err="1" smtClean="0">
                <a:solidFill>
                  <a:srgbClr val="000000"/>
                </a:solidFill>
                <a:latin typeface="Times New Roman" pitchFamily="18" charset="0"/>
                <a:ea typeface="Calibri" pitchFamily="34" charset="0"/>
                <a:cs typeface="Times New Roman" pitchFamily="18" charset="0"/>
              </a:rPr>
              <a:t>tanque</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O</a:t>
            </a:r>
            <a:r>
              <a:rPr lang="en-US" baseline="-25000" dirty="0" err="1" smtClean="0">
                <a:solidFill>
                  <a:srgbClr val="000000"/>
                </a:solidFill>
                <a:latin typeface="Times New Roman" pitchFamily="18" charset="0"/>
                <a:ea typeface="Calibri" pitchFamily="34" charset="0"/>
                <a:cs typeface="Times New Roman" pitchFamily="18" charset="0"/>
              </a:rPr>
              <a:t>2</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podría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crear</a:t>
            </a:r>
            <a:r>
              <a:rPr lang="en-US" dirty="0" smtClean="0">
                <a:solidFill>
                  <a:srgbClr val="000000"/>
                </a:solidFill>
                <a:latin typeface="Times New Roman" pitchFamily="18" charset="0"/>
                <a:ea typeface="Calibri" pitchFamily="34" charset="0"/>
                <a:cs typeface="Times New Roman" pitchFamily="18" charset="0"/>
              </a:rPr>
              <a:t> un </a:t>
            </a:r>
            <a:r>
              <a:rPr lang="en-US" dirty="0" err="1" smtClean="0">
                <a:solidFill>
                  <a:srgbClr val="000000"/>
                </a:solidFill>
                <a:latin typeface="Times New Roman" pitchFamily="18" charset="0"/>
                <a:ea typeface="Calibri" pitchFamily="34" charset="0"/>
                <a:cs typeface="Times New Roman" pitchFamily="18" charset="0"/>
              </a:rPr>
              <a:t>entorno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enriquecido</a:t>
            </a:r>
            <a:r>
              <a:rPr lang="en-US" dirty="0" smtClean="0">
                <a:solidFill>
                  <a:srgbClr val="000000"/>
                </a:solidFill>
                <a:latin typeface="Times New Roman" pitchFamily="18" charset="0"/>
                <a:ea typeface="Calibri" pitchFamily="34" charset="0"/>
                <a:cs typeface="Times New Roman" pitchFamily="18" charset="0"/>
              </a:rPr>
              <a:t> con </a:t>
            </a:r>
            <a:r>
              <a:rPr lang="en-US" dirty="0" err="1" smtClean="0">
                <a:solidFill>
                  <a:srgbClr val="000000"/>
                </a:solidFill>
                <a:latin typeface="Times New Roman" pitchFamily="18" charset="0"/>
                <a:ea typeface="Calibri" pitchFamily="34" charset="0"/>
                <a:cs typeface="Times New Roman" pitchFamily="18" charset="0"/>
              </a:rPr>
              <a:t>oxígeno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incremente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peligro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incendio</a:t>
            </a:r>
            <a:r>
              <a:rPr lang="en-US" dirty="0" smtClean="0">
                <a:solidFill>
                  <a:srgbClr val="000000"/>
                </a:solidFill>
                <a:latin typeface="Times New Roman" pitchFamily="18" charset="0"/>
                <a:ea typeface="Calibri" pitchFamily="34" charset="0"/>
                <a:cs typeface="Times New Roman" pitchFamily="18" charset="0"/>
              </a:rPr>
              <a:t>/</a:t>
            </a:r>
            <a:r>
              <a:rPr lang="en-US" dirty="0" err="1" smtClean="0">
                <a:solidFill>
                  <a:srgbClr val="000000"/>
                </a:solidFill>
                <a:latin typeface="Times New Roman" pitchFamily="18" charset="0"/>
                <a:ea typeface="Calibri" pitchFamily="34" charset="0"/>
                <a:cs typeface="Times New Roman" pitchFamily="18" charset="0"/>
              </a:rPr>
              <a:t>explosión</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Estrato</a:t>
            </a:r>
            <a:r>
              <a:rPr lang="en-US" dirty="0" smtClean="0">
                <a:solidFill>
                  <a:srgbClr val="000000"/>
                </a:solidFill>
                <a:latin typeface="Times New Roman" pitchFamily="18" charset="0"/>
                <a:ea typeface="Calibri" pitchFamily="34" charset="0"/>
                <a:cs typeface="Times New Roman" pitchFamily="18" charset="0"/>
              </a:rPr>
              <a:t> inferior/</a:t>
            </a:r>
            <a:r>
              <a:rPr lang="en-US" dirty="0" err="1" smtClean="0">
                <a:solidFill>
                  <a:srgbClr val="000000"/>
                </a:solidFill>
                <a:latin typeface="Times New Roman" pitchFamily="18" charset="0"/>
                <a:ea typeface="Calibri" pitchFamily="34" charset="0"/>
                <a:cs typeface="Times New Roman" pitchFamily="18" charset="0"/>
              </a:rPr>
              <a:t>bajo</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acetileno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más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pesado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que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tenderá</a:t>
            </a:r>
            <a:r>
              <a:rPr lang="en-US" dirty="0" smtClean="0">
                <a:solidFill>
                  <a:srgbClr val="000000"/>
                </a:solidFill>
                <a:latin typeface="Times New Roman" pitchFamily="18" charset="0"/>
                <a:ea typeface="Calibri" pitchFamily="34" charset="0"/>
                <a:cs typeface="Times New Roman" pitchFamily="18" charset="0"/>
              </a:rPr>
              <a:t> a </a:t>
            </a:r>
            <a:r>
              <a:rPr lang="en-US" dirty="0" err="1" smtClean="0">
                <a:solidFill>
                  <a:srgbClr val="000000"/>
                </a:solidFill>
                <a:latin typeface="Times New Roman" pitchFamily="18" charset="0"/>
                <a:ea typeface="Calibri" pitchFamily="34" charset="0"/>
                <a:cs typeface="Times New Roman" pitchFamily="18" charset="0"/>
              </a:rPr>
              <a:t>establecerse</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áreas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bajas</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Uso</a:t>
            </a:r>
            <a:r>
              <a:rPr lang="en-US" dirty="0" smtClean="0">
                <a:solidFill>
                  <a:srgbClr val="000000"/>
                </a:solidFill>
                <a:latin typeface="Times New Roman" pitchFamily="18" charset="0"/>
                <a:ea typeface="Calibri" pitchFamily="34" charset="0"/>
                <a:cs typeface="Times New Roman" pitchFamily="18" charset="0"/>
              </a:rPr>
              <a:t> de un </a:t>
            </a:r>
            <a:r>
              <a:rPr lang="en-US" dirty="0" err="1" smtClean="0">
                <a:solidFill>
                  <a:srgbClr val="000000"/>
                </a:solidFill>
                <a:latin typeface="Times New Roman" pitchFamily="18" charset="0"/>
                <a:ea typeface="Calibri" pitchFamily="34" charset="0"/>
                <a:cs typeface="Times New Roman" pitchFamily="18" charset="0"/>
              </a:rPr>
              <a:t>aparato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probar</a:t>
            </a:r>
            <a:r>
              <a:rPr lang="en-US" dirty="0" smtClean="0">
                <a:solidFill>
                  <a:srgbClr val="000000"/>
                </a:solidFill>
                <a:latin typeface="Times New Roman" pitchFamily="18" charset="0"/>
                <a:ea typeface="Calibri" pitchFamily="34" charset="0"/>
                <a:cs typeface="Times New Roman" pitchFamily="18" charset="0"/>
              </a:rPr>
              <a:t> gas </a:t>
            </a:r>
            <a:r>
              <a:rPr lang="en-US" dirty="0" err="1" smtClean="0">
                <a:solidFill>
                  <a:srgbClr val="000000"/>
                </a:solidFill>
                <a:latin typeface="Times New Roman" pitchFamily="18" charset="0"/>
                <a:ea typeface="Calibri" pitchFamily="34" charset="0"/>
                <a:cs typeface="Times New Roman" pitchFamily="18" charset="0"/>
              </a:rPr>
              <a:t>establecido</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calibrado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detectar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atmósferas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explosivas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LEL</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ct val="0"/>
              </a:spcBef>
              <a:spcAft>
                <a:spcPts val="600"/>
              </a:spcAft>
              <a:buFont typeface="Calibri Light" pitchFamily="34" charset="0"/>
              <a:buAutoNum type="arabicPeriod"/>
            </a:pPr>
            <a:r>
              <a:rPr lang="en-US" dirty="0" err="1" smtClean="0">
                <a:solidFill>
                  <a:srgbClr val="000000"/>
                </a:solidFill>
                <a:latin typeface="Times New Roman" pitchFamily="18" charset="0"/>
                <a:ea typeface="Calibri" pitchFamily="34" charset="0"/>
                <a:cs typeface="Times New Roman" pitchFamily="18" charset="0"/>
              </a:rPr>
              <a:t>Ventilación</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forzado</a:t>
            </a:r>
            <a:r>
              <a:rPr lang="en-US" dirty="0" smtClean="0">
                <a:solidFill>
                  <a:srgbClr val="000000"/>
                </a:solidFill>
                <a:latin typeface="Times New Roman" pitchFamily="18" charset="0"/>
                <a:ea typeface="Calibri" pitchFamily="34" charset="0"/>
                <a:cs typeface="Times New Roman" pitchFamily="18" charset="0"/>
              </a:rPr>
              <a:t> y el </a:t>
            </a:r>
            <a:r>
              <a:rPr lang="en-US" dirty="0" err="1" smtClean="0">
                <a:solidFill>
                  <a:srgbClr val="000000"/>
                </a:solidFill>
                <a:latin typeface="Times New Roman" pitchFamily="18" charset="0"/>
                <a:ea typeface="Calibri" pitchFamily="34" charset="0"/>
                <a:cs typeface="Times New Roman" pitchFamily="18" charset="0"/>
              </a:rPr>
              <a:t>monitoreo</a:t>
            </a:r>
            <a:r>
              <a:rPr lang="en-US" dirty="0" smtClean="0">
                <a:solidFill>
                  <a:srgbClr val="000000"/>
                </a:solidFill>
                <a:latin typeface="Times New Roman" pitchFamily="18" charset="0"/>
                <a:ea typeface="Calibri" pitchFamily="34" charset="0"/>
                <a:cs typeface="Times New Roman" pitchFamily="18" charset="0"/>
              </a:rPr>
              <a:t> continuo </a:t>
            </a:r>
            <a:r>
              <a:rPr lang="en-US" dirty="0" err="1" smtClean="0">
                <a:solidFill>
                  <a:srgbClr val="000000"/>
                </a:solidFill>
                <a:latin typeface="Times New Roman" pitchFamily="18" charset="0"/>
                <a:ea typeface="Calibri" pitchFamily="34" charset="0"/>
                <a:cs typeface="Times New Roman" pitchFamily="18" charset="0"/>
              </a:rPr>
              <a:t>para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establecer</a:t>
            </a:r>
            <a:r>
              <a:rPr lang="en-US" dirty="0" smtClean="0">
                <a:solidFill>
                  <a:srgbClr val="000000"/>
                </a:solidFill>
                <a:latin typeface="Times New Roman" pitchFamily="18" charset="0"/>
                <a:ea typeface="Calibri" pitchFamily="34" charset="0"/>
                <a:cs typeface="Times New Roman" pitchFamily="18" charset="0"/>
              </a:rPr>
              <a:t> y </a:t>
            </a:r>
            <a:r>
              <a:rPr lang="en-US" dirty="0" err="1" smtClean="0">
                <a:solidFill>
                  <a:srgbClr val="000000"/>
                </a:solidFill>
                <a:latin typeface="Times New Roman" pitchFamily="18" charset="0"/>
                <a:ea typeface="Calibri" pitchFamily="34" charset="0"/>
                <a:cs typeface="Times New Roman" pitchFamily="18" charset="0"/>
              </a:rPr>
              <a:t>mantener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condiciones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entrada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aceptables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Inspeccione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en </a:t>
            </a:r>
            <a:r>
              <a:rPr lang="en-US" dirty="0" err="1" smtClean="0">
                <a:solidFill>
                  <a:srgbClr val="000000"/>
                </a:solidFill>
                <a:latin typeface="Times New Roman" pitchFamily="18" charset="0"/>
                <a:ea typeface="Calibri" pitchFamily="34" charset="0"/>
                <a:cs typeface="Times New Roman" pitchFamily="18" charset="0"/>
              </a:rPr>
              <a:t>busca</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pérdidas</a:t>
            </a:r>
            <a:r>
              <a:rPr lang="en-US" dirty="0" smtClean="0">
                <a:solidFill>
                  <a:srgbClr val="000000"/>
                </a:solidFill>
                <a:latin typeface="Times New Roman" pitchFamily="18" charset="0"/>
                <a:ea typeface="Calibri" pitchFamily="34" charset="0"/>
                <a:cs typeface="Times New Roman" pitchFamily="18" charset="0"/>
              </a:rPr>
              <a:t> antes de </a:t>
            </a:r>
            <a:r>
              <a:rPr lang="en-US" dirty="0" err="1" smtClean="0">
                <a:solidFill>
                  <a:srgbClr val="000000"/>
                </a:solidFill>
                <a:latin typeface="Times New Roman" pitchFamily="18" charset="0"/>
                <a:ea typeface="Calibri" pitchFamily="34" charset="0"/>
                <a:cs typeface="Times New Roman" pitchFamily="18" charset="0"/>
              </a:rPr>
              <a:t>ingresar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Coloque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cilindro</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acetileno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erguido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fuera</a:t>
            </a:r>
            <a:r>
              <a:rPr lang="en-US" dirty="0" smtClean="0">
                <a:solidFill>
                  <a:srgbClr val="000000"/>
                </a:solidFill>
                <a:latin typeface="Times New Roman" pitchFamily="18" charset="0"/>
                <a:ea typeface="Calibri" pitchFamily="34" charset="0"/>
                <a:cs typeface="Times New Roman" pitchFamily="18" charset="0"/>
              </a:rPr>
              <a:t>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restringido</a:t>
            </a:r>
            <a:r>
              <a:rPr lang="en-US" dirty="0" smtClean="0">
                <a:solidFill>
                  <a:srgbClr val="000000"/>
                </a:solidFill>
                <a:latin typeface="Times New Roman" pitchFamily="18" charset="0"/>
                <a:ea typeface="Calibri" pitchFamily="34" charset="0"/>
                <a:cs typeface="Times New Roman" pitchFamily="18" charset="0"/>
              </a:rPr>
              <a:t> en un </a:t>
            </a:r>
            <a:r>
              <a:rPr lang="en-US" dirty="0" err="1" smtClean="0">
                <a:solidFill>
                  <a:srgbClr val="000000"/>
                </a:solidFill>
                <a:latin typeface="Times New Roman" pitchFamily="18" charset="0"/>
                <a:ea typeface="Calibri" pitchFamily="34" charset="0"/>
                <a:cs typeface="Times New Roman" pitchFamily="18" charset="0"/>
              </a:rPr>
              <a:t>área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segura</a:t>
            </a:r>
            <a:r>
              <a:rPr lang="en-US" dirty="0" smtClean="0">
                <a:solidFill>
                  <a:srgbClr val="000000"/>
                </a:solidFill>
                <a:latin typeface="Times New Roman" pitchFamily="18" charset="0"/>
                <a:ea typeface="Calibri" pitchFamily="34" charset="0"/>
                <a:cs typeface="Times New Roman" pitchFamily="18" charset="0"/>
              </a:rPr>
              <a:t>.  Retire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inmediato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después</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completar</a:t>
            </a:r>
            <a:r>
              <a:rPr lang="en-US" dirty="0" smtClean="0">
                <a:solidFill>
                  <a:srgbClr val="000000"/>
                </a:solidFill>
                <a:latin typeface="Times New Roman" pitchFamily="18" charset="0"/>
                <a:ea typeface="Calibri" pitchFamily="34" charset="0"/>
                <a:cs typeface="Times New Roman" pitchFamily="18" charset="0"/>
              </a:rPr>
              <a:t> la </a:t>
            </a:r>
            <a:r>
              <a:rPr lang="en-US" dirty="0" err="1" smtClean="0">
                <a:solidFill>
                  <a:srgbClr val="000000"/>
                </a:solidFill>
                <a:latin typeface="Times New Roman" pitchFamily="18" charset="0"/>
                <a:ea typeface="Calibri" pitchFamily="34" charset="0"/>
                <a:cs typeface="Times New Roman" pitchFamily="18" charset="0"/>
              </a:rPr>
              <a:t>tarea</a:t>
            </a:r>
            <a:r>
              <a:rPr lang="en-US" dirty="0" smtClean="0">
                <a:solidFill>
                  <a:srgbClr val="000000"/>
                </a:solidFill>
                <a:latin typeface="Times New Roman" pitchFamily="18" charset="0"/>
                <a:ea typeface="Calibri" pitchFamily="34" charset="0"/>
                <a:cs typeface="Times New Roman" pitchFamily="18" charset="0"/>
              </a:rPr>
              <a:t>.  No </a:t>
            </a:r>
            <a:r>
              <a:rPr lang="en-US" dirty="0" err="1" smtClean="0">
                <a:solidFill>
                  <a:srgbClr val="000000"/>
                </a:solidFill>
                <a:latin typeface="Times New Roman" pitchFamily="18" charset="0"/>
                <a:ea typeface="Calibri" pitchFamily="34" charset="0"/>
                <a:cs typeface="Times New Roman" pitchFamily="18" charset="0"/>
              </a:rPr>
              <a:t>deje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las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mangueras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desatendidas</a:t>
            </a:r>
            <a:r>
              <a:rPr lang="en-US" dirty="0" smtClean="0">
                <a:solidFill>
                  <a:srgbClr val="000000"/>
                </a:solidFill>
                <a:latin typeface="Times New Roman" pitchFamily="18" charset="0"/>
                <a:ea typeface="Calibri" pitchFamily="34" charset="0"/>
                <a:cs typeface="Times New Roman" pitchFamily="18" charset="0"/>
              </a:rPr>
              <a:t> dentro del </a:t>
            </a:r>
            <a:r>
              <a:rPr lang="en-US" dirty="0" err="1" smtClean="0">
                <a:solidFill>
                  <a:srgbClr val="000000"/>
                </a:solidFill>
                <a:latin typeface="Times New Roman" pitchFamily="18" charset="0"/>
                <a:ea typeface="Calibri" pitchFamily="34" charset="0"/>
                <a:cs typeface="Times New Roman" pitchFamily="18" charset="0"/>
              </a:rPr>
              <a:t>espacio</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es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decir</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durante</a:t>
            </a:r>
            <a:r>
              <a:rPr lang="en-US" dirty="0" smtClean="0">
                <a:solidFill>
                  <a:srgbClr val="000000"/>
                </a:solidFill>
                <a:latin typeface="Times New Roman" pitchFamily="18" charset="0"/>
                <a:ea typeface="Calibri" pitchFamily="34" charset="0"/>
                <a:cs typeface="Times New Roman" pitchFamily="18" charset="0"/>
              </a:rPr>
              <a:t> el </a:t>
            </a:r>
            <a:r>
              <a:rPr lang="en-US" dirty="0" err="1" smtClean="0">
                <a:solidFill>
                  <a:srgbClr val="000000"/>
                </a:solidFill>
                <a:latin typeface="Times New Roman" pitchFamily="18" charset="0"/>
                <a:ea typeface="Calibri" pitchFamily="34" charset="0"/>
                <a:cs typeface="Times New Roman" pitchFamily="18" charset="0"/>
              </a:rPr>
              <a:t>almuerzo</a:t>
            </a:r>
            <a:r>
              <a:rPr lang="en-US" dirty="0" smtClean="0">
                <a:solidFill>
                  <a:srgbClr val="000000"/>
                </a:solidFill>
                <a:latin typeface="Times New Roman" pitchFamily="18" charset="0"/>
                <a:ea typeface="Calibri" pitchFamily="34" charset="0"/>
                <a:cs typeface="Times New Roman" pitchFamily="18" charset="0"/>
              </a:rPr>
              <a:t> u </a:t>
            </a:r>
            <a:r>
              <a:rPr lang="en-US" dirty="0" err="1" smtClean="0">
                <a:solidFill>
                  <a:srgbClr val="000000"/>
                </a:solidFill>
                <a:latin typeface="Times New Roman" pitchFamily="18" charset="0"/>
                <a:ea typeface="Calibri" pitchFamily="34" charset="0"/>
                <a:cs typeface="Times New Roman" pitchFamily="18" charset="0"/>
              </a:rPr>
              <a:t>otros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descansos</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Utilice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una</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ventilación</a:t>
            </a:r>
            <a:r>
              <a:rPr lang="en-US" dirty="0" smtClean="0">
                <a:solidFill>
                  <a:srgbClr val="000000"/>
                </a:solidFill>
                <a:latin typeface="Times New Roman" pitchFamily="18" charset="0"/>
                <a:ea typeface="Calibri" pitchFamily="34" charset="0"/>
                <a:cs typeface="Times New Roman" pitchFamily="18" charset="0"/>
              </a:rPr>
              <a:t> de escape local o </a:t>
            </a:r>
            <a:r>
              <a:rPr lang="en-US" dirty="0" err="1" smtClean="0">
                <a:solidFill>
                  <a:srgbClr val="000000"/>
                </a:solidFill>
                <a:latin typeface="Times New Roman" pitchFamily="18" charset="0"/>
                <a:ea typeface="Calibri" pitchFamily="34" charset="0"/>
                <a:cs typeface="Times New Roman" pitchFamily="18" charset="0"/>
              </a:rPr>
              <a:t>ventilación</a:t>
            </a:r>
            <a:r>
              <a:rPr lang="en-US" dirty="0" smtClean="0">
                <a:solidFill>
                  <a:srgbClr val="000000"/>
                </a:solidFill>
                <a:latin typeface="Times New Roman" pitchFamily="18" charset="0"/>
                <a:ea typeface="Calibri" pitchFamily="34" charset="0"/>
                <a:cs typeface="Times New Roman" pitchFamily="18" charset="0"/>
              </a:rPr>
              <a:t> de </a:t>
            </a:r>
            <a:r>
              <a:rPr lang="en-US" dirty="0" err="1" smtClean="0">
                <a:solidFill>
                  <a:srgbClr val="000000"/>
                </a:solidFill>
                <a:latin typeface="Times New Roman" pitchFamily="18" charset="0"/>
                <a:ea typeface="Calibri" pitchFamily="34" charset="0"/>
                <a:cs typeface="Times New Roman" pitchFamily="18" charset="0"/>
              </a:rPr>
              <a:t>aire</a:t>
            </a:r>
            <a:r>
              <a:rPr lang="en-US" dirty="0" smtClean="0">
                <a:solidFill>
                  <a:srgbClr val="000000"/>
                </a:solidFill>
                <a:latin typeface="Times New Roman" pitchFamily="18" charset="0"/>
                <a:ea typeface="Calibri" pitchFamily="34" charset="0"/>
                <a:cs typeface="Times New Roman" pitchFamily="18" charset="0"/>
              </a:rPr>
              <a:t> </a:t>
            </a:r>
            <a:r>
              <a:rPr lang="en-US" dirty="0" err="1" smtClean="0">
                <a:solidFill>
                  <a:srgbClr val="000000"/>
                </a:solidFill>
                <a:latin typeface="Times New Roman" pitchFamily="18" charset="0"/>
                <a:ea typeface="Calibri" pitchFamily="34" charset="0"/>
                <a:cs typeface="Times New Roman" pitchFamily="18" charset="0"/>
              </a:rPr>
              <a:t>forzado</a:t>
            </a:r>
            <a:r>
              <a:rPr lang="en-US" dirty="0" smtClean="0">
                <a:solidFill>
                  <a:srgbClr val="000000"/>
                </a:solidFill>
                <a:latin typeface="Times New Roman" pitchFamily="18" charset="0"/>
                <a:ea typeface="Calibri" pitchFamily="34" charset="0"/>
                <a:cs typeface="Times New Roman" pitchFamily="18" charset="0"/>
              </a:rPr>
              <a:t>.</a:t>
            </a:r>
          </a:p>
          <a:p>
            <a:pPr eaLnBrk="1" hangingPunct="1">
              <a:spcBef>
                <a:spcPts val="600"/>
              </a:spcBef>
            </a:pPr>
            <a:r>
              <a:rPr lang="en-US" dirty="0" smtClean="0">
                <a:solidFill>
                  <a:srgbClr val="000000"/>
                </a:solidFill>
                <a:latin typeface="Times New Roman" pitchFamily="18" charset="0"/>
                <a:cs typeface="Calibri" pitchFamily="34" charset="0"/>
              </a:rPr>
              <a:t> </a:t>
            </a:r>
          </a:p>
          <a:p>
            <a:pPr eaLnBrk="1" hangingPunct="1">
              <a:spcBef>
                <a:spcPct val="0"/>
              </a:spcBef>
            </a:pPr>
            <a:r>
              <a:rPr lang="en-US" dirty="0" smtClean="0">
                <a:solidFill>
                  <a:srgbClr val="000000"/>
                </a:solidFill>
                <a:latin typeface="Times New Roman" pitchFamily="18" charset="0"/>
                <a:cs typeface="Calibri" pitchFamily="34" charset="0"/>
              </a:rPr>
              <a:t> </a:t>
            </a:r>
          </a:p>
        </p:txBody>
      </p:sp>
      <p:sp>
        <p:nvSpPr>
          <p:cNvPr id="239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F0A6C5F-E2A6-490B-AF25-63BAE6306BB4}" type="slidenum">
              <a:rPr lang="en-US" smtClean="0">
                <a:solidFill>
                  <a:srgbClr val="000000"/>
                </a:solidFill>
                <a:latin typeface="Calibri" pitchFamily="34" charset="0"/>
              </a:rPr>
              <a:pPr fontAlgn="base">
                <a:spcBef>
                  <a:spcPct val="0"/>
                </a:spcBef>
                <a:spcAft>
                  <a:spcPct val="0"/>
                </a:spcAft>
                <a:buSzPct val="100000"/>
                <a:defRPr/>
              </a:pPr>
              <a:t>91</a:t>
            </a:fld>
            <a:endParaRPr lang="en-US" smtClean="0">
              <a:solidFill>
                <a:srgbClr val="000000"/>
              </a:solidFill>
              <a:latin typeface="Calibri"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preguntas en la diapositiva.</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Esto ayuda a repasar y refrescar la información que se cubrió en este módulo.</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Pidiéndoles a los estudiantes que apliquen la información, están reteniendo aún más la lección.</a:t>
            </a:r>
          </a:p>
        </p:txBody>
      </p:sp>
      <p:sp>
        <p:nvSpPr>
          <p:cNvPr id="240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BAD00DE-0E15-4B3A-AF7F-16CD77A95658}" type="slidenum">
              <a:rPr lang="en-US" smtClean="0">
                <a:solidFill>
                  <a:srgbClr val="000000"/>
                </a:solidFill>
                <a:latin typeface="Calibri" pitchFamily="34" charset="0"/>
              </a:rPr>
              <a:pPr fontAlgn="base">
                <a:spcBef>
                  <a:spcPct val="0"/>
                </a:spcBef>
                <a:spcAft>
                  <a:spcPct val="0"/>
                </a:spcAft>
                <a:buSzPct val="100000"/>
                <a:defRPr/>
              </a:pPr>
              <a:t>92</a:t>
            </a:fld>
            <a:endParaRPr lang="en-US" smtClean="0">
              <a:solidFill>
                <a:srgbClr val="000000"/>
              </a:solidFill>
              <a:latin typeface="Calibri"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Instrucción</a:t>
            </a:r>
          </a:p>
          <a:p>
            <a:pPr marL="742950" lvl="1" indent="-285750"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Los estudiantes anotarán las respuestas a las preguntas del cuestionario en el SG. </a:t>
            </a:r>
          </a:p>
          <a:p>
            <a:pPr marL="742950" lvl="1" indent="-285750"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las respuestas con la clase.</a:t>
            </a:r>
          </a:p>
        </p:txBody>
      </p:sp>
      <p:sp>
        <p:nvSpPr>
          <p:cNvPr id="241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AE05DA4-E94A-41DA-AB3B-43352A0848A0}" type="slidenum">
              <a:rPr lang="en-US" smtClean="0">
                <a:solidFill>
                  <a:srgbClr val="000000"/>
                </a:solidFill>
                <a:latin typeface="Calibri" pitchFamily="34" charset="0"/>
              </a:rPr>
              <a:pPr fontAlgn="base">
                <a:spcBef>
                  <a:spcPct val="0"/>
                </a:spcBef>
                <a:spcAft>
                  <a:spcPct val="0"/>
                </a:spcAft>
                <a:buSzPct val="100000"/>
                <a:defRPr/>
              </a:pPr>
              <a:t>93</a:t>
            </a:fld>
            <a:endParaRPr lang="en-US" smtClean="0">
              <a:solidFill>
                <a:srgbClr val="000000"/>
              </a:solidFill>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Respuestas del cuestionario</a:t>
            </a:r>
          </a:p>
          <a:p>
            <a:pPr eaLnBrk="1" hangingPunct="1">
              <a:spcBef>
                <a:spcPts val="600"/>
              </a:spcBef>
              <a:buFont typeface="Calibri Light" pitchFamily="34" charset="0"/>
              <a:buAutoNum type="arabicPeriod"/>
            </a:pPr>
            <a:r>
              <a:rPr lang="en-US" smtClean="0">
                <a:solidFill>
                  <a:srgbClr val="000000"/>
                </a:solidFill>
                <a:latin typeface="Times New Roman" pitchFamily="18" charset="0"/>
                <a:ea typeface="Calibri" pitchFamily="34" charset="0"/>
                <a:cs typeface="Times New Roman" pitchFamily="18" charset="0"/>
              </a:rPr>
              <a:t>Respuesta: c, SG página 47</a:t>
            </a:r>
          </a:p>
          <a:p>
            <a:pPr eaLnBrk="1" hangingPunct="1">
              <a:spcBef>
                <a:spcPts val="600"/>
              </a:spcBef>
            </a:pPr>
            <a:r>
              <a:rPr lang="en-US" smtClean="0">
                <a:solidFill>
                  <a:srgbClr val="000000"/>
                </a:solidFill>
                <a:latin typeface="Times New Roman" pitchFamily="18" charset="0"/>
                <a:cs typeface="Calibri" pitchFamily="34" charset="0"/>
              </a:rPr>
              <a:t> </a:t>
            </a:r>
          </a:p>
        </p:txBody>
      </p:sp>
      <p:sp>
        <p:nvSpPr>
          <p:cNvPr id="242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5C5F0D1-25B5-4194-933F-F3199B6302D5}" type="slidenum">
              <a:rPr lang="en-US" smtClean="0">
                <a:solidFill>
                  <a:srgbClr val="000000"/>
                </a:solidFill>
                <a:latin typeface="Calibri" pitchFamily="34" charset="0"/>
              </a:rPr>
              <a:pPr fontAlgn="base">
                <a:spcBef>
                  <a:spcPct val="0"/>
                </a:spcBef>
                <a:spcAft>
                  <a:spcPct val="0"/>
                </a:spcAft>
                <a:buSzPct val="100000"/>
                <a:defRPr/>
              </a:pPr>
              <a:t>94</a:t>
            </a:fld>
            <a:endParaRPr lang="en-US" smtClean="0">
              <a:solidFill>
                <a:srgbClr val="000000"/>
              </a:solidFill>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Respuestas del cuestionario</a:t>
            </a:r>
          </a:p>
          <a:p>
            <a:pPr eaLnBrk="1" hangingPunct="1">
              <a:spcBef>
                <a:spcPct val="0"/>
              </a:spcBef>
              <a:buFont typeface="Calibri Light" pitchFamily="34" charset="0"/>
              <a:buAutoNum type="arabicPeriod" startAt="2"/>
            </a:pPr>
            <a:r>
              <a:rPr lang="en-US" smtClean="0">
                <a:solidFill>
                  <a:srgbClr val="000000"/>
                </a:solidFill>
                <a:latin typeface="Times New Roman" pitchFamily="18" charset="0"/>
                <a:ea typeface="Calibri" pitchFamily="34" charset="0"/>
                <a:cs typeface="Times New Roman" pitchFamily="18" charset="0"/>
              </a:rPr>
              <a:t>Respuesta: b, SG página 48</a:t>
            </a:r>
          </a:p>
          <a:p>
            <a:pPr eaLnBrk="1" hangingPunct="1">
              <a:spcBef>
                <a:spcPct val="0"/>
              </a:spcBef>
              <a:buFont typeface="Calibri Light" pitchFamily="34" charset="0"/>
              <a:buAutoNum type="arabicPeriod" startAt="2"/>
            </a:pPr>
            <a:r>
              <a:rPr lang="en-US" smtClean="0">
                <a:solidFill>
                  <a:srgbClr val="000000"/>
                </a:solidFill>
                <a:latin typeface="Times New Roman" pitchFamily="18" charset="0"/>
                <a:ea typeface="Calibri" pitchFamily="34" charset="0"/>
                <a:cs typeface="Times New Roman" pitchFamily="18" charset="0"/>
              </a:rPr>
              <a:t>Respuesta: d, SG página 51</a:t>
            </a:r>
          </a:p>
          <a:p>
            <a:pPr eaLnBrk="1" hangingPunct="1">
              <a:spcBef>
                <a:spcPts val="600"/>
              </a:spcBef>
            </a:pPr>
            <a:r>
              <a:rPr lang="en-US" smtClean="0">
                <a:solidFill>
                  <a:srgbClr val="000000"/>
                </a:solidFill>
                <a:latin typeface="Times New Roman" pitchFamily="18" charset="0"/>
                <a:cs typeface="Calibri" pitchFamily="34" charset="0"/>
              </a:rPr>
              <a:t> </a:t>
            </a:r>
          </a:p>
        </p:txBody>
      </p:sp>
      <p:sp>
        <p:nvSpPr>
          <p:cNvPr id="243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2FE9B7C-77F7-472A-A684-C891C938CA45}" type="slidenum">
              <a:rPr lang="en-US" smtClean="0">
                <a:solidFill>
                  <a:srgbClr val="000000"/>
                </a:solidFill>
                <a:latin typeface="Calibri" pitchFamily="34" charset="0"/>
              </a:rPr>
              <a:pPr fontAlgn="base">
                <a:spcBef>
                  <a:spcPct val="0"/>
                </a:spcBef>
                <a:spcAft>
                  <a:spcPct val="0"/>
                </a:spcAft>
                <a:buSzPct val="100000"/>
                <a:defRPr/>
              </a:pPr>
              <a:t>95</a:t>
            </a:fld>
            <a:endParaRPr lang="en-US" smtClean="0">
              <a:solidFill>
                <a:srgbClr val="000000"/>
              </a:solidFill>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vez que completen este módulo, los estudiantes podrán: </a:t>
            </a:r>
          </a:p>
          <a:p>
            <a:pPr marL="742950" lvl="1" indent="-285750" eaLnBrk="1" hangingPunct="1">
              <a:spcBef>
                <a:spcPts val="60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Demuestre el proceso de ingreso a un espacio restringido.</a:t>
            </a:r>
          </a:p>
        </p:txBody>
      </p:sp>
      <p:sp>
        <p:nvSpPr>
          <p:cNvPr id="244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8A64CFA-54F2-46B5-A592-99F5344174D3}" type="slidenum">
              <a:rPr lang="en-US" smtClean="0">
                <a:solidFill>
                  <a:srgbClr val="000000"/>
                </a:solidFill>
                <a:latin typeface="Calibri" pitchFamily="34" charset="0"/>
              </a:rPr>
              <a:pPr fontAlgn="base">
                <a:spcBef>
                  <a:spcPct val="0"/>
                </a:spcBef>
                <a:spcAft>
                  <a:spcPct val="0"/>
                </a:spcAft>
                <a:buSzPct val="100000"/>
                <a:defRPr/>
              </a:pPr>
              <a:t>96</a:t>
            </a:fld>
            <a:endParaRPr lang="en-US" smtClean="0">
              <a:solidFill>
                <a:srgbClr val="000000"/>
              </a:solidFill>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79-82</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Cuando se requiera la entrada a un espacio restringido, siga los procedimientos.  Siempre cumpla con cualquier procedimiento operativo seguro existente (SOP, por sus siglas en inglés) para el espacio al cual se está ingresando.  Asegúrese de que todos los que sean parte del equipo de entrada al espacio restringido hayan sido capacitados de manera adecuada y autorizados.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Trate a todos los espacios como si requirieran un permiso hasta que se determine lo contrario.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primer paso para ingresar a un espacio restringido siempre será la evaluación.  A medida que evalúe el espacio, estará detallando y definiendo todas las condiciones de entrada aceptables.  Esto incluye determinar si el espacio se clasificará como NPRCS o como PRCS, si eso no se ha completado hasta el momento.  </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 importante poder definir y planificar cómo se abordarán directamente los peligros identificados, los procedimientos aptos y los pasos específicos que se deben seguir para controlar correctamente los peligros.  El plan y los controles que ejecuta que lo mantendrán seguro se llaman condiciones de entrada aceptables.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Dos formas que lo ayudarán a desarrollar y garantizar que estas condiciones de entrada aceptables estén presentes son el Formulario de inventario/inspección/evaluación el espacio restringido y el Permiso de entrada al espacio restringido.  </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Si alguna vez tiene dudas con respecto a la clasificación del espacio como NPRCS o PRCS, siempre debe utilizar el permiso y los procedimientos de entrada del espacio restringido.  Además, siga otros procedimientos operativos seguros existentes para el espacio al que se está ingresando y asegúrese de que todos los empleados que sean parte del equipo de entrada al espacio restringido estén capacitados sobre la entrada al espacio restringido.</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Al completar el permiso de entrada al espacio restringido, asegúrese de revisar la Identificación de peligros, evaluación de riesgos y determinación de controles (HIRADC, por sus siglas en inglés), a veces conocido como Registro de riesgos, ya que su departamento puede haber identificado anteriormente el espacio restringido.  Este registro lo ayudará dando una lista de peligros que están identificados, así como los controles que son necesarios para eliminarlos.</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Nunca se debe ingresar a un espacio ni seguir trabajando dentro de un espacio restringido sin garantizar que las condiciones de entrada aceptables estén constantemente presentes.</a:t>
            </a:r>
          </a:p>
        </p:txBody>
      </p:sp>
      <p:sp>
        <p:nvSpPr>
          <p:cNvPr id="245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8E3CD2E-6F75-4FD1-A775-CA3246294444}" type="slidenum">
              <a:rPr lang="en-US" smtClean="0">
                <a:solidFill>
                  <a:srgbClr val="000000"/>
                </a:solidFill>
                <a:latin typeface="Calibri" pitchFamily="34" charset="0"/>
              </a:rPr>
              <a:pPr fontAlgn="base">
                <a:spcBef>
                  <a:spcPct val="0"/>
                </a:spcBef>
                <a:spcAft>
                  <a:spcPct val="0"/>
                </a:spcAft>
                <a:buSzPct val="100000"/>
                <a:defRPr/>
              </a:pPr>
              <a:t>97</a:t>
            </a:fld>
            <a:endParaRPr lang="en-US" smtClean="0">
              <a:solidFill>
                <a:srgbClr val="000000"/>
              </a:solidFill>
              <a:latin typeface="Calibri"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83-88</a:t>
            </a:r>
          </a:p>
          <a:p>
            <a:pPr eaLnBrk="1" hangingPunct="1">
              <a:spcBef>
                <a:spcPct val="0"/>
              </a:spcBef>
            </a:pPr>
            <a:r>
              <a:rPr lang="en-US" b="1" smtClean="0">
                <a:solidFill>
                  <a:srgbClr val="000000"/>
                </a:solidFill>
                <a:latin typeface="Times New Roman" pitchFamily="18" charset="0"/>
                <a:ea typeface="Calibri" pitchFamily="34" charset="0"/>
                <a:cs typeface="Times New Roman" pitchFamily="18" charset="0"/>
              </a:rPr>
              <a:t>Instrucción</a:t>
            </a:r>
            <a:r>
              <a:rPr lang="en-US" smtClean="0">
                <a:solidFill>
                  <a:srgbClr val="000000"/>
                </a:solidFill>
                <a:latin typeface="Times New Roman" pitchFamily="18" charset="0"/>
                <a:ea typeface="Calibri" pitchFamily="34" charset="0"/>
                <a:cs typeface="Times New Roman" pitchFamily="18" charset="0"/>
              </a:rPr>
              <a:t> </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El equipo de entrada es el grupo de empleados asignados para completar una tarea dentro de un espacio restringido.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 equipo de entrada típico consta de un ingresante, un encargado y el supervisor de entrada.  Para cualquiera entrada a un PRCS, se requiere un mínimo de dos personas.</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Estas personas se clasifican como:</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Ingresante (la persona que ingresa al espacio restringido)</a:t>
            </a:r>
          </a:p>
          <a:p>
            <a:pPr marL="742950" lvl="1" indent="-285750" eaLnBrk="1" hangingPunct="1">
              <a:spcBef>
                <a:spcPct val="0"/>
              </a:spcBef>
              <a:buFont typeface="Courier New" pitchFamily="49" charset="0"/>
              <a:buChar char="o"/>
            </a:pPr>
            <a:r>
              <a:rPr lang="en-US" smtClean="0">
                <a:solidFill>
                  <a:srgbClr val="000000"/>
                </a:solidFill>
                <a:latin typeface="Times New Roman" pitchFamily="18" charset="0"/>
                <a:ea typeface="Calibri" pitchFamily="34" charset="0"/>
                <a:cs typeface="Times New Roman" pitchFamily="18" charset="0"/>
              </a:rPr>
              <a:t>Encargado (la persona que permanece fuera del espacio restringido)</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Revise el cuadro (ubicado en el SG) para cada rol.</a:t>
            </a:r>
          </a:p>
        </p:txBody>
      </p:sp>
      <p:sp>
        <p:nvSpPr>
          <p:cNvPr id="246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4C13E72-2DE7-479C-9D32-72E1B72807FC}" type="slidenum">
              <a:rPr lang="en-US" smtClean="0">
                <a:solidFill>
                  <a:srgbClr val="000000"/>
                </a:solidFill>
                <a:latin typeface="Calibri" pitchFamily="34" charset="0"/>
              </a:rPr>
              <a:pPr fontAlgn="base">
                <a:spcBef>
                  <a:spcPct val="0"/>
                </a:spcBef>
                <a:spcAft>
                  <a:spcPct val="0"/>
                </a:spcAft>
                <a:buSzPct val="100000"/>
                <a:defRPr/>
              </a:pPr>
              <a:t>98</a:t>
            </a:fld>
            <a:endParaRPr lang="en-US" smtClean="0">
              <a:solidFill>
                <a:srgbClr val="000000"/>
              </a:solidFill>
              <a:latin typeface="Calibri"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latin typeface="Times New Roman" pitchFamily="18" charset="0"/>
                <a:ea typeface="Calibri" pitchFamily="34" charset="0"/>
                <a:cs typeface="Times New Roman" pitchFamily="18" charset="0"/>
              </a:rPr>
              <a:t>SG páginas 89-90</a:t>
            </a:r>
          </a:p>
          <a:p>
            <a:pPr eaLnBrk="1" hangingPunct="1">
              <a:spcBef>
                <a:spcPct val="0"/>
              </a:spcBef>
              <a:spcAft>
                <a:spcPts val="600"/>
              </a:spcAft>
            </a:pPr>
            <a:r>
              <a:rPr lang="en-US" b="1" smtClean="0">
                <a:solidFill>
                  <a:srgbClr val="000000"/>
                </a:solidFill>
                <a:latin typeface="Times New Roman" pitchFamily="18" charset="0"/>
                <a:ea typeface="Calibri" pitchFamily="34" charset="0"/>
                <a:cs typeface="Times New Roman" pitchFamily="18" charset="0"/>
              </a:rPr>
              <a:t>Instrucción</a:t>
            </a:r>
          </a:p>
          <a:p>
            <a:pPr eaLnBrk="1" hangingPunct="1">
              <a:spcBef>
                <a:spcPts val="60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Se debe notificar a los servicios de rescate sobre cualquier entrada planificada a un PRCS, que garantiza su disponibilidad y les informa sobre la ubicación y los peligros involucrados.  Algunos sitios pueden confiar en las puertas principales, despacho, salas de control o seguridad para que actúen como una conexión entre el equipo de entrada y los servicios de rescate.  Asegúrese de que cualquier grupo que actúe de esta manera haya contactado a los servicios de rescate y haya verificado que estén disponibles y a la espera.  Asegúrese de conocer los requisitos específicos del sitio.</a:t>
            </a:r>
          </a:p>
          <a:p>
            <a:pPr eaLnBrk="1" hangingPunct="1">
              <a:spcBef>
                <a:spcPct val="0"/>
              </a:spcBef>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Una vez que se haya designado el equipo de entrada, el supervisor de entrada realizará una reunión previa a la tarea para los ingresantes, encargados y cualquier otro empleado que pueda verse afectado por la condiciones del espacio restringido para explicar los peligros, las condiciones de entrada aceptables, el EPP requerido, las pruebas y todos los procedimientos de comunicación.</a:t>
            </a:r>
          </a:p>
          <a:p>
            <a:pPr eaLnBrk="1" hangingPunct="1">
              <a:spcBef>
                <a:spcPct val="0"/>
              </a:spcBef>
              <a:spcAft>
                <a:spcPts val="600"/>
              </a:spcAft>
              <a:buFont typeface="Symbol" pitchFamily="18" charset="2"/>
              <a:buChar char=""/>
            </a:pPr>
            <a:r>
              <a:rPr lang="en-US" smtClean="0">
                <a:solidFill>
                  <a:srgbClr val="000000"/>
                </a:solidFill>
                <a:latin typeface="Times New Roman" pitchFamily="18" charset="0"/>
                <a:ea typeface="Calibri" pitchFamily="34" charset="0"/>
                <a:cs typeface="Times New Roman" pitchFamily="18" charset="0"/>
              </a:rPr>
              <a:t>Asegúrese de que el equipo requerido esté disponible.</a:t>
            </a:r>
          </a:p>
        </p:txBody>
      </p:sp>
      <p:sp>
        <p:nvSpPr>
          <p:cNvPr id="247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A0CA612-7771-478C-8E33-A83A3051A4F0}" type="slidenum">
              <a:rPr lang="en-US" smtClean="0">
                <a:solidFill>
                  <a:srgbClr val="000000"/>
                </a:solidFill>
                <a:latin typeface="Calibri" pitchFamily="34" charset="0"/>
              </a:rPr>
              <a:pPr fontAlgn="base">
                <a:spcBef>
                  <a:spcPct val="0"/>
                </a:spcBef>
                <a:spcAft>
                  <a:spcPct val="0"/>
                </a:spcAft>
                <a:buSzPct val="100000"/>
                <a:defRPr/>
              </a:pPr>
              <a:t>99</a:t>
            </a:fld>
            <a:endParaRPr lang="en-US" smtClean="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7938"/>
            <a:ext cx="7315200" cy="68580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73963" y="660400"/>
            <a:ext cx="13160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175375"/>
            <a:ext cx="73167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21920"/>
            <a:ext cx="7315200" cy="1325563"/>
          </a:xfrm>
        </p:spPr>
        <p:txBody>
          <a:bodyPr>
            <a:normAutofit/>
          </a:bodyPr>
          <a:lstStyle>
            <a:lvl1pPr algn="ctr">
              <a:defRPr sz="1800">
                <a:solidFill>
                  <a:srgbClr val="00B0F0"/>
                </a:solidFill>
                <a:latin typeface="Arial Black" panose="020B0A04020102020204" pitchFamily="34" charset="0"/>
              </a:defRPr>
            </a:lvl1pPr>
          </a:lstStyle>
          <a:p>
            <a:r>
              <a:rPr lang="es-ES" smtClean="0"/>
              <a:t>Haga clic para modificar el estilo de título del patrón</a:t>
            </a:r>
            <a:endParaRPr lang="en-US" dirty="0"/>
          </a:p>
        </p:txBody>
      </p:sp>
      <p:sp>
        <p:nvSpPr>
          <p:cNvPr id="13" name="Picture Placeholder 12"/>
          <p:cNvSpPr>
            <a:spLocks noGrp="1"/>
          </p:cNvSpPr>
          <p:nvPr>
            <p:ph type="pic" sz="quarter" idx="11"/>
          </p:nvPr>
        </p:nvSpPr>
        <p:spPr>
          <a:xfrm>
            <a:off x="1379220" y="2110423"/>
            <a:ext cx="4572000" cy="3657600"/>
          </a:xfrm>
          <a:prstGeom prst="rect">
            <a:avLst/>
          </a:prstGeom>
          <a:solidFill>
            <a:schemeClr val="bg1"/>
          </a:solidFill>
        </p:spPr>
        <p:txBody>
          <a:bodyPr/>
          <a:lstStyle>
            <a:lvl1pPr marL="0" indent="0" algn="ctr">
              <a:buNone/>
              <a:defRPr sz="2000" baseline="0"/>
            </a:lvl1pPr>
          </a:lstStyle>
          <a:p>
            <a:pPr lvl="0"/>
            <a:endParaRPr lang="en-US" noProof="0" dirty="0" smtClean="0"/>
          </a:p>
          <a:p>
            <a:pPr lvl="0"/>
            <a:endParaRPr lang="en-US" noProof="0" dirty="0" smtClean="0"/>
          </a:p>
          <a:p>
            <a:pPr lvl="0"/>
            <a:r>
              <a:rPr lang="en-US" noProof="0" dirty="0" smtClean="0"/>
              <a:t>Insert cover photo here</a:t>
            </a:r>
          </a:p>
          <a:p>
            <a:pPr lvl="0"/>
            <a:r>
              <a:rPr lang="en-US" noProof="0" dirty="0" smtClean="0"/>
              <a:t>approximately 5” wide</a:t>
            </a:r>
            <a:endParaRPr lang="en-US" noProof="0" dirty="0"/>
          </a:p>
        </p:txBody>
      </p:sp>
      <p:sp>
        <p:nvSpPr>
          <p:cNvPr id="21" name="Text Placeholder 20"/>
          <p:cNvSpPr>
            <a:spLocks noGrp="1"/>
          </p:cNvSpPr>
          <p:nvPr>
            <p:ph type="body" sz="quarter" idx="14"/>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s-ES" smtClean="0"/>
              <a:t>Haga clic para modificar el estilo de texto del patrón</a:t>
            </a:r>
          </a:p>
        </p:txBody>
      </p:sp>
      <p:sp>
        <p:nvSpPr>
          <p:cNvPr id="24" name="Text Placeholder 23"/>
          <p:cNvSpPr>
            <a:spLocks noGrp="1"/>
          </p:cNvSpPr>
          <p:nvPr>
            <p:ph type="body" sz="quarter" idx="15"/>
          </p:nvPr>
        </p:nvSpPr>
        <p:spPr>
          <a:xfrm>
            <a:off x="0" y="1249045"/>
            <a:ext cx="7315200" cy="1463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144520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cover photo here </a:t>
            </a:r>
          </a:p>
          <a:p>
            <a:pPr lvl="0"/>
            <a:r>
              <a:rPr lang="en-US" noProof="0"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pPr lvl="0"/>
            <a:endParaRPr lang="en-US" noProof="0" dirty="0"/>
          </a:p>
        </p:txBody>
      </p:sp>
      <p:sp>
        <p:nvSpPr>
          <p:cNvPr id="5" name="Text Placeholder 2"/>
          <p:cNvSpPr>
            <a:spLocks noGrp="1"/>
          </p:cNvSpPr>
          <p:nvPr>
            <p:ph type="body" sz="quarter" idx="15"/>
          </p:nvPr>
        </p:nvSpPr>
        <p:spPr>
          <a:xfrm rot="16200000">
            <a:off x="5401479" y="2745344"/>
            <a:ext cx="5939950" cy="1119822"/>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303570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7400925" cy="4686618"/>
          </a:xfrm>
          <a:prstGeom prst="rect">
            <a:avLst/>
          </a:prstGeo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CONFINED SPACE – SFT FCX1003C</a:t>
            </a:r>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CF0B0917-A3D0-4D5D-B412-44063F37D68C}" type="slidenum">
              <a:rPr lang="en-US"/>
              <a:pPr>
                <a:defRPr/>
              </a:pPr>
              <a:t>‹Nº›</a:t>
            </a:fld>
            <a:endParaRPr lang="en-US" dirty="0"/>
          </a:p>
        </p:txBody>
      </p:sp>
    </p:spTree>
    <p:extLst>
      <p:ext uri="{BB962C8B-B14F-4D97-AF65-F5344CB8AC3E}">
        <p14:creationId xmlns:p14="http://schemas.microsoft.com/office/powerpoint/2010/main" val="2691654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iz Page">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s-ES" smtClean="0"/>
              <a:t>Haga clic para modificar el estilo de texto del patrón</a:t>
            </a:r>
          </a:p>
        </p:txBody>
      </p:sp>
      <p:sp>
        <p:nvSpPr>
          <p:cNvPr id="9" name="Text Placeholder 10"/>
          <p:cNvSpPr>
            <a:spLocks noGrp="1"/>
          </p:cNvSpPr>
          <p:nvPr>
            <p:ph type="body" sz="quarter" idx="14"/>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Text Placeholder 10"/>
          <p:cNvSpPr>
            <a:spLocks noGrp="1"/>
          </p:cNvSpPr>
          <p:nvPr>
            <p:ph type="body" sz="quarter" idx="16"/>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8" name="Footer Placeholder 4"/>
          <p:cNvSpPr>
            <a:spLocks noGrp="1"/>
          </p:cNvSpPr>
          <p:nvPr>
            <p:ph type="ftr" sz="quarter" idx="17"/>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10" name="Slide Number Placeholder 5"/>
          <p:cNvSpPr>
            <a:spLocks noGrp="1"/>
          </p:cNvSpPr>
          <p:nvPr>
            <p:ph type="sldNum" sz="quarter" idx="18"/>
          </p:nvPr>
        </p:nvSpPr>
        <p:spPr>
          <a:xfrm>
            <a:off x="7327900" y="6181725"/>
            <a:ext cx="1816100" cy="366713"/>
          </a:xfrm>
        </p:spPr>
        <p:txBody>
          <a:bodyPr/>
          <a:lstStyle>
            <a:lvl1pPr algn="ctr">
              <a:defRPr sz="700">
                <a:latin typeface="Arial Black" panose="020B0A04020102020204" pitchFamily="34" charset="0"/>
              </a:defRPr>
            </a:lvl1pPr>
          </a:lstStyle>
          <a:p>
            <a:pPr>
              <a:defRPr/>
            </a:pPr>
            <a:fld id="{CEEC9A31-9DEC-471F-AA6C-9BB06A387D16}" type="slidenum">
              <a:rPr lang="en-US"/>
              <a:pPr>
                <a:defRPr/>
              </a:pPr>
              <a:t>‹Nº›</a:t>
            </a:fld>
            <a:endParaRPr lang="en-US" dirty="0"/>
          </a:p>
        </p:txBody>
      </p:sp>
    </p:spTree>
    <p:extLst>
      <p:ext uri="{BB962C8B-B14F-4D97-AF65-F5344CB8AC3E}">
        <p14:creationId xmlns:p14="http://schemas.microsoft.com/office/powerpoint/2010/main" val="2762583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amp; Title on Two Lines">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1820331"/>
            <a:ext cx="6236970" cy="4245507"/>
          </a:xfrm>
          <a:prstGeom prst="rect">
            <a:avLst/>
          </a:prstGeom>
        </p:spPr>
        <p:txBody>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2" name="Text Placeholder 10"/>
          <p:cNvSpPr>
            <a:spLocks noGrp="1"/>
          </p:cNvSpPr>
          <p:nvPr>
            <p:ph type="body" sz="quarter" idx="15"/>
          </p:nvPr>
        </p:nvSpPr>
        <p:spPr>
          <a:xfrm>
            <a:off x="628650" y="556205"/>
            <a:ext cx="6236970"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6A2186DD-548A-428C-8C88-004ADEB1C2DA}" type="slidenum">
              <a:rPr lang="en-US"/>
              <a:pPr>
                <a:defRPr/>
              </a:pPr>
              <a:t>‹Nº›</a:t>
            </a:fld>
            <a:endParaRPr lang="en-US" dirty="0"/>
          </a:p>
        </p:txBody>
      </p:sp>
    </p:spTree>
    <p:extLst>
      <p:ext uri="{BB962C8B-B14F-4D97-AF65-F5344CB8AC3E}">
        <p14:creationId xmlns:p14="http://schemas.microsoft.com/office/powerpoint/2010/main" val="901064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Title">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baseline="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FE66638C-402A-4428-878F-502838205D69}" type="slidenum">
              <a:rPr lang="en-US"/>
              <a:pPr>
                <a:defRPr/>
              </a:pPr>
              <a:t>‹Nº›</a:t>
            </a:fld>
            <a:endParaRPr lang="en-US" dirty="0"/>
          </a:p>
        </p:txBody>
      </p:sp>
    </p:spTree>
    <p:extLst>
      <p:ext uri="{BB962C8B-B14F-4D97-AF65-F5344CB8AC3E}">
        <p14:creationId xmlns:p14="http://schemas.microsoft.com/office/powerpoint/2010/main" val="116435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Title on Two Lines">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1820331"/>
            <a:ext cx="6236970" cy="4245507"/>
          </a:xfrm>
          <a:prstGeom prst="rect">
            <a:avLst/>
          </a:prstGeom>
        </p:spPr>
        <p:txBody>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2" name="Text Placeholder 10"/>
          <p:cNvSpPr>
            <a:spLocks noGrp="1"/>
          </p:cNvSpPr>
          <p:nvPr>
            <p:ph type="body" sz="quarter" idx="15"/>
          </p:nvPr>
        </p:nvSpPr>
        <p:spPr>
          <a:xfrm>
            <a:off x="628650" y="556205"/>
            <a:ext cx="6236970"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B4D03B8A-827D-4482-94E2-FDD33E1E2795}" type="slidenum">
              <a:rPr lang="en-US"/>
              <a:pPr>
                <a:defRPr/>
              </a:pPr>
              <a:t>‹Nº›</a:t>
            </a:fld>
            <a:endParaRPr lang="en-US" dirty="0"/>
          </a:p>
        </p:txBody>
      </p:sp>
    </p:spTree>
    <p:extLst>
      <p:ext uri="{BB962C8B-B14F-4D97-AF65-F5344CB8AC3E}">
        <p14:creationId xmlns:p14="http://schemas.microsoft.com/office/powerpoint/2010/main" val="272405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Title &amp; Sub Titles">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1800" baseline="0">
                <a:latin typeface="Arial Black" panose="020B0A04020102020204" pitchFamily="34" charset="0"/>
                <a:cs typeface="Arial" panose="020B0604020202020204" pitchFamily="34" charset="0"/>
              </a:defRPr>
            </a:lvl1pPr>
            <a:lvl2pPr>
              <a:spcBef>
                <a:spcPts val="600"/>
              </a:spcBef>
              <a:buClr>
                <a:srgbClr val="00B0F0"/>
              </a:buClr>
              <a:defRPr sz="1800" baseline="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7"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F8368099-F2E3-4641-A092-10B1763DA28E}" type="slidenum">
              <a:rPr lang="en-US"/>
              <a:pPr>
                <a:defRPr/>
              </a:pPr>
              <a:t>‹Nº›</a:t>
            </a:fld>
            <a:endParaRPr lang="en-US" dirty="0"/>
          </a:p>
        </p:txBody>
      </p:sp>
    </p:spTree>
    <p:extLst>
      <p:ext uri="{BB962C8B-B14F-4D97-AF65-F5344CB8AC3E}">
        <p14:creationId xmlns:p14="http://schemas.microsoft.com/office/powerpoint/2010/main" val="474619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Title &amp; Image">
    <p:spTree>
      <p:nvGrpSpPr>
        <p:cNvPr id="1" name=""/>
        <p:cNvGrpSpPr/>
        <p:nvPr/>
      </p:nvGrpSpPr>
      <p:grpSpPr>
        <a:xfrm>
          <a:off x="0" y="0"/>
          <a:ext cx="0" cy="0"/>
          <a:chOff x="0" y="0"/>
          <a:chExt cx="0" cy="0"/>
        </a:xfrm>
      </p:grpSpPr>
      <p:cxnSp>
        <p:nvCxnSpPr>
          <p:cNvPr id="5"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3" name="Picture Placeholder 6"/>
          <p:cNvSpPr>
            <a:spLocks noGrp="1"/>
          </p:cNvSpPr>
          <p:nvPr>
            <p:ph type="pic" sz="quarter" idx="16"/>
          </p:nvPr>
        </p:nvSpPr>
        <p:spPr>
          <a:xfrm>
            <a:off x="3666067" y="1379219"/>
            <a:ext cx="3199553" cy="3412913"/>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r>
              <a:rPr lang="en-US" noProof="0" dirty="0" smtClean="0"/>
              <a:t>Insert </a:t>
            </a:r>
          </a:p>
          <a:p>
            <a:pPr lvl="0"/>
            <a:r>
              <a:rPr lang="en-US" noProof="0" dirty="0" smtClean="0"/>
              <a:t>Image Here</a:t>
            </a:r>
            <a:endParaRPr lang="en-US" noProof="0" dirty="0"/>
          </a:p>
        </p:txBody>
      </p:sp>
      <p:sp>
        <p:nvSpPr>
          <p:cNvPr id="3" name="Text Placeholder 2"/>
          <p:cNvSpPr>
            <a:spLocks noGrp="1"/>
          </p:cNvSpPr>
          <p:nvPr>
            <p:ph type="body" sz="quarter" idx="17"/>
          </p:nvPr>
        </p:nvSpPr>
        <p:spPr>
          <a:xfrm>
            <a:off x="628650" y="1379220"/>
            <a:ext cx="6236970" cy="4649047"/>
          </a:xfrm>
          <a:prstGeom prst="rect">
            <a:avLst/>
          </a:prstGeom>
        </p:spPr>
        <p:txBody>
          <a:bodyPr>
            <a:noAutofit/>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Footer Placeholder 4"/>
          <p:cNvSpPr>
            <a:spLocks noGrp="1"/>
          </p:cNvSpPr>
          <p:nvPr>
            <p:ph type="ftr" sz="quarter" idx="18"/>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8" name="Slide Number Placeholder 5"/>
          <p:cNvSpPr>
            <a:spLocks noGrp="1"/>
          </p:cNvSpPr>
          <p:nvPr>
            <p:ph type="sldNum" sz="quarter" idx="19"/>
          </p:nvPr>
        </p:nvSpPr>
        <p:spPr>
          <a:xfrm>
            <a:off x="6865938" y="6183313"/>
            <a:ext cx="2278062" cy="365125"/>
          </a:xfrm>
        </p:spPr>
        <p:txBody>
          <a:bodyPr/>
          <a:lstStyle>
            <a:lvl1pPr algn="ctr">
              <a:defRPr sz="700">
                <a:latin typeface="Arial Black" panose="020B0A04020102020204" pitchFamily="34" charset="0"/>
              </a:defRPr>
            </a:lvl1pPr>
          </a:lstStyle>
          <a:p>
            <a:pPr>
              <a:defRPr/>
            </a:pPr>
            <a:fld id="{08AF6890-2630-4ABD-9A51-FD6BDEDC5273}" type="slidenum">
              <a:rPr lang="en-US"/>
              <a:pPr>
                <a:defRPr/>
              </a:pPr>
              <a:t>‹Nº›</a:t>
            </a:fld>
            <a:endParaRPr lang="en-US" dirty="0"/>
          </a:p>
        </p:txBody>
      </p:sp>
    </p:spTree>
    <p:extLst>
      <p:ext uri="{BB962C8B-B14F-4D97-AF65-F5344CB8AC3E}">
        <p14:creationId xmlns:p14="http://schemas.microsoft.com/office/powerpoint/2010/main" val="5846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cxnSp>
        <p:nvCxnSpPr>
          <p:cNvPr id="5"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5250180"/>
            <a:ext cx="6236970" cy="815658"/>
          </a:xfrm>
          <a:prstGeom prst="rect">
            <a:avLst/>
          </a:prstGeom>
        </p:spPr>
        <p:txBody>
          <a:bodyPr/>
          <a:lstStyle>
            <a:lvl1pPr marL="0" indent="0">
              <a:spcBef>
                <a:spcPts val="0"/>
              </a:spcBef>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0" name="Picture Placeholder 6"/>
          <p:cNvSpPr>
            <a:spLocks noGrp="1"/>
          </p:cNvSpPr>
          <p:nvPr>
            <p:ph type="pic" sz="quarter" idx="13"/>
          </p:nvPr>
        </p:nvSpPr>
        <p:spPr>
          <a:xfrm>
            <a:off x="628650" y="1379219"/>
            <a:ext cx="4572000" cy="3627755"/>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Image here</a:t>
            </a:r>
            <a:endParaRPr lang="en-US" noProof="0" dirty="0"/>
          </a:p>
        </p:txBody>
      </p:sp>
      <p:sp>
        <p:nvSpPr>
          <p:cNvPr id="7" name="Footer Placeholder 4"/>
          <p:cNvSpPr>
            <a:spLocks noGrp="1"/>
          </p:cNvSpPr>
          <p:nvPr>
            <p:ph type="ftr" sz="quarter" idx="16"/>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8" name="Slide Number Placeholder 5"/>
          <p:cNvSpPr>
            <a:spLocks noGrp="1"/>
          </p:cNvSpPr>
          <p:nvPr>
            <p:ph type="sldNum" sz="quarter" idx="17"/>
          </p:nvPr>
        </p:nvSpPr>
        <p:spPr>
          <a:xfrm>
            <a:off x="6865938" y="6183313"/>
            <a:ext cx="2278062" cy="365125"/>
          </a:xfrm>
        </p:spPr>
        <p:txBody>
          <a:bodyPr/>
          <a:lstStyle>
            <a:lvl1pPr algn="ctr">
              <a:defRPr sz="700">
                <a:latin typeface="Arial Black" panose="020B0A04020102020204" pitchFamily="34" charset="0"/>
              </a:defRPr>
            </a:lvl1pPr>
          </a:lstStyle>
          <a:p>
            <a:pPr>
              <a:defRPr/>
            </a:pPr>
            <a:fld id="{9E1B9E90-6C5F-44F8-9A08-6991D2443E69}" type="slidenum">
              <a:rPr lang="en-US"/>
              <a:pPr>
                <a:defRPr/>
              </a:pPr>
              <a:t>‹Nº›</a:t>
            </a:fld>
            <a:endParaRPr lang="en-US" dirty="0"/>
          </a:p>
        </p:txBody>
      </p:sp>
    </p:spTree>
    <p:extLst>
      <p:ext uri="{BB962C8B-B14F-4D97-AF65-F5344CB8AC3E}">
        <p14:creationId xmlns:p14="http://schemas.microsoft.com/office/powerpoint/2010/main" val="526386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Multiple Images">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4853941"/>
            <a:ext cx="6236971" cy="1211898"/>
          </a:xfrm>
          <a:prstGeom prst="rect">
            <a:avLst/>
          </a:prstGeom>
        </p:spPr>
        <p:txBody>
          <a:bodyPr/>
          <a:lstStyle>
            <a:lvl1pPr marL="0" indent="0">
              <a:lnSpc>
                <a:spcPct val="100000"/>
              </a:lnSpc>
              <a:spcBef>
                <a:spcPts val="0"/>
              </a:spcBef>
              <a:spcAft>
                <a:spcPts val="0"/>
              </a:spcAft>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0" name="Picture Placeholder 6"/>
          <p:cNvSpPr>
            <a:spLocks noGrp="1"/>
          </p:cNvSpPr>
          <p:nvPr>
            <p:ph type="pic" sz="quarter" idx="13"/>
          </p:nvPr>
        </p:nvSpPr>
        <p:spPr>
          <a:xfrm>
            <a:off x="628649"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Image here</a:t>
            </a:r>
            <a:endParaRPr lang="en-US" noProof="0" dirty="0"/>
          </a:p>
        </p:txBody>
      </p:sp>
      <p:sp>
        <p:nvSpPr>
          <p:cNvPr id="14" name="Picture Placeholder 6"/>
          <p:cNvSpPr>
            <a:spLocks noGrp="1"/>
          </p:cNvSpPr>
          <p:nvPr>
            <p:ph type="pic" sz="quarter" idx="17"/>
          </p:nvPr>
        </p:nvSpPr>
        <p:spPr>
          <a:xfrm>
            <a:off x="3144522"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Image here</a:t>
            </a:r>
            <a:endParaRPr lang="en-US" noProof="0" dirty="0"/>
          </a:p>
        </p:txBody>
      </p:sp>
      <p:sp>
        <p:nvSpPr>
          <p:cNvPr id="8" name="Footer Placeholder 4"/>
          <p:cNvSpPr>
            <a:spLocks noGrp="1"/>
          </p:cNvSpPr>
          <p:nvPr>
            <p:ph type="ftr" sz="quarter" idx="18"/>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9" name="Slide Number Placeholder 5"/>
          <p:cNvSpPr>
            <a:spLocks noGrp="1"/>
          </p:cNvSpPr>
          <p:nvPr>
            <p:ph type="sldNum" sz="quarter" idx="19"/>
          </p:nvPr>
        </p:nvSpPr>
        <p:spPr>
          <a:xfrm>
            <a:off x="6865938" y="6183313"/>
            <a:ext cx="2278062" cy="365125"/>
          </a:xfrm>
        </p:spPr>
        <p:txBody>
          <a:bodyPr/>
          <a:lstStyle>
            <a:lvl1pPr algn="ctr">
              <a:defRPr sz="700">
                <a:latin typeface="Arial Black" panose="020B0A04020102020204" pitchFamily="34" charset="0"/>
              </a:defRPr>
            </a:lvl1pPr>
          </a:lstStyle>
          <a:p>
            <a:pPr>
              <a:defRPr/>
            </a:pPr>
            <a:fld id="{E86C6234-FC10-42C8-B7B7-BF85C886CA78}" type="slidenum">
              <a:rPr lang="en-US"/>
              <a:pPr>
                <a:defRPr/>
              </a:pPr>
              <a:t>‹Nº›</a:t>
            </a:fld>
            <a:endParaRPr lang="en-US" dirty="0"/>
          </a:p>
        </p:txBody>
      </p:sp>
    </p:spTree>
    <p:extLst>
      <p:ext uri="{BB962C8B-B14F-4D97-AF65-F5344CB8AC3E}">
        <p14:creationId xmlns:p14="http://schemas.microsoft.com/office/powerpoint/2010/main" val="222803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66025" y="660400"/>
            <a:ext cx="13319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38" y="6184900"/>
            <a:ext cx="7315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8854"/>
            <a:ext cx="7315200" cy="1325563"/>
          </a:xfrm>
        </p:spPr>
        <p:txBody>
          <a:bodyPr>
            <a:normAutofit/>
          </a:bodyPr>
          <a:lstStyle>
            <a:lvl1pPr algn="ctr">
              <a:defRPr sz="1800">
                <a:solidFill>
                  <a:srgbClr val="00B0F0"/>
                </a:solidFill>
                <a:latin typeface="Arial Black" panose="020B0A04020102020204" pitchFamily="34" charset="0"/>
              </a:defRPr>
            </a:lvl1pPr>
          </a:lstStyle>
          <a:p>
            <a:r>
              <a:rPr lang="es-ES" smtClean="0"/>
              <a:t>Haga clic para modificar el estilo de título del patrón</a:t>
            </a:r>
            <a:endParaRPr lang="en-US" dirty="0"/>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pPr lvl="0"/>
            <a:endParaRPr lang="en-US" noProof="0" dirty="0" smtClean="0"/>
          </a:p>
          <a:p>
            <a:pPr lvl="0"/>
            <a:endParaRPr lang="en-US" noProof="0" dirty="0" smtClean="0"/>
          </a:p>
          <a:p>
            <a:pPr lvl="0"/>
            <a:r>
              <a:rPr lang="en-US" noProof="0" dirty="0" smtClean="0"/>
              <a:t>Insert cover photo here</a:t>
            </a:r>
          </a:p>
          <a:p>
            <a:pPr lvl="0"/>
            <a:r>
              <a:rPr lang="en-US" noProof="0" dirty="0" smtClean="0"/>
              <a:t>approximately 5” wide</a:t>
            </a:r>
            <a:endParaRPr lang="en-US" noProof="0" dirty="0"/>
          </a:p>
        </p:txBody>
      </p:sp>
      <p:sp>
        <p:nvSpPr>
          <p:cNvPr id="21" name="Text Placeholder 20"/>
          <p:cNvSpPr>
            <a:spLocks noGrp="1"/>
          </p:cNvSpPr>
          <p:nvPr>
            <p:ph type="body" sz="quarter" idx="14"/>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s-ES" smtClean="0"/>
              <a:t>Haga clic para modificar el estilo de texto del patrón</a:t>
            </a:r>
          </a:p>
        </p:txBody>
      </p:sp>
      <p:sp>
        <p:nvSpPr>
          <p:cNvPr id="4" name="Text Placeholder 3"/>
          <p:cNvSpPr>
            <a:spLocks noGrp="1"/>
          </p:cNvSpPr>
          <p:nvPr>
            <p:ph type="body" sz="quarter" idx="18"/>
          </p:nvPr>
        </p:nvSpPr>
        <p:spPr>
          <a:xfrm>
            <a:off x="0" y="1228724"/>
            <a:ext cx="7315200" cy="1209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129206534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Multiple Images across margin">
    <p:spTree>
      <p:nvGrpSpPr>
        <p:cNvPr id="1" name=""/>
        <p:cNvGrpSpPr/>
        <p:nvPr/>
      </p:nvGrpSpPr>
      <p:grpSpPr>
        <a:xfrm>
          <a:off x="0" y="0"/>
          <a:ext cx="0" cy="0"/>
          <a:chOff x="0" y="0"/>
          <a:chExt cx="0" cy="0"/>
        </a:xfrm>
      </p:grpSpPr>
      <p:cxnSp>
        <p:nvCxnSpPr>
          <p:cNvPr id="7"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8"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4853941"/>
            <a:ext cx="8232982" cy="1211898"/>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2" name="Text Placeholder 10"/>
          <p:cNvSpPr>
            <a:spLocks noGrp="1"/>
          </p:cNvSpPr>
          <p:nvPr>
            <p:ph type="body" sz="quarter" idx="15"/>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0" name="Picture Placeholder 6"/>
          <p:cNvSpPr>
            <a:spLocks noGrp="1"/>
          </p:cNvSpPr>
          <p:nvPr>
            <p:ph type="pic" sz="quarter" idx="13"/>
          </p:nvPr>
        </p:nvSpPr>
        <p:spPr>
          <a:xfrm>
            <a:off x="628649"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Image here</a:t>
            </a:r>
            <a:endParaRPr lang="en-US" noProof="0" dirty="0"/>
          </a:p>
        </p:txBody>
      </p:sp>
      <p:sp>
        <p:nvSpPr>
          <p:cNvPr id="13" name="Picture Placeholder 6"/>
          <p:cNvSpPr>
            <a:spLocks noGrp="1"/>
          </p:cNvSpPr>
          <p:nvPr>
            <p:ph type="pic" sz="quarter" idx="16"/>
          </p:nvPr>
        </p:nvSpPr>
        <p:spPr>
          <a:xfrm>
            <a:off x="6301311"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Image here</a:t>
            </a:r>
            <a:endParaRPr lang="en-US" noProof="0" dirty="0"/>
          </a:p>
        </p:txBody>
      </p:sp>
      <p:sp>
        <p:nvSpPr>
          <p:cNvPr id="14" name="Picture Placeholder 6"/>
          <p:cNvSpPr>
            <a:spLocks noGrp="1"/>
          </p:cNvSpPr>
          <p:nvPr>
            <p:ph type="pic" sz="quarter" idx="17"/>
          </p:nvPr>
        </p:nvSpPr>
        <p:spPr>
          <a:xfrm>
            <a:off x="3464980"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Image here</a:t>
            </a:r>
            <a:endParaRPr lang="en-US" noProof="0" dirty="0"/>
          </a:p>
        </p:txBody>
      </p:sp>
      <p:sp>
        <p:nvSpPr>
          <p:cNvPr id="9" name="Footer Placeholder 4"/>
          <p:cNvSpPr>
            <a:spLocks noGrp="1"/>
          </p:cNvSpPr>
          <p:nvPr>
            <p:ph type="ftr" sz="quarter" idx="18"/>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15" name="Slide Number Placeholder 5"/>
          <p:cNvSpPr>
            <a:spLocks noGrp="1"/>
          </p:cNvSpPr>
          <p:nvPr>
            <p:ph type="sldNum" sz="quarter" idx="19"/>
          </p:nvPr>
        </p:nvSpPr>
        <p:spPr>
          <a:xfrm>
            <a:off x="6865938" y="6183313"/>
            <a:ext cx="2278062" cy="365125"/>
          </a:xfrm>
        </p:spPr>
        <p:txBody>
          <a:bodyPr/>
          <a:lstStyle>
            <a:lvl1pPr algn="ctr">
              <a:defRPr sz="700">
                <a:latin typeface="Arial Black" panose="020B0A04020102020204" pitchFamily="34" charset="0"/>
              </a:defRPr>
            </a:lvl1pPr>
          </a:lstStyle>
          <a:p>
            <a:pPr>
              <a:defRPr/>
            </a:pPr>
            <a:fld id="{DDF50DAF-CE9C-4697-A927-41CAF9DD19BF}" type="slidenum">
              <a:rPr lang="en-US"/>
              <a:pPr>
                <a:defRPr/>
              </a:pPr>
              <a:t>‹Nº›</a:t>
            </a:fld>
            <a:endParaRPr lang="en-US" dirty="0"/>
          </a:p>
        </p:txBody>
      </p:sp>
    </p:spTree>
    <p:extLst>
      <p:ext uri="{BB962C8B-B14F-4D97-AF65-F5344CB8AC3E}">
        <p14:creationId xmlns:p14="http://schemas.microsoft.com/office/powerpoint/2010/main" val="26195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cover photo here </a:t>
            </a:r>
          </a:p>
          <a:p>
            <a:pPr lvl="0"/>
            <a:r>
              <a:rPr lang="en-US" noProof="0"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pPr lvl="0"/>
            <a:endParaRPr lang="en-US" noProof="0" dirty="0"/>
          </a:p>
        </p:txBody>
      </p:sp>
      <p:sp>
        <p:nvSpPr>
          <p:cNvPr id="5" name="Text Placeholder 2"/>
          <p:cNvSpPr>
            <a:spLocks noGrp="1"/>
          </p:cNvSpPr>
          <p:nvPr>
            <p:ph type="body" sz="quarter" idx="15"/>
          </p:nvPr>
        </p:nvSpPr>
        <p:spPr>
          <a:xfrm rot="16200000">
            <a:off x="6284191" y="3415418"/>
            <a:ext cx="4387161" cy="1332457"/>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4141260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9513" y="353291"/>
            <a:ext cx="8817205" cy="82059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7700" y="1758950"/>
            <a:ext cx="3892550" cy="4870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2650" y="1758950"/>
            <a:ext cx="3894138" cy="4870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9278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73" y="394855"/>
            <a:ext cx="8858567" cy="789420"/>
          </a:xfrm>
        </p:spPr>
        <p:txBody>
          <a:bodyPr/>
          <a:lstStyle/>
          <a:p>
            <a:r>
              <a:rPr lang="en-US" smtClean="0"/>
              <a:t>Click to edit Master title style</a:t>
            </a:r>
            <a:endParaRPr lang="en-US" dirty="0"/>
          </a:p>
        </p:txBody>
      </p:sp>
      <p:sp>
        <p:nvSpPr>
          <p:cNvPr id="9" name="Rectangle 18"/>
          <p:cNvSpPr>
            <a:spLocks noGrp="1" noChangeArrowheads="1"/>
          </p:cNvSpPr>
          <p:nvPr>
            <p:ph idx="1"/>
          </p:nvPr>
        </p:nvSpPr>
        <p:spPr bwMode="auto">
          <a:xfrm>
            <a:off x="647700" y="1644650"/>
            <a:ext cx="7962900" cy="4984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7CB8"/>
              </a:buClr>
              <a:defRPr/>
            </a:lvl1pPr>
            <a:lvl2pPr>
              <a:buClr>
                <a:srgbClr val="007CB8"/>
              </a:buClr>
              <a:defRPr/>
            </a:lvl2pPr>
            <a:lvl3pPr>
              <a:buClr>
                <a:srgbClr val="007CB8"/>
              </a:buClr>
              <a:defRPr/>
            </a:lvl3pPr>
            <a:lvl4pPr>
              <a:buClr>
                <a:srgbClr val="007CB8"/>
              </a:buClr>
              <a:defRPr/>
            </a:lvl4pPr>
            <a:lvl5pPr>
              <a:buClr>
                <a:srgbClr val="007CB8"/>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947856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s-ES" smtClean="0"/>
              <a:t>Haga clic para modificar el estilo de texto del patrón</a:t>
            </a:r>
          </a:p>
        </p:txBody>
      </p:sp>
      <p:sp>
        <p:nvSpPr>
          <p:cNvPr id="9" name="Text Placeholder 10"/>
          <p:cNvSpPr>
            <a:spLocks noGrp="1"/>
          </p:cNvSpPr>
          <p:nvPr>
            <p:ph type="body" sz="quarter" idx="14"/>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Text Placeholder 10"/>
          <p:cNvSpPr>
            <a:spLocks noGrp="1"/>
          </p:cNvSpPr>
          <p:nvPr>
            <p:ph type="body" sz="quarter" idx="16"/>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8" name="Footer Placeholder 4"/>
          <p:cNvSpPr>
            <a:spLocks noGrp="1"/>
          </p:cNvSpPr>
          <p:nvPr>
            <p:ph type="ftr" sz="quarter" idx="17"/>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10" name="Slide Number Placeholder 5"/>
          <p:cNvSpPr>
            <a:spLocks noGrp="1"/>
          </p:cNvSpPr>
          <p:nvPr>
            <p:ph type="sldNum" sz="quarter" idx="18"/>
          </p:nvPr>
        </p:nvSpPr>
        <p:spPr>
          <a:xfrm>
            <a:off x="7327900" y="6181725"/>
            <a:ext cx="1816100" cy="366713"/>
          </a:xfrm>
        </p:spPr>
        <p:txBody>
          <a:bodyPr/>
          <a:lstStyle>
            <a:lvl1pPr algn="ctr">
              <a:defRPr sz="700">
                <a:latin typeface="Arial Black" panose="020B0A04020102020204" pitchFamily="34" charset="0"/>
              </a:defRPr>
            </a:lvl1pPr>
          </a:lstStyle>
          <a:p>
            <a:pPr>
              <a:defRPr/>
            </a:pPr>
            <a:fld id="{0FB2F1E8-6C31-43AE-8FD4-F9524A648812}" type="slidenum">
              <a:rPr lang="en-US"/>
              <a:pPr>
                <a:defRPr/>
              </a:pPr>
              <a:t>‹Nº›</a:t>
            </a:fld>
            <a:endParaRPr lang="en-US" dirty="0"/>
          </a:p>
        </p:txBody>
      </p:sp>
    </p:spTree>
    <p:extLst>
      <p:ext uri="{BB962C8B-B14F-4D97-AF65-F5344CB8AC3E}">
        <p14:creationId xmlns:p14="http://schemas.microsoft.com/office/powerpoint/2010/main" val="2040245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cxnSp>
        <p:nvCxnSpPr>
          <p:cNvPr id="6" name="Straight Connector 5"/>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s-ES" smtClean="0"/>
              <a:t>Haga clic para modificar el estilo de texto del patrón</a:t>
            </a:r>
          </a:p>
        </p:txBody>
      </p:sp>
      <p:sp>
        <p:nvSpPr>
          <p:cNvPr id="8" name="Text Placeholder 10"/>
          <p:cNvSpPr>
            <a:spLocks noGrp="1"/>
          </p:cNvSpPr>
          <p:nvPr>
            <p:ph type="body" sz="quarter" idx="14"/>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Text Placeholder 10"/>
          <p:cNvSpPr>
            <a:spLocks noGrp="1"/>
          </p:cNvSpPr>
          <p:nvPr>
            <p:ph type="body" sz="quarter" idx="16"/>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0" name="Footer Placeholder 4"/>
          <p:cNvSpPr>
            <a:spLocks noGrp="1"/>
          </p:cNvSpPr>
          <p:nvPr>
            <p:ph type="ftr" sz="quarter" idx="17"/>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11" name="Slide Number Placeholder 5"/>
          <p:cNvSpPr>
            <a:spLocks noGrp="1"/>
          </p:cNvSpPr>
          <p:nvPr>
            <p:ph type="sldNum" sz="quarter" idx="18"/>
          </p:nvPr>
        </p:nvSpPr>
        <p:spPr>
          <a:xfrm>
            <a:off x="7327900" y="6181725"/>
            <a:ext cx="1816100" cy="366713"/>
          </a:xfrm>
        </p:spPr>
        <p:txBody>
          <a:bodyPr/>
          <a:lstStyle>
            <a:lvl1pPr algn="ctr">
              <a:defRPr sz="700">
                <a:latin typeface="Arial Black" panose="020B0A04020102020204" pitchFamily="34" charset="0"/>
              </a:defRPr>
            </a:lvl1pPr>
          </a:lstStyle>
          <a:p>
            <a:pPr>
              <a:defRPr/>
            </a:pPr>
            <a:fld id="{F4E45DFC-4A29-4A5D-85D4-025391AEC12E}" type="slidenum">
              <a:rPr lang="en-US"/>
              <a:pPr>
                <a:defRPr/>
              </a:pPr>
              <a:t>‹Nº›</a:t>
            </a:fld>
            <a:endParaRPr lang="en-US" dirty="0"/>
          </a:p>
        </p:txBody>
      </p:sp>
    </p:spTree>
    <p:extLst>
      <p:ext uri="{BB962C8B-B14F-4D97-AF65-F5344CB8AC3E}">
        <p14:creationId xmlns:p14="http://schemas.microsoft.com/office/powerpoint/2010/main" val="1713352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7400925" cy="4686618"/>
          </a:xfrm>
          <a:prstGeom prst="rect">
            <a:avLst/>
          </a:prstGeo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CONFINED SPACE – SFT FCX1003C</a:t>
            </a:r>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23E09C26-123A-49F8-A98F-6936D9415BB1}" type="slidenum">
              <a:rPr lang="en-US"/>
              <a:pPr>
                <a:defRPr/>
              </a:pPr>
              <a:t>‹Nº›</a:t>
            </a:fld>
            <a:endParaRPr lang="en-US" dirty="0"/>
          </a:p>
        </p:txBody>
      </p:sp>
    </p:spTree>
    <p:extLst>
      <p:ext uri="{BB962C8B-B14F-4D97-AF65-F5344CB8AC3E}">
        <p14:creationId xmlns:p14="http://schemas.microsoft.com/office/powerpoint/2010/main" val="27066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7400925" cy="4686618"/>
          </a:xfrm>
          <a:prstGeom prst="rect">
            <a:avLst/>
          </a:prstGeo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CONFINED SPACE – SFT FCX1003C</a:t>
            </a:r>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87B1DF68-D054-4E6C-80E7-E020EFBCE57C}" type="slidenum">
              <a:rPr lang="en-US"/>
              <a:pPr>
                <a:defRPr/>
              </a:pPr>
              <a:t>‹Nº›</a:t>
            </a:fld>
            <a:endParaRPr lang="en-US" dirty="0"/>
          </a:p>
        </p:txBody>
      </p:sp>
    </p:spTree>
    <p:extLst>
      <p:ext uri="{BB962C8B-B14F-4D97-AF65-F5344CB8AC3E}">
        <p14:creationId xmlns:p14="http://schemas.microsoft.com/office/powerpoint/2010/main" val="353587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579086"/>
            <a:ext cx="7439025" cy="4486752"/>
          </a:xfrm>
          <a:prstGeom prst="rect">
            <a:avLst/>
          </a:prstGeo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1891506"/>
          </a:xfrm>
          <a:prstGeom prst="rect">
            <a:avLst/>
          </a:prstGeom>
        </p:spPr>
        <p:txBody>
          <a:bodyPr>
            <a:normAutofit/>
          </a:bodyPr>
          <a:lstStyle>
            <a:lvl1pPr marL="0" indent="0">
              <a:lnSpc>
                <a:spcPct val="100000"/>
              </a:lnSpc>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CONFINED SPACE – SFT FCX1003C</a:t>
            </a:r>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64B35F53-7ED6-4ED5-9D7A-4F3A5C03AE72}" type="slidenum">
              <a:rPr lang="en-US"/>
              <a:pPr>
                <a:defRPr/>
              </a:pPr>
              <a:t>‹Nº›</a:t>
            </a:fld>
            <a:endParaRPr lang="en-US" dirty="0"/>
          </a:p>
        </p:txBody>
      </p:sp>
    </p:spTree>
    <p:extLst>
      <p:ext uri="{BB962C8B-B14F-4D97-AF65-F5344CB8AC3E}">
        <p14:creationId xmlns:p14="http://schemas.microsoft.com/office/powerpoint/2010/main" val="4272917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B221219-66CF-4936-9875-009231D17615}" type="datetime1">
              <a:rPr lang="en-US"/>
              <a:pPr>
                <a:defRPr/>
              </a:pPr>
              <a:t>12/1/2016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C1E927-041A-4FB2-8439-27614949804A}" type="slidenum">
              <a:rPr lang="en-US"/>
              <a:pPr>
                <a:defRPr/>
              </a:pPr>
              <a:t>‹Nº›</a:t>
            </a:fld>
            <a:endParaRPr lang="en-US"/>
          </a:p>
        </p:txBody>
      </p:sp>
    </p:spTree>
    <p:extLst>
      <p:ext uri="{BB962C8B-B14F-4D97-AF65-F5344CB8AC3E}">
        <p14:creationId xmlns:p14="http://schemas.microsoft.com/office/powerpoint/2010/main" val="66291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iz Page">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s-ES" smtClean="0"/>
              <a:t>Haga clic para modificar el estilo de texto del patrón</a:t>
            </a:r>
          </a:p>
        </p:txBody>
      </p:sp>
      <p:sp>
        <p:nvSpPr>
          <p:cNvPr id="9" name="Text Placeholder 10"/>
          <p:cNvSpPr>
            <a:spLocks noGrp="1"/>
          </p:cNvSpPr>
          <p:nvPr>
            <p:ph type="body" sz="quarter" idx="14"/>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Text Placeholder 10"/>
          <p:cNvSpPr>
            <a:spLocks noGrp="1"/>
          </p:cNvSpPr>
          <p:nvPr>
            <p:ph type="body" sz="quarter" idx="16"/>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8" name="Footer Placeholder 4"/>
          <p:cNvSpPr>
            <a:spLocks noGrp="1"/>
          </p:cNvSpPr>
          <p:nvPr>
            <p:ph type="ftr" sz="quarter" idx="17"/>
          </p:nvPr>
        </p:nvSpPr>
        <p:spPr>
          <a:xfrm>
            <a:off x="628650" y="6181725"/>
            <a:ext cx="5486400" cy="365125"/>
          </a:xfrm>
        </p:spPr>
        <p:txBody>
          <a:bodyPr/>
          <a:lstStyle>
            <a:lvl1pPr algn="l">
              <a:defRPr sz="700">
                <a:latin typeface="Arial Black" panose="020B0A04020102020204" pitchFamily="34" charset="0"/>
              </a:defRPr>
            </a:lvl1pPr>
          </a:lstStyle>
          <a:p>
            <a:pPr>
              <a:defRPr/>
            </a:pPr>
            <a:r>
              <a:rPr lang="en-US"/>
              <a:t>COURSE TITLE – COURSE CODE</a:t>
            </a:r>
          </a:p>
        </p:txBody>
      </p:sp>
      <p:sp>
        <p:nvSpPr>
          <p:cNvPr id="10" name="Slide Number Placeholder 5"/>
          <p:cNvSpPr>
            <a:spLocks noGrp="1"/>
          </p:cNvSpPr>
          <p:nvPr>
            <p:ph type="sldNum" sz="quarter" idx="18"/>
          </p:nvPr>
        </p:nvSpPr>
        <p:spPr>
          <a:xfrm>
            <a:off x="7327900" y="6181725"/>
            <a:ext cx="1816100" cy="366713"/>
          </a:xfrm>
        </p:spPr>
        <p:txBody>
          <a:bodyPr/>
          <a:lstStyle>
            <a:lvl1pPr algn="ctr">
              <a:defRPr sz="700">
                <a:latin typeface="Arial Black" panose="020B0A04020102020204" pitchFamily="34" charset="0"/>
              </a:defRPr>
            </a:lvl1pPr>
          </a:lstStyle>
          <a:p>
            <a:pPr>
              <a:defRPr/>
            </a:pPr>
            <a:fld id="{13C1ADEC-DEB2-491E-A2C3-9963895978E4}" type="slidenum">
              <a:rPr lang="en-US"/>
              <a:pPr>
                <a:defRPr/>
              </a:pPr>
              <a:t>‹Nº›</a:t>
            </a:fld>
            <a:endParaRPr lang="en-US" dirty="0"/>
          </a:p>
        </p:txBody>
      </p:sp>
    </p:spTree>
    <p:extLst>
      <p:ext uri="{BB962C8B-B14F-4D97-AF65-F5344CB8AC3E}">
        <p14:creationId xmlns:p14="http://schemas.microsoft.com/office/powerpoint/2010/main" val="46638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73" y="394855"/>
            <a:ext cx="8858567" cy="789420"/>
          </a:xfrm>
        </p:spPr>
        <p:txBody>
          <a:bodyPr/>
          <a:lstStyle/>
          <a:p>
            <a:r>
              <a:rPr lang="en-US" smtClean="0"/>
              <a:t>Click to edit Master title style</a:t>
            </a:r>
            <a:endParaRPr lang="en-US" dirty="0"/>
          </a:p>
        </p:txBody>
      </p:sp>
      <p:sp>
        <p:nvSpPr>
          <p:cNvPr id="9" name="Rectangle 18"/>
          <p:cNvSpPr>
            <a:spLocks noGrp="1" noChangeArrowheads="1"/>
          </p:cNvSpPr>
          <p:nvPr>
            <p:ph idx="1"/>
          </p:nvPr>
        </p:nvSpPr>
        <p:spPr bwMode="auto">
          <a:xfrm>
            <a:off x="647700" y="1644650"/>
            <a:ext cx="7962900" cy="4984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7CB8"/>
              </a:buClr>
              <a:defRPr/>
            </a:lvl1pPr>
            <a:lvl2pPr>
              <a:buClr>
                <a:srgbClr val="007CB8"/>
              </a:buClr>
              <a:defRPr/>
            </a:lvl2pPr>
            <a:lvl3pPr>
              <a:buClr>
                <a:srgbClr val="007CB8"/>
              </a:buClr>
              <a:defRPr/>
            </a:lvl3pPr>
            <a:lvl4pPr>
              <a:buClr>
                <a:srgbClr val="007CB8"/>
              </a:buClr>
              <a:defRPr/>
            </a:lvl4pPr>
            <a:lvl5pPr>
              <a:buClr>
                <a:srgbClr val="007CB8"/>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84506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cover photo here </a:t>
            </a:r>
          </a:p>
          <a:p>
            <a:pPr lvl="0"/>
            <a:r>
              <a:rPr lang="en-US" noProof="0" dirty="0" smtClean="0"/>
              <a:t>Full page image 7.5” high</a:t>
            </a:r>
          </a:p>
          <a:p>
            <a:pPr lvl="0"/>
            <a:endParaRPr lang="en-US" noProof="0" dirty="0"/>
          </a:p>
        </p:txBody>
      </p:sp>
      <p:sp>
        <p:nvSpPr>
          <p:cNvPr id="7" name="Picture Placeholder 6"/>
          <p:cNvSpPr>
            <a:spLocks noGrp="1"/>
          </p:cNvSpPr>
          <p:nvPr>
            <p:ph type="pic" sz="quarter" idx="13"/>
          </p:nvPr>
        </p:nvSpPr>
        <p:spPr>
          <a:xfrm>
            <a:off x="7326086" y="0"/>
            <a:ext cx="1839684" cy="6858000"/>
          </a:xfrm>
          <a:prstGeom prst="rect">
            <a:avLst/>
          </a:prstGeom>
          <a:solidFill>
            <a:schemeClr val="tx1"/>
          </a:solidFill>
          <a:ln>
            <a:noFill/>
          </a:ln>
        </p:spPr>
        <p:txBody>
          <a:body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a:prstGeom prst="rect">
            <a:avLst/>
          </a:prstGeom>
        </p:spPr>
        <p:txBody>
          <a:bodyPr>
            <a:normAutofit/>
          </a:bodyPr>
          <a:lstStyle>
            <a:lvl1pPr marL="0" indent="0">
              <a:buNone/>
              <a:defRPr sz="360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69830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cover photo here </a:t>
            </a:r>
          </a:p>
          <a:p>
            <a:pPr lvl="0"/>
            <a:r>
              <a:rPr lang="en-US" noProof="0"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pPr lvl="0"/>
            <a:endParaRPr lang="en-US" noProof="0" dirty="0"/>
          </a:p>
        </p:txBody>
      </p:sp>
      <p:sp>
        <p:nvSpPr>
          <p:cNvPr id="5" name="Text Placeholder 2"/>
          <p:cNvSpPr>
            <a:spLocks noGrp="1"/>
          </p:cNvSpPr>
          <p:nvPr>
            <p:ph type="body" sz="quarter" idx="15"/>
          </p:nvPr>
        </p:nvSpPr>
        <p:spPr>
          <a:xfrm rot="16200000">
            <a:off x="6284191" y="3415418"/>
            <a:ext cx="4387161" cy="1332457"/>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267561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Title Slide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AA60E81-D16F-4DB2-B18D-194EDAB1B8D8}" type="datetime1">
              <a:rPr lang="en-US"/>
              <a:pPr>
                <a:defRPr/>
              </a:pPr>
              <a:t>12/1/2016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COURSE TITLE – COURSE CODE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C3D55D5-F660-4C85-8AF8-7E8409AAD92B}"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defRPr>
      </a:lvl2pPr>
      <a:lvl3pPr algn="l" rtl="0" eaLnBrk="0" fontAlgn="base" hangingPunct="0">
        <a:lnSpc>
          <a:spcPct val="90000"/>
        </a:lnSpc>
        <a:spcBef>
          <a:spcPct val="0"/>
        </a:spcBef>
        <a:spcAft>
          <a:spcPct val="0"/>
        </a:spcAft>
        <a:defRPr sz="4400">
          <a:solidFill>
            <a:schemeClr val="tx1"/>
          </a:solidFill>
          <a:latin typeface="Arial" pitchFamily="34" charset="0"/>
        </a:defRPr>
      </a:lvl3pPr>
      <a:lvl4pPr algn="l" rtl="0" eaLnBrk="0" fontAlgn="base" hangingPunct="0">
        <a:lnSpc>
          <a:spcPct val="90000"/>
        </a:lnSpc>
        <a:spcBef>
          <a:spcPct val="0"/>
        </a:spcBef>
        <a:spcAft>
          <a:spcPct val="0"/>
        </a:spcAft>
        <a:defRPr sz="4400">
          <a:solidFill>
            <a:schemeClr val="tx1"/>
          </a:solidFill>
          <a:latin typeface="Arial" pitchFamily="34" charset="0"/>
        </a:defRPr>
      </a:lvl4pPr>
      <a:lvl5pPr algn="l" rtl="0" eaLnBrk="0" fontAlgn="base" hangingPunct="0">
        <a:lnSpc>
          <a:spcPct val="90000"/>
        </a:lnSpc>
        <a:spcBef>
          <a:spcPct val="0"/>
        </a:spcBef>
        <a:spcAft>
          <a:spcPct val="0"/>
        </a:spcAft>
        <a:defRPr sz="4400">
          <a:solidFill>
            <a:schemeClr val="tx1"/>
          </a:solidFill>
          <a:latin typeface="Arial" pitchFamily="34" charset="0"/>
        </a:defRPr>
      </a:lvl5pPr>
      <a:lvl6pPr marL="457200" algn="l" rtl="0" fontAlgn="base">
        <a:lnSpc>
          <a:spcPct val="90000"/>
        </a:lnSpc>
        <a:spcBef>
          <a:spcPct val="0"/>
        </a:spcBef>
        <a:spcAft>
          <a:spcPct val="0"/>
        </a:spcAft>
        <a:defRPr sz="4400">
          <a:solidFill>
            <a:schemeClr val="tx1"/>
          </a:solidFill>
          <a:latin typeface="Arial" pitchFamily="34" charset="0"/>
        </a:defRPr>
      </a:lvl6pPr>
      <a:lvl7pPr marL="914400" algn="l" rtl="0" fontAlgn="base">
        <a:lnSpc>
          <a:spcPct val="90000"/>
        </a:lnSpc>
        <a:spcBef>
          <a:spcPct val="0"/>
        </a:spcBef>
        <a:spcAft>
          <a:spcPct val="0"/>
        </a:spcAft>
        <a:defRPr sz="4400">
          <a:solidFill>
            <a:schemeClr val="tx1"/>
          </a:solidFill>
          <a:latin typeface="Arial" pitchFamily="34" charset="0"/>
        </a:defRPr>
      </a:lvl7pPr>
      <a:lvl8pPr marL="1371600" algn="l" rtl="0" fontAlgn="base">
        <a:lnSpc>
          <a:spcPct val="90000"/>
        </a:lnSpc>
        <a:spcBef>
          <a:spcPct val="0"/>
        </a:spcBef>
        <a:spcAft>
          <a:spcPct val="0"/>
        </a:spcAft>
        <a:defRPr sz="4400">
          <a:solidFill>
            <a:schemeClr val="tx1"/>
          </a:solidFill>
          <a:latin typeface="Arial" pitchFamily="34" charset="0"/>
        </a:defRPr>
      </a:lvl8pPr>
      <a:lvl9pPr marL="1828800" algn="l" rtl="0" fontAlgn="base">
        <a:lnSpc>
          <a:spcPct val="90000"/>
        </a:lnSpc>
        <a:spcBef>
          <a:spcPct val="0"/>
        </a:spcBef>
        <a:spcAft>
          <a:spcPct val="0"/>
        </a:spcAft>
        <a:defRPr sz="4400">
          <a:solidFill>
            <a:schemeClr val="tx1"/>
          </a:solidFill>
          <a:latin typeface="Arial"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Title Page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C81B0EF-2898-4451-A9CE-76F7ABA2D9AA}" type="datetime1">
              <a:rPr lang="en-US"/>
              <a:pPr>
                <a:defRPr/>
              </a:pPr>
              <a:t>12/1/2016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COURSE TITLE – COURSE CODE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60D641F-1D66-49B1-8484-6C0184360D39}"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Page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F6BE4A-44A7-4D84-B585-FC3B24BF5569}" type="datetime1">
              <a:rPr lang="en-US"/>
              <a:pPr>
                <a:defRPr/>
              </a:pPr>
              <a:t>12/1/2016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COURSE TITLE – COURSE CODE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EA80B1A-D3BD-41C9-B980-7E8236AEC4F5}"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Title Page Examples</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7235A3F-6A58-4E04-B7C5-4B0C5BA8D7B0}" type="datetime1">
              <a:rPr lang="en-US"/>
              <a:pPr>
                <a:defRPr/>
              </a:pPr>
              <a:t>12/1/2016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COURSE TITLE – COURSE CODE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19809DB-CB0B-4C46-9F13-42FBC4358EF8}"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Hoja_de_c_lculo_de_Microsoft_Excel_97-20031.xls"/></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122238"/>
            <a:ext cx="7315200" cy="1325562"/>
          </a:xfrm>
        </p:spPr>
        <p:txBody>
          <a:bodyPr/>
          <a:lstStyle/>
          <a:p>
            <a:pPr eaLnBrk="1" hangingPunct="1"/>
            <a:r>
              <a:rPr lang="es-ES" smtClean="0"/>
              <a:t>SFT FCX1003C</a:t>
            </a:r>
          </a:p>
        </p:txBody>
      </p:sp>
      <p:sp>
        <p:nvSpPr>
          <p:cNvPr id="31747" name="Text Placeholder 3"/>
          <p:cNvSpPr>
            <a:spLocks noGrp="1"/>
          </p:cNvSpPr>
          <p:nvPr>
            <p:ph type="body" sz="quarter" idx="14"/>
          </p:nvPr>
        </p:nvSpPr>
        <p:spPr bwMode="auto">
          <a:xfrm>
            <a:off x="7315200" y="6184900"/>
            <a:ext cx="1828800" cy="67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Font typeface="Arial" charset="0"/>
              <a:buNone/>
            </a:pPr>
            <a:r>
              <a:rPr lang="es-ES" smtClean="0"/>
              <a:t>Versión 2 / Abril 2016</a:t>
            </a:r>
          </a:p>
        </p:txBody>
      </p:sp>
      <p:sp>
        <p:nvSpPr>
          <p:cNvPr id="31748" name="Text Placeholder 4"/>
          <p:cNvSpPr>
            <a:spLocks noGrp="1"/>
          </p:cNvSpPr>
          <p:nvPr>
            <p:ph type="body" sz="quarter" idx="15"/>
          </p:nvPr>
        </p:nvSpPr>
        <p:spPr bwMode="auto">
          <a:xfrm>
            <a:off x="0" y="1249363"/>
            <a:ext cx="7315200" cy="146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Font typeface="Arial" charset="0"/>
              <a:buNone/>
            </a:pPr>
            <a:r>
              <a:rPr lang="es-ES" smtClean="0">
                <a:solidFill>
                  <a:srgbClr val="FFFFFF"/>
                </a:solidFill>
              </a:rPr>
              <a:t>Espacio restringido</a:t>
            </a:r>
          </a:p>
        </p:txBody>
      </p:sp>
      <p:pic>
        <p:nvPicPr>
          <p:cNvPr id="31749" name="Picture Placeholder 5" descr="T:\DEPARTMENTS\Safety\_Safety Courses\_Confined Space\5_Pictures &amp; Videos\DSCN0072.JPG"/>
          <p:cNvPicPr>
            <a:picLocks noGrp="1"/>
          </p:cNvPicPr>
          <p:nvPr>
            <p:ph type="pic" sz="quarter" idx="11"/>
          </p:nvPr>
        </p:nvPicPr>
        <p:blipFill>
          <a:blip r:embed="rId3">
            <a:extLst>
              <a:ext uri="{28A0092B-C50C-407E-A947-70E740481C1C}">
                <a14:useLocalDpi xmlns:a14="http://schemas.microsoft.com/office/drawing/2010/main" val="0"/>
              </a:ext>
            </a:extLst>
          </a:blip>
          <a:srcRect l="6519" r="6519"/>
          <a:stretch>
            <a:fillRect/>
          </a:stretch>
        </p:blipFill>
        <p:spPr bwMode="auto">
          <a:xfrm>
            <a:off x="1379538" y="2109788"/>
            <a:ext cx="45720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icture Placeholder 7"/>
          <p:cNvSpPr>
            <a:spLocks noGrp="1"/>
          </p:cNvSpPr>
          <p:nvPr>
            <p:ph type="pic" sz="quarter" idx="13"/>
          </p:nvPr>
        </p:nvSpPr>
        <p:spPr bwMode="auto">
          <a:xfrm>
            <a:off x="7304088" y="0"/>
            <a:ext cx="1862137" cy="6858000"/>
          </a:xfrm>
          <a:extLst>
            <a:ext uri="{91240B29-F687-4F45-9708-019B960494DF}">
              <a14:hiddenLine xmlns:a14="http://schemas.microsoft.com/office/drawing/2010/main" w="9525">
                <a:solidFill>
                  <a:srgbClr val="000000"/>
                </a:solidFill>
                <a:miter lim="800000"/>
                <a:headEnd/>
                <a:tailEnd/>
              </a14:hiddenLine>
            </a:ext>
          </a:extLst>
        </p:spPr>
      </p:sp>
      <p:sp>
        <p:nvSpPr>
          <p:cNvPr id="40963" name="Text Placeholder 9"/>
          <p:cNvSpPr>
            <a:spLocks noGrp="1"/>
          </p:cNvSpPr>
          <p:nvPr>
            <p:ph type="body" sz="quarter" idx="15"/>
          </p:nvPr>
        </p:nvSpPr>
        <p:spPr bwMode="auto">
          <a:xfrm rot="16200000">
            <a:off x="5437187" y="2568576"/>
            <a:ext cx="6081713" cy="13319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lnSpc>
                <a:spcPct val="100000"/>
              </a:lnSpc>
              <a:spcBef>
                <a:spcPts val="600"/>
              </a:spcBef>
              <a:spcAft>
                <a:spcPts val="600"/>
              </a:spcAft>
              <a:buFont typeface="Arial" pitchFamily="34" charset="0"/>
              <a:buNone/>
              <a:defRPr/>
            </a:pPr>
            <a:r>
              <a:rPr lang="es-ES" smtClean="0"/>
              <a:t>Módulo 1: Evaluación de un espacio restringido</a:t>
            </a:r>
          </a:p>
        </p:txBody>
      </p:sp>
      <p:sp>
        <p:nvSpPr>
          <p:cNvPr id="4" name="Footer Placeholder 3"/>
          <p:cNvSpPr>
            <a:spLocks noGrp="1"/>
          </p:cNvSpPr>
          <p:nvPr>
            <p:ph type="ftr" sz="quarter" idx="4294967295"/>
          </p:nvPr>
        </p:nvSpPr>
        <p:spPr>
          <a:xfrm>
            <a:off x="0" y="618172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Calibri" pitchFamily="34" charset="0"/>
              </a:rPr>
              <a:t>TÍTULO DEL CURSO, CÓDIGO DEL CURSO</a:t>
            </a:r>
          </a:p>
        </p:txBody>
      </p:sp>
      <p:pic>
        <p:nvPicPr>
          <p:cNvPr id="40965" name="Picture Placeholder 6" descr="T:\DEPARTMENTS\Safety\_Safety Courses\_Confined Space\5_Pictures &amp; Videos\DSCN0072.JPG"/>
          <p:cNvPicPr>
            <a:picLocks noGrp="1"/>
          </p:cNvPicPr>
          <p:nvPr>
            <p:ph type="pic" sz="quarter" idx="14"/>
          </p:nvPr>
        </p:nvPicPr>
        <p:blipFill>
          <a:blip r:embed="rId3">
            <a:extLst>
              <a:ext uri="{28A0092B-C50C-407E-A947-70E740481C1C}">
                <a14:useLocalDpi xmlns:a14="http://schemas.microsoft.com/office/drawing/2010/main" val="0"/>
              </a:ext>
            </a:extLst>
          </a:blip>
          <a:srcRect l="8568" r="856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312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CDA60C3-5C90-4619-918F-5A3E44DCDC66}" type="slidenum">
              <a:rPr lang="es-ES" smtClean="0">
                <a:solidFill>
                  <a:srgbClr val="898989"/>
                </a:solidFill>
                <a:latin typeface="Arial Black" pitchFamily="34" charset="0"/>
              </a:rPr>
              <a:pPr fontAlgn="base">
                <a:spcBef>
                  <a:spcPct val="0"/>
                </a:spcBef>
                <a:spcAft>
                  <a:spcPct val="0"/>
                </a:spcAft>
                <a:buSzPct val="100000"/>
                <a:defRPr/>
              </a:pPr>
              <a:t>100</a:t>
            </a:fld>
            <a:endParaRPr lang="es-ES" smtClean="0">
              <a:solidFill>
                <a:srgbClr val="898989"/>
              </a:solidFill>
              <a:latin typeface="Arial Black" pitchFamily="34" charset="0"/>
            </a:endParaRPr>
          </a:p>
        </p:txBody>
      </p:sp>
      <p:sp>
        <p:nvSpPr>
          <p:cNvPr id="133124" name="Text Placeholder 7"/>
          <p:cNvSpPr>
            <a:spLocks noGrp="1"/>
          </p:cNvSpPr>
          <p:nvPr>
            <p:ph type="body" sz="quarter" idx="14"/>
          </p:nvPr>
        </p:nvSpPr>
        <p:spPr bwMode="auto">
          <a:xfrm>
            <a:off x="628649" y="1379538"/>
            <a:ext cx="732490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1013"/>
              </a:spcBef>
              <a:spcAft>
                <a:spcPts val="600"/>
              </a:spcAft>
            </a:pPr>
            <a:r>
              <a:rPr lang="es-ES" sz="2000" dirty="0" smtClean="0">
                <a:solidFill>
                  <a:srgbClr val="000000"/>
                </a:solidFill>
                <a:latin typeface="Arial" charset="0"/>
                <a:cs typeface="Arial" charset="0"/>
              </a:rPr>
              <a:t>Complete el permiso</a:t>
            </a:r>
          </a:p>
          <a:p>
            <a:pPr lvl="1" eaLnBrk="1" hangingPunct="1">
              <a:lnSpc>
                <a:spcPct val="100000"/>
              </a:lnSpc>
              <a:spcAft>
                <a:spcPts val="600"/>
              </a:spcAft>
            </a:pPr>
            <a:r>
              <a:rPr lang="es-ES" sz="2000" dirty="0" smtClean="0">
                <a:solidFill>
                  <a:srgbClr val="000000"/>
                </a:solidFill>
                <a:latin typeface="Arial" charset="0"/>
                <a:cs typeface="Arial" charset="0"/>
              </a:rPr>
              <a:t>Dura un turno</a:t>
            </a:r>
          </a:p>
          <a:p>
            <a:pPr lvl="1" eaLnBrk="1" hangingPunct="1">
              <a:lnSpc>
                <a:spcPct val="100000"/>
              </a:lnSpc>
              <a:spcAft>
                <a:spcPts val="600"/>
              </a:spcAft>
            </a:pPr>
            <a:r>
              <a:rPr lang="es-ES" sz="2000" dirty="0" smtClean="0">
                <a:solidFill>
                  <a:srgbClr val="000000"/>
                </a:solidFill>
                <a:latin typeface="Arial" charset="0"/>
                <a:cs typeface="Arial" charset="0"/>
              </a:rPr>
              <a:t>Se publica en la entrada</a:t>
            </a:r>
          </a:p>
          <a:p>
            <a:pPr lvl="1" eaLnBrk="1" hangingPunct="1">
              <a:lnSpc>
                <a:spcPct val="100000"/>
              </a:lnSpc>
              <a:spcAft>
                <a:spcPts val="600"/>
              </a:spcAft>
            </a:pPr>
            <a:r>
              <a:rPr lang="es-ES" sz="2000" dirty="0" smtClean="0">
                <a:solidFill>
                  <a:srgbClr val="000000"/>
                </a:solidFill>
                <a:latin typeface="Arial" charset="0"/>
                <a:cs typeface="Arial" charset="0"/>
              </a:rPr>
              <a:t>Se actualiza, de ser necesario</a:t>
            </a:r>
          </a:p>
          <a:p>
            <a:pPr eaLnBrk="1" hangingPunct="1">
              <a:lnSpc>
                <a:spcPct val="100000"/>
              </a:lnSpc>
              <a:spcBef>
                <a:spcPts val="1013"/>
              </a:spcBef>
              <a:spcAft>
                <a:spcPts val="600"/>
              </a:spcAft>
            </a:pPr>
            <a:r>
              <a:rPr lang="es-ES" sz="2000" dirty="0" smtClean="0">
                <a:solidFill>
                  <a:srgbClr val="000000"/>
                </a:solidFill>
                <a:latin typeface="Arial" charset="0"/>
                <a:cs typeface="Arial" charset="0"/>
              </a:rPr>
              <a:t>Evacuar el espacio</a:t>
            </a:r>
          </a:p>
          <a:p>
            <a:pPr lvl="1" eaLnBrk="1" hangingPunct="1">
              <a:lnSpc>
                <a:spcPct val="100000"/>
              </a:lnSpc>
              <a:spcAft>
                <a:spcPts val="600"/>
              </a:spcAft>
            </a:pPr>
            <a:r>
              <a:rPr lang="es-ES" sz="2000" dirty="0" smtClean="0">
                <a:solidFill>
                  <a:srgbClr val="000000"/>
                </a:solidFill>
                <a:latin typeface="Arial" charset="0"/>
                <a:cs typeface="Arial" charset="0"/>
              </a:rPr>
              <a:t>Revise el cuadro Si/Entonces en el SG (pág. 91).</a:t>
            </a:r>
          </a:p>
          <a:p>
            <a:pPr lvl="1" eaLnBrk="1" hangingPunct="1">
              <a:lnSpc>
                <a:spcPct val="100000"/>
              </a:lnSpc>
              <a:spcAft>
                <a:spcPts val="600"/>
              </a:spcAft>
            </a:pPr>
            <a:endParaRPr lang="es-ES" sz="2000" dirty="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dirty="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dirty="0" smtClean="0">
              <a:solidFill>
                <a:srgbClr val="000000"/>
              </a:solidFill>
              <a:latin typeface="Arial" charset="0"/>
              <a:cs typeface="Arial" charset="0"/>
            </a:endParaRPr>
          </a:p>
          <a:p>
            <a:pPr eaLnBrk="1" hangingPunct="1">
              <a:lnSpc>
                <a:spcPct val="100000"/>
              </a:lnSpc>
              <a:spcBef>
                <a:spcPts val="600"/>
              </a:spcBef>
              <a:spcAft>
                <a:spcPts val="600"/>
              </a:spcAft>
              <a:buClrTx/>
              <a:buFont typeface="Arial" charset="0"/>
              <a:buNone/>
            </a:pPr>
            <a:endParaRPr lang="es-ES" sz="2000" dirty="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dirty="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dirty="0" smtClean="0">
              <a:solidFill>
                <a:srgbClr val="000000"/>
              </a:solidFill>
              <a:latin typeface="Arial" charset="0"/>
              <a:cs typeface="Arial" charset="0"/>
            </a:endParaRPr>
          </a:p>
        </p:txBody>
      </p:sp>
      <p:sp>
        <p:nvSpPr>
          <p:cNvPr id="133125" name="Text Placeholder 8"/>
          <p:cNvSpPr>
            <a:spLocks noGrp="1"/>
          </p:cNvSpPr>
          <p:nvPr>
            <p:ph type="body" sz="quarter" idx="15"/>
          </p:nvPr>
        </p:nvSpPr>
        <p:spPr bwMode="auto">
          <a:xfrm>
            <a:off x="361950" y="615950"/>
            <a:ext cx="6503988"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pic>
        <p:nvPicPr>
          <p:cNvPr id="133126" name="Picture 6" descr="T:\DEPARTMENTS\Safety\_Safety Courses\_Confined Space\5_Pictures &amp; Videos\Safford CS photos\102NIKON\DSCN07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110038"/>
            <a:ext cx="2730500" cy="195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414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D6E6D2C-E74A-46D4-A163-5A159814A07D}" type="slidenum">
              <a:rPr lang="es-ES" smtClean="0">
                <a:solidFill>
                  <a:srgbClr val="898989"/>
                </a:solidFill>
                <a:latin typeface="Arial Black" pitchFamily="34" charset="0"/>
              </a:rPr>
              <a:pPr fontAlgn="base">
                <a:spcBef>
                  <a:spcPct val="0"/>
                </a:spcBef>
                <a:spcAft>
                  <a:spcPct val="0"/>
                </a:spcAft>
                <a:buSzPct val="100000"/>
                <a:defRPr/>
              </a:pPr>
              <a:t>101</a:t>
            </a:fld>
            <a:endParaRPr lang="es-ES" smtClean="0">
              <a:solidFill>
                <a:srgbClr val="898989"/>
              </a:solidFill>
              <a:latin typeface="Arial Black" pitchFamily="34" charset="0"/>
            </a:endParaRPr>
          </a:p>
        </p:txBody>
      </p:sp>
      <p:sp>
        <p:nvSpPr>
          <p:cNvPr id="13414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1013"/>
              </a:spcBef>
              <a:spcAft>
                <a:spcPts val="600"/>
              </a:spcAft>
            </a:pPr>
            <a:r>
              <a:rPr lang="es-ES" sz="2000" smtClean="0">
                <a:solidFill>
                  <a:srgbClr val="000000"/>
                </a:solidFill>
                <a:latin typeface="Arial" charset="0"/>
                <a:cs typeface="Arial" charset="0"/>
              </a:rPr>
              <a:t>Cerrar y notificar a los departamentos</a:t>
            </a:r>
          </a:p>
          <a:p>
            <a:pPr eaLnBrk="1" hangingPunct="1">
              <a:lnSpc>
                <a:spcPct val="100000"/>
              </a:lnSpc>
              <a:spcBef>
                <a:spcPts val="1013"/>
              </a:spcBef>
              <a:spcAft>
                <a:spcPts val="600"/>
              </a:spcAft>
            </a:pPr>
            <a:r>
              <a:rPr lang="es-ES" sz="2000" smtClean="0">
                <a:solidFill>
                  <a:srgbClr val="000000"/>
                </a:solidFill>
                <a:latin typeface="Arial" charset="0"/>
                <a:cs typeface="Arial" charset="0"/>
              </a:rPr>
              <a:t>Revisar</a:t>
            </a:r>
          </a:p>
          <a:p>
            <a:pPr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buClrTx/>
              <a:buFont typeface="Arial" charset="0"/>
              <a:buNone/>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134149" name="Text Placeholder 8"/>
          <p:cNvSpPr>
            <a:spLocks noGrp="1"/>
          </p:cNvSpPr>
          <p:nvPr>
            <p:ph type="body" sz="quarter" idx="15"/>
          </p:nvPr>
        </p:nvSpPr>
        <p:spPr bwMode="auto">
          <a:xfrm>
            <a:off x="628650" y="615950"/>
            <a:ext cx="6565900"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517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510073E-1A39-418C-8F23-325996476992}" type="slidenum">
              <a:rPr lang="es-ES" smtClean="0">
                <a:solidFill>
                  <a:srgbClr val="898989"/>
                </a:solidFill>
                <a:latin typeface="Arial Black" pitchFamily="34" charset="0"/>
              </a:rPr>
              <a:pPr fontAlgn="base">
                <a:spcBef>
                  <a:spcPct val="0"/>
                </a:spcBef>
                <a:spcAft>
                  <a:spcPct val="0"/>
                </a:spcAft>
                <a:buSzPct val="100000"/>
                <a:defRPr/>
              </a:pPr>
              <a:t>102</a:t>
            </a:fld>
            <a:endParaRPr lang="es-ES" smtClean="0">
              <a:solidFill>
                <a:srgbClr val="898989"/>
              </a:solidFill>
              <a:latin typeface="Arial Black" pitchFamily="34" charset="0"/>
            </a:endParaRPr>
          </a:p>
        </p:txBody>
      </p:sp>
      <p:sp>
        <p:nvSpPr>
          <p:cNvPr id="135172"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1013"/>
              </a:spcBef>
              <a:spcAft>
                <a:spcPts val="600"/>
              </a:spcAft>
              <a:buClrTx/>
              <a:buFont typeface="Arial" charset="0"/>
              <a:buNone/>
            </a:pPr>
            <a:r>
              <a:rPr lang="es-ES" sz="2000" smtClean="0">
                <a:solidFill>
                  <a:srgbClr val="000000"/>
                </a:solidFill>
                <a:latin typeface="Arial" charset="0"/>
                <a:cs typeface="Arial" charset="0"/>
              </a:rPr>
              <a:t>Equipo de respuesta ante emergencias/rescatistas</a:t>
            </a:r>
          </a:p>
          <a:p>
            <a:pPr marL="0" indent="0" eaLnBrk="1" hangingPunct="1">
              <a:lnSpc>
                <a:spcPct val="100000"/>
              </a:lnSpc>
              <a:spcBef>
                <a:spcPts val="1013"/>
              </a:spcBef>
              <a:spcAft>
                <a:spcPts val="600"/>
              </a:spcAft>
            </a:pPr>
            <a:r>
              <a:rPr lang="es-ES" sz="2000" smtClean="0">
                <a:solidFill>
                  <a:srgbClr val="000000"/>
                </a:solidFill>
                <a:latin typeface="Arial" charset="0"/>
                <a:cs typeface="Arial" charset="0"/>
              </a:rPr>
              <a:t>¿Cuáles son los cinco pasos para implementar un plan de rescate?</a:t>
            </a:r>
          </a:p>
          <a:p>
            <a:pPr marL="0" indent="0" eaLnBrk="1" hangingPunct="1">
              <a:lnSpc>
                <a:spcPct val="100000"/>
              </a:lnSpc>
              <a:spcBef>
                <a:spcPts val="1013"/>
              </a:spcBef>
              <a:spcAft>
                <a:spcPts val="600"/>
              </a:spcAft>
            </a:pPr>
            <a:r>
              <a:rPr lang="es-ES" sz="2000" smtClean="0">
                <a:solidFill>
                  <a:srgbClr val="000000"/>
                </a:solidFill>
                <a:latin typeface="Arial" charset="0"/>
                <a:cs typeface="Arial" charset="0"/>
              </a:rPr>
              <a:t>¿Por qué los rescatistas resultan mortalmente heridos?</a:t>
            </a:r>
          </a:p>
          <a:p>
            <a:pPr marL="0" indent="0" eaLnBrk="1" hangingPunct="1">
              <a:lnSpc>
                <a:spcPct val="100000"/>
              </a:lnSpc>
              <a:spcBef>
                <a:spcPts val="1013"/>
              </a:spcBef>
              <a:spcAft>
                <a:spcPts val="600"/>
              </a:spcAft>
            </a:pPr>
            <a:r>
              <a:rPr lang="es-ES" sz="2000" smtClean="0">
                <a:solidFill>
                  <a:srgbClr val="000000"/>
                </a:solidFill>
                <a:latin typeface="Arial" charset="0"/>
                <a:cs typeface="Arial" charset="0"/>
              </a:rPr>
              <a:t>¿Cuáles son algunas responsabilidades del equipo de respuesta ante emergencias?</a:t>
            </a: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lvl="1" eaLnBrk="1" hangingPunct="1">
              <a:lnSpc>
                <a:spcPct val="100000"/>
              </a:lnSpc>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buClrTx/>
              <a:buFont typeface="Arial" charset="0"/>
              <a:buNone/>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135173" name="Text Placeholder 8"/>
          <p:cNvSpPr>
            <a:spLocks noGrp="1"/>
          </p:cNvSpPr>
          <p:nvPr>
            <p:ph type="body" sz="quarter" idx="15"/>
          </p:nvPr>
        </p:nvSpPr>
        <p:spPr bwMode="auto">
          <a:xfrm>
            <a:off x="628650" y="615950"/>
            <a:ext cx="6565900"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pic>
        <p:nvPicPr>
          <p:cNvPr id="135174" name="Picture 6" descr="T:\DEPARTMENTS\Safety\_Safety Courses\_Confined Space\5_Pictures &amp; Videos\Book\M5-Rescue Consider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240213"/>
            <a:ext cx="2441575" cy="1917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619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1036961-2215-4FC8-A893-EC449490A973}" type="slidenum">
              <a:rPr lang="es-ES" smtClean="0">
                <a:solidFill>
                  <a:srgbClr val="898989"/>
                </a:solidFill>
                <a:latin typeface="Arial Black" pitchFamily="34" charset="0"/>
              </a:rPr>
              <a:pPr fontAlgn="base">
                <a:spcBef>
                  <a:spcPct val="0"/>
                </a:spcBef>
                <a:spcAft>
                  <a:spcPct val="0"/>
                </a:spcAft>
                <a:buSzPct val="100000"/>
                <a:defRPr/>
              </a:pPr>
              <a:t>103</a:t>
            </a:fld>
            <a:endParaRPr lang="es-ES" smtClean="0">
              <a:solidFill>
                <a:srgbClr val="898989"/>
              </a:solidFill>
              <a:latin typeface="Arial Black" pitchFamily="34" charset="0"/>
            </a:endParaRPr>
          </a:p>
        </p:txBody>
      </p:sp>
      <p:sp>
        <p:nvSpPr>
          <p:cNvPr id="136196"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1013"/>
              </a:spcBef>
              <a:spcAft>
                <a:spcPts val="600"/>
              </a:spcAft>
              <a:buClrTx/>
              <a:buFont typeface="Arial" charset="0"/>
              <a:buNone/>
            </a:pPr>
            <a:r>
              <a:rPr lang="es-ES" sz="2000" smtClean="0">
                <a:solidFill>
                  <a:srgbClr val="000000"/>
                </a:solidFill>
                <a:latin typeface="Arial" charset="0"/>
                <a:cs typeface="Arial" charset="0"/>
              </a:rPr>
              <a:t>Reclasificar de un PRCS a un NPRCS</a:t>
            </a:r>
          </a:p>
          <a:p>
            <a:pPr marL="0" indent="0" algn="ctr" eaLnBrk="1" hangingPunct="1">
              <a:lnSpc>
                <a:spcPct val="100000"/>
              </a:lnSpc>
              <a:spcBef>
                <a:spcPts val="1013"/>
              </a:spcBef>
              <a:spcAft>
                <a:spcPts val="600"/>
              </a:spcAft>
              <a:buClrTx/>
              <a:buFont typeface="Arial" charset="0"/>
              <a:buNone/>
            </a:pPr>
            <a:endParaRPr lang="es-ES" sz="2000" smtClean="0">
              <a:solidFill>
                <a:srgbClr val="000000"/>
              </a:solidFill>
              <a:latin typeface="Arial" charset="0"/>
              <a:cs typeface="Arial" charset="0"/>
            </a:endParaRP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buClrTx/>
              <a:buFont typeface="Arial" charset="0"/>
              <a:buNone/>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136197" name="Text Placeholder 8"/>
          <p:cNvSpPr>
            <a:spLocks noGrp="1"/>
          </p:cNvSpPr>
          <p:nvPr>
            <p:ph type="body" sz="quarter" idx="15"/>
          </p:nvPr>
        </p:nvSpPr>
        <p:spPr bwMode="auto">
          <a:xfrm>
            <a:off x="628650" y="615950"/>
            <a:ext cx="6824663"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graphicFrame>
        <p:nvGraphicFramePr>
          <p:cNvPr id="7" name="Table 6"/>
          <p:cNvGraphicFramePr>
            <a:graphicFrameLocks noGrp="1"/>
          </p:cNvGraphicFramePr>
          <p:nvPr/>
        </p:nvGraphicFramePr>
        <p:xfrm>
          <a:off x="628650" y="2143125"/>
          <a:ext cx="6237288" cy="2943226"/>
        </p:xfrm>
        <a:graphic>
          <a:graphicData uri="http://schemas.openxmlformats.org/drawingml/2006/table">
            <a:tbl>
              <a:tblPr/>
              <a:tblGrid>
                <a:gridCol w="3117850"/>
                <a:gridCol w="3119438"/>
              </a:tblGrid>
              <a:tr h="306388">
                <a:tc>
                  <a:txBody>
                    <a:bodyPr/>
                    <a:lstStyle/>
                    <a:p>
                      <a:pPr marL="0" marR="0" lvl="0" indent="0" algn="just" defTabSz="914400" rtl="0" eaLnBrk="1" fontAlgn="base" latinLnBrk="0" hangingPunct="1">
                        <a:lnSpc>
                          <a:spcPct val="150000"/>
                        </a:lnSpc>
                        <a:spcBef>
                          <a:spcPts val="600"/>
                        </a:spcBef>
                        <a:spcAft>
                          <a:spcPct val="0"/>
                        </a:spcAft>
                        <a:buClrTx/>
                        <a:buSzPct val="100000"/>
                        <a:buFontTx/>
                        <a:buNone/>
                        <a:tabLst/>
                      </a:pPr>
                      <a:r>
                        <a:rPr kumimoji="0" lang="en-US" sz="1100" b="0" i="0" u="none" strike="noStrike" cap="none" normalizeH="0" baseline="0" dirty="0" smtClean="0">
                          <a:ln>
                            <a:noFill/>
                          </a:ln>
                          <a:solidFill>
                            <a:srgbClr val="FFFFFF"/>
                          </a:solidFill>
                          <a:effectLst/>
                          <a:latin typeface="Arial Black" pitchFamily="34" charset="0"/>
                          <a:cs typeface="Times New Roman" pitchFamily="18" charset="0"/>
                        </a:rPr>
                        <a:t>Si...</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marL="0" marR="0" lvl="0" indent="0" algn="just" defTabSz="914400" rtl="0" eaLnBrk="1" fontAlgn="base" latinLnBrk="0" hangingPunct="1">
                        <a:lnSpc>
                          <a:spcPct val="150000"/>
                        </a:lnSpc>
                        <a:spcBef>
                          <a:spcPct val="0"/>
                        </a:spcBef>
                        <a:spcAft>
                          <a:spcPct val="0"/>
                        </a:spcAft>
                        <a:buClrTx/>
                        <a:buSzPct val="100000"/>
                        <a:buFontTx/>
                        <a:buNone/>
                        <a:tabLst/>
                      </a:pPr>
                      <a:r>
                        <a:rPr kumimoji="0" lang="en-US" sz="1200" b="0" i="0" u="none" strike="noStrike" cap="none" normalizeH="0" baseline="0" smtClean="0">
                          <a:ln>
                            <a:noFill/>
                          </a:ln>
                          <a:solidFill>
                            <a:srgbClr val="FFFFFF"/>
                          </a:solidFill>
                          <a:effectLst/>
                          <a:latin typeface="Arial Black" pitchFamily="34" charset="0"/>
                          <a:cs typeface="Times New Roman" pitchFamily="18" charset="0"/>
                        </a:rPr>
                        <a:t>Entonces...</a:t>
                      </a:r>
                    </a:p>
                  </a:txBody>
                  <a:tcPr marL="68580" marR="68580" marT="0" marB="0"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B0F0"/>
                    </a:solidFill>
                  </a:tcPr>
                </a:tc>
              </a:tr>
              <a:tr h="422275">
                <a:tc>
                  <a:txBody>
                    <a:bodyPr/>
                    <a:lstStyle/>
                    <a:p>
                      <a:pPr marL="0" marR="0" lvl="0" indent="0" algn="l" defTabSz="914400" rtl="0" eaLnBrk="1" fontAlgn="base" latinLnBrk="0" hangingPunct="1">
                        <a:lnSpc>
                          <a:spcPts val="1350"/>
                        </a:lnSpc>
                        <a:spcBef>
                          <a:spcPct val="0"/>
                        </a:spcBef>
                        <a:spcAft>
                          <a:spcPct val="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El espacio con permiso no representa peligros atmosféricos reales o potenciales. </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c rowSpan="2">
                  <a:txBody>
                    <a:bodyPr/>
                    <a:lstStyle/>
                    <a:p>
                      <a:pPr marL="44450" marR="0" lvl="0" indent="0" algn="l" defTabSz="914400" rtl="0" eaLnBrk="1" fontAlgn="base" latinLnBrk="0" hangingPunct="1">
                        <a:lnSpc>
                          <a:spcPct val="107000"/>
                        </a:lnSpc>
                        <a:spcBef>
                          <a:spcPts val="60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El espacio con permiso puede ser reclasificado como un NPRCS mientras los peligros se hayan eliminado.  (El control de peligros atmosféricos a través de la ventilación de aire forzado no constituye la eliminación de peligros.)</a:t>
                      </a:r>
                    </a:p>
                  </a:txBody>
                  <a:tcPr marL="68580" marR="68580" marT="0" marB="0" anchor="ctr"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r>
              <a:tr h="887412">
                <a:tc>
                  <a:txBody>
                    <a:bodyPr/>
                    <a:lstStyle/>
                    <a:p>
                      <a:pPr marL="0" marR="0" lvl="0" indent="0" algn="l" defTabSz="914400" rtl="0" eaLnBrk="1" fontAlgn="base" latinLnBrk="0" hangingPunct="1">
                        <a:lnSpc>
                          <a:spcPts val="1350"/>
                        </a:lnSpc>
                        <a:spcBef>
                          <a:spcPct val="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Todos los peligros dentro del espacio se eliminan sin ingresar al espacio.</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c vMerge="1">
                  <a:txBody>
                    <a:bodyPr/>
                    <a:lstStyle/>
                    <a:p>
                      <a:endParaRPr lang="es-ES"/>
                    </a:p>
                  </a:txBody>
                  <a:tcPr/>
                </a:tc>
              </a:tr>
              <a:tr h="595313">
                <a:tc>
                  <a:txBody>
                    <a:bodyPr/>
                    <a:lstStyle/>
                    <a:p>
                      <a:pPr marL="0" marR="0" lvl="0" indent="0" algn="l" defTabSz="914400" rtl="0" eaLnBrk="1" fontAlgn="base" latinLnBrk="0" hangingPunct="1">
                        <a:lnSpc>
                          <a:spcPts val="1350"/>
                        </a:lnSpc>
                        <a:spcBef>
                          <a:spcPct val="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Todos los peligros, atmosféricos o no, se eliminan antes de la entrada.</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c>
                  <a:txBody>
                    <a:bodyPr/>
                    <a:lstStyle/>
                    <a:p>
                      <a:pPr marL="44450" marR="0" lvl="0" indent="0" algn="l" defTabSz="914400" rtl="0" eaLnBrk="1" fontAlgn="base" latinLnBrk="0" hangingPunct="1">
                        <a:lnSpc>
                          <a:spcPts val="1350"/>
                        </a:lnSpc>
                        <a:spcBef>
                          <a:spcPts val="60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Un PRCS enumerado en el inventario se puede “reclasificar” como PRCS, esto lo puede hacer el supervisor de entrada.</a:t>
                      </a:r>
                    </a:p>
                  </a:txBody>
                  <a:tcPr marL="68580" marR="68580" marT="0" marB="0"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r>
              <a:tr h="533400">
                <a:tc>
                  <a:txBody>
                    <a:bodyPr/>
                    <a:lstStyle/>
                    <a:p>
                      <a:pPr marL="0" marR="0" lvl="0" indent="0" algn="l" defTabSz="914400" rtl="0" eaLnBrk="1" fontAlgn="base" latinLnBrk="0" hangingPunct="1">
                        <a:lnSpc>
                          <a:spcPts val="1350"/>
                        </a:lnSpc>
                        <a:spcBef>
                          <a:spcPct val="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Cualquier cambio en las condiciones en el espacio que introduzca nuevos peligros al espacio.</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c>
                  <a:txBody>
                    <a:bodyPr/>
                    <a:lstStyle/>
                    <a:p>
                      <a:pPr marL="44450" marR="0" lvl="0" indent="0" algn="l" defTabSz="914400" rtl="0" eaLnBrk="1" fontAlgn="base" latinLnBrk="0" hangingPunct="1">
                        <a:lnSpc>
                          <a:spcPts val="1350"/>
                        </a:lnSpc>
                        <a:spcBef>
                          <a:spcPts val="60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Se requiere una reevaluación inmediata del espacio antes de la entrada.</a:t>
                      </a:r>
                    </a:p>
                  </a:txBody>
                  <a:tcPr marL="68580" marR="68580" marT="0" marB="0"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r>
              <a:tr h="198438">
                <a:tc gridSpan="2">
                  <a:txBody>
                    <a:bodyPr/>
                    <a:lstStyle/>
                    <a:p>
                      <a:pPr marL="0" marR="0" lvl="0" indent="0" algn="l" defTabSz="914400" rtl="0" eaLnBrk="1" fontAlgn="base" latinLnBrk="0" hangingPunct="1">
                        <a:lnSpc>
                          <a:spcPts val="1350"/>
                        </a:lnSpc>
                        <a:spcBef>
                          <a:spcPct val="0"/>
                        </a:spcBef>
                        <a:spcAft>
                          <a:spcPct val="0"/>
                        </a:spcAft>
                        <a:buClrTx/>
                        <a:buSzPct val="100000"/>
                        <a:buFontTx/>
                        <a:buNone/>
                        <a:tabLst/>
                      </a:pPr>
                      <a:r>
                        <a:rPr kumimoji="0" lang="en-US" sz="1200" b="1" i="1" u="none" strike="noStrike" cap="none" normalizeH="0" baseline="0" dirty="0" smtClean="0">
                          <a:ln>
                            <a:noFill/>
                          </a:ln>
                          <a:solidFill>
                            <a:srgbClr val="000000"/>
                          </a:solidFill>
                          <a:effectLst/>
                          <a:latin typeface="Times New Roman" pitchFamily="18" charset="0"/>
                          <a:cs typeface="Times New Roman" pitchFamily="18" charset="0"/>
                        </a:rPr>
                        <a:t> </a:t>
                      </a:r>
                    </a:p>
                  </a:txBody>
                  <a:tcPr marL="68580" marR="68580" marT="0" marB="0"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FFFFFF"/>
                    </a:solidFill>
                  </a:tcPr>
                </a:tc>
                <a:tc hMerge="1">
                  <a:txBody>
                    <a:bodyPr/>
                    <a:lstStyle/>
                    <a:p>
                      <a:endParaRPr lang="es-ES"/>
                    </a:p>
                  </a:txBody>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Picture Placeholder 1"/>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37219"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Actividad 6</a:t>
            </a:r>
          </a:p>
        </p:txBody>
      </p:sp>
      <p:sp>
        <p:nvSpPr>
          <p:cNvPr id="137220"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Dividir en grupos pequeños.</a:t>
            </a:r>
          </a:p>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Complete la planilla en su SG (páginas 95-96)</a:t>
            </a:r>
          </a:p>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Esté preparado para compartir sus respuestas.</a:t>
            </a:r>
          </a:p>
        </p:txBody>
      </p:sp>
      <p:sp>
        <p:nvSpPr>
          <p:cNvPr id="137221"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Completar el permiso</a:t>
            </a:r>
          </a:p>
        </p:txBody>
      </p:sp>
      <p:sp>
        <p:nvSpPr>
          <p:cNvPr id="7"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n-US" sz="2000" smtClean="0">
                <a:solidFill>
                  <a:srgbClr val="000000"/>
                </a:solidFill>
                <a:latin typeface="Arial" charset="0"/>
                <a:cs typeface="Arial" charset="0"/>
              </a:rPr>
              <a:t>¿Cuál es el proceso general para completar un permiso de entrada a un espacio restringido?</a:t>
            </a:r>
          </a:p>
          <a:p>
            <a:pPr eaLnBrk="1" hangingPunct="1">
              <a:lnSpc>
                <a:spcPct val="100000"/>
              </a:lnSpc>
              <a:spcBef>
                <a:spcPts val="600"/>
              </a:spcBef>
              <a:spcAft>
                <a:spcPts val="600"/>
              </a:spcAft>
            </a:pPr>
            <a:r>
              <a:rPr lang="en-US" sz="2000" smtClean="0">
                <a:solidFill>
                  <a:srgbClr val="000000"/>
                </a:solidFill>
                <a:latin typeface="Arial" charset="0"/>
                <a:cs typeface="Arial" charset="0"/>
              </a:rPr>
              <a:t>¿En qué se diferencian los roles de un ingresante, encargado y supervisor de entrada?</a:t>
            </a:r>
          </a:p>
        </p:txBody>
      </p:sp>
      <p:sp>
        <p:nvSpPr>
          <p:cNvPr id="13824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Informe</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3824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D7103C1-A84E-41BE-8B14-498354DD9AE2}" type="slidenum">
              <a:rPr lang="en-US" smtClean="0">
                <a:solidFill>
                  <a:srgbClr val="898989"/>
                </a:solidFill>
                <a:latin typeface="Arial Black" pitchFamily="34" charset="0"/>
              </a:rPr>
              <a:pPr fontAlgn="base">
                <a:spcBef>
                  <a:spcPct val="0"/>
                </a:spcBef>
                <a:spcAft>
                  <a:spcPct val="0"/>
                </a:spcAft>
                <a:buSzPct val="100000"/>
                <a:defRPr/>
              </a:pPr>
              <a:t>105</a:t>
            </a:fld>
            <a:endParaRPr lang="en-U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39267"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Cuestionario</a:t>
            </a:r>
          </a:p>
        </p:txBody>
      </p:sp>
      <p:sp>
        <p:nvSpPr>
          <p:cNvPr id="139268"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300"/>
              </a:spcBef>
              <a:spcAft>
                <a:spcPts val="300"/>
              </a:spcAft>
              <a:buClrTx/>
              <a:buFont typeface="Arial" charset="0"/>
              <a:buNone/>
            </a:pPr>
            <a:r>
              <a:rPr lang="en-US" sz="2000" smtClean="0">
                <a:solidFill>
                  <a:srgbClr val="000000"/>
                </a:solidFill>
                <a:latin typeface="Arial" charset="0"/>
                <a:cs typeface="Arial" charset="0"/>
              </a:rPr>
              <a:t>Instrucciones</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Refiérase al cuestionario en el SG (pág. 97).</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Tómese 5 minutos para completarlo.</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Revise las respuestas con la clase.</a:t>
            </a:r>
          </a:p>
        </p:txBody>
      </p:sp>
      <p:sp>
        <p:nvSpPr>
          <p:cNvPr id="139269"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Cuestionario del Módulo 4</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40291"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Cuestionario</a:t>
            </a:r>
          </a:p>
        </p:txBody>
      </p:sp>
      <p:sp>
        <p:nvSpPr>
          <p:cNvPr id="140292"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Calibri Light" pitchFamily="34" charset="0"/>
              <a:buAutoNum type="arabicPeriod"/>
            </a:pPr>
            <a:r>
              <a:rPr lang="es-ES" smtClean="0">
                <a:solidFill>
                  <a:srgbClr val="000000"/>
                </a:solidFill>
                <a:latin typeface="Arial" charset="0"/>
                <a:ea typeface="Calibri" pitchFamily="34" charset="0"/>
                <a:cs typeface="Arial" charset="0"/>
              </a:rPr>
              <a:t>¿Cuándo ha ingresado a un espacio restringido?</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Cuando está realizando el monitoreo previo a la entrada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Cuando cualquier parte del cuerpo ingresa al espacio</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Cuando abre la puerta de entrada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Cuando pasa las advertencias y las barricadas</a:t>
            </a:r>
          </a:p>
          <a:p>
            <a:pPr marL="742950" lvl="1" indent="-285750" fontAlgn="base">
              <a:spcBef>
                <a:spcPct val="0"/>
              </a:spcBef>
              <a:spcAft>
                <a:spcPct val="0"/>
              </a:spcAft>
              <a:buClrTx/>
              <a:buFont typeface="Arial" charset="0"/>
              <a:buNone/>
            </a:pPr>
            <a:endParaRPr lang="es-ES" smtClean="0">
              <a:solidFill>
                <a:srgbClr val="000000"/>
              </a:solidFill>
              <a:latin typeface="Arial" charset="0"/>
              <a:ea typeface="Calibri" pitchFamily="34" charset="0"/>
              <a:cs typeface="Arial" charset="0"/>
            </a:endParaRPr>
          </a:p>
          <a:p>
            <a:pPr marL="457200" indent="-457200" eaLnBrk="1" hangingPunct="1">
              <a:spcAft>
                <a:spcPts val="600"/>
              </a:spcAft>
              <a:buFont typeface="Calibri Light" pitchFamily="34" charset="0"/>
              <a:buAutoNum type="arabicPeriod"/>
            </a:pPr>
            <a:r>
              <a:rPr lang="es-ES" smtClean="0">
                <a:solidFill>
                  <a:srgbClr val="000000"/>
                </a:solidFill>
                <a:latin typeface="Arial" charset="0"/>
                <a:ea typeface="Calibri" pitchFamily="34" charset="0"/>
                <a:cs typeface="Arial" charset="0"/>
              </a:rPr>
              <a:t>Antes de ingresar a un espacio restringido con un peligro atmosférico, se debe completar un permiso de entrada a un espacio restringido.</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Verdadero</a:t>
            </a:r>
          </a:p>
          <a:p>
            <a:pPr marL="742950" lvl="1" indent="-285750" fontAlgn="base">
              <a:spcBef>
                <a:spcPct val="0"/>
              </a:spcBef>
              <a:spcAft>
                <a:spcPts val="600"/>
              </a:spcAft>
              <a:buFont typeface="Calibri Light" pitchFamily="34" charset="0"/>
              <a:buAutoNum type="alphaLcPeriod"/>
            </a:pPr>
            <a:r>
              <a:rPr lang="es-ES" smtClean="0">
                <a:solidFill>
                  <a:srgbClr val="000000"/>
                </a:solidFill>
                <a:latin typeface="Arial" charset="0"/>
                <a:ea typeface="Calibri" pitchFamily="34" charset="0"/>
                <a:cs typeface="Arial" charset="0"/>
              </a:rPr>
              <a:t>Falso</a:t>
            </a:r>
          </a:p>
          <a:p>
            <a:pPr marL="457200" indent="-457200" eaLnBrk="1" hangingPunct="1">
              <a:spcAft>
                <a:spcPts val="600"/>
              </a:spcAft>
              <a:buFont typeface="Calibri Light" pitchFamily="34" charset="0"/>
              <a:buAutoNum type="arabicPeriod"/>
            </a:pPr>
            <a:r>
              <a:rPr lang="es-ES" smtClean="0">
                <a:solidFill>
                  <a:srgbClr val="000000"/>
                </a:solidFill>
                <a:latin typeface="Arial" charset="0"/>
                <a:ea typeface="Calibri" pitchFamily="34" charset="0"/>
                <a:cs typeface="Arial" charset="0"/>
              </a:rPr>
              <a:t>Un equipo de entrada a un espacio restringido para el que se requiere permiso consta de un ingresante, un encargado y un supervisor de entrada.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Verdadero</a:t>
            </a:r>
          </a:p>
          <a:p>
            <a:pPr marL="742950" lvl="1" indent="-285750" fontAlgn="base">
              <a:spcBef>
                <a:spcPct val="0"/>
              </a:spcBef>
              <a:spcAft>
                <a:spcPts val="600"/>
              </a:spcAft>
              <a:buFont typeface="Calibri Light" pitchFamily="34" charset="0"/>
              <a:buAutoNum type="alphaLcPeriod"/>
            </a:pPr>
            <a:r>
              <a:rPr lang="es-ES" smtClean="0">
                <a:solidFill>
                  <a:srgbClr val="000000"/>
                </a:solidFill>
                <a:latin typeface="Arial" charset="0"/>
                <a:ea typeface="Calibri" pitchFamily="34" charset="0"/>
                <a:cs typeface="Arial" charset="0"/>
              </a:rPr>
              <a:t>Falso</a:t>
            </a:r>
          </a:p>
          <a:p>
            <a:pPr marL="457200" indent="-457200" eaLnBrk="1" hangingPunct="1">
              <a:lnSpc>
                <a:spcPct val="100000"/>
              </a:lnSpc>
              <a:spcBef>
                <a:spcPts val="300"/>
              </a:spcBef>
              <a:spcAft>
                <a:spcPts val="300"/>
              </a:spcAft>
              <a:buClrTx/>
              <a:buFont typeface="Arial" charset="0"/>
              <a:buNone/>
            </a:pPr>
            <a:r>
              <a:rPr lang="es-ES" smtClean="0">
                <a:solidFill>
                  <a:srgbClr val="000000"/>
                </a:solidFill>
                <a:latin typeface="Arial" charset="0"/>
                <a:cs typeface="Arial" charset="0"/>
              </a:rPr>
              <a:t> </a:t>
            </a:r>
          </a:p>
        </p:txBody>
      </p:sp>
      <p:sp>
        <p:nvSpPr>
          <p:cNvPr id="140293"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Cuestionario del Módulo 4</a:t>
            </a:r>
          </a:p>
        </p:txBody>
      </p:sp>
      <p:sp>
        <p:nvSpPr>
          <p:cNvPr id="6" name="Oval 5"/>
          <p:cNvSpPr/>
          <p:nvPr/>
        </p:nvSpPr>
        <p:spPr>
          <a:xfrm>
            <a:off x="1095375" y="2092325"/>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7" name="Oval 6"/>
          <p:cNvSpPr/>
          <p:nvPr/>
        </p:nvSpPr>
        <p:spPr>
          <a:xfrm>
            <a:off x="1095375" y="4229100"/>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8" name="Oval 7"/>
          <p:cNvSpPr/>
          <p:nvPr/>
        </p:nvSpPr>
        <p:spPr>
          <a:xfrm>
            <a:off x="1095375" y="5695950"/>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9"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Picture Placeholder 7"/>
          <p:cNvSpPr>
            <a:spLocks noGrp="1"/>
          </p:cNvSpPr>
          <p:nvPr>
            <p:ph type="pic" sz="quarter" idx="13"/>
          </p:nvPr>
        </p:nvSpPr>
        <p:spPr bwMode="auto">
          <a:xfrm>
            <a:off x="7304088" y="0"/>
            <a:ext cx="1862137" cy="6858000"/>
          </a:xfrm>
          <a:extLst>
            <a:ext uri="{91240B29-F687-4F45-9708-019B960494DF}">
              <a14:hiddenLine xmlns:a14="http://schemas.microsoft.com/office/drawing/2010/main" w="9525">
                <a:solidFill>
                  <a:srgbClr val="000000"/>
                </a:solidFill>
                <a:miter lim="800000"/>
                <a:headEnd/>
                <a:tailEnd/>
              </a14:hiddenLine>
            </a:ext>
          </a:extLst>
        </p:spPr>
      </p:sp>
      <p:sp>
        <p:nvSpPr>
          <p:cNvPr id="141315" name="Text Placeholder 9"/>
          <p:cNvSpPr>
            <a:spLocks noGrp="1"/>
          </p:cNvSpPr>
          <p:nvPr>
            <p:ph type="body" sz="quarter" idx="15"/>
          </p:nvPr>
        </p:nvSpPr>
        <p:spPr bwMode="auto">
          <a:xfrm rot="16200000">
            <a:off x="5233194" y="2794794"/>
            <a:ext cx="6002337" cy="96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n-US" smtClean="0"/>
              <a:t>Conclusión</a:t>
            </a:r>
          </a:p>
        </p:txBody>
      </p:sp>
      <p:pic>
        <p:nvPicPr>
          <p:cNvPr id="141316" name="Picture Placeholder 6" descr="T:\DEPARTMENTS\Safety\_Safety Courses\_Confined Space\5_Pictures &amp; Videos\DSCN0072.JPG"/>
          <p:cNvPicPr>
            <a:picLocks noGrp="1"/>
          </p:cNvPicPr>
          <p:nvPr>
            <p:ph type="pic" sz="quarter" idx="14"/>
          </p:nvPr>
        </p:nvPicPr>
        <p:blipFill>
          <a:blip r:embed="rId2">
            <a:extLst>
              <a:ext uri="{28A0092B-C50C-407E-A947-70E740481C1C}">
                <a14:useLocalDpi xmlns:a14="http://schemas.microsoft.com/office/drawing/2010/main" val="0"/>
              </a:ext>
            </a:extLst>
          </a:blip>
          <a:srcRect l="8568" r="856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3E96303-D8AA-4F04-8134-242148F9CABA}" type="slidenum">
              <a:rPr lang="en-US" smtClean="0">
                <a:solidFill>
                  <a:srgbClr val="898989"/>
                </a:solidFill>
                <a:latin typeface="Arial Black" pitchFamily="34" charset="0"/>
              </a:rPr>
              <a:pPr fontAlgn="base">
                <a:spcBef>
                  <a:spcPct val="0"/>
                </a:spcBef>
                <a:spcAft>
                  <a:spcPct val="0"/>
                </a:spcAft>
                <a:buSzPct val="100000"/>
                <a:defRPr/>
              </a:pPr>
              <a:t>109</a:t>
            </a:fld>
            <a:endParaRPr lang="en-US" smtClean="0">
              <a:solidFill>
                <a:srgbClr val="898989"/>
              </a:solidFill>
              <a:latin typeface="Arial Black" pitchFamily="34" charset="0"/>
            </a:endParaRPr>
          </a:p>
        </p:txBody>
      </p:sp>
      <p:sp>
        <p:nvSpPr>
          <p:cNvPr id="6" name="Text Placeholder 5"/>
          <p:cNvSpPr>
            <a:spLocks noGrp="1"/>
          </p:cNvSpPr>
          <p:nvPr>
            <p:ph type="body" sz="quarter" idx="14"/>
          </p:nvPr>
        </p:nvSpPr>
        <p:spPr>
          <a:xfrm>
            <a:off x="628650" y="1416050"/>
            <a:ext cx="6237288" cy="4686300"/>
          </a:xfrm>
        </p:spPr>
        <p:txBody>
          <a:bodyPr vert="horz" wrap="square" lIns="91440" tIns="45720" rIns="91440" bIns="45720" numCol="1" anchor="t" anchorCtr="0" compatLnSpc="1">
            <a:prstTxWarp prst="textNoShape">
              <a:avLst/>
            </a:prstTxWarp>
            <a:normAutofit lnSpcReduction="10000"/>
          </a:bodyPr>
          <a:lstStyle/>
          <a:p>
            <a:pPr eaLnBrk="1" hangingPunct="1">
              <a:lnSpc>
                <a:spcPct val="100000"/>
              </a:lnSpc>
              <a:spcBef>
                <a:spcPts val="600"/>
              </a:spcBef>
              <a:spcAft>
                <a:spcPts val="600"/>
              </a:spcAft>
              <a:defRPr/>
            </a:pPr>
            <a:r>
              <a:rPr lang="en-US" smtClean="0">
                <a:solidFill>
                  <a:srgbClr val="000000"/>
                </a:solidFill>
              </a:rPr>
              <a:t>¿Cuáles son algunos conceptos clave de cada módulo?</a:t>
            </a:r>
          </a:p>
          <a:p>
            <a:pPr lvl="1" eaLnBrk="1" hangingPunct="1">
              <a:lnSpc>
                <a:spcPct val="100000"/>
              </a:lnSpc>
              <a:spcBef>
                <a:spcPts val="600"/>
              </a:spcBef>
              <a:spcAft>
                <a:spcPts val="600"/>
              </a:spcAft>
              <a:buFont typeface="Arial" pitchFamily="34" charset="0"/>
              <a:buChar char="•"/>
              <a:defRPr/>
            </a:pPr>
            <a:r>
              <a:rPr lang="en-US" smtClean="0">
                <a:solidFill>
                  <a:srgbClr val="000000"/>
                </a:solidFill>
              </a:rPr>
              <a:t>Módulo 1: Evaluación de un espacio restringido</a:t>
            </a:r>
          </a:p>
          <a:p>
            <a:pPr lvl="1" eaLnBrk="1" hangingPunct="1">
              <a:lnSpc>
                <a:spcPct val="100000"/>
              </a:lnSpc>
              <a:spcBef>
                <a:spcPts val="600"/>
              </a:spcBef>
              <a:spcAft>
                <a:spcPts val="600"/>
              </a:spcAft>
              <a:buFont typeface="Arial" pitchFamily="34" charset="0"/>
              <a:buChar char="•"/>
              <a:defRPr/>
            </a:pPr>
            <a:r>
              <a:rPr lang="en-US" smtClean="0">
                <a:solidFill>
                  <a:srgbClr val="000000"/>
                </a:solidFill>
              </a:rPr>
              <a:t>Módulo 2: Peligros de espacios restringidos para los que se requiere permiso</a:t>
            </a:r>
          </a:p>
          <a:p>
            <a:pPr lvl="1" eaLnBrk="1" hangingPunct="1">
              <a:lnSpc>
                <a:spcPct val="100000"/>
              </a:lnSpc>
              <a:spcBef>
                <a:spcPts val="600"/>
              </a:spcBef>
              <a:spcAft>
                <a:spcPts val="600"/>
              </a:spcAft>
              <a:buFont typeface="Arial" pitchFamily="34" charset="0"/>
              <a:buChar char="•"/>
              <a:defRPr/>
            </a:pPr>
            <a:r>
              <a:rPr lang="en-US" smtClean="0">
                <a:solidFill>
                  <a:srgbClr val="000000"/>
                </a:solidFill>
              </a:rPr>
              <a:t>Módulo 3: Control de los peligros de los espacios restringidos</a:t>
            </a:r>
          </a:p>
          <a:p>
            <a:pPr lvl="1" eaLnBrk="1" hangingPunct="1">
              <a:lnSpc>
                <a:spcPct val="100000"/>
              </a:lnSpc>
              <a:spcBef>
                <a:spcPts val="600"/>
              </a:spcBef>
              <a:spcAft>
                <a:spcPts val="600"/>
              </a:spcAft>
              <a:buFont typeface="Arial" pitchFamily="34" charset="0"/>
              <a:buChar char="•"/>
              <a:defRPr/>
            </a:pPr>
            <a:r>
              <a:rPr lang="en-US" smtClean="0">
                <a:solidFill>
                  <a:srgbClr val="000000"/>
                </a:solidFill>
              </a:rPr>
              <a:t>Módulo 4: Ingreso a un espacio restringido</a:t>
            </a:r>
          </a:p>
          <a:p>
            <a:pPr eaLnBrk="1" hangingPunct="1">
              <a:lnSpc>
                <a:spcPct val="100000"/>
              </a:lnSpc>
              <a:spcBef>
                <a:spcPts val="600"/>
              </a:spcBef>
              <a:spcAft>
                <a:spcPts val="600"/>
              </a:spcAft>
              <a:defRPr/>
            </a:pPr>
            <a:r>
              <a:rPr lang="en-US" smtClean="0">
                <a:solidFill>
                  <a:srgbClr val="000000"/>
                </a:solidFill>
              </a:rPr>
              <a:t>¿Hay preguntas, comentarios o inquietudes adicionales?</a:t>
            </a:r>
          </a:p>
        </p:txBody>
      </p:sp>
      <p:sp>
        <p:nvSpPr>
          <p:cNvPr id="142340" name="Text Placeholder 6"/>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Informe</a:t>
            </a:r>
          </a:p>
        </p:txBody>
      </p:sp>
      <p:sp>
        <p:nvSpPr>
          <p:cNvPr id="9"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7"/>
          <p:cNvSpPr>
            <a:spLocks noGrp="1"/>
          </p:cNvSpPr>
          <p:nvPr>
            <p:ph type="body" sz="quarter" idx="14"/>
          </p:nvPr>
        </p:nvSpPr>
        <p:spPr bwMode="auto">
          <a:xfrm>
            <a:off x="628650" y="1379538"/>
            <a:ext cx="7842490"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1013"/>
              </a:spcBef>
              <a:spcAft>
                <a:spcPts val="600"/>
              </a:spcAft>
              <a:buClrTx/>
              <a:buFont typeface="Arial" charset="0"/>
              <a:buNone/>
            </a:pPr>
            <a:r>
              <a:rPr lang="es-ES" sz="2000" dirty="0" smtClean="0">
                <a:solidFill>
                  <a:srgbClr val="000000"/>
                </a:solidFill>
                <a:latin typeface="Arial" charset="0"/>
                <a:cs typeface="Arial" charset="0"/>
              </a:rPr>
              <a:t>Para ser considerado un espacio restringido, se deben cumplir todos estos tres criterios.</a:t>
            </a:r>
          </a:p>
          <a:p>
            <a:pPr marL="0" indent="0" eaLnBrk="1" hangingPunct="1">
              <a:lnSpc>
                <a:spcPct val="100000"/>
              </a:lnSpc>
              <a:spcBef>
                <a:spcPts val="1013"/>
              </a:spcBef>
              <a:spcAft>
                <a:spcPts val="600"/>
              </a:spcAft>
            </a:pPr>
            <a:r>
              <a:rPr lang="es-ES" sz="2000" dirty="0" smtClean="0">
                <a:solidFill>
                  <a:srgbClr val="000000"/>
                </a:solidFill>
                <a:latin typeface="Arial" charset="0"/>
                <a:cs typeface="Arial" charset="0"/>
              </a:rPr>
              <a:t>Debe ser lo suficientemente grande para que un empleado pueda entrar por completo y realizar el trabajo asignado.</a:t>
            </a:r>
          </a:p>
          <a:p>
            <a:pPr marL="0" indent="0" eaLnBrk="1" hangingPunct="1">
              <a:lnSpc>
                <a:spcPct val="100000"/>
              </a:lnSpc>
              <a:spcBef>
                <a:spcPts val="1013"/>
              </a:spcBef>
              <a:spcAft>
                <a:spcPts val="600"/>
              </a:spcAft>
            </a:pPr>
            <a:r>
              <a:rPr lang="es-ES" sz="2000" dirty="0" smtClean="0">
                <a:solidFill>
                  <a:srgbClr val="000000"/>
                </a:solidFill>
                <a:latin typeface="Arial" charset="0"/>
                <a:cs typeface="Arial" charset="0"/>
              </a:rPr>
              <a:t>Deben existir medios limitados o restringidos para el ingreso o el egreso.</a:t>
            </a:r>
          </a:p>
          <a:p>
            <a:pPr marL="0" indent="0" eaLnBrk="1" hangingPunct="1">
              <a:lnSpc>
                <a:spcPct val="100000"/>
              </a:lnSpc>
              <a:spcBef>
                <a:spcPts val="1013"/>
              </a:spcBef>
              <a:spcAft>
                <a:spcPts val="600"/>
              </a:spcAft>
            </a:pPr>
            <a:r>
              <a:rPr lang="es-ES" sz="2000" dirty="0" smtClean="0">
                <a:solidFill>
                  <a:srgbClr val="000000"/>
                </a:solidFill>
                <a:latin typeface="Arial" charset="0"/>
                <a:cs typeface="Arial" charset="0"/>
              </a:rPr>
              <a:t>No deben estar diseñados para la ocupación continua.</a:t>
            </a:r>
          </a:p>
        </p:txBody>
      </p:sp>
      <p:sp>
        <p:nvSpPr>
          <p:cNvPr id="41987" name="Text Placeholder 8"/>
          <p:cNvSpPr>
            <a:spLocks noGrp="1"/>
          </p:cNvSpPr>
          <p:nvPr>
            <p:ph type="body" sz="quarter" idx="15"/>
          </p:nvPr>
        </p:nvSpPr>
        <p:spPr bwMode="auto">
          <a:xfrm>
            <a:off x="173038" y="615950"/>
            <a:ext cx="7504112"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pic>
        <p:nvPicPr>
          <p:cNvPr id="41988" name="Picture 3"/>
          <p:cNvPicPr>
            <a:picLocks noChangeAspect="1"/>
          </p:cNvPicPr>
          <p:nvPr/>
        </p:nvPicPr>
        <p:blipFill>
          <a:blip r:embed="rId3">
            <a:extLst>
              <a:ext uri="{28A0092B-C50C-407E-A947-70E740481C1C}">
                <a14:useLocalDpi xmlns:a14="http://schemas.microsoft.com/office/drawing/2010/main" val="0"/>
              </a:ext>
            </a:extLst>
          </a:blip>
          <a:srcRect t="27208" r="5762" b="23093"/>
          <a:stretch>
            <a:fillRect/>
          </a:stretch>
        </p:blipFill>
        <p:spPr bwMode="auto">
          <a:xfrm>
            <a:off x="628650" y="4189413"/>
            <a:ext cx="26924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1990"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10</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F86281E-A186-4059-A439-287F2CC78579}" type="slidenum">
              <a:rPr lang="en-US" smtClean="0">
                <a:solidFill>
                  <a:srgbClr val="898989"/>
                </a:solidFill>
                <a:latin typeface="Arial Black" pitchFamily="34" charset="0"/>
              </a:rPr>
              <a:pPr fontAlgn="base">
                <a:spcBef>
                  <a:spcPct val="0"/>
                </a:spcBef>
                <a:spcAft>
                  <a:spcPct val="0"/>
                </a:spcAft>
                <a:buSzPct val="100000"/>
                <a:defRPr/>
              </a:pPr>
              <a:t>110</a:t>
            </a:fld>
            <a:endParaRPr lang="en-US" smtClean="0">
              <a:solidFill>
                <a:srgbClr val="898989"/>
              </a:solidFill>
              <a:latin typeface="Arial Black" pitchFamily="34" charset="0"/>
            </a:endParaRPr>
          </a:p>
        </p:txBody>
      </p:sp>
      <p:sp>
        <p:nvSpPr>
          <p:cNvPr id="143363" name="Text Placeholder 3"/>
          <p:cNvSpPr>
            <a:spLocks noGrp="1"/>
          </p:cNvSpPr>
          <p:nvPr>
            <p:ph type="body" sz="quarter" idx="14"/>
          </p:nvPr>
        </p:nvSpPr>
        <p:spPr bwMode="auto">
          <a:xfrm>
            <a:off x="628650" y="1409700"/>
            <a:ext cx="66944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Complete la evaluación.</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Entregue la evaluación completa al facilitador.</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El facilitador la califica.</a:t>
            </a:r>
          </a:p>
        </p:txBody>
      </p:sp>
      <p:sp>
        <p:nvSpPr>
          <p:cNvPr id="143364"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Evaluación de conocimiento</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6000" dirty="0" err="1">
                <a:latin typeface="Arial Black" panose="020B0A04020102020204" pitchFamily="34" charset="0"/>
                <a:cs typeface="Arial" panose="020B0604020202020204" pitchFamily="34" charset="0"/>
              </a:rPr>
              <a:t>Evaluación</a:t>
            </a:r>
            <a:endParaRPr lang="en-US" sz="6000" dirty="0">
              <a:latin typeface="Arial Black" panose="020B0A04020102020204" pitchFamily="34" charset="0"/>
              <a:cs typeface="Arial" panose="020B0604020202020204" pitchFamily="34" charset="0"/>
            </a:endParaRPr>
          </a:p>
        </p:txBody>
      </p:sp>
      <p:sp>
        <p:nvSpPr>
          <p:cNvPr id="8"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9BAFB54-2E92-4C98-811D-CCBC76D7847A}" type="slidenum">
              <a:rPr lang="en-US" smtClean="0">
                <a:solidFill>
                  <a:srgbClr val="898989"/>
                </a:solidFill>
                <a:latin typeface="Arial Black" pitchFamily="34" charset="0"/>
              </a:rPr>
              <a:pPr fontAlgn="base">
                <a:spcBef>
                  <a:spcPct val="0"/>
                </a:spcBef>
                <a:spcAft>
                  <a:spcPct val="0"/>
                </a:spcAft>
                <a:buSzPct val="100000"/>
                <a:defRPr/>
              </a:pPr>
              <a:t>111</a:t>
            </a:fld>
            <a:endParaRPr lang="en-US" smtClean="0">
              <a:solidFill>
                <a:srgbClr val="898989"/>
              </a:solidFill>
              <a:latin typeface="Arial Black" pitchFamily="34" charset="0"/>
            </a:endParaRPr>
          </a:p>
        </p:txBody>
      </p:sp>
      <p:sp>
        <p:nvSpPr>
          <p:cNvPr id="144387" name="Text Placeholder 3"/>
          <p:cNvSpPr>
            <a:spLocks noGrp="1"/>
          </p:cNvSpPr>
          <p:nvPr>
            <p:ph type="body" sz="quarter" idx="14"/>
          </p:nvPr>
        </p:nvSpPr>
        <p:spPr bwMode="auto">
          <a:xfrm>
            <a:off x="628650" y="1379538"/>
            <a:ext cx="666273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Lea atentamente las instrucciones para los estudiantes.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Complete la evaluación mientras el facilitador observa.</a:t>
            </a:r>
          </a:p>
        </p:txBody>
      </p:sp>
      <p:sp>
        <p:nvSpPr>
          <p:cNvPr id="144388"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Evaluación de desempeño</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6000" dirty="0" err="1">
                <a:latin typeface="Arial Black" panose="020B0A04020102020204" pitchFamily="34" charset="0"/>
                <a:cs typeface="Arial" panose="020B0604020202020204" pitchFamily="34" charset="0"/>
              </a:rPr>
              <a:t>Evaluación</a:t>
            </a:r>
            <a:endParaRPr lang="en-US" sz="6000" dirty="0">
              <a:latin typeface="Arial Black" panose="020B0A04020102020204" pitchFamily="34" charset="0"/>
              <a:cs typeface="Arial" panose="020B0604020202020204" pitchFamily="34" charset="0"/>
            </a:endParaRPr>
          </a:p>
        </p:txBody>
      </p:sp>
      <p:sp>
        <p:nvSpPr>
          <p:cNvPr id="8"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B9EE3BA-1409-449B-A35C-70F15FE2F245}" type="slidenum">
              <a:rPr lang="en-US" smtClean="0">
                <a:solidFill>
                  <a:srgbClr val="898989"/>
                </a:solidFill>
                <a:latin typeface="Arial Black" pitchFamily="34" charset="0"/>
              </a:rPr>
              <a:pPr fontAlgn="base">
                <a:spcBef>
                  <a:spcPct val="0"/>
                </a:spcBef>
                <a:spcAft>
                  <a:spcPct val="0"/>
                </a:spcAft>
                <a:buSzPct val="100000"/>
                <a:defRPr/>
              </a:pPr>
              <a:t>112</a:t>
            </a:fld>
            <a:endParaRPr lang="en-US" smtClean="0">
              <a:solidFill>
                <a:srgbClr val="898989"/>
              </a:solidFill>
              <a:latin typeface="Arial Black" pitchFamily="34" charset="0"/>
            </a:endParaRPr>
          </a:p>
        </p:txBody>
      </p:sp>
      <p:sp>
        <p:nvSpPr>
          <p:cNvPr id="145411" name="Text Placeholder 3"/>
          <p:cNvSpPr>
            <a:spLocks noGrp="1"/>
          </p:cNvSpPr>
          <p:nvPr>
            <p:ph type="body" sz="quarter" idx="14"/>
          </p:nvPr>
        </p:nvSpPr>
        <p:spPr bwMode="auto">
          <a:xfrm>
            <a:off x="628650" y="1379538"/>
            <a:ext cx="66944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Complete el cuestionario (SG pág.113).</a:t>
            </a:r>
          </a:p>
          <a:p>
            <a:pPr lvl="1" eaLnBrk="1" hangingPunct="1">
              <a:buFont typeface="Wingdings" pitchFamily="2" charset="2"/>
              <a:buChar char="§"/>
            </a:pPr>
            <a:r>
              <a:rPr lang="en-US" smtClean="0">
                <a:solidFill>
                  <a:srgbClr val="000000"/>
                </a:solidFill>
                <a:latin typeface="Arial" charset="0"/>
                <a:cs typeface="Arial" charset="0"/>
              </a:rPr>
              <a:t>Valoramos su opinión.</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Entregue el formulario completo al facilitador.</a:t>
            </a:r>
          </a:p>
          <a:p>
            <a:pPr marL="0" indent="0" eaLnBrk="1" hangingPunct="1">
              <a:spcBef>
                <a:spcPts val="1013"/>
              </a:spcBef>
              <a:buFont typeface="Calibri Light" pitchFamily="34" charset="0"/>
              <a:buAutoNum type="arabicPeriod"/>
            </a:pPr>
            <a:endParaRPr lang="en-US" smtClean="0">
              <a:solidFill>
                <a:srgbClr val="000000"/>
              </a:solidFill>
              <a:latin typeface="Arial" charset="0"/>
              <a:cs typeface="Arial" charset="0"/>
            </a:endParaRPr>
          </a:p>
          <a:p>
            <a:pPr marL="0" indent="0" eaLnBrk="1" hangingPunct="1">
              <a:spcBef>
                <a:spcPts val="1013"/>
              </a:spcBef>
              <a:buFont typeface="Calibri Light" pitchFamily="34" charset="0"/>
              <a:buAutoNum type="arabicPeriod"/>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p:txBody>
      </p:sp>
      <p:sp>
        <p:nvSpPr>
          <p:cNvPr id="145412"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Cuestionario de fin del curso</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6000" dirty="0" err="1">
                <a:latin typeface="Arial Black" panose="020B0A04020102020204" pitchFamily="34" charset="0"/>
                <a:cs typeface="Arial" panose="020B0604020202020204" pitchFamily="34" charset="0"/>
              </a:rPr>
              <a:t>Cuestionario</a:t>
            </a:r>
            <a:endParaRPr lang="en-US" sz="6000" dirty="0">
              <a:latin typeface="Arial Black" panose="020B0A04020102020204" pitchFamily="34" charset="0"/>
              <a:cs typeface="Arial" panose="020B0604020202020204" pitchFamily="34" charset="0"/>
            </a:endParaRPr>
          </a:p>
        </p:txBody>
      </p:sp>
      <p:sp>
        <p:nvSpPr>
          <p:cNvPr id="8"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1013"/>
              </a:spcBef>
              <a:spcAft>
                <a:spcPts val="600"/>
              </a:spcAft>
              <a:buClrTx/>
              <a:buFont typeface="Arial" charset="0"/>
              <a:buNone/>
            </a:pPr>
            <a:r>
              <a:rPr lang="es-ES" sz="2000" smtClean="0">
                <a:solidFill>
                  <a:srgbClr val="000000"/>
                </a:solidFill>
                <a:latin typeface="Arial" charset="0"/>
                <a:cs typeface="Arial" charset="0"/>
              </a:rPr>
              <a:t>Debe ser lo suficientemente grande como para que entre todo el cuerpo.</a:t>
            </a:r>
          </a:p>
          <a:p>
            <a:pPr marL="0" indent="0" eaLnBrk="1" hangingPunct="1">
              <a:lnSpc>
                <a:spcPct val="100000"/>
              </a:lnSpc>
              <a:spcBef>
                <a:spcPts val="1013"/>
              </a:spcBef>
              <a:spcAft>
                <a:spcPts val="600"/>
              </a:spcAft>
            </a:pPr>
            <a:r>
              <a:rPr lang="es-ES" sz="2000" smtClean="0">
                <a:solidFill>
                  <a:srgbClr val="000000"/>
                </a:solidFill>
                <a:latin typeface="Arial" charset="0"/>
                <a:cs typeface="Arial" charset="0"/>
              </a:rPr>
              <a:t>¿Qué quiere decir esto?</a:t>
            </a:r>
          </a:p>
        </p:txBody>
      </p:sp>
      <p:sp>
        <p:nvSpPr>
          <p:cNvPr id="43011" name="Text Placeholder 8"/>
          <p:cNvSpPr>
            <a:spLocks noGrp="1"/>
          </p:cNvSpPr>
          <p:nvPr>
            <p:ph type="body" sz="quarter" idx="15"/>
          </p:nvPr>
        </p:nvSpPr>
        <p:spPr bwMode="auto">
          <a:xfrm>
            <a:off x="173038" y="615950"/>
            <a:ext cx="7607300"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301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10</a:t>
            </a:r>
          </a:p>
        </p:txBody>
      </p:sp>
      <p:pic>
        <p:nvPicPr>
          <p:cNvPr id="43014" name="Picture 6" descr="T:\DEPARTMENTS\Safety\_Safety Courses\_Confined Space\5_Pictures &amp; Videos\IMG_05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803525"/>
            <a:ext cx="4633913" cy="3262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1013"/>
              </a:spcBef>
              <a:spcAft>
                <a:spcPts val="600"/>
              </a:spcAft>
              <a:buClrTx/>
              <a:buFont typeface="Arial" charset="0"/>
              <a:buNone/>
            </a:pPr>
            <a:r>
              <a:rPr lang="es-ES" sz="2000" smtClean="0">
                <a:solidFill>
                  <a:srgbClr val="000000"/>
                </a:solidFill>
                <a:latin typeface="Arial" charset="0"/>
                <a:cs typeface="Arial" charset="0"/>
              </a:rPr>
              <a:t>Deben existir medios limitados o restringidos para el ingreso o el egreso.</a:t>
            </a:r>
          </a:p>
          <a:p>
            <a:pPr marL="0" indent="0" eaLnBrk="1" hangingPunct="1">
              <a:lnSpc>
                <a:spcPct val="100000"/>
              </a:lnSpc>
              <a:spcBef>
                <a:spcPts val="1013"/>
              </a:spcBef>
              <a:spcAft>
                <a:spcPts val="600"/>
              </a:spcAft>
            </a:pPr>
            <a:r>
              <a:rPr lang="es-ES" sz="2000" smtClean="0">
                <a:solidFill>
                  <a:srgbClr val="000000"/>
                </a:solidFill>
                <a:latin typeface="Arial" charset="0"/>
                <a:cs typeface="Arial" charset="0"/>
              </a:rPr>
              <a:t>¿Qué quiere decir esto?</a:t>
            </a:r>
          </a:p>
        </p:txBody>
      </p:sp>
      <p:sp>
        <p:nvSpPr>
          <p:cNvPr id="44035" name="Text Placeholder 8"/>
          <p:cNvSpPr>
            <a:spLocks noGrp="1"/>
          </p:cNvSpPr>
          <p:nvPr>
            <p:ph type="body" sz="quarter" idx="15"/>
          </p:nvPr>
        </p:nvSpPr>
        <p:spPr bwMode="auto">
          <a:xfrm>
            <a:off x="0" y="615950"/>
            <a:ext cx="7573963"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403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10</a:t>
            </a:r>
          </a:p>
        </p:txBody>
      </p:sp>
      <p:pic>
        <p:nvPicPr>
          <p:cNvPr id="44038" name="Picture 6" descr="T:\DEPARTMENTS\Safety\_Safety Courses\_Confined Space\5_Pictures &amp; Videos\IMG_05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013" y="2665413"/>
            <a:ext cx="4983162" cy="322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1013"/>
              </a:spcBef>
              <a:spcAft>
                <a:spcPts val="600"/>
              </a:spcAft>
              <a:buClrTx/>
              <a:buFont typeface="Arial" charset="0"/>
              <a:buNone/>
            </a:pPr>
            <a:r>
              <a:rPr lang="es-ES" sz="2000" smtClean="0">
                <a:solidFill>
                  <a:srgbClr val="000000"/>
                </a:solidFill>
                <a:latin typeface="Arial" charset="0"/>
                <a:cs typeface="Arial" charset="0"/>
              </a:rPr>
              <a:t>No deben estar diseñados para la ocupación continua.</a:t>
            </a:r>
          </a:p>
          <a:p>
            <a:pPr marL="0" indent="0" eaLnBrk="1" hangingPunct="1">
              <a:lnSpc>
                <a:spcPct val="100000"/>
              </a:lnSpc>
              <a:spcBef>
                <a:spcPts val="1013"/>
              </a:spcBef>
              <a:spcAft>
                <a:spcPts val="600"/>
              </a:spcAft>
            </a:pPr>
            <a:r>
              <a:rPr lang="es-ES" sz="2000" smtClean="0">
                <a:solidFill>
                  <a:srgbClr val="000000"/>
                </a:solidFill>
                <a:latin typeface="Arial" charset="0"/>
                <a:cs typeface="Arial" charset="0"/>
              </a:rPr>
              <a:t>¿Qué quiere decir esto?</a:t>
            </a:r>
          </a:p>
        </p:txBody>
      </p:sp>
      <p:sp>
        <p:nvSpPr>
          <p:cNvPr id="45059" name="Text Placeholder 8"/>
          <p:cNvSpPr>
            <a:spLocks noGrp="1"/>
          </p:cNvSpPr>
          <p:nvPr>
            <p:ph type="body" sz="quarter" idx="15"/>
          </p:nvPr>
        </p:nvSpPr>
        <p:spPr bwMode="auto">
          <a:xfrm>
            <a:off x="120650" y="615950"/>
            <a:ext cx="7591425"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506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10</a:t>
            </a:r>
          </a:p>
        </p:txBody>
      </p:sp>
      <p:pic>
        <p:nvPicPr>
          <p:cNvPr id="45062" name="Picture 6" descr="T:\DEPARTMENTS\Safety\_Safety Courses\_Confined Space\5_Pictures &amp; Videos\IMG_03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798763"/>
            <a:ext cx="4633913"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1013"/>
              </a:spcBef>
              <a:spcAft>
                <a:spcPts val="600"/>
              </a:spcAft>
            </a:pPr>
            <a:r>
              <a:rPr lang="es-ES" sz="2000" smtClean="0">
                <a:solidFill>
                  <a:srgbClr val="000000"/>
                </a:solidFill>
                <a:latin typeface="Arial" charset="0"/>
                <a:cs typeface="Arial" charset="0"/>
              </a:rPr>
              <a:t>¿Cuáles son algunos ejemplos de espacios restringidos?</a:t>
            </a:r>
          </a:p>
          <a:p>
            <a:pPr lvl="1" eaLnBrk="1" hangingPunct="1">
              <a:lnSpc>
                <a:spcPct val="100000"/>
              </a:lnSpc>
              <a:spcAft>
                <a:spcPts val="600"/>
              </a:spcAft>
            </a:pPr>
            <a:r>
              <a:rPr lang="es-ES" sz="2000" smtClean="0">
                <a:solidFill>
                  <a:srgbClr val="000000"/>
                </a:solidFill>
                <a:latin typeface="Arial" charset="0"/>
                <a:cs typeface="Arial" charset="0"/>
              </a:rPr>
              <a:t>Tanques de almacenamiento</a:t>
            </a:r>
          </a:p>
          <a:p>
            <a:pPr lvl="1" eaLnBrk="1" hangingPunct="1">
              <a:lnSpc>
                <a:spcPct val="100000"/>
              </a:lnSpc>
              <a:spcAft>
                <a:spcPts val="600"/>
              </a:spcAft>
            </a:pPr>
            <a:r>
              <a:rPr lang="es-ES" sz="2000" smtClean="0">
                <a:solidFill>
                  <a:srgbClr val="000000"/>
                </a:solidFill>
                <a:latin typeface="Arial" charset="0"/>
                <a:cs typeface="Arial" charset="0"/>
              </a:rPr>
              <a:t>Calderas</a:t>
            </a:r>
          </a:p>
          <a:p>
            <a:pPr lvl="1" eaLnBrk="1" hangingPunct="1">
              <a:lnSpc>
                <a:spcPct val="100000"/>
              </a:lnSpc>
              <a:spcAft>
                <a:spcPts val="600"/>
              </a:spcAft>
            </a:pPr>
            <a:r>
              <a:rPr lang="es-ES" sz="2000" smtClean="0">
                <a:solidFill>
                  <a:srgbClr val="000000"/>
                </a:solidFill>
                <a:latin typeface="Arial" charset="0"/>
                <a:cs typeface="Arial" charset="0"/>
              </a:rPr>
              <a:t>Hornos</a:t>
            </a:r>
          </a:p>
          <a:p>
            <a:pPr lvl="1" eaLnBrk="1" hangingPunct="1">
              <a:lnSpc>
                <a:spcPct val="100000"/>
              </a:lnSpc>
              <a:spcAft>
                <a:spcPts val="600"/>
              </a:spcAft>
            </a:pPr>
            <a:r>
              <a:rPr lang="es-ES" sz="2000" smtClean="0">
                <a:solidFill>
                  <a:srgbClr val="000000"/>
                </a:solidFill>
                <a:latin typeface="Arial" charset="0"/>
                <a:cs typeface="Arial" charset="0"/>
              </a:rPr>
              <a:t>Fosas</a:t>
            </a:r>
          </a:p>
          <a:p>
            <a:pPr lvl="1" eaLnBrk="1" hangingPunct="1">
              <a:lnSpc>
                <a:spcPct val="100000"/>
              </a:lnSpc>
              <a:spcAft>
                <a:spcPts val="600"/>
              </a:spcAft>
            </a:pPr>
            <a:r>
              <a:rPr lang="es-ES" sz="2000" smtClean="0">
                <a:solidFill>
                  <a:srgbClr val="000000"/>
                </a:solidFill>
                <a:latin typeface="Arial" charset="0"/>
                <a:cs typeface="Arial" charset="0"/>
              </a:rPr>
              <a:t>Conductos</a:t>
            </a:r>
          </a:p>
          <a:p>
            <a:pPr lvl="1" eaLnBrk="1" hangingPunct="1">
              <a:lnSpc>
                <a:spcPct val="100000"/>
              </a:lnSpc>
              <a:spcAft>
                <a:spcPts val="600"/>
              </a:spcAft>
            </a:pPr>
            <a:r>
              <a:rPr lang="es-ES" sz="2000" smtClean="0">
                <a:solidFill>
                  <a:srgbClr val="000000"/>
                </a:solidFill>
                <a:latin typeface="Arial" charset="0"/>
                <a:cs typeface="Arial" charset="0"/>
              </a:rPr>
              <a:t>Bóvedas</a:t>
            </a:r>
          </a:p>
        </p:txBody>
      </p:sp>
      <p:sp>
        <p:nvSpPr>
          <p:cNvPr id="46083" name="Text Placeholder 8"/>
          <p:cNvSpPr>
            <a:spLocks noGrp="1"/>
          </p:cNvSpPr>
          <p:nvPr>
            <p:ph type="body" sz="quarter" idx="15"/>
          </p:nvPr>
        </p:nvSpPr>
        <p:spPr bwMode="auto">
          <a:xfrm>
            <a:off x="119063" y="633413"/>
            <a:ext cx="7616825" cy="763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608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65F8519-3911-4C52-91D2-94D42EB4B8C4}" type="slidenum">
              <a:rPr lang="es-ES" smtClean="0">
                <a:solidFill>
                  <a:srgbClr val="898989"/>
                </a:solidFill>
                <a:latin typeface="Arial Black" pitchFamily="34" charset="0"/>
              </a:rPr>
              <a:pPr fontAlgn="base">
                <a:spcBef>
                  <a:spcPct val="0"/>
                </a:spcBef>
                <a:spcAft>
                  <a:spcPct val="0"/>
                </a:spcAft>
                <a:buSzPct val="100000"/>
                <a:defRPr/>
              </a:pPr>
              <a:t>15</a:t>
            </a:fld>
            <a:endParaRPr lang="es-ES" smtClean="0">
              <a:solidFill>
                <a:srgbClr val="898989"/>
              </a:solidFill>
              <a:latin typeface="Arial Black" pitchFamily="34" charset="0"/>
            </a:endParaRPr>
          </a:p>
        </p:txBody>
      </p:sp>
      <p:sp>
        <p:nvSpPr>
          <p:cNvPr id="2" name="TextBox 1"/>
          <p:cNvSpPr txBox="1">
            <a:spLocks noChangeArrowheads="1"/>
          </p:cNvSpPr>
          <p:nvPr/>
        </p:nvSpPr>
        <p:spPr bwMode="auto">
          <a:xfrm>
            <a:off x="4618038" y="1852613"/>
            <a:ext cx="333551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Arial" charset="0"/>
              <a:buChar char="•"/>
            </a:pPr>
            <a:r>
              <a:rPr lang="es-ES" sz="2000" dirty="0">
                <a:solidFill>
                  <a:srgbClr val="000000"/>
                </a:solidFill>
              </a:rPr>
              <a:t>Barriles</a:t>
            </a:r>
          </a:p>
          <a:p>
            <a:pPr eaLnBrk="1" hangingPunct="1">
              <a:spcBef>
                <a:spcPts val="600"/>
              </a:spcBef>
              <a:spcAft>
                <a:spcPts val="600"/>
              </a:spcAft>
              <a:buClr>
                <a:srgbClr val="00B0F0"/>
              </a:buClr>
              <a:buFont typeface="Arial" charset="0"/>
              <a:buChar char="•"/>
            </a:pPr>
            <a:r>
              <a:rPr lang="es-ES" sz="2000" dirty="0">
                <a:solidFill>
                  <a:srgbClr val="000000"/>
                </a:solidFill>
              </a:rPr>
              <a:t>Cloacas</a:t>
            </a:r>
          </a:p>
          <a:p>
            <a:pPr eaLnBrk="1" hangingPunct="1">
              <a:spcBef>
                <a:spcPts val="600"/>
              </a:spcBef>
              <a:spcAft>
                <a:spcPts val="600"/>
              </a:spcAft>
              <a:buClr>
                <a:srgbClr val="00B0F0"/>
              </a:buClr>
              <a:buFont typeface="Arial" charset="0"/>
              <a:buChar char="•"/>
            </a:pPr>
            <a:r>
              <a:rPr lang="es-ES" sz="2000" dirty="0">
                <a:solidFill>
                  <a:srgbClr val="000000"/>
                </a:solidFill>
              </a:rPr>
              <a:t>Contenedores</a:t>
            </a:r>
          </a:p>
          <a:p>
            <a:pPr eaLnBrk="1" hangingPunct="1">
              <a:spcBef>
                <a:spcPts val="600"/>
              </a:spcBef>
              <a:spcAft>
                <a:spcPts val="600"/>
              </a:spcAft>
              <a:buClr>
                <a:srgbClr val="00B0F0"/>
              </a:buClr>
              <a:buFont typeface="Arial" charset="0"/>
              <a:buChar char="•"/>
            </a:pPr>
            <a:r>
              <a:rPr lang="es-ES" sz="2000" dirty="0">
                <a:solidFill>
                  <a:srgbClr val="000000"/>
                </a:solidFill>
              </a:rPr>
              <a:t>Tolvas de almacenamiento</a:t>
            </a:r>
          </a:p>
          <a:p>
            <a:pPr eaLnBrk="1" hangingPunct="1">
              <a:spcBef>
                <a:spcPts val="600"/>
              </a:spcBef>
              <a:spcAft>
                <a:spcPts val="600"/>
              </a:spcAft>
              <a:buClr>
                <a:srgbClr val="00B0F0"/>
              </a:buClr>
              <a:buFont typeface="Arial" charset="0"/>
              <a:buChar char="•"/>
            </a:pPr>
            <a:r>
              <a:rPr lang="es-ES" sz="2000" dirty="0">
                <a:solidFill>
                  <a:srgbClr val="000000"/>
                </a:solidFill>
              </a:rPr>
              <a:t>Pozos de inspección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43" end="5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charRg st="57" end="6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charRg st="65" end="7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charRg st="74" end="7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charRg st="79" end="8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charRg st="85" end="9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charRg st="0"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charRg st="5"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charRg st="12" end="1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charRg st="17" end="3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charRg st="33" end="4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Placeholder 1"/>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47107"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Actividad 2</a:t>
            </a:r>
          </a:p>
        </p:txBody>
      </p:sp>
      <p:sp>
        <p:nvSpPr>
          <p:cNvPr id="47108"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lnSpc>
                <a:spcPct val="100000"/>
              </a:lnSpc>
              <a:spcAft>
                <a:spcPts val="600"/>
              </a:spcAft>
              <a:buFont typeface="Arial" charset="0"/>
              <a:buAutoNum type="arabicPeriod"/>
            </a:pPr>
            <a:r>
              <a:rPr lang="es-ES" smtClean="0">
                <a:solidFill>
                  <a:srgbClr val="000000"/>
                </a:solidFill>
                <a:latin typeface="Arial" charset="0"/>
                <a:cs typeface="Arial" charset="0"/>
              </a:rPr>
              <a:t>El facilitador coloca carteles de “Espacio restringido” y “Espacio no restringido” en lados opuestos de la sala con respecto a los estudiantes.</a:t>
            </a:r>
          </a:p>
          <a:p>
            <a:pPr marL="457200" indent="-457200" eaLnBrk="1" hangingPunct="1">
              <a:lnSpc>
                <a:spcPct val="100000"/>
              </a:lnSpc>
              <a:spcAft>
                <a:spcPts val="600"/>
              </a:spcAft>
              <a:buFont typeface="Arial" charset="0"/>
              <a:buAutoNum type="arabicPeriod"/>
            </a:pPr>
            <a:r>
              <a:rPr lang="es-ES" smtClean="0">
                <a:solidFill>
                  <a:srgbClr val="000000"/>
                </a:solidFill>
                <a:latin typeface="Arial" charset="0"/>
                <a:cs typeface="Arial" charset="0"/>
              </a:rPr>
              <a:t>Los estudiantes forman una fila en el medio de la sala.</a:t>
            </a:r>
          </a:p>
          <a:p>
            <a:pPr marL="457200" indent="-457200" eaLnBrk="1" hangingPunct="1">
              <a:lnSpc>
                <a:spcPct val="100000"/>
              </a:lnSpc>
              <a:spcAft>
                <a:spcPts val="600"/>
              </a:spcAft>
              <a:buFont typeface="Arial" charset="0"/>
              <a:buAutoNum type="arabicPeriod"/>
            </a:pPr>
            <a:r>
              <a:rPr lang="es-ES" smtClean="0">
                <a:solidFill>
                  <a:srgbClr val="000000"/>
                </a:solidFill>
                <a:latin typeface="Arial" charset="0"/>
                <a:cs typeface="Arial" charset="0"/>
              </a:rPr>
              <a:t>El facilitador muestra una fotografía y pregunta a los estudiantes si es un espacio restringido o no.</a:t>
            </a:r>
          </a:p>
          <a:p>
            <a:pPr marL="457200" indent="-457200" eaLnBrk="1" hangingPunct="1">
              <a:lnSpc>
                <a:spcPct val="100000"/>
              </a:lnSpc>
              <a:spcAft>
                <a:spcPts val="600"/>
              </a:spcAft>
              <a:buFont typeface="Arial" charset="0"/>
              <a:buAutoNum type="arabicPeriod"/>
            </a:pPr>
            <a:r>
              <a:rPr lang="es-ES" smtClean="0">
                <a:solidFill>
                  <a:srgbClr val="000000"/>
                </a:solidFill>
                <a:latin typeface="Arial" charset="0"/>
                <a:cs typeface="Arial" charset="0"/>
              </a:rPr>
              <a:t>Según la respuesta del estudiante, el estudiante pasa a la izquierda o a la derecha de la fila hacia el cartel con la etiqueta correspondiente.</a:t>
            </a:r>
          </a:p>
          <a:p>
            <a:pPr marL="457200" indent="-457200" eaLnBrk="1" hangingPunct="1">
              <a:lnSpc>
                <a:spcPct val="100000"/>
              </a:lnSpc>
              <a:spcAft>
                <a:spcPts val="600"/>
              </a:spcAft>
              <a:buFont typeface="Arial" charset="0"/>
              <a:buAutoNum type="arabicPeriod"/>
            </a:pPr>
            <a:r>
              <a:rPr lang="es-ES" smtClean="0">
                <a:solidFill>
                  <a:srgbClr val="000000"/>
                </a:solidFill>
                <a:latin typeface="Arial" charset="0"/>
                <a:cs typeface="Arial" charset="0"/>
              </a:rPr>
              <a:t>Se suministra la respuesta correcta.</a:t>
            </a:r>
          </a:p>
          <a:p>
            <a:pPr marL="457200" indent="-457200" eaLnBrk="1" hangingPunct="1">
              <a:lnSpc>
                <a:spcPct val="100000"/>
              </a:lnSpc>
              <a:spcAft>
                <a:spcPts val="600"/>
              </a:spcAft>
              <a:buFont typeface="Arial" charset="0"/>
              <a:buAutoNum type="arabicPeriod"/>
            </a:pPr>
            <a:r>
              <a:rPr lang="es-ES" smtClean="0">
                <a:solidFill>
                  <a:srgbClr val="000000"/>
                </a:solidFill>
                <a:latin typeface="Arial" charset="0"/>
                <a:cs typeface="Arial" charset="0"/>
              </a:rPr>
              <a:t>Los estudiantes se vuelven a alinear y este proceso continúa hasta que se hayan mostrado todas las fotografías.</a:t>
            </a:r>
          </a:p>
        </p:txBody>
      </p:sp>
      <p:sp>
        <p:nvSpPr>
          <p:cNvPr id="47109"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A la expectativa</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813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DDB8754-A7CB-4B4D-95FA-8DA95CAB5C3C}" type="slidenum">
              <a:rPr lang="es-ES" smtClean="0">
                <a:solidFill>
                  <a:srgbClr val="898989"/>
                </a:solidFill>
                <a:latin typeface="Arial Black" pitchFamily="34" charset="0"/>
              </a:rPr>
              <a:pPr fontAlgn="base">
                <a:spcBef>
                  <a:spcPct val="0"/>
                </a:spcBef>
                <a:spcAft>
                  <a:spcPct val="0"/>
                </a:spcAft>
                <a:buSzPct val="100000"/>
                <a:defRPr/>
              </a:pPr>
              <a:t>17</a:t>
            </a:fld>
            <a:endParaRPr lang="es-ES" smtClean="0">
              <a:solidFill>
                <a:srgbClr val="898989"/>
              </a:solidFill>
              <a:latin typeface="Arial Black" pitchFamily="34" charset="0"/>
            </a:endParaRPr>
          </a:p>
        </p:txBody>
      </p:sp>
      <p:sp>
        <p:nvSpPr>
          <p:cNvPr id="48132" name="Text Placeholder 7"/>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Tanque con la parte superior abierta</a:t>
            </a:r>
          </a:p>
        </p:txBody>
      </p:sp>
      <p:sp>
        <p:nvSpPr>
          <p:cNvPr id="4813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A la expectativa</a:t>
            </a:r>
          </a:p>
        </p:txBody>
      </p:sp>
      <p:pic>
        <p:nvPicPr>
          <p:cNvPr id="48134" name="Picture 2" descr="T:\DEPARTMENTS\Safety\_Safety Courses\_Confined Space\5_Pictures &amp; Videos\Sierrita mill 091614\DSCN0875.JPG"/>
          <p:cNvPicPr>
            <a:picLocks noChangeAspect="1" noChangeArrowheads="1"/>
          </p:cNvPicPr>
          <p:nvPr/>
        </p:nvPicPr>
        <p:blipFill>
          <a:blip r:embed="rId3">
            <a:extLst>
              <a:ext uri="{28A0092B-C50C-407E-A947-70E740481C1C}">
                <a14:useLocalDpi xmlns:a14="http://schemas.microsoft.com/office/drawing/2010/main" val="0"/>
              </a:ext>
            </a:extLst>
          </a:blip>
          <a:srcRect l="46028"/>
          <a:stretch>
            <a:fillRect/>
          </a:stretch>
        </p:blipFill>
        <p:spPr bwMode="auto">
          <a:xfrm>
            <a:off x="628650" y="2081213"/>
            <a:ext cx="263207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3484563" y="2081213"/>
            <a:ext cx="422745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s-ES" sz="2000" dirty="0">
                <a:solidFill>
                  <a:srgbClr val="000000"/>
                </a:solidFill>
              </a:rPr>
              <a:t>Debe ser lo suficientemente grande como para entrar.</a:t>
            </a:r>
          </a:p>
          <a:p>
            <a:pPr eaLnBrk="1" hangingPunct="1">
              <a:spcBef>
                <a:spcPts val="600"/>
              </a:spcBef>
              <a:spcAft>
                <a:spcPts val="600"/>
              </a:spcAft>
              <a:buClr>
                <a:srgbClr val="00B0F0"/>
              </a:buClr>
              <a:buFont typeface="Wingdings" pitchFamily="2" charset="2"/>
              <a:buChar char="§"/>
            </a:pPr>
            <a:r>
              <a:rPr lang="es-ES" sz="2000" dirty="0">
                <a:solidFill>
                  <a:srgbClr val="000000"/>
                </a:solidFill>
              </a:rPr>
              <a:t>Deben existir medios limitados o restringidos para el ingreso o el egreso.</a:t>
            </a:r>
          </a:p>
          <a:p>
            <a:pPr eaLnBrk="1" hangingPunct="1">
              <a:spcBef>
                <a:spcPts val="600"/>
              </a:spcBef>
              <a:spcAft>
                <a:spcPts val="600"/>
              </a:spcAft>
              <a:buClr>
                <a:srgbClr val="00B0F0"/>
              </a:buClr>
              <a:buFont typeface="Wingdings" pitchFamily="2" charset="2"/>
              <a:buChar char="§"/>
            </a:pPr>
            <a:r>
              <a:rPr lang="es-ES" sz="2000" dirty="0">
                <a:solidFill>
                  <a:srgbClr val="000000"/>
                </a:solidFill>
              </a:rPr>
              <a:t>No deben estar diseñados para la ocupación continua.</a:t>
            </a:r>
          </a:p>
          <a:p>
            <a:pPr eaLnBrk="1" hangingPunct="1">
              <a:spcBef>
                <a:spcPts val="600"/>
              </a:spcBef>
              <a:spcAft>
                <a:spcPts val="600"/>
              </a:spcAft>
              <a:buClr>
                <a:srgbClr val="00B0F0"/>
              </a:buClr>
              <a:buFont typeface="Wingdings" pitchFamily="2" charset="2"/>
              <a:buChar char="§"/>
            </a:pPr>
            <a:endParaRPr lang="es-ES" sz="2000" dirty="0">
              <a:solidFill>
                <a:srgbClr val="000000"/>
              </a:solidFill>
            </a:endParaRPr>
          </a:p>
          <a:p>
            <a:pPr eaLnBrk="1" hangingPunct="1">
              <a:spcBef>
                <a:spcPts val="600"/>
              </a:spcBef>
              <a:spcAft>
                <a:spcPts val="600"/>
              </a:spcAft>
              <a:buSzPct val="100000"/>
            </a:pPr>
            <a:r>
              <a:rPr lang="es-ES" sz="2000" b="1" dirty="0">
                <a:solidFill>
                  <a:srgbClr val="000000"/>
                </a:solidFill>
              </a:rPr>
              <a:t>Espacio restringido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charRg st="22" end="6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charRg st="67" end="10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charRg st="106" end="1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Caja tipo pala grande para molino de bolas</a:t>
            </a:r>
          </a:p>
        </p:txBody>
      </p:sp>
      <p:sp>
        <p:nvSpPr>
          <p:cNvPr id="49155"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A la expectativa</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4915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79C515E-30B8-4856-BFD6-E1A55A193A6A}" type="slidenum">
              <a:rPr lang="es-ES" smtClean="0">
                <a:solidFill>
                  <a:srgbClr val="898989"/>
                </a:solidFill>
                <a:latin typeface="Arial Black" pitchFamily="34" charset="0"/>
              </a:rPr>
              <a:pPr fontAlgn="base">
                <a:spcBef>
                  <a:spcPct val="0"/>
                </a:spcBef>
                <a:spcAft>
                  <a:spcPct val="0"/>
                </a:spcAft>
                <a:buSzPct val="100000"/>
                <a:defRPr/>
              </a:pPr>
              <a:t>18</a:t>
            </a:fld>
            <a:endParaRPr lang="es-ES" smtClean="0">
              <a:solidFill>
                <a:srgbClr val="898989"/>
              </a:solidFill>
              <a:latin typeface="Arial Black" pitchFamily="34" charset="0"/>
            </a:endParaRPr>
          </a:p>
        </p:txBody>
      </p:sp>
      <p:pic>
        <p:nvPicPr>
          <p:cNvPr id="49158" name="Picture 2" descr="T:\DEPARTMENTS\Safety\_Safety Courses\_Confined Space\5_Pictures &amp; Videos\Sierrita mill 091614\DSCN0888.JPG"/>
          <p:cNvPicPr>
            <a:picLocks noChangeAspect="1" noChangeArrowheads="1"/>
          </p:cNvPicPr>
          <p:nvPr/>
        </p:nvPicPr>
        <p:blipFill>
          <a:blip r:embed="rId3">
            <a:extLst>
              <a:ext uri="{28A0092B-C50C-407E-A947-70E740481C1C}">
                <a14:useLocalDpi xmlns:a14="http://schemas.microsoft.com/office/drawing/2010/main" val="0"/>
              </a:ext>
            </a:extLst>
          </a:blip>
          <a:srcRect l="4060" r="12514"/>
          <a:stretch>
            <a:fillRect/>
          </a:stretch>
        </p:blipFill>
        <p:spPr bwMode="auto">
          <a:xfrm>
            <a:off x="628650" y="2143125"/>
            <a:ext cx="369252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4321174" y="2143125"/>
            <a:ext cx="370139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s-ES" sz="2000" dirty="0">
                <a:solidFill>
                  <a:srgbClr val="000000"/>
                </a:solidFill>
              </a:rPr>
              <a:t>Debe ser lo suficientemente grande como para entrar.</a:t>
            </a:r>
          </a:p>
          <a:p>
            <a:pPr eaLnBrk="1" hangingPunct="1">
              <a:spcBef>
                <a:spcPts val="600"/>
              </a:spcBef>
              <a:spcAft>
                <a:spcPts val="600"/>
              </a:spcAft>
              <a:buClr>
                <a:srgbClr val="00B0F0"/>
              </a:buClr>
              <a:buFont typeface="Wingdings" pitchFamily="2" charset="2"/>
              <a:buChar char="§"/>
            </a:pPr>
            <a:r>
              <a:rPr lang="es-ES" sz="2000" dirty="0">
                <a:solidFill>
                  <a:srgbClr val="000000"/>
                </a:solidFill>
              </a:rPr>
              <a:t>Deben existir medios limitados o restringidos para el ingreso o el egreso.</a:t>
            </a:r>
          </a:p>
          <a:p>
            <a:pPr eaLnBrk="1" hangingPunct="1">
              <a:spcBef>
                <a:spcPts val="600"/>
              </a:spcBef>
              <a:spcAft>
                <a:spcPts val="600"/>
              </a:spcAft>
              <a:buClr>
                <a:srgbClr val="00B0F0"/>
              </a:buClr>
              <a:buFont typeface="Wingdings" pitchFamily="2" charset="2"/>
              <a:buChar char="§"/>
            </a:pPr>
            <a:r>
              <a:rPr lang="es-ES" sz="2000" dirty="0">
                <a:solidFill>
                  <a:srgbClr val="000000"/>
                </a:solidFill>
              </a:rPr>
              <a:t>No deben estar diseñados para la ocupación continua.</a:t>
            </a:r>
          </a:p>
          <a:p>
            <a:pPr eaLnBrk="1" hangingPunct="1">
              <a:spcBef>
                <a:spcPts val="600"/>
              </a:spcBef>
              <a:spcAft>
                <a:spcPts val="600"/>
              </a:spcAft>
              <a:buClr>
                <a:srgbClr val="00B0F0"/>
              </a:buClr>
              <a:buFont typeface="Wingdings" pitchFamily="2" charset="2"/>
              <a:buChar char="§"/>
            </a:pPr>
            <a:endParaRPr lang="es-ES" sz="2000" dirty="0">
              <a:solidFill>
                <a:srgbClr val="000000"/>
              </a:solidFill>
            </a:endParaRPr>
          </a:p>
          <a:p>
            <a:pPr eaLnBrk="1" hangingPunct="1">
              <a:spcBef>
                <a:spcPts val="600"/>
              </a:spcBef>
              <a:spcAft>
                <a:spcPts val="600"/>
              </a:spcAft>
              <a:buSzPct val="100000"/>
            </a:pPr>
            <a:r>
              <a:rPr lang="es-ES" sz="2000" b="1" dirty="0">
                <a:solidFill>
                  <a:srgbClr val="000000"/>
                </a:solidFill>
              </a:rPr>
              <a:t>Espacio restringido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charRg st="22" end="6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charRg st="67" end="10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charRg st="106" end="1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Elevador</a:t>
            </a:r>
          </a:p>
        </p:txBody>
      </p:sp>
      <p:sp>
        <p:nvSpPr>
          <p:cNvPr id="50179"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5018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A6FBB29-076A-4155-BEC3-563DC3BE31DD}" type="slidenum">
              <a:rPr lang="en-US" smtClean="0">
                <a:solidFill>
                  <a:srgbClr val="898989"/>
                </a:solidFill>
                <a:latin typeface="Arial Black" pitchFamily="34" charset="0"/>
              </a:rPr>
              <a:pPr fontAlgn="base">
                <a:spcBef>
                  <a:spcPct val="0"/>
                </a:spcBef>
                <a:spcAft>
                  <a:spcPct val="0"/>
                </a:spcAft>
                <a:buSzPct val="100000"/>
                <a:defRPr/>
              </a:pPr>
              <a:t>19</a:t>
            </a:fld>
            <a:endParaRPr lang="en-US" smtClean="0">
              <a:solidFill>
                <a:srgbClr val="898989"/>
              </a:solidFill>
              <a:latin typeface="Arial Black" pitchFamily="34" charset="0"/>
            </a:endParaRPr>
          </a:p>
        </p:txBody>
      </p:sp>
      <p:pic>
        <p:nvPicPr>
          <p:cNvPr id="50182" name="Picture 2" descr="T:\DEPARTMENTS\Safety\_Safety Courses\_Confined Space\5_Pictures &amp; Videos\Book\20140917_1305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084388"/>
            <a:ext cx="2513013"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3371850" y="2084388"/>
            <a:ext cx="377082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Deben </a:t>
            </a:r>
            <a:r>
              <a:rPr lang="en-US" sz="2000" dirty="0" err="1">
                <a:solidFill>
                  <a:srgbClr val="000000"/>
                </a:solidFill>
              </a:rPr>
              <a:t>existir</a:t>
            </a:r>
            <a:r>
              <a:rPr lang="en-US" sz="2000" dirty="0">
                <a:solidFill>
                  <a:srgbClr val="000000"/>
                </a:solidFill>
              </a:rPr>
              <a:t> </a:t>
            </a:r>
            <a:r>
              <a:rPr lang="en-US" sz="2000" dirty="0" err="1">
                <a:solidFill>
                  <a:srgbClr val="000000"/>
                </a:solidFill>
              </a:rPr>
              <a:t>medios</a:t>
            </a:r>
            <a:r>
              <a:rPr lang="en-US" sz="2000" dirty="0">
                <a:solidFill>
                  <a:srgbClr val="000000"/>
                </a:solidFill>
              </a:rPr>
              <a:t> </a:t>
            </a:r>
            <a:r>
              <a:rPr lang="en-US" sz="2000" dirty="0" err="1">
                <a:solidFill>
                  <a:srgbClr val="000000"/>
                </a:solidFill>
              </a:rPr>
              <a:t>limitados</a:t>
            </a:r>
            <a:r>
              <a:rPr lang="en-US" sz="2000" dirty="0">
                <a:solidFill>
                  <a:srgbClr val="000000"/>
                </a:solidFill>
              </a:rPr>
              <a:t> o </a:t>
            </a:r>
            <a:r>
              <a:rPr lang="en-US" sz="2000" dirty="0" err="1">
                <a:solidFill>
                  <a:srgbClr val="000000"/>
                </a:solidFill>
              </a:rPr>
              <a:t>restringidos</a:t>
            </a:r>
            <a:r>
              <a:rPr lang="en-US" sz="2000" dirty="0">
                <a:solidFill>
                  <a:srgbClr val="000000"/>
                </a:solidFill>
              </a:rPr>
              <a:t> </a:t>
            </a:r>
            <a:r>
              <a:rPr lang="en-US" sz="2000" dirty="0" err="1">
                <a:solidFill>
                  <a:srgbClr val="000000"/>
                </a:solidFill>
              </a:rPr>
              <a:t>para</a:t>
            </a:r>
            <a:r>
              <a:rPr lang="en-US" sz="2000" dirty="0">
                <a:solidFill>
                  <a:srgbClr val="000000"/>
                </a:solidFill>
              </a:rPr>
              <a:t> el </a:t>
            </a:r>
            <a:r>
              <a:rPr lang="en-US" sz="2000" dirty="0" err="1">
                <a:solidFill>
                  <a:srgbClr val="000000"/>
                </a:solidFill>
              </a:rPr>
              <a:t>ingreso</a:t>
            </a:r>
            <a:r>
              <a:rPr lang="en-US" sz="2000" dirty="0">
                <a:solidFill>
                  <a:srgbClr val="000000"/>
                </a:solidFill>
              </a:rPr>
              <a:t> o el </a:t>
            </a:r>
            <a:r>
              <a:rPr lang="en-US" sz="2000" dirty="0" err="1">
                <a:solidFill>
                  <a:srgbClr val="000000"/>
                </a:solidFill>
              </a:rPr>
              <a:t>egreso</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endParaRPr lang="en-US" sz="2000" dirty="0">
              <a:solidFill>
                <a:srgbClr val="000000"/>
              </a:solidFill>
            </a:endParaRPr>
          </a:p>
          <a:p>
            <a:pPr eaLnBrk="1" hangingPunct="1">
              <a:spcBef>
                <a:spcPts val="600"/>
              </a:spcBef>
              <a:spcAft>
                <a:spcPts val="600"/>
              </a:spcAft>
              <a:buSzPct val="100000"/>
            </a:pPr>
            <a:r>
              <a:rPr lang="en-US" sz="2000" b="1" dirty="0">
                <a:solidFill>
                  <a:srgbClr val="000000"/>
                </a:solidFill>
              </a:rPr>
              <a:t>No </a:t>
            </a:r>
            <a:r>
              <a:rPr lang="en-US" sz="2000" b="1" dirty="0" err="1">
                <a:solidFill>
                  <a:srgbClr val="000000"/>
                </a:solidFill>
              </a:rPr>
              <a:t>es</a:t>
            </a:r>
            <a:r>
              <a:rPr lang="en-US" sz="2000" b="1" dirty="0">
                <a:solidFill>
                  <a:srgbClr val="000000"/>
                </a:solidFill>
              </a:rPr>
              <a:t> un </a:t>
            </a: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charRg st="22" end="6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charRg st="69" end="9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1"/>
          <p:cNvSpPr>
            <a:spLocks noGrp="1"/>
          </p:cNvSpPr>
          <p:nvPr>
            <p:ph type="body" sz="quarter" idx="14"/>
          </p:nvPr>
        </p:nvSpPr>
        <p:spPr bwMode="auto">
          <a:xfrm>
            <a:off x="628650" y="1379538"/>
            <a:ext cx="651827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s-ES" sz="2000" smtClean="0">
                <a:solidFill>
                  <a:srgbClr val="000000"/>
                </a:solidFill>
                <a:latin typeface="Arial" charset="0"/>
                <a:cs typeface="Arial" charset="0"/>
              </a:rPr>
              <a:t>Antes de que comencemos:</a:t>
            </a:r>
          </a:p>
          <a:p>
            <a:pPr marL="0" indent="0" eaLnBrk="1" hangingPunct="1">
              <a:spcBef>
                <a:spcPts val="1013"/>
              </a:spcBef>
            </a:pPr>
            <a:r>
              <a:rPr lang="es-ES" sz="2000" smtClean="0">
                <a:solidFill>
                  <a:srgbClr val="000000"/>
                </a:solidFill>
                <a:latin typeface="Arial" charset="0"/>
                <a:cs typeface="Arial" charset="0"/>
              </a:rPr>
              <a:t>Seguridad</a:t>
            </a:r>
          </a:p>
          <a:p>
            <a:pPr marL="0" indent="0" eaLnBrk="1" hangingPunct="1">
              <a:spcBef>
                <a:spcPts val="1013"/>
              </a:spcBef>
            </a:pPr>
            <a:r>
              <a:rPr lang="es-ES" sz="2000" smtClean="0">
                <a:solidFill>
                  <a:srgbClr val="000000"/>
                </a:solidFill>
                <a:latin typeface="Arial" charset="0"/>
                <a:cs typeface="Arial" charset="0"/>
              </a:rPr>
              <a:t>Descansos/sanitarios</a:t>
            </a:r>
          </a:p>
          <a:p>
            <a:pPr marL="0" indent="0" eaLnBrk="1" hangingPunct="1">
              <a:spcBef>
                <a:spcPts val="1013"/>
              </a:spcBef>
            </a:pPr>
            <a:r>
              <a:rPr lang="es-ES" sz="2000" smtClean="0">
                <a:solidFill>
                  <a:srgbClr val="000000"/>
                </a:solidFill>
                <a:latin typeface="Arial" charset="0"/>
                <a:cs typeface="Arial" charset="0"/>
              </a:rPr>
              <a:t>Tecnología</a:t>
            </a:r>
          </a:p>
          <a:p>
            <a:pPr marL="0" indent="0" eaLnBrk="1" hangingPunct="1">
              <a:spcBef>
                <a:spcPts val="1013"/>
              </a:spcBef>
            </a:pPr>
            <a:r>
              <a:rPr lang="es-ES" sz="2000" smtClean="0">
                <a:solidFill>
                  <a:srgbClr val="000000"/>
                </a:solidFill>
                <a:latin typeface="Arial" charset="0"/>
                <a:cs typeface="Arial" charset="0"/>
              </a:rPr>
              <a:t>Participación</a:t>
            </a:r>
          </a:p>
        </p:txBody>
      </p:sp>
      <p:sp>
        <p:nvSpPr>
          <p:cNvPr id="32771" name="Text Placeholder 2"/>
          <p:cNvSpPr>
            <a:spLocks noGrp="1"/>
          </p:cNvSpPr>
          <p:nvPr>
            <p:ph type="body" sz="quarter" idx="15"/>
          </p:nvPr>
        </p:nvSpPr>
        <p:spPr bwMode="auto">
          <a:xfrm>
            <a:off x="347663" y="615950"/>
            <a:ext cx="6237287"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Expectativas</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83CA535-A3E3-4088-A545-F9F4347B31E3}" type="slidenum">
              <a:rPr lang="es-ES" smtClean="0">
                <a:solidFill>
                  <a:srgbClr val="898989"/>
                </a:solidFill>
                <a:latin typeface="Arial Black" pitchFamily="34" charset="0"/>
              </a:rPr>
              <a:pPr fontAlgn="base">
                <a:spcBef>
                  <a:spcPct val="0"/>
                </a:spcBef>
                <a:spcAft>
                  <a:spcPct val="0"/>
                </a:spcAft>
                <a:buSzPct val="100000"/>
                <a:defRPr/>
              </a:pPr>
              <a:t>2</a:t>
            </a:fld>
            <a:endParaRPr lang="es-E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Filtro de descarga, trituradora</a:t>
            </a:r>
          </a:p>
        </p:txBody>
      </p:sp>
      <p:sp>
        <p:nvSpPr>
          <p:cNvPr id="5120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5120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6B9D032-44F0-44E9-BAE8-C57F78CE8EFF}" type="slidenum">
              <a:rPr lang="en-US" smtClean="0">
                <a:solidFill>
                  <a:srgbClr val="898989"/>
                </a:solidFill>
                <a:latin typeface="Arial Black" pitchFamily="34" charset="0"/>
              </a:rPr>
              <a:pPr fontAlgn="base">
                <a:spcBef>
                  <a:spcPct val="0"/>
                </a:spcBef>
                <a:spcAft>
                  <a:spcPct val="0"/>
                </a:spcAft>
                <a:buSzPct val="100000"/>
                <a:defRPr/>
              </a:pPr>
              <a:t>20</a:t>
            </a:fld>
            <a:endParaRPr lang="en-US" smtClean="0">
              <a:solidFill>
                <a:srgbClr val="898989"/>
              </a:solidFill>
              <a:latin typeface="Arial Black" pitchFamily="34" charset="0"/>
            </a:endParaRPr>
          </a:p>
        </p:txBody>
      </p:sp>
      <p:pic>
        <p:nvPicPr>
          <p:cNvPr id="51206" name="Picture 9"/>
          <p:cNvPicPr>
            <a:picLocks noChangeAspect="1"/>
          </p:cNvPicPr>
          <p:nvPr/>
        </p:nvPicPr>
        <p:blipFill>
          <a:blip r:embed="rId3">
            <a:extLst>
              <a:ext uri="{28A0092B-C50C-407E-A947-70E740481C1C}">
                <a14:useLocalDpi xmlns:a14="http://schemas.microsoft.com/office/drawing/2010/main" val="0"/>
              </a:ext>
            </a:extLst>
          </a:blip>
          <a:srcRect l="4349" r="27917"/>
          <a:stretch>
            <a:fillRect/>
          </a:stretch>
        </p:blipFill>
        <p:spPr bwMode="auto">
          <a:xfrm>
            <a:off x="628650" y="2084388"/>
            <a:ext cx="343535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4173538" y="2084388"/>
            <a:ext cx="379727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Deben </a:t>
            </a:r>
            <a:r>
              <a:rPr lang="en-US" sz="2000" dirty="0" err="1">
                <a:solidFill>
                  <a:srgbClr val="000000"/>
                </a:solidFill>
              </a:rPr>
              <a:t>existir</a:t>
            </a:r>
            <a:r>
              <a:rPr lang="en-US" sz="2000" dirty="0">
                <a:solidFill>
                  <a:srgbClr val="000000"/>
                </a:solidFill>
              </a:rPr>
              <a:t> </a:t>
            </a:r>
            <a:r>
              <a:rPr lang="en-US" sz="2000" dirty="0" err="1">
                <a:solidFill>
                  <a:srgbClr val="000000"/>
                </a:solidFill>
              </a:rPr>
              <a:t>medios</a:t>
            </a:r>
            <a:r>
              <a:rPr lang="en-US" sz="2000" dirty="0">
                <a:solidFill>
                  <a:srgbClr val="000000"/>
                </a:solidFill>
              </a:rPr>
              <a:t> </a:t>
            </a:r>
            <a:r>
              <a:rPr lang="en-US" sz="2000" dirty="0" err="1">
                <a:solidFill>
                  <a:srgbClr val="000000"/>
                </a:solidFill>
              </a:rPr>
              <a:t>limitados</a:t>
            </a:r>
            <a:r>
              <a:rPr lang="en-US" sz="2000" dirty="0">
                <a:solidFill>
                  <a:srgbClr val="000000"/>
                </a:solidFill>
              </a:rPr>
              <a:t> o </a:t>
            </a:r>
            <a:r>
              <a:rPr lang="en-US" sz="2000" dirty="0" err="1">
                <a:solidFill>
                  <a:srgbClr val="000000"/>
                </a:solidFill>
              </a:rPr>
              <a:t>restringidos</a:t>
            </a:r>
            <a:r>
              <a:rPr lang="en-US" sz="2000" dirty="0">
                <a:solidFill>
                  <a:srgbClr val="000000"/>
                </a:solidFill>
              </a:rPr>
              <a:t> </a:t>
            </a:r>
            <a:r>
              <a:rPr lang="en-US" sz="2000" dirty="0" err="1">
                <a:solidFill>
                  <a:srgbClr val="000000"/>
                </a:solidFill>
              </a:rPr>
              <a:t>para</a:t>
            </a:r>
            <a:r>
              <a:rPr lang="en-US" sz="2000" dirty="0">
                <a:solidFill>
                  <a:srgbClr val="000000"/>
                </a:solidFill>
              </a:rPr>
              <a:t> el </a:t>
            </a:r>
            <a:r>
              <a:rPr lang="en-US" sz="2000" dirty="0" err="1">
                <a:solidFill>
                  <a:srgbClr val="000000"/>
                </a:solidFill>
              </a:rPr>
              <a:t>ingreso</a:t>
            </a:r>
            <a:r>
              <a:rPr lang="en-US" sz="2000" dirty="0">
                <a:solidFill>
                  <a:srgbClr val="000000"/>
                </a:solidFill>
              </a:rPr>
              <a:t> o el </a:t>
            </a:r>
            <a:r>
              <a:rPr lang="en-US" sz="2000" dirty="0" err="1">
                <a:solidFill>
                  <a:srgbClr val="000000"/>
                </a:solidFill>
              </a:rPr>
              <a:t>egreso</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No </a:t>
            </a:r>
            <a:r>
              <a:rPr lang="en-US" sz="2000" dirty="0" err="1">
                <a:solidFill>
                  <a:srgbClr val="000000"/>
                </a:solidFill>
              </a:rPr>
              <a:t>deben</a:t>
            </a:r>
            <a:r>
              <a:rPr lang="en-US" sz="2000" dirty="0">
                <a:solidFill>
                  <a:srgbClr val="000000"/>
                </a:solidFill>
              </a:rPr>
              <a:t> </a:t>
            </a:r>
            <a:r>
              <a:rPr lang="en-US" sz="2000" dirty="0" err="1">
                <a:solidFill>
                  <a:srgbClr val="000000"/>
                </a:solidFill>
              </a:rPr>
              <a:t>estar</a:t>
            </a:r>
            <a:r>
              <a:rPr lang="en-US" sz="2000" dirty="0">
                <a:solidFill>
                  <a:srgbClr val="000000"/>
                </a:solidFill>
              </a:rPr>
              <a:t> </a:t>
            </a:r>
            <a:r>
              <a:rPr lang="en-US" sz="2000" dirty="0" err="1">
                <a:solidFill>
                  <a:srgbClr val="000000"/>
                </a:solidFill>
              </a:rPr>
              <a:t>diseñados</a:t>
            </a:r>
            <a:r>
              <a:rPr lang="en-US" sz="2000" dirty="0">
                <a:solidFill>
                  <a:srgbClr val="000000"/>
                </a:solidFill>
              </a:rPr>
              <a:t> </a:t>
            </a:r>
            <a:r>
              <a:rPr lang="en-US" sz="2000" dirty="0" err="1">
                <a:solidFill>
                  <a:srgbClr val="000000"/>
                </a:solidFill>
              </a:rPr>
              <a:t>para</a:t>
            </a:r>
            <a:r>
              <a:rPr lang="en-US" sz="2000" dirty="0">
                <a:solidFill>
                  <a:srgbClr val="000000"/>
                </a:solidFill>
              </a:rPr>
              <a:t> la </a:t>
            </a:r>
            <a:r>
              <a:rPr lang="en-US" sz="2000" dirty="0" err="1">
                <a:solidFill>
                  <a:srgbClr val="000000"/>
                </a:solidFill>
              </a:rPr>
              <a:t>ocupación</a:t>
            </a:r>
            <a:r>
              <a:rPr lang="en-US" sz="2000" dirty="0">
                <a:solidFill>
                  <a:srgbClr val="000000"/>
                </a:solidFill>
              </a:rPr>
              <a:t> continua.</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charRg st="22" end="6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charRg st="67" end="10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charRg st="106" end="1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Armario de almacenamiento</a:t>
            </a:r>
          </a:p>
        </p:txBody>
      </p:sp>
      <p:sp>
        <p:nvSpPr>
          <p:cNvPr id="52227"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5222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19FB9E6-99B3-4B60-9967-09ED02C51343}" type="slidenum">
              <a:rPr lang="en-US" smtClean="0">
                <a:solidFill>
                  <a:srgbClr val="898989"/>
                </a:solidFill>
                <a:latin typeface="Arial Black" pitchFamily="34" charset="0"/>
              </a:rPr>
              <a:pPr fontAlgn="base">
                <a:spcBef>
                  <a:spcPct val="0"/>
                </a:spcBef>
                <a:spcAft>
                  <a:spcPct val="0"/>
                </a:spcAft>
                <a:buSzPct val="100000"/>
                <a:defRPr/>
              </a:pPr>
              <a:t>21</a:t>
            </a:fld>
            <a:endParaRPr lang="en-US" smtClean="0">
              <a:solidFill>
                <a:srgbClr val="898989"/>
              </a:solidFill>
              <a:latin typeface="Arial Black" pitchFamily="34" charset="0"/>
            </a:endParaRPr>
          </a:p>
        </p:txBody>
      </p:sp>
      <p:pic>
        <p:nvPicPr>
          <p:cNvPr id="52230" name="Picture 2" descr="T:\DEPARTMENTS\Safety\_Safety Courses\_Confined Space\5_Pictures &amp; Videos\Book\20140917_1307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143125"/>
            <a:ext cx="27432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3500438" y="2143125"/>
            <a:ext cx="421157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endParaRPr lang="en-US" sz="2000" dirty="0">
              <a:solidFill>
                <a:srgbClr val="000000"/>
              </a:solidFill>
            </a:endParaRPr>
          </a:p>
          <a:p>
            <a:pPr eaLnBrk="1" hangingPunct="1">
              <a:spcBef>
                <a:spcPts val="600"/>
              </a:spcBef>
              <a:spcAft>
                <a:spcPts val="600"/>
              </a:spcAft>
              <a:buSzPct val="100000"/>
            </a:pPr>
            <a:endParaRPr lang="en-US" sz="2000" dirty="0">
              <a:solidFill>
                <a:srgbClr val="000000"/>
              </a:solidFill>
            </a:endParaRPr>
          </a:p>
          <a:p>
            <a:pPr eaLnBrk="1" hangingPunct="1">
              <a:spcBef>
                <a:spcPts val="600"/>
              </a:spcBef>
              <a:spcAft>
                <a:spcPts val="600"/>
              </a:spcAft>
              <a:buSzPct val="100000"/>
            </a:pPr>
            <a:r>
              <a:rPr lang="en-US" sz="2000" b="1" dirty="0">
                <a:solidFill>
                  <a:srgbClr val="000000"/>
                </a:solidFill>
              </a:rPr>
              <a:t>No </a:t>
            </a:r>
            <a:r>
              <a:rPr lang="en-US" sz="2000" b="1" dirty="0" err="1">
                <a:solidFill>
                  <a:srgbClr val="000000"/>
                </a:solidFill>
              </a:rPr>
              <a:t>es</a:t>
            </a:r>
            <a:r>
              <a:rPr lang="en-US" sz="2000" b="1" dirty="0">
                <a:solidFill>
                  <a:srgbClr val="000000"/>
                </a:solidFill>
              </a:rPr>
              <a:t> un </a:t>
            </a: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charRg st="26" end="4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7ADF2CB-9656-4BFF-AD67-C06C5AF43F89}" type="slidenum">
              <a:rPr lang="en-US" smtClean="0">
                <a:solidFill>
                  <a:srgbClr val="898989"/>
                </a:solidFill>
                <a:latin typeface="Arial Black" pitchFamily="34" charset="0"/>
              </a:rPr>
              <a:pPr fontAlgn="base">
                <a:spcBef>
                  <a:spcPct val="0"/>
                </a:spcBef>
                <a:spcAft>
                  <a:spcPct val="0"/>
                </a:spcAft>
                <a:buSzPct val="100000"/>
                <a:defRPr/>
              </a:pPr>
              <a:t>22</a:t>
            </a:fld>
            <a:endParaRPr lang="en-US" smtClean="0">
              <a:solidFill>
                <a:srgbClr val="898989"/>
              </a:solidFill>
              <a:latin typeface="Arial Black" pitchFamily="34" charset="0"/>
            </a:endParaRPr>
          </a:p>
        </p:txBody>
      </p:sp>
      <p:sp>
        <p:nvSpPr>
          <p:cNvPr id="53252" name="Text Placeholder 3"/>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z="2000" smtClean="0">
                <a:solidFill>
                  <a:srgbClr val="000000"/>
                </a:solidFill>
                <a:latin typeface="Arial" charset="0"/>
                <a:cs typeface="Arial" charset="0"/>
              </a:rPr>
              <a:t>Basurero</a:t>
            </a:r>
          </a:p>
        </p:txBody>
      </p:sp>
      <p:sp>
        <p:nvSpPr>
          <p:cNvPr id="53253"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pic>
        <p:nvPicPr>
          <p:cNvPr id="53254" name="Picture 6" descr="T:\DEPARTMENTS\Safety\_Safety Courses\_Confined Space\5_Pictures &amp; Videos\Sierrita mill 091614\DSCN0958.JPG"/>
          <p:cNvPicPr>
            <a:picLocks noChangeAspect="1" noChangeArrowheads="1"/>
          </p:cNvPicPr>
          <p:nvPr/>
        </p:nvPicPr>
        <p:blipFill>
          <a:blip r:embed="rId3">
            <a:extLst>
              <a:ext uri="{28A0092B-C50C-407E-A947-70E740481C1C}">
                <a14:useLocalDpi xmlns:a14="http://schemas.microsoft.com/office/drawing/2010/main" val="0"/>
              </a:ext>
            </a:extLst>
          </a:blip>
          <a:srcRect l="34093" t="23544" r="23619" b="15315"/>
          <a:stretch>
            <a:fillRect/>
          </a:stretch>
        </p:blipFill>
        <p:spPr bwMode="auto">
          <a:xfrm>
            <a:off x="628650" y="2143125"/>
            <a:ext cx="3240088"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3879849" y="2143125"/>
            <a:ext cx="371139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Deben </a:t>
            </a:r>
            <a:r>
              <a:rPr lang="en-US" sz="2000" dirty="0" err="1">
                <a:solidFill>
                  <a:srgbClr val="000000"/>
                </a:solidFill>
              </a:rPr>
              <a:t>existir</a:t>
            </a:r>
            <a:r>
              <a:rPr lang="en-US" sz="2000" dirty="0">
                <a:solidFill>
                  <a:srgbClr val="000000"/>
                </a:solidFill>
              </a:rPr>
              <a:t> </a:t>
            </a:r>
            <a:r>
              <a:rPr lang="en-US" sz="2000" dirty="0" err="1">
                <a:solidFill>
                  <a:srgbClr val="000000"/>
                </a:solidFill>
              </a:rPr>
              <a:t>medios</a:t>
            </a:r>
            <a:r>
              <a:rPr lang="en-US" sz="2000" dirty="0">
                <a:solidFill>
                  <a:srgbClr val="000000"/>
                </a:solidFill>
              </a:rPr>
              <a:t> </a:t>
            </a:r>
            <a:r>
              <a:rPr lang="en-US" sz="2000" dirty="0" err="1">
                <a:solidFill>
                  <a:srgbClr val="000000"/>
                </a:solidFill>
              </a:rPr>
              <a:t>limitados</a:t>
            </a:r>
            <a:r>
              <a:rPr lang="en-US" sz="2000" dirty="0">
                <a:solidFill>
                  <a:srgbClr val="000000"/>
                </a:solidFill>
              </a:rPr>
              <a:t> o </a:t>
            </a:r>
            <a:r>
              <a:rPr lang="en-US" sz="2000" dirty="0" err="1">
                <a:solidFill>
                  <a:srgbClr val="000000"/>
                </a:solidFill>
              </a:rPr>
              <a:t>restringidos</a:t>
            </a:r>
            <a:r>
              <a:rPr lang="en-US" sz="2000" dirty="0">
                <a:solidFill>
                  <a:srgbClr val="000000"/>
                </a:solidFill>
              </a:rPr>
              <a:t> </a:t>
            </a:r>
            <a:r>
              <a:rPr lang="en-US" sz="2000" dirty="0" err="1">
                <a:solidFill>
                  <a:srgbClr val="000000"/>
                </a:solidFill>
              </a:rPr>
              <a:t>para</a:t>
            </a:r>
            <a:r>
              <a:rPr lang="en-US" sz="2000" dirty="0">
                <a:solidFill>
                  <a:srgbClr val="000000"/>
                </a:solidFill>
              </a:rPr>
              <a:t> el </a:t>
            </a:r>
            <a:r>
              <a:rPr lang="en-US" sz="2000" dirty="0" err="1">
                <a:solidFill>
                  <a:srgbClr val="000000"/>
                </a:solidFill>
              </a:rPr>
              <a:t>ingreso</a:t>
            </a:r>
            <a:r>
              <a:rPr lang="en-US" sz="2000" dirty="0">
                <a:solidFill>
                  <a:srgbClr val="000000"/>
                </a:solidFill>
              </a:rPr>
              <a:t> o el </a:t>
            </a:r>
            <a:r>
              <a:rPr lang="en-US" sz="2000" dirty="0" err="1">
                <a:solidFill>
                  <a:srgbClr val="000000"/>
                </a:solidFill>
              </a:rPr>
              <a:t>egreso</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No </a:t>
            </a:r>
            <a:r>
              <a:rPr lang="en-US" sz="2000" dirty="0" err="1">
                <a:solidFill>
                  <a:srgbClr val="000000"/>
                </a:solidFill>
              </a:rPr>
              <a:t>deben</a:t>
            </a:r>
            <a:r>
              <a:rPr lang="en-US" sz="2000" dirty="0">
                <a:solidFill>
                  <a:srgbClr val="000000"/>
                </a:solidFill>
              </a:rPr>
              <a:t> </a:t>
            </a:r>
            <a:r>
              <a:rPr lang="en-US" sz="2000" dirty="0" err="1">
                <a:solidFill>
                  <a:srgbClr val="000000"/>
                </a:solidFill>
              </a:rPr>
              <a:t>estar</a:t>
            </a:r>
            <a:r>
              <a:rPr lang="en-US" sz="2000" dirty="0">
                <a:solidFill>
                  <a:srgbClr val="000000"/>
                </a:solidFill>
              </a:rPr>
              <a:t> </a:t>
            </a:r>
            <a:r>
              <a:rPr lang="en-US" sz="2000" dirty="0" err="1">
                <a:solidFill>
                  <a:srgbClr val="000000"/>
                </a:solidFill>
              </a:rPr>
              <a:t>diseñados</a:t>
            </a:r>
            <a:r>
              <a:rPr lang="en-US" sz="2000" dirty="0">
                <a:solidFill>
                  <a:srgbClr val="000000"/>
                </a:solidFill>
              </a:rPr>
              <a:t> </a:t>
            </a:r>
            <a:r>
              <a:rPr lang="en-US" sz="2000" dirty="0" err="1">
                <a:solidFill>
                  <a:srgbClr val="000000"/>
                </a:solidFill>
              </a:rPr>
              <a:t>para</a:t>
            </a:r>
            <a:r>
              <a:rPr lang="en-US" sz="2000" dirty="0">
                <a:solidFill>
                  <a:srgbClr val="000000"/>
                </a:solidFill>
              </a:rPr>
              <a:t> la </a:t>
            </a:r>
            <a:r>
              <a:rPr lang="en-US" sz="2000" dirty="0" err="1">
                <a:solidFill>
                  <a:srgbClr val="000000"/>
                </a:solidFill>
              </a:rPr>
              <a:t>ocupación</a:t>
            </a:r>
            <a:r>
              <a:rPr lang="en-US" sz="2000" dirty="0">
                <a:solidFill>
                  <a:srgbClr val="000000"/>
                </a:solidFill>
              </a:rPr>
              <a:t> continua.</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charRg st="22" end="6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charRg st="67" end="10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charRg st="106" end="1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2A77B47-763C-4E27-906A-28D3549C4933}" type="slidenum">
              <a:rPr lang="en-US" smtClean="0">
                <a:solidFill>
                  <a:srgbClr val="898989"/>
                </a:solidFill>
                <a:latin typeface="Arial Black" pitchFamily="34" charset="0"/>
              </a:rPr>
              <a:pPr fontAlgn="base">
                <a:spcBef>
                  <a:spcPct val="0"/>
                </a:spcBef>
                <a:spcAft>
                  <a:spcPct val="0"/>
                </a:spcAft>
                <a:buSzPct val="100000"/>
                <a:defRPr/>
              </a:pPr>
              <a:t>23</a:t>
            </a:fld>
            <a:endParaRPr lang="en-US" smtClean="0">
              <a:solidFill>
                <a:srgbClr val="898989"/>
              </a:solidFill>
              <a:latin typeface="Arial Black" pitchFamily="34" charset="0"/>
            </a:endParaRPr>
          </a:p>
        </p:txBody>
      </p:sp>
      <p:sp>
        <p:nvSpPr>
          <p:cNvPr id="54276" name="Text Placeholder 3"/>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z="2000" smtClean="0">
                <a:solidFill>
                  <a:srgbClr val="000000"/>
                </a:solidFill>
                <a:latin typeface="Arial" charset="0"/>
                <a:cs typeface="Arial" charset="0"/>
              </a:rPr>
              <a:t>Pasillo del taller</a:t>
            </a:r>
          </a:p>
        </p:txBody>
      </p:sp>
      <p:sp>
        <p:nvSpPr>
          <p:cNvPr id="54277"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pic>
        <p:nvPicPr>
          <p:cNvPr id="54278" name="Picture 2" descr="T:\DEPARTMENTS\Safety\_Safety Courses\_Confined Space\Assessments\Confined Space 10 Photos\10 CS Pics\primary crusher conver tunnel.PNG"/>
          <p:cNvPicPr>
            <a:picLocks noChangeAspect="1" noChangeArrowheads="1"/>
          </p:cNvPicPr>
          <p:nvPr/>
        </p:nvPicPr>
        <p:blipFill>
          <a:blip r:embed="rId3">
            <a:extLst>
              <a:ext uri="{28A0092B-C50C-407E-A947-70E740481C1C}">
                <a14:useLocalDpi xmlns:a14="http://schemas.microsoft.com/office/drawing/2010/main" val="0"/>
              </a:ext>
            </a:extLst>
          </a:blip>
          <a:srcRect l="26094"/>
          <a:stretch>
            <a:fillRect/>
          </a:stretch>
        </p:blipFill>
        <p:spPr bwMode="auto">
          <a:xfrm>
            <a:off x="628650" y="2143125"/>
            <a:ext cx="32004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3829049" y="2143125"/>
            <a:ext cx="43315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r>
              <a:rPr lang="en-US" sz="2000" b="1" dirty="0">
                <a:solidFill>
                  <a:srgbClr val="000000"/>
                </a:solidFill>
              </a:rPr>
              <a:t>No </a:t>
            </a:r>
            <a:r>
              <a:rPr lang="en-US" sz="2000" b="1" dirty="0" err="1">
                <a:solidFill>
                  <a:srgbClr val="000000"/>
                </a:solidFill>
              </a:rPr>
              <a:t>es</a:t>
            </a:r>
            <a:r>
              <a:rPr lang="en-US" sz="2000" b="1" dirty="0">
                <a:solidFill>
                  <a:srgbClr val="000000"/>
                </a:solidFill>
              </a:rPr>
              <a:t> un </a:t>
            </a: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charRg st="25" end="4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C724C80-6ED3-437B-AC55-6019A85A291A}" type="slidenum">
              <a:rPr lang="en-US" smtClean="0">
                <a:solidFill>
                  <a:srgbClr val="898989"/>
                </a:solidFill>
                <a:latin typeface="Arial Black" pitchFamily="34" charset="0"/>
              </a:rPr>
              <a:pPr fontAlgn="base">
                <a:spcBef>
                  <a:spcPct val="0"/>
                </a:spcBef>
                <a:spcAft>
                  <a:spcPct val="0"/>
                </a:spcAft>
                <a:buSzPct val="100000"/>
                <a:defRPr/>
              </a:pPr>
              <a:t>24</a:t>
            </a:fld>
            <a:endParaRPr lang="en-US" smtClean="0">
              <a:solidFill>
                <a:srgbClr val="898989"/>
              </a:solidFill>
              <a:latin typeface="Arial Black" pitchFamily="34" charset="0"/>
            </a:endParaRPr>
          </a:p>
        </p:txBody>
      </p:sp>
      <p:sp>
        <p:nvSpPr>
          <p:cNvPr id="55300" name="Text Placeholder 3"/>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z="2000" smtClean="0">
                <a:solidFill>
                  <a:srgbClr val="000000"/>
                </a:solidFill>
                <a:latin typeface="Arial" charset="0"/>
                <a:cs typeface="Arial" charset="0"/>
              </a:rPr>
              <a:t>Cloaca</a:t>
            </a:r>
          </a:p>
        </p:txBody>
      </p:sp>
      <p:sp>
        <p:nvSpPr>
          <p:cNvPr id="55301"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pic>
        <p:nvPicPr>
          <p:cNvPr id="55302" name="Picture 2" descr="T:\DEPARTMENTS\Safety\_Safety Courses\_Confined Space\5_Pictures &amp; Videos\Sierrita mill 091614\DSCN0938.JPG"/>
          <p:cNvPicPr>
            <a:picLocks noChangeAspect="1" noChangeArrowheads="1"/>
          </p:cNvPicPr>
          <p:nvPr/>
        </p:nvPicPr>
        <p:blipFill>
          <a:blip r:embed="rId3">
            <a:extLst>
              <a:ext uri="{28A0092B-C50C-407E-A947-70E740481C1C}">
                <a14:useLocalDpi xmlns:a14="http://schemas.microsoft.com/office/drawing/2010/main" val="0"/>
              </a:ext>
            </a:extLst>
          </a:blip>
          <a:srcRect l="13232" r="16727"/>
          <a:stretch>
            <a:fillRect/>
          </a:stretch>
        </p:blipFill>
        <p:spPr bwMode="auto">
          <a:xfrm>
            <a:off x="628650" y="2143125"/>
            <a:ext cx="3414713"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4043363" y="2143125"/>
            <a:ext cx="389293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Deben </a:t>
            </a:r>
            <a:r>
              <a:rPr lang="en-US" sz="2000" dirty="0" err="1">
                <a:solidFill>
                  <a:srgbClr val="000000"/>
                </a:solidFill>
              </a:rPr>
              <a:t>existir</a:t>
            </a:r>
            <a:r>
              <a:rPr lang="en-US" sz="2000" dirty="0">
                <a:solidFill>
                  <a:srgbClr val="000000"/>
                </a:solidFill>
              </a:rPr>
              <a:t> </a:t>
            </a:r>
            <a:r>
              <a:rPr lang="en-US" sz="2000" dirty="0" err="1">
                <a:solidFill>
                  <a:srgbClr val="000000"/>
                </a:solidFill>
              </a:rPr>
              <a:t>medios</a:t>
            </a:r>
            <a:r>
              <a:rPr lang="en-US" sz="2000" dirty="0">
                <a:solidFill>
                  <a:srgbClr val="000000"/>
                </a:solidFill>
              </a:rPr>
              <a:t> </a:t>
            </a:r>
            <a:r>
              <a:rPr lang="en-US" sz="2000" dirty="0" err="1">
                <a:solidFill>
                  <a:srgbClr val="000000"/>
                </a:solidFill>
              </a:rPr>
              <a:t>limitados</a:t>
            </a:r>
            <a:r>
              <a:rPr lang="en-US" sz="2000" dirty="0">
                <a:solidFill>
                  <a:srgbClr val="000000"/>
                </a:solidFill>
              </a:rPr>
              <a:t> o </a:t>
            </a:r>
            <a:r>
              <a:rPr lang="en-US" sz="2000" dirty="0" err="1">
                <a:solidFill>
                  <a:srgbClr val="000000"/>
                </a:solidFill>
              </a:rPr>
              <a:t>restringidos</a:t>
            </a:r>
            <a:r>
              <a:rPr lang="en-US" sz="2000" dirty="0">
                <a:solidFill>
                  <a:srgbClr val="000000"/>
                </a:solidFill>
              </a:rPr>
              <a:t> </a:t>
            </a:r>
            <a:r>
              <a:rPr lang="en-US" sz="2000" dirty="0" err="1">
                <a:solidFill>
                  <a:srgbClr val="000000"/>
                </a:solidFill>
              </a:rPr>
              <a:t>para</a:t>
            </a:r>
            <a:r>
              <a:rPr lang="en-US" sz="2000" dirty="0">
                <a:solidFill>
                  <a:srgbClr val="000000"/>
                </a:solidFill>
              </a:rPr>
              <a:t> el </a:t>
            </a:r>
            <a:r>
              <a:rPr lang="en-US" sz="2000" dirty="0" err="1">
                <a:solidFill>
                  <a:srgbClr val="000000"/>
                </a:solidFill>
              </a:rPr>
              <a:t>ingreso</a:t>
            </a:r>
            <a:r>
              <a:rPr lang="en-US" sz="2000" dirty="0">
                <a:solidFill>
                  <a:srgbClr val="000000"/>
                </a:solidFill>
              </a:rPr>
              <a:t> o el </a:t>
            </a:r>
            <a:r>
              <a:rPr lang="en-US" sz="2000" dirty="0" err="1">
                <a:solidFill>
                  <a:srgbClr val="000000"/>
                </a:solidFill>
              </a:rPr>
              <a:t>egreso</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r>
              <a:rPr lang="en-US" sz="2000" dirty="0">
                <a:solidFill>
                  <a:srgbClr val="000000"/>
                </a:solidFill>
              </a:rPr>
              <a:t>No </a:t>
            </a:r>
            <a:r>
              <a:rPr lang="en-US" sz="2000" dirty="0" err="1">
                <a:solidFill>
                  <a:srgbClr val="000000"/>
                </a:solidFill>
              </a:rPr>
              <a:t>deben</a:t>
            </a:r>
            <a:r>
              <a:rPr lang="en-US" sz="2000" dirty="0">
                <a:solidFill>
                  <a:srgbClr val="000000"/>
                </a:solidFill>
              </a:rPr>
              <a:t> </a:t>
            </a:r>
            <a:r>
              <a:rPr lang="en-US" sz="2000" dirty="0" err="1">
                <a:solidFill>
                  <a:srgbClr val="000000"/>
                </a:solidFill>
              </a:rPr>
              <a:t>estar</a:t>
            </a:r>
            <a:r>
              <a:rPr lang="en-US" sz="2000" dirty="0">
                <a:solidFill>
                  <a:srgbClr val="000000"/>
                </a:solidFill>
              </a:rPr>
              <a:t> </a:t>
            </a:r>
            <a:r>
              <a:rPr lang="en-US" sz="2000" dirty="0" err="1">
                <a:solidFill>
                  <a:srgbClr val="000000"/>
                </a:solidFill>
              </a:rPr>
              <a:t>diseñados</a:t>
            </a:r>
            <a:r>
              <a:rPr lang="en-US" sz="2000" dirty="0">
                <a:solidFill>
                  <a:srgbClr val="000000"/>
                </a:solidFill>
              </a:rPr>
              <a:t> </a:t>
            </a:r>
            <a:r>
              <a:rPr lang="en-US" sz="2000" dirty="0" err="1">
                <a:solidFill>
                  <a:srgbClr val="000000"/>
                </a:solidFill>
              </a:rPr>
              <a:t>para</a:t>
            </a:r>
            <a:r>
              <a:rPr lang="en-US" sz="2000" dirty="0">
                <a:solidFill>
                  <a:srgbClr val="000000"/>
                </a:solidFill>
              </a:rPr>
              <a:t> la </a:t>
            </a:r>
            <a:r>
              <a:rPr lang="en-US" sz="2000" dirty="0" err="1">
                <a:solidFill>
                  <a:srgbClr val="000000"/>
                </a:solidFill>
              </a:rPr>
              <a:t>ocupación</a:t>
            </a:r>
            <a:r>
              <a:rPr lang="en-US" sz="2000" dirty="0">
                <a:solidFill>
                  <a:srgbClr val="000000"/>
                </a:solidFill>
              </a:rPr>
              <a:t> continua.</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charRg st="22" end="6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charRg st="67" end="10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charRg st="106" end="1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BC749D2-84EF-4D57-A133-8EBBA512D361}" type="slidenum">
              <a:rPr lang="en-US" smtClean="0">
                <a:solidFill>
                  <a:srgbClr val="898989"/>
                </a:solidFill>
                <a:latin typeface="Arial Black" pitchFamily="34" charset="0"/>
              </a:rPr>
              <a:pPr fontAlgn="base">
                <a:spcBef>
                  <a:spcPct val="0"/>
                </a:spcBef>
                <a:spcAft>
                  <a:spcPct val="0"/>
                </a:spcAft>
                <a:buSzPct val="100000"/>
                <a:defRPr/>
              </a:pPr>
              <a:t>25</a:t>
            </a:fld>
            <a:endParaRPr lang="en-US" smtClean="0">
              <a:solidFill>
                <a:srgbClr val="898989"/>
              </a:solidFill>
              <a:latin typeface="Arial Black" pitchFamily="34" charset="0"/>
            </a:endParaRPr>
          </a:p>
        </p:txBody>
      </p:sp>
      <p:sp>
        <p:nvSpPr>
          <p:cNvPr id="56324" name="Text Placeholder 3"/>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n-US" sz="2000" smtClean="0">
                <a:solidFill>
                  <a:srgbClr val="000000"/>
                </a:solidFill>
                <a:latin typeface="Arial" charset="0"/>
                <a:cs typeface="Arial" charset="0"/>
              </a:rPr>
              <a:t>Camino de túnel</a:t>
            </a:r>
          </a:p>
        </p:txBody>
      </p:sp>
      <p:sp>
        <p:nvSpPr>
          <p:cNvPr id="56325"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A la expectativa</a:t>
            </a:r>
          </a:p>
        </p:txBody>
      </p:sp>
      <p:pic>
        <p:nvPicPr>
          <p:cNvPr id="56326" name="Picture 2" descr="T:\DEPARTMENTS\Safety\_Safety Courses\_Confined Space\Assessments\Confined Space 10 Photos\10 CS Pics\ug henderson.PNG"/>
          <p:cNvPicPr>
            <a:picLocks noChangeAspect="1" noChangeArrowheads="1"/>
          </p:cNvPicPr>
          <p:nvPr/>
        </p:nvPicPr>
        <p:blipFill>
          <a:blip r:embed="rId3">
            <a:extLst>
              <a:ext uri="{28A0092B-C50C-407E-A947-70E740481C1C}">
                <a14:useLocalDpi xmlns:a14="http://schemas.microsoft.com/office/drawing/2010/main" val="0"/>
              </a:ext>
            </a:extLst>
          </a:blip>
          <a:srcRect l="22025" r="8537"/>
          <a:stretch>
            <a:fillRect/>
          </a:stretch>
        </p:blipFill>
        <p:spPr bwMode="auto">
          <a:xfrm>
            <a:off x="628650" y="2143125"/>
            <a:ext cx="304482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3673474" y="2143125"/>
            <a:ext cx="42455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Clr>
                <a:srgbClr val="00B0F0"/>
              </a:buClr>
              <a:buFont typeface="Wingdings" pitchFamily="2" charset="2"/>
              <a:buChar char="§"/>
            </a:pPr>
            <a:r>
              <a:rPr lang="en-US" sz="2000" dirty="0" err="1">
                <a:solidFill>
                  <a:srgbClr val="000000"/>
                </a:solidFill>
              </a:rPr>
              <a:t>Debe</a:t>
            </a:r>
            <a:r>
              <a:rPr lang="en-US" sz="2000" dirty="0">
                <a:solidFill>
                  <a:srgbClr val="000000"/>
                </a:solidFill>
              </a:rPr>
              <a:t> </a:t>
            </a:r>
            <a:r>
              <a:rPr lang="en-US" sz="2000" dirty="0" err="1">
                <a:solidFill>
                  <a:srgbClr val="000000"/>
                </a:solidFill>
              </a:rPr>
              <a:t>ser</a:t>
            </a:r>
            <a:r>
              <a:rPr lang="en-US" sz="2000" dirty="0">
                <a:solidFill>
                  <a:srgbClr val="000000"/>
                </a:solidFill>
              </a:rPr>
              <a:t> lo </a:t>
            </a:r>
            <a:r>
              <a:rPr lang="en-US" sz="2000" dirty="0" err="1">
                <a:solidFill>
                  <a:srgbClr val="000000"/>
                </a:solidFill>
              </a:rPr>
              <a:t>suficientemente</a:t>
            </a:r>
            <a:r>
              <a:rPr lang="en-US" sz="2000" dirty="0">
                <a:solidFill>
                  <a:srgbClr val="000000"/>
                </a:solidFill>
              </a:rPr>
              <a:t> </a:t>
            </a:r>
            <a:r>
              <a:rPr lang="en-US" sz="2000" dirty="0" err="1">
                <a:solidFill>
                  <a:srgbClr val="000000"/>
                </a:solidFill>
              </a:rPr>
              <a:t>grande</a:t>
            </a:r>
            <a:r>
              <a:rPr lang="en-US" sz="2000" dirty="0">
                <a:solidFill>
                  <a:srgbClr val="000000"/>
                </a:solidFill>
              </a:rPr>
              <a:t> </a:t>
            </a:r>
            <a:r>
              <a:rPr lang="en-US" sz="2000" dirty="0" err="1">
                <a:solidFill>
                  <a:srgbClr val="000000"/>
                </a:solidFill>
              </a:rPr>
              <a:t>como</a:t>
            </a:r>
            <a:r>
              <a:rPr lang="en-US" sz="2000" dirty="0">
                <a:solidFill>
                  <a:srgbClr val="000000"/>
                </a:solidFill>
              </a:rPr>
              <a:t> </a:t>
            </a:r>
            <a:r>
              <a:rPr lang="en-US" sz="2000" dirty="0" err="1">
                <a:solidFill>
                  <a:srgbClr val="000000"/>
                </a:solidFill>
              </a:rPr>
              <a:t>para</a:t>
            </a:r>
            <a:r>
              <a:rPr lang="en-US" sz="2000" dirty="0">
                <a:solidFill>
                  <a:srgbClr val="000000"/>
                </a:solidFill>
              </a:rPr>
              <a:t> </a:t>
            </a:r>
            <a:r>
              <a:rPr lang="en-US" sz="2000" dirty="0" err="1">
                <a:solidFill>
                  <a:srgbClr val="000000"/>
                </a:solidFill>
              </a:rPr>
              <a:t>entrar</a:t>
            </a:r>
            <a:r>
              <a:rPr lang="en-US" sz="2000" dirty="0">
                <a:solidFill>
                  <a:srgbClr val="000000"/>
                </a:solidFill>
              </a:rPr>
              <a:t>.</a:t>
            </a: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Clr>
                <a:srgbClr val="00B0F0"/>
              </a:buClr>
              <a:buFont typeface="Wingdings" pitchFamily="2" charset="2"/>
              <a:buChar char="§"/>
            </a:pPr>
            <a:endParaRPr lang="en-US" sz="2000" dirty="0">
              <a:solidFill>
                <a:srgbClr val="000000"/>
              </a:solidFill>
            </a:endParaRPr>
          </a:p>
          <a:p>
            <a:pPr eaLnBrk="1" hangingPunct="1">
              <a:spcBef>
                <a:spcPts val="600"/>
              </a:spcBef>
              <a:spcAft>
                <a:spcPts val="600"/>
              </a:spcAft>
              <a:buSzPct val="100000"/>
            </a:pPr>
            <a:endParaRPr lang="en-US" sz="2000" dirty="0">
              <a:solidFill>
                <a:srgbClr val="000000"/>
              </a:solidFill>
            </a:endParaRPr>
          </a:p>
          <a:p>
            <a:pPr eaLnBrk="1" hangingPunct="1">
              <a:spcBef>
                <a:spcPts val="600"/>
              </a:spcBef>
              <a:spcAft>
                <a:spcPts val="600"/>
              </a:spcAft>
              <a:buSzPct val="100000"/>
            </a:pPr>
            <a:r>
              <a:rPr lang="en-US" sz="2000" b="1" dirty="0">
                <a:solidFill>
                  <a:srgbClr val="000000"/>
                </a:solidFill>
              </a:rPr>
              <a:t>No </a:t>
            </a:r>
            <a:r>
              <a:rPr lang="en-US" sz="2000" b="1" dirty="0" err="1">
                <a:solidFill>
                  <a:srgbClr val="000000"/>
                </a:solidFill>
              </a:rPr>
              <a:t>es</a:t>
            </a:r>
            <a:r>
              <a:rPr lang="en-US" sz="2000" b="1" dirty="0">
                <a:solidFill>
                  <a:srgbClr val="000000"/>
                </a:solidFill>
              </a:rPr>
              <a:t> un </a:t>
            </a:r>
            <a:r>
              <a:rPr lang="en-US" sz="2000" b="1" dirty="0" err="1">
                <a:solidFill>
                  <a:srgbClr val="000000"/>
                </a:solidFill>
              </a:rPr>
              <a:t>espacio</a:t>
            </a:r>
            <a:r>
              <a:rPr lang="en-US" sz="2000" b="1" dirty="0">
                <a:solidFill>
                  <a:srgbClr val="000000"/>
                </a:solidFill>
              </a:rPr>
              <a:t> </a:t>
            </a:r>
            <a:r>
              <a:rPr lang="en-US" sz="2000" b="1" dirty="0" err="1">
                <a:solidFill>
                  <a:srgbClr val="000000"/>
                </a:solidFill>
              </a:rPr>
              <a:t>restringido</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charRg st="0" end="2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charRg st="25" end="4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Espacio restringido para el que no se requiere permiso (NPRCS)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No contiene ningún peligro físico capaz de provocar la muerte ni una lesión grave.</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No tiene el potencial de contener ningún peligro atmosférico capaz de provocar la muerte ni una lesión grave.</a:t>
            </a:r>
          </a:p>
        </p:txBody>
      </p:sp>
      <p:sp>
        <p:nvSpPr>
          <p:cNvPr id="57347" name="Text Placeholder 8"/>
          <p:cNvSpPr>
            <a:spLocks noGrp="1"/>
          </p:cNvSpPr>
          <p:nvPr>
            <p:ph type="body" sz="quarter" idx="15"/>
          </p:nvPr>
        </p:nvSpPr>
        <p:spPr bwMode="auto">
          <a:xfrm>
            <a:off x="155575" y="615950"/>
            <a:ext cx="7591425"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dirty="0"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5734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E1910A9-529C-4992-BCFB-86B18C7F8011}" type="slidenum">
              <a:rPr lang="es-ES" smtClean="0">
                <a:solidFill>
                  <a:srgbClr val="898989"/>
                </a:solidFill>
                <a:latin typeface="Arial Black" pitchFamily="34" charset="0"/>
              </a:rPr>
              <a:pPr fontAlgn="base">
                <a:spcBef>
                  <a:spcPct val="0"/>
                </a:spcBef>
                <a:spcAft>
                  <a:spcPct val="0"/>
                </a:spcAft>
                <a:buSzPct val="100000"/>
                <a:defRPr/>
              </a:pPr>
              <a:t>26</a:t>
            </a:fld>
            <a:endParaRPr lang="es-E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Espacio restringido para el que se requiere permiso (PRCS)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Potencial de atmósfera peligrosa</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Potencial de hundimiento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Paredes que convergen por dentro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Cualquier otro peligro grave para la salud o la seguridad</a:t>
            </a:r>
          </a:p>
        </p:txBody>
      </p:sp>
      <p:sp>
        <p:nvSpPr>
          <p:cNvPr id="58371" name="Text Placeholder 8"/>
          <p:cNvSpPr>
            <a:spLocks noGrp="1"/>
          </p:cNvSpPr>
          <p:nvPr>
            <p:ph type="body" sz="quarter" idx="15"/>
          </p:nvPr>
        </p:nvSpPr>
        <p:spPr bwMode="auto">
          <a:xfrm>
            <a:off x="120650" y="615950"/>
            <a:ext cx="7643813"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dirty="0"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5837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A10A767-D579-4F17-8DEA-D9CC23B1B34D}" type="slidenum">
              <a:rPr lang="es-ES" smtClean="0">
                <a:solidFill>
                  <a:srgbClr val="898989"/>
                </a:solidFill>
                <a:latin typeface="Arial Black" pitchFamily="34" charset="0"/>
              </a:rPr>
              <a:pPr fontAlgn="base">
                <a:spcBef>
                  <a:spcPct val="0"/>
                </a:spcBef>
                <a:spcAft>
                  <a:spcPct val="0"/>
                </a:spcAft>
                <a:buSzPct val="100000"/>
                <a:defRPr/>
              </a:pPr>
              <a:t>27</a:t>
            </a:fld>
            <a:endParaRPr lang="es-ES" smtClean="0">
              <a:solidFill>
                <a:srgbClr val="898989"/>
              </a:solidFill>
              <a:latin typeface="Arial Black" pitchFamily="34" charset="0"/>
            </a:endParaRPr>
          </a:p>
        </p:txBody>
      </p:sp>
      <p:pic>
        <p:nvPicPr>
          <p:cNvPr id="58374" name="Picture 6" descr="T:\DEPARTMENTS\Safety\_Safety Courses\_Confined Space\5_Pictures &amp; Videos\ConfinedSpace-FCX-NM-IMG_04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941763"/>
            <a:ext cx="3305175" cy="233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8"/>
          <p:cNvSpPr>
            <a:spLocks noGrp="1"/>
          </p:cNvSpPr>
          <p:nvPr>
            <p:ph type="body" sz="quarter" idx="15"/>
          </p:nvPr>
        </p:nvSpPr>
        <p:spPr bwMode="auto">
          <a:xfrm>
            <a:off x="206375" y="615950"/>
            <a:ext cx="7626350"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59396"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47C086B-706A-4F23-8BB0-B4DF5D4FD0C6}" type="slidenum">
              <a:rPr lang="es-ES" smtClean="0">
                <a:solidFill>
                  <a:srgbClr val="898989"/>
                </a:solidFill>
                <a:latin typeface="Arial Black" pitchFamily="34" charset="0"/>
              </a:rPr>
              <a:pPr fontAlgn="base">
                <a:spcBef>
                  <a:spcPct val="0"/>
                </a:spcBef>
                <a:spcAft>
                  <a:spcPct val="0"/>
                </a:spcAft>
                <a:buSzPct val="100000"/>
                <a:defRPr/>
              </a:pPr>
              <a:t>28</a:t>
            </a:fld>
            <a:endParaRPr lang="es-ES" smtClean="0">
              <a:solidFill>
                <a:srgbClr val="898989"/>
              </a:solidFill>
              <a:latin typeface="Arial Black" pitchFamily="34" charset="0"/>
            </a:endParaRPr>
          </a:p>
        </p:txBody>
      </p:sp>
      <p:pic>
        <p:nvPicPr>
          <p:cNvPr id="593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57350"/>
            <a:ext cx="6297613"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57350"/>
            <a:ext cx="6297613"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7"/>
          <p:cNvSpPr>
            <a:spLocks noGrp="1"/>
          </p:cNvSpPr>
          <p:nvPr>
            <p:ph type="body" sz="quarter" idx="14"/>
          </p:nvPr>
        </p:nvSpPr>
        <p:spPr bwMode="auto">
          <a:xfrm>
            <a:off x="628650" y="1379538"/>
            <a:ext cx="7514686"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dirty="0" smtClean="0">
                <a:solidFill>
                  <a:srgbClr val="000000"/>
                </a:solidFill>
                <a:latin typeface="Arial" charset="0"/>
                <a:cs typeface="Arial" charset="0"/>
              </a:rPr>
              <a:t>Atmósfera peligrosa</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Concentración de oxígeno </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Gas, vapor o bruma inflamable</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Concentración de polvo combustible en el aire</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Concentración atmosférica</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Condiciones de peligro inmediato para la vida o la salud</a:t>
            </a:r>
          </a:p>
          <a:p>
            <a:pPr marL="0" indent="0" eaLnBrk="1" hangingPunct="1">
              <a:lnSpc>
                <a:spcPct val="100000"/>
              </a:lnSpc>
              <a:spcBef>
                <a:spcPts val="600"/>
              </a:spcBef>
              <a:spcAft>
                <a:spcPts val="600"/>
              </a:spcAft>
            </a:pPr>
            <a:endParaRPr lang="es-ES" sz="2000" dirty="0" smtClean="0">
              <a:solidFill>
                <a:srgbClr val="000000"/>
              </a:solidFill>
              <a:latin typeface="Arial" charset="0"/>
              <a:cs typeface="Arial" charset="0"/>
            </a:endParaRPr>
          </a:p>
        </p:txBody>
      </p:sp>
      <p:sp>
        <p:nvSpPr>
          <p:cNvPr id="60419" name="Text Placeholder 8"/>
          <p:cNvSpPr>
            <a:spLocks noGrp="1"/>
          </p:cNvSpPr>
          <p:nvPr>
            <p:ph type="body" sz="quarter" idx="15"/>
          </p:nvPr>
        </p:nvSpPr>
        <p:spPr bwMode="auto">
          <a:xfrm>
            <a:off x="0" y="615950"/>
            <a:ext cx="7435850"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dirty="0"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6042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BEACBA8-452A-4DC8-88F0-A0A4E5D77A23}" type="slidenum">
              <a:rPr lang="es-ES" smtClean="0">
                <a:solidFill>
                  <a:srgbClr val="898989"/>
                </a:solidFill>
                <a:latin typeface="Arial Black" pitchFamily="34" charset="0"/>
              </a:rPr>
              <a:pPr fontAlgn="base">
                <a:spcBef>
                  <a:spcPct val="0"/>
                </a:spcBef>
                <a:spcAft>
                  <a:spcPct val="0"/>
                </a:spcAft>
                <a:buSzPct val="100000"/>
                <a:defRPr/>
              </a:pPr>
              <a:t>29</a:t>
            </a:fld>
            <a:endParaRPr lang="es-ES" smtClean="0">
              <a:solidFill>
                <a:srgbClr val="898989"/>
              </a:solidFill>
              <a:latin typeface="Arial Black" pitchFamily="34" charset="0"/>
            </a:endParaRPr>
          </a:p>
        </p:txBody>
      </p:sp>
      <p:pic>
        <p:nvPicPr>
          <p:cNvPr id="60422" name="Picture 6" descr="T:\DEPARTMENTS\Safety\_Safety Courses\_Confined Space\5_Pictures &amp; Videos\Industrial-Mine-SXEW-FCX-SAF-IMG_0366.JPG"/>
          <p:cNvPicPr>
            <a:picLocks noChangeAspect="1" noChangeArrowheads="1"/>
          </p:cNvPicPr>
          <p:nvPr/>
        </p:nvPicPr>
        <p:blipFill>
          <a:blip r:embed="rId3">
            <a:extLst>
              <a:ext uri="{28A0092B-C50C-407E-A947-70E740481C1C}">
                <a14:useLocalDpi xmlns:a14="http://schemas.microsoft.com/office/drawing/2010/main" val="0"/>
              </a:ext>
            </a:extLst>
          </a:blip>
          <a:srcRect l="24382"/>
          <a:stretch>
            <a:fillRect/>
          </a:stretch>
        </p:blipFill>
        <p:spPr bwMode="auto">
          <a:xfrm>
            <a:off x="628650" y="4054475"/>
            <a:ext cx="2422525" cy="213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3"/>
          <p:cNvSpPr>
            <a:spLocks noGrp="1"/>
          </p:cNvSpPr>
          <p:nvPr>
            <p:ph type="body" sz="quarter" idx="14"/>
          </p:nvPr>
        </p:nvSpPr>
        <p:spPr bwMode="auto">
          <a:xfrm>
            <a:off x="628650" y="141128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s-ES" sz="2000" smtClean="0">
                <a:solidFill>
                  <a:srgbClr val="000000"/>
                </a:solidFill>
                <a:latin typeface="Arial" charset="0"/>
                <a:cs typeface="Arial" charset="0"/>
              </a:rPr>
              <a:t>Instrucciones</a:t>
            </a:r>
          </a:p>
          <a:p>
            <a:pPr marL="0" indent="0" eaLnBrk="1" hangingPunct="1">
              <a:spcBef>
                <a:spcPts val="1013"/>
              </a:spcBef>
              <a:buFont typeface="Arial" charset="0"/>
              <a:buAutoNum type="arabicPeriod"/>
            </a:pPr>
            <a:r>
              <a:rPr lang="es-ES" sz="2000" smtClean="0">
                <a:solidFill>
                  <a:srgbClr val="000000"/>
                </a:solidFill>
                <a:latin typeface="Arial" charset="0"/>
                <a:cs typeface="Arial" charset="0"/>
              </a:rPr>
              <a:t>Participe en la actividad para lograr conocerse entre sí</a:t>
            </a:r>
          </a:p>
        </p:txBody>
      </p:sp>
      <p:sp>
        <p:nvSpPr>
          <p:cNvPr id="33795" name="Text Placeholder 4"/>
          <p:cNvSpPr>
            <a:spLocks noGrp="1"/>
          </p:cNvSpPr>
          <p:nvPr>
            <p:ph type="body" sz="quarter" idx="15"/>
          </p:nvPr>
        </p:nvSpPr>
        <p:spPr bwMode="auto">
          <a:xfrm>
            <a:off x="354013" y="276225"/>
            <a:ext cx="6667500" cy="76517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p>
            <a:pPr eaLnBrk="1" hangingPunct="1">
              <a:spcBef>
                <a:spcPts val="1013"/>
              </a:spcBef>
              <a:buClrTx/>
              <a:buFont typeface="Arial" pitchFamily="34" charset="0"/>
              <a:buNone/>
              <a:defRPr/>
            </a:pPr>
            <a:endParaRPr lang="es-ES" smtClean="0"/>
          </a:p>
          <a:p>
            <a:pPr eaLnBrk="1" hangingPunct="1">
              <a:spcBef>
                <a:spcPts val="1013"/>
              </a:spcBef>
              <a:buClrTx/>
              <a:buFont typeface="Arial" pitchFamily="34" charset="0"/>
              <a:buNone/>
              <a:defRPr/>
            </a:pPr>
            <a:r>
              <a:rPr lang="es-ES" smtClean="0"/>
              <a:t>Actividad para romper el hielo</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B4DC2D9-394A-42FE-92E2-659B82304304}" type="slidenum">
              <a:rPr lang="es-ES" smtClean="0">
                <a:solidFill>
                  <a:srgbClr val="898989"/>
                </a:solidFill>
                <a:latin typeface="Arial Black" pitchFamily="34" charset="0"/>
              </a:rPr>
              <a:pPr fontAlgn="base">
                <a:spcBef>
                  <a:spcPct val="0"/>
                </a:spcBef>
                <a:spcAft>
                  <a:spcPct val="0"/>
                </a:spcAft>
                <a:buSzPct val="100000"/>
                <a:defRPr/>
              </a:pPr>
              <a:t>3</a:t>
            </a:fld>
            <a:endParaRPr lang="es-ES" smtClean="0">
              <a:solidFill>
                <a:srgbClr val="898989"/>
              </a:solidFill>
              <a:latin typeface="Arial Black" pitchFamily="34" charset="0"/>
            </a:endParaRPr>
          </a:p>
        </p:txBody>
      </p:sp>
      <p:sp>
        <p:nvSpPr>
          <p:cNvPr id="2" name="Rectangle 1"/>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cs typeface="Arial" panose="020B0604020202020204" pitchFamily="34" charset="0"/>
              </a:rPr>
              <a:t>  </a:t>
            </a:r>
            <a:r>
              <a:rPr lang="es-ES" sz="6000">
                <a:latin typeface="Arial Black" panose="020B0A04020102020204" pitchFamily="34" charset="0"/>
              </a:rPr>
              <a:t>Actividad 1</a:t>
            </a:r>
          </a:p>
        </p:txBody>
      </p:sp>
      <p:sp>
        <p:nvSpPr>
          <p:cNvPr id="8"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Placeholder 7"/>
          <p:cNvSpPr>
            <a:spLocks noGrp="1"/>
          </p:cNvSpPr>
          <p:nvPr>
            <p:ph type="body" sz="quarter" idx="14"/>
          </p:nvPr>
        </p:nvSpPr>
        <p:spPr bwMode="auto">
          <a:xfrm>
            <a:off x="628650" y="1379538"/>
            <a:ext cx="7135124"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dirty="0" smtClean="0">
                <a:solidFill>
                  <a:srgbClr val="000000"/>
                </a:solidFill>
                <a:latin typeface="Arial" charset="0"/>
                <a:cs typeface="Arial" charset="0"/>
              </a:rPr>
              <a:t>Hundimiento</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Potencial de hundimiento (circundante y de entierro) de un ingresante</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En general, una sustancia líquida o sólida dividida finamente</a:t>
            </a:r>
          </a:p>
          <a:p>
            <a:pPr marL="0" indent="0" eaLnBrk="1" hangingPunct="1">
              <a:lnSpc>
                <a:spcPct val="100000"/>
              </a:lnSpc>
              <a:spcBef>
                <a:spcPts val="600"/>
              </a:spcBef>
              <a:spcAft>
                <a:spcPts val="600"/>
              </a:spcAft>
            </a:pPr>
            <a:endParaRPr lang="es-ES" sz="2000" dirty="0" smtClean="0">
              <a:solidFill>
                <a:srgbClr val="000000"/>
              </a:solidFill>
              <a:latin typeface="Arial" charset="0"/>
              <a:cs typeface="Arial" charset="0"/>
            </a:endParaRPr>
          </a:p>
        </p:txBody>
      </p:sp>
      <p:sp>
        <p:nvSpPr>
          <p:cNvPr id="61443" name="Text Placeholder 8"/>
          <p:cNvSpPr>
            <a:spLocks noGrp="1"/>
          </p:cNvSpPr>
          <p:nvPr>
            <p:ph type="body" sz="quarter" idx="15"/>
          </p:nvPr>
        </p:nvSpPr>
        <p:spPr bwMode="auto">
          <a:xfrm>
            <a:off x="155575" y="615950"/>
            <a:ext cx="7573963"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dirty="0"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6144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83688E2-7EEB-451B-AF77-1588385B3361}" type="slidenum">
              <a:rPr lang="es-ES" smtClean="0">
                <a:solidFill>
                  <a:srgbClr val="898989"/>
                </a:solidFill>
                <a:latin typeface="Arial Black" pitchFamily="34" charset="0"/>
              </a:rPr>
              <a:pPr fontAlgn="base">
                <a:spcBef>
                  <a:spcPct val="0"/>
                </a:spcBef>
                <a:spcAft>
                  <a:spcPct val="0"/>
                </a:spcAft>
                <a:buSzPct val="100000"/>
                <a:defRPr/>
              </a:pPr>
              <a:t>30</a:t>
            </a:fld>
            <a:endParaRPr lang="es-ES" smtClean="0">
              <a:solidFill>
                <a:srgbClr val="898989"/>
              </a:solidFill>
              <a:latin typeface="Arial Black" pitchFamily="34" charset="0"/>
            </a:endParaRPr>
          </a:p>
        </p:txBody>
      </p:sp>
      <p:pic>
        <p:nvPicPr>
          <p:cNvPr id="61446" name="Picture 9" descr="T:\DEPARTMENTS\Safety\_Safety Courses\_Confined Space\5_Pictures &amp; Videos\Book\M2-Engulf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392488"/>
            <a:ext cx="3208338" cy="2281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Paredes que convergen por dentro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Configuración que podría atrapar o asfixiar</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Tres categorías</a:t>
            </a:r>
          </a:p>
          <a:p>
            <a:pPr lvl="1" eaLnBrk="1" hangingPunct="1">
              <a:lnSpc>
                <a:spcPct val="100000"/>
              </a:lnSpc>
              <a:spcBef>
                <a:spcPts val="600"/>
              </a:spcBef>
              <a:spcAft>
                <a:spcPts val="600"/>
              </a:spcAft>
            </a:pPr>
            <a:r>
              <a:rPr lang="es-ES" sz="2000" smtClean="0">
                <a:solidFill>
                  <a:srgbClr val="000000"/>
                </a:solidFill>
                <a:latin typeface="Arial" charset="0"/>
                <a:cs typeface="Arial" charset="0"/>
              </a:rPr>
              <a:t>Trampa tipo cono</a:t>
            </a:r>
          </a:p>
          <a:p>
            <a:pPr lvl="1" eaLnBrk="1" hangingPunct="1">
              <a:lnSpc>
                <a:spcPct val="100000"/>
              </a:lnSpc>
              <a:spcBef>
                <a:spcPts val="600"/>
              </a:spcBef>
              <a:spcAft>
                <a:spcPts val="600"/>
              </a:spcAft>
            </a:pPr>
            <a:r>
              <a:rPr lang="es-ES" sz="2000" smtClean="0">
                <a:solidFill>
                  <a:srgbClr val="000000"/>
                </a:solidFill>
                <a:latin typeface="Arial" charset="0"/>
                <a:cs typeface="Arial" charset="0"/>
              </a:rPr>
              <a:t>Trampa tipo cilindro</a:t>
            </a:r>
          </a:p>
          <a:p>
            <a:pPr lvl="1" eaLnBrk="1" hangingPunct="1">
              <a:lnSpc>
                <a:spcPct val="100000"/>
              </a:lnSpc>
              <a:spcBef>
                <a:spcPts val="600"/>
              </a:spcBef>
              <a:spcAft>
                <a:spcPts val="600"/>
              </a:spcAft>
            </a:pPr>
            <a:r>
              <a:rPr lang="es-ES" sz="2000" smtClean="0">
                <a:solidFill>
                  <a:srgbClr val="000000"/>
                </a:solidFill>
                <a:latin typeface="Arial" charset="0"/>
                <a:cs typeface="Arial" charset="0"/>
              </a:rPr>
              <a:t>Trampa tipo cuña</a:t>
            </a:r>
          </a:p>
        </p:txBody>
      </p:sp>
      <p:sp>
        <p:nvSpPr>
          <p:cNvPr id="62467" name="Text Placeholder 8"/>
          <p:cNvSpPr>
            <a:spLocks noGrp="1"/>
          </p:cNvSpPr>
          <p:nvPr>
            <p:ph type="body" sz="quarter" idx="15"/>
          </p:nvPr>
        </p:nvSpPr>
        <p:spPr bwMode="auto">
          <a:xfrm>
            <a:off x="0" y="615950"/>
            <a:ext cx="7712075"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6246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0F83A64-2715-494B-A689-446DB5F7D747}" type="slidenum">
              <a:rPr lang="es-ES" smtClean="0">
                <a:solidFill>
                  <a:srgbClr val="898989"/>
                </a:solidFill>
                <a:latin typeface="Arial Black" pitchFamily="34" charset="0"/>
              </a:rPr>
              <a:pPr fontAlgn="base">
                <a:spcBef>
                  <a:spcPct val="0"/>
                </a:spcBef>
                <a:spcAft>
                  <a:spcPct val="0"/>
                </a:spcAft>
                <a:buSzPct val="100000"/>
                <a:defRPr/>
              </a:pPr>
              <a:t>31</a:t>
            </a:fld>
            <a:endParaRPr lang="es-ES" smtClean="0">
              <a:solidFill>
                <a:srgbClr val="898989"/>
              </a:solidFill>
              <a:latin typeface="Arial Black" pitchFamily="34" charset="0"/>
            </a:endParaRPr>
          </a:p>
        </p:txBody>
      </p:sp>
      <p:pic>
        <p:nvPicPr>
          <p:cNvPr id="62470" name="Picture 6" descr="T:\DEPARTMENTS\Safety\_Safety Courses\_Confined Space\5_Pictures &amp; Videos\IMG_05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191000"/>
            <a:ext cx="2879725"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7"/>
          <p:cNvSpPr>
            <a:spLocks noGrp="1"/>
          </p:cNvSpPr>
          <p:nvPr>
            <p:ph type="body" sz="quarter" idx="14"/>
          </p:nvPr>
        </p:nvSpPr>
        <p:spPr bwMode="auto">
          <a:xfrm>
            <a:off x="628650" y="1379538"/>
            <a:ext cx="615791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Cualquier otro peligro grave</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Plantea una amenaza para la vida</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Provoca efectos irreversibles para la salud</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Interfiere con la capacidad para escapar sin ayuda</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¿Cuáles son algunos ejemplos de peligros graves en su lugar de trabajo?</a:t>
            </a:r>
          </a:p>
        </p:txBody>
      </p:sp>
      <p:sp>
        <p:nvSpPr>
          <p:cNvPr id="63491" name="Text Placeholder 8"/>
          <p:cNvSpPr>
            <a:spLocks noGrp="1"/>
          </p:cNvSpPr>
          <p:nvPr>
            <p:ph type="body" sz="quarter" idx="15"/>
          </p:nvPr>
        </p:nvSpPr>
        <p:spPr bwMode="auto">
          <a:xfrm>
            <a:off x="120650" y="615950"/>
            <a:ext cx="7521575"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6349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F1E1CCF-961B-47E2-8D1F-5EBED2102F2D}" type="slidenum">
              <a:rPr lang="es-ES" smtClean="0">
                <a:solidFill>
                  <a:srgbClr val="898989"/>
                </a:solidFill>
                <a:latin typeface="Arial Black" pitchFamily="34" charset="0"/>
              </a:rPr>
              <a:pPr fontAlgn="base">
                <a:spcBef>
                  <a:spcPct val="0"/>
                </a:spcBef>
                <a:spcAft>
                  <a:spcPct val="0"/>
                </a:spcAft>
                <a:buSzPct val="100000"/>
                <a:defRPr/>
              </a:pPr>
              <a:t>32</a:t>
            </a:fld>
            <a:endParaRPr lang="es-ES" smtClean="0">
              <a:solidFill>
                <a:srgbClr val="898989"/>
              </a:solidFill>
              <a:latin typeface="Arial Black" pitchFamily="34" charset="0"/>
            </a:endParaRPr>
          </a:p>
        </p:txBody>
      </p:sp>
      <p:pic>
        <p:nvPicPr>
          <p:cNvPr id="63494" name="Picture 6" descr="T:\DEPARTMENTS\Safety\_Safety Courses\_Confined Space\5_Pictures &amp; Videos\Book\M2-Any Other Serious Hazar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081463"/>
            <a:ext cx="2835275" cy="210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icture Placeholder 1"/>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64515"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Actividad 3</a:t>
            </a:r>
          </a:p>
        </p:txBody>
      </p:sp>
      <p:sp>
        <p:nvSpPr>
          <p:cNvPr id="64516"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lnSpc>
                <a:spcPct val="100000"/>
              </a:lnSpc>
              <a:spcAft>
                <a:spcPts val="600"/>
              </a:spcAft>
              <a:buFont typeface="Arial" charset="0"/>
              <a:buAutoNum type="arabicPeriod"/>
            </a:pPr>
            <a:r>
              <a:rPr lang="en-US" sz="2000" smtClean="0">
                <a:solidFill>
                  <a:srgbClr val="000000"/>
                </a:solidFill>
                <a:latin typeface="Arial" charset="0"/>
                <a:cs typeface="Arial" charset="0"/>
              </a:rPr>
              <a:t>El facilitador pide que dos voluntarios anoten el debate en los rotafolios.</a:t>
            </a:r>
          </a:p>
          <a:p>
            <a:pPr marL="457200" indent="-457200" eaLnBrk="1" hangingPunct="1">
              <a:lnSpc>
                <a:spcPct val="100000"/>
              </a:lnSpc>
              <a:spcAft>
                <a:spcPts val="600"/>
              </a:spcAft>
              <a:buFont typeface="Arial" charset="0"/>
              <a:buAutoNum type="arabicPeriod"/>
            </a:pPr>
            <a:r>
              <a:rPr lang="en-US" sz="2000" smtClean="0">
                <a:solidFill>
                  <a:srgbClr val="000000"/>
                </a:solidFill>
                <a:latin typeface="Arial" charset="0"/>
                <a:cs typeface="Arial" charset="0"/>
              </a:rPr>
              <a:t>Como grupo, enumeren los PRCS que se ven en las áreas de trabajo.  Las respuestas se registran en un rotafolio.</a:t>
            </a:r>
          </a:p>
          <a:p>
            <a:pPr marL="457200" indent="-457200" eaLnBrk="1" hangingPunct="1">
              <a:lnSpc>
                <a:spcPct val="100000"/>
              </a:lnSpc>
              <a:spcAft>
                <a:spcPts val="600"/>
              </a:spcAft>
              <a:buFont typeface="Arial" charset="0"/>
              <a:buAutoNum type="arabicPeriod"/>
            </a:pPr>
            <a:r>
              <a:rPr lang="en-US" sz="2000" smtClean="0">
                <a:solidFill>
                  <a:srgbClr val="000000"/>
                </a:solidFill>
                <a:latin typeface="Arial" charset="0"/>
                <a:cs typeface="Arial" charset="0"/>
              </a:rPr>
              <a:t>En el segundo rotafolio, se sigue el debate y se enumeran los NPRCS que se ven en las áreas de trabajo.</a:t>
            </a:r>
          </a:p>
          <a:p>
            <a:pPr marL="457200" indent="-457200" eaLnBrk="1" hangingPunct="1">
              <a:lnSpc>
                <a:spcPct val="100000"/>
              </a:lnSpc>
              <a:spcAft>
                <a:spcPts val="600"/>
              </a:spcAft>
              <a:buFont typeface="Arial" charset="0"/>
              <a:buAutoNum type="arabicPeriod"/>
            </a:pPr>
            <a:r>
              <a:rPr lang="en-US" sz="2000" smtClean="0">
                <a:solidFill>
                  <a:srgbClr val="000000"/>
                </a:solidFill>
                <a:latin typeface="Arial" charset="0"/>
                <a:cs typeface="Arial" charset="0"/>
              </a:rPr>
              <a:t>Los rotafolios deben quedar exhibidos una vez que se haya completado la actividad.</a:t>
            </a:r>
          </a:p>
        </p:txBody>
      </p:sp>
      <p:sp>
        <p:nvSpPr>
          <p:cNvPr id="64517"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¿PRCS o NPRCS?</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Roles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Ingresante</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Encargado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Supervisor de entrada</a:t>
            </a:r>
          </a:p>
        </p:txBody>
      </p:sp>
      <p:sp>
        <p:nvSpPr>
          <p:cNvPr id="65539" name="Text Placeholder 8"/>
          <p:cNvSpPr>
            <a:spLocks noGrp="1"/>
          </p:cNvSpPr>
          <p:nvPr>
            <p:ph type="body" sz="quarter" idx="15"/>
          </p:nvPr>
        </p:nvSpPr>
        <p:spPr bwMode="auto">
          <a:xfrm>
            <a:off x="0" y="615950"/>
            <a:ext cx="7383463"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Evaluación de un espacio restringido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6554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A3733FE-31EF-4B5C-B2B5-13FF385963FA}" type="slidenum">
              <a:rPr lang="es-ES" smtClean="0">
                <a:solidFill>
                  <a:srgbClr val="898989"/>
                </a:solidFill>
                <a:latin typeface="Arial Black" pitchFamily="34" charset="0"/>
              </a:rPr>
              <a:pPr fontAlgn="base">
                <a:spcBef>
                  <a:spcPct val="0"/>
                </a:spcBef>
                <a:spcAft>
                  <a:spcPct val="0"/>
                </a:spcAft>
                <a:buSzPct val="100000"/>
                <a:defRPr/>
              </a:pPr>
              <a:t>34</a:t>
            </a:fld>
            <a:endParaRPr lang="es-ES" smtClean="0">
              <a:solidFill>
                <a:srgbClr val="898989"/>
              </a:solidFill>
              <a:latin typeface="Arial Black" pitchFamily="34" charset="0"/>
            </a:endParaRPr>
          </a:p>
        </p:txBody>
      </p:sp>
      <p:graphicFrame>
        <p:nvGraphicFramePr>
          <p:cNvPr id="2" name="Table 1"/>
          <p:cNvGraphicFramePr>
            <a:graphicFrameLocks noGrp="1"/>
          </p:cNvGraphicFramePr>
          <p:nvPr/>
        </p:nvGraphicFramePr>
        <p:xfrm>
          <a:off x="703263" y="3121025"/>
          <a:ext cx="6162675" cy="3168650"/>
        </p:xfrm>
        <a:graphic>
          <a:graphicData uri="http://schemas.openxmlformats.org/drawingml/2006/table">
            <a:tbl>
              <a:tblPr/>
              <a:tblGrid>
                <a:gridCol w="1836737"/>
                <a:gridCol w="4325938"/>
              </a:tblGrid>
              <a:tr h="1127125">
                <a:tc>
                  <a:txBody>
                    <a:bodyPr/>
                    <a:lstStyle/>
                    <a:p>
                      <a:pPr marL="0" marR="0" lvl="0" indent="0" algn="just" defTabSz="914400" rtl="0" eaLnBrk="1" fontAlgn="base" latinLnBrk="0" hangingPunct="1">
                        <a:lnSpc>
                          <a:spcPts val="1350"/>
                        </a:lnSpc>
                        <a:spcBef>
                          <a:spcPts val="60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Ingresante</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Entra al espacio y realiza el trabajo.</a:t>
                      </a:r>
                    </a:p>
                    <a:p>
                      <a:pPr marL="342900" marR="0" lvl="0" indent="-342900" algn="just"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Tiene una exposición directa a los peligros identificados en el espacio para el que se requiere un permiso.</a:t>
                      </a:r>
                    </a:p>
                    <a:p>
                      <a:pPr marL="342900" marR="0" lvl="0" indent="-342900" algn="just"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Recibe capacitación y conocimiento adicionales para realizar trabajo en ese espacio.</a:t>
                      </a:r>
                    </a:p>
                  </a:txBody>
                  <a:tcPr marL="68580" marR="68580" marT="0" marB="0"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r>
              <a:tr h="814388">
                <a:tc>
                  <a:txBody>
                    <a:bodyPr/>
                    <a:lstStyle/>
                    <a:p>
                      <a:pPr marL="0" marR="0" lvl="0" indent="0" algn="just" defTabSz="914400" rtl="0" eaLnBrk="1" fontAlgn="base" latinLnBrk="0" hangingPunct="1">
                        <a:lnSpc>
                          <a:spcPts val="1350"/>
                        </a:lnSpc>
                        <a:spcBef>
                          <a:spcPct val="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Encargado</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Permanece apostado fuera del espacio restringido hasta que se termine la entrada o hasta que se relevado por otro encargado identificado en el permiso.</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Es responsable de la seguridad de todos los individuos que ingresan.</a:t>
                      </a:r>
                    </a:p>
                  </a:txBody>
                  <a:tcPr marL="68580" marR="68580" marT="0" marB="0"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D1F3FF"/>
                    </a:solidFill>
                  </a:tcPr>
                </a:tc>
              </a:tr>
              <a:tr h="1127125">
                <a:tc>
                  <a:txBody>
                    <a:bodyPr/>
                    <a:lstStyle/>
                    <a:p>
                      <a:pPr marL="0" marR="0" lvl="0" indent="0" algn="just" defTabSz="914400" rtl="0" eaLnBrk="1" fontAlgn="base" latinLnBrk="0" hangingPunct="1">
                        <a:lnSpc>
                          <a:spcPts val="1350"/>
                        </a:lnSpc>
                        <a:spcBef>
                          <a:spcPct val="0"/>
                        </a:spcBef>
                        <a:spcAft>
                          <a:spcPts val="600"/>
                        </a:spcAft>
                        <a:buClrTx/>
                        <a:buSzPct val="100000"/>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Supervisor de entrada</a:t>
                      </a:r>
                    </a:p>
                  </a:txBody>
                  <a:tcPr marL="68580" marR="68580" marT="0" marB="0"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a:noFill/>
                    </a:lnB>
                    <a:lnTlToBr>
                      <a:noFill/>
                    </a:lnTlToBr>
                    <a:lnBlToTr>
                      <a:noFill/>
                    </a:lnBlToTr>
                    <a:solidFill>
                      <a:srgbClr val="D1F3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Tiene una posición clave con responsabilidades importantes.</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Supervisa todos los aspectos de la entrada al espacio restringido, del trabajo y de los procedimientos de salida.</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Determina si existen las condiciones de ingreso aceptables en un espacio con permiso en donde se planifica la entrada.</a:t>
                      </a:r>
                    </a:p>
                  </a:txBody>
                  <a:tcPr marL="68580" marR="68580" marT="0" marB="0"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D1F3FF"/>
                    </a:solid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n-US" sz="2000" smtClean="0">
                <a:solidFill>
                  <a:srgbClr val="000000"/>
                </a:solidFill>
                <a:latin typeface="Arial" charset="0"/>
                <a:cs typeface="Arial" charset="0"/>
              </a:rPr>
              <a:t>¿Cómo aplicará las habilidades aprendidas en este módulo a sus actividades laborales diarias?</a:t>
            </a:r>
          </a:p>
          <a:p>
            <a:pPr eaLnBrk="1" hangingPunct="1">
              <a:lnSpc>
                <a:spcPct val="100000"/>
              </a:lnSpc>
              <a:spcBef>
                <a:spcPts val="600"/>
              </a:spcBef>
              <a:spcAft>
                <a:spcPts val="600"/>
              </a:spcAft>
            </a:pPr>
            <a:r>
              <a:rPr lang="en-US" sz="2000" smtClean="0">
                <a:solidFill>
                  <a:srgbClr val="000000"/>
                </a:solidFill>
                <a:latin typeface="Arial" charset="0"/>
                <a:cs typeface="Arial" charset="0"/>
              </a:rPr>
              <a:t>¿Hubo alguna información que lo haya sorprendido?</a:t>
            </a:r>
          </a:p>
        </p:txBody>
      </p:sp>
      <p:sp>
        <p:nvSpPr>
          <p:cNvPr id="6656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Informe</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6656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60389A2-7674-41CC-AA87-C6FA653F597D}" type="slidenum">
              <a:rPr lang="en-US" smtClean="0">
                <a:solidFill>
                  <a:srgbClr val="898989"/>
                </a:solidFill>
                <a:latin typeface="Arial Black" pitchFamily="34" charset="0"/>
              </a:rPr>
              <a:pPr fontAlgn="base">
                <a:spcBef>
                  <a:spcPct val="0"/>
                </a:spcBef>
                <a:spcAft>
                  <a:spcPct val="0"/>
                </a:spcAft>
                <a:buSzPct val="100000"/>
                <a:defRPr/>
              </a:pPr>
              <a:t>35</a:t>
            </a:fld>
            <a:endParaRPr lang="en-U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67587"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Cuestionario</a:t>
            </a:r>
          </a:p>
        </p:txBody>
      </p:sp>
      <p:sp>
        <p:nvSpPr>
          <p:cNvPr id="67588"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300"/>
              </a:spcBef>
              <a:spcAft>
                <a:spcPts val="300"/>
              </a:spcAft>
              <a:buClrTx/>
              <a:buFont typeface="Arial" charset="0"/>
              <a:buNone/>
            </a:pPr>
            <a:r>
              <a:rPr lang="en-US" sz="2000" smtClean="0">
                <a:solidFill>
                  <a:srgbClr val="000000"/>
                </a:solidFill>
                <a:latin typeface="Arial" charset="0"/>
                <a:cs typeface="Arial" charset="0"/>
              </a:rPr>
              <a:t>Instrucciones</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Refiérase al cuestionario en el SG (pág. 14).</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Tómese 5 minutos para completarlo.</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Revise las respuestas con la clase.</a:t>
            </a:r>
          </a:p>
        </p:txBody>
      </p:sp>
      <p:sp>
        <p:nvSpPr>
          <p:cNvPr id="67589"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Cuestionario del Módulo 1</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68611"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Cuestionario</a:t>
            </a:r>
          </a:p>
        </p:txBody>
      </p:sp>
      <p:sp>
        <p:nvSpPr>
          <p:cNvPr id="68612"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lnSpc>
                <a:spcPct val="100000"/>
              </a:lnSpc>
              <a:spcBef>
                <a:spcPts val="300"/>
              </a:spcBef>
              <a:spcAft>
                <a:spcPts val="300"/>
              </a:spcAft>
              <a:buFont typeface="Calibri Light" pitchFamily="34" charset="0"/>
              <a:buAutoNum type="arabicPeriod"/>
            </a:pPr>
            <a:r>
              <a:rPr lang="es-ES" smtClean="0">
                <a:solidFill>
                  <a:srgbClr val="000000"/>
                </a:solidFill>
                <a:latin typeface="Arial" charset="0"/>
                <a:cs typeface="Arial" charset="0"/>
              </a:rPr>
              <a:t>¿Cuáles son las cuatro condiciones que componen un espacio restringido para el que se requiere un permiso (PRCS)?</a:t>
            </a:r>
          </a:p>
          <a:p>
            <a:pPr lvl="1" fontAlgn="base">
              <a:lnSpc>
                <a:spcPct val="100000"/>
              </a:lnSpc>
              <a:spcBef>
                <a:spcPts val="300"/>
              </a:spcBef>
              <a:spcAft>
                <a:spcPts val="300"/>
              </a:spcAft>
              <a:buFont typeface="Calibri Light" pitchFamily="34" charset="0"/>
              <a:buAutoNum type="alphaLcPeriod"/>
            </a:pPr>
            <a:r>
              <a:rPr lang="es-ES" smtClean="0">
                <a:solidFill>
                  <a:srgbClr val="000000"/>
                </a:solidFill>
                <a:latin typeface="Arial" charset="0"/>
                <a:cs typeface="Arial" charset="0"/>
              </a:rPr>
              <a:t>Que no haya peligros, que sea lo suficientemente grande como para que entre el cuerpo, que exista una entrada o salida limitada o restringida y que no esté diseñado para la ocupación continua.</a:t>
            </a:r>
          </a:p>
          <a:p>
            <a:pPr lvl="1" fontAlgn="base">
              <a:lnSpc>
                <a:spcPct val="100000"/>
              </a:lnSpc>
              <a:spcBef>
                <a:spcPts val="300"/>
              </a:spcBef>
              <a:spcAft>
                <a:spcPts val="300"/>
              </a:spcAft>
              <a:buFont typeface="Calibri Light" pitchFamily="34" charset="0"/>
              <a:buAutoNum type="alphaLcPeriod"/>
            </a:pPr>
            <a:r>
              <a:rPr lang="es-ES" smtClean="0">
                <a:solidFill>
                  <a:srgbClr val="000000"/>
                </a:solidFill>
                <a:latin typeface="Arial" charset="0"/>
                <a:cs typeface="Arial" charset="0"/>
              </a:rPr>
              <a:t>Que haya peligros atmosféricos, que las paredes converjan por dentro, que haya peligros de hundimiento o cualquier otro peligro grave.</a:t>
            </a:r>
          </a:p>
          <a:p>
            <a:pPr lvl="1" fontAlgn="base">
              <a:lnSpc>
                <a:spcPct val="100000"/>
              </a:lnSpc>
              <a:spcBef>
                <a:spcPts val="300"/>
              </a:spcBef>
              <a:spcAft>
                <a:spcPts val="300"/>
              </a:spcAft>
              <a:buFont typeface="Calibri Light" pitchFamily="34" charset="0"/>
              <a:buAutoNum type="alphaLcPeriod"/>
            </a:pPr>
            <a:r>
              <a:rPr lang="es-ES" smtClean="0">
                <a:solidFill>
                  <a:srgbClr val="000000"/>
                </a:solidFill>
                <a:latin typeface="Arial" charset="0"/>
                <a:cs typeface="Arial" charset="0"/>
              </a:rPr>
              <a:t>Que el flujo de aire no tenga restricciones, que no existan condiciones peligrosas, que no se requiera la entrada y que esté abierto al aire exterior.</a:t>
            </a:r>
          </a:p>
          <a:p>
            <a:pPr lvl="1" fontAlgn="base">
              <a:lnSpc>
                <a:spcPct val="100000"/>
              </a:lnSpc>
              <a:spcBef>
                <a:spcPts val="300"/>
              </a:spcBef>
              <a:spcAft>
                <a:spcPts val="300"/>
              </a:spcAft>
              <a:buFont typeface="Calibri Light" pitchFamily="34" charset="0"/>
              <a:buAutoNum type="alphaLcPeriod"/>
            </a:pPr>
            <a:r>
              <a:rPr lang="es-ES" smtClean="0">
                <a:solidFill>
                  <a:srgbClr val="000000"/>
                </a:solidFill>
                <a:latin typeface="Arial" charset="0"/>
                <a:cs typeface="Arial" charset="0"/>
              </a:rPr>
              <a:t>Que sea limpio, seco, inodoro e incoloro.</a:t>
            </a:r>
          </a:p>
          <a:p>
            <a:pPr marL="342900" indent="-342900" eaLnBrk="1" hangingPunct="1">
              <a:lnSpc>
                <a:spcPct val="100000"/>
              </a:lnSpc>
              <a:spcBef>
                <a:spcPts val="300"/>
              </a:spcBef>
              <a:spcAft>
                <a:spcPts val="300"/>
              </a:spcAft>
              <a:buClrTx/>
              <a:buFont typeface="Arial" charset="0"/>
              <a:buNone/>
            </a:pPr>
            <a:r>
              <a:rPr lang="es-ES" smtClean="0">
                <a:solidFill>
                  <a:srgbClr val="000000"/>
                </a:solidFill>
                <a:latin typeface="Arial" charset="0"/>
                <a:cs typeface="Arial" charset="0"/>
              </a:rPr>
              <a:t> </a:t>
            </a:r>
          </a:p>
        </p:txBody>
      </p:sp>
      <p:sp>
        <p:nvSpPr>
          <p:cNvPr id="68613"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Cuestionario del Módulo 1</a:t>
            </a:r>
          </a:p>
        </p:txBody>
      </p:sp>
      <p:sp>
        <p:nvSpPr>
          <p:cNvPr id="6" name="Oval 5"/>
          <p:cNvSpPr/>
          <p:nvPr/>
        </p:nvSpPr>
        <p:spPr>
          <a:xfrm>
            <a:off x="1057275" y="3486150"/>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7"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a:t>
            </a:r>
            <a:r>
              <a:rPr lang="es-ES" dirty="0" err="1" smtClean="0">
                <a:solidFill>
                  <a:srgbClr val="898989"/>
                </a:solidFill>
                <a:latin typeface="Arial Black" pitchFamily="34" charset="0"/>
              </a:rPr>
              <a:t>SFT</a:t>
            </a:r>
            <a:r>
              <a:rPr lang="es-ES" dirty="0" smtClean="0">
                <a:solidFill>
                  <a:srgbClr val="898989"/>
                </a:solidFill>
                <a:latin typeface="Arial Black" pitchFamily="34" charset="0"/>
              </a:rPr>
              <a: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icture Placeholder 1"/>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69635"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Cuestionario</a:t>
            </a:r>
          </a:p>
        </p:txBody>
      </p:sp>
      <p:sp>
        <p:nvSpPr>
          <p:cNvPr id="69636"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lnSpc>
                <a:spcPct val="100000"/>
              </a:lnSpc>
              <a:spcBef>
                <a:spcPts val="300"/>
              </a:spcBef>
              <a:spcAft>
                <a:spcPts val="300"/>
              </a:spcAft>
              <a:buFont typeface="Calibri Light" pitchFamily="34" charset="0"/>
              <a:buAutoNum type="arabicPeriod" startAt="2"/>
            </a:pPr>
            <a:r>
              <a:rPr lang="es-ES" sz="1700" smtClean="0">
                <a:solidFill>
                  <a:srgbClr val="000000"/>
                </a:solidFill>
                <a:latin typeface="Arial" charset="0"/>
                <a:cs typeface="Arial" charset="0"/>
              </a:rPr>
              <a:t>¿Qué condiciones definen un espacio como un espacio restringido para el que no se requiere permiso (NPRCS)?</a:t>
            </a:r>
          </a:p>
          <a:p>
            <a:pPr lvl="1" fontAlgn="base">
              <a:lnSpc>
                <a:spcPct val="100000"/>
              </a:lnSpc>
              <a:spcBef>
                <a:spcPts val="300"/>
              </a:spcBef>
              <a:spcAft>
                <a:spcPts val="300"/>
              </a:spcAft>
              <a:buFont typeface="Calibri Light" pitchFamily="34" charset="0"/>
              <a:buAutoNum type="alphaLcPeriod"/>
            </a:pPr>
            <a:r>
              <a:rPr lang="es-ES" sz="1700" smtClean="0">
                <a:solidFill>
                  <a:srgbClr val="000000"/>
                </a:solidFill>
                <a:latin typeface="Arial" charset="0"/>
                <a:cs typeface="Arial" charset="0"/>
              </a:rPr>
              <a:t>No debe existir potencial de peligros atmosféricos ni un peligro capaz de provocar la muerte ni un daño grave.</a:t>
            </a:r>
          </a:p>
          <a:p>
            <a:pPr lvl="1" fontAlgn="base">
              <a:lnSpc>
                <a:spcPct val="100000"/>
              </a:lnSpc>
              <a:spcBef>
                <a:spcPts val="300"/>
              </a:spcBef>
              <a:spcAft>
                <a:spcPts val="300"/>
              </a:spcAft>
              <a:buFont typeface="Calibri Light" pitchFamily="34" charset="0"/>
              <a:buAutoNum type="alphaLcPeriod"/>
            </a:pPr>
            <a:r>
              <a:rPr lang="es-ES" sz="1700" smtClean="0">
                <a:solidFill>
                  <a:srgbClr val="000000"/>
                </a:solidFill>
                <a:latin typeface="Arial" charset="0"/>
                <a:cs typeface="Arial" charset="0"/>
              </a:rPr>
              <a:t>Todos los peligros potenciales deben estar controlados y el aire debe ser normal.</a:t>
            </a:r>
          </a:p>
          <a:p>
            <a:pPr lvl="1" fontAlgn="base">
              <a:lnSpc>
                <a:spcPct val="100000"/>
              </a:lnSpc>
              <a:spcBef>
                <a:spcPts val="300"/>
              </a:spcBef>
              <a:spcAft>
                <a:spcPts val="300"/>
              </a:spcAft>
              <a:buFont typeface="Calibri Light" pitchFamily="34" charset="0"/>
              <a:buAutoNum type="alphaLcPeriod"/>
            </a:pPr>
            <a:r>
              <a:rPr lang="es-ES" sz="1700" smtClean="0">
                <a:solidFill>
                  <a:srgbClr val="000000"/>
                </a:solidFill>
                <a:latin typeface="Arial" charset="0"/>
                <a:cs typeface="Arial" charset="0"/>
              </a:rPr>
              <a:t>El aire debe ser normal y todos los peligros deben estar controlados.</a:t>
            </a:r>
          </a:p>
          <a:p>
            <a:pPr lvl="1" fontAlgn="base">
              <a:lnSpc>
                <a:spcPct val="100000"/>
              </a:lnSpc>
              <a:spcBef>
                <a:spcPts val="300"/>
              </a:spcBef>
              <a:spcAft>
                <a:spcPts val="300"/>
              </a:spcAft>
              <a:buFont typeface="Calibri Light" pitchFamily="34" charset="0"/>
              <a:buAutoNum type="alphaLcPeriod"/>
            </a:pPr>
            <a:r>
              <a:rPr lang="es-ES" sz="1700" smtClean="0">
                <a:solidFill>
                  <a:srgbClr val="000000"/>
                </a:solidFill>
                <a:latin typeface="Arial" charset="0"/>
                <a:cs typeface="Arial" charset="0"/>
              </a:rPr>
              <a:t>Los NPRCS no existen.</a:t>
            </a:r>
          </a:p>
          <a:p>
            <a:pPr marL="342900" indent="-342900" eaLnBrk="1" hangingPunct="1">
              <a:lnSpc>
                <a:spcPct val="100000"/>
              </a:lnSpc>
              <a:spcBef>
                <a:spcPts val="300"/>
              </a:spcBef>
              <a:spcAft>
                <a:spcPts val="300"/>
              </a:spcAft>
              <a:buClrTx/>
              <a:buFont typeface="Arial" charset="0"/>
              <a:buNone/>
            </a:pPr>
            <a:r>
              <a:rPr lang="es-ES" sz="1700" smtClean="0">
                <a:solidFill>
                  <a:srgbClr val="000000"/>
                </a:solidFill>
                <a:latin typeface="Arial" charset="0"/>
                <a:cs typeface="Arial" charset="0"/>
              </a:rPr>
              <a:t> </a:t>
            </a:r>
          </a:p>
          <a:p>
            <a:pPr marL="342900" indent="-342900" eaLnBrk="1" hangingPunct="1">
              <a:lnSpc>
                <a:spcPct val="100000"/>
              </a:lnSpc>
              <a:spcBef>
                <a:spcPts val="300"/>
              </a:spcBef>
              <a:spcAft>
                <a:spcPts val="300"/>
              </a:spcAft>
              <a:buFont typeface="Calibri Light" pitchFamily="34" charset="0"/>
              <a:buAutoNum type="arabicPeriod" startAt="3"/>
            </a:pPr>
            <a:r>
              <a:rPr lang="es-ES" sz="1700" smtClean="0">
                <a:solidFill>
                  <a:srgbClr val="000000"/>
                </a:solidFill>
                <a:latin typeface="Arial" charset="0"/>
                <a:cs typeface="Arial" charset="0"/>
              </a:rPr>
              <a:t>Un espacio restringido debe ser lo suficientemente grande como para que se pueda ingresar el cuerpo, no debe estar diseñado para la ocupación continua y debe tener entradas y salidas limitadas.</a:t>
            </a:r>
          </a:p>
          <a:p>
            <a:pPr lvl="1" fontAlgn="base">
              <a:lnSpc>
                <a:spcPct val="100000"/>
              </a:lnSpc>
              <a:spcBef>
                <a:spcPts val="300"/>
              </a:spcBef>
              <a:spcAft>
                <a:spcPts val="300"/>
              </a:spcAft>
              <a:buFont typeface="Calibri Light" pitchFamily="34" charset="0"/>
              <a:buAutoNum type="alphaLcPeriod"/>
            </a:pPr>
            <a:r>
              <a:rPr lang="es-ES" sz="1700" smtClean="0">
                <a:solidFill>
                  <a:srgbClr val="000000"/>
                </a:solidFill>
                <a:latin typeface="Arial" charset="0"/>
                <a:cs typeface="Arial" charset="0"/>
              </a:rPr>
              <a:t>Verdadero</a:t>
            </a:r>
          </a:p>
          <a:p>
            <a:pPr lvl="1" fontAlgn="base">
              <a:lnSpc>
                <a:spcPct val="100000"/>
              </a:lnSpc>
              <a:spcBef>
                <a:spcPts val="300"/>
              </a:spcBef>
              <a:spcAft>
                <a:spcPts val="300"/>
              </a:spcAft>
              <a:buFont typeface="Calibri Light" pitchFamily="34" charset="0"/>
              <a:buAutoNum type="alphaLcPeriod"/>
            </a:pPr>
            <a:r>
              <a:rPr lang="es-ES" sz="1700" smtClean="0">
                <a:solidFill>
                  <a:srgbClr val="000000"/>
                </a:solidFill>
                <a:latin typeface="Arial" charset="0"/>
                <a:cs typeface="Arial" charset="0"/>
              </a:rPr>
              <a:t>Falso</a:t>
            </a:r>
          </a:p>
          <a:p>
            <a:pPr marL="342900" indent="-342900" eaLnBrk="1" hangingPunct="1">
              <a:lnSpc>
                <a:spcPct val="100000"/>
              </a:lnSpc>
              <a:spcBef>
                <a:spcPts val="300"/>
              </a:spcBef>
              <a:spcAft>
                <a:spcPts val="300"/>
              </a:spcAft>
              <a:buClrTx/>
              <a:buFont typeface="Arial" charset="0"/>
              <a:buNone/>
            </a:pPr>
            <a:r>
              <a:rPr lang="es-ES" sz="1700" smtClean="0">
                <a:solidFill>
                  <a:srgbClr val="000000"/>
                </a:solidFill>
                <a:latin typeface="Arial" charset="0"/>
                <a:cs typeface="Arial" charset="0"/>
              </a:rPr>
              <a:t> </a:t>
            </a:r>
          </a:p>
        </p:txBody>
      </p:sp>
      <p:sp>
        <p:nvSpPr>
          <p:cNvPr id="69637"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Cuestionario del Módulo 1</a:t>
            </a:r>
          </a:p>
        </p:txBody>
      </p:sp>
      <p:sp>
        <p:nvSpPr>
          <p:cNvPr id="6" name="Oval 5"/>
          <p:cNvSpPr/>
          <p:nvPr/>
        </p:nvSpPr>
        <p:spPr>
          <a:xfrm>
            <a:off x="1076325" y="2022475"/>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7" name="Oval 6"/>
          <p:cNvSpPr/>
          <p:nvPr/>
        </p:nvSpPr>
        <p:spPr>
          <a:xfrm>
            <a:off x="1082675" y="5538788"/>
            <a:ext cx="33655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8" name="Footer Placeholder 3"/>
          <p:cNvSpPr>
            <a:spLocks noGrp="1"/>
          </p:cNvSpPr>
          <p:nvPr>
            <p:ph type="ftr" sz="quarter" idx="17"/>
          </p:nvPr>
        </p:nvSpPr>
        <p:spPr>
          <a:xfrm>
            <a:off x="628650" y="6275388"/>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a:t>
            </a:r>
            <a:r>
              <a:rPr lang="es-ES" dirty="0" err="1" smtClean="0">
                <a:solidFill>
                  <a:srgbClr val="898989"/>
                </a:solidFill>
                <a:latin typeface="Arial Black" pitchFamily="34" charset="0"/>
              </a:rPr>
              <a:t>SFT</a:t>
            </a:r>
            <a:r>
              <a:rPr lang="es-ES" dirty="0" smtClean="0">
                <a:solidFill>
                  <a:srgbClr val="898989"/>
                </a:solidFill>
                <a:latin typeface="Arial Black" pitchFamily="34" charset="0"/>
              </a:rPr>
              <a: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icture Placeholder 7"/>
          <p:cNvSpPr>
            <a:spLocks noGrp="1"/>
          </p:cNvSpPr>
          <p:nvPr>
            <p:ph type="pic" sz="quarter" idx="13"/>
          </p:nvPr>
        </p:nvSpPr>
        <p:spPr bwMode="auto">
          <a:xfrm>
            <a:off x="7304088" y="0"/>
            <a:ext cx="1862137" cy="6858000"/>
          </a:xfrm>
          <a:extLst>
            <a:ext uri="{91240B29-F687-4F45-9708-019B960494DF}">
              <a14:hiddenLine xmlns:a14="http://schemas.microsoft.com/office/drawing/2010/main" w="9525">
                <a:solidFill>
                  <a:srgbClr val="000000"/>
                </a:solidFill>
                <a:miter lim="800000"/>
                <a:headEnd/>
                <a:tailEnd/>
              </a14:hiddenLine>
            </a:ext>
          </a:extLst>
        </p:spPr>
      </p:sp>
      <p:sp>
        <p:nvSpPr>
          <p:cNvPr id="70659" name="Text Placeholder 9"/>
          <p:cNvSpPr>
            <a:spLocks noGrp="1"/>
          </p:cNvSpPr>
          <p:nvPr>
            <p:ph type="body" sz="quarter" idx="15"/>
          </p:nvPr>
        </p:nvSpPr>
        <p:spPr bwMode="auto">
          <a:xfrm rot="16200000">
            <a:off x="4814094" y="2763044"/>
            <a:ext cx="6858000" cy="13319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eaLnBrk="1" hangingPunct="1">
              <a:lnSpc>
                <a:spcPct val="100000"/>
              </a:lnSpc>
              <a:spcBef>
                <a:spcPts val="600"/>
              </a:spcBef>
              <a:spcAft>
                <a:spcPts val="600"/>
              </a:spcAft>
              <a:buFont typeface="Arial" pitchFamily="34" charset="0"/>
              <a:buNone/>
              <a:defRPr/>
            </a:pPr>
            <a:r>
              <a:rPr lang="es-ES" sz="3000" smtClean="0"/>
              <a:t>Módulo 2: Peligros de espacios restringidos para los que se requiere permiso</a:t>
            </a:r>
          </a:p>
        </p:txBody>
      </p:sp>
      <p:pic>
        <p:nvPicPr>
          <p:cNvPr id="70660" name="Picture Placeholder 6" descr="T:\DEPARTMENTS\Safety\_Safety Courses\_Confined Space\5_Pictures &amp; Videos\DSCN0072.JPG"/>
          <p:cNvPicPr>
            <a:picLocks noGrp="1"/>
          </p:cNvPicPr>
          <p:nvPr>
            <p:ph type="pic" sz="quarter" idx="14"/>
          </p:nvPr>
        </p:nvPicPr>
        <p:blipFill>
          <a:blip r:embed="rId3">
            <a:extLst>
              <a:ext uri="{28A0092B-C50C-407E-A947-70E740481C1C}">
                <a14:useLocalDpi xmlns:a14="http://schemas.microsoft.com/office/drawing/2010/main" val="0"/>
              </a:ext>
            </a:extLst>
          </a:blip>
          <a:srcRect l="8568" r="856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1BB81D2-F9A8-4927-8120-6AA73D5955C9}" type="slidenum">
              <a:rPr lang="es-ES" smtClean="0">
                <a:solidFill>
                  <a:srgbClr val="898989"/>
                </a:solidFill>
                <a:latin typeface="Arial Black" pitchFamily="34" charset="0"/>
              </a:rPr>
              <a:pPr fontAlgn="base">
                <a:spcBef>
                  <a:spcPct val="0"/>
                </a:spcBef>
                <a:spcAft>
                  <a:spcPct val="0"/>
                </a:spcAft>
                <a:buSzPct val="100000"/>
                <a:defRPr/>
              </a:pPr>
              <a:t>4</a:t>
            </a:fld>
            <a:endParaRPr lang="es-ES" smtClean="0">
              <a:solidFill>
                <a:srgbClr val="898989"/>
              </a:solidFill>
              <a:latin typeface="Arial Black" pitchFamily="34" charset="0"/>
            </a:endParaRPr>
          </a:p>
        </p:txBody>
      </p:sp>
      <p:sp>
        <p:nvSpPr>
          <p:cNvPr id="34819" name="Text Placeholder 3"/>
          <p:cNvSpPr>
            <a:spLocks noGrp="1"/>
          </p:cNvSpPr>
          <p:nvPr>
            <p:ph type="body" sz="quarter" idx="14"/>
          </p:nvPr>
        </p:nvSpPr>
        <p:spPr bwMode="auto">
          <a:xfrm>
            <a:off x="628650" y="1289050"/>
            <a:ext cx="7670800"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1013"/>
              </a:spcBef>
              <a:buClrTx/>
              <a:buFont typeface="Arial" charset="0"/>
              <a:buNone/>
            </a:pPr>
            <a:r>
              <a:rPr lang="es-ES" sz="2000" smtClean="0">
                <a:solidFill>
                  <a:srgbClr val="000000"/>
                </a:solidFill>
                <a:latin typeface="Arial" charset="0"/>
                <a:cs typeface="Arial" charset="0"/>
              </a:rPr>
              <a:t>“Empezamos cuidando el bienestar de nuestros empleados”.</a:t>
            </a:r>
          </a:p>
          <a:p>
            <a:pPr marL="0" indent="0" eaLnBrk="1" hangingPunct="1">
              <a:spcBef>
                <a:spcPts val="1013"/>
              </a:spcBef>
              <a:buClrTx/>
              <a:buFont typeface="Arial" charset="0"/>
              <a:buNone/>
            </a:pPr>
            <a:r>
              <a:rPr lang="es-ES" sz="2000" smtClean="0">
                <a:solidFill>
                  <a:srgbClr val="000000"/>
                </a:solidFill>
                <a:latin typeface="Arial" charset="0"/>
                <a:cs typeface="Arial" charset="0"/>
              </a:rPr>
              <a:t>Richard C. Adkerson</a:t>
            </a:r>
          </a:p>
          <a:p>
            <a:pPr marL="0" indent="0" eaLnBrk="1" hangingPunct="1">
              <a:spcBef>
                <a:spcPts val="1013"/>
              </a:spcBef>
              <a:buClrTx/>
              <a:buFont typeface="Arial" charset="0"/>
              <a:buNone/>
            </a:pPr>
            <a:endParaRPr lang="es-ES" sz="2000" smtClean="0">
              <a:solidFill>
                <a:srgbClr val="000000"/>
              </a:solidFill>
              <a:latin typeface="Arial" charset="0"/>
              <a:cs typeface="Arial" charset="0"/>
            </a:endParaRPr>
          </a:p>
          <a:p>
            <a:pPr marL="0" indent="0" eaLnBrk="1" hangingPunct="1">
              <a:spcBef>
                <a:spcPts val="1013"/>
              </a:spcBef>
            </a:pPr>
            <a:r>
              <a:rPr lang="es-ES" sz="2000" smtClean="0">
                <a:solidFill>
                  <a:srgbClr val="000000"/>
                </a:solidFill>
                <a:latin typeface="Arial" charset="0"/>
                <a:cs typeface="Arial" charset="0"/>
              </a:rPr>
              <a:t>¿Qué quiere decir esto para usted?</a:t>
            </a:r>
          </a:p>
        </p:txBody>
      </p:sp>
      <p:sp>
        <p:nvSpPr>
          <p:cNvPr id="34820" name="Text Placeholder 4"/>
          <p:cNvSpPr>
            <a:spLocks noGrp="1"/>
          </p:cNvSpPr>
          <p:nvPr>
            <p:ph type="body" sz="quarter" idx="15"/>
          </p:nvPr>
        </p:nvSpPr>
        <p:spPr bwMode="auto">
          <a:xfrm>
            <a:off x="358775"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Cita</a:t>
            </a:r>
          </a:p>
        </p:txBody>
      </p:sp>
      <p:sp>
        <p:nvSpPr>
          <p:cNvPr id="8"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bwMode="auto">
          <a:xfrm>
            <a:off x="628650" y="1379538"/>
            <a:ext cx="663257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¿Por qué los espacios restringidos para los que se requiere permiso son tan peligrosos?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Mala ventilación</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Tamaño limitado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Acceso restringido</a:t>
            </a:r>
          </a:p>
        </p:txBody>
      </p:sp>
      <p:sp>
        <p:nvSpPr>
          <p:cNvPr id="7168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7168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A8E2AFF-9574-4854-99EA-A77B01B3493E}" type="slidenum">
              <a:rPr lang="es-ES" smtClean="0">
                <a:solidFill>
                  <a:srgbClr val="898989"/>
                </a:solidFill>
                <a:latin typeface="Arial Black" pitchFamily="34" charset="0"/>
              </a:rPr>
              <a:pPr fontAlgn="base">
                <a:spcBef>
                  <a:spcPct val="0"/>
                </a:spcBef>
                <a:spcAft>
                  <a:spcPct val="0"/>
                </a:spcAft>
                <a:buSzPct val="100000"/>
                <a:defRPr/>
              </a:pPr>
              <a:t>40</a:t>
            </a:fld>
            <a:endParaRPr lang="es-ES" smtClean="0">
              <a:solidFill>
                <a:srgbClr val="898989"/>
              </a:solidFill>
              <a:latin typeface="Arial Black" pitchFamily="34" charset="0"/>
            </a:endParaRPr>
          </a:p>
        </p:txBody>
      </p:sp>
      <p:pic>
        <p:nvPicPr>
          <p:cNvPr id="71686" name="Content Placeholder 3" descr="T:\DEPARTMENTS\Safety\_Safety Courses\_Confined Space\5_Pictures &amp; Videos\IMG_06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3598863"/>
            <a:ext cx="3835400" cy="2528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54" end="7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charRg st="71" end="8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charRg st="84" end="10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Peligros atmosféricos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Aire normal</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Aire enriquecido con oxígeno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Deficiente de oxígeno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Gases y vapores inflamables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Contaminantes del aire potencialmente tóxicos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Peligro inmediato para la vida o la salud</a:t>
            </a:r>
          </a:p>
        </p:txBody>
      </p:sp>
      <p:sp>
        <p:nvSpPr>
          <p:cNvPr id="72707"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7270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79A3F09-5997-41B7-B744-255005B423B4}" type="slidenum">
              <a:rPr lang="es-ES" smtClean="0">
                <a:solidFill>
                  <a:srgbClr val="898989"/>
                </a:solidFill>
                <a:latin typeface="Arial Black" pitchFamily="34" charset="0"/>
              </a:rPr>
              <a:pPr fontAlgn="base">
                <a:spcBef>
                  <a:spcPct val="0"/>
                </a:spcBef>
                <a:spcAft>
                  <a:spcPct val="0"/>
                </a:spcAft>
                <a:buSzPct val="100000"/>
                <a:defRPr/>
              </a:pPr>
              <a:t>41</a:t>
            </a:fld>
            <a:endParaRPr lang="es-ES" smtClean="0">
              <a:solidFill>
                <a:srgbClr val="898989"/>
              </a:solidFill>
              <a:latin typeface="Arial Black" pitchFamily="34" charset="0"/>
            </a:endParaRPr>
          </a:p>
        </p:txBody>
      </p:sp>
      <p:pic>
        <p:nvPicPr>
          <p:cNvPr id="72710" name="Picture 9" descr="T:\DEPARTMENTS\Safety\_Safety Courses\_Confined Space\5_Pictures &amp; Videos\Book\M3-Atmospheric Haza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567238"/>
            <a:ext cx="2554288" cy="170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7"/>
          <p:cNvSpPr>
            <a:spLocks noGrp="1"/>
          </p:cNvSpPr>
          <p:nvPr>
            <p:ph type="body" sz="quarter" idx="14"/>
          </p:nvPr>
        </p:nvSpPr>
        <p:spPr bwMode="auto">
          <a:xfrm>
            <a:off x="628650" y="1379538"/>
            <a:ext cx="7048859"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Aire normal</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El aire respirable está compuesto de aproximadamente 21 % de oxígeno y 78 % de nitrógeno.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Los niveles de oxígeno deben estar entre 19,5 % y 23,5 %.</a:t>
            </a:r>
          </a:p>
        </p:txBody>
      </p:sp>
      <p:sp>
        <p:nvSpPr>
          <p:cNvPr id="73731"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7373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0B45AC7-F7CE-4110-879E-BCCD5CB79B8D}" type="slidenum">
              <a:rPr lang="en-US" smtClean="0">
                <a:solidFill>
                  <a:srgbClr val="898989"/>
                </a:solidFill>
                <a:latin typeface="Arial Black" pitchFamily="34" charset="0"/>
              </a:rPr>
              <a:pPr fontAlgn="base">
                <a:spcBef>
                  <a:spcPct val="0"/>
                </a:spcBef>
                <a:spcAft>
                  <a:spcPct val="0"/>
                </a:spcAft>
                <a:buSzPct val="100000"/>
                <a:defRPr/>
              </a:pPr>
              <a:t>42</a:t>
            </a:fld>
            <a:endParaRPr lang="en-US" smtClean="0">
              <a:solidFill>
                <a:srgbClr val="898989"/>
              </a:solidFill>
              <a:latin typeface="Arial Black" pitchFamily="34" charset="0"/>
            </a:endParaRPr>
          </a:p>
        </p:txBody>
      </p:sp>
      <p:graphicFrame>
        <p:nvGraphicFramePr>
          <p:cNvPr id="73734" name="Chart 9"/>
          <p:cNvGraphicFramePr>
            <a:graphicFrameLocks/>
          </p:cNvGraphicFramePr>
          <p:nvPr/>
        </p:nvGraphicFramePr>
        <p:xfrm>
          <a:off x="1897063" y="3381375"/>
          <a:ext cx="3536950" cy="2778125"/>
        </p:xfrm>
        <a:graphic>
          <a:graphicData uri="http://schemas.openxmlformats.org/presentationml/2006/ole">
            <mc:AlternateContent xmlns:mc="http://schemas.openxmlformats.org/markup-compatibility/2006">
              <mc:Choice xmlns:v="urn:schemas-microsoft-com:vml" Requires="v">
                <p:oleObj spid="_x0000_s73738" name="Gráfico" r:id="rId4" imgW="3771747" imgH="2952646" progId="Excel.Chart.8">
                  <p:embed/>
                </p:oleObj>
              </mc:Choice>
              <mc:Fallback>
                <p:oleObj name="Gráfico" r:id="rId4" imgW="3771747" imgH="2952646" progId="Excel.Chart.8">
                  <p:embed/>
                  <p:pic>
                    <p:nvPicPr>
                      <p:cNvPr id="0" name="Chart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3381375"/>
                        <a:ext cx="35369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n-US" sz="2000" smtClean="0">
                <a:solidFill>
                  <a:srgbClr val="000000"/>
                </a:solidFill>
                <a:latin typeface="Arial" charset="0"/>
                <a:cs typeface="Arial" charset="0"/>
              </a:rPr>
              <a:t>Aire enriquecido con oxígeno (más del 23,5 %)</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No es un peligro por sí mismo</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Más propenso a una combustión acelerada y explosiva</a:t>
            </a:r>
          </a:p>
          <a:p>
            <a:pPr eaLnBrk="1" hangingPunct="1">
              <a:lnSpc>
                <a:spcPct val="100000"/>
              </a:lnSpc>
              <a:spcBef>
                <a:spcPts val="600"/>
              </a:spcBef>
              <a:spcAft>
                <a:spcPts val="600"/>
              </a:spcAft>
            </a:pPr>
            <a:r>
              <a:rPr lang="en-US" sz="2000" smtClean="0">
                <a:solidFill>
                  <a:srgbClr val="000000"/>
                </a:solidFill>
                <a:latin typeface="Arial" charset="0"/>
                <a:cs typeface="Arial" charset="0"/>
              </a:rPr>
              <a:t>Deficiente de oxígeno (menos del 19,5 %)</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Inadecuado para que lo respire una persona</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Resultado del consumo o desplazamiento</a:t>
            </a:r>
          </a:p>
          <a:p>
            <a:pPr lvl="1" eaLnBrk="1" hangingPunct="1">
              <a:lnSpc>
                <a:spcPct val="100000"/>
              </a:lnSpc>
              <a:spcBef>
                <a:spcPts val="600"/>
              </a:spcBef>
              <a:spcAft>
                <a:spcPts val="600"/>
              </a:spcAft>
              <a:buClrTx/>
              <a:buFont typeface="Arial" charset="0"/>
              <a:buNone/>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74755"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7475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AAC83D8-D00D-468C-B3C2-1277E0A76C22}" type="slidenum">
              <a:rPr lang="en-US" smtClean="0">
                <a:solidFill>
                  <a:srgbClr val="898989"/>
                </a:solidFill>
                <a:latin typeface="Arial Black" pitchFamily="34" charset="0"/>
              </a:rPr>
              <a:pPr fontAlgn="base">
                <a:spcBef>
                  <a:spcPct val="0"/>
                </a:spcBef>
                <a:spcAft>
                  <a:spcPct val="0"/>
                </a:spcAft>
                <a:buSzPct val="100000"/>
                <a:defRPr/>
              </a:pPr>
              <a:t>43</a:t>
            </a:fld>
            <a:endParaRPr lang="en-US" smtClean="0">
              <a:solidFill>
                <a:srgbClr val="898989"/>
              </a:solidFill>
              <a:latin typeface="Arial Black" pitchFamily="34" charset="0"/>
            </a:endParaRPr>
          </a:p>
        </p:txBody>
      </p:sp>
      <p:pic>
        <p:nvPicPr>
          <p:cNvPr id="7475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478338"/>
            <a:ext cx="56435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s-ES" sz="2000" smtClean="0">
                <a:solidFill>
                  <a:srgbClr val="000000"/>
                </a:solidFill>
                <a:latin typeface="Arial" charset="0"/>
                <a:cs typeface="Arial" charset="0"/>
              </a:rPr>
              <a:t>Tómese un momento y lea “Aprender de los demás” (SG pág. 23)</a:t>
            </a:r>
          </a:p>
          <a:p>
            <a:pPr eaLnBrk="1" hangingPunct="1">
              <a:lnSpc>
                <a:spcPct val="100000"/>
              </a:lnSpc>
              <a:spcBef>
                <a:spcPts val="600"/>
              </a:spcBef>
              <a:spcAft>
                <a:spcPts val="600"/>
              </a:spcAft>
            </a:pPr>
            <a:r>
              <a:rPr lang="es-ES" sz="2000" smtClean="0">
                <a:solidFill>
                  <a:srgbClr val="000000"/>
                </a:solidFill>
                <a:latin typeface="Arial" charset="0"/>
                <a:cs typeface="Arial" charset="0"/>
              </a:rPr>
              <a:t>¿Qué hubiera hecho de manera diferente para evitar esta fatalidad?</a:t>
            </a: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75779"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7578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4E11B35-8D2F-4F55-9EF9-B29B93098DFD}" type="slidenum">
              <a:rPr lang="es-ES" smtClean="0">
                <a:solidFill>
                  <a:srgbClr val="898989"/>
                </a:solidFill>
                <a:latin typeface="Arial Black" pitchFamily="34" charset="0"/>
              </a:rPr>
              <a:pPr fontAlgn="base">
                <a:spcBef>
                  <a:spcPct val="0"/>
                </a:spcBef>
                <a:spcAft>
                  <a:spcPct val="0"/>
                </a:spcAft>
                <a:buSzPct val="100000"/>
                <a:defRPr/>
              </a:pPr>
              <a:t>44</a:t>
            </a:fld>
            <a:endParaRPr lang="es-ES" smtClean="0">
              <a:solidFill>
                <a:srgbClr val="898989"/>
              </a:solidFill>
              <a:latin typeface="Arial Black" pitchFamily="34" charset="0"/>
            </a:endParaRPr>
          </a:p>
        </p:txBody>
      </p:sp>
      <p:pic>
        <p:nvPicPr>
          <p:cNvPr id="75782" name="Picture 9"/>
          <p:cNvPicPr>
            <a:picLocks noChangeAspect="1"/>
          </p:cNvPicPr>
          <p:nvPr/>
        </p:nvPicPr>
        <p:blipFill>
          <a:blip r:embed="rId3">
            <a:extLst>
              <a:ext uri="{28A0092B-C50C-407E-A947-70E740481C1C}">
                <a14:useLocalDpi xmlns:a14="http://schemas.microsoft.com/office/drawing/2010/main" val="0"/>
              </a:ext>
            </a:extLst>
          </a:blip>
          <a:srcRect l="3249" t="3345" r="2112" b="9612"/>
          <a:stretch>
            <a:fillRect/>
          </a:stretch>
        </p:blipFill>
        <p:spPr bwMode="auto">
          <a:xfrm>
            <a:off x="628650" y="2886075"/>
            <a:ext cx="4213225" cy="3179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628650" y="1379538"/>
            <a:ext cx="6303963" cy="4686300"/>
          </a:xfrm>
        </p:spPr>
        <p:txBody>
          <a:bodyPr/>
          <a:lstStyle/>
          <a:p>
            <a:pPr marL="0" indent="0" eaLnBrk="1" fontAlgn="auto" hangingPunct="1">
              <a:lnSpc>
                <a:spcPct val="100000"/>
              </a:lnSpc>
              <a:spcBef>
                <a:spcPts val="600"/>
              </a:spcBef>
              <a:spcAft>
                <a:spcPts val="600"/>
              </a:spcAft>
              <a:buFont typeface="Wingdings" panose="05000000000000000000" pitchFamily="2" charset="2"/>
              <a:buNone/>
              <a:defRPr/>
            </a:pPr>
            <a:endParaRPr lang="en-US" sz="2000" dirty="0"/>
          </a:p>
          <a:p>
            <a:pPr eaLnBrk="1" fontAlgn="auto" hangingPunct="1">
              <a:lnSpc>
                <a:spcPct val="100000"/>
              </a:lnSpc>
              <a:spcBef>
                <a:spcPts val="600"/>
              </a:spcBef>
              <a:spcAft>
                <a:spcPts val="600"/>
              </a:spcAft>
              <a:defRPr/>
            </a:pPr>
            <a:endParaRPr lang="en-US" sz="2000" dirty="0" smtClean="0"/>
          </a:p>
          <a:p>
            <a:pPr lvl="1" eaLnBrk="1" fontAlgn="auto" hangingPunct="1">
              <a:lnSpc>
                <a:spcPct val="100000"/>
              </a:lnSpc>
              <a:spcBef>
                <a:spcPts val="600"/>
              </a:spcBef>
              <a:spcAft>
                <a:spcPts val="600"/>
              </a:spcAft>
              <a:buFont typeface="Arial" pitchFamily="34" charset="0"/>
              <a:buChar char="•"/>
              <a:defRPr/>
            </a:pPr>
            <a:endParaRPr lang="en-US" sz="2000" dirty="0" smtClean="0"/>
          </a:p>
          <a:p>
            <a:pPr lvl="1" eaLnBrk="1" fontAlgn="auto" hangingPunct="1">
              <a:lnSpc>
                <a:spcPct val="100000"/>
              </a:lnSpc>
              <a:spcBef>
                <a:spcPts val="600"/>
              </a:spcBef>
              <a:spcAft>
                <a:spcPts val="600"/>
              </a:spcAft>
              <a:buFont typeface="Arial" pitchFamily="34" charset="0"/>
              <a:buChar char="•"/>
              <a:defRPr/>
            </a:pPr>
            <a:endParaRPr lang="en-US" sz="2000" dirty="0" smtClean="0"/>
          </a:p>
          <a:p>
            <a:pPr marL="0" indent="0" eaLnBrk="1" fontAlgn="auto" hangingPunct="1">
              <a:lnSpc>
                <a:spcPct val="100000"/>
              </a:lnSpc>
              <a:spcBef>
                <a:spcPts val="600"/>
              </a:spcBef>
              <a:spcAft>
                <a:spcPts val="600"/>
              </a:spcAft>
              <a:buFont typeface="Wingdings" panose="05000000000000000000" pitchFamily="2" charset="2"/>
              <a:buNone/>
              <a:defRPr/>
            </a:pPr>
            <a:endParaRPr lang="en-US" sz="2000" dirty="0"/>
          </a:p>
        </p:txBody>
      </p:sp>
      <p:sp>
        <p:nvSpPr>
          <p:cNvPr id="7680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Video</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7680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3669572-167A-480F-A155-BB89FDCBACE1}" type="slidenum">
              <a:rPr lang="en-US" smtClean="0">
                <a:solidFill>
                  <a:srgbClr val="898989"/>
                </a:solidFill>
                <a:latin typeface="Arial Black" pitchFamily="34" charset="0"/>
              </a:rPr>
              <a:pPr fontAlgn="base">
                <a:spcBef>
                  <a:spcPct val="0"/>
                </a:spcBef>
                <a:spcAft>
                  <a:spcPct val="0"/>
                </a:spcAft>
                <a:buSzPct val="100000"/>
                <a:defRPr/>
              </a:pPr>
              <a:t>45</a:t>
            </a:fld>
            <a:endParaRPr lang="en-US" smtClean="0">
              <a:solidFill>
                <a:srgbClr val="898989"/>
              </a:solidFill>
              <a:latin typeface="Arial Black" pitchFamily="34" charset="0"/>
            </a:endParaRPr>
          </a:p>
        </p:txBody>
      </p:sp>
      <p:pic>
        <p:nvPicPr>
          <p:cNvPr id="76806" name="Untitled.wmv">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l="10194" r="10165"/>
          <a:stretch>
            <a:fillRect/>
          </a:stretch>
        </p:blipFill>
        <p:spPr bwMode="auto">
          <a:xfrm>
            <a:off x="628650" y="1252538"/>
            <a:ext cx="681355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Placeholder 7"/>
          <p:cNvSpPr>
            <a:spLocks noGrp="1"/>
          </p:cNvSpPr>
          <p:nvPr>
            <p:ph type="body" sz="quarter" idx="14"/>
          </p:nvPr>
        </p:nvSpPr>
        <p:spPr bwMode="auto">
          <a:xfrm>
            <a:off x="628649" y="1379538"/>
            <a:ext cx="817029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dirty="0" smtClean="0">
                <a:solidFill>
                  <a:srgbClr val="000000"/>
                </a:solidFill>
                <a:latin typeface="Arial" charset="0"/>
                <a:cs typeface="Arial" charset="0"/>
              </a:rPr>
              <a:t>Gases y vapores inflamables</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Triángulo del fuego</a:t>
            </a:r>
          </a:p>
          <a:p>
            <a:pPr lvl="1" eaLnBrk="1" hangingPunct="1">
              <a:lnSpc>
                <a:spcPct val="100000"/>
              </a:lnSpc>
              <a:spcBef>
                <a:spcPts val="600"/>
              </a:spcBef>
              <a:spcAft>
                <a:spcPts val="600"/>
              </a:spcAft>
            </a:pPr>
            <a:r>
              <a:rPr lang="es-ES" sz="2000" dirty="0" smtClean="0">
                <a:solidFill>
                  <a:srgbClr val="000000"/>
                </a:solidFill>
                <a:latin typeface="Arial" charset="0"/>
                <a:cs typeface="Arial" charset="0"/>
              </a:rPr>
              <a:t>Calor</a:t>
            </a:r>
          </a:p>
          <a:p>
            <a:pPr lvl="1" eaLnBrk="1" hangingPunct="1">
              <a:lnSpc>
                <a:spcPct val="100000"/>
              </a:lnSpc>
              <a:spcBef>
                <a:spcPts val="600"/>
              </a:spcBef>
              <a:spcAft>
                <a:spcPts val="600"/>
              </a:spcAft>
            </a:pPr>
            <a:r>
              <a:rPr lang="es-ES" sz="2000" dirty="0" smtClean="0">
                <a:solidFill>
                  <a:srgbClr val="000000"/>
                </a:solidFill>
                <a:latin typeface="Arial" charset="0"/>
                <a:cs typeface="Arial" charset="0"/>
              </a:rPr>
              <a:t>Combustible</a:t>
            </a:r>
          </a:p>
          <a:p>
            <a:pPr lvl="1" eaLnBrk="1" hangingPunct="1">
              <a:lnSpc>
                <a:spcPct val="100000"/>
              </a:lnSpc>
              <a:spcBef>
                <a:spcPts val="600"/>
              </a:spcBef>
              <a:spcAft>
                <a:spcPts val="600"/>
              </a:spcAft>
            </a:pPr>
            <a:r>
              <a:rPr lang="es-ES" sz="2000" dirty="0" smtClean="0">
                <a:solidFill>
                  <a:srgbClr val="000000"/>
                </a:solidFill>
                <a:latin typeface="Arial" charset="0"/>
                <a:cs typeface="Arial" charset="0"/>
              </a:rPr>
              <a:t>Oxígeno</a:t>
            </a:r>
          </a:p>
          <a:p>
            <a:pPr marL="0" indent="0" eaLnBrk="1" hangingPunct="1">
              <a:lnSpc>
                <a:spcPct val="100000"/>
              </a:lnSpc>
              <a:spcBef>
                <a:spcPts val="600"/>
              </a:spcBef>
              <a:spcAft>
                <a:spcPts val="600"/>
              </a:spcAft>
            </a:pPr>
            <a:r>
              <a:rPr lang="es-ES" sz="2000" dirty="0" smtClean="0">
                <a:solidFill>
                  <a:srgbClr val="000000"/>
                </a:solidFill>
                <a:latin typeface="Arial" charset="0"/>
                <a:cs typeface="Arial" charset="0"/>
              </a:rPr>
              <a:t>¿Cuáles son algunos ejemplos de gases o productos inflamables?</a:t>
            </a:r>
          </a:p>
          <a:p>
            <a:pPr marL="914400" lvl="2" indent="0" eaLnBrk="1" hangingPunct="1">
              <a:lnSpc>
                <a:spcPct val="100000"/>
              </a:lnSpc>
              <a:spcBef>
                <a:spcPts val="600"/>
              </a:spcBef>
              <a:spcAft>
                <a:spcPts val="600"/>
              </a:spcAft>
              <a:buFont typeface="Arial" charset="0"/>
              <a:buNone/>
            </a:pPr>
            <a:endParaRPr lang="es-ES"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s-ES" sz="2000"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s-ES" sz="2000" dirty="0" smtClean="0">
              <a:solidFill>
                <a:srgbClr val="000000"/>
              </a:solidFill>
              <a:latin typeface="Arial" charset="0"/>
              <a:cs typeface="Arial" charset="0"/>
            </a:endParaRPr>
          </a:p>
        </p:txBody>
      </p:sp>
      <p:sp>
        <p:nvSpPr>
          <p:cNvPr id="77827"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7782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D1EB67F-F0B4-4E07-9B21-12473E5D8495}" type="slidenum">
              <a:rPr lang="es-ES" smtClean="0">
                <a:solidFill>
                  <a:srgbClr val="898989"/>
                </a:solidFill>
                <a:latin typeface="Arial Black" pitchFamily="34" charset="0"/>
              </a:rPr>
              <a:pPr fontAlgn="base">
                <a:spcBef>
                  <a:spcPct val="0"/>
                </a:spcBef>
                <a:spcAft>
                  <a:spcPct val="0"/>
                </a:spcAft>
                <a:buSzPct val="100000"/>
                <a:defRPr/>
              </a:pPr>
              <a:t>46</a:t>
            </a:fld>
            <a:endParaRPr lang="es-ES" smtClean="0">
              <a:solidFill>
                <a:srgbClr val="898989"/>
              </a:solidFill>
              <a:latin typeface="Arial Black" pitchFamily="34" charset="0"/>
            </a:endParaRPr>
          </a:p>
        </p:txBody>
      </p:sp>
      <p:pic>
        <p:nvPicPr>
          <p:cNvPr id="77830" name="Picture 6" descr="1178px-Fire_triangle_2_sv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337050"/>
            <a:ext cx="213201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Comprender el rango inflamable/explosivo</a:t>
            </a:r>
          </a:p>
          <a:p>
            <a:pPr eaLnBrk="1" hangingPunct="1">
              <a:lnSpc>
                <a:spcPct val="100000"/>
              </a:lnSpc>
              <a:spcBef>
                <a:spcPts val="600"/>
              </a:spcBef>
              <a:spcAft>
                <a:spcPts val="600"/>
              </a:spcAft>
            </a:pPr>
            <a:r>
              <a:rPr lang="en-US" sz="2000" smtClean="0">
                <a:solidFill>
                  <a:srgbClr val="000000"/>
                </a:solidFill>
                <a:latin typeface="Arial" charset="0"/>
                <a:cs typeface="Arial" charset="0"/>
              </a:rPr>
              <a:t>Límite explosivo más bajo (LEL)</a:t>
            </a:r>
          </a:p>
          <a:p>
            <a:pPr eaLnBrk="1" hangingPunct="1">
              <a:lnSpc>
                <a:spcPct val="100000"/>
              </a:lnSpc>
              <a:spcBef>
                <a:spcPts val="600"/>
              </a:spcBef>
              <a:spcAft>
                <a:spcPts val="600"/>
              </a:spcAft>
            </a:pPr>
            <a:r>
              <a:rPr lang="en-US" sz="2000" smtClean="0">
                <a:solidFill>
                  <a:srgbClr val="000000"/>
                </a:solidFill>
                <a:latin typeface="Arial" charset="0"/>
                <a:cs typeface="Arial" charset="0"/>
              </a:rPr>
              <a:t>Límite explosivo más alto (UEL)</a:t>
            </a: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marL="0" lvl="1" indent="0"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marL="0" lvl="1" indent="0"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78851"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7885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121CCDF-9F4A-4DF2-A427-106C8E97219D}" type="slidenum">
              <a:rPr lang="en-US" smtClean="0">
                <a:solidFill>
                  <a:srgbClr val="898989"/>
                </a:solidFill>
                <a:latin typeface="Arial Black" pitchFamily="34" charset="0"/>
              </a:rPr>
              <a:pPr fontAlgn="base">
                <a:spcBef>
                  <a:spcPct val="0"/>
                </a:spcBef>
                <a:spcAft>
                  <a:spcPct val="0"/>
                </a:spcAft>
                <a:buSzPct val="100000"/>
                <a:defRPr/>
              </a:pPr>
              <a:t>47</a:t>
            </a:fld>
            <a:endParaRPr lang="en-US" smtClean="0">
              <a:solidFill>
                <a:srgbClr val="898989"/>
              </a:solidFill>
              <a:latin typeface="Arial Black" pitchFamily="34" charset="0"/>
            </a:endParaRPr>
          </a:p>
        </p:txBody>
      </p:sp>
      <p:grpSp>
        <p:nvGrpSpPr>
          <p:cNvPr id="78854" name="Group 6"/>
          <p:cNvGrpSpPr>
            <a:grpSpLocks/>
          </p:cNvGrpSpPr>
          <p:nvPr/>
        </p:nvGrpSpPr>
        <p:grpSpPr bwMode="auto">
          <a:xfrm>
            <a:off x="628650" y="3095625"/>
            <a:ext cx="6721057" cy="2508250"/>
            <a:chOff x="0" y="0"/>
            <a:chExt cx="5962862" cy="1721973"/>
          </a:xfrm>
        </p:grpSpPr>
        <p:grpSp>
          <p:nvGrpSpPr>
            <p:cNvPr id="78855" name="Group 10"/>
            <p:cNvGrpSpPr>
              <a:grpSpLocks/>
            </p:cNvGrpSpPr>
            <p:nvPr/>
          </p:nvGrpSpPr>
          <p:grpSpPr bwMode="auto">
            <a:xfrm>
              <a:off x="0" y="212651"/>
              <a:ext cx="3955312" cy="1392866"/>
              <a:chOff x="0" y="0"/>
              <a:chExt cx="3955312" cy="1392866"/>
            </a:xfrm>
          </p:grpSpPr>
          <p:sp>
            <p:nvSpPr>
              <p:cNvPr id="20" name="Rectangle 19"/>
              <p:cNvSpPr/>
              <p:nvPr/>
            </p:nvSpPr>
            <p:spPr>
              <a:xfrm>
                <a:off x="0" y="-128"/>
                <a:ext cx="3954832" cy="467548"/>
              </a:xfrm>
              <a:prstGeom prst="rect">
                <a:avLst/>
              </a:prstGeom>
              <a:solidFill>
                <a:schemeClr val="accent2">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anchor="ctr"/>
              <a:lstStyle/>
              <a:p>
                <a:pPr algn="ctr">
                  <a:spcBef>
                    <a:spcPts val="600"/>
                  </a:spcBef>
                  <a:buSzPct val="100000"/>
                  <a:defRPr/>
                </a:pPr>
                <a:r>
                  <a:rPr lang="en-US" sz="1200" b="1">
                    <a:solidFill>
                      <a:srgbClr val="FFFFFF"/>
                    </a:solidFill>
                    <a:latin typeface="Times New Roman" pitchFamily="18" charset="0"/>
                    <a:ea typeface="Calibri" pitchFamily="34" charset="0"/>
                    <a:cs typeface="Times New Roman" pitchFamily="18" charset="0"/>
                  </a:rPr>
                  <a:t>Demasiado rico para la combustión</a:t>
                </a:r>
              </a:p>
            </p:txBody>
          </p:sp>
          <p:sp>
            <p:nvSpPr>
              <p:cNvPr id="21" name="Rectangle 20"/>
              <p:cNvSpPr/>
              <p:nvPr/>
            </p:nvSpPr>
            <p:spPr>
              <a:xfrm>
                <a:off x="0" y="925159"/>
                <a:ext cx="3954832" cy="467549"/>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ts val="600"/>
                  </a:spcBef>
                  <a:buSzPct val="100000"/>
                  <a:defRPr/>
                </a:pPr>
                <a:r>
                  <a:rPr lang="en-US" sz="1200" b="1">
                    <a:solidFill>
                      <a:srgbClr val="FFFFFF"/>
                    </a:solidFill>
                    <a:latin typeface="Times New Roman" pitchFamily="18" charset="0"/>
                    <a:ea typeface="Calibri" pitchFamily="34" charset="0"/>
                    <a:cs typeface="Times New Roman" pitchFamily="18" charset="0"/>
                  </a:rPr>
                  <a:t>Demasiado austero para la combustión</a:t>
                </a:r>
              </a:p>
            </p:txBody>
          </p:sp>
          <p:sp>
            <p:nvSpPr>
              <p:cNvPr id="22" name="Rectangle 21"/>
              <p:cNvSpPr/>
              <p:nvPr/>
            </p:nvSpPr>
            <p:spPr>
              <a:xfrm>
                <a:off x="0" y="467420"/>
                <a:ext cx="3954832" cy="468638"/>
              </a:xfrm>
              <a:prstGeom prst="rect">
                <a:avLst/>
              </a:prstGeom>
              <a:ln>
                <a:solidFill>
                  <a:schemeClr val="bg1"/>
                </a:solidFill>
              </a:ln>
            </p:spPr>
            <p:style>
              <a:lnRef idx="1">
                <a:schemeClr val="accent3"/>
              </a:lnRef>
              <a:fillRef idx="3">
                <a:schemeClr val="accent3"/>
              </a:fillRef>
              <a:effectRef idx="2">
                <a:schemeClr val="accent3"/>
              </a:effectRef>
              <a:fontRef idx="minor">
                <a:schemeClr val="lt1"/>
              </a:fontRef>
            </p:style>
            <p:txBody>
              <a:bodyPr anchor="ctr"/>
              <a:lstStyle/>
              <a:p>
                <a:pPr algn="ctr">
                  <a:spcBef>
                    <a:spcPts val="600"/>
                  </a:spcBef>
                  <a:buSzPct val="100000"/>
                  <a:defRPr/>
                </a:pPr>
                <a:r>
                  <a:rPr lang="en-US" sz="1200" b="1">
                    <a:solidFill>
                      <a:srgbClr val="FFFFFF"/>
                    </a:solidFill>
                    <a:latin typeface="Times New Roman" pitchFamily="18" charset="0"/>
                    <a:ea typeface="Calibri" pitchFamily="34" charset="0"/>
                    <a:cs typeface="Times New Roman" pitchFamily="18" charset="0"/>
                  </a:rPr>
                  <a:t>Mezcla combustible</a:t>
                </a:r>
              </a:p>
            </p:txBody>
          </p:sp>
        </p:grpSp>
        <p:cxnSp>
          <p:nvCxnSpPr>
            <p:cNvPr id="12" name="Straight Connector 11"/>
            <p:cNvCxnSpPr/>
            <p:nvPr/>
          </p:nvCxnSpPr>
          <p:spPr>
            <a:xfrm>
              <a:off x="3954832" y="212522"/>
              <a:ext cx="766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857" name="Straight Connector 12"/>
            <p:cNvCxnSpPr>
              <a:cxnSpLocks noChangeShapeType="1"/>
            </p:cNvCxnSpPr>
            <p:nvPr/>
          </p:nvCxnSpPr>
          <p:spPr bwMode="auto">
            <a:xfrm>
              <a:off x="3955312" y="680484"/>
              <a:ext cx="766076"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8858" name="Straight Connector 13"/>
            <p:cNvCxnSpPr>
              <a:cxnSpLocks noChangeShapeType="1"/>
            </p:cNvCxnSpPr>
            <p:nvPr/>
          </p:nvCxnSpPr>
          <p:spPr bwMode="auto">
            <a:xfrm>
              <a:off x="3955312" y="1594884"/>
              <a:ext cx="766076"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8859" name="Straight Connector 14"/>
            <p:cNvCxnSpPr>
              <a:cxnSpLocks noChangeShapeType="1"/>
            </p:cNvCxnSpPr>
            <p:nvPr/>
          </p:nvCxnSpPr>
          <p:spPr bwMode="auto">
            <a:xfrm>
              <a:off x="3955312" y="1137684"/>
              <a:ext cx="766076"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sp>
          <p:nvSpPr>
            <p:cNvPr id="78860" name="Text Box 2"/>
            <p:cNvSpPr txBox="1">
              <a:spLocks noChangeArrowheads="1"/>
            </p:cNvSpPr>
            <p:nvPr/>
          </p:nvSpPr>
          <p:spPr bwMode="auto">
            <a:xfrm>
              <a:off x="4657060" y="0"/>
              <a:ext cx="1305802" cy="382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SzPct val="100000"/>
              </a:pPr>
              <a:r>
                <a:rPr lang="en-US" sz="1200" dirty="0" err="1">
                  <a:solidFill>
                    <a:srgbClr val="000000"/>
                  </a:solidFill>
                  <a:latin typeface="Times New Roman" pitchFamily="18" charset="0"/>
                  <a:ea typeface="Calibri" pitchFamily="34" charset="0"/>
                  <a:cs typeface="Times New Roman" pitchFamily="18" charset="0"/>
                </a:rPr>
                <a:t>Volumen</a:t>
              </a:r>
              <a:r>
                <a:rPr lang="en-US" sz="1200" dirty="0">
                  <a:solidFill>
                    <a:srgbClr val="000000"/>
                  </a:solidFill>
                  <a:latin typeface="Times New Roman" pitchFamily="18" charset="0"/>
                  <a:ea typeface="Calibri" pitchFamily="34" charset="0"/>
                  <a:cs typeface="Times New Roman" pitchFamily="18" charset="0"/>
                </a:rPr>
                <a:t> del 100 %</a:t>
              </a:r>
            </a:p>
          </p:txBody>
        </p:sp>
        <p:sp>
          <p:nvSpPr>
            <p:cNvPr id="78861" name="Text Box 2"/>
            <p:cNvSpPr txBox="1">
              <a:spLocks noChangeArrowheads="1"/>
            </p:cNvSpPr>
            <p:nvPr/>
          </p:nvSpPr>
          <p:spPr bwMode="auto">
            <a:xfrm>
              <a:off x="4657060" y="903768"/>
              <a:ext cx="1073785" cy="382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SzPct val="100000"/>
              </a:pPr>
              <a:r>
                <a:rPr lang="en-US" sz="1200">
                  <a:solidFill>
                    <a:srgbClr val="000000"/>
                  </a:solidFill>
                  <a:latin typeface="Times New Roman" pitchFamily="18" charset="0"/>
                  <a:ea typeface="Calibri" pitchFamily="34" charset="0"/>
                  <a:cs typeface="Times New Roman" pitchFamily="18" charset="0"/>
                </a:rPr>
                <a:t>LEL</a:t>
              </a:r>
            </a:p>
          </p:txBody>
        </p:sp>
        <p:sp>
          <p:nvSpPr>
            <p:cNvPr id="78862" name="Text Box 2"/>
            <p:cNvSpPr txBox="1">
              <a:spLocks noChangeArrowheads="1"/>
            </p:cNvSpPr>
            <p:nvPr/>
          </p:nvSpPr>
          <p:spPr bwMode="auto">
            <a:xfrm>
              <a:off x="4657060" y="457200"/>
              <a:ext cx="1073785" cy="382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SzPct val="100000"/>
              </a:pPr>
              <a:r>
                <a:rPr lang="en-US" sz="1200">
                  <a:solidFill>
                    <a:srgbClr val="000000"/>
                  </a:solidFill>
                  <a:latin typeface="Times New Roman" pitchFamily="18" charset="0"/>
                  <a:ea typeface="Calibri" pitchFamily="34" charset="0"/>
                  <a:cs typeface="Times New Roman" pitchFamily="18" charset="0"/>
                </a:rPr>
                <a:t>UEL</a:t>
              </a:r>
            </a:p>
          </p:txBody>
        </p:sp>
        <p:sp>
          <p:nvSpPr>
            <p:cNvPr id="78863" name="Text Box 2"/>
            <p:cNvSpPr txBox="1">
              <a:spLocks noChangeArrowheads="1"/>
            </p:cNvSpPr>
            <p:nvPr/>
          </p:nvSpPr>
          <p:spPr bwMode="auto">
            <a:xfrm>
              <a:off x="4720856" y="1339703"/>
              <a:ext cx="1242006" cy="382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SzPct val="100000"/>
              </a:pPr>
              <a:r>
                <a:rPr lang="en-US" sz="1200" dirty="0" err="1">
                  <a:solidFill>
                    <a:srgbClr val="000000"/>
                  </a:solidFill>
                  <a:latin typeface="Times New Roman" pitchFamily="18" charset="0"/>
                  <a:ea typeface="Calibri" pitchFamily="34" charset="0"/>
                  <a:cs typeface="Times New Roman" pitchFamily="18" charset="0"/>
                </a:rPr>
                <a:t>Volumen</a:t>
              </a:r>
              <a:r>
                <a:rPr lang="en-US" sz="1200" dirty="0">
                  <a:solidFill>
                    <a:srgbClr val="000000"/>
                  </a:solidFill>
                  <a:latin typeface="Times New Roman" pitchFamily="18" charset="0"/>
                  <a:ea typeface="Calibri" pitchFamily="34" charset="0"/>
                  <a:cs typeface="Times New Roman" pitchFamily="18" charset="0"/>
                </a:rPr>
                <a:t> del 0%</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Contaminantes del aire potencialmente tóxicos</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Atmósferas que contienen gases, vapores o humos tóxicos conocidos</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Pueden producir efectos nocivos retrasados</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¿Qué puede provocar una atmósfera tóxica?</a:t>
            </a: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79875"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7987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C0C9AFD-BA69-4704-8EDE-85D2C12A7ECD}" type="slidenum">
              <a:rPr lang="en-US" smtClean="0">
                <a:solidFill>
                  <a:srgbClr val="898989"/>
                </a:solidFill>
                <a:latin typeface="Arial Black" pitchFamily="34" charset="0"/>
              </a:rPr>
              <a:pPr fontAlgn="base">
                <a:spcBef>
                  <a:spcPct val="0"/>
                </a:spcBef>
                <a:spcAft>
                  <a:spcPct val="0"/>
                </a:spcAft>
                <a:buSzPct val="100000"/>
                <a:defRPr/>
              </a:pPr>
              <a:t>48</a:t>
            </a:fld>
            <a:endParaRPr lang="en-US" smtClean="0">
              <a:solidFill>
                <a:srgbClr val="898989"/>
              </a:solidFill>
              <a:latin typeface="Arial Black" pitchFamily="34" charset="0"/>
            </a:endParaRPr>
          </a:p>
        </p:txBody>
      </p:sp>
      <p:pic>
        <p:nvPicPr>
          <p:cNvPr id="79878" name="Picture 6" descr="T:\DEPARTMENTS\Safety\Pictures\GA Property pics\Safford Nov 2013\Industrial-Mine-AcidPlant-FCX-SAF-IMG_03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630613"/>
            <a:ext cx="3248025" cy="2381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Gases tóxicos que comúnmente se encuentran en un espacio restringido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Metano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Monóxido de carbono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Ácido sulfhídrico</a:t>
            </a:r>
          </a:p>
          <a:p>
            <a:pPr marL="0" indent="0" eaLnBrk="1" hangingPunct="1">
              <a:lnSpc>
                <a:spcPct val="100000"/>
              </a:lnSpc>
              <a:spcBef>
                <a:spcPts val="600"/>
              </a:spcBef>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Al monitorear, probar</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Superior</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Medio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Inferior</a:t>
            </a:r>
          </a:p>
          <a:p>
            <a:pPr marL="0" indent="0" eaLnBrk="1" hangingPunct="1">
              <a:lnSpc>
                <a:spcPct val="100000"/>
              </a:lnSpc>
              <a:spcBef>
                <a:spcPts val="600"/>
              </a:spcBef>
              <a:spcAft>
                <a:spcPts val="600"/>
              </a:spcAft>
              <a:buClrTx/>
              <a:buFont typeface="Arial" charset="0"/>
              <a:buNone/>
            </a:pPr>
            <a:endParaRPr lang="en-US" sz="2000" smtClean="0">
              <a:solidFill>
                <a:srgbClr val="000000"/>
              </a:solidFill>
              <a:latin typeface="Arial" charset="0"/>
              <a:cs typeface="Arial" charset="0"/>
            </a:endParaRP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0899"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090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6586A59-2CB5-41F4-A313-4C19CDC3DDC0}" type="slidenum">
              <a:rPr lang="en-US" smtClean="0">
                <a:solidFill>
                  <a:srgbClr val="898989"/>
                </a:solidFill>
                <a:latin typeface="Arial Black" pitchFamily="34" charset="0"/>
              </a:rPr>
              <a:pPr fontAlgn="base">
                <a:spcBef>
                  <a:spcPct val="0"/>
                </a:spcBef>
                <a:spcAft>
                  <a:spcPct val="0"/>
                </a:spcAft>
                <a:buSzPct val="100000"/>
                <a:defRPr/>
              </a:pPr>
              <a:t>49</a:t>
            </a:fld>
            <a:endParaRPr lang="en-US" smtClean="0">
              <a:solidFill>
                <a:srgbClr val="898989"/>
              </a:solidFill>
              <a:latin typeface="Arial Black" pitchFamily="34" charset="0"/>
            </a:endParaRPr>
          </a:p>
        </p:txBody>
      </p:sp>
      <p:pic>
        <p:nvPicPr>
          <p:cNvPr id="80902" name="Picture 6" descr="C:\Users\095499\Documents\MyJabberFiles\april_hardt@fmi.com\Stratifi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563" y="4129088"/>
            <a:ext cx="35750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F1F9113-ECE8-4EB0-88C6-2C9C3995EC23}" type="slidenum">
              <a:rPr lang="es-ES" smtClean="0">
                <a:solidFill>
                  <a:srgbClr val="898989"/>
                </a:solidFill>
                <a:latin typeface="Arial Black" pitchFamily="34" charset="0"/>
              </a:rPr>
              <a:pPr fontAlgn="base">
                <a:spcBef>
                  <a:spcPct val="0"/>
                </a:spcBef>
                <a:spcAft>
                  <a:spcPct val="0"/>
                </a:spcAft>
                <a:buSzPct val="100000"/>
                <a:defRPr/>
              </a:pPr>
              <a:t>5</a:t>
            </a:fld>
            <a:endParaRPr lang="es-ES" smtClean="0">
              <a:solidFill>
                <a:srgbClr val="898989"/>
              </a:solidFill>
              <a:latin typeface="Arial Black" pitchFamily="34" charset="0"/>
            </a:endParaRPr>
          </a:p>
        </p:txBody>
      </p:sp>
      <p:sp>
        <p:nvSpPr>
          <p:cNvPr id="35843" name="Text Placeholder 3"/>
          <p:cNvSpPr>
            <a:spLocks noGrp="1"/>
          </p:cNvSpPr>
          <p:nvPr>
            <p:ph type="body" sz="quarter" idx="14"/>
          </p:nvPr>
        </p:nvSpPr>
        <p:spPr bwMode="auto">
          <a:xfrm>
            <a:off x="628650" y="1376363"/>
            <a:ext cx="6486525" cy="448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s-ES" sz="2000" smtClean="0">
                <a:solidFill>
                  <a:srgbClr val="000000"/>
                </a:solidFill>
                <a:latin typeface="Arial" charset="0"/>
                <a:cs typeface="Arial" charset="0"/>
              </a:rPr>
              <a:t>Revise la Política de salud y seguridad (SG pág. v-vi)</a:t>
            </a:r>
          </a:p>
          <a:p>
            <a:pPr eaLnBrk="1" hangingPunct="1">
              <a:lnSpc>
                <a:spcPct val="100000"/>
              </a:lnSpc>
              <a:spcBef>
                <a:spcPts val="600"/>
              </a:spcBef>
              <a:spcAft>
                <a:spcPts val="600"/>
              </a:spcAft>
            </a:pPr>
            <a:r>
              <a:rPr lang="es-ES" sz="2000" smtClean="0">
                <a:solidFill>
                  <a:srgbClr val="000000"/>
                </a:solidFill>
                <a:latin typeface="Arial" charset="0"/>
                <a:cs typeface="Arial" charset="0"/>
              </a:rPr>
              <a:t>¿Cómo la salud y la seguridad son una prioridad para Freeport-McMoRan? </a:t>
            </a:r>
          </a:p>
        </p:txBody>
      </p:sp>
      <p:sp>
        <p:nvSpPr>
          <p:cNvPr id="35844" name="Text Placeholder 4"/>
          <p:cNvSpPr>
            <a:spLocks noGrp="1"/>
          </p:cNvSpPr>
          <p:nvPr>
            <p:ph type="body" sz="quarter" idx="15"/>
          </p:nvPr>
        </p:nvSpPr>
        <p:spPr bwMode="auto">
          <a:xfrm>
            <a:off x="379413" y="574675"/>
            <a:ext cx="6237287" cy="1890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Política de salud y seguridad</a:t>
            </a:r>
          </a:p>
        </p:txBody>
      </p:sp>
      <p:sp>
        <p:nvSpPr>
          <p:cNvPr id="6"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Para protegerse:</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Familiarícese con la hoja de seguridad de datos (SDS, por sus siglas en inglés), utilice el EPP adecuado y comprenda los síntomas de la exposición.</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Póngase en contacto con un profesional de salud y seguridad o con un especialista en higiene industrial si tiene alguna pregunta.</a:t>
            </a:r>
          </a:p>
          <a:p>
            <a:pPr marL="0" indent="0" eaLnBrk="1" hangingPunct="1">
              <a:lnSpc>
                <a:spcPct val="100000"/>
              </a:lnSpc>
              <a:spcBef>
                <a:spcPts val="600"/>
              </a:spcBef>
              <a:spcAft>
                <a:spcPts val="600"/>
              </a:spcAft>
              <a:buClrTx/>
              <a:buFont typeface="Arial" charset="0"/>
              <a:buNone/>
            </a:pPr>
            <a:endParaRPr lang="en-US" sz="2000" smtClean="0">
              <a:solidFill>
                <a:srgbClr val="000000"/>
              </a:solidFill>
              <a:latin typeface="Arial" charset="0"/>
              <a:cs typeface="Arial" charset="0"/>
            </a:endParaRP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192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192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57FCBEB-68F4-4087-AE32-A6C600E78A28}" type="slidenum">
              <a:rPr lang="en-US" smtClean="0">
                <a:solidFill>
                  <a:srgbClr val="898989"/>
                </a:solidFill>
                <a:latin typeface="Arial Black" pitchFamily="34" charset="0"/>
              </a:rPr>
              <a:pPr fontAlgn="base">
                <a:spcBef>
                  <a:spcPct val="0"/>
                </a:spcBef>
                <a:spcAft>
                  <a:spcPct val="0"/>
                </a:spcAft>
                <a:buSzPct val="100000"/>
                <a:defRPr/>
              </a:pPr>
              <a:t>50</a:t>
            </a:fld>
            <a:endParaRPr lang="en-US" smtClean="0">
              <a:solidFill>
                <a:srgbClr val="898989"/>
              </a:solidFill>
              <a:latin typeface="Arial Black" pitchFamily="34" charset="0"/>
            </a:endParaRPr>
          </a:p>
        </p:txBody>
      </p:sp>
      <p:pic>
        <p:nvPicPr>
          <p:cNvPr id="81926" name="Picture 6" descr="T:\DEPARTMENTS\Safety\_Safety Courses\_Confined Space\5_Pictures &amp; Videos\Safford CS photos\102NIKON\DSCN07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 y="4284663"/>
            <a:ext cx="2430463" cy="1781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n-US" sz="2000" smtClean="0">
                <a:solidFill>
                  <a:srgbClr val="000000"/>
                </a:solidFill>
                <a:latin typeface="Arial" charset="0"/>
                <a:cs typeface="Arial" charset="0"/>
              </a:rPr>
              <a:t>Peligro inmediato para la vida o la salud (IDLH)</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Muerte inmediata o retrasada</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Efectos permanentes en la salud:</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Imposibilidad de escapar</a:t>
            </a:r>
          </a:p>
          <a:p>
            <a:pPr eaLnBrk="1" hangingPunct="1">
              <a:lnSpc>
                <a:spcPct val="100000"/>
              </a:lnSpc>
              <a:spcBef>
                <a:spcPts val="600"/>
              </a:spcBef>
              <a:spcAft>
                <a:spcPts val="600"/>
              </a:spcAft>
            </a:pPr>
            <a:r>
              <a:rPr lang="en-US" sz="2000" smtClean="0">
                <a:solidFill>
                  <a:srgbClr val="000000"/>
                </a:solidFill>
                <a:latin typeface="Arial" charset="0"/>
                <a:cs typeface="Arial" charset="0"/>
              </a:rPr>
              <a:t>¿Cuáles son las tres condiciones atmosféricas que inician una evacuación inmediata?</a:t>
            </a: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2947"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294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1B458DA-0416-49CB-ADE0-9FAA9E68D834}" type="slidenum">
              <a:rPr lang="en-US" smtClean="0">
                <a:solidFill>
                  <a:srgbClr val="898989"/>
                </a:solidFill>
                <a:latin typeface="Arial Black" pitchFamily="34" charset="0"/>
              </a:rPr>
              <a:pPr fontAlgn="base">
                <a:spcBef>
                  <a:spcPct val="0"/>
                </a:spcBef>
                <a:spcAft>
                  <a:spcPct val="0"/>
                </a:spcAft>
                <a:buSzPct val="100000"/>
                <a:defRPr/>
              </a:pPr>
              <a:t>51</a:t>
            </a:fld>
            <a:endParaRPr lang="en-US" smtClean="0">
              <a:solidFill>
                <a:srgbClr val="898989"/>
              </a:solidFill>
              <a:latin typeface="Arial Black" pitchFamily="34" charset="0"/>
            </a:endParaRPr>
          </a:p>
        </p:txBody>
      </p:sp>
      <p:pic>
        <p:nvPicPr>
          <p:cNvPr id="82950" name="Picture 6" descr="T:\DEPARTMENTS\Safety\_Safety Courses\_Confined Space\5_Pictures &amp; Videos\IMG_597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948113"/>
            <a:ext cx="3217863" cy="224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¿Cuáles son los requisitos para una entrada a un peligro para la vida o la salud?</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Equipo eléctrico intrínsecamente seguro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Protección respiratoria y para la piel</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Encargado capacitado apostado afuera</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Método de comunicación establecido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Equipo de rescate de respaldo apostado afuera</a:t>
            </a:r>
          </a:p>
          <a:p>
            <a:pPr marL="0" indent="0"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3971"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397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3F358E4-F1DF-4990-95DF-26073A4EF3DE}" type="slidenum">
              <a:rPr lang="en-US" smtClean="0">
                <a:solidFill>
                  <a:srgbClr val="898989"/>
                </a:solidFill>
                <a:latin typeface="Arial Black" pitchFamily="34" charset="0"/>
              </a:rPr>
              <a:pPr fontAlgn="base">
                <a:spcBef>
                  <a:spcPct val="0"/>
                </a:spcBef>
                <a:spcAft>
                  <a:spcPct val="0"/>
                </a:spcAft>
                <a:buSzPct val="100000"/>
                <a:defRPr/>
              </a:pPr>
              <a:t>52</a:t>
            </a:fld>
            <a:endParaRPr lang="en-US" smtClean="0">
              <a:solidFill>
                <a:srgbClr val="898989"/>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charRg st="45" end="8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charRg st="85" end="11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charRg st="117" end="15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charRg st="153" end="18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charRg st="186" end="2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Peligros de hundimiento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Asfixia o compresión</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Trampa tipo cono, cilindro y cuña</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Ubicaciones comunes para hundimiento potencial</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Recipientes de almacenamiento</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Silos</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Tolvas</a:t>
            </a: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4995"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499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3296CF5-29AB-4713-AACD-08FDAF7D6543}" type="slidenum">
              <a:rPr lang="en-US" smtClean="0">
                <a:solidFill>
                  <a:srgbClr val="898989"/>
                </a:solidFill>
                <a:latin typeface="Arial Black" pitchFamily="34" charset="0"/>
              </a:rPr>
              <a:pPr fontAlgn="base">
                <a:spcBef>
                  <a:spcPct val="0"/>
                </a:spcBef>
                <a:spcAft>
                  <a:spcPct val="0"/>
                </a:spcAft>
                <a:buSzPct val="100000"/>
                <a:defRPr/>
              </a:pPr>
              <a:t>53</a:t>
            </a:fld>
            <a:endParaRPr lang="en-US" smtClean="0">
              <a:solidFill>
                <a:srgbClr val="898989"/>
              </a:solidFill>
              <a:latin typeface="Arial Black" pitchFamily="34" charset="0"/>
            </a:endParaRPr>
          </a:p>
        </p:txBody>
      </p:sp>
      <p:pic>
        <p:nvPicPr>
          <p:cNvPr id="84998" name="Picture 6" descr="C:\Users\095499\AppData\Local\Microsoft\Windows\Temporary Internet Files\Content.Outlook\B9UAK40Z\DSCN0283 (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3025" y="3729038"/>
            <a:ext cx="3049588" cy="2287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Paredes que convergen por dentro </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Peligros de deslizamiento y caída</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Atrapado o asfixiado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Ubicaciones comunes para paredes que convergen por dentro</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Colectores de polvo</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Espesantes</a:t>
            </a:r>
          </a:p>
          <a:p>
            <a:pPr lvl="1" eaLnBrk="1" hangingPunct="1">
              <a:lnSpc>
                <a:spcPct val="100000"/>
              </a:lnSpc>
              <a:spcBef>
                <a:spcPts val="600"/>
              </a:spcBef>
              <a:spcAft>
                <a:spcPts val="600"/>
              </a:spcAft>
            </a:pPr>
            <a:r>
              <a:rPr lang="en-US" sz="2000" smtClean="0">
                <a:solidFill>
                  <a:srgbClr val="000000"/>
                </a:solidFill>
                <a:latin typeface="Arial" charset="0"/>
                <a:cs typeface="Arial" charset="0"/>
              </a:rPr>
              <a:t>Celdas/tanques de flotación</a:t>
            </a:r>
          </a:p>
          <a:p>
            <a:pPr marL="914400" lvl="2" indent="0" eaLnBrk="1" hangingPunct="1">
              <a:lnSpc>
                <a:spcPct val="100000"/>
              </a:lnSpc>
              <a:spcBef>
                <a:spcPts val="600"/>
              </a:spcBef>
              <a:spcAft>
                <a:spcPts val="600"/>
              </a:spcAft>
              <a:buFont typeface="Arial" charset="0"/>
              <a:buNone/>
            </a:pPr>
            <a:endParaRPr lang="en-US"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6019"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602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3562CF0-B08C-49AC-A43C-9FAAE791FCB7}" type="slidenum">
              <a:rPr lang="en-US" smtClean="0">
                <a:solidFill>
                  <a:srgbClr val="898989"/>
                </a:solidFill>
                <a:latin typeface="Arial Black" pitchFamily="34" charset="0"/>
              </a:rPr>
              <a:pPr fontAlgn="base">
                <a:spcBef>
                  <a:spcPct val="0"/>
                </a:spcBef>
                <a:spcAft>
                  <a:spcPct val="0"/>
                </a:spcAft>
                <a:buSzPct val="100000"/>
                <a:defRPr/>
              </a:pPr>
              <a:t>54</a:t>
            </a:fld>
            <a:endParaRPr lang="en-US" smtClean="0">
              <a:solidFill>
                <a:srgbClr val="898989"/>
              </a:solidFill>
              <a:latin typeface="Arial Black" pitchFamily="34" charset="0"/>
            </a:endParaRPr>
          </a:p>
        </p:txBody>
      </p:sp>
      <p:pic>
        <p:nvPicPr>
          <p:cNvPr id="86022" name="Picture 10" descr="T:\DEPARTMENTS\Safety\_Safety Courses\_Confined Space\5_Pictures &amp; Videos\Book\M3-Inwardly Converging Walls.JPG"/>
          <p:cNvPicPr>
            <a:picLocks noChangeAspect="1"/>
          </p:cNvPicPr>
          <p:nvPr/>
        </p:nvPicPr>
        <p:blipFill>
          <a:blip r:embed="rId3">
            <a:extLst>
              <a:ext uri="{28A0092B-C50C-407E-A947-70E740481C1C}">
                <a14:useLocalDpi xmlns:a14="http://schemas.microsoft.com/office/drawing/2010/main" val="0"/>
              </a:ext>
            </a:extLst>
          </a:blip>
          <a:srcRect t="3989" b="6837"/>
          <a:stretch>
            <a:fillRect/>
          </a:stretch>
        </p:blipFill>
        <p:spPr bwMode="auto">
          <a:xfrm>
            <a:off x="4721225" y="3300413"/>
            <a:ext cx="2368550" cy="3009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Placeholder 7"/>
          <p:cNvSpPr>
            <a:spLocks noGrp="1"/>
          </p:cNvSpPr>
          <p:nvPr>
            <p:ph type="body" sz="quarter" idx="14"/>
          </p:nvPr>
        </p:nvSpPr>
        <p:spPr bwMode="auto">
          <a:xfrm>
            <a:off x="628650" y="1379538"/>
            <a:ext cx="7566444"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dirty="0" err="1" smtClean="0">
                <a:solidFill>
                  <a:srgbClr val="000000"/>
                </a:solidFill>
                <a:latin typeface="Arial" charset="0"/>
                <a:cs typeface="Arial" charset="0"/>
              </a:rPr>
              <a:t>Otros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peligros</a:t>
            </a:r>
            <a:r>
              <a:rPr lang="en-US" sz="2000" dirty="0" smtClean="0">
                <a:solidFill>
                  <a:srgbClr val="000000"/>
                </a:solidFill>
                <a:latin typeface="Arial" charset="0"/>
                <a:cs typeface="Arial" charset="0"/>
              </a:rPr>
              <a:t> graves</a:t>
            </a:r>
          </a:p>
          <a:p>
            <a:pPr marL="0" indent="0" eaLnBrk="1" hangingPunct="1">
              <a:lnSpc>
                <a:spcPct val="100000"/>
              </a:lnSpc>
              <a:spcBef>
                <a:spcPts val="600"/>
              </a:spcBef>
              <a:spcAft>
                <a:spcPts val="600"/>
              </a:spcAft>
            </a:pPr>
            <a:r>
              <a:rPr lang="en-US" sz="2000" dirty="0" err="1" smtClean="0">
                <a:solidFill>
                  <a:srgbClr val="000000"/>
                </a:solidFill>
                <a:latin typeface="Arial" charset="0"/>
                <a:cs typeface="Arial" charset="0"/>
              </a:rPr>
              <a:t>Peligro</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eléctrico</a:t>
            </a: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r>
              <a:rPr lang="en-US" sz="2000" dirty="0" err="1" smtClean="0">
                <a:solidFill>
                  <a:srgbClr val="000000"/>
                </a:solidFill>
                <a:latin typeface="Arial" charset="0"/>
                <a:cs typeface="Arial" charset="0"/>
              </a:rPr>
              <a:t>Sistemas</a:t>
            </a:r>
            <a:r>
              <a:rPr lang="en-US" sz="2000" dirty="0" smtClean="0">
                <a:solidFill>
                  <a:srgbClr val="000000"/>
                </a:solidFill>
                <a:latin typeface="Arial" charset="0"/>
                <a:cs typeface="Arial" charset="0"/>
              </a:rPr>
              <a:t> de conexión a </a:t>
            </a:r>
            <a:r>
              <a:rPr lang="en-US" sz="2000" dirty="0" err="1" smtClean="0">
                <a:solidFill>
                  <a:srgbClr val="000000"/>
                </a:solidFill>
                <a:latin typeface="Arial" charset="0"/>
                <a:cs typeface="Arial" charset="0"/>
              </a:rPr>
              <a:t>tierra</a:t>
            </a: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r>
              <a:rPr lang="en-US" sz="2000" dirty="0" smtClean="0">
                <a:solidFill>
                  <a:srgbClr val="000000"/>
                </a:solidFill>
                <a:latin typeface="Arial" charset="0"/>
                <a:cs typeface="Arial" charset="0"/>
              </a:rPr>
              <a:t>El </a:t>
            </a:r>
            <a:r>
              <a:rPr lang="en-US" sz="2000" dirty="0" err="1" smtClean="0">
                <a:solidFill>
                  <a:srgbClr val="000000"/>
                </a:solidFill>
                <a:latin typeface="Arial" charset="0"/>
                <a:cs typeface="Arial" charset="0"/>
              </a:rPr>
              <a:t>aire</a:t>
            </a:r>
            <a:r>
              <a:rPr lang="en-US" sz="2000" dirty="0" smtClean="0">
                <a:solidFill>
                  <a:srgbClr val="000000"/>
                </a:solidFill>
                <a:latin typeface="Arial" charset="0"/>
                <a:cs typeface="Arial" charset="0"/>
              </a:rPr>
              <a:t> dentro de </a:t>
            </a:r>
            <a:r>
              <a:rPr lang="en-US" sz="2000" dirty="0" err="1" smtClean="0">
                <a:solidFill>
                  <a:srgbClr val="000000"/>
                </a:solidFill>
                <a:latin typeface="Arial" charset="0"/>
                <a:cs typeface="Arial" charset="0"/>
              </a:rPr>
              <a:t>las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bóvedas</a:t>
            </a:r>
            <a:r>
              <a:rPr lang="en-US" sz="2000" dirty="0" smtClean="0">
                <a:solidFill>
                  <a:srgbClr val="000000"/>
                </a:solidFill>
                <a:latin typeface="Arial" charset="0"/>
                <a:cs typeface="Arial" charset="0"/>
              </a:rPr>
              <a:t> puede </a:t>
            </a:r>
            <a:r>
              <a:rPr lang="en-US" sz="2000" dirty="0" err="1" smtClean="0">
                <a:solidFill>
                  <a:srgbClr val="000000"/>
                </a:solidFill>
                <a:latin typeface="Arial" charset="0"/>
                <a:cs typeface="Arial" charset="0"/>
              </a:rPr>
              <a:t>volverse</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deficiente</a:t>
            </a:r>
            <a:r>
              <a:rPr lang="en-US" sz="2000" dirty="0" smtClean="0">
                <a:solidFill>
                  <a:srgbClr val="000000"/>
                </a:solidFill>
                <a:latin typeface="Arial" charset="0"/>
                <a:cs typeface="Arial" charset="0"/>
              </a:rPr>
              <a:t> de </a:t>
            </a:r>
            <a:r>
              <a:rPr lang="en-US" sz="2000" dirty="0" err="1" smtClean="0">
                <a:solidFill>
                  <a:srgbClr val="000000"/>
                </a:solidFill>
                <a:latin typeface="Arial" charset="0"/>
                <a:cs typeface="Arial" charset="0"/>
              </a:rPr>
              <a:t>oxígeno</a:t>
            </a:r>
            <a:r>
              <a:rPr lang="en-US" sz="2000" dirty="0" smtClean="0">
                <a:solidFill>
                  <a:srgbClr val="000000"/>
                </a:solidFill>
                <a:latin typeface="Arial" charset="0"/>
                <a:cs typeface="Arial" charset="0"/>
              </a:rPr>
              <a:t>.</a:t>
            </a:r>
          </a:p>
          <a:p>
            <a:pPr lvl="1" eaLnBrk="1" hangingPunct="1">
              <a:lnSpc>
                <a:spcPct val="100000"/>
              </a:lnSpc>
              <a:spcBef>
                <a:spcPts val="600"/>
              </a:spcBef>
              <a:spcAft>
                <a:spcPts val="600"/>
              </a:spcAft>
            </a:pPr>
            <a:r>
              <a:rPr lang="en-US" sz="2000" dirty="0" err="1" smtClean="0">
                <a:solidFill>
                  <a:srgbClr val="000000"/>
                </a:solidFill>
                <a:latin typeface="Arial" charset="0"/>
                <a:cs typeface="Arial" charset="0"/>
              </a:rPr>
              <a:t>Imanes</a:t>
            </a: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dirty="0" smtClean="0">
              <a:solidFill>
                <a:srgbClr val="000000"/>
              </a:solidFill>
              <a:latin typeface="Arial" charset="0"/>
              <a:cs typeface="Arial" charset="0"/>
            </a:endParaRPr>
          </a:p>
        </p:txBody>
      </p:sp>
      <p:sp>
        <p:nvSpPr>
          <p:cNvPr id="8704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704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CE3C9F3-4DB3-48B8-9865-AAE648CE18DC}" type="slidenum">
              <a:rPr lang="en-US" smtClean="0">
                <a:solidFill>
                  <a:srgbClr val="898989"/>
                </a:solidFill>
                <a:latin typeface="Arial Black" pitchFamily="34" charset="0"/>
              </a:rPr>
              <a:pPr fontAlgn="base">
                <a:spcBef>
                  <a:spcPct val="0"/>
                </a:spcBef>
                <a:spcAft>
                  <a:spcPct val="0"/>
                </a:spcAft>
                <a:buSzPct val="100000"/>
                <a:defRPr/>
              </a:pPr>
              <a:t>55</a:t>
            </a:fld>
            <a:endParaRPr lang="en-US" smtClean="0">
              <a:solidFill>
                <a:srgbClr val="898989"/>
              </a:solidFill>
              <a:latin typeface="Arial Black" pitchFamily="34" charset="0"/>
            </a:endParaRPr>
          </a:p>
        </p:txBody>
      </p:sp>
      <p:pic>
        <p:nvPicPr>
          <p:cNvPr id="87046" name="Picture 6" descr="C:\Users\095499\AppData\Local\Microsoft\Windows\Temporary Internet Files\Content.Outlook\B9UAK40Z\11-25-08_Photos 0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3673475"/>
            <a:ext cx="3184525" cy="2392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Mecánica</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Energía almacenada</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Energía del movimiento</a:t>
            </a: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8067"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806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84938BB-A4A6-4396-B2EA-F3FCBEB6BB69}" type="slidenum">
              <a:rPr lang="en-US" smtClean="0">
                <a:solidFill>
                  <a:srgbClr val="898989"/>
                </a:solidFill>
                <a:latin typeface="Arial Black" pitchFamily="34" charset="0"/>
              </a:rPr>
              <a:pPr fontAlgn="base">
                <a:spcBef>
                  <a:spcPct val="0"/>
                </a:spcBef>
                <a:spcAft>
                  <a:spcPct val="0"/>
                </a:spcAft>
                <a:buSzPct val="100000"/>
                <a:defRPr/>
              </a:pPr>
              <a:t>56</a:t>
            </a:fld>
            <a:endParaRPr lang="en-US" smtClean="0">
              <a:solidFill>
                <a:srgbClr val="898989"/>
              </a:solidFill>
              <a:latin typeface="Arial Black" pitchFamily="34" charset="0"/>
            </a:endParaRPr>
          </a:p>
        </p:txBody>
      </p:sp>
      <p:pic>
        <p:nvPicPr>
          <p:cNvPr id="88070" name="Picture 6" descr="C:\Users\60030418\AppData\Local\Microsoft\Windows\Temporary Internet Files\Content.Word\DSCN00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213100"/>
            <a:ext cx="3838575" cy="2852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Presión del líquido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Potencial de ahogamiento o exposiciones químicas</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Garantizar que se realice el procedimiento adecuado de bloqueo, etiquetado y prueba (LOTOTO)</a:t>
            </a: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89091"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8909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FD59B8B-9EE2-4B88-BC3A-EF183BCFEAF5}" type="slidenum">
              <a:rPr lang="en-US" smtClean="0">
                <a:solidFill>
                  <a:srgbClr val="898989"/>
                </a:solidFill>
                <a:latin typeface="Arial Black" pitchFamily="34" charset="0"/>
              </a:rPr>
              <a:pPr fontAlgn="base">
                <a:spcBef>
                  <a:spcPct val="0"/>
                </a:spcBef>
                <a:spcAft>
                  <a:spcPct val="0"/>
                </a:spcAft>
                <a:buSzPct val="100000"/>
                <a:defRPr/>
              </a:pPr>
              <a:t>57</a:t>
            </a:fld>
            <a:endParaRPr lang="en-US" smtClean="0">
              <a:solidFill>
                <a:srgbClr val="898989"/>
              </a:solidFill>
              <a:latin typeface="Arial Black" pitchFamily="34" charset="0"/>
            </a:endParaRPr>
          </a:p>
        </p:txBody>
      </p:sp>
      <p:pic>
        <p:nvPicPr>
          <p:cNvPr id="89094" name="Picture 9" descr="C:\Users\60030418\Documents\MyJabberFiles\gregory_arbizo@fmi.com\IMG_04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235325"/>
            <a:ext cx="4027488" cy="2830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Peligro químico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Contención común en almacenamiento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Residuo o métodos de limpieza</a:t>
            </a: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90115"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9011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377BB77-97A2-492F-B960-24E1D7B4F60C}" type="slidenum">
              <a:rPr lang="en-US" smtClean="0">
                <a:solidFill>
                  <a:srgbClr val="898989"/>
                </a:solidFill>
                <a:latin typeface="Arial Black" pitchFamily="34" charset="0"/>
              </a:rPr>
              <a:pPr fontAlgn="base">
                <a:spcBef>
                  <a:spcPct val="0"/>
                </a:spcBef>
                <a:spcAft>
                  <a:spcPct val="0"/>
                </a:spcAft>
                <a:buSzPct val="100000"/>
                <a:defRPr/>
              </a:pPr>
              <a:t>58</a:t>
            </a:fld>
            <a:endParaRPr lang="en-US" smtClean="0">
              <a:solidFill>
                <a:srgbClr val="898989"/>
              </a:solidFill>
              <a:latin typeface="Arial Black" pitchFamily="34" charset="0"/>
            </a:endParaRPr>
          </a:p>
        </p:txBody>
      </p:sp>
      <p:pic>
        <p:nvPicPr>
          <p:cNvPr id="90118" name="Picture 6" descr="C:\Users\60030418\Documents\MyJabberFiles\gregory_arbizo@fmi.com\IMG_05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205163"/>
            <a:ext cx="4194175" cy="286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Acoplamiento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Se crea un espacio vacío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Colapso de materiales</a:t>
            </a: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91139"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9114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33CC6D0-0792-452C-BB32-1CADD9F19B62}" type="slidenum">
              <a:rPr lang="en-US" smtClean="0">
                <a:solidFill>
                  <a:srgbClr val="898989"/>
                </a:solidFill>
                <a:latin typeface="Arial Black" pitchFamily="34" charset="0"/>
              </a:rPr>
              <a:pPr fontAlgn="base">
                <a:spcBef>
                  <a:spcPct val="0"/>
                </a:spcBef>
                <a:spcAft>
                  <a:spcPct val="0"/>
                </a:spcAft>
                <a:buSzPct val="100000"/>
                <a:defRPr/>
              </a:pPr>
              <a:t>59</a:t>
            </a:fld>
            <a:endParaRPr lang="en-US" smtClean="0">
              <a:solidFill>
                <a:srgbClr val="898989"/>
              </a:solidFill>
              <a:latin typeface="Arial Black" pitchFamily="34" charset="0"/>
            </a:endParaRPr>
          </a:p>
        </p:txBody>
      </p:sp>
      <p:pic>
        <p:nvPicPr>
          <p:cNvPr id="91142" name="Picture 2"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l="69527" t="420" r="2438" b="52287"/>
          <a:stretch>
            <a:fillRect/>
          </a:stretch>
        </p:blipFill>
        <p:spPr bwMode="auto">
          <a:xfrm>
            <a:off x="628650" y="2905125"/>
            <a:ext cx="2120900" cy="3284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6"/>
          <p:cNvSpPr txBox="1">
            <a:spLocks noChangeArrowheads="1"/>
          </p:cNvSpPr>
          <p:nvPr/>
        </p:nvSpPr>
        <p:spPr bwMode="auto">
          <a:xfrm>
            <a:off x="628650" y="1241425"/>
            <a:ext cx="620553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SzPct val="100000"/>
            </a:pPr>
            <a:r>
              <a:rPr lang="es-ES" sz="2000" b="1">
                <a:solidFill>
                  <a:srgbClr val="000000"/>
                </a:solidFill>
              </a:rPr>
              <a:t>Módulo 1:  Evaluación de un espacio restringido</a:t>
            </a:r>
          </a:p>
          <a:p>
            <a:pPr eaLnBrk="1" hangingPunct="1">
              <a:spcBef>
                <a:spcPts val="600"/>
              </a:spcBef>
              <a:spcAft>
                <a:spcPts val="600"/>
              </a:spcAft>
              <a:buClr>
                <a:srgbClr val="00B0F0"/>
              </a:buClr>
              <a:buFont typeface="Wingdings" pitchFamily="2" charset="2"/>
              <a:buChar char="§"/>
            </a:pPr>
            <a:r>
              <a:rPr lang="es-ES" sz="2000">
                <a:solidFill>
                  <a:srgbClr val="000000"/>
                </a:solidFill>
              </a:rPr>
              <a:t>Clasifique los espacios restringidos, según tres criterios.</a:t>
            </a:r>
          </a:p>
          <a:p>
            <a:pPr eaLnBrk="1" hangingPunct="1">
              <a:spcBef>
                <a:spcPts val="600"/>
              </a:spcBef>
              <a:spcAft>
                <a:spcPts val="600"/>
              </a:spcAft>
              <a:buClr>
                <a:srgbClr val="00B0F0"/>
              </a:buClr>
              <a:buFont typeface="Wingdings" pitchFamily="2" charset="2"/>
              <a:buChar char="§"/>
            </a:pPr>
            <a:r>
              <a:rPr lang="es-ES" sz="2000">
                <a:solidFill>
                  <a:srgbClr val="000000"/>
                </a:solidFill>
              </a:rPr>
              <a:t>Analice las características de un espacio restringido para el que se requiere permiso.</a:t>
            </a:r>
          </a:p>
          <a:p>
            <a:pPr eaLnBrk="1" hangingPunct="1">
              <a:spcBef>
                <a:spcPts val="600"/>
              </a:spcBef>
              <a:spcAft>
                <a:spcPts val="600"/>
              </a:spcAft>
              <a:buClr>
                <a:srgbClr val="00B0F0"/>
              </a:buClr>
              <a:buFont typeface="Wingdings" pitchFamily="2" charset="2"/>
              <a:buChar char="§"/>
            </a:pPr>
            <a:endParaRPr lang="es-ES" sz="2000">
              <a:solidFill>
                <a:srgbClr val="000000"/>
              </a:solidFill>
            </a:endParaRPr>
          </a:p>
          <a:p>
            <a:pPr eaLnBrk="1" hangingPunct="1">
              <a:spcBef>
                <a:spcPts val="600"/>
              </a:spcBef>
              <a:spcAft>
                <a:spcPts val="600"/>
              </a:spcAft>
              <a:buSzPct val="100000"/>
            </a:pPr>
            <a:r>
              <a:rPr lang="es-ES" sz="2000" b="1">
                <a:solidFill>
                  <a:srgbClr val="000000"/>
                </a:solidFill>
              </a:rPr>
              <a:t>Módulo 2:  Peligros de espacios restringidos para los que se requiere permiso</a:t>
            </a:r>
          </a:p>
          <a:p>
            <a:pPr eaLnBrk="1" hangingPunct="1">
              <a:spcBef>
                <a:spcPts val="600"/>
              </a:spcBef>
              <a:spcAft>
                <a:spcPts val="600"/>
              </a:spcAft>
              <a:buClr>
                <a:srgbClr val="00B0F0"/>
              </a:buClr>
              <a:buFont typeface="Wingdings" pitchFamily="2" charset="2"/>
              <a:buChar char="§"/>
            </a:pPr>
            <a:r>
              <a:rPr lang="es-ES" sz="2000">
                <a:solidFill>
                  <a:srgbClr val="000000"/>
                </a:solidFill>
              </a:rPr>
              <a:t>Analice los peligros relacionados con los espacios restringidos para los que se requiere permiso.</a:t>
            </a:r>
          </a:p>
        </p:txBody>
      </p:sp>
      <p:sp>
        <p:nvSpPr>
          <p:cNvPr id="36867"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Objetivos de aprendizaje</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3686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p:cNvSpPr>
            <a:spLocks noGrp="1"/>
          </p:cNvSpPr>
          <p:nvPr>
            <p:ph type="ftr" sz="quarter" idx="11"/>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l" fontAlgn="base">
              <a:spcBef>
                <a:spcPct val="0"/>
              </a:spcBef>
              <a:spcAft>
                <a:spcPct val="0"/>
              </a:spcAft>
              <a:buSzPct val="100000"/>
              <a:defRPr/>
            </a:pPr>
            <a:r>
              <a:rPr lang="es-ES" sz="700" smtClean="0">
                <a:solidFill>
                  <a:srgbClr val="898989"/>
                </a:solidFill>
                <a:latin typeface="Arial Black" pitchFamily="34" charset="0"/>
              </a:rPr>
              <a:t>ESPACIO RESTRINGIDO – SFT FCX1003C</a:t>
            </a:r>
          </a:p>
        </p:txBody>
      </p:sp>
      <p:sp>
        <p:nvSpPr>
          <p:cNvPr id="14" name="Slide Number Placeholder 2"/>
          <p:cNvSpPr>
            <a:spLocks noGrp="1"/>
          </p:cNvSpPr>
          <p:nvPr>
            <p:ph type="sldNum" sz="quarter" idx="12"/>
          </p:nvPr>
        </p:nvSpPr>
        <p:spPr>
          <a:xfrm>
            <a:off x="6865938" y="6157913"/>
            <a:ext cx="2278062"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r>
              <a:rPr lang="es-ES" sz="700" smtClean="0">
                <a:solidFill>
                  <a:srgbClr val="898989"/>
                </a:solidFill>
                <a:latin typeface="Arial Black" pitchFamily="34" charset="0"/>
              </a:rPr>
              <a:t>6</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Resbalones, tropiezos y caídas</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Puede causar una lesión o la muerte</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La configuración del espacio aumenta el peligro</a:t>
            </a: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92163"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9216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2040DC5-822C-4B1C-BA17-D27DD5F6F480}" type="slidenum">
              <a:rPr lang="en-US" smtClean="0">
                <a:solidFill>
                  <a:srgbClr val="898989"/>
                </a:solidFill>
                <a:latin typeface="Arial Black" pitchFamily="34" charset="0"/>
              </a:rPr>
              <a:pPr fontAlgn="base">
                <a:spcBef>
                  <a:spcPct val="0"/>
                </a:spcBef>
                <a:spcAft>
                  <a:spcPct val="0"/>
                </a:spcAft>
                <a:buSzPct val="100000"/>
                <a:defRPr/>
              </a:pPr>
              <a:t>60</a:t>
            </a:fld>
            <a:endParaRPr lang="en-US" smtClean="0">
              <a:solidFill>
                <a:srgbClr val="898989"/>
              </a:solidFill>
              <a:latin typeface="Arial Black" pitchFamily="34" charset="0"/>
            </a:endParaRPr>
          </a:p>
        </p:txBody>
      </p:sp>
      <p:pic>
        <p:nvPicPr>
          <p:cNvPr id="92166" name="Picture 6" descr="T:\DEPARTMENTS\Safety\_Safety Courses\Fundamentals Of Safety\5_Pictures &amp; Videos\housekeeping_1_111413.JPG"/>
          <p:cNvPicPr>
            <a:picLocks noChangeAspect="1"/>
          </p:cNvPicPr>
          <p:nvPr/>
        </p:nvPicPr>
        <p:blipFill>
          <a:blip r:embed="rId3">
            <a:extLst>
              <a:ext uri="{28A0092B-C50C-407E-A947-70E740481C1C}">
                <a14:useLocalDpi xmlns:a14="http://schemas.microsoft.com/office/drawing/2010/main" val="0"/>
              </a:ext>
            </a:extLst>
          </a:blip>
          <a:srcRect r="27274"/>
          <a:stretch>
            <a:fillRect/>
          </a:stretch>
        </p:blipFill>
        <p:spPr bwMode="auto">
          <a:xfrm>
            <a:off x="619125" y="2951163"/>
            <a:ext cx="3582988" cy="3114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Placeholder 7"/>
          <p:cNvSpPr>
            <a:spLocks noGrp="1"/>
          </p:cNvSpPr>
          <p:nvPr>
            <p:ph type="body" sz="quarter" idx="14"/>
          </p:nvPr>
        </p:nvSpPr>
        <p:spPr bwMode="auto">
          <a:xfrm>
            <a:off x="628650" y="1379538"/>
            <a:ext cx="63976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smtClean="0">
                <a:solidFill>
                  <a:srgbClr val="000000"/>
                </a:solidFill>
                <a:latin typeface="Arial" charset="0"/>
                <a:cs typeface="Arial" charset="0"/>
              </a:rPr>
              <a:t>Temperaturas extremas</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Los factores ambientales pueden modificar un espacio restringido</a:t>
            </a:r>
          </a:p>
          <a:p>
            <a:pPr marL="0" indent="0" eaLnBrk="1" hangingPunct="1">
              <a:lnSpc>
                <a:spcPct val="100000"/>
              </a:lnSpc>
              <a:spcBef>
                <a:spcPts val="600"/>
              </a:spcBef>
              <a:spcAft>
                <a:spcPts val="600"/>
              </a:spcAft>
            </a:pPr>
            <a:r>
              <a:rPr lang="en-US" sz="2000" smtClean="0">
                <a:solidFill>
                  <a:srgbClr val="000000"/>
                </a:solidFill>
                <a:latin typeface="Arial" charset="0"/>
                <a:cs typeface="Arial" charset="0"/>
              </a:rPr>
              <a:t>Asociado con el calor y el frío extremos</a:t>
            </a: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smtClean="0">
              <a:solidFill>
                <a:srgbClr val="000000"/>
              </a:solidFill>
              <a:latin typeface="Arial" charset="0"/>
              <a:cs typeface="Arial" charset="0"/>
            </a:endParaRPr>
          </a:p>
        </p:txBody>
      </p:sp>
      <p:sp>
        <p:nvSpPr>
          <p:cNvPr id="93187"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9318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6DEE5A4-F4E6-4EC3-9D48-A297F5598AED}" type="slidenum">
              <a:rPr lang="en-US" smtClean="0">
                <a:solidFill>
                  <a:srgbClr val="898989"/>
                </a:solidFill>
                <a:latin typeface="Arial Black" pitchFamily="34" charset="0"/>
              </a:rPr>
              <a:pPr fontAlgn="base">
                <a:spcBef>
                  <a:spcPct val="0"/>
                </a:spcBef>
                <a:spcAft>
                  <a:spcPct val="0"/>
                </a:spcAft>
                <a:buSzPct val="100000"/>
                <a:defRPr/>
              </a:pPr>
              <a:t>61</a:t>
            </a:fld>
            <a:endParaRPr lang="en-US" smtClean="0">
              <a:solidFill>
                <a:srgbClr val="898989"/>
              </a:solidFill>
              <a:latin typeface="Arial Black" pitchFamily="34" charset="0"/>
            </a:endParaRPr>
          </a:p>
        </p:txBody>
      </p:sp>
      <p:pic>
        <p:nvPicPr>
          <p:cNvPr id="93190" name="Picture 9" descr="T:\DEPARTMENTS\Safety\_Safety Courses\_Confined Space\5_Pictures &amp; Videos\Book\M3-Temperature Extrem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254375"/>
            <a:ext cx="4086225" cy="2811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Placeholder 7"/>
          <p:cNvSpPr>
            <a:spLocks noGrp="1"/>
          </p:cNvSpPr>
          <p:nvPr>
            <p:ph type="body" sz="quarter" idx="14"/>
          </p:nvPr>
        </p:nvSpPr>
        <p:spPr bwMode="auto">
          <a:xfrm>
            <a:off x="628650" y="1379538"/>
            <a:ext cx="7411169"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n-US" sz="2000" dirty="0" err="1" smtClean="0">
                <a:solidFill>
                  <a:srgbClr val="000000"/>
                </a:solidFill>
                <a:latin typeface="Arial" charset="0"/>
                <a:cs typeface="Arial" charset="0"/>
              </a:rPr>
              <a:t>Enfermedad</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relacionada</a:t>
            </a:r>
            <a:r>
              <a:rPr lang="en-US" sz="2000" dirty="0" smtClean="0">
                <a:solidFill>
                  <a:srgbClr val="000000"/>
                </a:solidFill>
                <a:latin typeface="Arial" charset="0"/>
                <a:cs typeface="Arial" charset="0"/>
              </a:rPr>
              <a:t> con el </a:t>
            </a:r>
            <a:r>
              <a:rPr lang="en-US" sz="2000" dirty="0" err="1" smtClean="0">
                <a:solidFill>
                  <a:srgbClr val="000000"/>
                </a:solidFill>
                <a:latin typeface="Arial" charset="0"/>
                <a:cs typeface="Arial" charset="0"/>
              </a:rPr>
              <a:t>calor</a:t>
            </a:r>
            <a:endParaRPr lang="en-US" sz="2000" dirty="0" smtClean="0">
              <a:solidFill>
                <a:srgbClr val="000000"/>
              </a:solidFill>
              <a:latin typeface="Arial" charset="0"/>
              <a:cs typeface="Arial" charset="0"/>
            </a:endParaRPr>
          </a:p>
          <a:p>
            <a:pPr marL="0" indent="0" eaLnBrk="1" hangingPunct="1">
              <a:lnSpc>
                <a:spcPct val="100000"/>
              </a:lnSpc>
              <a:spcBef>
                <a:spcPts val="600"/>
              </a:spcBef>
              <a:spcAft>
                <a:spcPts val="600"/>
              </a:spcAft>
            </a:pPr>
            <a:r>
              <a:rPr lang="en-US" sz="2000" dirty="0" smtClean="0">
                <a:solidFill>
                  <a:srgbClr val="000000"/>
                </a:solidFill>
                <a:latin typeface="Arial" charset="0"/>
                <a:cs typeface="Arial" charset="0"/>
              </a:rPr>
              <a:t>¿</a:t>
            </a:r>
            <a:r>
              <a:rPr lang="en-US" sz="2000" dirty="0" err="1" smtClean="0">
                <a:solidFill>
                  <a:srgbClr val="000000"/>
                </a:solidFill>
                <a:latin typeface="Arial" charset="0"/>
                <a:cs typeface="Arial" charset="0"/>
              </a:rPr>
              <a:t>Cuáles</a:t>
            </a:r>
            <a:r>
              <a:rPr lang="en-US" sz="2000" dirty="0" smtClean="0">
                <a:solidFill>
                  <a:srgbClr val="000000"/>
                </a:solidFill>
                <a:latin typeface="Arial" charset="0"/>
                <a:cs typeface="Arial" charset="0"/>
              </a:rPr>
              <a:t> son </a:t>
            </a:r>
            <a:r>
              <a:rPr lang="en-US" sz="2000" dirty="0" err="1" smtClean="0">
                <a:solidFill>
                  <a:srgbClr val="000000"/>
                </a:solidFill>
                <a:latin typeface="Arial" charset="0"/>
                <a:cs typeface="Arial" charset="0"/>
              </a:rPr>
              <a:t>algunas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enfermedades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relacionadas</a:t>
            </a:r>
            <a:r>
              <a:rPr lang="en-US" sz="2000" dirty="0" smtClean="0">
                <a:solidFill>
                  <a:srgbClr val="000000"/>
                </a:solidFill>
                <a:latin typeface="Arial" charset="0"/>
                <a:cs typeface="Arial" charset="0"/>
              </a:rPr>
              <a:t> con el </a:t>
            </a:r>
            <a:r>
              <a:rPr lang="en-US" sz="2000" dirty="0" err="1" smtClean="0">
                <a:solidFill>
                  <a:srgbClr val="000000"/>
                </a:solidFill>
                <a:latin typeface="Arial" charset="0"/>
                <a:cs typeface="Arial" charset="0"/>
              </a:rPr>
              <a:t>calor</a:t>
            </a:r>
            <a:r>
              <a:rPr lang="en-US" sz="2000" dirty="0" smtClean="0">
                <a:solidFill>
                  <a:srgbClr val="000000"/>
                </a:solidFill>
                <a:latin typeface="Arial" charset="0"/>
                <a:cs typeface="Arial" charset="0"/>
              </a:rPr>
              <a:t>?</a:t>
            </a:r>
          </a:p>
          <a:p>
            <a:pPr marL="0" indent="0" eaLnBrk="1" hangingPunct="1">
              <a:lnSpc>
                <a:spcPct val="100000"/>
              </a:lnSpc>
              <a:spcBef>
                <a:spcPts val="600"/>
              </a:spcBef>
              <a:spcAft>
                <a:spcPts val="600"/>
              </a:spcAft>
            </a:pPr>
            <a:r>
              <a:rPr lang="en-US" sz="2000" dirty="0" smtClean="0">
                <a:solidFill>
                  <a:srgbClr val="000000"/>
                </a:solidFill>
                <a:latin typeface="Arial" charset="0"/>
                <a:cs typeface="Arial" charset="0"/>
              </a:rPr>
              <a:t>¿</a:t>
            </a:r>
            <a:r>
              <a:rPr lang="en-US" sz="2000" dirty="0" err="1" smtClean="0">
                <a:solidFill>
                  <a:srgbClr val="000000"/>
                </a:solidFill>
                <a:latin typeface="Arial" charset="0"/>
                <a:cs typeface="Arial" charset="0"/>
              </a:rPr>
              <a:t>Qué</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factores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contribuyen</a:t>
            </a:r>
            <a:r>
              <a:rPr lang="en-US" sz="2000" dirty="0" smtClean="0">
                <a:solidFill>
                  <a:srgbClr val="000000"/>
                </a:solidFill>
                <a:latin typeface="Arial" charset="0"/>
                <a:cs typeface="Arial" charset="0"/>
              </a:rPr>
              <a:t> a </a:t>
            </a:r>
            <a:r>
              <a:rPr lang="en-US" sz="2000" dirty="0" err="1" smtClean="0">
                <a:solidFill>
                  <a:srgbClr val="000000"/>
                </a:solidFill>
                <a:latin typeface="Arial" charset="0"/>
                <a:cs typeface="Arial" charset="0"/>
              </a:rPr>
              <a:t>una</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enfermedad</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relacionada</a:t>
            </a:r>
            <a:r>
              <a:rPr lang="en-US" sz="2000" dirty="0" smtClean="0">
                <a:solidFill>
                  <a:srgbClr val="000000"/>
                </a:solidFill>
                <a:latin typeface="Arial" charset="0"/>
                <a:cs typeface="Arial" charset="0"/>
              </a:rPr>
              <a:t> con el </a:t>
            </a:r>
            <a:r>
              <a:rPr lang="en-US" sz="2000" dirty="0" err="1" smtClean="0">
                <a:solidFill>
                  <a:srgbClr val="000000"/>
                </a:solidFill>
                <a:latin typeface="Arial" charset="0"/>
                <a:cs typeface="Arial" charset="0"/>
              </a:rPr>
              <a:t>calor</a:t>
            </a:r>
            <a:r>
              <a:rPr lang="en-US" sz="2000" dirty="0" smtClean="0">
                <a:solidFill>
                  <a:srgbClr val="000000"/>
                </a:solidFill>
                <a:latin typeface="Arial" charset="0"/>
                <a:cs typeface="Arial" charset="0"/>
              </a:rPr>
              <a:t>?</a:t>
            </a:r>
          </a:p>
          <a:p>
            <a:pPr marL="0" indent="0" eaLnBrk="1" hangingPunct="1">
              <a:lnSpc>
                <a:spcPct val="100000"/>
              </a:lnSpc>
              <a:spcBef>
                <a:spcPts val="600"/>
              </a:spcBef>
              <a:spcAft>
                <a:spcPts val="600"/>
              </a:spcAft>
            </a:pPr>
            <a:r>
              <a:rPr lang="en-US" sz="2000" dirty="0" smtClean="0">
                <a:solidFill>
                  <a:srgbClr val="000000"/>
                </a:solidFill>
                <a:latin typeface="Arial" charset="0"/>
                <a:cs typeface="Arial" charset="0"/>
              </a:rPr>
              <a:t>¿</a:t>
            </a:r>
            <a:r>
              <a:rPr lang="en-US" sz="2000" dirty="0" err="1" smtClean="0">
                <a:solidFill>
                  <a:srgbClr val="000000"/>
                </a:solidFill>
                <a:latin typeface="Arial" charset="0"/>
                <a:cs typeface="Arial" charset="0"/>
              </a:rPr>
              <a:t>Qué</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factores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aumentan</a:t>
            </a:r>
            <a:r>
              <a:rPr lang="en-US" sz="2000" dirty="0" smtClean="0">
                <a:solidFill>
                  <a:srgbClr val="000000"/>
                </a:solidFill>
                <a:latin typeface="Arial" charset="0"/>
                <a:cs typeface="Arial" charset="0"/>
              </a:rPr>
              <a:t> el </a:t>
            </a:r>
            <a:r>
              <a:rPr lang="en-US" sz="2000" dirty="0" err="1" smtClean="0">
                <a:solidFill>
                  <a:srgbClr val="000000"/>
                </a:solidFill>
                <a:latin typeface="Arial" charset="0"/>
                <a:cs typeface="Arial" charset="0"/>
              </a:rPr>
              <a:t>riesgo</a:t>
            </a:r>
            <a:r>
              <a:rPr lang="en-US" sz="2000" dirty="0" smtClean="0">
                <a:solidFill>
                  <a:srgbClr val="000000"/>
                </a:solidFill>
                <a:latin typeface="Arial" charset="0"/>
                <a:cs typeface="Arial" charset="0"/>
              </a:rPr>
              <a:t> del </a:t>
            </a:r>
            <a:r>
              <a:rPr lang="en-US" sz="2000" dirty="0" err="1" smtClean="0">
                <a:solidFill>
                  <a:srgbClr val="000000"/>
                </a:solidFill>
                <a:latin typeface="Arial" charset="0"/>
                <a:cs typeface="Arial" charset="0"/>
              </a:rPr>
              <a:t>estrés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por</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calor</a:t>
            </a:r>
            <a:r>
              <a:rPr lang="en-US" sz="2000" dirty="0" smtClean="0">
                <a:solidFill>
                  <a:srgbClr val="000000"/>
                </a:solidFill>
                <a:latin typeface="Arial" charset="0"/>
                <a:cs typeface="Arial" charset="0"/>
              </a:rPr>
              <a:t>?</a:t>
            </a:r>
          </a:p>
          <a:p>
            <a:pPr marL="0" indent="0" eaLnBrk="1" hangingPunct="1">
              <a:lnSpc>
                <a:spcPct val="100000"/>
              </a:lnSpc>
              <a:spcBef>
                <a:spcPts val="600"/>
              </a:spcBef>
              <a:spcAft>
                <a:spcPts val="600"/>
              </a:spcAft>
            </a:pPr>
            <a:r>
              <a:rPr lang="en-US" sz="2000" dirty="0" err="1" smtClean="0">
                <a:solidFill>
                  <a:srgbClr val="000000"/>
                </a:solidFill>
                <a:latin typeface="Arial" charset="0"/>
                <a:cs typeface="Arial" charset="0"/>
              </a:rPr>
              <a:t>Analice</a:t>
            </a:r>
            <a:r>
              <a:rPr lang="en-US" sz="2000" dirty="0" smtClean="0">
                <a:solidFill>
                  <a:srgbClr val="000000"/>
                </a:solidFill>
                <a:latin typeface="Arial" charset="0"/>
                <a:cs typeface="Arial" charset="0"/>
              </a:rPr>
              <a:t> el </a:t>
            </a:r>
            <a:r>
              <a:rPr lang="en-US" sz="2000" dirty="0" err="1" smtClean="0">
                <a:solidFill>
                  <a:srgbClr val="000000"/>
                </a:solidFill>
                <a:latin typeface="Arial" charset="0"/>
                <a:cs typeface="Arial" charset="0"/>
              </a:rPr>
              <a:t>cuadro</a:t>
            </a:r>
            <a:r>
              <a:rPr lang="en-US" sz="2000" dirty="0" smtClean="0">
                <a:solidFill>
                  <a:srgbClr val="000000"/>
                </a:solidFill>
                <a:latin typeface="Arial" charset="0"/>
                <a:cs typeface="Arial" charset="0"/>
              </a:rPr>
              <a:t> en el </a:t>
            </a:r>
            <a:r>
              <a:rPr lang="en-US" sz="2000" dirty="0" err="1" smtClean="0">
                <a:solidFill>
                  <a:srgbClr val="000000"/>
                </a:solidFill>
                <a:latin typeface="Arial" charset="0"/>
                <a:cs typeface="Arial" charset="0"/>
              </a:rPr>
              <a:t>SG</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pág</a:t>
            </a:r>
            <a:r>
              <a:rPr lang="en-US" sz="2000" dirty="0" smtClean="0">
                <a:solidFill>
                  <a:srgbClr val="000000"/>
                </a:solidFill>
                <a:latin typeface="Arial" charset="0"/>
                <a:cs typeface="Arial" charset="0"/>
              </a:rPr>
              <a:t>. 39).</a:t>
            </a:r>
          </a:p>
          <a:p>
            <a:pPr marL="0" indent="0" eaLnBrk="1" hangingPunct="1">
              <a:lnSpc>
                <a:spcPct val="100000"/>
              </a:lnSpc>
              <a:spcBef>
                <a:spcPts val="600"/>
              </a:spcBef>
              <a:spcAft>
                <a:spcPts val="600"/>
              </a:spcAft>
            </a:pPr>
            <a:r>
              <a:rPr lang="en-US" sz="2000" dirty="0" smtClean="0">
                <a:solidFill>
                  <a:srgbClr val="000000"/>
                </a:solidFill>
                <a:latin typeface="Arial" charset="0"/>
                <a:cs typeface="Arial" charset="0"/>
              </a:rPr>
              <a:t>¿</a:t>
            </a:r>
            <a:r>
              <a:rPr lang="en-US" sz="2000" dirty="0" err="1" smtClean="0">
                <a:solidFill>
                  <a:srgbClr val="000000"/>
                </a:solidFill>
                <a:latin typeface="Arial" charset="0"/>
                <a:cs typeface="Arial" charset="0"/>
              </a:rPr>
              <a:t>Cuáles</a:t>
            </a:r>
            <a:r>
              <a:rPr lang="en-US" sz="2000" dirty="0" smtClean="0">
                <a:solidFill>
                  <a:srgbClr val="000000"/>
                </a:solidFill>
                <a:latin typeface="Arial" charset="0"/>
                <a:cs typeface="Arial" charset="0"/>
              </a:rPr>
              <a:t> son </a:t>
            </a:r>
            <a:r>
              <a:rPr lang="en-US" sz="2000" dirty="0" err="1" smtClean="0">
                <a:solidFill>
                  <a:srgbClr val="000000"/>
                </a:solidFill>
                <a:latin typeface="Arial" charset="0"/>
                <a:cs typeface="Arial" charset="0"/>
              </a:rPr>
              <a:t>algunas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medidas</a:t>
            </a:r>
            <a:r>
              <a:rPr lang="en-US" sz="2000" dirty="0" smtClean="0">
                <a:solidFill>
                  <a:srgbClr val="000000"/>
                </a:solidFill>
                <a:latin typeface="Arial" charset="0"/>
                <a:cs typeface="Arial" charset="0"/>
              </a:rPr>
              <a:t> de </a:t>
            </a:r>
            <a:r>
              <a:rPr lang="en-US" sz="2000" dirty="0" err="1" smtClean="0">
                <a:solidFill>
                  <a:srgbClr val="000000"/>
                </a:solidFill>
                <a:latin typeface="Arial" charset="0"/>
                <a:cs typeface="Arial" charset="0"/>
              </a:rPr>
              <a:t>prevención</a:t>
            </a:r>
            <a:r>
              <a:rPr lang="en-US" sz="2000" dirty="0" smtClean="0">
                <a:solidFill>
                  <a:srgbClr val="000000"/>
                </a:solidFill>
                <a:latin typeface="Arial" charset="0"/>
                <a:cs typeface="Arial" charset="0"/>
              </a:rPr>
              <a:t>?</a:t>
            </a:r>
          </a:p>
          <a:p>
            <a:pPr lvl="1" eaLnBrk="1" hangingPunct="1">
              <a:lnSpc>
                <a:spcPct val="100000"/>
              </a:lnSpc>
              <a:spcBef>
                <a:spcPts val="600"/>
              </a:spcBef>
              <a:spcAft>
                <a:spcPts val="600"/>
              </a:spcAft>
            </a:pP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dirty="0" smtClean="0">
              <a:solidFill>
                <a:srgbClr val="000000"/>
              </a:solidFill>
              <a:latin typeface="Arial" charset="0"/>
              <a:cs typeface="Arial" charset="0"/>
            </a:endParaRPr>
          </a:p>
          <a:p>
            <a:pPr lvl="1" eaLnBrk="1" hangingPunct="1">
              <a:lnSpc>
                <a:spcPct val="100000"/>
              </a:lnSpc>
              <a:spcBef>
                <a:spcPts val="600"/>
              </a:spcBef>
              <a:spcAft>
                <a:spcPts val="600"/>
              </a:spcAft>
            </a:pPr>
            <a:endParaRPr lang="en-US" sz="2000" dirty="0" smtClean="0">
              <a:solidFill>
                <a:srgbClr val="000000"/>
              </a:solidFill>
              <a:latin typeface="Arial" charset="0"/>
              <a:cs typeface="Arial" charset="0"/>
            </a:endParaRPr>
          </a:p>
        </p:txBody>
      </p:sp>
      <p:sp>
        <p:nvSpPr>
          <p:cNvPr id="94211"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Peligros del PRCS</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9421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B62C2FB-F2E3-4725-9236-7344D8FD92C4}" type="slidenum">
              <a:rPr lang="en-US" smtClean="0">
                <a:solidFill>
                  <a:srgbClr val="898989"/>
                </a:solidFill>
                <a:latin typeface="Arial Black" pitchFamily="34" charset="0"/>
              </a:rPr>
              <a:pPr fontAlgn="base">
                <a:spcBef>
                  <a:spcPct val="0"/>
                </a:spcBef>
                <a:spcAft>
                  <a:spcPct val="0"/>
                </a:spcAft>
                <a:buSzPct val="100000"/>
                <a:defRPr/>
              </a:pPr>
              <a:t>62</a:t>
            </a:fld>
            <a:endParaRPr lang="en-U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Picture Placeholder 1"/>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95235"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Actividad 4</a:t>
            </a:r>
          </a:p>
        </p:txBody>
      </p:sp>
      <p:sp>
        <p:nvSpPr>
          <p:cNvPr id="95236"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lnSpc>
                <a:spcPct val="100000"/>
              </a:lnSpc>
              <a:spcAft>
                <a:spcPts val="600"/>
              </a:spcAft>
              <a:buFont typeface="Calibri Light" pitchFamily="34" charset="0"/>
              <a:buAutoNum type="arabicPeriod"/>
            </a:pPr>
            <a:r>
              <a:rPr lang="es-ES" sz="2000" smtClean="0">
                <a:solidFill>
                  <a:srgbClr val="000000"/>
                </a:solidFill>
                <a:latin typeface="Arial" charset="0"/>
                <a:cs typeface="Arial" charset="0"/>
              </a:rPr>
              <a:t>El facilitador pide un voluntario.</a:t>
            </a:r>
          </a:p>
          <a:p>
            <a:pPr marL="457200" indent="-457200" eaLnBrk="1" hangingPunct="1">
              <a:lnSpc>
                <a:spcPct val="100000"/>
              </a:lnSpc>
              <a:spcAft>
                <a:spcPts val="600"/>
              </a:spcAft>
              <a:buFont typeface="Calibri Light" pitchFamily="34" charset="0"/>
              <a:buAutoNum type="arabicPeriod"/>
            </a:pPr>
            <a:r>
              <a:rPr lang="es-ES" sz="2000" smtClean="0">
                <a:solidFill>
                  <a:srgbClr val="000000"/>
                </a:solidFill>
                <a:latin typeface="Arial" charset="0"/>
                <a:cs typeface="Arial" charset="0"/>
              </a:rPr>
              <a:t>Los estudiantes repasan el rotafolio con la lista de los PRCS anteriormente analizados.</a:t>
            </a:r>
          </a:p>
          <a:p>
            <a:pPr marL="457200" indent="-457200" eaLnBrk="1" hangingPunct="1">
              <a:lnSpc>
                <a:spcPct val="100000"/>
              </a:lnSpc>
              <a:spcAft>
                <a:spcPts val="600"/>
              </a:spcAft>
              <a:buFont typeface="Calibri Light" pitchFamily="34" charset="0"/>
              <a:buAutoNum type="arabicPeriod"/>
            </a:pPr>
            <a:r>
              <a:rPr lang="es-ES" sz="2000" smtClean="0">
                <a:solidFill>
                  <a:srgbClr val="000000"/>
                </a:solidFill>
                <a:latin typeface="Arial" charset="0"/>
                <a:cs typeface="Arial" charset="0"/>
              </a:rPr>
              <a:t>Como clase, clasifiquen cada PRCS basándose en los siguientes cuatro tipos de peligros (atmosférico, de hundimiento, de paredes que convergen hacia dentro y otros peligros graves).</a:t>
            </a:r>
          </a:p>
          <a:p>
            <a:pPr marL="457200" indent="-457200" eaLnBrk="1" hangingPunct="1">
              <a:lnSpc>
                <a:spcPct val="100000"/>
              </a:lnSpc>
              <a:spcAft>
                <a:spcPts val="600"/>
              </a:spcAft>
              <a:buFont typeface="Calibri Light" pitchFamily="34" charset="0"/>
              <a:buAutoNum type="arabicPeriod"/>
            </a:pPr>
            <a:r>
              <a:rPr lang="es-ES" sz="2000" smtClean="0">
                <a:solidFill>
                  <a:srgbClr val="000000"/>
                </a:solidFill>
                <a:latin typeface="Arial" charset="0"/>
                <a:cs typeface="Arial" charset="0"/>
              </a:rPr>
              <a:t>Un voluntario registra las respuestas en otro rotafolio.</a:t>
            </a:r>
          </a:p>
        </p:txBody>
      </p:sp>
      <p:sp>
        <p:nvSpPr>
          <p:cNvPr id="95237" name="Text Placeholder 4"/>
          <p:cNvSpPr>
            <a:spLocks noGrp="1"/>
          </p:cNvSpPr>
          <p:nvPr>
            <p:ph type="body" sz="quarter" idx="16"/>
          </p:nvPr>
        </p:nvSpPr>
        <p:spPr bwMode="auto">
          <a:xfrm>
            <a:off x="628650" y="615950"/>
            <a:ext cx="6237288" cy="6461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p>
            <a:pPr eaLnBrk="1" hangingPunct="1">
              <a:spcBef>
                <a:spcPts val="1013"/>
              </a:spcBef>
              <a:buClrTx/>
              <a:buFont typeface="Arial" pitchFamily="34" charset="0"/>
              <a:buNone/>
              <a:defRPr/>
            </a:pPr>
            <a:r>
              <a:rPr lang="es-ES" smtClean="0"/>
              <a:t>Una segunda mirada a los PRCS</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s-ES" sz="2000" smtClean="0">
                <a:solidFill>
                  <a:srgbClr val="000000"/>
                </a:solidFill>
                <a:latin typeface="Arial" charset="0"/>
                <a:cs typeface="Arial" charset="0"/>
              </a:rPr>
              <a:t>¿Por qué algunos peligros se asocian con las atmósferas, el hundimiento, las paredes que convergen por dentro u otros peligros graves?</a:t>
            </a:r>
          </a:p>
          <a:p>
            <a:pPr eaLnBrk="1" hangingPunct="1">
              <a:lnSpc>
                <a:spcPct val="100000"/>
              </a:lnSpc>
              <a:spcBef>
                <a:spcPts val="600"/>
              </a:spcBef>
              <a:spcAft>
                <a:spcPts val="600"/>
              </a:spcAft>
            </a:pPr>
            <a:r>
              <a:rPr lang="es-ES" sz="2000" smtClean="0">
                <a:solidFill>
                  <a:srgbClr val="000000"/>
                </a:solidFill>
                <a:latin typeface="Arial" charset="0"/>
                <a:cs typeface="Arial" charset="0"/>
              </a:rPr>
              <a:t>¿Cómo aplicará las habilidades aprendidas en este módulo a sus actividades laborales diarias?</a:t>
            </a:r>
          </a:p>
        </p:txBody>
      </p:sp>
      <p:sp>
        <p:nvSpPr>
          <p:cNvPr id="96259"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Informe</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9626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A8B449D-5945-4C54-98F9-F511E03892B8}" type="slidenum">
              <a:rPr lang="es-ES" smtClean="0">
                <a:solidFill>
                  <a:srgbClr val="898989"/>
                </a:solidFill>
                <a:latin typeface="Arial Black" pitchFamily="34" charset="0"/>
              </a:rPr>
              <a:pPr fontAlgn="base">
                <a:spcBef>
                  <a:spcPct val="0"/>
                </a:spcBef>
                <a:spcAft>
                  <a:spcPct val="0"/>
                </a:spcAft>
                <a:buSzPct val="100000"/>
                <a:defRPr/>
              </a:pPr>
              <a:t>64</a:t>
            </a:fld>
            <a:endParaRPr lang="es-E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97283"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Cuestionario</a:t>
            </a:r>
          </a:p>
        </p:txBody>
      </p:sp>
      <p:sp>
        <p:nvSpPr>
          <p:cNvPr id="97284"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300"/>
              </a:spcBef>
              <a:spcAft>
                <a:spcPts val="300"/>
              </a:spcAft>
              <a:buClrTx/>
              <a:buFont typeface="Arial" charset="0"/>
              <a:buNone/>
            </a:pPr>
            <a:r>
              <a:rPr lang="es-ES" sz="2000" smtClean="0">
                <a:solidFill>
                  <a:srgbClr val="000000"/>
                </a:solidFill>
                <a:latin typeface="Arial" charset="0"/>
                <a:cs typeface="Arial" charset="0"/>
              </a:rPr>
              <a:t>Instrucciones</a:t>
            </a:r>
          </a:p>
          <a:p>
            <a:pPr eaLnBrk="1" hangingPunct="1">
              <a:lnSpc>
                <a:spcPct val="100000"/>
              </a:lnSpc>
              <a:spcBef>
                <a:spcPts val="300"/>
              </a:spcBef>
              <a:spcAft>
                <a:spcPts val="300"/>
              </a:spcAft>
              <a:buFont typeface="Calibri Light" pitchFamily="34" charset="0"/>
              <a:buAutoNum type="arabicPeriod"/>
            </a:pPr>
            <a:r>
              <a:rPr lang="es-ES" sz="2000" smtClean="0">
                <a:solidFill>
                  <a:srgbClr val="000000"/>
                </a:solidFill>
                <a:latin typeface="Arial" charset="0"/>
                <a:cs typeface="Arial" charset="0"/>
              </a:rPr>
              <a:t>Refiérase al cuestionario en el SG (pág. 41).</a:t>
            </a:r>
          </a:p>
          <a:p>
            <a:pPr eaLnBrk="1" hangingPunct="1">
              <a:lnSpc>
                <a:spcPct val="100000"/>
              </a:lnSpc>
              <a:spcBef>
                <a:spcPts val="300"/>
              </a:spcBef>
              <a:spcAft>
                <a:spcPts val="300"/>
              </a:spcAft>
              <a:buFont typeface="Calibri Light" pitchFamily="34" charset="0"/>
              <a:buAutoNum type="arabicPeriod"/>
            </a:pPr>
            <a:r>
              <a:rPr lang="es-ES" sz="2000" smtClean="0">
                <a:solidFill>
                  <a:srgbClr val="000000"/>
                </a:solidFill>
                <a:latin typeface="Arial" charset="0"/>
                <a:cs typeface="Arial" charset="0"/>
              </a:rPr>
              <a:t>Tómese 5 minutos para completarlo.</a:t>
            </a:r>
          </a:p>
          <a:p>
            <a:pPr eaLnBrk="1" hangingPunct="1">
              <a:lnSpc>
                <a:spcPct val="100000"/>
              </a:lnSpc>
              <a:spcBef>
                <a:spcPts val="300"/>
              </a:spcBef>
              <a:spcAft>
                <a:spcPts val="300"/>
              </a:spcAft>
              <a:buFont typeface="Calibri Light" pitchFamily="34" charset="0"/>
              <a:buAutoNum type="arabicPeriod"/>
            </a:pPr>
            <a:r>
              <a:rPr lang="es-ES" sz="2000" smtClean="0">
                <a:solidFill>
                  <a:srgbClr val="000000"/>
                </a:solidFill>
                <a:latin typeface="Arial" charset="0"/>
                <a:cs typeface="Arial" charset="0"/>
              </a:rPr>
              <a:t>Revise las respuestas con la clase.</a:t>
            </a:r>
          </a:p>
        </p:txBody>
      </p:sp>
      <p:sp>
        <p:nvSpPr>
          <p:cNvPr id="97285"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Cuestionario del Módulo 2</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98307"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Cuestionario</a:t>
            </a:r>
          </a:p>
        </p:txBody>
      </p:sp>
      <p:sp>
        <p:nvSpPr>
          <p:cNvPr id="98308"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Calibri Light" pitchFamily="34" charset="0"/>
              <a:buAutoNum type="arabicPeriod"/>
            </a:pPr>
            <a:r>
              <a:rPr lang="es-ES" smtClean="0">
                <a:solidFill>
                  <a:srgbClr val="000000"/>
                </a:solidFill>
                <a:latin typeface="Arial" charset="0"/>
                <a:ea typeface="Calibri" pitchFamily="34" charset="0"/>
                <a:cs typeface="Arial" charset="0"/>
              </a:rPr>
              <a:t>Los tres ingredientes necesarios para crear una atmósfera inflamable son oxígeno, combustible y una atmósfera peligrosa.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Verdadero</a:t>
            </a:r>
          </a:p>
          <a:p>
            <a:pPr marL="742950" lvl="1" indent="-285750" fontAlgn="base">
              <a:spcBef>
                <a:spcPct val="0"/>
              </a:spcBef>
              <a:spcAft>
                <a:spcPts val="600"/>
              </a:spcAft>
              <a:buFont typeface="Calibri Light" pitchFamily="34" charset="0"/>
              <a:buAutoNum type="alphaLcPeriod"/>
            </a:pPr>
            <a:r>
              <a:rPr lang="es-ES" smtClean="0">
                <a:solidFill>
                  <a:srgbClr val="000000"/>
                </a:solidFill>
                <a:latin typeface="Arial" charset="0"/>
                <a:ea typeface="Calibri" pitchFamily="34" charset="0"/>
                <a:cs typeface="Arial" charset="0"/>
              </a:rPr>
              <a:t>Falso</a:t>
            </a:r>
          </a:p>
          <a:p>
            <a:pPr marL="457200" indent="-457200" eaLnBrk="1" hangingPunct="1">
              <a:spcAft>
                <a:spcPts val="600"/>
              </a:spcAft>
              <a:buFont typeface="Calibri Light" pitchFamily="34" charset="0"/>
              <a:buAutoNum type="arabicPeriod"/>
            </a:pPr>
            <a:r>
              <a:rPr lang="es-ES" smtClean="0">
                <a:solidFill>
                  <a:srgbClr val="000000"/>
                </a:solidFill>
                <a:latin typeface="Arial" charset="0"/>
                <a:ea typeface="Calibri" pitchFamily="34" charset="0"/>
                <a:cs typeface="Arial" charset="0"/>
              </a:rPr>
              <a:t>Algunos peligros relacionados con las paredes que convergen hacia dentro en un espacio restringido son los resbalones, los tropiezos y las caídas.</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Verdadero</a:t>
            </a:r>
          </a:p>
          <a:p>
            <a:pPr marL="742950" lvl="1" indent="-285750" fontAlgn="base">
              <a:spcBef>
                <a:spcPct val="0"/>
              </a:spcBef>
              <a:spcAft>
                <a:spcPts val="600"/>
              </a:spcAft>
              <a:buFont typeface="Calibri Light" pitchFamily="34" charset="0"/>
              <a:buAutoNum type="alphaLcPeriod"/>
            </a:pPr>
            <a:r>
              <a:rPr lang="es-ES" smtClean="0">
                <a:solidFill>
                  <a:srgbClr val="000000"/>
                </a:solidFill>
                <a:latin typeface="Arial" charset="0"/>
                <a:ea typeface="Calibri" pitchFamily="34" charset="0"/>
                <a:cs typeface="Arial" charset="0"/>
              </a:rPr>
              <a:t>Falso</a:t>
            </a:r>
          </a:p>
          <a:p>
            <a:pPr marL="457200" indent="-457200" eaLnBrk="1" hangingPunct="1">
              <a:spcAft>
                <a:spcPts val="600"/>
              </a:spcAft>
              <a:buFont typeface="Calibri Light" pitchFamily="34" charset="0"/>
              <a:buAutoNum type="arabicPeriod"/>
            </a:pPr>
            <a:r>
              <a:rPr lang="es-ES" smtClean="0">
                <a:solidFill>
                  <a:srgbClr val="000000"/>
                </a:solidFill>
                <a:latin typeface="Arial" charset="0"/>
                <a:ea typeface="Calibri" pitchFamily="34" charset="0"/>
                <a:cs typeface="Arial" charset="0"/>
              </a:rPr>
              <a:t>Las enfermedades relacionadas con el calor incluyen el sarpullido por calor, calambres por calor, desmayos, agotamiento por calor y golpe de calor.</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Verdadero</a:t>
            </a:r>
          </a:p>
          <a:p>
            <a:pPr marL="742950" lvl="1" indent="-285750" fontAlgn="base">
              <a:spcBef>
                <a:spcPct val="0"/>
              </a:spcBef>
              <a:spcAft>
                <a:spcPts val="600"/>
              </a:spcAft>
              <a:buFont typeface="Calibri Light" pitchFamily="34" charset="0"/>
              <a:buAutoNum type="alphaLcPeriod"/>
            </a:pPr>
            <a:r>
              <a:rPr lang="es-ES" smtClean="0">
                <a:solidFill>
                  <a:srgbClr val="000000"/>
                </a:solidFill>
                <a:latin typeface="Arial" charset="0"/>
                <a:ea typeface="Calibri" pitchFamily="34" charset="0"/>
                <a:cs typeface="Arial" charset="0"/>
              </a:rPr>
              <a:t>Falso</a:t>
            </a:r>
          </a:p>
          <a:p>
            <a:pPr marL="457200" indent="-457200" eaLnBrk="1" hangingPunct="1">
              <a:lnSpc>
                <a:spcPct val="100000"/>
              </a:lnSpc>
              <a:spcBef>
                <a:spcPts val="300"/>
              </a:spcBef>
              <a:spcAft>
                <a:spcPts val="300"/>
              </a:spcAft>
              <a:buClrTx/>
              <a:buFont typeface="Arial" charset="0"/>
              <a:buNone/>
            </a:pPr>
            <a:r>
              <a:rPr lang="es-ES" smtClean="0">
                <a:solidFill>
                  <a:srgbClr val="000000"/>
                </a:solidFill>
                <a:latin typeface="Arial" charset="0"/>
                <a:cs typeface="Arial" charset="0"/>
              </a:rPr>
              <a:t> </a:t>
            </a:r>
          </a:p>
        </p:txBody>
      </p:sp>
      <p:sp>
        <p:nvSpPr>
          <p:cNvPr id="98309"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Cuestionario del Módulo 2</a:t>
            </a:r>
          </a:p>
        </p:txBody>
      </p:sp>
      <p:sp>
        <p:nvSpPr>
          <p:cNvPr id="6" name="Oval 5"/>
          <p:cNvSpPr/>
          <p:nvPr/>
        </p:nvSpPr>
        <p:spPr>
          <a:xfrm>
            <a:off x="1095375" y="2376488"/>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7" name="Oval 6"/>
          <p:cNvSpPr/>
          <p:nvPr/>
        </p:nvSpPr>
        <p:spPr>
          <a:xfrm>
            <a:off x="1066800" y="3597275"/>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8" name="Oval 7"/>
          <p:cNvSpPr/>
          <p:nvPr/>
        </p:nvSpPr>
        <p:spPr>
          <a:xfrm>
            <a:off x="1104900" y="5060950"/>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9"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Picture Placeholder 7"/>
          <p:cNvSpPr>
            <a:spLocks noGrp="1"/>
          </p:cNvSpPr>
          <p:nvPr>
            <p:ph type="pic" sz="quarter" idx="13"/>
          </p:nvPr>
        </p:nvSpPr>
        <p:spPr bwMode="auto">
          <a:xfrm>
            <a:off x="7304088" y="0"/>
            <a:ext cx="1862137" cy="6858000"/>
          </a:xfrm>
          <a:extLst>
            <a:ext uri="{91240B29-F687-4F45-9708-019B960494DF}">
              <a14:hiddenLine xmlns:a14="http://schemas.microsoft.com/office/drawing/2010/main" w="9525">
                <a:solidFill>
                  <a:srgbClr val="000000"/>
                </a:solidFill>
                <a:miter lim="800000"/>
                <a:headEnd/>
                <a:tailEnd/>
              </a14:hiddenLine>
            </a:ext>
          </a:extLst>
        </p:spPr>
      </p:sp>
      <p:sp>
        <p:nvSpPr>
          <p:cNvPr id="99331" name="Text Placeholder 9"/>
          <p:cNvSpPr>
            <a:spLocks noGrp="1"/>
          </p:cNvSpPr>
          <p:nvPr>
            <p:ph type="body" sz="quarter" idx="15"/>
          </p:nvPr>
        </p:nvSpPr>
        <p:spPr bwMode="auto">
          <a:xfrm rot="16200000">
            <a:off x="5165726" y="2805112"/>
            <a:ext cx="6411912" cy="1331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100000"/>
              </a:lnSpc>
              <a:spcBef>
                <a:spcPct val="0"/>
              </a:spcBef>
              <a:buFont typeface="Arial" pitchFamily="34" charset="0"/>
              <a:buNone/>
              <a:defRPr/>
            </a:pPr>
            <a:r>
              <a:rPr lang="es-ES" smtClean="0"/>
              <a:t>Módulo 3: Control de los peligros de los espacios restringidos</a:t>
            </a:r>
          </a:p>
        </p:txBody>
      </p:sp>
      <p:pic>
        <p:nvPicPr>
          <p:cNvPr id="99332" name="Picture Placeholder 6" descr="T:\DEPARTMENTS\Safety\_Safety Courses\_Confined Space\5_Pictures &amp; Videos\DSCN0072.JPG"/>
          <p:cNvPicPr>
            <a:picLocks noGrp="1"/>
          </p:cNvPicPr>
          <p:nvPr>
            <p:ph type="pic" sz="quarter" idx="14"/>
          </p:nvPr>
        </p:nvPicPr>
        <p:blipFill>
          <a:blip r:embed="rId3">
            <a:extLst>
              <a:ext uri="{28A0092B-C50C-407E-A947-70E740481C1C}">
                <a14:useLocalDpi xmlns:a14="http://schemas.microsoft.com/office/drawing/2010/main" val="0"/>
              </a:ext>
            </a:extLst>
          </a:blip>
          <a:srcRect l="8568" r="856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0035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644ECF9-D2CD-487D-8833-CBE9E1663C39}" type="slidenum">
              <a:rPr lang="es-ES" smtClean="0">
                <a:solidFill>
                  <a:srgbClr val="898989"/>
                </a:solidFill>
                <a:latin typeface="Arial Black" pitchFamily="34" charset="0"/>
              </a:rPr>
              <a:pPr fontAlgn="base">
                <a:spcBef>
                  <a:spcPct val="0"/>
                </a:spcBef>
                <a:spcAft>
                  <a:spcPct val="0"/>
                </a:spcAft>
                <a:buSzPct val="100000"/>
                <a:defRPr/>
              </a:pPr>
              <a:t>68</a:t>
            </a:fld>
            <a:endParaRPr lang="es-ES" smtClean="0">
              <a:solidFill>
                <a:srgbClr val="898989"/>
              </a:solidFill>
              <a:latin typeface="Arial Black" pitchFamily="34" charset="0"/>
            </a:endParaRPr>
          </a:p>
        </p:txBody>
      </p:sp>
      <p:sp>
        <p:nvSpPr>
          <p:cNvPr id="100356"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s-ES" sz="2000" smtClean="0">
                <a:solidFill>
                  <a:srgbClr val="000000"/>
                </a:solidFill>
                <a:latin typeface="Arial" charset="0"/>
                <a:cs typeface="Arial" charset="0"/>
              </a:rPr>
              <a:t>Jerarquía de controles</a:t>
            </a:r>
          </a:p>
          <a:p>
            <a:pPr marL="0" indent="0" eaLnBrk="1" hangingPunct="1">
              <a:lnSpc>
                <a:spcPct val="100000"/>
              </a:lnSpc>
              <a:spcAft>
                <a:spcPts val="600"/>
              </a:spcAft>
            </a:pPr>
            <a:r>
              <a:rPr lang="es-ES" sz="2000" smtClean="0">
                <a:solidFill>
                  <a:srgbClr val="000000"/>
                </a:solidFill>
                <a:latin typeface="Arial" charset="0"/>
                <a:cs typeface="Arial" charset="0"/>
              </a:rPr>
              <a:t>Eliminación</a:t>
            </a:r>
          </a:p>
          <a:p>
            <a:pPr marL="0" indent="0" eaLnBrk="1" hangingPunct="1">
              <a:lnSpc>
                <a:spcPct val="100000"/>
              </a:lnSpc>
              <a:spcAft>
                <a:spcPts val="600"/>
              </a:spcAft>
            </a:pPr>
            <a:r>
              <a:rPr lang="es-ES" sz="2000" smtClean="0">
                <a:solidFill>
                  <a:srgbClr val="000000"/>
                </a:solidFill>
                <a:latin typeface="Arial" charset="0"/>
                <a:cs typeface="Arial" charset="0"/>
              </a:rPr>
              <a:t>Sustitución</a:t>
            </a:r>
          </a:p>
          <a:p>
            <a:pPr marL="0" indent="0" eaLnBrk="1" hangingPunct="1">
              <a:lnSpc>
                <a:spcPct val="100000"/>
              </a:lnSpc>
              <a:spcAft>
                <a:spcPts val="600"/>
              </a:spcAft>
            </a:pPr>
            <a:r>
              <a:rPr lang="es-ES" sz="2000" smtClean="0">
                <a:solidFill>
                  <a:srgbClr val="000000"/>
                </a:solidFill>
                <a:latin typeface="Arial" charset="0"/>
                <a:cs typeface="Arial" charset="0"/>
              </a:rPr>
              <a:t>Ingeniería</a:t>
            </a:r>
          </a:p>
          <a:p>
            <a:pPr marL="0" indent="0" eaLnBrk="1" hangingPunct="1">
              <a:lnSpc>
                <a:spcPct val="100000"/>
              </a:lnSpc>
              <a:spcAft>
                <a:spcPts val="600"/>
              </a:spcAft>
            </a:pPr>
            <a:r>
              <a:rPr lang="es-ES" sz="2000" smtClean="0">
                <a:solidFill>
                  <a:srgbClr val="000000"/>
                </a:solidFill>
                <a:latin typeface="Arial" charset="0"/>
                <a:cs typeface="Arial" charset="0"/>
              </a:rPr>
              <a:t>Administrativo</a:t>
            </a:r>
          </a:p>
          <a:p>
            <a:pPr marL="0" indent="0" eaLnBrk="1" hangingPunct="1">
              <a:lnSpc>
                <a:spcPct val="100000"/>
              </a:lnSpc>
              <a:spcAft>
                <a:spcPts val="600"/>
              </a:spcAft>
            </a:pPr>
            <a:r>
              <a:rPr lang="es-ES" sz="2000" smtClean="0">
                <a:solidFill>
                  <a:srgbClr val="000000"/>
                </a:solidFill>
                <a:latin typeface="Arial" charset="0"/>
                <a:cs typeface="Arial" charset="0"/>
              </a:rPr>
              <a:t>Equipo de protección personal (EPP)</a:t>
            </a:r>
          </a:p>
        </p:txBody>
      </p:sp>
      <p:sp>
        <p:nvSpPr>
          <p:cNvPr id="100357"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s-ES" smtClean="0"/>
              <a:t>Control de los peligros de los espacios restringidos</a:t>
            </a:r>
          </a:p>
        </p:txBody>
      </p:sp>
      <p:pic>
        <p:nvPicPr>
          <p:cNvPr id="100358" name="Picture 6"/>
          <p:cNvPicPr>
            <a:picLocks noChangeAspect="1" noChangeArrowheads="1"/>
          </p:cNvPicPr>
          <p:nvPr/>
        </p:nvPicPr>
        <p:blipFill>
          <a:blip r:embed="rId3">
            <a:extLst>
              <a:ext uri="{28A0092B-C50C-407E-A947-70E740481C1C}">
                <a14:useLocalDpi xmlns:a14="http://schemas.microsoft.com/office/drawing/2010/main" val="0"/>
              </a:ext>
            </a:extLst>
          </a:blip>
          <a:srcRect t="5312" r="2414" b="6563"/>
          <a:stretch>
            <a:fillRect/>
          </a:stretch>
        </p:blipFill>
        <p:spPr bwMode="auto">
          <a:xfrm>
            <a:off x="3889375" y="1820863"/>
            <a:ext cx="31750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137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1C54946-DC32-40DE-AD0F-6B8DF90BFC6A}" type="slidenum">
              <a:rPr lang="en-US" smtClean="0">
                <a:solidFill>
                  <a:srgbClr val="898989"/>
                </a:solidFill>
                <a:latin typeface="Arial Black" pitchFamily="34" charset="0"/>
              </a:rPr>
              <a:pPr fontAlgn="base">
                <a:spcBef>
                  <a:spcPct val="0"/>
                </a:spcBef>
                <a:spcAft>
                  <a:spcPct val="0"/>
                </a:spcAft>
                <a:buSzPct val="100000"/>
                <a:defRPr/>
              </a:pPr>
              <a:t>69</a:t>
            </a:fld>
            <a:endParaRPr lang="en-US" smtClean="0">
              <a:solidFill>
                <a:srgbClr val="898989"/>
              </a:solidFill>
              <a:latin typeface="Arial Black" pitchFamily="34" charset="0"/>
            </a:endParaRPr>
          </a:p>
        </p:txBody>
      </p:sp>
      <p:sp>
        <p:nvSpPr>
          <p:cNvPr id="101380"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n-US" sz="2000" smtClean="0">
                <a:solidFill>
                  <a:srgbClr val="000000"/>
                </a:solidFill>
                <a:latin typeface="Arial" charset="0"/>
                <a:cs typeface="Arial" charset="0"/>
              </a:rPr>
              <a:t>Eliminación</a:t>
            </a:r>
          </a:p>
          <a:p>
            <a:pPr lvl="1" eaLnBrk="1" hangingPunct="1">
              <a:lnSpc>
                <a:spcPct val="100000"/>
              </a:lnSpc>
              <a:spcAft>
                <a:spcPts val="600"/>
              </a:spcAft>
            </a:pPr>
            <a:r>
              <a:rPr lang="en-US" sz="2000" smtClean="0">
                <a:solidFill>
                  <a:srgbClr val="000000"/>
                </a:solidFill>
                <a:latin typeface="Arial" charset="0"/>
                <a:cs typeface="Arial" charset="0"/>
              </a:rPr>
              <a:t>Más efectivo</a:t>
            </a:r>
          </a:p>
          <a:p>
            <a:pPr lvl="1" eaLnBrk="1" hangingPunct="1">
              <a:lnSpc>
                <a:spcPct val="100000"/>
              </a:lnSpc>
              <a:spcAft>
                <a:spcPts val="600"/>
              </a:spcAft>
            </a:pPr>
            <a:r>
              <a:rPr lang="en-US" sz="2000" smtClean="0">
                <a:solidFill>
                  <a:srgbClr val="000000"/>
                </a:solidFill>
                <a:latin typeface="Arial" charset="0"/>
                <a:cs typeface="Arial" charset="0"/>
              </a:rPr>
              <a:t>Eliminar el peligro del lugar de trabajo</a:t>
            </a:r>
          </a:p>
          <a:p>
            <a:pPr lvl="1" eaLnBrk="1" hangingPunct="1">
              <a:lnSpc>
                <a:spcPct val="100000"/>
              </a:lnSpc>
              <a:spcAft>
                <a:spcPts val="600"/>
              </a:spcAft>
            </a:pPr>
            <a:r>
              <a:rPr lang="en-US" sz="2000" smtClean="0">
                <a:solidFill>
                  <a:srgbClr val="000000"/>
                </a:solidFill>
                <a:latin typeface="Arial" charset="0"/>
                <a:cs typeface="Arial" charset="0"/>
              </a:rPr>
              <a:t>Ejemplo: bloqueo, etiquetado y prueba</a:t>
            </a:r>
          </a:p>
          <a:p>
            <a:pPr eaLnBrk="1" hangingPunct="1">
              <a:lnSpc>
                <a:spcPct val="100000"/>
              </a:lnSpc>
              <a:spcAft>
                <a:spcPts val="600"/>
              </a:spcAft>
            </a:pPr>
            <a:r>
              <a:rPr lang="en-US" sz="2000" smtClean="0">
                <a:solidFill>
                  <a:srgbClr val="000000"/>
                </a:solidFill>
                <a:latin typeface="Arial" charset="0"/>
                <a:cs typeface="Arial" charset="0"/>
              </a:rPr>
              <a:t>Sustitución</a:t>
            </a:r>
          </a:p>
          <a:p>
            <a:pPr lvl="1" eaLnBrk="1" hangingPunct="1">
              <a:lnSpc>
                <a:spcPct val="100000"/>
              </a:lnSpc>
              <a:spcAft>
                <a:spcPts val="600"/>
              </a:spcAft>
            </a:pPr>
            <a:r>
              <a:rPr lang="en-US" sz="2000" smtClean="0">
                <a:solidFill>
                  <a:srgbClr val="000000"/>
                </a:solidFill>
                <a:latin typeface="Arial" charset="0"/>
                <a:cs typeface="Arial" charset="0"/>
              </a:rPr>
              <a:t>Utilizar una opción menos peligrosa</a:t>
            </a:r>
          </a:p>
          <a:p>
            <a:pPr lvl="1" eaLnBrk="1" hangingPunct="1">
              <a:lnSpc>
                <a:spcPct val="100000"/>
              </a:lnSpc>
              <a:spcAft>
                <a:spcPts val="600"/>
              </a:spcAft>
            </a:pPr>
            <a:r>
              <a:rPr lang="en-US" sz="2000" smtClean="0">
                <a:solidFill>
                  <a:srgbClr val="000000"/>
                </a:solidFill>
                <a:latin typeface="Arial" charset="0"/>
                <a:cs typeface="Arial" charset="0"/>
              </a:rPr>
              <a:t>Ejemplo: camión aspirador</a:t>
            </a:r>
          </a:p>
        </p:txBody>
      </p:sp>
      <p:sp>
        <p:nvSpPr>
          <p:cNvPr id="101381"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6"/>
          <p:cNvSpPr txBox="1">
            <a:spLocks noChangeArrowheads="1"/>
          </p:cNvSpPr>
          <p:nvPr/>
        </p:nvSpPr>
        <p:spPr bwMode="auto">
          <a:xfrm>
            <a:off x="628650" y="1223963"/>
            <a:ext cx="67865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spcAft>
                <a:spcPts val="600"/>
              </a:spcAft>
              <a:buSzPct val="100000"/>
            </a:pPr>
            <a:r>
              <a:rPr lang="es-ES" sz="2000" b="1">
                <a:solidFill>
                  <a:srgbClr val="000000"/>
                </a:solidFill>
              </a:rPr>
              <a:t>Módulo 3:  Control de los peligros de los espacios restringidos</a:t>
            </a:r>
          </a:p>
          <a:p>
            <a:pPr eaLnBrk="1" hangingPunct="1">
              <a:spcBef>
                <a:spcPts val="600"/>
              </a:spcBef>
              <a:spcAft>
                <a:spcPts val="600"/>
              </a:spcAft>
              <a:buClr>
                <a:srgbClr val="00B0F0"/>
              </a:buClr>
              <a:buFont typeface="Wingdings" pitchFamily="2" charset="2"/>
              <a:buChar char="§"/>
            </a:pPr>
            <a:r>
              <a:rPr lang="es-ES" sz="2000">
                <a:solidFill>
                  <a:srgbClr val="000000"/>
                </a:solidFill>
              </a:rPr>
              <a:t>Analice una hipótesis, evalúe los peligros y recomiende controles.</a:t>
            </a:r>
          </a:p>
          <a:p>
            <a:pPr eaLnBrk="1" hangingPunct="1">
              <a:spcBef>
                <a:spcPts val="600"/>
              </a:spcBef>
              <a:spcAft>
                <a:spcPts val="600"/>
              </a:spcAft>
              <a:buSzPct val="100000"/>
            </a:pPr>
            <a:endParaRPr lang="es-ES" sz="2000">
              <a:solidFill>
                <a:srgbClr val="000000"/>
              </a:solidFill>
            </a:endParaRPr>
          </a:p>
          <a:p>
            <a:pPr eaLnBrk="1" hangingPunct="1">
              <a:spcBef>
                <a:spcPts val="600"/>
              </a:spcBef>
              <a:spcAft>
                <a:spcPts val="600"/>
              </a:spcAft>
              <a:buSzPct val="100000"/>
            </a:pPr>
            <a:r>
              <a:rPr lang="es-ES" sz="2000" b="1">
                <a:solidFill>
                  <a:srgbClr val="000000"/>
                </a:solidFill>
              </a:rPr>
              <a:t>Módulo 4:  Ingreso a un espacio restringido</a:t>
            </a:r>
          </a:p>
          <a:p>
            <a:pPr eaLnBrk="1" hangingPunct="1">
              <a:spcBef>
                <a:spcPts val="600"/>
              </a:spcBef>
              <a:spcAft>
                <a:spcPts val="600"/>
              </a:spcAft>
              <a:buClr>
                <a:srgbClr val="00B0F0"/>
              </a:buClr>
              <a:buFont typeface="Wingdings" pitchFamily="2" charset="2"/>
              <a:buChar char="§"/>
            </a:pPr>
            <a:r>
              <a:rPr lang="es-ES" sz="2000">
                <a:solidFill>
                  <a:srgbClr val="000000"/>
                </a:solidFill>
              </a:rPr>
              <a:t>Demuestre el proceso de ingreso a un espacio restringido.</a:t>
            </a:r>
          </a:p>
        </p:txBody>
      </p:sp>
      <p:sp>
        <p:nvSpPr>
          <p:cNvPr id="9"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37892"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6646C06-DE54-4827-914F-0BB9B1CD2613}" type="slidenum">
              <a:rPr lang="es-ES" smtClean="0">
                <a:solidFill>
                  <a:srgbClr val="898989"/>
                </a:solidFill>
                <a:latin typeface="Arial Black" pitchFamily="34" charset="0"/>
              </a:rPr>
              <a:pPr fontAlgn="base">
                <a:spcBef>
                  <a:spcPct val="0"/>
                </a:spcBef>
                <a:spcAft>
                  <a:spcPct val="0"/>
                </a:spcAft>
                <a:buSzPct val="100000"/>
                <a:defRPr/>
              </a:pPr>
              <a:t>7</a:t>
            </a:fld>
            <a:endParaRPr lang="es-ES" smtClean="0">
              <a:solidFill>
                <a:srgbClr val="898989"/>
              </a:solidFill>
              <a:latin typeface="Arial Black" pitchFamily="34" charset="0"/>
            </a:endParaRPr>
          </a:p>
        </p:txBody>
      </p:sp>
      <p:sp>
        <p:nvSpPr>
          <p:cNvPr id="37893"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Objetivos de aprendizaje</a:t>
            </a:r>
          </a:p>
        </p:txBody>
      </p:sp>
      <p:pic>
        <p:nvPicPr>
          <p:cNvPr id="3789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240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36EE2D5-7945-43FE-BF59-5A6BC6A7730E}" type="slidenum">
              <a:rPr lang="en-US" smtClean="0">
                <a:solidFill>
                  <a:srgbClr val="898989"/>
                </a:solidFill>
                <a:latin typeface="Arial Black" pitchFamily="34" charset="0"/>
              </a:rPr>
              <a:pPr fontAlgn="base">
                <a:spcBef>
                  <a:spcPct val="0"/>
                </a:spcBef>
                <a:spcAft>
                  <a:spcPct val="0"/>
                </a:spcAft>
                <a:buSzPct val="100000"/>
                <a:defRPr/>
              </a:pPr>
              <a:t>70</a:t>
            </a:fld>
            <a:endParaRPr lang="en-US" smtClean="0">
              <a:solidFill>
                <a:srgbClr val="898989"/>
              </a:solidFill>
              <a:latin typeface="Arial Black" pitchFamily="34" charset="0"/>
            </a:endParaRPr>
          </a:p>
        </p:txBody>
      </p:sp>
      <p:sp>
        <p:nvSpPr>
          <p:cNvPr id="102404"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n-US" sz="2000" smtClean="0">
                <a:solidFill>
                  <a:srgbClr val="000000"/>
                </a:solidFill>
                <a:latin typeface="Arial" charset="0"/>
                <a:cs typeface="Arial" charset="0"/>
              </a:rPr>
              <a:t>Ingeniería</a:t>
            </a:r>
          </a:p>
          <a:p>
            <a:pPr lvl="1" eaLnBrk="1" hangingPunct="1">
              <a:lnSpc>
                <a:spcPct val="100000"/>
              </a:lnSpc>
              <a:spcAft>
                <a:spcPts val="600"/>
              </a:spcAft>
            </a:pPr>
            <a:r>
              <a:rPr lang="en-US" sz="2000" smtClean="0">
                <a:solidFill>
                  <a:srgbClr val="000000"/>
                </a:solidFill>
                <a:latin typeface="Arial" charset="0"/>
                <a:cs typeface="Arial" charset="0"/>
              </a:rPr>
              <a:t>Bloquear el acceso con una barrera</a:t>
            </a:r>
          </a:p>
          <a:p>
            <a:pPr lvl="1" eaLnBrk="1" hangingPunct="1">
              <a:lnSpc>
                <a:spcPct val="100000"/>
              </a:lnSpc>
              <a:spcAft>
                <a:spcPts val="600"/>
              </a:spcAft>
            </a:pPr>
            <a:r>
              <a:rPr lang="en-US" sz="2000" smtClean="0">
                <a:solidFill>
                  <a:srgbClr val="000000"/>
                </a:solidFill>
                <a:latin typeface="Arial" charset="0"/>
                <a:cs typeface="Arial" charset="0"/>
              </a:rPr>
              <a:t>¿Cuáles son algunos ejemplos?</a:t>
            </a:r>
          </a:p>
          <a:p>
            <a:pPr eaLnBrk="1" hangingPunct="1">
              <a:lnSpc>
                <a:spcPct val="100000"/>
              </a:lnSpc>
              <a:spcAft>
                <a:spcPts val="600"/>
              </a:spcAft>
            </a:pPr>
            <a:r>
              <a:rPr lang="en-US" sz="2000" smtClean="0">
                <a:solidFill>
                  <a:srgbClr val="000000"/>
                </a:solidFill>
                <a:latin typeface="Arial" charset="0"/>
                <a:cs typeface="Arial" charset="0"/>
              </a:rPr>
              <a:t>Administrativo</a:t>
            </a:r>
          </a:p>
          <a:p>
            <a:pPr lvl="1" eaLnBrk="1" hangingPunct="1">
              <a:lnSpc>
                <a:spcPct val="100000"/>
              </a:lnSpc>
              <a:spcAft>
                <a:spcPts val="600"/>
              </a:spcAft>
            </a:pPr>
            <a:r>
              <a:rPr lang="en-US" sz="2000" smtClean="0">
                <a:solidFill>
                  <a:srgbClr val="000000"/>
                </a:solidFill>
                <a:latin typeface="Arial" charset="0"/>
                <a:cs typeface="Arial" charset="0"/>
              </a:rPr>
              <a:t>Implementar reglas o restricciones</a:t>
            </a:r>
          </a:p>
          <a:p>
            <a:pPr lvl="1" eaLnBrk="1" hangingPunct="1">
              <a:lnSpc>
                <a:spcPct val="100000"/>
              </a:lnSpc>
              <a:spcAft>
                <a:spcPts val="600"/>
              </a:spcAft>
            </a:pPr>
            <a:r>
              <a:rPr lang="en-US" sz="2000" smtClean="0">
                <a:solidFill>
                  <a:srgbClr val="000000"/>
                </a:solidFill>
                <a:latin typeface="Arial" charset="0"/>
                <a:cs typeface="Arial" charset="0"/>
              </a:rPr>
              <a:t>Procedimientos y permisos</a:t>
            </a:r>
          </a:p>
          <a:p>
            <a:pPr eaLnBrk="1" hangingPunct="1">
              <a:lnSpc>
                <a:spcPct val="100000"/>
              </a:lnSpc>
              <a:spcAft>
                <a:spcPts val="600"/>
              </a:spcAft>
            </a:pPr>
            <a:r>
              <a:rPr lang="en-US" sz="2000" smtClean="0">
                <a:solidFill>
                  <a:srgbClr val="000000"/>
                </a:solidFill>
                <a:latin typeface="Arial" charset="0"/>
                <a:cs typeface="Arial" charset="0"/>
              </a:rPr>
              <a:t>EPP</a:t>
            </a:r>
          </a:p>
          <a:p>
            <a:pPr lvl="1" eaLnBrk="1" hangingPunct="1">
              <a:lnSpc>
                <a:spcPct val="100000"/>
              </a:lnSpc>
              <a:spcAft>
                <a:spcPts val="600"/>
              </a:spcAft>
            </a:pPr>
            <a:r>
              <a:rPr lang="en-US" sz="2000" smtClean="0">
                <a:solidFill>
                  <a:srgbClr val="000000"/>
                </a:solidFill>
                <a:latin typeface="Arial" charset="0"/>
                <a:cs typeface="Arial" charset="0"/>
              </a:rPr>
              <a:t>Menos efectivo y última línea de defensa</a:t>
            </a:r>
          </a:p>
          <a:p>
            <a:pPr lvl="1" eaLnBrk="1" hangingPunct="1">
              <a:lnSpc>
                <a:spcPct val="100000"/>
              </a:lnSpc>
              <a:spcAft>
                <a:spcPts val="600"/>
              </a:spcAft>
            </a:pPr>
            <a:r>
              <a:rPr lang="en-US" sz="2000" smtClean="0">
                <a:solidFill>
                  <a:srgbClr val="000000"/>
                </a:solidFill>
                <a:latin typeface="Arial" charset="0"/>
                <a:cs typeface="Arial" charset="0"/>
              </a:rPr>
              <a:t>Se basa en el comportamiento</a:t>
            </a:r>
          </a:p>
        </p:txBody>
      </p:sp>
      <p:sp>
        <p:nvSpPr>
          <p:cNvPr id="102405"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342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DE432F2-B153-4F26-8964-5BE1203968BF}" type="slidenum">
              <a:rPr lang="en-US" smtClean="0">
                <a:solidFill>
                  <a:srgbClr val="898989"/>
                </a:solidFill>
                <a:latin typeface="Arial Black" pitchFamily="34" charset="0"/>
              </a:rPr>
              <a:pPr fontAlgn="base">
                <a:spcBef>
                  <a:spcPct val="0"/>
                </a:spcBef>
                <a:spcAft>
                  <a:spcPct val="0"/>
                </a:spcAft>
                <a:buSzPct val="100000"/>
                <a:defRPr/>
              </a:pPr>
              <a:t>71</a:t>
            </a:fld>
            <a:endParaRPr lang="en-US" smtClean="0">
              <a:solidFill>
                <a:srgbClr val="898989"/>
              </a:solidFill>
              <a:latin typeface="Arial Black" pitchFamily="34" charset="0"/>
            </a:endParaRPr>
          </a:p>
        </p:txBody>
      </p:sp>
      <p:sp>
        <p:nvSpPr>
          <p:cNvPr id="103428"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Monitorear la atmósfera</a:t>
            </a:r>
          </a:p>
          <a:p>
            <a:pPr marL="0" indent="0" eaLnBrk="1" hangingPunct="1">
              <a:lnSpc>
                <a:spcPct val="100000"/>
              </a:lnSpc>
              <a:spcAft>
                <a:spcPts val="600"/>
              </a:spcAft>
            </a:pPr>
            <a:r>
              <a:rPr lang="en-US" sz="2000" smtClean="0">
                <a:solidFill>
                  <a:srgbClr val="000000"/>
                </a:solidFill>
                <a:latin typeface="Arial" charset="0"/>
                <a:cs typeface="Arial" charset="0"/>
              </a:rPr>
              <a:t>Dispositivo utilizado para detectar los niveles de gases en el aire</a:t>
            </a:r>
          </a:p>
          <a:p>
            <a:pPr marL="0" indent="0" eaLnBrk="1" hangingPunct="1">
              <a:lnSpc>
                <a:spcPct val="100000"/>
              </a:lnSpc>
              <a:spcAft>
                <a:spcPts val="600"/>
              </a:spcAft>
            </a:pPr>
            <a:r>
              <a:rPr lang="en-US" sz="2000" smtClean="0">
                <a:solidFill>
                  <a:srgbClr val="000000"/>
                </a:solidFill>
                <a:latin typeface="Arial" charset="0"/>
                <a:cs typeface="Arial" charset="0"/>
              </a:rPr>
              <a:t>¿Por qué es importante el tipo de monitor de aire?</a:t>
            </a:r>
          </a:p>
        </p:txBody>
      </p:sp>
      <p:sp>
        <p:nvSpPr>
          <p:cNvPr id="103429"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03430" name="Picture 6" descr="C:\Users\60030418\Documents\MyJabberFiles\craig_keupp@fmi.com\DSCN0002[1].JPG"/>
          <p:cNvPicPr>
            <a:picLocks noChangeAspect="1" noChangeArrowheads="1"/>
          </p:cNvPicPr>
          <p:nvPr/>
        </p:nvPicPr>
        <p:blipFill>
          <a:blip r:embed="rId3">
            <a:extLst>
              <a:ext uri="{28A0092B-C50C-407E-A947-70E740481C1C}">
                <a14:useLocalDpi xmlns:a14="http://schemas.microsoft.com/office/drawing/2010/main" val="0"/>
              </a:ext>
            </a:extLst>
          </a:blip>
          <a:srcRect t="3477" b="9590"/>
          <a:stretch>
            <a:fillRect/>
          </a:stretch>
        </p:blipFill>
        <p:spPr bwMode="auto">
          <a:xfrm>
            <a:off x="628650" y="3406775"/>
            <a:ext cx="2341563"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445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92FBFD7-0FC3-4F09-807D-75125AAD19EB}" type="slidenum">
              <a:rPr lang="en-US" smtClean="0">
                <a:solidFill>
                  <a:srgbClr val="898989"/>
                </a:solidFill>
                <a:latin typeface="Arial Black" pitchFamily="34" charset="0"/>
              </a:rPr>
              <a:pPr fontAlgn="base">
                <a:spcBef>
                  <a:spcPct val="0"/>
                </a:spcBef>
                <a:spcAft>
                  <a:spcPct val="0"/>
                </a:spcAft>
                <a:buSzPct val="100000"/>
                <a:defRPr/>
              </a:pPr>
              <a:t>72</a:t>
            </a:fld>
            <a:endParaRPr lang="en-US" smtClean="0">
              <a:solidFill>
                <a:srgbClr val="898989"/>
              </a:solidFill>
              <a:latin typeface="Arial Black" pitchFamily="34" charset="0"/>
            </a:endParaRPr>
          </a:p>
        </p:txBody>
      </p:sp>
      <p:sp>
        <p:nvSpPr>
          <p:cNvPr id="104452" name="Text Placeholder 7"/>
          <p:cNvSpPr>
            <a:spLocks noGrp="1"/>
          </p:cNvSpPr>
          <p:nvPr>
            <p:ph type="body" sz="quarter" idx="14"/>
          </p:nvPr>
        </p:nvSpPr>
        <p:spPr bwMode="auto">
          <a:xfrm>
            <a:off x="628650" y="1820863"/>
            <a:ext cx="6945342"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dirty="0" err="1" smtClean="0">
                <a:solidFill>
                  <a:srgbClr val="000000"/>
                </a:solidFill>
                <a:latin typeface="Arial" charset="0"/>
                <a:cs typeface="Arial" charset="0"/>
              </a:rPr>
              <a:t>Inspeccione</a:t>
            </a:r>
            <a:r>
              <a:rPr lang="en-US" sz="2000" dirty="0" smtClean="0">
                <a:solidFill>
                  <a:srgbClr val="000000"/>
                </a:solidFill>
                <a:latin typeface="Arial" charset="0"/>
                <a:cs typeface="Arial" charset="0"/>
              </a:rPr>
              <a:t> el monitor</a:t>
            </a:r>
          </a:p>
          <a:p>
            <a:pPr marL="0" indent="0" eaLnBrk="1" hangingPunct="1">
              <a:lnSpc>
                <a:spcPct val="100000"/>
              </a:lnSpc>
              <a:spcAft>
                <a:spcPts val="600"/>
              </a:spcAft>
            </a:pPr>
            <a:r>
              <a:rPr lang="en-US" sz="2000" dirty="0" err="1" smtClean="0">
                <a:solidFill>
                  <a:srgbClr val="000000"/>
                </a:solidFill>
                <a:latin typeface="Arial" charset="0"/>
                <a:cs typeface="Arial" charset="0"/>
              </a:rPr>
              <a:t>Calibración</a:t>
            </a:r>
            <a:endParaRPr lang="en-US" sz="2000" dirty="0" smtClean="0">
              <a:solidFill>
                <a:srgbClr val="000000"/>
              </a:solidFill>
              <a:latin typeface="Arial" charset="0"/>
              <a:cs typeface="Arial" charset="0"/>
            </a:endParaRPr>
          </a:p>
          <a:p>
            <a:pPr marL="0" indent="0" eaLnBrk="1" hangingPunct="1">
              <a:lnSpc>
                <a:spcPct val="100000"/>
              </a:lnSpc>
              <a:spcAft>
                <a:spcPts val="600"/>
              </a:spcAft>
            </a:pPr>
            <a:r>
              <a:rPr lang="en-US" sz="2000" dirty="0" err="1" smtClean="0">
                <a:solidFill>
                  <a:srgbClr val="000000"/>
                </a:solidFill>
                <a:latin typeface="Arial" charset="0"/>
                <a:cs typeface="Arial" charset="0"/>
              </a:rPr>
              <a:t>Carga</a:t>
            </a:r>
            <a:r>
              <a:rPr lang="en-US" sz="2000" dirty="0" smtClean="0">
                <a:solidFill>
                  <a:srgbClr val="000000"/>
                </a:solidFill>
                <a:latin typeface="Arial" charset="0"/>
                <a:cs typeface="Arial" charset="0"/>
              </a:rPr>
              <a:t> de la </a:t>
            </a:r>
            <a:r>
              <a:rPr lang="en-US" sz="2000" dirty="0" err="1" smtClean="0">
                <a:solidFill>
                  <a:srgbClr val="000000"/>
                </a:solidFill>
                <a:latin typeface="Arial" charset="0"/>
                <a:cs typeface="Arial" charset="0"/>
              </a:rPr>
              <a:t>batería</a:t>
            </a:r>
            <a:endParaRPr lang="en-US" sz="2000" dirty="0" smtClean="0">
              <a:solidFill>
                <a:srgbClr val="000000"/>
              </a:solidFill>
              <a:latin typeface="Arial" charset="0"/>
              <a:cs typeface="Arial" charset="0"/>
            </a:endParaRPr>
          </a:p>
          <a:p>
            <a:pPr marL="0" indent="0" eaLnBrk="1" hangingPunct="1">
              <a:lnSpc>
                <a:spcPct val="100000"/>
              </a:lnSpc>
              <a:spcAft>
                <a:spcPts val="600"/>
              </a:spcAft>
            </a:pPr>
            <a:r>
              <a:rPr lang="en-US" sz="2000" dirty="0" err="1" smtClean="0">
                <a:solidFill>
                  <a:srgbClr val="000000"/>
                </a:solidFill>
                <a:latin typeface="Arial" charset="0"/>
                <a:cs typeface="Arial" charset="0"/>
              </a:rPr>
              <a:t>Poner</a:t>
            </a:r>
            <a:r>
              <a:rPr lang="en-US" sz="2000" dirty="0" smtClean="0">
                <a:solidFill>
                  <a:srgbClr val="000000"/>
                </a:solidFill>
                <a:latin typeface="Arial" charset="0"/>
                <a:cs typeface="Arial" charset="0"/>
              </a:rPr>
              <a:t> en cero el </a:t>
            </a:r>
            <a:r>
              <a:rPr lang="en-US" sz="2000" dirty="0" err="1" smtClean="0">
                <a:solidFill>
                  <a:srgbClr val="000000"/>
                </a:solidFill>
                <a:latin typeface="Arial" charset="0"/>
                <a:cs typeface="Arial" charset="0"/>
              </a:rPr>
              <a:t>instrumento</a:t>
            </a:r>
            <a:endParaRPr lang="en-US" sz="2000" dirty="0" smtClean="0">
              <a:solidFill>
                <a:srgbClr val="000000"/>
              </a:solidFill>
              <a:latin typeface="Arial" charset="0"/>
              <a:cs typeface="Arial" charset="0"/>
            </a:endParaRPr>
          </a:p>
          <a:p>
            <a:pPr marL="0" indent="0" eaLnBrk="1" hangingPunct="1">
              <a:lnSpc>
                <a:spcPct val="100000"/>
              </a:lnSpc>
              <a:spcAft>
                <a:spcPts val="600"/>
              </a:spcAft>
            </a:pPr>
            <a:r>
              <a:rPr lang="en-US" sz="2000" dirty="0" err="1" smtClean="0">
                <a:solidFill>
                  <a:srgbClr val="000000"/>
                </a:solidFill>
                <a:latin typeface="Arial" charset="0"/>
                <a:cs typeface="Arial" charset="0"/>
              </a:rPr>
              <a:t>Eliminar</a:t>
            </a:r>
            <a:r>
              <a:rPr lang="en-US" sz="2000" dirty="0" smtClean="0">
                <a:solidFill>
                  <a:srgbClr val="000000"/>
                </a:solidFill>
                <a:latin typeface="Arial" charset="0"/>
                <a:cs typeface="Arial" charset="0"/>
              </a:rPr>
              <a:t> los </a:t>
            </a:r>
            <a:r>
              <a:rPr lang="en-US" sz="2000" dirty="0" err="1" smtClean="0">
                <a:solidFill>
                  <a:srgbClr val="000000"/>
                </a:solidFill>
                <a:latin typeface="Arial" charset="0"/>
                <a:cs typeface="Arial" charset="0"/>
              </a:rPr>
              <a:t>picos</a:t>
            </a:r>
            <a:endParaRPr lang="en-US" sz="2000" dirty="0" smtClean="0">
              <a:solidFill>
                <a:srgbClr val="000000"/>
              </a:solidFill>
              <a:latin typeface="Arial" charset="0"/>
              <a:cs typeface="Arial" charset="0"/>
            </a:endParaRPr>
          </a:p>
          <a:p>
            <a:pPr marL="0" indent="0" eaLnBrk="1" hangingPunct="1">
              <a:lnSpc>
                <a:spcPct val="100000"/>
              </a:lnSpc>
              <a:spcAft>
                <a:spcPts val="600"/>
              </a:spcAft>
            </a:pPr>
            <a:r>
              <a:rPr lang="en-US" sz="2000" dirty="0" err="1" smtClean="0">
                <a:solidFill>
                  <a:srgbClr val="000000"/>
                </a:solidFill>
                <a:latin typeface="Arial" charset="0"/>
                <a:cs typeface="Arial" charset="0"/>
              </a:rPr>
              <a:t>Realizar</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una</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prueba</a:t>
            </a:r>
            <a:r>
              <a:rPr lang="en-US" sz="2000" dirty="0" smtClean="0">
                <a:solidFill>
                  <a:srgbClr val="000000"/>
                </a:solidFill>
                <a:latin typeface="Arial" charset="0"/>
                <a:cs typeface="Arial" charset="0"/>
              </a:rPr>
              <a:t> de </a:t>
            </a:r>
            <a:r>
              <a:rPr lang="en-US" sz="2000" dirty="0" err="1" smtClean="0">
                <a:solidFill>
                  <a:srgbClr val="000000"/>
                </a:solidFill>
                <a:latin typeface="Arial" charset="0"/>
                <a:cs typeface="Arial" charset="0"/>
              </a:rPr>
              <a:t>impacto</a:t>
            </a:r>
            <a:endParaRPr lang="en-US" sz="2000" dirty="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dirty="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r>
              <a:rPr lang="en-US" sz="2000" dirty="0" smtClean="0">
                <a:solidFill>
                  <a:srgbClr val="000000"/>
                </a:solidFill>
                <a:latin typeface="Arial" charset="0"/>
                <a:cs typeface="Arial" charset="0"/>
              </a:rPr>
              <a:t>Si no </a:t>
            </a:r>
            <a:r>
              <a:rPr lang="en-US" sz="2000" dirty="0" err="1" smtClean="0">
                <a:solidFill>
                  <a:srgbClr val="000000"/>
                </a:solidFill>
                <a:latin typeface="Arial" charset="0"/>
                <a:cs typeface="Arial" charset="0"/>
              </a:rPr>
              <a:t>está</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capacitado</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para</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utilizar</a:t>
            </a:r>
            <a:r>
              <a:rPr lang="en-US" sz="2000" dirty="0" smtClean="0">
                <a:solidFill>
                  <a:srgbClr val="000000"/>
                </a:solidFill>
                <a:latin typeface="Arial" charset="0"/>
                <a:cs typeface="Arial" charset="0"/>
              </a:rPr>
              <a:t> el monitor, no lo </a:t>
            </a:r>
            <a:r>
              <a:rPr lang="en-US" sz="2000" dirty="0" err="1" smtClean="0">
                <a:solidFill>
                  <a:srgbClr val="000000"/>
                </a:solidFill>
                <a:latin typeface="Arial" charset="0"/>
                <a:cs typeface="Arial" charset="0"/>
              </a:rPr>
              <a:t>haga</a:t>
            </a:r>
            <a:r>
              <a:rPr lang="en-US" sz="2000" dirty="0" smtClean="0">
                <a:solidFill>
                  <a:srgbClr val="000000"/>
                </a:solidFill>
                <a:latin typeface="Arial" charset="0"/>
                <a:cs typeface="Arial" charset="0"/>
              </a:rPr>
              <a:t>.</a:t>
            </a:r>
          </a:p>
          <a:p>
            <a:pPr marL="0" indent="0" eaLnBrk="1" hangingPunct="1">
              <a:lnSpc>
                <a:spcPct val="100000"/>
              </a:lnSpc>
              <a:spcAft>
                <a:spcPts val="600"/>
              </a:spcAft>
            </a:pPr>
            <a:endParaRPr lang="en-US" sz="2000" dirty="0" smtClean="0">
              <a:solidFill>
                <a:srgbClr val="000000"/>
              </a:solidFill>
              <a:latin typeface="Arial" charset="0"/>
              <a:cs typeface="Arial" charset="0"/>
            </a:endParaRPr>
          </a:p>
          <a:p>
            <a:pPr marL="0" indent="0" eaLnBrk="1" hangingPunct="1">
              <a:lnSpc>
                <a:spcPct val="100000"/>
              </a:lnSpc>
              <a:spcAft>
                <a:spcPts val="600"/>
              </a:spcAft>
            </a:pPr>
            <a:endParaRPr lang="en-US" sz="2000" dirty="0" smtClean="0">
              <a:solidFill>
                <a:srgbClr val="000000"/>
              </a:solidFill>
              <a:latin typeface="Arial" charset="0"/>
              <a:cs typeface="Arial" charset="0"/>
            </a:endParaRPr>
          </a:p>
        </p:txBody>
      </p:sp>
      <p:sp>
        <p:nvSpPr>
          <p:cNvPr id="104453"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547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816A9EE-F76D-4A79-AD08-4FC76C853698}" type="slidenum">
              <a:rPr lang="en-US" smtClean="0">
                <a:solidFill>
                  <a:srgbClr val="898989"/>
                </a:solidFill>
                <a:latin typeface="Arial Black" pitchFamily="34" charset="0"/>
              </a:rPr>
              <a:pPr fontAlgn="base">
                <a:spcBef>
                  <a:spcPct val="0"/>
                </a:spcBef>
                <a:spcAft>
                  <a:spcPct val="0"/>
                </a:spcAft>
                <a:buSzPct val="100000"/>
                <a:defRPr/>
              </a:pPr>
              <a:t>73</a:t>
            </a:fld>
            <a:endParaRPr lang="en-US" smtClean="0">
              <a:solidFill>
                <a:srgbClr val="898989"/>
              </a:solidFill>
              <a:latin typeface="Arial Black" pitchFamily="34" charset="0"/>
            </a:endParaRPr>
          </a:p>
        </p:txBody>
      </p:sp>
      <p:sp>
        <p:nvSpPr>
          <p:cNvPr id="105476"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Todas las atmósferas se deben probar previamente en este orden:</a:t>
            </a:r>
          </a:p>
          <a:p>
            <a:pPr marL="0" indent="0" eaLnBrk="1" hangingPunct="1">
              <a:lnSpc>
                <a:spcPct val="100000"/>
              </a:lnSpc>
              <a:spcAft>
                <a:spcPts val="600"/>
              </a:spcAft>
            </a:pPr>
            <a:r>
              <a:rPr lang="en-US" sz="2000" smtClean="0">
                <a:solidFill>
                  <a:srgbClr val="000000"/>
                </a:solidFill>
                <a:latin typeface="Arial" charset="0"/>
                <a:cs typeface="Arial" charset="0"/>
              </a:rPr>
              <a:t>Oxígeno</a:t>
            </a:r>
          </a:p>
          <a:p>
            <a:pPr marL="0" indent="0" eaLnBrk="1" hangingPunct="1">
              <a:lnSpc>
                <a:spcPct val="100000"/>
              </a:lnSpc>
              <a:spcAft>
                <a:spcPts val="600"/>
              </a:spcAft>
            </a:pPr>
            <a:r>
              <a:rPr lang="en-US" sz="2000" smtClean="0">
                <a:solidFill>
                  <a:srgbClr val="000000"/>
                </a:solidFill>
                <a:latin typeface="Arial" charset="0"/>
                <a:cs typeface="Arial" charset="0"/>
              </a:rPr>
              <a:t>Gases y vapores inflamables</a:t>
            </a:r>
          </a:p>
          <a:p>
            <a:pPr marL="0" indent="0" eaLnBrk="1" hangingPunct="1">
              <a:lnSpc>
                <a:spcPct val="100000"/>
              </a:lnSpc>
              <a:spcAft>
                <a:spcPts val="600"/>
              </a:spcAft>
            </a:pPr>
            <a:r>
              <a:rPr lang="en-US" sz="2000" smtClean="0">
                <a:solidFill>
                  <a:srgbClr val="000000"/>
                </a:solidFill>
                <a:latin typeface="Arial" charset="0"/>
                <a:cs typeface="Arial" charset="0"/>
              </a:rPr>
              <a:t>Contaminantes del aire potencialmente tóxicos</a:t>
            </a: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05477"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649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A33AD30-2CEE-4CBE-991B-CF6026D95344}" type="slidenum">
              <a:rPr lang="en-US" smtClean="0">
                <a:solidFill>
                  <a:srgbClr val="898989"/>
                </a:solidFill>
                <a:latin typeface="Arial Black" pitchFamily="34" charset="0"/>
              </a:rPr>
              <a:pPr fontAlgn="base">
                <a:spcBef>
                  <a:spcPct val="0"/>
                </a:spcBef>
                <a:spcAft>
                  <a:spcPct val="0"/>
                </a:spcAft>
                <a:buSzPct val="100000"/>
                <a:defRPr/>
              </a:pPr>
              <a:t>74</a:t>
            </a:fld>
            <a:endParaRPr lang="en-US" smtClean="0">
              <a:solidFill>
                <a:srgbClr val="898989"/>
              </a:solidFill>
              <a:latin typeface="Arial Black" pitchFamily="34" charset="0"/>
            </a:endParaRPr>
          </a:p>
        </p:txBody>
      </p:sp>
      <p:sp>
        <p:nvSpPr>
          <p:cNvPr id="106500"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Monitoreo previo al ingreso</a:t>
            </a:r>
          </a:p>
          <a:p>
            <a:pPr marL="0" indent="0" eaLnBrk="1" hangingPunct="1">
              <a:lnSpc>
                <a:spcPct val="100000"/>
              </a:lnSpc>
              <a:spcAft>
                <a:spcPts val="600"/>
              </a:spcAft>
            </a:pPr>
            <a:r>
              <a:rPr lang="en-US" sz="2000" smtClean="0">
                <a:solidFill>
                  <a:srgbClr val="000000"/>
                </a:solidFill>
                <a:latin typeface="Arial" charset="0"/>
                <a:cs typeface="Arial" charset="0"/>
              </a:rPr>
              <a:t>¿Cómo prueba el espacio?</a:t>
            </a:r>
          </a:p>
          <a:p>
            <a:pPr marL="0" indent="0" eaLnBrk="1" hangingPunct="1">
              <a:lnSpc>
                <a:spcPct val="100000"/>
              </a:lnSpc>
              <a:spcAft>
                <a:spcPts val="600"/>
              </a:spcAft>
            </a:pPr>
            <a:r>
              <a:rPr lang="en-US" sz="2000" smtClean="0">
                <a:solidFill>
                  <a:srgbClr val="000000"/>
                </a:solidFill>
                <a:latin typeface="Arial" charset="0"/>
                <a:cs typeface="Arial" charset="0"/>
              </a:rPr>
              <a:t>¿Por qué es importante probar las capas superior, media e inferior?</a:t>
            </a: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06501"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06502" name="Picture 6" descr="T:\DEPARTMENTS\Safety\_Safety Courses\_Confined Space\5_Pictures &amp; Videos\Safford CS photos\102NIKON\DSCN07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52825"/>
            <a:ext cx="2724150"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752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EBCD0C8-5BE9-49D6-BCC0-8AFB9A96DE9C}" type="slidenum">
              <a:rPr lang="en-US" smtClean="0">
                <a:solidFill>
                  <a:srgbClr val="898989"/>
                </a:solidFill>
                <a:latin typeface="Arial Black" pitchFamily="34" charset="0"/>
              </a:rPr>
              <a:pPr fontAlgn="base">
                <a:spcBef>
                  <a:spcPct val="0"/>
                </a:spcBef>
                <a:spcAft>
                  <a:spcPct val="0"/>
                </a:spcAft>
                <a:buSzPct val="100000"/>
                <a:defRPr/>
              </a:pPr>
              <a:t>75</a:t>
            </a:fld>
            <a:endParaRPr lang="en-US" smtClean="0">
              <a:solidFill>
                <a:srgbClr val="898989"/>
              </a:solidFill>
              <a:latin typeface="Arial Black" pitchFamily="34" charset="0"/>
            </a:endParaRPr>
          </a:p>
        </p:txBody>
      </p:sp>
      <p:sp>
        <p:nvSpPr>
          <p:cNvPr id="8" name="Text Placeholder 7"/>
          <p:cNvSpPr>
            <a:spLocks noGrp="1"/>
          </p:cNvSpPr>
          <p:nvPr>
            <p:ph type="body" sz="quarter" idx="14"/>
          </p:nvPr>
        </p:nvSpPr>
        <p:spPr>
          <a:xfrm>
            <a:off x="656446" y="1753392"/>
            <a:ext cx="8049524" cy="4244975"/>
          </a:xfrm>
        </p:spPr>
        <p:txBody>
          <a:bodyPr vert="horz" wrap="square" lIns="91440" tIns="45720" rIns="91440" bIns="45720" numCol="1" anchor="t" anchorCtr="0" compatLnSpc="1">
            <a:prstTxWarp prst="textNoShape">
              <a:avLst/>
            </a:prstTxWarp>
            <a:normAutofit/>
          </a:bodyPr>
          <a:lstStyle/>
          <a:p>
            <a:pPr marL="0" indent="0" eaLnBrk="1" hangingPunct="1">
              <a:lnSpc>
                <a:spcPct val="100000"/>
              </a:lnSpc>
              <a:spcAft>
                <a:spcPts val="600"/>
              </a:spcAft>
              <a:buClrTx/>
              <a:buFont typeface="Arial" pitchFamily="34" charset="0"/>
              <a:buNone/>
              <a:defRPr/>
            </a:pPr>
            <a:r>
              <a:rPr lang="en-US" sz="2000" dirty="0" err="1" smtClean="0">
                <a:solidFill>
                  <a:srgbClr val="000000"/>
                </a:solidFill>
              </a:rPr>
              <a:t>Monitoreo</a:t>
            </a:r>
            <a:r>
              <a:rPr lang="en-US" sz="2000" dirty="0" smtClean="0">
                <a:solidFill>
                  <a:srgbClr val="000000"/>
                </a:solidFill>
              </a:rPr>
              <a:t> del </a:t>
            </a:r>
            <a:r>
              <a:rPr lang="en-US" sz="2000" dirty="0" err="1" smtClean="0">
                <a:solidFill>
                  <a:srgbClr val="000000"/>
                </a:solidFill>
              </a:rPr>
              <a:t>espacio</a:t>
            </a:r>
            <a:endParaRPr lang="en-US" sz="2000" dirty="0" smtClean="0">
              <a:solidFill>
                <a:srgbClr val="000000"/>
              </a:solidFill>
            </a:endParaRPr>
          </a:p>
          <a:p>
            <a:pPr marL="0" indent="0" eaLnBrk="1" hangingPunct="1">
              <a:lnSpc>
                <a:spcPct val="100000"/>
              </a:lnSpc>
              <a:spcAft>
                <a:spcPts val="600"/>
              </a:spcAft>
              <a:defRPr/>
            </a:pPr>
            <a:r>
              <a:rPr lang="en-US" sz="2000" dirty="0" smtClean="0">
                <a:solidFill>
                  <a:srgbClr val="000000"/>
                </a:solidFill>
              </a:rPr>
              <a:t>¿</a:t>
            </a:r>
            <a:r>
              <a:rPr lang="en-US" sz="2000" dirty="0" err="1" smtClean="0">
                <a:solidFill>
                  <a:srgbClr val="000000"/>
                </a:solidFill>
              </a:rPr>
              <a:t>Por</a:t>
            </a:r>
            <a:r>
              <a:rPr lang="en-US" sz="2000" dirty="0" smtClean="0">
                <a:solidFill>
                  <a:srgbClr val="000000"/>
                </a:solidFill>
              </a:rPr>
              <a:t> </a:t>
            </a:r>
            <a:r>
              <a:rPr lang="en-US" sz="2000" dirty="0" err="1" smtClean="0">
                <a:solidFill>
                  <a:srgbClr val="000000"/>
                </a:solidFill>
              </a:rPr>
              <a:t>qué</a:t>
            </a:r>
            <a:r>
              <a:rPr lang="en-US" sz="2000" dirty="0" smtClean="0">
                <a:solidFill>
                  <a:srgbClr val="000000"/>
                </a:solidFill>
              </a:rPr>
              <a:t> se </a:t>
            </a:r>
            <a:r>
              <a:rPr lang="en-US" sz="2000" dirty="0" err="1" smtClean="0">
                <a:solidFill>
                  <a:srgbClr val="000000"/>
                </a:solidFill>
              </a:rPr>
              <a:t>mueve</a:t>
            </a:r>
            <a:r>
              <a:rPr lang="en-US" sz="2000" dirty="0" smtClean="0">
                <a:solidFill>
                  <a:srgbClr val="000000"/>
                </a:solidFill>
              </a:rPr>
              <a:t> lentamente </a:t>
            </a:r>
            <a:r>
              <a:rPr lang="en-US" sz="2000" dirty="0" err="1" smtClean="0">
                <a:solidFill>
                  <a:srgbClr val="000000"/>
                </a:solidFill>
              </a:rPr>
              <a:t>mientras</a:t>
            </a:r>
            <a:r>
              <a:rPr lang="en-US" sz="2000" dirty="0" smtClean="0">
                <a:solidFill>
                  <a:srgbClr val="000000"/>
                </a:solidFill>
              </a:rPr>
              <a:t> </a:t>
            </a:r>
            <a:r>
              <a:rPr lang="en-US" sz="2000" dirty="0" err="1" smtClean="0">
                <a:solidFill>
                  <a:srgbClr val="000000"/>
                </a:solidFill>
              </a:rPr>
              <a:t>ingresa</a:t>
            </a:r>
            <a:r>
              <a:rPr lang="en-US" sz="2000" dirty="0" smtClean="0">
                <a:solidFill>
                  <a:srgbClr val="000000"/>
                </a:solidFill>
              </a:rPr>
              <a:t> al </a:t>
            </a:r>
            <a:r>
              <a:rPr lang="en-US" sz="2000" dirty="0" err="1" smtClean="0">
                <a:solidFill>
                  <a:srgbClr val="000000"/>
                </a:solidFill>
              </a:rPr>
              <a:t>espacio</a:t>
            </a:r>
            <a:r>
              <a:rPr lang="en-US" sz="2000" dirty="0" smtClean="0">
                <a:solidFill>
                  <a:srgbClr val="000000"/>
                </a:solidFill>
              </a:rPr>
              <a:t>?</a:t>
            </a:r>
          </a:p>
          <a:p>
            <a:pPr marL="0" indent="0" eaLnBrk="1" hangingPunct="1">
              <a:lnSpc>
                <a:spcPct val="100000"/>
              </a:lnSpc>
              <a:spcAft>
                <a:spcPts val="600"/>
              </a:spcAft>
              <a:defRPr/>
            </a:pPr>
            <a:r>
              <a:rPr lang="en-US" sz="2000" dirty="0" err="1" smtClean="0">
                <a:solidFill>
                  <a:srgbClr val="000000"/>
                </a:solidFill>
              </a:rPr>
              <a:t>Pruebe</a:t>
            </a:r>
            <a:r>
              <a:rPr lang="en-US" sz="2000" dirty="0" smtClean="0">
                <a:solidFill>
                  <a:srgbClr val="000000"/>
                </a:solidFill>
              </a:rPr>
              <a:t> el </a:t>
            </a:r>
            <a:r>
              <a:rPr lang="en-US" sz="2000" dirty="0" err="1" smtClean="0">
                <a:solidFill>
                  <a:srgbClr val="000000"/>
                </a:solidFill>
              </a:rPr>
              <a:t>espacio</a:t>
            </a:r>
            <a:endParaRPr lang="en-US" sz="2000" dirty="0" smtClean="0">
              <a:solidFill>
                <a:srgbClr val="000000"/>
              </a:solidFill>
            </a:endParaRPr>
          </a:p>
          <a:p>
            <a:pPr lvl="1" eaLnBrk="1" hangingPunct="1">
              <a:lnSpc>
                <a:spcPct val="100000"/>
              </a:lnSpc>
              <a:spcAft>
                <a:spcPts val="600"/>
              </a:spcAft>
              <a:buFont typeface="Arial" pitchFamily="34" charset="0"/>
              <a:buChar char="•"/>
              <a:defRPr/>
            </a:pPr>
            <a:r>
              <a:rPr lang="en-US" sz="2000" dirty="0" smtClean="0">
                <a:solidFill>
                  <a:srgbClr val="000000"/>
                </a:solidFill>
              </a:rPr>
              <a:t>Antes de </a:t>
            </a:r>
            <a:r>
              <a:rPr lang="en-US" sz="2000" dirty="0" err="1" smtClean="0">
                <a:solidFill>
                  <a:srgbClr val="000000"/>
                </a:solidFill>
              </a:rPr>
              <a:t>entrar</a:t>
            </a:r>
            <a:endParaRPr lang="en-US" sz="2000" dirty="0" smtClean="0">
              <a:solidFill>
                <a:srgbClr val="000000"/>
              </a:solidFill>
            </a:endParaRPr>
          </a:p>
          <a:p>
            <a:pPr lvl="1" eaLnBrk="1" hangingPunct="1">
              <a:lnSpc>
                <a:spcPct val="100000"/>
              </a:lnSpc>
              <a:spcAft>
                <a:spcPts val="600"/>
              </a:spcAft>
              <a:buFont typeface="Arial" pitchFamily="34" charset="0"/>
              <a:buChar char="•"/>
              <a:defRPr/>
            </a:pPr>
            <a:r>
              <a:rPr lang="en-US" sz="2000" dirty="0" smtClean="0">
                <a:solidFill>
                  <a:srgbClr val="000000"/>
                </a:solidFill>
              </a:rPr>
              <a:t>Durante la </a:t>
            </a:r>
            <a:r>
              <a:rPr lang="en-US" sz="2000" dirty="0" err="1" smtClean="0">
                <a:solidFill>
                  <a:srgbClr val="000000"/>
                </a:solidFill>
              </a:rPr>
              <a:t>entrada</a:t>
            </a:r>
            <a:endParaRPr lang="en-US" sz="2000" dirty="0" smtClean="0">
              <a:solidFill>
                <a:srgbClr val="000000"/>
              </a:solidFill>
            </a:endParaRPr>
          </a:p>
          <a:p>
            <a:pPr lvl="1" eaLnBrk="1" hangingPunct="1">
              <a:lnSpc>
                <a:spcPct val="100000"/>
              </a:lnSpc>
              <a:spcAft>
                <a:spcPts val="600"/>
              </a:spcAft>
              <a:buFont typeface="Arial" pitchFamily="34" charset="0"/>
              <a:buChar char="•"/>
              <a:defRPr/>
            </a:pPr>
            <a:r>
              <a:rPr lang="en-US" sz="2000" dirty="0" smtClean="0">
                <a:solidFill>
                  <a:srgbClr val="000000"/>
                </a:solidFill>
              </a:rPr>
              <a:t>Después de </a:t>
            </a:r>
            <a:r>
              <a:rPr lang="en-US" sz="2000" dirty="0" err="1" smtClean="0">
                <a:solidFill>
                  <a:srgbClr val="000000"/>
                </a:solidFill>
              </a:rPr>
              <a:t>ventilar</a:t>
            </a:r>
            <a:endParaRPr lang="en-US" sz="2000" dirty="0" smtClean="0">
              <a:solidFill>
                <a:srgbClr val="000000"/>
              </a:solidFill>
            </a:endParaRPr>
          </a:p>
          <a:p>
            <a:pPr lvl="1" eaLnBrk="1" hangingPunct="1">
              <a:lnSpc>
                <a:spcPct val="100000"/>
              </a:lnSpc>
              <a:spcAft>
                <a:spcPts val="600"/>
              </a:spcAft>
              <a:buFont typeface="Arial" pitchFamily="34" charset="0"/>
              <a:buChar char="•"/>
              <a:defRPr/>
            </a:pPr>
            <a:r>
              <a:rPr lang="en-US" sz="2000" dirty="0" smtClean="0">
                <a:solidFill>
                  <a:srgbClr val="000000"/>
                </a:solidFill>
              </a:rPr>
              <a:t>Antes de </a:t>
            </a:r>
            <a:r>
              <a:rPr lang="en-US" sz="2000" dirty="0" err="1" smtClean="0">
                <a:solidFill>
                  <a:srgbClr val="000000"/>
                </a:solidFill>
              </a:rPr>
              <a:t>volver</a:t>
            </a:r>
            <a:r>
              <a:rPr lang="en-US" sz="2000" dirty="0" smtClean="0">
                <a:solidFill>
                  <a:srgbClr val="000000"/>
                </a:solidFill>
              </a:rPr>
              <a:t> a </a:t>
            </a:r>
            <a:r>
              <a:rPr lang="en-US" sz="2000" dirty="0" err="1" smtClean="0">
                <a:solidFill>
                  <a:srgbClr val="000000"/>
                </a:solidFill>
              </a:rPr>
              <a:t>entrar</a:t>
            </a:r>
            <a:endParaRPr lang="en-US" sz="2000" dirty="0" smtClean="0">
              <a:solidFill>
                <a:srgbClr val="000000"/>
              </a:solidFill>
            </a:endParaRPr>
          </a:p>
          <a:p>
            <a:pPr lvl="1" eaLnBrk="1" hangingPunct="1">
              <a:lnSpc>
                <a:spcPct val="100000"/>
              </a:lnSpc>
              <a:spcAft>
                <a:spcPts val="600"/>
              </a:spcAft>
              <a:buFont typeface="Arial" pitchFamily="34" charset="0"/>
              <a:buChar char="•"/>
              <a:defRPr/>
            </a:pPr>
            <a:r>
              <a:rPr lang="en-US" sz="2000" dirty="0" smtClean="0">
                <a:solidFill>
                  <a:srgbClr val="000000"/>
                </a:solidFill>
              </a:rPr>
              <a:t>En el </a:t>
            </a:r>
            <a:r>
              <a:rPr lang="en-US" sz="2000" dirty="0" err="1" smtClean="0">
                <a:solidFill>
                  <a:srgbClr val="000000"/>
                </a:solidFill>
              </a:rPr>
              <a:t>cambio</a:t>
            </a:r>
            <a:r>
              <a:rPr lang="en-US" sz="2000" dirty="0" smtClean="0">
                <a:solidFill>
                  <a:srgbClr val="000000"/>
                </a:solidFill>
              </a:rPr>
              <a:t> de </a:t>
            </a:r>
            <a:r>
              <a:rPr lang="en-US" sz="2000" dirty="0" err="1" smtClean="0">
                <a:solidFill>
                  <a:srgbClr val="000000"/>
                </a:solidFill>
              </a:rPr>
              <a:t>turno</a:t>
            </a:r>
            <a:endParaRPr lang="en-US" sz="2000" dirty="0" smtClean="0">
              <a:solidFill>
                <a:srgbClr val="000000"/>
              </a:solidFill>
            </a:endParaRPr>
          </a:p>
          <a:p>
            <a:pPr lvl="1" eaLnBrk="1" hangingPunct="1">
              <a:lnSpc>
                <a:spcPct val="100000"/>
              </a:lnSpc>
              <a:spcAft>
                <a:spcPts val="600"/>
              </a:spcAft>
              <a:buFont typeface="Arial" pitchFamily="34" charset="0"/>
              <a:buChar char="•"/>
              <a:defRPr/>
            </a:pPr>
            <a:r>
              <a:rPr lang="en-US" sz="2000" dirty="0" smtClean="0">
                <a:solidFill>
                  <a:srgbClr val="000000"/>
                </a:solidFill>
              </a:rPr>
              <a:t>Si </a:t>
            </a:r>
            <a:r>
              <a:rPr lang="en-US" sz="2000" dirty="0" err="1" smtClean="0">
                <a:solidFill>
                  <a:srgbClr val="000000"/>
                </a:solidFill>
              </a:rPr>
              <a:t>las</a:t>
            </a:r>
            <a:r>
              <a:rPr lang="en-US" sz="2000" dirty="0" smtClean="0">
                <a:solidFill>
                  <a:srgbClr val="000000"/>
                </a:solidFill>
              </a:rPr>
              <a:t> </a:t>
            </a:r>
            <a:r>
              <a:rPr lang="en-US" sz="2000" dirty="0" err="1" smtClean="0">
                <a:solidFill>
                  <a:srgbClr val="000000"/>
                </a:solidFill>
              </a:rPr>
              <a:t>condiciones</a:t>
            </a:r>
            <a:r>
              <a:rPr lang="en-US" sz="2000" dirty="0" smtClean="0">
                <a:solidFill>
                  <a:srgbClr val="000000"/>
                </a:solidFill>
              </a:rPr>
              <a:t> </a:t>
            </a:r>
            <a:r>
              <a:rPr lang="en-US" sz="2000" dirty="0" err="1" smtClean="0">
                <a:solidFill>
                  <a:srgbClr val="000000"/>
                </a:solidFill>
              </a:rPr>
              <a:t>cambian</a:t>
            </a:r>
            <a:endParaRPr lang="en-US" sz="2000" dirty="0" smtClean="0">
              <a:solidFill>
                <a:srgbClr val="000000"/>
              </a:solidFill>
            </a:endParaRPr>
          </a:p>
          <a:p>
            <a:pPr lvl="1" eaLnBrk="1" hangingPunct="1">
              <a:lnSpc>
                <a:spcPct val="100000"/>
              </a:lnSpc>
              <a:spcAft>
                <a:spcPts val="600"/>
              </a:spcAft>
              <a:buFont typeface="Arial" pitchFamily="34" charset="0"/>
              <a:buChar char="•"/>
              <a:defRPr/>
            </a:pPr>
            <a:endParaRPr lang="en-US" sz="2000" dirty="0" smtClean="0">
              <a:solidFill>
                <a:srgbClr val="000000"/>
              </a:solidFill>
            </a:endParaRPr>
          </a:p>
          <a:p>
            <a:pPr marL="0" indent="0" eaLnBrk="1" hangingPunct="1">
              <a:lnSpc>
                <a:spcPct val="100000"/>
              </a:lnSpc>
              <a:spcAft>
                <a:spcPts val="600"/>
              </a:spcAft>
              <a:buClrTx/>
              <a:buFont typeface="Arial" pitchFamily="34" charset="0"/>
              <a:buNone/>
              <a:defRPr/>
            </a:pPr>
            <a:endParaRPr lang="en-US" sz="2000" dirty="0" smtClean="0">
              <a:solidFill>
                <a:srgbClr val="000000"/>
              </a:solidFill>
            </a:endParaRPr>
          </a:p>
          <a:p>
            <a:pPr marL="0" indent="0" eaLnBrk="1" hangingPunct="1">
              <a:lnSpc>
                <a:spcPct val="100000"/>
              </a:lnSpc>
              <a:spcAft>
                <a:spcPts val="600"/>
              </a:spcAft>
              <a:defRPr/>
            </a:pPr>
            <a:endParaRPr lang="en-US" sz="2000" dirty="0" smtClean="0">
              <a:solidFill>
                <a:srgbClr val="000000"/>
              </a:solidFill>
            </a:endParaRPr>
          </a:p>
          <a:p>
            <a:pPr marL="0" indent="0" eaLnBrk="1" hangingPunct="1">
              <a:lnSpc>
                <a:spcPct val="100000"/>
              </a:lnSpc>
              <a:spcAft>
                <a:spcPts val="600"/>
              </a:spcAft>
              <a:defRPr/>
            </a:pPr>
            <a:endParaRPr lang="en-US" sz="2000" dirty="0" smtClean="0">
              <a:solidFill>
                <a:srgbClr val="000000"/>
              </a:solidFill>
            </a:endParaRPr>
          </a:p>
        </p:txBody>
      </p:sp>
      <p:sp>
        <p:nvSpPr>
          <p:cNvPr id="107525"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07526" name="Picture 9" descr="T:\DEPARTMENTS\Safety\_Safety Courses\_Confined Space\5_Pictures &amp; Videos\IMG_05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3736" y="3012985"/>
            <a:ext cx="2995613" cy="2001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854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1645269-1E46-4A3A-AC8A-17E7A6394EC0}" type="slidenum">
              <a:rPr lang="en-US" smtClean="0">
                <a:solidFill>
                  <a:srgbClr val="898989"/>
                </a:solidFill>
                <a:latin typeface="Arial Black" pitchFamily="34" charset="0"/>
              </a:rPr>
              <a:pPr fontAlgn="base">
                <a:spcBef>
                  <a:spcPct val="0"/>
                </a:spcBef>
                <a:spcAft>
                  <a:spcPct val="0"/>
                </a:spcAft>
                <a:buSzPct val="100000"/>
                <a:defRPr/>
              </a:pPr>
              <a:t>76</a:t>
            </a:fld>
            <a:endParaRPr lang="en-US" smtClean="0">
              <a:solidFill>
                <a:srgbClr val="898989"/>
              </a:solidFill>
              <a:latin typeface="Arial Black" pitchFamily="34" charset="0"/>
            </a:endParaRPr>
          </a:p>
        </p:txBody>
      </p:sp>
      <p:sp>
        <p:nvSpPr>
          <p:cNvPr id="108548"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Monitoreo continuo</a:t>
            </a:r>
          </a:p>
          <a:p>
            <a:pPr marL="0" indent="0" eaLnBrk="1" hangingPunct="1">
              <a:lnSpc>
                <a:spcPct val="100000"/>
              </a:lnSpc>
              <a:spcAft>
                <a:spcPts val="600"/>
              </a:spcAft>
            </a:pPr>
            <a:r>
              <a:rPr lang="en-US" sz="2000" smtClean="0">
                <a:solidFill>
                  <a:srgbClr val="000000"/>
                </a:solidFill>
                <a:latin typeface="Arial" charset="0"/>
                <a:cs typeface="Arial" charset="0"/>
              </a:rPr>
              <a:t>¿Por qué debe seguir realizando el monitoreo?</a:t>
            </a:r>
          </a:p>
          <a:p>
            <a:pPr marL="0" indent="0" eaLnBrk="1" hangingPunct="1">
              <a:lnSpc>
                <a:spcPct val="100000"/>
              </a:lnSpc>
              <a:spcAft>
                <a:spcPts val="600"/>
              </a:spcAft>
            </a:pPr>
            <a:r>
              <a:rPr lang="en-US" sz="2000" smtClean="0">
                <a:solidFill>
                  <a:srgbClr val="000000"/>
                </a:solidFill>
                <a:latin typeface="Arial" charset="0"/>
                <a:cs typeface="Arial" charset="0"/>
              </a:rPr>
              <a:t>¿Qué condiciones atmosféricas hacen que el monitoreo continuo sea necesario?</a:t>
            </a: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08549"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0957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9764465-75BB-4726-94C9-8DFBF7E91991}" type="slidenum">
              <a:rPr lang="en-US" smtClean="0">
                <a:solidFill>
                  <a:srgbClr val="898989"/>
                </a:solidFill>
                <a:latin typeface="Arial Black" pitchFamily="34" charset="0"/>
              </a:rPr>
              <a:pPr fontAlgn="base">
                <a:spcBef>
                  <a:spcPct val="0"/>
                </a:spcBef>
                <a:spcAft>
                  <a:spcPct val="0"/>
                </a:spcAft>
                <a:buSzPct val="100000"/>
                <a:defRPr/>
              </a:pPr>
              <a:t>77</a:t>
            </a:fld>
            <a:endParaRPr lang="en-US" smtClean="0">
              <a:solidFill>
                <a:srgbClr val="898989"/>
              </a:solidFill>
              <a:latin typeface="Arial Black" pitchFamily="34" charset="0"/>
            </a:endParaRPr>
          </a:p>
        </p:txBody>
      </p:sp>
      <p:sp>
        <p:nvSpPr>
          <p:cNvPr id="109572" name="Text Placeholder 7"/>
          <p:cNvSpPr>
            <a:spLocks noGrp="1"/>
          </p:cNvSpPr>
          <p:nvPr>
            <p:ph type="body" sz="quarter" idx="14"/>
          </p:nvPr>
        </p:nvSpPr>
        <p:spPr bwMode="auto">
          <a:xfrm>
            <a:off x="628649" y="1820863"/>
            <a:ext cx="6910837"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dirty="0" err="1" smtClean="0">
                <a:solidFill>
                  <a:srgbClr val="000000"/>
                </a:solidFill>
                <a:latin typeface="Arial" charset="0"/>
                <a:cs typeface="Arial" charset="0"/>
              </a:rPr>
              <a:t>Ventilar</a:t>
            </a:r>
            <a:r>
              <a:rPr lang="en-US" sz="2000" dirty="0" smtClean="0">
                <a:solidFill>
                  <a:srgbClr val="000000"/>
                </a:solidFill>
                <a:latin typeface="Arial" charset="0"/>
                <a:cs typeface="Arial" charset="0"/>
              </a:rPr>
              <a:t>. </a:t>
            </a:r>
          </a:p>
          <a:p>
            <a:pPr marL="0" indent="0" eaLnBrk="1" hangingPunct="1">
              <a:lnSpc>
                <a:spcPct val="100000"/>
              </a:lnSpc>
              <a:spcAft>
                <a:spcPts val="600"/>
              </a:spcAft>
            </a:pPr>
            <a:r>
              <a:rPr lang="en-US" sz="2000" dirty="0" err="1" smtClean="0">
                <a:solidFill>
                  <a:srgbClr val="000000"/>
                </a:solidFill>
                <a:latin typeface="Arial" charset="0"/>
                <a:cs typeface="Arial" charset="0"/>
              </a:rPr>
              <a:t>Eliminar</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las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atmósferas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contaminas</a:t>
            </a:r>
            <a:r>
              <a:rPr lang="en-US" sz="2000" dirty="0" smtClean="0">
                <a:solidFill>
                  <a:srgbClr val="000000"/>
                </a:solidFill>
                <a:latin typeface="Arial" charset="0"/>
                <a:cs typeface="Arial" charset="0"/>
              </a:rPr>
              <a:t> y </a:t>
            </a:r>
            <a:r>
              <a:rPr lang="en-US" sz="2000" dirty="0" err="1" smtClean="0">
                <a:solidFill>
                  <a:srgbClr val="000000"/>
                </a:solidFill>
                <a:latin typeface="Arial" charset="0"/>
                <a:cs typeface="Arial" charset="0"/>
              </a:rPr>
              <a:t>reemplazar</a:t>
            </a:r>
            <a:r>
              <a:rPr lang="en-US" sz="2000" dirty="0" smtClean="0">
                <a:solidFill>
                  <a:srgbClr val="000000"/>
                </a:solidFill>
                <a:latin typeface="Arial" charset="0"/>
                <a:cs typeface="Arial" charset="0"/>
              </a:rPr>
              <a:t> con </a:t>
            </a:r>
            <a:r>
              <a:rPr lang="en-US" sz="2000" dirty="0" err="1" smtClean="0">
                <a:solidFill>
                  <a:srgbClr val="000000"/>
                </a:solidFill>
                <a:latin typeface="Arial" charset="0"/>
                <a:cs typeface="Arial" charset="0"/>
              </a:rPr>
              <a:t>aire</a:t>
            </a:r>
            <a:r>
              <a:rPr lang="en-US" sz="2000" dirty="0" smtClean="0">
                <a:solidFill>
                  <a:srgbClr val="000000"/>
                </a:solidFill>
                <a:latin typeface="Arial" charset="0"/>
                <a:cs typeface="Arial" charset="0"/>
              </a:rPr>
              <a:t> fresco y </a:t>
            </a:r>
            <a:r>
              <a:rPr lang="en-US" sz="2000" dirty="0" err="1" smtClean="0">
                <a:solidFill>
                  <a:srgbClr val="000000"/>
                </a:solidFill>
                <a:latin typeface="Arial" charset="0"/>
                <a:cs typeface="Arial" charset="0"/>
              </a:rPr>
              <a:t>limpio</a:t>
            </a:r>
            <a:r>
              <a:rPr lang="en-US" sz="2000" dirty="0" smtClean="0">
                <a:solidFill>
                  <a:srgbClr val="000000"/>
                </a:solidFill>
                <a:latin typeface="Arial" charset="0"/>
                <a:cs typeface="Arial" charset="0"/>
              </a:rPr>
              <a:t>.</a:t>
            </a:r>
          </a:p>
          <a:p>
            <a:pPr marL="0" indent="0" eaLnBrk="1" hangingPunct="1">
              <a:lnSpc>
                <a:spcPct val="100000"/>
              </a:lnSpc>
              <a:spcAft>
                <a:spcPts val="600"/>
              </a:spcAft>
            </a:pPr>
            <a:r>
              <a:rPr lang="en-US" sz="2000" dirty="0" err="1" smtClean="0">
                <a:solidFill>
                  <a:srgbClr val="000000"/>
                </a:solidFill>
                <a:latin typeface="Arial" charset="0"/>
                <a:cs typeface="Arial" charset="0"/>
              </a:rPr>
              <a:t>Ventilación</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efectiva</a:t>
            </a:r>
            <a:r>
              <a:rPr lang="en-US" sz="2000" dirty="0" smtClean="0">
                <a:solidFill>
                  <a:srgbClr val="000000"/>
                </a:solidFill>
                <a:latin typeface="Arial" charset="0"/>
                <a:cs typeface="Arial" charset="0"/>
              </a:rPr>
              <a:t> de los </a:t>
            </a:r>
            <a:r>
              <a:rPr lang="en-US" sz="2000" dirty="0" err="1" smtClean="0">
                <a:solidFill>
                  <a:srgbClr val="000000"/>
                </a:solidFill>
                <a:latin typeface="Arial" charset="0"/>
                <a:cs typeface="Arial" charset="0"/>
              </a:rPr>
              <a:t>peligros</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trabajo</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realizado</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tamaño</a:t>
            </a:r>
            <a:r>
              <a:rPr lang="en-US" sz="2000" dirty="0" smtClean="0">
                <a:solidFill>
                  <a:srgbClr val="000000"/>
                </a:solidFill>
                <a:latin typeface="Arial" charset="0"/>
                <a:cs typeface="Arial" charset="0"/>
              </a:rPr>
              <a:t>/</a:t>
            </a:r>
            <a:r>
              <a:rPr lang="en-US" sz="2000" dirty="0" err="1" smtClean="0">
                <a:solidFill>
                  <a:srgbClr val="000000"/>
                </a:solidFill>
                <a:latin typeface="Arial" charset="0"/>
                <a:cs typeface="Arial" charset="0"/>
              </a:rPr>
              <a:t>dimensiones</a:t>
            </a:r>
            <a:r>
              <a:rPr lang="en-US" sz="2000" dirty="0" smtClean="0">
                <a:solidFill>
                  <a:srgbClr val="000000"/>
                </a:solidFill>
                <a:latin typeface="Arial" charset="0"/>
                <a:cs typeface="Arial" charset="0"/>
              </a:rPr>
              <a:t> el </a:t>
            </a:r>
            <a:r>
              <a:rPr lang="en-US" sz="2000" dirty="0" err="1" smtClean="0">
                <a:solidFill>
                  <a:srgbClr val="000000"/>
                </a:solidFill>
                <a:latin typeface="Arial" charset="0"/>
                <a:cs typeface="Arial" charset="0"/>
              </a:rPr>
              <a:t>espacio</a:t>
            </a:r>
            <a:r>
              <a:rPr lang="en-US" sz="2000" dirty="0" smtClean="0">
                <a:solidFill>
                  <a:srgbClr val="000000"/>
                </a:solidFill>
                <a:latin typeface="Arial" charset="0"/>
                <a:cs typeface="Arial" charset="0"/>
              </a:rPr>
              <a:t> y </a:t>
            </a:r>
            <a:r>
              <a:rPr lang="en-US" sz="2000" dirty="0" err="1" smtClean="0">
                <a:solidFill>
                  <a:srgbClr val="000000"/>
                </a:solidFill>
                <a:latin typeface="Arial" charset="0"/>
                <a:cs typeface="Arial" charset="0"/>
              </a:rPr>
              <a:t>cantidad</a:t>
            </a:r>
            <a:r>
              <a:rPr lang="en-US" sz="2000" dirty="0" smtClean="0">
                <a:solidFill>
                  <a:srgbClr val="000000"/>
                </a:solidFill>
                <a:latin typeface="Arial" charset="0"/>
                <a:cs typeface="Arial" charset="0"/>
              </a:rPr>
              <a:t> de </a:t>
            </a:r>
            <a:r>
              <a:rPr lang="en-US" sz="2000" dirty="0" err="1" smtClean="0">
                <a:solidFill>
                  <a:srgbClr val="000000"/>
                </a:solidFill>
                <a:latin typeface="Arial" charset="0"/>
                <a:cs typeface="Arial" charset="0"/>
              </a:rPr>
              <a:t>aire</a:t>
            </a:r>
            <a:r>
              <a:rPr lang="en-US" sz="2000" dirty="0" smtClean="0">
                <a:solidFill>
                  <a:srgbClr val="000000"/>
                </a:solidFill>
                <a:latin typeface="Arial" charset="0"/>
                <a:cs typeface="Arial" charset="0"/>
              </a:rPr>
              <a:t> </a:t>
            </a:r>
            <a:r>
              <a:rPr lang="en-US" sz="2000" dirty="0" err="1" smtClean="0">
                <a:solidFill>
                  <a:srgbClr val="000000"/>
                </a:solidFill>
                <a:latin typeface="Arial" charset="0"/>
                <a:cs typeface="Arial" charset="0"/>
              </a:rPr>
              <a:t>que</a:t>
            </a:r>
            <a:r>
              <a:rPr lang="en-US" sz="2000" dirty="0" smtClean="0">
                <a:solidFill>
                  <a:srgbClr val="000000"/>
                </a:solidFill>
                <a:latin typeface="Arial" charset="0"/>
                <a:cs typeface="Arial" charset="0"/>
              </a:rPr>
              <a:t> se </a:t>
            </a:r>
            <a:r>
              <a:rPr lang="en-US" sz="2000" dirty="0" err="1" smtClean="0">
                <a:solidFill>
                  <a:srgbClr val="000000"/>
                </a:solidFill>
                <a:latin typeface="Arial" charset="0"/>
                <a:cs typeface="Arial" charset="0"/>
              </a:rPr>
              <a:t>suministra</a:t>
            </a:r>
            <a:endParaRPr lang="en-US" sz="2000" dirty="0" smtClean="0">
              <a:solidFill>
                <a:srgbClr val="000000"/>
              </a:solidFill>
              <a:latin typeface="Arial" charset="0"/>
              <a:cs typeface="Arial" charset="0"/>
            </a:endParaRPr>
          </a:p>
          <a:p>
            <a:pPr marL="0" indent="0" eaLnBrk="1" hangingPunct="1">
              <a:lnSpc>
                <a:spcPct val="100000"/>
              </a:lnSpc>
              <a:spcAft>
                <a:spcPts val="600"/>
              </a:spcAft>
            </a:pPr>
            <a:endParaRPr lang="en-US" sz="2000" dirty="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dirty="0" smtClean="0">
              <a:solidFill>
                <a:srgbClr val="000000"/>
              </a:solidFill>
              <a:latin typeface="Arial" charset="0"/>
              <a:cs typeface="Arial" charset="0"/>
            </a:endParaRPr>
          </a:p>
          <a:p>
            <a:pPr marL="0" indent="0" eaLnBrk="1" hangingPunct="1">
              <a:lnSpc>
                <a:spcPct val="100000"/>
              </a:lnSpc>
              <a:spcAft>
                <a:spcPts val="600"/>
              </a:spcAft>
            </a:pPr>
            <a:endParaRPr lang="en-US" sz="2000" dirty="0" smtClean="0">
              <a:solidFill>
                <a:srgbClr val="000000"/>
              </a:solidFill>
              <a:latin typeface="Arial" charset="0"/>
              <a:cs typeface="Arial" charset="0"/>
            </a:endParaRPr>
          </a:p>
          <a:p>
            <a:pPr marL="0" indent="0" eaLnBrk="1" hangingPunct="1">
              <a:lnSpc>
                <a:spcPct val="100000"/>
              </a:lnSpc>
              <a:spcAft>
                <a:spcPts val="600"/>
              </a:spcAft>
            </a:pPr>
            <a:endParaRPr lang="en-US" sz="2000" dirty="0" smtClean="0">
              <a:solidFill>
                <a:srgbClr val="000000"/>
              </a:solidFill>
              <a:latin typeface="Arial" charset="0"/>
              <a:cs typeface="Arial" charset="0"/>
            </a:endParaRPr>
          </a:p>
        </p:txBody>
      </p:sp>
      <p:sp>
        <p:nvSpPr>
          <p:cNvPr id="109573"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09574" name="Picture 2" descr="T:\DEPARTMENTS\Safety\_Safety Courses\_Confined Space\5_Pictures &amp; Videos\Bagdad 0714\DSCN0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097338"/>
            <a:ext cx="2701925" cy="2027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059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C864FEE-7054-4CE7-B201-D2098F242AAF}" type="slidenum">
              <a:rPr lang="en-US" smtClean="0">
                <a:solidFill>
                  <a:srgbClr val="898989"/>
                </a:solidFill>
                <a:latin typeface="Arial Black" pitchFamily="34" charset="0"/>
              </a:rPr>
              <a:pPr fontAlgn="base">
                <a:spcBef>
                  <a:spcPct val="0"/>
                </a:spcBef>
                <a:spcAft>
                  <a:spcPct val="0"/>
                </a:spcAft>
                <a:buSzPct val="100000"/>
                <a:defRPr/>
              </a:pPr>
              <a:t>78</a:t>
            </a:fld>
            <a:endParaRPr lang="en-US" smtClean="0">
              <a:solidFill>
                <a:srgbClr val="898989"/>
              </a:solidFill>
              <a:latin typeface="Arial Black" pitchFamily="34" charset="0"/>
            </a:endParaRPr>
          </a:p>
        </p:txBody>
      </p:sp>
      <p:sp>
        <p:nvSpPr>
          <p:cNvPr id="110596"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Ventilar. </a:t>
            </a:r>
          </a:p>
          <a:p>
            <a:pPr marL="0" indent="0" eaLnBrk="1" hangingPunct="1">
              <a:lnSpc>
                <a:spcPct val="100000"/>
              </a:lnSpc>
              <a:spcAft>
                <a:spcPts val="600"/>
              </a:spcAft>
            </a:pPr>
            <a:r>
              <a:rPr lang="en-US" sz="2000" smtClean="0">
                <a:solidFill>
                  <a:srgbClr val="000000"/>
                </a:solidFill>
                <a:latin typeface="Arial" charset="0"/>
                <a:cs typeface="Arial" charset="0"/>
              </a:rPr>
              <a:t>Aire forzado</a:t>
            </a:r>
          </a:p>
          <a:p>
            <a:pPr marL="0" indent="0" eaLnBrk="1" hangingPunct="1">
              <a:lnSpc>
                <a:spcPct val="100000"/>
              </a:lnSpc>
              <a:spcAft>
                <a:spcPts val="600"/>
              </a:spcAft>
            </a:pPr>
            <a:r>
              <a:rPr lang="en-US" sz="2000" smtClean="0">
                <a:solidFill>
                  <a:srgbClr val="000000"/>
                </a:solidFill>
                <a:latin typeface="Arial" charset="0"/>
                <a:cs typeface="Arial" charset="0"/>
              </a:rPr>
              <a:t>Escape local</a:t>
            </a:r>
          </a:p>
          <a:p>
            <a:pPr marL="0" indent="0" eaLnBrk="1" hangingPunct="1">
              <a:lnSpc>
                <a:spcPct val="100000"/>
              </a:lnSpc>
              <a:spcAft>
                <a:spcPts val="600"/>
              </a:spcAft>
            </a:pPr>
            <a:r>
              <a:rPr lang="en-US" sz="2000" smtClean="0">
                <a:solidFill>
                  <a:srgbClr val="000000"/>
                </a:solidFill>
                <a:latin typeface="Arial" charset="0"/>
                <a:cs typeface="Arial" charset="0"/>
              </a:rPr>
              <a:t>¿En qué se diferencian?</a:t>
            </a: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10597"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105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208463"/>
            <a:ext cx="28051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775" y="4208463"/>
            <a:ext cx="30384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161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D5A71FA-EDBC-4C63-8FAC-53DCCA062E03}" type="slidenum">
              <a:rPr lang="en-US" smtClean="0">
                <a:solidFill>
                  <a:srgbClr val="898989"/>
                </a:solidFill>
                <a:latin typeface="Arial Black" pitchFamily="34" charset="0"/>
              </a:rPr>
              <a:pPr fontAlgn="base">
                <a:spcBef>
                  <a:spcPct val="0"/>
                </a:spcBef>
                <a:spcAft>
                  <a:spcPct val="0"/>
                </a:spcAft>
                <a:buSzPct val="100000"/>
                <a:defRPr/>
              </a:pPr>
              <a:t>79</a:t>
            </a:fld>
            <a:endParaRPr lang="en-US" smtClean="0">
              <a:solidFill>
                <a:srgbClr val="898989"/>
              </a:solidFill>
              <a:latin typeface="Arial Black" pitchFamily="34" charset="0"/>
            </a:endParaRPr>
          </a:p>
        </p:txBody>
      </p:sp>
      <p:sp>
        <p:nvSpPr>
          <p:cNvPr id="111620"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n-US" sz="2000" smtClean="0">
                <a:solidFill>
                  <a:srgbClr val="000000"/>
                </a:solidFill>
                <a:latin typeface="Arial" charset="0"/>
                <a:cs typeface="Arial" charset="0"/>
              </a:rPr>
              <a:t>Sistemas Push-Pull</a:t>
            </a:r>
          </a:p>
          <a:p>
            <a:pPr eaLnBrk="1" hangingPunct="1">
              <a:lnSpc>
                <a:spcPct val="100000"/>
              </a:lnSpc>
              <a:spcAft>
                <a:spcPts val="600"/>
              </a:spcAft>
            </a:pPr>
            <a:r>
              <a:rPr lang="en-US" sz="2000" smtClean="0">
                <a:solidFill>
                  <a:srgbClr val="000000"/>
                </a:solidFill>
                <a:latin typeface="Arial" charset="0"/>
                <a:cs typeface="Arial" charset="0"/>
              </a:rPr>
              <a:t>Ventilación y dimensiones de tamaño</a:t>
            </a: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p:txBody>
      </p:sp>
      <p:sp>
        <p:nvSpPr>
          <p:cNvPr id="111621"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116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903663"/>
            <a:ext cx="35210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975" y="3552825"/>
            <a:ext cx="287496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7"/>
          <p:cNvSpPr>
            <a:spLocks noGrp="1"/>
          </p:cNvSpPr>
          <p:nvPr>
            <p:ph type="body" sz="quarter" idx="14"/>
          </p:nvPr>
        </p:nvSpPr>
        <p:spPr bwMode="auto">
          <a:xfrm>
            <a:off x="628650" y="1382713"/>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s-ES" sz="2000" smtClean="0">
                <a:solidFill>
                  <a:srgbClr val="000000"/>
                </a:solidFill>
                <a:latin typeface="Arial" charset="0"/>
                <a:cs typeface="Arial" charset="0"/>
              </a:rPr>
              <a:t>Cada año, muchos trabajadores se lesionan o fallecen innecesariamente cuando no se siguen correctamente las pautas para entrar a un espacio restringido.</a:t>
            </a:r>
          </a:p>
          <a:p>
            <a:pPr eaLnBrk="1" hangingPunct="1">
              <a:lnSpc>
                <a:spcPct val="100000"/>
              </a:lnSpc>
              <a:spcAft>
                <a:spcPts val="600"/>
              </a:spcAft>
            </a:pPr>
            <a:r>
              <a:rPr lang="es-ES" sz="2000" smtClean="0">
                <a:solidFill>
                  <a:srgbClr val="000000"/>
                </a:solidFill>
                <a:latin typeface="Arial" charset="0"/>
                <a:cs typeface="Arial" charset="0"/>
              </a:rPr>
              <a:t>Un promedio de 92 fatalidades por año a lo largo de diez años (1990-2000) involucraron el ingreso a espacios restringidos.</a:t>
            </a:r>
          </a:p>
        </p:txBody>
      </p:sp>
      <p:sp>
        <p:nvSpPr>
          <p:cNvPr id="38915" name="Text Placeholder 8"/>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Introducción</a:t>
            </a:r>
          </a:p>
        </p:txBody>
      </p:sp>
      <p:sp>
        <p:nvSpPr>
          <p:cNvPr id="10" name="Footer Placeholder 3"/>
          <p:cNvSpPr>
            <a:spLocks noGrp="1"/>
          </p:cNvSpPr>
          <p:nvPr>
            <p:ph type="ftr" sz="quarter" idx="16"/>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38917" name="Slide Number Placeholder 1"/>
          <p:cNvSpPr>
            <a:spLocks noGrp="1"/>
          </p:cNvSpPr>
          <p:nvPr>
            <p:ph type="sldNum" sz="quarter" idx="17"/>
          </p:nvPr>
        </p:nvSpPr>
        <p:spPr bwMode="auto">
          <a:xfrm>
            <a:off x="6865938" y="6157913"/>
            <a:ext cx="227806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8</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264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CB2ED4E-DEE8-4E90-BE13-66C64A4D8A34}" type="slidenum">
              <a:rPr lang="en-US" smtClean="0">
                <a:solidFill>
                  <a:srgbClr val="898989"/>
                </a:solidFill>
                <a:latin typeface="Arial Black" pitchFamily="34" charset="0"/>
              </a:rPr>
              <a:pPr fontAlgn="base">
                <a:spcBef>
                  <a:spcPct val="0"/>
                </a:spcBef>
                <a:spcAft>
                  <a:spcPct val="0"/>
                </a:spcAft>
                <a:buSzPct val="100000"/>
                <a:defRPr/>
              </a:pPr>
              <a:t>80</a:t>
            </a:fld>
            <a:endParaRPr lang="en-US" smtClean="0">
              <a:solidFill>
                <a:srgbClr val="898989"/>
              </a:solidFill>
              <a:latin typeface="Arial Black" pitchFamily="34" charset="0"/>
            </a:endParaRPr>
          </a:p>
        </p:txBody>
      </p:sp>
      <p:sp>
        <p:nvSpPr>
          <p:cNvPr id="112644"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n-US" sz="2000" smtClean="0">
                <a:solidFill>
                  <a:srgbClr val="000000"/>
                </a:solidFill>
                <a:latin typeface="Arial" charset="0"/>
                <a:cs typeface="Arial" charset="0"/>
              </a:rPr>
              <a:t>¿Qué es embolsar?</a:t>
            </a:r>
          </a:p>
          <a:p>
            <a:pPr eaLnBrk="1" hangingPunct="1">
              <a:lnSpc>
                <a:spcPct val="100000"/>
              </a:lnSpc>
              <a:spcAft>
                <a:spcPts val="600"/>
              </a:spcAft>
            </a:pPr>
            <a:r>
              <a:rPr lang="en-US" sz="2000" smtClean="0">
                <a:solidFill>
                  <a:srgbClr val="000000"/>
                </a:solidFill>
                <a:latin typeface="Arial" charset="0"/>
                <a:cs typeface="Arial" charset="0"/>
              </a:rPr>
              <a:t>¿Cómo ocurren los cortocircuitos?</a:t>
            </a: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p:txBody>
      </p:sp>
      <p:sp>
        <p:nvSpPr>
          <p:cNvPr id="112645"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1264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0" y="3884613"/>
            <a:ext cx="336708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5" y="3405188"/>
            <a:ext cx="308292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3667"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94ECCFF-BE31-420A-9FE2-DFF38C8AACD8}" type="slidenum">
              <a:rPr lang="en-US" smtClean="0">
                <a:solidFill>
                  <a:srgbClr val="898989"/>
                </a:solidFill>
                <a:latin typeface="Arial Black" pitchFamily="34" charset="0"/>
              </a:rPr>
              <a:pPr fontAlgn="base">
                <a:spcBef>
                  <a:spcPct val="0"/>
                </a:spcBef>
                <a:spcAft>
                  <a:spcPct val="0"/>
                </a:spcAft>
                <a:buSzPct val="100000"/>
                <a:defRPr/>
              </a:pPr>
              <a:t>81</a:t>
            </a:fld>
            <a:endParaRPr lang="en-US" smtClean="0">
              <a:solidFill>
                <a:srgbClr val="898989"/>
              </a:solidFill>
              <a:latin typeface="Arial Black" pitchFamily="34" charset="0"/>
            </a:endParaRPr>
          </a:p>
        </p:txBody>
      </p:sp>
      <p:sp>
        <p:nvSpPr>
          <p:cNvPr id="113668" name="Text Placeholder 7"/>
          <p:cNvSpPr>
            <a:spLocks noGrp="1"/>
          </p:cNvSpPr>
          <p:nvPr>
            <p:ph type="body" sz="quarter" idx="14"/>
          </p:nvPr>
        </p:nvSpPr>
        <p:spPr bwMode="auto">
          <a:xfrm>
            <a:off x="628650" y="1820863"/>
            <a:ext cx="6373813"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n-US" sz="2000" smtClean="0">
                <a:solidFill>
                  <a:srgbClr val="000000"/>
                </a:solidFill>
                <a:latin typeface="Arial" charset="0"/>
                <a:cs typeface="Arial" charset="0"/>
              </a:rPr>
              <a:t>Ventilar con fuentes sin contaminar</a:t>
            </a:r>
          </a:p>
          <a:p>
            <a:pPr eaLnBrk="1" hangingPunct="1">
              <a:lnSpc>
                <a:spcPct val="100000"/>
              </a:lnSpc>
              <a:spcAft>
                <a:spcPts val="600"/>
              </a:spcAft>
            </a:pPr>
            <a:r>
              <a:rPr lang="en-US" sz="2000" smtClean="0">
                <a:solidFill>
                  <a:srgbClr val="000000"/>
                </a:solidFill>
                <a:latin typeface="Arial" charset="0"/>
                <a:cs typeface="Arial" charset="0"/>
              </a:rPr>
              <a:t>Pautas generales para los sistemas de ventilación (SG pág. 60)</a:t>
            </a: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p:txBody>
      </p:sp>
      <p:sp>
        <p:nvSpPr>
          <p:cNvPr id="113669"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136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084513"/>
            <a:ext cx="2952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469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493FB28-A665-4BBB-B682-C4AEF1315B2C}" type="slidenum">
              <a:rPr lang="en-US" smtClean="0">
                <a:solidFill>
                  <a:srgbClr val="898989"/>
                </a:solidFill>
                <a:latin typeface="Arial Black" pitchFamily="34" charset="0"/>
              </a:rPr>
              <a:pPr fontAlgn="base">
                <a:spcBef>
                  <a:spcPct val="0"/>
                </a:spcBef>
                <a:spcAft>
                  <a:spcPct val="0"/>
                </a:spcAft>
                <a:buSzPct val="100000"/>
                <a:defRPr/>
              </a:pPr>
              <a:t>82</a:t>
            </a:fld>
            <a:endParaRPr lang="en-US" smtClean="0">
              <a:solidFill>
                <a:srgbClr val="898989"/>
              </a:solidFill>
              <a:latin typeface="Arial Black" pitchFamily="34" charset="0"/>
            </a:endParaRPr>
          </a:p>
        </p:txBody>
      </p:sp>
      <p:sp>
        <p:nvSpPr>
          <p:cNvPr id="114692"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Aft>
                <a:spcPts val="600"/>
              </a:spcAft>
            </a:pPr>
            <a:r>
              <a:rPr lang="en-US" sz="2000" smtClean="0">
                <a:solidFill>
                  <a:srgbClr val="000000"/>
                </a:solidFill>
                <a:latin typeface="Arial" charset="0"/>
                <a:cs typeface="Arial" charset="0"/>
              </a:rPr>
              <a:t>¿Por qué es importante el bloqueo, etiquetado y prueba al trabajar en espacios restringidos?</a:t>
            </a:r>
          </a:p>
          <a:p>
            <a:pPr eaLnBrk="1" hangingPunct="1">
              <a:lnSpc>
                <a:spcPct val="100000"/>
              </a:lnSpc>
              <a:spcAft>
                <a:spcPts val="600"/>
              </a:spcAft>
            </a:pPr>
            <a:r>
              <a:rPr lang="en-US" sz="2000" smtClean="0">
                <a:solidFill>
                  <a:srgbClr val="000000"/>
                </a:solidFill>
                <a:latin typeface="Arial" charset="0"/>
                <a:cs typeface="Arial" charset="0"/>
              </a:rPr>
              <a:t>Lea “Aprender de otros” (SG pág. 62)</a:t>
            </a: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a:p>
            <a:pPr eaLnBrk="1" hangingPunct="1">
              <a:lnSpc>
                <a:spcPct val="100000"/>
              </a:lnSpc>
              <a:spcAft>
                <a:spcPts val="600"/>
              </a:spcAft>
            </a:pPr>
            <a:endParaRPr lang="en-US" sz="2000" smtClean="0">
              <a:solidFill>
                <a:srgbClr val="000000"/>
              </a:solidFill>
              <a:latin typeface="Arial" charset="0"/>
              <a:cs typeface="Arial" charset="0"/>
            </a:endParaRPr>
          </a:p>
        </p:txBody>
      </p:sp>
      <p:sp>
        <p:nvSpPr>
          <p:cNvPr id="114693"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14694" name="Content Placeholder 4" descr="T:\DEPARTMENTS\Safety\_Safety Courses\_Confined Space\3_Student Guide\MSHA Fatalgrams CS\LOTOTO Picture.jpg"/>
          <p:cNvPicPr>
            <a:picLocks noChangeAspect="1"/>
          </p:cNvPicPr>
          <p:nvPr/>
        </p:nvPicPr>
        <p:blipFill>
          <a:blip r:embed="rId3">
            <a:extLst>
              <a:ext uri="{28A0092B-C50C-407E-A947-70E740481C1C}">
                <a14:useLocalDpi xmlns:a14="http://schemas.microsoft.com/office/drawing/2010/main" val="0"/>
              </a:ext>
            </a:extLst>
          </a:blip>
          <a:srcRect l="1534" t="2527" r="1743"/>
          <a:stretch>
            <a:fillRect/>
          </a:stretch>
        </p:blipFill>
        <p:spPr bwMode="auto">
          <a:xfrm>
            <a:off x="628650" y="3171825"/>
            <a:ext cx="4392613" cy="3009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133"/>
          <p:cNvGrpSpPr>
            <a:grpSpLocks/>
          </p:cNvGrpSpPr>
          <p:nvPr/>
        </p:nvGrpSpPr>
        <p:grpSpPr bwMode="auto">
          <a:xfrm>
            <a:off x="4233863" y="4827588"/>
            <a:ext cx="2168525" cy="1620837"/>
            <a:chOff x="3152775" y="1194446"/>
            <a:chExt cx="2168866" cy="1613983"/>
          </a:xfrm>
        </p:grpSpPr>
        <p:sp>
          <p:nvSpPr>
            <p:cNvPr id="5" name="Can 4"/>
            <p:cNvSpPr/>
            <p:nvPr/>
          </p:nvSpPr>
          <p:spPr bwMode="auto">
            <a:xfrm rot="5400000">
              <a:off x="3463450" y="1013195"/>
              <a:ext cx="1385590" cy="2006939"/>
            </a:xfrm>
            <a:prstGeom prst="can">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6" name="Oval 5"/>
            <p:cNvSpPr/>
            <p:nvPr/>
          </p:nvSpPr>
          <p:spPr bwMode="auto">
            <a:xfrm>
              <a:off x="4664313" y="1194446"/>
              <a:ext cx="657328" cy="1613983"/>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 name="Oval 6"/>
            <p:cNvSpPr/>
            <p:nvPr/>
          </p:nvSpPr>
          <p:spPr bwMode="auto">
            <a:xfrm>
              <a:off x="4769104" y="1362009"/>
              <a:ext cx="447745" cy="1300987"/>
            </a:xfrm>
            <a:prstGeom prst="ellipse">
              <a:avLst/>
            </a:prstGeom>
            <a:solidFill>
              <a:schemeClr val="accent4"/>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15828" name="Oval 18"/>
            <p:cNvSpPr>
              <a:spLocks noChangeArrowheads="1"/>
            </p:cNvSpPr>
            <p:nvPr/>
          </p:nvSpPr>
          <p:spPr bwMode="auto">
            <a:xfrm>
              <a:off x="4973979" y="2711362"/>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29" name="Oval 19"/>
            <p:cNvSpPr>
              <a:spLocks noChangeArrowheads="1"/>
            </p:cNvSpPr>
            <p:nvPr/>
          </p:nvSpPr>
          <p:spPr bwMode="auto">
            <a:xfrm>
              <a:off x="4845391" y="2623812"/>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0" name="Oval 20"/>
            <p:cNvSpPr>
              <a:spLocks noChangeArrowheads="1"/>
            </p:cNvSpPr>
            <p:nvPr/>
          </p:nvSpPr>
          <p:spPr bwMode="auto">
            <a:xfrm>
              <a:off x="5102566" y="2629521"/>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1" name="Oval 21"/>
            <p:cNvSpPr>
              <a:spLocks noChangeArrowheads="1"/>
            </p:cNvSpPr>
            <p:nvPr/>
          </p:nvSpPr>
          <p:spPr bwMode="auto">
            <a:xfrm>
              <a:off x="5166860" y="2494388"/>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2" name="Oval 22"/>
            <p:cNvSpPr>
              <a:spLocks noChangeArrowheads="1"/>
            </p:cNvSpPr>
            <p:nvPr/>
          </p:nvSpPr>
          <p:spPr bwMode="auto">
            <a:xfrm>
              <a:off x="5212103" y="2345933"/>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3" name="Oval 23"/>
            <p:cNvSpPr>
              <a:spLocks noChangeArrowheads="1"/>
            </p:cNvSpPr>
            <p:nvPr/>
          </p:nvSpPr>
          <p:spPr bwMode="auto">
            <a:xfrm>
              <a:off x="4771572" y="2484871"/>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4" name="Oval 24"/>
            <p:cNvSpPr>
              <a:spLocks noChangeArrowheads="1"/>
            </p:cNvSpPr>
            <p:nvPr/>
          </p:nvSpPr>
          <p:spPr bwMode="auto">
            <a:xfrm>
              <a:off x="4728709" y="2336416"/>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5" name="Oval 25"/>
            <p:cNvSpPr>
              <a:spLocks noChangeArrowheads="1"/>
            </p:cNvSpPr>
            <p:nvPr/>
          </p:nvSpPr>
          <p:spPr bwMode="auto">
            <a:xfrm>
              <a:off x="5233534" y="2205089"/>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6" name="Oval 26"/>
            <p:cNvSpPr>
              <a:spLocks noChangeArrowheads="1"/>
            </p:cNvSpPr>
            <p:nvPr/>
          </p:nvSpPr>
          <p:spPr bwMode="auto">
            <a:xfrm>
              <a:off x="5247822" y="2050923"/>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7" name="Oval 27"/>
            <p:cNvSpPr>
              <a:spLocks noChangeArrowheads="1"/>
            </p:cNvSpPr>
            <p:nvPr/>
          </p:nvSpPr>
          <p:spPr bwMode="auto">
            <a:xfrm>
              <a:off x="5247822" y="1896757"/>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8" name="Oval 28"/>
            <p:cNvSpPr>
              <a:spLocks noChangeArrowheads="1"/>
            </p:cNvSpPr>
            <p:nvPr/>
          </p:nvSpPr>
          <p:spPr bwMode="auto">
            <a:xfrm>
              <a:off x="5238297" y="1738784"/>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39" name="Oval 29"/>
            <p:cNvSpPr>
              <a:spLocks noChangeArrowheads="1"/>
            </p:cNvSpPr>
            <p:nvPr/>
          </p:nvSpPr>
          <p:spPr bwMode="auto">
            <a:xfrm>
              <a:off x="4692990" y="2045213"/>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0" name="Oval 30"/>
            <p:cNvSpPr>
              <a:spLocks noChangeArrowheads="1"/>
            </p:cNvSpPr>
            <p:nvPr/>
          </p:nvSpPr>
          <p:spPr bwMode="auto">
            <a:xfrm>
              <a:off x="4707278" y="2187959"/>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1" name="Oval 31"/>
            <p:cNvSpPr>
              <a:spLocks noChangeArrowheads="1"/>
            </p:cNvSpPr>
            <p:nvPr/>
          </p:nvSpPr>
          <p:spPr bwMode="auto">
            <a:xfrm>
              <a:off x="4692990" y="1898660"/>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2" name="Oval 32"/>
            <p:cNvSpPr>
              <a:spLocks noChangeArrowheads="1"/>
            </p:cNvSpPr>
            <p:nvPr/>
          </p:nvSpPr>
          <p:spPr bwMode="auto">
            <a:xfrm>
              <a:off x="4702515" y="1738784"/>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3" name="Oval 33"/>
            <p:cNvSpPr>
              <a:spLocks noChangeArrowheads="1"/>
            </p:cNvSpPr>
            <p:nvPr/>
          </p:nvSpPr>
          <p:spPr bwMode="auto">
            <a:xfrm>
              <a:off x="4731090" y="1580812"/>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4" name="Oval 34"/>
            <p:cNvSpPr>
              <a:spLocks noChangeArrowheads="1"/>
            </p:cNvSpPr>
            <p:nvPr/>
          </p:nvSpPr>
          <p:spPr bwMode="auto">
            <a:xfrm>
              <a:off x="4781096" y="1430452"/>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5" name="Oval 35"/>
            <p:cNvSpPr>
              <a:spLocks noChangeArrowheads="1"/>
            </p:cNvSpPr>
            <p:nvPr/>
          </p:nvSpPr>
          <p:spPr bwMode="auto">
            <a:xfrm>
              <a:off x="4857297" y="1312449"/>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6" name="Oval 36"/>
            <p:cNvSpPr>
              <a:spLocks noChangeArrowheads="1"/>
            </p:cNvSpPr>
            <p:nvPr/>
          </p:nvSpPr>
          <p:spPr bwMode="auto">
            <a:xfrm>
              <a:off x="4976359" y="1232512"/>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7" name="Oval 37"/>
            <p:cNvSpPr>
              <a:spLocks noChangeArrowheads="1"/>
            </p:cNvSpPr>
            <p:nvPr/>
          </p:nvSpPr>
          <p:spPr bwMode="auto">
            <a:xfrm>
              <a:off x="5214484" y="1601748"/>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8" name="Oval 38"/>
            <p:cNvSpPr>
              <a:spLocks noChangeArrowheads="1"/>
            </p:cNvSpPr>
            <p:nvPr/>
          </p:nvSpPr>
          <p:spPr bwMode="auto">
            <a:xfrm>
              <a:off x="5164479" y="1445679"/>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49" name="Oval 40"/>
            <p:cNvSpPr>
              <a:spLocks noChangeArrowheads="1"/>
            </p:cNvSpPr>
            <p:nvPr/>
          </p:nvSpPr>
          <p:spPr bwMode="auto">
            <a:xfrm>
              <a:off x="5088278" y="1310546"/>
              <a:ext cx="45719" cy="60904"/>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grpSp>
      <p:grpSp>
        <p:nvGrpSpPr>
          <p:cNvPr id="30" name="Group 83"/>
          <p:cNvGrpSpPr>
            <a:grpSpLocks/>
          </p:cNvGrpSpPr>
          <p:nvPr/>
        </p:nvGrpSpPr>
        <p:grpSpPr bwMode="auto">
          <a:xfrm>
            <a:off x="5810250" y="1376363"/>
            <a:ext cx="657225" cy="2005012"/>
            <a:chOff x="3321505" y="4116393"/>
            <a:chExt cx="657225" cy="2480802"/>
          </a:xfrm>
        </p:grpSpPr>
        <p:sp>
          <p:nvSpPr>
            <p:cNvPr id="31" name="Rounded Rectangle 30"/>
            <p:cNvSpPr/>
            <p:nvPr/>
          </p:nvSpPr>
          <p:spPr bwMode="auto">
            <a:xfrm>
              <a:off x="3556455" y="4116393"/>
              <a:ext cx="188913" cy="536230"/>
            </a:xfrm>
            <a:prstGeom prst="roundRect">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grpSp>
          <p:nvGrpSpPr>
            <p:cNvPr id="115799" name="Group 81"/>
            <p:cNvGrpSpPr>
              <a:grpSpLocks/>
            </p:cNvGrpSpPr>
            <p:nvPr/>
          </p:nvGrpSpPr>
          <p:grpSpPr bwMode="auto">
            <a:xfrm>
              <a:off x="3321505" y="4577896"/>
              <a:ext cx="657225" cy="2019299"/>
              <a:chOff x="1826533" y="4418239"/>
              <a:chExt cx="657225" cy="2019299"/>
            </a:xfrm>
          </p:grpSpPr>
          <p:sp>
            <p:nvSpPr>
              <p:cNvPr id="33" name="Oval 32"/>
              <p:cNvSpPr/>
              <p:nvPr/>
            </p:nvSpPr>
            <p:spPr bwMode="auto">
              <a:xfrm>
                <a:off x="1826533" y="4418326"/>
                <a:ext cx="657225" cy="2019212"/>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15801" name="Oval 59"/>
              <p:cNvSpPr>
                <a:spLocks noChangeArrowheads="1"/>
              </p:cNvSpPr>
              <p:nvPr/>
            </p:nvSpPr>
            <p:spPr bwMode="auto">
              <a:xfrm>
                <a:off x="2136096" y="6316095"/>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2" name="Oval 60"/>
              <p:cNvSpPr>
                <a:spLocks noChangeArrowheads="1"/>
              </p:cNvSpPr>
              <p:nvPr/>
            </p:nvSpPr>
            <p:spPr bwMode="auto">
              <a:xfrm>
                <a:off x="2007508" y="6206558"/>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3" name="Oval 61"/>
              <p:cNvSpPr>
                <a:spLocks noChangeArrowheads="1"/>
              </p:cNvSpPr>
              <p:nvPr/>
            </p:nvSpPr>
            <p:spPr bwMode="auto">
              <a:xfrm>
                <a:off x="2264683" y="6213701"/>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4" name="Oval 62"/>
              <p:cNvSpPr>
                <a:spLocks noChangeArrowheads="1"/>
              </p:cNvSpPr>
              <p:nvPr/>
            </p:nvSpPr>
            <p:spPr bwMode="auto">
              <a:xfrm>
                <a:off x="2328977" y="6044633"/>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5" name="Oval 63"/>
              <p:cNvSpPr>
                <a:spLocks noChangeArrowheads="1"/>
              </p:cNvSpPr>
              <p:nvPr/>
            </p:nvSpPr>
            <p:spPr bwMode="auto">
              <a:xfrm>
                <a:off x="2374220" y="585889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6" name="Oval 64"/>
              <p:cNvSpPr>
                <a:spLocks noChangeArrowheads="1"/>
              </p:cNvSpPr>
              <p:nvPr/>
            </p:nvSpPr>
            <p:spPr bwMode="auto">
              <a:xfrm>
                <a:off x="1933689" y="603272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7" name="Oval 65"/>
              <p:cNvSpPr>
                <a:spLocks noChangeArrowheads="1"/>
              </p:cNvSpPr>
              <p:nvPr/>
            </p:nvSpPr>
            <p:spPr bwMode="auto">
              <a:xfrm>
                <a:off x="1890826" y="5846990"/>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8" name="Oval 66"/>
              <p:cNvSpPr>
                <a:spLocks noChangeArrowheads="1"/>
              </p:cNvSpPr>
              <p:nvPr/>
            </p:nvSpPr>
            <p:spPr bwMode="auto">
              <a:xfrm>
                <a:off x="2395651" y="5682683"/>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09" name="Oval 67"/>
              <p:cNvSpPr>
                <a:spLocks noChangeArrowheads="1"/>
              </p:cNvSpPr>
              <p:nvPr/>
            </p:nvSpPr>
            <p:spPr bwMode="auto">
              <a:xfrm>
                <a:off x="2409939" y="5489801"/>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0" name="Oval 68"/>
              <p:cNvSpPr>
                <a:spLocks noChangeArrowheads="1"/>
              </p:cNvSpPr>
              <p:nvPr/>
            </p:nvSpPr>
            <p:spPr bwMode="auto">
              <a:xfrm>
                <a:off x="2409939" y="5296920"/>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1" name="Oval 69"/>
              <p:cNvSpPr>
                <a:spLocks noChangeArrowheads="1"/>
              </p:cNvSpPr>
              <p:nvPr/>
            </p:nvSpPr>
            <p:spPr bwMode="auto">
              <a:xfrm>
                <a:off x="2400414" y="509927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2" name="Oval 70"/>
              <p:cNvSpPr>
                <a:spLocks noChangeArrowheads="1"/>
              </p:cNvSpPr>
              <p:nvPr/>
            </p:nvSpPr>
            <p:spPr bwMode="auto">
              <a:xfrm>
                <a:off x="1855107" y="5482657"/>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3" name="Oval 71"/>
              <p:cNvSpPr>
                <a:spLocks noChangeArrowheads="1"/>
              </p:cNvSpPr>
              <p:nvPr/>
            </p:nvSpPr>
            <p:spPr bwMode="auto">
              <a:xfrm>
                <a:off x="1869395" y="5661251"/>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4" name="Oval 72"/>
              <p:cNvSpPr>
                <a:spLocks noChangeArrowheads="1"/>
              </p:cNvSpPr>
              <p:nvPr/>
            </p:nvSpPr>
            <p:spPr bwMode="auto">
              <a:xfrm>
                <a:off x="1855107" y="5299301"/>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5" name="Oval 73"/>
              <p:cNvSpPr>
                <a:spLocks noChangeArrowheads="1"/>
              </p:cNvSpPr>
              <p:nvPr/>
            </p:nvSpPr>
            <p:spPr bwMode="auto">
              <a:xfrm>
                <a:off x="1864632" y="509927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6" name="Oval 74"/>
              <p:cNvSpPr>
                <a:spLocks noChangeArrowheads="1"/>
              </p:cNvSpPr>
              <p:nvPr/>
            </p:nvSpPr>
            <p:spPr bwMode="auto">
              <a:xfrm>
                <a:off x="1893207" y="4901632"/>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7" name="Oval 75"/>
              <p:cNvSpPr>
                <a:spLocks noChangeArrowheads="1"/>
              </p:cNvSpPr>
              <p:nvPr/>
            </p:nvSpPr>
            <p:spPr bwMode="auto">
              <a:xfrm>
                <a:off x="1943213" y="4713513"/>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8" name="Oval 76"/>
              <p:cNvSpPr>
                <a:spLocks noChangeArrowheads="1"/>
              </p:cNvSpPr>
              <p:nvPr/>
            </p:nvSpPr>
            <p:spPr bwMode="auto">
              <a:xfrm>
                <a:off x="2019414" y="456587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19" name="Oval 77"/>
              <p:cNvSpPr>
                <a:spLocks noChangeArrowheads="1"/>
              </p:cNvSpPr>
              <p:nvPr/>
            </p:nvSpPr>
            <p:spPr bwMode="auto">
              <a:xfrm>
                <a:off x="2138476" y="4465864"/>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20" name="Oval 78"/>
              <p:cNvSpPr>
                <a:spLocks noChangeArrowheads="1"/>
              </p:cNvSpPr>
              <p:nvPr/>
            </p:nvSpPr>
            <p:spPr bwMode="auto">
              <a:xfrm>
                <a:off x="2376601" y="492782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21" name="Oval 79"/>
              <p:cNvSpPr>
                <a:spLocks noChangeArrowheads="1"/>
              </p:cNvSpPr>
              <p:nvPr/>
            </p:nvSpPr>
            <p:spPr bwMode="auto">
              <a:xfrm>
                <a:off x="2326596" y="4732564"/>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822" name="Oval 80"/>
              <p:cNvSpPr>
                <a:spLocks noChangeArrowheads="1"/>
              </p:cNvSpPr>
              <p:nvPr/>
            </p:nvSpPr>
            <p:spPr bwMode="auto">
              <a:xfrm>
                <a:off x="2250395" y="4563495"/>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grpSp>
      </p:grpSp>
      <p:grpSp>
        <p:nvGrpSpPr>
          <p:cNvPr id="56" name="Group 376"/>
          <p:cNvGrpSpPr>
            <a:grpSpLocks/>
          </p:cNvGrpSpPr>
          <p:nvPr/>
        </p:nvGrpSpPr>
        <p:grpSpPr bwMode="auto">
          <a:xfrm>
            <a:off x="5718175" y="4846638"/>
            <a:ext cx="379413" cy="1585912"/>
            <a:chOff x="7742426" y="831054"/>
            <a:chExt cx="379094" cy="1556728"/>
          </a:xfrm>
        </p:grpSpPr>
        <p:sp>
          <p:nvSpPr>
            <p:cNvPr id="115738" name="Oval 187"/>
            <p:cNvSpPr>
              <a:spLocks noChangeArrowheads="1"/>
            </p:cNvSpPr>
            <p:nvPr/>
          </p:nvSpPr>
          <p:spPr bwMode="auto">
            <a:xfrm rot="10800000">
              <a:off x="8075801" y="831054"/>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9" name="Oval 189"/>
            <p:cNvSpPr>
              <a:spLocks noChangeArrowheads="1"/>
            </p:cNvSpPr>
            <p:nvPr/>
          </p:nvSpPr>
          <p:spPr bwMode="auto">
            <a:xfrm rot="10800000">
              <a:off x="7947214" y="91379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0" name="Oval 190"/>
            <p:cNvSpPr>
              <a:spLocks noChangeArrowheads="1"/>
            </p:cNvSpPr>
            <p:nvPr/>
          </p:nvSpPr>
          <p:spPr bwMode="auto">
            <a:xfrm rot="10800000">
              <a:off x="7882920" y="1050419"/>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1" name="Oval 191"/>
            <p:cNvSpPr>
              <a:spLocks noChangeArrowheads="1"/>
            </p:cNvSpPr>
            <p:nvPr/>
          </p:nvSpPr>
          <p:spPr bwMode="auto">
            <a:xfrm rot="10800000">
              <a:off x="7837677" y="1200511"/>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2" name="Oval 194"/>
            <p:cNvSpPr>
              <a:spLocks noChangeArrowheads="1"/>
            </p:cNvSpPr>
            <p:nvPr/>
          </p:nvSpPr>
          <p:spPr bwMode="auto">
            <a:xfrm rot="10800000">
              <a:off x="7816246" y="134290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3" name="Oval 195"/>
            <p:cNvSpPr>
              <a:spLocks noChangeArrowheads="1"/>
            </p:cNvSpPr>
            <p:nvPr/>
          </p:nvSpPr>
          <p:spPr bwMode="auto">
            <a:xfrm rot="10800000">
              <a:off x="7801958" y="1498773"/>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4" name="Oval 196"/>
            <p:cNvSpPr>
              <a:spLocks noChangeArrowheads="1"/>
            </p:cNvSpPr>
            <p:nvPr/>
          </p:nvSpPr>
          <p:spPr bwMode="auto">
            <a:xfrm rot="10800000">
              <a:off x="7801958" y="165463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5" name="Oval 197"/>
            <p:cNvSpPr>
              <a:spLocks noChangeArrowheads="1"/>
            </p:cNvSpPr>
            <p:nvPr/>
          </p:nvSpPr>
          <p:spPr bwMode="auto">
            <a:xfrm rot="10800000">
              <a:off x="7811483" y="1814352"/>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6" name="Oval 205"/>
            <p:cNvSpPr>
              <a:spLocks noChangeArrowheads="1"/>
            </p:cNvSpPr>
            <p:nvPr/>
          </p:nvSpPr>
          <p:spPr bwMode="auto">
            <a:xfrm rot="10800000">
              <a:off x="8073421" y="2326205"/>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7" name="Oval 206"/>
            <p:cNvSpPr>
              <a:spLocks noChangeArrowheads="1"/>
            </p:cNvSpPr>
            <p:nvPr/>
          </p:nvSpPr>
          <p:spPr bwMode="auto">
            <a:xfrm rot="10800000">
              <a:off x="7835296" y="195289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8" name="Oval 207"/>
            <p:cNvSpPr>
              <a:spLocks noChangeArrowheads="1"/>
            </p:cNvSpPr>
            <p:nvPr/>
          </p:nvSpPr>
          <p:spPr bwMode="auto">
            <a:xfrm rot="10800000">
              <a:off x="7885301" y="211068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49" name="Oval 208"/>
            <p:cNvSpPr>
              <a:spLocks noChangeArrowheads="1"/>
            </p:cNvSpPr>
            <p:nvPr/>
          </p:nvSpPr>
          <p:spPr bwMode="auto">
            <a:xfrm rot="10800000">
              <a:off x="7961502" y="2247310"/>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69" name="Oval 68"/>
            <p:cNvSpPr/>
            <p:nvPr/>
          </p:nvSpPr>
          <p:spPr bwMode="auto">
            <a:xfrm>
              <a:off x="8013661" y="2325451"/>
              <a:ext cx="45998"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0" name="Oval 69"/>
            <p:cNvSpPr/>
            <p:nvPr/>
          </p:nvSpPr>
          <p:spPr bwMode="auto">
            <a:xfrm>
              <a:off x="7902629" y="2249095"/>
              <a:ext cx="44413"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1" name="Oval 70"/>
            <p:cNvSpPr/>
            <p:nvPr/>
          </p:nvSpPr>
          <p:spPr bwMode="auto">
            <a:xfrm>
              <a:off x="7826493" y="2110407"/>
              <a:ext cx="44413"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2" name="Oval 71"/>
            <p:cNvSpPr/>
            <p:nvPr/>
          </p:nvSpPr>
          <p:spPr bwMode="auto">
            <a:xfrm>
              <a:off x="7775736" y="1951462"/>
              <a:ext cx="45998" cy="60774"/>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3" name="Oval 72"/>
            <p:cNvSpPr/>
            <p:nvPr/>
          </p:nvSpPr>
          <p:spPr bwMode="auto">
            <a:xfrm>
              <a:off x="7742426" y="1656946"/>
              <a:ext cx="45999" cy="60773"/>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4" name="Oval 73"/>
            <p:cNvSpPr/>
            <p:nvPr/>
          </p:nvSpPr>
          <p:spPr bwMode="auto">
            <a:xfrm>
              <a:off x="7755115" y="1820566"/>
              <a:ext cx="44413" cy="60774"/>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5" name="Oval 74"/>
            <p:cNvSpPr/>
            <p:nvPr/>
          </p:nvSpPr>
          <p:spPr bwMode="auto">
            <a:xfrm>
              <a:off x="7745598" y="1498001"/>
              <a:ext cx="44413"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6" name="Oval 75"/>
            <p:cNvSpPr/>
            <p:nvPr/>
          </p:nvSpPr>
          <p:spPr bwMode="auto">
            <a:xfrm>
              <a:off x="7759874" y="1346846"/>
              <a:ext cx="44413" cy="60774"/>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7" name="Oval 76"/>
            <p:cNvSpPr/>
            <p:nvPr/>
          </p:nvSpPr>
          <p:spPr bwMode="auto">
            <a:xfrm>
              <a:off x="7790011" y="1200367"/>
              <a:ext cx="45999"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8" name="Oval 77"/>
            <p:cNvSpPr/>
            <p:nvPr/>
          </p:nvSpPr>
          <p:spPr bwMode="auto">
            <a:xfrm>
              <a:off x="7828079" y="1052331"/>
              <a:ext cx="45999"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79" name="Oval 78"/>
            <p:cNvSpPr/>
            <p:nvPr/>
          </p:nvSpPr>
          <p:spPr bwMode="auto">
            <a:xfrm>
              <a:off x="7904215" y="913643"/>
              <a:ext cx="45999" cy="62331"/>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80" name="Oval 79"/>
            <p:cNvSpPr/>
            <p:nvPr/>
          </p:nvSpPr>
          <p:spPr bwMode="auto">
            <a:xfrm>
              <a:off x="8023178" y="834171"/>
              <a:ext cx="45998" cy="60773"/>
            </a:xfrm>
            <a:prstGeom prst="ellipse">
              <a:avLst/>
            </a:prstGeom>
            <a:solidFill>
              <a:schemeClr val="tx1"/>
            </a:solidFill>
            <a:ln w="38100" cap="flat" cmpd="sng" algn="ctr">
              <a:solidFill>
                <a:schemeClr val="bg2">
                  <a:lumMod val="75000"/>
                </a:schemeClr>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15762" name="Oval 339"/>
            <p:cNvSpPr>
              <a:spLocks noChangeArrowheads="1"/>
            </p:cNvSpPr>
            <p:nvPr/>
          </p:nvSpPr>
          <p:spPr bwMode="auto">
            <a:xfrm rot="10800000">
              <a:off x="8056751" y="831054"/>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3" name="Oval 340"/>
            <p:cNvSpPr>
              <a:spLocks noChangeArrowheads="1"/>
            </p:cNvSpPr>
            <p:nvPr/>
          </p:nvSpPr>
          <p:spPr bwMode="auto">
            <a:xfrm rot="10800000">
              <a:off x="7928164" y="91379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4" name="Oval 341"/>
            <p:cNvSpPr>
              <a:spLocks noChangeArrowheads="1"/>
            </p:cNvSpPr>
            <p:nvPr/>
          </p:nvSpPr>
          <p:spPr bwMode="auto">
            <a:xfrm rot="10800000">
              <a:off x="7863870" y="1050419"/>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5" name="Oval 342"/>
            <p:cNvSpPr>
              <a:spLocks noChangeArrowheads="1"/>
            </p:cNvSpPr>
            <p:nvPr/>
          </p:nvSpPr>
          <p:spPr bwMode="auto">
            <a:xfrm rot="10800000">
              <a:off x="7818627" y="1200511"/>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6" name="Oval 343"/>
            <p:cNvSpPr>
              <a:spLocks noChangeArrowheads="1"/>
            </p:cNvSpPr>
            <p:nvPr/>
          </p:nvSpPr>
          <p:spPr bwMode="auto">
            <a:xfrm rot="10800000">
              <a:off x="7797196" y="134290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7" name="Oval 344"/>
            <p:cNvSpPr>
              <a:spLocks noChangeArrowheads="1"/>
            </p:cNvSpPr>
            <p:nvPr/>
          </p:nvSpPr>
          <p:spPr bwMode="auto">
            <a:xfrm rot="10800000">
              <a:off x="7782908" y="1498773"/>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8" name="Oval 345"/>
            <p:cNvSpPr>
              <a:spLocks noChangeArrowheads="1"/>
            </p:cNvSpPr>
            <p:nvPr/>
          </p:nvSpPr>
          <p:spPr bwMode="auto">
            <a:xfrm rot="10800000">
              <a:off x="7782908" y="165463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69" name="Oval 346"/>
            <p:cNvSpPr>
              <a:spLocks noChangeArrowheads="1"/>
            </p:cNvSpPr>
            <p:nvPr/>
          </p:nvSpPr>
          <p:spPr bwMode="auto">
            <a:xfrm rot="10800000">
              <a:off x="7792433" y="1814352"/>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0" name="Oval 347"/>
            <p:cNvSpPr>
              <a:spLocks noChangeArrowheads="1"/>
            </p:cNvSpPr>
            <p:nvPr/>
          </p:nvSpPr>
          <p:spPr bwMode="auto">
            <a:xfrm rot="10800000">
              <a:off x="8054371" y="2326205"/>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1" name="Oval 348"/>
            <p:cNvSpPr>
              <a:spLocks noChangeArrowheads="1"/>
            </p:cNvSpPr>
            <p:nvPr/>
          </p:nvSpPr>
          <p:spPr bwMode="auto">
            <a:xfrm rot="10800000">
              <a:off x="7816246" y="195289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2" name="Oval 349"/>
            <p:cNvSpPr>
              <a:spLocks noChangeArrowheads="1"/>
            </p:cNvSpPr>
            <p:nvPr/>
          </p:nvSpPr>
          <p:spPr bwMode="auto">
            <a:xfrm rot="10800000">
              <a:off x="7866251" y="211068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3" name="Oval 350"/>
            <p:cNvSpPr>
              <a:spLocks noChangeArrowheads="1"/>
            </p:cNvSpPr>
            <p:nvPr/>
          </p:nvSpPr>
          <p:spPr bwMode="auto">
            <a:xfrm rot="10800000">
              <a:off x="7942452" y="2247310"/>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4" name="Oval 351"/>
            <p:cNvSpPr>
              <a:spLocks noChangeArrowheads="1"/>
            </p:cNvSpPr>
            <p:nvPr/>
          </p:nvSpPr>
          <p:spPr bwMode="auto">
            <a:xfrm rot="10800000">
              <a:off x="8047226" y="831054"/>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5" name="Oval 352"/>
            <p:cNvSpPr>
              <a:spLocks noChangeArrowheads="1"/>
            </p:cNvSpPr>
            <p:nvPr/>
          </p:nvSpPr>
          <p:spPr bwMode="auto">
            <a:xfrm rot="10800000">
              <a:off x="7918639" y="91379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6" name="Oval 353"/>
            <p:cNvSpPr>
              <a:spLocks noChangeArrowheads="1"/>
            </p:cNvSpPr>
            <p:nvPr/>
          </p:nvSpPr>
          <p:spPr bwMode="auto">
            <a:xfrm rot="10800000">
              <a:off x="7854345" y="1050419"/>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7" name="Oval 354"/>
            <p:cNvSpPr>
              <a:spLocks noChangeArrowheads="1"/>
            </p:cNvSpPr>
            <p:nvPr/>
          </p:nvSpPr>
          <p:spPr bwMode="auto">
            <a:xfrm rot="10800000">
              <a:off x="7809102" y="1200511"/>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8" name="Oval 355"/>
            <p:cNvSpPr>
              <a:spLocks noChangeArrowheads="1"/>
            </p:cNvSpPr>
            <p:nvPr/>
          </p:nvSpPr>
          <p:spPr bwMode="auto">
            <a:xfrm rot="10800000">
              <a:off x="7787671" y="134290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79" name="Oval 356"/>
            <p:cNvSpPr>
              <a:spLocks noChangeArrowheads="1"/>
            </p:cNvSpPr>
            <p:nvPr/>
          </p:nvSpPr>
          <p:spPr bwMode="auto">
            <a:xfrm rot="10800000">
              <a:off x="7773383" y="1498773"/>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0" name="Oval 357"/>
            <p:cNvSpPr>
              <a:spLocks noChangeArrowheads="1"/>
            </p:cNvSpPr>
            <p:nvPr/>
          </p:nvSpPr>
          <p:spPr bwMode="auto">
            <a:xfrm rot="10800000">
              <a:off x="7773383" y="165463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1" name="Oval 358"/>
            <p:cNvSpPr>
              <a:spLocks noChangeArrowheads="1"/>
            </p:cNvSpPr>
            <p:nvPr/>
          </p:nvSpPr>
          <p:spPr bwMode="auto">
            <a:xfrm rot="10800000">
              <a:off x="7782908" y="1814352"/>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2" name="Oval 359"/>
            <p:cNvSpPr>
              <a:spLocks noChangeArrowheads="1"/>
            </p:cNvSpPr>
            <p:nvPr/>
          </p:nvSpPr>
          <p:spPr bwMode="auto">
            <a:xfrm rot="10800000">
              <a:off x="8044846" y="2326205"/>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3" name="Oval 360"/>
            <p:cNvSpPr>
              <a:spLocks noChangeArrowheads="1"/>
            </p:cNvSpPr>
            <p:nvPr/>
          </p:nvSpPr>
          <p:spPr bwMode="auto">
            <a:xfrm rot="10800000">
              <a:off x="7806721" y="195289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4" name="Oval 361"/>
            <p:cNvSpPr>
              <a:spLocks noChangeArrowheads="1"/>
            </p:cNvSpPr>
            <p:nvPr/>
          </p:nvSpPr>
          <p:spPr bwMode="auto">
            <a:xfrm rot="10800000">
              <a:off x="7856726" y="211068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5" name="Oval 362"/>
            <p:cNvSpPr>
              <a:spLocks noChangeArrowheads="1"/>
            </p:cNvSpPr>
            <p:nvPr/>
          </p:nvSpPr>
          <p:spPr bwMode="auto">
            <a:xfrm rot="10800000">
              <a:off x="7932927" y="2247310"/>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6" name="Oval 363"/>
            <p:cNvSpPr>
              <a:spLocks noChangeArrowheads="1"/>
            </p:cNvSpPr>
            <p:nvPr/>
          </p:nvSpPr>
          <p:spPr bwMode="auto">
            <a:xfrm rot="10800000">
              <a:off x="8028176" y="831054"/>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7" name="Oval 364"/>
            <p:cNvSpPr>
              <a:spLocks noChangeArrowheads="1"/>
            </p:cNvSpPr>
            <p:nvPr/>
          </p:nvSpPr>
          <p:spPr bwMode="auto">
            <a:xfrm rot="10800000">
              <a:off x="7899589" y="91379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8" name="Oval 365"/>
            <p:cNvSpPr>
              <a:spLocks noChangeArrowheads="1"/>
            </p:cNvSpPr>
            <p:nvPr/>
          </p:nvSpPr>
          <p:spPr bwMode="auto">
            <a:xfrm rot="10800000">
              <a:off x="7835295" y="1050419"/>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89" name="Oval 366"/>
            <p:cNvSpPr>
              <a:spLocks noChangeArrowheads="1"/>
            </p:cNvSpPr>
            <p:nvPr/>
          </p:nvSpPr>
          <p:spPr bwMode="auto">
            <a:xfrm rot="10800000">
              <a:off x="7794814" y="1200511"/>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0" name="Oval 367"/>
            <p:cNvSpPr>
              <a:spLocks noChangeArrowheads="1"/>
            </p:cNvSpPr>
            <p:nvPr/>
          </p:nvSpPr>
          <p:spPr bwMode="auto">
            <a:xfrm rot="10800000">
              <a:off x="7768621" y="134290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1" name="Oval 368"/>
            <p:cNvSpPr>
              <a:spLocks noChangeArrowheads="1"/>
            </p:cNvSpPr>
            <p:nvPr/>
          </p:nvSpPr>
          <p:spPr bwMode="auto">
            <a:xfrm rot="10800000">
              <a:off x="7754333" y="1498773"/>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2" name="Oval 369"/>
            <p:cNvSpPr>
              <a:spLocks noChangeArrowheads="1"/>
            </p:cNvSpPr>
            <p:nvPr/>
          </p:nvSpPr>
          <p:spPr bwMode="auto">
            <a:xfrm rot="10800000">
              <a:off x="7754333" y="165463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3" name="Oval 370"/>
            <p:cNvSpPr>
              <a:spLocks noChangeArrowheads="1"/>
            </p:cNvSpPr>
            <p:nvPr/>
          </p:nvSpPr>
          <p:spPr bwMode="auto">
            <a:xfrm rot="10800000">
              <a:off x="7763858" y="1814352"/>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4" name="Oval 371"/>
            <p:cNvSpPr>
              <a:spLocks noChangeArrowheads="1"/>
            </p:cNvSpPr>
            <p:nvPr/>
          </p:nvSpPr>
          <p:spPr bwMode="auto">
            <a:xfrm rot="10800000">
              <a:off x="8025796" y="2326205"/>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5" name="Oval 372"/>
            <p:cNvSpPr>
              <a:spLocks noChangeArrowheads="1"/>
            </p:cNvSpPr>
            <p:nvPr/>
          </p:nvSpPr>
          <p:spPr bwMode="auto">
            <a:xfrm rot="10800000">
              <a:off x="7787671" y="1952898"/>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6" name="Oval 373"/>
            <p:cNvSpPr>
              <a:spLocks noChangeArrowheads="1"/>
            </p:cNvSpPr>
            <p:nvPr/>
          </p:nvSpPr>
          <p:spPr bwMode="auto">
            <a:xfrm rot="10800000">
              <a:off x="7837676" y="2110687"/>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97" name="Oval 374"/>
            <p:cNvSpPr>
              <a:spLocks noChangeArrowheads="1"/>
            </p:cNvSpPr>
            <p:nvPr/>
          </p:nvSpPr>
          <p:spPr bwMode="auto">
            <a:xfrm rot="10800000">
              <a:off x="7913877" y="2247310"/>
              <a:ext cx="45719" cy="61576"/>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grpSp>
      <p:grpSp>
        <p:nvGrpSpPr>
          <p:cNvPr id="117" name="Group 134"/>
          <p:cNvGrpSpPr>
            <a:grpSpLocks/>
          </p:cNvGrpSpPr>
          <p:nvPr/>
        </p:nvGrpSpPr>
        <p:grpSpPr bwMode="auto">
          <a:xfrm>
            <a:off x="5730875" y="4827588"/>
            <a:ext cx="2251075" cy="1649412"/>
            <a:chOff x="5193499" y="1157172"/>
            <a:chExt cx="2250286" cy="1613647"/>
          </a:xfrm>
        </p:grpSpPr>
        <p:sp>
          <p:nvSpPr>
            <p:cNvPr id="118" name="Oval 117"/>
            <p:cNvSpPr/>
            <p:nvPr/>
          </p:nvSpPr>
          <p:spPr bwMode="auto">
            <a:xfrm>
              <a:off x="5193499" y="1157172"/>
              <a:ext cx="728408" cy="1613647"/>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grpSp>
          <p:nvGrpSpPr>
            <p:cNvPr id="115722" name="Group 56"/>
            <p:cNvGrpSpPr>
              <a:grpSpLocks/>
            </p:cNvGrpSpPr>
            <p:nvPr/>
          </p:nvGrpSpPr>
          <p:grpSpPr bwMode="auto">
            <a:xfrm>
              <a:off x="5245887" y="1187618"/>
              <a:ext cx="455295" cy="1539434"/>
              <a:chOff x="4743449" y="1990725"/>
              <a:chExt cx="455295" cy="1926430"/>
            </a:xfrm>
          </p:grpSpPr>
          <p:sp>
            <p:nvSpPr>
              <p:cNvPr id="115724" name="Oval 41"/>
              <p:cNvSpPr>
                <a:spLocks noChangeArrowheads="1"/>
              </p:cNvSpPr>
              <p:nvPr/>
            </p:nvSpPr>
            <p:spPr bwMode="auto">
              <a:xfrm>
                <a:off x="5024438" y="384095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25" name="Oval 42"/>
              <p:cNvSpPr>
                <a:spLocks noChangeArrowheads="1"/>
              </p:cNvSpPr>
              <p:nvPr/>
            </p:nvSpPr>
            <p:spPr bwMode="auto">
              <a:xfrm>
                <a:off x="4895850" y="3731419"/>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26" name="Oval 43"/>
              <p:cNvSpPr>
                <a:spLocks noChangeArrowheads="1"/>
              </p:cNvSpPr>
              <p:nvPr/>
            </p:nvSpPr>
            <p:spPr bwMode="auto">
              <a:xfrm>
                <a:off x="5153025" y="3738562"/>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27" name="Oval 44"/>
              <p:cNvSpPr>
                <a:spLocks noChangeArrowheads="1"/>
              </p:cNvSpPr>
              <p:nvPr/>
            </p:nvSpPr>
            <p:spPr bwMode="auto">
              <a:xfrm>
                <a:off x="4822031" y="3557587"/>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28" name="Oval 45"/>
              <p:cNvSpPr>
                <a:spLocks noChangeArrowheads="1"/>
              </p:cNvSpPr>
              <p:nvPr/>
            </p:nvSpPr>
            <p:spPr bwMode="auto">
              <a:xfrm>
                <a:off x="4779168" y="3371851"/>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29" name="Oval 46"/>
              <p:cNvSpPr>
                <a:spLocks noChangeArrowheads="1"/>
              </p:cNvSpPr>
              <p:nvPr/>
            </p:nvSpPr>
            <p:spPr bwMode="auto">
              <a:xfrm>
                <a:off x="4743449" y="3007518"/>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0" name="Oval 47"/>
              <p:cNvSpPr>
                <a:spLocks noChangeArrowheads="1"/>
              </p:cNvSpPr>
              <p:nvPr/>
            </p:nvSpPr>
            <p:spPr bwMode="auto">
              <a:xfrm>
                <a:off x="4757737" y="3186112"/>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1" name="Oval 48"/>
              <p:cNvSpPr>
                <a:spLocks noChangeArrowheads="1"/>
              </p:cNvSpPr>
              <p:nvPr/>
            </p:nvSpPr>
            <p:spPr bwMode="auto">
              <a:xfrm>
                <a:off x="4743449" y="2824162"/>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2" name="Oval 49"/>
              <p:cNvSpPr>
                <a:spLocks noChangeArrowheads="1"/>
              </p:cNvSpPr>
              <p:nvPr/>
            </p:nvSpPr>
            <p:spPr bwMode="auto">
              <a:xfrm>
                <a:off x="4752974" y="2624137"/>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3" name="Oval 50"/>
              <p:cNvSpPr>
                <a:spLocks noChangeArrowheads="1"/>
              </p:cNvSpPr>
              <p:nvPr/>
            </p:nvSpPr>
            <p:spPr bwMode="auto">
              <a:xfrm>
                <a:off x="4781549" y="2426493"/>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4" name="Oval 51"/>
              <p:cNvSpPr>
                <a:spLocks noChangeArrowheads="1"/>
              </p:cNvSpPr>
              <p:nvPr/>
            </p:nvSpPr>
            <p:spPr bwMode="auto">
              <a:xfrm>
                <a:off x="4831555" y="2238374"/>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5" name="Oval 52"/>
              <p:cNvSpPr>
                <a:spLocks noChangeArrowheads="1"/>
              </p:cNvSpPr>
              <p:nvPr/>
            </p:nvSpPr>
            <p:spPr bwMode="auto">
              <a:xfrm>
                <a:off x="4907756" y="2090737"/>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6" name="Oval 53"/>
              <p:cNvSpPr>
                <a:spLocks noChangeArrowheads="1"/>
              </p:cNvSpPr>
              <p:nvPr/>
            </p:nvSpPr>
            <p:spPr bwMode="auto">
              <a:xfrm>
                <a:off x="5026818" y="1990725"/>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115737" name="Oval 54"/>
              <p:cNvSpPr>
                <a:spLocks noChangeArrowheads="1"/>
              </p:cNvSpPr>
              <p:nvPr/>
            </p:nvSpPr>
            <p:spPr bwMode="auto">
              <a:xfrm>
                <a:off x="5138737" y="2088356"/>
                <a:ext cx="45719" cy="76199"/>
              </a:xfrm>
              <a:prstGeom prst="ellipse">
                <a:avLst/>
              </a:prstGeom>
              <a:solidFill>
                <a:schemeClr val="tx1"/>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grpSp>
        <p:sp>
          <p:nvSpPr>
            <p:cNvPr id="120" name="Can 119"/>
            <p:cNvSpPr/>
            <p:nvPr/>
          </p:nvSpPr>
          <p:spPr bwMode="auto">
            <a:xfrm rot="5400000">
              <a:off x="5724595" y="914958"/>
              <a:ext cx="1334093" cy="2104287"/>
            </a:xfrm>
            <a:prstGeom prst="can">
              <a:avLst>
                <a:gd name="adj" fmla="val 35022"/>
              </a:avLst>
            </a:prstGeom>
            <a:solidFill>
              <a:schemeClr val="bg2">
                <a:lumMod val="40000"/>
                <a:lumOff val="60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grpSp>
      <p:sp>
        <p:nvSpPr>
          <p:cNvPr id="115718" name="Text Placeholder 8"/>
          <p:cNvSpPr>
            <a:spLocks noGrp="1"/>
          </p:cNvSpPr>
          <p:nvPr>
            <p:ph type="body" sz="quarter" idx="15"/>
          </p:nvPr>
        </p:nvSpPr>
        <p:spPr bwMode="auto">
          <a:xfrm>
            <a:off x="628650" y="547688"/>
            <a:ext cx="6237288" cy="646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47500" lnSpcReduction="20000"/>
          </a:bodyPr>
          <a:lstStyle/>
          <a:p>
            <a:pPr eaLnBrk="1" hangingPunct="1">
              <a:lnSpc>
                <a:spcPts val="4000"/>
              </a:lnSpc>
              <a:spcBef>
                <a:spcPct val="0"/>
              </a:spcBef>
              <a:buClrTx/>
              <a:buFont typeface="Arial" pitchFamily="34" charset="0"/>
              <a:buNone/>
              <a:defRPr/>
            </a:pPr>
            <a:r>
              <a:rPr lang="en-US" smtClean="0"/>
              <a:t>Control de los peligros de los espacios restringidos</a:t>
            </a:r>
          </a:p>
        </p:txBody>
      </p:sp>
      <p:sp>
        <p:nvSpPr>
          <p:cNvPr id="115719"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Sellado/enmascarado</a:t>
            </a:r>
          </a:p>
          <a:p>
            <a:pPr marL="0" indent="0" eaLnBrk="1" hangingPunct="1">
              <a:lnSpc>
                <a:spcPct val="100000"/>
              </a:lnSpc>
              <a:spcAft>
                <a:spcPts val="600"/>
              </a:spcAft>
            </a:pPr>
            <a:r>
              <a:rPr lang="en-US" sz="2000" smtClean="0">
                <a:solidFill>
                  <a:srgbClr val="000000"/>
                </a:solidFill>
                <a:latin typeface="Arial" charset="0"/>
                <a:cs typeface="Arial" charset="0"/>
              </a:rPr>
              <a:t>¿Qué es esto?</a:t>
            </a:r>
          </a:p>
          <a:p>
            <a:pPr marL="0" indent="0" eaLnBrk="1" hangingPunct="1">
              <a:lnSpc>
                <a:spcPct val="100000"/>
              </a:lnSpc>
              <a:spcAft>
                <a:spcPts val="600"/>
              </a:spcAft>
            </a:pPr>
            <a:r>
              <a:rPr lang="en-US" sz="2000" smtClean="0">
                <a:solidFill>
                  <a:srgbClr val="000000"/>
                </a:solidFill>
                <a:latin typeface="Arial" charset="0"/>
                <a:cs typeface="Arial" charset="0"/>
              </a:rPr>
              <a:t>¿Cuándo se usa?</a:t>
            </a: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35" name="Footer Placeholder 3"/>
          <p:cNvSpPr>
            <a:spLocks noGrp="1"/>
          </p:cNvSpPr>
          <p:nvPr>
            <p:ph type="ftr" sz="quarter" idx="16"/>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224 3.33333E-6 L -0.04271 3.33333E-6 " pathEditMode="relative" rAng="0" ptsTypes="AA">
                                      <p:cBhvr>
                                        <p:cTn id="6" dur="2000" fill="hold"/>
                                        <p:tgtEl>
                                          <p:spTgt spid="56"/>
                                        </p:tgtEl>
                                        <p:attrNameLst>
                                          <p:attrName>ppt_x</p:attrName>
                                          <p:attrName>ppt_y</p:attrName>
                                        </p:attrNameLst>
                                      </p:cBhvr>
                                      <p:rCtr x="-3300"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3.61111E-6 -4.07407E-6 L 0.11979 -0.00208 " pathEditMode="relative" rAng="0" ptsTypes="AA">
                                      <p:cBhvr>
                                        <p:cTn id="10" dur="2000" fill="hold"/>
                                        <p:tgtEl>
                                          <p:spTgt spid="117"/>
                                        </p:tgtEl>
                                        <p:attrNameLst>
                                          <p:attrName>ppt_x</p:attrName>
                                          <p:attrName>ppt_y</p:attrName>
                                        </p:attrNameLst>
                                      </p:cBhvr>
                                      <p:rCtr x="5990" y="-116"/>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4.16667E-6 0.14005 L -0.00312 0.44583 " pathEditMode="relative" rAng="0" ptsTypes="AA">
                                      <p:cBhvr>
                                        <p:cTn id="14" dur="2000" fill="hold"/>
                                        <p:tgtEl>
                                          <p:spTgt spid="30"/>
                                        </p:tgtEl>
                                        <p:attrNameLst>
                                          <p:attrName>ppt_x</p:attrName>
                                          <p:attrName>ppt_y</p:attrName>
                                        </p:attrNameLst>
                                      </p:cBhvr>
                                      <p:rCtr x="-156" y="15278"/>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nodeType="clickEffect">
                                  <p:stCondLst>
                                    <p:cond delay="0"/>
                                  </p:stCondLst>
                                  <p:childTnLst>
                                    <p:animMotion origin="layout" path="M 0.11979 -0.00208 L 0.00156 -0.00185 " pathEditMode="relative" rAng="0" ptsTypes="AA">
                                      <p:cBhvr>
                                        <p:cTn id="18" dur="2000" fill="hold"/>
                                        <p:tgtEl>
                                          <p:spTgt spid="117"/>
                                        </p:tgtEl>
                                        <p:attrNameLst>
                                          <p:attrName>ppt_x</p:attrName>
                                          <p:attrName>ppt_y</p:attrName>
                                        </p:attrNameLst>
                                      </p:cBhvr>
                                      <p:rCtr x="-5920" y="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63" presetClass="path" presetSubtype="0" accel="50000" decel="50000" fill="hold" nodeType="clickEffect">
                                  <p:stCondLst>
                                    <p:cond delay="0"/>
                                  </p:stCondLst>
                                  <p:childTnLst>
                                    <p:animMotion origin="layout" path="M -0.04271 -2.59259E-6 L 0.01406 -2.59259E-6 " pathEditMode="relative" rAng="0" ptsTypes="AA">
                                      <p:cBhvr>
                                        <p:cTn id="22" dur="2000" fill="hold"/>
                                        <p:tgtEl>
                                          <p:spTgt spid="56"/>
                                        </p:tgtEl>
                                        <p:attrNameLst>
                                          <p:attrName>ppt_x</p:attrName>
                                          <p:attrName>ppt_y</p:attrName>
                                        </p:attrNameLst>
                                      </p:cBhvr>
                                      <p:rCtr x="28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673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BBDF06B-D96C-4BCF-96D4-5C18F9B1ECEB}" type="slidenum">
              <a:rPr lang="en-US" smtClean="0">
                <a:solidFill>
                  <a:srgbClr val="898989"/>
                </a:solidFill>
                <a:latin typeface="Arial Black" pitchFamily="34" charset="0"/>
              </a:rPr>
              <a:pPr fontAlgn="base">
                <a:spcBef>
                  <a:spcPct val="0"/>
                </a:spcBef>
                <a:spcAft>
                  <a:spcPct val="0"/>
                </a:spcAft>
                <a:buSzPct val="100000"/>
                <a:defRPr/>
              </a:pPr>
              <a:t>84</a:t>
            </a:fld>
            <a:endParaRPr lang="en-US" smtClean="0">
              <a:solidFill>
                <a:srgbClr val="898989"/>
              </a:solidFill>
              <a:latin typeface="Arial Black" pitchFamily="34" charset="0"/>
            </a:endParaRPr>
          </a:p>
        </p:txBody>
      </p:sp>
      <p:sp>
        <p:nvSpPr>
          <p:cNvPr id="116740" name="Text Placeholder 7"/>
          <p:cNvSpPr>
            <a:spLocks noGrp="1"/>
          </p:cNvSpPr>
          <p:nvPr>
            <p:ph type="body" sz="quarter" idx="14"/>
          </p:nvPr>
        </p:nvSpPr>
        <p:spPr bwMode="auto">
          <a:xfrm>
            <a:off x="628650" y="1820863"/>
            <a:ext cx="6829425"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Bloque doble y purga</a:t>
            </a:r>
          </a:p>
          <a:p>
            <a:pPr marL="0" indent="0" eaLnBrk="1" hangingPunct="1">
              <a:lnSpc>
                <a:spcPct val="100000"/>
              </a:lnSpc>
              <a:spcAft>
                <a:spcPts val="600"/>
              </a:spcAft>
            </a:pPr>
            <a:r>
              <a:rPr lang="en-US" sz="2000" smtClean="0">
                <a:solidFill>
                  <a:srgbClr val="000000"/>
                </a:solidFill>
                <a:latin typeface="Arial" charset="0"/>
                <a:cs typeface="Arial" charset="0"/>
              </a:rPr>
              <a:t>¿Qué es esto?</a:t>
            </a:r>
          </a:p>
          <a:p>
            <a:pPr marL="0" indent="0" eaLnBrk="1" hangingPunct="1">
              <a:lnSpc>
                <a:spcPct val="100000"/>
              </a:lnSpc>
              <a:spcAft>
                <a:spcPts val="600"/>
              </a:spcAft>
            </a:pPr>
            <a:r>
              <a:rPr lang="en-US" sz="2000" smtClean="0">
                <a:solidFill>
                  <a:srgbClr val="000000"/>
                </a:solidFill>
                <a:latin typeface="Arial" charset="0"/>
                <a:cs typeface="Arial" charset="0"/>
              </a:rPr>
              <a:t>¿En qué se diferencia este proceso del sellado y enmascarado?</a:t>
            </a: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16741"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sp>
        <p:nvSpPr>
          <p:cNvPr id="12" name="Can 11"/>
          <p:cNvSpPr/>
          <p:nvPr/>
        </p:nvSpPr>
        <p:spPr bwMode="auto">
          <a:xfrm>
            <a:off x="2922588" y="4935538"/>
            <a:ext cx="212725" cy="503237"/>
          </a:xfrm>
          <a:prstGeom prst="can">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3" name="Can 12"/>
          <p:cNvSpPr/>
          <p:nvPr/>
        </p:nvSpPr>
        <p:spPr bwMode="auto">
          <a:xfrm rot="5400000">
            <a:off x="1656557" y="3645694"/>
            <a:ext cx="249237" cy="2428875"/>
          </a:xfrm>
          <a:prstGeom prst="can">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4" name="Can 13"/>
          <p:cNvSpPr/>
          <p:nvPr/>
        </p:nvSpPr>
        <p:spPr bwMode="auto">
          <a:xfrm rot="5400000">
            <a:off x="2897982" y="4712494"/>
            <a:ext cx="284162" cy="298450"/>
          </a:xfrm>
          <a:prstGeom prst="can">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5" name="Can 14"/>
          <p:cNvSpPr/>
          <p:nvPr/>
        </p:nvSpPr>
        <p:spPr bwMode="auto">
          <a:xfrm rot="5400000">
            <a:off x="4214813" y="3646488"/>
            <a:ext cx="249237" cy="2427287"/>
          </a:xfrm>
          <a:prstGeom prst="can">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6" name="Donut 15"/>
          <p:cNvSpPr/>
          <p:nvPr/>
        </p:nvSpPr>
        <p:spPr bwMode="auto">
          <a:xfrm>
            <a:off x="884238" y="4451350"/>
            <a:ext cx="315912" cy="176213"/>
          </a:xfrm>
          <a:prstGeom prst="donut">
            <a:avLst/>
          </a:prstGeom>
          <a:solidFill>
            <a:schemeClr val="tx2"/>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cxnSp>
        <p:nvCxnSpPr>
          <p:cNvPr id="116747" name="Straight Connector 94"/>
          <p:cNvCxnSpPr>
            <a:cxnSpLocks noChangeShapeType="1"/>
          </p:cNvCxnSpPr>
          <p:nvPr/>
        </p:nvCxnSpPr>
        <p:spPr bwMode="auto">
          <a:xfrm>
            <a:off x="923925" y="4540250"/>
            <a:ext cx="228600" cy="3175"/>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6748" name="Straight Connector 95"/>
          <p:cNvCxnSpPr>
            <a:cxnSpLocks noChangeShapeType="1"/>
            <a:endCxn id="16" idx="0"/>
          </p:cNvCxnSpPr>
          <p:nvPr/>
        </p:nvCxnSpPr>
        <p:spPr bwMode="auto">
          <a:xfrm rot="16200000" flipV="1">
            <a:off x="968375" y="4524375"/>
            <a:ext cx="150813" cy="4763"/>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6749" name="Straight Connector 99"/>
          <p:cNvCxnSpPr>
            <a:cxnSpLocks noChangeShapeType="1"/>
          </p:cNvCxnSpPr>
          <p:nvPr/>
        </p:nvCxnSpPr>
        <p:spPr bwMode="auto">
          <a:xfrm rot="5400000" flipH="1" flipV="1">
            <a:off x="977106" y="4671219"/>
            <a:ext cx="128588" cy="0"/>
          </a:xfrm>
          <a:prstGeom prst="line">
            <a:avLst/>
          </a:prstGeom>
          <a:noFill/>
          <a:ln w="4762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0" name="Donut 19"/>
          <p:cNvSpPr/>
          <p:nvPr/>
        </p:nvSpPr>
        <p:spPr bwMode="auto">
          <a:xfrm rot="5400000">
            <a:off x="918369" y="4777582"/>
            <a:ext cx="247650" cy="169862"/>
          </a:xfrm>
          <a:prstGeom prst="donut">
            <a:avLst>
              <a:gd name="adj" fmla="val 50000"/>
            </a:avLst>
          </a:prstGeom>
          <a:solidFill>
            <a:schemeClr val="tx2"/>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21" name="Donut 20"/>
          <p:cNvSpPr/>
          <p:nvPr/>
        </p:nvSpPr>
        <p:spPr bwMode="auto">
          <a:xfrm>
            <a:off x="4806950" y="4451350"/>
            <a:ext cx="315913" cy="174625"/>
          </a:xfrm>
          <a:prstGeom prst="donut">
            <a:avLst/>
          </a:prstGeom>
          <a:solidFill>
            <a:schemeClr val="tx2"/>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cxnSp>
        <p:nvCxnSpPr>
          <p:cNvPr id="116752" name="Straight Connector 103"/>
          <p:cNvCxnSpPr>
            <a:cxnSpLocks noChangeShapeType="1"/>
          </p:cNvCxnSpPr>
          <p:nvPr/>
        </p:nvCxnSpPr>
        <p:spPr bwMode="auto">
          <a:xfrm>
            <a:off x="4846638" y="4538663"/>
            <a:ext cx="228600" cy="1587"/>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6753" name="Straight Connector 104"/>
          <p:cNvCxnSpPr>
            <a:cxnSpLocks noChangeShapeType="1"/>
            <a:endCxn id="21" idx="0"/>
          </p:cNvCxnSpPr>
          <p:nvPr/>
        </p:nvCxnSpPr>
        <p:spPr bwMode="auto">
          <a:xfrm rot="16200000" flipV="1">
            <a:off x="4891881" y="4523582"/>
            <a:ext cx="149225" cy="4762"/>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6754" name="Straight Connector 105"/>
          <p:cNvCxnSpPr>
            <a:cxnSpLocks noChangeShapeType="1"/>
          </p:cNvCxnSpPr>
          <p:nvPr/>
        </p:nvCxnSpPr>
        <p:spPr bwMode="auto">
          <a:xfrm rot="5400000" flipH="1" flipV="1">
            <a:off x="4900613" y="4668838"/>
            <a:ext cx="127000" cy="0"/>
          </a:xfrm>
          <a:prstGeom prst="line">
            <a:avLst/>
          </a:prstGeom>
          <a:noFill/>
          <a:ln w="4762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5" name="Donut 24"/>
          <p:cNvSpPr/>
          <p:nvPr/>
        </p:nvSpPr>
        <p:spPr bwMode="auto">
          <a:xfrm rot="5400000">
            <a:off x="4841875" y="4775200"/>
            <a:ext cx="246063" cy="169863"/>
          </a:xfrm>
          <a:prstGeom prst="donut">
            <a:avLst>
              <a:gd name="adj" fmla="val 50000"/>
            </a:avLst>
          </a:prstGeom>
          <a:solidFill>
            <a:schemeClr val="tx2"/>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grpSp>
        <p:nvGrpSpPr>
          <p:cNvPr id="116756" name="Group 112"/>
          <p:cNvGrpSpPr>
            <a:grpSpLocks/>
          </p:cNvGrpSpPr>
          <p:nvPr/>
        </p:nvGrpSpPr>
        <p:grpSpPr bwMode="auto">
          <a:xfrm rot="5400000">
            <a:off x="3011488" y="5000625"/>
            <a:ext cx="274637" cy="449263"/>
            <a:chOff x="5595938" y="3850482"/>
            <a:chExt cx="371475" cy="600076"/>
          </a:xfrm>
        </p:grpSpPr>
        <p:sp>
          <p:nvSpPr>
            <p:cNvPr id="33" name="Donut 32"/>
            <p:cNvSpPr/>
            <p:nvPr/>
          </p:nvSpPr>
          <p:spPr bwMode="auto">
            <a:xfrm>
              <a:off x="5595938" y="3884409"/>
              <a:ext cx="371475" cy="201439"/>
            </a:xfrm>
            <a:prstGeom prst="donut">
              <a:avLst/>
            </a:prstGeom>
            <a:solidFill>
              <a:schemeClr val="tx2"/>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cxnSp>
          <p:nvCxnSpPr>
            <p:cNvPr id="116764" name="Straight Connector 108"/>
            <p:cNvCxnSpPr>
              <a:cxnSpLocks noChangeShapeType="1"/>
            </p:cNvCxnSpPr>
            <p:nvPr/>
          </p:nvCxnSpPr>
          <p:spPr bwMode="auto">
            <a:xfrm>
              <a:off x="5643563" y="3950494"/>
              <a:ext cx="269081" cy="2382"/>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6765" name="Straight Connector 109"/>
            <p:cNvCxnSpPr>
              <a:cxnSpLocks noChangeShapeType="1"/>
              <a:endCxn id="33" idx="0"/>
            </p:cNvCxnSpPr>
            <p:nvPr/>
          </p:nvCxnSpPr>
          <p:spPr bwMode="auto">
            <a:xfrm rot="16200000" flipV="1">
              <a:off x="5698333" y="3933825"/>
              <a:ext cx="171452" cy="4765"/>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6766" name="Straight Connector 110"/>
            <p:cNvCxnSpPr>
              <a:cxnSpLocks noChangeShapeType="1"/>
            </p:cNvCxnSpPr>
            <p:nvPr/>
          </p:nvCxnSpPr>
          <p:spPr bwMode="auto">
            <a:xfrm rot="5400000" flipH="1" flipV="1">
              <a:off x="5709048" y="4099323"/>
              <a:ext cx="145257" cy="1"/>
            </a:xfrm>
            <a:prstGeom prst="line">
              <a:avLst/>
            </a:prstGeom>
            <a:noFill/>
            <a:ln w="4762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7" name="Donut 36"/>
            <p:cNvSpPr/>
            <p:nvPr/>
          </p:nvSpPr>
          <p:spPr bwMode="auto">
            <a:xfrm rot="5400000">
              <a:off x="5641729" y="4240450"/>
              <a:ext cx="279894" cy="199694"/>
            </a:xfrm>
            <a:prstGeom prst="donut">
              <a:avLst>
                <a:gd name="adj" fmla="val 50000"/>
              </a:avLst>
            </a:prstGeom>
            <a:solidFill>
              <a:schemeClr val="tx2"/>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grpSp>
      <p:sp>
        <p:nvSpPr>
          <p:cNvPr id="27" name="Oval 26"/>
          <p:cNvSpPr/>
          <p:nvPr/>
        </p:nvSpPr>
        <p:spPr bwMode="auto">
          <a:xfrm>
            <a:off x="2917825" y="5151438"/>
            <a:ext cx="220663" cy="149225"/>
          </a:xfrm>
          <a:prstGeom prst="ellipse">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28" name="Cross 27"/>
          <p:cNvSpPr>
            <a:spLocks noChangeArrowheads="1"/>
          </p:cNvSpPr>
          <p:nvPr/>
        </p:nvSpPr>
        <p:spPr bwMode="auto">
          <a:xfrm rot="-2851414">
            <a:off x="4598194" y="4502944"/>
            <a:ext cx="742950" cy="715962"/>
          </a:xfrm>
          <a:prstGeom prst="plus">
            <a:avLst>
              <a:gd name="adj" fmla="val 45426"/>
            </a:avLst>
          </a:prstGeom>
          <a:solidFill>
            <a:srgbClr val="FF0000"/>
          </a:solidFill>
          <a:ln w="12700" algn="ctr">
            <a:solidFill>
              <a:srgbClr val="F8F8F8"/>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29" name="Cross 28"/>
          <p:cNvSpPr>
            <a:spLocks noChangeArrowheads="1"/>
          </p:cNvSpPr>
          <p:nvPr/>
        </p:nvSpPr>
        <p:spPr bwMode="auto">
          <a:xfrm rot="-2851414">
            <a:off x="659607" y="4507706"/>
            <a:ext cx="742950" cy="715963"/>
          </a:xfrm>
          <a:prstGeom prst="plus">
            <a:avLst>
              <a:gd name="adj" fmla="val 45426"/>
            </a:avLst>
          </a:prstGeom>
          <a:solidFill>
            <a:srgbClr val="FF0000"/>
          </a:solidFill>
          <a:ln w="12700" algn="ctr">
            <a:solidFill>
              <a:srgbClr val="F8F8F8"/>
            </a:solidFill>
            <a:round/>
            <a:headEnd type="none" w="sm" len="sm"/>
            <a:tailEnd type="none" w="sm" len="sm"/>
          </a:ln>
        </p:spPr>
        <p:txBody>
          <a:bodyPr/>
          <a:lstStyle/>
          <a:p>
            <a:pPr eaLnBrk="0" hangingPunct="0"/>
            <a:endParaRPr lang="en-US" altLang="en-US" sz="2800">
              <a:latin typeface="Times New Roman" pitchFamily="18" charset="0"/>
            </a:endParaRPr>
          </a:p>
        </p:txBody>
      </p:sp>
      <p:sp>
        <p:nvSpPr>
          <p:cNvPr id="30" name="Oval 29"/>
          <p:cNvSpPr>
            <a:spLocks noChangeArrowheads="1"/>
          </p:cNvSpPr>
          <p:nvPr/>
        </p:nvSpPr>
        <p:spPr bwMode="auto">
          <a:xfrm>
            <a:off x="2862263" y="5053013"/>
            <a:ext cx="333375" cy="363537"/>
          </a:xfrm>
          <a:prstGeom prst="ellipse">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en-US" sz="2800">
              <a:latin typeface="Times New Roman" pitchFamily="18" charset="0"/>
            </a:endParaRPr>
          </a:p>
        </p:txBody>
      </p:sp>
      <p:sp>
        <p:nvSpPr>
          <p:cNvPr id="31" name="Can 30"/>
          <p:cNvSpPr/>
          <p:nvPr/>
        </p:nvSpPr>
        <p:spPr bwMode="auto">
          <a:xfrm>
            <a:off x="5508625" y="3409950"/>
            <a:ext cx="1447800" cy="2014538"/>
          </a:xfrm>
          <a:prstGeom prst="can">
            <a:avLst/>
          </a:prstGeom>
          <a:solidFill>
            <a:schemeClr val="bg2">
              <a:lumMod val="40000"/>
              <a:lumOff val="60000"/>
            </a:schemeClr>
          </a:solidFill>
          <a:ln w="12700" cap="flat" cmpd="sng" algn="ctr">
            <a:solidFill>
              <a:schemeClr val="tx1"/>
            </a:solidFill>
            <a:prstDash val="solid"/>
            <a:round/>
            <a:headEnd type="none" w="sm" len="sm"/>
            <a:tailEnd type="none" w="sm" len="sm"/>
          </a:ln>
          <a:effectLst/>
        </p:spPr>
        <p:txBody>
          <a:bodyPr/>
          <a:lstStyle/>
          <a:p>
            <a:pPr eaLnBrk="0" fontAlgn="auto" hangingPunct="0">
              <a:spcBef>
                <a:spcPts val="0"/>
              </a:spcBef>
              <a:spcAft>
                <a:spcPts val="0"/>
              </a:spcAft>
              <a:defRPr/>
            </a:pPr>
            <a:endParaRPr lang="en-US">
              <a:latin typeface="+mn-lt"/>
              <a:cs typeface="+mn-cs"/>
            </a:endParaRPr>
          </a:p>
        </p:txBody>
      </p:sp>
      <p:sp>
        <p:nvSpPr>
          <p:cNvPr id="116762" name="Oval 382"/>
          <p:cNvSpPr>
            <a:spLocks noChangeArrowheads="1"/>
          </p:cNvSpPr>
          <p:nvPr/>
        </p:nvSpPr>
        <p:spPr bwMode="auto">
          <a:xfrm>
            <a:off x="6350000" y="3524250"/>
            <a:ext cx="346075" cy="153988"/>
          </a:xfrm>
          <a:prstGeom prst="ellipse">
            <a:avLst/>
          </a:prstGeom>
          <a:solidFill>
            <a:schemeClr val="tx2"/>
          </a:solidFill>
          <a:ln w="12700" algn="ctr">
            <a:solidFill>
              <a:schemeClr val="tx1"/>
            </a:solidFill>
            <a:round/>
            <a:headEnd type="none" w="sm" len="sm"/>
            <a:tailEnd type="none" w="sm" len="sm"/>
          </a:ln>
        </p:spPr>
        <p:txBody>
          <a:bodyPr/>
          <a:lstStyle/>
          <a:p>
            <a:pPr eaLnBrk="0" hangingPunct="0"/>
            <a:endParaRPr lang="en-US" altLang="en-US" sz="28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776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1B8E46B-0C17-4DDD-BB61-1EB1A2601E81}" type="slidenum">
              <a:rPr lang="en-US" smtClean="0">
                <a:solidFill>
                  <a:srgbClr val="898989"/>
                </a:solidFill>
                <a:latin typeface="Arial Black" pitchFamily="34" charset="0"/>
              </a:rPr>
              <a:pPr fontAlgn="base">
                <a:spcBef>
                  <a:spcPct val="0"/>
                </a:spcBef>
                <a:spcAft>
                  <a:spcPct val="0"/>
                </a:spcAft>
                <a:buSzPct val="100000"/>
                <a:defRPr/>
              </a:pPr>
              <a:t>85</a:t>
            </a:fld>
            <a:endParaRPr lang="en-US" smtClean="0">
              <a:solidFill>
                <a:srgbClr val="898989"/>
              </a:solidFill>
              <a:latin typeface="Arial Black" pitchFamily="34" charset="0"/>
            </a:endParaRPr>
          </a:p>
        </p:txBody>
      </p:sp>
      <p:sp>
        <p:nvSpPr>
          <p:cNvPr id="117764"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Interrupción de la línea</a:t>
            </a:r>
          </a:p>
          <a:p>
            <a:pPr marL="0" indent="0" eaLnBrk="1" hangingPunct="1">
              <a:lnSpc>
                <a:spcPct val="100000"/>
              </a:lnSpc>
              <a:spcAft>
                <a:spcPts val="600"/>
              </a:spcAft>
            </a:pPr>
            <a:r>
              <a:rPr lang="en-US" sz="2000" smtClean="0">
                <a:solidFill>
                  <a:srgbClr val="000000"/>
                </a:solidFill>
                <a:latin typeface="Arial" charset="0"/>
                <a:cs typeface="Arial" charset="0"/>
              </a:rPr>
              <a:t>¿Cuándo se usa esto?</a:t>
            </a:r>
          </a:p>
          <a:p>
            <a:pPr marL="0" indent="0" eaLnBrk="1" hangingPunct="1">
              <a:lnSpc>
                <a:spcPct val="100000"/>
              </a:lnSpc>
              <a:spcAft>
                <a:spcPts val="600"/>
              </a:spcAft>
            </a:pPr>
            <a:r>
              <a:rPr lang="en-US" sz="2000" smtClean="0">
                <a:solidFill>
                  <a:srgbClr val="000000"/>
                </a:solidFill>
                <a:latin typeface="Arial" charset="0"/>
                <a:cs typeface="Arial" charset="0"/>
              </a:rPr>
              <a:t>¿Por qué es importante?</a:t>
            </a: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17765"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grpSp>
        <p:nvGrpSpPr>
          <p:cNvPr id="117766" name="Group 6"/>
          <p:cNvGrpSpPr>
            <a:grpSpLocks/>
          </p:cNvGrpSpPr>
          <p:nvPr/>
        </p:nvGrpSpPr>
        <p:grpSpPr bwMode="auto">
          <a:xfrm>
            <a:off x="628650" y="3271838"/>
            <a:ext cx="4805363" cy="2640012"/>
            <a:chOff x="0" y="0"/>
            <a:chExt cx="3077960" cy="1781810"/>
          </a:xfrm>
        </p:grpSpPr>
        <p:pic>
          <p:nvPicPr>
            <p:cNvPr id="11776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41320" cy="178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2"/>
            <p:cNvSpPr txBox="1"/>
            <p:nvPr/>
          </p:nvSpPr>
          <p:spPr bwMode="auto">
            <a:xfrm>
              <a:off x="1632021" y="218574"/>
              <a:ext cx="1445939" cy="65465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buSzPct val="100000"/>
                <a:defRPr/>
              </a:pPr>
              <a:r>
                <a:rPr lang="en-US" sz="2000" dirty="0" smtClean="0">
                  <a:solidFill>
                    <a:srgbClr val="000000"/>
                  </a:solidFill>
                  <a:ea typeface="Calibri" pitchFamily="34" charset="0"/>
                  <a:cs typeface="Arial" pitchFamily="34" charset="0"/>
                </a:rPr>
                <a:t>Retire la </a:t>
              </a:r>
            </a:p>
            <a:p>
              <a:pPr algn="ctr">
                <a:buSzPct val="100000"/>
                <a:defRPr/>
              </a:pPr>
              <a:r>
                <a:rPr lang="en-US" sz="2000" dirty="0" smtClean="0">
                  <a:solidFill>
                    <a:srgbClr val="000000"/>
                  </a:solidFill>
                  <a:ea typeface="Calibri" pitchFamily="34" charset="0"/>
                  <a:cs typeface="Arial" pitchFamily="34" charset="0"/>
                </a:rPr>
                <a:t>junta de </a:t>
              </a:r>
              <a:r>
                <a:rPr lang="en-US" sz="2000" dirty="0" err="1" smtClean="0">
                  <a:solidFill>
                    <a:srgbClr val="000000"/>
                  </a:solidFill>
                  <a:ea typeface="Calibri" pitchFamily="34" charset="0"/>
                  <a:cs typeface="Arial" pitchFamily="34" charset="0"/>
                </a:rPr>
                <a:t>dilatación</a:t>
              </a:r>
              <a:endParaRPr lang="en-US" sz="2000" dirty="0" smtClean="0">
                <a:solidFill>
                  <a:srgbClr val="000000"/>
                </a:solidFill>
                <a:ea typeface="Calibri" pitchFamily="34" charset="0"/>
                <a:cs typeface="Arial" pitchFamily="34" charset="0"/>
              </a:endParaRPr>
            </a:p>
          </p:txBody>
        </p:sp>
        <p:cxnSp>
          <p:nvCxnSpPr>
            <p:cNvPr id="12" name="Straight Arrow Connector 11"/>
            <p:cNvCxnSpPr/>
            <p:nvPr/>
          </p:nvCxnSpPr>
          <p:spPr>
            <a:xfrm>
              <a:off x="2223819" y="716795"/>
              <a:ext cx="0" cy="556079"/>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Placeholder 4"/>
          <p:cNvSpPr>
            <a:spLocks noGrp="1"/>
          </p:cNvSpPr>
          <p:nvPr>
            <p:ph type="body" sz="quarter" idx="15"/>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Video</a:t>
            </a:r>
          </a:p>
        </p:txBody>
      </p:sp>
      <p:pic>
        <p:nvPicPr>
          <p:cNvPr id="118787" name="Sequence 01_1.avi">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406525"/>
            <a:ext cx="73533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1981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4402BAB-0D82-4E23-A62A-3DD65B96ADD2}" type="slidenum">
              <a:rPr lang="en-US" smtClean="0">
                <a:solidFill>
                  <a:srgbClr val="898989"/>
                </a:solidFill>
                <a:latin typeface="Arial Black" pitchFamily="34" charset="0"/>
              </a:rPr>
              <a:pPr fontAlgn="base">
                <a:spcBef>
                  <a:spcPct val="0"/>
                </a:spcBef>
                <a:spcAft>
                  <a:spcPct val="0"/>
                </a:spcAft>
                <a:buSzPct val="100000"/>
                <a:defRPr/>
              </a:pPr>
              <a:t>87</a:t>
            </a:fld>
            <a:endParaRPr lang="en-US" smtClean="0">
              <a:solidFill>
                <a:srgbClr val="898989"/>
              </a:solidFill>
              <a:latin typeface="Arial Black" pitchFamily="34" charset="0"/>
            </a:endParaRPr>
          </a:p>
        </p:txBody>
      </p:sp>
      <p:sp>
        <p:nvSpPr>
          <p:cNvPr id="119812"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Dispositivos intrínsecamente seguros</a:t>
            </a:r>
          </a:p>
          <a:p>
            <a:pPr marL="0" indent="0" eaLnBrk="1" hangingPunct="1">
              <a:lnSpc>
                <a:spcPct val="100000"/>
              </a:lnSpc>
              <a:spcAft>
                <a:spcPts val="600"/>
              </a:spcAft>
            </a:pPr>
            <a:r>
              <a:rPr lang="en-US" sz="2000" smtClean="0">
                <a:solidFill>
                  <a:srgbClr val="000000"/>
                </a:solidFill>
                <a:latin typeface="Arial" charset="0"/>
                <a:cs typeface="Arial" charset="0"/>
              </a:rPr>
              <a:t>¿Cuáles son algunos ejemplos de dispositivos IS?</a:t>
            </a:r>
          </a:p>
          <a:p>
            <a:pPr marL="0" indent="0" eaLnBrk="1" hangingPunct="1">
              <a:lnSpc>
                <a:spcPct val="100000"/>
              </a:lnSpc>
              <a:spcAft>
                <a:spcPts val="600"/>
              </a:spcAft>
            </a:pPr>
            <a:r>
              <a:rPr lang="en-US" sz="2000" smtClean="0">
                <a:solidFill>
                  <a:srgbClr val="000000"/>
                </a:solidFill>
                <a:latin typeface="Arial" charset="0"/>
                <a:cs typeface="Arial" charset="0"/>
              </a:rPr>
              <a:t>¿Cuándo necesita estar al tanto de cualquiera de los dispositivos IS?</a:t>
            </a: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19813"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19814" name="Picture 12" descr="C:\Users\60030418\AppData\Local\Microsoft\Windows\Temporary Internet Files\Content.Word\20140828_130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400425"/>
            <a:ext cx="3911600"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2083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E0725DA-CA7C-4F15-990A-D28203C5AD32}" type="slidenum">
              <a:rPr lang="en-US" smtClean="0">
                <a:solidFill>
                  <a:srgbClr val="898989"/>
                </a:solidFill>
                <a:latin typeface="Arial Black" pitchFamily="34" charset="0"/>
              </a:rPr>
              <a:pPr fontAlgn="base">
                <a:spcBef>
                  <a:spcPct val="0"/>
                </a:spcBef>
                <a:spcAft>
                  <a:spcPct val="0"/>
                </a:spcAft>
                <a:buSzPct val="100000"/>
                <a:defRPr/>
              </a:pPr>
              <a:t>88</a:t>
            </a:fld>
            <a:endParaRPr lang="en-US" smtClean="0">
              <a:solidFill>
                <a:srgbClr val="898989"/>
              </a:solidFill>
              <a:latin typeface="Arial Black" pitchFamily="34" charset="0"/>
            </a:endParaRPr>
          </a:p>
        </p:txBody>
      </p:sp>
      <p:sp>
        <p:nvSpPr>
          <p:cNvPr id="120836"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Equipo de protección personal (EPP)</a:t>
            </a:r>
          </a:p>
          <a:p>
            <a:pPr marL="0" indent="0" eaLnBrk="1" hangingPunct="1">
              <a:lnSpc>
                <a:spcPct val="100000"/>
              </a:lnSpc>
              <a:spcAft>
                <a:spcPts val="600"/>
              </a:spcAft>
            </a:pPr>
            <a:r>
              <a:rPr lang="en-US" sz="2000" smtClean="0">
                <a:solidFill>
                  <a:srgbClr val="000000"/>
                </a:solidFill>
                <a:latin typeface="Arial" charset="0"/>
                <a:cs typeface="Arial" charset="0"/>
              </a:rPr>
              <a:t>Determine qué equipo es necesario.</a:t>
            </a:r>
          </a:p>
          <a:p>
            <a:pPr marL="0" indent="0" eaLnBrk="1" hangingPunct="1">
              <a:lnSpc>
                <a:spcPct val="100000"/>
              </a:lnSpc>
              <a:spcAft>
                <a:spcPts val="600"/>
              </a:spcAft>
            </a:pPr>
            <a:r>
              <a:rPr lang="en-US" sz="2000" smtClean="0">
                <a:solidFill>
                  <a:srgbClr val="000000"/>
                </a:solidFill>
                <a:latin typeface="Arial" charset="0"/>
                <a:cs typeface="Arial" charset="0"/>
              </a:rPr>
              <a:t>Se puede exigir equipo de protección químico.</a:t>
            </a:r>
          </a:p>
          <a:p>
            <a:pPr marL="0" indent="0" eaLnBrk="1" hangingPunct="1">
              <a:lnSpc>
                <a:spcPct val="100000"/>
              </a:lnSpc>
              <a:spcAft>
                <a:spcPts val="600"/>
              </a:spcAft>
            </a:pPr>
            <a:r>
              <a:rPr lang="en-US" sz="2000" smtClean="0">
                <a:solidFill>
                  <a:srgbClr val="000000"/>
                </a:solidFill>
                <a:latin typeface="Arial" charset="0"/>
                <a:cs typeface="Arial" charset="0"/>
              </a:rPr>
              <a:t>Se debe utilizar un sistema de recuperación.</a:t>
            </a: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20837"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2083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862388"/>
            <a:ext cx="62372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2185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6279857-DFCD-4F86-AA8E-C4271B56D7BB}" type="slidenum">
              <a:rPr lang="en-US" smtClean="0">
                <a:solidFill>
                  <a:srgbClr val="898989"/>
                </a:solidFill>
                <a:latin typeface="Arial Black" pitchFamily="34" charset="0"/>
              </a:rPr>
              <a:pPr fontAlgn="base">
                <a:spcBef>
                  <a:spcPct val="0"/>
                </a:spcBef>
                <a:spcAft>
                  <a:spcPct val="0"/>
                </a:spcAft>
                <a:buSzPct val="100000"/>
                <a:defRPr/>
              </a:pPr>
              <a:t>89</a:t>
            </a:fld>
            <a:endParaRPr lang="en-US" smtClean="0">
              <a:solidFill>
                <a:srgbClr val="898989"/>
              </a:solidFill>
              <a:latin typeface="Arial Black" pitchFamily="34" charset="0"/>
            </a:endParaRPr>
          </a:p>
        </p:txBody>
      </p:sp>
      <p:sp>
        <p:nvSpPr>
          <p:cNvPr id="121860"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Crear una barricada y evitar el ingreso no autorizado</a:t>
            </a:r>
          </a:p>
          <a:p>
            <a:pPr marL="0" indent="0" eaLnBrk="1" hangingPunct="1">
              <a:lnSpc>
                <a:spcPct val="100000"/>
              </a:lnSpc>
              <a:spcAft>
                <a:spcPts val="600"/>
              </a:spcAft>
            </a:pPr>
            <a:r>
              <a:rPr lang="en-US" sz="2000" smtClean="0">
                <a:solidFill>
                  <a:srgbClr val="000000"/>
                </a:solidFill>
                <a:latin typeface="Arial" charset="0"/>
                <a:cs typeface="Arial" charset="0"/>
              </a:rPr>
              <a:t>Asegurar cada entrada</a:t>
            </a:r>
          </a:p>
          <a:p>
            <a:pPr marL="0" indent="0" eaLnBrk="1" hangingPunct="1">
              <a:lnSpc>
                <a:spcPct val="100000"/>
              </a:lnSpc>
              <a:spcAft>
                <a:spcPts val="600"/>
              </a:spcAft>
            </a:pPr>
            <a:r>
              <a:rPr lang="en-US" sz="2000" smtClean="0">
                <a:solidFill>
                  <a:srgbClr val="000000"/>
                </a:solidFill>
                <a:latin typeface="Arial" charset="0"/>
                <a:cs typeface="Arial" charset="0"/>
              </a:rPr>
              <a:t>Ejemplos de barreras</a:t>
            </a:r>
          </a:p>
          <a:p>
            <a:pPr lvl="1" eaLnBrk="1" hangingPunct="1">
              <a:lnSpc>
                <a:spcPct val="100000"/>
              </a:lnSpc>
              <a:spcAft>
                <a:spcPts val="600"/>
              </a:spcAft>
            </a:pPr>
            <a:r>
              <a:rPr lang="en-US" sz="2000" smtClean="0">
                <a:solidFill>
                  <a:srgbClr val="000000"/>
                </a:solidFill>
                <a:latin typeface="Arial" charset="0"/>
                <a:cs typeface="Arial" charset="0"/>
              </a:rPr>
              <a:t>Barricadas adecuadas</a:t>
            </a:r>
          </a:p>
          <a:p>
            <a:pPr lvl="1" eaLnBrk="1" hangingPunct="1">
              <a:lnSpc>
                <a:spcPct val="100000"/>
              </a:lnSpc>
              <a:spcAft>
                <a:spcPts val="600"/>
              </a:spcAft>
            </a:pPr>
            <a:r>
              <a:rPr lang="en-US" sz="2000" smtClean="0">
                <a:solidFill>
                  <a:srgbClr val="000000"/>
                </a:solidFill>
                <a:latin typeface="Arial" charset="0"/>
                <a:cs typeface="Arial" charset="0"/>
              </a:rPr>
              <a:t>Señales de advertencia</a:t>
            </a:r>
          </a:p>
          <a:p>
            <a:pPr lvl="1" eaLnBrk="1" hangingPunct="1">
              <a:lnSpc>
                <a:spcPct val="100000"/>
              </a:lnSpc>
              <a:spcAft>
                <a:spcPts val="600"/>
              </a:spcAft>
            </a:pPr>
            <a:r>
              <a:rPr lang="en-US" sz="2000" smtClean="0">
                <a:solidFill>
                  <a:srgbClr val="000000"/>
                </a:solidFill>
                <a:latin typeface="Arial" charset="0"/>
                <a:cs typeface="Arial" charset="0"/>
              </a:rPr>
              <a:t>Barandillas temporarias</a:t>
            </a:r>
          </a:p>
          <a:p>
            <a:pPr lvl="1" eaLnBrk="1" hangingPunct="1">
              <a:lnSpc>
                <a:spcPct val="100000"/>
              </a:lnSpc>
              <a:spcAft>
                <a:spcPts val="600"/>
              </a:spcAft>
            </a:pPr>
            <a:r>
              <a:rPr lang="en-US" sz="2000" smtClean="0">
                <a:solidFill>
                  <a:srgbClr val="000000"/>
                </a:solidFill>
                <a:latin typeface="Arial" charset="0"/>
                <a:cs typeface="Arial" charset="0"/>
              </a:rPr>
              <a:t>Conos</a:t>
            </a:r>
          </a:p>
          <a:p>
            <a:pPr lvl="1"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21861"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21862" name="Picture 6" descr="T:\DEPARTMENTS\Safety\_Safety Courses\_Confined Space\5_Pictures &amp; Videos\Book\M4-Preventing Unauthorized Ent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784600"/>
            <a:ext cx="2782887" cy="208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3"/>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s-ES" smtClean="0">
              <a:latin typeface="Arial" charset="0"/>
              <a:cs typeface="Arial" charset="0"/>
            </a:endParaRPr>
          </a:p>
        </p:txBody>
      </p:sp>
      <p:sp>
        <p:nvSpPr>
          <p:cNvPr id="39939" name="Text Placeholder 4"/>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Video</a:t>
            </a:r>
          </a:p>
        </p:txBody>
      </p:sp>
      <p:pic>
        <p:nvPicPr>
          <p:cNvPr id="39940" name="men_killed_after_being_trapped_in_scottsdale_sewer_youtube.wmv">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387475"/>
            <a:ext cx="8555037"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2288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BA5EF3F-5C71-4138-9FE2-B65F92153742}" type="slidenum">
              <a:rPr lang="en-US" smtClean="0">
                <a:solidFill>
                  <a:srgbClr val="898989"/>
                </a:solidFill>
                <a:latin typeface="Arial Black" pitchFamily="34" charset="0"/>
              </a:rPr>
              <a:pPr fontAlgn="base">
                <a:spcBef>
                  <a:spcPct val="0"/>
                </a:spcBef>
                <a:spcAft>
                  <a:spcPct val="0"/>
                </a:spcAft>
                <a:buSzPct val="100000"/>
                <a:defRPr/>
              </a:pPr>
              <a:t>90</a:t>
            </a:fld>
            <a:endParaRPr lang="en-US" smtClean="0">
              <a:solidFill>
                <a:srgbClr val="898989"/>
              </a:solidFill>
              <a:latin typeface="Arial Black" pitchFamily="34" charset="0"/>
            </a:endParaRPr>
          </a:p>
        </p:txBody>
      </p:sp>
      <p:sp>
        <p:nvSpPr>
          <p:cNvPr id="122884" name="Text Placeholder 7"/>
          <p:cNvSpPr>
            <a:spLocks noGrp="1"/>
          </p:cNvSpPr>
          <p:nvPr>
            <p:ph type="body" sz="quarter" idx="14"/>
          </p:nvPr>
        </p:nvSpPr>
        <p:spPr bwMode="auto">
          <a:xfrm>
            <a:off x="628650" y="1820863"/>
            <a:ext cx="6237288"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Aft>
                <a:spcPts val="600"/>
              </a:spcAft>
              <a:buClrTx/>
              <a:buFont typeface="Arial" charset="0"/>
              <a:buNone/>
            </a:pPr>
            <a:r>
              <a:rPr lang="en-US" sz="2000" smtClean="0">
                <a:solidFill>
                  <a:srgbClr val="000000"/>
                </a:solidFill>
                <a:latin typeface="Arial" charset="0"/>
                <a:cs typeface="Arial" charset="0"/>
              </a:rPr>
              <a:t>Luz y equipo eléctrico</a:t>
            </a:r>
          </a:p>
          <a:p>
            <a:pPr marL="0" indent="0" eaLnBrk="1" hangingPunct="1">
              <a:lnSpc>
                <a:spcPct val="100000"/>
              </a:lnSpc>
              <a:spcAft>
                <a:spcPts val="600"/>
              </a:spcAft>
            </a:pPr>
            <a:r>
              <a:rPr lang="en-US" sz="2000" smtClean="0">
                <a:solidFill>
                  <a:srgbClr val="000000"/>
                </a:solidFill>
                <a:latin typeface="Arial" charset="0"/>
                <a:cs typeface="Arial" charset="0"/>
              </a:rPr>
              <a:t>Se necesita para realizar el trabajo</a:t>
            </a:r>
          </a:p>
          <a:p>
            <a:pPr marL="0" indent="0" eaLnBrk="1" hangingPunct="1">
              <a:lnSpc>
                <a:spcPct val="100000"/>
              </a:lnSpc>
              <a:spcAft>
                <a:spcPts val="600"/>
              </a:spcAft>
            </a:pPr>
            <a:r>
              <a:rPr lang="en-US" sz="2000" smtClean="0">
                <a:solidFill>
                  <a:srgbClr val="000000"/>
                </a:solidFill>
                <a:latin typeface="Arial" charset="0"/>
                <a:cs typeface="Arial" charset="0"/>
              </a:rPr>
              <a:t>Asegúrese de que se tomen las precauciones adecuadas</a:t>
            </a:r>
          </a:p>
          <a:p>
            <a:pPr lvl="1"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buClrTx/>
              <a:buFont typeface="Arial" charset="0"/>
              <a:buNone/>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a:p>
            <a:pPr marL="0" indent="0" eaLnBrk="1" hangingPunct="1">
              <a:lnSpc>
                <a:spcPct val="100000"/>
              </a:lnSpc>
              <a:spcAft>
                <a:spcPts val="600"/>
              </a:spcAft>
            </a:pPr>
            <a:endParaRPr lang="en-US" sz="2000" smtClean="0">
              <a:solidFill>
                <a:srgbClr val="000000"/>
              </a:solidFill>
              <a:latin typeface="Arial" charset="0"/>
              <a:cs typeface="Arial" charset="0"/>
            </a:endParaRPr>
          </a:p>
        </p:txBody>
      </p:sp>
      <p:sp>
        <p:nvSpPr>
          <p:cNvPr id="122885" name="Text Placeholder 8"/>
          <p:cNvSpPr>
            <a:spLocks noGrp="1"/>
          </p:cNvSpPr>
          <p:nvPr>
            <p:ph type="body" sz="quarter" idx="15"/>
          </p:nvPr>
        </p:nvSpPr>
        <p:spPr bwMode="auto">
          <a:xfrm>
            <a:off x="628650" y="555625"/>
            <a:ext cx="6237288"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ct val="0"/>
              </a:spcAft>
              <a:buClrTx/>
              <a:buFont typeface="Arial" charset="0"/>
              <a:buNone/>
            </a:pPr>
            <a:r>
              <a:rPr lang="en-US" smtClean="0"/>
              <a:t>Control de los peligros de los espacios restringidos</a:t>
            </a:r>
          </a:p>
        </p:txBody>
      </p:sp>
      <p:pic>
        <p:nvPicPr>
          <p:cNvPr id="122886" name="Picture 9" descr="T:\DEPARTMENTS\Safety\_Safety Courses\_Confined Space\5_Pictures &amp; Videos\IMG_5972.JPG"/>
          <p:cNvPicPr>
            <a:picLocks noChangeAspect="1" noChangeArrowheads="1"/>
          </p:cNvPicPr>
          <p:nvPr/>
        </p:nvPicPr>
        <p:blipFill>
          <a:blip r:embed="rId3">
            <a:extLst>
              <a:ext uri="{28A0092B-C50C-407E-A947-70E740481C1C}">
                <a14:useLocalDpi xmlns:a14="http://schemas.microsoft.com/office/drawing/2010/main" val="0"/>
              </a:ext>
            </a:extLst>
          </a:blip>
          <a:srcRect l="11731" r="19061"/>
          <a:stretch>
            <a:fillRect/>
          </a:stretch>
        </p:blipFill>
        <p:spPr bwMode="auto">
          <a:xfrm>
            <a:off x="628650" y="3457575"/>
            <a:ext cx="2373313" cy="2541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icture Placeholder 1"/>
          <p:cNvSpPr>
            <a:spLocks noGrp="1"/>
          </p:cNvSpPr>
          <p:nvPr>
            <p:ph type="pic" sz="quarter" idx="13"/>
          </p:nvPr>
        </p:nvSpPr>
        <p:spPr bwMode="auto">
          <a:xfrm>
            <a:off x="7326313"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23907"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Actividad 5</a:t>
            </a:r>
          </a:p>
        </p:txBody>
      </p:sp>
      <p:sp>
        <p:nvSpPr>
          <p:cNvPr id="123908"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Dividir en grupos pequeños.</a:t>
            </a:r>
          </a:p>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El facilitador asigna una hipótesis a cada grupo.</a:t>
            </a:r>
          </a:p>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Complete la planilla en su SG (páginas 68-71)</a:t>
            </a:r>
          </a:p>
          <a:p>
            <a:pPr marL="457200" indent="-457200" eaLnBrk="1" hangingPunct="1">
              <a:lnSpc>
                <a:spcPct val="100000"/>
              </a:lnSpc>
              <a:spcAft>
                <a:spcPts val="600"/>
              </a:spcAft>
              <a:buFont typeface="Calibri Light" pitchFamily="34" charset="0"/>
              <a:buAutoNum type="arabicPeriod"/>
            </a:pPr>
            <a:r>
              <a:rPr lang="en-US" sz="2000" smtClean="0">
                <a:solidFill>
                  <a:srgbClr val="000000"/>
                </a:solidFill>
                <a:latin typeface="Arial" charset="0"/>
                <a:cs typeface="Arial" charset="0"/>
              </a:rPr>
              <a:t>Esté preparado para compartir sus respuestas.</a:t>
            </a:r>
          </a:p>
        </p:txBody>
      </p:sp>
      <p:sp>
        <p:nvSpPr>
          <p:cNvPr id="123909"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Pruebe el espacio</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Placeholder 7"/>
          <p:cNvSpPr>
            <a:spLocks noGrp="1"/>
          </p:cNvSpPr>
          <p:nvPr>
            <p:ph type="body" sz="quarter" idx="14"/>
          </p:nvPr>
        </p:nvSpPr>
        <p:spPr bwMode="auto">
          <a:xfrm>
            <a:off x="628650" y="1379538"/>
            <a:ext cx="6303963"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n-US" sz="2000" smtClean="0">
                <a:solidFill>
                  <a:srgbClr val="000000"/>
                </a:solidFill>
                <a:latin typeface="Arial" charset="0"/>
                <a:cs typeface="Arial" charset="0"/>
              </a:rPr>
              <a:t>¿Cómo aplicará la jerarquía de controles en un espacio restringido?</a:t>
            </a:r>
          </a:p>
          <a:p>
            <a:pPr eaLnBrk="1" hangingPunct="1">
              <a:lnSpc>
                <a:spcPct val="100000"/>
              </a:lnSpc>
              <a:spcBef>
                <a:spcPts val="600"/>
              </a:spcBef>
              <a:spcAft>
                <a:spcPts val="600"/>
              </a:spcAft>
            </a:pPr>
            <a:r>
              <a:rPr lang="en-US" sz="2000" smtClean="0">
                <a:solidFill>
                  <a:srgbClr val="000000"/>
                </a:solidFill>
                <a:latin typeface="Arial" charset="0"/>
                <a:cs typeface="Arial" charset="0"/>
              </a:rPr>
              <a:t>¿Por qué debe monitorear las capas superior, media e inferior de un espacio restringido?</a:t>
            </a:r>
          </a:p>
        </p:txBody>
      </p:sp>
      <p:sp>
        <p:nvSpPr>
          <p:cNvPr id="124931" name="Text Placeholder 8"/>
          <p:cNvSpPr>
            <a:spLocks noGrp="1"/>
          </p:cNvSpPr>
          <p:nvPr>
            <p:ph type="body" sz="quarter" idx="15"/>
          </p:nvPr>
        </p:nvSpPr>
        <p:spPr bwMode="auto">
          <a:xfrm>
            <a:off x="628650" y="615950"/>
            <a:ext cx="6237288"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Informe</a:t>
            </a:r>
          </a:p>
        </p:txBody>
      </p:sp>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
        <p:nvSpPr>
          <p:cNvPr id="124933"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6258064-3B58-470C-B20E-0D3E3A280241}" type="slidenum">
              <a:rPr lang="en-US" smtClean="0">
                <a:solidFill>
                  <a:srgbClr val="898989"/>
                </a:solidFill>
                <a:latin typeface="Arial Black" pitchFamily="34" charset="0"/>
              </a:rPr>
              <a:pPr fontAlgn="base">
                <a:spcBef>
                  <a:spcPct val="0"/>
                </a:spcBef>
                <a:spcAft>
                  <a:spcPct val="0"/>
                </a:spcAft>
                <a:buSzPct val="100000"/>
                <a:defRPr/>
              </a:pPr>
              <a:t>92</a:t>
            </a:fld>
            <a:endParaRPr lang="en-U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25955"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Cuestionario</a:t>
            </a:r>
          </a:p>
        </p:txBody>
      </p:sp>
      <p:sp>
        <p:nvSpPr>
          <p:cNvPr id="125956"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300"/>
              </a:spcBef>
              <a:spcAft>
                <a:spcPts val="300"/>
              </a:spcAft>
              <a:buClrTx/>
              <a:buFont typeface="Arial" charset="0"/>
              <a:buNone/>
            </a:pPr>
            <a:r>
              <a:rPr lang="en-US" sz="2000" smtClean="0">
                <a:solidFill>
                  <a:srgbClr val="000000"/>
                </a:solidFill>
                <a:latin typeface="Arial" charset="0"/>
                <a:cs typeface="Arial" charset="0"/>
              </a:rPr>
              <a:t>Instrucciones</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Refiérase al cuestionario en el SG (pág. 72).</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Tómese 5 minutos para completarlo.</a:t>
            </a:r>
          </a:p>
          <a:p>
            <a:pPr eaLnBrk="1" hangingPunct="1">
              <a:lnSpc>
                <a:spcPct val="100000"/>
              </a:lnSpc>
              <a:spcBef>
                <a:spcPts val="300"/>
              </a:spcBef>
              <a:spcAft>
                <a:spcPts val="300"/>
              </a:spcAft>
              <a:buFont typeface="Calibri Light" pitchFamily="34" charset="0"/>
              <a:buAutoNum type="arabicPeriod"/>
            </a:pPr>
            <a:r>
              <a:rPr lang="en-US" sz="2000" smtClean="0">
                <a:solidFill>
                  <a:srgbClr val="000000"/>
                </a:solidFill>
                <a:latin typeface="Arial" charset="0"/>
                <a:cs typeface="Arial" charset="0"/>
              </a:rPr>
              <a:t>Revise las respuestas con la clase.</a:t>
            </a:r>
          </a:p>
        </p:txBody>
      </p:sp>
      <p:sp>
        <p:nvSpPr>
          <p:cNvPr id="125957"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Cuestionario del Módulo 3</a:t>
            </a:r>
          </a:p>
        </p:txBody>
      </p:sp>
      <p:sp>
        <p:nvSpPr>
          <p:cNvPr id="6"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26979"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n-US" smtClean="0">
                <a:solidFill>
                  <a:srgbClr val="FFFFFF"/>
                </a:solidFill>
              </a:rPr>
              <a:t>Cuestionario</a:t>
            </a:r>
          </a:p>
        </p:txBody>
      </p:sp>
      <p:sp>
        <p:nvSpPr>
          <p:cNvPr id="126980"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Calibri Light" pitchFamily="34" charset="0"/>
              <a:buAutoNum type="arabicPeriod"/>
            </a:pPr>
            <a:r>
              <a:rPr lang="en-US" sz="2000" smtClean="0">
                <a:solidFill>
                  <a:srgbClr val="000000"/>
                </a:solidFill>
                <a:latin typeface="Arial" charset="0"/>
                <a:ea typeface="Calibri" pitchFamily="34" charset="0"/>
                <a:cs typeface="Arial" charset="0"/>
              </a:rPr>
              <a:t>¿Cuáles son los cinco niveles de estrategias de control de peligros (jerarquía de controles) del más efectivo al menos efectivo?</a:t>
            </a:r>
          </a:p>
          <a:p>
            <a:pPr marL="742950" lvl="1" indent="-285750" fontAlgn="base">
              <a:spcBef>
                <a:spcPct val="0"/>
              </a:spcBef>
              <a:spcAft>
                <a:spcPct val="0"/>
              </a:spcAft>
              <a:buFont typeface="Calibri Light" pitchFamily="34" charset="0"/>
              <a:buAutoNum type="alphaLcPeriod"/>
            </a:pPr>
            <a:r>
              <a:rPr lang="en-US" sz="2000" smtClean="0">
                <a:solidFill>
                  <a:srgbClr val="000000"/>
                </a:solidFill>
                <a:latin typeface="Arial" charset="0"/>
                <a:ea typeface="Calibri" pitchFamily="34" charset="0"/>
                <a:cs typeface="Arial" charset="0"/>
              </a:rPr>
              <a:t>Sustitución, EPP, ingeniería, capacitación, cumplimiento</a:t>
            </a:r>
          </a:p>
          <a:p>
            <a:pPr marL="742950" lvl="1" indent="-285750" fontAlgn="base">
              <a:spcBef>
                <a:spcPct val="0"/>
              </a:spcBef>
              <a:spcAft>
                <a:spcPct val="0"/>
              </a:spcAft>
              <a:buFont typeface="Calibri Light" pitchFamily="34" charset="0"/>
              <a:buAutoNum type="alphaLcPeriod"/>
            </a:pPr>
            <a:r>
              <a:rPr lang="en-US" sz="2000" smtClean="0">
                <a:solidFill>
                  <a:srgbClr val="000000"/>
                </a:solidFill>
                <a:latin typeface="Arial" charset="0"/>
                <a:ea typeface="Calibri" pitchFamily="34" charset="0"/>
                <a:cs typeface="Arial" charset="0"/>
              </a:rPr>
              <a:t>Políticas, procedimientos, capacitación, auditorías, controles fundamentales</a:t>
            </a:r>
          </a:p>
          <a:p>
            <a:pPr marL="742950" lvl="1" indent="-285750" fontAlgn="base">
              <a:spcBef>
                <a:spcPct val="0"/>
              </a:spcBef>
              <a:spcAft>
                <a:spcPct val="0"/>
              </a:spcAft>
              <a:buFont typeface="Calibri Light" pitchFamily="34" charset="0"/>
              <a:buAutoNum type="alphaLcPeriod"/>
            </a:pPr>
            <a:r>
              <a:rPr lang="en-US" sz="2000" smtClean="0">
                <a:solidFill>
                  <a:srgbClr val="000000"/>
                </a:solidFill>
                <a:latin typeface="Arial" charset="0"/>
                <a:ea typeface="Calibri" pitchFamily="34" charset="0"/>
                <a:cs typeface="Arial" charset="0"/>
              </a:rPr>
              <a:t>Eliminación, sustitución, ingeniería, administrativo, EPP</a:t>
            </a:r>
          </a:p>
          <a:p>
            <a:pPr marL="742950" lvl="1" indent="-285750" fontAlgn="base">
              <a:spcBef>
                <a:spcPct val="0"/>
              </a:spcBef>
              <a:spcAft>
                <a:spcPct val="0"/>
              </a:spcAft>
              <a:buFont typeface="Calibri Light" pitchFamily="34" charset="0"/>
              <a:buAutoNum type="alphaLcPeriod"/>
            </a:pPr>
            <a:r>
              <a:rPr lang="en-US" sz="2000" smtClean="0">
                <a:solidFill>
                  <a:srgbClr val="000000"/>
                </a:solidFill>
                <a:latin typeface="Arial" charset="0"/>
                <a:ea typeface="Calibri" pitchFamily="34" charset="0"/>
                <a:cs typeface="Arial" charset="0"/>
              </a:rPr>
              <a:t>EPP, administrativo, ingeniería, sustitución, eliminación</a:t>
            </a:r>
          </a:p>
          <a:p>
            <a:pPr marL="457200" indent="-457200" eaLnBrk="1" hangingPunct="1">
              <a:lnSpc>
                <a:spcPct val="100000"/>
              </a:lnSpc>
              <a:spcBef>
                <a:spcPts val="300"/>
              </a:spcBef>
              <a:spcAft>
                <a:spcPts val="300"/>
              </a:spcAft>
              <a:buClrTx/>
              <a:buFont typeface="Arial" charset="0"/>
              <a:buNone/>
            </a:pPr>
            <a:r>
              <a:rPr lang="en-US" sz="2000" smtClean="0">
                <a:solidFill>
                  <a:srgbClr val="000000"/>
                </a:solidFill>
                <a:latin typeface="Arial" charset="0"/>
                <a:cs typeface="Arial" charset="0"/>
              </a:rPr>
              <a:t> </a:t>
            </a:r>
          </a:p>
        </p:txBody>
      </p:sp>
      <p:sp>
        <p:nvSpPr>
          <p:cNvPr id="126981"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n-US" smtClean="0"/>
              <a:t>Cuestionario del Módulo 3</a:t>
            </a:r>
          </a:p>
        </p:txBody>
      </p:sp>
      <p:sp>
        <p:nvSpPr>
          <p:cNvPr id="7" name="Oval 6"/>
          <p:cNvSpPr/>
          <p:nvPr/>
        </p:nvSpPr>
        <p:spPr>
          <a:xfrm>
            <a:off x="1095375" y="3333750"/>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8"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icture Placeholder 1"/>
          <p:cNvSpPr>
            <a:spLocks noGrp="1"/>
          </p:cNvSpPr>
          <p:nvPr>
            <p:ph type="pic" sz="quarter" idx="13"/>
          </p:nvPr>
        </p:nvSpPr>
        <p:spPr bwMode="auto">
          <a:xfrm>
            <a:off x="7304088" y="0"/>
            <a:ext cx="1839912" cy="6858000"/>
          </a:xfrm>
          <a:extLst>
            <a:ext uri="{91240B29-F687-4F45-9708-019B960494DF}">
              <a14:hiddenLine xmlns:a14="http://schemas.microsoft.com/office/drawing/2010/main" w="9525">
                <a:solidFill>
                  <a:srgbClr val="000000"/>
                </a:solidFill>
                <a:miter lim="800000"/>
                <a:headEnd/>
                <a:tailEnd/>
              </a14:hiddenLine>
            </a:ext>
          </a:extLst>
        </p:spPr>
      </p:sp>
      <p:sp>
        <p:nvSpPr>
          <p:cNvPr id="128003" name="Text Placeholder 3"/>
          <p:cNvSpPr>
            <a:spLocks noGrp="1"/>
          </p:cNvSpPr>
          <p:nvPr>
            <p:ph type="body" sz="quarter" idx="15"/>
          </p:nvPr>
        </p:nvSpPr>
        <p:spPr bwMode="auto">
          <a:xfrm rot="16200000">
            <a:off x="5378450" y="2722563"/>
            <a:ext cx="5986463" cy="111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pPr>
            <a:r>
              <a:rPr lang="es-ES" smtClean="0">
                <a:solidFill>
                  <a:srgbClr val="FFFFFF"/>
                </a:solidFill>
              </a:rPr>
              <a:t>Cuestionario</a:t>
            </a:r>
          </a:p>
        </p:txBody>
      </p:sp>
      <p:sp>
        <p:nvSpPr>
          <p:cNvPr id="128004" name="Text Placeholder 2"/>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Calibri Light" pitchFamily="34" charset="0"/>
              <a:buAutoNum type="arabicPeriod" startAt="2"/>
            </a:pPr>
            <a:r>
              <a:rPr lang="es-ES" smtClean="0">
                <a:solidFill>
                  <a:srgbClr val="000000"/>
                </a:solidFill>
                <a:latin typeface="Arial" charset="0"/>
                <a:ea typeface="Calibri" pitchFamily="34" charset="0"/>
                <a:cs typeface="Arial" charset="0"/>
              </a:rPr>
              <a:t>¿Qué tipo de control utiliza ventilación de aire forzado en un espacio restringido para eliminar los contaminantes peligrosos.</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EPP</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Ingeniería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Eliminación</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Administrativo</a:t>
            </a:r>
          </a:p>
          <a:p>
            <a:pPr marL="742950" lvl="1" indent="-285750" fontAlgn="base">
              <a:spcBef>
                <a:spcPct val="0"/>
              </a:spcBef>
              <a:spcAft>
                <a:spcPct val="0"/>
              </a:spcAft>
              <a:buClrTx/>
              <a:buFont typeface="Arial" charset="0"/>
              <a:buNone/>
            </a:pPr>
            <a:endParaRPr lang="es-ES" smtClean="0">
              <a:solidFill>
                <a:srgbClr val="000000"/>
              </a:solidFill>
              <a:latin typeface="Arial" charset="0"/>
              <a:ea typeface="Calibri" pitchFamily="34" charset="0"/>
              <a:cs typeface="Arial" charset="0"/>
            </a:endParaRPr>
          </a:p>
          <a:p>
            <a:pPr marL="457200" indent="-457200" eaLnBrk="1" hangingPunct="1">
              <a:spcAft>
                <a:spcPts val="600"/>
              </a:spcAft>
              <a:buFont typeface="Calibri Light" pitchFamily="34" charset="0"/>
              <a:buAutoNum type="arabicPeriod" startAt="2"/>
            </a:pPr>
            <a:r>
              <a:rPr lang="es-ES" smtClean="0">
                <a:solidFill>
                  <a:srgbClr val="000000"/>
                </a:solidFill>
                <a:latin typeface="Arial" charset="0"/>
                <a:ea typeface="Calibri" pitchFamily="34" charset="0"/>
                <a:cs typeface="Arial" charset="0"/>
              </a:rPr>
              <a:t>Antes de ingresar a un espacio restringido, se debe realizar el monitoreo previo a la entrada.  ¿Qué debe hacer para garantizar el correcto funcionamiento del dispositivo?</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Poner en cero y probar la batería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Calibración y probar la batería</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Prueba de impacto, calibración y poner en cero</a:t>
            </a:r>
          </a:p>
          <a:p>
            <a:pPr marL="742950" lvl="1" indent="-285750" fontAlgn="base">
              <a:spcBef>
                <a:spcPct val="0"/>
              </a:spcBef>
              <a:spcAft>
                <a:spcPct val="0"/>
              </a:spcAft>
              <a:buFont typeface="Calibri Light" pitchFamily="34" charset="0"/>
              <a:buAutoNum type="alphaLcPeriod"/>
            </a:pPr>
            <a:r>
              <a:rPr lang="es-ES" smtClean="0">
                <a:solidFill>
                  <a:srgbClr val="000000"/>
                </a:solidFill>
                <a:latin typeface="Arial" charset="0"/>
                <a:ea typeface="Calibri" pitchFamily="34" charset="0"/>
                <a:cs typeface="Arial" charset="0"/>
              </a:rPr>
              <a:t>Calibración, probar la batería, poner en cero, eliminar los picos y realizar prueba de impacto</a:t>
            </a:r>
          </a:p>
          <a:p>
            <a:pPr marL="457200" indent="-457200" eaLnBrk="1" hangingPunct="1">
              <a:lnSpc>
                <a:spcPct val="100000"/>
              </a:lnSpc>
              <a:spcBef>
                <a:spcPts val="300"/>
              </a:spcBef>
              <a:spcAft>
                <a:spcPts val="300"/>
              </a:spcAft>
              <a:buClrTx/>
              <a:buFont typeface="Arial" charset="0"/>
              <a:buNone/>
            </a:pPr>
            <a:r>
              <a:rPr lang="es-ES" smtClean="0">
                <a:solidFill>
                  <a:srgbClr val="000000"/>
                </a:solidFill>
                <a:latin typeface="Arial" charset="0"/>
                <a:ea typeface="Calibri" pitchFamily="34" charset="0"/>
                <a:cs typeface="Arial" charset="0"/>
              </a:rPr>
              <a:t> </a:t>
            </a:r>
          </a:p>
        </p:txBody>
      </p:sp>
      <p:sp>
        <p:nvSpPr>
          <p:cNvPr id="128005" name="Text Placeholder 4"/>
          <p:cNvSpPr>
            <a:spLocks noGrp="1"/>
          </p:cNvSpPr>
          <p:nvPr>
            <p:ph type="body" sz="quarter" idx="16"/>
          </p:nvPr>
        </p:nvSpPr>
        <p:spPr bwMode="auto">
          <a:xfrm>
            <a:off x="628650" y="615950"/>
            <a:ext cx="6237288"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1013"/>
              </a:spcBef>
              <a:buClrTx/>
              <a:buFont typeface="Arial" charset="0"/>
              <a:buNone/>
            </a:pPr>
            <a:r>
              <a:rPr lang="es-ES" smtClean="0"/>
              <a:t>Cuestionario del Módulo 3</a:t>
            </a:r>
          </a:p>
        </p:txBody>
      </p:sp>
      <p:sp>
        <p:nvSpPr>
          <p:cNvPr id="6" name="Oval 5"/>
          <p:cNvSpPr/>
          <p:nvPr/>
        </p:nvSpPr>
        <p:spPr>
          <a:xfrm>
            <a:off x="1082675" y="2384425"/>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7" name="Oval 6"/>
          <p:cNvSpPr/>
          <p:nvPr/>
        </p:nvSpPr>
        <p:spPr>
          <a:xfrm>
            <a:off x="1082675" y="5262563"/>
            <a:ext cx="342900" cy="352425"/>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a:p>
        </p:txBody>
      </p:sp>
      <p:sp>
        <p:nvSpPr>
          <p:cNvPr id="8" name="Footer Placeholder 3"/>
          <p:cNvSpPr>
            <a:spLocks noGrp="1"/>
          </p:cNvSpPr>
          <p:nvPr>
            <p:ph type="ftr" sz="quarter" idx="17"/>
          </p:nvPr>
        </p:nvSpPr>
        <p:spPr>
          <a:xfrm>
            <a:off x="628650" y="618966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Picture Placeholder 7"/>
          <p:cNvSpPr>
            <a:spLocks noGrp="1"/>
          </p:cNvSpPr>
          <p:nvPr>
            <p:ph type="pic" sz="quarter" idx="13"/>
          </p:nvPr>
        </p:nvSpPr>
        <p:spPr bwMode="auto">
          <a:xfrm>
            <a:off x="7304088" y="0"/>
            <a:ext cx="1862137" cy="6858000"/>
          </a:xfrm>
          <a:extLst>
            <a:ext uri="{91240B29-F687-4F45-9708-019B960494DF}">
              <a14:hiddenLine xmlns:a14="http://schemas.microsoft.com/office/drawing/2010/main" w="9525">
                <a:solidFill>
                  <a:srgbClr val="000000"/>
                </a:solidFill>
                <a:miter lim="800000"/>
                <a:headEnd/>
                <a:tailEnd/>
              </a14:hiddenLine>
            </a:ext>
          </a:extLst>
        </p:spPr>
      </p:sp>
      <p:sp>
        <p:nvSpPr>
          <p:cNvPr id="129027" name="Text Placeholder 9"/>
          <p:cNvSpPr>
            <a:spLocks noGrp="1"/>
          </p:cNvSpPr>
          <p:nvPr>
            <p:ph type="body" sz="quarter" idx="15"/>
          </p:nvPr>
        </p:nvSpPr>
        <p:spPr bwMode="auto">
          <a:xfrm rot="16200000">
            <a:off x="5165726" y="2805112"/>
            <a:ext cx="6411912" cy="1331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 smtClean="0"/>
              <a:t>Módulo 4: Ingreso a un espacio restringido </a:t>
            </a:r>
          </a:p>
        </p:txBody>
      </p:sp>
      <p:pic>
        <p:nvPicPr>
          <p:cNvPr id="129028" name="Picture Placeholder 6" descr="T:\DEPARTMENTS\Safety\_Safety Courses\_Confined Space\5_Pictures &amp; Videos\DSCN0072.JPG"/>
          <p:cNvPicPr>
            <a:picLocks noGrp="1"/>
          </p:cNvPicPr>
          <p:nvPr>
            <p:ph type="pic" sz="quarter" idx="14"/>
          </p:nvPr>
        </p:nvPicPr>
        <p:blipFill>
          <a:blip r:embed="rId3">
            <a:extLst>
              <a:ext uri="{28A0092B-C50C-407E-A947-70E740481C1C}">
                <a14:useLocalDpi xmlns:a14="http://schemas.microsoft.com/office/drawing/2010/main" val="0"/>
              </a:ext>
            </a:extLst>
          </a:blip>
          <a:srcRect l="8568" r="856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0051"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37E9F68-9380-4FDF-B760-A0CC95B4633E}" type="slidenum">
              <a:rPr lang="es-ES" smtClean="0">
                <a:solidFill>
                  <a:srgbClr val="898989"/>
                </a:solidFill>
                <a:latin typeface="Arial Black" pitchFamily="34" charset="0"/>
              </a:rPr>
              <a:pPr fontAlgn="base">
                <a:spcBef>
                  <a:spcPct val="0"/>
                </a:spcBef>
                <a:spcAft>
                  <a:spcPct val="0"/>
                </a:spcAft>
                <a:buSzPct val="100000"/>
                <a:defRPr/>
              </a:pPr>
              <a:t>97</a:t>
            </a:fld>
            <a:endParaRPr lang="es-ES" smtClean="0">
              <a:solidFill>
                <a:srgbClr val="898989"/>
              </a:solidFill>
              <a:latin typeface="Arial Black" pitchFamily="34" charset="0"/>
            </a:endParaRPr>
          </a:p>
        </p:txBody>
      </p:sp>
      <p:sp>
        <p:nvSpPr>
          <p:cNvPr id="130052" name="Text Placeholder 7"/>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spcBef>
                <a:spcPts val="600"/>
              </a:spcBef>
              <a:spcAft>
                <a:spcPts val="600"/>
              </a:spcAft>
              <a:buClrTx/>
              <a:buFont typeface="Arial" charset="0"/>
              <a:buNone/>
            </a:pPr>
            <a:r>
              <a:rPr lang="es-ES" sz="2000" smtClean="0">
                <a:solidFill>
                  <a:srgbClr val="000000"/>
                </a:solidFill>
                <a:latin typeface="Arial" charset="0"/>
                <a:cs typeface="Arial" charset="0"/>
              </a:rPr>
              <a:t>Proceso del permiso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Determinación del espacio restringido</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Identificación/evaluación de peligros</a:t>
            </a:r>
          </a:p>
          <a:p>
            <a:pPr marL="0" indent="0" eaLnBrk="1" hangingPunct="1">
              <a:lnSpc>
                <a:spcPct val="100000"/>
              </a:lnSpc>
              <a:spcBef>
                <a:spcPts val="600"/>
              </a:spcBef>
              <a:spcAft>
                <a:spcPts val="600"/>
              </a:spcAft>
            </a:pPr>
            <a:r>
              <a:rPr lang="es-ES" sz="2000" smtClean="0">
                <a:solidFill>
                  <a:srgbClr val="000000"/>
                </a:solidFill>
                <a:latin typeface="Arial" charset="0"/>
                <a:cs typeface="Arial" charset="0"/>
              </a:rPr>
              <a:t>Definir los controles de peligros</a:t>
            </a:r>
          </a:p>
          <a:p>
            <a:pPr lvl="1" eaLnBrk="1" hangingPunct="1">
              <a:lnSpc>
                <a:spcPct val="100000"/>
              </a:lnSpc>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buClrTx/>
              <a:buFont typeface="Arial" charset="0"/>
              <a:buNone/>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marL="0" indent="0"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130053" name="Text Placeholder 8"/>
          <p:cNvSpPr>
            <a:spLocks noGrp="1"/>
          </p:cNvSpPr>
          <p:nvPr>
            <p:ph type="body" sz="quarter" idx="15"/>
          </p:nvPr>
        </p:nvSpPr>
        <p:spPr bwMode="auto">
          <a:xfrm>
            <a:off x="628650" y="615950"/>
            <a:ext cx="6754813"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pic>
        <p:nvPicPr>
          <p:cNvPr id="130054" name="Content Placeholder 3" descr="T:\DEPARTMENTS\Safety\_Safety Courses\_Confined Space\5_Pictures &amp; Videos\Safford CS photos\102NIKON\DSCN0734.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28650" y="3333750"/>
            <a:ext cx="3616325" cy="2778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1075"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4E40DE5-577A-478C-8E77-36AB873B7B55}" type="slidenum">
              <a:rPr lang="es-ES" smtClean="0">
                <a:solidFill>
                  <a:srgbClr val="898989"/>
                </a:solidFill>
                <a:latin typeface="Arial Black" pitchFamily="34" charset="0"/>
              </a:rPr>
              <a:pPr fontAlgn="base">
                <a:spcBef>
                  <a:spcPct val="0"/>
                </a:spcBef>
                <a:spcAft>
                  <a:spcPct val="0"/>
                </a:spcAft>
                <a:buSzPct val="100000"/>
                <a:defRPr/>
              </a:pPr>
              <a:t>98</a:t>
            </a:fld>
            <a:endParaRPr lang="es-ES" smtClean="0">
              <a:solidFill>
                <a:srgbClr val="898989"/>
              </a:solidFill>
              <a:latin typeface="Arial Black" pitchFamily="34" charset="0"/>
            </a:endParaRPr>
          </a:p>
        </p:txBody>
      </p:sp>
      <p:sp>
        <p:nvSpPr>
          <p:cNvPr id="131076" name="Text Placeholder 7"/>
          <p:cNvSpPr>
            <a:spLocks noGrp="1"/>
          </p:cNvSpPr>
          <p:nvPr>
            <p:ph type="body" sz="quarter" idx="14"/>
          </p:nvPr>
        </p:nvSpPr>
        <p:spPr bwMode="auto">
          <a:xfrm>
            <a:off x="628650" y="1379538"/>
            <a:ext cx="7400925"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600"/>
              </a:spcBef>
              <a:spcAft>
                <a:spcPts val="600"/>
              </a:spcAft>
            </a:pPr>
            <a:r>
              <a:rPr lang="es-ES" sz="2000" smtClean="0">
                <a:solidFill>
                  <a:srgbClr val="000000"/>
                </a:solidFill>
                <a:latin typeface="Arial" charset="0"/>
                <a:cs typeface="Arial" charset="0"/>
              </a:rPr>
              <a:t>Compare los roles y sus responsabilidades</a:t>
            </a:r>
          </a:p>
          <a:p>
            <a:pPr lvl="1" eaLnBrk="1" hangingPunct="1">
              <a:lnSpc>
                <a:spcPct val="100000"/>
              </a:lnSpc>
              <a:spcBef>
                <a:spcPts val="600"/>
              </a:spcBef>
              <a:spcAft>
                <a:spcPts val="600"/>
              </a:spcAft>
            </a:pPr>
            <a:r>
              <a:rPr lang="es-ES" sz="2000" smtClean="0">
                <a:solidFill>
                  <a:srgbClr val="000000"/>
                </a:solidFill>
                <a:latin typeface="Arial" charset="0"/>
                <a:cs typeface="Arial" charset="0"/>
              </a:rPr>
              <a:t>Ingresante</a:t>
            </a:r>
          </a:p>
          <a:p>
            <a:pPr lvl="1" eaLnBrk="1" hangingPunct="1">
              <a:lnSpc>
                <a:spcPct val="100000"/>
              </a:lnSpc>
              <a:spcBef>
                <a:spcPts val="600"/>
              </a:spcBef>
              <a:spcAft>
                <a:spcPts val="600"/>
              </a:spcAft>
            </a:pPr>
            <a:r>
              <a:rPr lang="es-ES" sz="2000" smtClean="0">
                <a:solidFill>
                  <a:srgbClr val="000000"/>
                </a:solidFill>
                <a:latin typeface="Arial" charset="0"/>
                <a:cs typeface="Arial" charset="0"/>
              </a:rPr>
              <a:t>Encargado </a:t>
            </a:r>
          </a:p>
          <a:p>
            <a:pPr lvl="1" eaLnBrk="1" hangingPunct="1">
              <a:lnSpc>
                <a:spcPct val="100000"/>
              </a:lnSpc>
              <a:spcBef>
                <a:spcPts val="600"/>
              </a:spcBef>
              <a:spcAft>
                <a:spcPts val="600"/>
              </a:spcAft>
            </a:pPr>
            <a:r>
              <a:rPr lang="es-ES" sz="2000" smtClean="0">
                <a:solidFill>
                  <a:srgbClr val="000000"/>
                </a:solidFill>
                <a:latin typeface="Arial" charset="0"/>
                <a:cs typeface="Arial" charset="0"/>
              </a:rPr>
              <a:t>Supervisor de entrada</a:t>
            </a:r>
          </a:p>
          <a:p>
            <a:pPr lvl="1" eaLnBrk="1" hangingPunct="1">
              <a:lnSpc>
                <a:spcPct val="100000"/>
              </a:lnSpc>
              <a:spcAft>
                <a:spcPts val="600"/>
              </a:spcAft>
            </a:pPr>
            <a:endParaRPr lang="es-ES" sz="200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buClrTx/>
              <a:buFont typeface="Arial" charset="0"/>
              <a:buNone/>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131077" name="Text Placeholder 8"/>
          <p:cNvSpPr>
            <a:spLocks noGrp="1"/>
          </p:cNvSpPr>
          <p:nvPr>
            <p:ph type="body" sz="quarter" idx="15"/>
          </p:nvPr>
        </p:nvSpPr>
        <p:spPr bwMode="auto">
          <a:xfrm>
            <a:off x="344488" y="615950"/>
            <a:ext cx="6521450"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pic>
        <p:nvPicPr>
          <p:cNvPr id="131078" name="Picture 6" descr="Z:\DEPARTMENTS\Safety\Greg Arbizo Rescue pics\Miami\Miami Photos 042012\IMG_13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400425"/>
            <a:ext cx="3951288" cy="271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ESPACIO RESTRINGIDO – SFT FCX1003C</a:t>
            </a:r>
          </a:p>
        </p:txBody>
      </p:sp>
      <p:sp>
        <p:nvSpPr>
          <p:cNvPr id="132099" name="Slide Number Placeholder 1"/>
          <p:cNvSpPr>
            <a:spLocks noGrp="1"/>
          </p:cNvSpPr>
          <p:nvPr>
            <p:ph type="sldNum" sz="quarter" idx="17"/>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B4FCA12-2BE2-4CA5-91EC-FD90338D2DAF}" type="slidenum">
              <a:rPr lang="es-ES" smtClean="0">
                <a:solidFill>
                  <a:srgbClr val="898989"/>
                </a:solidFill>
                <a:latin typeface="Arial Black" pitchFamily="34" charset="0"/>
              </a:rPr>
              <a:pPr fontAlgn="base">
                <a:spcBef>
                  <a:spcPct val="0"/>
                </a:spcBef>
                <a:spcAft>
                  <a:spcPct val="0"/>
                </a:spcAft>
                <a:buSzPct val="100000"/>
                <a:defRPr/>
              </a:pPr>
              <a:t>99</a:t>
            </a:fld>
            <a:endParaRPr lang="es-ES" smtClean="0">
              <a:solidFill>
                <a:srgbClr val="898989"/>
              </a:solidFill>
              <a:latin typeface="Arial Black" pitchFamily="34" charset="0"/>
            </a:endParaRPr>
          </a:p>
        </p:txBody>
      </p:sp>
      <p:sp>
        <p:nvSpPr>
          <p:cNvPr id="132100" name="Text Placeholder 7"/>
          <p:cNvSpPr>
            <a:spLocks noGrp="1"/>
          </p:cNvSpPr>
          <p:nvPr>
            <p:ph type="body" sz="quarter" idx="14"/>
          </p:nvPr>
        </p:nvSpPr>
        <p:spPr bwMode="auto">
          <a:xfrm>
            <a:off x="628650" y="1379538"/>
            <a:ext cx="6237288"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ts val="1013"/>
              </a:spcBef>
              <a:spcAft>
                <a:spcPts val="600"/>
              </a:spcAft>
            </a:pPr>
            <a:r>
              <a:rPr lang="es-ES" sz="2000" smtClean="0">
                <a:solidFill>
                  <a:srgbClr val="000000"/>
                </a:solidFill>
                <a:latin typeface="Arial" charset="0"/>
                <a:cs typeface="Arial" charset="0"/>
              </a:rPr>
              <a:t>Notificación de los servicios de rescate</a:t>
            </a:r>
          </a:p>
          <a:p>
            <a:pPr eaLnBrk="1" hangingPunct="1">
              <a:lnSpc>
                <a:spcPct val="100000"/>
              </a:lnSpc>
              <a:spcBef>
                <a:spcPts val="1013"/>
              </a:spcBef>
              <a:spcAft>
                <a:spcPts val="600"/>
              </a:spcAft>
            </a:pPr>
            <a:r>
              <a:rPr lang="es-ES" sz="2000" smtClean="0">
                <a:solidFill>
                  <a:srgbClr val="000000"/>
                </a:solidFill>
                <a:latin typeface="Arial" charset="0"/>
                <a:cs typeface="Arial" charset="0"/>
              </a:rPr>
              <a:t>Reunión previa a la tarea</a:t>
            </a:r>
          </a:p>
          <a:p>
            <a:pPr lvl="1" eaLnBrk="1" hangingPunct="1">
              <a:lnSpc>
                <a:spcPct val="100000"/>
              </a:lnSpc>
              <a:spcAft>
                <a:spcPts val="600"/>
              </a:spcAft>
            </a:pPr>
            <a:r>
              <a:rPr lang="es-ES" sz="2000" smtClean="0">
                <a:solidFill>
                  <a:srgbClr val="000000"/>
                </a:solidFill>
                <a:latin typeface="Arial" charset="0"/>
                <a:cs typeface="Arial" charset="0"/>
              </a:rPr>
              <a:t>Ingresantes</a:t>
            </a:r>
          </a:p>
          <a:p>
            <a:pPr lvl="1" eaLnBrk="1" hangingPunct="1">
              <a:lnSpc>
                <a:spcPct val="100000"/>
              </a:lnSpc>
              <a:spcAft>
                <a:spcPts val="600"/>
              </a:spcAft>
            </a:pPr>
            <a:r>
              <a:rPr lang="es-ES" sz="2000" smtClean="0">
                <a:solidFill>
                  <a:srgbClr val="000000"/>
                </a:solidFill>
                <a:latin typeface="Arial" charset="0"/>
                <a:cs typeface="Arial" charset="0"/>
              </a:rPr>
              <a:t>Encargados</a:t>
            </a:r>
          </a:p>
          <a:p>
            <a:pPr lvl="1" eaLnBrk="1" hangingPunct="1">
              <a:lnSpc>
                <a:spcPct val="100000"/>
              </a:lnSpc>
              <a:spcAft>
                <a:spcPts val="600"/>
              </a:spcAft>
            </a:pPr>
            <a:r>
              <a:rPr lang="es-ES" sz="2000" smtClean="0">
                <a:solidFill>
                  <a:srgbClr val="000000"/>
                </a:solidFill>
                <a:latin typeface="Arial" charset="0"/>
                <a:cs typeface="Arial" charset="0"/>
              </a:rPr>
              <a:t>Individuos involucrados</a:t>
            </a:r>
          </a:p>
          <a:p>
            <a:pPr eaLnBrk="1" hangingPunct="1">
              <a:lnSpc>
                <a:spcPct val="100000"/>
              </a:lnSpc>
              <a:spcBef>
                <a:spcPts val="1013"/>
              </a:spcBef>
              <a:spcAft>
                <a:spcPts val="600"/>
              </a:spcAft>
            </a:pPr>
            <a:r>
              <a:rPr lang="es-ES" sz="2000" smtClean="0">
                <a:solidFill>
                  <a:srgbClr val="000000"/>
                </a:solidFill>
                <a:latin typeface="Arial" charset="0"/>
                <a:cs typeface="Arial" charset="0"/>
              </a:rPr>
              <a:t>Equipo entregado</a:t>
            </a:r>
          </a:p>
          <a:p>
            <a:pPr lvl="1" eaLnBrk="1" hangingPunct="1">
              <a:lnSpc>
                <a:spcPct val="100000"/>
              </a:lnSpc>
              <a:spcAft>
                <a:spcPts val="600"/>
              </a:spcAft>
            </a:pPr>
            <a:endParaRPr lang="es-ES" sz="200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eaLnBrk="1" hangingPunct="1">
              <a:lnSpc>
                <a:spcPct val="100000"/>
              </a:lnSpc>
              <a:spcBef>
                <a:spcPts val="1013"/>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buClrTx/>
              <a:buFont typeface="Arial" charset="0"/>
              <a:buNone/>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a:p>
            <a:pPr eaLnBrk="1" hangingPunct="1">
              <a:lnSpc>
                <a:spcPct val="100000"/>
              </a:lnSpc>
              <a:spcBef>
                <a:spcPts val="600"/>
              </a:spcBef>
              <a:spcAft>
                <a:spcPts val="600"/>
              </a:spcAft>
            </a:pPr>
            <a:endParaRPr lang="es-ES" sz="2000" smtClean="0">
              <a:solidFill>
                <a:srgbClr val="000000"/>
              </a:solidFill>
              <a:latin typeface="Arial" charset="0"/>
              <a:cs typeface="Arial" charset="0"/>
            </a:endParaRPr>
          </a:p>
        </p:txBody>
      </p:sp>
      <p:sp>
        <p:nvSpPr>
          <p:cNvPr id="132101" name="Text Placeholder 8"/>
          <p:cNvSpPr>
            <a:spLocks noGrp="1"/>
          </p:cNvSpPr>
          <p:nvPr>
            <p:ph type="body" sz="quarter" idx="15"/>
          </p:nvPr>
        </p:nvSpPr>
        <p:spPr bwMode="auto">
          <a:xfrm>
            <a:off x="628650" y="615950"/>
            <a:ext cx="6738938" cy="76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spcBef>
                <a:spcPts val="1013"/>
              </a:spcBef>
              <a:buClrTx/>
              <a:buFont typeface="Arial" pitchFamily="34" charset="0"/>
              <a:buNone/>
              <a:defRPr/>
            </a:pPr>
            <a:r>
              <a:rPr lang="es-ES" smtClean="0"/>
              <a:t>Ingreso a un espacio restringido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55</Value>
      <Value>44</Value>
      <Value>9</Value>
      <Value>71</Value>
      <Value>1</Value>
    </TaxCatchAll>
    <lcf76f155ced4ddcb4097134ff3c332f xmlns="96b50f58-a40e-4869-8bc2-ee1dec35f0fa">
      <Terms xmlns="http://schemas.microsoft.com/office/infopath/2007/PartnerControls"/>
    </lcf76f155ced4ddcb4097134ff3c332f>
    <SharedWithUsers xmlns="cd607997-8241-496c-997e-277352d2442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7e16863-b940-4291-96f8-ad8461baff96" ContentTypeId="0x01010046829DE55437B147B48D1766376E3D6B" PreviousValue="false"/>
</file>

<file path=customXml/itemProps1.xml><?xml version="1.0" encoding="utf-8"?>
<ds:datastoreItem xmlns:ds="http://schemas.openxmlformats.org/officeDocument/2006/customXml" ds:itemID="{723A5B21-78C1-4127-9D2B-2CB527B6EEF8}"/>
</file>

<file path=customXml/itemProps2.xml><?xml version="1.0" encoding="utf-8"?>
<ds:datastoreItem xmlns:ds="http://schemas.openxmlformats.org/officeDocument/2006/customXml" ds:itemID="{32E6C9DA-63F3-4109-811C-D5C38D218949}"/>
</file>

<file path=customXml/itemProps3.xml><?xml version="1.0" encoding="utf-8"?>
<ds:datastoreItem xmlns:ds="http://schemas.openxmlformats.org/officeDocument/2006/customXml" ds:itemID="{A3140387-9F20-4688-A202-3FFF854391E9}"/>
</file>

<file path=customXml/itemProps4.xml><?xml version="1.0" encoding="utf-8"?>
<ds:datastoreItem xmlns:ds="http://schemas.openxmlformats.org/officeDocument/2006/customXml" ds:itemID="{AE259AB6-22FE-4AE8-9462-B7425C05F742}"/>
</file>

<file path=docProps/app.xml><?xml version="1.0" encoding="utf-8"?>
<Properties xmlns="http://schemas.openxmlformats.org/officeDocument/2006/extended-properties" xmlns:vt="http://schemas.openxmlformats.org/officeDocument/2006/docPropsVTypes">
  <Template>Office Theme</Template>
  <TotalTime>31169</TotalTime>
  <Words>12987</Words>
  <Application>Microsoft Office PowerPoint</Application>
  <PresentationFormat>Presentación en pantalla (4:3)</PresentationFormat>
  <Paragraphs>1733</Paragraphs>
  <Slides>112</Slides>
  <Notes>111</Notes>
  <HiddenSlides>0</HiddenSlides>
  <MMClips>0</MMClips>
  <ScaleCrop>false</ScaleCrop>
  <HeadingPairs>
    <vt:vector size="6" baseType="variant">
      <vt:variant>
        <vt:lpstr>Tema</vt:lpstr>
      </vt:variant>
      <vt:variant>
        <vt:i4>4</vt:i4>
      </vt:variant>
      <vt:variant>
        <vt:lpstr>Servidores OLE incrustados</vt:lpstr>
      </vt:variant>
      <vt:variant>
        <vt:i4>1</vt:i4>
      </vt:variant>
      <vt:variant>
        <vt:lpstr>Títulos de diapositiva</vt:lpstr>
      </vt:variant>
      <vt:variant>
        <vt:i4>112</vt:i4>
      </vt:variant>
    </vt:vector>
  </HeadingPairs>
  <TitlesOfParts>
    <vt:vector size="117" baseType="lpstr">
      <vt:lpstr>Office Theme</vt:lpstr>
      <vt:lpstr>1_Custom Design</vt:lpstr>
      <vt:lpstr>Custom Design</vt:lpstr>
      <vt:lpstr>2_Custom Design</vt:lpstr>
      <vt:lpstr>Gráfico</vt:lpstr>
      <vt:lpstr>SFT FCX1003C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FreePort-McMoRan Copper &amp; Gold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Confined Space V2</dc:title>
  <dc:creator>Johnson, Angela</dc:creator>
  <cp:lastModifiedBy>Usuario</cp:lastModifiedBy>
  <cp:revision>270</cp:revision>
  <dcterms:created xsi:type="dcterms:W3CDTF">2015-06-25T19:39:11Z</dcterms:created>
  <dcterms:modified xsi:type="dcterms:W3CDTF">2016-12-02T02:37:26Z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0x0101000625A717CE324144AA678D44AED611A7</vt:lpwstr>
  </property>
  <property fmtid="{D5CDD505-2E9C-101B-9397-08002B2CF9AE}" pid="3" name="FM Doc Type">
    <vt:lpwstr>1;#Training|68c97745-b3e4-45d8-99e5-d482d00e3af0</vt:lpwstr>
  </property>
  <property fmtid="{D5CDD505-2E9C-101B-9397-08002B2CF9AE}" pid="4" name="FM Retention Category">
    <vt:lpwstr>71;#Health ＆ Safety - General|0dfe420d-17ff-45dc-a991-4ec628acd5ff</vt:lpwstr>
  </property>
  <property fmtid="{D5CDD505-2E9C-101B-9397-08002B2CF9AE}" pid="5" name="FM Ent Taxonomy">
    <vt:lpwstr>9;#Train|c7e8ba18-c9ba-401f-8a3d-ab16b1aeb6a0</vt:lpwstr>
  </property>
  <property fmtid="{D5CDD505-2E9C-101B-9397-08002B2CF9AE}" pid="6" name="Course Group">
    <vt:lpwstr>55;#Safety|7493f174-3823-44b5-a64f-6d7769779f59</vt:lpwstr>
  </property>
  <property fmtid="{D5CDD505-2E9C-101B-9397-08002B2CF9AE}" pid="7" name="Order">
    <vt:r8>288900</vt:r8>
  </property>
  <property fmtid="{D5CDD505-2E9C-101B-9397-08002B2CF9AE}" pid="8" name="Document Type">
    <vt:lpwstr>44;#Facilitator Presentation|301d71f6-f435-4af7-9fd0-d5282897076a</vt:lpwstr>
  </property>
  <property fmtid="{D5CDD505-2E9C-101B-9397-08002B2CF9AE}" pid="9" name="_docset_NoMedatataSyncRequired">
    <vt:lpwstr>False</vt:lpwstr>
  </property>
  <property fmtid="{D5CDD505-2E9C-101B-9397-08002B2CF9AE}" pid="10" name="FM Ent TaxonomyTaxHTField0">
    <vt:lpwstr>Train|c7e8ba18-c9ba-401f-8a3d-ab16b1aeb6a0</vt:lpwstr>
  </property>
  <property fmtid="{D5CDD505-2E9C-101B-9397-08002B2CF9AE}" pid="11" name="o79fb0eb13274969baa8945b2a62dcda">
    <vt:lpwstr>Health ＆ Safety - General|0dfe420d-17ff-45dc-a991-4ec628acd5ff</vt:lpwstr>
  </property>
  <property fmtid="{D5CDD505-2E9C-101B-9397-08002B2CF9AE}" pid="12" name="xd_Signature">
    <vt:bool>false</vt:bool>
  </property>
  <property fmtid="{D5CDD505-2E9C-101B-9397-08002B2CF9AE}" pid="13" name="le4b7b4580bd46459214883069e3a18d">
    <vt:lpwstr>Safety|7493f174-3823-44b5-a64f-6d7769779f59</vt:lpwstr>
  </property>
  <property fmtid="{D5CDD505-2E9C-101B-9397-08002B2CF9AE}" pid="14" name="xd_ProgID">
    <vt:lpwstr/>
  </property>
  <property fmtid="{D5CDD505-2E9C-101B-9397-08002B2CF9AE}" pid="15" name="Course Code">
    <vt:lpwstr>SFT FCX1003C</vt:lpwstr>
  </property>
  <property fmtid="{D5CDD505-2E9C-101B-9397-08002B2CF9AE}" pid="16" name="_SourceUrl">
    <vt:lpwstr/>
  </property>
  <property fmtid="{D5CDD505-2E9C-101B-9397-08002B2CF9AE}" pid="17" name="_SharedFileIndex">
    <vt:lpwstr/>
  </property>
  <property fmtid="{D5CDD505-2E9C-101B-9397-08002B2CF9AE}" pid="18" name="ComplianceAssetId">
    <vt:lpwstr/>
  </property>
  <property fmtid="{D5CDD505-2E9C-101B-9397-08002B2CF9AE}" pid="19" name="TemplateUrl">
    <vt:lpwstr/>
  </property>
  <property fmtid="{D5CDD505-2E9C-101B-9397-08002B2CF9AE}" pid="20" name="FM Doc TypeTaxHTField0">
    <vt:lpwstr>Training|68c97745-b3e4-45d8-99e5-d482d00e3af0</vt:lpwstr>
  </property>
  <property fmtid="{D5CDD505-2E9C-101B-9397-08002B2CF9AE}" pid="21" name="FM LOC">
    <vt:lpwstr>Mine Training Institute</vt:lpwstr>
  </property>
  <property fmtid="{D5CDD505-2E9C-101B-9397-08002B2CF9AE}" pid="22" name="FM DPT">
    <vt:lpwstr>FM Americas</vt:lpwstr>
  </property>
  <property fmtid="{D5CDD505-2E9C-101B-9397-08002B2CF9AE}" pid="23" name="_ExtendedDescription">
    <vt:lpwstr/>
  </property>
  <property fmtid="{D5CDD505-2E9C-101B-9397-08002B2CF9AE}" pid="24" name="a0a882b4cf6e4552977556b03a7b624b">
    <vt:lpwstr>Facilitator Presentation|301d71f6-f435-4af7-9fd0-d5282897076a</vt:lpwstr>
  </property>
  <property fmtid="{D5CDD505-2E9C-101B-9397-08002B2CF9AE}" pid="25" name="_ip_UnifiedCompliancePolicyUIAction">
    <vt:lpwstr>0</vt:lpwstr>
  </property>
  <property fmtid="{D5CDD505-2E9C-101B-9397-08002B2CF9AE}" pid="26" name="TriggerFlowInfo">
    <vt:lpwstr/>
  </property>
  <property fmtid="{D5CDD505-2E9C-101B-9397-08002B2CF9AE}" pid="27" name="isArchive">
    <vt:bool>false</vt:bool>
  </property>
  <property fmtid="{D5CDD505-2E9C-101B-9397-08002B2CF9AE}" pid="28" name="_ip_UnifiedCompliancePolicyProperties">
    <vt:lpwstr>{"__type":"ComplianceItemProperties:#Microsoft.Office.CompliancePolicy.ComplianceData","LastPolicyEvaluatedTimeUtc":"\/Date(1537268729275)\/","Rules":{},"UniqueId":"df37b52a-97ba-4a4e-ad56-39f6da92b238"}</vt:lpwstr>
  </property>
</Properties>
</file>