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84" r:id="rId6"/>
    <p:sldMasterId id="2147483672" r:id="rId7"/>
  </p:sldMasterIdLst>
  <p:notesMasterIdLst>
    <p:notesMasterId r:id="rId186"/>
  </p:notesMasterIdLst>
  <p:handoutMasterIdLst>
    <p:handoutMasterId r:id="rId187"/>
  </p:handoutMasterIdLst>
  <p:sldIdLst>
    <p:sldId id="256" r:id="rId8"/>
    <p:sldId id="257" r:id="rId9"/>
    <p:sldId id="258" r:id="rId10"/>
    <p:sldId id="413" r:id="rId11"/>
    <p:sldId id="269" r:id="rId12"/>
    <p:sldId id="441" r:id="rId13"/>
    <p:sldId id="442" r:id="rId14"/>
    <p:sldId id="445" r:id="rId15"/>
    <p:sldId id="448" r:id="rId16"/>
    <p:sldId id="270" r:id="rId17"/>
    <p:sldId id="271" r:id="rId18"/>
    <p:sldId id="526" r:id="rId19"/>
    <p:sldId id="274" r:id="rId20"/>
    <p:sldId id="493" r:id="rId21"/>
    <p:sldId id="276" r:id="rId22"/>
    <p:sldId id="419" r:id="rId23"/>
    <p:sldId id="418" r:id="rId24"/>
    <p:sldId id="420" r:id="rId25"/>
    <p:sldId id="417" r:id="rId26"/>
    <p:sldId id="279" r:id="rId27"/>
    <p:sldId id="280" r:id="rId28"/>
    <p:sldId id="282" r:id="rId29"/>
    <p:sldId id="494" r:id="rId30"/>
    <p:sldId id="283" r:id="rId31"/>
    <p:sldId id="287" r:id="rId32"/>
    <p:sldId id="284" r:id="rId33"/>
    <p:sldId id="288" r:id="rId34"/>
    <p:sldId id="290" r:id="rId35"/>
    <p:sldId id="292" r:id="rId36"/>
    <p:sldId id="299" r:id="rId37"/>
    <p:sldId id="457" r:id="rId38"/>
    <p:sldId id="466" r:id="rId39"/>
    <p:sldId id="467" r:id="rId40"/>
    <p:sldId id="261" r:id="rId41"/>
    <p:sldId id="301" r:id="rId42"/>
    <p:sldId id="303" r:id="rId43"/>
    <p:sldId id="304" r:id="rId44"/>
    <p:sldId id="305" r:id="rId45"/>
    <p:sldId id="302" r:id="rId46"/>
    <p:sldId id="306" r:id="rId47"/>
    <p:sldId id="307" r:id="rId48"/>
    <p:sldId id="482" r:id="rId49"/>
    <p:sldId id="495" r:id="rId50"/>
    <p:sldId id="423" r:id="rId51"/>
    <p:sldId id="496" r:id="rId52"/>
    <p:sldId id="468" r:id="rId53"/>
    <p:sldId id="469" r:id="rId54"/>
    <p:sldId id="470" r:id="rId55"/>
    <p:sldId id="527" r:id="rId56"/>
    <p:sldId id="378" r:id="rId57"/>
    <p:sldId id="374" r:id="rId58"/>
    <p:sldId id="311" r:id="rId59"/>
    <p:sldId id="317" r:id="rId60"/>
    <p:sldId id="316" r:id="rId61"/>
    <p:sldId id="323" r:id="rId62"/>
    <p:sldId id="322" r:id="rId63"/>
    <p:sldId id="321" r:id="rId64"/>
    <p:sldId id="320" r:id="rId65"/>
    <p:sldId id="327" r:id="rId66"/>
    <p:sldId id="319" r:id="rId67"/>
    <p:sldId id="318" r:id="rId68"/>
    <p:sldId id="315" r:id="rId69"/>
    <p:sldId id="324" r:id="rId70"/>
    <p:sldId id="325" r:id="rId71"/>
    <p:sldId id="326" r:id="rId72"/>
    <p:sldId id="328" r:id="rId73"/>
    <p:sldId id="332" r:id="rId74"/>
    <p:sldId id="331" r:id="rId75"/>
    <p:sldId id="329" r:id="rId76"/>
    <p:sldId id="380" r:id="rId77"/>
    <p:sldId id="509" r:id="rId78"/>
    <p:sldId id="424" r:id="rId79"/>
    <p:sldId id="497" r:id="rId80"/>
    <p:sldId id="472" r:id="rId81"/>
    <p:sldId id="487" r:id="rId82"/>
    <p:sldId id="528" r:id="rId83"/>
    <p:sldId id="340" r:id="rId84"/>
    <p:sldId id="348" r:id="rId85"/>
    <p:sldId id="347" r:id="rId86"/>
    <p:sldId id="349" r:id="rId87"/>
    <p:sldId id="483" r:id="rId88"/>
    <p:sldId id="350" r:id="rId89"/>
    <p:sldId id="351" r:id="rId90"/>
    <p:sldId id="484" r:id="rId91"/>
    <p:sldId id="352" r:id="rId92"/>
    <p:sldId id="353" r:id="rId93"/>
    <p:sldId id="354" r:id="rId94"/>
    <p:sldId id="485" r:id="rId95"/>
    <p:sldId id="346" r:id="rId96"/>
    <p:sldId id="345" r:id="rId97"/>
    <p:sldId id="508" r:id="rId98"/>
    <p:sldId id="343" r:id="rId99"/>
    <p:sldId id="360" r:id="rId100"/>
    <p:sldId id="359" r:id="rId101"/>
    <p:sldId id="358" r:id="rId102"/>
    <p:sldId id="357" r:id="rId103"/>
    <p:sldId id="356" r:id="rId104"/>
    <p:sldId id="355" r:id="rId105"/>
    <p:sldId id="361" r:id="rId106"/>
    <p:sldId id="507" r:id="rId107"/>
    <p:sldId id="425" r:id="rId108"/>
    <p:sldId id="498" r:id="rId109"/>
    <p:sldId id="362" r:id="rId110"/>
    <p:sldId id="474" r:id="rId111"/>
    <p:sldId id="529" r:id="rId112"/>
    <p:sldId id="517" r:id="rId113"/>
    <p:sldId id="363" r:id="rId114"/>
    <p:sldId id="541" r:id="rId115"/>
    <p:sldId id="542" r:id="rId116"/>
    <p:sldId id="543" r:id="rId117"/>
    <p:sldId id="544" r:id="rId118"/>
    <p:sldId id="545" r:id="rId119"/>
    <p:sldId id="546" r:id="rId120"/>
    <p:sldId id="547" r:id="rId121"/>
    <p:sldId id="548" r:id="rId122"/>
    <p:sldId id="549" r:id="rId123"/>
    <p:sldId id="553" r:id="rId124"/>
    <p:sldId id="373" r:id="rId125"/>
    <p:sldId id="550" r:id="rId126"/>
    <p:sldId id="552" r:id="rId127"/>
    <p:sldId id="506" r:id="rId128"/>
    <p:sldId id="383" r:id="rId129"/>
    <p:sldId id="384" r:id="rId130"/>
    <p:sldId id="385" r:id="rId131"/>
    <p:sldId id="426" r:id="rId132"/>
    <p:sldId id="499" r:id="rId133"/>
    <p:sldId id="477" r:id="rId134"/>
    <p:sldId id="521" r:id="rId135"/>
    <p:sldId id="530" r:id="rId136"/>
    <p:sldId id="369" r:id="rId137"/>
    <p:sldId id="387" r:id="rId138"/>
    <p:sldId id="388" r:id="rId139"/>
    <p:sldId id="389" r:id="rId140"/>
    <p:sldId id="505" r:id="rId141"/>
    <p:sldId id="392" r:id="rId142"/>
    <p:sldId id="398" r:id="rId143"/>
    <p:sldId id="397" r:id="rId144"/>
    <p:sldId id="396" r:id="rId145"/>
    <p:sldId id="395" r:id="rId146"/>
    <p:sldId id="394" r:id="rId147"/>
    <p:sldId id="400" r:id="rId148"/>
    <p:sldId id="399" r:id="rId149"/>
    <p:sldId id="504" r:id="rId150"/>
    <p:sldId id="515" r:id="rId151"/>
    <p:sldId id="427" r:id="rId152"/>
    <p:sldId id="500" r:id="rId153"/>
    <p:sldId id="478" r:id="rId154"/>
    <p:sldId id="481" r:id="rId155"/>
    <p:sldId id="531" r:id="rId156"/>
    <p:sldId id="371" r:id="rId157"/>
    <p:sldId id="406" r:id="rId158"/>
    <p:sldId id="407" r:id="rId159"/>
    <p:sldId id="408" r:id="rId160"/>
    <p:sldId id="409" r:id="rId161"/>
    <p:sldId id="525" r:id="rId162"/>
    <p:sldId id="410" r:id="rId163"/>
    <p:sldId id="524" r:id="rId164"/>
    <p:sldId id="503" r:id="rId165"/>
    <p:sldId id="429" r:id="rId166"/>
    <p:sldId id="501" r:id="rId167"/>
    <p:sldId id="488" r:id="rId168"/>
    <p:sldId id="490" r:id="rId169"/>
    <p:sldId id="532" r:id="rId170"/>
    <p:sldId id="370" r:id="rId171"/>
    <p:sldId id="401" r:id="rId172"/>
    <p:sldId id="402" r:id="rId173"/>
    <p:sldId id="403" r:id="rId174"/>
    <p:sldId id="464" r:id="rId175"/>
    <p:sldId id="516" r:id="rId176"/>
    <p:sldId id="428" r:id="rId177"/>
    <p:sldId id="502" r:id="rId178"/>
    <p:sldId id="491" r:id="rId179"/>
    <p:sldId id="492" r:id="rId180"/>
    <p:sldId id="533" r:id="rId181"/>
    <p:sldId id="437" r:id="rId182"/>
    <p:sldId id="510" r:id="rId183"/>
    <p:sldId id="511" r:id="rId184"/>
    <p:sldId id="512" r:id="rId18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27" autoAdjust="0"/>
    <p:restoredTop sz="78114" autoAdjust="0"/>
  </p:normalViewPr>
  <p:slideViewPr>
    <p:cSldViewPr snapToGrid="0">
      <p:cViewPr>
        <p:scale>
          <a:sx n="62" d="100"/>
          <a:sy n="62" d="100"/>
        </p:scale>
        <p:origin x="-1596" y="408"/>
      </p:cViewPr>
      <p:guideLst>
        <p:guide orient="horz" pos="2160"/>
        <p:guide pos="2880"/>
      </p:guideLst>
    </p:cSldViewPr>
  </p:slideViewPr>
  <p:notesTextViewPr>
    <p:cViewPr>
      <p:scale>
        <a:sx n="1" d="1"/>
        <a:sy n="1" d="1"/>
      </p:scale>
      <p:origin x="0" y="0"/>
    </p:cViewPr>
  </p:notesTextViewPr>
  <p:sorterViewPr>
    <p:cViewPr>
      <p:scale>
        <a:sx n="100" d="100"/>
        <a:sy n="100" d="100"/>
      </p:scale>
      <p:origin x="0" y="-37260"/>
    </p:cViewPr>
  </p:sorterViewPr>
  <p:notesViewPr>
    <p:cSldViewPr snapToGrid="0">
      <p:cViewPr varScale="1">
        <p:scale>
          <a:sx n="100" d="100"/>
          <a:sy n="100" d="100"/>
        </p:scale>
        <p:origin x="3420" y="84"/>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tableStyles" Target="tableStyles.xml"/><Relationship Id="rId107" Type="http://schemas.openxmlformats.org/officeDocument/2006/relationships/slide" Target="slides/slide100.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1.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6" Type="http://schemas.openxmlformats.org/officeDocument/2006/relationships/slideMaster" Target="slideMasters/slideMaster2.xml"/><Relationship Id="rId23" Type="http://schemas.openxmlformats.org/officeDocument/2006/relationships/slide" Target="slides/slide16.xml"/><Relationship Id="rId119" Type="http://schemas.openxmlformats.org/officeDocument/2006/relationships/slide" Target="slides/slide112.xml"/><Relationship Id="rId44" Type="http://schemas.openxmlformats.org/officeDocument/2006/relationships/slide" Target="slides/slide37.xml"/><Relationship Id="rId65" Type="http://schemas.openxmlformats.org/officeDocument/2006/relationships/slide" Target="slides/slide58.xml"/><Relationship Id="rId86" Type="http://schemas.openxmlformats.org/officeDocument/2006/relationships/slide" Target="slides/slide79.xml"/><Relationship Id="rId130" Type="http://schemas.openxmlformats.org/officeDocument/2006/relationships/slide" Target="slides/slide123.xml"/><Relationship Id="rId151" Type="http://schemas.openxmlformats.org/officeDocument/2006/relationships/slide" Target="slides/slide144.xml"/><Relationship Id="rId172" Type="http://schemas.openxmlformats.org/officeDocument/2006/relationships/slide" Target="slides/slide165.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presProps" Target="presProps.xml"/><Relationship Id="rId7" Type="http://schemas.openxmlformats.org/officeDocument/2006/relationships/slideMaster" Target="slideMasters/slideMaster3.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 Type="http://schemas.openxmlformats.org/officeDocument/2006/relationships/slide" Target="slides/slide12.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0" Type="http://schemas.openxmlformats.org/officeDocument/2006/relationships/theme" Target="theme/theme1.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customXml" Target="../customXml/item4.xml"/><Relationship Id="rId9" Type="http://schemas.openxmlformats.org/officeDocument/2006/relationships/slide" Target="slides/slide2.xml"/><Relationship Id="rId180" Type="http://schemas.openxmlformats.org/officeDocument/2006/relationships/slide" Target="slides/slide173.xml"/><Relationship Id="rId26" Type="http://schemas.openxmlformats.org/officeDocument/2006/relationships/slide" Target="slides/slide19.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6" Type="http://schemas.openxmlformats.org/officeDocument/2006/relationships/slide" Target="slides/slide9.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notesMaster" Target="notesMasters/notesMaster1.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handoutMaster" Target="handoutMasters/handoutMaster1.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60" Type="http://schemas.openxmlformats.org/officeDocument/2006/relationships/slide" Target="slides/slide53.xml"/><Relationship Id="rId81" Type="http://schemas.openxmlformats.org/officeDocument/2006/relationships/slide" Target="slides/slide74.xml"/><Relationship Id="rId135" Type="http://schemas.openxmlformats.org/officeDocument/2006/relationships/slide" Target="slides/slide128.xml"/><Relationship Id="rId156" Type="http://schemas.openxmlformats.org/officeDocument/2006/relationships/slide" Target="slides/slide149.xml"/><Relationship Id="rId177" Type="http://schemas.openxmlformats.org/officeDocument/2006/relationships/slide" Target="slides/slide170.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Excel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dPt>
          <c:dLbls>
            <c:spPr>
              <a:noFill/>
              <a:ln w="25385">
                <a:noFill/>
              </a:ln>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s-ES"/>
              </a:p>
            </c:txPr>
            <c:dLblPos val="inEnd"/>
            <c:showLegendKey val="0"/>
            <c:showVal val="0"/>
            <c:showCatName val="1"/>
            <c:showSerName val="0"/>
            <c:showPercent val="1"/>
            <c:showBubbleSize val="0"/>
            <c:showLeaderLines val="1"/>
            <c:leaderLines>
              <c:spPr>
                <a:ln w="9519" cap="flat" cmpd="sng" algn="ctr">
                  <a:solidFill>
                    <a:schemeClr val="tx1">
                      <a:lumMod val="35000"/>
                      <a:lumOff val="65000"/>
                    </a:schemeClr>
                  </a:solidFill>
                  <a:round/>
                </a:ln>
                <a:effectLst/>
              </c:spPr>
            </c:leaderLines>
          </c:dLbls>
          <c:cat>
            <c:strRef>
              <c:f>Sheet1!$A$2:$A$5</c:f>
              <c:strCache>
                <c:ptCount val="2"/>
                <c:pt idx="0">
                  <c:v>Cae a un nivel inferior</c:v>
                </c:pt>
                <c:pt idx="1">
                  <c:v>Otro</c:v>
                </c:pt>
              </c:strCache>
            </c:strRef>
          </c:cat>
          <c:val>
            <c:numRef>
              <c:f>Sheet1!$B$2:$B$5</c:f>
              <c:numCache>
                <c:formatCode>General</c:formatCode>
                <c:ptCount val="4"/>
                <c:pt idx="0">
                  <c:v>574</c:v>
                </c:pt>
                <c:pt idx="1">
                  <c:v>125</c:v>
                </c:pt>
              </c:numCache>
            </c:numRef>
          </c:val>
        </c:ser>
        <c:dLbls>
          <c:showLegendKey val="0"/>
          <c:showVal val="0"/>
          <c:showCatName val="0"/>
          <c:showSerName val="0"/>
          <c:showPercent val="0"/>
          <c:showBubbleSize val="0"/>
          <c:showLeaderLines val="1"/>
        </c:dLbls>
        <c:firstSliceAng val="0"/>
      </c:pieChart>
      <c:spPr>
        <a:noFill/>
        <a:ln w="25394">
          <a:noFill/>
        </a:ln>
      </c:spPr>
    </c:plotArea>
    <c:plotVisOnly val="1"/>
    <c:dispBlanksAs val="gap"/>
    <c:showDLblsOverMax val="0"/>
  </c:chart>
  <c:spPr>
    <a:noFill/>
    <a:ln>
      <a:noFill/>
    </a:ln>
  </c:spPr>
  <c:txPr>
    <a:bodyPr/>
    <a:lstStyle/>
    <a:p>
      <a:pPr>
        <a:defRPr/>
      </a:pPr>
      <a:endParaRPr lang="es-E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79BFC3-4C9E-4679-987D-0D4265193061}" type="doc">
      <dgm:prSet loTypeId="urn:microsoft.com/office/officeart/2005/8/layout/pyramid2" loCatId="list" qsTypeId="urn:microsoft.com/office/officeart/2005/8/quickstyle/simple1" qsCatId="simple" csTypeId="urn:microsoft.com/office/officeart/2005/8/colors/accent1_2" csCatId="accent1" phldr="1"/>
      <dgm:spPr/>
    </dgm:pt>
    <dgm:pt modelId="{497DE436-824A-496E-8B1F-37BFDDA0FF2F}">
      <dgm:prSet phldrT="[Text]" custT="1"/>
      <dgm:spPr>
        <a:xfrm>
          <a:off x="3642003" y="1602093"/>
          <a:ext cx="2838688" cy="1033801"/>
        </a:xfrm>
      </dgm:spPr>
      <dgm:t>
        <a:bodyPr/>
        <a:lstStyle/>
        <a:p>
          <a:endParaRPr lang="en-US" sz="1600" dirty="0">
            <a:latin typeface="Arial" panose="020B0604020202020204" pitchFamily="34" charset="0"/>
            <a:ea typeface="+mn-ea"/>
            <a:cs typeface="Arial" panose="020B0604020202020204" pitchFamily="34" charset="0"/>
          </a:endParaRPr>
        </a:p>
      </dgm:t>
    </dgm:pt>
    <dgm:pt modelId="{5E437105-037D-4C5B-94DF-8AD03C31DFAF}" type="sibTrans" cxnId="{5C908AE9-35B6-4529-B20E-78771D87A90F}">
      <dgm:prSet/>
      <dgm:spPr/>
      <dgm:t>
        <a:bodyPr/>
        <a:lstStyle/>
        <a:p>
          <a:endParaRPr lang="en-US"/>
        </a:p>
      </dgm:t>
    </dgm:pt>
    <dgm:pt modelId="{0B61C5C1-CF12-4167-8A0C-71E3473247F5}" type="parTrans" cxnId="{5C908AE9-35B6-4529-B20E-78771D87A90F}">
      <dgm:prSet/>
      <dgm:spPr/>
      <dgm:t>
        <a:bodyPr/>
        <a:lstStyle/>
        <a:p>
          <a:endParaRPr lang="en-US"/>
        </a:p>
      </dgm:t>
    </dgm:pt>
    <dgm:pt modelId="{F9E9F7B3-6B88-44F9-A56F-D4E8F9AB6E64}" type="pres">
      <dgm:prSet presAssocID="{C579BFC3-4C9E-4679-987D-0D4265193061}" presName="compositeShape" presStyleCnt="0">
        <dgm:presLayoutVars>
          <dgm:dir/>
          <dgm:resizeHandles/>
        </dgm:presLayoutVars>
      </dgm:prSet>
      <dgm:spPr/>
    </dgm:pt>
    <dgm:pt modelId="{36000B7D-B82F-44DE-905F-90E2D6C90DF9}" type="pres">
      <dgm:prSet presAssocID="{C579BFC3-4C9E-4679-987D-0D4265193061}" presName="pyramid" presStyleLbl="node1" presStyleIdx="0" presStyleCnt="1" custLinFactNeighborX="15354"/>
      <dgm:spPr>
        <a:xfrm>
          <a:off x="1458396" y="0"/>
          <a:ext cx="4367213" cy="4367213"/>
        </a:xfrm>
        <a:prstGeom prst="triangle">
          <a:avLst/>
        </a:prstGeom>
      </dgm:spPr>
    </dgm:pt>
    <dgm:pt modelId="{49DA1592-B259-4BEE-8420-A0E85B00D5F6}" type="pres">
      <dgm:prSet presAssocID="{C579BFC3-4C9E-4679-987D-0D4265193061}" presName="theList" presStyleCnt="0"/>
      <dgm:spPr/>
    </dgm:pt>
    <dgm:pt modelId="{91630CF7-08D6-4EC0-BC5D-9D134B063F45}" type="pres">
      <dgm:prSet presAssocID="{497DE436-824A-496E-8B1F-37BFDDA0FF2F}" presName="aNode" presStyleLbl="fgAcc1" presStyleIdx="0" presStyleCnt="1" custFlipVert="1" custScaleX="28865" custScaleY="5879" custLinFactNeighborX="29230" custLinFactNeighborY="-3324">
        <dgm:presLayoutVars>
          <dgm:bulletEnabled val="1"/>
        </dgm:presLayoutVars>
      </dgm:prSet>
      <dgm:spPr>
        <a:prstGeom prst="roundRect">
          <a:avLst/>
        </a:prstGeom>
      </dgm:spPr>
      <dgm:t>
        <a:bodyPr/>
        <a:lstStyle/>
        <a:p>
          <a:endParaRPr lang="en-US"/>
        </a:p>
      </dgm:t>
    </dgm:pt>
    <dgm:pt modelId="{BA71358D-0D03-4E04-855F-BBD43E2CAD3B}" type="pres">
      <dgm:prSet presAssocID="{497DE436-824A-496E-8B1F-37BFDDA0FF2F}" presName="aSpace" presStyleCnt="0"/>
      <dgm:spPr/>
    </dgm:pt>
  </dgm:ptLst>
  <dgm:cxnLst>
    <dgm:cxn modelId="{5C908AE9-35B6-4529-B20E-78771D87A90F}" srcId="{C579BFC3-4C9E-4679-987D-0D4265193061}" destId="{497DE436-824A-496E-8B1F-37BFDDA0FF2F}" srcOrd="0" destOrd="0" parTransId="{0B61C5C1-CF12-4167-8A0C-71E3473247F5}" sibTransId="{5E437105-037D-4C5B-94DF-8AD03C31DFAF}"/>
    <dgm:cxn modelId="{02BC97F7-041A-4788-92F8-49A7D05303E0}" type="presOf" srcId="{C579BFC3-4C9E-4679-987D-0D4265193061}" destId="{F9E9F7B3-6B88-44F9-A56F-D4E8F9AB6E64}" srcOrd="0" destOrd="0" presId="urn:microsoft.com/office/officeart/2005/8/layout/pyramid2"/>
    <dgm:cxn modelId="{479E455B-8E24-49AA-AC66-3B03BB5DA97A}" type="presOf" srcId="{497DE436-824A-496E-8B1F-37BFDDA0FF2F}" destId="{91630CF7-08D6-4EC0-BC5D-9D134B063F45}" srcOrd="0" destOrd="0" presId="urn:microsoft.com/office/officeart/2005/8/layout/pyramid2"/>
    <dgm:cxn modelId="{5BF4D7EF-2D8A-4B1F-A52C-993108CE010B}" type="presParOf" srcId="{F9E9F7B3-6B88-44F9-A56F-D4E8F9AB6E64}" destId="{36000B7D-B82F-44DE-905F-90E2D6C90DF9}" srcOrd="0" destOrd="0" presId="urn:microsoft.com/office/officeart/2005/8/layout/pyramid2"/>
    <dgm:cxn modelId="{207DAC02-68D4-43D7-9915-2B28F08FC6FB}" type="presParOf" srcId="{F9E9F7B3-6B88-44F9-A56F-D4E8F9AB6E64}" destId="{49DA1592-B259-4BEE-8420-A0E85B00D5F6}" srcOrd="1" destOrd="0" presId="urn:microsoft.com/office/officeart/2005/8/layout/pyramid2"/>
    <dgm:cxn modelId="{74B8341D-41FD-4CB7-993C-0AFF74901D1C}" type="presParOf" srcId="{49DA1592-B259-4BEE-8420-A0E85B00D5F6}" destId="{91630CF7-08D6-4EC0-BC5D-9D134B063F45}" srcOrd="0" destOrd="0" presId="urn:microsoft.com/office/officeart/2005/8/layout/pyramid2"/>
    <dgm:cxn modelId="{B7BD96F4-6D86-475B-9462-80C9A24A3B23}" type="presParOf" srcId="{49DA1592-B259-4BEE-8420-A0E85B00D5F6}" destId="{BA71358D-0D03-4E04-855F-BBD43E2CAD3B}" srcOrd="1" destOrd="0" presId="urn:microsoft.com/office/officeart/2005/8/layout/pyramid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000B7D-B82F-44DE-905F-90E2D6C90DF9}">
      <dsp:nvSpPr>
        <dsp:cNvPr id="0" name=""/>
        <dsp:cNvSpPr/>
      </dsp:nvSpPr>
      <dsp:spPr>
        <a:xfrm>
          <a:off x="2456479" y="0"/>
          <a:ext cx="4367212" cy="4367212"/>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630CF7-08D6-4EC0-BC5D-9D134B063F45}">
      <dsp:nvSpPr>
        <dsp:cNvPr id="0" name=""/>
        <dsp:cNvSpPr/>
      </dsp:nvSpPr>
      <dsp:spPr>
        <a:xfrm flipV="1">
          <a:off x="5808943" y="1848029"/>
          <a:ext cx="819387" cy="20539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endParaRPr lang="en-US" sz="1600" kern="1200" dirty="0">
            <a:latin typeface="Arial" panose="020B0604020202020204" pitchFamily="34" charset="0"/>
            <a:ea typeface="+mn-ea"/>
            <a:cs typeface="Arial" panose="020B0604020202020204" pitchFamily="34" charset="0"/>
          </a:endParaRPr>
        </a:p>
      </dsp:txBody>
      <dsp:txXfrm rot="10800000">
        <a:off x="5818970" y="1858056"/>
        <a:ext cx="799333" cy="185344"/>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E9A40E41-3D3B-469F-A70D-678126C7DC2D}" type="datetimeFigureOut">
              <a:rPr lang="en-US"/>
              <a:pPr>
                <a:defRPr/>
              </a:pPr>
              <a:t>12/1/2016</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47CA4CA1-928C-408D-9058-C6C6A2697527}" type="slidenum">
              <a:rPr lang="en-US"/>
              <a:pPr>
                <a:defRPr/>
              </a:pPr>
              <a:t>‹Nº›</a:t>
            </a:fld>
            <a:endParaRPr lang="en-US"/>
          </a:p>
        </p:txBody>
      </p:sp>
    </p:spTree>
    <p:extLst>
      <p:ext uri="{BB962C8B-B14F-4D97-AF65-F5344CB8AC3E}">
        <p14:creationId xmlns:p14="http://schemas.microsoft.com/office/powerpoint/2010/main" val="24064940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EA82F372-470E-4800-8D6A-E5D1FDEDEBFB}" type="datetimeFigureOut">
              <a:rPr lang="en-US"/>
              <a:pPr>
                <a:defRPr/>
              </a:pPr>
              <a:t>12/1/2016</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6725"/>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CA32640E-99DE-4847-915C-D8A5F210D3EC}" type="slidenum">
              <a:rPr lang="en-US"/>
              <a:pPr>
                <a:defRPr/>
              </a:pPr>
              <a:t>‹Nº›</a:t>
            </a:fld>
            <a:endParaRPr lang="en-US"/>
          </a:p>
        </p:txBody>
      </p:sp>
    </p:spTree>
    <p:extLst>
      <p:ext uri="{BB962C8B-B14F-4D97-AF65-F5344CB8AC3E}">
        <p14:creationId xmlns:p14="http://schemas.microsoft.com/office/powerpoint/2010/main" val="35914064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bls.gov/news.release/cfoi.nr0.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dirty="0" smtClean="0">
                <a:solidFill>
                  <a:srgbClr val="000000"/>
                </a:solidFill>
              </a:rPr>
              <a:t>Instrucción</a:t>
            </a:r>
          </a:p>
          <a:p>
            <a:pPr eaLnBrk="1" hangingPunct="1">
              <a:spcBef>
                <a:spcPct val="0"/>
              </a:spcBef>
              <a:buFontTx/>
              <a:buChar char="•"/>
            </a:pPr>
            <a:r>
              <a:rPr lang="es-ES" dirty="0" smtClean="0">
                <a:solidFill>
                  <a:srgbClr val="000000"/>
                </a:solidFill>
              </a:rPr>
              <a:t>Dé la bienvenida a los estudiantes a la clase.</a:t>
            </a:r>
          </a:p>
          <a:p>
            <a:pPr eaLnBrk="1" hangingPunct="1">
              <a:spcBef>
                <a:spcPct val="0"/>
              </a:spcBef>
              <a:buFontTx/>
              <a:buChar char="•"/>
            </a:pPr>
            <a:r>
              <a:rPr lang="es-ES" dirty="0" smtClean="0">
                <a:solidFill>
                  <a:srgbClr val="000000"/>
                </a:solidFill>
              </a:rPr>
              <a:t>El facilitador se presenta indicando su puesto en FMI, por cuánto ha trabajado en la compañía y durante cuánto tiempo ha estado en la minería.</a:t>
            </a:r>
          </a:p>
          <a:p>
            <a:pPr eaLnBrk="1" hangingPunct="1">
              <a:spcBef>
                <a:spcPct val="0"/>
              </a:spcBef>
              <a:buFontTx/>
              <a:buChar char="•"/>
            </a:pPr>
            <a:r>
              <a:rPr lang="es-ES" dirty="0" smtClean="0">
                <a:solidFill>
                  <a:srgbClr val="000000"/>
                </a:solidFill>
              </a:rPr>
              <a:t>Este es un curso práctico con muchas oportunidades para que los estudiantes apliquen lo que aprenden. Los estudiantes trabajarán en grupos pequeños y participarán en debates para aprender del conocimiento y la experiencia de los demás.</a:t>
            </a:r>
          </a:p>
          <a:p>
            <a:pPr eaLnBrk="1" hangingPunct="1">
              <a:spcBef>
                <a:spcPct val="0"/>
              </a:spcBef>
              <a:buFontTx/>
              <a:buChar char="•"/>
            </a:pPr>
            <a:r>
              <a:rPr lang="es-ES" dirty="0" smtClean="0">
                <a:solidFill>
                  <a:srgbClr val="000000"/>
                </a:solidFill>
              </a:rPr>
              <a:t>Recuerde a los estudiantes que firmen la planilla de asistencia. </a:t>
            </a:r>
          </a:p>
        </p:txBody>
      </p:sp>
      <p:sp>
        <p:nvSpPr>
          <p:cNvPr id="198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4C3257C-10E6-4664-B276-8BA5FE94D3F9}" type="slidenum">
              <a:rPr lang="en-US" smtClean="0">
                <a:solidFill>
                  <a:srgbClr val="000000"/>
                </a:solidFill>
                <a:latin typeface="Calibri" pitchFamily="34" charset="0"/>
              </a:rPr>
              <a:pPr fontAlgn="base">
                <a:spcBef>
                  <a:spcPct val="0"/>
                </a:spcBef>
                <a:spcAft>
                  <a:spcPct val="0"/>
                </a:spcAft>
                <a:buSzPct val="100000"/>
                <a:defRPr/>
              </a:pPr>
              <a:t>1</a:t>
            </a:fld>
            <a:endParaRPr lang="en-US" smtClean="0">
              <a:solidFill>
                <a:srgbClr val="000000"/>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rPr>
              <a:t>SG página vii</a:t>
            </a:r>
          </a:p>
          <a:p>
            <a:pPr eaLnBrk="1" hangingPunct="1">
              <a:spcBef>
                <a:spcPts val="600"/>
              </a:spcBef>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Revise las estadísticas de la Oficina de Estadísticas Laborales del Departamento de Trabajo de los EE. UU.</a:t>
            </a:r>
          </a:p>
          <a:p>
            <a:pPr eaLnBrk="1" hangingPunct="1">
              <a:spcBef>
                <a:spcPct val="0"/>
              </a:spcBef>
              <a:buFontTx/>
              <a:buChar char="•"/>
            </a:pPr>
            <a:r>
              <a:rPr lang="es-ES" smtClean="0">
                <a:solidFill>
                  <a:srgbClr val="000000"/>
                </a:solidFill>
                <a:cs typeface="Times New Roman" pitchFamily="18" charset="0"/>
              </a:rPr>
              <a:t>Las caídas siguen siendo un principal contribuyente de las fatalidades en el lugar de trabajo en la industria general y una causa principal de fatalidades en la minería.</a:t>
            </a:r>
          </a:p>
          <a:p>
            <a:pPr eaLnBrk="1" hangingPunct="1">
              <a:spcBef>
                <a:spcPct val="0"/>
              </a:spcBef>
              <a:buFontTx/>
              <a:buChar char="•"/>
            </a:pPr>
            <a:r>
              <a:rPr lang="es-ES" smtClean="0">
                <a:solidFill>
                  <a:srgbClr val="000000"/>
                </a:solidFill>
                <a:cs typeface="Times New Roman" pitchFamily="18" charset="0"/>
              </a:rPr>
              <a:t>Es fundamental enfocarse en los trabajos que se realizan en las alturas. </a:t>
            </a:r>
          </a:p>
          <a:p>
            <a:pPr eaLnBrk="1" hangingPunct="1">
              <a:spcBef>
                <a:spcPts val="600"/>
              </a:spcBef>
              <a:spcAft>
                <a:spcPts val="600"/>
              </a:spcAft>
            </a:pPr>
            <a:r>
              <a:rPr lang="es-ES" sz="1000" smtClean="0">
                <a:solidFill>
                  <a:srgbClr val="000000"/>
                </a:solidFill>
                <a:cs typeface="Calibri" pitchFamily="34" charset="0"/>
              </a:rPr>
              <a:t>Autor desconocido, “Census of Fatal Occupational Injuries Summary, 2013,” [Censo de resumen de las lesiones ocupacionales fatales, 2013], Departamento de Trabajo de los Estados Unidos, 2014, </a:t>
            </a:r>
            <a:r>
              <a:rPr lang="es-ES" sz="1000" u="sng" smtClean="0">
                <a:solidFill>
                  <a:srgbClr val="0080FF"/>
                </a:solidFill>
                <a:cs typeface="Calibri" pitchFamily="34" charset="0"/>
                <a:hlinkClick r:id="rId3"/>
              </a:rPr>
              <a:t>http://www.bls.gov/news.release/cfoi.nr0.htm</a:t>
            </a:r>
            <a:r>
              <a:rPr lang="es-ES" sz="1000" smtClean="0">
                <a:solidFill>
                  <a:srgbClr val="000000"/>
                </a:solidFill>
                <a:cs typeface="Calibri" pitchFamily="34" charset="0"/>
              </a:rPr>
              <a:t>  </a:t>
            </a:r>
          </a:p>
        </p:txBody>
      </p:sp>
      <p:sp>
        <p:nvSpPr>
          <p:cNvPr id="207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51E3A67-EF32-421E-AC92-9E3A3A285379}" type="slidenum">
              <a:rPr lang="en-US" smtClean="0">
                <a:solidFill>
                  <a:srgbClr val="000000"/>
                </a:solidFill>
                <a:latin typeface="Calibri" pitchFamily="34" charset="0"/>
              </a:rPr>
              <a:pPr fontAlgn="base">
                <a:spcBef>
                  <a:spcPct val="0"/>
                </a:spcBef>
                <a:spcAft>
                  <a:spcPct val="0"/>
                </a:spcAft>
                <a:buSzPct val="100000"/>
                <a:defRPr/>
              </a:pPr>
              <a:t>10</a:t>
            </a:fld>
            <a:endParaRPr lang="en-US" smtClean="0">
              <a:solidFill>
                <a:srgbClr val="000000"/>
              </a:solidFill>
              <a:latin typeface="Calibri" pitchFamily="34"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smtClean="0">
                <a:solidFill>
                  <a:srgbClr val="000000"/>
                </a:solidFill>
                <a:latin typeface="Times New Roman" pitchFamily="18" charset="0"/>
                <a:cs typeface="Times New Roman" pitchFamily="18" charset="0"/>
              </a:rPr>
              <a:t> </a:t>
            </a:r>
            <a:r>
              <a:rPr lang="es-ES" b="1" smtClean="0">
                <a:solidFill>
                  <a:srgbClr val="000000"/>
                </a:solidFill>
                <a:latin typeface="Times New Roman" pitchFamily="18" charset="0"/>
                <a:cs typeface="Times New Roman" pitchFamily="18" charset="0"/>
              </a:rPr>
              <a:t>Tiempo</a:t>
            </a:r>
          </a:p>
          <a:p>
            <a:pPr eaLnBrk="1" hangingPunct="1">
              <a:spcBef>
                <a:spcPts val="600"/>
              </a:spcBef>
            </a:pPr>
            <a:r>
              <a:rPr lang="es-ES" smtClean="0">
                <a:solidFill>
                  <a:srgbClr val="000000"/>
                </a:solidFill>
                <a:latin typeface="Times New Roman" pitchFamily="18" charset="0"/>
                <a:cs typeface="Times New Roman" pitchFamily="18" charset="0"/>
              </a:rPr>
              <a:t>Aproximadamente 5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Los componentes pueden estar en buenas condiciones, malas condiciones o en condiciones cuestionables.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Deberá tener todas las condiciones representadas en una variedad de componentes.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Los estudiantes tienen que tener la oportunidad de manipular e inspeccionar estos elementos.</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los procedimientos adecuados de inspección.</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Dirija a los estudiantes a las mesas con el equipo.</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Dé 5 minutos a los estudiantes para que inspeccionen el elemento de manear individual.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En clase, debata la inspección de cada elemento.</a:t>
            </a:r>
          </a:p>
        </p:txBody>
      </p:sp>
      <p:sp>
        <p:nvSpPr>
          <p:cNvPr id="300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8ABBE53-7C23-4071-A0D7-597C5F307535}" type="slidenum">
              <a:rPr lang="en-US" smtClean="0">
                <a:solidFill>
                  <a:srgbClr val="000000"/>
                </a:solidFill>
                <a:latin typeface="Calibri" pitchFamily="34" charset="0"/>
              </a:rPr>
              <a:pPr fontAlgn="base">
                <a:spcBef>
                  <a:spcPct val="0"/>
                </a:spcBef>
                <a:spcAft>
                  <a:spcPct val="0"/>
                </a:spcAft>
                <a:buSzPct val="100000"/>
                <a:defRPr/>
              </a:pPr>
              <a:t>100</a:t>
            </a:fld>
            <a:endParaRPr lang="en-US" smtClean="0">
              <a:solidFill>
                <a:srgbClr val="000000"/>
              </a:solidFill>
              <a:latin typeface="Calibri" pitchFamily="34"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Revise las preguntas en la diapositiva.</a:t>
            </a:r>
          </a:p>
        </p:txBody>
      </p:sp>
      <p:sp>
        <p:nvSpPr>
          <p:cNvPr id="301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1F63440-124D-4BEE-A6C8-BD9CB400FA82}" type="slidenum">
              <a:rPr lang="en-US" smtClean="0">
                <a:solidFill>
                  <a:srgbClr val="000000"/>
                </a:solidFill>
                <a:latin typeface="Calibri" pitchFamily="34" charset="0"/>
              </a:rPr>
              <a:pPr fontAlgn="base">
                <a:spcBef>
                  <a:spcPct val="0"/>
                </a:spcBef>
                <a:spcAft>
                  <a:spcPct val="0"/>
                </a:spcAft>
                <a:buSzPct val="100000"/>
                <a:defRPr/>
              </a:pPr>
              <a:t>101</a:t>
            </a:fld>
            <a:endParaRPr lang="en-US" smtClean="0">
              <a:solidFill>
                <a:srgbClr val="000000"/>
              </a:solidFill>
              <a:latin typeface="Calibri" pitchFamily="34"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2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67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Revise las respuestas con la clase.</a:t>
            </a:r>
          </a:p>
        </p:txBody>
      </p:sp>
      <p:sp>
        <p:nvSpPr>
          <p:cNvPr id="302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1D5CCFA-CFA2-4BFA-B3F9-052CD23DA9F7}" type="slidenum">
              <a:rPr lang="en-US" smtClean="0">
                <a:solidFill>
                  <a:srgbClr val="000000"/>
                </a:solidFill>
                <a:latin typeface="Calibri" pitchFamily="34" charset="0"/>
              </a:rPr>
              <a:pPr fontAlgn="base">
                <a:spcBef>
                  <a:spcPct val="0"/>
                </a:spcBef>
                <a:spcAft>
                  <a:spcPct val="0"/>
                </a:spcAft>
                <a:buSzPct val="100000"/>
                <a:defRPr/>
              </a:pPr>
              <a:t>102</a:t>
            </a:fld>
            <a:endParaRPr lang="en-US" smtClean="0">
              <a:solidFill>
                <a:srgbClr val="000000"/>
              </a:solidFill>
              <a:latin typeface="Calibri"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67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Antes del uso, mensualmente, anualmente, SG pág. 60</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Sí, No, No, Sí</a:t>
            </a:r>
          </a:p>
        </p:txBody>
      </p:sp>
      <p:sp>
        <p:nvSpPr>
          <p:cNvPr id="303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BB32ED8-6955-46DC-9FC5-BE076823939C}" type="slidenum">
              <a:rPr lang="en-US" smtClean="0">
                <a:solidFill>
                  <a:srgbClr val="000000"/>
                </a:solidFill>
                <a:latin typeface="Calibri" pitchFamily="34" charset="0"/>
              </a:rPr>
              <a:pPr fontAlgn="base">
                <a:spcBef>
                  <a:spcPct val="0"/>
                </a:spcBef>
                <a:spcAft>
                  <a:spcPct val="0"/>
                </a:spcAft>
                <a:buSzPct val="100000"/>
                <a:defRPr/>
              </a:pPr>
              <a:t>103</a:t>
            </a:fld>
            <a:endParaRPr lang="en-US" smtClean="0">
              <a:solidFill>
                <a:srgbClr val="000000"/>
              </a:solidFill>
              <a:latin typeface="Calibri"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67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3"/>
            </a:pPr>
            <a:r>
              <a:rPr lang="es-ES" smtClean="0">
                <a:solidFill>
                  <a:srgbClr val="000000"/>
                </a:solidFill>
                <a:cs typeface="Times New Roman" pitchFamily="18" charset="0"/>
              </a:rPr>
              <a:t>b, SG pág. 62</a:t>
            </a:r>
          </a:p>
          <a:p>
            <a:pPr eaLnBrk="1" hangingPunct="1">
              <a:spcBef>
                <a:spcPct val="0"/>
              </a:spcBef>
              <a:buFont typeface="Calibri Light" pitchFamily="34" charset="0"/>
              <a:buAutoNum type="arabicPeriod" startAt="3"/>
            </a:pPr>
            <a:r>
              <a:rPr lang="es-ES" smtClean="0">
                <a:solidFill>
                  <a:srgbClr val="000000"/>
                </a:solidFill>
                <a:cs typeface="Times New Roman" pitchFamily="18" charset="0"/>
              </a:rPr>
              <a:t>a, SG pág. 63</a:t>
            </a:r>
          </a:p>
          <a:p>
            <a:pPr eaLnBrk="1" hangingPunct="1">
              <a:spcBef>
                <a:spcPct val="0"/>
              </a:spcBef>
              <a:spcAft>
                <a:spcPts val="600"/>
              </a:spcAft>
              <a:buFont typeface="Calibri Light" pitchFamily="34" charset="0"/>
              <a:buAutoNum type="arabicPeriod" startAt="3"/>
            </a:pPr>
            <a:endParaRPr lang="es-ES" smtClean="0">
              <a:solidFill>
                <a:srgbClr val="000000"/>
              </a:solidFill>
              <a:cs typeface="Times New Roman" pitchFamily="18" charset="0"/>
            </a:endParaRP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a:p>
            <a:pPr eaLnBrk="1" hangingPunct="1">
              <a:spcBef>
                <a:spcPct val="0"/>
              </a:spcBef>
              <a:spcAft>
                <a:spcPts val="600"/>
              </a:spcAft>
            </a:pPr>
            <a:endParaRPr lang="es-ES" smtClean="0">
              <a:solidFill>
                <a:srgbClr val="000000"/>
              </a:solidFill>
              <a:latin typeface="Times New Roman" pitchFamily="18" charset="0"/>
              <a:cs typeface="Times New Roman" pitchFamily="18" charset="0"/>
            </a:endParaRPr>
          </a:p>
        </p:txBody>
      </p:sp>
      <p:sp>
        <p:nvSpPr>
          <p:cNvPr id="304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E311CB2-B8CA-438A-AD0A-207A9EE35334}" type="slidenum">
              <a:rPr lang="en-US" smtClean="0">
                <a:solidFill>
                  <a:srgbClr val="000000"/>
                </a:solidFill>
                <a:latin typeface="Calibri" pitchFamily="34" charset="0"/>
              </a:rPr>
              <a:pPr fontAlgn="base">
                <a:spcBef>
                  <a:spcPct val="0"/>
                </a:spcBef>
                <a:spcAft>
                  <a:spcPct val="0"/>
                </a:spcAft>
                <a:buSzPct val="100000"/>
                <a:defRPr/>
              </a:pPr>
              <a:t>104</a:t>
            </a:fld>
            <a:endParaRPr lang="en-US" smtClean="0">
              <a:solidFill>
                <a:srgbClr val="000000"/>
              </a:solidFill>
              <a:latin typeface="Calibri"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51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71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305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AC45EE3-7F0D-42CD-B70A-72522C5A89AC}" type="slidenum">
              <a:rPr lang="en-US" smtClean="0">
                <a:solidFill>
                  <a:srgbClr val="000000"/>
                </a:solidFill>
                <a:latin typeface="Calibri" pitchFamily="34" charset="0"/>
              </a:rPr>
              <a:pPr fontAlgn="base">
                <a:spcBef>
                  <a:spcPct val="0"/>
                </a:spcBef>
                <a:spcAft>
                  <a:spcPct val="0"/>
                </a:spcAft>
                <a:buSzPct val="100000"/>
                <a:defRPr/>
              </a:pPr>
              <a:t>105</a:t>
            </a:fld>
            <a:endParaRPr lang="en-US" smtClean="0">
              <a:solidFill>
                <a:srgbClr val="000000"/>
              </a:solidFill>
              <a:latin typeface="Calibri"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6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73</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cs typeface="Times New Roman" pitchFamily="18" charset="0"/>
              </a:rPr>
              <a:t>La dinámica de la caída es una combinación de muchas cosas.  Incluye un cálculo de distancia de caída, el sistema de protección para caídas en uso, seleccionar el arnés adecuado y la adaptación del arnés, por mencionar algunos.  La dinámica de la caída es la suma de eventos que ocurren durante una caída. </a:t>
            </a:r>
          </a:p>
        </p:txBody>
      </p:sp>
      <p:sp>
        <p:nvSpPr>
          <p:cNvPr id="306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4C4C71B-75DE-4B5C-9438-DA5A88DC7A23}" type="slidenum">
              <a:rPr lang="en-US" smtClean="0">
                <a:solidFill>
                  <a:srgbClr val="000000"/>
                </a:solidFill>
                <a:latin typeface="Calibri" pitchFamily="34" charset="0"/>
              </a:rPr>
              <a:pPr fontAlgn="base">
                <a:spcBef>
                  <a:spcPct val="0"/>
                </a:spcBef>
                <a:spcAft>
                  <a:spcPct val="0"/>
                </a:spcAft>
                <a:buSzPct val="100000"/>
                <a:defRPr/>
              </a:pPr>
              <a:t>106</a:t>
            </a:fld>
            <a:endParaRPr lang="en-US" smtClean="0">
              <a:solidFill>
                <a:srgbClr val="000000"/>
              </a:solidFill>
              <a:latin typeface="Calibri"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73 y 78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La distancia de caída libre es la distancia que una persona cae ya sea para alcanzar el siguiente nivel (o el suelo) o antes de que se enganche el equipo de dispositivo anticaídas.   </a:t>
            </a:r>
          </a:p>
          <a:p>
            <a:pPr eaLnBrk="1" hangingPunct="1">
              <a:spcBef>
                <a:spcPct val="0"/>
              </a:spcBef>
              <a:buFontTx/>
              <a:buChar char="•"/>
            </a:pPr>
            <a:r>
              <a:rPr lang="es-ES" smtClean="0">
                <a:solidFill>
                  <a:srgbClr val="000000"/>
                </a:solidFill>
                <a:cs typeface="Times New Roman" pitchFamily="18" charset="0"/>
              </a:rPr>
              <a:t>FCX-02 indica que el máximo permitido para la distancia de caída es de seis pies o 1,8 metros.</a:t>
            </a:r>
          </a:p>
          <a:p>
            <a:pPr eaLnBrk="1" hangingPunct="1">
              <a:spcBef>
                <a:spcPct val="0"/>
              </a:spcBef>
              <a:buFontTx/>
              <a:buChar char="•"/>
            </a:pPr>
            <a:r>
              <a:rPr lang="es-ES" smtClean="0">
                <a:solidFill>
                  <a:srgbClr val="000000"/>
                </a:solidFill>
                <a:cs typeface="Times New Roman" pitchFamily="18" charset="0"/>
              </a:rPr>
              <a:t>La distancia de caída libre es la distancia vertical máxima que una persona viaja durante una caída.</a:t>
            </a:r>
          </a:p>
        </p:txBody>
      </p:sp>
      <p:sp>
        <p:nvSpPr>
          <p:cNvPr id="307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13A70D2-A4C5-40D3-BD8A-4DB373C7F545}" type="slidenum">
              <a:rPr lang="en-US" smtClean="0">
                <a:solidFill>
                  <a:srgbClr val="000000"/>
                </a:solidFill>
                <a:latin typeface="Calibri" pitchFamily="34" charset="0"/>
              </a:rPr>
              <a:pPr fontAlgn="base">
                <a:spcBef>
                  <a:spcPct val="0"/>
                </a:spcBef>
                <a:spcAft>
                  <a:spcPct val="0"/>
                </a:spcAft>
                <a:buSzPct val="100000"/>
                <a:defRPr/>
              </a:pPr>
              <a:t>107</a:t>
            </a:fld>
            <a:endParaRPr lang="en-US" smtClean="0">
              <a:solidFill>
                <a:srgbClr val="000000"/>
              </a:solidFill>
              <a:latin typeface="Calibri"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8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74</a:t>
            </a:r>
          </a:p>
          <a:p>
            <a:pPr eaLnBrk="1" hangingPunct="1">
              <a:spcBef>
                <a:spcPct val="0"/>
              </a:spcBef>
            </a:pPr>
            <a:r>
              <a:rPr lang="es-ES" b="1" smtClean="0">
                <a:solidFill>
                  <a:srgbClr val="000000"/>
                </a:solidFill>
              </a:rPr>
              <a:t>Instrucción</a:t>
            </a:r>
            <a:r>
              <a:rPr lang="es-ES" smtClean="0">
                <a:solidFill>
                  <a:srgbClr val="000000"/>
                </a:solidFill>
              </a:rPr>
              <a:t> </a:t>
            </a:r>
          </a:p>
          <a:p>
            <a:pPr eaLnBrk="1" hangingPunct="1">
              <a:spcBef>
                <a:spcPct val="0"/>
              </a:spcBef>
              <a:buFontTx/>
              <a:buChar char="•"/>
            </a:pPr>
            <a:r>
              <a:rPr lang="es-ES" smtClean="0">
                <a:solidFill>
                  <a:srgbClr val="000000"/>
                </a:solidFill>
              </a:rPr>
              <a:t>Explique las tres fórmulas utilizadas para las distancias de caída libre.</a:t>
            </a:r>
          </a:p>
        </p:txBody>
      </p:sp>
      <p:sp>
        <p:nvSpPr>
          <p:cNvPr id="3082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2470D0B-6FFB-4DB9-9AF8-88CBE54443E2}" type="slidenum">
              <a:rPr lang="en-US" smtClean="0">
                <a:solidFill>
                  <a:srgbClr val="000000"/>
                </a:solidFill>
                <a:latin typeface="Calibri" pitchFamily="34" charset="0"/>
              </a:rPr>
              <a:pPr fontAlgn="base">
                <a:spcBef>
                  <a:spcPct val="0"/>
                </a:spcBef>
                <a:spcAft>
                  <a:spcPct val="0"/>
                </a:spcAft>
                <a:buSzPct val="100000"/>
                <a:defRPr/>
              </a:pPr>
              <a:t>108</a:t>
            </a:fld>
            <a:endParaRPr lang="en-US" smtClean="0">
              <a:solidFill>
                <a:srgbClr val="000000"/>
              </a:solidFill>
              <a:latin typeface="Calibri"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9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75</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Muestre cómo se resuelve esta ecuación desde el inicio hasta el final permitiendo a los estudiantes que vean el flujo completo de la ecuación.</a:t>
            </a:r>
          </a:p>
          <a:p>
            <a:pPr eaLnBrk="1" hangingPunct="1">
              <a:spcBef>
                <a:spcPct val="0"/>
              </a:spcBef>
              <a:buFontTx/>
              <a:buChar char="•"/>
            </a:pPr>
            <a:r>
              <a:rPr lang="es-ES" smtClean="0">
                <a:solidFill>
                  <a:srgbClr val="000000"/>
                </a:solidFill>
              </a:rPr>
              <a:t>Destaque que la operación matemática dentro de los paréntesis se debe completar antes para obtener la respuesta correcta.</a:t>
            </a:r>
          </a:p>
        </p:txBody>
      </p:sp>
      <p:sp>
        <p:nvSpPr>
          <p:cNvPr id="3092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88AF9CE-2B49-4330-B814-5F9282502658}" type="slidenum">
              <a:rPr lang="en-US" smtClean="0">
                <a:solidFill>
                  <a:srgbClr val="000000"/>
                </a:solidFill>
                <a:latin typeface="Calibri" pitchFamily="34" charset="0"/>
              </a:rPr>
              <a:pPr fontAlgn="base">
                <a:spcBef>
                  <a:spcPct val="0"/>
                </a:spcBef>
                <a:spcAft>
                  <a:spcPct val="0"/>
                </a:spcAft>
                <a:buSzPct val="100000"/>
                <a:defRPr/>
              </a:pPr>
              <a:t>109</a:t>
            </a:fld>
            <a:endParaRPr lang="en-US" smtClean="0">
              <a:solidFill>
                <a:srgbClr val="000000"/>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dirty="0" err="1" smtClean="0">
                <a:solidFill>
                  <a:srgbClr val="000000"/>
                </a:solidFill>
              </a:rPr>
              <a:t>SG</a:t>
            </a:r>
            <a:r>
              <a:rPr lang="en-US" b="1" dirty="0" smtClean="0">
                <a:solidFill>
                  <a:srgbClr val="000000"/>
                </a:solidFill>
              </a:rPr>
              <a:t> </a:t>
            </a:r>
            <a:r>
              <a:rPr lang="en-US" b="1" dirty="0" err="1" smtClean="0">
                <a:solidFill>
                  <a:srgbClr val="000000"/>
                </a:solidFill>
              </a:rPr>
              <a:t>página</a:t>
            </a:r>
            <a:r>
              <a:rPr lang="en-US" b="1" dirty="0" smtClean="0">
                <a:solidFill>
                  <a:srgbClr val="000000"/>
                </a:solidFill>
              </a:rPr>
              <a:t> vii</a:t>
            </a:r>
          </a:p>
          <a:p>
            <a:pPr eaLnBrk="1" hangingPunct="1">
              <a:spcBef>
                <a:spcPts val="600"/>
              </a:spcBef>
            </a:pPr>
            <a:r>
              <a:rPr lang="en-US" b="1" dirty="0" err="1" smtClean="0">
                <a:solidFill>
                  <a:srgbClr val="000000"/>
                </a:solidFill>
                <a:latin typeface="Times New Roman" pitchFamily="18" charset="0"/>
                <a:cs typeface="Times New Roman" pitchFamily="18" charset="0"/>
              </a:rPr>
              <a:t>Instrucción</a:t>
            </a:r>
            <a:endParaRPr lang="en-US" b="1" dirty="0" smtClean="0">
              <a:solidFill>
                <a:srgbClr val="000000"/>
              </a:solidFill>
              <a:latin typeface="Times New Roman" pitchFamily="18" charset="0"/>
              <a:cs typeface="Times New Roman" pitchFamily="18" charset="0"/>
            </a:endParaRPr>
          </a:p>
          <a:p>
            <a:pPr eaLnBrk="1" hangingPunct="1">
              <a:spcBef>
                <a:spcPct val="0"/>
              </a:spcBef>
              <a:buFontTx/>
              <a:buChar char="•"/>
            </a:pPr>
            <a:r>
              <a:rPr lang="en-US" dirty="0" smtClean="0">
                <a:solidFill>
                  <a:srgbClr val="000000"/>
                </a:solidFill>
                <a:cs typeface="Times New Roman" pitchFamily="18" charset="0"/>
              </a:rPr>
              <a:t>En </a:t>
            </a:r>
            <a:r>
              <a:rPr lang="en-US" dirty="0" err="1" smtClean="0">
                <a:solidFill>
                  <a:srgbClr val="000000"/>
                </a:solidFill>
                <a:cs typeface="Times New Roman" pitchFamily="18" charset="0"/>
              </a:rPr>
              <a:t>alineación</a:t>
            </a:r>
            <a:r>
              <a:rPr lang="en-US" dirty="0" smtClean="0">
                <a:solidFill>
                  <a:srgbClr val="000000"/>
                </a:solidFill>
                <a:cs typeface="Times New Roman" pitchFamily="18" charset="0"/>
              </a:rPr>
              <a:t> con la </a:t>
            </a:r>
            <a:r>
              <a:rPr lang="en-US" dirty="0" err="1" smtClean="0">
                <a:solidFill>
                  <a:srgbClr val="000000"/>
                </a:solidFill>
                <a:cs typeface="Times New Roman" pitchFamily="18" charset="0"/>
              </a:rPr>
              <a:t>Iniciativa</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prevención</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fatalidades</a:t>
            </a:r>
            <a:r>
              <a:rPr lang="en-US" dirty="0" smtClean="0">
                <a:solidFill>
                  <a:srgbClr val="000000"/>
                </a:solidFill>
                <a:cs typeface="Times New Roman" pitchFamily="18" charset="0"/>
              </a:rPr>
              <a:t> de Freeport-McMoRan, el </a:t>
            </a:r>
            <a:r>
              <a:rPr lang="en-US" dirty="0" err="1" smtClean="0">
                <a:solidFill>
                  <a:srgbClr val="000000"/>
                </a:solidFill>
                <a:cs typeface="Times New Roman" pitchFamily="18" charset="0"/>
              </a:rPr>
              <a:t>Departamento</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Salud</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Seguridad</a:t>
            </a:r>
            <a:r>
              <a:rPr lang="en-US" dirty="0" smtClean="0">
                <a:solidFill>
                  <a:srgbClr val="000000"/>
                </a:solidFill>
                <a:cs typeface="Times New Roman" pitchFamily="18" charset="0"/>
              </a:rPr>
              <a:t> ha </a:t>
            </a:r>
            <a:r>
              <a:rPr lang="en-US" dirty="0" err="1" smtClean="0">
                <a:solidFill>
                  <a:srgbClr val="000000"/>
                </a:solidFill>
                <a:cs typeface="Times New Roman" pitchFamily="18" charset="0"/>
              </a:rPr>
              <a:t>identificado</a:t>
            </a:r>
            <a:r>
              <a:rPr lang="en-US" dirty="0" smtClean="0">
                <a:solidFill>
                  <a:srgbClr val="000000"/>
                </a:solidFill>
                <a:cs typeface="Times New Roman" pitchFamily="18" charset="0"/>
              </a:rPr>
              <a:t> el </a:t>
            </a:r>
            <a:r>
              <a:rPr lang="en-US" dirty="0" err="1" smtClean="0">
                <a:solidFill>
                  <a:srgbClr val="000000"/>
                </a:solidFill>
                <a:cs typeface="Times New Roman" pitchFamily="18" charset="0"/>
              </a:rPr>
              <a:t>trabajo</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las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alturas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como</a:t>
            </a:r>
            <a:r>
              <a:rPr lang="en-US" dirty="0" smtClean="0">
                <a:solidFill>
                  <a:srgbClr val="000000"/>
                </a:solidFill>
                <a:cs typeface="Times New Roman" pitchFamily="18" charset="0"/>
              </a:rPr>
              <a:t> un </a:t>
            </a:r>
            <a:r>
              <a:rPr lang="en-US" b="1" dirty="0" smtClean="0">
                <a:solidFill>
                  <a:srgbClr val="000000"/>
                </a:solidFill>
                <a:cs typeface="Times New Roman" pitchFamily="18" charset="0"/>
              </a:rPr>
              <a:t>“</a:t>
            </a:r>
            <a:r>
              <a:rPr lang="en-US" b="1" dirty="0" err="1" smtClean="0">
                <a:solidFill>
                  <a:srgbClr val="000000"/>
                </a:solidFill>
                <a:cs typeface="Times New Roman" pitchFamily="18" charset="0"/>
              </a:rPr>
              <a:t>Riesgo</a:t>
            </a:r>
            <a:r>
              <a:rPr lang="en-US" b="1" dirty="0" smtClean="0">
                <a:solidFill>
                  <a:srgbClr val="000000"/>
                </a:solidFill>
                <a:cs typeface="Times New Roman" pitchFamily="18" charset="0"/>
              </a:rPr>
              <a:t> general </a:t>
            </a:r>
            <a:r>
              <a:rPr lang="en-US" b="1" dirty="0" err="1" smtClean="0">
                <a:solidFill>
                  <a:srgbClr val="000000"/>
                </a:solidFill>
                <a:cs typeface="Times New Roman" pitchFamily="18" charset="0"/>
              </a:rPr>
              <a:t>importante</a:t>
            </a:r>
            <a:r>
              <a:rPr lang="en-US" b="1" dirty="0" smtClean="0">
                <a:solidFill>
                  <a:srgbClr val="000000"/>
                </a:solidFill>
                <a:cs typeface="Times New Roman" pitchFamily="18" charset="0"/>
              </a:rPr>
              <a:t>” </a:t>
            </a:r>
            <a:r>
              <a:rPr lang="en-US" dirty="0" smtClean="0">
                <a:solidFill>
                  <a:srgbClr val="000000"/>
                </a:solidFill>
                <a:cs typeface="Times New Roman" pitchFamily="18" charset="0"/>
              </a:rPr>
              <a:t>y la </a:t>
            </a:r>
            <a:r>
              <a:rPr lang="en-US" dirty="0" err="1" smtClean="0">
                <a:solidFill>
                  <a:srgbClr val="000000"/>
                </a:solidFill>
                <a:cs typeface="Times New Roman" pitchFamily="18" charset="0"/>
              </a:rPr>
              <a:t>Política</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trabajo</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las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alturas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FCX</a:t>
            </a:r>
            <a:r>
              <a:rPr lang="en-US" dirty="0" smtClean="0">
                <a:solidFill>
                  <a:srgbClr val="000000"/>
                </a:solidFill>
                <a:cs typeface="Times New Roman" pitchFamily="18" charset="0"/>
              </a:rPr>
              <a:t>-02) </a:t>
            </a:r>
            <a:r>
              <a:rPr lang="en-US" dirty="0" err="1" smtClean="0">
                <a:solidFill>
                  <a:srgbClr val="000000"/>
                </a:solidFill>
                <a:cs typeface="Times New Roman" pitchFamily="18" charset="0"/>
              </a:rPr>
              <a:t>aborda</a:t>
            </a:r>
            <a:r>
              <a:rPr lang="en-US" dirty="0" smtClean="0">
                <a:solidFill>
                  <a:srgbClr val="000000"/>
                </a:solidFill>
                <a:cs typeface="Times New Roman" pitchFamily="18" charset="0"/>
              </a:rPr>
              <a:t> los </a:t>
            </a:r>
            <a:r>
              <a:rPr lang="en-US" dirty="0" err="1" smtClean="0">
                <a:solidFill>
                  <a:srgbClr val="000000"/>
                </a:solidFill>
                <a:cs typeface="Times New Roman" pitchFamily="18" charset="0"/>
              </a:rPr>
              <a:t>requisitos</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procedimientos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mínimos</a:t>
            </a:r>
            <a:r>
              <a:rPr lang="en-US" dirty="0" smtClean="0">
                <a:solidFill>
                  <a:srgbClr val="000000"/>
                </a:solidFill>
                <a:cs typeface="Times New Roman" pitchFamily="18" charset="0"/>
              </a:rPr>
              <a:t> al </a:t>
            </a:r>
            <a:r>
              <a:rPr lang="en-US" dirty="0" err="1" smtClean="0">
                <a:solidFill>
                  <a:srgbClr val="000000"/>
                </a:solidFill>
                <a:cs typeface="Times New Roman" pitchFamily="18" charset="0"/>
              </a:rPr>
              <a:t>realizar</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trabajos</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donde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exista</a:t>
            </a:r>
            <a:r>
              <a:rPr lang="en-US" dirty="0" smtClean="0">
                <a:solidFill>
                  <a:srgbClr val="000000"/>
                </a:solidFill>
                <a:cs typeface="Times New Roman" pitchFamily="18" charset="0"/>
              </a:rPr>
              <a:t> un </a:t>
            </a:r>
            <a:r>
              <a:rPr lang="en-US" dirty="0" err="1" smtClean="0">
                <a:solidFill>
                  <a:srgbClr val="000000"/>
                </a:solidFill>
                <a:cs typeface="Times New Roman" pitchFamily="18" charset="0"/>
              </a:rPr>
              <a:t>peligro</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caída</a:t>
            </a:r>
            <a:r>
              <a:rPr lang="en-US" dirty="0" smtClean="0">
                <a:solidFill>
                  <a:srgbClr val="000000"/>
                </a:solidFill>
                <a:cs typeface="Times New Roman" pitchFamily="18" charset="0"/>
              </a:rPr>
              <a:t>.</a:t>
            </a:r>
          </a:p>
          <a:p>
            <a:pPr eaLnBrk="1" hangingPunct="1">
              <a:spcBef>
                <a:spcPct val="0"/>
              </a:spcBef>
              <a:buFontTx/>
              <a:buChar char="•"/>
            </a:pPr>
            <a:r>
              <a:rPr lang="en-US" dirty="0" smtClean="0">
                <a:solidFill>
                  <a:srgbClr val="000000"/>
                </a:solidFill>
                <a:cs typeface="Times New Roman" pitchFamily="18" charset="0"/>
              </a:rPr>
              <a:t>Se </a:t>
            </a:r>
            <a:r>
              <a:rPr lang="en-US" dirty="0" err="1" smtClean="0">
                <a:solidFill>
                  <a:srgbClr val="000000"/>
                </a:solidFill>
                <a:cs typeface="Times New Roman" pitchFamily="18" charset="0"/>
              </a:rPr>
              <a:t>considera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algo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es</a:t>
            </a:r>
            <a:r>
              <a:rPr lang="en-US" dirty="0" smtClean="0">
                <a:solidFill>
                  <a:srgbClr val="000000"/>
                </a:solidFill>
                <a:cs typeface="Times New Roman" pitchFamily="18" charset="0"/>
              </a:rPr>
              <a:t> un </a:t>
            </a:r>
            <a:r>
              <a:rPr lang="en-US" dirty="0" err="1" smtClean="0">
                <a:solidFill>
                  <a:srgbClr val="000000"/>
                </a:solidFill>
                <a:cs typeface="Times New Roman" pitchFamily="18" charset="0"/>
              </a:rPr>
              <a:t>riesgo</a:t>
            </a:r>
            <a:r>
              <a:rPr lang="en-US" dirty="0" smtClean="0">
                <a:solidFill>
                  <a:srgbClr val="000000"/>
                </a:solidFill>
                <a:cs typeface="Times New Roman" pitchFamily="18" charset="0"/>
              </a:rPr>
              <a:t> general </a:t>
            </a:r>
            <a:r>
              <a:rPr lang="en-US" dirty="0" err="1" smtClean="0">
                <a:solidFill>
                  <a:srgbClr val="000000"/>
                </a:solidFill>
                <a:cs typeface="Times New Roman" pitchFamily="18" charset="0"/>
              </a:rPr>
              <a:t>importante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si</a:t>
            </a:r>
            <a:r>
              <a:rPr lang="en-US" dirty="0" smtClean="0">
                <a:solidFill>
                  <a:srgbClr val="000000"/>
                </a:solidFill>
                <a:cs typeface="Times New Roman" pitchFamily="18" charset="0"/>
              </a:rPr>
              <a:t> puede </a:t>
            </a:r>
            <a:r>
              <a:rPr lang="en-US" dirty="0" err="1" smtClean="0">
                <a:solidFill>
                  <a:srgbClr val="000000"/>
                </a:solidFill>
                <a:cs typeface="Times New Roman" pitchFamily="18" charset="0"/>
              </a:rPr>
              <a:t>matarlo</a:t>
            </a:r>
            <a:r>
              <a:rPr lang="en-US" dirty="0" smtClean="0">
                <a:solidFill>
                  <a:srgbClr val="000000"/>
                </a:solidFill>
                <a:cs typeface="Times New Roman" pitchFamily="18" charset="0"/>
              </a:rPr>
              <a:t>.</a:t>
            </a:r>
          </a:p>
          <a:p>
            <a:pPr eaLnBrk="1" hangingPunct="1">
              <a:spcBef>
                <a:spcPct val="0"/>
              </a:spcBef>
              <a:buFontTx/>
              <a:buChar char="•"/>
            </a:pPr>
            <a:r>
              <a:rPr lang="en-US" dirty="0" err="1" smtClean="0">
                <a:solidFill>
                  <a:srgbClr val="000000"/>
                </a:solidFill>
                <a:cs typeface="Times New Roman" pitchFamily="18" charset="0"/>
              </a:rPr>
              <a:t>Muchas</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las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tragedias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que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ocurrieron</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fueron</a:t>
            </a:r>
            <a:r>
              <a:rPr lang="en-US" dirty="0" smtClean="0">
                <a:solidFill>
                  <a:srgbClr val="000000"/>
                </a:solidFill>
                <a:cs typeface="Times New Roman" pitchFamily="18" charset="0"/>
              </a:rPr>
              <a:t> el </a:t>
            </a:r>
            <a:r>
              <a:rPr lang="en-US" dirty="0" err="1" smtClean="0">
                <a:solidFill>
                  <a:srgbClr val="000000"/>
                </a:solidFill>
                <a:cs typeface="Times New Roman" pitchFamily="18" charset="0"/>
              </a:rPr>
              <a:t>resultado</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tomar</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atajos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innecesarios</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aquí</a:t>
            </a:r>
            <a:r>
              <a:rPr lang="en-US" dirty="0" smtClean="0">
                <a:solidFill>
                  <a:srgbClr val="000000"/>
                </a:solidFill>
                <a:cs typeface="Times New Roman" pitchFamily="18" charset="0"/>
              </a:rPr>
              <a:t> en Freeport-McMoRan, el </a:t>
            </a:r>
            <a:r>
              <a:rPr lang="en-US" dirty="0" err="1" smtClean="0">
                <a:solidFill>
                  <a:srgbClr val="000000"/>
                </a:solidFill>
                <a:cs typeface="Times New Roman" pitchFamily="18" charset="0"/>
              </a:rPr>
              <a:t>tiempo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para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hacer</a:t>
            </a:r>
            <a:r>
              <a:rPr lang="en-US" dirty="0" smtClean="0">
                <a:solidFill>
                  <a:srgbClr val="000000"/>
                </a:solidFill>
                <a:cs typeface="Times New Roman" pitchFamily="18" charset="0"/>
              </a:rPr>
              <a:t> el </a:t>
            </a:r>
            <a:r>
              <a:rPr lang="en-US" dirty="0" err="1" smtClean="0">
                <a:solidFill>
                  <a:srgbClr val="000000"/>
                </a:solidFill>
                <a:cs typeface="Times New Roman" pitchFamily="18" charset="0"/>
              </a:rPr>
              <a:t>trabajo</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manera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segura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está</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integrado</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cada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trabajo</a:t>
            </a:r>
            <a:r>
              <a:rPr lang="en-US" dirty="0" smtClean="0">
                <a:solidFill>
                  <a:srgbClr val="000000"/>
                </a:solidFill>
                <a:cs typeface="Times New Roman" pitchFamily="18" charset="0"/>
              </a:rPr>
              <a:t>.  </a:t>
            </a:r>
          </a:p>
          <a:p>
            <a:pPr eaLnBrk="1" hangingPunct="1">
              <a:spcBef>
                <a:spcPct val="0"/>
              </a:spcBef>
              <a:buFontTx/>
              <a:buChar char="•"/>
            </a:pPr>
            <a:r>
              <a:rPr lang="en-US" dirty="0" smtClean="0">
                <a:solidFill>
                  <a:srgbClr val="000000"/>
                </a:solidFill>
                <a:cs typeface="Times New Roman" pitchFamily="18" charset="0"/>
              </a:rPr>
              <a:t>Este </a:t>
            </a:r>
            <a:r>
              <a:rPr lang="en-US" dirty="0" err="1" smtClean="0">
                <a:solidFill>
                  <a:srgbClr val="000000"/>
                </a:solidFill>
                <a:cs typeface="Times New Roman" pitchFamily="18" charset="0"/>
              </a:rPr>
              <a:t>curso</a:t>
            </a:r>
            <a:r>
              <a:rPr lang="en-US" dirty="0" smtClean="0">
                <a:solidFill>
                  <a:srgbClr val="000000"/>
                </a:solidFill>
                <a:cs typeface="Times New Roman" pitchFamily="18" charset="0"/>
              </a:rPr>
              <a:t> se </a:t>
            </a:r>
            <a:r>
              <a:rPr lang="en-US" dirty="0" err="1" smtClean="0">
                <a:solidFill>
                  <a:srgbClr val="000000"/>
                </a:solidFill>
                <a:cs typeface="Times New Roman" pitchFamily="18" charset="0"/>
              </a:rPr>
              <a:t>diseñó</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para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cumplir</a:t>
            </a:r>
            <a:r>
              <a:rPr lang="en-US" dirty="0" smtClean="0">
                <a:solidFill>
                  <a:srgbClr val="000000"/>
                </a:solidFill>
                <a:cs typeface="Times New Roman" pitchFamily="18" charset="0"/>
              </a:rPr>
              <a:t> con los </a:t>
            </a:r>
            <a:r>
              <a:rPr lang="en-US" dirty="0" err="1" smtClean="0">
                <a:solidFill>
                  <a:srgbClr val="000000"/>
                </a:solidFill>
                <a:cs typeface="Times New Roman" pitchFamily="18" charset="0"/>
              </a:rPr>
              <a:t>requisitos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mínimos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para</a:t>
            </a:r>
            <a:r>
              <a:rPr lang="en-US" dirty="0" smtClean="0">
                <a:solidFill>
                  <a:srgbClr val="000000"/>
                </a:solidFill>
                <a:cs typeface="Times New Roman" pitchFamily="18" charset="0"/>
              </a:rPr>
              <a:t> un </a:t>
            </a:r>
            <a:r>
              <a:rPr lang="en-US" dirty="0" err="1" smtClean="0">
                <a:solidFill>
                  <a:srgbClr val="000000"/>
                </a:solidFill>
                <a:cs typeface="Times New Roman" pitchFamily="18" charset="0"/>
              </a:rPr>
              <a:t>usuario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autorizado</a:t>
            </a:r>
            <a:r>
              <a:rPr lang="en-US" dirty="0" smtClean="0">
                <a:solidFill>
                  <a:srgbClr val="000000"/>
                </a:solidFill>
                <a:cs typeface="Times New Roman" pitchFamily="18" charset="0"/>
              </a:rPr>
              <a:t>.</a:t>
            </a:r>
          </a:p>
          <a:p>
            <a:pPr eaLnBrk="1" hangingPunct="1">
              <a:spcBef>
                <a:spcPct val="0"/>
              </a:spcBef>
              <a:buFontTx/>
              <a:buChar char="•"/>
            </a:pPr>
            <a:r>
              <a:rPr lang="en-US" dirty="0" smtClean="0">
                <a:solidFill>
                  <a:srgbClr val="000000"/>
                </a:solidFill>
                <a:cs typeface="Times New Roman" pitchFamily="18" charset="0"/>
              </a:rPr>
              <a:t>Si en cualquier </a:t>
            </a:r>
            <a:r>
              <a:rPr lang="en-US" dirty="0" err="1" smtClean="0">
                <a:solidFill>
                  <a:srgbClr val="000000"/>
                </a:solidFill>
                <a:cs typeface="Times New Roman" pitchFamily="18" charset="0"/>
              </a:rPr>
              <a:t>momento</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tiene</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una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pregunta</a:t>
            </a:r>
            <a:r>
              <a:rPr lang="en-US" dirty="0" smtClean="0">
                <a:solidFill>
                  <a:srgbClr val="000000"/>
                </a:solidFill>
                <a:cs typeface="Times New Roman" pitchFamily="18" charset="0"/>
              </a:rPr>
              <a:t>, en </a:t>
            </a:r>
            <a:r>
              <a:rPr lang="en-US" dirty="0" err="1" smtClean="0">
                <a:solidFill>
                  <a:srgbClr val="000000"/>
                </a:solidFill>
                <a:cs typeface="Times New Roman" pitchFamily="18" charset="0"/>
              </a:rPr>
              <a:t>esta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clase</a:t>
            </a:r>
            <a:r>
              <a:rPr lang="en-US" dirty="0" smtClean="0">
                <a:solidFill>
                  <a:srgbClr val="000000"/>
                </a:solidFill>
                <a:cs typeface="Times New Roman" pitchFamily="18" charset="0"/>
              </a:rPr>
              <a:t> o </a:t>
            </a:r>
            <a:r>
              <a:rPr lang="en-US" dirty="0" err="1" smtClean="0">
                <a:solidFill>
                  <a:srgbClr val="000000"/>
                </a:solidFill>
                <a:cs typeface="Times New Roman" pitchFamily="18" charset="0"/>
              </a:rPr>
              <a:t>mientras</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esté</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trabajando</a:t>
            </a:r>
            <a:r>
              <a:rPr lang="en-US" dirty="0" smtClean="0">
                <a:solidFill>
                  <a:srgbClr val="000000"/>
                </a:solidFill>
                <a:cs typeface="Times New Roman" pitchFamily="18" charset="0"/>
              </a:rPr>
              <a:t> en el campo, </a:t>
            </a:r>
            <a:r>
              <a:rPr lang="en-US" dirty="0" err="1" smtClean="0">
                <a:solidFill>
                  <a:srgbClr val="000000"/>
                </a:solidFill>
                <a:cs typeface="Times New Roman" pitchFamily="18" charset="0"/>
              </a:rPr>
              <a:t>tiene</a:t>
            </a:r>
            <a:r>
              <a:rPr lang="en-US" dirty="0" smtClean="0">
                <a:solidFill>
                  <a:srgbClr val="000000"/>
                </a:solidFill>
                <a:cs typeface="Times New Roman" pitchFamily="18" charset="0"/>
              </a:rPr>
              <a:t> la </a:t>
            </a:r>
            <a:r>
              <a:rPr lang="en-US" dirty="0" err="1" smtClean="0">
                <a:solidFill>
                  <a:srgbClr val="000000"/>
                </a:solidFill>
                <a:cs typeface="Times New Roman" pitchFamily="18" charset="0"/>
              </a:rPr>
              <a:t>responsabilidad</a:t>
            </a:r>
            <a:r>
              <a:rPr lang="en-US" dirty="0" smtClean="0">
                <a:solidFill>
                  <a:srgbClr val="000000"/>
                </a:solidFill>
                <a:cs typeface="Times New Roman" pitchFamily="18" charset="0"/>
              </a:rPr>
              <a:t> de </a:t>
            </a:r>
            <a:r>
              <a:rPr lang="en-US" dirty="0" err="1" smtClean="0">
                <a:solidFill>
                  <a:srgbClr val="000000"/>
                </a:solidFill>
                <a:cs typeface="Times New Roman" pitchFamily="18" charset="0"/>
              </a:rPr>
              <a:t>detenerse</a:t>
            </a:r>
            <a:r>
              <a:rPr lang="en-US" dirty="0" smtClean="0">
                <a:solidFill>
                  <a:srgbClr val="000000"/>
                </a:solidFill>
                <a:cs typeface="Times New Roman" pitchFamily="18" charset="0"/>
              </a:rPr>
              <a:t> y </a:t>
            </a:r>
            <a:r>
              <a:rPr lang="en-US" dirty="0" err="1" smtClean="0">
                <a:solidFill>
                  <a:srgbClr val="000000"/>
                </a:solidFill>
                <a:cs typeface="Times New Roman" pitchFamily="18" charset="0"/>
              </a:rPr>
              <a:t>buscar</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una</a:t>
            </a:r>
            <a:r>
              <a:rPr lang="en-US" dirty="0" smtClean="0">
                <a:solidFill>
                  <a:srgbClr val="000000"/>
                </a:solidFill>
                <a:cs typeface="Times New Roman" pitchFamily="18" charset="0"/>
              </a:rPr>
              <a:t> </a:t>
            </a:r>
            <a:r>
              <a:rPr lang="en-US" dirty="0" err="1" smtClean="0">
                <a:solidFill>
                  <a:srgbClr val="000000"/>
                </a:solidFill>
                <a:cs typeface="Times New Roman" pitchFamily="18" charset="0"/>
              </a:rPr>
              <a:t>aclaración</a:t>
            </a:r>
            <a:r>
              <a:rPr lang="en-US" dirty="0" smtClean="0">
                <a:solidFill>
                  <a:srgbClr val="000000"/>
                </a:solidFill>
                <a:cs typeface="Times New Roman" pitchFamily="18" charset="0"/>
              </a:rPr>
              <a:t>.  </a:t>
            </a:r>
          </a:p>
        </p:txBody>
      </p:sp>
      <p:sp>
        <p:nvSpPr>
          <p:cNvPr id="208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B0D6E46-21CF-4CB3-8341-2F6CE9AE01F1}" type="slidenum">
              <a:rPr lang="en-US" smtClean="0">
                <a:solidFill>
                  <a:srgbClr val="000000"/>
                </a:solidFill>
                <a:latin typeface="Calibri" pitchFamily="34" charset="0"/>
              </a:rPr>
              <a:pPr fontAlgn="base">
                <a:spcBef>
                  <a:spcPct val="0"/>
                </a:spcBef>
                <a:spcAft>
                  <a:spcPct val="0"/>
                </a:spcAft>
                <a:buSzPct val="100000"/>
                <a:defRPr/>
              </a:pPr>
              <a:t>11</a:t>
            </a:fld>
            <a:endParaRPr lang="en-US" smtClean="0">
              <a:solidFill>
                <a:srgbClr val="000000"/>
              </a:solidFill>
              <a:latin typeface="Calibri" pitchFamily="34"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75</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Haga que los estudiantes den cada respuesta mientras trabajan con usted para resolver la ecuación.</a:t>
            </a:r>
          </a:p>
        </p:txBody>
      </p:sp>
      <p:sp>
        <p:nvSpPr>
          <p:cNvPr id="3102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10BAF06-6194-4DA2-A2F9-472CDD100FE5}" type="slidenum">
              <a:rPr lang="en-US" smtClean="0">
                <a:solidFill>
                  <a:srgbClr val="000000"/>
                </a:solidFill>
                <a:latin typeface="Calibri" pitchFamily="34" charset="0"/>
              </a:rPr>
              <a:pPr fontAlgn="base">
                <a:spcBef>
                  <a:spcPct val="0"/>
                </a:spcBef>
                <a:spcAft>
                  <a:spcPct val="0"/>
                </a:spcAft>
                <a:buSzPct val="100000"/>
                <a:defRPr/>
              </a:pPr>
              <a:t>110</a:t>
            </a:fld>
            <a:endParaRPr lang="en-US" smtClean="0">
              <a:solidFill>
                <a:srgbClr val="000000"/>
              </a:solidFill>
              <a:latin typeface="Calibri"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1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76</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Muestre cómo se resuelve esta ecuación desde el inicio hasta el final permitiendo a los estudiantes que vean el flujo completo de la ecuación.</a:t>
            </a:r>
          </a:p>
          <a:p>
            <a:pPr eaLnBrk="1" hangingPunct="1">
              <a:spcBef>
                <a:spcPct val="0"/>
              </a:spcBef>
              <a:buFontTx/>
              <a:buChar char="•"/>
            </a:pPr>
            <a:r>
              <a:rPr lang="es-ES" smtClean="0">
                <a:solidFill>
                  <a:srgbClr val="000000"/>
                </a:solidFill>
              </a:rPr>
              <a:t>Destaque que la operación matemática dentro de los paréntesis se debe completar antes para obtener la respuesta correcta.</a:t>
            </a:r>
          </a:p>
        </p:txBody>
      </p:sp>
      <p:sp>
        <p:nvSpPr>
          <p:cNvPr id="3113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CBF646F-ED41-463F-A949-6BA7F34832A3}" type="slidenum">
              <a:rPr lang="en-US" smtClean="0">
                <a:solidFill>
                  <a:srgbClr val="000000"/>
                </a:solidFill>
                <a:latin typeface="Calibri" pitchFamily="34" charset="0"/>
              </a:rPr>
              <a:pPr fontAlgn="base">
                <a:spcBef>
                  <a:spcPct val="0"/>
                </a:spcBef>
                <a:spcAft>
                  <a:spcPct val="0"/>
                </a:spcAft>
                <a:buSzPct val="100000"/>
                <a:defRPr/>
              </a:pPr>
              <a:t>111</a:t>
            </a:fld>
            <a:endParaRPr lang="en-US" smtClean="0">
              <a:solidFill>
                <a:srgbClr val="000000"/>
              </a:solidFill>
              <a:latin typeface="Calibri"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2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76 </a:t>
            </a:r>
          </a:p>
          <a:p>
            <a:pPr eaLnBrk="1" hangingPunct="1">
              <a:spcBef>
                <a:spcPct val="0"/>
              </a:spcBef>
            </a:pPr>
            <a:r>
              <a:rPr lang="es-ES" b="1" smtClean="0">
                <a:solidFill>
                  <a:srgbClr val="000000"/>
                </a:solidFill>
              </a:rPr>
              <a:t>Instrucción</a:t>
            </a:r>
            <a:r>
              <a:rPr lang="es-ES" smtClean="0">
                <a:solidFill>
                  <a:srgbClr val="000000"/>
                </a:solidFill>
              </a:rPr>
              <a:t> </a:t>
            </a:r>
          </a:p>
          <a:p>
            <a:pPr eaLnBrk="1" hangingPunct="1">
              <a:spcBef>
                <a:spcPct val="0"/>
              </a:spcBef>
              <a:buFontTx/>
              <a:buChar char="•"/>
            </a:pPr>
            <a:r>
              <a:rPr lang="es-ES" smtClean="0">
                <a:solidFill>
                  <a:srgbClr val="000000"/>
                </a:solidFill>
              </a:rPr>
              <a:t>Haga que los estudiantes den cada respuesta mientras trabajan con usted para resolver la ecuación.</a:t>
            </a:r>
          </a:p>
        </p:txBody>
      </p:sp>
      <p:sp>
        <p:nvSpPr>
          <p:cNvPr id="3123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32A5E4D-0787-4087-B94D-D41761F3E69A}" type="slidenum">
              <a:rPr lang="en-US" smtClean="0">
                <a:solidFill>
                  <a:srgbClr val="000000"/>
                </a:solidFill>
                <a:latin typeface="Calibri" pitchFamily="34" charset="0"/>
              </a:rPr>
              <a:pPr fontAlgn="base">
                <a:spcBef>
                  <a:spcPct val="0"/>
                </a:spcBef>
                <a:spcAft>
                  <a:spcPct val="0"/>
                </a:spcAft>
                <a:buSzPct val="100000"/>
                <a:defRPr/>
              </a:pPr>
              <a:t>112</a:t>
            </a:fld>
            <a:endParaRPr lang="en-US" smtClean="0">
              <a:solidFill>
                <a:srgbClr val="000000"/>
              </a:solidFill>
              <a:latin typeface="Calibri"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77</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Muestre cómo se resuelve esta ecuación desde el inicio hasta el final permitiendo a los estudiantes que vean el flujo completo de la ecuación. </a:t>
            </a:r>
          </a:p>
        </p:txBody>
      </p:sp>
      <p:sp>
        <p:nvSpPr>
          <p:cNvPr id="3133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A6373FF-7490-43A3-9211-DC6AA1ECB3F5}" type="slidenum">
              <a:rPr lang="en-US" smtClean="0">
                <a:solidFill>
                  <a:srgbClr val="000000"/>
                </a:solidFill>
                <a:latin typeface="Calibri" pitchFamily="34" charset="0"/>
              </a:rPr>
              <a:pPr fontAlgn="base">
                <a:spcBef>
                  <a:spcPct val="0"/>
                </a:spcBef>
                <a:spcAft>
                  <a:spcPct val="0"/>
                </a:spcAft>
                <a:buSzPct val="100000"/>
                <a:defRPr/>
              </a:pPr>
              <a:t>113</a:t>
            </a:fld>
            <a:endParaRPr lang="en-US" smtClean="0">
              <a:solidFill>
                <a:srgbClr val="000000"/>
              </a:solidFill>
              <a:latin typeface="Calibri"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78</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Explique la fórmula utilizada para la distancia de caída.</a:t>
            </a:r>
          </a:p>
          <a:p>
            <a:pPr eaLnBrk="1" hangingPunct="1">
              <a:spcBef>
                <a:spcPct val="0"/>
              </a:spcBef>
              <a:buFontTx/>
              <a:buChar char="•"/>
            </a:pPr>
            <a:r>
              <a:rPr lang="es-ES" smtClean="0">
                <a:solidFill>
                  <a:srgbClr val="000000"/>
                </a:solidFill>
              </a:rPr>
              <a:t>Explique las cuatro variables.</a:t>
            </a:r>
          </a:p>
          <a:p>
            <a:pPr marL="628650" lvl="1" indent="-171450" eaLnBrk="1" hangingPunct="1">
              <a:spcBef>
                <a:spcPct val="0"/>
              </a:spcBef>
              <a:buFontTx/>
              <a:buChar char="•"/>
            </a:pPr>
            <a:r>
              <a:rPr lang="es-ES" smtClean="0">
                <a:solidFill>
                  <a:srgbClr val="000000"/>
                </a:solidFill>
              </a:rPr>
              <a:t>HW. Con el propósito de calcular las distancias de caída libre, utilizando la altura del trabajador teniendo en cuenta el anillo en D.</a:t>
            </a:r>
          </a:p>
          <a:p>
            <a:pPr marL="628650" lvl="1" indent="-171450" eaLnBrk="1" hangingPunct="1">
              <a:spcBef>
                <a:spcPct val="0"/>
              </a:spcBef>
              <a:buFontTx/>
              <a:buChar char="•"/>
            </a:pPr>
            <a:r>
              <a:rPr lang="es-ES" smtClean="0">
                <a:solidFill>
                  <a:srgbClr val="000000"/>
                </a:solidFill>
              </a:rPr>
              <a:t>SF. Se requiere un factor de seguridad mínimo de 0,6 metros para todos los cálculos de distancia de caída.</a:t>
            </a:r>
          </a:p>
        </p:txBody>
      </p:sp>
      <p:sp>
        <p:nvSpPr>
          <p:cNvPr id="3143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6DF7739-8D93-427A-B366-FD14CF52D6D2}" type="slidenum">
              <a:rPr lang="en-US" smtClean="0">
                <a:solidFill>
                  <a:srgbClr val="000000"/>
                </a:solidFill>
                <a:latin typeface="Calibri" pitchFamily="34" charset="0"/>
              </a:rPr>
              <a:pPr fontAlgn="base">
                <a:spcBef>
                  <a:spcPct val="0"/>
                </a:spcBef>
                <a:spcAft>
                  <a:spcPct val="0"/>
                </a:spcAft>
                <a:buSzPct val="100000"/>
                <a:defRPr/>
              </a:pPr>
              <a:t>114</a:t>
            </a:fld>
            <a:endParaRPr lang="en-US" smtClean="0">
              <a:solidFill>
                <a:srgbClr val="000000"/>
              </a:solidFill>
              <a:latin typeface="Calibri"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78-79 </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Fórmula para toda la distancia de caída en un cordón.</a:t>
            </a:r>
          </a:p>
        </p:txBody>
      </p:sp>
      <p:sp>
        <p:nvSpPr>
          <p:cNvPr id="3153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933E263-B607-4DD4-A97C-5B526794BDF2}" type="slidenum">
              <a:rPr lang="en-US" smtClean="0">
                <a:solidFill>
                  <a:srgbClr val="000000"/>
                </a:solidFill>
                <a:latin typeface="Calibri" pitchFamily="34" charset="0"/>
              </a:rPr>
              <a:pPr fontAlgn="base">
                <a:spcBef>
                  <a:spcPct val="0"/>
                </a:spcBef>
                <a:spcAft>
                  <a:spcPct val="0"/>
                </a:spcAft>
                <a:buSzPct val="100000"/>
                <a:defRPr/>
              </a:pPr>
              <a:t>115</a:t>
            </a:fld>
            <a:endParaRPr lang="en-US" smtClean="0">
              <a:solidFill>
                <a:srgbClr val="000000"/>
              </a:solidFill>
              <a:latin typeface="Calibri"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79</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Muestre cómo se resuelve esta ecuación desde el inicio hasta el final permitiendo a los estudiantes que vean el flujo completo de la ecuación.</a:t>
            </a:r>
          </a:p>
        </p:txBody>
      </p:sp>
      <p:sp>
        <p:nvSpPr>
          <p:cNvPr id="316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DA42139-6C08-4A66-94BB-D8E1F6A3ECF3}" type="slidenum">
              <a:rPr lang="en-US" smtClean="0">
                <a:solidFill>
                  <a:srgbClr val="000000"/>
                </a:solidFill>
                <a:latin typeface="Calibri" pitchFamily="34" charset="0"/>
              </a:rPr>
              <a:pPr fontAlgn="base">
                <a:spcBef>
                  <a:spcPct val="0"/>
                </a:spcBef>
                <a:spcAft>
                  <a:spcPct val="0"/>
                </a:spcAft>
                <a:buSzPct val="100000"/>
                <a:defRPr/>
              </a:pPr>
              <a:t>116</a:t>
            </a:fld>
            <a:endParaRPr lang="en-US" smtClean="0">
              <a:solidFill>
                <a:srgbClr val="000000"/>
              </a:solidFill>
              <a:latin typeface="Calibri"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Mostrar el cálculo que se debe completar antes de comenzar un trabajo.  Estos factores se deben tener en cuenta.</a:t>
            </a:r>
          </a:p>
          <a:p>
            <a:pPr eaLnBrk="1" hangingPunct="1">
              <a:spcBef>
                <a:spcPts val="60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El cálculo es desde el punto de anclaje al nivel inferior</a:t>
            </a:r>
          </a:p>
        </p:txBody>
      </p:sp>
      <p:sp>
        <p:nvSpPr>
          <p:cNvPr id="3174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CAF4952-7C1D-4A96-AF45-E30C3852E054}" type="slidenum">
              <a:rPr lang="en-US" smtClean="0">
                <a:solidFill>
                  <a:srgbClr val="000000"/>
                </a:solidFill>
                <a:latin typeface="Calibri" pitchFamily="34" charset="0"/>
              </a:rPr>
              <a:pPr fontAlgn="base">
                <a:spcBef>
                  <a:spcPct val="0"/>
                </a:spcBef>
                <a:spcAft>
                  <a:spcPct val="0"/>
                </a:spcAft>
                <a:buSzPct val="100000"/>
                <a:defRPr/>
              </a:pPr>
              <a:t>117</a:t>
            </a:fld>
            <a:endParaRPr lang="en-US" smtClean="0">
              <a:solidFill>
                <a:srgbClr val="000000"/>
              </a:solidFill>
              <a:latin typeface="Calibri"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80</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La caída con oscilación, o el efecto péndulo, es el movimiento horizontal que ocurre durante una caída.</a:t>
            </a:r>
          </a:p>
          <a:p>
            <a:pPr eaLnBrk="1" hangingPunct="1">
              <a:spcBef>
                <a:spcPct val="0"/>
              </a:spcBef>
              <a:buFontTx/>
              <a:buChar char="•"/>
            </a:pPr>
            <a:r>
              <a:rPr lang="es-ES" smtClean="0">
                <a:solidFill>
                  <a:srgbClr val="000000"/>
                </a:solidFill>
              </a:rPr>
              <a:t>Cuanto más incremente la distancia lateral desde el punto de anclaje, mayor será el efecto de la caída con oscilación.</a:t>
            </a:r>
          </a:p>
          <a:p>
            <a:pPr eaLnBrk="1" hangingPunct="1">
              <a:spcBef>
                <a:spcPct val="0"/>
              </a:spcBef>
              <a:buFontTx/>
              <a:buChar char="•"/>
            </a:pPr>
            <a:r>
              <a:rPr lang="es-ES" smtClean="0">
                <a:solidFill>
                  <a:srgbClr val="000000"/>
                </a:solidFill>
              </a:rPr>
              <a:t>Siempre debe controlar la ubicación del anclaje y trabajar debajo del punto de anclaje.</a:t>
            </a:r>
          </a:p>
        </p:txBody>
      </p:sp>
      <p:sp>
        <p:nvSpPr>
          <p:cNvPr id="3184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DD9E1F2-08A0-4DDF-A641-594152637123}" type="slidenum">
              <a:rPr lang="en-US" smtClean="0">
                <a:solidFill>
                  <a:srgbClr val="000000"/>
                </a:solidFill>
                <a:latin typeface="Calibri" pitchFamily="34" charset="0"/>
              </a:rPr>
              <a:pPr fontAlgn="base">
                <a:spcBef>
                  <a:spcPct val="0"/>
                </a:spcBef>
                <a:spcAft>
                  <a:spcPct val="0"/>
                </a:spcAft>
                <a:buSzPct val="100000"/>
                <a:defRPr/>
              </a:pPr>
              <a:t>118</a:t>
            </a:fld>
            <a:endParaRPr lang="en-US" smtClean="0">
              <a:solidFill>
                <a:srgbClr val="000000"/>
              </a:solidFill>
              <a:latin typeface="Calibri"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81</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Haga que los estudiantes den cada respuesta mientras trabajan con usted para resolver la ecuación. </a:t>
            </a:r>
          </a:p>
        </p:txBody>
      </p:sp>
      <p:sp>
        <p:nvSpPr>
          <p:cNvPr id="3194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41CA84F-46C3-4A80-A4C1-48EF3B3D85C8}" type="slidenum">
              <a:rPr lang="en-US" smtClean="0">
                <a:solidFill>
                  <a:srgbClr val="000000"/>
                </a:solidFill>
                <a:latin typeface="Calibri" pitchFamily="34" charset="0"/>
              </a:rPr>
              <a:pPr fontAlgn="base">
                <a:spcBef>
                  <a:spcPct val="0"/>
                </a:spcBef>
                <a:spcAft>
                  <a:spcPct val="0"/>
                </a:spcAft>
                <a:buSzPct val="100000"/>
                <a:defRPr/>
              </a:pPr>
              <a:t>119</a:t>
            </a:fld>
            <a:endParaRPr lang="en-US" smtClean="0">
              <a:solidFill>
                <a:srgbClr val="000000"/>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9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rPr>
              <a:t>SG página 3</a:t>
            </a:r>
          </a:p>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n-US" smtClean="0">
                <a:solidFill>
                  <a:srgbClr val="000000"/>
                </a:solidFill>
                <a:cs typeface="Times New Roman" pitchFamily="18" charset="0"/>
              </a:rPr>
              <a:t>Una vez que completen el Módulo uno, los estudiantes podrán: </a:t>
            </a:r>
          </a:p>
          <a:p>
            <a:pPr marL="628650" lvl="1" indent="-171450" eaLnBrk="1" hangingPunct="1">
              <a:spcBef>
                <a:spcPct val="0"/>
              </a:spcBef>
              <a:buFontTx/>
              <a:buChar char="•"/>
            </a:pPr>
            <a:r>
              <a:rPr lang="en-US" smtClean="0">
                <a:solidFill>
                  <a:srgbClr val="000000"/>
                </a:solidFill>
                <a:cs typeface="Times New Roman" pitchFamily="18" charset="0"/>
              </a:rPr>
              <a:t>Demuestre la capacidad de reconocer los peligros de caídas.</a:t>
            </a:r>
          </a:p>
          <a:p>
            <a:pPr marL="628650" lvl="1" indent="-171450" eaLnBrk="1" hangingPunct="1">
              <a:spcBef>
                <a:spcPct val="0"/>
              </a:spcBef>
              <a:buFontTx/>
              <a:buChar char="•"/>
            </a:pPr>
            <a:r>
              <a:rPr lang="en-US" smtClean="0">
                <a:solidFill>
                  <a:srgbClr val="000000"/>
                </a:solidFill>
                <a:cs typeface="Times New Roman" pitchFamily="18" charset="0"/>
              </a:rPr>
              <a:t>Describa los peligros de caídas en trabajos de rutina y que no sean de rutina. </a:t>
            </a:r>
          </a:p>
        </p:txBody>
      </p:sp>
      <p:sp>
        <p:nvSpPr>
          <p:cNvPr id="209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48FA2B2-6920-42AF-A28E-1A3B36CEEBAA}" type="slidenum">
              <a:rPr lang="en-US" smtClean="0">
                <a:solidFill>
                  <a:srgbClr val="000000"/>
                </a:solidFill>
                <a:latin typeface="Calibri" pitchFamily="34" charset="0"/>
              </a:rPr>
              <a:pPr fontAlgn="base">
                <a:spcBef>
                  <a:spcPct val="0"/>
                </a:spcBef>
                <a:spcAft>
                  <a:spcPct val="0"/>
                </a:spcAft>
                <a:buSzPct val="100000"/>
                <a:defRPr/>
              </a:pPr>
              <a:t>12</a:t>
            </a:fld>
            <a:endParaRPr lang="en-US" smtClean="0">
              <a:solidFill>
                <a:srgbClr val="000000"/>
              </a:solidFill>
              <a:latin typeface="Calibri" pitchFamily="34"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82</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Haga que los estudiantes den cada respuesta mientras trabajan con usted para resolver la ecuación.</a:t>
            </a:r>
          </a:p>
          <a:p>
            <a:pPr eaLnBrk="1" hangingPunct="1">
              <a:spcBef>
                <a:spcPct val="0"/>
              </a:spcBef>
              <a:buFontTx/>
              <a:buChar char="•"/>
            </a:pPr>
            <a:r>
              <a:rPr lang="es-ES" smtClean="0">
                <a:solidFill>
                  <a:srgbClr val="000000"/>
                </a:solidFill>
              </a:rPr>
              <a:t>Al extender la longitud del cordón retráctil 1,5 metros, la distancia de caída aumenta a 6,3 metros. Ya no está protegido</a:t>
            </a:r>
            <a:r>
              <a:rPr lang="en-US" smtClean="0">
                <a:solidFill>
                  <a:srgbClr val="000000"/>
                </a:solidFill>
              </a:rPr>
              <a:t>. </a:t>
            </a:r>
          </a:p>
        </p:txBody>
      </p:sp>
      <p:sp>
        <p:nvSpPr>
          <p:cNvPr id="3205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5812118-0B80-4F5E-8918-2A2269C13097}" type="slidenum">
              <a:rPr lang="en-US" smtClean="0">
                <a:solidFill>
                  <a:srgbClr val="000000"/>
                </a:solidFill>
                <a:latin typeface="Calibri" pitchFamily="34" charset="0"/>
              </a:rPr>
              <a:pPr fontAlgn="base">
                <a:spcBef>
                  <a:spcPct val="0"/>
                </a:spcBef>
                <a:spcAft>
                  <a:spcPct val="0"/>
                </a:spcAft>
                <a:buSzPct val="100000"/>
                <a:defRPr/>
              </a:pPr>
              <a:t>120</a:t>
            </a:fld>
            <a:endParaRPr lang="en-US" smtClean="0">
              <a:solidFill>
                <a:srgbClr val="000000"/>
              </a:solidFill>
              <a:latin typeface="Calibri"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cs typeface="Times New Roman" pitchFamily="18" charset="0"/>
              </a:rPr>
              <a:t>SG página 83</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5 a 7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Planilla de actividad de dinámica de la caída (SG pág. 80)</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la dinámica de caída.</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Refiérase a la actividad en la Guía del estudiante.</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Dé 5 minutos a los estudiantes para completar los cálculos para la hipótesis.</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Revise las respuestas con la clase.</a:t>
            </a:r>
          </a:p>
        </p:txBody>
      </p:sp>
      <p:sp>
        <p:nvSpPr>
          <p:cNvPr id="3215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B6E04A9-4711-40B6-9C63-2ED8F2BE1FE1}" type="slidenum">
              <a:rPr lang="en-US" smtClean="0">
                <a:solidFill>
                  <a:srgbClr val="000000"/>
                </a:solidFill>
                <a:latin typeface="Calibri" pitchFamily="34" charset="0"/>
              </a:rPr>
              <a:pPr fontAlgn="base">
                <a:spcBef>
                  <a:spcPct val="0"/>
                </a:spcBef>
                <a:spcAft>
                  <a:spcPct val="0"/>
                </a:spcAft>
                <a:buSzPct val="100000"/>
                <a:defRPr/>
              </a:pPr>
              <a:t>121</a:t>
            </a:fld>
            <a:endParaRPr lang="en-US" smtClean="0">
              <a:solidFill>
                <a:srgbClr val="000000"/>
              </a:solidFill>
              <a:latin typeface="Calibri"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2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spcAft>
                <a:spcPts val="600"/>
              </a:spcAft>
            </a:pPr>
            <a:r>
              <a:rPr lang="es-ES" smtClean="0">
                <a:solidFill>
                  <a:srgbClr val="000000"/>
                </a:solidFill>
                <a:latin typeface="Times New Roman" pitchFamily="18" charset="0"/>
                <a:cs typeface="Times New Roman" pitchFamily="18" charset="0"/>
              </a:rPr>
              <a:t>Distancia de caída</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1,8 m, 1,1 m, 1,8 m, 0,6 m, 5,3 m y 5,2 m</a:t>
            </a:r>
          </a:p>
        </p:txBody>
      </p:sp>
      <p:sp>
        <p:nvSpPr>
          <p:cNvPr id="3225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881A6C5-87B5-4C72-885A-74C8D1FB2C58}" type="slidenum">
              <a:rPr lang="en-US" smtClean="0">
                <a:solidFill>
                  <a:srgbClr val="000000"/>
                </a:solidFill>
                <a:latin typeface="Calibri" pitchFamily="34" charset="0"/>
              </a:rPr>
              <a:pPr fontAlgn="base">
                <a:spcBef>
                  <a:spcPct val="0"/>
                </a:spcBef>
                <a:spcAft>
                  <a:spcPct val="0"/>
                </a:spcAft>
                <a:buSzPct val="100000"/>
                <a:defRPr/>
              </a:pPr>
              <a:t>122</a:t>
            </a:fld>
            <a:endParaRPr lang="en-US" smtClean="0">
              <a:solidFill>
                <a:srgbClr val="000000"/>
              </a:solidFill>
              <a:latin typeface="Calibri"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3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ts val="600"/>
              </a:spcBef>
              <a:buFontTx/>
              <a:buChar char="•"/>
            </a:pPr>
            <a:r>
              <a:rPr lang="es-ES" smtClean="0">
                <a:solidFill>
                  <a:srgbClr val="000000"/>
                </a:solidFill>
                <a:latin typeface="Times New Roman" pitchFamily="18" charset="0"/>
                <a:cs typeface="Times New Roman" pitchFamily="18" charset="0"/>
              </a:rPr>
              <a:t>Altura del punto de anclaje: 2,1 m</a:t>
            </a:r>
          </a:p>
          <a:p>
            <a:pPr eaLnBrk="1" hangingPunct="1">
              <a:spcBef>
                <a:spcPct val="0"/>
              </a:spcBef>
              <a:buFontTx/>
              <a:buChar char="•"/>
            </a:pPr>
            <a:r>
              <a:rPr lang="es-ES" smtClean="0">
                <a:solidFill>
                  <a:srgbClr val="000000"/>
                </a:solidFill>
                <a:latin typeface="Times New Roman" pitchFamily="18" charset="0"/>
                <a:cs typeface="Times New Roman" pitchFamily="18" charset="0"/>
              </a:rPr>
              <a:t>Altura del anillo en D: 1,5 m</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Distancia de caída libre: 1,2 m</a:t>
            </a:r>
          </a:p>
        </p:txBody>
      </p:sp>
      <p:sp>
        <p:nvSpPr>
          <p:cNvPr id="3235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888FEB5-2725-4327-9FBB-885D085F7E07}" type="slidenum">
              <a:rPr lang="en-US" smtClean="0">
                <a:solidFill>
                  <a:srgbClr val="000000"/>
                </a:solidFill>
                <a:latin typeface="Calibri" pitchFamily="34" charset="0"/>
              </a:rPr>
              <a:pPr fontAlgn="base">
                <a:spcBef>
                  <a:spcPct val="0"/>
                </a:spcBef>
                <a:spcAft>
                  <a:spcPct val="0"/>
                </a:spcAft>
                <a:buSzPct val="100000"/>
                <a:defRPr/>
              </a:pPr>
              <a:t>123</a:t>
            </a:fld>
            <a:endParaRPr lang="en-US" smtClean="0">
              <a:solidFill>
                <a:srgbClr val="000000"/>
              </a:solidFill>
              <a:latin typeface="Calibri"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4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ts val="600"/>
              </a:spcBef>
              <a:buFontTx/>
              <a:buChar char="•"/>
            </a:pPr>
            <a:r>
              <a:rPr lang="es-ES" smtClean="0">
                <a:solidFill>
                  <a:srgbClr val="000000"/>
                </a:solidFill>
                <a:latin typeface="Times New Roman" pitchFamily="18" charset="0"/>
                <a:cs typeface="Times New Roman" pitchFamily="18" charset="0"/>
              </a:rPr>
              <a:t>No se está realizando de manera segura</a:t>
            </a:r>
          </a:p>
          <a:p>
            <a:pPr eaLnBrk="1" hangingPunct="1">
              <a:spcBef>
                <a:spcPct val="0"/>
              </a:spcBef>
              <a:buFontTx/>
              <a:buChar char="•"/>
            </a:pPr>
            <a:r>
              <a:rPr lang="es-ES" smtClean="0">
                <a:solidFill>
                  <a:srgbClr val="000000"/>
                </a:solidFill>
                <a:latin typeface="Times New Roman" pitchFamily="18" charset="0"/>
                <a:cs typeface="Times New Roman" pitchFamily="18" charset="0"/>
              </a:rPr>
              <a:t>La distancia de caída libre es menor que la distancia máxima permitida.</a:t>
            </a:r>
          </a:p>
          <a:p>
            <a:pPr eaLnBrk="1" hangingPunct="1">
              <a:spcBef>
                <a:spcPct val="0"/>
              </a:spcBef>
              <a:buFontTx/>
              <a:buChar char="•"/>
            </a:pPr>
            <a:r>
              <a:rPr lang="es-ES" smtClean="0">
                <a:solidFill>
                  <a:srgbClr val="000000"/>
                </a:solidFill>
                <a:latin typeface="Times New Roman" pitchFamily="18" charset="0"/>
                <a:cs typeface="Times New Roman" pitchFamily="18" charset="0"/>
              </a:rPr>
              <a:t>Cuatro aspectos que se pueden modificar</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Elevar el punto de anclaje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Utilizar un cordón más corto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Utilizar una AWP</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Cambiar a un cordón retráctil</a:t>
            </a:r>
          </a:p>
        </p:txBody>
      </p:sp>
      <p:sp>
        <p:nvSpPr>
          <p:cNvPr id="3246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EBADC60-08CC-4239-AF6B-7B782CC2FB0C}" type="slidenum">
              <a:rPr lang="en-US" smtClean="0">
                <a:solidFill>
                  <a:srgbClr val="000000"/>
                </a:solidFill>
                <a:latin typeface="Calibri" pitchFamily="34" charset="0"/>
              </a:rPr>
              <a:pPr fontAlgn="base">
                <a:spcBef>
                  <a:spcPct val="0"/>
                </a:spcBef>
                <a:spcAft>
                  <a:spcPct val="0"/>
                </a:spcAft>
                <a:buSzPct val="100000"/>
                <a:defRPr/>
              </a:pPr>
              <a:t>124</a:t>
            </a:fld>
            <a:endParaRPr lang="en-US" smtClean="0">
              <a:solidFill>
                <a:srgbClr val="000000"/>
              </a:solidFill>
              <a:latin typeface="Calibri"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Revise las preguntas en la diapositiva.</a:t>
            </a:r>
          </a:p>
        </p:txBody>
      </p:sp>
      <p:sp>
        <p:nvSpPr>
          <p:cNvPr id="3256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24D8A89-2ABE-4D7A-BEE7-72C2B469D43F}" type="slidenum">
              <a:rPr lang="en-US" smtClean="0">
                <a:solidFill>
                  <a:srgbClr val="000000"/>
                </a:solidFill>
                <a:latin typeface="Calibri" pitchFamily="34" charset="0"/>
              </a:rPr>
              <a:pPr fontAlgn="base">
                <a:spcBef>
                  <a:spcPct val="0"/>
                </a:spcBef>
                <a:spcAft>
                  <a:spcPct val="0"/>
                </a:spcAft>
                <a:buSzPct val="100000"/>
                <a:defRPr/>
              </a:pPr>
              <a:t>125</a:t>
            </a:fld>
            <a:endParaRPr lang="en-US" smtClean="0">
              <a:solidFill>
                <a:srgbClr val="000000"/>
              </a:solidFill>
              <a:latin typeface="Calibri"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6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84</a:t>
            </a:r>
          </a:p>
          <a:p>
            <a:pPr eaLnBrk="1" hangingPunct="1">
              <a:spcBef>
                <a:spcPct val="0"/>
              </a:spcBef>
            </a:pPr>
            <a:r>
              <a:rPr lang="en-US" b="1" smtClean="0">
                <a:solidFill>
                  <a:srgbClr val="000000"/>
                </a:solidFill>
              </a:rPr>
              <a:t>Instrucción</a:t>
            </a:r>
          </a:p>
          <a:p>
            <a:pPr eaLnBrk="1" hangingPunct="1">
              <a:spcBef>
                <a:spcPct val="0"/>
              </a:spcBef>
              <a:buFontTx/>
              <a:buChar char="•"/>
            </a:pPr>
            <a:r>
              <a:rPr lang="en-US" smtClean="0">
                <a:solidFill>
                  <a:srgbClr val="000000"/>
                </a:solidFill>
              </a:rPr>
              <a:t>Los estudiantes completarán las respuestas a las preguntas del cuestionario en la SG. </a:t>
            </a:r>
          </a:p>
          <a:p>
            <a:pPr eaLnBrk="1" hangingPunct="1">
              <a:spcBef>
                <a:spcPct val="0"/>
              </a:spcBef>
              <a:buFontTx/>
              <a:buChar char="•"/>
            </a:pPr>
            <a:r>
              <a:rPr lang="en-US" smtClean="0">
                <a:solidFill>
                  <a:srgbClr val="000000"/>
                </a:solidFill>
              </a:rPr>
              <a:t>Revise las respuestas con la clase.</a:t>
            </a:r>
          </a:p>
        </p:txBody>
      </p:sp>
      <p:sp>
        <p:nvSpPr>
          <p:cNvPr id="3266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48959C1-4025-4153-B53F-0E2CE8DC549E}" type="slidenum">
              <a:rPr lang="en-US" smtClean="0">
                <a:solidFill>
                  <a:srgbClr val="000000"/>
                </a:solidFill>
                <a:latin typeface="Calibri" pitchFamily="34" charset="0"/>
              </a:rPr>
              <a:pPr fontAlgn="base">
                <a:spcBef>
                  <a:spcPct val="0"/>
                </a:spcBef>
                <a:spcAft>
                  <a:spcPct val="0"/>
                </a:spcAft>
                <a:buSzPct val="100000"/>
                <a:defRPr/>
              </a:pPr>
              <a:t>126</a:t>
            </a:fld>
            <a:endParaRPr lang="en-US" smtClean="0">
              <a:solidFill>
                <a:srgbClr val="000000"/>
              </a:solidFill>
              <a:latin typeface="Calibri"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cs typeface="Times New Roman" pitchFamily="18" charset="0"/>
              </a:rPr>
              <a:t>SG página 84</a:t>
            </a:r>
          </a:p>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Respuestas del cuestionario</a:t>
            </a:r>
          </a:p>
          <a:p>
            <a:pPr eaLnBrk="1" hangingPunct="1">
              <a:spcBef>
                <a:spcPts val="600"/>
              </a:spcBef>
              <a:spcAft>
                <a:spcPts val="600"/>
              </a:spcAft>
              <a:buFont typeface="Calibri Light" pitchFamily="34" charset="0"/>
              <a:buAutoNum type="arabicPeriod"/>
            </a:pPr>
            <a:r>
              <a:rPr lang="en-US" smtClean="0">
                <a:solidFill>
                  <a:srgbClr val="000000"/>
                </a:solidFill>
                <a:latin typeface="Times New Roman" pitchFamily="18" charset="0"/>
                <a:cs typeface="Times New Roman" pitchFamily="18" charset="0"/>
              </a:rPr>
              <a:t>d, SG pág. 80</a:t>
            </a:r>
          </a:p>
        </p:txBody>
      </p:sp>
      <p:sp>
        <p:nvSpPr>
          <p:cNvPr id="327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481B920-9BCD-4977-97C8-1C3BDBD1BD77}" type="slidenum">
              <a:rPr lang="en-US" smtClean="0">
                <a:solidFill>
                  <a:srgbClr val="000000"/>
                </a:solidFill>
                <a:latin typeface="Calibri" pitchFamily="34" charset="0"/>
              </a:rPr>
              <a:pPr fontAlgn="base">
                <a:spcBef>
                  <a:spcPct val="0"/>
                </a:spcBef>
                <a:spcAft>
                  <a:spcPct val="0"/>
                </a:spcAft>
                <a:buSzPct val="100000"/>
                <a:defRPr/>
              </a:pPr>
              <a:t>127</a:t>
            </a:fld>
            <a:endParaRPr lang="en-US" smtClean="0">
              <a:solidFill>
                <a:srgbClr val="000000"/>
              </a:solidFill>
              <a:latin typeface="Calibri"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84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2"/>
            </a:pPr>
            <a:r>
              <a:rPr lang="es-ES" smtClean="0">
                <a:solidFill>
                  <a:srgbClr val="000000"/>
                </a:solidFill>
                <a:cs typeface="Times New Roman" pitchFamily="18" charset="0"/>
              </a:rPr>
              <a:t>b, SG pág. 78 </a:t>
            </a:r>
          </a:p>
          <a:p>
            <a:pPr eaLnBrk="1" hangingPunct="1">
              <a:spcBef>
                <a:spcPct val="0"/>
              </a:spcBef>
              <a:buFont typeface="Calibri Light" pitchFamily="34" charset="0"/>
              <a:buAutoNum type="arabicPeriod" startAt="2"/>
            </a:pPr>
            <a:r>
              <a:rPr lang="es-ES" smtClean="0">
                <a:solidFill>
                  <a:srgbClr val="000000"/>
                </a:solidFill>
                <a:cs typeface="Times New Roman" pitchFamily="18" charset="0"/>
              </a:rPr>
              <a:t>c, SG pág. 73</a:t>
            </a: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a:p>
            <a:pPr eaLnBrk="1" hangingPunct="1">
              <a:spcBef>
                <a:spcPct val="0"/>
              </a:spcBef>
            </a:pPr>
            <a:endParaRPr lang="es-ES" smtClean="0">
              <a:solidFill>
                <a:srgbClr val="000000"/>
              </a:solidFill>
              <a:latin typeface="Times New Roman" pitchFamily="18" charset="0"/>
              <a:cs typeface="Times New Roman" pitchFamily="18" charset="0"/>
            </a:endParaRPr>
          </a:p>
        </p:txBody>
      </p:sp>
      <p:sp>
        <p:nvSpPr>
          <p:cNvPr id="328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F96784E-9BA5-4572-81CE-D190F27AEC88}" type="slidenum">
              <a:rPr lang="en-US" smtClean="0">
                <a:solidFill>
                  <a:srgbClr val="000000"/>
                </a:solidFill>
                <a:latin typeface="Calibri" pitchFamily="34" charset="0"/>
              </a:rPr>
              <a:pPr fontAlgn="base">
                <a:spcBef>
                  <a:spcPct val="0"/>
                </a:spcBef>
                <a:spcAft>
                  <a:spcPct val="0"/>
                </a:spcAft>
                <a:buSzPct val="100000"/>
                <a:defRPr/>
              </a:pPr>
              <a:t>128</a:t>
            </a:fld>
            <a:endParaRPr lang="en-US" smtClean="0">
              <a:solidFill>
                <a:srgbClr val="000000"/>
              </a:solidFill>
              <a:latin typeface="Calibri"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9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87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329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70CEDE1-CF8C-48BF-99EE-E90425A9BAF2}" type="slidenum">
              <a:rPr lang="en-US" smtClean="0">
                <a:solidFill>
                  <a:srgbClr val="000000"/>
                </a:solidFill>
                <a:latin typeface="Calibri" pitchFamily="34" charset="0"/>
              </a:rPr>
              <a:pPr fontAlgn="base">
                <a:spcBef>
                  <a:spcPct val="0"/>
                </a:spcBef>
                <a:spcAft>
                  <a:spcPct val="0"/>
                </a:spcAft>
                <a:buSzPct val="100000"/>
                <a:defRPr/>
              </a:pPr>
              <a:t>129</a:t>
            </a:fld>
            <a:endParaRPr lang="en-US" smtClean="0">
              <a:solidFill>
                <a:srgbClr val="000000"/>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5</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¿Qué es un peligro de caída?</a:t>
            </a:r>
          </a:p>
          <a:p>
            <a:pPr marL="628650" lvl="1" indent="-171450" eaLnBrk="1" hangingPunct="1">
              <a:spcBef>
                <a:spcPct val="0"/>
              </a:spcBef>
              <a:buFontTx/>
              <a:buChar char="•"/>
            </a:pPr>
            <a:r>
              <a:rPr lang="es-ES" smtClean="0">
                <a:solidFill>
                  <a:srgbClr val="000000"/>
                </a:solidFill>
                <a:cs typeface="Times New Roman" pitchFamily="18" charset="0"/>
              </a:rPr>
              <a:t>Cualquier superficie en la que se deba caminar o trabajar que esté a 6 pies o más por encima del nivel inferior debe tener algún tipo de protección para caídas.  </a:t>
            </a:r>
          </a:p>
          <a:p>
            <a:pPr marL="628650" lvl="1" indent="-171450" eaLnBrk="1" hangingPunct="1">
              <a:spcBef>
                <a:spcPct val="0"/>
              </a:spcBef>
              <a:buFontTx/>
              <a:buChar char="•"/>
            </a:pPr>
            <a:r>
              <a:rPr lang="es-ES" smtClean="0">
                <a:solidFill>
                  <a:srgbClr val="000000"/>
                </a:solidFill>
                <a:cs typeface="Times New Roman" pitchFamily="18" charset="0"/>
              </a:rPr>
              <a:t>También se debe proporcionar algún tipo de protección para las superficies en las que se deba caminar o trabajar que sean inferiores a 6 pies, pero que tengan objetos afilados, sustancias corrosivas, peligros de atrapamiento, maquinaria en movimiento u otros peligros importantes.</a:t>
            </a:r>
          </a:p>
          <a:p>
            <a:pPr eaLnBrk="1" hangingPunct="1">
              <a:spcBef>
                <a:spcPct val="0"/>
              </a:spcBef>
              <a:buFontTx/>
              <a:buChar char="•"/>
            </a:pPr>
            <a:r>
              <a:rPr lang="es-ES" smtClean="0">
                <a:solidFill>
                  <a:srgbClr val="000000"/>
                </a:solidFill>
                <a:cs typeface="Times New Roman" pitchFamily="18" charset="0"/>
              </a:rPr>
              <a:t>La Política de trabajo en las alturas (FCX-02) indica que se debe proporcionar y utilizar protección para caídas 100 % del tiempo siempre que las personas se expongan a un riesgo de caída que podría ocasionar una lesión a un empleado que esté trabajando en la altura.</a:t>
            </a:r>
          </a:p>
          <a:p>
            <a:pPr eaLnBrk="1" hangingPunct="1">
              <a:spcBef>
                <a:spcPct val="0"/>
              </a:spcBef>
              <a:buFontTx/>
              <a:buChar char="•"/>
            </a:pPr>
            <a:r>
              <a:rPr lang="es-ES" smtClean="0">
                <a:solidFill>
                  <a:srgbClr val="000000"/>
                </a:solidFill>
                <a:cs typeface="Times New Roman" pitchFamily="18" charset="0"/>
              </a:rPr>
              <a:t>Es importante que esté al tanto de cualquier peligro por encima, por debajo o alrededor de usted, antes de comenzar un trabajo.  Mantenga ese estado de alerta durante todo el turno.</a:t>
            </a:r>
          </a:p>
        </p:txBody>
      </p:sp>
      <p:sp>
        <p:nvSpPr>
          <p:cNvPr id="210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1A6DD40-B1F0-4F78-9C0B-B0CA091BC6FA}" type="slidenum">
              <a:rPr lang="en-US" smtClean="0">
                <a:solidFill>
                  <a:srgbClr val="000000"/>
                </a:solidFill>
                <a:latin typeface="Calibri" pitchFamily="34" charset="0"/>
              </a:rPr>
              <a:pPr fontAlgn="base">
                <a:spcBef>
                  <a:spcPct val="0"/>
                </a:spcBef>
                <a:spcAft>
                  <a:spcPct val="0"/>
                </a:spcAft>
                <a:buSzPct val="100000"/>
                <a:defRPr/>
              </a:pPr>
              <a:t>13</a:t>
            </a:fld>
            <a:endParaRPr lang="en-US" smtClean="0">
              <a:solidFill>
                <a:srgbClr val="000000"/>
              </a:solidFill>
              <a:latin typeface="Calibri"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89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La adaptación incorrecta del arnés puede derivar en una lesión, en que se salga o en un trauma por suspensión.</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Vacíe los bolsillos, inspeccione el equipo y desabroche las hebillas.</a:t>
            </a:r>
          </a:p>
          <a:p>
            <a:pPr eaLnBrk="1" hangingPunct="1">
              <a:spcBef>
                <a:spcPts val="600"/>
              </a:spcBef>
            </a:pPr>
            <a:r>
              <a:rPr lang="es-ES" smtClean="0">
                <a:solidFill>
                  <a:srgbClr val="000000"/>
                </a:solidFill>
                <a:latin typeface="Times New Roman" pitchFamily="18" charset="0"/>
                <a:cs typeface="Times New Roman" pitchFamily="18" charset="0"/>
              </a:rPr>
              <a:t> </a:t>
            </a:r>
          </a:p>
        </p:txBody>
      </p:sp>
      <p:sp>
        <p:nvSpPr>
          <p:cNvPr id="330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481EC82-3535-4167-9079-A7F1C582622C}" type="slidenum">
              <a:rPr lang="en-US" smtClean="0">
                <a:solidFill>
                  <a:srgbClr val="000000"/>
                </a:solidFill>
                <a:latin typeface="Calibri" pitchFamily="34" charset="0"/>
              </a:rPr>
              <a:pPr fontAlgn="base">
                <a:spcBef>
                  <a:spcPct val="0"/>
                </a:spcBef>
                <a:spcAft>
                  <a:spcPct val="0"/>
                </a:spcAft>
                <a:buSzPct val="100000"/>
                <a:defRPr/>
              </a:pPr>
              <a:t>130</a:t>
            </a:fld>
            <a:endParaRPr lang="en-US" smtClean="0">
              <a:solidFill>
                <a:srgbClr val="000000"/>
              </a:solidFill>
              <a:latin typeface="Calibri"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90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El facilitador puede demostrar este proceso ya sea durante estas diapositivas o al final de las diapositivas si una persona competente está disponible para verificar. </a:t>
            </a:r>
          </a:p>
          <a:p>
            <a:pPr eaLnBrk="1" hangingPunct="1">
              <a:spcBef>
                <a:spcPct val="0"/>
              </a:spcBef>
              <a:buFontTx/>
              <a:buChar char="•"/>
            </a:pPr>
            <a:r>
              <a:rPr lang="es-ES" smtClean="0">
                <a:solidFill>
                  <a:srgbClr val="000000"/>
                </a:solidFill>
                <a:cs typeface="Times New Roman" pitchFamily="18" charset="0"/>
              </a:rPr>
              <a:t>De lo contrario, se proporciona un video durante la Actividad 10 que demuestra el proceso.</a:t>
            </a:r>
          </a:p>
        </p:txBody>
      </p:sp>
      <p:sp>
        <p:nvSpPr>
          <p:cNvPr id="331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0EBBA95-BC71-417C-9AA4-435B2EBE3CEA}" type="slidenum">
              <a:rPr lang="en-US" smtClean="0">
                <a:solidFill>
                  <a:srgbClr val="000000"/>
                </a:solidFill>
                <a:latin typeface="Calibri" pitchFamily="34" charset="0"/>
              </a:rPr>
              <a:pPr fontAlgn="base">
                <a:spcBef>
                  <a:spcPct val="0"/>
                </a:spcBef>
                <a:spcAft>
                  <a:spcPct val="0"/>
                </a:spcAft>
                <a:buSzPct val="100000"/>
                <a:defRPr/>
              </a:pPr>
              <a:t>131</a:t>
            </a:fld>
            <a:endParaRPr lang="en-US" smtClean="0">
              <a:solidFill>
                <a:srgbClr val="000000"/>
              </a:solidFill>
              <a:latin typeface="Calibri"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90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El facilitador puede demostrar este proceso ya sea durante estas diapositivas o al final de las diapositivas si una persona competente está disponible para verificar. </a:t>
            </a:r>
          </a:p>
          <a:p>
            <a:pPr eaLnBrk="1" hangingPunct="1">
              <a:spcBef>
                <a:spcPct val="0"/>
              </a:spcBef>
              <a:buFontTx/>
              <a:buChar char="•"/>
            </a:pPr>
            <a:r>
              <a:rPr lang="es-ES" smtClean="0">
                <a:solidFill>
                  <a:srgbClr val="000000"/>
                </a:solidFill>
                <a:cs typeface="Times New Roman" pitchFamily="18" charset="0"/>
              </a:rPr>
              <a:t>De lo contrario, se proporciona un video durante la Actividad 10 que demuestra el proceso.</a:t>
            </a:r>
          </a:p>
        </p:txBody>
      </p:sp>
      <p:sp>
        <p:nvSpPr>
          <p:cNvPr id="332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C3C4C45-027E-4359-B917-47715B82BB0B}" type="slidenum">
              <a:rPr lang="en-US" smtClean="0">
                <a:solidFill>
                  <a:srgbClr val="000000"/>
                </a:solidFill>
                <a:latin typeface="Calibri" pitchFamily="34" charset="0"/>
              </a:rPr>
              <a:pPr fontAlgn="base">
                <a:spcBef>
                  <a:spcPct val="0"/>
                </a:spcBef>
                <a:spcAft>
                  <a:spcPct val="0"/>
                </a:spcAft>
                <a:buSzPct val="100000"/>
                <a:defRPr/>
              </a:pPr>
              <a:t>132</a:t>
            </a:fld>
            <a:endParaRPr lang="en-US" smtClean="0">
              <a:solidFill>
                <a:srgbClr val="000000"/>
              </a:solidFill>
              <a:latin typeface="Calibri"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3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91</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El facilitador debe demostrar el ajuste del arnés si una persona competente está disponible para hacer una revisión. </a:t>
            </a:r>
          </a:p>
          <a:p>
            <a:pPr eaLnBrk="1" hangingPunct="1">
              <a:spcBef>
                <a:spcPct val="0"/>
              </a:spcBef>
              <a:buFontTx/>
              <a:buChar char="•"/>
            </a:pPr>
            <a:r>
              <a:rPr lang="es-ES" smtClean="0">
                <a:solidFill>
                  <a:srgbClr val="000000"/>
                </a:solidFill>
              </a:rPr>
              <a:t>De lo contrario, se proporciona un video durante la Actividad 10 que demuestra el proceso.</a:t>
            </a:r>
          </a:p>
          <a:p>
            <a:pPr eaLnBrk="1" hangingPunct="1">
              <a:spcBef>
                <a:spcPct val="0"/>
              </a:spcBef>
              <a:buFontTx/>
              <a:buChar char="•"/>
            </a:pPr>
            <a:r>
              <a:rPr lang="es-ES" smtClean="0">
                <a:solidFill>
                  <a:srgbClr val="000000"/>
                </a:solidFill>
              </a:rPr>
              <a:t>Se proporciona una tabla en la SG que detalla cómo ajustar cada zona.</a:t>
            </a:r>
          </a:p>
        </p:txBody>
      </p:sp>
      <p:sp>
        <p:nvSpPr>
          <p:cNvPr id="333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B7446F7-9A49-4046-8121-B8D8D573783E}" type="slidenum">
              <a:rPr lang="en-US" smtClean="0">
                <a:solidFill>
                  <a:srgbClr val="000000"/>
                </a:solidFill>
                <a:latin typeface="Calibri" pitchFamily="34" charset="0"/>
              </a:rPr>
              <a:pPr fontAlgn="base">
                <a:spcBef>
                  <a:spcPct val="0"/>
                </a:spcBef>
                <a:spcAft>
                  <a:spcPct val="0"/>
                </a:spcAft>
                <a:buSzPct val="100000"/>
                <a:defRPr/>
              </a:pPr>
              <a:t>133</a:t>
            </a:fld>
            <a:endParaRPr lang="en-US" smtClean="0">
              <a:solidFill>
                <a:srgbClr val="000000"/>
              </a:solidFill>
              <a:latin typeface="Calibri"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cs typeface="Times New Roman" pitchFamily="18" charset="0"/>
              </a:rPr>
              <a:t>SG página 92-93</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5 a 7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Plantilla de adaptación adecuada (SG páginas 94-95)</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Esta actividad refuerza la lección de este módulo sobre la adaptación adecuada.</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Práctica</a:t>
            </a:r>
            <a:r>
              <a:rPr lang="es-ES" smtClean="0">
                <a:solidFill>
                  <a:srgbClr val="000000"/>
                </a:solidFill>
                <a:latin typeface="Times New Roman" pitchFamily="18" charset="0"/>
                <a:cs typeface="Times New Roman" pitchFamily="18" charset="0"/>
              </a:rPr>
              <a:t> </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Refiérase a la actividad en la SG.</a:t>
            </a:r>
          </a:p>
          <a:p>
            <a:pPr eaLnBrk="1" hangingPunct="1">
              <a:spcBef>
                <a:spcPct val="0"/>
              </a:spcBef>
              <a:buFont typeface="Symbol" pitchFamily="18" charset="2"/>
              <a:buChar char=""/>
            </a:pPr>
            <a:r>
              <a:rPr lang="es-ES" smtClean="0">
                <a:solidFill>
                  <a:srgbClr val="000000"/>
                </a:solidFill>
                <a:latin typeface="Times New Roman" pitchFamily="18" charset="0"/>
                <a:cs typeface="Times New Roman" pitchFamily="18" charset="0"/>
              </a:rPr>
              <a:t>Dé 5 minutos a los estudiantes para que determinen si el equipo en las fotografías se ajusta de manera adecuada.</a:t>
            </a:r>
          </a:p>
          <a:p>
            <a:pPr eaLnBrk="1" hangingPunct="1">
              <a:spcBef>
                <a:spcPct val="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Revise las respuestas con la clase.</a:t>
            </a:r>
          </a:p>
        </p:txBody>
      </p:sp>
      <p:sp>
        <p:nvSpPr>
          <p:cNvPr id="334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B717F46-63C1-482D-9DBB-424CDE4ACB91}" type="slidenum">
              <a:rPr lang="en-US" smtClean="0">
                <a:solidFill>
                  <a:srgbClr val="000000"/>
                </a:solidFill>
                <a:latin typeface="Calibri" pitchFamily="34" charset="0"/>
              </a:rPr>
              <a:pPr fontAlgn="base">
                <a:spcBef>
                  <a:spcPct val="0"/>
                </a:spcBef>
                <a:spcAft>
                  <a:spcPct val="0"/>
                </a:spcAft>
                <a:buSzPct val="100000"/>
                <a:defRPr/>
              </a:pPr>
              <a:t>134</a:t>
            </a:fld>
            <a:endParaRPr lang="en-US" smtClean="0">
              <a:solidFill>
                <a:srgbClr val="000000"/>
              </a:solidFill>
              <a:latin typeface="Calibri"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5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92-93</a:t>
            </a:r>
          </a:p>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No. El arnés está flojo y el anillo en D está demasiado bajo.</a:t>
            </a:r>
          </a:p>
        </p:txBody>
      </p:sp>
      <p:sp>
        <p:nvSpPr>
          <p:cNvPr id="3358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0200ACE-DC9B-41AD-BAFC-685E57744508}" type="slidenum">
              <a:rPr lang="en-US" smtClean="0">
                <a:solidFill>
                  <a:srgbClr val="000000"/>
                </a:solidFill>
                <a:latin typeface="Calibri" pitchFamily="34" charset="0"/>
              </a:rPr>
              <a:pPr fontAlgn="base">
                <a:spcBef>
                  <a:spcPct val="0"/>
                </a:spcBef>
                <a:spcAft>
                  <a:spcPct val="0"/>
                </a:spcAft>
                <a:buSzPct val="100000"/>
                <a:defRPr/>
              </a:pPr>
              <a:t>135</a:t>
            </a:fld>
            <a:endParaRPr lang="en-US" smtClean="0">
              <a:solidFill>
                <a:srgbClr val="000000"/>
              </a:solidFill>
              <a:latin typeface="Calibri"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6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92-93</a:t>
            </a:r>
          </a:p>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2"/>
            </a:pPr>
            <a:r>
              <a:rPr lang="es-ES" smtClean="0">
                <a:solidFill>
                  <a:srgbClr val="000000"/>
                </a:solidFill>
                <a:latin typeface="Times New Roman" pitchFamily="18" charset="0"/>
                <a:cs typeface="Times New Roman" pitchFamily="18" charset="0"/>
              </a:rPr>
              <a:t>Sí.  El anillo en D está ubicado entre los omóplatos y el arnés parece estar adaptado correctamente.</a:t>
            </a:r>
          </a:p>
        </p:txBody>
      </p:sp>
      <p:sp>
        <p:nvSpPr>
          <p:cNvPr id="3369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20896FA-0193-4FE6-902A-928640A7CA7F}" type="slidenum">
              <a:rPr lang="en-US" smtClean="0">
                <a:solidFill>
                  <a:srgbClr val="000000"/>
                </a:solidFill>
                <a:latin typeface="Calibri" pitchFamily="34" charset="0"/>
              </a:rPr>
              <a:pPr fontAlgn="base">
                <a:spcBef>
                  <a:spcPct val="0"/>
                </a:spcBef>
                <a:spcAft>
                  <a:spcPct val="0"/>
                </a:spcAft>
                <a:buSzPct val="100000"/>
                <a:defRPr/>
              </a:pPr>
              <a:t>136</a:t>
            </a:fld>
            <a:endParaRPr lang="en-US" smtClean="0">
              <a:solidFill>
                <a:srgbClr val="000000"/>
              </a:solidFill>
              <a:latin typeface="Calibri"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92-93</a:t>
            </a:r>
          </a:p>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3"/>
            </a:pPr>
            <a:r>
              <a:rPr lang="es-ES" smtClean="0">
                <a:solidFill>
                  <a:srgbClr val="000000"/>
                </a:solidFill>
                <a:latin typeface="Times New Roman" pitchFamily="18" charset="0"/>
                <a:cs typeface="Times New Roman" pitchFamily="18" charset="0"/>
              </a:rPr>
              <a:t>Sí.</a:t>
            </a:r>
          </a:p>
        </p:txBody>
      </p:sp>
      <p:sp>
        <p:nvSpPr>
          <p:cNvPr id="3379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1F93A13-F03D-4CE7-9C08-B71D510BDC86}" type="slidenum">
              <a:rPr lang="en-US" smtClean="0">
                <a:solidFill>
                  <a:srgbClr val="000000"/>
                </a:solidFill>
                <a:latin typeface="Calibri" pitchFamily="34" charset="0"/>
              </a:rPr>
              <a:pPr fontAlgn="base">
                <a:spcBef>
                  <a:spcPct val="0"/>
                </a:spcBef>
                <a:spcAft>
                  <a:spcPct val="0"/>
                </a:spcAft>
                <a:buSzPct val="100000"/>
                <a:defRPr/>
              </a:pPr>
              <a:t>137</a:t>
            </a:fld>
            <a:endParaRPr lang="en-US" smtClean="0">
              <a:solidFill>
                <a:srgbClr val="000000"/>
              </a:solidFill>
              <a:latin typeface="Calibri"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92-93</a:t>
            </a:r>
          </a:p>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4"/>
            </a:pPr>
            <a:r>
              <a:rPr lang="es-ES" smtClean="0">
                <a:solidFill>
                  <a:srgbClr val="000000"/>
                </a:solidFill>
                <a:latin typeface="Times New Roman" pitchFamily="18" charset="0"/>
                <a:cs typeface="Times New Roman" pitchFamily="18" charset="0"/>
              </a:rPr>
              <a:t>No. Colocación incorrecta del anillo en D trasero.</a:t>
            </a:r>
          </a:p>
          <a:p>
            <a:pPr eaLnBrk="1" hangingPunct="1">
              <a:spcBef>
                <a:spcPct val="0"/>
              </a:spcBef>
            </a:pPr>
            <a:r>
              <a:rPr lang="es-ES" b="1" smtClean="0">
                <a:solidFill>
                  <a:srgbClr val="000000"/>
                </a:solidFill>
                <a:latin typeface="Times New Roman" pitchFamily="18" charset="0"/>
                <a:cs typeface="Times New Roman" pitchFamily="18" charset="0"/>
              </a:rPr>
              <a:t> </a:t>
            </a:r>
          </a:p>
        </p:txBody>
      </p:sp>
      <p:sp>
        <p:nvSpPr>
          <p:cNvPr id="3389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F1513B7-3740-41A9-9DD0-9AEC3D5D313D}" type="slidenum">
              <a:rPr lang="en-US" smtClean="0">
                <a:solidFill>
                  <a:srgbClr val="000000"/>
                </a:solidFill>
                <a:latin typeface="Calibri" pitchFamily="34" charset="0"/>
              </a:rPr>
              <a:pPr fontAlgn="base">
                <a:spcBef>
                  <a:spcPct val="0"/>
                </a:spcBef>
                <a:spcAft>
                  <a:spcPct val="0"/>
                </a:spcAft>
                <a:buSzPct val="100000"/>
                <a:defRPr/>
              </a:pPr>
              <a:t>138</a:t>
            </a:fld>
            <a:endParaRPr lang="en-US" smtClean="0">
              <a:solidFill>
                <a:srgbClr val="000000"/>
              </a:solidFill>
              <a:latin typeface="Calibri"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cs typeface="Times New Roman" pitchFamily="18" charset="0"/>
              </a:rPr>
              <a:t>SG página 92-93</a:t>
            </a:r>
          </a:p>
          <a:p>
            <a:pPr eaLnBrk="1" hangingPunct="1">
              <a:spcBef>
                <a:spcPts val="600"/>
              </a:spcBef>
            </a:pPr>
            <a:r>
              <a:rPr lang="en-U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5"/>
            </a:pPr>
            <a:r>
              <a:rPr lang="en-US" smtClean="0">
                <a:solidFill>
                  <a:srgbClr val="000000"/>
                </a:solidFill>
                <a:latin typeface="Times New Roman" pitchFamily="18" charset="0"/>
                <a:cs typeface="Times New Roman" pitchFamily="18" charset="0"/>
              </a:rPr>
              <a:t>Sí.</a:t>
            </a:r>
          </a:p>
        </p:txBody>
      </p:sp>
      <p:sp>
        <p:nvSpPr>
          <p:cNvPr id="339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A48E2EA-8A72-4043-85F2-EE50CD052C80}" type="slidenum">
              <a:rPr lang="en-US" smtClean="0">
                <a:solidFill>
                  <a:srgbClr val="000000"/>
                </a:solidFill>
                <a:latin typeface="Calibri" pitchFamily="34" charset="0"/>
              </a:rPr>
              <a:pPr fontAlgn="base">
                <a:spcBef>
                  <a:spcPct val="0"/>
                </a:spcBef>
                <a:spcAft>
                  <a:spcPct val="0"/>
                </a:spcAft>
                <a:buSzPct val="100000"/>
                <a:defRPr/>
              </a:pPr>
              <a:t>139</a:t>
            </a:fld>
            <a:endParaRPr lang="en-US" smtClean="0">
              <a:solidFill>
                <a:srgbClr val="000000"/>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1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rPr>
              <a:t>Tiempo</a:t>
            </a:r>
          </a:p>
          <a:p>
            <a:pPr eaLnBrk="1" hangingPunct="1">
              <a:spcBef>
                <a:spcPct val="0"/>
              </a:spcBef>
            </a:pPr>
            <a:r>
              <a:rPr lang="es-ES" smtClean="0">
                <a:solidFill>
                  <a:srgbClr val="000000"/>
                </a:solidFill>
              </a:rPr>
              <a:t>Aproximadamente 5 minutos</a:t>
            </a:r>
          </a:p>
          <a:p>
            <a:pPr eaLnBrk="1" hangingPunct="1">
              <a:spcBef>
                <a:spcPct val="0"/>
              </a:spcBef>
            </a:pPr>
            <a:r>
              <a:rPr lang="es-ES" smtClean="0">
                <a:solidFill>
                  <a:srgbClr val="000000"/>
                </a:solidFill>
              </a:rPr>
              <a:t> </a:t>
            </a:r>
          </a:p>
          <a:p>
            <a:pPr eaLnBrk="1" hangingPunct="1">
              <a:spcBef>
                <a:spcPct val="0"/>
              </a:spcBef>
            </a:pPr>
            <a:r>
              <a:rPr lang="es-ES" b="1" smtClean="0">
                <a:solidFill>
                  <a:srgbClr val="000000"/>
                </a:solidFill>
              </a:rPr>
              <a:t>Materiales</a:t>
            </a:r>
          </a:p>
          <a:p>
            <a:pPr eaLnBrk="1" hangingPunct="1">
              <a:spcBef>
                <a:spcPct val="0"/>
              </a:spcBef>
              <a:buFontTx/>
              <a:buChar char="•"/>
            </a:pPr>
            <a:r>
              <a:rPr lang="es-ES" smtClean="0">
                <a:solidFill>
                  <a:srgbClr val="000000"/>
                </a:solidFill>
              </a:rPr>
              <a:t>Rotafolio</a:t>
            </a:r>
          </a:p>
          <a:p>
            <a:pPr eaLnBrk="1" hangingPunct="1">
              <a:spcBef>
                <a:spcPct val="0"/>
              </a:spcBef>
              <a:buFontTx/>
              <a:buChar char="•"/>
            </a:pPr>
            <a:r>
              <a:rPr lang="es-ES" smtClean="0">
                <a:solidFill>
                  <a:srgbClr val="000000"/>
                </a:solidFill>
              </a:rPr>
              <a:t>Marcadores</a:t>
            </a:r>
          </a:p>
          <a:p>
            <a:pPr eaLnBrk="1" hangingPunct="1">
              <a:spcBef>
                <a:spcPct val="0"/>
              </a:spcBef>
            </a:pPr>
            <a:r>
              <a:rPr lang="es-ES" smtClean="0">
                <a:solidFill>
                  <a:srgbClr val="000000"/>
                </a:solidFill>
              </a:rPr>
              <a:t> </a:t>
            </a:r>
          </a:p>
          <a:p>
            <a:pPr eaLnBrk="1" hangingPunct="1">
              <a:spcBef>
                <a:spcPct val="0"/>
              </a:spcBef>
            </a:pPr>
            <a:r>
              <a:rPr lang="es-ES" b="1" smtClean="0">
                <a:solidFill>
                  <a:srgbClr val="000000"/>
                </a:solidFill>
              </a:rPr>
              <a:t>Objetivo</a:t>
            </a:r>
          </a:p>
          <a:p>
            <a:pPr eaLnBrk="1" hangingPunct="1">
              <a:spcBef>
                <a:spcPct val="0"/>
              </a:spcBef>
              <a:buFontTx/>
              <a:buChar char="•"/>
            </a:pPr>
            <a:r>
              <a:rPr lang="es-ES" smtClean="0">
                <a:solidFill>
                  <a:srgbClr val="000000"/>
                </a:solidFill>
              </a:rPr>
              <a:t>Esta actividad prolonga el conocimiento que los estudiantes ya tienen sobre los peligros de caídas.</a:t>
            </a:r>
          </a:p>
          <a:p>
            <a:pPr eaLnBrk="1" hangingPunct="1">
              <a:spcBef>
                <a:spcPct val="0"/>
              </a:spcBef>
            </a:pPr>
            <a:r>
              <a:rPr lang="es-ES" smtClean="0">
                <a:solidFill>
                  <a:srgbClr val="000000"/>
                </a:solidFill>
              </a:rPr>
              <a:t> </a:t>
            </a:r>
          </a:p>
          <a:p>
            <a:pPr eaLnBrk="1" hangingPunct="1">
              <a:spcBef>
                <a:spcPct val="0"/>
              </a:spcBef>
            </a:pPr>
            <a:r>
              <a:rPr lang="es-ES" b="1" smtClean="0">
                <a:solidFill>
                  <a:srgbClr val="000000"/>
                </a:solidFill>
              </a:rPr>
              <a:t>Instrucción</a:t>
            </a:r>
          </a:p>
          <a:p>
            <a:pPr eaLnBrk="1" hangingPunct="1">
              <a:spcBef>
                <a:spcPct val="0"/>
              </a:spcBef>
              <a:buFont typeface="Calibri Light" pitchFamily="34" charset="0"/>
              <a:buAutoNum type="arabicPeriod"/>
            </a:pPr>
            <a:r>
              <a:rPr lang="es-ES" smtClean="0">
                <a:solidFill>
                  <a:srgbClr val="000000"/>
                </a:solidFill>
              </a:rPr>
              <a:t>Pida a un voluntario que registre las respuestas en el rotafolio.</a:t>
            </a:r>
          </a:p>
          <a:p>
            <a:pPr eaLnBrk="1" hangingPunct="1">
              <a:spcBef>
                <a:spcPct val="0"/>
              </a:spcBef>
              <a:buFont typeface="Calibri Light" pitchFamily="34" charset="0"/>
              <a:buAutoNum type="arabicPeriod"/>
            </a:pPr>
            <a:r>
              <a:rPr lang="es-ES" smtClean="0">
                <a:solidFill>
                  <a:srgbClr val="000000"/>
                </a:solidFill>
              </a:rPr>
              <a:t>En clase, generen una lista de peligros de caídas que se puedan encontrar en los sitios.</a:t>
            </a:r>
          </a:p>
          <a:p>
            <a:pPr eaLnBrk="1" hangingPunct="1">
              <a:spcBef>
                <a:spcPct val="0"/>
              </a:spcBef>
              <a:buFont typeface="Calibri Light" pitchFamily="34" charset="0"/>
              <a:buAutoNum type="arabicPeriod"/>
            </a:pPr>
            <a:r>
              <a:rPr lang="es-ES" smtClean="0">
                <a:solidFill>
                  <a:srgbClr val="000000"/>
                </a:solidFill>
              </a:rPr>
              <a:t>Analice las respuestas con la clase. </a:t>
            </a:r>
          </a:p>
          <a:p>
            <a:pPr eaLnBrk="1" hangingPunct="1">
              <a:spcBef>
                <a:spcPct val="0"/>
              </a:spcBef>
            </a:pPr>
            <a:r>
              <a:rPr lang="es-ES" smtClean="0">
                <a:solidFill>
                  <a:srgbClr val="000000"/>
                </a:solidFill>
              </a:rPr>
              <a:t> </a:t>
            </a:r>
          </a:p>
          <a:p>
            <a:pPr eaLnBrk="1" hangingPunct="1">
              <a:spcBef>
                <a:spcPct val="0"/>
              </a:spcBef>
            </a:pPr>
            <a:r>
              <a:rPr lang="es-ES" b="1" smtClean="0">
                <a:solidFill>
                  <a:srgbClr val="000000"/>
                </a:solidFill>
              </a:rPr>
              <a:t>Respuestas propuestas</a:t>
            </a:r>
          </a:p>
          <a:p>
            <a:pPr eaLnBrk="1" hangingPunct="1">
              <a:spcBef>
                <a:spcPct val="0"/>
              </a:spcBef>
              <a:buFontTx/>
              <a:buChar char="•"/>
            </a:pPr>
            <a:r>
              <a:rPr lang="es-ES" smtClean="0">
                <a:solidFill>
                  <a:srgbClr val="000000"/>
                </a:solidFill>
              </a:rPr>
              <a:t>Bordes de ataque</a:t>
            </a:r>
          </a:p>
          <a:p>
            <a:pPr eaLnBrk="1" hangingPunct="1">
              <a:spcBef>
                <a:spcPct val="0"/>
              </a:spcBef>
              <a:buFontTx/>
              <a:buChar char="•"/>
            </a:pPr>
            <a:r>
              <a:rPr lang="es-ES" smtClean="0">
                <a:solidFill>
                  <a:srgbClr val="000000"/>
                </a:solidFill>
              </a:rPr>
              <a:t>Pasillos enrejados</a:t>
            </a:r>
          </a:p>
          <a:p>
            <a:pPr eaLnBrk="1" hangingPunct="1">
              <a:spcBef>
                <a:spcPct val="0"/>
              </a:spcBef>
              <a:buFontTx/>
              <a:buChar char="•"/>
            </a:pPr>
            <a:r>
              <a:rPr lang="es-ES" smtClean="0">
                <a:solidFill>
                  <a:srgbClr val="000000"/>
                </a:solidFill>
              </a:rPr>
              <a:t>Escaleras</a:t>
            </a:r>
          </a:p>
          <a:p>
            <a:pPr eaLnBrk="1" hangingPunct="1">
              <a:spcBef>
                <a:spcPct val="0"/>
              </a:spcBef>
              <a:buFontTx/>
              <a:buChar char="•"/>
            </a:pPr>
            <a:r>
              <a:rPr lang="es-ES" smtClean="0">
                <a:solidFill>
                  <a:srgbClr val="000000"/>
                </a:solidFill>
              </a:rPr>
              <a:t>Orificios abiertos</a:t>
            </a:r>
          </a:p>
          <a:p>
            <a:pPr eaLnBrk="1" hangingPunct="1">
              <a:spcBef>
                <a:spcPct val="0"/>
              </a:spcBef>
              <a:buFontTx/>
              <a:buChar char="•"/>
            </a:pPr>
            <a:r>
              <a:rPr lang="es-ES" smtClean="0">
                <a:solidFill>
                  <a:srgbClr val="000000"/>
                </a:solidFill>
              </a:rPr>
              <a:t>Plataforma de trabajo aéreo</a:t>
            </a:r>
          </a:p>
        </p:txBody>
      </p:sp>
      <p:sp>
        <p:nvSpPr>
          <p:cNvPr id="2119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3976AC5-34AE-4B9D-8B3C-3E8108A62FBC}" type="slidenum">
              <a:rPr lang="en-US" smtClean="0">
                <a:solidFill>
                  <a:srgbClr val="000000"/>
                </a:solidFill>
                <a:latin typeface="Calibri" pitchFamily="34" charset="0"/>
              </a:rPr>
              <a:pPr fontAlgn="base">
                <a:spcBef>
                  <a:spcPct val="0"/>
                </a:spcBef>
                <a:spcAft>
                  <a:spcPct val="0"/>
                </a:spcAft>
                <a:buSzPct val="100000"/>
                <a:defRPr/>
              </a:pPr>
              <a:t>14</a:t>
            </a:fld>
            <a:endParaRPr lang="en-US" smtClean="0">
              <a:solidFill>
                <a:srgbClr val="000000"/>
              </a:solidFill>
              <a:latin typeface="Calibri" pitchFamily="34"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cs typeface="Times New Roman" pitchFamily="18" charset="0"/>
              </a:rPr>
              <a:t>SG página 92-93</a:t>
            </a:r>
          </a:p>
          <a:p>
            <a:pPr eaLnBrk="1" hangingPunct="1">
              <a:spcBef>
                <a:spcPts val="600"/>
              </a:spcBef>
            </a:pPr>
            <a:r>
              <a:rPr lang="en-U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6"/>
            </a:pPr>
            <a:r>
              <a:rPr lang="en-US" smtClean="0">
                <a:solidFill>
                  <a:srgbClr val="000000"/>
                </a:solidFill>
                <a:latin typeface="Times New Roman" pitchFamily="18" charset="0"/>
                <a:cs typeface="Times New Roman" pitchFamily="18" charset="0"/>
              </a:rPr>
              <a:t>Sí.</a:t>
            </a:r>
          </a:p>
        </p:txBody>
      </p:sp>
      <p:sp>
        <p:nvSpPr>
          <p:cNvPr id="340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DE00E69-D662-4DDB-B8B0-0E8C2017425F}" type="slidenum">
              <a:rPr lang="en-US" smtClean="0">
                <a:solidFill>
                  <a:srgbClr val="000000"/>
                </a:solidFill>
                <a:latin typeface="Calibri" pitchFamily="34" charset="0"/>
              </a:rPr>
              <a:pPr fontAlgn="base">
                <a:spcBef>
                  <a:spcPct val="0"/>
                </a:spcBef>
                <a:spcAft>
                  <a:spcPct val="0"/>
                </a:spcAft>
                <a:buSzPct val="100000"/>
                <a:defRPr/>
              </a:pPr>
              <a:t>140</a:t>
            </a:fld>
            <a:endParaRPr lang="en-US" smtClean="0">
              <a:solidFill>
                <a:srgbClr val="000000"/>
              </a:solidFill>
              <a:latin typeface="Calibri"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92-93</a:t>
            </a:r>
          </a:p>
          <a:p>
            <a:pPr eaLnBrk="1" hangingPunct="1">
              <a:spcBef>
                <a:spcPts val="600"/>
              </a:spcBef>
            </a:pPr>
            <a:r>
              <a:rPr lang="es-E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7"/>
            </a:pPr>
            <a:r>
              <a:rPr lang="es-ES" smtClean="0">
                <a:solidFill>
                  <a:srgbClr val="000000"/>
                </a:solidFill>
                <a:latin typeface="Times New Roman" pitchFamily="18" charset="0"/>
                <a:cs typeface="Times New Roman" pitchFamily="18" charset="0"/>
              </a:rPr>
              <a:t>No. El arnés está flojo y la ubicación del anillo en D es demasiado baja.</a:t>
            </a:r>
          </a:p>
        </p:txBody>
      </p:sp>
      <p:sp>
        <p:nvSpPr>
          <p:cNvPr id="342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BFEB83D-3EC6-49AC-A1D4-F148E540BBF0}" type="slidenum">
              <a:rPr lang="en-US" smtClean="0">
                <a:solidFill>
                  <a:srgbClr val="000000"/>
                </a:solidFill>
                <a:latin typeface="Calibri" pitchFamily="34" charset="0"/>
              </a:rPr>
              <a:pPr fontAlgn="base">
                <a:spcBef>
                  <a:spcPct val="0"/>
                </a:spcBef>
                <a:spcAft>
                  <a:spcPct val="0"/>
                </a:spcAft>
                <a:buSzPct val="100000"/>
                <a:defRPr/>
              </a:pPr>
              <a:t>141</a:t>
            </a:fld>
            <a:endParaRPr lang="en-US" smtClean="0">
              <a:solidFill>
                <a:srgbClr val="000000"/>
              </a:solidFill>
              <a:latin typeface="Calibri"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cs typeface="Times New Roman" pitchFamily="18" charset="0"/>
              </a:rPr>
              <a:t>SG página 92-93</a:t>
            </a:r>
          </a:p>
          <a:p>
            <a:pPr eaLnBrk="1" hangingPunct="1">
              <a:spcBef>
                <a:spcPts val="600"/>
              </a:spcBef>
            </a:pPr>
            <a:r>
              <a:rPr lang="en-US" b="1" smtClean="0">
                <a:solidFill>
                  <a:srgbClr val="000000"/>
                </a:solidFill>
                <a:latin typeface="Times New Roman" pitchFamily="18" charset="0"/>
                <a:cs typeface="Times New Roman" pitchFamily="18" charset="0"/>
              </a:rPr>
              <a:t>Respuestas</a:t>
            </a:r>
          </a:p>
          <a:p>
            <a:pPr eaLnBrk="1" hangingPunct="1">
              <a:spcBef>
                <a:spcPct val="0"/>
              </a:spcBef>
              <a:buFont typeface="Calibri Light" pitchFamily="34" charset="0"/>
              <a:buAutoNum type="arabicPeriod" startAt="8"/>
            </a:pPr>
            <a:r>
              <a:rPr lang="en-US" smtClean="0">
                <a:solidFill>
                  <a:srgbClr val="000000"/>
                </a:solidFill>
                <a:latin typeface="Times New Roman" pitchFamily="18" charset="0"/>
                <a:cs typeface="Times New Roman" pitchFamily="18" charset="0"/>
              </a:rPr>
              <a:t>Sí.</a:t>
            </a:r>
          </a:p>
        </p:txBody>
      </p:sp>
      <p:sp>
        <p:nvSpPr>
          <p:cNvPr id="343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1F31B96-8306-4345-BCD1-3ABA18A78054}" type="slidenum">
              <a:rPr lang="en-US" smtClean="0">
                <a:solidFill>
                  <a:srgbClr val="000000"/>
                </a:solidFill>
                <a:latin typeface="Calibri" pitchFamily="34" charset="0"/>
              </a:rPr>
              <a:pPr fontAlgn="base">
                <a:spcBef>
                  <a:spcPct val="0"/>
                </a:spcBef>
                <a:spcAft>
                  <a:spcPct val="0"/>
                </a:spcAft>
                <a:buSzPct val="100000"/>
                <a:defRPr/>
              </a:pPr>
              <a:t>142</a:t>
            </a:fld>
            <a:endParaRPr lang="en-US" smtClean="0">
              <a:solidFill>
                <a:srgbClr val="000000"/>
              </a:solidFill>
              <a:latin typeface="Calibri"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5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Arneses y cordones (uno por estudiante)</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Brazo pescante </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pPr>
            <a:r>
              <a:rPr lang="es-ES" smtClean="0">
                <a:solidFill>
                  <a:srgbClr val="000000"/>
                </a:solidFill>
                <a:latin typeface="Times New Roman" pitchFamily="18" charset="0"/>
                <a:cs typeface="Times New Roman" pitchFamily="18" charset="0"/>
              </a:rPr>
              <a:t>Esta actividad refuerza la lección de este módulo sobre la adaptación adecuada.</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Mire el video.</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El facilitador tendrá una tabla con los arneses y cordones.</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Dirija a los estudiantes a la mesa con los arneses y los cordones.  Pídales que se unan en pares.</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Cada estudiante debe adaptarse y colocar su arnés.  Después, el compañero debe inspeccionar la adaptación del arnés.</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El facilitador colgará a cada estudiante momentáneamente con el brazo pescante para determinar si se realizó correctamente.</a:t>
            </a:r>
          </a:p>
        </p:txBody>
      </p:sp>
      <p:sp>
        <p:nvSpPr>
          <p:cNvPr id="344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BBBF1E4-0D70-4F65-A1F2-43284FF404BB}" type="slidenum">
              <a:rPr lang="en-US" smtClean="0">
                <a:solidFill>
                  <a:srgbClr val="000000"/>
                </a:solidFill>
                <a:latin typeface="Calibri" pitchFamily="34" charset="0"/>
              </a:rPr>
              <a:pPr fontAlgn="base">
                <a:spcBef>
                  <a:spcPct val="0"/>
                </a:spcBef>
                <a:spcAft>
                  <a:spcPct val="0"/>
                </a:spcAft>
                <a:buSzPct val="100000"/>
                <a:defRPr/>
              </a:pPr>
              <a:t>143</a:t>
            </a:fld>
            <a:endParaRPr lang="en-US" smtClean="0">
              <a:solidFill>
                <a:srgbClr val="000000"/>
              </a:solidFill>
              <a:latin typeface="Calibri"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5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Instrucción</a:t>
            </a:r>
          </a:p>
          <a:p>
            <a:pPr eaLnBrk="1" hangingPunct="1">
              <a:spcBef>
                <a:spcPct val="0"/>
              </a:spcBef>
            </a:pPr>
            <a:r>
              <a:rPr lang="en-US" smtClean="0">
                <a:solidFill>
                  <a:srgbClr val="000000"/>
                </a:solidFill>
              </a:rPr>
              <a:t>Mire el video y luego vuelva a la diapositiva anterior.</a:t>
            </a:r>
          </a:p>
        </p:txBody>
      </p:sp>
      <p:sp>
        <p:nvSpPr>
          <p:cNvPr id="345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E100B70-1BBB-474D-9B81-EDE1E92E29CE}" type="slidenum">
              <a:rPr lang="en-US" smtClean="0">
                <a:solidFill>
                  <a:srgbClr val="000000"/>
                </a:solidFill>
                <a:latin typeface="Calibri" pitchFamily="34" charset="0"/>
              </a:rPr>
              <a:pPr fontAlgn="base">
                <a:spcBef>
                  <a:spcPct val="0"/>
                </a:spcBef>
                <a:spcAft>
                  <a:spcPct val="0"/>
                </a:spcAft>
                <a:buSzPct val="100000"/>
                <a:defRPr/>
              </a:pPr>
              <a:t>144</a:t>
            </a:fld>
            <a:endParaRPr lang="en-US" smtClean="0">
              <a:solidFill>
                <a:srgbClr val="000000"/>
              </a:solidFill>
              <a:latin typeface="Calibri"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6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Revise las preguntas en la diapositiva.</a:t>
            </a:r>
          </a:p>
        </p:txBody>
      </p:sp>
      <p:sp>
        <p:nvSpPr>
          <p:cNvPr id="346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D60D407-6AFE-478E-A55C-2ED8405DC70C}" type="slidenum">
              <a:rPr lang="en-US" smtClean="0">
                <a:solidFill>
                  <a:srgbClr val="000000"/>
                </a:solidFill>
                <a:latin typeface="Calibri" pitchFamily="34" charset="0"/>
              </a:rPr>
              <a:pPr fontAlgn="base">
                <a:spcBef>
                  <a:spcPct val="0"/>
                </a:spcBef>
                <a:spcAft>
                  <a:spcPct val="0"/>
                </a:spcAft>
                <a:buSzPct val="100000"/>
                <a:defRPr/>
              </a:pPr>
              <a:t>145</a:t>
            </a:fld>
            <a:endParaRPr lang="en-US" smtClean="0">
              <a:solidFill>
                <a:srgbClr val="000000"/>
              </a:solidFill>
              <a:latin typeface="Calibri"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7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 </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Repase las respuestas en clase (consulte la siguiente página para ver las respuestas)</a:t>
            </a:r>
          </a:p>
        </p:txBody>
      </p:sp>
      <p:sp>
        <p:nvSpPr>
          <p:cNvPr id="347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DE4FAA7-9E1E-426B-8B02-334F065004D1}" type="slidenum">
              <a:rPr lang="en-US" smtClean="0">
                <a:solidFill>
                  <a:srgbClr val="000000"/>
                </a:solidFill>
                <a:latin typeface="Calibri" pitchFamily="34" charset="0"/>
              </a:rPr>
              <a:pPr fontAlgn="base">
                <a:spcBef>
                  <a:spcPct val="0"/>
                </a:spcBef>
                <a:spcAft>
                  <a:spcPct val="0"/>
                </a:spcAft>
                <a:buSzPct val="100000"/>
                <a:defRPr/>
              </a:pPr>
              <a:t>146</a:t>
            </a:fld>
            <a:endParaRPr lang="en-US" smtClean="0">
              <a:solidFill>
                <a:srgbClr val="000000"/>
              </a:solidFill>
              <a:latin typeface="Calibri" pitchFamily="34"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rPr>
              <a:t>SG página 49</a:t>
            </a:r>
          </a:p>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n-US" smtClean="0">
                <a:solidFill>
                  <a:srgbClr val="000000"/>
                </a:solidFill>
                <a:cs typeface="Times New Roman" pitchFamily="18" charset="0"/>
              </a:rPr>
              <a:t>b, SG pág. 89</a:t>
            </a:r>
          </a:p>
          <a:p>
            <a:pPr eaLnBrk="1" hangingPunct="1">
              <a:spcBef>
                <a:spcPct val="0"/>
              </a:spcBef>
              <a:buFont typeface="Calibri Light" pitchFamily="34" charset="0"/>
              <a:buAutoNum type="arabicPeriod"/>
            </a:pPr>
            <a:r>
              <a:rPr lang="en-US" smtClean="0">
                <a:solidFill>
                  <a:srgbClr val="000000"/>
                </a:solidFill>
                <a:cs typeface="Times New Roman" pitchFamily="18" charset="0"/>
              </a:rPr>
              <a:t>a, SG pág. 89</a:t>
            </a:r>
          </a:p>
        </p:txBody>
      </p:sp>
      <p:sp>
        <p:nvSpPr>
          <p:cNvPr id="348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C79AADF-08EC-41D9-9E9E-6AD14313AB63}" type="slidenum">
              <a:rPr lang="en-US" smtClean="0">
                <a:solidFill>
                  <a:srgbClr val="000000"/>
                </a:solidFill>
                <a:latin typeface="Calibri" pitchFamily="34" charset="0"/>
              </a:rPr>
              <a:pPr fontAlgn="base">
                <a:spcBef>
                  <a:spcPct val="0"/>
                </a:spcBef>
                <a:spcAft>
                  <a:spcPct val="0"/>
                </a:spcAft>
                <a:buSzPct val="100000"/>
                <a:defRPr/>
              </a:pPr>
              <a:t>147</a:t>
            </a:fld>
            <a:endParaRPr lang="en-US" smtClean="0">
              <a:solidFill>
                <a:srgbClr val="000000"/>
              </a:solidFill>
              <a:latin typeface="Calibri" pitchFamily="34"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ts val="60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c, SG pág. 89</a:t>
            </a:r>
          </a:p>
          <a:p>
            <a:pPr eaLnBrk="1" hangingPunct="1">
              <a:spcBef>
                <a:spcPct val="0"/>
              </a:spcBef>
            </a:pPr>
            <a:endParaRPr lang="es-ES" smtClean="0">
              <a:solidFill>
                <a:srgbClr val="000000"/>
              </a:solidFill>
              <a:latin typeface="Times New Roman" pitchFamily="18" charset="0"/>
              <a:cs typeface="Times New Roman" pitchFamily="18" charset="0"/>
            </a:endParaRP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p:txBody>
      </p:sp>
      <p:sp>
        <p:nvSpPr>
          <p:cNvPr id="349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4300665-E4DF-4D21-BD7E-6CF82DDA322A}" type="slidenum">
              <a:rPr lang="en-US" smtClean="0">
                <a:solidFill>
                  <a:srgbClr val="000000"/>
                </a:solidFill>
                <a:latin typeface="Calibri" pitchFamily="34" charset="0"/>
              </a:rPr>
              <a:pPr fontAlgn="base">
                <a:spcBef>
                  <a:spcPct val="0"/>
                </a:spcBef>
                <a:spcAft>
                  <a:spcPct val="0"/>
                </a:spcAft>
                <a:buSzPct val="100000"/>
                <a:defRPr/>
              </a:pPr>
              <a:t>148</a:t>
            </a:fld>
            <a:endParaRPr lang="en-US" smtClean="0">
              <a:solidFill>
                <a:srgbClr val="000000"/>
              </a:solidFill>
              <a:latin typeface="Calibri" pitchFamily="34"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0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97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350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E5C4A65-F1B6-4CB6-8E09-AFB3E0E857A1}" type="slidenum">
              <a:rPr lang="en-US" smtClean="0">
                <a:solidFill>
                  <a:srgbClr val="000000"/>
                </a:solidFill>
                <a:latin typeface="Calibri" pitchFamily="34" charset="0"/>
              </a:rPr>
              <a:pPr fontAlgn="base">
                <a:spcBef>
                  <a:spcPct val="0"/>
                </a:spcBef>
                <a:spcAft>
                  <a:spcPct val="0"/>
                </a:spcAft>
                <a:buSzPct val="100000"/>
                <a:defRPr/>
              </a:pPr>
              <a:t>149</a:t>
            </a:fld>
            <a:endParaRPr lang="en-US" smtClean="0">
              <a:solidFill>
                <a:srgbClr val="000000"/>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mtClean="0">
                <a:solidFill>
                  <a:srgbClr val="000000"/>
                </a:solidFill>
              </a:rPr>
              <a:t>Respuestas posibles</a:t>
            </a:r>
          </a:p>
          <a:p>
            <a:pPr eaLnBrk="1" hangingPunct="1">
              <a:spcBef>
                <a:spcPct val="0"/>
              </a:spcBef>
              <a:buFontTx/>
              <a:buChar char="•"/>
            </a:pPr>
            <a:r>
              <a:rPr lang="es-ES" smtClean="0">
                <a:solidFill>
                  <a:srgbClr val="000000"/>
                </a:solidFill>
              </a:rPr>
              <a:t>Existe una variedad de peligros en la fotografía; depende del trabajo que se esté realizando.</a:t>
            </a:r>
          </a:p>
          <a:p>
            <a:pPr marL="628650" lvl="1" indent="-171450" eaLnBrk="1" hangingPunct="1">
              <a:spcBef>
                <a:spcPct val="0"/>
              </a:spcBef>
              <a:buFontTx/>
              <a:buChar char="•"/>
            </a:pPr>
            <a:r>
              <a:rPr lang="es-ES" smtClean="0">
                <a:solidFill>
                  <a:srgbClr val="000000"/>
                </a:solidFill>
              </a:rPr>
              <a:t>¿Se están reparando luces (uso de escalera)?</a:t>
            </a:r>
          </a:p>
          <a:p>
            <a:pPr marL="628650" lvl="1" indent="-171450" eaLnBrk="1" hangingPunct="1">
              <a:spcBef>
                <a:spcPct val="0"/>
              </a:spcBef>
              <a:buFontTx/>
              <a:buChar char="•"/>
            </a:pPr>
            <a:r>
              <a:rPr lang="es-ES" smtClean="0">
                <a:solidFill>
                  <a:srgbClr val="000000"/>
                </a:solidFill>
              </a:rPr>
              <a:t>¿Se están reparando pasamanos?</a:t>
            </a:r>
          </a:p>
          <a:p>
            <a:pPr marL="628650" lvl="1" indent="-171450" eaLnBrk="1" hangingPunct="1">
              <a:spcBef>
                <a:spcPct val="0"/>
              </a:spcBef>
              <a:buFontTx/>
              <a:buChar char="•"/>
            </a:pPr>
            <a:r>
              <a:rPr lang="es-ES" smtClean="0">
                <a:solidFill>
                  <a:srgbClr val="000000"/>
                </a:solidFill>
              </a:rPr>
              <a:t>¿El personal está ingresando a conductos?</a:t>
            </a:r>
          </a:p>
          <a:p>
            <a:pPr marL="628650" lvl="1" indent="-171450" eaLnBrk="1" hangingPunct="1">
              <a:spcBef>
                <a:spcPct val="0"/>
              </a:spcBef>
              <a:buFontTx/>
              <a:buChar char="•"/>
            </a:pPr>
            <a:r>
              <a:rPr lang="es-ES" smtClean="0">
                <a:solidFill>
                  <a:srgbClr val="000000"/>
                </a:solidFill>
              </a:rPr>
              <a:t>¿Se está reparando una estructura (montacargas)?</a:t>
            </a:r>
          </a:p>
        </p:txBody>
      </p:sp>
      <p:sp>
        <p:nvSpPr>
          <p:cNvPr id="2129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C90AA64-3A7D-4D0A-8BEB-8AE61C035F6B}" type="slidenum">
              <a:rPr lang="en-US" smtClean="0">
                <a:solidFill>
                  <a:srgbClr val="000000"/>
                </a:solidFill>
                <a:latin typeface="Calibri" pitchFamily="34" charset="0"/>
              </a:rPr>
              <a:pPr fontAlgn="base">
                <a:spcBef>
                  <a:spcPct val="0"/>
                </a:spcBef>
                <a:spcAft>
                  <a:spcPct val="0"/>
                </a:spcAft>
                <a:buSzPct val="100000"/>
                <a:defRPr/>
              </a:pPr>
              <a:t>15</a:t>
            </a:fld>
            <a:endParaRPr lang="en-US" smtClean="0">
              <a:solidFill>
                <a:srgbClr val="000000"/>
              </a:solidFill>
              <a:latin typeface="Calibri" pitchFamily="34" charset="0"/>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1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páginas 99-100</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Uso inadecuado:</a:t>
            </a:r>
          </a:p>
          <a:p>
            <a:pPr marL="628650" lvl="1" indent="-171450" eaLnBrk="1" hangingPunct="1">
              <a:spcBef>
                <a:spcPct val="0"/>
              </a:spcBef>
              <a:buFontTx/>
              <a:buChar char="•"/>
            </a:pPr>
            <a:r>
              <a:rPr lang="es-ES" smtClean="0">
                <a:solidFill>
                  <a:srgbClr val="000000"/>
                </a:solidFill>
              </a:rPr>
              <a:t>Utilizar escaleras de una manera para la que no se crearon.</a:t>
            </a:r>
          </a:p>
          <a:p>
            <a:pPr marL="628650" lvl="1" indent="-171450" eaLnBrk="1" hangingPunct="1">
              <a:spcBef>
                <a:spcPct val="0"/>
              </a:spcBef>
              <a:buFontTx/>
              <a:buChar char="•"/>
            </a:pPr>
            <a:r>
              <a:rPr lang="es-ES" smtClean="0">
                <a:solidFill>
                  <a:srgbClr val="000000"/>
                </a:solidFill>
              </a:rPr>
              <a:t>Inclinarse lejos de una escalera mientras trabaja.</a:t>
            </a:r>
          </a:p>
          <a:p>
            <a:pPr marL="628650" lvl="1" indent="-171450" eaLnBrk="1" hangingPunct="1">
              <a:spcBef>
                <a:spcPct val="0"/>
              </a:spcBef>
              <a:buFontTx/>
              <a:buChar char="•"/>
            </a:pPr>
            <a:r>
              <a:rPr lang="es-ES" smtClean="0">
                <a:solidFill>
                  <a:srgbClr val="000000"/>
                </a:solidFill>
              </a:rPr>
              <a:t>No mantener los tres puntos de contacto.</a:t>
            </a:r>
          </a:p>
          <a:p>
            <a:pPr marL="628650" lvl="1" indent="-171450" eaLnBrk="1" hangingPunct="1">
              <a:spcBef>
                <a:spcPct val="0"/>
              </a:spcBef>
              <a:buFontTx/>
              <a:buChar char="•"/>
            </a:pPr>
            <a:r>
              <a:rPr lang="es-ES" smtClean="0">
                <a:solidFill>
                  <a:srgbClr val="000000"/>
                </a:solidFill>
              </a:rPr>
              <a:t>Colocar las escaleras sobre una superficie despareja que haga que se vuelva inestable y se tumbe.</a:t>
            </a:r>
          </a:p>
          <a:p>
            <a:pPr marL="628650" lvl="1" indent="-171450" eaLnBrk="1" hangingPunct="1">
              <a:spcBef>
                <a:spcPct val="0"/>
              </a:spcBef>
              <a:buFontTx/>
              <a:buChar char="•"/>
            </a:pPr>
            <a:r>
              <a:rPr lang="es-ES" smtClean="0">
                <a:solidFill>
                  <a:srgbClr val="000000"/>
                </a:solidFill>
              </a:rPr>
              <a:t>No colocar una barrida o no asegurar el área cuando la escalera esté en uso.</a:t>
            </a:r>
          </a:p>
          <a:p>
            <a:pPr eaLnBrk="1" hangingPunct="1">
              <a:spcBef>
                <a:spcPct val="0"/>
              </a:spcBef>
              <a:buFontTx/>
              <a:buChar char="•"/>
            </a:pPr>
            <a:r>
              <a:rPr lang="es-ES" smtClean="0">
                <a:solidFill>
                  <a:srgbClr val="000000"/>
                </a:solidFill>
              </a:rPr>
              <a:t>Selección y cuidado:</a:t>
            </a:r>
          </a:p>
          <a:p>
            <a:pPr marL="628650" lvl="1" indent="-171450" eaLnBrk="1" hangingPunct="1">
              <a:spcBef>
                <a:spcPct val="0"/>
              </a:spcBef>
              <a:buFontTx/>
              <a:buChar char="•"/>
            </a:pPr>
            <a:r>
              <a:rPr lang="es-ES" smtClean="0">
                <a:solidFill>
                  <a:srgbClr val="000000"/>
                </a:solidFill>
              </a:rPr>
              <a:t>Según la tarea y las condiciones ambientales presentes en el momento de uso.</a:t>
            </a:r>
          </a:p>
          <a:p>
            <a:pPr marL="628650" lvl="1" indent="-171450" eaLnBrk="1" hangingPunct="1">
              <a:spcBef>
                <a:spcPct val="0"/>
              </a:spcBef>
              <a:buFontTx/>
              <a:buChar char="•"/>
            </a:pPr>
            <a:r>
              <a:rPr lang="es-ES" smtClean="0">
                <a:solidFill>
                  <a:srgbClr val="000000"/>
                </a:solidFill>
              </a:rPr>
              <a:t>Limpiar después de cada uso y guardar correctamente.</a:t>
            </a:r>
          </a:p>
          <a:p>
            <a:pPr eaLnBrk="1" hangingPunct="1">
              <a:spcBef>
                <a:spcPct val="0"/>
              </a:spcBef>
              <a:buFontTx/>
              <a:buChar char="•"/>
            </a:pPr>
            <a:r>
              <a:rPr lang="es-ES" smtClean="0">
                <a:solidFill>
                  <a:srgbClr val="000000"/>
                </a:solidFill>
              </a:rPr>
              <a:t>Mejores prácticas:</a:t>
            </a:r>
          </a:p>
          <a:p>
            <a:pPr marL="628650" lvl="1" indent="-171450" eaLnBrk="1" hangingPunct="1">
              <a:spcBef>
                <a:spcPct val="0"/>
              </a:spcBef>
              <a:buFontTx/>
              <a:buChar char="•"/>
            </a:pPr>
            <a:r>
              <a:rPr lang="es-ES" smtClean="0">
                <a:solidFill>
                  <a:srgbClr val="000000"/>
                </a:solidFill>
              </a:rPr>
              <a:t>Consulte la lista “Siempre/Nunca” de las mejores prácticas en la SG.</a:t>
            </a:r>
          </a:p>
        </p:txBody>
      </p:sp>
      <p:sp>
        <p:nvSpPr>
          <p:cNvPr id="351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A9D8A59-E157-4028-92BD-55054FC3F01F}" type="slidenum">
              <a:rPr lang="en-US" smtClean="0">
                <a:solidFill>
                  <a:srgbClr val="000000"/>
                </a:solidFill>
                <a:latin typeface="Calibri" pitchFamily="34" charset="0"/>
              </a:rPr>
              <a:pPr fontAlgn="base">
                <a:spcBef>
                  <a:spcPct val="0"/>
                </a:spcBef>
                <a:spcAft>
                  <a:spcPct val="0"/>
                </a:spcAft>
                <a:buSzPct val="100000"/>
                <a:defRPr/>
              </a:pPr>
              <a:t>150</a:t>
            </a:fld>
            <a:endParaRPr lang="en-US" smtClean="0">
              <a:solidFill>
                <a:srgbClr val="000000"/>
              </a:solidFill>
              <a:latin typeface="Calibri" pitchFamily="34"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2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páginas 101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Preguntas de debate</a:t>
            </a:r>
          </a:p>
          <a:p>
            <a:pPr marL="628650" lvl="1" indent="-171450" eaLnBrk="1" hangingPunct="1">
              <a:spcBef>
                <a:spcPts val="600"/>
              </a:spcBef>
              <a:buFontTx/>
              <a:buChar char="•"/>
            </a:pPr>
            <a:r>
              <a:rPr lang="es-ES" smtClean="0">
                <a:solidFill>
                  <a:srgbClr val="000000"/>
                </a:solidFill>
                <a:latin typeface="Times New Roman" pitchFamily="18" charset="0"/>
                <a:cs typeface="Times New Roman" pitchFamily="18" charset="0"/>
              </a:rPr>
              <a:t>Según la Jerarquía de controles y los controles fundamentales que ha aprendido, ¿por qué esto se consideraría un éxito importante?  </a:t>
            </a:r>
          </a:p>
          <a:p>
            <a:pPr marL="628650" lvl="1" indent="-171450" eaLnBrk="1" hangingPunct="1">
              <a:spcBef>
                <a:spcPts val="600"/>
              </a:spcBef>
              <a:buFontTx/>
              <a:buChar char="•"/>
            </a:pPr>
            <a:r>
              <a:rPr lang="es-ES" smtClean="0">
                <a:solidFill>
                  <a:srgbClr val="000000"/>
                </a:solidFill>
                <a:latin typeface="Times New Roman" pitchFamily="18" charset="0"/>
                <a:cs typeface="Times New Roman" pitchFamily="18" charset="0"/>
              </a:rPr>
              <a:t>¿Cómo se implementó el control?  </a:t>
            </a:r>
          </a:p>
          <a:p>
            <a:pPr marL="628650" lvl="1" indent="-171450" eaLnBrk="1" hangingPunct="1">
              <a:spcBef>
                <a:spcPts val="600"/>
              </a:spcBef>
              <a:buFontTx/>
              <a:buChar char="•"/>
            </a:pPr>
            <a:r>
              <a:rPr lang="es-ES" smtClean="0">
                <a:solidFill>
                  <a:srgbClr val="000000"/>
                </a:solidFill>
                <a:latin typeface="Times New Roman" pitchFamily="18" charset="0"/>
                <a:cs typeface="Times New Roman" pitchFamily="18" charset="0"/>
              </a:rPr>
              <a:t>¿Cómo se relaciona esto con la Jerarquía de controles?  </a:t>
            </a:r>
          </a:p>
          <a:p>
            <a:pPr marL="628650" lvl="1" indent="-171450" eaLnBrk="1" hangingPunct="1">
              <a:spcBef>
                <a:spcPts val="600"/>
              </a:spcBef>
              <a:buFontTx/>
              <a:buChar char="•"/>
            </a:pPr>
            <a:r>
              <a:rPr lang="es-ES" smtClean="0">
                <a:solidFill>
                  <a:srgbClr val="000000"/>
                </a:solidFill>
                <a:latin typeface="Times New Roman" pitchFamily="18" charset="0"/>
                <a:cs typeface="Times New Roman" pitchFamily="18" charset="0"/>
              </a:rPr>
              <a:t>Utilizando el conocimiento sobre el trabajo en las alturas, ¿qué inquietudes adicionales tiene sobre el método original para acceder al puerto de llenado de grasa?</a:t>
            </a:r>
          </a:p>
        </p:txBody>
      </p:sp>
      <p:sp>
        <p:nvSpPr>
          <p:cNvPr id="352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2EF0A69-D202-4BD6-9A0F-AE26A8757620}" type="slidenum">
              <a:rPr lang="en-US" smtClean="0">
                <a:solidFill>
                  <a:srgbClr val="000000"/>
                </a:solidFill>
                <a:latin typeface="Calibri" pitchFamily="34" charset="0"/>
              </a:rPr>
              <a:pPr fontAlgn="base">
                <a:spcBef>
                  <a:spcPct val="0"/>
                </a:spcBef>
                <a:spcAft>
                  <a:spcPct val="0"/>
                </a:spcAft>
                <a:buSzPct val="100000"/>
                <a:defRPr/>
              </a:pPr>
              <a:t>151</a:t>
            </a:fld>
            <a:endParaRPr lang="en-US" smtClean="0">
              <a:solidFill>
                <a:srgbClr val="000000"/>
              </a:solidFill>
              <a:latin typeface="Calibri" pitchFamily="34"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3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102</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Cuándo utilizar escaleras con protección para caídas.</a:t>
            </a:r>
          </a:p>
          <a:p>
            <a:pPr marL="628650" lvl="1" indent="-171450" eaLnBrk="1" hangingPunct="1">
              <a:spcBef>
                <a:spcPct val="0"/>
              </a:spcBef>
              <a:buFontTx/>
              <a:buChar char="•"/>
            </a:pPr>
            <a:r>
              <a:rPr lang="es-ES" smtClean="0">
                <a:solidFill>
                  <a:srgbClr val="000000"/>
                </a:solidFill>
              </a:rPr>
              <a:t>¿Sus pies están a más de 6 pies del nivel inferior?</a:t>
            </a:r>
          </a:p>
          <a:p>
            <a:pPr marL="628650" lvl="1" indent="-171450" eaLnBrk="1" hangingPunct="1">
              <a:spcBef>
                <a:spcPct val="0"/>
              </a:spcBef>
              <a:buFontTx/>
              <a:buChar char="•"/>
            </a:pPr>
            <a:r>
              <a:rPr lang="es-ES" smtClean="0">
                <a:solidFill>
                  <a:srgbClr val="000000"/>
                </a:solidFill>
              </a:rPr>
              <a:t>¿La escalera está húmeda y sucia?</a:t>
            </a:r>
          </a:p>
          <a:p>
            <a:pPr marL="628650" lvl="1" indent="-171450" eaLnBrk="1" hangingPunct="1">
              <a:spcBef>
                <a:spcPct val="0"/>
              </a:spcBef>
              <a:buFontTx/>
              <a:buChar char="•"/>
            </a:pPr>
            <a:r>
              <a:rPr lang="es-ES" smtClean="0">
                <a:solidFill>
                  <a:srgbClr val="000000"/>
                </a:solidFill>
              </a:rPr>
              <a:t>¿La escalera se encuentra sobre una superficie despareja?</a:t>
            </a:r>
          </a:p>
          <a:p>
            <a:pPr marL="628650" lvl="1" indent="-171450" eaLnBrk="1" hangingPunct="1">
              <a:spcBef>
                <a:spcPct val="0"/>
              </a:spcBef>
              <a:buFontTx/>
              <a:buChar char="•"/>
            </a:pPr>
            <a:r>
              <a:rPr lang="es-ES" smtClean="0">
                <a:solidFill>
                  <a:srgbClr val="000000"/>
                </a:solidFill>
              </a:rPr>
              <a:t>¿El trabajo requiere inclinarse o estirarse lejos de la escalera?</a:t>
            </a:r>
          </a:p>
          <a:p>
            <a:pPr marL="628650" lvl="1" indent="-171450" eaLnBrk="1" hangingPunct="1">
              <a:spcBef>
                <a:spcPct val="0"/>
              </a:spcBef>
              <a:buFontTx/>
              <a:buChar char="•"/>
            </a:pPr>
            <a:r>
              <a:rPr lang="es-ES" smtClean="0">
                <a:solidFill>
                  <a:srgbClr val="000000"/>
                </a:solidFill>
              </a:rPr>
              <a:t>¿El trabajo incluye inclinarse sobre sustancias corrosivas u objetos afilados?</a:t>
            </a:r>
          </a:p>
          <a:p>
            <a:pPr eaLnBrk="1" hangingPunct="1">
              <a:spcBef>
                <a:spcPct val="0"/>
              </a:spcBef>
              <a:buFontTx/>
              <a:buChar char="•"/>
            </a:pPr>
            <a:r>
              <a:rPr lang="es-ES" b="1" smtClean="0">
                <a:solidFill>
                  <a:srgbClr val="000000"/>
                </a:solidFill>
              </a:rPr>
              <a:t>Nota: Si responde “sí” a cualquiera de las preguntas anteriores, necesitará una protección para caídas.</a:t>
            </a:r>
          </a:p>
          <a:p>
            <a:pPr eaLnBrk="1" hangingPunct="1">
              <a:spcBef>
                <a:spcPct val="0"/>
              </a:spcBef>
              <a:buFontTx/>
              <a:buChar char="•"/>
            </a:pPr>
            <a:r>
              <a:rPr lang="es-ES" smtClean="0">
                <a:solidFill>
                  <a:srgbClr val="000000"/>
                </a:solidFill>
              </a:rPr>
              <a:t>Ordene a los estudiantes que lean el PFE “Aprender de los demás”.</a:t>
            </a:r>
          </a:p>
        </p:txBody>
      </p:sp>
      <p:sp>
        <p:nvSpPr>
          <p:cNvPr id="353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0F6A53D-09BC-499E-980E-1F9980A848EB}" type="slidenum">
              <a:rPr lang="en-US" smtClean="0">
                <a:solidFill>
                  <a:srgbClr val="000000"/>
                </a:solidFill>
                <a:latin typeface="Calibri" pitchFamily="34" charset="0"/>
              </a:rPr>
              <a:pPr fontAlgn="base">
                <a:spcBef>
                  <a:spcPct val="0"/>
                </a:spcBef>
                <a:spcAft>
                  <a:spcPct val="0"/>
                </a:spcAft>
                <a:buSzPct val="100000"/>
                <a:defRPr/>
              </a:pPr>
              <a:t>152</a:t>
            </a:fld>
            <a:endParaRPr lang="en-US" smtClean="0">
              <a:solidFill>
                <a:srgbClr val="000000"/>
              </a:solidFill>
              <a:latin typeface="Calibri" pitchFamily="34"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4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103</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La distancia horizontal debe estar a ¼ de altura del punto de contacto.  </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Por ejemplo, si la escalera se extiende 6 metros a lo alto, la base debe estar aproximadamente a 1,5 metros de la pared.</a:t>
            </a:r>
          </a:p>
          <a:p>
            <a:pPr eaLnBrk="1" hangingPunct="1">
              <a:spcBef>
                <a:spcPct val="0"/>
              </a:spcBef>
              <a:spcAft>
                <a:spcPts val="600"/>
              </a:spcAft>
              <a:buFontTx/>
              <a:buChar char="•"/>
            </a:pPr>
            <a:r>
              <a:rPr lang="es-ES" smtClean="0">
                <a:solidFill>
                  <a:srgbClr val="000000"/>
                </a:solidFill>
                <a:cs typeface="Times New Roman" pitchFamily="18" charset="0"/>
              </a:rPr>
              <a:t>Si se utiliza una escalera de extensión a una altura de 6 metros o más, un segundo empleado debe mantener la escalera o la parte superior de la escalera se debe atar a un punto de anclaje seguro.  </a:t>
            </a:r>
          </a:p>
          <a:p>
            <a:pPr eaLnBrk="1" hangingPunct="1">
              <a:spcBef>
                <a:spcPct val="0"/>
              </a:spcBef>
              <a:spcAft>
                <a:spcPts val="600"/>
              </a:spcAft>
              <a:buFont typeface="Courier New" pitchFamily="49" charset="0"/>
              <a:buChar char="o"/>
            </a:pPr>
            <a:endParaRPr lang="es-ES" smtClean="0">
              <a:solidFill>
                <a:srgbClr val="000000"/>
              </a:solidFill>
              <a:cs typeface="Times New Roman" pitchFamily="18" charset="0"/>
            </a:endParaRPr>
          </a:p>
        </p:txBody>
      </p:sp>
      <p:sp>
        <p:nvSpPr>
          <p:cNvPr id="354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A0554A8-ED9F-4238-8EFB-96047CC9C7FF}" type="slidenum">
              <a:rPr lang="en-US" smtClean="0">
                <a:solidFill>
                  <a:srgbClr val="000000"/>
                </a:solidFill>
                <a:latin typeface="Calibri" pitchFamily="34" charset="0"/>
              </a:rPr>
              <a:pPr fontAlgn="base">
                <a:spcBef>
                  <a:spcPct val="0"/>
                </a:spcBef>
                <a:spcAft>
                  <a:spcPct val="0"/>
                </a:spcAft>
                <a:buSzPct val="100000"/>
                <a:defRPr/>
              </a:pPr>
              <a:t>153</a:t>
            </a:fld>
            <a:endParaRPr lang="en-US" smtClean="0">
              <a:solidFill>
                <a:srgbClr val="000000"/>
              </a:solidFill>
              <a:latin typeface="Calibri"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5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106</a:t>
            </a:r>
          </a:p>
          <a:p>
            <a:pPr eaLnBrk="1" hangingPunct="1">
              <a:spcBef>
                <a:spcPct val="0"/>
              </a:spcBef>
            </a:pPr>
            <a:r>
              <a:rPr lang="es-ES" b="1" smtClean="0">
                <a:solidFill>
                  <a:srgbClr val="000000"/>
                </a:solidFill>
              </a:rPr>
              <a:t>Instrucción</a:t>
            </a:r>
            <a:r>
              <a:rPr lang="es-ES" smtClean="0">
                <a:solidFill>
                  <a:srgbClr val="000000"/>
                </a:solidFill>
              </a:rPr>
              <a:t> </a:t>
            </a:r>
          </a:p>
          <a:p>
            <a:pPr eaLnBrk="1" hangingPunct="1">
              <a:spcBef>
                <a:spcPct val="0"/>
              </a:spcBef>
              <a:buFontTx/>
              <a:buChar char="•"/>
            </a:pPr>
            <a:r>
              <a:rPr lang="es-ES" smtClean="0">
                <a:solidFill>
                  <a:srgbClr val="000000"/>
                </a:solidFill>
              </a:rPr>
              <a:t>Es importante identificar los puntos de anclaje adecuados en la plataforma.  En la mayoría de los casos, las barandas no están preparadas para soportar las fuerzas requeridas para limitar o detener una caída.</a:t>
            </a:r>
          </a:p>
          <a:p>
            <a:pPr eaLnBrk="1" hangingPunct="1">
              <a:spcBef>
                <a:spcPct val="0"/>
              </a:spcBef>
            </a:pPr>
            <a:endParaRPr lang="es-ES" smtClean="0">
              <a:solidFill>
                <a:srgbClr val="000000"/>
              </a:solidFill>
            </a:endParaRPr>
          </a:p>
          <a:p>
            <a:pPr eaLnBrk="1" hangingPunct="1">
              <a:spcBef>
                <a:spcPct val="0"/>
              </a:spcBef>
            </a:pPr>
            <a:r>
              <a:rPr lang="es-ES" b="1" smtClean="0">
                <a:solidFill>
                  <a:srgbClr val="000000"/>
                </a:solidFill>
              </a:rPr>
              <a:t>Nota: Refuerce la afirmación en la diapositiva.  Es importante que los estudiantes comprendan qué se requiere al operar o subirse a una AWP.</a:t>
            </a:r>
          </a:p>
        </p:txBody>
      </p:sp>
      <p:sp>
        <p:nvSpPr>
          <p:cNvPr id="355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CA9ADB7-5E1B-409B-9549-AD53AC6089D8}" type="slidenum">
              <a:rPr lang="en-US" smtClean="0">
                <a:solidFill>
                  <a:srgbClr val="000000"/>
                </a:solidFill>
                <a:latin typeface="Calibri" pitchFamily="34" charset="0"/>
              </a:rPr>
              <a:pPr fontAlgn="base">
                <a:spcBef>
                  <a:spcPct val="0"/>
                </a:spcBef>
                <a:spcAft>
                  <a:spcPct val="0"/>
                </a:spcAft>
                <a:buSzPct val="100000"/>
                <a:defRPr/>
              </a:pPr>
              <a:t>154</a:t>
            </a:fld>
            <a:endParaRPr lang="en-US" smtClean="0">
              <a:solidFill>
                <a:srgbClr val="000000"/>
              </a:solidFill>
              <a:latin typeface="Calibri" pitchFamily="34"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6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104</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Debata sobre las AWP.</a:t>
            </a:r>
          </a:p>
          <a:p>
            <a:pPr eaLnBrk="1" hangingPunct="1">
              <a:spcBef>
                <a:spcPct val="0"/>
              </a:spcBef>
              <a:buFontTx/>
              <a:buChar char="•"/>
            </a:pPr>
            <a:r>
              <a:rPr lang="es-ES" smtClean="0">
                <a:solidFill>
                  <a:srgbClr val="000000"/>
                </a:solidFill>
              </a:rPr>
              <a:t>Si está utilizando un cordón de longitud fija de 1,8 metros y el punto de anclaje está 0,6 metros por debajo del riel superior de la AWP, entonces la longitud efectiva del cordón es de 1,2 metros al calcular la distancia de caída.</a:t>
            </a:r>
          </a:p>
        </p:txBody>
      </p:sp>
      <p:sp>
        <p:nvSpPr>
          <p:cNvPr id="356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7F4A575-C50D-4BC6-8D41-C371B45133A8}" type="slidenum">
              <a:rPr lang="en-US" smtClean="0">
                <a:solidFill>
                  <a:srgbClr val="000000"/>
                </a:solidFill>
                <a:latin typeface="Calibri" pitchFamily="34" charset="0"/>
              </a:rPr>
              <a:pPr fontAlgn="base">
                <a:spcBef>
                  <a:spcPct val="0"/>
                </a:spcBef>
                <a:spcAft>
                  <a:spcPct val="0"/>
                </a:spcAft>
                <a:buSzPct val="100000"/>
                <a:defRPr/>
              </a:pPr>
              <a:t>155</a:t>
            </a:fld>
            <a:endParaRPr lang="en-US" smtClean="0">
              <a:solidFill>
                <a:srgbClr val="000000"/>
              </a:solidFill>
              <a:latin typeface="Calibri"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7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105</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Los empleados no deben utilizar sistemas de prevención/protección para caídas en un elevador de tijera cuando se cumplan las siguientes condiciones:</a:t>
            </a:r>
          </a:p>
          <a:p>
            <a:pPr marL="628650" lvl="1" indent="-171450" eaLnBrk="1" hangingPunct="1">
              <a:spcBef>
                <a:spcPct val="0"/>
              </a:spcBef>
              <a:buFontTx/>
              <a:buChar char="•"/>
            </a:pPr>
            <a:r>
              <a:rPr lang="es-ES" smtClean="0">
                <a:solidFill>
                  <a:srgbClr val="000000"/>
                </a:solidFill>
              </a:rPr>
              <a:t>Haya un pasamanos completo, riel medio o un rodapié.</a:t>
            </a:r>
          </a:p>
          <a:p>
            <a:pPr marL="628650" lvl="1" indent="-171450" eaLnBrk="1" hangingPunct="1">
              <a:spcBef>
                <a:spcPct val="0"/>
              </a:spcBef>
              <a:buFontTx/>
              <a:buChar char="•"/>
            </a:pPr>
            <a:r>
              <a:rPr lang="es-ES" smtClean="0">
                <a:solidFill>
                  <a:srgbClr val="000000"/>
                </a:solidFill>
              </a:rPr>
              <a:t>El elevador se utilice de acuerdo con las instrucciones del fabricante.</a:t>
            </a:r>
          </a:p>
          <a:p>
            <a:pPr marL="628650" lvl="1" indent="-171450" eaLnBrk="1" hangingPunct="1">
              <a:spcBef>
                <a:spcPct val="0"/>
              </a:spcBef>
              <a:buFontTx/>
              <a:buChar char="•"/>
            </a:pPr>
            <a:r>
              <a:rPr lang="es-ES" smtClean="0">
                <a:solidFill>
                  <a:srgbClr val="000000"/>
                </a:solidFill>
              </a:rPr>
              <a:t>Los trabajadores nunca abandonen la plataforma.</a:t>
            </a:r>
          </a:p>
          <a:p>
            <a:pPr eaLnBrk="1" hangingPunct="1">
              <a:spcBef>
                <a:spcPct val="0"/>
              </a:spcBef>
              <a:buFontTx/>
              <a:buChar char="•"/>
            </a:pPr>
            <a:r>
              <a:rPr lang="es-ES" smtClean="0">
                <a:solidFill>
                  <a:srgbClr val="000000"/>
                </a:solidFill>
              </a:rPr>
              <a:t>Algunos sitios requieren el uso de protección para caídas al trabajar en elevadores de tijera.  Consulte con su supervisor o representante de seguridad para conocer las políticas específicas del sitio.  </a:t>
            </a:r>
          </a:p>
        </p:txBody>
      </p:sp>
      <p:sp>
        <p:nvSpPr>
          <p:cNvPr id="357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101C525-1B14-4846-8A0C-BB49C2E2D4C9}" type="slidenum">
              <a:rPr lang="en-US" smtClean="0">
                <a:solidFill>
                  <a:srgbClr val="000000"/>
                </a:solidFill>
                <a:latin typeface="Calibri" pitchFamily="34" charset="0"/>
              </a:rPr>
              <a:pPr fontAlgn="base">
                <a:spcBef>
                  <a:spcPct val="0"/>
                </a:spcBef>
                <a:spcAft>
                  <a:spcPct val="0"/>
                </a:spcAft>
                <a:buSzPct val="100000"/>
                <a:defRPr/>
              </a:pPr>
              <a:t>156</a:t>
            </a:fld>
            <a:endParaRPr lang="en-US" smtClean="0">
              <a:solidFill>
                <a:srgbClr val="000000"/>
              </a:solidFill>
              <a:latin typeface="Calibri" pitchFamily="34"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SG página 106</a:t>
            </a:r>
          </a:p>
          <a:p>
            <a:pPr eaLnBrk="1" hangingPunct="1">
              <a:spcBef>
                <a:spcPct val="0"/>
              </a:spcBef>
            </a:pPr>
            <a:r>
              <a:rPr lang="en-US" b="1" smtClean="0">
                <a:solidFill>
                  <a:srgbClr val="000000"/>
                </a:solidFill>
              </a:rPr>
              <a:t>Instrucción</a:t>
            </a:r>
          </a:p>
          <a:p>
            <a:pPr eaLnBrk="1" hangingPunct="1">
              <a:spcBef>
                <a:spcPct val="0"/>
              </a:spcBef>
            </a:pPr>
            <a:r>
              <a:rPr lang="en-US" smtClean="0">
                <a:solidFill>
                  <a:srgbClr val="000000"/>
                </a:solidFill>
              </a:rPr>
              <a:t>Debata sobre los pasamanos.</a:t>
            </a:r>
          </a:p>
        </p:txBody>
      </p:sp>
      <p:sp>
        <p:nvSpPr>
          <p:cNvPr id="358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3421879-9EAA-4C15-AECA-18A56FBF0E5D}" type="slidenum">
              <a:rPr lang="en-US" smtClean="0">
                <a:solidFill>
                  <a:srgbClr val="000000"/>
                </a:solidFill>
                <a:latin typeface="Calibri" pitchFamily="34" charset="0"/>
              </a:rPr>
              <a:pPr fontAlgn="base">
                <a:spcBef>
                  <a:spcPct val="0"/>
                </a:spcBef>
                <a:spcAft>
                  <a:spcPct val="0"/>
                </a:spcAft>
                <a:buSzPct val="100000"/>
                <a:defRPr/>
              </a:pPr>
              <a:t>157</a:t>
            </a:fld>
            <a:endParaRPr lang="en-US" smtClean="0">
              <a:solidFill>
                <a:srgbClr val="000000"/>
              </a:solidFill>
              <a:latin typeface="Calibri"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9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cs typeface="Times New Roman" pitchFamily="18" charset="0"/>
              </a:rPr>
              <a:t>SG página 107</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15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Planilla 'Comprenda su sistema' (SG pág. 108)</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los sistemas de trabajo en las alturas.</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r>
              <a:rPr lang="es-ES" smtClean="0">
                <a:solidFill>
                  <a:srgbClr val="000000"/>
                </a:solidFill>
                <a:latin typeface="Times New Roman" pitchFamily="18" charset="0"/>
                <a:cs typeface="Times New Roman" pitchFamily="18" charset="0"/>
              </a:rPr>
              <a:t> </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Divida a la clase en grupos pequeños.</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El facilitador asignará a cada grupo uno de los siguientes sistemas:</a:t>
            </a:r>
          </a:p>
          <a:p>
            <a:pPr marL="685800" lvl="1" indent="-228600" eaLnBrk="1" hangingPunct="1">
              <a:spcBef>
                <a:spcPct val="0"/>
              </a:spcBef>
              <a:buFontTx/>
              <a:buChar char="•"/>
            </a:pPr>
            <a:r>
              <a:rPr lang="es-ES" smtClean="0">
                <a:solidFill>
                  <a:srgbClr val="000000"/>
                </a:solidFill>
                <a:cs typeface="Times New Roman" pitchFamily="18" charset="0"/>
              </a:rPr>
              <a:t>Escaleras</a:t>
            </a:r>
          </a:p>
          <a:p>
            <a:pPr marL="685800" lvl="1" indent="-228600" eaLnBrk="1" hangingPunct="1">
              <a:spcBef>
                <a:spcPct val="0"/>
              </a:spcBef>
              <a:buFontTx/>
              <a:buChar char="•"/>
            </a:pPr>
            <a:r>
              <a:rPr lang="es-ES" smtClean="0">
                <a:solidFill>
                  <a:srgbClr val="000000"/>
                </a:solidFill>
                <a:cs typeface="Times New Roman" pitchFamily="18" charset="0"/>
              </a:rPr>
              <a:t>Plataformas de trabajo aéreo</a:t>
            </a:r>
          </a:p>
          <a:p>
            <a:pPr marL="685800" lvl="1" indent="-228600" eaLnBrk="1" hangingPunct="1">
              <a:spcBef>
                <a:spcPct val="0"/>
              </a:spcBef>
              <a:buFontTx/>
              <a:buChar char="•"/>
            </a:pPr>
            <a:r>
              <a:rPr lang="es-ES" smtClean="0">
                <a:solidFill>
                  <a:srgbClr val="000000"/>
                </a:solidFill>
                <a:cs typeface="Times New Roman" pitchFamily="18" charset="0"/>
              </a:rPr>
              <a:t>Elevadores de tijera</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Si hay más de tres grupos, dé a más de un grupo el mismo tema.</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Refiérase a la actividad en la SG.</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Dé a los estudiantes 10 minutos para que completen la planilla enumerando los pros, contras y limitaciones del sistema que se les haya asignado.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Revise las respuestas con la clase.</a:t>
            </a:r>
          </a:p>
        </p:txBody>
      </p:sp>
      <p:sp>
        <p:nvSpPr>
          <p:cNvPr id="359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A6456C-41A7-412A-98A8-51F5BAAA5D00}" type="slidenum">
              <a:rPr lang="en-US" smtClean="0">
                <a:solidFill>
                  <a:srgbClr val="000000"/>
                </a:solidFill>
                <a:latin typeface="Calibri" pitchFamily="34" charset="0"/>
              </a:rPr>
              <a:pPr fontAlgn="base">
                <a:spcBef>
                  <a:spcPct val="0"/>
                </a:spcBef>
                <a:spcAft>
                  <a:spcPct val="0"/>
                </a:spcAft>
                <a:buSzPct val="100000"/>
                <a:defRPr/>
              </a:pPr>
              <a:t>158</a:t>
            </a:fld>
            <a:endParaRPr lang="en-US" smtClean="0">
              <a:solidFill>
                <a:srgbClr val="000000"/>
              </a:solidFill>
              <a:latin typeface="Calibri"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0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Revise las preguntas en la diapositiva.</a:t>
            </a:r>
          </a:p>
        </p:txBody>
      </p:sp>
      <p:sp>
        <p:nvSpPr>
          <p:cNvPr id="360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96D5C21-1FAF-43EA-8F8E-2CF51844D784}" type="slidenum">
              <a:rPr lang="en-US" smtClean="0">
                <a:solidFill>
                  <a:srgbClr val="000000"/>
                </a:solidFill>
                <a:latin typeface="Calibri" pitchFamily="34" charset="0"/>
              </a:rPr>
              <a:pPr fontAlgn="base">
                <a:spcBef>
                  <a:spcPct val="0"/>
                </a:spcBef>
                <a:spcAft>
                  <a:spcPct val="0"/>
                </a:spcAft>
                <a:buSzPct val="100000"/>
                <a:defRPr/>
              </a:pPr>
              <a:t>159</a:t>
            </a:fld>
            <a:endParaRPr lang="en-US" smtClean="0">
              <a:solidFill>
                <a:srgbClr val="000000"/>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4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0000"/>
                </a:solidFill>
              </a:rPr>
              <a:t>Respuesta posible</a:t>
            </a:r>
          </a:p>
          <a:p>
            <a:pPr eaLnBrk="1" hangingPunct="1">
              <a:spcBef>
                <a:spcPct val="0"/>
              </a:spcBef>
              <a:buFontTx/>
              <a:buChar char="•"/>
            </a:pPr>
            <a:r>
              <a:rPr lang="en-US" smtClean="0">
                <a:solidFill>
                  <a:srgbClr val="000000"/>
                </a:solidFill>
              </a:rPr>
              <a:t>El trabajo de mantenimiento en una grúa puede requerir que el empleado trabaje fuera del pasamanos.</a:t>
            </a:r>
          </a:p>
        </p:txBody>
      </p:sp>
      <p:sp>
        <p:nvSpPr>
          <p:cNvPr id="2140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72CE448-7764-4CC4-AC5E-86D888396744}" type="slidenum">
              <a:rPr lang="en-US" smtClean="0">
                <a:solidFill>
                  <a:srgbClr val="000000"/>
                </a:solidFill>
                <a:latin typeface="Calibri" pitchFamily="34" charset="0"/>
              </a:rPr>
              <a:pPr fontAlgn="base">
                <a:spcBef>
                  <a:spcPct val="0"/>
                </a:spcBef>
                <a:spcAft>
                  <a:spcPct val="0"/>
                </a:spcAft>
                <a:buSzPct val="100000"/>
                <a:defRPr/>
              </a:pPr>
              <a:t>16</a:t>
            </a:fld>
            <a:endParaRPr lang="en-US" smtClean="0">
              <a:solidFill>
                <a:srgbClr val="000000"/>
              </a:solidFill>
              <a:latin typeface="Calibri" pitchFamily="34"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1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108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Revise las respuestas con la clase. </a:t>
            </a:r>
          </a:p>
        </p:txBody>
      </p:sp>
      <p:sp>
        <p:nvSpPr>
          <p:cNvPr id="361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154F0CB-EE49-45C2-BB5A-D390AD71AAC7}" type="slidenum">
              <a:rPr lang="en-US" smtClean="0">
                <a:solidFill>
                  <a:srgbClr val="000000"/>
                </a:solidFill>
                <a:latin typeface="Calibri" pitchFamily="34" charset="0"/>
              </a:rPr>
              <a:pPr fontAlgn="base">
                <a:spcBef>
                  <a:spcPct val="0"/>
                </a:spcBef>
                <a:spcAft>
                  <a:spcPct val="0"/>
                </a:spcAft>
                <a:buSzPct val="100000"/>
                <a:defRPr/>
              </a:pPr>
              <a:t>160</a:t>
            </a:fld>
            <a:endParaRPr lang="en-US" smtClean="0">
              <a:solidFill>
                <a:srgbClr val="000000"/>
              </a:solidFill>
              <a:latin typeface="Calibri" pitchFamily="34"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2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108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3, asciende, desciende, SG pág. 100</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El peldaño más alto, SG pág. 100</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Montacargas, camiones grúa con cesta, SG pág. 104</a:t>
            </a:r>
          </a:p>
        </p:txBody>
      </p:sp>
      <p:sp>
        <p:nvSpPr>
          <p:cNvPr id="362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AB3E723-6375-4EEE-B21E-AF1CB8BB6FD0}" type="slidenum">
              <a:rPr lang="en-US" smtClean="0">
                <a:solidFill>
                  <a:srgbClr val="000000"/>
                </a:solidFill>
                <a:latin typeface="Calibri" pitchFamily="34" charset="0"/>
              </a:rPr>
              <a:pPr fontAlgn="base">
                <a:spcBef>
                  <a:spcPct val="0"/>
                </a:spcBef>
                <a:spcAft>
                  <a:spcPct val="0"/>
                </a:spcAft>
                <a:buSzPct val="100000"/>
                <a:defRPr/>
              </a:pPr>
              <a:t>161</a:t>
            </a:fld>
            <a:endParaRPr lang="en-US" smtClean="0">
              <a:solidFill>
                <a:srgbClr val="000000"/>
              </a:solidFill>
              <a:latin typeface="Calibri"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3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108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4"/>
            </a:pPr>
            <a:r>
              <a:rPr lang="es-ES" smtClean="0">
                <a:solidFill>
                  <a:srgbClr val="000000"/>
                </a:solidFill>
                <a:cs typeface="Times New Roman" pitchFamily="18" charset="0"/>
              </a:rPr>
              <a:t>b, SG pág. 105</a:t>
            </a:r>
          </a:p>
          <a:p>
            <a:pPr eaLnBrk="1" hangingPunct="1">
              <a:spcBef>
                <a:spcPct val="0"/>
              </a:spcBef>
              <a:buFont typeface="Calibri Light" pitchFamily="34" charset="0"/>
              <a:buAutoNum type="arabicPeriod" startAt="4"/>
            </a:pPr>
            <a:r>
              <a:rPr lang="es-ES" smtClean="0">
                <a:solidFill>
                  <a:srgbClr val="000000"/>
                </a:solidFill>
                <a:cs typeface="Times New Roman" pitchFamily="18" charset="0"/>
              </a:rPr>
              <a:t>b, SG pág. 103</a:t>
            </a:r>
          </a:p>
          <a:p>
            <a:pPr eaLnBrk="1" hangingPunct="1">
              <a:spcBef>
                <a:spcPct val="0"/>
              </a:spcBef>
              <a:spcAft>
                <a:spcPts val="600"/>
              </a:spcAft>
              <a:buFont typeface="Calibri Light" pitchFamily="34" charset="0"/>
              <a:buAutoNum type="arabicPeriod" startAt="4"/>
            </a:pPr>
            <a:endParaRPr lang="es-ES" smtClean="0">
              <a:solidFill>
                <a:srgbClr val="000000"/>
              </a:solidFill>
              <a:cs typeface="Times New Roman" pitchFamily="18" charset="0"/>
            </a:endParaRP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a:p>
            <a:pPr eaLnBrk="1" hangingPunct="1">
              <a:spcBef>
                <a:spcPct val="0"/>
              </a:spcBef>
              <a:spcAft>
                <a:spcPts val="600"/>
              </a:spcAft>
            </a:pPr>
            <a:endParaRPr lang="es-ES" smtClean="0">
              <a:solidFill>
                <a:srgbClr val="000000"/>
              </a:solidFill>
              <a:latin typeface="Times New Roman" pitchFamily="18" charset="0"/>
              <a:cs typeface="Times New Roman" pitchFamily="18" charset="0"/>
            </a:endParaRPr>
          </a:p>
        </p:txBody>
      </p:sp>
      <p:sp>
        <p:nvSpPr>
          <p:cNvPr id="363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5A379D0-CDCC-4EAE-B52F-2A2310DD5DC8}" type="slidenum">
              <a:rPr lang="en-US" smtClean="0">
                <a:solidFill>
                  <a:srgbClr val="000000"/>
                </a:solidFill>
                <a:latin typeface="Calibri" pitchFamily="34" charset="0"/>
              </a:rPr>
              <a:pPr fontAlgn="base">
                <a:spcBef>
                  <a:spcPct val="0"/>
                </a:spcBef>
                <a:spcAft>
                  <a:spcPct val="0"/>
                </a:spcAft>
                <a:buSzPct val="100000"/>
                <a:defRPr/>
              </a:pPr>
              <a:t>162</a:t>
            </a:fld>
            <a:endParaRPr lang="en-US" smtClean="0">
              <a:solidFill>
                <a:srgbClr val="000000"/>
              </a:solidFill>
              <a:latin typeface="Calibri" pitchFamily="34"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4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111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364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6AE5699-D062-4FE6-A7AD-101A840509A7}" type="slidenum">
              <a:rPr lang="en-US" smtClean="0">
                <a:solidFill>
                  <a:srgbClr val="000000"/>
                </a:solidFill>
                <a:latin typeface="Calibri" pitchFamily="34" charset="0"/>
              </a:rPr>
              <a:pPr fontAlgn="base">
                <a:spcBef>
                  <a:spcPct val="0"/>
                </a:spcBef>
                <a:spcAft>
                  <a:spcPct val="0"/>
                </a:spcAft>
                <a:buSzPct val="100000"/>
                <a:defRPr/>
              </a:pPr>
              <a:t>163</a:t>
            </a:fld>
            <a:endParaRPr lang="en-US" smtClean="0">
              <a:solidFill>
                <a:srgbClr val="000000"/>
              </a:solidFill>
              <a:latin typeface="Calibri" pitchFamily="34"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5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113</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Mientras el trabajador cuelga en el arnés, la sangre comienza acumularse en las piernas.  Esto reduce la cantidad de sangre que llega a los pulmones y al cerebro.  Como el cerebro se ve privado de oxígeno, el cuerpo esencialmente se sofoca.  Además, los riñones son muy susceptibles a los niveles de oxígeno en la sangre.  Así que aunque el trabajador no pierda la consciencia, aún existe la preocupación por una posible falla renal.  Este caso se conoce como trauma por suspensión.  </a:t>
            </a:r>
          </a:p>
        </p:txBody>
      </p:sp>
      <p:sp>
        <p:nvSpPr>
          <p:cNvPr id="365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713BC0B-4A04-475C-8B08-4E0673A8F6DC}" type="slidenum">
              <a:rPr lang="en-US" smtClean="0">
                <a:solidFill>
                  <a:srgbClr val="000000"/>
                </a:solidFill>
                <a:latin typeface="Calibri" pitchFamily="34" charset="0"/>
              </a:rPr>
              <a:pPr fontAlgn="base">
                <a:spcBef>
                  <a:spcPct val="0"/>
                </a:spcBef>
                <a:spcAft>
                  <a:spcPct val="0"/>
                </a:spcAft>
                <a:buSzPct val="100000"/>
                <a:defRPr/>
              </a:pPr>
              <a:t>164</a:t>
            </a:fld>
            <a:endParaRPr lang="en-US" smtClean="0">
              <a:solidFill>
                <a:srgbClr val="000000"/>
              </a:solidFill>
              <a:latin typeface="Calibri" pitchFamily="34"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6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114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parte integral de un programa de protección para caídas bien desarrollado es realizar un rescate exitoso.  </a:t>
            </a:r>
          </a:p>
          <a:p>
            <a:pPr eaLnBrk="1" hangingPunct="1">
              <a:spcBef>
                <a:spcPct val="0"/>
              </a:spcBef>
              <a:buFontTx/>
              <a:buChar char="•"/>
            </a:pPr>
            <a:r>
              <a:rPr lang="es-ES" smtClean="0">
                <a:solidFill>
                  <a:srgbClr val="000000"/>
                </a:solidFill>
                <a:latin typeface="Times New Roman" pitchFamily="18" charset="0"/>
                <a:cs typeface="Times New Roman" pitchFamily="18" charset="0"/>
              </a:rPr>
              <a:t>Asegúrese de que todo plan de rescate incluya lo siguiente: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Procedimientos de respuesta ante emergencias.  Estos son los pasos a seguir durante un evento de rescate.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Pautas generales para los métodos utilizados durante las operaciones de rescate</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Requisitos de capacitación/medidas de competencia para los miembros del equipo de rescate</a:t>
            </a:r>
          </a:p>
        </p:txBody>
      </p:sp>
      <p:sp>
        <p:nvSpPr>
          <p:cNvPr id="366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D12C5F5-1334-4F4D-BD0A-171F1257273F}" type="slidenum">
              <a:rPr lang="en-US" smtClean="0">
                <a:solidFill>
                  <a:srgbClr val="000000"/>
                </a:solidFill>
                <a:latin typeface="Calibri" pitchFamily="34" charset="0"/>
              </a:rPr>
              <a:pPr fontAlgn="base">
                <a:spcBef>
                  <a:spcPct val="0"/>
                </a:spcBef>
                <a:spcAft>
                  <a:spcPct val="0"/>
                </a:spcAft>
                <a:buSzPct val="100000"/>
                <a:defRPr/>
              </a:pPr>
              <a:t>165</a:t>
            </a:fld>
            <a:endParaRPr lang="en-US" smtClean="0">
              <a:solidFill>
                <a:srgbClr val="000000"/>
              </a:solidFill>
              <a:latin typeface="Calibri" pitchFamily="34"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7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114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Hacer sonar una señal de auxilio, informar la ubicación y el tipo de emergencia.</a:t>
            </a:r>
          </a:p>
          <a:p>
            <a:pPr eaLnBrk="1" hangingPunct="1">
              <a:spcBef>
                <a:spcPct val="0"/>
              </a:spcBef>
              <a:buFontTx/>
              <a:buChar char="•"/>
            </a:pPr>
            <a:r>
              <a:rPr lang="es-ES" smtClean="0">
                <a:solidFill>
                  <a:srgbClr val="000000"/>
                </a:solidFill>
                <a:latin typeface="Times New Roman" pitchFamily="18" charset="0"/>
                <a:cs typeface="Times New Roman" pitchFamily="18" charset="0"/>
              </a:rPr>
              <a:t>Realizar una rápida evaluación de peligros para garantizar que el personal de rescate no esté expuesto a peligros innecesarios.</a:t>
            </a:r>
          </a:p>
          <a:p>
            <a:pPr eaLnBrk="1" hangingPunct="1">
              <a:spcBef>
                <a:spcPct val="0"/>
              </a:spcBef>
              <a:buFontTx/>
              <a:buChar char="•"/>
            </a:pPr>
            <a:r>
              <a:rPr lang="es-ES" smtClean="0">
                <a:solidFill>
                  <a:srgbClr val="000000"/>
                </a:solidFill>
                <a:latin typeface="Times New Roman" pitchFamily="18" charset="0"/>
                <a:cs typeface="Times New Roman" pitchFamily="18" charset="0"/>
              </a:rPr>
              <a:t>Rescatar al trabajador suspendido; esto se logrará con un conocimiento completo de: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La ubicación y la fuerza del anclaje de rescate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La identificación del nivel de trabajo seguro más cercano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El equipo requerido para transportar al trabajador suspendido a un nivel de trabajo seguro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El personal requerido para operar el equipo de rescate</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Proporcionar primeros auxilios o atención médica solamente según su nivel de capacitación</a:t>
            </a:r>
          </a:p>
        </p:txBody>
      </p:sp>
      <p:sp>
        <p:nvSpPr>
          <p:cNvPr id="367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0C7A39E-670E-4464-A435-0810BCB55A7C}" type="slidenum">
              <a:rPr lang="en-US" smtClean="0">
                <a:solidFill>
                  <a:srgbClr val="000000"/>
                </a:solidFill>
                <a:latin typeface="Calibri" pitchFamily="34" charset="0"/>
              </a:rPr>
              <a:pPr fontAlgn="base">
                <a:spcBef>
                  <a:spcPct val="0"/>
                </a:spcBef>
                <a:spcAft>
                  <a:spcPct val="0"/>
                </a:spcAft>
                <a:buSzPct val="100000"/>
                <a:defRPr/>
              </a:pPr>
              <a:t>166</a:t>
            </a:fld>
            <a:endParaRPr lang="en-US" smtClean="0">
              <a:solidFill>
                <a:srgbClr val="000000"/>
              </a:solidFill>
              <a:latin typeface="Calibri" pitchFamily="34"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115-116</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Hay dos tipos de técnicas de rescate que se pueden realizar para ayudar al trabajador suspendido.  Estas técnicas se refieren como Autorrescate o Rescate asistido, y se pueden utilizar de manera independiente o en conjunto una con la otra según la situación.</a:t>
            </a:r>
          </a:p>
          <a:p>
            <a:pPr eaLnBrk="1" hangingPunct="1">
              <a:spcBef>
                <a:spcPct val="0"/>
              </a:spcBef>
              <a:buFontTx/>
              <a:buChar char="•"/>
            </a:pPr>
            <a:r>
              <a:rPr lang="es-ES" smtClean="0">
                <a:solidFill>
                  <a:srgbClr val="000000"/>
                </a:solidFill>
              </a:rPr>
              <a:t>Los rescates asistidos se realizan cuando el trabajador suspendido no pueda corregir la situación después de una caída.  Involucran rescatistas capacitados y equipo adecuado.  </a:t>
            </a:r>
          </a:p>
          <a:p>
            <a:pPr eaLnBrk="1" hangingPunct="1">
              <a:spcBef>
                <a:spcPct val="0"/>
              </a:spcBef>
              <a:buFontTx/>
              <a:buChar char="•"/>
            </a:pPr>
            <a:r>
              <a:rPr lang="es-ES" smtClean="0">
                <a:solidFill>
                  <a:srgbClr val="000000"/>
                </a:solidFill>
              </a:rPr>
              <a:t>El autorrescate siempre se debe realizar si el empleado es capaz de hacerlo.</a:t>
            </a:r>
          </a:p>
          <a:p>
            <a:pPr eaLnBrk="1" hangingPunct="1">
              <a:spcBef>
                <a:spcPct val="0"/>
              </a:spcBef>
              <a:buFontTx/>
              <a:buChar char="•"/>
            </a:pPr>
            <a:r>
              <a:rPr lang="es-ES" smtClean="0">
                <a:solidFill>
                  <a:srgbClr val="000000"/>
                </a:solidFill>
              </a:rPr>
              <a:t>Pregúntese:</a:t>
            </a:r>
          </a:p>
          <a:p>
            <a:pPr marL="628650" lvl="1" indent="-171450" eaLnBrk="1" hangingPunct="1">
              <a:spcBef>
                <a:spcPct val="0"/>
              </a:spcBef>
              <a:buFontTx/>
              <a:buChar char="•"/>
            </a:pPr>
            <a:r>
              <a:rPr lang="es-ES" smtClean="0">
                <a:solidFill>
                  <a:srgbClr val="000000"/>
                </a:solidFill>
              </a:rPr>
              <a:t>¿Puede usar un montacargas con una canastilla para una persona o una plataforma de elevación para realizar un rescate asistido?   De no ser así, ¿necesita equipo de rescate técnico (como sistemas de polea y manivela)?</a:t>
            </a:r>
          </a:p>
          <a:p>
            <a:pPr marL="628650" lvl="1" indent="-171450" eaLnBrk="1" hangingPunct="1">
              <a:spcBef>
                <a:spcPct val="0"/>
              </a:spcBef>
              <a:buFontTx/>
              <a:buChar char="•"/>
            </a:pPr>
            <a:r>
              <a:rPr lang="es-ES" smtClean="0">
                <a:solidFill>
                  <a:srgbClr val="000000"/>
                </a:solidFill>
              </a:rPr>
              <a:t>¿El equipo estará disponible y listo para usar si lo necesita?</a:t>
            </a:r>
          </a:p>
          <a:p>
            <a:pPr marL="628650" lvl="1" indent="-171450" eaLnBrk="1" hangingPunct="1">
              <a:spcBef>
                <a:spcPct val="0"/>
              </a:spcBef>
              <a:buFontTx/>
              <a:buChar char="•"/>
            </a:pPr>
            <a:r>
              <a:rPr lang="es-ES" smtClean="0">
                <a:solidFill>
                  <a:srgbClr val="000000"/>
                </a:solidFill>
              </a:rPr>
              <a:t>¿Los rescatistas siempre llegan a un trabajador suspendido con el equipo?</a:t>
            </a:r>
          </a:p>
          <a:p>
            <a:pPr marL="628650" lvl="1" indent="-171450" eaLnBrk="1" hangingPunct="1">
              <a:spcBef>
                <a:spcPct val="0"/>
              </a:spcBef>
              <a:buFontTx/>
              <a:buChar char="•"/>
            </a:pPr>
            <a:r>
              <a:rPr lang="es-ES" smtClean="0">
                <a:solidFill>
                  <a:srgbClr val="000000"/>
                </a:solidFill>
              </a:rPr>
              <a:t>¿El personal de rescate se ha capacitado sobre el equipo específico disponible?</a:t>
            </a:r>
          </a:p>
          <a:p>
            <a:pPr eaLnBrk="1" hangingPunct="1">
              <a:spcBef>
                <a:spcPct val="0"/>
              </a:spcBef>
              <a:buFontTx/>
              <a:buChar char="•"/>
            </a:pPr>
            <a:r>
              <a:rPr lang="es-ES" b="1" smtClean="0">
                <a:solidFill>
                  <a:srgbClr val="000000"/>
                </a:solidFill>
              </a:rPr>
              <a:t>Nota: Si la respuesta es “no” a cualquiera de etas preguntas, entonces se debe desarrollar un nuevo plan de rescate antes de comenzar el trabajo. </a:t>
            </a:r>
          </a:p>
        </p:txBody>
      </p:sp>
      <p:sp>
        <p:nvSpPr>
          <p:cNvPr id="368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BA701F-6B4C-4A53-94D0-B9B608AB87C3}" type="slidenum">
              <a:rPr lang="en-US" smtClean="0">
                <a:solidFill>
                  <a:srgbClr val="000000"/>
                </a:solidFill>
                <a:latin typeface="Calibri" pitchFamily="34" charset="0"/>
              </a:rPr>
              <a:pPr fontAlgn="base">
                <a:spcBef>
                  <a:spcPct val="0"/>
                </a:spcBef>
                <a:spcAft>
                  <a:spcPct val="0"/>
                </a:spcAft>
                <a:buSzPct val="100000"/>
                <a:defRPr/>
              </a:pPr>
              <a:t>167</a:t>
            </a:fld>
            <a:endParaRPr lang="en-US" smtClean="0">
              <a:solidFill>
                <a:srgbClr val="000000"/>
              </a:solidFill>
              <a:latin typeface="Calibri" pitchFamily="34"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9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30 minutos </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buFontTx/>
              <a:buChar char="•"/>
            </a:pPr>
            <a:r>
              <a:rPr lang="es-ES" smtClean="0">
                <a:solidFill>
                  <a:srgbClr val="000000"/>
                </a:solidFill>
                <a:latin typeface="Times New Roman" pitchFamily="18" charset="0"/>
                <a:cs typeface="Times New Roman" pitchFamily="18" charset="0"/>
              </a:rPr>
              <a:t>Arneses y cordones, uno por estudiante</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Estribos (o un dispositivo de autorrescate específico del sitio utilizado)</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las técnicas de autorrescate.</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r>
              <a:rPr lang="es-ES" smtClean="0">
                <a:solidFill>
                  <a:srgbClr val="000000"/>
                </a:solidFill>
                <a:latin typeface="Times New Roman" pitchFamily="18" charset="0"/>
                <a:cs typeface="Times New Roman" pitchFamily="18" charset="0"/>
              </a:rPr>
              <a:t> </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Cada estudiante se adaptará, colocará y ajustará correctamente los arneses.</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El facilitador colgará a cada estudiante.</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Mientras estén colgados, deberán realizar un autorrescate aliviando la presión de las piernas.  Esto se debe lograr en dos minutos.</a:t>
            </a:r>
          </a:p>
          <a:p>
            <a:pPr eaLnBrk="1" hangingPunct="1">
              <a:spcBef>
                <a:spcPct val="0"/>
              </a:spcBef>
            </a:pPr>
            <a:endParaRPr lang="es-ES" smtClean="0">
              <a:solidFill>
                <a:srgbClr val="000000"/>
              </a:solidFill>
              <a:cs typeface="Times New Roman" pitchFamily="18" charset="0"/>
            </a:endParaRPr>
          </a:p>
          <a:p>
            <a:pPr eaLnBrk="1" hangingPunct="1">
              <a:spcBef>
                <a:spcPct val="0"/>
              </a:spcBef>
            </a:pPr>
            <a:r>
              <a:rPr lang="es-ES" b="1" smtClean="0">
                <a:solidFill>
                  <a:srgbClr val="000000"/>
                </a:solidFill>
                <a:cs typeface="Times New Roman" pitchFamily="18" charset="0"/>
              </a:rPr>
              <a:t>Nota: La actividad se filmó para que el facilitador no tenga que confiar en estudiantes novatos para que lo cuelguen.</a:t>
            </a:r>
          </a:p>
        </p:txBody>
      </p:sp>
      <p:sp>
        <p:nvSpPr>
          <p:cNvPr id="369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837B49-FEC4-4B68-BC27-1AD5E9466416}" type="slidenum">
              <a:rPr lang="en-US" smtClean="0">
                <a:solidFill>
                  <a:srgbClr val="000000"/>
                </a:solidFill>
                <a:latin typeface="Calibri" pitchFamily="34" charset="0"/>
              </a:rPr>
              <a:pPr fontAlgn="base">
                <a:spcBef>
                  <a:spcPct val="0"/>
                </a:spcBef>
                <a:spcAft>
                  <a:spcPct val="0"/>
                </a:spcAft>
                <a:buSzPct val="100000"/>
                <a:defRPr/>
              </a:pPr>
              <a:t>168</a:t>
            </a:fld>
            <a:endParaRPr lang="en-US" smtClean="0">
              <a:solidFill>
                <a:srgbClr val="000000"/>
              </a:solidFill>
              <a:latin typeface="Calibri" pitchFamily="34"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0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1" smtClean="0">
                <a:solidFill>
                  <a:srgbClr val="000000"/>
                </a:solidFill>
              </a:rPr>
              <a:t>Instrucción</a:t>
            </a:r>
          </a:p>
          <a:p>
            <a:pPr eaLnBrk="1" hangingPunct="1">
              <a:spcBef>
                <a:spcPct val="0"/>
              </a:spcBef>
            </a:pPr>
            <a:r>
              <a:rPr lang="en-US" smtClean="0">
                <a:solidFill>
                  <a:srgbClr val="000000"/>
                </a:solidFill>
              </a:rPr>
              <a:t>Mire el video y luego vuelva a la diapositiva anterior.</a:t>
            </a:r>
          </a:p>
        </p:txBody>
      </p:sp>
      <p:sp>
        <p:nvSpPr>
          <p:cNvPr id="370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2DD2FDB-BD02-428B-812B-7AE26842F6B1}" type="slidenum">
              <a:rPr lang="en-US" smtClean="0">
                <a:solidFill>
                  <a:srgbClr val="000000"/>
                </a:solidFill>
                <a:latin typeface="Calibri" pitchFamily="34" charset="0"/>
              </a:rPr>
              <a:pPr fontAlgn="base">
                <a:spcBef>
                  <a:spcPct val="0"/>
                </a:spcBef>
                <a:spcAft>
                  <a:spcPct val="0"/>
                </a:spcAft>
                <a:buSzPct val="100000"/>
                <a:defRPr/>
              </a:pPr>
              <a:t>169</a:t>
            </a:fld>
            <a:endParaRPr lang="en-US" smtClean="0">
              <a:solidFill>
                <a:srgbClr val="000000"/>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mtClean="0">
                <a:solidFill>
                  <a:srgbClr val="000000"/>
                </a:solidFill>
              </a:rPr>
              <a:t>Respuestas posibles</a:t>
            </a:r>
          </a:p>
          <a:p>
            <a:pPr eaLnBrk="1" hangingPunct="1">
              <a:spcBef>
                <a:spcPct val="0"/>
              </a:spcBef>
              <a:buFontTx/>
              <a:buChar char="•"/>
            </a:pPr>
            <a:r>
              <a:rPr lang="es-ES" smtClean="0">
                <a:solidFill>
                  <a:srgbClr val="000000"/>
                </a:solidFill>
              </a:rPr>
              <a:t>Las reparaciones a la estructura pueden plantear un peligro </a:t>
            </a:r>
          </a:p>
          <a:p>
            <a:pPr eaLnBrk="1" hangingPunct="1">
              <a:spcBef>
                <a:spcPct val="0"/>
              </a:spcBef>
              <a:buFontTx/>
              <a:buChar char="•"/>
            </a:pPr>
            <a:r>
              <a:rPr lang="es-ES" smtClean="0">
                <a:solidFill>
                  <a:srgbClr val="000000"/>
                </a:solidFill>
              </a:rPr>
              <a:t>También, trabajar cerca de un orificio abierto en el centro de la estructura requiere protección para caídas, así que se han instalado un anclaje o un cordón retráctil.</a:t>
            </a:r>
          </a:p>
        </p:txBody>
      </p:sp>
      <p:sp>
        <p:nvSpPr>
          <p:cNvPr id="2150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776040E-E222-420A-A87D-4FAD96451ADD}" type="slidenum">
              <a:rPr lang="en-US" smtClean="0">
                <a:solidFill>
                  <a:srgbClr val="000000"/>
                </a:solidFill>
                <a:latin typeface="Calibri" pitchFamily="34" charset="0"/>
              </a:rPr>
              <a:pPr fontAlgn="base">
                <a:spcBef>
                  <a:spcPct val="0"/>
                </a:spcBef>
                <a:spcAft>
                  <a:spcPct val="0"/>
                </a:spcAft>
                <a:buSzPct val="100000"/>
                <a:defRPr/>
              </a:pPr>
              <a:t>17</a:t>
            </a:fld>
            <a:endParaRPr lang="en-US" smtClean="0">
              <a:solidFill>
                <a:srgbClr val="000000"/>
              </a:solidFill>
              <a:latin typeface="Calibri"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1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n-US" smtClean="0">
                <a:solidFill>
                  <a:srgbClr val="000000"/>
                </a:solidFill>
                <a:latin typeface="Times New Roman" pitchFamily="18" charset="0"/>
                <a:cs typeface="Times New Roman" pitchFamily="18" charset="0"/>
              </a:rPr>
              <a:t>Revise las preguntas en la diapositiva.</a:t>
            </a:r>
          </a:p>
        </p:txBody>
      </p:sp>
      <p:sp>
        <p:nvSpPr>
          <p:cNvPr id="371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1DB961B-52DF-4DCF-919D-7BFA0C3824DB}" type="slidenum">
              <a:rPr lang="en-US" smtClean="0">
                <a:solidFill>
                  <a:srgbClr val="000000"/>
                </a:solidFill>
                <a:latin typeface="Calibri" pitchFamily="34" charset="0"/>
              </a:rPr>
              <a:pPr fontAlgn="base">
                <a:spcBef>
                  <a:spcPct val="0"/>
                </a:spcBef>
                <a:spcAft>
                  <a:spcPct val="0"/>
                </a:spcAft>
                <a:buSzPct val="100000"/>
                <a:defRPr/>
              </a:pPr>
              <a:t>170</a:t>
            </a:fld>
            <a:endParaRPr lang="en-US" smtClean="0">
              <a:solidFill>
                <a:srgbClr val="000000"/>
              </a:solidFill>
              <a:latin typeface="Calibri"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2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117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Revise las respuestas con la clase. </a:t>
            </a:r>
          </a:p>
        </p:txBody>
      </p:sp>
      <p:sp>
        <p:nvSpPr>
          <p:cNvPr id="372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FAB292-47B5-4DDB-9138-0314D5AE642F}" type="slidenum">
              <a:rPr lang="en-US" smtClean="0">
                <a:solidFill>
                  <a:srgbClr val="000000"/>
                </a:solidFill>
                <a:latin typeface="Calibri" pitchFamily="34" charset="0"/>
              </a:rPr>
              <a:pPr fontAlgn="base">
                <a:spcBef>
                  <a:spcPct val="0"/>
                </a:spcBef>
                <a:spcAft>
                  <a:spcPct val="0"/>
                </a:spcAft>
                <a:buSzPct val="100000"/>
                <a:defRPr/>
              </a:pPr>
              <a:t>171</a:t>
            </a:fld>
            <a:endParaRPr lang="en-US" smtClean="0">
              <a:solidFill>
                <a:srgbClr val="000000"/>
              </a:solidFill>
              <a:latin typeface="Calibri" pitchFamily="34"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3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cs typeface="Times New Roman" pitchFamily="18" charset="0"/>
              </a:rPr>
              <a:t>SG página 117</a:t>
            </a:r>
          </a:p>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Respuestas del cuestionario</a:t>
            </a:r>
          </a:p>
          <a:p>
            <a:pPr eaLnBrk="1" hangingPunct="1">
              <a:spcBef>
                <a:spcPts val="600"/>
              </a:spcBef>
              <a:spcAft>
                <a:spcPts val="600"/>
              </a:spcAft>
              <a:buFont typeface="Calibri Light" pitchFamily="34" charset="0"/>
              <a:buAutoNum type="arabicPeriod"/>
            </a:pPr>
            <a:r>
              <a:rPr lang="en-US" smtClean="0">
                <a:solidFill>
                  <a:srgbClr val="000000"/>
                </a:solidFill>
                <a:latin typeface="Times New Roman" pitchFamily="18" charset="0"/>
                <a:cs typeface="Times New Roman" pitchFamily="18" charset="0"/>
              </a:rPr>
              <a:t>d, SG pág. 114</a:t>
            </a:r>
          </a:p>
        </p:txBody>
      </p:sp>
      <p:sp>
        <p:nvSpPr>
          <p:cNvPr id="373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F65FD4-0A56-4837-91E2-006D4ED8C00E}" type="slidenum">
              <a:rPr lang="en-US" smtClean="0">
                <a:solidFill>
                  <a:srgbClr val="000000"/>
                </a:solidFill>
                <a:latin typeface="Calibri" pitchFamily="34" charset="0"/>
              </a:rPr>
              <a:pPr fontAlgn="base">
                <a:spcBef>
                  <a:spcPct val="0"/>
                </a:spcBef>
                <a:spcAft>
                  <a:spcPct val="0"/>
                </a:spcAft>
                <a:buSzPct val="100000"/>
                <a:defRPr/>
              </a:pPr>
              <a:t>172</a:t>
            </a:fld>
            <a:endParaRPr lang="en-US" smtClean="0">
              <a:solidFill>
                <a:srgbClr val="000000"/>
              </a:solidFill>
              <a:latin typeface="Calibri" pitchFamily="34"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4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rPr>
              <a:t>SG página 117</a:t>
            </a:r>
          </a:p>
          <a:p>
            <a:pPr eaLnBrk="1" hangingPunct="1">
              <a:spcBef>
                <a:spcPts val="600"/>
              </a:spcBef>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2"/>
            </a:pPr>
            <a:r>
              <a:rPr lang="es-ES" smtClean="0">
                <a:solidFill>
                  <a:srgbClr val="000000"/>
                </a:solidFill>
                <a:cs typeface="Times New Roman" pitchFamily="18" charset="0"/>
              </a:rPr>
              <a:t>d, SG pág. 115</a:t>
            </a:r>
          </a:p>
          <a:p>
            <a:pPr eaLnBrk="1" hangingPunct="1">
              <a:spcBef>
                <a:spcPct val="0"/>
              </a:spcBef>
              <a:buFont typeface="Calibri Light" pitchFamily="34" charset="0"/>
              <a:buAutoNum type="arabicPeriod" startAt="2"/>
            </a:pPr>
            <a:r>
              <a:rPr lang="es-ES" smtClean="0">
                <a:solidFill>
                  <a:srgbClr val="000000"/>
                </a:solidFill>
                <a:cs typeface="Times New Roman" pitchFamily="18" charset="0"/>
              </a:rPr>
              <a:t>Cuando el empleado no puede realizar un autorrescate, SG pág. 116</a:t>
            </a:r>
          </a:p>
          <a:p>
            <a:pPr eaLnBrk="1" hangingPunct="1">
              <a:spcBef>
                <a:spcPct val="0"/>
              </a:spcBef>
            </a:pPr>
            <a:endParaRPr lang="es-ES" smtClean="0">
              <a:solidFill>
                <a:srgbClr val="000000"/>
              </a:solidFill>
              <a:cs typeface="Times New Roman" pitchFamily="18" charset="0"/>
            </a:endParaRP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p:txBody>
      </p:sp>
      <p:sp>
        <p:nvSpPr>
          <p:cNvPr id="374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2593FE9-C257-4979-916A-4F8647E572E8}" type="slidenum">
              <a:rPr lang="en-US" smtClean="0">
                <a:solidFill>
                  <a:srgbClr val="000000"/>
                </a:solidFill>
                <a:latin typeface="Calibri" pitchFamily="34" charset="0"/>
              </a:rPr>
              <a:pPr fontAlgn="base">
                <a:spcBef>
                  <a:spcPct val="0"/>
                </a:spcBef>
                <a:spcAft>
                  <a:spcPct val="0"/>
                </a:spcAft>
                <a:buSzPct val="100000"/>
                <a:defRPr/>
              </a:pPr>
              <a:t>173</a:t>
            </a:fld>
            <a:endParaRPr lang="en-US" smtClean="0">
              <a:solidFill>
                <a:srgbClr val="000000"/>
              </a:solidFill>
              <a:latin typeface="Calibri" pitchFamily="34"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5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Una vez que complete el Módulo dos, el estudiante podrá: </a:t>
            </a:r>
          </a:p>
          <a:p>
            <a:pPr marL="742950" lvl="1" indent="-285750" eaLnBrk="1" hangingPunct="1">
              <a:spcBef>
                <a:spcPct val="0"/>
              </a:spcBef>
              <a:buFont typeface="Courier New" pitchFamily="49" charset="0"/>
              <a:buChar char="o"/>
            </a:pPr>
            <a:r>
              <a:rPr lang="es-ES" smtClean="0">
                <a:solidFill>
                  <a:srgbClr val="000000"/>
                </a:solidFill>
                <a:latin typeface="Times New Roman" pitchFamily="18" charset="0"/>
                <a:cs typeface="Times New Roman" pitchFamily="18" charset="0"/>
              </a:rPr>
              <a:t>Explique las diferencias en la jerarquía de controles.</a:t>
            </a:r>
          </a:p>
          <a:p>
            <a:pPr marL="742950" lvl="1" indent="-285750" eaLnBrk="1" hangingPunct="1">
              <a:spcBef>
                <a:spcPct val="0"/>
              </a:spcBef>
              <a:spcAft>
                <a:spcPts val="600"/>
              </a:spcAft>
              <a:buFont typeface="Courier New" pitchFamily="49" charset="0"/>
              <a:buChar char="o"/>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375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32AF1ED-9F40-4BE9-8A40-0926CDA98FDC}" type="slidenum">
              <a:rPr lang="en-US" smtClean="0">
                <a:solidFill>
                  <a:srgbClr val="000000"/>
                </a:solidFill>
                <a:latin typeface="Calibri" pitchFamily="34" charset="0"/>
              </a:rPr>
              <a:pPr fontAlgn="base">
                <a:spcBef>
                  <a:spcPct val="0"/>
                </a:spcBef>
                <a:spcAft>
                  <a:spcPct val="0"/>
                </a:spcAft>
                <a:buSzPct val="100000"/>
                <a:defRPr/>
              </a:pPr>
              <a:t>174</a:t>
            </a:fld>
            <a:endParaRPr lang="en-US" smtClean="0">
              <a:solidFill>
                <a:srgbClr val="000000"/>
              </a:solidFill>
              <a:latin typeface="Calibri"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6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r>
              <a:rPr lang="es-ES" smtClean="0">
                <a:solidFill>
                  <a:srgbClr val="000000"/>
                </a:solidFill>
                <a:latin typeface="Times New Roman" pitchFamily="18" charset="0"/>
                <a:cs typeface="Times New Roman" pitchFamily="18" charset="0"/>
              </a:rPr>
              <a:t> </a:t>
            </a:r>
          </a:p>
          <a:p>
            <a:pPr eaLnBrk="1" hangingPunct="1">
              <a:spcBef>
                <a:spcPts val="600"/>
              </a:spcBef>
              <a:buFontTx/>
              <a:buChar char="•"/>
            </a:pPr>
            <a:r>
              <a:rPr lang="es-ES" smtClean="0">
                <a:solidFill>
                  <a:srgbClr val="000000"/>
                </a:solidFill>
                <a:latin typeface="Times New Roman" pitchFamily="18" charset="0"/>
                <a:cs typeface="Times New Roman" pitchFamily="18" charset="0"/>
              </a:rPr>
              <a:t>A medida que se repasen los objetivos de cada módulo, pregunte si hay alguna pregunta, comentario o inquietud pendiente.</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1</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Demuestre la capacidad de reconocer los peligros de caídas.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Describa los peligros de caídas en trabajos de rutina y que no sean de rutina.  </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2</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Analice una situación y recomiende el control más efectivo.</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3</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Identifique todos los componentes de un sistema de protección para caídas.</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4</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Defina los distintos tipos de inspección.</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Demuestre una inspección previa al uso para una pieza del equipo de protección para caídas.</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5</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Calcule las distancias de caídas para una determinada hipótesis.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Evalúe una situación y elija el sistema apropiado para utilizar.</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6</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Demuestre la correcta adaptación, colocación y ajustes de los arneses corporales completos y cordones.</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7</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Analice los otros tipos de equipos utilizados para trabajar en las alturas.</a:t>
            </a:r>
          </a:p>
          <a:p>
            <a:pPr eaLnBrk="1" hangingPunct="1">
              <a:spcBef>
                <a:spcPct val="0"/>
              </a:spcBef>
              <a:buFontTx/>
              <a:buChar char="•"/>
            </a:pPr>
            <a:r>
              <a:rPr lang="es-ES" smtClean="0">
                <a:solidFill>
                  <a:srgbClr val="000000"/>
                </a:solidFill>
                <a:latin typeface="Times New Roman" pitchFamily="18" charset="0"/>
                <a:cs typeface="Times New Roman" pitchFamily="18" charset="0"/>
              </a:rPr>
              <a:t>Módulo 8</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Describa los componentes de un plan de rescate.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Demuestre cómo realizar un autorrescate.</a:t>
            </a:r>
          </a:p>
        </p:txBody>
      </p:sp>
      <p:sp>
        <p:nvSpPr>
          <p:cNvPr id="376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2D57367-14B5-4E6F-87F8-2D6B43863677}" type="slidenum">
              <a:rPr lang="en-US" smtClean="0">
                <a:solidFill>
                  <a:srgbClr val="000000"/>
                </a:solidFill>
                <a:latin typeface="Calibri" pitchFamily="34" charset="0"/>
              </a:rPr>
              <a:pPr fontAlgn="base">
                <a:spcBef>
                  <a:spcPct val="0"/>
                </a:spcBef>
                <a:spcAft>
                  <a:spcPct val="0"/>
                </a:spcAft>
                <a:buSzPct val="100000"/>
                <a:defRPr/>
              </a:pPr>
              <a:t>175</a:t>
            </a:fld>
            <a:endParaRPr lang="en-US" smtClean="0">
              <a:solidFill>
                <a:srgbClr val="000000"/>
              </a:solidFill>
              <a:latin typeface="Calibri" pitchFamily="34"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7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n-US" smtClean="0">
                <a:solidFill>
                  <a:srgbClr val="000000"/>
                </a:solidFill>
                <a:latin typeface="Times New Roman" pitchFamily="18" charset="0"/>
                <a:cs typeface="Times New Roman" pitchFamily="18" charset="0"/>
              </a:rPr>
              <a:t>Haga que los estudiantes completen la evaluación de conocimiento.</a:t>
            </a:r>
          </a:p>
        </p:txBody>
      </p:sp>
      <p:sp>
        <p:nvSpPr>
          <p:cNvPr id="377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2598EE3-3BA6-41FD-90F3-C3A643206795}" type="slidenum">
              <a:rPr lang="en-US" smtClean="0">
                <a:solidFill>
                  <a:srgbClr val="000000"/>
                </a:solidFill>
                <a:latin typeface="Calibri" pitchFamily="34" charset="0"/>
              </a:rPr>
              <a:pPr fontAlgn="base">
                <a:spcBef>
                  <a:spcPct val="0"/>
                </a:spcBef>
                <a:spcAft>
                  <a:spcPct val="0"/>
                </a:spcAft>
                <a:buSzPct val="100000"/>
                <a:defRPr/>
              </a:pPr>
              <a:t>176</a:t>
            </a:fld>
            <a:endParaRPr lang="en-US" smtClean="0">
              <a:solidFill>
                <a:srgbClr val="000000"/>
              </a:solidFill>
              <a:latin typeface="Calibri"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Haga que los estudiantes completen la evaluación de desempeño en grupos pequeños (consulte la evaluación para obtener más detalles).</a:t>
            </a:r>
          </a:p>
          <a:p>
            <a:pPr eaLnBrk="1" hangingPunct="1">
              <a:spcBef>
                <a:spcPct val="0"/>
              </a:spcBef>
            </a:pPr>
            <a:r>
              <a:rPr lang="es-ES" b="1" smtClean="0">
                <a:solidFill>
                  <a:srgbClr val="000000"/>
                </a:solidFill>
              </a:rPr>
              <a:t> </a:t>
            </a:r>
          </a:p>
          <a:p>
            <a:pPr eaLnBrk="1" hangingPunct="1">
              <a:spcBef>
                <a:spcPct val="0"/>
              </a:spcBef>
            </a:pPr>
            <a:endParaRPr lang="es-ES" b="1" smtClean="0">
              <a:solidFill>
                <a:srgbClr val="000000"/>
              </a:solidFill>
            </a:endParaRPr>
          </a:p>
          <a:p>
            <a:pPr eaLnBrk="1" hangingPunct="1">
              <a:spcBef>
                <a:spcPct val="0"/>
              </a:spcBef>
            </a:pPr>
            <a:r>
              <a:rPr lang="es-ES" b="1" smtClean="0">
                <a:solidFill>
                  <a:srgbClr val="000000"/>
                </a:solidFill>
              </a:rPr>
              <a:t>Nota:</a:t>
            </a:r>
            <a:r>
              <a:rPr lang="es-ES" smtClean="0">
                <a:solidFill>
                  <a:srgbClr val="000000"/>
                </a:solidFill>
              </a:rPr>
              <a:t> </a:t>
            </a:r>
            <a:r>
              <a:rPr lang="es-ES" b="1" smtClean="0">
                <a:solidFill>
                  <a:srgbClr val="000000"/>
                </a:solidFill>
              </a:rPr>
              <a:t>Para una parte de la evaluación de desempeño, deberá preparar una mesa con varias opciones de equipos específicas del sitio.  Asegúrese de incluir cordones retráctiles, cordones retráctiles dobles, cordones en Y dobles, abrazaderas de viga en I, cordones y dispositivos de restricción de caídas como opciones.  Se recomienda que se proporcione un equipo adicional, para que la respuesta no sea obvia.</a:t>
            </a:r>
          </a:p>
        </p:txBody>
      </p:sp>
      <p:sp>
        <p:nvSpPr>
          <p:cNvPr id="378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92105CF-9604-4D77-84C9-3E37D91F04E4}" type="slidenum">
              <a:rPr lang="en-US" smtClean="0">
                <a:solidFill>
                  <a:srgbClr val="000000"/>
                </a:solidFill>
                <a:latin typeface="Calibri" pitchFamily="34" charset="0"/>
              </a:rPr>
              <a:pPr fontAlgn="base">
                <a:spcBef>
                  <a:spcPct val="0"/>
                </a:spcBef>
                <a:spcAft>
                  <a:spcPct val="0"/>
                </a:spcAft>
                <a:buSzPct val="100000"/>
                <a:defRPr/>
              </a:pPr>
              <a:t>177</a:t>
            </a:fld>
            <a:endParaRPr lang="en-US" smtClean="0">
              <a:solidFill>
                <a:srgbClr val="000000"/>
              </a:solidFill>
              <a:latin typeface="Calibri"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9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n-US" smtClean="0">
                <a:solidFill>
                  <a:srgbClr val="000000"/>
                </a:solidFill>
                <a:latin typeface="Times New Roman" pitchFamily="18" charset="0"/>
                <a:cs typeface="Times New Roman" pitchFamily="18" charset="0"/>
              </a:rPr>
              <a:t>Haga que los estudiantes completen el Cuestionario de fin del curso para los estudiantes (ubicado en la SG).</a:t>
            </a:r>
          </a:p>
        </p:txBody>
      </p:sp>
      <p:sp>
        <p:nvSpPr>
          <p:cNvPr id="379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0CAD30A-D343-4A9F-B1CA-56A0BE8EBFA1}" type="slidenum">
              <a:rPr lang="en-US" smtClean="0">
                <a:solidFill>
                  <a:srgbClr val="000000"/>
                </a:solidFill>
                <a:latin typeface="Calibri" pitchFamily="34" charset="0"/>
              </a:rPr>
              <a:pPr fontAlgn="base">
                <a:spcBef>
                  <a:spcPct val="0"/>
                </a:spcBef>
                <a:spcAft>
                  <a:spcPct val="0"/>
                </a:spcAft>
                <a:buSzPct val="100000"/>
                <a:defRPr/>
              </a:pPr>
              <a:t>178</a:t>
            </a:fld>
            <a:endParaRPr lang="en-US" smtClean="0">
              <a:solidFill>
                <a:srgbClr val="000000"/>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6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smtClean="0">
                <a:solidFill>
                  <a:srgbClr val="000000"/>
                </a:solidFill>
              </a:rPr>
              <a:t>Respuesta posible</a:t>
            </a:r>
          </a:p>
          <a:p>
            <a:pPr eaLnBrk="1" hangingPunct="1">
              <a:spcBef>
                <a:spcPct val="0"/>
              </a:spcBef>
              <a:buFontTx/>
              <a:buChar char="•"/>
            </a:pPr>
            <a:r>
              <a:rPr lang="es-ES" smtClean="0">
                <a:solidFill>
                  <a:srgbClr val="000000"/>
                </a:solidFill>
              </a:rPr>
              <a:t>Los empleados que trabajan en montacargas pueden ser lanzados fuera de la cesta debido a superficies irregulares o al uso inadecuado.</a:t>
            </a:r>
          </a:p>
        </p:txBody>
      </p:sp>
      <p:sp>
        <p:nvSpPr>
          <p:cNvPr id="2160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A8A89CC-D707-46A3-8C2A-1B5A3767A6D2}" type="slidenum">
              <a:rPr lang="en-US" smtClean="0">
                <a:solidFill>
                  <a:srgbClr val="000000"/>
                </a:solidFill>
                <a:latin typeface="Calibri" pitchFamily="34" charset="0"/>
              </a:rPr>
              <a:pPr fontAlgn="base">
                <a:spcBef>
                  <a:spcPct val="0"/>
                </a:spcBef>
                <a:spcAft>
                  <a:spcPct val="0"/>
                </a:spcAft>
                <a:buSzPct val="100000"/>
                <a:defRPr/>
              </a:pPr>
              <a:t>18</a:t>
            </a:fld>
            <a:endParaRPr lang="en-US" smtClean="0">
              <a:solidFill>
                <a:srgbClr val="000000"/>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70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solidFill>
                  <a:srgbClr val="000000"/>
                </a:solidFill>
              </a:rPr>
              <a:t>Respuesta posible</a:t>
            </a:r>
          </a:p>
          <a:p>
            <a:pPr eaLnBrk="1" hangingPunct="1">
              <a:spcBef>
                <a:spcPct val="0"/>
              </a:spcBef>
              <a:buFontTx/>
              <a:buChar char="•"/>
            </a:pPr>
            <a:r>
              <a:rPr lang="en-US" smtClean="0">
                <a:solidFill>
                  <a:srgbClr val="000000"/>
                </a:solidFill>
              </a:rPr>
              <a:t>Es imposible caer fuera o dentro del bol de la cubeta de la trituradora mientras ingresa.</a:t>
            </a:r>
          </a:p>
        </p:txBody>
      </p:sp>
      <p:sp>
        <p:nvSpPr>
          <p:cNvPr id="2170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7AD1C91-35A7-4C2C-83BF-BC5BBD62C758}" type="slidenum">
              <a:rPr lang="en-US" smtClean="0">
                <a:solidFill>
                  <a:srgbClr val="000000"/>
                </a:solidFill>
                <a:latin typeface="Calibri" pitchFamily="34" charset="0"/>
              </a:rPr>
              <a:pPr fontAlgn="base">
                <a:spcBef>
                  <a:spcPct val="0"/>
                </a:spcBef>
                <a:spcAft>
                  <a:spcPct val="0"/>
                </a:spcAft>
                <a:buSzPct val="100000"/>
                <a:defRPr/>
              </a:pPr>
              <a:t>19</a:t>
            </a:fld>
            <a:endParaRPr lang="en-US" smtClean="0">
              <a:solidFill>
                <a:srgbClr val="000000"/>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9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Políticas administrativas y del aula</a:t>
            </a:r>
          </a:p>
          <a:p>
            <a:pPr marL="628650" lvl="1" indent="-171450" eaLnBrk="1" hangingPunct="1">
              <a:spcBef>
                <a:spcPct val="0"/>
              </a:spcBef>
              <a:buFontTx/>
              <a:buChar char="•"/>
            </a:pPr>
            <a:r>
              <a:rPr lang="es-ES" smtClean="0">
                <a:solidFill>
                  <a:srgbClr val="000000"/>
                </a:solidFill>
                <a:cs typeface="Times New Roman" pitchFamily="18" charset="0"/>
              </a:rPr>
              <a:t>Seguridad</a:t>
            </a:r>
          </a:p>
          <a:p>
            <a:pPr marL="1085850" lvl="2" indent="-171450" eaLnBrk="1" hangingPunct="1">
              <a:spcBef>
                <a:spcPct val="0"/>
              </a:spcBef>
              <a:buFontTx/>
              <a:buChar char="•"/>
            </a:pPr>
            <a:r>
              <a:rPr lang="es-ES" smtClean="0">
                <a:solidFill>
                  <a:srgbClr val="000000"/>
                </a:solidFill>
                <a:cs typeface="Times New Roman" pitchFamily="18" charset="0"/>
              </a:rPr>
              <a:t>Identifique los procedimientos de evacuación apropiados, las zonas de reunión y las salidas de emergencia y las ubicaciones de los extinguidores de fuego, etc.</a:t>
            </a:r>
          </a:p>
          <a:p>
            <a:pPr marL="628650" lvl="1" indent="-171450" eaLnBrk="1" hangingPunct="1">
              <a:spcBef>
                <a:spcPct val="0"/>
              </a:spcBef>
              <a:buFontTx/>
              <a:buChar char="•"/>
            </a:pPr>
            <a:r>
              <a:rPr lang="es-ES" smtClean="0">
                <a:solidFill>
                  <a:srgbClr val="000000"/>
                </a:solidFill>
                <a:cs typeface="Times New Roman" pitchFamily="18" charset="0"/>
              </a:rPr>
              <a:t>Descansos y sanitarios</a:t>
            </a:r>
          </a:p>
          <a:p>
            <a:pPr marL="1085850" lvl="2" indent="-171450" eaLnBrk="1" hangingPunct="1">
              <a:spcBef>
                <a:spcPct val="0"/>
              </a:spcBef>
              <a:buFontTx/>
              <a:buChar char="•"/>
            </a:pPr>
            <a:r>
              <a:rPr lang="es-ES" smtClean="0">
                <a:solidFill>
                  <a:srgbClr val="000000"/>
                </a:solidFill>
                <a:cs typeface="Times New Roman" pitchFamily="18" charset="0"/>
              </a:rPr>
              <a:t>Establezca un horario de descansos y comuníqueselo a la clase.  Los horarios de descanso sugeridos se incluyen en todo el FG y ocurren aproximadamente cada hora y, a menudo, ocurren al final de cada módulo. Los descansos deben durar entre 5 y 10 minutos para darles a los estudiantes tiempo para descansar y relajarse antes de comenzar la siguiente sesión de aprendizaje.</a:t>
            </a:r>
          </a:p>
          <a:p>
            <a:pPr marL="1085850" lvl="2" indent="-171450" eaLnBrk="1" hangingPunct="1">
              <a:spcBef>
                <a:spcPct val="0"/>
              </a:spcBef>
              <a:buFontTx/>
              <a:buChar char="•"/>
            </a:pPr>
            <a:r>
              <a:rPr lang="es-ES" smtClean="0">
                <a:solidFill>
                  <a:srgbClr val="000000"/>
                </a:solidFill>
                <a:cs typeface="Times New Roman" pitchFamily="18" charset="0"/>
              </a:rPr>
              <a:t>Identifique la ubicación de los sanitarios y de las áreas para fumadores.</a:t>
            </a:r>
          </a:p>
          <a:p>
            <a:pPr marL="628650" lvl="1" indent="-171450" eaLnBrk="1" hangingPunct="1">
              <a:spcBef>
                <a:spcPct val="0"/>
              </a:spcBef>
              <a:buFontTx/>
              <a:buChar char="•"/>
            </a:pPr>
            <a:r>
              <a:rPr lang="es-ES" smtClean="0">
                <a:solidFill>
                  <a:srgbClr val="000000"/>
                </a:solidFill>
                <a:cs typeface="Times New Roman" pitchFamily="18" charset="0"/>
              </a:rPr>
              <a:t>Política de tecnología</a:t>
            </a:r>
          </a:p>
          <a:p>
            <a:pPr marL="1085850" lvl="2" indent="-171450" eaLnBrk="1" hangingPunct="1">
              <a:spcBef>
                <a:spcPct val="0"/>
              </a:spcBef>
              <a:buFontTx/>
              <a:buChar char="•"/>
            </a:pPr>
            <a:r>
              <a:rPr lang="es-ES" smtClean="0">
                <a:solidFill>
                  <a:srgbClr val="000000"/>
                </a:solidFill>
                <a:cs typeface="Times New Roman" pitchFamily="18" charset="0"/>
              </a:rPr>
              <a:t>Repase sus expectativas sobre el uso de teléfonos celulares y computadoras portátiles durante la capacitación.</a:t>
            </a:r>
          </a:p>
          <a:p>
            <a:pPr marL="628650" lvl="1" indent="-171450" eaLnBrk="1" hangingPunct="1">
              <a:spcBef>
                <a:spcPct val="0"/>
              </a:spcBef>
              <a:buFontTx/>
              <a:buChar char="•"/>
            </a:pPr>
            <a:r>
              <a:rPr lang="es-ES" smtClean="0">
                <a:solidFill>
                  <a:srgbClr val="000000"/>
                </a:solidFill>
                <a:cs typeface="Times New Roman" pitchFamily="18" charset="0"/>
              </a:rPr>
              <a:t>Participación</a:t>
            </a:r>
          </a:p>
          <a:p>
            <a:pPr marL="1085850" lvl="2" indent="-171450" eaLnBrk="1" hangingPunct="1">
              <a:spcBef>
                <a:spcPct val="0"/>
              </a:spcBef>
              <a:buFontTx/>
              <a:buChar char="•"/>
            </a:pPr>
            <a:r>
              <a:rPr lang="es-ES" smtClean="0">
                <a:solidFill>
                  <a:srgbClr val="000000"/>
                </a:solidFill>
                <a:cs typeface="Times New Roman" pitchFamily="18" charset="0"/>
              </a:rPr>
              <a:t>Este curso requiere una participación significativa.  Los estudiantes deben prepararse para debates y actividades en grupos pequeños.</a:t>
            </a:r>
          </a:p>
          <a:p>
            <a:pPr marL="628650" lvl="1" indent="-171450" eaLnBrk="1" hangingPunct="1">
              <a:spcBef>
                <a:spcPct val="0"/>
              </a:spcBef>
              <a:buFontTx/>
              <a:buChar char="•"/>
            </a:pPr>
            <a:r>
              <a:rPr lang="es-ES" smtClean="0">
                <a:solidFill>
                  <a:srgbClr val="000000"/>
                </a:solidFill>
                <a:cs typeface="Times New Roman" pitchFamily="18" charset="0"/>
              </a:rPr>
              <a:t>Establezca las normas básicas de la clase verbalizando sus expectativas. A continuación, se ofrecen algunas sugerencias.</a:t>
            </a:r>
          </a:p>
          <a:p>
            <a:pPr marL="1085850" lvl="2" indent="-171450" eaLnBrk="1" hangingPunct="1">
              <a:spcBef>
                <a:spcPct val="0"/>
              </a:spcBef>
              <a:buFontTx/>
              <a:buChar char="•"/>
            </a:pPr>
            <a:r>
              <a:rPr lang="es-ES" smtClean="0">
                <a:solidFill>
                  <a:srgbClr val="000000"/>
                </a:solidFill>
                <a:cs typeface="Times New Roman" pitchFamily="18" charset="0"/>
              </a:rPr>
              <a:t>Participe.</a:t>
            </a:r>
          </a:p>
          <a:p>
            <a:pPr marL="1085850" lvl="2" indent="-171450" eaLnBrk="1" hangingPunct="1">
              <a:spcBef>
                <a:spcPct val="0"/>
              </a:spcBef>
              <a:buFontTx/>
              <a:buChar char="•"/>
            </a:pPr>
            <a:r>
              <a:rPr lang="es-ES" smtClean="0">
                <a:solidFill>
                  <a:srgbClr val="000000"/>
                </a:solidFill>
                <a:cs typeface="Times New Roman" pitchFamily="18" charset="0"/>
              </a:rPr>
              <a:t>Llegue a horario.</a:t>
            </a:r>
          </a:p>
          <a:p>
            <a:pPr marL="1085850" lvl="2" indent="-171450" eaLnBrk="1" hangingPunct="1">
              <a:spcBef>
                <a:spcPct val="0"/>
              </a:spcBef>
              <a:buFontTx/>
              <a:buChar char="•"/>
            </a:pPr>
            <a:r>
              <a:rPr lang="es-ES" smtClean="0">
                <a:solidFill>
                  <a:srgbClr val="000000"/>
                </a:solidFill>
                <a:cs typeface="Times New Roman" pitchFamily="18" charset="0"/>
              </a:rPr>
              <a:t>Céntrese en la tarea.</a:t>
            </a:r>
          </a:p>
          <a:p>
            <a:pPr marL="1085850" lvl="2" indent="-171450" eaLnBrk="1" hangingPunct="1">
              <a:spcBef>
                <a:spcPct val="0"/>
              </a:spcBef>
              <a:buFontTx/>
              <a:buChar char="•"/>
            </a:pPr>
            <a:r>
              <a:rPr lang="es-ES" smtClean="0">
                <a:solidFill>
                  <a:srgbClr val="000000"/>
                </a:solidFill>
                <a:cs typeface="Times New Roman" pitchFamily="18" charset="0"/>
              </a:rPr>
              <a:t>Escuche a otros cuando hablen.</a:t>
            </a:r>
          </a:p>
          <a:p>
            <a:pPr marL="1085850" lvl="2" indent="-171450" eaLnBrk="1" hangingPunct="1">
              <a:spcBef>
                <a:spcPct val="0"/>
              </a:spcBef>
              <a:buFontTx/>
              <a:buChar char="•"/>
            </a:pPr>
            <a:r>
              <a:rPr lang="es-ES" smtClean="0">
                <a:solidFill>
                  <a:srgbClr val="000000"/>
                </a:solidFill>
                <a:cs typeface="Times New Roman" pitchFamily="18" charset="0"/>
              </a:rPr>
              <a:t>Respete las opiniones y actitudes de los demás.</a:t>
            </a:r>
          </a:p>
        </p:txBody>
      </p:sp>
      <p:sp>
        <p:nvSpPr>
          <p:cNvPr id="1996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D52949A-A9FC-4907-A4C0-3640AD125929}" type="slidenum">
              <a:rPr lang="en-US" smtClean="0">
                <a:solidFill>
                  <a:srgbClr val="000000"/>
                </a:solidFill>
                <a:latin typeface="Calibri" pitchFamily="34" charset="0"/>
              </a:rPr>
              <a:pPr fontAlgn="base">
                <a:spcBef>
                  <a:spcPct val="0"/>
                </a:spcBef>
                <a:spcAft>
                  <a:spcPct val="0"/>
                </a:spcAft>
                <a:buSzPct val="100000"/>
                <a:defRPr/>
              </a:pPr>
              <a:t>2</a:t>
            </a:fld>
            <a:endParaRPr lang="en-US" smtClean="0">
              <a:solidFill>
                <a:srgbClr val="000000"/>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8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5</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Indique a los estudiantes que lean la historia “Estar alerta”.</a:t>
            </a:r>
          </a:p>
          <a:p>
            <a:pPr marL="628650" lvl="1" indent="-171450" eaLnBrk="1" hangingPunct="1">
              <a:spcBef>
                <a:spcPct val="0"/>
              </a:spcBef>
              <a:buFontTx/>
              <a:buChar char="•"/>
            </a:pPr>
            <a:r>
              <a:rPr lang="es-ES" smtClean="0">
                <a:solidFill>
                  <a:srgbClr val="000000"/>
                </a:solidFill>
                <a:cs typeface="Times New Roman" pitchFamily="18" charset="0"/>
              </a:rPr>
              <a:t>¿Qué podría haber pasado si no se hubiera tomado una medida ese día?</a:t>
            </a:r>
          </a:p>
        </p:txBody>
      </p:sp>
      <p:sp>
        <p:nvSpPr>
          <p:cNvPr id="218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5CC75F2-3F47-4335-B777-90A782282395}" type="slidenum">
              <a:rPr lang="en-US" smtClean="0">
                <a:solidFill>
                  <a:srgbClr val="000000"/>
                </a:solidFill>
                <a:latin typeface="Calibri" pitchFamily="34" charset="0"/>
              </a:rPr>
              <a:pPr fontAlgn="base">
                <a:spcBef>
                  <a:spcPct val="0"/>
                </a:spcBef>
                <a:spcAft>
                  <a:spcPct val="0"/>
                </a:spcAft>
                <a:buSzPct val="100000"/>
                <a:defRPr/>
              </a:pPr>
              <a:t>20</a:t>
            </a:fld>
            <a:endParaRPr lang="en-US" smtClean="0">
              <a:solidFill>
                <a:srgbClr val="000000"/>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9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6-7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Analice los hechos clave sobre las caídas desde las alturas.</a:t>
            </a:r>
          </a:p>
          <a:p>
            <a:pPr marL="628650" lvl="1" indent="-171450" eaLnBrk="1" hangingPunct="1">
              <a:spcBef>
                <a:spcPct val="0"/>
              </a:spcBef>
              <a:buFontTx/>
              <a:buChar char="•"/>
            </a:pPr>
            <a:r>
              <a:rPr lang="es-ES" smtClean="0">
                <a:solidFill>
                  <a:srgbClr val="000000"/>
                </a:solidFill>
                <a:cs typeface="Times New Roman" pitchFamily="18" charset="0"/>
              </a:rPr>
              <a:t>Caídas sin protección desde una elevación, que generalmente resultan en una lesión grave o en la muerte.</a:t>
            </a:r>
          </a:p>
          <a:p>
            <a:pPr marL="628650" lvl="1" indent="-171450" eaLnBrk="1" hangingPunct="1">
              <a:spcBef>
                <a:spcPct val="0"/>
              </a:spcBef>
              <a:buFontTx/>
              <a:buChar char="•"/>
            </a:pPr>
            <a:r>
              <a:rPr lang="es-ES" smtClean="0">
                <a:solidFill>
                  <a:srgbClr val="000000"/>
                </a:solidFill>
                <a:cs typeface="Times New Roman" pitchFamily="18" charset="0"/>
              </a:rPr>
              <a:t>Los peligros existentes se deben identificar antes de comenzar un trabajo.</a:t>
            </a:r>
          </a:p>
          <a:p>
            <a:pPr marL="628650" lvl="1" indent="-171450" eaLnBrk="1" hangingPunct="1">
              <a:spcBef>
                <a:spcPct val="0"/>
              </a:spcBef>
              <a:buFontTx/>
              <a:buChar char="•"/>
            </a:pPr>
            <a:r>
              <a:rPr lang="es-ES" smtClean="0">
                <a:solidFill>
                  <a:srgbClr val="000000"/>
                </a:solidFill>
                <a:cs typeface="Times New Roman" pitchFamily="18" charset="0"/>
              </a:rPr>
              <a:t>Tome las decisiones correctas y utilice las herramientas adecuadas que estén a su disposición.</a:t>
            </a:r>
          </a:p>
          <a:p>
            <a:pPr eaLnBrk="1" hangingPunct="1">
              <a:spcBef>
                <a:spcPct val="0"/>
              </a:spcBef>
              <a:buFontTx/>
              <a:buChar char="•"/>
            </a:pPr>
            <a:r>
              <a:rPr lang="es-ES" smtClean="0">
                <a:solidFill>
                  <a:srgbClr val="000000"/>
                </a:solidFill>
                <a:cs typeface="Times New Roman" pitchFamily="18" charset="0"/>
              </a:rPr>
              <a:t>Ordene a los estudiantes que lean “Aprender de los demás”.</a:t>
            </a:r>
          </a:p>
          <a:p>
            <a:pPr marL="628650" lvl="1" indent="-171450" eaLnBrk="1" hangingPunct="1">
              <a:spcBef>
                <a:spcPct val="0"/>
              </a:spcBef>
              <a:buFontTx/>
              <a:buChar char="•"/>
            </a:pPr>
            <a:r>
              <a:rPr lang="es-ES" smtClean="0">
                <a:solidFill>
                  <a:srgbClr val="000000"/>
                </a:solidFill>
                <a:cs typeface="Times New Roman" pitchFamily="18" charset="0"/>
              </a:rPr>
              <a:t>Responda la pregunta del debate en la SG: “¿Cuál era el peligro en esta situación?”</a:t>
            </a:r>
          </a:p>
          <a:p>
            <a:pPr eaLnBrk="1" hangingPunct="1">
              <a:spcBef>
                <a:spcPct val="0"/>
              </a:spcBef>
              <a:buFontTx/>
              <a:buChar char="•"/>
            </a:pPr>
            <a:r>
              <a:rPr lang="es-ES" smtClean="0">
                <a:solidFill>
                  <a:srgbClr val="000000"/>
                </a:solidFill>
                <a:cs typeface="Times New Roman" pitchFamily="18" charset="0"/>
              </a:rPr>
              <a:t>¿Qué debería hacer si descubre un peligro de caída en su área de trabajo?</a:t>
            </a:r>
          </a:p>
          <a:p>
            <a:pPr marL="628650" lvl="1" indent="-171450" eaLnBrk="1" hangingPunct="1">
              <a:spcBef>
                <a:spcPct val="0"/>
              </a:spcBef>
              <a:buFontTx/>
              <a:buChar char="•"/>
            </a:pPr>
            <a:r>
              <a:rPr lang="es-ES" smtClean="0">
                <a:solidFill>
                  <a:srgbClr val="000000"/>
                </a:solidFill>
                <a:cs typeface="Times New Roman" pitchFamily="18" charset="0"/>
              </a:rPr>
              <a:t>Retírese del peligro y póngase en contacto con su supervisor de inmediato.</a:t>
            </a:r>
          </a:p>
        </p:txBody>
      </p:sp>
      <p:sp>
        <p:nvSpPr>
          <p:cNvPr id="2191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8B05470-C28E-49BA-A7B4-2A868132773C}" type="slidenum">
              <a:rPr lang="en-US" smtClean="0">
                <a:solidFill>
                  <a:srgbClr val="000000"/>
                </a:solidFill>
                <a:latin typeface="Calibri" pitchFamily="34" charset="0"/>
              </a:rPr>
              <a:pPr fontAlgn="base">
                <a:spcBef>
                  <a:spcPct val="0"/>
                </a:spcBef>
                <a:spcAft>
                  <a:spcPct val="0"/>
                </a:spcAft>
                <a:buSzPct val="100000"/>
                <a:defRPr/>
              </a:pPr>
              <a:t>21</a:t>
            </a:fld>
            <a:endParaRPr lang="en-US" smtClean="0">
              <a:solidFill>
                <a:srgbClr val="000000"/>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0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páginas 8-11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Tareas de rutina. Trabajo que:</a:t>
            </a:r>
          </a:p>
          <a:p>
            <a:pPr marL="628650" lvl="1" indent="-171450" eaLnBrk="1" hangingPunct="1">
              <a:spcBef>
                <a:spcPct val="0"/>
              </a:spcBef>
              <a:buFontTx/>
              <a:buChar char="•"/>
            </a:pPr>
            <a:r>
              <a:rPr lang="es-ES" smtClean="0">
                <a:solidFill>
                  <a:srgbClr val="000000"/>
                </a:solidFill>
                <a:cs typeface="Times New Roman" pitchFamily="18" charset="0"/>
              </a:rPr>
              <a:t>Se realiza de manera regular o frecuente.</a:t>
            </a:r>
          </a:p>
          <a:p>
            <a:pPr marL="628650" lvl="1" indent="-171450" eaLnBrk="1" hangingPunct="1">
              <a:spcBef>
                <a:spcPct val="0"/>
              </a:spcBef>
              <a:buFontTx/>
              <a:buChar char="•"/>
            </a:pPr>
            <a:r>
              <a:rPr lang="es-ES" smtClean="0">
                <a:solidFill>
                  <a:srgbClr val="000000"/>
                </a:solidFill>
                <a:cs typeface="Times New Roman" pitchFamily="18" charset="0"/>
              </a:rPr>
              <a:t>Sea regular y familiar.</a:t>
            </a:r>
          </a:p>
          <a:p>
            <a:pPr marL="628650" lvl="1" indent="-171450" eaLnBrk="1" hangingPunct="1">
              <a:spcBef>
                <a:spcPct val="0"/>
              </a:spcBef>
              <a:buFontTx/>
              <a:buChar char="•"/>
            </a:pPr>
            <a:r>
              <a:rPr lang="es-ES" smtClean="0">
                <a:solidFill>
                  <a:srgbClr val="000000"/>
                </a:solidFill>
                <a:cs typeface="Times New Roman" pitchFamily="18" charset="0"/>
              </a:rPr>
              <a:t>No sea diferente de las funciones cotidianas.</a:t>
            </a:r>
          </a:p>
          <a:p>
            <a:pPr marL="628650" lvl="1" indent="-171450" eaLnBrk="1" hangingPunct="1">
              <a:spcBef>
                <a:spcPct val="0"/>
              </a:spcBef>
              <a:buFontTx/>
              <a:buChar char="•"/>
            </a:pPr>
            <a:r>
              <a:rPr lang="es-ES" smtClean="0">
                <a:solidFill>
                  <a:srgbClr val="000000"/>
                </a:solidFill>
                <a:cs typeface="Times New Roman" pitchFamily="18" charset="0"/>
              </a:rPr>
              <a:t>Se documente a través de procesos (SOP).</a:t>
            </a:r>
          </a:p>
          <a:p>
            <a:pPr marL="628650" lvl="1" indent="-171450" eaLnBrk="1" hangingPunct="1">
              <a:spcBef>
                <a:spcPct val="0"/>
              </a:spcBef>
              <a:buFontTx/>
              <a:buChar char="•"/>
            </a:pPr>
            <a:r>
              <a:rPr lang="es-ES" smtClean="0">
                <a:solidFill>
                  <a:srgbClr val="000000"/>
                </a:solidFill>
                <a:cs typeface="Times New Roman" pitchFamily="18" charset="0"/>
              </a:rPr>
              <a:t>Sea de riesgo de nivel bajo.</a:t>
            </a:r>
          </a:p>
          <a:p>
            <a:pPr eaLnBrk="1" hangingPunct="1">
              <a:spcBef>
                <a:spcPct val="0"/>
              </a:spcBef>
              <a:buFontTx/>
              <a:buChar char="•"/>
            </a:pPr>
            <a:r>
              <a:rPr lang="es-ES" smtClean="0">
                <a:solidFill>
                  <a:srgbClr val="000000"/>
                </a:solidFill>
                <a:cs typeface="Times New Roman" pitchFamily="18" charset="0"/>
              </a:rPr>
              <a:t>Tareas que no sean de rutina. Trabajo que:</a:t>
            </a:r>
          </a:p>
          <a:p>
            <a:pPr marL="628650" lvl="1" indent="-171450" eaLnBrk="1" hangingPunct="1">
              <a:spcBef>
                <a:spcPct val="0"/>
              </a:spcBef>
              <a:buFontTx/>
              <a:buChar char="•"/>
            </a:pPr>
            <a:r>
              <a:rPr lang="es-ES" smtClean="0">
                <a:solidFill>
                  <a:srgbClr val="000000"/>
                </a:solidFill>
                <a:cs typeface="Times New Roman" pitchFamily="18" charset="0"/>
              </a:rPr>
              <a:t>Se realice por primera vez o según un calendario irregular.</a:t>
            </a:r>
          </a:p>
          <a:p>
            <a:pPr marL="628650" lvl="1" indent="-171450" eaLnBrk="1" hangingPunct="1">
              <a:spcBef>
                <a:spcPct val="0"/>
              </a:spcBef>
              <a:buFontTx/>
              <a:buChar char="•"/>
            </a:pPr>
            <a:r>
              <a:rPr lang="es-ES" smtClean="0">
                <a:solidFill>
                  <a:srgbClr val="000000"/>
                </a:solidFill>
                <a:cs typeface="Times New Roman" pitchFamily="18" charset="0"/>
              </a:rPr>
              <a:t>Se modifique debido a las condiciones.</a:t>
            </a:r>
          </a:p>
          <a:p>
            <a:pPr marL="628650" lvl="1" indent="-171450" eaLnBrk="1" hangingPunct="1">
              <a:spcBef>
                <a:spcPct val="0"/>
              </a:spcBef>
              <a:buFontTx/>
              <a:buChar char="•"/>
            </a:pPr>
            <a:r>
              <a:rPr lang="es-ES" smtClean="0">
                <a:solidFill>
                  <a:srgbClr val="000000"/>
                </a:solidFill>
                <a:cs typeface="Times New Roman" pitchFamily="18" charset="0"/>
              </a:rPr>
              <a:t>Sea diferente de los deberes laborales normales.</a:t>
            </a:r>
          </a:p>
          <a:p>
            <a:pPr marL="628650" lvl="1" indent="-171450" eaLnBrk="1" hangingPunct="1">
              <a:spcBef>
                <a:spcPct val="0"/>
              </a:spcBef>
              <a:buFontTx/>
              <a:buChar char="•"/>
            </a:pPr>
            <a:r>
              <a:rPr lang="es-ES" smtClean="0">
                <a:solidFill>
                  <a:srgbClr val="000000"/>
                </a:solidFill>
                <a:cs typeface="Times New Roman" pitchFamily="18" charset="0"/>
              </a:rPr>
              <a:t>No tiene un proceso documentado o difiere del proceso documentado.</a:t>
            </a:r>
          </a:p>
          <a:p>
            <a:pPr marL="628650" lvl="1" indent="-171450" eaLnBrk="1" hangingPunct="1">
              <a:spcBef>
                <a:spcPct val="0"/>
              </a:spcBef>
              <a:buFontTx/>
              <a:buChar char="•"/>
            </a:pPr>
            <a:r>
              <a:rPr lang="es-ES" smtClean="0">
                <a:solidFill>
                  <a:srgbClr val="000000"/>
                </a:solidFill>
                <a:cs typeface="Times New Roman" pitchFamily="18" charset="0"/>
              </a:rPr>
              <a:t>Sea de riesgo de nivel alto.</a:t>
            </a:r>
          </a:p>
          <a:p>
            <a:pPr marL="628650" lvl="1" indent="-171450" eaLnBrk="1" hangingPunct="1">
              <a:spcBef>
                <a:spcPct val="0"/>
              </a:spcBef>
              <a:buFontTx/>
              <a:buChar char="•"/>
            </a:pPr>
            <a:r>
              <a:rPr lang="es-ES" smtClean="0">
                <a:solidFill>
                  <a:srgbClr val="000000"/>
                </a:solidFill>
                <a:cs typeface="Times New Roman" pitchFamily="18" charset="0"/>
              </a:rPr>
              <a:t>Se realiza durante una situación de emergencia.</a:t>
            </a:r>
          </a:p>
          <a:p>
            <a:pPr eaLnBrk="1" hangingPunct="1">
              <a:spcBef>
                <a:spcPct val="0"/>
              </a:spcBef>
              <a:buFontTx/>
              <a:buChar char="•"/>
            </a:pPr>
            <a:r>
              <a:rPr lang="es-ES" smtClean="0">
                <a:solidFill>
                  <a:srgbClr val="000000"/>
                </a:solidFill>
                <a:cs typeface="Times New Roman" pitchFamily="18" charset="0"/>
              </a:rPr>
              <a:t>Dirija a los estudiantes a los dos ejemplos del fundidor que explican un trabajo de rutina que se convierte en un trabajo que no es de rutina.</a:t>
            </a:r>
          </a:p>
          <a:p>
            <a:pPr eaLnBrk="1" hangingPunct="1">
              <a:spcBef>
                <a:spcPct val="0"/>
              </a:spcBef>
              <a:buFontTx/>
              <a:buChar char="•"/>
            </a:pPr>
            <a:r>
              <a:rPr lang="es-ES" smtClean="0">
                <a:solidFill>
                  <a:srgbClr val="000000"/>
                </a:solidFill>
                <a:cs typeface="Times New Roman" pitchFamily="18" charset="0"/>
              </a:rPr>
              <a:t>¿Cómo varía el reconocimiento de peligros en las tareas de rutina y en las que no son de rutina?</a:t>
            </a:r>
          </a:p>
        </p:txBody>
      </p:sp>
      <p:sp>
        <p:nvSpPr>
          <p:cNvPr id="220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FA1AC79-8AB8-4E61-83EE-8AAF420C385F}" type="slidenum">
              <a:rPr lang="en-US" smtClean="0">
                <a:solidFill>
                  <a:srgbClr val="000000"/>
                </a:solidFill>
                <a:latin typeface="Calibri" pitchFamily="34" charset="0"/>
              </a:rPr>
              <a:pPr fontAlgn="base">
                <a:spcBef>
                  <a:spcPct val="0"/>
                </a:spcBef>
                <a:spcAft>
                  <a:spcPct val="0"/>
                </a:spcAft>
                <a:buSzPct val="100000"/>
                <a:defRPr/>
              </a:pPr>
              <a:t>22</a:t>
            </a:fld>
            <a:endParaRPr lang="en-US" smtClean="0">
              <a:solidFill>
                <a:srgbClr val="000000"/>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1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rPr>
              <a:t>SG páginas 12-14</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10 minutos</a:t>
            </a:r>
          </a:p>
          <a:p>
            <a:pPr eaLnBrk="1" hangingPunct="1">
              <a:spcBef>
                <a:spcPct val="0"/>
              </a:spcBef>
              <a:spcAft>
                <a:spcPts val="600"/>
              </a:spcAft>
            </a:pPr>
            <a:endParaRPr lang="es-ES" smtClean="0">
              <a:solidFill>
                <a:srgbClr val="000000"/>
              </a:solidFill>
              <a:latin typeface="Times New Roman" pitchFamily="18" charset="0"/>
              <a:cs typeface="Times New Roman" pitchFamily="18" charset="0"/>
            </a:endParaRPr>
          </a:p>
          <a:p>
            <a:pPr eaLnBrk="1" hangingPunct="1">
              <a:spcBef>
                <a:spcPct val="0"/>
              </a:spcBef>
            </a:pPr>
            <a:r>
              <a:rPr lang="es-ES" b="1" smtClean="0">
                <a:solidFill>
                  <a:srgbClr val="000000"/>
                </a:solidFill>
                <a:cs typeface="Times New Roman" pitchFamily="18" charset="0"/>
              </a:rPr>
              <a:t>Materiales</a:t>
            </a:r>
          </a:p>
          <a:p>
            <a:pPr eaLnBrk="1" hangingPunct="1">
              <a:spcBef>
                <a:spcPct val="0"/>
              </a:spcBef>
              <a:buFontTx/>
              <a:buChar char="•"/>
            </a:pPr>
            <a:r>
              <a:rPr lang="es-ES" smtClean="0">
                <a:solidFill>
                  <a:srgbClr val="000000"/>
                </a:solidFill>
                <a:cs typeface="Times New Roman" pitchFamily="18" charset="0"/>
              </a:rPr>
              <a:t>Planilla del detective de peligros de caídas (SG páginas 12-14) </a:t>
            </a:r>
          </a:p>
          <a:p>
            <a:pPr eaLnBrk="1" hangingPunct="1">
              <a:spcBef>
                <a:spcPct val="0"/>
              </a:spcBef>
            </a:pPr>
            <a:r>
              <a:rPr lang="es-ES" smtClean="0">
                <a:solidFill>
                  <a:srgbClr val="000000"/>
                </a:solidFill>
                <a:cs typeface="Times New Roman" pitchFamily="18" charset="0"/>
              </a:rPr>
              <a:t> </a:t>
            </a:r>
          </a:p>
          <a:p>
            <a:pPr eaLnBrk="1" hangingPunct="1">
              <a:spcBef>
                <a:spcPct val="0"/>
              </a:spcBef>
            </a:pPr>
            <a:r>
              <a:rPr lang="es-ES" b="1" smtClean="0">
                <a:solidFill>
                  <a:srgbClr val="000000"/>
                </a:solidFill>
                <a:cs typeface="Times New Roman" pitchFamily="18" charset="0"/>
              </a:rPr>
              <a:t>Objetivo</a:t>
            </a:r>
          </a:p>
          <a:p>
            <a:pPr eaLnBrk="1" hangingPunct="1">
              <a:spcBef>
                <a:spcPct val="0"/>
              </a:spcBef>
              <a:buFontTx/>
              <a:buChar char="•"/>
            </a:pPr>
            <a:r>
              <a:rPr lang="es-ES" smtClean="0">
                <a:solidFill>
                  <a:srgbClr val="000000"/>
                </a:solidFill>
                <a:cs typeface="Times New Roman" pitchFamily="18" charset="0"/>
              </a:rPr>
              <a:t>Esta actividad refuerza la lección de este módulo sobre los peligros de caídas.</a:t>
            </a:r>
          </a:p>
          <a:p>
            <a:pPr eaLnBrk="1" hangingPunct="1">
              <a:spcBef>
                <a:spcPct val="0"/>
              </a:spcBef>
            </a:pPr>
            <a:r>
              <a:rPr lang="es-ES" smtClean="0">
                <a:solidFill>
                  <a:srgbClr val="000000"/>
                </a:solidFill>
                <a:cs typeface="Times New Roman" pitchFamily="18" charset="0"/>
              </a:rPr>
              <a:t> </a:t>
            </a:r>
          </a:p>
          <a:p>
            <a:pPr eaLnBrk="1" hangingPunct="1">
              <a:spcBef>
                <a:spcPct val="0"/>
              </a:spcBef>
            </a:pPr>
            <a:r>
              <a:rPr lang="es-ES" b="1" smtClean="0">
                <a:solidFill>
                  <a:srgbClr val="000000"/>
                </a:solidFill>
                <a:cs typeface="Times New Roman" pitchFamily="18" charset="0"/>
              </a:rPr>
              <a:t>Instrucción</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Dirija a los estudiantes a la Planilla del detective de peligros de caídas.</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Dé 5 minutos a los estudiantes para que identifiquen si hay algún peligro de caída existente en cada fotografía.</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Analice las respuestas con la clase. </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Las próximas 6 diapositivas son las fotografías de la actividad.</a:t>
            </a:r>
          </a:p>
        </p:txBody>
      </p:sp>
      <p:sp>
        <p:nvSpPr>
          <p:cNvPr id="2211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56E0DC1-22C2-4144-8943-A9F2266BF39D}" type="slidenum">
              <a:rPr lang="en-US" smtClean="0">
                <a:solidFill>
                  <a:srgbClr val="000000"/>
                </a:solidFill>
                <a:latin typeface="Calibri" pitchFamily="34" charset="0"/>
              </a:rPr>
              <a:pPr fontAlgn="base">
                <a:spcBef>
                  <a:spcPct val="0"/>
                </a:spcBef>
                <a:spcAft>
                  <a:spcPct val="0"/>
                </a:spcAft>
                <a:buSzPct val="100000"/>
                <a:defRPr/>
              </a:pPr>
              <a:t>23</a:t>
            </a:fld>
            <a:endParaRPr lang="en-US" smtClean="0">
              <a:solidFill>
                <a:srgbClr val="000000"/>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2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Un edificio tiene una baranda en el techo.  El otro edificio no la tiene.  </a:t>
            </a:r>
          </a:p>
        </p:txBody>
      </p:sp>
      <p:sp>
        <p:nvSpPr>
          <p:cNvPr id="2222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9E448CD-BF6D-4DCB-AF04-36BF63FA1DF5}" type="slidenum">
              <a:rPr lang="en-US" smtClean="0">
                <a:solidFill>
                  <a:srgbClr val="000000"/>
                </a:solidFill>
                <a:latin typeface="Calibri" pitchFamily="34" charset="0"/>
              </a:rPr>
              <a:pPr fontAlgn="base">
                <a:spcBef>
                  <a:spcPct val="0"/>
                </a:spcBef>
                <a:spcAft>
                  <a:spcPct val="0"/>
                </a:spcAft>
                <a:buSzPct val="100000"/>
                <a:defRPr/>
              </a:pPr>
              <a:t>24</a:t>
            </a:fld>
            <a:endParaRPr lang="en-US" smtClean="0">
              <a:solidFill>
                <a:srgbClr val="000000"/>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3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La baranda no se extiende alrededor de todo el tanque. </a:t>
            </a:r>
          </a:p>
        </p:txBody>
      </p:sp>
      <p:sp>
        <p:nvSpPr>
          <p:cNvPr id="223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F48B1F0-EE2D-4102-A441-ACA8A4A76AF4}" type="slidenum">
              <a:rPr lang="en-US" smtClean="0">
                <a:solidFill>
                  <a:srgbClr val="000000"/>
                </a:solidFill>
                <a:latin typeface="Calibri" pitchFamily="34" charset="0"/>
              </a:rPr>
              <a:pPr fontAlgn="base">
                <a:spcBef>
                  <a:spcPct val="0"/>
                </a:spcBef>
                <a:spcAft>
                  <a:spcPct val="0"/>
                </a:spcAft>
                <a:buSzPct val="100000"/>
                <a:defRPr/>
              </a:pPr>
              <a:t>25</a:t>
            </a:fld>
            <a:endParaRPr lang="en-US" smtClean="0">
              <a:solidFill>
                <a:srgbClr val="000000"/>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4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Orificio abierto en el suelo.  El amarre es incorrecto.</a:t>
            </a:r>
          </a:p>
        </p:txBody>
      </p:sp>
      <p:sp>
        <p:nvSpPr>
          <p:cNvPr id="224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FCFBA81-E05E-49AE-9502-C184C72DEC28}" type="slidenum">
              <a:rPr lang="en-US" smtClean="0">
                <a:solidFill>
                  <a:srgbClr val="000000"/>
                </a:solidFill>
                <a:latin typeface="Calibri" pitchFamily="34" charset="0"/>
              </a:rPr>
              <a:pPr fontAlgn="base">
                <a:spcBef>
                  <a:spcPct val="0"/>
                </a:spcBef>
                <a:spcAft>
                  <a:spcPct val="0"/>
                </a:spcAft>
                <a:buSzPct val="100000"/>
                <a:defRPr/>
              </a:pPr>
              <a:t>26</a:t>
            </a:fld>
            <a:endParaRPr lang="en-US" smtClean="0">
              <a:solidFill>
                <a:srgbClr val="000000"/>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Escalera por encima del pasamanos.  Se puede caer a la plataforma o sobre el pasamanos.</a:t>
            </a:r>
          </a:p>
        </p:txBody>
      </p:sp>
      <p:sp>
        <p:nvSpPr>
          <p:cNvPr id="225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ED037B4-0183-417A-A549-F163291CFDA9}" type="slidenum">
              <a:rPr lang="en-US" smtClean="0">
                <a:solidFill>
                  <a:srgbClr val="000000"/>
                </a:solidFill>
                <a:latin typeface="Calibri" pitchFamily="34" charset="0"/>
              </a:rPr>
              <a:pPr fontAlgn="base">
                <a:spcBef>
                  <a:spcPct val="0"/>
                </a:spcBef>
                <a:spcAft>
                  <a:spcPct val="0"/>
                </a:spcAft>
                <a:buSzPct val="100000"/>
                <a:defRPr/>
              </a:pPr>
              <a:t>27</a:t>
            </a:fld>
            <a:endParaRPr lang="en-US" smtClean="0">
              <a:solidFill>
                <a:srgbClr val="000000"/>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6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Hay un orificio abierto en los andamios y no está cubierto.</a:t>
            </a:r>
          </a:p>
        </p:txBody>
      </p:sp>
      <p:sp>
        <p:nvSpPr>
          <p:cNvPr id="226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95B22FE-CA0A-4FA3-B319-1B5897D65ECE}" type="slidenum">
              <a:rPr lang="en-US" smtClean="0">
                <a:solidFill>
                  <a:srgbClr val="000000"/>
                </a:solidFill>
                <a:latin typeface="Calibri" pitchFamily="34" charset="0"/>
              </a:rPr>
              <a:pPr fontAlgn="base">
                <a:spcBef>
                  <a:spcPct val="0"/>
                </a:spcBef>
                <a:spcAft>
                  <a:spcPct val="0"/>
                </a:spcAft>
                <a:buSzPct val="100000"/>
                <a:defRPr/>
              </a:pPr>
              <a:t>28</a:t>
            </a:fld>
            <a:endParaRPr lang="en-US" smtClean="0">
              <a:solidFill>
                <a:srgbClr val="000000"/>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7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No hay un cordón; el empleado se puede caer a la plataforma o potencialmente sobre el pasamanos.</a:t>
            </a:r>
          </a:p>
        </p:txBody>
      </p:sp>
      <p:sp>
        <p:nvSpPr>
          <p:cNvPr id="227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9FEE215-010D-4A05-977B-E4E6ACA044C8}" type="slidenum">
              <a:rPr lang="en-US" smtClean="0">
                <a:solidFill>
                  <a:srgbClr val="000000"/>
                </a:solidFill>
                <a:latin typeface="Calibri" pitchFamily="34" charset="0"/>
              </a:rPr>
              <a:pPr fontAlgn="base">
                <a:spcBef>
                  <a:spcPct val="0"/>
                </a:spcBef>
                <a:spcAft>
                  <a:spcPct val="0"/>
                </a:spcAft>
                <a:buSzPct val="100000"/>
                <a:defRPr/>
              </a:pPr>
              <a:t>29</a:t>
            </a:fld>
            <a:endParaRPr lang="en-US" smtClean="0">
              <a:solidFill>
                <a:srgbClr val="000000"/>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latin typeface="Times New Roman" pitchFamily="18" charset="0"/>
                <a:cs typeface="Times New Roman" pitchFamily="18" charset="0"/>
              </a:rPr>
              <a:t>Tiempo</a:t>
            </a:r>
          </a:p>
          <a:p>
            <a:pPr eaLnBrk="1" hangingPunct="1">
              <a:spcBef>
                <a:spcPct val="0"/>
              </a:spcBef>
            </a:pPr>
            <a:r>
              <a:rPr lang="es-ES" smtClean="0">
                <a:solidFill>
                  <a:srgbClr val="000000"/>
                </a:solidFill>
                <a:latin typeface="Times New Roman" pitchFamily="18" charset="0"/>
                <a:cs typeface="Times New Roman" pitchFamily="18" charset="0"/>
              </a:rPr>
              <a:t>Aproximadamente 10 minutos </a:t>
            </a:r>
          </a:p>
          <a:p>
            <a:pPr eaLnBrk="1" hangingPunct="1">
              <a:spcBef>
                <a:spcPct val="0"/>
              </a:spcBef>
            </a:pPr>
            <a:r>
              <a:rPr lang="es-ES" b="1"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ct val="0"/>
              </a:spcBef>
              <a:buFontTx/>
              <a:buChar char="•"/>
            </a:pPr>
            <a:r>
              <a:rPr lang="es-ES" smtClean="0">
                <a:solidFill>
                  <a:srgbClr val="000000"/>
                </a:solidFill>
                <a:cs typeface="Times New Roman" pitchFamily="18" charset="0"/>
              </a:rPr>
              <a:t>Las actividades exitosas para romper el hielo alientan a los estudiantes a aportar sus ideas y experiencias, incrementando de esa forma la motivación y la participación en la clase.</a:t>
            </a:r>
          </a:p>
          <a:p>
            <a:pPr eaLnBrk="1" hangingPunct="1">
              <a:spcBef>
                <a:spcPct val="0"/>
              </a:spcBef>
              <a:buFontTx/>
              <a:buChar char="•"/>
            </a:pPr>
            <a:r>
              <a:rPr lang="es-ES" smtClean="0">
                <a:solidFill>
                  <a:srgbClr val="000000"/>
                </a:solidFill>
                <a:cs typeface="Times New Roman" pitchFamily="18" charset="0"/>
              </a:rPr>
              <a:t>A continuación, hay una variedad de actividades para romper el hielo que el facilitador puede incorporar al comienzo del curso y después de los descansos.</a:t>
            </a:r>
          </a:p>
        </p:txBody>
      </p:sp>
      <p:sp>
        <p:nvSpPr>
          <p:cNvPr id="2007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0E36019-35BD-45F1-9C6A-438635D6778E}" type="slidenum">
              <a:rPr lang="en-US" smtClean="0">
                <a:solidFill>
                  <a:srgbClr val="000000"/>
                </a:solidFill>
                <a:latin typeface="Calibri" pitchFamily="34" charset="0"/>
              </a:rPr>
              <a:pPr fontAlgn="base">
                <a:spcBef>
                  <a:spcPct val="0"/>
                </a:spcBef>
                <a:spcAft>
                  <a:spcPct val="0"/>
                </a:spcAft>
                <a:buSzPct val="100000"/>
                <a:defRPr/>
              </a:pPr>
              <a:t>3</a:t>
            </a:fld>
            <a:endParaRPr lang="en-US" smtClean="0">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8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Revise las preguntas en la diapositiva.</a:t>
            </a:r>
          </a:p>
        </p:txBody>
      </p:sp>
      <p:sp>
        <p:nvSpPr>
          <p:cNvPr id="228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CC41D53-938B-4861-A968-5699AAB1C4C7}" type="slidenum">
              <a:rPr lang="en-US" smtClean="0">
                <a:solidFill>
                  <a:srgbClr val="000000"/>
                </a:solidFill>
                <a:latin typeface="Calibri" pitchFamily="34" charset="0"/>
              </a:rPr>
              <a:pPr fontAlgn="base">
                <a:spcBef>
                  <a:spcPct val="0"/>
                </a:spcBef>
                <a:spcAft>
                  <a:spcPct val="0"/>
                </a:spcAft>
                <a:buSzPct val="100000"/>
                <a:defRPr/>
              </a:pPr>
              <a:t>30</a:t>
            </a:fld>
            <a:endParaRPr lang="en-US" smtClean="0">
              <a:solidFill>
                <a:srgbClr val="000000"/>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9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15</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 </a:t>
            </a:r>
          </a:p>
          <a:p>
            <a:pPr eaLnBrk="1" hangingPunct="1">
              <a:spcBef>
                <a:spcPct val="0"/>
              </a:spcBef>
              <a:buFontTx/>
              <a:buChar char="•"/>
            </a:pPr>
            <a:r>
              <a:rPr lang="es-ES" smtClean="0">
                <a:solidFill>
                  <a:srgbClr val="000000"/>
                </a:solidFill>
                <a:cs typeface="Times New Roman" pitchFamily="18" charset="0"/>
              </a:rPr>
              <a:t>Los estudiantes completarán las respuestas a las preguntas del cuestionario en la SG.</a:t>
            </a:r>
          </a:p>
          <a:p>
            <a:pPr eaLnBrk="1" hangingPunct="1">
              <a:spcBef>
                <a:spcPct val="0"/>
              </a:spcBef>
              <a:buFontTx/>
              <a:buChar char="•"/>
            </a:pPr>
            <a:r>
              <a:rPr lang="es-ES" smtClean="0">
                <a:solidFill>
                  <a:srgbClr val="000000"/>
                </a:solidFill>
                <a:cs typeface="Times New Roman" pitchFamily="18" charset="0"/>
              </a:rPr>
              <a:t>Revise las respuestas con la clase.</a:t>
            </a:r>
          </a:p>
          <a:p>
            <a:pPr eaLnBrk="1" hangingPunct="1">
              <a:spcBef>
                <a:spcPts val="600"/>
              </a:spcBef>
            </a:pPr>
            <a:r>
              <a:rPr lang="es-ES" b="1" smtClean="0">
                <a:solidFill>
                  <a:srgbClr val="000000"/>
                </a:solidFill>
                <a:latin typeface="Times New Roman" pitchFamily="18" charset="0"/>
                <a:cs typeface="Times New Roman" pitchFamily="18" charset="0"/>
              </a:rPr>
              <a:t> </a:t>
            </a:r>
          </a:p>
        </p:txBody>
      </p:sp>
      <p:sp>
        <p:nvSpPr>
          <p:cNvPr id="229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146CC5B-1F7B-41B3-890E-86FF5F524CC7}" type="slidenum">
              <a:rPr lang="en-US" smtClean="0">
                <a:solidFill>
                  <a:srgbClr val="000000"/>
                </a:solidFill>
                <a:latin typeface="Calibri" pitchFamily="34" charset="0"/>
              </a:rPr>
              <a:pPr fontAlgn="base">
                <a:spcBef>
                  <a:spcPct val="0"/>
                </a:spcBef>
                <a:spcAft>
                  <a:spcPct val="0"/>
                </a:spcAft>
                <a:buSzPct val="100000"/>
                <a:defRPr/>
              </a:pPr>
              <a:t>31</a:t>
            </a:fld>
            <a:endParaRPr lang="en-US" smtClean="0">
              <a:solidFill>
                <a:srgbClr val="000000"/>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0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spcAft>
                <a:spcPts val="600"/>
              </a:spcAft>
            </a:pPr>
            <a:r>
              <a:rPr lang="es-ES" b="1" smtClean="0">
                <a:solidFill>
                  <a:srgbClr val="000000"/>
                </a:solidFill>
              </a:rPr>
              <a:t>SG página 15</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a, b, c, d, SG pág. 5 </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c, SG pág. 7</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pPr>
            <a:r>
              <a:rPr lang="en-US" smtClean="0">
                <a:solidFill>
                  <a:srgbClr val="000000"/>
                </a:solidFill>
                <a:latin typeface="Times New Roman" pitchFamily="18" charset="0"/>
                <a:cs typeface="Times New Roman" pitchFamily="18" charset="0"/>
              </a:rPr>
              <a:t> </a:t>
            </a:r>
          </a:p>
        </p:txBody>
      </p:sp>
      <p:sp>
        <p:nvSpPr>
          <p:cNvPr id="230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24EFF63-6D3D-4A4C-A553-26517537BAFD}" type="slidenum">
              <a:rPr lang="en-US" smtClean="0">
                <a:solidFill>
                  <a:srgbClr val="000000"/>
                </a:solidFill>
                <a:latin typeface="Calibri" pitchFamily="34" charset="0"/>
              </a:rPr>
              <a:pPr fontAlgn="base">
                <a:spcBef>
                  <a:spcPct val="0"/>
                </a:spcBef>
                <a:spcAft>
                  <a:spcPct val="0"/>
                </a:spcAft>
                <a:buSzPct val="100000"/>
                <a:defRPr/>
              </a:pPr>
              <a:t>32</a:t>
            </a:fld>
            <a:endParaRPr lang="en-US" smtClean="0">
              <a:solidFill>
                <a:srgbClr val="000000"/>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1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15</a:t>
            </a:r>
          </a:p>
          <a:p>
            <a:pPr eaLnBrk="1" hangingPunct="1">
              <a:spcBef>
                <a:spcPts val="600"/>
              </a:spcBef>
            </a:pPr>
            <a:r>
              <a:rPr lang="es-ES" b="1" smtClean="0">
                <a:solidFill>
                  <a:srgbClr val="000000"/>
                </a:solidFill>
                <a:latin typeface="Times New Roman" pitchFamily="18" charset="0"/>
                <a:cs typeface="Times New Roman" pitchFamily="18" charset="0"/>
              </a:rPr>
              <a:t>Respuestas del cuestionario</a:t>
            </a:r>
          </a:p>
          <a:p>
            <a:pPr eaLnBrk="1" hangingPunct="1">
              <a:spcBef>
                <a:spcPts val="600"/>
              </a:spcBef>
              <a:buFont typeface="Calibri Light" pitchFamily="34" charset="0"/>
              <a:buAutoNum type="arabicPeriod" startAt="3"/>
            </a:pPr>
            <a:r>
              <a:rPr lang="es-ES" smtClean="0">
                <a:solidFill>
                  <a:srgbClr val="000000"/>
                </a:solidFill>
                <a:cs typeface="Times New Roman" pitchFamily="18" charset="0"/>
              </a:rPr>
              <a:t>Elija un par de estudiantes para que compartan su tarea de rutina de trabajo en las alturas y el o los factores que pueden afectar esa tarea.</a:t>
            </a:r>
          </a:p>
          <a:p>
            <a:pPr eaLnBrk="1" hangingPunct="1">
              <a:spcBef>
                <a:spcPts val="600"/>
              </a:spcBef>
            </a:pPr>
            <a:endParaRPr lang="es-ES" smtClean="0">
              <a:solidFill>
                <a:srgbClr val="000000"/>
              </a:solidFill>
              <a:cs typeface="Times New Roman" pitchFamily="18" charset="0"/>
            </a:endParaRP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p:txBody>
      </p:sp>
      <p:sp>
        <p:nvSpPr>
          <p:cNvPr id="231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00FC2EC-30F5-4FBC-902C-A5D385F9DCC2}" type="slidenum">
              <a:rPr lang="en-US" smtClean="0">
                <a:solidFill>
                  <a:srgbClr val="000000"/>
                </a:solidFill>
                <a:latin typeface="Calibri" pitchFamily="34" charset="0"/>
              </a:rPr>
              <a:pPr fontAlgn="base">
                <a:spcBef>
                  <a:spcPct val="0"/>
                </a:spcBef>
                <a:spcAft>
                  <a:spcPct val="0"/>
                </a:spcAft>
                <a:buSzPct val="100000"/>
                <a:defRPr/>
              </a:pPr>
              <a:t>33</a:t>
            </a:fld>
            <a:endParaRPr lang="en-US" smtClean="0">
              <a:solidFill>
                <a:srgbClr val="000000"/>
              </a:solidFill>
              <a:latin typeface="Calibri"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n-US" b="1" smtClean="0">
                <a:solidFill>
                  <a:srgbClr val="000000"/>
                </a:solidFill>
                <a:cs typeface="Times New Roman" pitchFamily="18" charset="0"/>
              </a:rPr>
              <a:t>SG página 17</a:t>
            </a:r>
          </a:p>
          <a:p>
            <a:pPr eaLnBrk="1" hangingPunct="1">
              <a:spcBef>
                <a:spcPts val="600"/>
              </a:spcBef>
              <a:spcAft>
                <a:spcPts val="600"/>
              </a:spcAft>
            </a:pPr>
            <a:r>
              <a:rPr lang="en-U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n-U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n-U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n-US" smtClean="0">
                <a:solidFill>
                  <a:srgbClr val="000000"/>
                </a:solidFill>
                <a:latin typeface="Times New Roman" pitchFamily="18" charset="0"/>
                <a:cs typeface="Times New Roman" pitchFamily="18" charset="0"/>
              </a:rPr>
              <a:t>Analice una situación y recomiende el control más efectivo.</a:t>
            </a:r>
          </a:p>
        </p:txBody>
      </p:sp>
      <p:sp>
        <p:nvSpPr>
          <p:cNvPr id="232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949D42F-F7BB-4CEF-9349-B7254BE4D9E5}" type="slidenum">
              <a:rPr lang="en-US" smtClean="0">
                <a:solidFill>
                  <a:srgbClr val="000000"/>
                </a:solidFill>
                <a:latin typeface="Calibri" pitchFamily="34" charset="0"/>
              </a:rPr>
              <a:pPr fontAlgn="base">
                <a:spcBef>
                  <a:spcPct val="0"/>
                </a:spcBef>
                <a:spcAft>
                  <a:spcPct val="0"/>
                </a:spcAft>
                <a:buSzPct val="100000"/>
                <a:defRPr/>
              </a:pPr>
              <a:t>34</a:t>
            </a:fld>
            <a:endParaRPr lang="en-US" smtClean="0">
              <a:solidFill>
                <a:srgbClr val="000000"/>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19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Revise la Jerarquía de controles, explicando cada nivel.</a:t>
            </a:r>
          </a:p>
          <a:p>
            <a:pPr eaLnBrk="1" hangingPunct="1">
              <a:spcBef>
                <a:spcPct val="0"/>
              </a:spcBef>
              <a:buFontTx/>
              <a:buChar char="•"/>
            </a:pPr>
            <a:r>
              <a:rPr lang="es-ES" smtClean="0">
                <a:solidFill>
                  <a:srgbClr val="000000"/>
                </a:solidFill>
                <a:latin typeface="Times New Roman" pitchFamily="18" charset="0"/>
                <a:cs typeface="Times New Roman" pitchFamily="18" charset="0"/>
              </a:rPr>
              <a:t>A medida que se desplaza hacia abajo por la jerarquía (comenzando con la Eliminación), el comportamiento interpreta un rol más importante en la efectividad del control</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 medida que se desplaza hacia arriba por la jerarquía (comenzando con el EPP), la confiabilidad de cada control aumenta.</a:t>
            </a:r>
          </a:p>
        </p:txBody>
      </p:sp>
      <p:sp>
        <p:nvSpPr>
          <p:cNvPr id="233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DF5CB80-5791-4D6D-9C3A-DBB529FD7935}" type="slidenum">
              <a:rPr lang="en-US" smtClean="0">
                <a:solidFill>
                  <a:srgbClr val="000000"/>
                </a:solidFill>
                <a:latin typeface="Calibri" pitchFamily="34" charset="0"/>
              </a:rPr>
              <a:pPr fontAlgn="base">
                <a:spcBef>
                  <a:spcPct val="0"/>
                </a:spcBef>
                <a:spcAft>
                  <a:spcPct val="0"/>
                </a:spcAft>
                <a:buSzPct val="100000"/>
                <a:defRPr/>
              </a:pPr>
              <a:t>35</a:t>
            </a:fld>
            <a:endParaRPr lang="en-US" smtClean="0">
              <a:solidFill>
                <a:srgbClr val="000000"/>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 control más efectivo a medida de que se deshace del peligro por completo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Repase el ejemplo de eliminación</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¿Por qué esta tarea representaba un peligro de caída?</a:t>
            </a:r>
          </a:p>
        </p:txBody>
      </p:sp>
      <p:sp>
        <p:nvSpPr>
          <p:cNvPr id="234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36A43D1-FDC1-44AD-BF6D-806D5E28FCAE}" type="slidenum">
              <a:rPr lang="en-US" smtClean="0">
                <a:solidFill>
                  <a:srgbClr val="000000"/>
                </a:solidFill>
                <a:latin typeface="Calibri" pitchFamily="34" charset="0"/>
              </a:rPr>
              <a:pPr fontAlgn="base">
                <a:spcBef>
                  <a:spcPct val="0"/>
                </a:spcBef>
                <a:spcAft>
                  <a:spcPct val="0"/>
                </a:spcAft>
                <a:buSzPct val="100000"/>
                <a:defRPr/>
              </a:pPr>
              <a:t>36</a:t>
            </a:fld>
            <a:endParaRPr lang="en-US" smtClean="0">
              <a:solidFill>
                <a:srgbClr val="000000"/>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20-21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Cuando la eliminación no sea posible, la sustitución es el siguiente control recomendado.</a:t>
            </a:r>
          </a:p>
          <a:p>
            <a:pPr eaLnBrk="1" hangingPunct="1">
              <a:spcBef>
                <a:spcPct val="0"/>
              </a:spcBef>
              <a:buFontTx/>
              <a:buChar char="•"/>
            </a:pPr>
            <a:r>
              <a:rPr lang="es-ES" smtClean="0">
                <a:solidFill>
                  <a:srgbClr val="000000"/>
                </a:solidFill>
                <a:latin typeface="Times New Roman" pitchFamily="18" charset="0"/>
                <a:cs typeface="Times New Roman" pitchFamily="18" charset="0"/>
              </a:rPr>
              <a:t>Utilizar un químico, sustancia o práctica menos peligrosa en lugar de una más peligrosa.</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Repase el ejemplo de sustitución</a:t>
            </a:r>
          </a:p>
        </p:txBody>
      </p:sp>
      <p:sp>
        <p:nvSpPr>
          <p:cNvPr id="235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CE83A09-AB4F-4819-8DD9-5FF48FCAA9E5}" type="slidenum">
              <a:rPr lang="en-US" smtClean="0">
                <a:solidFill>
                  <a:srgbClr val="000000"/>
                </a:solidFill>
                <a:latin typeface="Calibri" pitchFamily="34" charset="0"/>
              </a:rPr>
              <a:pPr fontAlgn="base">
                <a:spcBef>
                  <a:spcPct val="0"/>
                </a:spcBef>
                <a:spcAft>
                  <a:spcPct val="0"/>
                </a:spcAft>
                <a:buSzPct val="100000"/>
                <a:defRPr/>
              </a:pPr>
              <a:t>37</a:t>
            </a:fld>
            <a:endParaRPr lang="en-US" smtClean="0">
              <a:solidFill>
                <a:srgbClr val="000000"/>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21</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Los dispositivos pueden ser permanentes, semipermanentes o provisorios.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Como barandas, pasamanos, plataformas de trabajo o cubiertas.</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Repase el ejemplo de ingeniería</a:t>
            </a:r>
          </a:p>
        </p:txBody>
      </p:sp>
      <p:sp>
        <p:nvSpPr>
          <p:cNvPr id="236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CD7E843-D86A-4072-A2F8-D366DC5658F1}" type="slidenum">
              <a:rPr lang="en-US" smtClean="0">
                <a:solidFill>
                  <a:srgbClr val="000000"/>
                </a:solidFill>
                <a:latin typeface="Calibri" pitchFamily="34" charset="0"/>
              </a:rPr>
              <a:pPr fontAlgn="base">
                <a:spcBef>
                  <a:spcPct val="0"/>
                </a:spcBef>
                <a:spcAft>
                  <a:spcPct val="0"/>
                </a:spcAft>
                <a:buSzPct val="100000"/>
                <a:defRPr/>
              </a:pPr>
              <a:t>38</a:t>
            </a:fld>
            <a:endParaRPr lang="en-US" smtClean="0">
              <a:solidFill>
                <a:srgbClr val="000000"/>
              </a:solidFill>
              <a:latin typeface="Calibri"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7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22</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Menos efectivo que la eliminación, la sustitución y la ingeniería</a:t>
            </a:r>
          </a:p>
          <a:p>
            <a:pPr eaLnBrk="1" hangingPunct="1">
              <a:spcBef>
                <a:spcPct val="0"/>
              </a:spcBef>
              <a:buFontTx/>
              <a:buChar char="•"/>
            </a:pPr>
            <a:r>
              <a:rPr lang="es-ES" smtClean="0">
                <a:solidFill>
                  <a:srgbClr val="000000"/>
                </a:solidFill>
                <a:latin typeface="Times New Roman" pitchFamily="18" charset="0"/>
                <a:cs typeface="Times New Roman" pitchFamily="18" charset="0"/>
              </a:rPr>
              <a:t>No es una barrera física, así que es fundamental que los empleados presten atención a la información comunicada.</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Repase el ejemplo administrativo</a:t>
            </a:r>
          </a:p>
        </p:txBody>
      </p:sp>
      <p:sp>
        <p:nvSpPr>
          <p:cNvPr id="237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6D2723B-B748-4B0D-A032-0E9C93A04C9A}" type="slidenum">
              <a:rPr lang="en-US" smtClean="0">
                <a:solidFill>
                  <a:srgbClr val="000000"/>
                </a:solidFill>
                <a:latin typeface="Calibri" pitchFamily="34" charset="0"/>
              </a:rPr>
              <a:pPr fontAlgn="base">
                <a:spcBef>
                  <a:spcPct val="0"/>
                </a:spcBef>
                <a:spcAft>
                  <a:spcPct val="0"/>
                </a:spcAft>
                <a:buSzPct val="100000"/>
                <a:defRPr/>
              </a:pPr>
              <a:t>39</a:t>
            </a:fld>
            <a:endParaRPr lang="en-US" smtClean="0">
              <a:solidFill>
                <a:srgbClr val="000000"/>
              </a:solidFill>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1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rPr>
              <a:t>SG página iv-v</a:t>
            </a:r>
          </a:p>
          <a:p>
            <a:pPr eaLnBrk="1" hangingPunct="1">
              <a:spcBef>
                <a:spcPts val="600"/>
              </a:spcBef>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smtClean="0">
                <a:solidFill>
                  <a:srgbClr val="000000"/>
                </a:solidFill>
                <a:cs typeface="Times New Roman" pitchFamily="18" charset="0"/>
              </a:rPr>
              <a:t>Presente la SG como un recurso. </a:t>
            </a:r>
          </a:p>
          <a:p>
            <a:pPr eaLnBrk="1" hangingPunct="1">
              <a:spcBef>
                <a:spcPct val="0"/>
              </a:spcBef>
              <a:buFontTx/>
              <a:buChar char="•"/>
            </a:pPr>
            <a:r>
              <a:rPr lang="es-ES" smtClean="0">
                <a:solidFill>
                  <a:srgbClr val="000000"/>
                </a:solidFill>
                <a:cs typeface="Times New Roman" pitchFamily="18" charset="0"/>
              </a:rPr>
              <a:t>Lea o haga que un estudiante lea la cita de Richard Adkerson. Léala en voz alta. </a:t>
            </a:r>
          </a:p>
          <a:p>
            <a:pPr eaLnBrk="1" hangingPunct="1">
              <a:spcBef>
                <a:spcPct val="0"/>
              </a:spcBef>
              <a:buFontTx/>
              <a:buChar char="•"/>
            </a:pPr>
            <a:r>
              <a:rPr lang="es-ES" smtClean="0">
                <a:solidFill>
                  <a:srgbClr val="000000"/>
                </a:solidFill>
                <a:cs typeface="Times New Roman" pitchFamily="18" charset="0"/>
              </a:rPr>
              <a:t>Debatan en clase lo que quiere decir la cita. </a:t>
            </a:r>
          </a:p>
        </p:txBody>
      </p:sp>
      <p:sp>
        <p:nvSpPr>
          <p:cNvPr id="2017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C9D0B48-D0A7-46AD-BB78-2D88EE09CACC}" type="slidenum">
              <a:rPr lang="en-US" smtClean="0">
                <a:solidFill>
                  <a:srgbClr val="000000"/>
                </a:solidFill>
                <a:latin typeface="Calibri" pitchFamily="34" charset="0"/>
              </a:rPr>
              <a:pPr fontAlgn="base">
                <a:spcBef>
                  <a:spcPct val="0"/>
                </a:spcBef>
                <a:spcAft>
                  <a:spcPct val="0"/>
                </a:spcAft>
                <a:buSzPct val="100000"/>
                <a:defRPr/>
              </a:pPr>
              <a:t>4</a:t>
            </a:fld>
            <a:endParaRPr lang="en-US" smtClean="0">
              <a:solidFill>
                <a:srgbClr val="000000"/>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8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23</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Control menos efectivo dentro de la jerarquía</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Repase el ejemplo de EPP</a:t>
            </a:r>
          </a:p>
          <a:p>
            <a:pPr eaLnBrk="1" hangingPunct="1">
              <a:spcBef>
                <a:spcPts val="600"/>
              </a:spcBef>
            </a:pPr>
            <a:r>
              <a:rPr lang="es-ES" smtClean="0">
                <a:solidFill>
                  <a:srgbClr val="000000"/>
                </a:solidFill>
                <a:latin typeface="Times New Roman" pitchFamily="18" charset="0"/>
                <a:cs typeface="Times New Roman" pitchFamily="18" charset="0"/>
              </a:rPr>
              <a:t> </a:t>
            </a:r>
          </a:p>
        </p:txBody>
      </p:sp>
      <p:sp>
        <p:nvSpPr>
          <p:cNvPr id="238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ECCB9BE-C2BA-4A4C-A596-331680BFAAA5}" type="slidenum">
              <a:rPr lang="en-US" smtClean="0">
                <a:solidFill>
                  <a:srgbClr val="000000"/>
                </a:solidFill>
                <a:latin typeface="Calibri" pitchFamily="34" charset="0"/>
              </a:rPr>
              <a:pPr fontAlgn="base">
                <a:spcBef>
                  <a:spcPct val="0"/>
                </a:spcBef>
                <a:spcAft>
                  <a:spcPct val="0"/>
                </a:spcAft>
                <a:buSzPct val="100000"/>
                <a:defRPr/>
              </a:pPr>
              <a:t>40</a:t>
            </a:fld>
            <a:endParaRPr lang="en-US" smtClean="0">
              <a:solidFill>
                <a:srgbClr val="000000"/>
              </a:solidFill>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23-24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Enfatice cómo el comportamiento, si bien no es un control dentro de la jerarquía, puede afectar la efectividad de los controles establecidos.</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Revise el comportamiento ejemplo en la pág. 25 de la SG.</a:t>
            </a:r>
          </a:p>
          <a:p>
            <a:pPr eaLnBrk="1" hangingPunct="1">
              <a:spcBef>
                <a:spcPct val="0"/>
              </a:spcBef>
              <a:buFontTx/>
              <a:buChar char="•"/>
            </a:pPr>
            <a:r>
              <a:rPr lang="es-ES" smtClean="0">
                <a:solidFill>
                  <a:srgbClr val="000000"/>
                </a:solidFill>
                <a:latin typeface="Times New Roman" pitchFamily="18" charset="0"/>
                <a:cs typeface="Times New Roman" pitchFamily="18" charset="0"/>
              </a:rPr>
              <a:t>Dé a la clase dos minutos para leer el PFE “Aprender de los demás” en la SG pág. 23</a:t>
            </a:r>
          </a:p>
          <a:p>
            <a:pPr eaLnBrk="1" hangingPunct="1">
              <a:spcBef>
                <a:spcPct val="0"/>
              </a:spcBef>
              <a:buFontTx/>
              <a:buChar char="•"/>
            </a:pPr>
            <a:r>
              <a:rPr lang="es-ES" smtClean="0">
                <a:solidFill>
                  <a:srgbClr val="000000"/>
                </a:solidFill>
                <a:latin typeface="Times New Roman" pitchFamily="18" charset="0"/>
                <a:cs typeface="Times New Roman" pitchFamily="18" charset="0"/>
              </a:rPr>
              <a:t>Analice el EPP</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¿Qué sucedió?</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¿Cuál es el objetivo del PFE?</a:t>
            </a:r>
          </a:p>
        </p:txBody>
      </p:sp>
      <p:sp>
        <p:nvSpPr>
          <p:cNvPr id="239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B21AEA2-6E69-4F6F-9931-1AD65A1073A2}" type="slidenum">
              <a:rPr lang="en-US" smtClean="0">
                <a:solidFill>
                  <a:srgbClr val="000000"/>
                </a:solidFill>
                <a:latin typeface="Calibri" pitchFamily="34" charset="0"/>
              </a:rPr>
              <a:pPr fontAlgn="base">
                <a:spcBef>
                  <a:spcPct val="0"/>
                </a:spcBef>
                <a:spcAft>
                  <a:spcPct val="0"/>
                </a:spcAft>
                <a:buSzPct val="100000"/>
                <a:defRPr/>
              </a:pPr>
              <a:t>41</a:t>
            </a:fld>
            <a:endParaRPr lang="en-US" smtClean="0">
              <a:solidFill>
                <a:srgbClr val="000000"/>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0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Reproduzca el video de tres minutos</a:t>
            </a:r>
          </a:p>
          <a:p>
            <a:pPr marL="628650" lvl="1" indent="-171450" eaLnBrk="1" hangingPunct="1">
              <a:spcBef>
                <a:spcPts val="600"/>
              </a:spcBef>
              <a:buFontTx/>
              <a:buChar char="•"/>
            </a:pPr>
            <a:r>
              <a:rPr lang="es-ES" smtClean="0">
                <a:solidFill>
                  <a:srgbClr val="000000"/>
                </a:solidFill>
                <a:latin typeface="Times New Roman" pitchFamily="18" charset="0"/>
                <a:cs typeface="Times New Roman" pitchFamily="18" charset="0"/>
              </a:rPr>
              <a:t>Este video es de Morenci, donde un empleado se cayó del techo.  El EPP le salvó la vida.</a:t>
            </a:r>
          </a:p>
          <a:p>
            <a:pPr eaLnBrk="1" hangingPunct="1">
              <a:spcBef>
                <a:spcPct val="0"/>
              </a:spcBef>
              <a:buFontTx/>
              <a:buChar char="•"/>
            </a:pPr>
            <a:r>
              <a:rPr lang="es-ES" smtClean="0">
                <a:solidFill>
                  <a:srgbClr val="000000"/>
                </a:solidFill>
                <a:latin typeface="Times New Roman" pitchFamily="18" charset="0"/>
                <a:cs typeface="Times New Roman" pitchFamily="18" charset="0"/>
              </a:rPr>
              <a:t>Después del video, analice lo que sucedió.</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¿Cuál es el mensaje detrás de este video?</a:t>
            </a:r>
          </a:p>
        </p:txBody>
      </p:sp>
      <p:sp>
        <p:nvSpPr>
          <p:cNvPr id="240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3505010-90CD-42E9-915E-4ED45C519FDD}" type="slidenum">
              <a:rPr lang="en-US" smtClean="0">
                <a:solidFill>
                  <a:srgbClr val="000000"/>
                </a:solidFill>
                <a:latin typeface="Calibri" pitchFamily="34" charset="0"/>
              </a:rPr>
              <a:pPr fontAlgn="base">
                <a:spcBef>
                  <a:spcPct val="0"/>
                </a:spcBef>
                <a:spcAft>
                  <a:spcPct val="0"/>
                </a:spcAft>
                <a:buSzPct val="100000"/>
                <a:defRPr/>
              </a:pPr>
              <a:t>42</a:t>
            </a:fld>
            <a:endParaRPr lang="en-US" smtClean="0">
              <a:solidFill>
                <a:srgbClr val="000000"/>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cs typeface="Times New Roman" pitchFamily="18" charset="0"/>
              </a:rPr>
              <a:t>SG página 25</a:t>
            </a:r>
          </a:p>
          <a:p>
            <a:pPr eaLnBrk="1" hangingPunct="1">
              <a:spcBef>
                <a:spcPts val="600"/>
              </a:spcBef>
            </a:pPr>
            <a:r>
              <a:rPr lang="es-ES" b="1" smtClean="0">
                <a:solidFill>
                  <a:srgbClr val="000000"/>
                </a:solidFill>
                <a:latin typeface="Times New Roman" pitchFamily="18" charset="0"/>
                <a:cs typeface="Times New Roman" pitchFamily="18" charset="0"/>
              </a:rPr>
              <a:t>Tiempo</a:t>
            </a:r>
          </a:p>
          <a:p>
            <a:pPr eaLnBrk="1" hangingPunct="1">
              <a:spcBef>
                <a:spcPts val="600"/>
              </a:spcBef>
            </a:pPr>
            <a:r>
              <a:rPr lang="es-ES" smtClean="0">
                <a:solidFill>
                  <a:srgbClr val="000000"/>
                </a:solidFill>
                <a:latin typeface="Times New Roman" pitchFamily="18" charset="0"/>
                <a:cs typeface="Times New Roman" pitchFamily="18" charset="0"/>
              </a:rPr>
              <a:t>Aproximadamente 5 a 7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Aplicar la Planilla de jerarquía (SG pág. 24) </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la jerarquía de controles.</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Dirija a los estudiantes a la Planilla de la actividad de la jerarquía de controles, que se encuentra en la página 29 de la Guía del estudiante.</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Dé 5 minutos a los estudiantes para completar las hipótesis creando una solución para cada control.</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Analice las respuestas con la clase. Hay respuestas propuestas disponibles, pero solamente se deben utilizar si los estudiantes no dan las propias.</a:t>
            </a:r>
          </a:p>
        </p:txBody>
      </p:sp>
      <p:sp>
        <p:nvSpPr>
          <p:cNvPr id="241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C6603F3-1E07-4C4B-9473-789303C3E3CA}" type="slidenum">
              <a:rPr lang="en-US" smtClean="0">
                <a:solidFill>
                  <a:srgbClr val="000000"/>
                </a:solidFill>
                <a:latin typeface="Calibri" pitchFamily="34" charset="0"/>
              </a:rPr>
              <a:pPr fontAlgn="base">
                <a:spcBef>
                  <a:spcPct val="0"/>
                </a:spcBef>
                <a:spcAft>
                  <a:spcPct val="0"/>
                </a:spcAft>
                <a:buSzPct val="100000"/>
                <a:defRPr/>
              </a:pPr>
              <a:t>43</a:t>
            </a:fld>
            <a:endParaRPr lang="en-US" smtClean="0">
              <a:solidFill>
                <a:srgbClr val="000000"/>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Revise las preguntas en la diapositiva.</a:t>
            </a:r>
          </a:p>
        </p:txBody>
      </p:sp>
      <p:sp>
        <p:nvSpPr>
          <p:cNvPr id="2426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F624726-0C41-4B2A-9E89-006AA900B796}" type="slidenum">
              <a:rPr lang="en-US" smtClean="0">
                <a:solidFill>
                  <a:srgbClr val="000000"/>
                </a:solidFill>
                <a:latin typeface="Calibri" pitchFamily="34" charset="0"/>
              </a:rPr>
              <a:pPr fontAlgn="base">
                <a:spcBef>
                  <a:spcPct val="0"/>
                </a:spcBef>
                <a:spcAft>
                  <a:spcPct val="0"/>
                </a:spcAft>
                <a:buSzPct val="100000"/>
                <a:defRPr/>
              </a:pPr>
              <a:t>44</a:t>
            </a:fld>
            <a:endParaRPr lang="en-US" smtClean="0">
              <a:solidFill>
                <a:srgbClr val="000000"/>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a:t>
            </a:r>
            <a:r>
              <a:rPr lang="es-ES" smtClean="0">
                <a:solidFill>
                  <a:srgbClr val="000000"/>
                </a:solidFill>
                <a:cs typeface="Times New Roman" pitchFamily="18" charset="0"/>
              </a:rPr>
              <a:t> </a:t>
            </a:r>
            <a:r>
              <a:rPr lang="es-ES" b="1" smtClean="0">
                <a:solidFill>
                  <a:srgbClr val="000000"/>
                </a:solidFill>
                <a:cs typeface="Times New Roman" pitchFamily="18" charset="0"/>
              </a:rPr>
              <a:t>página 27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Repase las respuestas en clase (consulte la siguiente página para ver las respuestas)</a:t>
            </a:r>
          </a:p>
        </p:txBody>
      </p:sp>
      <p:sp>
        <p:nvSpPr>
          <p:cNvPr id="2437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EC1C464-7ED3-4A47-A41A-B0117023411F}" type="slidenum">
              <a:rPr lang="en-US" smtClean="0">
                <a:solidFill>
                  <a:srgbClr val="000000"/>
                </a:solidFill>
                <a:latin typeface="Calibri" pitchFamily="34" charset="0"/>
              </a:rPr>
              <a:pPr fontAlgn="base">
                <a:spcBef>
                  <a:spcPct val="0"/>
                </a:spcBef>
                <a:spcAft>
                  <a:spcPct val="0"/>
                </a:spcAft>
                <a:buSzPct val="100000"/>
                <a:defRPr/>
              </a:pPr>
              <a:t>45</a:t>
            </a:fld>
            <a:endParaRPr lang="en-US" smtClean="0">
              <a:solidFill>
                <a:srgbClr val="000000"/>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a:t>
            </a:r>
            <a:r>
              <a:rPr lang="es-ES" smtClean="0">
                <a:solidFill>
                  <a:srgbClr val="000000"/>
                </a:solidFill>
              </a:rPr>
              <a:t> </a:t>
            </a:r>
            <a:r>
              <a:rPr lang="es-ES" b="1" smtClean="0">
                <a:solidFill>
                  <a:srgbClr val="000000"/>
                </a:solidFill>
              </a:rPr>
              <a:t>página 27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Eliminación, sustitución, ingeniería, administrativo, EPP, SG pág. 19</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c, SG pág. 21</a:t>
            </a:r>
          </a:p>
        </p:txBody>
      </p:sp>
      <p:sp>
        <p:nvSpPr>
          <p:cNvPr id="244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F1DEAFC-76EE-4020-8A57-822C684AD078}" type="slidenum">
              <a:rPr lang="en-US" smtClean="0">
                <a:solidFill>
                  <a:srgbClr val="000000"/>
                </a:solidFill>
                <a:latin typeface="Calibri" pitchFamily="34" charset="0"/>
              </a:rPr>
              <a:pPr fontAlgn="base">
                <a:spcBef>
                  <a:spcPct val="0"/>
                </a:spcBef>
                <a:spcAft>
                  <a:spcPct val="0"/>
                </a:spcAft>
                <a:buSzPct val="100000"/>
                <a:defRPr/>
              </a:pPr>
              <a:t>46</a:t>
            </a:fld>
            <a:endParaRPr lang="en-US" smtClean="0">
              <a:solidFill>
                <a:srgbClr val="000000"/>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a:t>
            </a:r>
            <a:r>
              <a:rPr lang="es-ES" smtClean="0">
                <a:solidFill>
                  <a:srgbClr val="000000"/>
                </a:solidFill>
              </a:rPr>
              <a:t> </a:t>
            </a:r>
            <a:r>
              <a:rPr lang="es-ES" b="1" smtClean="0">
                <a:solidFill>
                  <a:srgbClr val="000000"/>
                </a:solidFill>
              </a:rPr>
              <a:t>página 27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3"/>
            </a:pPr>
            <a:r>
              <a:rPr lang="es-ES" smtClean="0">
                <a:solidFill>
                  <a:srgbClr val="000000"/>
                </a:solidFill>
                <a:cs typeface="Times New Roman" pitchFamily="18" charset="0"/>
              </a:rPr>
              <a:t>b, SG páginas 20-21</a:t>
            </a:r>
          </a:p>
          <a:p>
            <a:pPr eaLnBrk="1" hangingPunct="1">
              <a:spcBef>
                <a:spcPts val="600"/>
              </a:spcBef>
            </a:pPr>
            <a:r>
              <a:rPr lang="es-ES" smtClean="0">
                <a:solidFill>
                  <a:srgbClr val="000000"/>
                </a:solidFill>
                <a:latin typeface="Times New Roman" pitchFamily="18" charset="0"/>
                <a:cs typeface="Times New Roman" pitchFamily="18" charset="0"/>
              </a:rPr>
              <a:t> </a:t>
            </a:r>
          </a:p>
        </p:txBody>
      </p:sp>
      <p:sp>
        <p:nvSpPr>
          <p:cNvPr id="245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7F66134-3031-4E30-A34F-BBE175CC68C3}" type="slidenum">
              <a:rPr lang="en-US" smtClean="0">
                <a:solidFill>
                  <a:srgbClr val="000000"/>
                </a:solidFill>
                <a:latin typeface="Calibri" pitchFamily="34" charset="0"/>
              </a:rPr>
              <a:pPr fontAlgn="base">
                <a:spcBef>
                  <a:spcPct val="0"/>
                </a:spcBef>
                <a:spcAft>
                  <a:spcPct val="0"/>
                </a:spcAft>
                <a:buSzPct val="100000"/>
                <a:defRPr/>
              </a:pPr>
              <a:t>47</a:t>
            </a:fld>
            <a:endParaRPr lang="en-US" smtClean="0">
              <a:solidFill>
                <a:srgbClr val="000000"/>
              </a:solidFill>
              <a:latin typeface="Calibri"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a:t>
            </a:r>
            <a:r>
              <a:rPr lang="es-ES" smtClean="0">
                <a:solidFill>
                  <a:srgbClr val="000000"/>
                </a:solidFill>
              </a:rPr>
              <a:t> </a:t>
            </a:r>
            <a:r>
              <a:rPr lang="es-ES" b="1" smtClean="0">
                <a:solidFill>
                  <a:srgbClr val="000000"/>
                </a:solidFill>
              </a:rPr>
              <a:t>página 27</a:t>
            </a:r>
          </a:p>
          <a:p>
            <a:pPr eaLnBrk="1" hangingPunct="1">
              <a:spcBef>
                <a:spcPct val="0"/>
              </a:spcBef>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4"/>
            </a:pPr>
            <a:r>
              <a:rPr lang="es-ES" smtClean="0">
                <a:solidFill>
                  <a:srgbClr val="000000"/>
                </a:solidFill>
                <a:cs typeface="Times New Roman" pitchFamily="18" charset="0"/>
              </a:rPr>
              <a:t>c, SG pág. 21</a:t>
            </a:r>
          </a:p>
          <a:p>
            <a:pPr eaLnBrk="1" hangingPunct="1">
              <a:spcBef>
                <a:spcPct val="0"/>
              </a:spcBef>
              <a:buFont typeface="Calibri Light" pitchFamily="34" charset="0"/>
              <a:buAutoNum type="arabicPeriod" startAt="4"/>
            </a:pPr>
            <a:r>
              <a:rPr lang="es-ES" smtClean="0">
                <a:solidFill>
                  <a:srgbClr val="000000"/>
                </a:solidFill>
                <a:cs typeface="Times New Roman" pitchFamily="18" charset="0"/>
              </a:rPr>
              <a:t>d, SG pág. 22</a:t>
            </a:r>
          </a:p>
          <a:p>
            <a:pPr eaLnBrk="1" hangingPunct="1">
              <a:spcBef>
                <a:spcPct val="0"/>
              </a:spcBef>
            </a:pPr>
            <a:endParaRPr lang="en-US" smtClean="0">
              <a:solidFill>
                <a:srgbClr val="000000"/>
              </a:solidFill>
              <a:cs typeface="Times New Roman" pitchFamily="18" charset="0"/>
            </a:endParaRPr>
          </a:p>
          <a:p>
            <a:pPr eaLnBrk="1" hangingPunct="1">
              <a:spcBef>
                <a:spcPct val="0"/>
              </a:spcBef>
            </a:pPr>
            <a:r>
              <a:rPr lang="en-US" b="1" smtClean="0">
                <a:solidFill>
                  <a:srgbClr val="000000"/>
                </a:solidFill>
                <a:cs typeface="Times New Roman" pitchFamily="18" charset="0"/>
              </a:rPr>
              <a:t>Descanso</a:t>
            </a:r>
          </a:p>
          <a:p>
            <a:pPr eaLnBrk="1" hangingPunct="1">
              <a:spcBef>
                <a:spcPct val="0"/>
              </a:spcBef>
            </a:pPr>
            <a:r>
              <a:rPr lang="en-US" smtClean="0">
                <a:solidFill>
                  <a:srgbClr val="000000"/>
                </a:solidFill>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p:txBody>
      </p:sp>
      <p:sp>
        <p:nvSpPr>
          <p:cNvPr id="246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11D96FD-8F06-476C-B09A-5932428B1D9C}" type="slidenum">
              <a:rPr lang="en-US" smtClean="0">
                <a:solidFill>
                  <a:srgbClr val="000000"/>
                </a:solidFill>
                <a:latin typeface="Calibri" pitchFamily="34" charset="0"/>
              </a:rPr>
              <a:pPr fontAlgn="base">
                <a:spcBef>
                  <a:spcPct val="0"/>
                </a:spcBef>
                <a:spcAft>
                  <a:spcPct val="0"/>
                </a:spcAft>
                <a:buSzPct val="100000"/>
                <a:defRPr/>
              </a:pPr>
              <a:t>48</a:t>
            </a:fld>
            <a:endParaRPr lang="en-US" smtClean="0">
              <a:solidFill>
                <a:srgbClr val="000000"/>
              </a:solidFill>
              <a:latin typeface="Calibri"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29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247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8EA25D9-D178-4765-8583-0ECABD7A90B1}" type="slidenum">
              <a:rPr lang="en-US" smtClean="0">
                <a:solidFill>
                  <a:srgbClr val="000000"/>
                </a:solidFill>
                <a:latin typeface="Calibri" pitchFamily="34" charset="0"/>
              </a:rPr>
              <a:pPr fontAlgn="base">
                <a:spcBef>
                  <a:spcPct val="0"/>
                </a:spcBef>
                <a:spcAft>
                  <a:spcPct val="0"/>
                </a:spcAft>
                <a:buSzPct val="100000"/>
                <a:defRPr/>
              </a:pPr>
              <a:t>49</a:t>
            </a:fld>
            <a:endParaRPr lang="en-US" smtClean="0">
              <a:solidFill>
                <a:srgbClr val="000000"/>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 vi</a:t>
            </a:r>
          </a:p>
          <a:p>
            <a:pPr eaLnBrk="1" hangingPunct="1">
              <a:spcBef>
                <a:spcPts val="600"/>
              </a:spcBef>
            </a:pPr>
            <a:r>
              <a:rPr lang="en-US" b="1" smtClean="0">
                <a:solidFill>
                  <a:srgbClr val="000000"/>
                </a:solidFill>
                <a:latin typeface="Cambria" pitchFamily="18" charset="0"/>
                <a:cs typeface="Times New Roman" pitchFamily="18" charset="0"/>
              </a:rPr>
              <a:t>Instrucción</a:t>
            </a:r>
          </a:p>
          <a:p>
            <a:pPr eaLnBrk="1" hangingPunct="1">
              <a:spcBef>
                <a:spcPct val="0"/>
              </a:spcBef>
              <a:buFontTx/>
              <a:buChar char="•"/>
            </a:pPr>
            <a:r>
              <a:rPr lang="en-US" smtClean="0">
                <a:solidFill>
                  <a:srgbClr val="000000"/>
                </a:solidFill>
                <a:cs typeface="Times New Roman" pitchFamily="18" charset="0"/>
              </a:rPr>
              <a:t>Debata con la clase la Política corporativa de salud y seguridad.</a:t>
            </a:r>
          </a:p>
          <a:p>
            <a:pPr eaLnBrk="1" hangingPunct="1">
              <a:spcBef>
                <a:spcPct val="0"/>
              </a:spcBef>
              <a:buFontTx/>
              <a:buChar char="•"/>
            </a:pPr>
            <a:r>
              <a:rPr lang="en-US" smtClean="0">
                <a:solidFill>
                  <a:srgbClr val="000000"/>
                </a:solidFill>
                <a:cs typeface="Times New Roman" pitchFamily="18" charset="0"/>
              </a:rPr>
              <a:t>Dígales a los estudiantes dónde pueden encontrar la política.</a:t>
            </a:r>
          </a:p>
        </p:txBody>
      </p:sp>
      <p:sp>
        <p:nvSpPr>
          <p:cNvPr id="2027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48AC199-5B7D-49CC-A10B-63F82ED94EE3}" type="slidenum">
              <a:rPr lang="en-US" smtClean="0">
                <a:solidFill>
                  <a:srgbClr val="000000"/>
                </a:solidFill>
                <a:latin typeface="Calibri" pitchFamily="34" charset="0"/>
              </a:rPr>
              <a:pPr fontAlgn="base">
                <a:spcBef>
                  <a:spcPct val="0"/>
                </a:spcBef>
                <a:spcAft>
                  <a:spcPct val="0"/>
                </a:spcAft>
                <a:buSzPct val="100000"/>
                <a:defRPr/>
              </a:pPr>
              <a:t>5</a:t>
            </a:fld>
            <a:endParaRPr lang="en-US" smtClean="0">
              <a:solidFill>
                <a:srgbClr val="000000"/>
              </a:solidFill>
              <a:latin typeface="Calibri"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32-33</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b="1" smtClean="0">
                <a:solidFill>
                  <a:srgbClr val="000000"/>
                </a:solidFill>
                <a:latin typeface="Times New Roman" pitchFamily="18" charset="0"/>
                <a:cs typeface="Times New Roman" pitchFamily="18" charset="0"/>
              </a:rPr>
              <a:t>Repase el ABC de la protección para caídas</a:t>
            </a:r>
          </a:p>
        </p:txBody>
      </p:sp>
      <p:sp>
        <p:nvSpPr>
          <p:cNvPr id="248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AD3AACC-0385-4D89-87EF-AF814D00247F}" type="slidenum">
              <a:rPr lang="en-US" smtClean="0">
                <a:solidFill>
                  <a:srgbClr val="000000"/>
                </a:solidFill>
                <a:latin typeface="Calibri" pitchFamily="34" charset="0"/>
              </a:rPr>
              <a:pPr fontAlgn="base">
                <a:spcBef>
                  <a:spcPct val="0"/>
                </a:spcBef>
                <a:spcAft>
                  <a:spcPct val="0"/>
                </a:spcAft>
                <a:buSzPct val="100000"/>
                <a:defRPr/>
              </a:pPr>
              <a:t>50</a:t>
            </a:fld>
            <a:endParaRPr lang="en-US" smtClean="0">
              <a:solidFill>
                <a:srgbClr val="000000"/>
              </a:solidFill>
              <a:latin typeface="Calibri"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Dé unos minutos para leer la historia “Utilizar las herramientas correctas de la manera adecuada”</a:t>
            </a:r>
          </a:p>
          <a:p>
            <a:pPr eaLnBrk="1" hangingPunct="1">
              <a:spcBef>
                <a:spcPct val="0"/>
              </a:spcBef>
              <a:buFontTx/>
              <a:buChar char="•"/>
            </a:pPr>
            <a:r>
              <a:rPr lang="es-ES" smtClean="0">
                <a:solidFill>
                  <a:srgbClr val="000000"/>
                </a:solidFill>
                <a:latin typeface="Times New Roman" pitchFamily="18" charset="0"/>
                <a:cs typeface="Times New Roman" pitchFamily="18" charset="0"/>
              </a:rPr>
              <a:t>Responda las preguntas del debate (SG pág. 33) en clase.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¿Por qué esto fue un éxito en materia de seguridad?  </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¿Ha visto a otros utilizar una herramienta o método de manera incorrecta?  De ser así, ¿tomó alguna medida?</a:t>
            </a:r>
          </a:p>
        </p:txBody>
      </p:sp>
      <p:sp>
        <p:nvSpPr>
          <p:cNvPr id="249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9F15734-9679-4C2A-9C9B-7CC9464C48B8}" type="slidenum">
              <a:rPr lang="en-US" smtClean="0">
                <a:solidFill>
                  <a:srgbClr val="000000"/>
                </a:solidFill>
                <a:latin typeface="Calibri" pitchFamily="34" charset="0"/>
              </a:rPr>
              <a:pPr fontAlgn="base">
                <a:spcBef>
                  <a:spcPct val="0"/>
                </a:spcBef>
                <a:spcAft>
                  <a:spcPct val="0"/>
                </a:spcAft>
                <a:buSzPct val="100000"/>
                <a:defRPr/>
              </a:pPr>
              <a:t>51</a:t>
            </a:fld>
            <a:endParaRPr lang="en-US" smtClean="0">
              <a:solidFill>
                <a:srgbClr val="000000"/>
              </a:solidFill>
              <a:latin typeface="Calibri"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0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35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Los anclajes son el fundamento de su sistema de protección para caídas.</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Los pasamanos y los andamios nunca son aptos para puntos de anclaje, a menos que estén realizados por una persona cualificada para soportar 5000 libras de fuerza.</a:t>
            </a:r>
          </a:p>
        </p:txBody>
      </p:sp>
      <p:sp>
        <p:nvSpPr>
          <p:cNvPr id="250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A53003F-EB17-42BC-BCEB-15C99082461A}" type="slidenum">
              <a:rPr lang="en-US" smtClean="0">
                <a:solidFill>
                  <a:srgbClr val="000000"/>
                </a:solidFill>
                <a:latin typeface="Calibri" pitchFamily="34" charset="0"/>
              </a:rPr>
              <a:pPr fontAlgn="base">
                <a:spcBef>
                  <a:spcPct val="0"/>
                </a:spcBef>
                <a:spcAft>
                  <a:spcPct val="0"/>
                </a:spcAft>
                <a:buSzPct val="100000"/>
                <a:defRPr/>
              </a:pPr>
              <a:t>52</a:t>
            </a:fld>
            <a:endParaRPr lang="en-US" smtClean="0">
              <a:solidFill>
                <a:srgbClr val="000000"/>
              </a:solidFill>
              <a:latin typeface="Calibri"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1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35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 tipo de conector de anclaje provisorio que se utiliza como puntos de anclaje al trabajar con soportes estructurales, como vigas en I.</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La correa de viga tiene un anillo en cada extremo, uno de ellos es ligeramente más grande que el otro.  La correa se envuelve alrededor de la viga de soporte y el anillo pequeño se pasa a través del anillo grande.  El anillo pequeño luego se convierte en el punto de anclaje para el cordón.  </a:t>
            </a:r>
          </a:p>
        </p:txBody>
      </p:sp>
      <p:sp>
        <p:nvSpPr>
          <p:cNvPr id="251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0ECB5E-54E6-438E-A001-DE64DE099838}" type="slidenum">
              <a:rPr lang="en-US" smtClean="0">
                <a:solidFill>
                  <a:srgbClr val="000000"/>
                </a:solidFill>
                <a:latin typeface="Calibri" pitchFamily="34" charset="0"/>
              </a:rPr>
              <a:pPr fontAlgn="base">
                <a:spcBef>
                  <a:spcPct val="0"/>
                </a:spcBef>
                <a:spcAft>
                  <a:spcPct val="0"/>
                </a:spcAft>
                <a:buSzPct val="100000"/>
                <a:defRPr/>
              </a:pPr>
              <a:t>53</a:t>
            </a:fld>
            <a:endParaRPr lang="en-US" smtClean="0">
              <a:solidFill>
                <a:srgbClr val="000000"/>
              </a:solidFill>
              <a:latin typeface="Calibri"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36</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Las abrazaderas de viga en I pueden fijarse en un lugar (cuando se utilizan con una viga vertical) o pueden ser móviles (cuando se utilizan con una viga horizontal).</a:t>
            </a:r>
          </a:p>
        </p:txBody>
      </p:sp>
      <p:sp>
        <p:nvSpPr>
          <p:cNvPr id="2529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5131AEF-7973-4DA0-8559-7AB4DC1E24FA}" type="slidenum">
              <a:rPr lang="en-US" smtClean="0">
                <a:solidFill>
                  <a:srgbClr val="000000"/>
                </a:solidFill>
                <a:latin typeface="Calibri" pitchFamily="34" charset="0"/>
              </a:rPr>
              <a:pPr fontAlgn="base">
                <a:spcBef>
                  <a:spcPct val="0"/>
                </a:spcBef>
                <a:spcAft>
                  <a:spcPct val="0"/>
                </a:spcAft>
                <a:buSzPct val="100000"/>
                <a:defRPr/>
              </a:pPr>
              <a:t>54</a:t>
            </a:fld>
            <a:endParaRPr lang="en-US" smtClean="0">
              <a:solidFill>
                <a:srgbClr val="000000"/>
              </a:solidFill>
              <a:latin typeface="Calibri"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39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36</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Permite al trabajador moverse libremente en la dirección de la viga, mientras que aún se mantiene asegurado a un punto de anclaje.</a:t>
            </a:r>
          </a:p>
        </p:txBody>
      </p:sp>
      <p:sp>
        <p:nvSpPr>
          <p:cNvPr id="2539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4DDE405-C18B-43E1-9D1F-91BE0F03EAE7}" type="slidenum">
              <a:rPr lang="en-US" smtClean="0">
                <a:solidFill>
                  <a:srgbClr val="000000"/>
                </a:solidFill>
                <a:latin typeface="Calibri" pitchFamily="34" charset="0"/>
              </a:rPr>
              <a:pPr fontAlgn="base">
                <a:spcBef>
                  <a:spcPct val="0"/>
                </a:spcBef>
                <a:spcAft>
                  <a:spcPct val="0"/>
                </a:spcAft>
                <a:buSzPct val="100000"/>
                <a:defRPr/>
              </a:pPr>
              <a:t>55</a:t>
            </a:fld>
            <a:endParaRPr lang="en-US" smtClean="0">
              <a:solidFill>
                <a:srgbClr val="000000"/>
              </a:solidFill>
              <a:latin typeface="Calibri"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4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37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Un arnés utilizado incorrectamente, dañado o mal colocado puede lesionar gravemente a un trabajador durante una caída.</a:t>
            </a:r>
          </a:p>
        </p:txBody>
      </p:sp>
      <p:sp>
        <p:nvSpPr>
          <p:cNvPr id="2549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3953814-B3B7-4FCC-BACF-BAA0D82D4E85}" type="slidenum">
              <a:rPr lang="en-US" smtClean="0">
                <a:solidFill>
                  <a:srgbClr val="000000"/>
                </a:solidFill>
                <a:latin typeface="Calibri" pitchFamily="34" charset="0"/>
              </a:rPr>
              <a:pPr fontAlgn="base">
                <a:spcBef>
                  <a:spcPct val="0"/>
                </a:spcBef>
                <a:spcAft>
                  <a:spcPct val="0"/>
                </a:spcAft>
                <a:buSzPct val="100000"/>
                <a:defRPr/>
              </a:pPr>
              <a:t>56</a:t>
            </a:fld>
            <a:endParaRPr lang="en-US" smtClean="0">
              <a:solidFill>
                <a:srgbClr val="000000"/>
              </a:solidFill>
              <a:latin typeface="Calibri"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Diseñado para distribuir el impacto de una caída de manera pareja por todo el cuerpo.</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Ayuda a minimizar el trauma interno que puede originar la caída.</a:t>
            </a:r>
          </a:p>
        </p:txBody>
      </p:sp>
      <p:sp>
        <p:nvSpPr>
          <p:cNvPr id="2560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83551DA-1321-4DBF-BA48-00F12545E4B7}" type="slidenum">
              <a:rPr lang="en-US" smtClean="0">
                <a:solidFill>
                  <a:srgbClr val="000000"/>
                </a:solidFill>
                <a:latin typeface="Calibri" pitchFamily="34" charset="0"/>
              </a:rPr>
              <a:pPr fontAlgn="base">
                <a:spcBef>
                  <a:spcPct val="0"/>
                </a:spcBef>
                <a:spcAft>
                  <a:spcPct val="0"/>
                </a:spcAft>
                <a:buSzPct val="100000"/>
                <a:defRPr/>
              </a:pPr>
              <a:t>57</a:t>
            </a:fld>
            <a:endParaRPr lang="en-US" smtClean="0">
              <a:solidFill>
                <a:srgbClr val="000000"/>
              </a:solidFill>
              <a:latin typeface="Calibri"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70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Se puede utilizar en conjunto con un sistema de posicionamiento para caídas, pero nunca en un sistema de dispositivo anticaídas.</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No está diseñado para distribuir la fuerza de una caída por todo el cuerpo.</a:t>
            </a:r>
          </a:p>
        </p:txBody>
      </p:sp>
      <p:sp>
        <p:nvSpPr>
          <p:cNvPr id="257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13B184C-C60E-4481-A6A9-AA2F294E06C1}" type="slidenum">
              <a:rPr lang="en-US" smtClean="0">
                <a:solidFill>
                  <a:srgbClr val="000000"/>
                </a:solidFill>
                <a:latin typeface="Calibri" pitchFamily="34" charset="0"/>
              </a:rPr>
              <a:pPr fontAlgn="base">
                <a:spcBef>
                  <a:spcPct val="0"/>
                </a:spcBef>
                <a:spcAft>
                  <a:spcPct val="0"/>
                </a:spcAft>
                <a:buSzPct val="100000"/>
                <a:defRPr/>
              </a:pPr>
              <a:t>58</a:t>
            </a:fld>
            <a:endParaRPr lang="en-US" smtClean="0">
              <a:solidFill>
                <a:srgbClr val="000000"/>
              </a:solidFill>
              <a:latin typeface="Calibri"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80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Existe una gran variedad de dispositivos de conexión para adaptarse a un amplio rango de condiciones de trabajo.</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Consulte con el Especialista en Salud y Seguridad o el Supervisor del sitio para conocer los dispositivos disponibles.</a:t>
            </a:r>
          </a:p>
        </p:txBody>
      </p:sp>
      <p:sp>
        <p:nvSpPr>
          <p:cNvPr id="258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AD882A3-1351-4151-AB86-77435F91D8B2}" type="slidenum">
              <a:rPr lang="en-US" smtClean="0">
                <a:solidFill>
                  <a:srgbClr val="000000"/>
                </a:solidFill>
                <a:latin typeface="Calibri" pitchFamily="34" charset="0"/>
              </a:rPr>
              <a:pPr fontAlgn="base">
                <a:spcBef>
                  <a:spcPct val="0"/>
                </a:spcBef>
                <a:spcAft>
                  <a:spcPct val="0"/>
                </a:spcAft>
                <a:buSzPct val="100000"/>
                <a:defRPr/>
              </a:pPr>
              <a:t>59</a:t>
            </a:fld>
            <a:endParaRPr lang="en-US" smtClean="0">
              <a:solidFill>
                <a:srgbClr val="000000"/>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3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vi</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pPr>
            <a:r>
              <a:rPr lang="es-ES" b="1" smtClean="0">
                <a:solidFill>
                  <a:srgbClr val="000000"/>
                </a:solidFill>
                <a:cs typeface="Times New Roman" pitchFamily="18" charset="0"/>
              </a:rPr>
              <a:t>Antes de comenzar con estas cuatro diapositivas siguientes: </a:t>
            </a:r>
          </a:p>
          <a:p>
            <a:pPr marL="628650" lvl="1" indent="-171450" eaLnBrk="1" hangingPunct="1">
              <a:spcBef>
                <a:spcPct val="0"/>
              </a:spcBef>
              <a:buFontTx/>
              <a:buChar char="•"/>
            </a:pPr>
            <a:r>
              <a:rPr lang="es-ES" smtClean="0">
                <a:solidFill>
                  <a:srgbClr val="000000"/>
                </a:solidFill>
                <a:cs typeface="Times New Roman" pitchFamily="18" charset="0"/>
              </a:rPr>
              <a:t>Pregunte a los estudiantes qué les gustaría obtener de este curso.</a:t>
            </a:r>
          </a:p>
          <a:p>
            <a:pPr eaLnBrk="1" hangingPunct="1">
              <a:spcBef>
                <a:spcPct val="0"/>
              </a:spcBef>
              <a:buFontTx/>
              <a:buChar char="•"/>
            </a:pPr>
            <a:r>
              <a:rPr lang="es-ES" smtClean="0">
                <a:solidFill>
                  <a:srgbClr val="000000"/>
                </a:solidFill>
                <a:cs typeface="Times New Roman" pitchFamily="18" charset="0"/>
              </a:rPr>
              <a:t>Explique los objetivos de cada módulo.</a:t>
            </a:r>
          </a:p>
          <a:p>
            <a:pPr eaLnBrk="1" hangingPunct="1">
              <a:spcBef>
                <a:spcPct val="0"/>
              </a:spcBef>
              <a:buFontTx/>
              <a:buChar char="•"/>
            </a:pPr>
            <a:r>
              <a:rPr lang="es-ES" smtClean="0">
                <a:solidFill>
                  <a:srgbClr val="000000"/>
                </a:solidFill>
                <a:cs typeface="Times New Roman" pitchFamily="18" charset="0"/>
              </a:rPr>
              <a:t>Señale que los objetivos del módulo también se mencionan en la primera página de cada módulo.</a:t>
            </a:r>
          </a:p>
        </p:txBody>
      </p:sp>
      <p:sp>
        <p:nvSpPr>
          <p:cNvPr id="2037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983EE49-64B5-4981-82AE-5B9954F82D1C}" type="slidenum">
              <a:rPr lang="en-US" smtClean="0">
                <a:solidFill>
                  <a:srgbClr val="000000"/>
                </a:solidFill>
                <a:latin typeface="Calibri" pitchFamily="34" charset="0"/>
              </a:rPr>
              <a:pPr fontAlgn="base">
                <a:spcBef>
                  <a:spcPct val="0"/>
                </a:spcBef>
                <a:spcAft>
                  <a:spcPct val="0"/>
                </a:spcAft>
                <a:buSzPct val="100000"/>
                <a:defRPr/>
              </a:pPr>
              <a:t>6</a:t>
            </a:fld>
            <a:endParaRPr lang="en-US" smtClean="0">
              <a:solidFill>
                <a:srgbClr val="000000"/>
              </a:solidFill>
              <a:latin typeface="Calibri" pitchFamily="34"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90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Vienen en una variedad de materiales y longitudes para adaptarse a la tarea que se está realizando.</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Pueden incluir un absorbedor de energía y dispositivo de conexión.</a:t>
            </a:r>
          </a:p>
        </p:txBody>
      </p:sp>
      <p:sp>
        <p:nvSpPr>
          <p:cNvPr id="2590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16ACE29-33F4-4A14-AE13-23C4CBE5FDB5}" type="slidenum">
              <a:rPr lang="en-US" smtClean="0">
                <a:solidFill>
                  <a:srgbClr val="000000"/>
                </a:solidFill>
                <a:latin typeface="Calibri" pitchFamily="34" charset="0"/>
              </a:rPr>
              <a:pPr fontAlgn="base">
                <a:spcBef>
                  <a:spcPct val="0"/>
                </a:spcBef>
                <a:spcAft>
                  <a:spcPct val="0"/>
                </a:spcAft>
                <a:buSzPct val="100000"/>
                <a:defRPr/>
              </a:pPr>
              <a:t>60</a:t>
            </a:fld>
            <a:endParaRPr lang="en-US" smtClean="0">
              <a:solidFill>
                <a:srgbClr val="000000"/>
              </a:solidFill>
              <a:latin typeface="Calibri"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0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Este es un cordón de longitud fija con un absorbedor de golpes integrado.</a:t>
            </a:r>
          </a:p>
          <a:p>
            <a:pPr eaLnBrk="1" hangingPunct="1">
              <a:spcBef>
                <a:spcPct val="0"/>
              </a:spcBef>
              <a:buFontTx/>
              <a:buChar char="•"/>
            </a:pPr>
            <a:r>
              <a:rPr lang="es-ES" smtClean="0">
                <a:solidFill>
                  <a:srgbClr val="000000"/>
                </a:solidFill>
                <a:latin typeface="Times New Roman" pitchFamily="18" charset="0"/>
                <a:cs typeface="Times New Roman" pitchFamily="18" charset="0"/>
              </a:rPr>
              <a:t>El absorbedor de golpes protege al empleado minimizando la fuerza transferida al cuerpo en el caso de una caída.</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La mejor práctica es utilizar la longitud más corta disponible para usted. </a:t>
            </a:r>
          </a:p>
        </p:txBody>
      </p:sp>
      <p:sp>
        <p:nvSpPr>
          <p:cNvPr id="2601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1ACB1A7-C38D-4559-ACE4-475D324E0D0F}" type="slidenum">
              <a:rPr lang="en-US" smtClean="0">
                <a:solidFill>
                  <a:srgbClr val="000000"/>
                </a:solidFill>
                <a:latin typeface="Calibri" pitchFamily="34" charset="0"/>
              </a:rPr>
              <a:pPr fontAlgn="base">
                <a:spcBef>
                  <a:spcPct val="0"/>
                </a:spcBef>
                <a:spcAft>
                  <a:spcPct val="0"/>
                </a:spcAft>
                <a:buSzPct val="100000"/>
                <a:defRPr/>
              </a:pPr>
              <a:t>61</a:t>
            </a:fld>
            <a:endParaRPr lang="en-US" smtClean="0">
              <a:solidFill>
                <a:srgbClr val="000000"/>
              </a:solidFill>
              <a:latin typeface="Calibri"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39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Tiene la capacidad de permitir un mayor movimiento del empleado mientras que aún se mantiene anclado el 100 % del tiempo.</a:t>
            </a:r>
          </a:p>
          <a:p>
            <a:pPr eaLnBrk="1" hangingPunct="1">
              <a:spcBef>
                <a:spcPct val="0"/>
              </a:spcBef>
              <a:buFontTx/>
              <a:buChar char="•"/>
            </a:pPr>
            <a:r>
              <a:rPr lang="es-ES" smtClean="0">
                <a:solidFill>
                  <a:srgbClr val="000000"/>
                </a:solidFill>
                <a:latin typeface="Times New Roman" pitchFamily="18" charset="0"/>
                <a:cs typeface="Times New Roman" pitchFamily="18" charset="0"/>
              </a:rPr>
              <a:t>No es necesario que ambos anclajes estén adheridos para que el cordón detenga una caída. </a:t>
            </a:r>
          </a:p>
          <a:p>
            <a:pPr eaLnBrk="1" hangingPunct="1">
              <a:spcBef>
                <a:spcPct val="0"/>
              </a:spcBef>
              <a:spcAft>
                <a:spcPts val="600"/>
              </a:spcAft>
            </a:pPr>
            <a:r>
              <a:rPr lang="en-US" smtClean="0">
                <a:solidFill>
                  <a:srgbClr val="000000"/>
                </a:solidFill>
                <a:latin typeface="Times New Roman" pitchFamily="18" charset="0"/>
                <a:cs typeface="Times New Roman" pitchFamily="18" charset="0"/>
              </a:rPr>
              <a:t> </a:t>
            </a:r>
          </a:p>
        </p:txBody>
      </p:sp>
      <p:sp>
        <p:nvSpPr>
          <p:cNvPr id="2611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A61E46-7DF3-4926-B98C-AD80D30FC30C}" type="slidenum">
              <a:rPr lang="en-US" smtClean="0">
                <a:solidFill>
                  <a:srgbClr val="000000"/>
                </a:solidFill>
                <a:latin typeface="Calibri" pitchFamily="34" charset="0"/>
              </a:rPr>
              <a:pPr fontAlgn="base">
                <a:spcBef>
                  <a:spcPct val="0"/>
                </a:spcBef>
                <a:spcAft>
                  <a:spcPct val="0"/>
                </a:spcAft>
                <a:buSzPct val="100000"/>
                <a:defRPr/>
              </a:pPr>
              <a:t>62</a:t>
            </a:fld>
            <a:endParaRPr lang="en-US" smtClean="0">
              <a:solidFill>
                <a:srgbClr val="000000"/>
              </a:solidFill>
              <a:latin typeface="Calibri"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21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39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Esto puede ser simplemente una cuerda, cinchas o un cordón tipo cable.</a:t>
            </a:r>
          </a:p>
        </p:txBody>
      </p:sp>
      <p:sp>
        <p:nvSpPr>
          <p:cNvPr id="2621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1FCFF0C-2FD7-4A39-9C98-B15C8AB6E00C}" type="slidenum">
              <a:rPr lang="en-US" smtClean="0">
                <a:solidFill>
                  <a:srgbClr val="000000"/>
                </a:solidFill>
                <a:latin typeface="Calibri" pitchFamily="34" charset="0"/>
              </a:rPr>
              <a:pPr fontAlgn="base">
                <a:spcBef>
                  <a:spcPct val="0"/>
                </a:spcBef>
                <a:spcAft>
                  <a:spcPct val="0"/>
                </a:spcAft>
                <a:buSzPct val="100000"/>
                <a:defRPr/>
              </a:pPr>
              <a:t>63</a:t>
            </a:fld>
            <a:endParaRPr lang="en-US" smtClean="0">
              <a:solidFill>
                <a:srgbClr val="000000"/>
              </a:solidFill>
              <a:latin typeface="Calibri"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39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El desarrollo rápido de las cinchas generará un mecanismo de frenado en la carcasa para enganchar, que detendrá la caída. </a:t>
            </a:r>
          </a:p>
        </p:txBody>
      </p:sp>
      <p:sp>
        <p:nvSpPr>
          <p:cNvPr id="2631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5E852B1-409F-4642-9558-C963BAED5961}" type="slidenum">
              <a:rPr lang="en-US" smtClean="0">
                <a:solidFill>
                  <a:srgbClr val="000000"/>
                </a:solidFill>
                <a:latin typeface="Calibri" pitchFamily="34" charset="0"/>
              </a:rPr>
              <a:pPr fontAlgn="base">
                <a:spcBef>
                  <a:spcPct val="0"/>
                </a:spcBef>
                <a:spcAft>
                  <a:spcPct val="0"/>
                </a:spcAft>
                <a:buSzPct val="100000"/>
                <a:defRPr/>
              </a:pPr>
              <a:t>64</a:t>
            </a:fld>
            <a:endParaRPr lang="en-US" smtClean="0">
              <a:solidFill>
                <a:srgbClr val="000000"/>
              </a:solidFill>
              <a:latin typeface="Calibri"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41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40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No es necesario que ambos anclajes con un cordón retráctil doble estén enganchados para que el sistema detenga una caída.</a:t>
            </a:r>
          </a:p>
        </p:txBody>
      </p:sp>
      <p:sp>
        <p:nvSpPr>
          <p:cNvPr id="2641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04F4171-7A00-4300-9109-8AB0F8BD60E0}" type="slidenum">
              <a:rPr lang="en-US" smtClean="0">
                <a:solidFill>
                  <a:srgbClr val="000000"/>
                </a:solidFill>
                <a:latin typeface="Calibri" pitchFamily="34" charset="0"/>
              </a:rPr>
              <a:pPr fontAlgn="base">
                <a:spcBef>
                  <a:spcPct val="0"/>
                </a:spcBef>
                <a:spcAft>
                  <a:spcPct val="0"/>
                </a:spcAft>
                <a:buSzPct val="100000"/>
                <a:defRPr/>
              </a:pPr>
              <a:t>65</a:t>
            </a:fld>
            <a:endParaRPr lang="en-US" smtClean="0">
              <a:solidFill>
                <a:srgbClr val="000000"/>
              </a:solidFill>
              <a:latin typeface="Calibri"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5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Estos dispositivos se requieren para soportar 5000 libras de fuerza y 3600 libras de fuerza en la entrada.</a:t>
            </a:r>
          </a:p>
          <a:p>
            <a:pPr eaLnBrk="1" hangingPunct="1">
              <a:spcBef>
                <a:spcPct val="0"/>
              </a:spcBef>
              <a:spcAft>
                <a:spcPts val="600"/>
              </a:spcAft>
            </a:pPr>
            <a:r>
              <a:rPr lang="es-ES" smtClean="0">
                <a:solidFill>
                  <a:srgbClr val="000000"/>
                </a:solidFill>
                <a:latin typeface="Times New Roman" pitchFamily="18" charset="0"/>
                <a:cs typeface="Times New Roman" pitchFamily="18" charset="0"/>
              </a:rPr>
              <a:t> </a:t>
            </a:r>
          </a:p>
        </p:txBody>
      </p:sp>
      <p:sp>
        <p:nvSpPr>
          <p:cNvPr id="2652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510F659-5642-4CF1-AA6F-1701B8B72B50}" type="slidenum">
              <a:rPr lang="en-US" smtClean="0">
                <a:solidFill>
                  <a:srgbClr val="000000"/>
                </a:solidFill>
                <a:latin typeface="Calibri" pitchFamily="34" charset="0"/>
              </a:rPr>
              <a:pPr fontAlgn="base">
                <a:spcBef>
                  <a:spcPct val="0"/>
                </a:spcBef>
                <a:spcAft>
                  <a:spcPct val="0"/>
                </a:spcAft>
                <a:buSzPct val="100000"/>
                <a:defRPr/>
              </a:pPr>
              <a:t>66</a:t>
            </a:fld>
            <a:endParaRPr lang="en-US" smtClean="0">
              <a:solidFill>
                <a:srgbClr val="000000"/>
              </a:solidFill>
              <a:latin typeface="Calibri"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rPr>
              <a:t>SG página 40</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tabLst>
                <a:tab pos="2647950" algn="l"/>
              </a:tabLst>
            </a:pPr>
            <a:r>
              <a:rPr lang="es-ES" smtClean="0">
                <a:solidFill>
                  <a:srgbClr val="000000"/>
                </a:solidFill>
                <a:cs typeface="Times New Roman" pitchFamily="18" charset="0"/>
              </a:rPr>
              <a:t>Determinados arneses pueden tener anillos en D ubicados en el pecho o en las caderas, pero la ubicación correcta de un sistema de dispositivo anticaídas es en la espalda.</a:t>
            </a:r>
          </a:p>
        </p:txBody>
      </p:sp>
      <p:sp>
        <p:nvSpPr>
          <p:cNvPr id="2662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5DA7A64-9753-441F-B450-B10D69365A7B}" type="slidenum">
              <a:rPr lang="en-US" smtClean="0">
                <a:solidFill>
                  <a:srgbClr val="000000"/>
                </a:solidFill>
                <a:latin typeface="Calibri" pitchFamily="34" charset="0"/>
              </a:rPr>
              <a:pPr fontAlgn="base">
                <a:spcBef>
                  <a:spcPct val="0"/>
                </a:spcBef>
                <a:spcAft>
                  <a:spcPct val="0"/>
                </a:spcAft>
                <a:buSzPct val="100000"/>
                <a:defRPr/>
              </a:pPr>
              <a:t>67</a:t>
            </a:fld>
            <a:endParaRPr lang="en-US" smtClean="0">
              <a:solidFill>
                <a:srgbClr val="000000"/>
              </a:solidFill>
              <a:latin typeface="Calibri"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7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41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Esto permite al trabajador moverse para arriba o para abajo de la cuerda de salvamento mientras aún conserva la protección para caídas. </a:t>
            </a:r>
          </a:p>
        </p:txBody>
      </p:sp>
      <p:sp>
        <p:nvSpPr>
          <p:cNvPr id="2672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1D2F25E-CCDF-4809-A577-9E50C5E00B8D}" type="slidenum">
              <a:rPr lang="en-US" smtClean="0">
                <a:solidFill>
                  <a:srgbClr val="000000"/>
                </a:solidFill>
                <a:latin typeface="Calibri" pitchFamily="34" charset="0"/>
              </a:rPr>
              <a:pPr fontAlgn="base">
                <a:spcBef>
                  <a:spcPct val="0"/>
                </a:spcBef>
                <a:spcAft>
                  <a:spcPct val="0"/>
                </a:spcAft>
                <a:buSzPct val="100000"/>
                <a:defRPr/>
              </a:pPr>
              <a:t>68</a:t>
            </a:fld>
            <a:endParaRPr lang="en-US" smtClean="0">
              <a:solidFill>
                <a:srgbClr val="000000"/>
              </a:solidFill>
              <a:latin typeface="Calibri"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41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Las cuerdas de salvamento vienen en una variedad de materiales y anchos.</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La cuerda de salvamento se fija entre los dos puntos de anclaje y permite el movimiento del trabajador.</a:t>
            </a:r>
          </a:p>
        </p:txBody>
      </p:sp>
      <p:sp>
        <p:nvSpPr>
          <p:cNvPr id="2682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F0BCA92-AFF3-4F47-A753-D01E276DB10D}" type="slidenum">
              <a:rPr lang="en-US" smtClean="0">
                <a:solidFill>
                  <a:srgbClr val="000000"/>
                </a:solidFill>
                <a:latin typeface="Calibri" pitchFamily="34" charset="0"/>
              </a:rPr>
              <a:pPr fontAlgn="base">
                <a:spcBef>
                  <a:spcPct val="0"/>
                </a:spcBef>
                <a:spcAft>
                  <a:spcPct val="0"/>
                </a:spcAft>
                <a:buSzPct val="100000"/>
                <a:defRPr/>
              </a:pPr>
              <a:t>69</a:t>
            </a:fld>
            <a:endParaRPr lang="en-US" smtClean="0">
              <a:solidFill>
                <a:srgbClr val="000000"/>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vi</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Explique los objetivos de cada módulo.</a:t>
            </a:r>
          </a:p>
          <a:p>
            <a:pPr eaLnBrk="1" hangingPunct="1">
              <a:spcBef>
                <a:spcPct val="0"/>
              </a:spcBef>
              <a:buFontTx/>
              <a:buChar char="•"/>
            </a:pPr>
            <a:r>
              <a:rPr lang="es-ES" smtClean="0">
                <a:solidFill>
                  <a:srgbClr val="000000"/>
                </a:solidFill>
              </a:rPr>
              <a:t>Señale que los objetivos del módulo también se mencionan en la primera página de cada módulo.</a:t>
            </a:r>
          </a:p>
        </p:txBody>
      </p:sp>
      <p:sp>
        <p:nvSpPr>
          <p:cNvPr id="2048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0812137-2986-4CF3-8B5B-5DB25EF858B2}" type="slidenum">
              <a:rPr lang="en-US" smtClean="0">
                <a:solidFill>
                  <a:srgbClr val="000000"/>
                </a:solidFill>
                <a:latin typeface="Calibri" pitchFamily="34" charset="0"/>
              </a:rPr>
              <a:pPr fontAlgn="base">
                <a:spcBef>
                  <a:spcPct val="0"/>
                </a:spcBef>
                <a:spcAft>
                  <a:spcPct val="0"/>
                </a:spcAft>
                <a:buSzPct val="100000"/>
                <a:defRPr/>
              </a:pPr>
              <a:t>7</a:t>
            </a:fld>
            <a:endParaRPr lang="en-US" smtClean="0">
              <a:solidFill>
                <a:srgbClr val="000000"/>
              </a:solidFill>
              <a:latin typeface="Calibri"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9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páginas 42-44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Restricción de caídas: mantiene a la persona a una distancia específica del peligro.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Limitaciones: movilidad.</a:t>
            </a:r>
          </a:p>
          <a:p>
            <a:pPr eaLnBrk="1" hangingPunct="1">
              <a:spcBef>
                <a:spcPct val="0"/>
              </a:spcBef>
              <a:buFontTx/>
              <a:buChar char="•"/>
            </a:pPr>
            <a:r>
              <a:rPr lang="es-ES" smtClean="0">
                <a:solidFill>
                  <a:srgbClr val="000000"/>
                </a:solidFill>
                <a:latin typeface="Times New Roman" pitchFamily="18" charset="0"/>
                <a:cs typeface="Times New Roman" pitchFamily="18" charset="0"/>
              </a:rPr>
              <a:t>Posicionamiento para caídas: funciona en conjunto con un sistema de dispositivo anticaídas y permite trabajar con las manos libres.</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Limitaciones: movilidad, puntos de anclaje débiles.</a:t>
            </a:r>
          </a:p>
          <a:p>
            <a:pPr eaLnBrk="1" hangingPunct="1">
              <a:spcBef>
                <a:spcPct val="0"/>
              </a:spcBef>
              <a:buFontTx/>
              <a:buChar char="•"/>
            </a:pPr>
            <a:r>
              <a:rPr lang="es-ES" smtClean="0">
                <a:solidFill>
                  <a:srgbClr val="000000"/>
                </a:solidFill>
                <a:latin typeface="Times New Roman" pitchFamily="18" charset="0"/>
                <a:cs typeface="Times New Roman" pitchFamily="18" charset="0"/>
              </a:rPr>
              <a:t>Dispositivo anticaídas: diseñado para detener una caída libre de una manera controlada.</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Limitaciones: puntos de anclaje débiles, caída libre demasiado lejos, distancia de caída insuficiente, no hay alertas de caídas con oscilación, salirse de un arnés, no tener un tamaño correcto o no estar colocado correctamente.</a:t>
            </a:r>
          </a:p>
        </p:txBody>
      </p:sp>
      <p:sp>
        <p:nvSpPr>
          <p:cNvPr id="2693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F02CF1B-2014-40B6-9962-78D6565F0463}" type="slidenum">
              <a:rPr lang="en-US" smtClean="0">
                <a:solidFill>
                  <a:srgbClr val="000000"/>
                </a:solidFill>
                <a:latin typeface="Calibri" pitchFamily="34" charset="0"/>
              </a:rPr>
              <a:pPr fontAlgn="base">
                <a:spcBef>
                  <a:spcPct val="0"/>
                </a:spcBef>
                <a:spcAft>
                  <a:spcPct val="0"/>
                </a:spcAft>
                <a:buSzPct val="100000"/>
                <a:defRPr/>
              </a:pPr>
              <a:t>70</a:t>
            </a:fld>
            <a:endParaRPr lang="en-US" smtClean="0">
              <a:solidFill>
                <a:srgbClr val="000000"/>
              </a:solidFill>
              <a:latin typeface="Calibri"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0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cs typeface="Times New Roman" pitchFamily="18" charset="0"/>
              </a:rPr>
              <a:t>SG página 46</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15 minutos </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Planilla de actividad de identificación de componentes (SG pág. 50)</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la identificación de los componentes de un sistema de protección para caídas. </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r>
              <a:rPr lang="es-ES" smtClean="0">
                <a:solidFill>
                  <a:srgbClr val="000000"/>
                </a:solidFill>
                <a:latin typeface="Times New Roman" pitchFamily="18" charset="0"/>
                <a:cs typeface="Times New Roman" pitchFamily="18" charset="0"/>
              </a:rPr>
              <a:t> </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Dirija a los estudiantes a la Planilla de la actividad de identificación de componentes.</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Asigne a cada grupo de mesa uno de los siguientes temas:</a:t>
            </a:r>
          </a:p>
          <a:p>
            <a:pPr marL="628650" lvl="1" indent="-171450" eaLnBrk="1" hangingPunct="1">
              <a:spcBef>
                <a:spcPct val="0"/>
              </a:spcBef>
              <a:buFontTx/>
              <a:buChar char="•"/>
            </a:pPr>
            <a:r>
              <a:rPr lang="es-ES" smtClean="0">
                <a:solidFill>
                  <a:srgbClr val="000000"/>
                </a:solidFill>
                <a:cs typeface="Times New Roman" pitchFamily="18" charset="0"/>
              </a:rPr>
              <a:t>Anclajes</a:t>
            </a:r>
          </a:p>
          <a:p>
            <a:pPr marL="628650" lvl="1" indent="-171450" eaLnBrk="1" hangingPunct="1">
              <a:spcBef>
                <a:spcPct val="0"/>
              </a:spcBef>
              <a:buFontTx/>
              <a:buChar char="•"/>
            </a:pPr>
            <a:r>
              <a:rPr lang="es-ES" smtClean="0">
                <a:solidFill>
                  <a:srgbClr val="000000"/>
                </a:solidFill>
                <a:cs typeface="Times New Roman" pitchFamily="18" charset="0"/>
              </a:rPr>
              <a:t>Dispositivo de presión para el cuerpo</a:t>
            </a:r>
          </a:p>
          <a:p>
            <a:pPr marL="628650" lvl="1" indent="-171450" eaLnBrk="1" hangingPunct="1">
              <a:spcBef>
                <a:spcPct val="0"/>
              </a:spcBef>
              <a:buFontTx/>
              <a:buChar char="•"/>
            </a:pPr>
            <a:r>
              <a:rPr lang="es-ES" smtClean="0">
                <a:solidFill>
                  <a:srgbClr val="000000"/>
                </a:solidFill>
                <a:cs typeface="Times New Roman" pitchFamily="18" charset="0"/>
              </a:rPr>
              <a:t>Dispositivos de conexión</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Si hay más de tres grupos, dé a más de un grupo el mismo tema.</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Dé 10 minutos a los grupos para que completen la planilla identificando los componentes dentro del tema asignado, así como las limitaciones, los pros o los contras.</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Después de 10 minutos, haga que cada grupo comparta sus respuestas con la clase.  Como facilitador, asegúrese de que la información correcta se comparta con la clase.</a:t>
            </a:r>
          </a:p>
          <a:p>
            <a:pPr eaLnBrk="1" hangingPunct="1">
              <a:spcBef>
                <a:spcPts val="600"/>
              </a:spcBef>
            </a:pPr>
            <a:r>
              <a:rPr lang="es-ES" smtClean="0">
                <a:solidFill>
                  <a:srgbClr val="000000"/>
                </a:solidFill>
                <a:latin typeface="Times New Roman" pitchFamily="18" charset="0"/>
                <a:cs typeface="Times New Roman" pitchFamily="18" charset="0"/>
              </a:rPr>
              <a:t> </a:t>
            </a:r>
          </a:p>
        </p:txBody>
      </p:sp>
      <p:sp>
        <p:nvSpPr>
          <p:cNvPr id="2703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1FFDB4E-0E3C-4D8F-9014-DFB5D564741E}" type="slidenum">
              <a:rPr lang="en-US" smtClean="0">
                <a:solidFill>
                  <a:srgbClr val="000000"/>
                </a:solidFill>
                <a:latin typeface="Calibri" pitchFamily="34" charset="0"/>
              </a:rPr>
              <a:pPr fontAlgn="base">
                <a:spcBef>
                  <a:spcPct val="0"/>
                </a:spcBef>
                <a:spcAft>
                  <a:spcPct val="0"/>
                </a:spcAft>
                <a:buSzPct val="100000"/>
                <a:defRPr/>
              </a:pPr>
              <a:t>71</a:t>
            </a:fld>
            <a:endParaRPr lang="en-US" smtClean="0">
              <a:solidFill>
                <a:srgbClr val="000000"/>
              </a:solidFill>
              <a:latin typeface="Calibri"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Revise las preguntas en la diapositiva.</a:t>
            </a:r>
          </a:p>
        </p:txBody>
      </p:sp>
      <p:sp>
        <p:nvSpPr>
          <p:cNvPr id="2713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475DBD8-F046-4587-9773-7EBDD823534C}" type="slidenum">
              <a:rPr lang="en-US" smtClean="0">
                <a:solidFill>
                  <a:srgbClr val="000000"/>
                </a:solidFill>
                <a:latin typeface="Calibri" pitchFamily="34" charset="0"/>
              </a:rPr>
              <a:pPr fontAlgn="base">
                <a:spcBef>
                  <a:spcPct val="0"/>
                </a:spcBef>
                <a:spcAft>
                  <a:spcPct val="0"/>
                </a:spcAft>
                <a:buSzPct val="100000"/>
                <a:defRPr/>
              </a:pPr>
              <a:t>72</a:t>
            </a:fld>
            <a:endParaRPr lang="en-US" smtClean="0">
              <a:solidFill>
                <a:srgbClr val="000000"/>
              </a:solidFill>
              <a:latin typeface="Calibri" pitchFamily="34"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Los estudiantes completarán las respuestas a las preguntas del cuestionario en la SG. </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Revise las respuestas con la clase.</a:t>
            </a:r>
          </a:p>
        </p:txBody>
      </p:sp>
      <p:sp>
        <p:nvSpPr>
          <p:cNvPr id="2723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1122167-98C2-4192-BA08-F4E8404C425D}" type="slidenum">
              <a:rPr lang="en-US" smtClean="0">
                <a:solidFill>
                  <a:srgbClr val="000000"/>
                </a:solidFill>
                <a:latin typeface="Calibri" pitchFamily="34" charset="0"/>
              </a:rPr>
              <a:pPr fontAlgn="base">
                <a:spcBef>
                  <a:spcPct val="0"/>
                </a:spcBef>
                <a:spcAft>
                  <a:spcPct val="0"/>
                </a:spcAft>
                <a:buSzPct val="100000"/>
                <a:defRPr/>
              </a:pPr>
              <a:t>73</a:t>
            </a:fld>
            <a:endParaRPr lang="en-US" smtClean="0">
              <a:solidFill>
                <a:srgbClr val="000000"/>
              </a:solidFill>
              <a:latin typeface="Calibri"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3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47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I - Cordón, SG pág. 38</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C - Cinturón de seguridad, SG pág. 37</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A - Correa de viga, SG pág. 35</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L - Anillo en D, SG pág. 40</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J - Amarre de cuerda, SG pág. 41</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F - Mosquetón, SG pág. 40</a:t>
            </a:r>
          </a:p>
          <a:p>
            <a:pPr eaLnBrk="1" hangingPunct="1">
              <a:spcBef>
                <a:spcPct val="0"/>
              </a:spcBef>
              <a:buFont typeface="Calibri Light" pitchFamily="34" charset="0"/>
              <a:buAutoNum type="arabicPeriod"/>
            </a:pPr>
            <a:r>
              <a:rPr lang="es-ES" smtClean="0">
                <a:solidFill>
                  <a:srgbClr val="000000"/>
                </a:solidFill>
                <a:cs typeface="Times New Roman" pitchFamily="18" charset="0"/>
              </a:rPr>
              <a:t>H - Arnés corporal completo, SG pág. 37</a:t>
            </a:r>
          </a:p>
        </p:txBody>
      </p:sp>
      <p:sp>
        <p:nvSpPr>
          <p:cNvPr id="2734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0E6D875-0467-4FC1-9C1C-DB8FA69547A4}" type="slidenum">
              <a:rPr lang="en-US" smtClean="0">
                <a:solidFill>
                  <a:srgbClr val="000000"/>
                </a:solidFill>
                <a:latin typeface="Calibri" pitchFamily="34" charset="0"/>
              </a:rPr>
              <a:pPr fontAlgn="base">
                <a:spcBef>
                  <a:spcPct val="0"/>
                </a:spcBef>
                <a:spcAft>
                  <a:spcPct val="0"/>
                </a:spcAft>
                <a:buSzPct val="100000"/>
                <a:defRPr/>
              </a:pPr>
              <a:t>74</a:t>
            </a:fld>
            <a:endParaRPr lang="en-US" smtClean="0">
              <a:solidFill>
                <a:srgbClr val="000000"/>
              </a:solidFill>
              <a:latin typeface="Calibri"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4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47</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Respuestas del cuestionario</a:t>
            </a:r>
          </a:p>
          <a:p>
            <a:pPr eaLnBrk="1" hangingPunct="1">
              <a:spcBef>
                <a:spcPct val="0"/>
              </a:spcBef>
              <a:buFont typeface="Calibri Light" pitchFamily="34" charset="0"/>
              <a:buAutoNum type="arabicPeriod" startAt="8"/>
            </a:pPr>
            <a:r>
              <a:rPr lang="es-ES" smtClean="0">
                <a:solidFill>
                  <a:srgbClr val="000000"/>
                </a:solidFill>
                <a:cs typeface="Times New Roman" pitchFamily="18" charset="0"/>
              </a:rPr>
              <a:t>a, SG páginas 32-33</a:t>
            </a:r>
          </a:p>
          <a:p>
            <a:pPr eaLnBrk="1" hangingPunct="1">
              <a:spcBef>
                <a:spcPts val="600"/>
              </a:spcBef>
            </a:pPr>
            <a:r>
              <a:rPr lang="es-ES" b="1" smtClean="0">
                <a:solidFill>
                  <a:srgbClr val="000000"/>
                </a:solidFill>
                <a:latin typeface="Times New Roman" pitchFamily="18" charset="0"/>
                <a:cs typeface="Times New Roman" pitchFamily="18" charset="0"/>
              </a:rPr>
              <a:t>Descanso</a:t>
            </a:r>
          </a:p>
          <a:p>
            <a:pPr eaLnBrk="1" hangingPunct="1">
              <a:spcBef>
                <a:spcPct val="0"/>
              </a:spcBef>
              <a:buFontTx/>
              <a:buChar char="•"/>
            </a:pPr>
            <a:r>
              <a:rPr lang="es-ES" smtClean="0">
                <a:solidFill>
                  <a:srgbClr val="000000"/>
                </a:solidFill>
                <a:latin typeface="Times New Roman" pitchFamily="18" charset="0"/>
                <a:cs typeface="Times New Roman" pitchFamily="18" charset="0"/>
              </a:rPr>
              <a:t>Recomendamos tomar un descanso de entre 5 y 10 minutos después de este módulo.  Deje que los estudiantes se paren, se estiren, usen las instalaciones, etc. Asegúrese de comunicar con claridad a qué hora espera que vuelvan y cuándo comenzará el módulo siguiente.</a:t>
            </a:r>
          </a:p>
          <a:p>
            <a:pPr eaLnBrk="1" hangingPunct="1">
              <a:spcBef>
                <a:spcPct val="0"/>
              </a:spcBef>
            </a:pPr>
            <a:endParaRPr lang="en-US" smtClean="0">
              <a:solidFill>
                <a:srgbClr val="000000"/>
              </a:solidFill>
              <a:latin typeface="Times New Roman" pitchFamily="18" charset="0"/>
              <a:cs typeface="Times New Roman" pitchFamily="18" charset="0"/>
            </a:endParaRPr>
          </a:p>
        </p:txBody>
      </p:sp>
      <p:sp>
        <p:nvSpPr>
          <p:cNvPr id="2744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6BB3B27-412D-49D9-AD4E-D6C4F4BC75A6}" type="slidenum">
              <a:rPr lang="en-US" smtClean="0">
                <a:solidFill>
                  <a:srgbClr val="000000"/>
                </a:solidFill>
                <a:latin typeface="Calibri" pitchFamily="34" charset="0"/>
              </a:rPr>
              <a:pPr fontAlgn="base">
                <a:spcBef>
                  <a:spcPct val="0"/>
                </a:spcBef>
                <a:spcAft>
                  <a:spcPct val="0"/>
                </a:spcAft>
                <a:buSzPct val="100000"/>
                <a:defRPr/>
              </a:pPr>
              <a:t>75</a:t>
            </a:fld>
            <a:endParaRPr lang="en-US" smtClean="0">
              <a:solidFill>
                <a:srgbClr val="000000"/>
              </a:solidFill>
              <a:latin typeface="Calibri"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49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Una vez que complete el Módulo dos, el estudiante podrá: </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Explique las diferencias en la jerarquía de controles.</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Analice una situación y recomiende el control más efectivo.</a:t>
            </a:r>
          </a:p>
        </p:txBody>
      </p:sp>
      <p:sp>
        <p:nvSpPr>
          <p:cNvPr id="2754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916C85E-A75C-4E22-9DE3-2755CD744D0C}" type="slidenum">
              <a:rPr lang="en-US" smtClean="0">
                <a:solidFill>
                  <a:srgbClr val="000000"/>
                </a:solidFill>
                <a:latin typeface="Calibri" pitchFamily="34" charset="0"/>
              </a:rPr>
              <a:pPr fontAlgn="base">
                <a:spcBef>
                  <a:spcPct val="0"/>
                </a:spcBef>
                <a:spcAft>
                  <a:spcPct val="0"/>
                </a:spcAft>
                <a:buSzPct val="100000"/>
                <a:defRPr/>
              </a:pPr>
              <a:t>76</a:t>
            </a:fld>
            <a:endParaRPr lang="en-US" smtClean="0">
              <a:solidFill>
                <a:srgbClr val="000000"/>
              </a:solidFill>
              <a:latin typeface="Calibri"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51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Las inspecciones son un medio para estirar la vida del equipo y captar proactivamente cualquier problema antes de que ocurra.</a:t>
            </a:r>
          </a:p>
          <a:p>
            <a:pPr eaLnBrk="1" hangingPunct="1">
              <a:spcBef>
                <a:spcPct val="0"/>
              </a:spcBef>
              <a:spcAft>
                <a:spcPts val="600"/>
              </a:spcAft>
              <a:buFont typeface="Symbol" pitchFamily="18" charset="2"/>
              <a:buChar char=""/>
            </a:pPr>
            <a:r>
              <a:rPr lang="es-ES" smtClean="0">
                <a:solidFill>
                  <a:srgbClr val="000000"/>
                </a:solidFill>
                <a:latin typeface="Times New Roman" pitchFamily="18" charset="0"/>
                <a:cs typeface="Times New Roman" pitchFamily="18" charset="0"/>
              </a:rPr>
              <a:t>Las próximas diapositivas tratarán sobre qué buscar y el proceso de inspección paso a paso en arneses, cordones y cordones retráctiles.</a:t>
            </a:r>
          </a:p>
        </p:txBody>
      </p:sp>
      <p:sp>
        <p:nvSpPr>
          <p:cNvPr id="2764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13DDF44-52FC-47C6-A4A6-26CBC96796AC}" type="slidenum">
              <a:rPr lang="en-US" smtClean="0">
                <a:solidFill>
                  <a:srgbClr val="000000"/>
                </a:solidFill>
                <a:latin typeface="Calibri" pitchFamily="34" charset="0"/>
              </a:rPr>
              <a:pPr fontAlgn="base">
                <a:spcBef>
                  <a:spcPct val="0"/>
                </a:spcBef>
                <a:spcAft>
                  <a:spcPct val="0"/>
                </a:spcAft>
                <a:buSzPct val="100000"/>
                <a:defRPr/>
              </a:pPr>
              <a:t>77</a:t>
            </a:fld>
            <a:endParaRPr lang="en-US" smtClean="0">
              <a:solidFill>
                <a:srgbClr val="000000"/>
              </a:solidFill>
              <a:latin typeface="Calibri"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7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rPr>
              <a:t>SG página 52</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tabLst>
                <a:tab pos="2647950" algn="l"/>
              </a:tabLst>
            </a:pPr>
            <a:r>
              <a:rPr lang="es-ES" smtClean="0">
                <a:solidFill>
                  <a:srgbClr val="000000"/>
                </a:solidFill>
                <a:cs typeface="Times New Roman" pitchFamily="18" charset="0"/>
              </a:rPr>
              <a:t>Muestre cómo inspeccionar un arnés.</a:t>
            </a:r>
          </a:p>
          <a:p>
            <a:pPr eaLnBrk="1" hangingPunct="1">
              <a:spcBef>
                <a:spcPct val="0"/>
              </a:spcBef>
              <a:buFontTx/>
              <a:buChar char="•"/>
              <a:tabLst>
                <a:tab pos="2647950" algn="l"/>
              </a:tabLst>
            </a:pPr>
            <a:r>
              <a:rPr lang="es-ES" smtClean="0">
                <a:solidFill>
                  <a:srgbClr val="000000"/>
                </a:solidFill>
                <a:cs typeface="Times New Roman" pitchFamily="18" charset="0"/>
              </a:rPr>
              <a:t>El facilitador debe demostrar este proceso ya sea durante estas diapositivas o al final de las diapositivas</a:t>
            </a:r>
            <a:r>
              <a:rPr lang="en-US" smtClean="0">
                <a:solidFill>
                  <a:srgbClr val="000000"/>
                </a:solidFill>
                <a:cs typeface="Times New Roman" pitchFamily="18" charset="0"/>
              </a:rPr>
              <a:t>.</a:t>
            </a:r>
          </a:p>
        </p:txBody>
      </p:sp>
      <p:sp>
        <p:nvSpPr>
          <p:cNvPr id="2775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F6DAC5A-203D-4542-8771-DD63046FDA2F}" type="slidenum">
              <a:rPr lang="en-US" smtClean="0">
                <a:solidFill>
                  <a:srgbClr val="000000"/>
                </a:solidFill>
                <a:latin typeface="Calibri" pitchFamily="34" charset="0"/>
              </a:rPr>
              <a:pPr fontAlgn="base">
                <a:spcBef>
                  <a:spcPct val="0"/>
                </a:spcBef>
                <a:spcAft>
                  <a:spcPct val="0"/>
                </a:spcAft>
                <a:buSzPct val="100000"/>
                <a:defRPr/>
              </a:pPr>
              <a:t>78</a:t>
            </a:fld>
            <a:endParaRPr lang="en-US" smtClean="0">
              <a:solidFill>
                <a:srgbClr val="000000"/>
              </a:solidFill>
              <a:latin typeface="Calibri"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8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rPr>
              <a:t>SG página 52</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tabLst>
                <a:tab pos="2647950" algn="l"/>
              </a:tabLst>
            </a:pPr>
            <a:r>
              <a:rPr lang="es-ES" smtClean="0">
                <a:solidFill>
                  <a:srgbClr val="000000"/>
                </a:solidFill>
                <a:cs typeface="Times New Roman" pitchFamily="18" charset="0"/>
              </a:rPr>
              <a:t>Muestre cómo inspeccionar un arnés.</a:t>
            </a:r>
          </a:p>
          <a:p>
            <a:pPr eaLnBrk="1" hangingPunct="1">
              <a:spcBef>
                <a:spcPct val="0"/>
              </a:spcBef>
              <a:buFontTx/>
              <a:buChar char="•"/>
              <a:tabLst>
                <a:tab pos="2647950" algn="l"/>
              </a:tabLst>
            </a:pPr>
            <a:r>
              <a:rPr lang="es-ES" smtClean="0">
                <a:solidFill>
                  <a:srgbClr val="000000"/>
                </a:solidFill>
                <a:cs typeface="Times New Roman" pitchFamily="18" charset="0"/>
              </a:rPr>
              <a:t>El facilitador debe demostrar este proceso ya sea durante estas diapositivas o al final de las diapositivas.</a:t>
            </a:r>
          </a:p>
        </p:txBody>
      </p:sp>
      <p:sp>
        <p:nvSpPr>
          <p:cNvPr id="2785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AAC617B-06ED-45CC-B842-605B2DE2F991}" type="slidenum">
              <a:rPr lang="en-US" smtClean="0">
                <a:solidFill>
                  <a:srgbClr val="000000"/>
                </a:solidFill>
                <a:latin typeface="Calibri" pitchFamily="34" charset="0"/>
              </a:rPr>
              <a:pPr fontAlgn="base">
                <a:spcBef>
                  <a:spcPct val="0"/>
                </a:spcBef>
                <a:spcAft>
                  <a:spcPct val="0"/>
                </a:spcAft>
                <a:buSzPct val="100000"/>
                <a:defRPr/>
              </a:pPr>
              <a:t>79</a:t>
            </a:fld>
            <a:endParaRPr lang="en-US" smtClean="0">
              <a:solidFill>
                <a:srgbClr val="000000"/>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vi</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Explique los objetivos de cada módulo.</a:t>
            </a:r>
          </a:p>
          <a:p>
            <a:pPr eaLnBrk="1" hangingPunct="1">
              <a:spcBef>
                <a:spcPct val="0"/>
              </a:spcBef>
              <a:buFontTx/>
              <a:buChar char="•"/>
            </a:pPr>
            <a:r>
              <a:rPr lang="es-ES" smtClean="0">
                <a:solidFill>
                  <a:srgbClr val="000000"/>
                </a:solidFill>
              </a:rPr>
              <a:t>Señale que los objetivos del módulo también se mencionan en la primera página de cada módulo.</a:t>
            </a:r>
          </a:p>
        </p:txBody>
      </p:sp>
      <p:sp>
        <p:nvSpPr>
          <p:cNvPr id="2058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21906A9-4240-4D5B-BEA5-FA6C5FCE2DFD}" type="slidenum">
              <a:rPr lang="en-US" smtClean="0">
                <a:solidFill>
                  <a:srgbClr val="000000"/>
                </a:solidFill>
                <a:latin typeface="Calibri" pitchFamily="34" charset="0"/>
              </a:rPr>
              <a:pPr fontAlgn="base">
                <a:spcBef>
                  <a:spcPct val="0"/>
                </a:spcBef>
                <a:spcAft>
                  <a:spcPct val="0"/>
                </a:spcAft>
                <a:buSzPct val="100000"/>
                <a:defRPr/>
              </a:pPr>
              <a:t>8</a:t>
            </a:fld>
            <a:endParaRPr lang="en-US" smtClean="0">
              <a:solidFill>
                <a:srgbClr val="000000"/>
              </a:solidFill>
              <a:latin typeface="Calibri"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9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rPr>
              <a:t>SG página 52</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ct val="0"/>
              </a:spcBef>
              <a:buFontTx/>
              <a:buChar char="•"/>
              <a:tabLst>
                <a:tab pos="2647950" algn="l"/>
              </a:tabLst>
            </a:pPr>
            <a:r>
              <a:rPr lang="es-ES" smtClean="0">
                <a:solidFill>
                  <a:srgbClr val="000000"/>
                </a:solidFill>
                <a:cs typeface="Times New Roman" pitchFamily="18" charset="0"/>
              </a:rPr>
              <a:t>Muestre cómo inspeccionar un arnés.</a:t>
            </a:r>
          </a:p>
          <a:p>
            <a:pPr eaLnBrk="1" hangingPunct="1">
              <a:spcBef>
                <a:spcPct val="0"/>
              </a:spcBef>
              <a:buFontTx/>
              <a:buChar char="•"/>
              <a:tabLst>
                <a:tab pos="2647950" algn="l"/>
              </a:tabLst>
            </a:pPr>
            <a:r>
              <a:rPr lang="es-ES" smtClean="0">
                <a:solidFill>
                  <a:srgbClr val="000000"/>
                </a:solidFill>
                <a:cs typeface="Times New Roman" pitchFamily="18" charset="0"/>
              </a:rPr>
              <a:t>El facilitador debe demostrar este proceso ya sea durante estas diapositivas o al final de las diapositivas.</a:t>
            </a:r>
          </a:p>
        </p:txBody>
      </p:sp>
      <p:sp>
        <p:nvSpPr>
          <p:cNvPr id="2795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E9E5605-A9C7-4358-B4B9-E65EAFDDA8C9}" type="slidenum">
              <a:rPr lang="en-US" smtClean="0">
                <a:solidFill>
                  <a:srgbClr val="000000"/>
                </a:solidFill>
                <a:latin typeface="Calibri" pitchFamily="34" charset="0"/>
              </a:rPr>
              <a:pPr fontAlgn="base">
                <a:spcBef>
                  <a:spcPct val="0"/>
                </a:spcBef>
                <a:spcAft>
                  <a:spcPct val="0"/>
                </a:spcAft>
                <a:buSzPct val="100000"/>
                <a:defRPr/>
              </a:pPr>
              <a:t>80</a:t>
            </a:fld>
            <a:endParaRPr lang="en-US" smtClean="0">
              <a:solidFill>
                <a:srgbClr val="000000"/>
              </a:solidFill>
              <a:latin typeface="Calibri"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0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páginas 53-54</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Revise la Lista de verificación/registro de inspección de cuerpo completo que se encuentra en la SG.  Es posible que esta lista de verificación/registro no sea como la que se usa en su sitio.  Consulte con el Especialista en Salud y Seguridad o el Supervisor para determinar qué se encuentra disponible para usted.</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Revise en busca de signos de daño a las cinchas y a los cordones de soga ubicados en la SG.</a:t>
            </a:r>
          </a:p>
        </p:txBody>
      </p:sp>
      <p:sp>
        <p:nvSpPr>
          <p:cNvPr id="2805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FBE8403-F920-43A4-BB87-94AEA8D6338C}" type="slidenum">
              <a:rPr lang="en-US" smtClean="0">
                <a:solidFill>
                  <a:srgbClr val="000000"/>
                </a:solidFill>
                <a:latin typeface="Calibri" pitchFamily="34" charset="0"/>
              </a:rPr>
              <a:pPr fontAlgn="base">
                <a:spcBef>
                  <a:spcPct val="0"/>
                </a:spcBef>
                <a:spcAft>
                  <a:spcPct val="0"/>
                </a:spcAft>
                <a:buSzPct val="100000"/>
                <a:defRPr/>
              </a:pPr>
              <a:t>81</a:t>
            </a:fld>
            <a:endParaRPr lang="en-US" smtClean="0">
              <a:solidFill>
                <a:srgbClr val="000000"/>
              </a:solidFill>
              <a:latin typeface="Calibri"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1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cs typeface="Times New Roman" pitchFamily="18" charset="0"/>
              </a:rPr>
              <a:t>SG página 55</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tabLst>
                <a:tab pos="2647950" algn="l"/>
              </a:tabLst>
            </a:pPr>
            <a:r>
              <a:rPr lang="es-ES" smtClean="0">
                <a:solidFill>
                  <a:srgbClr val="000000"/>
                </a:solidFill>
                <a:latin typeface="Times New Roman" pitchFamily="18" charset="0"/>
                <a:cs typeface="Times New Roman" pitchFamily="18" charset="0"/>
              </a:rPr>
              <a:t>Muestre cómo inspeccionar un cordón.</a:t>
            </a:r>
          </a:p>
          <a:p>
            <a:pPr eaLnBrk="1" hangingPunct="1">
              <a:spcBef>
                <a:spcPct val="0"/>
              </a:spcBef>
              <a:spcAft>
                <a:spcPts val="600"/>
              </a:spcAft>
              <a:buFont typeface="Symbol" pitchFamily="18" charset="2"/>
              <a:buChar char=""/>
              <a:tabLst>
                <a:tab pos="2647950" algn="l"/>
              </a:tabLst>
            </a:pPr>
            <a:r>
              <a:rPr lang="es-ES" smtClean="0">
                <a:solidFill>
                  <a:srgbClr val="C00000"/>
                </a:solidFill>
                <a:latin typeface="Times New Roman" pitchFamily="18" charset="0"/>
                <a:cs typeface="Times New Roman" pitchFamily="18" charset="0"/>
              </a:rPr>
              <a:t>El facilitador debe demostrar este proceso ya sea durante estas diapositivas o al final de las diapositivas.</a:t>
            </a:r>
          </a:p>
        </p:txBody>
      </p:sp>
      <p:sp>
        <p:nvSpPr>
          <p:cNvPr id="2816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6157814-DD3F-4BF3-88DF-FB0043C57ACA}" type="slidenum">
              <a:rPr lang="en-US" smtClean="0">
                <a:solidFill>
                  <a:srgbClr val="000000"/>
                </a:solidFill>
                <a:latin typeface="Calibri" pitchFamily="34" charset="0"/>
              </a:rPr>
              <a:pPr fontAlgn="base">
                <a:spcBef>
                  <a:spcPct val="0"/>
                </a:spcBef>
                <a:spcAft>
                  <a:spcPct val="0"/>
                </a:spcAft>
                <a:buSzPct val="100000"/>
                <a:defRPr/>
              </a:pPr>
              <a:t>82</a:t>
            </a:fld>
            <a:endParaRPr lang="en-US" smtClean="0">
              <a:solidFill>
                <a:srgbClr val="000000"/>
              </a:solidFill>
              <a:latin typeface="Calibri"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2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tabLst>
                <a:tab pos="2647950" algn="l"/>
              </a:tabLst>
            </a:pPr>
            <a:r>
              <a:rPr lang="es-ES" b="1" smtClean="0">
                <a:solidFill>
                  <a:srgbClr val="000000"/>
                </a:solidFill>
                <a:cs typeface="Times New Roman" pitchFamily="18" charset="0"/>
              </a:rPr>
              <a:t>SG página 55</a:t>
            </a:r>
          </a:p>
          <a:p>
            <a:pPr eaLnBrk="1" hangingPunct="1">
              <a:spcBef>
                <a:spcPts val="600"/>
              </a:spcBef>
              <a:spcAft>
                <a:spcPts val="600"/>
              </a:spcAft>
              <a:tabLst>
                <a:tab pos="2647950" algn="l"/>
              </a:tabLs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tabLst>
                <a:tab pos="2647950" algn="l"/>
              </a:tabLst>
            </a:pPr>
            <a:r>
              <a:rPr lang="es-ES" smtClean="0">
                <a:solidFill>
                  <a:srgbClr val="000000"/>
                </a:solidFill>
                <a:latin typeface="Times New Roman" pitchFamily="18" charset="0"/>
                <a:cs typeface="Times New Roman" pitchFamily="18" charset="0"/>
              </a:rPr>
              <a:t>Muestre cómo inspeccionar un cordón.</a:t>
            </a:r>
          </a:p>
          <a:p>
            <a:pPr eaLnBrk="1" hangingPunct="1">
              <a:spcBef>
                <a:spcPct val="0"/>
              </a:spcBef>
              <a:spcAft>
                <a:spcPts val="600"/>
              </a:spcAft>
              <a:buFont typeface="Symbol" pitchFamily="18" charset="2"/>
              <a:buChar char=""/>
              <a:tabLst>
                <a:tab pos="2647950" algn="l"/>
              </a:tabLst>
            </a:pPr>
            <a:r>
              <a:rPr lang="es-ES" smtClean="0">
                <a:solidFill>
                  <a:srgbClr val="C00000"/>
                </a:solidFill>
                <a:latin typeface="Times New Roman" pitchFamily="18" charset="0"/>
                <a:cs typeface="Times New Roman" pitchFamily="18" charset="0"/>
              </a:rPr>
              <a:t>El facilitador debe demostrar este proceso ya sea durante estas diapositivas o al final de las diapositivas.</a:t>
            </a:r>
          </a:p>
        </p:txBody>
      </p:sp>
      <p:sp>
        <p:nvSpPr>
          <p:cNvPr id="2826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C51E119-5093-4B87-A113-C3E82CE571CB}" type="slidenum">
              <a:rPr lang="en-US" smtClean="0">
                <a:solidFill>
                  <a:srgbClr val="000000"/>
                </a:solidFill>
                <a:latin typeface="Calibri" pitchFamily="34" charset="0"/>
              </a:rPr>
              <a:pPr fontAlgn="base">
                <a:spcBef>
                  <a:spcPct val="0"/>
                </a:spcBef>
                <a:spcAft>
                  <a:spcPct val="0"/>
                </a:spcAft>
                <a:buSzPct val="100000"/>
                <a:defRPr/>
              </a:pPr>
              <a:t>83</a:t>
            </a:fld>
            <a:endParaRPr lang="en-US" smtClean="0">
              <a:solidFill>
                <a:srgbClr val="000000"/>
              </a:solidFill>
              <a:latin typeface="Calibri"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páginas 56-57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Revise la Lista de verificación/registro de inspección del cordón que se encuentra en la SG.  Es posible que esta lista de verificación/registro no sea como la que se usa en su sitio.  Consulte con el Especialista en Salud y Seguridad o el Supervisor para determinar qué se encuentra disponible para usted.</a:t>
            </a:r>
          </a:p>
          <a:p>
            <a:pPr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Revise la tabla con los componentes de un cordón retráctil y qué inspeccionar.</a:t>
            </a:r>
          </a:p>
        </p:txBody>
      </p:sp>
      <p:sp>
        <p:nvSpPr>
          <p:cNvPr id="2836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25C6967-03F1-4508-92B1-4B4AD4EC01F5}" type="slidenum">
              <a:rPr lang="en-US" smtClean="0">
                <a:solidFill>
                  <a:srgbClr val="000000"/>
                </a:solidFill>
                <a:latin typeface="Calibri" pitchFamily="34" charset="0"/>
              </a:rPr>
              <a:pPr fontAlgn="base">
                <a:spcBef>
                  <a:spcPct val="0"/>
                </a:spcBef>
                <a:spcAft>
                  <a:spcPct val="0"/>
                </a:spcAft>
                <a:buSzPct val="100000"/>
                <a:defRPr/>
              </a:pPr>
              <a:t>84</a:t>
            </a:fld>
            <a:endParaRPr lang="en-US" smtClean="0">
              <a:solidFill>
                <a:srgbClr val="000000"/>
              </a:solidFill>
              <a:latin typeface="Calibri"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58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Muestre cómo inspeccionar un cordón retráctil.</a:t>
            </a:r>
          </a:p>
          <a:p>
            <a:pPr eaLnBrk="1" hangingPunct="1">
              <a:spcBef>
                <a:spcPct val="0"/>
              </a:spcBef>
              <a:spcAft>
                <a:spcPts val="600"/>
              </a:spcAft>
              <a:buFont typeface="Symbol" pitchFamily="18" charset="2"/>
              <a:buChar char=""/>
            </a:pPr>
            <a:r>
              <a:rPr lang="es-ES" smtClean="0">
                <a:solidFill>
                  <a:srgbClr val="C00000"/>
                </a:solidFill>
                <a:latin typeface="Times New Roman" pitchFamily="18" charset="0"/>
                <a:cs typeface="Times New Roman" pitchFamily="18" charset="0"/>
              </a:rPr>
              <a:t>El facilitador debe demostrar este proceso ya sea durante estas diapositivas o al final de las diapositivas. </a:t>
            </a:r>
          </a:p>
        </p:txBody>
      </p:sp>
      <p:sp>
        <p:nvSpPr>
          <p:cNvPr id="2846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51CC8CA-0A53-431F-A3CD-C9DEFA3193C0}" type="slidenum">
              <a:rPr lang="en-US" smtClean="0">
                <a:solidFill>
                  <a:srgbClr val="000000"/>
                </a:solidFill>
                <a:latin typeface="Calibri" pitchFamily="34" charset="0"/>
              </a:rPr>
              <a:pPr fontAlgn="base">
                <a:spcBef>
                  <a:spcPct val="0"/>
                </a:spcBef>
                <a:spcAft>
                  <a:spcPct val="0"/>
                </a:spcAft>
                <a:buSzPct val="100000"/>
                <a:defRPr/>
              </a:pPr>
              <a:t>85</a:t>
            </a:fld>
            <a:endParaRPr lang="en-US" smtClean="0">
              <a:solidFill>
                <a:srgbClr val="000000"/>
              </a:solidFill>
              <a:latin typeface="Calibri"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58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Muestre cómo inspeccionar un cordón retráctil.</a:t>
            </a:r>
          </a:p>
          <a:p>
            <a:pPr eaLnBrk="1" hangingPunct="1">
              <a:spcBef>
                <a:spcPct val="0"/>
              </a:spcBef>
              <a:spcAft>
                <a:spcPts val="600"/>
              </a:spcAft>
              <a:buFont typeface="Symbol" pitchFamily="18" charset="2"/>
              <a:buChar char=""/>
            </a:pPr>
            <a:r>
              <a:rPr lang="es-ES" smtClean="0">
                <a:solidFill>
                  <a:srgbClr val="C00000"/>
                </a:solidFill>
                <a:latin typeface="Times New Roman" pitchFamily="18" charset="0"/>
                <a:cs typeface="Times New Roman" pitchFamily="18" charset="0"/>
              </a:rPr>
              <a:t>El facilitador debe demostrar este proceso ya sea durante estas diapositivas o al final de las diapositivas. </a:t>
            </a:r>
          </a:p>
        </p:txBody>
      </p:sp>
      <p:sp>
        <p:nvSpPr>
          <p:cNvPr id="2857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44BC04B-8829-4BB7-959A-7753B8A8B330}" type="slidenum">
              <a:rPr lang="en-US" smtClean="0">
                <a:solidFill>
                  <a:srgbClr val="000000"/>
                </a:solidFill>
                <a:latin typeface="Calibri" pitchFamily="34" charset="0"/>
              </a:rPr>
              <a:pPr fontAlgn="base">
                <a:spcBef>
                  <a:spcPct val="0"/>
                </a:spcBef>
                <a:spcAft>
                  <a:spcPct val="0"/>
                </a:spcAft>
                <a:buSzPct val="100000"/>
                <a:defRPr/>
              </a:pPr>
              <a:t>86</a:t>
            </a:fld>
            <a:endParaRPr lang="en-US" smtClean="0">
              <a:solidFill>
                <a:srgbClr val="000000"/>
              </a:solidFill>
              <a:latin typeface="Calibri"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58</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 typeface="Symbol" pitchFamily="18" charset="2"/>
              <a:buChar char=""/>
            </a:pPr>
            <a:r>
              <a:rPr lang="es-ES" smtClean="0">
                <a:solidFill>
                  <a:srgbClr val="000000"/>
                </a:solidFill>
                <a:latin typeface="Times New Roman" pitchFamily="18" charset="0"/>
                <a:cs typeface="Times New Roman" pitchFamily="18" charset="0"/>
              </a:rPr>
              <a:t>Muestre cómo inspeccionar un cordón retráctil.</a:t>
            </a:r>
          </a:p>
          <a:p>
            <a:pPr eaLnBrk="1" hangingPunct="1">
              <a:spcBef>
                <a:spcPct val="0"/>
              </a:spcBef>
              <a:spcAft>
                <a:spcPts val="600"/>
              </a:spcAft>
              <a:buFont typeface="Symbol" pitchFamily="18" charset="2"/>
              <a:buChar char=""/>
            </a:pPr>
            <a:r>
              <a:rPr lang="es-ES" smtClean="0">
                <a:solidFill>
                  <a:srgbClr val="C00000"/>
                </a:solidFill>
                <a:latin typeface="Times New Roman" pitchFamily="18" charset="0"/>
                <a:cs typeface="Times New Roman" pitchFamily="18" charset="0"/>
              </a:rPr>
              <a:t>El facilitador debe demostrar este proceso ya sea durante estas diapositivas o al final de las diapositivas</a:t>
            </a:r>
            <a:r>
              <a:rPr lang="en-US" smtClean="0">
                <a:solidFill>
                  <a:srgbClr val="C00000"/>
                </a:solidFill>
                <a:latin typeface="Times New Roman" pitchFamily="18" charset="0"/>
                <a:cs typeface="Times New Roman" pitchFamily="18" charset="0"/>
              </a:rPr>
              <a:t>. </a:t>
            </a:r>
          </a:p>
        </p:txBody>
      </p:sp>
      <p:sp>
        <p:nvSpPr>
          <p:cNvPr id="2867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F7561B3-587B-4EA1-9937-49602824555D}" type="slidenum">
              <a:rPr lang="en-US" smtClean="0">
                <a:solidFill>
                  <a:srgbClr val="000000"/>
                </a:solidFill>
                <a:latin typeface="Calibri" pitchFamily="34" charset="0"/>
              </a:rPr>
              <a:pPr fontAlgn="base">
                <a:spcBef>
                  <a:spcPct val="0"/>
                </a:spcBef>
                <a:spcAft>
                  <a:spcPct val="0"/>
                </a:spcAft>
                <a:buSzPct val="100000"/>
                <a:defRPr/>
              </a:pPr>
              <a:t>87</a:t>
            </a:fld>
            <a:endParaRPr lang="en-US" smtClean="0">
              <a:solidFill>
                <a:srgbClr val="000000"/>
              </a:solidFill>
              <a:latin typeface="Calibri"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7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 59</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 typeface="Symbol" pitchFamily="18" charset="2"/>
              <a:buChar char=""/>
            </a:pPr>
            <a:r>
              <a:rPr lang="es-ES" smtClean="0">
                <a:solidFill>
                  <a:srgbClr val="000000"/>
                </a:solidFill>
                <a:cs typeface="Times New Roman" pitchFamily="18" charset="0"/>
              </a:rPr>
              <a:t>Revise la Lista de verificación/registro de inspección del cordón retráctil que se ubica en la SG.  Es posible que esta lista de verificación/registro no sea como la que se usa en su sitio.  Consulte con el Especialista en Salud y Seguridad o el Supervisor para determinar qué se encuentra disponible para usted.</a:t>
            </a:r>
          </a:p>
        </p:txBody>
      </p:sp>
      <p:sp>
        <p:nvSpPr>
          <p:cNvPr id="2877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9BEB8B1-83DF-491F-963E-92639E3E9526}" type="slidenum">
              <a:rPr lang="en-US" smtClean="0">
                <a:solidFill>
                  <a:srgbClr val="000000"/>
                </a:solidFill>
                <a:latin typeface="Calibri" pitchFamily="34" charset="0"/>
              </a:rPr>
              <a:pPr fontAlgn="base">
                <a:spcBef>
                  <a:spcPct val="0"/>
                </a:spcBef>
                <a:spcAft>
                  <a:spcPct val="0"/>
                </a:spcAft>
                <a:buSzPct val="100000"/>
                <a:defRPr/>
              </a:pPr>
              <a:t>88</a:t>
            </a:fld>
            <a:endParaRPr lang="en-US" smtClean="0">
              <a:solidFill>
                <a:srgbClr val="000000"/>
              </a:solidFill>
              <a:latin typeface="Calibri"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cs typeface="Times New Roman" pitchFamily="18" charset="0"/>
              </a:rPr>
              <a:t>SG página 60</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buFontTx/>
              <a:buChar char="•"/>
            </a:pPr>
            <a:r>
              <a:rPr lang="es-ES" smtClean="0">
                <a:solidFill>
                  <a:srgbClr val="000000"/>
                </a:solidFill>
                <a:latin typeface="Times New Roman" pitchFamily="18" charset="0"/>
                <a:cs typeface="Times New Roman" pitchFamily="18" charset="0"/>
              </a:rPr>
              <a:t>Cada empleado debe realizar las inspecciones antes de utilizar cualquier dispositivo o sistema de protección para caídas.  También hay frecuencias estipuladas para las inspecciones.  La Política de trabajo en las alturas de Freeport-McMoRan (FCX-02) estipula que hay tres tipos de inspecciones que se deben realizar en el equipo de protección para caídas: antes del uso, mensualmente y anualmente.  Depende de cada sitio determinar y comunicar la expectativa para sus criterios de inspección.</a:t>
            </a:r>
          </a:p>
          <a:p>
            <a:pPr eaLnBrk="1" hangingPunct="1">
              <a:spcBef>
                <a:spcPct val="0"/>
              </a:spcBef>
              <a:buFontTx/>
              <a:buChar char="•"/>
            </a:pPr>
            <a:r>
              <a:rPr lang="es-ES" smtClean="0">
                <a:solidFill>
                  <a:srgbClr val="000000"/>
                </a:solidFill>
                <a:latin typeface="Times New Roman" pitchFamily="18" charset="0"/>
                <a:cs typeface="Times New Roman" pitchFamily="18" charset="0"/>
              </a:rPr>
              <a:t>Antes del uso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Se completa antes de cada uso y de acuerdo con las especificaciones del fabricante.</a:t>
            </a:r>
          </a:p>
          <a:p>
            <a:pPr eaLnBrk="1" hangingPunct="1">
              <a:spcBef>
                <a:spcPct val="0"/>
              </a:spcBef>
              <a:buFontTx/>
              <a:buChar char="•"/>
            </a:pPr>
            <a:r>
              <a:rPr lang="es-ES" smtClean="0">
                <a:solidFill>
                  <a:srgbClr val="000000"/>
                </a:solidFill>
                <a:latin typeface="Times New Roman" pitchFamily="18" charset="0"/>
                <a:cs typeface="Times New Roman" pitchFamily="18" charset="0"/>
              </a:rPr>
              <a:t>Mensualmente</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Es igual de importante que la inspección previa al uso.</a:t>
            </a:r>
          </a:p>
          <a:p>
            <a:pPr marL="628650" lvl="1" indent="-171450" eaLnBrk="1" hangingPunct="1">
              <a:spcBef>
                <a:spcPct val="0"/>
              </a:spcBef>
              <a:buFontTx/>
              <a:buChar char="•"/>
            </a:pPr>
            <a:r>
              <a:rPr lang="es-ES" smtClean="0">
                <a:solidFill>
                  <a:srgbClr val="000000"/>
                </a:solidFill>
                <a:latin typeface="Times New Roman" pitchFamily="18" charset="0"/>
                <a:cs typeface="Times New Roman" pitchFamily="18" charset="0"/>
              </a:rPr>
              <a:t>Una oportunidad para que la persona cualificada capacite o vuelva a entrenar al empleado sobre las formas adecuadas de inspeccionar, mantener, utilizar o almacenar el equipo.</a:t>
            </a:r>
          </a:p>
          <a:p>
            <a:pPr eaLnBrk="1" hangingPunct="1">
              <a:spcBef>
                <a:spcPct val="0"/>
              </a:spcBef>
              <a:buFontTx/>
              <a:buChar char="•"/>
            </a:pPr>
            <a:r>
              <a:rPr lang="es-ES" smtClean="0">
                <a:solidFill>
                  <a:srgbClr val="000000"/>
                </a:solidFill>
                <a:latin typeface="Times New Roman" pitchFamily="18" charset="0"/>
                <a:cs typeface="Times New Roman" pitchFamily="18" charset="0"/>
              </a:rPr>
              <a:t>Anualmente</a:t>
            </a:r>
          </a:p>
          <a:p>
            <a:pPr marL="628650" lvl="1" indent="-171450" eaLnBrk="1" hangingPunct="1">
              <a:spcBef>
                <a:spcPct val="0"/>
              </a:spcBef>
              <a:spcAft>
                <a:spcPts val="600"/>
              </a:spcAft>
              <a:buFontTx/>
              <a:buChar char="•"/>
            </a:pPr>
            <a:r>
              <a:rPr lang="es-ES" smtClean="0">
                <a:solidFill>
                  <a:srgbClr val="000000"/>
                </a:solidFill>
                <a:latin typeface="Times New Roman" pitchFamily="18" charset="0"/>
                <a:cs typeface="Times New Roman" pitchFamily="18" charset="0"/>
              </a:rPr>
              <a:t>Probar todo el equipo, así como los sistemas instalados de manera permanente, para garantizar que funcionen correctamente.</a:t>
            </a:r>
          </a:p>
        </p:txBody>
      </p:sp>
      <p:sp>
        <p:nvSpPr>
          <p:cNvPr id="2887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EB84EA1-9193-4CF4-8030-2C3A625BEF88}" type="slidenum">
              <a:rPr lang="en-US" smtClean="0">
                <a:solidFill>
                  <a:srgbClr val="000000"/>
                </a:solidFill>
                <a:latin typeface="Calibri" pitchFamily="34" charset="0"/>
              </a:rPr>
              <a:pPr fontAlgn="base">
                <a:spcBef>
                  <a:spcPct val="0"/>
                </a:spcBef>
                <a:spcAft>
                  <a:spcPct val="0"/>
                </a:spcAft>
                <a:buSzPct val="100000"/>
                <a:defRPr/>
              </a:pPr>
              <a:t>89</a:t>
            </a:fld>
            <a:endParaRPr lang="en-US" smtClean="0">
              <a:solidFill>
                <a:srgbClr val="000000"/>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Slide Image Placeholder 1"/>
          <p:cNvSpPr>
            <a:spLocks noGrp="1" noRot="1" noChangeAspect="1" noTextEdit="1"/>
          </p:cNvSpPr>
          <p:nvPr>
            <p:ph type="sldImg"/>
          </p:nvPr>
        </p:nvSpPr>
        <p:spPr bwMode="auto">
          <a:xfrm>
            <a:off x="1457325" y="1181100"/>
            <a:ext cx="4251325"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s-ES" b="1" smtClean="0">
                <a:solidFill>
                  <a:srgbClr val="000000"/>
                </a:solidFill>
              </a:rPr>
              <a:t>SG página vi</a:t>
            </a:r>
          </a:p>
          <a:p>
            <a:pPr eaLnBrk="1" hangingPunct="1">
              <a:spcBef>
                <a:spcPct val="0"/>
              </a:spcBef>
            </a:pPr>
            <a:r>
              <a:rPr lang="es-ES" b="1" smtClean="0">
                <a:solidFill>
                  <a:srgbClr val="000000"/>
                </a:solidFill>
              </a:rPr>
              <a:t>Instrucción</a:t>
            </a:r>
          </a:p>
          <a:p>
            <a:pPr eaLnBrk="1" hangingPunct="1">
              <a:spcBef>
                <a:spcPct val="0"/>
              </a:spcBef>
              <a:buFontTx/>
              <a:buChar char="•"/>
            </a:pPr>
            <a:r>
              <a:rPr lang="es-ES" smtClean="0">
                <a:solidFill>
                  <a:srgbClr val="000000"/>
                </a:solidFill>
              </a:rPr>
              <a:t>Explique los objetivos de cada módulo.</a:t>
            </a:r>
          </a:p>
          <a:p>
            <a:pPr eaLnBrk="1" hangingPunct="1">
              <a:spcBef>
                <a:spcPct val="0"/>
              </a:spcBef>
              <a:buFontTx/>
              <a:buChar char="•"/>
            </a:pPr>
            <a:r>
              <a:rPr lang="es-ES" smtClean="0">
                <a:solidFill>
                  <a:srgbClr val="000000"/>
                </a:solidFill>
              </a:rPr>
              <a:t>Señale que los objetivos del módulo también se mencionan en la primera página de cada módulo.</a:t>
            </a:r>
          </a:p>
        </p:txBody>
      </p:sp>
      <p:sp>
        <p:nvSpPr>
          <p:cNvPr id="2068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586D9D4-AA8F-49A1-A08E-6A411978CFF0}" type="slidenum">
              <a:rPr lang="en-US" smtClean="0">
                <a:solidFill>
                  <a:srgbClr val="000000"/>
                </a:solidFill>
                <a:latin typeface="Calibri" pitchFamily="34" charset="0"/>
              </a:rPr>
              <a:pPr fontAlgn="base">
                <a:spcBef>
                  <a:spcPct val="0"/>
                </a:spcBef>
                <a:spcAft>
                  <a:spcPct val="0"/>
                </a:spcAft>
                <a:buSzPct val="100000"/>
                <a:defRPr/>
              </a:pPr>
              <a:t>9</a:t>
            </a:fld>
            <a:endParaRPr lang="en-US" smtClean="0">
              <a:solidFill>
                <a:srgbClr val="000000"/>
              </a:solidFill>
              <a:latin typeface="Calibri" pitchFamily="34"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spcAft>
                <a:spcPts val="600"/>
              </a:spcAft>
            </a:pPr>
            <a:r>
              <a:rPr lang="es-ES" b="1" smtClean="0">
                <a:solidFill>
                  <a:srgbClr val="000000"/>
                </a:solidFill>
              </a:rPr>
              <a:t>SG páginas 61-63 </a:t>
            </a:r>
          </a:p>
          <a:p>
            <a:pPr eaLnBrk="1" hangingPunct="1">
              <a:spcBef>
                <a:spcPts val="600"/>
              </a:spcBef>
              <a:spcAft>
                <a:spcPts val="600"/>
              </a:spcAft>
            </a:pPr>
            <a:r>
              <a:rPr lang="es-ES" b="1" smtClean="0">
                <a:solidFill>
                  <a:srgbClr val="000000"/>
                </a:solidFill>
                <a:latin typeface="Times New Roman" pitchFamily="18" charset="0"/>
                <a:cs typeface="Times New Roman" pitchFamily="18" charset="0"/>
              </a:rPr>
              <a:t>Instrucción</a:t>
            </a:r>
          </a:p>
          <a:p>
            <a:pPr eaLnBrk="1" hangingPunct="1">
              <a:spcBef>
                <a:spcPts val="600"/>
              </a:spcBef>
              <a:spcAft>
                <a:spcPts val="600"/>
              </a:spcAft>
              <a:buFontTx/>
              <a:buChar char="•"/>
            </a:pPr>
            <a:r>
              <a:rPr lang="es-ES" smtClean="0">
                <a:solidFill>
                  <a:srgbClr val="000000"/>
                </a:solidFill>
                <a:cs typeface="Times New Roman" pitchFamily="18" charset="0"/>
              </a:rPr>
              <a:t>Revise las tablas en la SG para informarse sobre las pautas de limpieza y almacenamiento.</a:t>
            </a:r>
          </a:p>
        </p:txBody>
      </p:sp>
      <p:sp>
        <p:nvSpPr>
          <p:cNvPr id="2897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3807066-70B6-437B-ACAD-CA3CF1072D62}" type="slidenum">
              <a:rPr lang="en-US" smtClean="0">
                <a:solidFill>
                  <a:srgbClr val="000000"/>
                </a:solidFill>
                <a:latin typeface="Calibri" pitchFamily="34" charset="0"/>
              </a:rPr>
              <a:pPr fontAlgn="base">
                <a:spcBef>
                  <a:spcPct val="0"/>
                </a:spcBef>
                <a:spcAft>
                  <a:spcPct val="0"/>
                </a:spcAft>
                <a:buSzPct val="100000"/>
                <a:defRPr/>
              </a:pPr>
              <a:t>90</a:t>
            </a:fld>
            <a:endParaRPr lang="en-US" smtClean="0">
              <a:solidFill>
                <a:srgbClr val="000000"/>
              </a:solidFill>
              <a:latin typeface="Calibri"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0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105000"/>
              </a:lnSpc>
              <a:spcBef>
                <a:spcPts val="600"/>
              </a:spcBef>
              <a:spcAft>
                <a:spcPts val="1013"/>
              </a:spcAft>
            </a:pPr>
            <a:r>
              <a:rPr lang="es-ES" b="1" smtClean="0">
                <a:solidFill>
                  <a:srgbClr val="000000"/>
                </a:solidFill>
                <a:cs typeface="Times New Roman" pitchFamily="18" charset="0"/>
              </a:rPr>
              <a:t>SG páginas 64-66</a:t>
            </a:r>
          </a:p>
          <a:p>
            <a:pPr eaLnBrk="1" hangingPunct="1">
              <a:lnSpc>
                <a:spcPct val="105000"/>
              </a:lnSpc>
              <a:spcBef>
                <a:spcPts val="600"/>
              </a:spcBef>
              <a:spcAft>
                <a:spcPts val="1013"/>
              </a:spcAft>
            </a:pPr>
            <a:r>
              <a:rPr lang="es-ES" b="1" smtClean="0">
                <a:solidFill>
                  <a:srgbClr val="000000"/>
                </a:solidFill>
                <a:latin typeface="Times New Roman" pitchFamily="18" charset="0"/>
                <a:cs typeface="Times New Roman" pitchFamily="18" charset="0"/>
              </a:rPr>
              <a:t>Tiempo</a:t>
            </a:r>
          </a:p>
          <a:p>
            <a:pPr eaLnBrk="1" hangingPunct="1">
              <a:lnSpc>
                <a:spcPct val="105000"/>
              </a:lnSpc>
              <a:spcBef>
                <a:spcPts val="600"/>
              </a:spcBef>
              <a:spcAft>
                <a:spcPts val="1013"/>
              </a:spcAft>
            </a:pPr>
            <a:r>
              <a:rPr lang="es-ES" smtClean="0">
                <a:solidFill>
                  <a:srgbClr val="000000"/>
                </a:solidFill>
                <a:latin typeface="Times New Roman" pitchFamily="18" charset="0"/>
                <a:cs typeface="Times New Roman" pitchFamily="18" charset="0"/>
              </a:rPr>
              <a:t>Aproximadamente 5 a 7 minutos</a:t>
            </a:r>
          </a:p>
          <a:p>
            <a:pPr eaLnBrk="1" hangingPunct="1">
              <a:lnSpc>
                <a:spcPct val="105000"/>
              </a:lnSpc>
              <a:spcBef>
                <a:spcPct val="0"/>
              </a:spcBef>
              <a:spcAft>
                <a:spcPts val="1013"/>
              </a:spcAft>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Materiales</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Planilla de actividad de identificación de componentes (SG pág. 63-65)</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Objetivo</a:t>
            </a:r>
          </a:p>
          <a:p>
            <a:pPr eaLnBrk="1" hangingPunct="1">
              <a:spcBef>
                <a:spcPts val="600"/>
              </a:spcBef>
              <a:spcAft>
                <a:spcPts val="600"/>
              </a:spcAft>
              <a:buFontTx/>
              <a:buChar char="•"/>
            </a:pPr>
            <a:r>
              <a:rPr lang="es-ES" smtClean="0">
                <a:solidFill>
                  <a:srgbClr val="000000"/>
                </a:solidFill>
                <a:latin typeface="Times New Roman" pitchFamily="18" charset="0"/>
                <a:cs typeface="Times New Roman" pitchFamily="18" charset="0"/>
              </a:rPr>
              <a:t>Esta actividad refuerza la lección de este módulo sobre los procedimientos adecuados de inspección y almacenamiento.</a:t>
            </a:r>
          </a:p>
          <a:p>
            <a:pPr eaLnBrk="1" hangingPunct="1">
              <a:spcBef>
                <a:spcPts val="600"/>
              </a:spcBef>
            </a:pPr>
            <a:r>
              <a:rPr lang="es-ES" smtClean="0">
                <a:solidFill>
                  <a:srgbClr val="000000"/>
                </a:solidFill>
                <a:latin typeface="Times New Roman" pitchFamily="18" charset="0"/>
                <a:cs typeface="Times New Roman" pitchFamily="18" charset="0"/>
              </a:rPr>
              <a:t> </a:t>
            </a:r>
          </a:p>
          <a:p>
            <a:pPr eaLnBrk="1" hangingPunct="1">
              <a:spcBef>
                <a:spcPct val="0"/>
              </a:spcBef>
              <a:spcAft>
                <a:spcPts val="600"/>
              </a:spcAft>
            </a:pPr>
            <a:r>
              <a:rPr lang="es-ES" b="1" smtClean="0">
                <a:solidFill>
                  <a:srgbClr val="000000"/>
                </a:solidFill>
                <a:latin typeface="Times New Roman" pitchFamily="18" charset="0"/>
                <a:cs typeface="Times New Roman" pitchFamily="18" charset="0"/>
              </a:rPr>
              <a:t>Instrucciones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Dirija a los estudiantes a la Planilla '¿Hay un problema?', que se encuentra en la Guía del estudiante.</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Dé 5 minutos a los estudiantes para completar la planilla para determinar si las fotografías muestran el almacenamiento adecuado o si aprueban la inspección.</a:t>
            </a:r>
          </a:p>
          <a:p>
            <a:pPr eaLnBrk="1" hangingPunct="1">
              <a:spcBef>
                <a:spcPct val="0"/>
              </a:spcBef>
              <a:buFont typeface="Calibri Light" pitchFamily="34" charset="0"/>
              <a:buAutoNum type="arabicPeriod"/>
            </a:pPr>
            <a:r>
              <a:rPr lang="es-ES" smtClean="0">
                <a:solidFill>
                  <a:srgbClr val="000000"/>
                </a:solidFill>
                <a:latin typeface="Times New Roman" pitchFamily="18" charset="0"/>
                <a:cs typeface="Times New Roman" pitchFamily="18" charset="0"/>
              </a:rPr>
              <a:t>Las próximas 8 diapositivas son de esta actividad.</a:t>
            </a:r>
          </a:p>
          <a:p>
            <a:pPr eaLnBrk="1" hangingPunct="1">
              <a:spcBef>
                <a:spcPct val="0"/>
              </a:spcBef>
              <a:spcAft>
                <a:spcPts val="600"/>
              </a:spcAft>
              <a:buFont typeface="Calibri Light" pitchFamily="34" charset="0"/>
              <a:buAutoNum type="arabicPeriod"/>
            </a:pPr>
            <a:r>
              <a:rPr lang="es-ES" smtClean="0">
                <a:solidFill>
                  <a:srgbClr val="000000"/>
                </a:solidFill>
                <a:latin typeface="Times New Roman" pitchFamily="18" charset="0"/>
                <a:cs typeface="Times New Roman" pitchFamily="18" charset="0"/>
              </a:rPr>
              <a:t>Analice las respuestas para cada fotografía.</a:t>
            </a:r>
          </a:p>
        </p:txBody>
      </p:sp>
      <p:sp>
        <p:nvSpPr>
          <p:cNvPr id="2908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1BE3C89-67EC-4B4E-A049-8615E040EEC3}" type="slidenum">
              <a:rPr lang="en-US" smtClean="0">
                <a:solidFill>
                  <a:srgbClr val="000000"/>
                </a:solidFill>
                <a:latin typeface="Calibri" pitchFamily="34" charset="0"/>
              </a:rPr>
              <a:pPr fontAlgn="base">
                <a:spcBef>
                  <a:spcPct val="0"/>
                </a:spcBef>
                <a:spcAft>
                  <a:spcPct val="0"/>
                </a:spcAft>
                <a:buSzPct val="100000"/>
                <a:defRPr/>
              </a:pPr>
              <a:t>91</a:t>
            </a:fld>
            <a:endParaRPr lang="en-US" smtClean="0">
              <a:solidFill>
                <a:srgbClr val="000000"/>
              </a:solidFill>
              <a:latin typeface="Calibri"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s-ES" b="1" smtClean="0">
                <a:solidFill>
                  <a:srgbClr val="000000"/>
                </a:solidFill>
              </a:rPr>
              <a:t>SG páginas 64-66</a:t>
            </a:r>
          </a:p>
          <a:p>
            <a:pPr eaLnBrk="1" hangingPunct="1">
              <a:spcBef>
                <a:spcPts val="600"/>
              </a:spcBef>
            </a:pPr>
            <a:r>
              <a:rPr lang="es-ES" b="1" smtClean="0">
                <a:solidFill>
                  <a:srgbClr val="000000"/>
                </a:solidFill>
                <a:latin typeface="Times New Roman" pitchFamily="18" charset="0"/>
                <a:cs typeface="Times New Roman" pitchFamily="18" charset="0"/>
              </a:rPr>
              <a:t>Guía de respuestas</a:t>
            </a:r>
          </a:p>
          <a:p>
            <a:pPr eaLnBrk="1" hangingPunct="1">
              <a:spcBef>
                <a:spcPts val="600"/>
              </a:spcBef>
              <a:buFont typeface="Calibri Light" pitchFamily="34" charset="0"/>
              <a:buAutoNum type="arabicPeriod"/>
            </a:pPr>
            <a:r>
              <a:rPr lang="es-ES" smtClean="0">
                <a:solidFill>
                  <a:srgbClr val="000000"/>
                </a:solidFill>
                <a:latin typeface="Times New Roman" pitchFamily="18" charset="0"/>
                <a:cs typeface="Times New Roman" pitchFamily="18" charset="0"/>
              </a:rPr>
              <a:t>Sí, hay herramientas en la parte superior del equipo.</a:t>
            </a:r>
          </a:p>
        </p:txBody>
      </p:sp>
      <p:sp>
        <p:nvSpPr>
          <p:cNvPr id="2918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C8D33C7-C2BA-4F0E-B90C-7BFA24AE6940}" type="slidenum">
              <a:rPr lang="en-US" smtClean="0">
                <a:solidFill>
                  <a:srgbClr val="000000"/>
                </a:solidFill>
                <a:latin typeface="Calibri" pitchFamily="34" charset="0"/>
              </a:rPr>
              <a:pPr fontAlgn="base">
                <a:spcBef>
                  <a:spcPct val="0"/>
                </a:spcBef>
                <a:spcAft>
                  <a:spcPct val="0"/>
                </a:spcAft>
                <a:buSzPct val="100000"/>
                <a:defRPr/>
              </a:pPr>
              <a:t>92</a:t>
            </a:fld>
            <a:endParaRPr lang="en-US" smtClean="0">
              <a:solidFill>
                <a:srgbClr val="000000"/>
              </a:solidFill>
              <a:latin typeface="Calibri"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2"/>
            </a:pPr>
            <a:r>
              <a:rPr lang="en-US" smtClean="0">
                <a:solidFill>
                  <a:srgbClr val="000000"/>
                </a:solidFill>
                <a:latin typeface="Times New Roman" pitchFamily="18" charset="0"/>
                <a:cs typeface="Times New Roman" pitchFamily="18" charset="0"/>
              </a:rPr>
              <a:t>No</a:t>
            </a:r>
          </a:p>
        </p:txBody>
      </p:sp>
      <p:sp>
        <p:nvSpPr>
          <p:cNvPr id="2928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88DE433-427A-4178-83ED-87633A6AE973}" type="slidenum">
              <a:rPr lang="en-US" smtClean="0">
                <a:solidFill>
                  <a:srgbClr val="000000"/>
                </a:solidFill>
                <a:latin typeface="Calibri" pitchFamily="34" charset="0"/>
              </a:rPr>
              <a:pPr fontAlgn="base">
                <a:spcBef>
                  <a:spcPct val="0"/>
                </a:spcBef>
                <a:spcAft>
                  <a:spcPct val="0"/>
                </a:spcAft>
                <a:buSzPct val="100000"/>
                <a:defRPr/>
              </a:pPr>
              <a:t>93</a:t>
            </a:fld>
            <a:endParaRPr lang="en-US" smtClean="0">
              <a:solidFill>
                <a:srgbClr val="000000"/>
              </a:solidFill>
              <a:latin typeface="Calibri"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cs typeface="Times New Roman" pitchFamily="18" charset="0"/>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3"/>
            </a:pPr>
            <a:r>
              <a:rPr lang="en-US" smtClean="0">
                <a:solidFill>
                  <a:srgbClr val="000000"/>
                </a:solidFill>
                <a:latin typeface="Times New Roman" pitchFamily="18" charset="0"/>
                <a:cs typeface="Times New Roman" pitchFamily="18" charset="0"/>
              </a:rPr>
              <a:t>Sí (a menos que el empleado esté en un descanso). </a:t>
            </a:r>
            <a:r>
              <a:rPr lang="en-US" smtClean="0">
                <a:solidFill>
                  <a:srgbClr val="000000"/>
                </a:solidFill>
                <a:cs typeface="Times New Roman" pitchFamily="18" charset="0"/>
              </a:rPr>
              <a:t>El equipo apilado encima de sí mismo.</a:t>
            </a:r>
            <a:r>
              <a:rPr lang="en-US" smtClean="0">
                <a:solidFill>
                  <a:srgbClr val="000000"/>
                </a:solidFill>
                <a:latin typeface="Times New Roman" pitchFamily="18" charset="0"/>
                <a:cs typeface="Times New Roman" pitchFamily="18" charset="0"/>
              </a:rPr>
              <a:t> </a:t>
            </a:r>
          </a:p>
          <a:p>
            <a:pPr eaLnBrk="1" hangingPunct="1">
              <a:spcBef>
                <a:spcPct val="0"/>
              </a:spcBef>
            </a:pPr>
            <a:r>
              <a:rPr lang="en-US" smtClean="0">
                <a:solidFill>
                  <a:srgbClr val="000000"/>
                </a:solidFill>
                <a:latin typeface="Times New Roman" pitchFamily="18" charset="0"/>
                <a:cs typeface="Times New Roman" pitchFamily="18" charset="0"/>
              </a:rPr>
              <a:t> </a:t>
            </a:r>
          </a:p>
        </p:txBody>
      </p:sp>
      <p:sp>
        <p:nvSpPr>
          <p:cNvPr id="29389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810A179-E137-4484-9A32-6C2E99A24A91}" type="slidenum">
              <a:rPr lang="en-US" smtClean="0">
                <a:solidFill>
                  <a:srgbClr val="000000"/>
                </a:solidFill>
                <a:latin typeface="Calibri" pitchFamily="34" charset="0"/>
              </a:rPr>
              <a:pPr fontAlgn="base">
                <a:spcBef>
                  <a:spcPct val="0"/>
                </a:spcBef>
                <a:spcAft>
                  <a:spcPct val="0"/>
                </a:spcAft>
                <a:buSzPct val="100000"/>
                <a:defRPr/>
              </a:pPr>
              <a:t>94</a:t>
            </a:fld>
            <a:endParaRPr lang="en-US" smtClean="0">
              <a:solidFill>
                <a:srgbClr val="000000"/>
              </a:solidFill>
              <a:latin typeface="Calibri"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4"/>
            </a:pPr>
            <a:r>
              <a:rPr lang="en-US" smtClean="0">
                <a:solidFill>
                  <a:srgbClr val="000000"/>
                </a:solidFill>
                <a:latin typeface="Times New Roman" pitchFamily="18" charset="0"/>
                <a:cs typeface="Times New Roman" pitchFamily="18" charset="0"/>
              </a:rPr>
              <a:t>No</a:t>
            </a:r>
          </a:p>
        </p:txBody>
      </p:sp>
      <p:sp>
        <p:nvSpPr>
          <p:cNvPr id="294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97F73AF-46C6-4098-8D63-27881234A8F9}" type="slidenum">
              <a:rPr lang="en-US" smtClean="0">
                <a:solidFill>
                  <a:srgbClr val="000000"/>
                </a:solidFill>
                <a:latin typeface="Calibri" pitchFamily="34" charset="0"/>
              </a:rPr>
              <a:pPr fontAlgn="base">
                <a:spcBef>
                  <a:spcPct val="0"/>
                </a:spcBef>
                <a:spcAft>
                  <a:spcPct val="0"/>
                </a:spcAft>
                <a:buSzPct val="100000"/>
                <a:defRPr/>
              </a:pPr>
              <a:t>95</a:t>
            </a:fld>
            <a:endParaRPr lang="en-US" smtClean="0">
              <a:solidFill>
                <a:srgbClr val="000000"/>
              </a:solidFill>
              <a:latin typeface="Calibri"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5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5"/>
            </a:pPr>
            <a:r>
              <a:rPr lang="en-US" smtClean="0">
                <a:solidFill>
                  <a:srgbClr val="000000"/>
                </a:solidFill>
                <a:latin typeface="Times New Roman" pitchFamily="18" charset="0"/>
                <a:cs typeface="Times New Roman" pitchFamily="18" charset="0"/>
              </a:rPr>
              <a:t>No</a:t>
            </a:r>
          </a:p>
        </p:txBody>
      </p:sp>
      <p:sp>
        <p:nvSpPr>
          <p:cNvPr id="295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9DE40C7-6111-4791-8A80-9EF1820A023D}" type="slidenum">
              <a:rPr lang="en-US" smtClean="0">
                <a:solidFill>
                  <a:srgbClr val="000000"/>
                </a:solidFill>
                <a:latin typeface="Calibri" pitchFamily="34" charset="0"/>
              </a:rPr>
              <a:pPr fontAlgn="base">
                <a:spcBef>
                  <a:spcPct val="0"/>
                </a:spcBef>
                <a:spcAft>
                  <a:spcPct val="0"/>
                </a:spcAft>
                <a:buSzPct val="100000"/>
                <a:defRPr/>
              </a:pPr>
              <a:t>96</a:t>
            </a:fld>
            <a:endParaRPr lang="en-US" smtClean="0">
              <a:solidFill>
                <a:srgbClr val="000000"/>
              </a:solidFill>
              <a:latin typeface="Calibri"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6"/>
            </a:pPr>
            <a:r>
              <a:rPr lang="en-US" smtClean="0">
                <a:solidFill>
                  <a:srgbClr val="000000"/>
                </a:solidFill>
                <a:latin typeface="Times New Roman" pitchFamily="18" charset="0"/>
                <a:cs typeface="Times New Roman" pitchFamily="18" charset="0"/>
              </a:rPr>
              <a:t>Sí, el sello está roto (aparece sobre las letras TOP)</a:t>
            </a:r>
          </a:p>
        </p:txBody>
      </p:sp>
      <p:sp>
        <p:nvSpPr>
          <p:cNvPr id="2969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8A43129-16C9-4589-B09C-B73DE8FF77AA}" type="slidenum">
              <a:rPr lang="en-US" smtClean="0">
                <a:solidFill>
                  <a:srgbClr val="000000"/>
                </a:solidFill>
                <a:latin typeface="Calibri" pitchFamily="34" charset="0"/>
              </a:rPr>
              <a:pPr fontAlgn="base">
                <a:spcBef>
                  <a:spcPct val="0"/>
                </a:spcBef>
                <a:spcAft>
                  <a:spcPct val="0"/>
                </a:spcAft>
                <a:buSzPct val="100000"/>
                <a:defRPr/>
              </a:pPr>
              <a:t>97</a:t>
            </a:fld>
            <a:endParaRPr lang="en-US" smtClean="0">
              <a:solidFill>
                <a:srgbClr val="000000"/>
              </a:solidFill>
              <a:latin typeface="Calibri"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7"/>
            </a:pPr>
            <a:r>
              <a:rPr lang="en-US" smtClean="0">
                <a:solidFill>
                  <a:srgbClr val="000000"/>
                </a:solidFill>
                <a:latin typeface="Times New Roman" pitchFamily="18" charset="0"/>
                <a:cs typeface="Times New Roman" pitchFamily="18" charset="0"/>
              </a:rPr>
              <a:t>Sí, hay un daño visible en el cinturón.</a:t>
            </a:r>
          </a:p>
        </p:txBody>
      </p:sp>
      <p:sp>
        <p:nvSpPr>
          <p:cNvPr id="297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141E87-3C46-4EE6-86AC-999FF2F62693}" type="slidenum">
              <a:rPr lang="en-US" smtClean="0">
                <a:solidFill>
                  <a:srgbClr val="000000"/>
                </a:solidFill>
                <a:latin typeface="Calibri" pitchFamily="34" charset="0"/>
              </a:rPr>
              <a:pPr fontAlgn="base">
                <a:spcBef>
                  <a:spcPct val="0"/>
                </a:spcBef>
                <a:spcAft>
                  <a:spcPct val="0"/>
                </a:spcAft>
                <a:buSzPct val="100000"/>
                <a:defRPr/>
              </a:pPr>
              <a:t>98</a:t>
            </a:fld>
            <a:endParaRPr lang="en-US" smtClean="0">
              <a:solidFill>
                <a:srgbClr val="000000"/>
              </a:solidFill>
              <a:latin typeface="Calibri"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9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ts val="600"/>
              </a:spcBef>
            </a:pPr>
            <a:r>
              <a:rPr lang="en-US" b="1" smtClean="0">
                <a:solidFill>
                  <a:srgbClr val="000000"/>
                </a:solidFill>
              </a:rPr>
              <a:t>SG páginas 64-66</a:t>
            </a:r>
          </a:p>
          <a:p>
            <a:pPr eaLnBrk="1" hangingPunct="1">
              <a:spcBef>
                <a:spcPts val="600"/>
              </a:spcBef>
            </a:pPr>
            <a:r>
              <a:rPr lang="en-US" b="1" smtClean="0">
                <a:solidFill>
                  <a:srgbClr val="000000"/>
                </a:solidFill>
                <a:latin typeface="Times New Roman" pitchFamily="18" charset="0"/>
                <a:cs typeface="Times New Roman" pitchFamily="18" charset="0"/>
              </a:rPr>
              <a:t>Guía de respuestas</a:t>
            </a:r>
          </a:p>
          <a:p>
            <a:pPr eaLnBrk="1" hangingPunct="1">
              <a:spcBef>
                <a:spcPct val="0"/>
              </a:spcBef>
              <a:buFont typeface="Calibri Light" pitchFamily="34" charset="0"/>
              <a:buAutoNum type="arabicPeriod" startAt="8"/>
            </a:pPr>
            <a:r>
              <a:rPr lang="en-US" smtClean="0">
                <a:solidFill>
                  <a:srgbClr val="000000"/>
                </a:solidFill>
                <a:latin typeface="Times New Roman" pitchFamily="18" charset="0"/>
                <a:cs typeface="Times New Roman" pitchFamily="18" charset="0"/>
              </a:rPr>
              <a:t>No</a:t>
            </a:r>
          </a:p>
        </p:txBody>
      </p:sp>
      <p:sp>
        <p:nvSpPr>
          <p:cNvPr id="299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D390814-B27F-4393-9787-819EC09CE5A5}" type="slidenum">
              <a:rPr lang="en-US" smtClean="0">
                <a:solidFill>
                  <a:srgbClr val="000000"/>
                </a:solidFill>
                <a:latin typeface="Calibri" pitchFamily="34" charset="0"/>
              </a:rPr>
              <a:pPr fontAlgn="base">
                <a:spcBef>
                  <a:spcPct val="0"/>
                </a:spcBef>
                <a:spcAft>
                  <a:spcPct val="0"/>
                </a:spcAft>
                <a:buSzPct val="100000"/>
                <a:defRPr/>
              </a:pPr>
              <a:t>99</a:t>
            </a:fld>
            <a:endParaRPr lang="en-US" smtClean="0">
              <a:solidFill>
                <a:srgbClr val="000000"/>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8"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8088" y="652463"/>
            <a:ext cx="13716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endParaRPr lang="en-US" dirty="0"/>
          </a:p>
        </p:txBody>
      </p:sp>
      <p:sp>
        <p:nvSpPr>
          <p:cNvPr id="13" name="Picture Placeholder 12"/>
          <p:cNvSpPr>
            <a:spLocks noGrp="1"/>
          </p:cNvSpPr>
          <p:nvPr>
            <p:ph type="pic" sz="quarter" idx="11"/>
          </p:nvPr>
        </p:nvSpPr>
        <p:spPr>
          <a:xfrm>
            <a:off x="1379220" y="2110423"/>
            <a:ext cx="4572000" cy="3657600"/>
          </a:xfrm>
          <a:solidFill>
            <a:schemeClr val="bg1"/>
          </a:solidFill>
        </p:spPr>
        <p:txBody>
          <a:bodyPr rtlCol="0">
            <a:normAutofit/>
          </a:bodyPr>
          <a:lstStyle>
            <a:lvl1pPr marL="0" indent="0" algn="ctr">
              <a:buNone/>
              <a:defRPr baseline="0"/>
            </a:lvl1pPr>
          </a:lstStyle>
          <a:p>
            <a:pPr lvl="0"/>
            <a:endParaRPr lang="en-US" noProof="0" dirty="0" smtClean="0"/>
          </a:p>
          <a:p>
            <a:pPr lvl="0"/>
            <a:endParaRPr lang="en-US" noProof="0" dirty="0" smtClean="0"/>
          </a:p>
          <a:p>
            <a:pPr lvl="0"/>
            <a:r>
              <a:rPr lang="en-US" noProof="0" dirty="0" smtClean="0"/>
              <a:t>Insert picture here</a:t>
            </a:r>
          </a:p>
          <a:p>
            <a:pPr lvl="0"/>
            <a:r>
              <a:rPr lang="en-US" noProof="0" dirty="0" smtClean="0"/>
              <a:t>Approximately 5” wide</a:t>
            </a:r>
            <a:endParaRPr lang="en-US" noProof="0" dirty="0"/>
          </a:p>
        </p:txBody>
      </p:sp>
      <p:sp>
        <p:nvSpPr>
          <p:cNvPr id="21" name="Text Placeholder 20"/>
          <p:cNvSpPr>
            <a:spLocks noGrp="1"/>
          </p:cNvSpPr>
          <p:nvPr>
            <p:ph type="body" sz="quarter" idx="14"/>
          </p:nvPr>
        </p:nvSpPr>
        <p:spPr>
          <a:xfrm>
            <a:off x="7315200" y="6185535"/>
            <a:ext cx="1828800" cy="672465"/>
          </a:xfrm>
        </p:spPr>
        <p:txBody>
          <a:bodyPr/>
          <a:lstStyle>
            <a:lvl1pPr marL="0" indent="0" algn="ctr">
              <a:buFontTx/>
              <a:buNone/>
              <a:defRPr sz="700">
                <a:solidFill>
                  <a:srgbClr val="00B0F0"/>
                </a:solidFill>
                <a:latin typeface="Arial Black" panose="020B0A04020102020204" pitchFamily="34" charset="0"/>
              </a:defRPr>
            </a:lvl1pPr>
          </a:lstStyle>
          <a:p>
            <a:pPr lvl="0"/>
            <a:r>
              <a:rPr lang="es-ES" smtClean="0"/>
              <a:t>Haga clic para modificar el estilo de texto del patrón</a:t>
            </a:r>
          </a:p>
        </p:txBody>
      </p:sp>
      <p:sp>
        <p:nvSpPr>
          <p:cNvPr id="24" name="Text Placeholder 23"/>
          <p:cNvSpPr>
            <a:spLocks noGrp="1"/>
          </p:cNvSpPr>
          <p:nvPr>
            <p:ph type="body" sz="quarter" idx="15"/>
          </p:nvPr>
        </p:nvSpPr>
        <p:spPr>
          <a:xfrm>
            <a:off x="0" y="1249045"/>
            <a:ext cx="7315200" cy="1463675"/>
          </a:xfrm>
        </p:spPr>
        <p:txBody>
          <a:bodyPr>
            <a:normAutofit/>
          </a:bodyPr>
          <a:lstStyle>
            <a:lvl1pPr marL="0" indent="0" algn="ctr">
              <a:buFontTx/>
              <a:buNone/>
              <a:defRPr sz="3000">
                <a:solidFill>
                  <a:schemeClr val="bg1"/>
                </a:solidFill>
                <a:latin typeface="Arial Black" panose="020B0A04020102020204" pitchFamily="34" charset="0"/>
              </a:defRPr>
            </a:lvl1pPr>
          </a:lstStyle>
          <a:p>
            <a:pPr lvl="0"/>
            <a:endParaRPr lang="en-US" dirty="0"/>
          </a:p>
        </p:txBody>
      </p:sp>
      <p:sp>
        <p:nvSpPr>
          <p:cNvPr id="28" name="Text Placeholder 27"/>
          <p:cNvSpPr>
            <a:spLocks noGrp="1"/>
          </p:cNvSpPr>
          <p:nvPr>
            <p:ph type="body" sz="quarter" idx="17"/>
          </p:nvPr>
        </p:nvSpPr>
        <p:spPr>
          <a:xfrm>
            <a:off x="7620" y="6185535"/>
            <a:ext cx="7315200" cy="672465"/>
          </a:xfrm>
        </p:spPr>
        <p:txBody>
          <a:bodyPr>
            <a:normAutofit/>
          </a:bodyPr>
          <a:lstStyle>
            <a:lvl1pPr marL="0" indent="0" algn="ctr">
              <a:buNone/>
              <a:defRPr sz="700" baseline="0">
                <a:solidFill>
                  <a:schemeClr val="bg1"/>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2240688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cxnSp>
        <p:nvCxnSpPr>
          <p:cNvPr id="6"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7"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0"/>
          <p:cNvSpPr>
            <a:spLocks noGrp="1"/>
          </p:cNvSpPr>
          <p:nvPr>
            <p:ph type="body" sz="quarter" idx="15"/>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Picture Placeholder 6"/>
          <p:cNvSpPr>
            <a:spLocks noGrp="1"/>
          </p:cNvSpPr>
          <p:nvPr>
            <p:ph type="pic" sz="quarter" idx="13"/>
          </p:nvPr>
        </p:nvSpPr>
        <p:spPr>
          <a:xfrm>
            <a:off x="628650" y="1349375"/>
            <a:ext cx="1828800" cy="2743200"/>
          </a:xfrm>
          <a:ln>
            <a:noFill/>
          </a:ln>
        </p:spPr>
        <p:txBody>
          <a:bodyPr rtlCol="0">
            <a:normAutofit/>
          </a:bodyPr>
          <a:lstStyle>
            <a:lvl1pPr marL="0" indent="0" algn="ctr">
              <a:buNone/>
              <a:defRPr>
                <a:ln>
                  <a:noFill/>
                </a:ln>
              </a:defRPr>
            </a:lvl1pPr>
          </a:lstStyle>
          <a:p>
            <a:pPr lvl="0"/>
            <a:endParaRPr lang="en-US" noProof="0" dirty="0" smtClean="0"/>
          </a:p>
          <a:p>
            <a:pPr lvl="0"/>
            <a:r>
              <a:rPr lang="en-US" noProof="0" dirty="0" smtClean="0"/>
              <a:t>Insert Picture here</a:t>
            </a:r>
            <a:endParaRPr lang="en-US" noProof="0" dirty="0"/>
          </a:p>
        </p:txBody>
      </p:sp>
      <p:sp>
        <p:nvSpPr>
          <p:cNvPr id="13" name="Picture Placeholder 6"/>
          <p:cNvSpPr>
            <a:spLocks noGrp="1"/>
          </p:cNvSpPr>
          <p:nvPr>
            <p:ph type="pic" sz="quarter" idx="16"/>
          </p:nvPr>
        </p:nvSpPr>
        <p:spPr>
          <a:xfrm>
            <a:off x="2747010" y="1349375"/>
            <a:ext cx="1828800" cy="2743200"/>
          </a:xfrm>
          <a:ln>
            <a:noFill/>
          </a:ln>
        </p:spPr>
        <p:txBody>
          <a:bodyPr rtlCol="0">
            <a:normAutofit/>
          </a:bodyPr>
          <a:lstStyle>
            <a:lvl1pPr marL="0" indent="0" algn="ctr">
              <a:buNone/>
              <a:defRPr>
                <a:ln>
                  <a:noFill/>
                </a:ln>
              </a:defRPr>
            </a:lvl1pPr>
          </a:lstStyle>
          <a:p>
            <a:pPr lvl="0"/>
            <a:endParaRPr lang="en-US" noProof="0" dirty="0" smtClean="0"/>
          </a:p>
          <a:p>
            <a:pPr lvl="0"/>
            <a:r>
              <a:rPr lang="en-US" noProof="0" dirty="0" smtClean="0"/>
              <a:t>Insert Picture here</a:t>
            </a:r>
            <a:endParaRPr lang="en-US" noProof="0" dirty="0"/>
          </a:p>
        </p:txBody>
      </p:sp>
      <p:sp>
        <p:nvSpPr>
          <p:cNvPr id="3" name="Text Placeholder 2"/>
          <p:cNvSpPr>
            <a:spLocks noGrp="1"/>
          </p:cNvSpPr>
          <p:nvPr>
            <p:ph type="body" sz="quarter" idx="17"/>
          </p:nvPr>
        </p:nvSpPr>
        <p:spPr>
          <a:xfrm>
            <a:off x="4922838" y="1349375"/>
            <a:ext cx="2232342" cy="3222625"/>
          </a:xfrm>
        </p:spPr>
        <p:txBody>
          <a:bodyPr>
            <a:noAutofit/>
          </a:bodyPr>
          <a:lstStyle>
            <a:lvl1pPr marL="228600" indent="-228600">
              <a:buClr>
                <a:srgbClr val="00B0F0"/>
              </a:buClr>
              <a:buFont typeface="Wingdings" panose="05000000000000000000" pitchFamily="2" charset="2"/>
              <a:buChar char="§"/>
              <a:defRPr sz="1800">
                <a:latin typeface="Arial" panose="020B0604020202020204" pitchFamily="34" charset="0"/>
                <a:cs typeface="Arial" panose="020B0604020202020204" pitchFamily="34" charset="0"/>
              </a:defRPr>
            </a:lvl1pPr>
            <a:lvl2pPr>
              <a:buClr>
                <a:srgbClr val="00B0F0"/>
              </a:buCl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8" name="Footer Placeholder 4"/>
          <p:cNvSpPr>
            <a:spLocks noGrp="1"/>
          </p:cNvSpPr>
          <p:nvPr>
            <p:ph type="ftr" sz="quarter" idx="18"/>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WORKING AT HEIGHTS – SFT FCX1012C</a:t>
            </a:r>
            <a:endParaRPr lang="en-US" dirty="0"/>
          </a:p>
        </p:txBody>
      </p:sp>
      <p:sp>
        <p:nvSpPr>
          <p:cNvPr id="9" name="Slide Number Placeholder 5"/>
          <p:cNvSpPr>
            <a:spLocks noGrp="1"/>
          </p:cNvSpPr>
          <p:nvPr>
            <p:ph type="sldNum" sz="quarter" idx="19"/>
          </p:nvPr>
        </p:nvSpPr>
        <p:spPr>
          <a:xfrm>
            <a:off x="6865938" y="6157913"/>
            <a:ext cx="2278062" cy="365125"/>
          </a:xfrm>
        </p:spPr>
        <p:txBody>
          <a:bodyPr/>
          <a:lstStyle>
            <a:lvl1pPr algn="ctr">
              <a:defRPr sz="700">
                <a:latin typeface="Arial Black" panose="020B0A04020102020204" pitchFamily="34" charset="0"/>
              </a:defRPr>
            </a:lvl1pPr>
          </a:lstStyle>
          <a:p>
            <a:pPr>
              <a:defRPr/>
            </a:pPr>
            <a:fld id="{65B22452-871C-48A4-AE35-2C31A8E4E97A}" type="slidenum">
              <a:rPr lang="en-US"/>
              <a:pPr>
                <a:defRPr/>
              </a:pPr>
              <a:t>‹Nº›</a:t>
            </a:fld>
            <a:endParaRPr lang="en-US" dirty="0"/>
          </a:p>
        </p:txBody>
      </p:sp>
    </p:spTree>
    <p:extLst>
      <p:ext uri="{BB962C8B-B14F-4D97-AF65-F5344CB8AC3E}">
        <p14:creationId xmlns:p14="http://schemas.microsoft.com/office/powerpoint/2010/main" val="953598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9E38A96-534A-4BCF-A57B-062DE0A9BD26}" type="datetime1">
              <a:rPr lang="en-US"/>
              <a:pPr>
                <a:defRPr/>
              </a:pPr>
              <a:t>12/1/2016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709CFD3-3512-4DE5-88AD-6349E530CFB3}" type="slidenum">
              <a:rPr lang="en-US"/>
              <a:pPr>
                <a:defRPr/>
              </a:pPr>
              <a:t>‹Nº›</a:t>
            </a:fld>
            <a:endParaRPr lang="en-US"/>
          </a:p>
        </p:txBody>
      </p:sp>
    </p:spTree>
    <p:extLst>
      <p:ext uri="{BB962C8B-B14F-4D97-AF65-F5344CB8AC3E}">
        <p14:creationId xmlns:p14="http://schemas.microsoft.com/office/powerpoint/2010/main" val="1058651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5"/>
          <p:cNvSpPr/>
          <p:nvPr userDrawn="1"/>
        </p:nvSpPr>
        <p:spPr>
          <a:xfrm>
            <a:off x="0" y="0"/>
            <a:ext cx="7315200"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p>
        </p:txBody>
      </p:sp>
      <p:pic>
        <p:nvPicPr>
          <p:cNvPr id="8" name="Picture 13"/>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58088" y="652463"/>
            <a:ext cx="1371600" cy="1535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21920"/>
            <a:ext cx="7315200" cy="1325563"/>
          </a:xfrm>
        </p:spPr>
        <p:txBody>
          <a:bodyPr>
            <a:normAutofit/>
          </a:bodyPr>
          <a:lstStyle>
            <a:lvl1pPr algn="ctr">
              <a:defRPr sz="1800">
                <a:solidFill>
                  <a:srgbClr val="00B0F0"/>
                </a:solidFill>
                <a:latin typeface="Arial Black" panose="020B0A04020102020204" pitchFamily="34" charset="0"/>
              </a:defRPr>
            </a:lvl1pPr>
          </a:lstStyle>
          <a:p>
            <a:r>
              <a:rPr lang="es-ES" smtClean="0"/>
              <a:t>Haga clic para modificar el estilo de título del patrón</a:t>
            </a:r>
            <a:endParaRPr lang="en-US" dirty="0"/>
          </a:p>
        </p:txBody>
      </p:sp>
      <p:sp>
        <p:nvSpPr>
          <p:cNvPr id="13" name="Picture Placeholder 12"/>
          <p:cNvSpPr>
            <a:spLocks noGrp="1"/>
          </p:cNvSpPr>
          <p:nvPr>
            <p:ph type="pic" sz="quarter" idx="11"/>
          </p:nvPr>
        </p:nvSpPr>
        <p:spPr>
          <a:xfrm>
            <a:off x="1379220" y="2574607"/>
            <a:ext cx="4572000" cy="3193415"/>
          </a:xfrm>
          <a:solidFill>
            <a:schemeClr val="bg1"/>
          </a:solidFill>
        </p:spPr>
        <p:txBody>
          <a:bodyPr rtlCol="0">
            <a:normAutofit/>
          </a:bodyPr>
          <a:lstStyle>
            <a:lvl1pPr marL="0" indent="0" algn="ctr">
              <a:buNone/>
              <a:defRPr baseline="0"/>
            </a:lvl1pPr>
          </a:lstStyle>
          <a:p>
            <a:pPr lvl="0"/>
            <a:endParaRPr lang="en-US" noProof="0" dirty="0" smtClean="0"/>
          </a:p>
          <a:p>
            <a:pPr lvl="0"/>
            <a:endParaRPr lang="en-US" noProof="0" dirty="0" smtClean="0"/>
          </a:p>
          <a:p>
            <a:pPr lvl="0"/>
            <a:r>
              <a:rPr lang="en-US" noProof="0" dirty="0" smtClean="0"/>
              <a:t>Insert picture here</a:t>
            </a:r>
          </a:p>
          <a:p>
            <a:pPr lvl="0"/>
            <a:r>
              <a:rPr lang="en-US" noProof="0" dirty="0" smtClean="0"/>
              <a:t>Approximately 5” wide</a:t>
            </a:r>
            <a:endParaRPr lang="en-US" noProof="0" dirty="0"/>
          </a:p>
        </p:txBody>
      </p:sp>
      <p:sp>
        <p:nvSpPr>
          <p:cNvPr id="21" name="Text Placeholder 20"/>
          <p:cNvSpPr>
            <a:spLocks noGrp="1"/>
          </p:cNvSpPr>
          <p:nvPr>
            <p:ph type="body" sz="quarter" idx="14"/>
          </p:nvPr>
        </p:nvSpPr>
        <p:spPr>
          <a:xfrm>
            <a:off x="7315200" y="6185535"/>
            <a:ext cx="1828800" cy="672465"/>
          </a:xfrm>
        </p:spPr>
        <p:txBody>
          <a:bodyPr/>
          <a:lstStyle>
            <a:lvl1pPr marL="0" indent="0" algn="ctr">
              <a:buFontTx/>
              <a:buNone/>
              <a:defRPr sz="700">
                <a:solidFill>
                  <a:srgbClr val="00B0F0"/>
                </a:solidFill>
                <a:latin typeface="Arial Black" panose="020B0A04020102020204" pitchFamily="34" charset="0"/>
              </a:defRPr>
            </a:lvl1pPr>
          </a:lstStyle>
          <a:p>
            <a:pPr lvl="0"/>
            <a:r>
              <a:rPr lang="es-ES" smtClean="0"/>
              <a:t>Haga clic para modificar el estilo de texto del patrón</a:t>
            </a:r>
          </a:p>
        </p:txBody>
      </p:sp>
      <p:sp>
        <p:nvSpPr>
          <p:cNvPr id="28" name="Text Placeholder 27"/>
          <p:cNvSpPr>
            <a:spLocks noGrp="1"/>
          </p:cNvSpPr>
          <p:nvPr>
            <p:ph type="body" sz="quarter" idx="17"/>
          </p:nvPr>
        </p:nvSpPr>
        <p:spPr>
          <a:xfrm>
            <a:off x="7620" y="6185535"/>
            <a:ext cx="7315200" cy="672465"/>
          </a:xfrm>
        </p:spPr>
        <p:txBody>
          <a:bodyPr>
            <a:normAutofit/>
          </a:bodyPr>
          <a:lstStyle>
            <a:lvl1pPr marL="0" indent="0" algn="ctr">
              <a:buNone/>
              <a:defRPr sz="700" baseline="0">
                <a:solidFill>
                  <a:schemeClr val="bg1"/>
                </a:solidFill>
                <a:latin typeface="Arial Black" panose="020B0A04020102020204" pitchFamily="34" charset="0"/>
              </a:defRPr>
            </a:lvl1pPr>
          </a:lstStyle>
          <a:p>
            <a:pPr lvl="0"/>
            <a:r>
              <a:rPr lang="es-ES" smtClean="0"/>
              <a:t>Haga clic para modificar el estilo de texto del patrón</a:t>
            </a:r>
          </a:p>
        </p:txBody>
      </p:sp>
      <p:sp>
        <p:nvSpPr>
          <p:cNvPr id="4" name="Text Placeholder 3"/>
          <p:cNvSpPr>
            <a:spLocks noGrp="1"/>
          </p:cNvSpPr>
          <p:nvPr>
            <p:ph type="body" sz="quarter" idx="18"/>
          </p:nvPr>
        </p:nvSpPr>
        <p:spPr>
          <a:xfrm>
            <a:off x="0" y="1228724"/>
            <a:ext cx="7315200" cy="1209675"/>
          </a:xfrm>
        </p:spPr>
        <p:txBody>
          <a:bodyPr>
            <a:normAutofit/>
          </a:bodyPr>
          <a:lstStyle>
            <a:lvl1pPr marL="0" indent="0" algn="ctr">
              <a:buFontTx/>
              <a:buNone/>
              <a:defRPr sz="3000">
                <a:solidFill>
                  <a:schemeClr val="bg1"/>
                </a:solidFill>
                <a:latin typeface="Arial Black" panose="020B0A04020102020204" pitchFamily="34" charset="0"/>
              </a:defRPr>
            </a:lvl1pPr>
            <a:lvl3pPr>
              <a:defRPr/>
            </a:lvl3pPr>
          </a:lstStyle>
          <a:p>
            <a:pPr lvl="0"/>
            <a:r>
              <a:rPr lang="es-ES" smtClean="0"/>
              <a:t>Haga clic para modificar el estilo de texto del patrón</a:t>
            </a:r>
          </a:p>
          <a:p>
            <a:pPr lvl="1"/>
            <a:r>
              <a:rPr lang="es-ES" smtClean="0"/>
              <a:t>Segundo nivel</a:t>
            </a:r>
          </a:p>
        </p:txBody>
      </p:sp>
    </p:spTree>
    <p:extLst>
      <p:ext uri="{BB962C8B-B14F-4D97-AF65-F5344CB8AC3E}">
        <p14:creationId xmlns:p14="http://schemas.microsoft.com/office/powerpoint/2010/main" val="874192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rtlCol="0">
            <a:normAutofit/>
          </a:bodyPr>
          <a:lstStyle>
            <a:lvl1pPr marL="0" indent="0" algn="ctr">
              <a:buNone/>
              <a:defRPr baseline="0"/>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image here</a:t>
            </a:r>
          </a:p>
          <a:p>
            <a:pPr lvl="0"/>
            <a:r>
              <a:rPr lang="en-US" noProof="0" dirty="0" smtClean="0"/>
              <a:t>Approximately 7.5” high</a:t>
            </a:r>
            <a:endParaRPr lang="en-US" noProof="0" dirty="0"/>
          </a:p>
        </p:txBody>
      </p:sp>
      <p:sp>
        <p:nvSpPr>
          <p:cNvPr id="7" name="Picture Placeholder 6"/>
          <p:cNvSpPr>
            <a:spLocks noGrp="1"/>
          </p:cNvSpPr>
          <p:nvPr>
            <p:ph type="pic" sz="quarter" idx="13"/>
          </p:nvPr>
        </p:nvSpPr>
        <p:spPr>
          <a:xfrm>
            <a:off x="7326086" y="0"/>
            <a:ext cx="1839684" cy="6858000"/>
          </a:xfrm>
          <a:solidFill>
            <a:schemeClr val="tx1"/>
          </a:solidFill>
          <a:ln>
            <a:noFill/>
          </a:ln>
        </p:spPr>
        <p:txBody>
          <a:bodyPr rtlCol="0">
            <a:normAutofit/>
          </a:bodyPr>
          <a:lstStyle/>
          <a:p>
            <a:pPr lvl="0"/>
            <a:endParaRPr lang="en-US" noProof="0" dirty="0"/>
          </a:p>
        </p:txBody>
      </p:sp>
      <p:sp>
        <p:nvSpPr>
          <p:cNvPr id="3" name="Text Placeholder 2"/>
          <p:cNvSpPr>
            <a:spLocks noGrp="1"/>
          </p:cNvSpPr>
          <p:nvPr>
            <p:ph type="body" sz="quarter" idx="15"/>
          </p:nvPr>
        </p:nvSpPr>
        <p:spPr>
          <a:xfrm rot="16200000">
            <a:off x="5378619" y="2722484"/>
            <a:ext cx="5985670" cy="1119822"/>
          </a:xfrm>
        </p:spPr>
        <p:txBody>
          <a:bodyPr>
            <a:normAutofit/>
          </a:bodyPr>
          <a:lstStyle>
            <a:lvl1pPr marL="0" indent="0">
              <a:buNone/>
              <a:defRPr sz="360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4131224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rtlCol="0">
            <a:normAutofit/>
          </a:bodyPr>
          <a:lstStyle>
            <a:lvl1pPr marL="0" indent="0" algn="ctr">
              <a:buNone/>
              <a:defRPr baseline="0"/>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image here</a:t>
            </a:r>
          </a:p>
          <a:p>
            <a:pPr lvl="0"/>
            <a:r>
              <a:rPr lang="en-US" noProof="0" dirty="0" smtClean="0"/>
              <a:t>Approximately 7.5” high</a:t>
            </a:r>
            <a:endParaRPr lang="en-US" noProof="0" dirty="0"/>
          </a:p>
        </p:txBody>
      </p:sp>
      <p:sp>
        <p:nvSpPr>
          <p:cNvPr id="7" name="Picture Placeholder 6"/>
          <p:cNvSpPr>
            <a:spLocks noGrp="1"/>
          </p:cNvSpPr>
          <p:nvPr>
            <p:ph type="pic" sz="quarter" idx="13"/>
          </p:nvPr>
        </p:nvSpPr>
        <p:spPr>
          <a:xfrm>
            <a:off x="7326086" y="0"/>
            <a:ext cx="1839684" cy="6858000"/>
          </a:xfrm>
          <a:solidFill>
            <a:schemeClr val="tx1"/>
          </a:solidFill>
          <a:ln>
            <a:noFill/>
          </a:ln>
        </p:spPr>
        <p:txBody>
          <a:bodyPr rtlCol="0">
            <a:normAutofit/>
          </a:bodyPr>
          <a:lstStyle/>
          <a:p>
            <a:pPr lvl="0"/>
            <a:endParaRPr lang="en-US" noProof="0" dirty="0"/>
          </a:p>
        </p:txBody>
      </p:sp>
      <p:sp>
        <p:nvSpPr>
          <p:cNvPr id="11" name="Text Placeholder 2"/>
          <p:cNvSpPr>
            <a:spLocks noGrp="1"/>
          </p:cNvSpPr>
          <p:nvPr>
            <p:ph type="body" sz="quarter" idx="15"/>
          </p:nvPr>
        </p:nvSpPr>
        <p:spPr>
          <a:xfrm rot="16200000">
            <a:off x="5412909" y="2756774"/>
            <a:ext cx="5917090" cy="1119822"/>
          </a:xfrm>
        </p:spPr>
        <p:txBody>
          <a:bodyPr>
            <a:normAutofit/>
          </a:bodyPr>
          <a:lstStyle>
            <a:lvl1pPr marL="0" indent="0">
              <a:buNone/>
              <a:defRPr sz="360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2013388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0" name="Picture Placeholder 9"/>
          <p:cNvSpPr>
            <a:spLocks noGrp="1"/>
          </p:cNvSpPr>
          <p:nvPr>
            <p:ph type="pic" sz="quarter" idx="14"/>
          </p:nvPr>
        </p:nvSpPr>
        <p:spPr>
          <a:xfrm>
            <a:off x="0" y="0"/>
            <a:ext cx="7577138" cy="6858000"/>
          </a:xfrm>
        </p:spPr>
        <p:txBody>
          <a:bodyPr rtlCol="0">
            <a:normAutofit/>
          </a:bodyPr>
          <a:lstStyle>
            <a:lvl1pPr marL="0" indent="0" algn="ctr">
              <a:buNone/>
              <a:defRPr baseline="0"/>
            </a:lvl1pPr>
          </a:lstStyle>
          <a:p>
            <a:pPr lvl="0"/>
            <a:endParaRPr lang="en-US" noProof="0" dirty="0" smtClean="0"/>
          </a:p>
          <a:p>
            <a:pPr lvl="0"/>
            <a:endParaRPr lang="en-US" noProof="0" dirty="0" smtClean="0"/>
          </a:p>
          <a:p>
            <a:pPr lvl="0"/>
            <a:endParaRPr lang="en-US" noProof="0" dirty="0" smtClean="0"/>
          </a:p>
          <a:p>
            <a:pPr lvl="0"/>
            <a:endParaRPr lang="en-US" noProof="0" dirty="0" smtClean="0"/>
          </a:p>
          <a:p>
            <a:pPr lvl="0"/>
            <a:endParaRPr lang="en-US" noProof="0" dirty="0" smtClean="0"/>
          </a:p>
          <a:p>
            <a:pPr lvl="0"/>
            <a:r>
              <a:rPr lang="en-US" noProof="0" dirty="0" smtClean="0"/>
              <a:t>Insert image here</a:t>
            </a:r>
          </a:p>
          <a:p>
            <a:pPr lvl="0"/>
            <a:r>
              <a:rPr lang="en-US" noProof="0" dirty="0" smtClean="0"/>
              <a:t>Approximately 7.5” high</a:t>
            </a:r>
            <a:endParaRPr lang="en-US" noProof="0" dirty="0"/>
          </a:p>
        </p:txBody>
      </p:sp>
      <p:sp>
        <p:nvSpPr>
          <p:cNvPr id="7" name="Picture Placeholder 6"/>
          <p:cNvSpPr>
            <a:spLocks noGrp="1"/>
          </p:cNvSpPr>
          <p:nvPr>
            <p:ph type="pic" sz="quarter" idx="13"/>
          </p:nvPr>
        </p:nvSpPr>
        <p:spPr>
          <a:xfrm>
            <a:off x="7304314" y="0"/>
            <a:ext cx="1861456" cy="6858000"/>
          </a:xfrm>
          <a:solidFill>
            <a:schemeClr val="tx1"/>
          </a:solidFill>
          <a:ln>
            <a:noFill/>
          </a:ln>
        </p:spPr>
        <p:txBody>
          <a:bodyPr rtlCol="0">
            <a:normAutofit/>
          </a:bodyPr>
          <a:lstStyle/>
          <a:p>
            <a:pPr lvl="0"/>
            <a:endParaRPr lang="en-US" noProof="0" dirty="0"/>
          </a:p>
        </p:txBody>
      </p:sp>
      <p:sp>
        <p:nvSpPr>
          <p:cNvPr id="5" name="Text Placeholder 2"/>
          <p:cNvSpPr>
            <a:spLocks noGrp="1"/>
          </p:cNvSpPr>
          <p:nvPr>
            <p:ph type="body" sz="quarter" idx="15"/>
          </p:nvPr>
        </p:nvSpPr>
        <p:spPr>
          <a:xfrm rot="16200000">
            <a:off x="5401479" y="2745344"/>
            <a:ext cx="5939950" cy="1119822"/>
          </a:xfrm>
        </p:spPr>
        <p:txBody>
          <a:bodyPr>
            <a:normAutofit/>
          </a:bodyPr>
          <a:lstStyle>
            <a:lvl1pPr marL="0" indent="0">
              <a:buNone/>
              <a:defRPr sz="3600" baseline="0">
                <a:solidFill>
                  <a:srgbClr val="00B0F0"/>
                </a:solidFill>
                <a:latin typeface="Arial Black" panose="020B0A04020102020204" pitchFamily="34" charset="0"/>
              </a:defRPr>
            </a:lvl1pPr>
          </a:lstStyle>
          <a:p>
            <a:pPr lvl="0"/>
            <a:r>
              <a:rPr lang="es-ES" smtClean="0"/>
              <a:t>Haga clic para modificar el estilo de texto del patrón</a:t>
            </a:r>
          </a:p>
        </p:txBody>
      </p:sp>
    </p:spTree>
    <p:extLst>
      <p:ext uri="{BB962C8B-B14F-4D97-AF65-F5344CB8AC3E}">
        <p14:creationId xmlns:p14="http://schemas.microsoft.com/office/powerpoint/2010/main" val="19594006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379220"/>
            <a:ext cx="7400925" cy="4686618"/>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WORKING AT HEIGHTS – SFT FCX1012C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577E3F75-9F51-4927-B827-7EA9792ED95C}" type="slidenum">
              <a:rPr lang="en-US"/>
              <a:pPr>
                <a:defRPr/>
              </a:pPr>
              <a:t>‹Nº›</a:t>
            </a:fld>
            <a:endParaRPr lang="en-US" dirty="0"/>
          </a:p>
        </p:txBody>
      </p:sp>
    </p:spTree>
    <p:extLst>
      <p:ext uri="{BB962C8B-B14F-4D97-AF65-F5344CB8AC3E}">
        <p14:creationId xmlns:p14="http://schemas.microsoft.com/office/powerpoint/2010/main" val="1111879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49" y="1579086"/>
            <a:ext cx="7439025" cy="4486752"/>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1891506"/>
          </a:xfrm>
        </p:spPr>
        <p:txBody>
          <a:bodyPr>
            <a:normAutofit/>
          </a:bodyPr>
          <a:lstStyle>
            <a:lvl1pPr marL="0" indent="0">
              <a:lnSpc>
                <a:spcPct val="100000"/>
              </a:lnSpc>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WORKING AT HEIGHTS – SFT FCX1012C</a:t>
            </a:r>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5BE46CF9-2220-4BD5-9F11-A2ACCB1365CC}" type="slidenum">
              <a:rPr lang="en-US"/>
              <a:pPr>
                <a:defRPr/>
              </a:pPr>
              <a:t>‹Nº›</a:t>
            </a:fld>
            <a:endParaRPr lang="en-US" dirty="0"/>
          </a:p>
        </p:txBody>
      </p:sp>
    </p:spTree>
    <p:extLst>
      <p:ext uri="{BB962C8B-B14F-4D97-AF65-F5344CB8AC3E}">
        <p14:creationId xmlns:p14="http://schemas.microsoft.com/office/powerpoint/2010/main" val="1806379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cxnSp>
        <p:nvCxnSpPr>
          <p:cNvPr id="4"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5"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1579086"/>
            <a:ext cx="6236970" cy="4486752"/>
          </a:xfrm>
        </p:spPr>
        <p:txBody>
          <a:bodyPr>
            <a:normAutofit/>
          </a:bodyPr>
          <a:lstStyle>
            <a:lvl1pPr marL="228600" indent="-228600">
              <a:buClr>
                <a:srgbClr val="00B0F0"/>
              </a:buClr>
              <a:buFont typeface="Wingdings" panose="05000000000000000000" pitchFamily="2" charset="2"/>
              <a:buChar char="§"/>
              <a:defRPr sz="2200">
                <a:latin typeface="Arial" panose="020B0604020202020204" pitchFamily="34" charset="0"/>
                <a:cs typeface="Arial" panose="020B0604020202020204" pitchFamily="34" charset="0"/>
              </a:defRPr>
            </a:lvl1pPr>
            <a:lvl2pPr>
              <a:buClr>
                <a:srgbClr val="00B0F0"/>
              </a:buClr>
              <a:defRPr sz="2200">
                <a:latin typeface="Arial" panose="020B0604020202020204" pitchFamily="34" charset="0"/>
                <a:cs typeface="Arial" panose="020B0604020202020204" pitchFamily="34" charset="0"/>
              </a:defRPr>
            </a:lvl2pPr>
          </a:lstStyle>
          <a:p>
            <a:pPr lvl="0"/>
            <a:r>
              <a:rPr lang="en-US" dirty="0" smtClean="0"/>
              <a:t>Click to edit Master text styles</a:t>
            </a:r>
          </a:p>
          <a:p>
            <a:pPr lvl="1"/>
            <a:r>
              <a:rPr lang="en-US" dirty="0" smtClean="0"/>
              <a:t>Second level</a:t>
            </a:r>
          </a:p>
          <a:p>
            <a:pPr lvl="1"/>
            <a:r>
              <a:rPr lang="en-US" dirty="0" smtClean="0"/>
              <a:t>Third level</a:t>
            </a:r>
          </a:p>
          <a:p>
            <a:pPr lvl="0"/>
            <a:r>
              <a:rPr lang="en-US" dirty="0" smtClean="0"/>
              <a:t>Fourth level</a:t>
            </a:r>
          </a:p>
          <a:p>
            <a:pPr lvl="0"/>
            <a:r>
              <a:rPr lang="en-US" dirty="0" smtClean="0"/>
              <a:t>Fifth level</a:t>
            </a:r>
            <a:endParaRPr lang="en-US" dirty="0"/>
          </a:p>
        </p:txBody>
      </p:sp>
      <p:sp>
        <p:nvSpPr>
          <p:cNvPr id="12" name="Text Placeholder 10"/>
          <p:cNvSpPr>
            <a:spLocks noGrp="1"/>
          </p:cNvSpPr>
          <p:nvPr>
            <p:ph type="body" sz="quarter" idx="15"/>
          </p:nvPr>
        </p:nvSpPr>
        <p:spPr>
          <a:xfrm>
            <a:off x="628650" y="615474"/>
            <a:ext cx="6236970" cy="1891506"/>
          </a:xfrm>
        </p:spPr>
        <p:txBody>
          <a:bodyPr>
            <a:normAutofit/>
          </a:bodyPr>
          <a:lstStyle>
            <a:lvl1pPr marL="0" indent="0">
              <a:lnSpc>
                <a:spcPct val="100000"/>
              </a:lnSpc>
              <a:buClr>
                <a:srgbClr val="00B0F0"/>
              </a:buClr>
              <a:buFont typeface="Wingdings" panose="05000000000000000000" pitchFamily="2" charset="2"/>
              <a:buNone/>
              <a:defRPr sz="3000" baseline="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6"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WORKING AT HEIGHTS – SFT FCX1012C</a:t>
            </a:r>
            <a:endParaRPr lang="en-US" dirty="0"/>
          </a:p>
        </p:txBody>
      </p:sp>
      <p:sp>
        <p:nvSpPr>
          <p:cNvPr id="7"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1CAE3AA7-D330-4553-96F9-1DDE2DFF0543}" type="slidenum">
              <a:rPr lang="en-US"/>
              <a:pPr>
                <a:defRPr/>
              </a:pPr>
              <a:t>‹Nº›</a:t>
            </a:fld>
            <a:endParaRPr lang="en-US" dirty="0"/>
          </a:p>
        </p:txBody>
      </p:sp>
    </p:spTree>
    <p:extLst>
      <p:ext uri="{BB962C8B-B14F-4D97-AF65-F5344CB8AC3E}">
        <p14:creationId xmlns:p14="http://schemas.microsoft.com/office/powerpoint/2010/main" val="167291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cxnSp>
        <p:nvCxnSpPr>
          <p:cNvPr id="5" name="Straight Connector 7"/>
          <p:cNvCxnSpPr/>
          <p:nvPr userDrawn="1"/>
        </p:nvCxnSpPr>
        <p:spPr>
          <a:xfrm flipV="1">
            <a:off x="0" y="1089025"/>
            <a:ext cx="6865938" cy="15875"/>
          </a:xfrm>
          <a:prstGeom prst="line">
            <a:avLst/>
          </a:prstGeom>
          <a:ln w="19050">
            <a:solidFill>
              <a:schemeClr val="tx1"/>
            </a:solidFill>
          </a:ln>
        </p:spPr>
        <p:style>
          <a:lnRef idx="1">
            <a:schemeClr val="dk1"/>
          </a:lnRef>
          <a:fillRef idx="0">
            <a:schemeClr val="dk1"/>
          </a:fillRef>
          <a:effectRef idx="0">
            <a:schemeClr val="dk1"/>
          </a:effectRef>
          <a:fontRef idx="minor">
            <a:schemeClr val="tx1"/>
          </a:fontRef>
        </p:style>
      </p:cxnSp>
      <p:pic>
        <p:nvPicPr>
          <p:cNvPr id="6"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628650" y="5250180"/>
            <a:ext cx="6236970" cy="815658"/>
          </a:xfrm>
        </p:spPr>
        <p:txBody>
          <a:bodyPr/>
          <a:lstStyle>
            <a:lvl1pPr marL="0" indent="0">
              <a:buClr>
                <a:srgbClr val="00B0F0"/>
              </a:buClr>
              <a:buFont typeface="Wingdings" panose="05000000000000000000" pitchFamily="2" charset="2"/>
              <a:buNone/>
              <a:defRPr sz="1800" baseline="0">
                <a:latin typeface="Arial" panose="020B0604020202020204" pitchFamily="34" charset="0"/>
                <a:cs typeface="Arial" panose="020B0604020202020204" pitchFamily="34" charset="0"/>
              </a:defRPr>
            </a:lvl1pPr>
            <a:lvl2pPr marL="457200" indent="0">
              <a:buClr>
                <a:srgbClr val="00B0F0"/>
              </a:buClr>
              <a:buNone/>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2" name="Text Placeholder 10"/>
          <p:cNvSpPr>
            <a:spLocks noGrp="1"/>
          </p:cNvSpPr>
          <p:nvPr>
            <p:ph type="body" sz="quarter" idx="15"/>
          </p:nvPr>
        </p:nvSpPr>
        <p:spPr>
          <a:xfrm>
            <a:off x="628650" y="615474"/>
            <a:ext cx="6236970" cy="763746"/>
          </a:xfrm>
        </p:spPr>
        <p:txBody>
          <a:bodyPr>
            <a:normAutofit/>
          </a:bodyPr>
          <a:lstStyle>
            <a:lvl1pPr marL="0" indent="0">
              <a:buClr>
                <a:srgbClr val="00B0F0"/>
              </a:buClr>
              <a:buFont typeface="Wingdings" panose="05000000000000000000" pitchFamily="2" charset="2"/>
              <a:buNone/>
              <a:defRPr sz="3000">
                <a:solidFill>
                  <a:srgbClr val="00B0F0"/>
                </a:solidFill>
                <a:latin typeface="Arial Black" panose="020B0A04020102020204" pitchFamily="34" charset="0"/>
              </a:defRPr>
            </a:lvl1pPr>
            <a:lvl2pPr>
              <a:buClr>
                <a:srgbClr val="00B0F0"/>
              </a:buClr>
              <a:defRPr sz="1800">
                <a:latin typeface="Arial" panose="020B0604020202020204" pitchFamily="34" charset="0"/>
                <a:cs typeface="Arial" panose="020B0604020202020204" pitchFamily="34" charset="0"/>
              </a:defRPr>
            </a:lvl2pPr>
          </a:lstStyle>
          <a:p>
            <a:pPr lvl="0"/>
            <a:r>
              <a:rPr lang="es-ES" smtClean="0"/>
              <a:t>Haga clic para modificar el estilo de texto del patrón</a:t>
            </a:r>
          </a:p>
        </p:txBody>
      </p:sp>
      <p:sp>
        <p:nvSpPr>
          <p:cNvPr id="10" name="Picture Placeholder 6"/>
          <p:cNvSpPr>
            <a:spLocks noGrp="1"/>
          </p:cNvSpPr>
          <p:nvPr>
            <p:ph type="pic" sz="quarter" idx="13"/>
          </p:nvPr>
        </p:nvSpPr>
        <p:spPr>
          <a:xfrm>
            <a:off x="628650" y="1349375"/>
            <a:ext cx="4572000" cy="3657600"/>
          </a:xfrm>
          <a:ln>
            <a:noFill/>
          </a:ln>
        </p:spPr>
        <p:txBody>
          <a:bodyPr rtlCol="0">
            <a:normAutofit/>
          </a:bodyPr>
          <a:lstStyle>
            <a:lvl1pPr marL="0" indent="0" algn="ctr">
              <a:buNone/>
              <a:defRPr>
                <a:ln>
                  <a:noFill/>
                </a:ln>
              </a:defRPr>
            </a:lvl1pPr>
          </a:lstStyle>
          <a:p>
            <a:pPr lvl="0"/>
            <a:endParaRPr lang="en-US" noProof="0" dirty="0" smtClean="0"/>
          </a:p>
          <a:p>
            <a:pPr lvl="0"/>
            <a:endParaRPr lang="en-US" noProof="0" dirty="0" smtClean="0"/>
          </a:p>
          <a:p>
            <a:pPr lvl="0"/>
            <a:endParaRPr lang="en-US" noProof="0" dirty="0" smtClean="0"/>
          </a:p>
          <a:p>
            <a:pPr lvl="0"/>
            <a:r>
              <a:rPr lang="en-US" noProof="0" dirty="0" smtClean="0"/>
              <a:t>Insert Picture here</a:t>
            </a:r>
            <a:endParaRPr lang="en-US" noProof="0" dirty="0"/>
          </a:p>
        </p:txBody>
      </p:sp>
      <p:sp>
        <p:nvSpPr>
          <p:cNvPr id="7" name="Footer Placeholder 4"/>
          <p:cNvSpPr>
            <a:spLocks noGrp="1"/>
          </p:cNvSpPr>
          <p:nvPr>
            <p:ph type="ftr" sz="quarter" idx="16"/>
          </p:nvPr>
        </p:nvSpPr>
        <p:spPr>
          <a:xfrm>
            <a:off x="628650" y="6189663"/>
            <a:ext cx="5486400" cy="365125"/>
          </a:xfrm>
        </p:spPr>
        <p:txBody>
          <a:bodyPr/>
          <a:lstStyle>
            <a:lvl1pPr algn="l">
              <a:defRPr sz="700">
                <a:latin typeface="Arial Black" panose="020B0A04020102020204" pitchFamily="34" charset="0"/>
              </a:defRPr>
            </a:lvl1pPr>
          </a:lstStyle>
          <a:p>
            <a:pPr>
              <a:defRPr/>
            </a:pPr>
            <a:r>
              <a:rPr lang="en-US"/>
              <a:t>WORKING AT HEIGHTS – SFT FCX1012C</a:t>
            </a:r>
            <a:endParaRPr lang="en-US" dirty="0"/>
          </a:p>
        </p:txBody>
      </p:sp>
      <p:sp>
        <p:nvSpPr>
          <p:cNvPr id="8" name="Slide Number Placeholder 5"/>
          <p:cNvSpPr>
            <a:spLocks noGrp="1"/>
          </p:cNvSpPr>
          <p:nvPr>
            <p:ph type="sldNum" sz="quarter" idx="17"/>
          </p:nvPr>
        </p:nvSpPr>
        <p:spPr>
          <a:xfrm>
            <a:off x="6865938" y="6157913"/>
            <a:ext cx="2278062" cy="365125"/>
          </a:xfrm>
        </p:spPr>
        <p:txBody>
          <a:bodyPr/>
          <a:lstStyle>
            <a:lvl1pPr algn="ctr">
              <a:defRPr sz="700">
                <a:latin typeface="Arial Black" panose="020B0A04020102020204" pitchFamily="34" charset="0"/>
              </a:defRPr>
            </a:lvl1pPr>
          </a:lstStyle>
          <a:p>
            <a:pPr>
              <a:defRPr/>
            </a:pPr>
            <a:fld id="{00491ED7-C3D7-4DF1-A7FC-9B23E98FDC66}" type="slidenum">
              <a:rPr lang="en-US"/>
              <a:pPr>
                <a:defRPr/>
              </a:pPr>
              <a:t>‹Nº›</a:t>
            </a:fld>
            <a:endParaRPr lang="en-US" dirty="0"/>
          </a:p>
        </p:txBody>
      </p:sp>
    </p:spTree>
    <p:extLst>
      <p:ext uri="{BB962C8B-B14F-4D97-AF65-F5344CB8AC3E}">
        <p14:creationId xmlns:p14="http://schemas.microsoft.com/office/powerpoint/2010/main" val="193861018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theme" Target="../theme/theme3.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WORKING AT HEIGHTS – SFT FCX1012C</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AB174CF-F18B-4F63-8CC5-3C179A547D62}"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67" r:id="rId1"/>
    <p:sldLayoutId id="2147483768" r:id="rId2"/>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Arial" pitchFamily="34" charset="0"/>
        </a:defRPr>
      </a:lvl2pPr>
      <a:lvl3pPr algn="l" rtl="0" eaLnBrk="0" fontAlgn="base" hangingPunct="0">
        <a:lnSpc>
          <a:spcPct val="90000"/>
        </a:lnSpc>
        <a:spcBef>
          <a:spcPct val="0"/>
        </a:spcBef>
        <a:spcAft>
          <a:spcPct val="0"/>
        </a:spcAft>
        <a:defRPr sz="4400">
          <a:solidFill>
            <a:schemeClr val="tx1"/>
          </a:solidFill>
          <a:latin typeface="Arial" pitchFamily="34" charset="0"/>
        </a:defRPr>
      </a:lvl3pPr>
      <a:lvl4pPr algn="l" rtl="0" eaLnBrk="0" fontAlgn="base" hangingPunct="0">
        <a:lnSpc>
          <a:spcPct val="90000"/>
        </a:lnSpc>
        <a:spcBef>
          <a:spcPct val="0"/>
        </a:spcBef>
        <a:spcAft>
          <a:spcPct val="0"/>
        </a:spcAft>
        <a:defRPr sz="4400">
          <a:solidFill>
            <a:schemeClr val="tx1"/>
          </a:solidFill>
          <a:latin typeface="Arial" pitchFamily="34" charset="0"/>
        </a:defRPr>
      </a:lvl4pPr>
      <a:lvl5pPr algn="l" rtl="0" eaLnBrk="0" fontAlgn="base" hangingPunct="0">
        <a:lnSpc>
          <a:spcPct val="90000"/>
        </a:lnSpc>
        <a:spcBef>
          <a:spcPct val="0"/>
        </a:spcBef>
        <a:spcAft>
          <a:spcPct val="0"/>
        </a:spcAft>
        <a:defRPr sz="4400">
          <a:solidFill>
            <a:schemeClr val="tx1"/>
          </a:solidFill>
          <a:latin typeface="Arial" pitchFamily="34" charset="0"/>
        </a:defRPr>
      </a:lvl5pPr>
      <a:lvl6pPr marL="457200" algn="l" rtl="0" fontAlgn="base">
        <a:lnSpc>
          <a:spcPct val="90000"/>
        </a:lnSpc>
        <a:spcBef>
          <a:spcPct val="0"/>
        </a:spcBef>
        <a:spcAft>
          <a:spcPct val="0"/>
        </a:spcAft>
        <a:defRPr sz="4400">
          <a:solidFill>
            <a:schemeClr val="tx1"/>
          </a:solidFill>
          <a:latin typeface="Arial" pitchFamily="34" charset="0"/>
        </a:defRPr>
      </a:lvl6pPr>
      <a:lvl7pPr marL="914400" algn="l" rtl="0" fontAlgn="base">
        <a:lnSpc>
          <a:spcPct val="90000"/>
        </a:lnSpc>
        <a:spcBef>
          <a:spcPct val="0"/>
        </a:spcBef>
        <a:spcAft>
          <a:spcPct val="0"/>
        </a:spcAft>
        <a:defRPr sz="4400">
          <a:solidFill>
            <a:schemeClr val="tx1"/>
          </a:solidFill>
          <a:latin typeface="Arial" pitchFamily="34" charset="0"/>
        </a:defRPr>
      </a:lvl7pPr>
      <a:lvl8pPr marL="1371600" algn="l" rtl="0" fontAlgn="base">
        <a:lnSpc>
          <a:spcPct val="90000"/>
        </a:lnSpc>
        <a:spcBef>
          <a:spcPct val="0"/>
        </a:spcBef>
        <a:spcAft>
          <a:spcPct val="0"/>
        </a:spcAft>
        <a:defRPr sz="4400">
          <a:solidFill>
            <a:schemeClr val="tx1"/>
          </a:solidFill>
          <a:latin typeface="Arial" pitchFamily="34" charset="0"/>
        </a:defRPr>
      </a:lvl8pPr>
      <a:lvl9pPr marL="1828800" algn="l" rtl="0" fontAlgn="base">
        <a:lnSpc>
          <a:spcPct val="90000"/>
        </a:lnSpc>
        <a:spcBef>
          <a:spcPct val="0"/>
        </a:spcBef>
        <a:spcAft>
          <a:spcPct val="0"/>
        </a:spcAft>
        <a:defRPr sz="4400">
          <a:solidFill>
            <a:schemeClr val="tx1"/>
          </a:solidFill>
          <a:latin typeface="Arial"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WORKING AT HEIGHTS – SFT FCX1012C</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B4299C12-7A9C-42BA-88F3-D9C959DD5EDE}"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Text Placeholder 2"/>
          <p:cNvSpPr>
            <a:spLocks noGrp="1"/>
          </p:cNvSpPr>
          <p:nvPr>
            <p:ph type="body" idx="1"/>
          </p:nvPr>
        </p:nvSpPr>
        <p:spPr bwMode="auto">
          <a:xfrm>
            <a:off x="628650" y="1825625"/>
            <a:ext cx="78867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r>
              <a:rPr lang="en-US"/>
              <a:t>WORKING AT HEIGHTS – SFT FCX1012C</a:t>
            </a:r>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C33CAFED-71EA-47E1-A115-027C1A426173}" type="slidenum">
              <a:rPr lang="en-US"/>
              <a:pPr>
                <a:defRPr/>
              </a:pPr>
              <a:t>‹Nº›</a:t>
            </a:fld>
            <a:endParaRPr lang="en-US"/>
          </a:p>
        </p:txBody>
      </p:sp>
    </p:spTree>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Lst>
  <p:hf hd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chart" Target="../charts/char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109.xml"/><Relationship Id="rId1" Type="http://schemas.openxmlformats.org/officeDocument/2006/relationships/slideLayout" Target="../slideLayouts/slideLayout6.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111.xml"/><Relationship Id="rId1" Type="http://schemas.openxmlformats.org/officeDocument/2006/relationships/slideLayout" Target="../slideLayouts/slideLayout6.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13.xml"/><Relationship Id="rId1" Type="http://schemas.openxmlformats.org/officeDocument/2006/relationships/slideLayout" Target="../slideLayouts/slideLayout6.xml"/><Relationship Id="rId5" Type="http://schemas.openxmlformats.org/officeDocument/2006/relationships/image" Target="../media/image88.png"/><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15.xml"/><Relationship Id="rId1" Type="http://schemas.openxmlformats.org/officeDocument/2006/relationships/slideLayout" Target="../slideLayouts/slideLayout6.xml"/><Relationship Id="rId4" Type="http://schemas.openxmlformats.org/officeDocument/2006/relationships/image" Target="../media/image91.png"/></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16.xml"/><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11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7.xml"/><Relationship Id="rId1" Type="http://schemas.openxmlformats.org/officeDocument/2006/relationships/slideLayout" Target="../slideLayouts/slideLayout6.xml"/><Relationship Id="rId5" Type="http://schemas.openxmlformats.org/officeDocument/2006/relationships/image" Target="../media/image97.png"/><Relationship Id="rId4" Type="http://schemas.openxmlformats.org/officeDocument/2006/relationships/image" Target="../media/image96.png"/></Relationships>
</file>

<file path=ppt/slides/_rels/slide11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8.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22.xml"/><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6.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6.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9.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1.xml"/><Relationship Id="rId1" Type="http://schemas.openxmlformats.org/officeDocument/2006/relationships/slideLayout" Target="../slideLayouts/slideLayout6.xml"/><Relationship Id="rId4" Type="http://schemas.openxmlformats.org/officeDocument/2006/relationships/image" Target="../media/image10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32.xml"/><Relationship Id="rId1" Type="http://schemas.openxmlformats.org/officeDocument/2006/relationships/slideLayout" Target="../slideLayouts/slideLayout6.xml"/><Relationship Id="rId4" Type="http://schemas.openxmlformats.org/officeDocument/2006/relationships/image" Target="../media/image104.jpe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6.xml"/></Relationships>
</file>

<file path=ppt/slides/_rels/slide13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36.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39.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0.xml"/><Relationship Id="rId1" Type="http://schemas.openxmlformats.org/officeDocument/2006/relationships/slideLayout" Target="../slideLayouts/slideLayout6.xml"/></Relationships>
</file>

<file path=ppt/slides/_rels/slide14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41.xml"/><Relationship Id="rId1" Type="http://schemas.openxmlformats.org/officeDocument/2006/relationships/slideLayout" Target="../slideLayouts/slideLayout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9.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53.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54.xml"/><Relationship Id="rId1" Type="http://schemas.openxmlformats.org/officeDocument/2006/relationships/slideLayout" Target="../slideLayouts/slideLayout6.xml"/><Relationship Id="rId4" Type="http://schemas.openxmlformats.org/officeDocument/2006/relationships/image" Target="../media/image117.jpeg"/></Relationships>
</file>

<file path=ppt/slides/_rels/slide15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56.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57.xml"/><Relationship Id="rId1" Type="http://schemas.openxmlformats.org/officeDocument/2006/relationships/slideLayout" Target="../slideLayouts/slideLayout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3.xml"/><Relationship Id="rId1" Type="http://schemas.openxmlformats.org/officeDocument/2006/relationships/slideLayout" Target="../slideLayouts/slideLayout1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65.xml"/><Relationship Id="rId1" Type="http://schemas.openxmlformats.org/officeDocument/2006/relationships/slideLayout" Target="../slideLayouts/slideLayout6.xml"/></Relationships>
</file>

<file path=ppt/slides/_rels/slide16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66.xml"/><Relationship Id="rId1" Type="http://schemas.openxmlformats.org/officeDocument/2006/relationships/slideLayout" Target="../slideLayouts/slideLayout6.xml"/><Relationship Id="rId6" Type="http://schemas.openxmlformats.org/officeDocument/2006/relationships/image" Target="../media/image125.jpeg"/><Relationship Id="rId5" Type="http://schemas.openxmlformats.org/officeDocument/2006/relationships/image" Target="../media/image124.jpeg"/><Relationship Id="rId4" Type="http://schemas.openxmlformats.org/officeDocument/2006/relationships/image" Target="../media/image123.jpe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4.xml"/><Relationship Id="rId1" Type="http://schemas.openxmlformats.org/officeDocument/2006/relationships/slideLayout" Target="../slideLayouts/slideLayout11.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9.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cid:image002.png@01D08284.4C43F380"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0.xml"/><Relationship Id="rId1" Type="http://schemas.openxmlformats.org/officeDocument/2006/relationships/slideLayout" Target="../slideLayouts/slideLayout6.xml"/><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0.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5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37.jpeg"/></Relationships>
</file>

<file path=ppt/slides/_rels/slide58.xml.rels><?xml version="1.0" encoding="UTF-8" standalone="yes"?>
<Relationships xmlns="http://schemas.openxmlformats.org/package/2006/relationships"><Relationship Id="rId3" Type="http://schemas.openxmlformats.org/officeDocument/2006/relationships/hyperlink" Target="http://www.bing.com/images/search?q=body+belt+for+fall+protection&amp;view=detailv2&amp;&amp;&amp;id=F21452E8B3D9DCA61CA3C5A2BB7BC41A0D8F333D&amp;selectedIndex=0&amp;ccid=NRkXz+mU&amp;simid=608008400114352167&amp;thid=JN.s0bVlVVk10hJJT1t/krGLg" TargetMode="External"/><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51.jpeg"/><Relationship Id="rId4" Type="http://schemas.openxmlformats.org/officeDocument/2006/relationships/image" Target="../media/image50.jpe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9.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80.xml"/><Relationship Id="rId1" Type="http://schemas.openxmlformats.org/officeDocument/2006/relationships/slideLayout" Target="../slideLayouts/slideLayout6.xml"/><Relationship Id="rId4" Type="http://schemas.openxmlformats.org/officeDocument/2006/relationships/image" Target="../media/image56.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58.jpeg"/></Relationships>
</file>

<file path=ppt/slides/_rels/slide8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3.xml"/><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6.xml"/><Relationship Id="rId4" Type="http://schemas.openxmlformats.org/officeDocument/2006/relationships/image" Target="../media/image63.jpeg"/></Relationships>
</file>

<file path=ppt/slides/_rels/slide8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7.xml"/><Relationship Id="rId1" Type="http://schemas.openxmlformats.org/officeDocument/2006/relationships/slideLayout" Target="../slideLayouts/slideLayout6.xml"/><Relationship Id="rId4" Type="http://schemas.openxmlformats.org/officeDocument/2006/relationships/image" Target="../media/image65.jpe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2.xml"/><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98.xml"/><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3"/>
          <p:cNvSpPr>
            <a:spLocks noGrp="1"/>
          </p:cNvSpPr>
          <p:nvPr>
            <p:ph type="title"/>
          </p:nvPr>
        </p:nvSpPr>
        <p:spPr>
          <a:xfrm>
            <a:off x="7938" y="92075"/>
            <a:ext cx="7315200" cy="1325563"/>
          </a:xfrm>
        </p:spPr>
        <p:txBody>
          <a:bodyPr/>
          <a:lstStyle/>
          <a:p>
            <a:pPr eaLnBrk="1" hangingPunct="1"/>
            <a:r>
              <a:rPr lang="es-ES" smtClean="0"/>
              <a:t>SFT FCX1012C</a:t>
            </a:r>
          </a:p>
        </p:txBody>
      </p:sp>
      <p:sp>
        <p:nvSpPr>
          <p:cNvPr id="15363" name="Text Placeholder 5"/>
          <p:cNvSpPr>
            <a:spLocks noGrp="1"/>
          </p:cNvSpPr>
          <p:nvPr>
            <p:ph type="body" sz="quarter" idx="14"/>
          </p:nvPr>
        </p:nvSpPr>
        <p:spPr>
          <a:xfrm>
            <a:off x="7315200" y="6184900"/>
            <a:ext cx="1828800" cy="673100"/>
          </a:xfrm>
        </p:spPr>
        <p:txBody>
          <a:bodyPr/>
          <a:lstStyle/>
          <a:p>
            <a:pPr eaLnBrk="1" hangingPunct="1">
              <a:spcBef>
                <a:spcPts val="1013"/>
              </a:spcBef>
              <a:buFont typeface="Arial" charset="0"/>
              <a:buNone/>
            </a:pPr>
            <a:r>
              <a:rPr lang="es-ES" smtClean="0"/>
              <a:t>VERSIÓN 1 / Marzo 2016</a:t>
            </a:r>
          </a:p>
        </p:txBody>
      </p:sp>
      <p:sp>
        <p:nvSpPr>
          <p:cNvPr id="15364" name="Text Placeholder 6"/>
          <p:cNvSpPr>
            <a:spLocks noGrp="1"/>
          </p:cNvSpPr>
          <p:nvPr>
            <p:ph type="body" sz="quarter" idx="15"/>
          </p:nvPr>
        </p:nvSpPr>
        <p:spPr>
          <a:xfrm>
            <a:off x="0" y="1031875"/>
            <a:ext cx="7315200" cy="1463675"/>
          </a:xfrm>
        </p:spPr>
        <p:txBody>
          <a:bodyPr/>
          <a:lstStyle/>
          <a:p>
            <a:pPr eaLnBrk="1" hangingPunct="1">
              <a:spcBef>
                <a:spcPts val="1013"/>
              </a:spcBef>
              <a:buFont typeface="Arial" charset="0"/>
              <a:buNone/>
            </a:pPr>
            <a:r>
              <a:rPr lang="es-ES" smtClean="0">
                <a:solidFill>
                  <a:srgbClr val="FFFFFF"/>
                </a:solidFill>
              </a:rPr>
              <a:t>TRABAJO EN LAS ALTURAS</a:t>
            </a:r>
          </a:p>
          <a:p>
            <a:pPr eaLnBrk="1" hangingPunct="1">
              <a:spcBef>
                <a:spcPts val="1013"/>
              </a:spcBef>
              <a:buFont typeface="Arial" charset="0"/>
              <a:buNone/>
            </a:pPr>
            <a:r>
              <a:rPr lang="es-ES" smtClean="0">
                <a:solidFill>
                  <a:srgbClr val="FFFFFF"/>
                </a:solidFill>
              </a:rPr>
              <a:t>VERSIÓN MÉTRICA</a:t>
            </a:r>
          </a:p>
        </p:txBody>
      </p:sp>
      <p:sp>
        <p:nvSpPr>
          <p:cNvPr id="15365" name="Text Placeholder 7"/>
          <p:cNvSpPr>
            <a:spLocks noGrp="1"/>
          </p:cNvSpPr>
          <p:nvPr>
            <p:ph type="body" sz="quarter" idx="17"/>
          </p:nvPr>
        </p:nvSpPr>
        <p:spPr>
          <a:xfrm>
            <a:off x="7938" y="6184900"/>
            <a:ext cx="7315200" cy="673100"/>
          </a:xfrm>
        </p:spPr>
        <p:txBody>
          <a:bodyPr/>
          <a:lstStyle/>
          <a:p>
            <a:pPr eaLnBrk="1" hangingPunct="1"/>
            <a:endParaRPr lang="es-ES" smtClean="0"/>
          </a:p>
        </p:txBody>
      </p:sp>
      <p:pic>
        <p:nvPicPr>
          <p:cNvPr id="15366" name="Picture Placeholder 9" descr="T:\DEPARTMENTS\Safety\_Safety Courses\_Working at Heights\5_Pictures &amp; Videos\Morenci 012815\DSCN0377.JPG"/>
          <p:cNvPicPr>
            <a:picLocks noGrp="1"/>
          </p:cNvPicPr>
          <p:nvPr>
            <p:ph type="pic" sz="quarter" idx="11"/>
          </p:nvPr>
        </p:nvPicPr>
        <p:blipFill>
          <a:blip r:embed="rId3">
            <a:extLst>
              <a:ext uri="{28A0092B-C50C-407E-A947-70E740481C1C}">
                <a14:useLocalDpi xmlns:a14="http://schemas.microsoft.com/office/drawing/2010/main" val="0"/>
              </a:ext>
            </a:extLst>
          </a:blip>
          <a:srcRect l="3117" r="3117"/>
          <a:stretch>
            <a:fillRect/>
          </a:stretch>
        </p:blipFill>
        <p:spPr>
          <a:xfrm>
            <a:off x="1379538" y="2109788"/>
            <a:ext cx="4572000" cy="3657600"/>
          </a:xfr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Box 16"/>
          <p:cNvSpPr txBox="1">
            <a:spLocks noChangeArrowheads="1"/>
          </p:cNvSpPr>
          <p:nvPr/>
        </p:nvSpPr>
        <p:spPr bwMode="auto">
          <a:xfrm>
            <a:off x="384175" y="1320800"/>
            <a:ext cx="6450013"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En 2013, 699 personas fallecieron como resultado de caídas, resbalones o tropiezos en el lugar de trabajo en los Estados Unidos. De esos casos, 574 (82 %) fueron caídas desde un nivel inferior.</a:t>
            </a:r>
            <a:r>
              <a:rPr lang="es-ES" sz="2200" baseline="30000">
                <a:solidFill>
                  <a:srgbClr val="000000"/>
                </a:solidFill>
              </a:rPr>
              <a:t>1</a:t>
            </a:r>
          </a:p>
          <a:p>
            <a:pPr eaLnBrk="1" hangingPunct="1">
              <a:lnSpc>
                <a:spcPct val="150000"/>
              </a:lnSpc>
              <a:buSzPct val="100000"/>
            </a:pPr>
            <a:endParaRPr lang="es-ES" sz="2200" baseline="30000">
              <a:solidFill>
                <a:srgbClr val="000000"/>
              </a:solidFill>
            </a:endParaRPr>
          </a:p>
          <a:p>
            <a:pPr eaLnBrk="1" hangingPunct="1">
              <a:lnSpc>
                <a:spcPct val="150000"/>
              </a:lnSpc>
              <a:buSzPct val="100000"/>
            </a:pPr>
            <a:endParaRPr lang="es-ES" sz="2200" baseline="30000">
              <a:solidFill>
                <a:srgbClr val="000000"/>
              </a:solidFill>
            </a:endParaRPr>
          </a:p>
        </p:txBody>
      </p:sp>
      <p:sp>
        <p:nvSpPr>
          <p:cNvPr id="24579"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04BC04B3-2A05-4A4D-829D-6E20ED823063}"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10</a:t>
            </a:fld>
            <a:endParaRPr lang="es-ES" smtClean="0">
              <a:solidFill>
                <a:srgbClr val="000000"/>
              </a:solidFill>
              <a:effectLst>
                <a:outerShdw blurRad="38100" dist="38100" dir="2700000" algn="tl">
                  <a:srgbClr val="C0C0C0"/>
                </a:outerShdw>
              </a:effectLst>
              <a:latin typeface="Calibri" pitchFamily="34" charset="0"/>
            </a:endParaRPr>
          </a:p>
        </p:txBody>
      </p:sp>
      <p:sp>
        <p:nvSpPr>
          <p:cNvPr id="24581"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Introducción</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4583"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Chart 6"/>
          <p:cNvGraphicFramePr>
            <a:graphicFrameLocks/>
          </p:cNvGraphicFramePr>
          <p:nvPr/>
        </p:nvGraphicFramePr>
        <p:xfrm>
          <a:off x="-233363" y="2798763"/>
          <a:ext cx="5046663" cy="3419475"/>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655952A-E78E-40A7-817B-F17381AB5CFF}" type="slidenum">
              <a:rPr lang="es-ES" smtClean="0">
                <a:solidFill>
                  <a:srgbClr val="898989"/>
                </a:solidFill>
                <a:latin typeface="Arial Black" pitchFamily="34" charset="0"/>
              </a:rPr>
              <a:pPr fontAlgn="base">
                <a:spcBef>
                  <a:spcPct val="0"/>
                </a:spcBef>
                <a:spcAft>
                  <a:spcPct val="0"/>
                </a:spcAft>
                <a:buSzPct val="100000"/>
                <a:defRPr/>
              </a:pPr>
              <a:t>100</a:t>
            </a:fld>
            <a:endParaRPr lang="es-ES" smtClean="0">
              <a:solidFill>
                <a:srgbClr val="898989"/>
              </a:solidFill>
              <a:latin typeface="Arial Black" pitchFamily="34" charset="0"/>
            </a:endParaRPr>
          </a:p>
        </p:txBody>
      </p:sp>
      <p:sp>
        <p:nvSpPr>
          <p:cNvPr id="116740"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Proceda a las mesas con el equipo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5 minutos e individualmente determine si cada artículo aprueba la inspección</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los resultados.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En clase, debata la inspección de cada elemento.</a:t>
            </a:r>
          </a:p>
        </p:txBody>
      </p:sp>
      <p:sp>
        <p:nvSpPr>
          <p:cNvPr id="11674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Aprobar la inspección</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7</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538F49C-2B67-453D-8904-D286D626376A}" type="slidenum">
              <a:rPr lang="en-US" smtClean="0">
                <a:solidFill>
                  <a:srgbClr val="898989"/>
                </a:solidFill>
                <a:latin typeface="Arial Black" pitchFamily="34" charset="0"/>
              </a:rPr>
              <a:pPr fontAlgn="base">
                <a:spcBef>
                  <a:spcPct val="0"/>
                </a:spcBef>
                <a:spcAft>
                  <a:spcPct val="0"/>
                </a:spcAft>
                <a:buSzPct val="100000"/>
                <a:defRPr/>
              </a:pPr>
              <a:t>101</a:t>
            </a:fld>
            <a:endParaRPr lang="en-US" smtClean="0">
              <a:solidFill>
                <a:srgbClr val="898989"/>
              </a:solidFill>
              <a:latin typeface="Arial Black" pitchFamily="34" charset="0"/>
            </a:endParaRPr>
          </a:p>
        </p:txBody>
      </p:sp>
      <p:sp>
        <p:nvSpPr>
          <p:cNvPr id="117764"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n-US" smtClean="0">
                <a:solidFill>
                  <a:srgbClr val="000000"/>
                </a:solidFill>
                <a:latin typeface="Arial" charset="0"/>
                <a:cs typeface="Arial" charset="0"/>
              </a:rPr>
              <a:t>¿Cómo la inspección o el almacenamiento pueden afectar el EPP?</a:t>
            </a:r>
          </a:p>
          <a:p>
            <a:pPr eaLnBrk="1" hangingPunct="1">
              <a:spcBef>
                <a:spcPts val="1013"/>
              </a:spcBef>
            </a:pPr>
            <a:r>
              <a:rPr lang="en-US" smtClean="0">
                <a:solidFill>
                  <a:srgbClr val="000000"/>
                </a:solidFill>
                <a:latin typeface="Arial" charset="0"/>
                <a:cs typeface="Arial" charset="0"/>
              </a:rPr>
              <a:t>¿Hubo algún peligro o proceso que lo haya sorprendido?</a:t>
            </a:r>
          </a:p>
          <a:p>
            <a:pPr eaLnBrk="1" hangingPunct="1">
              <a:spcBef>
                <a:spcPts val="1013"/>
              </a:spcBef>
            </a:pPr>
            <a:endParaRPr lang="en-US" smtClean="0">
              <a:solidFill>
                <a:srgbClr val="000000"/>
              </a:solidFill>
              <a:latin typeface="Arial" charset="0"/>
              <a:cs typeface="Arial" charset="0"/>
            </a:endParaRPr>
          </a:p>
        </p:txBody>
      </p:sp>
      <p:sp>
        <p:nvSpPr>
          <p:cNvPr id="11776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E25B5E8-7201-4349-B61B-959B8AAE84B9}" type="slidenum">
              <a:rPr lang="en-US" smtClean="0">
                <a:solidFill>
                  <a:srgbClr val="898989"/>
                </a:solidFill>
                <a:latin typeface="Arial Black" pitchFamily="34" charset="0"/>
              </a:rPr>
              <a:pPr fontAlgn="base">
                <a:spcBef>
                  <a:spcPct val="0"/>
                </a:spcBef>
                <a:spcAft>
                  <a:spcPct val="0"/>
                </a:spcAft>
                <a:buSzPct val="100000"/>
                <a:defRPr/>
              </a:pPr>
              <a:t>102</a:t>
            </a:fld>
            <a:endParaRPr lang="en-US" smtClean="0">
              <a:solidFill>
                <a:srgbClr val="898989"/>
              </a:solidFill>
              <a:latin typeface="Arial Black" pitchFamily="34" charset="0"/>
            </a:endParaRPr>
          </a:p>
        </p:txBody>
      </p:sp>
      <p:sp>
        <p:nvSpPr>
          <p:cNvPr id="118788" name="Text Placeholder 3"/>
          <p:cNvSpPr>
            <a:spLocks noGrp="1"/>
          </p:cNvSpPr>
          <p:nvPr>
            <p:ph type="body" sz="quarter" idx="14"/>
          </p:nvPr>
        </p:nvSpPr>
        <p:spPr>
          <a:xfrm>
            <a:off x="358775" y="1358900"/>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Consulte el cuestionario (SG pág. 67)</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Revise las respuestas con la clase.</a:t>
            </a:r>
          </a:p>
        </p:txBody>
      </p:sp>
      <p:sp>
        <p:nvSpPr>
          <p:cNvPr id="118789"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4</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Cuestionario</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2B54554-6AD3-48AB-8C46-472DF272BD12}" type="slidenum">
              <a:rPr lang="es-ES" smtClean="0">
                <a:solidFill>
                  <a:srgbClr val="898989"/>
                </a:solidFill>
                <a:latin typeface="Arial Black" pitchFamily="34" charset="0"/>
              </a:rPr>
              <a:pPr fontAlgn="base">
                <a:spcBef>
                  <a:spcPct val="0"/>
                </a:spcBef>
                <a:spcAft>
                  <a:spcPct val="0"/>
                </a:spcAft>
                <a:buSzPct val="100000"/>
                <a:defRPr/>
              </a:pPr>
              <a:t>103</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a:pPr>
            <a:r>
              <a:rPr lang="es-ES" smtClean="0">
                <a:solidFill>
                  <a:srgbClr val="000000"/>
                </a:solidFill>
                <a:latin typeface="Arial" charset="0"/>
                <a:cs typeface="Arial" charset="0"/>
              </a:rPr>
              <a:t>Nombre los tres tipos (frecuencias) de inspecciones.</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Antes del uso, mensualmente, anualmente</a:t>
            </a:r>
          </a:p>
          <a:p>
            <a:pPr marL="457200" indent="-457200" eaLnBrk="1" hangingPunct="1">
              <a:spcBef>
                <a:spcPts val="1013"/>
              </a:spcBef>
              <a:buFont typeface="Calibri Light" pitchFamily="34" charset="0"/>
              <a:buAutoNum type="arabicPeriod"/>
            </a:pPr>
            <a:endParaRPr lang="es-E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2"/>
            </a:pPr>
            <a:r>
              <a:rPr lang="es-ES" smtClean="0">
                <a:solidFill>
                  <a:srgbClr val="000000"/>
                </a:solidFill>
                <a:latin typeface="Arial" charset="0"/>
                <a:cs typeface="Arial" charset="0"/>
              </a:rPr>
              <a:t>Después de leer cada oración, decida si considera que es defectuoso marcando un sí o un no en las casillas provistas.</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El cordón retráctil no se extiende por completo.  </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El arnés corporal no se ha utilizado en 3 meses.</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El cordón se ha dejado en el piso del taller toda la noche.</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El indicador de golpes está visible.</a:t>
            </a:r>
          </a:p>
        </p:txBody>
      </p:sp>
      <p:sp>
        <p:nvSpPr>
          <p:cNvPr id="11981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4</a:t>
            </a:r>
          </a:p>
        </p:txBody>
      </p:sp>
      <p:sp>
        <p:nvSpPr>
          <p:cNvPr id="6" name="Rectangle 5"/>
          <p:cNvSpPr/>
          <p:nvPr/>
        </p:nvSpPr>
        <p:spPr>
          <a:xfrm>
            <a:off x="6345238" y="3971925"/>
            <a:ext cx="636587"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Sí</a:t>
            </a:r>
          </a:p>
        </p:txBody>
      </p:sp>
      <p:sp>
        <p:nvSpPr>
          <p:cNvPr id="10" name="Rectangle 9"/>
          <p:cNvSpPr/>
          <p:nvPr/>
        </p:nvSpPr>
        <p:spPr>
          <a:xfrm>
            <a:off x="6435725" y="4413250"/>
            <a:ext cx="554038" cy="368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No</a:t>
            </a:r>
          </a:p>
        </p:txBody>
      </p:sp>
      <p:sp>
        <p:nvSpPr>
          <p:cNvPr id="11" name="Rectangle 10"/>
          <p:cNvSpPr/>
          <p:nvPr/>
        </p:nvSpPr>
        <p:spPr>
          <a:xfrm>
            <a:off x="1784350" y="5105400"/>
            <a:ext cx="534988" cy="403225"/>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No</a:t>
            </a:r>
          </a:p>
        </p:txBody>
      </p:sp>
      <p:sp>
        <p:nvSpPr>
          <p:cNvPr id="12" name="Rectangle 11"/>
          <p:cNvSpPr/>
          <p:nvPr/>
        </p:nvSpPr>
        <p:spPr>
          <a:xfrm>
            <a:off x="4816475" y="5500688"/>
            <a:ext cx="625475" cy="401637"/>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Sí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51" end="76"/>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1" grpId="0" animBg="1"/>
      <p:bldP spid="12"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D8990A8-8B0E-4CCB-8E35-738B451FD72C}" type="slidenum">
              <a:rPr lang="en-US" smtClean="0">
                <a:solidFill>
                  <a:srgbClr val="898989"/>
                </a:solidFill>
                <a:latin typeface="Arial Black" pitchFamily="34" charset="0"/>
              </a:rPr>
              <a:pPr fontAlgn="base">
                <a:spcBef>
                  <a:spcPct val="0"/>
                </a:spcBef>
                <a:spcAft>
                  <a:spcPct val="0"/>
                </a:spcAft>
                <a:buSzPct val="100000"/>
                <a:defRPr/>
              </a:pPr>
              <a:t>104</a:t>
            </a:fld>
            <a:endParaRPr lang="en-US" smtClean="0">
              <a:solidFill>
                <a:srgbClr val="898989"/>
              </a:solidFill>
              <a:latin typeface="Arial Black" pitchFamily="34" charset="0"/>
            </a:endParaRPr>
          </a:p>
        </p:txBody>
      </p:sp>
      <p:sp>
        <p:nvSpPr>
          <p:cNvPr id="120836" name="Text Placeholder 3"/>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startAt="3"/>
            </a:pPr>
            <a:r>
              <a:rPr lang="en-US" smtClean="0">
                <a:solidFill>
                  <a:srgbClr val="000000"/>
                </a:solidFill>
                <a:latin typeface="Arial" charset="0"/>
                <a:cs typeface="Arial" charset="0"/>
              </a:rPr>
              <a:t>No es necesario limpiar los mosquetones.</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a:p>
            <a:pPr marL="457200" indent="-457200" eaLnBrk="1" hangingPunct="1">
              <a:spcBef>
                <a:spcPts val="1013"/>
              </a:spcBef>
              <a:buFont typeface="Calibri Light" pitchFamily="34" charset="0"/>
              <a:buAutoNum type="alphaLcPeriod"/>
            </a:pPr>
            <a:endParaRPr lang="en-U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4"/>
            </a:pPr>
            <a:r>
              <a:rPr lang="en-US" smtClean="0">
                <a:solidFill>
                  <a:srgbClr val="000000"/>
                </a:solidFill>
                <a:latin typeface="Arial" charset="0"/>
                <a:cs typeface="Arial" charset="0"/>
              </a:rPr>
              <a:t>Debe guardar el equipo en un lugar limpio y seco.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 </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p:txBody>
      </p:sp>
      <p:sp>
        <p:nvSpPr>
          <p:cNvPr id="120837"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4</a:t>
            </a:r>
          </a:p>
        </p:txBody>
      </p:sp>
      <p:sp>
        <p:nvSpPr>
          <p:cNvPr id="13" name="Oval 12"/>
          <p:cNvSpPr/>
          <p:nvPr/>
        </p:nvSpPr>
        <p:spPr>
          <a:xfrm>
            <a:off x="795338" y="2090738"/>
            <a:ext cx="403225" cy="3540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Oval 13"/>
          <p:cNvSpPr/>
          <p:nvPr/>
        </p:nvSpPr>
        <p:spPr>
          <a:xfrm>
            <a:off x="795338" y="363696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121860" name="Title 1"/>
          <p:cNvSpPr>
            <a:spLocks noGrp="1"/>
          </p:cNvSpPr>
          <p:nvPr>
            <p:ph type="title"/>
          </p:nvPr>
        </p:nvSpPr>
        <p:spPr>
          <a:xfrm rot="16200000">
            <a:off x="5059363" y="2659062"/>
            <a:ext cx="6313488" cy="995363"/>
          </a:xfrm>
        </p:spPr>
        <p:txBody>
          <a:bodyPr/>
          <a:lstStyle/>
          <a:p>
            <a:pPr eaLnBrk="1" hangingPunct="1"/>
            <a:r>
              <a:rPr lang="en-US" sz="3000" smtClean="0">
                <a:solidFill>
                  <a:srgbClr val="00B0F0"/>
                </a:solidFill>
                <a:latin typeface="Arial Black" pitchFamily="34" charset="0"/>
              </a:rPr>
              <a:t>MÓDULO 5: </a:t>
            </a:r>
            <a:r>
              <a:rPr lang="en-US" sz="3000" smtClean="0">
                <a:solidFill>
                  <a:srgbClr val="FFFFFF"/>
                </a:solidFill>
                <a:latin typeface="Arial Black" pitchFamily="34" charset="0"/>
              </a:rPr>
              <a:t>Dinámica de la caída</a:t>
            </a:r>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8C90BCB-2D00-4DEB-9C15-50287341546A}" type="slidenum">
              <a:rPr lang="en-US" smtClean="0">
                <a:solidFill>
                  <a:srgbClr val="898989"/>
                </a:solidFill>
                <a:latin typeface="Arial Black" pitchFamily="34" charset="0"/>
              </a:rPr>
              <a:pPr fontAlgn="base">
                <a:spcBef>
                  <a:spcPct val="0"/>
                </a:spcBef>
                <a:spcAft>
                  <a:spcPct val="0"/>
                </a:spcAft>
                <a:buSzPct val="100000"/>
                <a:defRPr/>
              </a:pPr>
              <a:t>106</a:t>
            </a:fld>
            <a:endParaRPr lang="en-US" smtClean="0">
              <a:solidFill>
                <a:srgbClr val="898989"/>
              </a:solidFill>
              <a:latin typeface="Arial Black" pitchFamily="34" charset="0"/>
            </a:endParaRPr>
          </a:p>
        </p:txBody>
      </p:sp>
      <p:sp>
        <p:nvSpPr>
          <p:cNvPr id="122884" name="Text Placeholder 3"/>
          <p:cNvSpPr>
            <a:spLocks noGrp="1"/>
          </p:cNvSpPr>
          <p:nvPr>
            <p:ph type="body" sz="quarter" idx="14"/>
          </p:nvPr>
        </p:nvSpPr>
        <p:spPr>
          <a:xfrm>
            <a:off x="347663" y="1347788"/>
            <a:ext cx="6891337" cy="4686300"/>
          </a:xfrm>
        </p:spPr>
        <p:txBody>
          <a:bodyPr/>
          <a:lstStyle/>
          <a:p>
            <a:pPr marL="0" indent="0" eaLnBrk="1" hangingPunct="1">
              <a:spcBef>
                <a:spcPts val="1013"/>
              </a:spcBef>
              <a:buClrTx/>
              <a:buFont typeface="Arial" charset="0"/>
              <a:buNone/>
            </a:pPr>
            <a:r>
              <a:rPr lang="en-US" dirty="0" err="1" smtClean="0">
                <a:solidFill>
                  <a:srgbClr val="000000"/>
                </a:solidFill>
                <a:latin typeface="Arial" charset="0"/>
                <a:cs typeface="Arial" charset="0"/>
              </a:rPr>
              <a:t>Dinámica</a:t>
            </a:r>
            <a:r>
              <a:rPr lang="en-US" dirty="0" smtClean="0">
                <a:solidFill>
                  <a:srgbClr val="000000"/>
                </a:solidFill>
                <a:latin typeface="Arial" charset="0"/>
                <a:cs typeface="Arial" charset="0"/>
              </a:rPr>
              <a:t> de la </a:t>
            </a:r>
            <a:r>
              <a:rPr lang="en-US" dirty="0" err="1" smtClean="0">
                <a:solidFill>
                  <a:srgbClr val="000000"/>
                </a:solidFill>
                <a:latin typeface="Arial" charset="0"/>
                <a:cs typeface="Arial" charset="0"/>
              </a:rPr>
              <a:t>caída</a:t>
            </a:r>
            <a:endParaRPr lang="en-US" dirty="0" smtClean="0">
              <a:solidFill>
                <a:srgbClr val="000000"/>
              </a:solidFill>
              <a:latin typeface="Arial" charset="0"/>
              <a:cs typeface="Arial" charset="0"/>
            </a:endParaRPr>
          </a:p>
          <a:p>
            <a:pPr marL="0" indent="0" eaLnBrk="1" hangingPunct="1">
              <a:spcBef>
                <a:spcPts val="1013"/>
              </a:spcBef>
            </a:pPr>
            <a:r>
              <a:rPr lang="en-US" dirty="0" smtClean="0">
                <a:solidFill>
                  <a:srgbClr val="000000"/>
                </a:solidFill>
                <a:latin typeface="Arial" charset="0"/>
                <a:cs typeface="Arial" charset="0"/>
              </a:rPr>
              <a:t>La </a:t>
            </a:r>
            <a:r>
              <a:rPr lang="en-US" dirty="0" err="1" smtClean="0">
                <a:solidFill>
                  <a:srgbClr val="000000"/>
                </a:solidFill>
                <a:latin typeface="Arial" charset="0"/>
                <a:cs typeface="Arial" charset="0"/>
              </a:rPr>
              <a:t>suma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eventos</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que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ocurren</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durante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una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a:t>
            </a:r>
          </a:p>
          <a:p>
            <a:pPr lvl="1" eaLnBrk="1" hangingPunct="1"/>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libre</a:t>
            </a:r>
            <a:endParaRPr lang="en-US" dirty="0" smtClean="0">
              <a:solidFill>
                <a:srgbClr val="000000"/>
              </a:solidFill>
              <a:latin typeface="Arial" charset="0"/>
              <a:cs typeface="Arial" charset="0"/>
            </a:endParaRPr>
          </a:p>
          <a:p>
            <a:pPr lvl="1" eaLnBrk="1" hangingPunct="1"/>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caída</a:t>
            </a:r>
            <a:endParaRPr lang="en-US" dirty="0" smtClean="0">
              <a:solidFill>
                <a:srgbClr val="000000"/>
              </a:solidFill>
              <a:latin typeface="Arial" charset="0"/>
              <a:cs typeface="Arial" charset="0"/>
            </a:endParaRPr>
          </a:p>
          <a:p>
            <a:pPr lvl="1" eaLnBrk="1" hangingPunct="1"/>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 con </a:t>
            </a:r>
            <a:r>
              <a:rPr lang="en-US" dirty="0" err="1" smtClean="0">
                <a:solidFill>
                  <a:srgbClr val="000000"/>
                </a:solidFill>
                <a:latin typeface="Arial" charset="0"/>
                <a:cs typeface="Arial" charset="0"/>
              </a:rPr>
              <a:t>oscilación</a:t>
            </a:r>
            <a:r>
              <a:rPr lang="en-US" dirty="0" smtClean="0">
                <a:solidFill>
                  <a:srgbClr val="000000"/>
                </a:solidFill>
                <a:latin typeface="Arial" charset="0"/>
                <a:cs typeface="Arial" charset="0"/>
              </a:rPr>
              <a:t> o </a:t>
            </a:r>
            <a:r>
              <a:rPr lang="en-US" dirty="0" err="1" smtClean="0">
                <a:solidFill>
                  <a:srgbClr val="000000"/>
                </a:solidFill>
                <a:latin typeface="Arial" charset="0"/>
                <a:cs typeface="Arial" charset="0"/>
              </a:rPr>
              <a:t>efecto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péndulo</a:t>
            </a:r>
            <a:r>
              <a:rPr lang="en-US" dirty="0" smtClean="0">
                <a:solidFill>
                  <a:srgbClr val="000000"/>
                </a:solidFill>
                <a:latin typeface="Arial" charset="0"/>
                <a:cs typeface="Arial" charset="0"/>
              </a:rPr>
              <a:t> </a:t>
            </a:r>
          </a:p>
        </p:txBody>
      </p:sp>
      <p:sp>
        <p:nvSpPr>
          <p:cNvPr id="12288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Dinámica de la caída</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2EDD1C7-0A0D-4A07-95DA-B550D2B0EECE}" type="slidenum">
              <a:rPr lang="en-US" smtClean="0">
                <a:solidFill>
                  <a:srgbClr val="898989"/>
                </a:solidFill>
                <a:latin typeface="Arial Black" pitchFamily="34" charset="0"/>
              </a:rPr>
              <a:pPr fontAlgn="base">
                <a:spcBef>
                  <a:spcPct val="0"/>
                </a:spcBef>
                <a:spcAft>
                  <a:spcPct val="0"/>
                </a:spcAft>
                <a:buSzPct val="100000"/>
                <a:defRPr/>
              </a:pPr>
              <a:t>107</a:t>
            </a:fld>
            <a:endParaRPr lang="en-US" smtClean="0">
              <a:solidFill>
                <a:srgbClr val="898989"/>
              </a:solidFill>
              <a:latin typeface="Arial Black" pitchFamily="34" charset="0"/>
            </a:endParaRPr>
          </a:p>
        </p:txBody>
      </p:sp>
      <p:sp>
        <p:nvSpPr>
          <p:cNvPr id="123908" name="Text Placeholder 3"/>
          <p:cNvSpPr>
            <a:spLocks noGrp="1"/>
          </p:cNvSpPr>
          <p:nvPr>
            <p:ph type="body" sz="quarter" idx="14"/>
          </p:nvPr>
        </p:nvSpPr>
        <p:spPr>
          <a:xfrm>
            <a:off x="347663" y="1317625"/>
            <a:ext cx="7272337" cy="4686300"/>
          </a:xfrm>
        </p:spPr>
        <p:txBody>
          <a:bodyPr/>
          <a:lstStyle/>
          <a:p>
            <a:pPr marL="0" indent="0" eaLnBrk="1" hangingPunct="1">
              <a:lnSpc>
                <a:spcPct val="100000"/>
              </a:lnSpc>
              <a:spcBef>
                <a:spcPts val="600"/>
              </a:spcBef>
              <a:spcAft>
                <a:spcPts val="600"/>
              </a:spcAft>
              <a:buClrTx/>
              <a:buFont typeface="Arial" charset="0"/>
              <a:buNone/>
            </a:pPr>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libre</a:t>
            </a:r>
            <a:endParaRPr lang="en-US" dirty="0" smtClean="0">
              <a:solidFill>
                <a:srgbClr val="000000"/>
              </a:solidFill>
              <a:latin typeface="Arial" charset="0"/>
              <a:cs typeface="Arial" charset="0"/>
            </a:endParaRPr>
          </a:p>
          <a:p>
            <a:pPr marL="0" indent="0" eaLnBrk="1" hangingPunct="1">
              <a:lnSpc>
                <a:spcPct val="100000"/>
              </a:lnSpc>
              <a:spcBef>
                <a:spcPts val="600"/>
              </a:spcBef>
              <a:spcAft>
                <a:spcPts val="600"/>
              </a:spcAft>
            </a:pPr>
            <a:r>
              <a:rPr lang="en-US" dirty="0" smtClean="0">
                <a:solidFill>
                  <a:srgbClr val="000000"/>
                </a:solidFill>
                <a:latin typeface="Arial" charset="0"/>
                <a:cs typeface="Arial" charset="0"/>
              </a:rPr>
              <a:t>La </a:t>
            </a:r>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que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una</a:t>
            </a:r>
            <a:r>
              <a:rPr lang="en-US" dirty="0" smtClean="0">
                <a:solidFill>
                  <a:srgbClr val="000000"/>
                </a:solidFill>
                <a:latin typeface="Arial" charset="0"/>
                <a:cs typeface="Arial" charset="0"/>
              </a:rPr>
              <a:t> persona </a:t>
            </a:r>
            <a:r>
              <a:rPr lang="en-US" dirty="0" err="1" smtClean="0">
                <a:solidFill>
                  <a:srgbClr val="000000"/>
                </a:solidFill>
                <a:latin typeface="Arial" charset="0"/>
                <a:cs typeface="Arial" charset="0"/>
              </a:rPr>
              <a:t>cae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ya</a:t>
            </a:r>
            <a:r>
              <a:rPr lang="en-US" dirty="0" smtClean="0">
                <a:solidFill>
                  <a:srgbClr val="000000"/>
                </a:solidFill>
                <a:latin typeface="Arial" charset="0"/>
                <a:cs typeface="Arial" charset="0"/>
              </a:rPr>
              <a:t> sea </a:t>
            </a:r>
            <a:r>
              <a:rPr lang="en-US" dirty="0" err="1" smtClean="0">
                <a:solidFill>
                  <a:srgbClr val="000000"/>
                </a:solidFill>
                <a:latin typeface="Arial" charset="0"/>
                <a:cs typeface="Arial" charset="0"/>
              </a:rPr>
              <a:t>para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alcanzar</a:t>
            </a:r>
            <a:r>
              <a:rPr lang="en-US" dirty="0" smtClean="0">
                <a:solidFill>
                  <a:srgbClr val="000000"/>
                </a:solidFill>
                <a:latin typeface="Arial" charset="0"/>
                <a:cs typeface="Arial" charset="0"/>
              </a:rPr>
              <a:t> el </a:t>
            </a:r>
            <a:r>
              <a:rPr lang="en-US" dirty="0" err="1" smtClean="0">
                <a:solidFill>
                  <a:srgbClr val="000000"/>
                </a:solidFill>
                <a:latin typeface="Arial" charset="0"/>
                <a:cs typeface="Arial" charset="0"/>
              </a:rPr>
              <a:t>siguiente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nivel</a:t>
            </a:r>
            <a:r>
              <a:rPr lang="en-US" dirty="0" smtClean="0">
                <a:solidFill>
                  <a:srgbClr val="000000"/>
                </a:solidFill>
                <a:latin typeface="Arial" charset="0"/>
                <a:cs typeface="Arial" charset="0"/>
              </a:rPr>
              <a:t> (o el </a:t>
            </a:r>
            <a:r>
              <a:rPr lang="en-US" dirty="0" err="1" smtClean="0">
                <a:solidFill>
                  <a:srgbClr val="000000"/>
                </a:solidFill>
                <a:latin typeface="Arial" charset="0"/>
                <a:cs typeface="Arial" charset="0"/>
              </a:rPr>
              <a:t>suelo</a:t>
            </a:r>
            <a:r>
              <a:rPr lang="en-US" dirty="0" smtClean="0">
                <a:solidFill>
                  <a:srgbClr val="000000"/>
                </a:solidFill>
                <a:latin typeface="Arial" charset="0"/>
                <a:cs typeface="Arial" charset="0"/>
              </a:rPr>
              <a:t>) o antes de </a:t>
            </a:r>
            <a:r>
              <a:rPr lang="en-US" dirty="0" err="1" smtClean="0">
                <a:solidFill>
                  <a:srgbClr val="000000"/>
                </a:solidFill>
                <a:latin typeface="Arial" charset="0"/>
                <a:cs typeface="Arial" charset="0"/>
              </a:rPr>
              <a:t>que</a:t>
            </a:r>
            <a:r>
              <a:rPr lang="en-US" dirty="0" smtClean="0">
                <a:solidFill>
                  <a:srgbClr val="000000"/>
                </a:solidFill>
                <a:latin typeface="Arial" charset="0"/>
                <a:cs typeface="Arial" charset="0"/>
              </a:rPr>
              <a:t> se </a:t>
            </a:r>
            <a:r>
              <a:rPr lang="en-US" dirty="0" err="1" smtClean="0">
                <a:solidFill>
                  <a:srgbClr val="000000"/>
                </a:solidFill>
                <a:latin typeface="Arial" charset="0"/>
                <a:cs typeface="Arial" charset="0"/>
              </a:rPr>
              <a:t>enganche</a:t>
            </a:r>
            <a:r>
              <a:rPr lang="en-US" dirty="0" smtClean="0">
                <a:solidFill>
                  <a:srgbClr val="000000"/>
                </a:solidFill>
                <a:latin typeface="Arial" charset="0"/>
                <a:cs typeface="Arial" charset="0"/>
              </a:rPr>
              <a:t> el </a:t>
            </a:r>
            <a:r>
              <a:rPr lang="en-US" dirty="0" err="1" smtClean="0">
                <a:solidFill>
                  <a:srgbClr val="000000"/>
                </a:solidFill>
                <a:latin typeface="Arial" charset="0"/>
                <a:cs typeface="Arial" charset="0"/>
              </a:rPr>
              <a:t>equipo</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dispositivo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anticaídas</a:t>
            </a:r>
            <a:r>
              <a:rPr lang="en-US" dirty="0" smtClean="0">
                <a:solidFill>
                  <a:srgbClr val="000000"/>
                </a:solidFill>
                <a:latin typeface="Arial" charset="0"/>
                <a:cs typeface="Arial" charset="0"/>
              </a:rPr>
              <a:t>.</a:t>
            </a:r>
          </a:p>
          <a:p>
            <a:pPr marL="0" indent="0" eaLnBrk="1" hangingPunct="1">
              <a:lnSpc>
                <a:spcPct val="100000"/>
              </a:lnSpc>
              <a:spcBef>
                <a:spcPts val="600"/>
              </a:spcBef>
              <a:spcAft>
                <a:spcPts val="600"/>
              </a:spcAft>
            </a:pPr>
            <a:r>
              <a:rPr lang="en-US" dirty="0" err="1" smtClean="0">
                <a:solidFill>
                  <a:srgbClr val="000000"/>
                </a:solidFill>
                <a:latin typeface="Arial" charset="0"/>
                <a:cs typeface="Arial" charset="0"/>
              </a:rPr>
              <a:t>FCX</a:t>
            </a:r>
            <a:r>
              <a:rPr lang="en-US" dirty="0" smtClean="0">
                <a:solidFill>
                  <a:srgbClr val="000000"/>
                </a:solidFill>
                <a:latin typeface="Arial" charset="0"/>
                <a:cs typeface="Arial" charset="0"/>
              </a:rPr>
              <a:t>-02 </a:t>
            </a:r>
            <a:r>
              <a:rPr lang="en-US" dirty="0" err="1" smtClean="0">
                <a:solidFill>
                  <a:srgbClr val="000000"/>
                </a:solidFill>
                <a:latin typeface="Arial" charset="0"/>
                <a:cs typeface="Arial" charset="0"/>
              </a:rPr>
              <a:t>indica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que</a:t>
            </a:r>
            <a:r>
              <a:rPr lang="en-US" dirty="0" smtClean="0">
                <a:solidFill>
                  <a:srgbClr val="000000"/>
                </a:solidFill>
                <a:latin typeface="Arial" charset="0"/>
                <a:cs typeface="Arial" charset="0"/>
              </a:rPr>
              <a:t> el </a:t>
            </a:r>
            <a:r>
              <a:rPr lang="en-US" dirty="0" err="1" smtClean="0">
                <a:solidFill>
                  <a:srgbClr val="000000"/>
                </a:solidFill>
                <a:latin typeface="Arial" charset="0"/>
                <a:cs typeface="Arial" charset="0"/>
              </a:rPr>
              <a:t>máximo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permitido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para</a:t>
            </a:r>
            <a:r>
              <a:rPr lang="en-US" dirty="0" smtClean="0">
                <a:solidFill>
                  <a:srgbClr val="000000"/>
                </a:solidFill>
                <a:latin typeface="Arial" charset="0"/>
                <a:cs typeface="Arial" charset="0"/>
              </a:rPr>
              <a:t> la </a:t>
            </a:r>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es</a:t>
            </a:r>
            <a:r>
              <a:rPr lang="en-US" dirty="0" smtClean="0">
                <a:solidFill>
                  <a:srgbClr val="000000"/>
                </a:solidFill>
                <a:latin typeface="Arial" charset="0"/>
                <a:cs typeface="Arial" charset="0"/>
              </a:rPr>
              <a:t> de 6 pies o 1,8 metros.</a:t>
            </a:r>
          </a:p>
          <a:p>
            <a:pPr marL="0" indent="0" eaLnBrk="1" hangingPunct="1">
              <a:lnSpc>
                <a:spcPct val="100000"/>
              </a:lnSpc>
              <a:spcBef>
                <a:spcPts val="600"/>
              </a:spcBef>
              <a:spcAft>
                <a:spcPts val="600"/>
              </a:spcAft>
            </a:pPr>
            <a:endParaRPr lang="en-US" dirty="0" smtClean="0">
              <a:solidFill>
                <a:srgbClr val="000000"/>
              </a:solidFill>
              <a:latin typeface="Arial" charset="0"/>
              <a:cs typeface="Arial" charset="0"/>
            </a:endParaRPr>
          </a:p>
          <a:p>
            <a:pPr marL="0" indent="0" eaLnBrk="1" hangingPunct="1">
              <a:lnSpc>
                <a:spcPct val="100000"/>
              </a:lnSpc>
              <a:spcBef>
                <a:spcPts val="600"/>
              </a:spcBef>
              <a:spcAft>
                <a:spcPts val="600"/>
              </a:spcAft>
              <a:buClrTx/>
              <a:buFont typeface="Arial" charset="0"/>
              <a:buNone/>
            </a:pPr>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caída</a:t>
            </a:r>
            <a:endParaRPr lang="en-US" dirty="0" smtClean="0">
              <a:solidFill>
                <a:srgbClr val="000000"/>
              </a:solidFill>
              <a:latin typeface="Arial" charset="0"/>
              <a:cs typeface="Arial" charset="0"/>
            </a:endParaRPr>
          </a:p>
          <a:p>
            <a:pPr marL="0" indent="0" eaLnBrk="1" hangingPunct="1">
              <a:lnSpc>
                <a:spcPct val="100000"/>
              </a:lnSpc>
              <a:spcBef>
                <a:spcPts val="600"/>
              </a:spcBef>
              <a:spcAft>
                <a:spcPts val="600"/>
              </a:spcAft>
            </a:pPr>
            <a:r>
              <a:rPr lang="en-US" dirty="0" smtClean="0">
                <a:solidFill>
                  <a:srgbClr val="000000"/>
                </a:solidFill>
                <a:latin typeface="Arial" charset="0"/>
                <a:cs typeface="Arial" charset="0"/>
              </a:rPr>
              <a:t>La </a:t>
            </a:r>
            <a:r>
              <a:rPr lang="en-US" dirty="0" err="1" smtClean="0">
                <a:solidFill>
                  <a:srgbClr val="000000"/>
                </a:solidFill>
                <a:latin typeface="Arial" charset="0"/>
                <a:cs typeface="Arial" charset="0"/>
              </a:rPr>
              <a:t>distancia</a:t>
            </a:r>
            <a:r>
              <a:rPr lang="en-US" dirty="0" smtClean="0">
                <a:solidFill>
                  <a:srgbClr val="000000"/>
                </a:solidFill>
                <a:latin typeface="Arial" charset="0"/>
                <a:cs typeface="Arial" charset="0"/>
              </a:rPr>
              <a:t> vertical </a:t>
            </a:r>
            <a:r>
              <a:rPr lang="en-US" dirty="0" err="1" smtClean="0">
                <a:solidFill>
                  <a:srgbClr val="000000"/>
                </a:solidFill>
                <a:latin typeface="Arial" charset="0"/>
                <a:cs typeface="Arial" charset="0"/>
              </a:rPr>
              <a:t>máxima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que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una</a:t>
            </a:r>
            <a:r>
              <a:rPr lang="en-US" dirty="0" smtClean="0">
                <a:solidFill>
                  <a:srgbClr val="000000"/>
                </a:solidFill>
                <a:latin typeface="Arial" charset="0"/>
                <a:cs typeface="Arial" charset="0"/>
              </a:rPr>
              <a:t> persona </a:t>
            </a:r>
            <a:r>
              <a:rPr lang="en-US" dirty="0" err="1" smtClean="0">
                <a:solidFill>
                  <a:srgbClr val="000000"/>
                </a:solidFill>
                <a:latin typeface="Arial" charset="0"/>
                <a:cs typeface="Arial" charset="0"/>
              </a:rPr>
              <a:t>viaja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durante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una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caída</a:t>
            </a:r>
            <a:r>
              <a:rPr lang="en-US" dirty="0" smtClean="0">
                <a:solidFill>
                  <a:srgbClr val="000000"/>
                </a:solidFill>
                <a:latin typeface="Arial" charset="0"/>
                <a:cs typeface="Arial" charset="0"/>
              </a:rPr>
              <a:t>.</a:t>
            </a:r>
          </a:p>
        </p:txBody>
      </p:sp>
      <p:sp>
        <p:nvSpPr>
          <p:cNvPr id="12390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Dinámica de la caída</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5068B6F-8FDE-4318-8B83-72285E7D12D6}" type="slidenum">
              <a:rPr lang="es-ES" smtClean="0">
                <a:solidFill>
                  <a:srgbClr val="898989"/>
                </a:solidFill>
                <a:latin typeface="Arial Black" pitchFamily="34" charset="0"/>
              </a:rPr>
              <a:pPr fontAlgn="base">
                <a:spcBef>
                  <a:spcPct val="0"/>
                </a:spcBef>
                <a:spcAft>
                  <a:spcPct val="0"/>
                </a:spcAft>
                <a:buSzPct val="100000"/>
                <a:defRPr/>
              </a:pPr>
              <a:t>108</a:t>
            </a:fld>
            <a:endParaRPr lang="es-ES" smtClean="0">
              <a:solidFill>
                <a:srgbClr val="898989"/>
              </a:solidFill>
              <a:latin typeface="Arial Black" pitchFamily="34" charset="0"/>
            </a:endParaRPr>
          </a:p>
        </p:txBody>
      </p:sp>
      <p:sp>
        <p:nvSpPr>
          <p:cNvPr id="124932" name="Text Placeholder 3"/>
          <p:cNvSpPr>
            <a:spLocks noGrp="1"/>
          </p:cNvSpPr>
          <p:nvPr>
            <p:ph type="body" sz="quarter" idx="14"/>
          </p:nvPr>
        </p:nvSpPr>
        <p:spPr>
          <a:xfrm>
            <a:off x="347663" y="1316038"/>
            <a:ext cx="4806950" cy="40005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Fórmulas de caída libre</a:t>
            </a:r>
          </a:p>
          <a:p>
            <a:pPr marL="0" indent="0" eaLnBrk="1" hangingPunct="1">
              <a:spcBef>
                <a:spcPts val="1013"/>
              </a:spcBef>
              <a:buClrTx/>
              <a:buFont typeface="Arial" charset="0"/>
              <a:buNone/>
            </a:pPr>
            <a:endParaRPr lang="es-ES" smtClean="0">
              <a:solidFill>
                <a:srgbClr val="000000"/>
              </a:solidFill>
              <a:latin typeface="Arial" charset="0"/>
              <a:cs typeface="Arial"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654780762"/>
              </p:ext>
            </p:extLst>
          </p:nvPr>
        </p:nvGraphicFramePr>
        <p:xfrm>
          <a:off x="348092" y="1743672"/>
          <a:ext cx="7500508" cy="3343737"/>
        </p:xfrm>
        <a:graphic>
          <a:graphicData uri="http://schemas.openxmlformats.org/drawingml/2006/table">
            <a:tbl>
              <a:tblPr firstRow="1" firstCol="1" bandRow="1">
                <a:tableStyleId>{5C22544A-7EE6-4342-B048-85BDC9FD1C3A}</a:tableStyleId>
              </a:tblPr>
              <a:tblGrid>
                <a:gridCol w="1024290"/>
                <a:gridCol w="3565378"/>
                <a:gridCol w="2910840"/>
              </a:tblGrid>
              <a:tr h="592030">
                <a:tc>
                  <a:txBody>
                    <a:bodyPr/>
                    <a:lstStyle/>
                    <a:p>
                      <a:pPr marL="0" marR="0" indent="228600">
                        <a:spcBef>
                          <a:spcPts val="0"/>
                        </a:spcBef>
                        <a:spcAft>
                          <a:spcPts val="0"/>
                        </a:spcAft>
                      </a:pPr>
                      <a:r>
                        <a:rPr lang="en-US" sz="1100" dirty="0">
                          <a:effectLst/>
                          <a:latin typeface="Arial" panose="020B0604020202020204" pitchFamily="34" charset="0"/>
                          <a:cs typeface="Arial" panose="020B0604020202020204" pitchFamily="34" charset="0"/>
                        </a:rPr>
                        <a:t> </a:t>
                      </a:r>
                      <a:endParaRPr lang="en-US" sz="11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B0F0"/>
                    </a:solidFill>
                  </a:tcPr>
                </a:tc>
                <a:tc>
                  <a:txBody>
                    <a:bodyPr/>
                    <a:lstStyle/>
                    <a:p>
                      <a:pPr marL="0" marR="0" indent="228600">
                        <a:spcBef>
                          <a:spcPts val="0"/>
                        </a:spcBef>
                        <a:spcAft>
                          <a:spcPts val="0"/>
                        </a:spcAft>
                      </a:pPr>
                      <a:r>
                        <a:rPr lang="en-US" sz="1600" dirty="0">
                          <a:effectLst/>
                          <a:latin typeface="Arial" panose="020B0604020202020204" pitchFamily="34" charset="0"/>
                          <a:cs typeface="Arial" panose="020B0604020202020204" pitchFamily="34" charset="0"/>
                        </a:rPr>
                        <a:t>Formulas</a:t>
                      </a:r>
                      <a:endParaRPr lang="en-US" sz="16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B0F0"/>
                    </a:solidFill>
                  </a:tcPr>
                </a:tc>
                <a:tc>
                  <a:txBody>
                    <a:bodyPr/>
                    <a:lstStyle/>
                    <a:p>
                      <a:pPr marL="0" marR="0" indent="228600" algn="ctr">
                        <a:spcBef>
                          <a:spcPts val="0"/>
                        </a:spcBef>
                        <a:spcAft>
                          <a:spcPts val="0"/>
                        </a:spcAft>
                      </a:pPr>
                      <a:r>
                        <a:rPr lang="es-ES" sz="1600" noProof="0" smtClean="0">
                          <a:effectLst/>
                          <a:latin typeface="Arial" panose="020B0604020202020204" pitchFamily="34" charset="0"/>
                          <a:cs typeface="Arial" panose="020B0604020202020204" pitchFamily="34" charset="0"/>
                        </a:rPr>
                        <a:t>Utilizar cuando el anclaje esté</a:t>
                      </a:r>
                      <a:endParaRPr lang="es-ES" sz="1600" noProof="0">
                        <a:effectLst/>
                        <a:latin typeface="Arial" panose="020B0604020202020204" pitchFamily="34" charset="0"/>
                        <a:ea typeface="Times New Roman" panose="02020603050405020304" pitchFamily="18" charset="0"/>
                        <a:cs typeface="Arial" panose="020B0604020202020204" pitchFamily="34" charset="0"/>
                      </a:endParaRPr>
                    </a:p>
                  </a:txBody>
                  <a:tcPr marL="0" marR="0" marT="68580" marB="68580">
                    <a:solidFill>
                      <a:srgbClr val="00B0F0"/>
                    </a:solidFill>
                  </a:tcPr>
                </a:tc>
              </a:tr>
              <a:tr h="913373">
                <a:tc>
                  <a:txBody>
                    <a:bodyPr/>
                    <a:lstStyle/>
                    <a:p>
                      <a:pPr marL="0" marR="0" indent="228600" algn="l">
                        <a:spcBef>
                          <a:spcPts val="0"/>
                        </a:spcBef>
                        <a:spcAft>
                          <a:spcPts val="0"/>
                        </a:spcAft>
                      </a:pPr>
                      <a:endParaRPr lang="en-US" sz="2000" dirty="0" smtClean="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EC. </a:t>
                      </a:r>
                      <a:r>
                        <a:rPr lang="en-US" sz="2000" dirty="0">
                          <a:effectLst/>
                          <a:latin typeface="Arial" panose="020B0604020202020204" pitchFamily="34" charset="0"/>
                          <a:cs typeface="Arial" panose="020B0604020202020204" pitchFamily="34" charset="0"/>
                        </a:rPr>
                        <a:t>1</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B0F0"/>
                    </a:solidFill>
                  </a:tcPr>
                </a:tc>
                <a:tc>
                  <a:txBody>
                    <a:bodyPr/>
                    <a:lstStyle/>
                    <a:p>
                      <a:endParaRPr lang="es-ES" dirty="0"/>
                    </a:p>
                  </a:txBody>
                  <a:tcPr marL="51435" marR="51435" marT="0" marB="0">
                    <a:blipFill rotWithShape="1">
                      <a:blip r:embed="rId3"/>
                      <a:stretch>
                        <a:fillRect l="-27273" t="-64667" r="-58279" b="-198000"/>
                      </a:stretch>
                    </a:blipFill>
                  </a:tcPr>
                </a:tc>
                <a:tc>
                  <a:txBody>
                    <a:bodyPr/>
                    <a:lstStyle/>
                    <a:p>
                      <a:pPr indent="228600"/>
                      <a:r>
                        <a:rPr lang="es-ES" sz="1600" noProof="0" dirty="0" smtClean="0">
                          <a:effectLst/>
                          <a:latin typeface="Arial" panose="020B0604020202020204" pitchFamily="34" charset="0"/>
                          <a:cs typeface="Arial" panose="020B0604020202020204" pitchFamily="34" charset="0"/>
                        </a:rPr>
                        <a:t> </a:t>
                      </a:r>
                    </a:p>
                    <a:p>
                      <a:pPr indent="228600"/>
                      <a:r>
                        <a:rPr lang="es-ES" sz="1600" noProof="0" dirty="0" smtClean="0">
                          <a:effectLst/>
                          <a:latin typeface="Arial" panose="020B0604020202020204" pitchFamily="34" charset="0"/>
                          <a:cs typeface="Arial" panose="020B0604020202020204" pitchFamily="34" charset="0"/>
                        </a:rPr>
                        <a:t>Por</a:t>
                      </a:r>
                      <a:r>
                        <a:rPr lang="es-ES" sz="1600" baseline="0" noProof="0" dirty="0" smtClean="0">
                          <a:effectLst/>
                          <a:latin typeface="Arial" panose="020B0604020202020204" pitchFamily="34" charset="0"/>
                          <a:cs typeface="Arial" panose="020B0604020202020204" pitchFamily="34" charset="0"/>
                        </a:rPr>
                        <a:t> encima del anillo en D</a:t>
                      </a:r>
                      <a:endParaRPr lang="es-ES" sz="1600" noProof="0" dirty="0">
                        <a:effectLst/>
                        <a:latin typeface="Arial" panose="020B0604020202020204" pitchFamily="34" charset="0"/>
                        <a:cs typeface="Arial" panose="020B0604020202020204" pitchFamily="34" charset="0"/>
                      </a:endParaRPr>
                    </a:p>
                  </a:txBody>
                  <a:tcPr marL="0" marR="51435" marT="0" marB="0">
                    <a:solidFill>
                      <a:srgbClr val="D1F3FF"/>
                    </a:solidFill>
                  </a:tcPr>
                </a:tc>
              </a:tr>
              <a:tr h="913373">
                <a:tc>
                  <a:txBody>
                    <a:bodyPr/>
                    <a:lstStyle/>
                    <a:p>
                      <a:pPr marL="0" marR="0" indent="228600" algn="l">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EC. </a:t>
                      </a:r>
                      <a:r>
                        <a:rPr lang="en-US" sz="2000" dirty="0">
                          <a:effectLst/>
                          <a:latin typeface="Arial" panose="020B0604020202020204" pitchFamily="34" charset="0"/>
                          <a:cs typeface="Arial" panose="020B0604020202020204" pitchFamily="34" charset="0"/>
                        </a:rPr>
                        <a:t>2</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B0F0"/>
                    </a:solidFill>
                  </a:tcPr>
                </a:tc>
                <a:tc>
                  <a:txBody>
                    <a:bodyPr/>
                    <a:lstStyle/>
                    <a:p>
                      <a:endParaRPr lang="es-ES" dirty="0"/>
                    </a:p>
                  </a:txBody>
                  <a:tcPr marL="51435" marR="51435" marT="0" marB="0">
                    <a:blipFill rotWithShape="1">
                      <a:blip r:embed="rId3"/>
                      <a:stretch>
                        <a:fillRect l="-27273" t="-164667" r="-58279" b="-98000"/>
                      </a:stretch>
                    </a:blipFill>
                  </a:tcPr>
                </a:tc>
                <a:tc>
                  <a:txBody>
                    <a:bodyPr/>
                    <a:lstStyle/>
                    <a:p>
                      <a:pPr marL="0" marR="0" indent="228600">
                        <a:spcBef>
                          <a:spcPts val="0"/>
                        </a:spcBef>
                        <a:spcAft>
                          <a:spcPts val="0"/>
                        </a:spcAft>
                      </a:pPr>
                      <a:r>
                        <a:rPr lang="es-ES" sz="1600" noProof="0" dirty="0" smtClean="0">
                          <a:effectLst/>
                          <a:latin typeface="Arial" panose="020B0604020202020204" pitchFamily="34" charset="0"/>
                          <a:cs typeface="Arial" panose="020B0604020202020204" pitchFamily="34" charset="0"/>
                        </a:rPr>
                        <a:t> </a:t>
                      </a:r>
                    </a:p>
                    <a:p>
                      <a:pPr marL="0" marR="0" indent="228600">
                        <a:spcBef>
                          <a:spcPts val="0"/>
                        </a:spcBef>
                        <a:spcAft>
                          <a:spcPts val="0"/>
                        </a:spcAft>
                      </a:pPr>
                      <a:r>
                        <a:rPr lang="es-ES" sz="1600" noProof="0" dirty="0" smtClean="0">
                          <a:effectLst/>
                          <a:latin typeface="Arial" panose="020B0604020202020204" pitchFamily="34" charset="0"/>
                          <a:cs typeface="Arial" panose="020B0604020202020204" pitchFamily="34" charset="0"/>
                        </a:rPr>
                        <a:t>Por debajo</a:t>
                      </a:r>
                      <a:r>
                        <a:rPr lang="es-ES" sz="1600" baseline="0" noProof="0" dirty="0" smtClean="0">
                          <a:effectLst/>
                          <a:latin typeface="Arial" panose="020B0604020202020204" pitchFamily="34" charset="0"/>
                          <a:cs typeface="Arial" panose="020B0604020202020204" pitchFamily="34" charset="0"/>
                        </a:rPr>
                        <a:t> del anillo en D</a:t>
                      </a:r>
                      <a:endParaRPr lang="es-ES" sz="16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tr>
              <a:tr h="892151">
                <a:tc>
                  <a:txBody>
                    <a:bodyPr/>
                    <a:lstStyle/>
                    <a:p>
                      <a:pPr marL="0" marR="0" indent="228600" algn="l">
                        <a:spcBef>
                          <a:spcPts val="0"/>
                        </a:spcBef>
                        <a:spcAft>
                          <a:spcPts val="0"/>
                        </a:spcAft>
                      </a:pPr>
                      <a:endParaRPr lang="en-US" sz="2000" dirty="0">
                        <a:effectLst/>
                        <a:latin typeface="Arial" panose="020B0604020202020204" pitchFamily="34" charset="0"/>
                        <a:cs typeface="Arial" panose="020B0604020202020204" pitchFamily="34" charset="0"/>
                      </a:endParaRPr>
                    </a:p>
                    <a:p>
                      <a:pPr marL="0" marR="0" indent="228600" algn="l">
                        <a:spcBef>
                          <a:spcPts val="0"/>
                        </a:spcBef>
                        <a:spcAft>
                          <a:spcPts val="0"/>
                        </a:spcAft>
                      </a:pPr>
                      <a:r>
                        <a:rPr lang="en-US" sz="2000" dirty="0" smtClean="0">
                          <a:effectLst/>
                          <a:latin typeface="Arial" panose="020B0604020202020204" pitchFamily="34" charset="0"/>
                          <a:cs typeface="Arial" panose="020B0604020202020204" pitchFamily="34" charset="0"/>
                        </a:rPr>
                        <a:t>EC. </a:t>
                      </a:r>
                      <a:r>
                        <a:rPr lang="en-US" sz="2000" dirty="0">
                          <a:effectLst/>
                          <a:latin typeface="Arial" panose="020B0604020202020204" pitchFamily="34" charset="0"/>
                          <a:cs typeface="Arial" panose="020B0604020202020204" pitchFamily="34" charset="0"/>
                        </a:rPr>
                        <a:t>3</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0" marR="0" marT="0" marB="0">
                    <a:solidFill>
                      <a:srgbClr val="00B0F0"/>
                    </a:solidFill>
                  </a:tcPr>
                </a:tc>
                <a:tc>
                  <a:txBody>
                    <a:bodyPr/>
                    <a:lstStyle/>
                    <a:p>
                      <a:endParaRPr lang="es-ES" dirty="0"/>
                    </a:p>
                  </a:txBody>
                  <a:tcPr marL="51435" marR="51435" marT="0" marB="0">
                    <a:blipFill rotWithShape="1">
                      <a:blip r:embed="rId3"/>
                      <a:stretch>
                        <a:fillRect l="-27273" t="-271918" r="-58279" b="-685"/>
                      </a:stretch>
                    </a:blipFill>
                  </a:tcPr>
                </a:tc>
                <a:tc>
                  <a:txBody>
                    <a:bodyPr/>
                    <a:lstStyle/>
                    <a:p>
                      <a:pPr marL="0" marR="0" indent="228600">
                        <a:spcBef>
                          <a:spcPts val="0"/>
                        </a:spcBef>
                        <a:spcAft>
                          <a:spcPts val="0"/>
                        </a:spcAft>
                      </a:pPr>
                      <a:r>
                        <a:rPr lang="es-ES" sz="1600" noProof="0" dirty="0" smtClean="0">
                          <a:effectLst/>
                          <a:latin typeface="Arial" panose="020B0604020202020204" pitchFamily="34" charset="0"/>
                          <a:cs typeface="Arial" panose="020B0604020202020204" pitchFamily="34" charset="0"/>
                        </a:rPr>
                        <a:t> </a:t>
                      </a:r>
                    </a:p>
                    <a:p>
                      <a:pPr marL="0" marR="0" indent="228600">
                        <a:spcBef>
                          <a:spcPts val="0"/>
                        </a:spcBef>
                        <a:spcAft>
                          <a:spcPts val="0"/>
                        </a:spcAft>
                      </a:pPr>
                      <a:r>
                        <a:rPr lang="es-ES" sz="1600" noProof="0" dirty="0" smtClean="0">
                          <a:effectLst/>
                          <a:latin typeface="Arial" panose="020B0604020202020204" pitchFamily="34" charset="0"/>
                          <a:cs typeface="Arial" panose="020B0604020202020204" pitchFamily="34" charset="0"/>
                        </a:rPr>
                        <a:t>A la par del anillo en D</a:t>
                      </a:r>
                      <a:endParaRPr lang="es-ES" sz="1600" noProof="0" dirty="0">
                        <a:effectLst/>
                        <a:latin typeface="Arial" panose="020B0604020202020204" pitchFamily="34" charset="0"/>
                        <a:ea typeface="Times New Roman" panose="02020603050405020304" pitchFamily="18" charset="0"/>
                        <a:cs typeface="Arial" panose="020B0604020202020204" pitchFamily="34" charset="0"/>
                      </a:endParaRPr>
                    </a:p>
                  </a:txBody>
                  <a:tcPr marL="0" marR="51435" marT="0" marB="0">
                    <a:solidFill>
                      <a:srgbClr val="D1F3FF"/>
                    </a:solidFill>
                  </a:tcPr>
                </a:tc>
              </a:tr>
            </a:tbl>
          </a:graphicData>
        </a:graphic>
      </p:graphicFrame>
      <p:sp>
        <p:nvSpPr>
          <p:cNvPr id="124934" name="TextBox 6"/>
          <p:cNvSpPr txBox="1">
            <a:spLocks noChangeArrowheads="1"/>
          </p:cNvSpPr>
          <p:nvPr/>
        </p:nvSpPr>
        <p:spPr bwMode="auto">
          <a:xfrm>
            <a:off x="4206875" y="5081588"/>
            <a:ext cx="36576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i="1">
                <a:solidFill>
                  <a:srgbClr val="000000"/>
                </a:solidFill>
              </a:rPr>
              <a:t>LL = Longitud del cordón</a:t>
            </a:r>
          </a:p>
          <a:p>
            <a:pPr eaLnBrk="1" hangingPunct="1">
              <a:buSzPct val="100000"/>
            </a:pPr>
            <a:r>
              <a:rPr lang="es-ES" sz="2200" i="1">
                <a:solidFill>
                  <a:srgbClr val="000000"/>
                </a:solidFill>
              </a:rPr>
              <a:t>HA = Altura del anclaje</a:t>
            </a:r>
          </a:p>
          <a:p>
            <a:pPr eaLnBrk="1" hangingPunct="1">
              <a:buSzPct val="100000"/>
            </a:pPr>
            <a:r>
              <a:rPr lang="es-ES" sz="2200" i="1">
                <a:solidFill>
                  <a:srgbClr val="000000"/>
                </a:solidFill>
              </a:rPr>
              <a:t>HD = Altura del anillo en D</a:t>
            </a:r>
          </a:p>
        </p:txBody>
      </p:sp>
      <p:sp>
        <p:nvSpPr>
          <p:cNvPr id="124935"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4" name="3 CuadroTexto"/>
          <p:cNvSpPr txBox="1"/>
          <p:nvPr/>
        </p:nvSpPr>
        <p:spPr>
          <a:xfrm>
            <a:off x="1401763" y="2438400"/>
            <a:ext cx="1662112" cy="646113"/>
          </a:xfrm>
          <a:prstGeom prst="rect">
            <a:avLst/>
          </a:prstGeom>
          <a:solidFill>
            <a:schemeClr val="accent1">
              <a:lumMod val="40000"/>
              <a:lumOff val="60000"/>
            </a:schemeClr>
          </a:solidFill>
        </p:spPr>
        <p:txBody>
          <a:bodyPr>
            <a:spAutoFit/>
          </a:bodyPr>
          <a:lstStyle/>
          <a:p>
            <a:pPr>
              <a:defRPr/>
            </a:pPr>
            <a:r>
              <a:rPr lang="es-ES" dirty="0">
                <a:latin typeface="Arial" pitchFamily="34" charset="0"/>
                <a:cs typeface="Arial" pitchFamily="34" charset="0"/>
              </a:rPr>
              <a:t>Distancia de caída libre</a:t>
            </a:r>
          </a:p>
        </p:txBody>
      </p:sp>
      <p:sp>
        <p:nvSpPr>
          <p:cNvPr id="9" name="8 CuadroTexto"/>
          <p:cNvSpPr txBox="1"/>
          <p:nvPr/>
        </p:nvSpPr>
        <p:spPr>
          <a:xfrm>
            <a:off x="1401763" y="3413125"/>
            <a:ext cx="1662112" cy="647700"/>
          </a:xfrm>
          <a:prstGeom prst="rect">
            <a:avLst/>
          </a:prstGeom>
          <a:solidFill>
            <a:schemeClr val="accent1">
              <a:lumMod val="40000"/>
              <a:lumOff val="60000"/>
            </a:schemeClr>
          </a:solidFill>
        </p:spPr>
        <p:txBody>
          <a:bodyPr>
            <a:spAutoFit/>
          </a:bodyPr>
          <a:lstStyle/>
          <a:p>
            <a:pPr>
              <a:defRPr/>
            </a:pPr>
            <a:r>
              <a:rPr lang="es-ES">
                <a:latin typeface="Arial" pitchFamily="34" charset="0"/>
                <a:cs typeface="Arial" pitchFamily="34" charset="0"/>
              </a:rPr>
              <a:t>Distancia de caída libre</a:t>
            </a:r>
          </a:p>
        </p:txBody>
      </p:sp>
      <p:sp>
        <p:nvSpPr>
          <p:cNvPr id="10" name="9 CuadroTexto"/>
          <p:cNvSpPr txBox="1"/>
          <p:nvPr/>
        </p:nvSpPr>
        <p:spPr>
          <a:xfrm>
            <a:off x="1935163" y="4297363"/>
            <a:ext cx="1662112" cy="646112"/>
          </a:xfrm>
          <a:prstGeom prst="rect">
            <a:avLst/>
          </a:prstGeom>
          <a:solidFill>
            <a:schemeClr val="accent1">
              <a:lumMod val="40000"/>
              <a:lumOff val="60000"/>
            </a:schemeClr>
          </a:solidFill>
        </p:spPr>
        <p:txBody>
          <a:bodyPr>
            <a:spAutoFit/>
          </a:bodyPr>
          <a:lstStyle/>
          <a:p>
            <a:pPr>
              <a:defRPr/>
            </a:pPr>
            <a:r>
              <a:rPr lang="es-ES">
                <a:latin typeface="Arial" pitchFamily="34" charset="0"/>
                <a:cs typeface="Arial" pitchFamily="34" charset="0"/>
              </a:rPr>
              <a:t>Distancia de caída libre</a:t>
            </a:r>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A9A5E60-F4A3-4049-9449-BBC6E897BA61}" type="slidenum">
              <a:rPr lang="es-ES" smtClean="0">
                <a:solidFill>
                  <a:srgbClr val="898989"/>
                </a:solidFill>
                <a:latin typeface="Arial Black" pitchFamily="34" charset="0"/>
              </a:rPr>
              <a:pPr fontAlgn="base">
                <a:spcBef>
                  <a:spcPct val="0"/>
                </a:spcBef>
                <a:spcAft>
                  <a:spcPct val="0"/>
                </a:spcAft>
                <a:buSzPct val="100000"/>
                <a:defRPr/>
              </a:pPr>
              <a:t>109</a:t>
            </a:fld>
            <a:endParaRPr lang="es-ES" smtClean="0">
              <a:solidFill>
                <a:srgbClr val="898989"/>
              </a:solidFill>
              <a:latin typeface="Arial Black" pitchFamily="34" charset="0"/>
            </a:endParaRPr>
          </a:p>
        </p:txBody>
      </p:sp>
      <p:pic>
        <p:nvPicPr>
          <p:cNvPr id="12595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803525"/>
            <a:ext cx="27813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5" name="4 Marcador de texto"/>
          <p:cNvSpPr>
            <a:spLocks noGrp="1" noRot="1" noChangeAspect="1" noMove="1" noResize="1" noEditPoints="1" noAdjustHandles="1" noChangeArrowheads="1" noChangeShapeType="1" noTextEdit="1"/>
          </p:cNvSpPr>
          <p:nvPr>
            <p:ph type="body" sz="quarter" idx="14"/>
          </p:nvPr>
        </p:nvSpPr>
        <p:spPr>
          <a:blipFill rotWithShape="1">
            <a:blip r:embed="rId4"/>
            <a:stretch>
              <a:fillRect l="-988" t="-1430"/>
            </a:stretch>
          </a:blipFill>
          <a:extLst/>
        </p:spPr>
        <p:txBody>
          <a:bodyPr/>
          <a:lstStyle/>
          <a:p>
            <a:pPr>
              <a:defRPr/>
            </a:pPr>
            <a:r>
              <a:rPr lang="es-ES">
                <a:noFill/>
              </a:rPr>
              <a:t> </a:t>
            </a:r>
          </a:p>
        </p:txBody>
      </p:sp>
      <p:sp>
        <p:nvSpPr>
          <p:cNvPr id="14" name="TextBox 10"/>
          <p:cNvSpPr txBox="1">
            <a:spLocks noRot="1" noChangeAspect="1" noMove="1" noResize="1" noEditPoints="1" noAdjustHandles="1" noChangeArrowheads="1" noChangeShapeType="1" noTextEdit="1"/>
          </p:cNvSpPr>
          <p:nvPr/>
        </p:nvSpPr>
        <p:spPr>
          <a:xfrm>
            <a:off x="3233293" y="3232278"/>
            <a:ext cx="5544947" cy="369332"/>
          </a:xfrm>
          <a:prstGeom prst="rect">
            <a:avLst/>
          </a:prstGeom>
          <a:blipFill rotWithShape="1">
            <a:blip r:embed="rId5"/>
            <a:stretch>
              <a:fillRect l="-879" t="-9836" b="-22951"/>
            </a:stretch>
          </a:blipFill>
        </p:spPr>
        <p:txBody>
          <a:bodyPr/>
          <a:lstStyle/>
          <a:p>
            <a:pPr>
              <a:defRPr/>
            </a:pPr>
            <a:r>
              <a:rPr lang="es-ES">
                <a:noFill/>
              </a:rPr>
              <a:t> </a:t>
            </a:r>
          </a:p>
        </p:txBody>
      </p:sp>
      <p:sp>
        <p:nvSpPr>
          <p:cNvPr id="17" name="TextBox 10"/>
          <p:cNvSpPr txBox="1">
            <a:spLocks noRot="1" noChangeAspect="1" noMove="1" noResize="1" noEditPoints="1" noAdjustHandles="1" noChangeArrowheads="1" noChangeShapeType="1" noTextEdit="1"/>
          </p:cNvSpPr>
          <p:nvPr/>
        </p:nvSpPr>
        <p:spPr>
          <a:xfrm>
            <a:off x="3233293" y="3972480"/>
            <a:ext cx="5544947" cy="369332"/>
          </a:xfrm>
          <a:prstGeom prst="rect">
            <a:avLst/>
          </a:prstGeom>
          <a:blipFill rotWithShape="1">
            <a:blip r:embed="rId6"/>
            <a:stretch>
              <a:fillRect l="-879" t="-10000" b="-25000"/>
            </a:stretch>
          </a:blipFill>
        </p:spPr>
        <p:txBody>
          <a:bodyPr/>
          <a:lstStyle/>
          <a:p>
            <a:pPr>
              <a:defRPr/>
            </a:pPr>
            <a:r>
              <a:rPr lang="es-ES">
                <a:noFill/>
              </a:rPr>
              <a:t> </a:t>
            </a:r>
          </a:p>
        </p:txBody>
      </p:sp>
      <p:sp>
        <p:nvSpPr>
          <p:cNvPr id="18" name="TextBox 10"/>
          <p:cNvSpPr txBox="1">
            <a:spLocks noRot="1" noChangeAspect="1" noMove="1" noResize="1" noEditPoints="1" noAdjustHandles="1" noChangeArrowheads="1" noChangeShapeType="1" noTextEdit="1"/>
          </p:cNvSpPr>
          <p:nvPr/>
        </p:nvSpPr>
        <p:spPr>
          <a:xfrm>
            <a:off x="3233293" y="5030598"/>
            <a:ext cx="5544947" cy="369332"/>
          </a:xfrm>
          <a:prstGeom prst="rect">
            <a:avLst/>
          </a:prstGeom>
          <a:blipFill rotWithShape="1">
            <a:blip r:embed="rId7"/>
            <a:stretch>
              <a:fillRect l="-879" t="-9836" b="-22951"/>
            </a:stretch>
          </a:blipFill>
        </p:spPr>
        <p:txBody>
          <a:bodyPr/>
          <a:lstStyle/>
          <a:p>
            <a:pPr>
              <a:defRPr/>
            </a:pPr>
            <a:r>
              <a:rPr lang="es-ES">
                <a:noFill/>
              </a:rPr>
              <a:t>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6"/>
          <p:cNvSpPr txBox="1">
            <a:spLocks noChangeArrowheads="1"/>
          </p:cNvSpPr>
          <p:nvPr/>
        </p:nvSpPr>
        <p:spPr bwMode="auto">
          <a:xfrm>
            <a:off x="400050" y="1216025"/>
            <a:ext cx="69278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Clr>
                <a:srgbClr val="00B0F0"/>
              </a:buClr>
            </a:pPr>
            <a:endParaRPr lang="es-ES" sz="1000"/>
          </a:p>
          <a:p>
            <a:pPr eaLnBrk="1" hangingPunct="1">
              <a:lnSpc>
                <a:spcPct val="150000"/>
              </a:lnSpc>
              <a:buClr>
                <a:srgbClr val="00B0F0"/>
              </a:buClr>
            </a:pPr>
            <a:endParaRPr lang="es-ES" sz="1000"/>
          </a:p>
          <a:p>
            <a:pPr eaLnBrk="1" hangingPunct="1">
              <a:lnSpc>
                <a:spcPct val="150000"/>
              </a:lnSpc>
              <a:buClr>
                <a:srgbClr val="00B0F0"/>
              </a:buClr>
            </a:pPr>
            <a:endParaRPr lang="es-ES" sz="2000"/>
          </a:p>
        </p:txBody>
      </p:sp>
      <p:sp>
        <p:nvSpPr>
          <p:cNvPr id="25603"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112F3E0A-A59B-4DB6-9578-26A840019DEA}"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11</a:t>
            </a:fld>
            <a:endParaRPr lang="es-ES" smtClean="0">
              <a:solidFill>
                <a:srgbClr val="000000"/>
              </a:solidFill>
              <a:effectLst>
                <a:outerShdw blurRad="38100" dist="38100" dir="2700000" algn="tl">
                  <a:srgbClr val="C0C0C0"/>
                </a:outerShdw>
              </a:effectLst>
              <a:latin typeface="Calibri" pitchFamily="34" charset="0"/>
            </a:endParaRPr>
          </a:p>
        </p:txBody>
      </p:sp>
      <p:sp>
        <p:nvSpPr>
          <p:cNvPr id="25605"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Introducción</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560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Content Placeholder 4"/>
          <p:cNvGraphicFramePr>
            <a:graphicFrameLocks/>
          </p:cNvGraphicFramePr>
          <p:nvPr/>
        </p:nvGraphicFramePr>
        <p:xfrm>
          <a:off x="-2001749" y="1482491"/>
          <a:ext cx="7939088" cy="43672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Rectangle 9"/>
          <p:cNvSpPr/>
          <p:nvPr/>
        </p:nvSpPr>
        <p:spPr>
          <a:xfrm>
            <a:off x="2894013" y="2046288"/>
            <a:ext cx="2828925" cy="1100137"/>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000" b="1">
                <a:solidFill>
                  <a:srgbClr val="000000"/>
                </a:solidFill>
                <a:latin typeface="Arial" pitchFamily="34" charset="0"/>
                <a:ea typeface="Times New Roman" pitchFamily="18" charset="0"/>
                <a:cs typeface="Arial" pitchFamily="34" charset="0"/>
              </a:rPr>
              <a:t>Política</a:t>
            </a:r>
            <a:r>
              <a:rPr lang="es-ES" sz="2000">
                <a:solidFill>
                  <a:srgbClr val="000000"/>
                </a:solidFill>
                <a:latin typeface="Arial" pitchFamily="34" charset="0"/>
                <a:ea typeface="Times New Roman" pitchFamily="18" charset="0"/>
                <a:cs typeface="Arial" pitchFamily="34" charset="0"/>
              </a:rPr>
              <a:t> </a:t>
            </a:r>
          </a:p>
          <a:p>
            <a:pPr algn="ctr">
              <a:buSzPct val="100000"/>
              <a:defRPr/>
            </a:pPr>
            <a:r>
              <a:rPr lang="es-ES" sz="2000">
                <a:solidFill>
                  <a:srgbClr val="000000"/>
                </a:solidFill>
                <a:latin typeface="Arial" pitchFamily="34" charset="0"/>
                <a:ea typeface="Times New Roman" pitchFamily="18" charset="0"/>
                <a:cs typeface="Arial" pitchFamily="34" charset="0"/>
              </a:rPr>
              <a:t>corporativa de trabajo en las alturas (FCX-02)</a:t>
            </a:r>
          </a:p>
        </p:txBody>
      </p:sp>
      <p:sp>
        <p:nvSpPr>
          <p:cNvPr id="3" name="TextBox 2"/>
          <p:cNvSpPr txBox="1"/>
          <p:nvPr/>
        </p:nvSpPr>
        <p:spPr>
          <a:xfrm>
            <a:off x="2887663" y="3298825"/>
            <a:ext cx="2827337" cy="1323975"/>
          </a:xfrm>
          <a:prstGeom prst="rect">
            <a:avLst/>
          </a:prstGeom>
          <a:solidFill>
            <a:schemeClr val="bg1"/>
          </a:solidFill>
          <a:ln w="12700">
            <a:solidFill>
              <a:schemeClr val="accent1">
                <a:lumMod val="75000"/>
              </a:schemeClr>
            </a:solidFill>
          </a:ln>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buSzPct val="100000"/>
              <a:defRPr/>
            </a:pPr>
            <a:r>
              <a:rPr lang="es-ES" sz="2000" b="1" smtClean="0">
                <a:solidFill>
                  <a:srgbClr val="000000"/>
                </a:solidFill>
                <a:cs typeface="Arial" pitchFamily="34" charset="0"/>
              </a:rPr>
              <a:t>Programa</a:t>
            </a:r>
          </a:p>
          <a:p>
            <a:pPr algn="ctr">
              <a:buSzPct val="100000"/>
              <a:defRPr/>
            </a:pPr>
            <a:r>
              <a:rPr lang="es-ES" sz="2000" smtClean="0">
                <a:solidFill>
                  <a:srgbClr val="000000"/>
                </a:solidFill>
                <a:cs typeface="Arial" pitchFamily="34" charset="0"/>
              </a:rPr>
              <a:t>de reconocimiento de peligros específicos del sitio</a:t>
            </a:r>
          </a:p>
        </p:txBody>
      </p:sp>
      <p:sp>
        <p:nvSpPr>
          <p:cNvPr id="5" name="Rectangle 4"/>
          <p:cNvSpPr/>
          <p:nvPr/>
        </p:nvSpPr>
        <p:spPr>
          <a:xfrm>
            <a:off x="2887663" y="4657725"/>
            <a:ext cx="2843212" cy="1101725"/>
          </a:xfrm>
          <a:prstGeom prst="rect">
            <a:avLst/>
          </a:prstGeom>
          <a:solidFill>
            <a:schemeClr val="bg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000" b="1">
                <a:solidFill>
                  <a:srgbClr val="000000"/>
                </a:solidFill>
                <a:latin typeface="Arial" pitchFamily="34" charset="0"/>
                <a:cs typeface="Arial" pitchFamily="34" charset="0"/>
              </a:rPr>
              <a:t>Procedimientos</a:t>
            </a:r>
            <a:r>
              <a:rPr lang="es-ES" sz="2000">
                <a:solidFill>
                  <a:srgbClr val="000000"/>
                </a:solidFill>
                <a:latin typeface="Arial" pitchFamily="34" charset="0"/>
                <a:cs typeface="Arial" pitchFamily="34" charset="0"/>
              </a:rPr>
              <a:t> </a:t>
            </a:r>
          </a:p>
          <a:p>
            <a:pPr algn="ctr">
              <a:buSzPct val="100000"/>
              <a:defRPr/>
            </a:pPr>
            <a:r>
              <a:rPr lang="es-ES" sz="2000">
                <a:solidFill>
                  <a:srgbClr val="000000"/>
                </a:solidFill>
                <a:latin typeface="Arial" pitchFamily="34" charset="0"/>
                <a:cs typeface="Arial" pitchFamily="34" charset="0"/>
              </a:rPr>
              <a:t>específicos del equipo o de la hipótesis</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9BD2780-AD68-40BC-9D13-28E89F087D20}" type="slidenum">
              <a:rPr lang="es-ES" smtClean="0">
                <a:solidFill>
                  <a:srgbClr val="898989"/>
                </a:solidFill>
                <a:latin typeface="Arial Black" pitchFamily="34" charset="0"/>
              </a:rPr>
              <a:pPr fontAlgn="base">
                <a:spcBef>
                  <a:spcPct val="0"/>
                </a:spcBef>
                <a:spcAft>
                  <a:spcPct val="0"/>
                </a:spcAft>
                <a:buSzPct val="100000"/>
                <a:defRPr/>
              </a:pPr>
              <a:t>110</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47663" y="1322388"/>
            <a:ext cx="8689975" cy="4835525"/>
          </a:xfrm>
        </p:spPr>
        <p:txBody>
          <a:bodyPr/>
          <a:lstStyle/>
          <a:p>
            <a:pPr eaLnBrk="1" hangingPunct="1">
              <a:spcBef>
                <a:spcPts val="1013"/>
              </a:spcBef>
              <a:defRPr/>
            </a:pPr>
            <a:r>
              <a:rPr lang="es-ES" sz="2100" dirty="0" smtClean="0">
                <a:solidFill>
                  <a:srgbClr val="000000"/>
                </a:solidFill>
              </a:rPr>
              <a:t>En clase, lea la hipótesis práctica (SG pág. 75)</a:t>
            </a:r>
          </a:p>
          <a:p>
            <a:pPr eaLnBrk="1" hangingPunct="1">
              <a:spcBef>
                <a:spcPts val="1013"/>
              </a:spcBef>
              <a:defRPr/>
            </a:pPr>
            <a:r>
              <a:rPr lang="es-ES" sz="2100" dirty="0" smtClean="0">
                <a:solidFill>
                  <a:srgbClr val="000000"/>
                </a:solidFill>
              </a:rPr>
              <a:t>Complete la información conocida</a:t>
            </a:r>
          </a:p>
          <a:p>
            <a:pPr eaLnBrk="1" hangingPunct="1">
              <a:spcBef>
                <a:spcPts val="1013"/>
              </a:spcBef>
              <a:buClrTx/>
              <a:buFont typeface="Arial" pitchFamily="34" charset="0"/>
              <a:buNone/>
              <a:defRPr/>
            </a:pPr>
            <a:r>
              <a:rPr lang="es-ES" sz="2100" dirty="0" smtClean="0">
                <a:solidFill>
                  <a:srgbClr val="000000"/>
                </a:solidFill>
              </a:rPr>
              <a:t>LL  = _____</a:t>
            </a:r>
          </a:p>
          <a:p>
            <a:pPr eaLnBrk="1" hangingPunct="1">
              <a:spcBef>
                <a:spcPts val="1013"/>
              </a:spcBef>
              <a:buClrTx/>
              <a:buFont typeface="Arial" pitchFamily="34" charset="0"/>
              <a:buNone/>
              <a:defRPr/>
            </a:pPr>
            <a:r>
              <a:rPr lang="es-ES" sz="2100" dirty="0" smtClean="0">
                <a:solidFill>
                  <a:srgbClr val="000000"/>
                </a:solidFill>
              </a:rPr>
              <a:t>HA = _____</a:t>
            </a:r>
          </a:p>
          <a:p>
            <a:pPr eaLnBrk="1" hangingPunct="1">
              <a:spcBef>
                <a:spcPts val="1013"/>
              </a:spcBef>
              <a:buClrTx/>
              <a:buFont typeface="Arial" pitchFamily="34" charset="0"/>
              <a:buNone/>
              <a:defRPr/>
            </a:pPr>
            <a:r>
              <a:rPr lang="es-ES" sz="2100" dirty="0" err="1" smtClean="0">
                <a:solidFill>
                  <a:srgbClr val="000000"/>
                </a:solidFill>
              </a:rPr>
              <a:t>HD</a:t>
            </a:r>
            <a:r>
              <a:rPr lang="es-ES" sz="2100" dirty="0" smtClean="0">
                <a:solidFill>
                  <a:srgbClr val="000000"/>
                </a:solidFill>
              </a:rPr>
              <a:t> = _____</a:t>
            </a:r>
          </a:p>
          <a:p>
            <a:pPr eaLnBrk="1" hangingPunct="1">
              <a:spcBef>
                <a:spcPts val="1013"/>
              </a:spcBef>
              <a:buClrTx/>
              <a:buFont typeface="Arial" pitchFamily="34" charset="0"/>
              <a:buNone/>
              <a:defRPr/>
            </a:pPr>
            <a:endParaRPr lang="es-ES" sz="2100" dirty="0" smtClean="0">
              <a:solidFill>
                <a:srgbClr val="000000"/>
              </a:solidFill>
            </a:endParaRPr>
          </a:p>
          <a:p>
            <a:pPr eaLnBrk="1" hangingPunct="1">
              <a:spcBef>
                <a:spcPts val="1013"/>
              </a:spcBef>
              <a:defRPr/>
            </a:pPr>
            <a:r>
              <a:rPr lang="es-ES" sz="2100" dirty="0" smtClean="0">
                <a:solidFill>
                  <a:srgbClr val="000000"/>
                </a:solidFill>
              </a:rPr>
              <a:t>Utilice la </a:t>
            </a:r>
            <a:r>
              <a:rPr lang="es-ES" sz="2100" dirty="0" err="1" smtClean="0">
                <a:solidFill>
                  <a:srgbClr val="000000"/>
                </a:solidFill>
              </a:rPr>
              <a:t>EC</a:t>
            </a:r>
            <a:r>
              <a:rPr lang="es-ES" sz="2100" dirty="0" smtClean="0">
                <a:solidFill>
                  <a:srgbClr val="000000"/>
                </a:solidFill>
              </a:rPr>
              <a:t>. 1 ya que el punto de anclaje está por encima del anillo en D.</a:t>
            </a:r>
          </a:p>
          <a:p>
            <a:pPr eaLnBrk="1" hangingPunct="1">
              <a:spcBef>
                <a:spcPts val="1013"/>
              </a:spcBef>
              <a:defRPr/>
            </a:pPr>
            <a:r>
              <a:rPr lang="es-ES" sz="2100" dirty="0" smtClean="0">
                <a:solidFill>
                  <a:srgbClr val="000000"/>
                </a:solidFill>
              </a:rPr>
              <a:t>Complete la ecuación y resuelva</a:t>
            </a:r>
          </a:p>
          <a:p>
            <a:pPr marL="0" indent="0" eaLnBrk="1" hangingPunct="1">
              <a:buFont typeface="Wingdings" panose="05000000000000000000" pitchFamily="2" charset="2"/>
              <a:buNone/>
              <a:defRPr/>
            </a:pPr>
            <a:r>
              <a:rPr lang="es-ES" sz="2100" i="1" dirty="0" smtClean="0"/>
              <a:t>Distancia de caída libre = </a:t>
            </a:r>
            <a:r>
              <a:rPr lang="es-ES" sz="2100" i="1" u="sng" dirty="0" smtClean="0"/>
              <a:t>	        </a:t>
            </a:r>
            <a:r>
              <a:rPr lang="es-ES" sz="2100" i="1" dirty="0" smtClean="0"/>
              <a:t> m – (</a:t>
            </a:r>
            <a:r>
              <a:rPr lang="es-ES" sz="2100" i="1" u="sng" dirty="0" smtClean="0"/>
              <a:t>	      </a:t>
            </a:r>
            <a:r>
              <a:rPr lang="es-ES" sz="2100" i="1" dirty="0" smtClean="0"/>
              <a:t>m – </a:t>
            </a:r>
            <a:r>
              <a:rPr lang="es-ES" sz="2100" i="1" u="sng" dirty="0" smtClean="0"/>
              <a:t>	</a:t>
            </a:r>
            <a:r>
              <a:rPr lang="es-ES" sz="2100" i="1" dirty="0" smtClean="0"/>
              <a:t> m)</a:t>
            </a:r>
            <a:endParaRPr lang="es-ES" sz="2100" dirty="0" smtClean="0"/>
          </a:p>
          <a:p>
            <a:pPr marL="0" indent="0" eaLnBrk="1" hangingPunct="1">
              <a:buFont typeface="Wingdings" panose="05000000000000000000" pitchFamily="2" charset="2"/>
              <a:buNone/>
              <a:defRPr/>
            </a:pPr>
            <a:r>
              <a:rPr lang="es-ES" sz="2100" i="1" dirty="0" smtClean="0"/>
              <a:t>Distancia de caída libre = </a:t>
            </a:r>
            <a:r>
              <a:rPr lang="es-ES" sz="2100" i="1" u="sng" dirty="0" smtClean="0"/>
              <a:t>	        </a:t>
            </a:r>
            <a:r>
              <a:rPr lang="es-ES" sz="2100" i="1" dirty="0" smtClean="0"/>
              <a:t> m – (</a:t>
            </a:r>
            <a:r>
              <a:rPr lang="es-ES" sz="2100" i="1" u="sng" dirty="0" smtClean="0"/>
              <a:t>	     </a:t>
            </a:r>
            <a:r>
              <a:rPr lang="es-ES" sz="2100" i="1" dirty="0" smtClean="0"/>
              <a:t> m) =  </a:t>
            </a:r>
            <a:r>
              <a:rPr lang="es-ES" sz="2100" i="1" u="sng" dirty="0" smtClean="0"/>
              <a:t>	   </a:t>
            </a:r>
            <a:r>
              <a:rPr lang="es-ES" sz="2100" i="1" dirty="0" smtClean="0"/>
              <a:t> m</a:t>
            </a:r>
            <a:endParaRPr lang="es-ES" sz="2100" dirty="0" smtClean="0"/>
          </a:p>
          <a:p>
            <a:pPr marL="0" indent="0" eaLnBrk="1" hangingPunct="1">
              <a:buFont typeface="Wingdings" panose="05000000000000000000" pitchFamily="2" charset="2"/>
              <a:buNone/>
              <a:defRPr/>
            </a:pPr>
            <a:endParaRPr lang="es-ES" sz="2100" dirty="0"/>
          </a:p>
        </p:txBody>
      </p:sp>
      <p:sp>
        <p:nvSpPr>
          <p:cNvPr id="6" name="TextBox 5"/>
          <p:cNvSpPr txBox="1">
            <a:spLocks noChangeArrowheads="1"/>
          </p:cNvSpPr>
          <p:nvPr/>
        </p:nvSpPr>
        <p:spPr bwMode="auto">
          <a:xfrm>
            <a:off x="1087438" y="2097088"/>
            <a:ext cx="10525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 m</a:t>
            </a:r>
          </a:p>
        </p:txBody>
      </p:sp>
      <p:sp>
        <p:nvSpPr>
          <p:cNvPr id="7" name="TextBox 6"/>
          <p:cNvSpPr txBox="1">
            <a:spLocks noChangeArrowheads="1"/>
          </p:cNvSpPr>
          <p:nvPr/>
        </p:nvSpPr>
        <p:spPr bwMode="auto">
          <a:xfrm>
            <a:off x="1087438" y="2530475"/>
            <a:ext cx="110331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2,4 m</a:t>
            </a:r>
          </a:p>
        </p:txBody>
      </p:sp>
      <p:sp>
        <p:nvSpPr>
          <p:cNvPr id="8" name="TextBox 7"/>
          <p:cNvSpPr txBox="1">
            <a:spLocks noChangeArrowheads="1"/>
          </p:cNvSpPr>
          <p:nvPr/>
        </p:nvSpPr>
        <p:spPr bwMode="auto">
          <a:xfrm>
            <a:off x="1087438" y="2955925"/>
            <a:ext cx="10223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 m</a:t>
            </a:r>
          </a:p>
        </p:txBody>
      </p:sp>
      <p:sp>
        <p:nvSpPr>
          <p:cNvPr id="9" name="TextBox 8"/>
          <p:cNvSpPr txBox="1">
            <a:spLocks noChangeArrowheads="1"/>
          </p:cNvSpPr>
          <p:nvPr/>
        </p:nvSpPr>
        <p:spPr bwMode="auto">
          <a:xfrm>
            <a:off x="7296150" y="5302250"/>
            <a:ext cx="846138"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0,6 </a:t>
            </a:r>
          </a:p>
        </p:txBody>
      </p:sp>
      <p:sp>
        <p:nvSpPr>
          <p:cNvPr id="10" name="TextBox 9"/>
          <p:cNvSpPr txBox="1">
            <a:spLocks noChangeArrowheads="1"/>
          </p:cNvSpPr>
          <p:nvPr/>
        </p:nvSpPr>
        <p:spPr bwMode="auto">
          <a:xfrm>
            <a:off x="6983413" y="4887913"/>
            <a:ext cx="585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a:t>
            </a:r>
          </a:p>
        </p:txBody>
      </p:sp>
      <p:sp>
        <p:nvSpPr>
          <p:cNvPr id="11" name="TextBox 10"/>
          <p:cNvSpPr txBox="1">
            <a:spLocks noChangeArrowheads="1"/>
          </p:cNvSpPr>
          <p:nvPr/>
        </p:nvSpPr>
        <p:spPr bwMode="auto">
          <a:xfrm>
            <a:off x="5481638" y="5287963"/>
            <a:ext cx="61753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a:t>
            </a:r>
          </a:p>
        </p:txBody>
      </p:sp>
      <p:sp>
        <p:nvSpPr>
          <p:cNvPr id="12" name="TextBox 11"/>
          <p:cNvSpPr txBox="1">
            <a:spLocks noChangeArrowheads="1"/>
          </p:cNvSpPr>
          <p:nvPr/>
        </p:nvSpPr>
        <p:spPr bwMode="auto">
          <a:xfrm>
            <a:off x="5537200" y="4887913"/>
            <a:ext cx="61595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2,4</a:t>
            </a:r>
          </a:p>
        </p:txBody>
      </p:sp>
      <p:sp>
        <p:nvSpPr>
          <p:cNvPr id="13" name="TextBox 12"/>
          <p:cNvSpPr txBox="1">
            <a:spLocks noChangeArrowheads="1"/>
          </p:cNvSpPr>
          <p:nvPr/>
        </p:nvSpPr>
        <p:spPr bwMode="auto">
          <a:xfrm>
            <a:off x="3789363" y="5302250"/>
            <a:ext cx="6572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a:t>
            </a:r>
          </a:p>
        </p:txBody>
      </p:sp>
      <p:sp>
        <p:nvSpPr>
          <p:cNvPr id="14" name="TextBox 13"/>
          <p:cNvSpPr txBox="1">
            <a:spLocks noChangeArrowheads="1"/>
          </p:cNvSpPr>
          <p:nvPr/>
        </p:nvSpPr>
        <p:spPr bwMode="auto">
          <a:xfrm>
            <a:off x="3781425" y="4887913"/>
            <a:ext cx="6302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a:t>
            </a:r>
          </a:p>
        </p:txBody>
      </p:sp>
      <p:sp>
        <p:nvSpPr>
          <p:cNvPr id="126990"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013"/>
              </a:spcBef>
              <a:buSzPct val="100000"/>
            </a:pPr>
            <a:r>
              <a:rPr lang="es-ES" sz="3000">
                <a:solidFill>
                  <a:srgbClr val="00B0F0"/>
                </a:solidFill>
                <a:latin typeface="Arial Black" pitchFamily="34" charset="0"/>
              </a:rPr>
              <a:t>Dinámica de la caída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6F9D8BB-81ED-4DDE-B76F-B99E5256B756}" type="slidenum">
              <a:rPr lang="es-ES" smtClean="0">
                <a:solidFill>
                  <a:srgbClr val="898989"/>
                </a:solidFill>
                <a:latin typeface="Arial Black" pitchFamily="34" charset="0"/>
              </a:rPr>
              <a:pPr fontAlgn="base">
                <a:spcBef>
                  <a:spcPct val="0"/>
                </a:spcBef>
                <a:spcAft>
                  <a:spcPct val="0"/>
                </a:spcAft>
                <a:buSzPct val="100000"/>
                <a:defRPr/>
              </a:pPr>
              <a:t>111</a:t>
            </a:fld>
            <a:endParaRPr lang="es-ES" smtClean="0">
              <a:solidFill>
                <a:srgbClr val="898989"/>
              </a:solidFill>
              <a:latin typeface="Arial Black" pitchFamily="34" charset="0"/>
            </a:endParaRPr>
          </a:p>
        </p:txBody>
      </p:sp>
      <p:pic>
        <p:nvPicPr>
          <p:cNvPr id="128004"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2795588"/>
            <a:ext cx="295116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5"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5" name="4 Marcador de texto"/>
          <p:cNvSpPr>
            <a:spLocks noGrp="1" noRot="1" noChangeAspect="1" noMove="1" noResize="1" noEditPoints="1" noAdjustHandles="1" noChangeArrowheads="1" noChangeShapeType="1" noTextEdit="1"/>
          </p:cNvSpPr>
          <p:nvPr>
            <p:ph type="body" sz="quarter" idx="14"/>
          </p:nvPr>
        </p:nvSpPr>
        <p:spPr>
          <a:blipFill rotWithShape="1">
            <a:blip r:embed="rId4"/>
            <a:stretch>
              <a:fillRect l="-988" t="-1430"/>
            </a:stretch>
          </a:blipFill>
          <a:extLst/>
        </p:spPr>
        <p:txBody>
          <a:bodyPr/>
          <a:lstStyle/>
          <a:p>
            <a:pPr>
              <a:defRPr/>
            </a:pPr>
            <a:r>
              <a:rPr lang="es-ES">
                <a:noFill/>
              </a:rPr>
              <a:t> </a:t>
            </a:r>
          </a:p>
        </p:txBody>
      </p:sp>
      <p:sp>
        <p:nvSpPr>
          <p:cNvPr id="11" name="TextBox 10"/>
          <p:cNvSpPr txBox="1">
            <a:spLocks noRot="1" noChangeAspect="1" noMove="1" noResize="1" noEditPoints="1" noAdjustHandles="1" noChangeArrowheads="1" noChangeShapeType="1" noTextEdit="1"/>
          </p:cNvSpPr>
          <p:nvPr/>
        </p:nvSpPr>
        <p:spPr>
          <a:xfrm>
            <a:off x="3233293" y="3232278"/>
            <a:ext cx="5544947" cy="369332"/>
          </a:xfrm>
          <a:prstGeom prst="rect">
            <a:avLst/>
          </a:prstGeom>
          <a:blipFill rotWithShape="1">
            <a:blip r:embed="rId5"/>
            <a:stretch>
              <a:fillRect l="-879" t="-9836" b="-22951"/>
            </a:stretch>
          </a:blipFill>
        </p:spPr>
        <p:txBody>
          <a:bodyPr/>
          <a:lstStyle/>
          <a:p>
            <a:pPr>
              <a:defRPr/>
            </a:pPr>
            <a:r>
              <a:rPr lang="es-ES">
                <a:noFill/>
              </a:rPr>
              <a:t> </a:t>
            </a:r>
          </a:p>
        </p:txBody>
      </p:sp>
      <p:sp>
        <p:nvSpPr>
          <p:cNvPr id="15" name="TextBox 10"/>
          <p:cNvSpPr txBox="1">
            <a:spLocks noRot="1" noChangeAspect="1" noMove="1" noResize="1" noEditPoints="1" noAdjustHandles="1" noChangeArrowheads="1" noChangeShapeType="1" noTextEdit="1"/>
          </p:cNvSpPr>
          <p:nvPr/>
        </p:nvSpPr>
        <p:spPr>
          <a:xfrm>
            <a:off x="3233293" y="3972480"/>
            <a:ext cx="5544947" cy="369332"/>
          </a:xfrm>
          <a:prstGeom prst="rect">
            <a:avLst/>
          </a:prstGeom>
          <a:blipFill rotWithShape="1">
            <a:blip r:embed="rId6"/>
            <a:stretch>
              <a:fillRect l="-879" t="-10000" b="-25000"/>
            </a:stretch>
          </a:blipFill>
        </p:spPr>
        <p:txBody>
          <a:bodyPr/>
          <a:lstStyle/>
          <a:p>
            <a:pPr>
              <a:defRPr/>
            </a:pPr>
            <a:r>
              <a:rPr lang="es-ES">
                <a:noFill/>
              </a:rPr>
              <a:t> </a:t>
            </a:r>
          </a:p>
        </p:txBody>
      </p:sp>
      <p:sp>
        <p:nvSpPr>
          <p:cNvPr id="16" name="TextBox 10"/>
          <p:cNvSpPr txBox="1">
            <a:spLocks noRot="1" noChangeAspect="1" noMove="1" noResize="1" noEditPoints="1" noAdjustHandles="1" noChangeArrowheads="1" noChangeShapeType="1" noTextEdit="1"/>
          </p:cNvSpPr>
          <p:nvPr/>
        </p:nvSpPr>
        <p:spPr>
          <a:xfrm>
            <a:off x="3233293" y="5030598"/>
            <a:ext cx="5544947" cy="369332"/>
          </a:xfrm>
          <a:prstGeom prst="rect">
            <a:avLst/>
          </a:prstGeom>
          <a:blipFill rotWithShape="1">
            <a:blip r:embed="rId7"/>
            <a:stretch>
              <a:fillRect l="-879" t="-9836" b="-22951"/>
            </a:stretch>
          </a:blipFill>
        </p:spPr>
        <p:txBody>
          <a:bodyPr/>
          <a:lstStyle/>
          <a:p>
            <a:pPr>
              <a:defRPr/>
            </a:pPr>
            <a:r>
              <a:rPr lang="es-ES">
                <a:noFill/>
              </a:rPr>
              <a:t>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5D345EF-E86C-4A34-B825-99F66CE79C48}" type="slidenum">
              <a:rPr lang="es-ES" smtClean="0">
                <a:solidFill>
                  <a:srgbClr val="898989"/>
                </a:solidFill>
                <a:latin typeface="Arial Black" pitchFamily="34" charset="0"/>
              </a:rPr>
              <a:pPr fontAlgn="base">
                <a:spcBef>
                  <a:spcPct val="0"/>
                </a:spcBef>
                <a:spcAft>
                  <a:spcPct val="0"/>
                </a:spcAft>
                <a:buSzPct val="100000"/>
                <a:defRPr/>
              </a:pPr>
              <a:t>112</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46075" y="1384300"/>
            <a:ext cx="7951788" cy="4511675"/>
          </a:xfrm>
        </p:spPr>
        <p:txBody>
          <a:bodyPr/>
          <a:lstStyle/>
          <a:p>
            <a:pPr eaLnBrk="1" hangingPunct="1">
              <a:spcBef>
                <a:spcPts val="1013"/>
              </a:spcBef>
              <a:defRPr/>
            </a:pPr>
            <a:r>
              <a:rPr lang="es-ES" sz="2000" dirty="0" smtClean="0">
                <a:solidFill>
                  <a:srgbClr val="000000"/>
                </a:solidFill>
              </a:rPr>
              <a:t>En clase, lea la hipótesis práctica (SG pág. 76)</a:t>
            </a:r>
          </a:p>
          <a:p>
            <a:pPr eaLnBrk="1" hangingPunct="1">
              <a:spcBef>
                <a:spcPts val="1013"/>
              </a:spcBef>
              <a:defRPr/>
            </a:pPr>
            <a:r>
              <a:rPr lang="es-ES" sz="2000" dirty="0" smtClean="0">
                <a:solidFill>
                  <a:srgbClr val="000000"/>
                </a:solidFill>
              </a:rPr>
              <a:t>Complete la información conocida</a:t>
            </a:r>
          </a:p>
          <a:p>
            <a:pPr eaLnBrk="1" hangingPunct="1">
              <a:spcBef>
                <a:spcPts val="1013"/>
              </a:spcBef>
              <a:buClrTx/>
              <a:buFont typeface="Arial" pitchFamily="34" charset="0"/>
              <a:buNone/>
              <a:defRPr/>
            </a:pPr>
            <a:r>
              <a:rPr lang="es-ES" sz="2000" dirty="0" smtClean="0">
                <a:solidFill>
                  <a:srgbClr val="000000"/>
                </a:solidFill>
              </a:rPr>
              <a:t>LL  = _____</a:t>
            </a:r>
          </a:p>
          <a:p>
            <a:pPr eaLnBrk="1" hangingPunct="1">
              <a:spcBef>
                <a:spcPts val="1013"/>
              </a:spcBef>
              <a:buClrTx/>
              <a:buFont typeface="Arial" pitchFamily="34" charset="0"/>
              <a:buNone/>
              <a:defRPr/>
            </a:pPr>
            <a:r>
              <a:rPr lang="es-ES" sz="2000" dirty="0" smtClean="0">
                <a:solidFill>
                  <a:srgbClr val="000000"/>
                </a:solidFill>
              </a:rPr>
              <a:t>HA = _____</a:t>
            </a:r>
          </a:p>
          <a:p>
            <a:pPr eaLnBrk="1" hangingPunct="1">
              <a:spcBef>
                <a:spcPts val="1013"/>
              </a:spcBef>
              <a:buClrTx/>
              <a:buFont typeface="Arial" pitchFamily="34" charset="0"/>
              <a:buNone/>
              <a:defRPr/>
            </a:pPr>
            <a:r>
              <a:rPr lang="es-ES" sz="2000" dirty="0" err="1" smtClean="0">
                <a:solidFill>
                  <a:srgbClr val="000000"/>
                </a:solidFill>
              </a:rPr>
              <a:t>HD</a:t>
            </a:r>
            <a:r>
              <a:rPr lang="es-ES" sz="2000" dirty="0" smtClean="0">
                <a:solidFill>
                  <a:srgbClr val="000000"/>
                </a:solidFill>
              </a:rPr>
              <a:t> = _____</a:t>
            </a:r>
          </a:p>
          <a:p>
            <a:pPr eaLnBrk="1" hangingPunct="1">
              <a:spcBef>
                <a:spcPts val="1013"/>
              </a:spcBef>
              <a:buClrTx/>
              <a:buFont typeface="Arial" pitchFamily="34" charset="0"/>
              <a:buNone/>
              <a:defRPr/>
            </a:pPr>
            <a:endParaRPr lang="es-ES" sz="2000" dirty="0" smtClean="0">
              <a:solidFill>
                <a:srgbClr val="000000"/>
              </a:solidFill>
            </a:endParaRPr>
          </a:p>
          <a:p>
            <a:pPr eaLnBrk="1" hangingPunct="1">
              <a:spcBef>
                <a:spcPts val="1013"/>
              </a:spcBef>
              <a:defRPr/>
            </a:pPr>
            <a:r>
              <a:rPr lang="es-ES" sz="2000" dirty="0" smtClean="0">
                <a:solidFill>
                  <a:srgbClr val="000000"/>
                </a:solidFill>
              </a:rPr>
              <a:t>Utilice la </a:t>
            </a:r>
            <a:r>
              <a:rPr lang="es-ES" sz="2000" dirty="0" err="1" smtClean="0">
                <a:solidFill>
                  <a:srgbClr val="000000"/>
                </a:solidFill>
              </a:rPr>
              <a:t>EC</a:t>
            </a:r>
            <a:r>
              <a:rPr lang="es-ES" sz="2000" dirty="0" smtClean="0">
                <a:solidFill>
                  <a:srgbClr val="000000"/>
                </a:solidFill>
              </a:rPr>
              <a:t>. 2 ya que el punto de anclaje está por debajo del anillo en D.</a:t>
            </a:r>
          </a:p>
          <a:p>
            <a:pPr eaLnBrk="1" hangingPunct="1">
              <a:spcBef>
                <a:spcPts val="1013"/>
              </a:spcBef>
              <a:defRPr/>
            </a:pPr>
            <a:r>
              <a:rPr lang="es-ES" sz="2000" dirty="0" smtClean="0">
                <a:solidFill>
                  <a:srgbClr val="000000"/>
                </a:solidFill>
              </a:rPr>
              <a:t>Complete la ecuación y resuelva</a:t>
            </a:r>
          </a:p>
          <a:p>
            <a:pPr marL="0" indent="0" eaLnBrk="1" hangingPunct="1">
              <a:buFont typeface="Wingdings" panose="05000000000000000000" pitchFamily="2" charset="2"/>
              <a:buNone/>
              <a:defRPr/>
            </a:pPr>
            <a:r>
              <a:rPr lang="es-ES" sz="2000" i="1" dirty="0" smtClean="0"/>
              <a:t>Distancia de caída libre = </a:t>
            </a:r>
            <a:r>
              <a:rPr lang="es-ES" sz="2000" i="1" u="sng" dirty="0" smtClean="0"/>
              <a:t>	        </a:t>
            </a:r>
            <a:r>
              <a:rPr lang="es-ES" sz="2000" i="1" dirty="0" smtClean="0"/>
              <a:t> m + (</a:t>
            </a:r>
            <a:r>
              <a:rPr lang="es-ES" sz="2000" i="1" u="sng" dirty="0" smtClean="0"/>
              <a:t>	     </a:t>
            </a:r>
            <a:r>
              <a:rPr lang="es-ES" sz="2000" i="1" dirty="0" smtClean="0"/>
              <a:t> m – __</a:t>
            </a:r>
            <a:r>
              <a:rPr lang="es-ES" sz="2000" i="1" u="sng" dirty="0" smtClean="0"/>
              <a:t>	</a:t>
            </a:r>
            <a:r>
              <a:rPr lang="es-ES" sz="2000" i="1" dirty="0" smtClean="0"/>
              <a:t> m)</a:t>
            </a:r>
            <a:endParaRPr lang="es-ES" sz="2000" dirty="0" smtClean="0"/>
          </a:p>
          <a:p>
            <a:pPr marL="0" indent="0" eaLnBrk="1" hangingPunct="1">
              <a:buFont typeface="Wingdings" panose="05000000000000000000" pitchFamily="2" charset="2"/>
              <a:buNone/>
              <a:defRPr/>
            </a:pPr>
            <a:r>
              <a:rPr lang="es-ES" sz="2000" i="1" dirty="0" smtClean="0"/>
              <a:t>Distancia de caída libre = </a:t>
            </a:r>
            <a:r>
              <a:rPr lang="es-ES" sz="2000" i="1" u="sng" dirty="0" smtClean="0"/>
              <a:t>	        </a:t>
            </a:r>
            <a:r>
              <a:rPr lang="es-ES" sz="2000" i="1" dirty="0" smtClean="0"/>
              <a:t> m + (</a:t>
            </a:r>
            <a:r>
              <a:rPr lang="es-ES" sz="2000" i="1" u="sng" dirty="0" smtClean="0"/>
              <a:t>	     </a:t>
            </a:r>
            <a:r>
              <a:rPr lang="es-ES" sz="2000" i="1" dirty="0" smtClean="0"/>
              <a:t> m) =  </a:t>
            </a:r>
            <a:r>
              <a:rPr lang="es-ES" sz="2000" i="1" u="sng" dirty="0" smtClean="0"/>
              <a:t>	  </a:t>
            </a:r>
            <a:r>
              <a:rPr lang="es-ES" sz="2000" i="1" dirty="0" smtClean="0"/>
              <a:t> m</a:t>
            </a:r>
            <a:endParaRPr lang="es-ES" sz="2000" dirty="0"/>
          </a:p>
        </p:txBody>
      </p:sp>
      <p:sp>
        <p:nvSpPr>
          <p:cNvPr id="6" name="TextBox 5"/>
          <p:cNvSpPr txBox="1">
            <a:spLocks noChangeArrowheads="1"/>
          </p:cNvSpPr>
          <p:nvPr/>
        </p:nvSpPr>
        <p:spPr bwMode="auto">
          <a:xfrm>
            <a:off x="1136650" y="2127250"/>
            <a:ext cx="9937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 m</a:t>
            </a:r>
          </a:p>
        </p:txBody>
      </p:sp>
      <p:sp>
        <p:nvSpPr>
          <p:cNvPr id="7" name="TextBox 6"/>
          <p:cNvSpPr txBox="1">
            <a:spLocks noChangeArrowheads="1"/>
          </p:cNvSpPr>
          <p:nvPr/>
        </p:nvSpPr>
        <p:spPr bwMode="auto">
          <a:xfrm>
            <a:off x="1166813" y="2530475"/>
            <a:ext cx="9032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0,6 m</a:t>
            </a:r>
          </a:p>
        </p:txBody>
      </p:sp>
      <p:sp>
        <p:nvSpPr>
          <p:cNvPr id="8" name="TextBox 7"/>
          <p:cNvSpPr txBox="1">
            <a:spLocks noChangeArrowheads="1"/>
          </p:cNvSpPr>
          <p:nvPr/>
        </p:nvSpPr>
        <p:spPr bwMode="auto">
          <a:xfrm>
            <a:off x="1152525" y="2947988"/>
            <a:ext cx="9255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 m</a:t>
            </a:r>
          </a:p>
        </p:txBody>
      </p:sp>
      <p:sp>
        <p:nvSpPr>
          <p:cNvPr id="9" name="TextBox 8"/>
          <p:cNvSpPr txBox="1">
            <a:spLocks noChangeArrowheads="1"/>
          </p:cNvSpPr>
          <p:nvPr/>
        </p:nvSpPr>
        <p:spPr bwMode="auto">
          <a:xfrm>
            <a:off x="7058025" y="5178425"/>
            <a:ext cx="585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2,4</a:t>
            </a:r>
          </a:p>
        </p:txBody>
      </p:sp>
      <p:sp>
        <p:nvSpPr>
          <p:cNvPr id="10" name="TextBox 9"/>
          <p:cNvSpPr txBox="1">
            <a:spLocks noChangeArrowheads="1"/>
          </p:cNvSpPr>
          <p:nvPr/>
        </p:nvSpPr>
        <p:spPr bwMode="auto">
          <a:xfrm>
            <a:off x="7059613" y="4808538"/>
            <a:ext cx="584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0,6</a:t>
            </a:r>
          </a:p>
        </p:txBody>
      </p:sp>
      <p:sp>
        <p:nvSpPr>
          <p:cNvPr id="11" name="TextBox 10"/>
          <p:cNvSpPr txBox="1">
            <a:spLocks noChangeArrowheads="1"/>
          </p:cNvSpPr>
          <p:nvPr/>
        </p:nvSpPr>
        <p:spPr bwMode="auto">
          <a:xfrm>
            <a:off x="5429250" y="5187950"/>
            <a:ext cx="5857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0,6</a:t>
            </a:r>
          </a:p>
        </p:txBody>
      </p:sp>
      <p:sp>
        <p:nvSpPr>
          <p:cNvPr id="12" name="TextBox 11"/>
          <p:cNvSpPr txBox="1">
            <a:spLocks noChangeArrowheads="1"/>
          </p:cNvSpPr>
          <p:nvPr/>
        </p:nvSpPr>
        <p:spPr bwMode="auto">
          <a:xfrm>
            <a:off x="5392738" y="4786313"/>
            <a:ext cx="585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a:t>
            </a:r>
          </a:p>
        </p:txBody>
      </p:sp>
      <p:sp>
        <p:nvSpPr>
          <p:cNvPr id="13" name="TextBox 12"/>
          <p:cNvSpPr txBox="1">
            <a:spLocks noChangeArrowheads="1"/>
          </p:cNvSpPr>
          <p:nvPr/>
        </p:nvSpPr>
        <p:spPr bwMode="auto">
          <a:xfrm>
            <a:off x="3568700" y="5159375"/>
            <a:ext cx="584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a:t>
            </a:r>
          </a:p>
        </p:txBody>
      </p:sp>
      <p:sp>
        <p:nvSpPr>
          <p:cNvPr id="14" name="TextBox 13"/>
          <p:cNvSpPr txBox="1">
            <a:spLocks noChangeArrowheads="1"/>
          </p:cNvSpPr>
          <p:nvPr/>
        </p:nvSpPr>
        <p:spPr bwMode="auto">
          <a:xfrm>
            <a:off x="3568700" y="4764088"/>
            <a:ext cx="5842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a:t>
            </a:r>
          </a:p>
        </p:txBody>
      </p:sp>
      <p:sp>
        <p:nvSpPr>
          <p:cNvPr id="129038"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ts val="1013"/>
              </a:spcBef>
              <a:buSzPct val="100000"/>
            </a:pPr>
            <a:r>
              <a:rPr lang="es-ES" sz="3000">
                <a:solidFill>
                  <a:srgbClr val="00B0F0"/>
                </a:solidFill>
                <a:latin typeface="Arial Black" pitchFamily="34" charset="0"/>
              </a:rPr>
              <a:t>Dinámica de la caída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4"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A7CBF43-34C5-4912-9873-C5897DC6EA72}" type="slidenum">
              <a:rPr lang="es-ES" smtClean="0">
                <a:solidFill>
                  <a:srgbClr val="898989"/>
                </a:solidFill>
                <a:latin typeface="Arial Black" pitchFamily="34" charset="0"/>
              </a:rPr>
              <a:pPr fontAlgn="base">
                <a:spcBef>
                  <a:spcPct val="0"/>
                </a:spcBef>
                <a:spcAft>
                  <a:spcPct val="0"/>
                </a:spcAft>
                <a:buSzPct val="100000"/>
                <a:defRPr/>
              </a:pPr>
              <a:t>113</a:t>
            </a:fld>
            <a:endParaRPr lang="es-ES" smtClean="0">
              <a:solidFill>
                <a:srgbClr val="898989"/>
              </a:solidFill>
              <a:latin typeface="Arial Black" pitchFamily="34" charset="0"/>
            </a:endParaRPr>
          </a:p>
        </p:txBody>
      </p:sp>
      <p:pic>
        <p:nvPicPr>
          <p:cNvPr id="130052"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0213" y="2767013"/>
            <a:ext cx="3043237"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3"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6" name="5 Marcador de texto"/>
          <p:cNvSpPr>
            <a:spLocks noGrp="1" noRot="1" noChangeAspect="1" noMove="1" noResize="1" noEditPoints="1" noAdjustHandles="1" noChangeArrowheads="1" noChangeShapeType="1" noTextEdit="1"/>
          </p:cNvSpPr>
          <p:nvPr>
            <p:ph type="body" sz="quarter" idx="14"/>
          </p:nvPr>
        </p:nvSpPr>
        <p:spPr>
          <a:blipFill rotWithShape="1">
            <a:blip r:embed="rId4"/>
            <a:stretch>
              <a:fillRect l="-988" t="-1430"/>
            </a:stretch>
          </a:blipFill>
          <a:extLst/>
        </p:spPr>
        <p:txBody>
          <a:bodyPr/>
          <a:lstStyle/>
          <a:p>
            <a:pPr>
              <a:defRPr/>
            </a:pPr>
            <a:r>
              <a:rPr lang="es-ES">
                <a:noFill/>
              </a:rPr>
              <a:t> </a:t>
            </a:r>
          </a:p>
        </p:txBody>
      </p:sp>
      <p:sp>
        <p:nvSpPr>
          <p:cNvPr id="10" name="TextBox 12"/>
          <p:cNvSpPr txBox="1">
            <a:spLocks noRot="1" noChangeAspect="1" noMove="1" noResize="1" noEditPoints="1" noAdjustHandles="1" noChangeArrowheads="1" noChangeShapeType="1" noTextEdit="1"/>
          </p:cNvSpPr>
          <p:nvPr/>
        </p:nvSpPr>
        <p:spPr>
          <a:xfrm>
            <a:off x="3547940" y="3681152"/>
            <a:ext cx="3782500" cy="369332"/>
          </a:xfrm>
          <a:prstGeom prst="rect">
            <a:avLst/>
          </a:prstGeom>
          <a:blipFill rotWithShape="1">
            <a:blip r:embed="rId5"/>
            <a:stretch>
              <a:fillRect/>
            </a:stretch>
          </a:blipFill>
        </p:spPr>
        <p:txBody>
          <a:bodyPr/>
          <a:lstStyle/>
          <a:p>
            <a:pPr>
              <a:defRPr/>
            </a:pPr>
            <a:r>
              <a:rPr lang="es-E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2832C21-BCC6-4FF3-B421-8B26528ACA17}" type="slidenum">
              <a:rPr lang="en-US" smtClean="0">
                <a:solidFill>
                  <a:srgbClr val="898989"/>
                </a:solidFill>
                <a:latin typeface="Arial Black" pitchFamily="34" charset="0"/>
              </a:rPr>
              <a:pPr fontAlgn="base">
                <a:spcBef>
                  <a:spcPct val="0"/>
                </a:spcBef>
                <a:spcAft>
                  <a:spcPct val="0"/>
                </a:spcAft>
                <a:buSzPct val="100000"/>
                <a:defRPr/>
              </a:pPr>
              <a:t>114</a:t>
            </a:fld>
            <a:endParaRPr lang="en-US" smtClean="0">
              <a:solidFill>
                <a:srgbClr val="898989"/>
              </a:solidFill>
              <a:latin typeface="Arial Black" pitchFamily="34" charset="0"/>
            </a:endParaRPr>
          </a:p>
        </p:txBody>
      </p:sp>
      <p:sp>
        <p:nvSpPr>
          <p:cNvPr id="131076" name="Text Placeholder 3"/>
          <p:cNvSpPr>
            <a:spLocks noGrp="1"/>
          </p:cNvSpPr>
          <p:nvPr>
            <p:ph type="body" sz="quarter" idx="14"/>
          </p:nvPr>
        </p:nvSpPr>
        <p:spPr>
          <a:xfrm>
            <a:off x="347663" y="1379538"/>
            <a:ext cx="6518275" cy="4778375"/>
          </a:xfrm>
        </p:spPr>
        <p:txBody>
          <a:bodyPr/>
          <a:lstStyle/>
          <a:p>
            <a:pPr marL="0" indent="0" eaLnBrk="1" hangingPunct="1">
              <a:lnSpc>
                <a:spcPct val="80000"/>
              </a:lnSpc>
              <a:spcBef>
                <a:spcPts val="1013"/>
              </a:spcBef>
              <a:buClrTx/>
              <a:buFont typeface="Arial" charset="0"/>
              <a:buNone/>
            </a:pPr>
            <a:r>
              <a:rPr lang="en-US" smtClean="0">
                <a:solidFill>
                  <a:srgbClr val="000000"/>
                </a:solidFill>
                <a:latin typeface="Arial" charset="0"/>
                <a:cs typeface="Arial" charset="0"/>
              </a:rPr>
              <a:t>Fórmula de distancia de caída</a:t>
            </a:r>
          </a:p>
          <a:p>
            <a:pPr marL="0" indent="0" eaLnBrk="1" hangingPunct="1">
              <a:lnSpc>
                <a:spcPct val="80000"/>
              </a:lnSpc>
              <a:spcBef>
                <a:spcPts val="1013"/>
              </a:spcBef>
              <a:buClrTx/>
              <a:buFont typeface="Arial" charset="0"/>
              <a:buNone/>
            </a:pPr>
            <a:endParaRPr lang="en-US" smtClean="0">
              <a:solidFill>
                <a:srgbClr val="000000"/>
              </a:solidFill>
              <a:latin typeface="Arial" charset="0"/>
              <a:cs typeface="Arial" charset="0"/>
            </a:endParaRPr>
          </a:p>
          <a:p>
            <a:pPr marL="0" indent="0" eaLnBrk="1" hangingPunct="1">
              <a:lnSpc>
                <a:spcPct val="80000"/>
              </a:lnSpc>
              <a:spcBef>
                <a:spcPts val="1013"/>
              </a:spcBef>
              <a:buClrTx/>
              <a:buFont typeface="Arial" charset="0"/>
              <a:buNone/>
            </a:pPr>
            <a:endParaRPr lang="en-US" smtClean="0">
              <a:solidFill>
                <a:srgbClr val="000000"/>
              </a:solidFill>
              <a:latin typeface="Arial" charset="0"/>
              <a:cs typeface="Arial" charset="0"/>
            </a:endParaRPr>
          </a:p>
          <a:p>
            <a:pPr marL="0" indent="0" eaLnBrk="1" hangingPunct="1">
              <a:lnSpc>
                <a:spcPct val="80000"/>
              </a:lnSpc>
              <a:spcBef>
                <a:spcPts val="1013"/>
              </a:spcBef>
              <a:buClrTx/>
              <a:buFont typeface="Arial" charset="0"/>
              <a:buNone/>
            </a:pPr>
            <a:endParaRPr lang="en-US" smtClean="0">
              <a:solidFill>
                <a:srgbClr val="000000"/>
              </a:solidFill>
              <a:latin typeface="Arial" charset="0"/>
              <a:cs typeface="Arial" charset="0"/>
            </a:endParaRPr>
          </a:p>
          <a:p>
            <a:pPr marL="0" indent="0" eaLnBrk="1" hangingPunct="1">
              <a:lnSpc>
                <a:spcPct val="80000"/>
              </a:lnSpc>
              <a:spcBef>
                <a:spcPts val="1013"/>
              </a:spcBef>
              <a:buClrTx/>
              <a:buFont typeface="Arial" charset="0"/>
              <a:buNone/>
            </a:pPr>
            <a:endParaRPr lang="en-US" smtClean="0">
              <a:solidFill>
                <a:srgbClr val="000000"/>
              </a:solidFill>
              <a:latin typeface="Arial" charset="0"/>
              <a:cs typeface="Arial" charset="0"/>
            </a:endParaRPr>
          </a:p>
          <a:p>
            <a:pPr marL="0" indent="0" eaLnBrk="1" hangingPunct="1">
              <a:lnSpc>
                <a:spcPct val="80000"/>
              </a:lnSpc>
              <a:spcBef>
                <a:spcPts val="1013"/>
              </a:spcBef>
            </a:pPr>
            <a:endParaRPr lang="en-US" smtClean="0">
              <a:solidFill>
                <a:srgbClr val="000000"/>
              </a:solidFill>
              <a:latin typeface="Arial" charset="0"/>
              <a:cs typeface="Arial" charset="0"/>
            </a:endParaRPr>
          </a:p>
          <a:p>
            <a:pPr marL="0" indent="0" eaLnBrk="1" hangingPunct="1">
              <a:lnSpc>
                <a:spcPct val="80000"/>
              </a:lnSpc>
              <a:spcBef>
                <a:spcPts val="1013"/>
              </a:spcBef>
            </a:pPr>
            <a:endParaRPr lang="en-US" smtClean="0">
              <a:solidFill>
                <a:srgbClr val="000000"/>
              </a:solidFill>
              <a:latin typeface="Arial" charset="0"/>
              <a:cs typeface="Arial" charset="0"/>
            </a:endParaRPr>
          </a:p>
          <a:p>
            <a:pPr marL="0" indent="0" eaLnBrk="1" hangingPunct="1">
              <a:lnSpc>
                <a:spcPct val="80000"/>
              </a:lnSpc>
              <a:spcBef>
                <a:spcPts val="1013"/>
              </a:spcBef>
            </a:pPr>
            <a:r>
              <a:rPr lang="en-US" smtClean="0">
                <a:solidFill>
                  <a:srgbClr val="000000"/>
                </a:solidFill>
                <a:latin typeface="Arial" charset="0"/>
                <a:cs typeface="Arial" charset="0"/>
              </a:rPr>
              <a:t>Cuatro variables</a:t>
            </a:r>
          </a:p>
          <a:p>
            <a:pPr lvl="1" eaLnBrk="1" hangingPunct="1">
              <a:lnSpc>
                <a:spcPct val="80000"/>
              </a:lnSpc>
            </a:pPr>
            <a:r>
              <a:rPr lang="en-US" smtClean="0">
                <a:solidFill>
                  <a:srgbClr val="000000"/>
                </a:solidFill>
                <a:latin typeface="Arial" charset="0"/>
                <a:cs typeface="Arial" charset="0"/>
              </a:rPr>
              <a:t>Longitud del cordón (LL)</a:t>
            </a:r>
          </a:p>
          <a:p>
            <a:pPr lvl="1" eaLnBrk="1" hangingPunct="1">
              <a:lnSpc>
                <a:spcPct val="80000"/>
              </a:lnSpc>
            </a:pPr>
            <a:r>
              <a:rPr lang="en-US" smtClean="0">
                <a:solidFill>
                  <a:srgbClr val="000000"/>
                </a:solidFill>
                <a:latin typeface="Arial" charset="0"/>
                <a:cs typeface="Arial" charset="0"/>
              </a:rPr>
              <a:t>Distancia de desaceleración (DD)</a:t>
            </a:r>
          </a:p>
          <a:p>
            <a:pPr lvl="1" eaLnBrk="1" hangingPunct="1">
              <a:lnSpc>
                <a:spcPct val="80000"/>
              </a:lnSpc>
            </a:pPr>
            <a:r>
              <a:rPr lang="en-US" smtClean="0">
                <a:solidFill>
                  <a:srgbClr val="000000"/>
                </a:solidFill>
                <a:latin typeface="Arial" charset="0"/>
                <a:cs typeface="Arial" charset="0"/>
              </a:rPr>
              <a:t>Altura del trabajador suspendido (HW)</a:t>
            </a:r>
          </a:p>
          <a:p>
            <a:pPr lvl="1" eaLnBrk="1" hangingPunct="1">
              <a:lnSpc>
                <a:spcPct val="80000"/>
              </a:lnSpc>
            </a:pPr>
            <a:r>
              <a:rPr lang="en-US" smtClean="0">
                <a:solidFill>
                  <a:srgbClr val="000000"/>
                </a:solidFill>
                <a:latin typeface="Arial" charset="0"/>
                <a:cs typeface="Arial" charset="0"/>
              </a:rPr>
              <a:t>Factor de seguridad (SF)</a:t>
            </a:r>
          </a:p>
        </p:txBody>
      </p:sp>
      <p:graphicFrame>
        <p:nvGraphicFramePr>
          <p:cNvPr id="7" name="Table 6"/>
          <p:cNvGraphicFramePr>
            <a:graphicFrameLocks noGrp="1"/>
          </p:cNvGraphicFramePr>
          <p:nvPr/>
        </p:nvGraphicFramePr>
        <p:xfrm>
          <a:off x="348092" y="1785777"/>
          <a:ext cx="6517527" cy="1906006"/>
        </p:xfrm>
        <a:graphic>
          <a:graphicData uri="http://schemas.openxmlformats.org/drawingml/2006/table">
            <a:tbl>
              <a:tblPr firstRow="1" firstCol="1" bandRow="1">
                <a:tableStyleId>{5C22544A-7EE6-4342-B048-85BDC9FD1C3A}</a:tableStyleId>
              </a:tblPr>
              <a:tblGrid>
                <a:gridCol w="1166163"/>
                <a:gridCol w="5351364"/>
              </a:tblGrid>
              <a:tr h="566307">
                <a:tc>
                  <a:txBody>
                    <a:bodyPr/>
                    <a:lstStyle/>
                    <a:p>
                      <a:pPr marL="0" marR="0" indent="228600">
                        <a:spcBef>
                          <a:spcPts val="300"/>
                        </a:spcBef>
                        <a:spcAft>
                          <a:spcPts val="30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B0F0"/>
                    </a:solidFill>
                  </a:tcPr>
                </a:tc>
                <a:tc>
                  <a:txBody>
                    <a:bodyPr/>
                    <a:lstStyle/>
                    <a:p>
                      <a:pPr marL="0" marR="0" indent="228600">
                        <a:spcBef>
                          <a:spcPts val="300"/>
                        </a:spcBef>
                        <a:spcAft>
                          <a:spcPts val="300"/>
                        </a:spcAft>
                      </a:pPr>
                      <a:r>
                        <a:rPr lang="en-US" sz="2000" dirty="0" err="1" smtClean="0">
                          <a:effectLst/>
                          <a:latin typeface="Arial" panose="020B0604020202020204" pitchFamily="34" charset="0"/>
                          <a:cs typeface="Arial" panose="020B0604020202020204" pitchFamily="34" charset="0"/>
                        </a:rPr>
                        <a:t>Fórmulas</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68580" marB="68580">
                    <a:solidFill>
                      <a:srgbClr val="00B0F0"/>
                    </a:solidFill>
                  </a:tcPr>
                </a:tc>
              </a:tr>
              <a:tr h="1339699">
                <a:tc>
                  <a:txBody>
                    <a:bodyPr/>
                    <a:lstStyle/>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p>
                    <a:p>
                      <a:pPr marL="0" marR="0" indent="228600">
                        <a:spcBef>
                          <a:spcPts val="0"/>
                        </a:spcBef>
                        <a:spcAft>
                          <a:spcPts val="0"/>
                        </a:spcAft>
                      </a:pPr>
                      <a:r>
                        <a:rPr lang="en-US" sz="2000" dirty="0" smtClean="0">
                          <a:effectLst/>
                          <a:latin typeface="Arial" panose="020B0604020202020204" pitchFamily="34" charset="0"/>
                          <a:cs typeface="Arial" panose="020B0604020202020204" pitchFamily="34" charset="0"/>
                        </a:rPr>
                        <a:t>EC. </a:t>
                      </a:r>
                      <a:r>
                        <a:rPr lang="en-US" sz="2000" dirty="0">
                          <a:effectLst/>
                          <a:latin typeface="Arial" panose="020B0604020202020204" pitchFamily="34" charset="0"/>
                          <a:cs typeface="Arial" panose="020B0604020202020204" pitchFamily="34" charset="0"/>
                        </a:rPr>
                        <a:t>4</a:t>
                      </a:r>
                    </a:p>
                    <a:p>
                      <a:pPr marL="0" marR="0" indent="228600">
                        <a:spcBef>
                          <a:spcPts val="0"/>
                        </a:spcBef>
                        <a:spcAft>
                          <a:spcPts val="0"/>
                        </a:spcAft>
                      </a:pPr>
                      <a:r>
                        <a:rPr lang="en-US" sz="2000" dirty="0">
                          <a:effectLst/>
                          <a:latin typeface="Arial" panose="020B0604020202020204" pitchFamily="34" charset="0"/>
                          <a:cs typeface="Arial" panose="020B0604020202020204" pitchFamily="34" charset="0"/>
                        </a:rPr>
                        <a:t> </a:t>
                      </a:r>
                      <a:endParaRPr lang="en-US" sz="2000" dirty="0">
                        <a:effectLst/>
                        <a:latin typeface="Arial" panose="020B0604020202020204" pitchFamily="34" charset="0"/>
                        <a:ea typeface="Times New Roman" panose="02020603050405020304" pitchFamily="18" charset="0"/>
                        <a:cs typeface="Arial" panose="020B0604020202020204" pitchFamily="34" charset="0"/>
                      </a:endParaRPr>
                    </a:p>
                  </a:txBody>
                  <a:tcPr marL="51435" marR="51435" marT="0" marB="0">
                    <a:solidFill>
                      <a:srgbClr val="00B0F0"/>
                    </a:solidFill>
                  </a:tcPr>
                </a:tc>
                <a:tc>
                  <a:txBody>
                    <a:bodyPr/>
                    <a:lstStyle/>
                    <a:p>
                      <a:endParaRPr lang="es-ES" dirty="0"/>
                    </a:p>
                  </a:txBody>
                  <a:tcPr marL="51435" marR="51435" marT="0" marB="0">
                    <a:blipFill rotWithShape="1">
                      <a:blip r:embed="rId3"/>
                      <a:stretch>
                        <a:fillRect l="-21754" t="-42727" r="-114"/>
                      </a:stretch>
                    </a:blipFill>
                  </a:tcPr>
                </a:tc>
              </a:tr>
            </a:tbl>
          </a:graphicData>
        </a:graphic>
      </p:graphicFrame>
      <p:sp>
        <p:nvSpPr>
          <p:cNvPr id="131078"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n-US" sz="3000">
                <a:solidFill>
                  <a:srgbClr val="00B0F0"/>
                </a:solidFill>
                <a:latin typeface="Arial Black" pitchFamily="34" charset="0"/>
              </a:rPr>
              <a:t>Dinámica de la caída</a:t>
            </a:r>
          </a:p>
        </p:txBody>
      </p:sp>
      <p:sp>
        <p:nvSpPr>
          <p:cNvPr id="8" name="7 CuadroTexto"/>
          <p:cNvSpPr txBox="1"/>
          <p:nvPr/>
        </p:nvSpPr>
        <p:spPr>
          <a:xfrm>
            <a:off x="1546225" y="2700338"/>
            <a:ext cx="2644775" cy="339725"/>
          </a:xfrm>
          <a:prstGeom prst="rect">
            <a:avLst/>
          </a:prstGeom>
          <a:solidFill>
            <a:schemeClr val="accent1">
              <a:lumMod val="40000"/>
              <a:lumOff val="60000"/>
            </a:schemeClr>
          </a:solidFill>
        </p:spPr>
        <p:txBody>
          <a:bodyPr>
            <a:spAutoFit/>
          </a:bodyPr>
          <a:lstStyle/>
          <a:p>
            <a:pPr>
              <a:defRPr/>
            </a:pPr>
            <a:r>
              <a:rPr lang="es-ES" sz="1600" dirty="0">
                <a:latin typeface="Arial" pitchFamily="34" charset="0"/>
                <a:cs typeface="Arial" pitchFamily="34" charset="0"/>
              </a:rPr>
              <a:t>Distancia de caída libre</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733550"/>
            <a:ext cx="4956175" cy="435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err="1" smtClean="0">
                <a:solidFill>
                  <a:srgbClr val="898989"/>
                </a:solidFill>
                <a:latin typeface="Arial Black" pitchFamily="34" charset="0"/>
              </a:rPr>
              <a:t>TRABAJO</a:t>
            </a:r>
            <a:r>
              <a:rPr lang="en-US" dirty="0" smtClean="0">
                <a:solidFill>
                  <a:srgbClr val="898989"/>
                </a:solidFill>
                <a:latin typeface="Arial Black" pitchFamily="34" charset="0"/>
              </a:rPr>
              <a:t> EN LAS ALTURAS – </a:t>
            </a:r>
            <a:r>
              <a:rPr lang="en-US" dirty="0" err="1" smtClean="0">
                <a:solidFill>
                  <a:srgbClr val="898989"/>
                </a:solidFill>
                <a:latin typeface="Arial Black" pitchFamily="34" charset="0"/>
              </a:rPr>
              <a:t>SFT</a:t>
            </a:r>
            <a:r>
              <a:rPr lang="en-US" dirty="0" smtClean="0">
                <a:solidFill>
                  <a:srgbClr val="898989"/>
                </a:solidFill>
                <a:latin typeface="Arial Black" pitchFamily="34" charset="0"/>
              </a:rPr>
              <a: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BC8EAF0-6FCF-4D9C-9C96-BED3ADC15469}" type="slidenum">
              <a:rPr lang="en-US" smtClean="0">
                <a:solidFill>
                  <a:srgbClr val="898989"/>
                </a:solidFill>
                <a:latin typeface="Arial Black" pitchFamily="34" charset="0"/>
              </a:rPr>
              <a:pPr fontAlgn="base">
                <a:spcBef>
                  <a:spcPct val="0"/>
                </a:spcBef>
                <a:spcAft>
                  <a:spcPct val="0"/>
                </a:spcAft>
                <a:buSzPct val="100000"/>
                <a:defRPr/>
              </a:pPr>
              <a:t>115</a:t>
            </a:fld>
            <a:endParaRPr lang="en-US" dirty="0" smtClean="0">
              <a:solidFill>
                <a:srgbClr val="898989"/>
              </a:solidFill>
              <a:latin typeface="Arial Black" pitchFamily="34" charset="0"/>
            </a:endParaRPr>
          </a:p>
        </p:txBody>
      </p:sp>
      <p:sp>
        <p:nvSpPr>
          <p:cNvPr id="132101" name="TextBox 5"/>
          <p:cNvSpPr txBox="1">
            <a:spLocks noChangeArrowheads="1"/>
          </p:cNvSpPr>
          <p:nvPr/>
        </p:nvSpPr>
        <p:spPr bwMode="auto">
          <a:xfrm>
            <a:off x="4764088" y="2717800"/>
            <a:ext cx="3240087" cy="144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La distancia de caída debe ser menor que la altura del anclaje al nivel inferior.</a:t>
            </a:r>
          </a:p>
        </p:txBody>
      </p:sp>
      <p:sp>
        <p:nvSpPr>
          <p:cNvPr id="132102"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n-US" sz="3000">
                <a:solidFill>
                  <a:srgbClr val="00B0F0"/>
                </a:solidFill>
                <a:latin typeface="Arial Black" pitchFamily="34" charset="0"/>
              </a:rPr>
              <a:t>Dinámica de la caída</a:t>
            </a:r>
          </a:p>
        </p:txBody>
      </p:sp>
      <p:sp>
        <p:nvSpPr>
          <p:cNvPr id="5" name="4 Marcador de texto"/>
          <p:cNvSpPr>
            <a:spLocks noGrp="1" noRot="1" noChangeAspect="1" noMove="1" noResize="1" noEditPoints="1" noAdjustHandles="1" noChangeArrowheads="1" noChangeShapeType="1" noTextEdit="1"/>
          </p:cNvSpPr>
          <p:nvPr>
            <p:ph type="body" sz="quarter" idx="14"/>
          </p:nvPr>
        </p:nvSpPr>
        <p:spPr>
          <a:blipFill rotWithShape="1">
            <a:blip r:embed="rId4"/>
            <a:stretch>
              <a:fillRect/>
            </a:stretch>
          </a:blipFill>
          <a:extLst/>
        </p:spPr>
        <p:txBody>
          <a:bodyPr/>
          <a:lstStyle/>
          <a:p>
            <a:pPr>
              <a:defRPr/>
            </a:pPr>
            <a:r>
              <a:rPr lang="es-ES">
                <a:noFill/>
              </a:rPr>
              <a:t> </a:t>
            </a:r>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Content Placeholder 2"/>
          <p:cNvSpPr>
            <a:spLocks noGrp="1"/>
          </p:cNvSpPr>
          <p:nvPr>
            <p:ph type="body" sz="quarter" idx="14"/>
          </p:nvPr>
        </p:nvSpPr>
        <p:spPr>
          <a:xfrm>
            <a:off x="1614488" y="1860550"/>
            <a:ext cx="5551487" cy="3514725"/>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					</a:t>
            </a:r>
          </a:p>
        </p:txBody>
      </p:sp>
      <p:sp>
        <p:nvSpPr>
          <p:cNvPr id="17" name="Slide Number Placeholder 2"/>
          <p:cNvSpPr>
            <a:spLocks noGrp="1"/>
          </p:cNvSpPr>
          <p:nvPr>
            <p:ph type="sldNum" sz="quarter" idx="17"/>
          </p:nvPr>
        </p:nvSpPr>
        <p:spPr>
          <a:xfrm>
            <a:off x="7083425" y="6235700"/>
            <a:ext cx="1708150"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04B319F-DD4F-4E35-9B95-B345ACDBDA27}" type="slidenum">
              <a:rPr lang="es-ES" smtClean="0">
                <a:solidFill>
                  <a:srgbClr val="898989"/>
                </a:solidFill>
                <a:latin typeface="Arial Black" pitchFamily="34" charset="0"/>
              </a:rPr>
              <a:pPr fontAlgn="base">
                <a:spcBef>
                  <a:spcPct val="0"/>
                </a:spcBef>
                <a:spcAft>
                  <a:spcPct val="0"/>
                </a:spcAft>
                <a:buSzPct val="100000"/>
                <a:defRPr/>
              </a:pPr>
              <a:t>116</a:t>
            </a:fld>
            <a:endParaRPr lang="es-ES" smtClean="0">
              <a:solidFill>
                <a:srgbClr val="898989"/>
              </a:solidFill>
              <a:latin typeface="Arial Black" pitchFamily="34" charset="0"/>
            </a:endParaRPr>
          </a:p>
        </p:txBody>
      </p:sp>
      <p:sp>
        <p:nvSpPr>
          <p:cNvPr id="133124"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24" name="Text Placeholder 3"/>
          <p:cNvSpPr>
            <a:spLocks noGrp="1"/>
          </p:cNvSpPr>
          <p:nvPr>
            <p:ph type="body" sz="quarter" idx="14"/>
          </p:nvPr>
        </p:nvSpPr>
        <p:spPr>
          <a:xfrm>
            <a:off x="347663" y="3703638"/>
            <a:ext cx="8120062" cy="996950"/>
          </a:xfrm>
        </p:spPr>
        <p:txBody>
          <a:bodyPr/>
          <a:lstStyle/>
          <a:p>
            <a:pPr marL="0" indent="0" eaLnBrk="1" hangingPunct="1">
              <a:lnSpc>
                <a:spcPct val="120000"/>
              </a:lnSpc>
              <a:spcBef>
                <a:spcPts val="600"/>
              </a:spcBef>
              <a:spcAft>
                <a:spcPts val="600"/>
              </a:spcAft>
              <a:buClrTx/>
              <a:buFont typeface="Arial" charset="0"/>
              <a:buNone/>
            </a:pPr>
            <a:r>
              <a:rPr lang="es-ES" smtClean="0">
                <a:solidFill>
                  <a:srgbClr val="000000"/>
                </a:solidFill>
                <a:latin typeface="Arial" charset="0"/>
                <a:cs typeface="Arial" charset="0"/>
              </a:rPr>
              <a:t>Como 5,3 m es superior a 4,6 m, esta no es una condición de trabajo segura.</a:t>
            </a:r>
          </a:p>
        </p:txBody>
      </p:sp>
      <p:sp>
        <p:nvSpPr>
          <p:cNvPr id="25"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133127" name="1 Marcador de texto"/>
          <p:cNvSpPr>
            <a:spLocks noGrp="1"/>
          </p:cNvSpPr>
          <p:nvPr>
            <p:ph type="body" sz="quarter" idx="14"/>
          </p:nvPr>
        </p:nvSpPr>
        <p:spPr>
          <a:xfrm>
            <a:off x="628650" y="1379538"/>
            <a:ext cx="7400925" cy="4686300"/>
          </a:xfrm>
        </p:spPr>
        <p:txBody>
          <a:bodyPr/>
          <a:lstStyle/>
          <a:p>
            <a:pPr eaLnBrk="1" hangingPunct="1"/>
            <a:r>
              <a:rPr lang="es-ES" smtClean="0">
                <a:latin typeface="Arial" charset="0"/>
                <a:cs typeface="Arial" charset="0"/>
              </a:rPr>
              <a:t>Distancia de caída en un cordón</a:t>
            </a:r>
          </a:p>
          <a:p>
            <a:pPr algn="ctr" eaLnBrk="1" hangingPunct="1"/>
            <a:endParaRPr lang="es-ES" smtClean="0">
              <a:latin typeface="Arial" charset="0"/>
              <a:cs typeface="Arial" charset="0"/>
            </a:endParaRPr>
          </a:p>
        </p:txBody>
      </p:sp>
      <p:sp>
        <p:nvSpPr>
          <p:cNvPr id="14" name="Text Placeholder 3"/>
          <p:cNvSpPr>
            <a:spLocks noGrp="1" noRot="1" noChangeAspect="1" noMove="1" noResize="1" noEditPoints="1" noAdjustHandles="1" noChangeArrowheads="1" noChangeShapeType="1" noTextEdit="1"/>
          </p:cNvSpPr>
          <p:nvPr>
            <p:ph type="body" sz="quarter" idx="14"/>
          </p:nvPr>
        </p:nvSpPr>
        <p:spPr>
          <a:xfrm>
            <a:off x="348093" y="2485849"/>
            <a:ext cx="8119251" cy="495857"/>
          </a:xfrm>
          <a:blipFill rotWithShape="1">
            <a:blip r:embed="rId3"/>
            <a:stretch>
              <a:fillRect/>
            </a:stretch>
          </a:blipFill>
          <a:extLst/>
        </p:spPr>
        <p:txBody>
          <a:bodyPr/>
          <a:lstStyle/>
          <a:p>
            <a:pPr>
              <a:defRPr/>
            </a:pPr>
            <a:r>
              <a:rPr lang="es-ES">
                <a:noFill/>
              </a:rPr>
              <a:t> </a:t>
            </a:r>
          </a:p>
        </p:txBody>
      </p:sp>
      <p:sp>
        <p:nvSpPr>
          <p:cNvPr id="15" name="Content Placeholder 2"/>
          <p:cNvSpPr>
            <a:spLocks noGrp="1" noRot="1" noChangeAspect="1" noMove="1" noResize="1" noEditPoints="1" noAdjustHandles="1" noChangeArrowheads="1" noChangeShapeType="1" noTextEdit="1"/>
          </p:cNvSpPr>
          <p:nvPr>
            <p:ph type="body" sz="quarter" idx="14"/>
          </p:nvPr>
        </p:nvSpPr>
        <p:spPr>
          <a:xfrm>
            <a:off x="509574" y="2906930"/>
            <a:ext cx="6655608" cy="502646"/>
          </a:xfrm>
          <a:blipFill rotWithShape="1">
            <a:blip r:embed="rId4"/>
            <a:stretch>
              <a:fillRect l="-275"/>
            </a:stretch>
          </a:blipFill>
          <a:extLst/>
        </p:spPr>
        <p:txBody>
          <a:bodyPr/>
          <a:lstStyle/>
          <a:p>
            <a:pPr>
              <a:defRPr/>
            </a:pPr>
            <a:r>
              <a:rPr lang="es-ES">
                <a:noFill/>
              </a:rPr>
              <a:t> </a:t>
            </a:r>
          </a:p>
        </p:txBody>
      </p:sp>
      <p:sp>
        <p:nvSpPr>
          <p:cNvPr id="16" name="Content Placeholder 2"/>
          <p:cNvSpPr>
            <a:spLocks noGrp="1" noRot="1" noChangeAspect="1" noMove="1" noResize="1" noEditPoints="1" noAdjustHandles="1" noChangeArrowheads="1" noChangeShapeType="1" noTextEdit="1"/>
          </p:cNvSpPr>
          <p:nvPr>
            <p:ph type="body" sz="quarter" idx="14"/>
          </p:nvPr>
        </p:nvSpPr>
        <p:spPr>
          <a:xfrm>
            <a:off x="347663" y="1992530"/>
            <a:ext cx="6655608" cy="502646"/>
          </a:xfrm>
          <a:blipFill rotWithShape="1">
            <a:blip r:embed="rId5"/>
            <a:stretch>
              <a:fillRect l="-183"/>
            </a:stretch>
          </a:blipFill>
          <a:extLst/>
        </p:spPr>
        <p:txBody>
          <a:bodyPr/>
          <a:lstStyle/>
          <a:p>
            <a:pPr>
              <a:defRPr/>
            </a:pPr>
            <a:r>
              <a:rPr lang="es-ES">
                <a:no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14" grpId="0" build="p"/>
      <p:bldP spid="15" grpId="0" build="p"/>
      <p:bldP spid="16"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lide Number Placeholder 2"/>
          <p:cNvSpPr>
            <a:spLocks noGrp="1"/>
          </p:cNvSpPr>
          <p:nvPr>
            <p:ph type="sldNum" sz="quarter" idx="17"/>
          </p:nvPr>
        </p:nvSpPr>
        <p:spPr>
          <a:xfrm>
            <a:off x="7083425" y="6235700"/>
            <a:ext cx="1708150"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0BFF466-4B1F-4158-BAB4-7DFDFE772611}" type="slidenum">
              <a:rPr lang="es-ES" smtClean="0">
                <a:solidFill>
                  <a:srgbClr val="898989"/>
                </a:solidFill>
                <a:latin typeface="Arial Black" pitchFamily="34" charset="0"/>
              </a:rPr>
              <a:pPr fontAlgn="base">
                <a:spcBef>
                  <a:spcPct val="0"/>
                </a:spcBef>
                <a:spcAft>
                  <a:spcPct val="0"/>
                </a:spcAft>
                <a:buSzPct val="100000"/>
                <a:defRPr/>
              </a:pPr>
              <a:t>117</a:t>
            </a:fld>
            <a:endParaRPr lang="es-ES" smtClean="0">
              <a:solidFill>
                <a:srgbClr val="898989"/>
              </a:solidFill>
              <a:latin typeface="Arial Black" pitchFamily="34" charset="0"/>
            </a:endParaRPr>
          </a:p>
        </p:txBody>
      </p:sp>
      <p:sp>
        <p:nvSpPr>
          <p:cNvPr id="134147"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s-ES" sz="3000">
                <a:solidFill>
                  <a:srgbClr val="00B0F0"/>
                </a:solidFill>
                <a:latin typeface="Arial Black" pitchFamily="34" charset="0"/>
              </a:rPr>
              <a:t>Dinámica de la caída</a:t>
            </a:r>
          </a:p>
        </p:txBody>
      </p:sp>
      <p:sp>
        <p:nvSpPr>
          <p:cNvPr id="24" name="Text Placeholder 3"/>
          <p:cNvSpPr>
            <a:spLocks noGrp="1"/>
          </p:cNvSpPr>
          <p:nvPr>
            <p:ph type="body" sz="quarter" idx="14"/>
          </p:nvPr>
        </p:nvSpPr>
        <p:spPr>
          <a:xfrm>
            <a:off x="347663" y="4211638"/>
            <a:ext cx="8120062" cy="996950"/>
          </a:xfrm>
        </p:spPr>
        <p:txBody>
          <a:bodyPr/>
          <a:lstStyle/>
          <a:p>
            <a:pPr marL="0" indent="0" eaLnBrk="1" hangingPunct="1">
              <a:lnSpc>
                <a:spcPct val="120000"/>
              </a:lnSpc>
              <a:spcBef>
                <a:spcPts val="600"/>
              </a:spcBef>
              <a:spcAft>
                <a:spcPts val="600"/>
              </a:spcAft>
              <a:buClrTx/>
              <a:buFont typeface="Arial" charset="0"/>
              <a:buNone/>
            </a:pPr>
            <a:r>
              <a:rPr lang="es-ES" smtClean="0">
                <a:solidFill>
                  <a:srgbClr val="000000"/>
                </a:solidFill>
                <a:latin typeface="Arial" charset="0"/>
                <a:cs typeface="Arial" charset="0"/>
              </a:rPr>
              <a:t>Como 5 m es menor que 6,1 m, esta es una condición de trabajo segura.</a:t>
            </a:r>
          </a:p>
        </p:txBody>
      </p:sp>
      <p:sp>
        <p:nvSpPr>
          <p:cNvPr id="25"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2" name="1 Marcador de texto"/>
          <p:cNvSpPr>
            <a:spLocks noGrp="1" noRot="1" noChangeAspect="1" noMove="1" noResize="1" noEditPoints="1" noAdjustHandles="1" noChangeArrowheads="1" noChangeShapeType="1" noTextEdit="1"/>
          </p:cNvSpPr>
          <p:nvPr>
            <p:ph type="body" sz="quarter" idx="14"/>
          </p:nvPr>
        </p:nvSpPr>
        <p:spPr>
          <a:xfrm>
            <a:off x="628649" y="1379220"/>
            <a:ext cx="7400925" cy="1562418"/>
          </a:xfrm>
          <a:blipFill rotWithShape="1">
            <a:blip r:embed="rId3"/>
            <a:stretch>
              <a:fillRect l="-1071" t="-778"/>
            </a:stretch>
          </a:blipFill>
          <a:extLst/>
        </p:spPr>
        <p:txBody>
          <a:bodyPr/>
          <a:lstStyle/>
          <a:p>
            <a:pPr>
              <a:defRPr/>
            </a:pPr>
            <a:r>
              <a:rPr lang="es-ES">
                <a:noFill/>
              </a:rPr>
              <a:t> </a:t>
            </a:r>
          </a:p>
        </p:txBody>
      </p:sp>
      <p:sp>
        <p:nvSpPr>
          <p:cNvPr id="16" name="Text Placeholder 3"/>
          <p:cNvSpPr>
            <a:spLocks noGrp="1" noRot="1" noChangeAspect="1" noMove="1" noResize="1" noEditPoints="1" noAdjustHandles="1" noChangeArrowheads="1" noChangeShapeType="1" noTextEdit="1"/>
          </p:cNvSpPr>
          <p:nvPr>
            <p:ph type="body" sz="quarter" idx="14"/>
          </p:nvPr>
        </p:nvSpPr>
        <p:spPr>
          <a:xfrm>
            <a:off x="348093" y="2993849"/>
            <a:ext cx="8119251" cy="495857"/>
          </a:xfrm>
          <a:blipFill rotWithShape="1">
            <a:blip r:embed="rId4"/>
            <a:stretch>
              <a:fillRect/>
            </a:stretch>
          </a:blipFill>
          <a:extLst/>
        </p:spPr>
        <p:txBody>
          <a:bodyPr/>
          <a:lstStyle/>
          <a:p>
            <a:pPr>
              <a:defRPr/>
            </a:pPr>
            <a:r>
              <a:rPr lang="es-ES">
                <a:noFill/>
              </a:rPr>
              <a:t> </a:t>
            </a:r>
          </a:p>
        </p:txBody>
      </p:sp>
      <p:sp>
        <p:nvSpPr>
          <p:cNvPr id="18" name="Content Placeholder 2"/>
          <p:cNvSpPr>
            <a:spLocks noGrp="1" noRot="1" noChangeAspect="1" noMove="1" noResize="1" noEditPoints="1" noAdjustHandles="1" noChangeArrowheads="1" noChangeShapeType="1" noTextEdit="1"/>
          </p:cNvSpPr>
          <p:nvPr>
            <p:ph type="body" sz="quarter" idx="14"/>
          </p:nvPr>
        </p:nvSpPr>
        <p:spPr>
          <a:xfrm>
            <a:off x="348093" y="3443125"/>
            <a:ext cx="7259479" cy="502646"/>
          </a:xfrm>
          <a:blipFill rotWithShape="1">
            <a:blip r:embed="rId5"/>
            <a:stretch>
              <a:fillRect l="-168"/>
            </a:stretch>
          </a:blipFill>
          <a:extLst/>
        </p:spPr>
        <p:txBody>
          <a:bodyPr/>
          <a:lstStyle/>
          <a:p>
            <a:pPr>
              <a:defRPr/>
            </a:pPr>
            <a:r>
              <a:rPr lang="es-ES">
                <a:noFill/>
              </a:rPr>
              <a:t> </a:t>
            </a:r>
          </a:p>
        </p:txBody>
      </p:sp>
      <p:sp>
        <p:nvSpPr>
          <p:cNvPr id="19" name="TextBox 13"/>
          <p:cNvSpPr txBox="1">
            <a:spLocks noChangeArrowheads="1"/>
          </p:cNvSpPr>
          <p:nvPr/>
        </p:nvSpPr>
        <p:spPr bwMode="auto">
          <a:xfrm>
            <a:off x="3951288" y="2941638"/>
            <a:ext cx="584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200"/>
              <a:t>1,8</a:t>
            </a:r>
          </a:p>
        </p:txBody>
      </p:sp>
      <p:sp>
        <p:nvSpPr>
          <p:cNvPr id="20" name="TextBox 10"/>
          <p:cNvSpPr txBox="1">
            <a:spLocks noChangeArrowheads="1"/>
          </p:cNvSpPr>
          <p:nvPr/>
        </p:nvSpPr>
        <p:spPr bwMode="auto">
          <a:xfrm>
            <a:off x="5119688" y="2935288"/>
            <a:ext cx="5857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200"/>
              <a:t>1,1</a:t>
            </a:r>
          </a:p>
        </p:txBody>
      </p:sp>
      <p:sp>
        <p:nvSpPr>
          <p:cNvPr id="26" name="TextBox 9"/>
          <p:cNvSpPr txBox="1">
            <a:spLocks noChangeArrowheads="1"/>
          </p:cNvSpPr>
          <p:nvPr/>
        </p:nvSpPr>
        <p:spPr bwMode="auto">
          <a:xfrm>
            <a:off x="7361238" y="2924175"/>
            <a:ext cx="5842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200"/>
              <a:t>0,6</a:t>
            </a:r>
          </a:p>
        </p:txBody>
      </p:sp>
      <p:sp>
        <p:nvSpPr>
          <p:cNvPr id="27" name="TextBox 11"/>
          <p:cNvSpPr txBox="1">
            <a:spLocks noChangeArrowheads="1"/>
          </p:cNvSpPr>
          <p:nvPr/>
        </p:nvSpPr>
        <p:spPr bwMode="auto">
          <a:xfrm>
            <a:off x="4243388" y="3417888"/>
            <a:ext cx="4968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s-ES" sz="2200"/>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uild="p"/>
      <p:bldP spid="19" grpId="0"/>
      <p:bldP spid="20" grpId="0"/>
      <p:bldP spid="26" grpId="0"/>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FE28877-D124-4EA0-B33A-F483A4D2C509}" type="slidenum">
              <a:rPr lang="es-ES" smtClean="0">
                <a:solidFill>
                  <a:srgbClr val="898989"/>
                </a:solidFill>
                <a:latin typeface="Arial Black" pitchFamily="34" charset="0"/>
              </a:rPr>
              <a:pPr fontAlgn="base">
                <a:spcBef>
                  <a:spcPct val="0"/>
                </a:spcBef>
                <a:spcAft>
                  <a:spcPct val="0"/>
                </a:spcAft>
                <a:buSzPct val="100000"/>
                <a:defRPr/>
              </a:pPr>
              <a:t>118</a:t>
            </a:fld>
            <a:endParaRPr lang="es-ES" smtClean="0">
              <a:solidFill>
                <a:srgbClr val="898989"/>
              </a:solidFill>
              <a:latin typeface="Arial Black" pitchFamily="34" charset="0"/>
            </a:endParaRPr>
          </a:p>
        </p:txBody>
      </p:sp>
      <p:sp>
        <p:nvSpPr>
          <p:cNvPr id="135172"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s-ES" sz="2000" smtClean="0">
                <a:solidFill>
                  <a:srgbClr val="000000"/>
                </a:solidFill>
                <a:latin typeface="Arial" charset="0"/>
                <a:cs typeface="Arial" charset="0"/>
              </a:rPr>
              <a:t>¿Qué es una caída con oscilación?</a:t>
            </a:r>
          </a:p>
          <a:p>
            <a:pPr eaLnBrk="1" hangingPunct="1">
              <a:spcBef>
                <a:spcPts val="1013"/>
              </a:spcBef>
            </a:pPr>
            <a:r>
              <a:rPr lang="es-ES" sz="2000" smtClean="0">
                <a:solidFill>
                  <a:srgbClr val="000000"/>
                </a:solidFill>
                <a:latin typeface="Arial" charset="0"/>
                <a:cs typeface="Arial" charset="0"/>
              </a:rPr>
              <a:t>¿Cómo se puede evitar?</a:t>
            </a:r>
          </a:p>
          <a:p>
            <a:pPr eaLnBrk="1" hangingPunct="1">
              <a:spcBef>
                <a:spcPts val="1013"/>
              </a:spcBef>
            </a:pPr>
            <a:r>
              <a:rPr lang="es-ES" sz="2000" smtClean="0">
                <a:solidFill>
                  <a:srgbClr val="000000"/>
                </a:solidFill>
                <a:latin typeface="Arial" charset="0"/>
                <a:cs typeface="Arial" charset="0"/>
              </a:rPr>
              <a:t>¿Hay una diferencia entre un cordón y un cordón retráctil?</a:t>
            </a:r>
          </a:p>
        </p:txBody>
      </p:sp>
      <p:sp>
        <p:nvSpPr>
          <p:cNvPr id="135173"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Dinámica de la caída</a:t>
            </a:r>
          </a:p>
        </p:txBody>
      </p:sp>
      <p:pic>
        <p:nvPicPr>
          <p:cNvPr id="135174"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2425" y="2713038"/>
            <a:ext cx="6513513" cy="322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Content Placeholder 2"/>
          <p:cNvSpPr>
            <a:spLocks noGrp="1"/>
          </p:cNvSpPr>
          <p:nvPr>
            <p:ph type="body" sz="quarter" idx="14"/>
          </p:nvPr>
        </p:nvSpPr>
        <p:spPr>
          <a:xfrm>
            <a:off x="347663" y="1370013"/>
            <a:ext cx="5551487" cy="3514725"/>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Cordón retráctil, ejemplo 5			</a:t>
            </a:r>
          </a:p>
        </p:txBody>
      </p:sp>
      <p:sp>
        <p:nvSpPr>
          <p:cNvPr id="136195" name="TextBox 128"/>
          <p:cNvSpPr txBox="1">
            <a:spLocks noChangeArrowheads="1"/>
          </p:cNvSpPr>
          <p:nvPr/>
        </p:nvSpPr>
        <p:spPr bwMode="auto">
          <a:xfrm>
            <a:off x="347663" y="2047875"/>
            <a:ext cx="4681537"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548235"/>
                </a:solidFill>
              </a:rPr>
              <a:t>__________ Longitud del cordón</a:t>
            </a:r>
          </a:p>
        </p:txBody>
      </p:sp>
      <p:sp>
        <p:nvSpPr>
          <p:cNvPr id="136196" name="TextBox 129"/>
          <p:cNvSpPr txBox="1">
            <a:spLocks noChangeArrowheads="1"/>
          </p:cNvSpPr>
          <p:nvPr/>
        </p:nvSpPr>
        <p:spPr bwMode="auto">
          <a:xfrm>
            <a:off x="347663" y="2519363"/>
            <a:ext cx="65309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C00000"/>
                </a:solidFill>
              </a:rPr>
              <a:t>__________ + Distancia de desaceleración</a:t>
            </a:r>
          </a:p>
        </p:txBody>
      </p:sp>
      <p:sp>
        <p:nvSpPr>
          <p:cNvPr id="136197" name="TextBox 130"/>
          <p:cNvSpPr txBox="1">
            <a:spLocks noChangeArrowheads="1"/>
          </p:cNvSpPr>
          <p:nvPr/>
        </p:nvSpPr>
        <p:spPr bwMode="auto">
          <a:xfrm>
            <a:off x="347663" y="2938463"/>
            <a:ext cx="69754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4472C4"/>
                </a:solidFill>
              </a:rPr>
              <a:t>__________ + Altura del trabajador suspendido</a:t>
            </a:r>
          </a:p>
        </p:txBody>
      </p:sp>
      <p:sp>
        <p:nvSpPr>
          <p:cNvPr id="136198" name="TextBox 131"/>
          <p:cNvSpPr txBox="1">
            <a:spLocks noChangeArrowheads="1"/>
          </p:cNvSpPr>
          <p:nvPr/>
        </p:nvSpPr>
        <p:spPr bwMode="auto">
          <a:xfrm>
            <a:off x="347663" y="3363913"/>
            <a:ext cx="52673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6600CC"/>
                </a:solidFill>
              </a:rPr>
              <a:t>__________ + Factor de seguridad</a:t>
            </a:r>
          </a:p>
        </p:txBody>
      </p:sp>
      <p:sp>
        <p:nvSpPr>
          <p:cNvPr id="136199" name="TextBox 132"/>
          <p:cNvSpPr txBox="1">
            <a:spLocks noChangeArrowheads="1"/>
          </p:cNvSpPr>
          <p:nvPr/>
        </p:nvSpPr>
        <p:spPr bwMode="auto">
          <a:xfrm>
            <a:off x="347663" y="3797300"/>
            <a:ext cx="68135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009999"/>
                </a:solidFill>
              </a:rPr>
              <a:t>__________ = Distancia de caída</a:t>
            </a:r>
          </a:p>
        </p:txBody>
      </p:sp>
      <p:sp>
        <p:nvSpPr>
          <p:cNvPr id="134" name="TextBox 133"/>
          <p:cNvSpPr txBox="1">
            <a:spLocks noChangeArrowheads="1"/>
          </p:cNvSpPr>
          <p:nvPr/>
        </p:nvSpPr>
        <p:spPr bwMode="auto">
          <a:xfrm>
            <a:off x="677863" y="2047875"/>
            <a:ext cx="11525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 1,2 m</a:t>
            </a:r>
          </a:p>
        </p:txBody>
      </p:sp>
      <p:sp>
        <p:nvSpPr>
          <p:cNvPr id="135" name="TextBox 134"/>
          <p:cNvSpPr txBox="1">
            <a:spLocks noChangeArrowheads="1"/>
          </p:cNvSpPr>
          <p:nvPr/>
        </p:nvSpPr>
        <p:spPr bwMode="auto">
          <a:xfrm>
            <a:off x="754063" y="2511425"/>
            <a:ext cx="12112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1,1 m</a:t>
            </a:r>
          </a:p>
        </p:txBody>
      </p:sp>
      <p:sp>
        <p:nvSpPr>
          <p:cNvPr id="136" name="TextBox 135"/>
          <p:cNvSpPr txBox="1">
            <a:spLocks noChangeArrowheads="1"/>
          </p:cNvSpPr>
          <p:nvPr/>
        </p:nvSpPr>
        <p:spPr bwMode="auto">
          <a:xfrm>
            <a:off x="765175" y="2933700"/>
            <a:ext cx="1076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1,8 m</a:t>
            </a:r>
          </a:p>
        </p:txBody>
      </p:sp>
      <p:sp>
        <p:nvSpPr>
          <p:cNvPr id="137" name="TextBox 136"/>
          <p:cNvSpPr txBox="1">
            <a:spLocks noChangeArrowheads="1"/>
          </p:cNvSpPr>
          <p:nvPr/>
        </p:nvSpPr>
        <p:spPr bwMode="auto">
          <a:xfrm>
            <a:off x="771525" y="3368675"/>
            <a:ext cx="965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0,6 m</a:t>
            </a:r>
          </a:p>
        </p:txBody>
      </p:sp>
      <p:sp>
        <p:nvSpPr>
          <p:cNvPr id="138" name="TextBox 137"/>
          <p:cNvSpPr txBox="1">
            <a:spLocks noChangeArrowheads="1"/>
          </p:cNvSpPr>
          <p:nvPr/>
        </p:nvSpPr>
        <p:spPr bwMode="auto">
          <a:xfrm>
            <a:off x="771525" y="3795713"/>
            <a:ext cx="121126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4,7 m</a:t>
            </a:r>
          </a:p>
        </p:txBody>
      </p:sp>
      <p:sp>
        <p:nvSpPr>
          <p:cNvPr id="17" name="Slide Number Placeholder 2"/>
          <p:cNvSpPr>
            <a:spLocks noGrp="1"/>
          </p:cNvSpPr>
          <p:nvPr>
            <p:ph type="sldNum" sz="quarter" idx="17"/>
          </p:nvPr>
        </p:nvSpPr>
        <p:spPr>
          <a:xfrm>
            <a:off x="7005638" y="6235700"/>
            <a:ext cx="1709737" cy="274638"/>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8C4F196-0B88-414F-8CBC-0CCC9CFDFA4E}" type="slidenum">
              <a:rPr lang="en-US" smtClean="0">
                <a:solidFill>
                  <a:srgbClr val="898989"/>
                </a:solidFill>
                <a:latin typeface="Arial Black" pitchFamily="34" charset="0"/>
              </a:rPr>
              <a:pPr fontAlgn="base">
                <a:spcBef>
                  <a:spcPct val="0"/>
                </a:spcBef>
                <a:spcAft>
                  <a:spcPct val="0"/>
                </a:spcAft>
                <a:buSzPct val="100000"/>
                <a:defRPr/>
              </a:pPr>
              <a:t>119</a:t>
            </a:fld>
            <a:endParaRPr lang="en-US" smtClean="0">
              <a:solidFill>
                <a:srgbClr val="898989"/>
              </a:solidFill>
              <a:latin typeface="Arial Black" pitchFamily="34" charset="0"/>
            </a:endParaRPr>
          </a:p>
        </p:txBody>
      </p:sp>
      <p:sp>
        <p:nvSpPr>
          <p:cNvPr id="136206" name="TextBox 17"/>
          <p:cNvSpPr txBox="1">
            <a:spLocks noChangeArrowheads="1"/>
          </p:cNvSpPr>
          <p:nvPr/>
        </p:nvSpPr>
        <p:spPr bwMode="auto">
          <a:xfrm>
            <a:off x="388938" y="4248150"/>
            <a:ext cx="8285162"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000000"/>
                </a:solidFill>
              </a:rPr>
              <a:t>__________ Altura del punto de anclaje por encima de la superficie de caída</a:t>
            </a:r>
          </a:p>
        </p:txBody>
      </p:sp>
      <p:sp>
        <p:nvSpPr>
          <p:cNvPr id="19" name="TextBox 18"/>
          <p:cNvSpPr txBox="1">
            <a:spLocks noChangeArrowheads="1"/>
          </p:cNvSpPr>
          <p:nvPr/>
        </p:nvSpPr>
        <p:spPr bwMode="auto">
          <a:xfrm>
            <a:off x="773113" y="4222750"/>
            <a:ext cx="98425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6,1 m</a:t>
            </a:r>
          </a:p>
        </p:txBody>
      </p:sp>
      <p:sp>
        <p:nvSpPr>
          <p:cNvPr id="136208"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Dinámica de la caída</a:t>
            </a:r>
          </a:p>
        </p:txBody>
      </p:sp>
      <p:sp>
        <p:nvSpPr>
          <p:cNvPr id="20"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3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sz="1350"/>
          </a:p>
        </p:txBody>
      </p:sp>
      <p:sp>
        <p:nvSpPr>
          <p:cNvPr id="26628" name="Title 1"/>
          <p:cNvSpPr>
            <a:spLocks noGrp="1"/>
          </p:cNvSpPr>
          <p:nvPr>
            <p:ph type="title"/>
          </p:nvPr>
        </p:nvSpPr>
        <p:spPr>
          <a:xfrm rot="16200000">
            <a:off x="5059363" y="2659062"/>
            <a:ext cx="6313488" cy="995363"/>
          </a:xfrm>
        </p:spPr>
        <p:txBody>
          <a:bodyPr/>
          <a:lstStyle/>
          <a:p>
            <a:pPr eaLnBrk="1" hangingPunct="1"/>
            <a:r>
              <a:rPr lang="es-ES" sz="3000" smtClean="0">
                <a:solidFill>
                  <a:srgbClr val="00B0F0"/>
                </a:solidFill>
                <a:latin typeface="Arial Black" pitchFamily="34" charset="0"/>
              </a:rPr>
              <a:t>MÓDULO 1: </a:t>
            </a:r>
            <a:r>
              <a:rPr lang="es-ES" sz="3000" smtClean="0">
                <a:solidFill>
                  <a:srgbClr val="FFFFFF"/>
                </a:solidFill>
                <a:latin typeface="Arial Black" pitchFamily="34" charset="0"/>
              </a:rPr>
              <a:t>Reconocimiento de los peligros de caídas</a:t>
            </a:r>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Content Placeholder 2"/>
          <p:cNvSpPr>
            <a:spLocks noGrp="1"/>
          </p:cNvSpPr>
          <p:nvPr>
            <p:ph type="body" sz="quarter" idx="14"/>
          </p:nvPr>
        </p:nvSpPr>
        <p:spPr>
          <a:xfrm>
            <a:off x="347663" y="1370013"/>
            <a:ext cx="5551487" cy="3514725"/>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					</a:t>
            </a:r>
          </a:p>
        </p:txBody>
      </p:sp>
      <p:sp>
        <p:nvSpPr>
          <p:cNvPr id="137219" name="TextBox 128"/>
          <p:cNvSpPr txBox="1">
            <a:spLocks noChangeArrowheads="1"/>
          </p:cNvSpPr>
          <p:nvPr/>
        </p:nvSpPr>
        <p:spPr bwMode="auto">
          <a:xfrm>
            <a:off x="3910013" y="2076450"/>
            <a:ext cx="4730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548235"/>
                </a:solidFill>
              </a:rPr>
              <a:t>__________ Longitud del cordón</a:t>
            </a:r>
          </a:p>
        </p:txBody>
      </p:sp>
      <p:sp>
        <p:nvSpPr>
          <p:cNvPr id="137220" name="TextBox 129"/>
          <p:cNvSpPr txBox="1">
            <a:spLocks noChangeArrowheads="1"/>
          </p:cNvSpPr>
          <p:nvPr/>
        </p:nvSpPr>
        <p:spPr bwMode="auto">
          <a:xfrm>
            <a:off x="3903663" y="2519363"/>
            <a:ext cx="54991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C00000"/>
                </a:solidFill>
              </a:rPr>
              <a:t>__________ + Distancia de desaceleración</a:t>
            </a:r>
          </a:p>
        </p:txBody>
      </p:sp>
      <p:sp>
        <p:nvSpPr>
          <p:cNvPr id="137221" name="TextBox 130"/>
          <p:cNvSpPr txBox="1">
            <a:spLocks noChangeArrowheads="1"/>
          </p:cNvSpPr>
          <p:nvPr/>
        </p:nvSpPr>
        <p:spPr bwMode="auto">
          <a:xfrm>
            <a:off x="3903663" y="2938463"/>
            <a:ext cx="487521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4472C4"/>
                </a:solidFill>
              </a:rPr>
              <a:t>__________ + Altura del trabajador </a:t>
            </a:r>
          </a:p>
          <a:p>
            <a:pPr eaLnBrk="1" hangingPunct="1">
              <a:buSzPct val="100000"/>
            </a:pPr>
            <a:r>
              <a:rPr lang="es-ES" sz="2000" b="1">
                <a:solidFill>
                  <a:srgbClr val="4472C4"/>
                </a:solidFill>
              </a:rPr>
              <a:t>                        suspendido</a:t>
            </a:r>
          </a:p>
        </p:txBody>
      </p:sp>
      <p:sp>
        <p:nvSpPr>
          <p:cNvPr id="137222" name="TextBox 131"/>
          <p:cNvSpPr txBox="1">
            <a:spLocks noChangeArrowheads="1"/>
          </p:cNvSpPr>
          <p:nvPr/>
        </p:nvSpPr>
        <p:spPr bwMode="auto">
          <a:xfrm>
            <a:off x="3903663" y="3527425"/>
            <a:ext cx="52673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6600CC"/>
                </a:solidFill>
              </a:rPr>
              <a:t>__________ + Factor de seguridad</a:t>
            </a:r>
          </a:p>
        </p:txBody>
      </p:sp>
      <p:sp>
        <p:nvSpPr>
          <p:cNvPr id="137223" name="TextBox 132"/>
          <p:cNvSpPr txBox="1">
            <a:spLocks noChangeArrowheads="1"/>
          </p:cNvSpPr>
          <p:nvPr/>
        </p:nvSpPr>
        <p:spPr bwMode="auto">
          <a:xfrm>
            <a:off x="3903663" y="3924300"/>
            <a:ext cx="5240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009999"/>
                </a:solidFill>
              </a:rPr>
              <a:t>__________ = Distancia de caída</a:t>
            </a:r>
          </a:p>
        </p:txBody>
      </p:sp>
      <p:sp>
        <p:nvSpPr>
          <p:cNvPr id="134" name="TextBox 133"/>
          <p:cNvSpPr txBox="1">
            <a:spLocks noChangeArrowheads="1"/>
          </p:cNvSpPr>
          <p:nvPr/>
        </p:nvSpPr>
        <p:spPr bwMode="auto">
          <a:xfrm>
            <a:off x="4183063" y="2043113"/>
            <a:ext cx="11525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2,7 m</a:t>
            </a:r>
          </a:p>
        </p:txBody>
      </p:sp>
      <p:sp>
        <p:nvSpPr>
          <p:cNvPr id="135" name="TextBox 134"/>
          <p:cNvSpPr txBox="1">
            <a:spLocks noChangeArrowheads="1"/>
          </p:cNvSpPr>
          <p:nvPr/>
        </p:nvSpPr>
        <p:spPr bwMode="auto">
          <a:xfrm>
            <a:off x="4213225" y="2513013"/>
            <a:ext cx="12096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1,1 m</a:t>
            </a:r>
          </a:p>
        </p:txBody>
      </p:sp>
      <p:sp>
        <p:nvSpPr>
          <p:cNvPr id="136" name="TextBox 135"/>
          <p:cNvSpPr txBox="1">
            <a:spLocks noChangeArrowheads="1"/>
          </p:cNvSpPr>
          <p:nvPr/>
        </p:nvSpPr>
        <p:spPr bwMode="auto">
          <a:xfrm>
            <a:off x="4208463" y="2924175"/>
            <a:ext cx="10763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1,8 m</a:t>
            </a:r>
          </a:p>
        </p:txBody>
      </p:sp>
      <p:sp>
        <p:nvSpPr>
          <p:cNvPr id="137" name="TextBox 136"/>
          <p:cNvSpPr txBox="1">
            <a:spLocks noChangeArrowheads="1"/>
          </p:cNvSpPr>
          <p:nvPr/>
        </p:nvSpPr>
        <p:spPr bwMode="auto">
          <a:xfrm>
            <a:off x="4211638" y="3516313"/>
            <a:ext cx="9366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0,6 m</a:t>
            </a:r>
          </a:p>
        </p:txBody>
      </p:sp>
      <p:sp>
        <p:nvSpPr>
          <p:cNvPr id="138" name="TextBox 137"/>
          <p:cNvSpPr txBox="1">
            <a:spLocks noChangeArrowheads="1"/>
          </p:cNvSpPr>
          <p:nvPr/>
        </p:nvSpPr>
        <p:spPr bwMode="auto">
          <a:xfrm>
            <a:off x="4213225" y="3925888"/>
            <a:ext cx="12096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6,3 m</a:t>
            </a:r>
          </a:p>
        </p:txBody>
      </p:sp>
      <p:sp>
        <p:nvSpPr>
          <p:cNvPr id="17" name="Slide Number Placeholder 2"/>
          <p:cNvSpPr>
            <a:spLocks noGrp="1"/>
          </p:cNvSpPr>
          <p:nvPr>
            <p:ph type="sldNum" sz="quarter" idx="17"/>
          </p:nvPr>
        </p:nvSpPr>
        <p:spPr>
          <a:xfrm>
            <a:off x="7005638" y="6235700"/>
            <a:ext cx="1709737" cy="274638"/>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51DF008-343F-47F8-AE9F-87ABDC677A14}" type="slidenum">
              <a:rPr lang="es-ES" smtClean="0">
                <a:solidFill>
                  <a:srgbClr val="898989"/>
                </a:solidFill>
                <a:latin typeface="Arial Black" pitchFamily="34" charset="0"/>
              </a:rPr>
              <a:pPr fontAlgn="base">
                <a:spcBef>
                  <a:spcPct val="0"/>
                </a:spcBef>
                <a:spcAft>
                  <a:spcPct val="0"/>
                </a:spcAft>
                <a:buSzPct val="100000"/>
                <a:defRPr/>
              </a:pPr>
              <a:t>120</a:t>
            </a:fld>
            <a:endParaRPr lang="es-ES" smtClean="0">
              <a:solidFill>
                <a:srgbClr val="898989"/>
              </a:solidFill>
              <a:latin typeface="Arial Black" pitchFamily="34" charset="0"/>
            </a:endParaRPr>
          </a:p>
        </p:txBody>
      </p:sp>
      <p:sp>
        <p:nvSpPr>
          <p:cNvPr id="137230" name="TextBox 17"/>
          <p:cNvSpPr txBox="1">
            <a:spLocks noChangeArrowheads="1"/>
          </p:cNvSpPr>
          <p:nvPr/>
        </p:nvSpPr>
        <p:spPr bwMode="auto">
          <a:xfrm>
            <a:off x="3981450" y="4371975"/>
            <a:ext cx="4892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000" b="1">
                <a:solidFill>
                  <a:srgbClr val="000000"/>
                </a:solidFill>
              </a:rPr>
              <a:t>__________ Altura del punto de anclaje por encima de la superficie de caída</a:t>
            </a:r>
          </a:p>
        </p:txBody>
      </p:sp>
      <p:sp>
        <p:nvSpPr>
          <p:cNvPr id="19" name="TextBox 18"/>
          <p:cNvSpPr txBox="1">
            <a:spLocks noChangeArrowheads="1"/>
          </p:cNvSpPr>
          <p:nvPr/>
        </p:nvSpPr>
        <p:spPr bwMode="auto">
          <a:xfrm>
            <a:off x="4210050" y="4349750"/>
            <a:ext cx="9842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6,1 m</a:t>
            </a:r>
          </a:p>
        </p:txBody>
      </p:sp>
      <p:sp>
        <p:nvSpPr>
          <p:cNvPr id="137232"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Dinámica de la caída</a:t>
            </a:r>
          </a:p>
        </p:txBody>
      </p:sp>
      <p:sp>
        <p:nvSpPr>
          <p:cNvPr id="20"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137234" name="Text Placeholder 3"/>
          <p:cNvSpPr txBox="1">
            <a:spLocks/>
          </p:cNvSpPr>
          <p:nvPr/>
        </p:nvSpPr>
        <p:spPr bwMode="auto">
          <a:xfrm>
            <a:off x="320675" y="1325563"/>
            <a:ext cx="668496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Wingdings" pitchFamily="2" charset="2"/>
              <a:buChar char="§"/>
            </a:pPr>
            <a:r>
              <a:rPr lang="es-ES" sz="2200">
                <a:solidFill>
                  <a:srgbClr val="000000"/>
                </a:solidFill>
              </a:rPr>
              <a:t>Considere qué le sucede a la distancia de caída cuando se para más lejos del punto de anclaje.</a:t>
            </a:r>
          </a:p>
        </p:txBody>
      </p:sp>
      <p:pic>
        <p:nvPicPr>
          <p:cNvPr id="137235"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2286000"/>
            <a:ext cx="3282950"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38" grpId="0"/>
      <p:bldP spid="1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4ACFC5C-C170-4E0B-BC3F-4D7013879E77}" type="slidenum">
              <a:rPr lang="en-US" smtClean="0">
                <a:solidFill>
                  <a:srgbClr val="898989"/>
                </a:solidFill>
                <a:latin typeface="Arial Black" pitchFamily="34" charset="0"/>
              </a:rPr>
              <a:pPr fontAlgn="base">
                <a:spcBef>
                  <a:spcPct val="0"/>
                </a:spcBef>
                <a:spcAft>
                  <a:spcPct val="0"/>
                </a:spcAft>
                <a:buSzPct val="100000"/>
                <a:defRPr/>
              </a:pPr>
              <a:t>121</a:t>
            </a:fld>
            <a:endParaRPr lang="en-US" smtClean="0">
              <a:solidFill>
                <a:srgbClr val="898989"/>
              </a:solidFill>
              <a:latin typeface="Arial Black" pitchFamily="34" charset="0"/>
            </a:endParaRPr>
          </a:p>
        </p:txBody>
      </p:sp>
      <p:sp>
        <p:nvSpPr>
          <p:cNvPr id="138244" name="Text Placeholder 3"/>
          <p:cNvSpPr>
            <a:spLocks noGrp="1"/>
          </p:cNvSpPr>
          <p:nvPr>
            <p:ph type="body" sz="quarter" idx="14"/>
          </p:nvPr>
        </p:nvSpPr>
        <p:spPr>
          <a:xfrm>
            <a:off x="358775" y="137953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Consulte la actividad (SG página 83)</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Tómese 5 minutos para completar los cálculos para la hipótesis y responda las preguntas.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Esté preparado para compartir los resultados.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Revise las respuestas con la clase.</a:t>
            </a:r>
          </a:p>
        </p:txBody>
      </p:sp>
      <p:sp>
        <p:nvSpPr>
          <p:cNvPr id="13824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Calcular la caída</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Actividad</a:t>
            </a:r>
            <a:r>
              <a:rPr lang="en-US" sz="8000" dirty="0">
                <a:latin typeface="Arial" panose="020B0604020202020204" pitchFamily="34" charset="0"/>
                <a:cs typeface="Arial" panose="020B0604020202020204" pitchFamily="34" charset="0"/>
              </a:rPr>
              <a:t> 8</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Content Placeholder 2"/>
          <p:cNvSpPr>
            <a:spLocks noGrp="1"/>
          </p:cNvSpPr>
          <p:nvPr>
            <p:ph type="body" sz="quarter" idx="14"/>
          </p:nvPr>
        </p:nvSpPr>
        <p:spPr>
          <a:xfrm>
            <a:off x="628650" y="1379538"/>
            <a:ext cx="740092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				</a:t>
            </a: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r>
              <a:rPr lang="en-US" smtClean="0">
                <a:solidFill>
                  <a:srgbClr val="000000"/>
                </a:solidFill>
                <a:latin typeface="Arial" charset="0"/>
                <a:cs typeface="Arial" charset="0"/>
              </a:rPr>
              <a:t>	</a:t>
            </a:r>
          </a:p>
        </p:txBody>
      </p:sp>
      <p:sp>
        <p:nvSpPr>
          <p:cNvPr id="139267" name="Text Placeholder 3"/>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Calcular la caída</a:t>
            </a:r>
          </a:p>
        </p:txBody>
      </p:sp>
      <p:sp>
        <p:nvSpPr>
          <p:cNvPr id="139268" name="TextBox 128"/>
          <p:cNvSpPr txBox="1">
            <a:spLocks noChangeArrowheads="1"/>
          </p:cNvSpPr>
          <p:nvPr/>
        </p:nvSpPr>
        <p:spPr bwMode="auto">
          <a:xfrm>
            <a:off x="3643313" y="1644650"/>
            <a:ext cx="51212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548235"/>
                </a:solidFill>
              </a:rPr>
              <a:t>______ + Longitud del cordón</a:t>
            </a:r>
          </a:p>
        </p:txBody>
      </p:sp>
      <p:sp>
        <p:nvSpPr>
          <p:cNvPr id="139269" name="TextBox 129"/>
          <p:cNvSpPr txBox="1">
            <a:spLocks noChangeArrowheads="1"/>
          </p:cNvSpPr>
          <p:nvPr/>
        </p:nvSpPr>
        <p:spPr bwMode="auto">
          <a:xfrm>
            <a:off x="3643313" y="2325688"/>
            <a:ext cx="53006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000" b="1">
                <a:solidFill>
                  <a:srgbClr val="C00000"/>
                </a:solidFill>
              </a:rPr>
              <a:t>______ </a:t>
            </a:r>
            <a:r>
              <a:rPr lang="en-US" sz="2200" b="1">
                <a:solidFill>
                  <a:srgbClr val="C00000"/>
                </a:solidFill>
              </a:rPr>
              <a:t>+ Distancia de desaceleración</a:t>
            </a:r>
          </a:p>
        </p:txBody>
      </p:sp>
      <p:sp>
        <p:nvSpPr>
          <p:cNvPr id="139270" name="TextBox 130"/>
          <p:cNvSpPr txBox="1">
            <a:spLocks noChangeArrowheads="1"/>
          </p:cNvSpPr>
          <p:nvPr/>
        </p:nvSpPr>
        <p:spPr bwMode="auto">
          <a:xfrm>
            <a:off x="3643313" y="2998788"/>
            <a:ext cx="53006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000" b="1">
                <a:solidFill>
                  <a:srgbClr val="4472C4"/>
                </a:solidFill>
              </a:rPr>
              <a:t>______ </a:t>
            </a:r>
            <a:r>
              <a:rPr lang="en-US" sz="2200" b="1">
                <a:solidFill>
                  <a:srgbClr val="4472C4"/>
                </a:solidFill>
              </a:rPr>
              <a:t>+ Altura del trabajador suspendido</a:t>
            </a:r>
          </a:p>
        </p:txBody>
      </p:sp>
      <p:sp>
        <p:nvSpPr>
          <p:cNvPr id="139271" name="TextBox 131"/>
          <p:cNvSpPr txBox="1">
            <a:spLocks noChangeArrowheads="1"/>
          </p:cNvSpPr>
          <p:nvPr/>
        </p:nvSpPr>
        <p:spPr bwMode="auto">
          <a:xfrm>
            <a:off x="3643313" y="3673475"/>
            <a:ext cx="5500687"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000" b="1">
                <a:solidFill>
                  <a:srgbClr val="6600CC"/>
                </a:solidFill>
              </a:rPr>
              <a:t>______</a:t>
            </a:r>
            <a:r>
              <a:rPr lang="en-US" sz="2200" b="1">
                <a:solidFill>
                  <a:srgbClr val="6600CC"/>
                </a:solidFill>
              </a:rPr>
              <a:t> + Factor de seguridad</a:t>
            </a:r>
          </a:p>
        </p:txBody>
      </p:sp>
      <p:sp>
        <p:nvSpPr>
          <p:cNvPr id="139272" name="TextBox 132"/>
          <p:cNvSpPr txBox="1">
            <a:spLocks noChangeArrowheads="1"/>
          </p:cNvSpPr>
          <p:nvPr/>
        </p:nvSpPr>
        <p:spPr bwMode="auto">
          <a:xfrm>
            <a:off x="3643313" y="4525963"/>
            <a:ext cx="55006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000" b="1">
                <a:solidFill>
                  <a:srgbClr val="009999"/>
                </a:solidFill>
              </a:rPr>
              <a:t>______ </a:t>
            </a:r>
            <a:r>
              <a:rPr lang="en-US" sz="2200" b="1">
                <a:solidFill>
                  <a:srgbClr val="009999"/>
                </a:solidFill>
              </a:rPr>
              <a:t>= Distancia de caída</a:t>
            </a:r>
          </a:p>
        </p:txBody>
      </p:sp>
      <p:sp>
        <p:nvSpPr>
          <p:cNvPr id="134" name="TextBox 133"/>
          <p:cNvSpPr txBox="1">
            <a:spLocks noChangeArrowheads="1"/>
          </p:cNvSpPr>
          <p:nvPr/>
        </p:nvSpPr>
        <p:spPr bwMode="auto">
          <a:xfrm>
            <a:off x="3746500" y="1652588"/>
            <a:ext cx="92233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1,8 m</a:t>
            </a:r>
          </a:p>
        </p:txBody>
      </p:sp>
      <p:sp>
        <p:nvSpPr>
          <p:cNvPr id="135" name="TextBox 134"/>
          <p:cNvSpPr txBox="1">
            <a:spLocks noChangeArrowheads="1"/>
          </p:cNvSpPr>
          <p:nvPr/>
        </p:nvSpPr>
        <p:spPr bwMode="auto">
          <a:xfrm>
            <a:off x="3716338" y="2297113"/>
            <a:ext cx="982662"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1,1 m</a:t>
            </a:r>
          </a:p>
        </p:txBody>
      </p:sp>
      <p:sp>
        <p:nvSpPr>
          <p:cNvPr id="136" name="TextBox 135"/>
          <p:cNvSpPr txBox="1">
            <a:spLocks noChangeArrowheads="1"/>
          </p:cNvSpPr>
          <p:nvPr/>
        </p:nvSpPr>
        <p:spPr bwMode="auto">
          <a:xfrm>
            <a:off x="3759200" y="2933700"/>
            <a:ext cx="89693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1,8 m</a:t>
            </a:r>
          </a:p>
        </p:txBody>
      </p:sp>
      <p:sp>
        <p:nvSpPr>
          <p:cNvPr id="137" name="TextBox 136"/>
          <p:cNvSpPr txBox="1">
            <a:spLocks noChangeArrowheads="1"/>
          </p:cNvSpPr>
          <p:nvPr/>
        </p:nvSpPr>
        <p:spPr bwMode="auto">
          <a:xfrm>
            <a:off x="3765550" y="3600450"/>
            <a:ext cx="9366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0,6 m</a:t>
            </a:r>
          </a:p>
        </p:txBody>
      </p:sp>
      <p:sp>
        <p:nvSpPr>
          <p:cNvPr id="138" name="TextBox 137"/>
          <p:cNvSpPr txBox="1">
            <a:spLocks noChangeArrowheads="1"/>
          </p:cNvSpPr>
          <p:nvPr/>
        </p:nvSpPr>
        <p:spPr bwMode="auto">
          <a:xfrm>
            <a:off x="3746500" y="4487863"/>
            <a:ext cx="9763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5,3 m</a:t>
            </a:r>
          </a:p>
        </p:txBody>
      </p:sp>
      <p:sp>
        <p:nvSpPr>
          <p:cNvPr id="16"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17"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B853DED-4C57-46BA-8EEA-4DE1EA6138EE}" type="slidenum">
              <a:rPr lang="en-US" smtClean="0">
                <a:solidFill>
                  <a:srgbClr val="898989"/>
                </a:solidFill>
                <a:latin typeface="Arial Black" pitchFamily="34" charset="0"/>
              </a:rPr>
              <a:pPr fontAlgn="base">
                <a:spcBef>
                  <a:spcPct val="0"/>
                </a:spcBef>
                <a:spcAft>
                  <a:spcPct val="0"/>
                </a:spcAft>
                <a:buSzPct val="100000"/>
                <a:defRPr/>
              </a:pPr>
              <a:t>122</a:t>
            </a:fld>
            <a:endParaRPr lang="en-US" smtClean="0">
              <a:solidFill>
                <a:srgbClr val="898989"/>
              </a:solidFill>
              <a:latin typeface="Arial Black" pitchFamily="34" charset="0"/>
            </a:endParaRPr>
          </a:p>
        </p:txBody>
      </p:sp>
      <p:sp>
        <p:nvSpPr>
          <p:cNvPr id="139280" name="TextBox 18"/>
          <p:cNvSpPr txBox="1">
            <a:spLocks noChangeArrowheads="1"/>
          </p:cNvSpPr>
          <p:nvPr/>
        </p:nvSpPr>
        <p:spPr bwMode="auto">
          <a:xfrm>
            <a:off x="3643313" y="5086350"/>
            <a:ext cx="53879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b="1">
                <a:solidFill>
                  <a:srgbClr val="000000"/>
                </a:solidFill>
              </a:rPr>
              <a:t>______ Altura del punto de anclaje por encima </a:t>
            </a:r>
          </a:p>
          <a:p>
            <a:pPr eaLnBrk="1" hangingPunct="1">
              <a:buSzPct val="100000"/>
            </a:pPr>
            <a:r>
              <a:rPr lang="en-US" sz="2200" b="1">
                <a:solidFill>
                  <a:srgbClr val="000000"/>
                </a:solidFill>
              </a:rPr>
              <a:t>	 de la superficie de caída</a:t>
            </a:r>
          </a:p>
        </p:txBody>
      </p:sp>
      <p:sp>
        <p:nvSpPr>
          <p:cNvPr id="20" name="TextBox 19"/>
          <p:cNvSpPr txBox="1">
            <a:spLocks noChangeArrowheads="1"/>
          </p:cNvSpPr>
          <p:nvPr/>
        </p:nvSpPr>
        <p:spPr bwMode="auto">
          <a:xfrm>
            <a:off x="3754438" y="5029200"/>
            <a:ext cx="906462"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n-US" sz="2200">
                <a:solidFill>
                  <a:srgbClr val="000000"/>
                </a:solidFill>
              </a:rPr>
              <a:t>5,2 m</a:t>
            </a:r>
          </a:p>
        </p:txBody>
      </p:sp>
      <p:pic>
        <p:nvPicPr>
          <p:cNvPr id="139282"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1138" y="1751013"/>
            <a:ext cx="3284537" cy="384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p:bldP spid="135" grpId="0"/>
      <p:bldP spid="136" grpId="0"/>
      <p:bldP spid="137" grpId="0"/>
      <p:bldP spid="138" grpId="0"/>
      <p:bldP spid="20"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Content Placeholder 2"/>
          <p:cNvSpPr>
            <a:spLocks noGrp="1"/>
          </p:cNvSpPr>
          <p:nvPr>
            <p:ph type="body" sz="quarter" idx="14"/>
          </p:nvPr>
        </p:nvSpPr>
        <p:spPr>
          <a:xfrm>
            <a:off x="628650" y="1379538"/>
            <a:ext cx="74009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			</a:t>
            </a:r>
          </a:p>
          <a:p>
            <a:pPr marL="0" indent="0" eaLnBrk="1" hangingPunct="1">
              <a:spcBef>
                <a:spcPts val="1013"/>
              </a:spcBef>
              <a:buClrTx/>
              <a:buFont typeface="Arial" charset="0"/>
              <a:buNone/>
            </a:pPr>
            <a:endParaRPr lang="es-ES" smtClean="0">
              <a:solidFill>
                <a:srgbClr val="000000"/>
              </a:solidFill>
              <a:latin typeface="Arial" charset="0"/>
              <a:cs typeface="Arial" charset="0"/>
            </a:endParaRPr>
          </a:p>
          <a:p>
            <a:pPr marL="0" indent="0" eaLnBrk="1" hangingPunct="1">
              <a:spcBef>
                <a:spcPts val="1013"/>
              </a:spcBef>
              <a:buClrTx/>
              <a:buFont typeface="Arial" charset="0"/>
              <a:buNone/>
            </a:pPr>
            <a:endParaRPr lang="es-ES" smtClean="0">
              <a:solidFill>
                <a:srgbClr val="000000"/>
              </a:solidFill>
              <a:latin typeface="Arial" charset="0"/>
              <a:cs typeface="Arial" charset="0"/>
            </a:endParaRPr>
          </a:p>
          <a:p>
            <a:pPr marL="0" indent="0" eaLnBrk="1" hangingPunct="1">
              <a:spcBef>
                <a:spcPts val="1013"/>
              </a:spcBef>
              <a:buClrTx/>
              <a:buFont typeface="Arial" charset="0"/>
              <a:buNone/>
            </a:pPr>
            <a:endParaRPr lang="es-ES" smtClean="0">
              <a:solidFill>
                <a:srgbClr val="000000"/>
              </a:solidFill>
              <a:latin typeface="Arial" charset="0"/>
              <a:cs typeface="Arial" charset="0"/>
            </a:endParaRPr>
          </a:p>
          <a:p>
            <a:pPr marL="0" indent="0" eaLnBrk="1" hangingPunct="1">
              <a:spcBef>
                <a:spcPts val="1013"/>
              </a:spcBef>
              <a:buClrTx/>
              <a:buFont typeface="Arial" charset="0"/>
              <a:buNone/>
            </a:pPr>
            <a:r>
              <a:rPr lang="es-ES" smtClean="0">
                <a:solidFill>
                  <a:srgbClr val="000000"/>
                </a:solidFill>
                <a:latin typeface="Arial" charset="0"/>
                <a:cs typeface="Arial" charset="0"/>
              </a:rPr>
              <a:t>		</a:t>
            </a:r>
          </a:p>
        </p:txBody>
      </p:sp>
      <p:sp>
        <p:nvSpPr>
          <p:cNvPr id="140291" name="Text Placeholder 3"/>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Calcular la caída</a:t>
            </a:r>
          </a:p>
        </p:txBody>
      </p:sp>
      <p:sp>
        <p:nvSpPr>
          <p:cNvPr id="140292" name="TextBox 128"/>
          <p:cNvSpPr txBox="1">
            <a:spLocks noChangeArrowheads="1"/>
          </p:cNvSpPr>
          <p:nvPr/>
        </p:nvSpPr>
        <p:spPr bwMode="auto">
          <a:xfrm>
            <a:off x="358775" y="1304925"/>
            <a:ext cx="74342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________: Altura del punto de anclaje por encima de la superficie de trabajo</a:t>
            </a:r>
          </a:p>
        </p:txBody>
      </p:sp>
      <p:sp>
        <p:nvSpPr>
          <p:cNvPr id="140293" name="TextBox 129"/>
          <p:cNvSpPr txBox="1">
            <a:spLocks noChangeArrowheads="1"/>
          </p:cNvSpPr>
          <p:nvPr/>
        </p:nvSpPr>
        <p:spPr bwMode="auto">
          <a:xfrm>
            <a:off x="358775" y="2127250"/>
            <a:ext cx="480695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________: Altura del anillo en D</a:t>
            </a:r>
          </a:p>
        </p:txBody>
      </p:sp>
      <p:sp>
        <p:nvSpPr>
          <p:cNvPr id="140294" name="TextBox 130"/>
          <p:cNvSpPr txBox="1">
            <a:spLocks noChangeArrowheads="1"/>
          </p:cNvSpPr>
          <p:nvPr/>
        </p:nvSpPr>
        <p:spPr bwMode="auto">
          <a:xfrm>
            <a:off x="358775" y="2736850"/>
            <a:ext cx="45751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________: Distancia de caída libre</a:t>
            </a:r>
          </a:p>
        </p:txBody>
      </p:sp>
      <p:sp>
        <p:nvSpPr>
          <p:cNvPr id="136" name="TextBox 135"/>
          <p:cNvSpPr txBox="1">
            <a:spLocks noChangeArrowheads="1"/>
          </p:cNvSpPr>
          <p:nvPr/>
        </p:nvSpPr>
        <p:spPr bwMode="auto">
          <a:xfrm>
            <a:off x="682625" y="2052638"/>
            <a:ext cx="900113"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1,5 m</a:t>
            </a:r>
          </a:p>
        </p:txBody>
      </p:sp>
      <p:sp>
        <p:nvSpPr>
          <p:cNvPr id="137" name="TextBox 136"/>
          <p:cNvSpPr txBox="1">
            <a:spLocks noChangeArrowheads="1"/>
          </p:cNvSpPr>
          <p:nvPr/>
        </p:nvSpPr>
        <p:spPr bwMode="auto">
          <a:xfrm>
            <a:off x="628650" y="1336675"/>
            <a:ext cx="900113"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2,1 m</a:t>
            </a:r>
          </a:p>
        </p:txBody>
      </p:sp>
      <p:sp>
        <p:nvSpPr>
          <p:cNvPr id="138" name="TextBox 137"/>
          <p:cNvSpPr txBox="1">
            <a:spLocks noChangeArrowheads="1"/>
          </p:cNvSpPr>
          <p:nvPr/>
        </p:nvSpPr>
        <p:spPr bwMode="auto">
          <a:xfrm>
            <a:off x="628650" y="2679700"/>
            <a:ext cx="954088"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1,2 m</a:t>
            </a:r>
          </a:p>
        </p:txBody>
      </p:sp>
      <p:sp>
        <p:nvSpPr>
          <p:cNvPr id="16"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17"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8FD34B0-66AA-496F-BCA7-4F47DC8E5B37}" type="slidenum">
              <a:rPr lang="es-ES" smtClean="0">
                <a:solidFill>
                  <a:srgbClr val="898989"/>
                </a:solidFill>
                <a:latin typeface="Arial Black" pitchFamily="34" charset="0"/>
              </a:rPr>
              <a:pPr fontAlgn="base">
                <a:spcBef>
                  <a:spcPct val="0"/>
                </a:spcBef>
                <a:spcAft>
                  <a:spcPct val="0"/>
                </a:spcAft>
                <a:buSzPct val="100000"/>
                <a:defRPr/>
              </a:pPr>
              <a:t>123</a:t>
            </a:fld>
            <a:endParaRPr lang="es-ES" smtClean="0">
              <a:solidFill>
                <a:srgbClr val="898989"/>
              </a:solidFill>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P spid="137" grpId="0"/>
      <p:bldP spid="138"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6292E9-859E-45BC-938D-5A076FEDA4EF}" type="slidenum">
              <a:rPr lang="es-ES" smtClean="0">
                <a:solidFill>
                  <a:srgbClr val="898989"/>
                </a:solidFill>
                <a:latin typeface="Arial Black" pitchFamily="34" charset="0"/>
              </a:rPr>
              <a:pPr fontAlgn="base">
                <a:spcBef>
                  <a:spcPct val="0"/>
                </a:spcBef>
                <a:spcAft>
                  <a:spcPct val="0"/>
                </a:spcAft>
                <a:buSzPct val="100000"/>
                <a:defRPr/>
              </a:pPr>
              <a:t>124</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50963"/>
            <a:ext cx="6507163" cy="4486275"/>
          </a:xfrm>
        </p:spPr>
        <p:txBody>
          <a:bodyPr/>
          <a:lstStyle/>
          <a:p>
            <a:pPr eaLnBrk="1" hangingPunct="1">
              <a:spcBef>
                <a:spcPts val="1013"/>
              </a:spcBef>
            </a:pPr>
            <a:r>
              <a:rPr lang="es-ES" smtClean="0">
                <a:solidFill>
                  <a:srgbClr val="000000"/>
                </a:solidFill>
                <a:latin typeface="Arial" charset="0"/>
                <a:cs typeface="Arial" charset="0"/>
              </a:rPr>
              <a:t>¿Está realizando el trabajo de manera segura?</a:t>
            </a:r>
          </a:p>
          <a:p>
            <a:pPr eaLnBrk="1" hangingPunct="1">
              <a:spcBef>
                <a:spcPts val="1013"/>
              </a:spcBef>
            </a:pPr>
            <a:r>
              <a:rPr lang="es-ES" smtClean="0">
                <a:solidFill>
                  <a:srgbClr val="000000"/>
                </a:solidFill>
                <a:latin typeface="Arial" charset="0"/>
                <a:cs typeface="Arial" charset="0"/>
              </a:rPr>
              <a:t>¿La distancia de caída libre es menor que la distancia máxima permitida?</a:t>
            </a:r>
          </a:p>
          <a:p>
            <a:pPr eaLnBrk="1" hangingPunct="1">
              <a:spcBef>
                <a:spcPts val="1013"/>
              </a:spcBef>
            </a:pPr>
            <a:r>
              <a:rPr lang="es-ES" smtClean="0">
                <a:solidFill>
                  <a:srgbClr val="000000"/>
                </a:solidFill>
                <a:latin typeface="Arial" charset="0"/>
                <a:cs typeface="Arial" charset="0"/>
              </a:rPr>
              <a:t>¿Cuáles son al menos dos aspectos de este trabajo que podría cambiar para protegerse mejor?</a:t>
            </a:r>
          </a:p>
          <a:p>
            <a:pPr lvl="1" eaLnBrk="1" hangingPunct="1"/>
            <a:r>
              <a:rPr lang="es-ES" smtClean="0">
                <a:solidFill>
                  <a:srgbClr val="000000"/>
                </a:solidFill>
                <a:latin typeface="Arial" charset="0"/>
                <a:cs typeface="Arial" charset="0"/>
              </a:rPr>
              <a:t>Elevar el punto de anclaje</a:t>
            </a:r>
          </a:p>
          <a:p>
            <a:pPr lvl="1" eaLnBrk="1" hangingPunct="1"/>
            <a:r>
              <a:rPr lang="es-ES" smtClean="0">
                <a:solidFill>
                  <a:srgbClr val="000000"/>
                </a:solidFill>
                <a:latin typeface="Arial" charset="0"/>
                <a:cs typeface="Arial" charset="0"/>
              </a:rPr>
              <a:t>Utilizar un cordón más corto</a:t>
            </a:r>
          </a:p>
          <a:p>
            <a:pPr lvl="1" eaLnBrk="1" hangingPunct="1"/>
            <a:r>
              <a:rPr lang="es-ES" smtClean="0">
                <a:solidFill>
                  <a:srgbClr val="000000"/>
                </a:solidFill>
                <a:latin typeface="Arial" charset="0"/>
                <a:cs typeface="Arial" charset="0"/>
              </a:rPr>
              <a:t>Utilizar una plataforma de trabajo aéreo (AWP)</a:t>
            </a:r>
          </a:p>
          <a:p>
            <a:pPr lvl="1" eaLnBrk="1" hangingPunct="1"/>
            <a:r>
              <a:rPr lang="es-ES" smtClean="0">
                <a:solidFill>
                  <a:srgbClr val="000000"/>
                </a:solidFill>
                <a:latin typeface="Arial" charset="0"/>
                <a:cs typeface="Arial" charset="0"/>
              </a:rPr>
              <a:t>Cambiar a un cordón retráctil</a:t>
            </a:r>
          </a:p>
        </p:txBody>
      </p:sp>
      <p:sp>
        <p:nvSpPr>
          <p:cNvPr id="141317" name="Text Placeholder 4"/>
          <p:cNvSpPr>
            <a:spLocks noGrp="1"/>
          </p:cNvSpPr>
          <p:nvPr>
            <p:ph type="body" sz="quarter" idx="15"/>
          </p:nvPr>
        </p:nvSpPr>
        <p:spPr>
          <a:xfrm>
            <a:off x="358775" y="581025"/>
            <a:ext cx="6237288" cy="1892300"/>
          </a:xfrm>
        </p:spPr>
        <p:txBody>
          <a:bodyPr/>
          <a:lstStyle/>
          <a:p>
            <a:pPr eaLnBrk="1" hangingPunct="1">
              <a:spcBef>
                <a:spcPts val="1013"/>
              </a:spcBef>
              <a:buClrTx/>
              <a:buFont typeface="Arial" charset="0"/>
              <a:buNone/>
            </a:pPr>
            <a:r>
              <a:rPr lang="es-ES" smtClean="0"/>
              <a:t>Calcular la caída</a:t>
            </a:r>
          </a:p>
        </p:txBody>
      </p:sp>
      <p:sp>
        <p:nvSpPr>
          <p:cNvPr id="6" name="TextBox 5"/>
          <p:cNvSpPr txBox="1">
            <a:spLocks noChangeArrowheads="1"/>
          </p:cNvSpPr>
          <p:nvPr/>
        </p:nvSpPr>
        <p:spPr bwMode="auto">
          <a:xfrm>
            <a:off x="6594475" y="1343025"/>
            <a:ext cx="542925" cy="430213"/>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No</a:t>
            </a:r>
          </a:p>
        </p:txBody>
      </p:sp>
      <p:sp>
        <p:nvSpPr>
          <p:cNvPr id="7" name="TextBox 6"/>
          <p:cNvSpPr txBox="1">
            <a:spLocks noChangeArrowheads="1"/>
          </p:cNvSpPr>
          <p:nvPr/>
        </p:nvSpPr>
        <p:spPr bwMode="auto">
          <a:xfrm>
            <a:off x="4332288" y="2097088"/>
            <a:ext cx="674687" cy="431800"/>
          </a:xfrm>
          <a:prstGeom prst="rect">
            <a:avLst/>
          </a:prstGeom>
          <a:noFill/>
          <a:ln w="190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2200">
                <a:solidFill>
                  <a:srgbClr val="000000"/>
                </a:solidFill>
              </a:rPr>
              <a:t>Sí</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216" end="23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charRg st="239" end="261"/>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charRg st="261" end="29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charRg st="295" end="3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77860CF-4FB5-4DCB-9552-B57842CB5DCD}" type="slidenum">
              <a:rPr lang="en-US" smtClean="0">
                <a:solidFill>
                  <a:srgbClr val="898989"/>
                </a:solidFill>
                <a:latin typeface="Arial Black" pitchFamily="34" charset="0"/>
              </a:rPr>
              <a:pPr fontAlgn="base">
                <a:spcBef>
                  <a:spcPct val="0"/>
                </a:spcBef>
                <a:spcAft>
                  <a:spcPct val="0"/>
                </a:spcAft>
                <a:buSzPct val="100000"/>
                <a:defRPr/>
              </a:pPr>
              <a:t>125</a:t>
            </a:fld>
            <a:endParaRPr lang="en-US" smtClean="0">
              <a:solidFill>
                <a:srgbClr val="898989"/>
              </a:solidFill>
              <a:latin typeface="Arial Black" pitchFamily="34" charset="0"/>
            </a:endParaRPr>
          </a:p>
        </p:txBody>
      </p:sp>
      <p:sp>
        <p:nvSpPr>
          <p:cNvPr id="142340" name="Text Placeholder 3"/>
          <p:cNvSpPr>
            <a:spLocks noGrp="1"/>
          </p:cNvSpPr>
          <p:nvPr>
            <p:ph type="body" sz="quarter" idx="14"/>
          </p:nvPr>
        </p:nvSpPr>
        <p:spPr>
          <a:xfrm>
            <a:off x="358775" y="1347788"/>
            <a:ext cx="6507163" cy="4686300"/>
          </a:xfrm>
        </p:spPr>
        <p:txBody>
          <a:bodyPr/>
          <a:lstStyle/>
          <a:p>
            <a:pPr eaLnBrk="1" hangingPunct="1">
              <a:spcBef>
                <a:spcPts val="1013"/>
              </a:spcBef>
            </a:pPr>
            <a:r>
              <a:rPr lang="en-US" smtClean="0">
                <a:solidFill>
                  <a:srgbClr val="000000"/>
                </a:solidFill>
                <a:latin typeface="Arial" charset="0"/>
                <a:cs typeface="Arial" charset="0"/>
              </a:rPr>
              <a:t>¿Por qué es importante comprender la dinámica de la caída antes de realizar un trabajo?</a:t>
            </a:r>
          </a:p>
          <a:p>
            <a:pPr eaLnBrk="1" hangingPunct="1">
              <a:spcBef>
                <a:spcPts val="1013"/>
              </a:spcBef>
            </a:pPr>
            <a:r>
              <a:rPr lang="en-US" smtClean="0">
                <a:solidFill>
                  <a:srgbClr val="000000"/>
                </a:solidFill>
                <a:latin typeface="Arial" charset="0"/>
                <a:cs typeface="Arial" charset="0"/>
              </a:rPr>
              <a:t>¿De qué manera la ubicación de un anclaje puede afectar una caída?</a:t>
            </a:r>
          </a:p>
          <a:p>
            <a:pPr eaLnBrk="1" hangingPunct="1">
              <a:spcBef>
                <a:spcPts val="1013"/>
              </a:spcBef>
            </a:pPr>
            <a:r>
              <a:rPr lang="en-US" smtClean="0">
                <a:solidFill>
                  <a:srgbClr val="000000"/>
                </a:solidFill>
                <a:latin typeface="Arial" charset="0"/>
                <a:cs typeface="Arial" charset="0"/>
              </a:rPr>
              <a:t>¿Cómo se modifica una caída si usted está conectado a un cordón o a un cordón retráctil?</a:t>
            </a:r>
          </a:p>
          <a:p>
            <a:pPr eaLnBrk="1" hangingPunct="1">
              <a:spcBef>
                <a:spcPts val="1013"/>
              </a:spcBef>
            </a:pPr>
            <a:endParaRPr lang="en-US" smtClean="0">
              <a:solidFill>
                <a:srgbClr val="000000"/>
              </a:solidFill>
              <a:latin typeface="Arial" charset="0"/>
              <a:cs typeface="Arial" charset="0"/>
            </a:endParaRPr>
          </a:p>
        </p:txBody>
      </p:sp>
      <p:sp>
        <p:nvSpPr>
          <p:cNvPr id="142341"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AF86DCE-1F2A-47CC-9E1C-D35B9FF88926}" type="slidenum">
              <a:rPr lang="es-ES" smtClean="0">
                <a:solidFill>
                  <a:srgbClr val="898989"/>
                </a:solidFill>
                <a:latin typeface="Arial Black" pitchFamily="34" charset="0"/>
              </a:rPr>
              <a:pPr fontAlgn="base">
                <a:spcBef>
                  <a:spcPct val="0"/>
                </a:spcBef>
                <a:spcAft>
                  <a:spcPct val="0"/>
                </a:spcAft>
                <a:buSzPct val="100000"/>
                <a:defRPr/>
              </a:pPr>
              <a:t>126</a:t>
            </a:fld>
            <a:endParaRPr lang="es-ES" smtClean="0">
              <a:solidFill>
                <a:srgbClr val="898989"/>
              </a:solidFill>
              <a:latin typeface="Arial Black" pitchFamily="34" charset="0"/>
            </a:endParaRPr>
          </a:p>
        </p:txBody>
      </p:sp>
      <p:sp>
        <p:nvSpPr>
          <p:cNvPr id="143364" name="Text Placeholder 3"/>
          <p:cNvSpPr>
            <a:spLocks noGrp="1"/>
          </p:cNvSpPr>
          <p:nvPr>
            <p:ph type="body" sz="quarter" idx="14"/>
          </p:nvPr>
        </p:nvSpPr>
        <p:spPr>
          <a:xfrm>
            <a:off x="358775" y="1358900"/>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Refiérase al cuestionario en la Guía del estudiante (pág. 84).</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4336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5</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Cuestionario</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79874FB-6A94-4A6A-AB74-882AE2126BE2}" type="slidenum">
              <a:rPr lang="en-US" smtClean="0">
                <a:solidFill>
                  <a:srgbClr val="898989"/>
                </a:solidFill>
                <a:latin typeface="Arial Black" pitchFamily="34" charset="0"/>
              </a:rPr>
              <a:pPr fontAlgn="base">
                <a:spcBef>
                  <a:spcPct val="0"/>
                </a:spcBef>
                <a:spcAft>
                  <a:spcPct val="0"/>
                </a:spcAft>
                <a:buSzPct val="100000"/>
                <a:defRPr/>
              </a:pPr>
              <a:t>127</a:t>
            </a:fld>
            <a:endParaRPr lang="en-US" smtClean="0">
              <a:solidFill>
                <a:srgbClr val="898989"/>
              </a:solidFill>
              <a:latin typeface="Arial Black" pitchFamily="34" charset="0"/>
            </a:endParaRPr>
          </a:p>
        </p:txBody>
      </p:sp>
      <p:sp>
        <p:nvSpPr>
          <p:cNvPr id="144388" name="Text Placeholder 3"/>
          <p:cNvSpPr>
            <a:spLocks noGrp="1"/>
          </p:cNvSpPr>
          <p:nvPr>
            <p:ph type="body" sz="quarter" idx="14"/>
          </p:nvPr>
        </p:nvSpPr>
        <p:spPr>
          <a:xfrm>
            <a:off x="358775" y="1347788"/>
            <a:ext cx="6883400" cy="4686300"/>
          </a:xfrm>
        </p:spPr>
        <p:txBody>
          <a:bodyPr/>
          <a:lstStyle/>
          <a:p>
            <a:pPr marL="457200" indent="-457200" eaLnBrk="1" hangingPunct="1">
              <a:spcBef>
                <a:spcPts val="1013"/>
              </a:spcBef>
              <a:buFont typeface="Calibri Light" pitchFamily="34" charset="0"/>
              <a:buAutoNum type="arabicPeriod"/>
            </a:pPr>
            <a:r>
              <a:rPr lang="en-US" smtClean="0">
                <a:solidFill>
                  <a:srgbClr val="000000"/>
                </a:solidFill>
                <a:latin typeface="Arial" charset="0"/>
                <a:cs typeface="Arial" charset="0"/>
              </a:rPr>
              <a:t>¿Qué puede provocar una caída con oscilación?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El cordón está demasiado flojo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Los arneses corporales no se usan correctamente</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Los puntos de anclaje están más abajo que el empleado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El punto de anclaje ya no está arriba del empleado</a:t>
            </a:r>
          </a:p>
          <a:p>
            <a:pPr marL="457200" indent="-457200" eaLnBrk="1" hangingPunct="1">
              <a:spcBef>
                <a:spcPts val="1013"/>
              </a:spcBef>
              <a:buFont typeface="Calibri Light" pitchFamily="34" charset="0"/>
              <a:buAutoNum type="alphaLcPeriod"/>
            </a:pPr>
            <a:endParaRPr lang="en-US" smtClean="0">
              <a:solidFill>
                <a:srgbClr val="000000"/>
              </a:solidFill>
              <a:latin typeface="Arial" charset="0"/>
              <a:cs typeface="Arial" charset="0"/>
            </a:endParaRPr>
          </a:p>
        </p:txBody>
      </p:sp>
      <p:sp>
        <p:nvSpPr>
          <p:cNvPr id="144389"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5</a:t>
            </a:r>
          </a:p>
        </p:txBody>
      </p:sp>
      <p:sp>
        <p:nvSpPr>
          <p:cNvPr id="7" name="Oval 6"/>
          <p:cNvSpPr/>
          <p:nvPr/>
        </p:nvSpPr>
        <p:spPr>
          <a:xfrm>
            <a:off x="804863" y="3394075"/>
            <a:ext cx="403225"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FFDA668-148F-47F1-B8AE-DE9A91FB9EF1}" type="slidenum">
              <a:rPr lang="es-ES" smtClean="0">
                <a:solidFill>
                  <a:srgbClr val="898989"/>
                </a:solidFill>
                <a:latin typeface="Arial Black" pitchFamily="34" charset="0"/>
              </a:rPr>
              <a:pPr fontAlgn="base">
                <a:spcBef>
                  <a:spcPct val="0"/>
                </a:spcBef>
                <a:spcAft>
                  <a:spcPct val="0"/>
                </a:spcAft>
                <a:buSzPct val="100000"/>
                <a:defRPr/>
              </a:pPr>
              <a:t>128</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47788"/>
            <a:ext cx="6507163" cy="4686300"/>
          </a:xfrm>
        </p:spPr>
        <p:txBody>
          <a:bodyPr>
            <a:normAutofit lnSpcReduction="10000"/>
          </a:bodyPr>
          <a:lstStyle/>
          <a:p>
            <a:pPr marL="457200" indent="-457200" eaLnBrk="1" hangingPunct="1">
              <a:spcBef>
                <a:spcPts val="1013"/>
              </a:spcBef>
              <a:buFont typeface="Calibri Light" pitchFamily="34" charset="0"/>
              <a:buAutoNum type="arabicPeriod" startAt="2"/>
              <a:defRPr/>
            </a:pPr>
            <a:r>
              <a:rPr lang="es-ES" smtClean="0">
                <a:solidFill>
                  <a:srgbClr val="000000"/>
                </a:solidFill>
              </a:rPr>
              <a:t>En un cordón, ¿cómo se calcula la distancia de caída?</a:t>
            </a:r>
          </a:p>
          <a:p>
            <a:pPr marL="914400" lvl="1" indent="-457200" eaLnBrk="1" hangingPunct="1">
              <a:buFont typeface="Calibri Light" pitchFamily="34" charset="0"/>
              <a:buAutoNum type="alphaLcPeriod"/>
              <a:defRPr/>
            </a:pPr>
            <a:r>
              <a:rPr lang="es-ES" smtClean="0">
                <a:solidFill>
                  <a:srgbClr val="000000"/>
                </a:solidFill>
              </a:rPr>
              <a:t>Desde el punto de anclaje al anillo en D</a:t>
            </a:r>
          </a:p>
          <a:p>
            <a:pPr marL="914400" lvl="1" indent="-457200" eaLnBrk="1" hangingPunct="1">
              <a:buFont typeface="Calibri Light" pitchFamily="34" charset="0"/>
              <a:buAutoNum type="alphaLcPeriod"/>
              <a:defRPr/>
            </a:pPr>
            <a:r>
              <a:rPr lang="es-ES" smtClean="0">
                <a:solidFill>
                  <a:srgbClr val="000000"/>
                </a:solidFill>
              </a:rPr>
              <a:t>Desde el punto de anclaje al nivel inferior</a:t>
            </a:r>
          </a:p>
          <a:p>
            <a:pPr marL="914400" lvl="1" indent="-457200" eaLnBrk="1" hangingPunct="1">
              <a:buFont typeface="Calibri Light" pitchFamily="34" charset="0"/>
              <a:buAutoNum type="alphaLcPeriod"/>
              <a:defRPr/>
            </a:pPr>
            <a:r>
              <a:rPr lang="es-ES" smtClean="0">
                <a:solidFill>
                  <a:srgbClr val="000000"/>
                </a:solidFill>
              </a:rPr>
              <a:t>Desde el punto de anclaje al nivel superior</a:t>
            </a:r>
          </a:p>
          <a:p>
            <a:pPr marL="914400" lvl="1" indent="-457200" eaLnBrk="1" hangingPunct="1">
              <a:buFont typeface="Calibri Light" pitchFamily="34" charset="0"/>
              <a:buAutoNum type="alphaLcPeriod"/>
              <a:defRPr/>
            </a:pPr>
            <a:r>
              <a:rPr lang="es-ES" smtClean="0">
                <a:solidFill>
                  <a:srgbClr val="000000"/>
                </a:solidFill>
              </a:rPr>
              <a:t>Desde el anillo en D al nivel inferior</a:t>
            </a:r>
          </a:p>
          <a:p>
            <a:pPr marL="914400" lvl="1" indent="-457200" eaLnBrk="1" hangingPunct="1">
              <a:buFont typeface="Calibri Light" pitchFamily="34" charset="0"/>
              <a:buAutoNum type="alphaLcPeriod"/>
              <a:defRPr/>
            </a:pPr>
            <a:endParaRPr lang="es-ES" smtClean="0">
              <a:solidFill>
                <a:srgbClr val="000000"/>
              </a:solidFill>
            </a:endParaRPr>
          </a:p>
          <a:p>
            <a:pPr marL="457200" indent="-457200" eaLnBrk="1" hangingPunct="1">
              <a:spcBef>
                <a:spcPts val="1013"/>
              </a:spcBef>
              <a:buFont typeface="Calibri Light" pitchFamily="34" charset="0"/>
              <a:buAutoNum type="arabicPeriod" startAt="3"/>
              <a:defRPr/>
            </a:pPr>
            <a:r>
              <a:rPr lang="es-ES" smtClean="0">
                <a:solidFill>
                  <a:srgbClr val="000000"/>
                </a:solidFill>
              </a:rPr>
              <a:t>¿Cuál es la distancia de caída libre máxima permitida?</a:t>
            </a:r>
          </a:p>
          <a:p>
            <a:pPr marL="914400" lvl="1" indent="-457200" eaLnBrk="1" hangingPunct="1">
              <a:buFont typeface="Calibri Light" pitchFamily="34" charset="0"/>
              <a:buAutoNum type="alphaLcPeriod"/>
              <a:defRPr/>
            </a:pPr>
            <a:r>
              <a:rPr lang="es-ES" smtClean="0">
                <a:solidFill>
                  <a:srgbClr val="000000"/>
                </a:solidFill>
              </a:rPr>
              <a:t>0,9 metros</a:t>
            </a:r>
          </a:p>
          <a:p>
            <a:pPr marL="914400" lvl="1" indent="-457200" eaLnBrk="1" hangingPunct="1">
              <a:buFont typeface="Calibri Light" pitchFamily="34" charset="0"/>
              <a:buAutoNum type="alphaLcPeriod"/>
              <a:defRPr/>
            </a:pPr>
            <a:r>
              <a:rPr lang="es-ES" smtClean="0">
                <a:solidFill>
                  <a:srgbClr val="000000"/>
                </a:solidFill>
              </a:rPr>
              <a:t>1,5 metros</a:t>
            </a:r>
          </a:p>
          <a:p>
            <a:pPr marL="914400" lvl="1" indent="-457200" eaLnBrk="1" hangingPunct="1">
              <a:buFont typeface="Calibri Light" pitchFamily="34" charset="0"/>
              <a:buAutoNum type="alphaLcPeriod"/>
              <a:defRPr/>
            </a:pPr>
            <a:r>
              <a:rPr lang="es-ES" smtClean="0">
                <a:solidFill>
                  <a:srgbClr val="000000"/>
                </a:solidFill>
              </a:rPr>
              <a:t>1,8 metros</a:t>
            </a:r>
          </a:p>
          <a:p>
            <a:pPr marL="914400" lvl="1" indent="-457200" eaLnBrk="1" hangingPunct="1">
              <a:buFont typeface="Calibri Light" pitchFamily="34" charset="0"/>
              <a:buAutoNum type="alphaLcPeriod"/>
              <a:defRPr/>
            </a:pPr>
            <a:r>
              <a:rPr lang="es-ES" smtClean="0">
                <a:solidFill>
                  <a:srgbClr val="000000"/>
                </a:solidFill>
              </a:rPr>
              <a:t>2,4 metros</a:t>
            </a:r>
          </a:p>
          <a:p>
            <a:pPr marL="457200" indent="-457200" eaLnBrk="1" hangingPunct="1">
              <a:spcBef>
                <a:spcPts val="1013"/>
              </a:spcBef>
              <a:buFont typeface="Calibri Light" pitchFamily="34" charset="0"/>
              <a:buAutoNum type="alphaLcPeriod"/>
              <a:defRPr/>
            </a:pPr>
            <a:endParaRPr lang="es-ES" smtClean="0">
              <a:solidFill>
                <a:srgbClr val="000000"/>
              </a:solidFill>
            </a:endParaRPr>
          </a:p>
        </p:txBody>
      </p:sp>
      <p:sp>
        <p:nvSpPr>
          <p:cNvPr id="14541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5</a:t>
            </a:r>
          </a:p>
        </p:txBody>
      </p:sp>
      <p:sp>
        <p:nvSpPr>
          <p:cNvPr id="7" name="Oval 6"/>
          <p:cNvSpPr/>
          <p:nvPr/>
        </p:nvSpPr>
        <p:spPr>
          <a:xfrm>
            <a:off x="795338" y="2243138"/>
            <a:ext cx="403225" cy="3540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8" name="Oval 7"/>
          <p:cNvSpPr/>
          <p:nvPr/>
        </p:nvSpPr>
        <p:spPr>
          <a:xfrm>
            <a:off x="795338" y="493871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146436" name="Title 1"/>
          <p:cNvSpPr>
            <a:spLocks noGrp="1"/>
          </p:cNvSpPr>
          <p:nvPr>
            <p:ph type="title"/>
          </p:nvPr>
        </p:nvSpPr>
        <p:spPr>
          <a:xfrm rot="16200000">
            <a:off x="5014119" y="2769394"/>
            <a:ext cx="6313487" cy="993775"/>
          </a:xfrm>
        </p:spPr>
        <p:txBody>
          <a:bodyPr/>
          <a:lstStyle/>
          <a:p>
            <a:pPr eaLnBrk="1" hangingPunct="1"/>
            <a:r>
              <a:rPr lang="en-US" sz="3000" smtClean="0">
                <a:solidFill>
                  <a:srgbClr val="00B0F0"/>
                </a:solidFill>
                <a:latin typeface="Arial Black" pitchFamily="34" charset="0"/>
              </a:rPr>
              <a:t>MÓDULO 6: </a:t>
            </a:r>
            <a:r>
              <a:rPr lang="en-US" sz="3000" smtClean="0">
                <a:solidFill>
                  <a:srgbClr val="FFFFFF"/>
                </a:solidFill>
                <a:latin typeface="Arial Black" pitchFamily="34" charset="0"/>
              </a:rPr>
              <a:t>Adaptar, colocar y ajustar</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CCE765B-D686-441D-B3B7-7185D3015614}" type="slidenum">
              <a:rPr lang="es-ES" smtClean="0">
                <a:solidFill>
                  <a:srgbClr val="898989"/>
                </a:solidFill>
                <a:latin typeface="Arial Black" pitchFamily="34" charset="0"/>
              </a:rPr>
              <a:pPr fontAlgn="base">
                <a:spcBef>
                  <a:spcPct val="0"/>
                </a:spcBef>
                <a:spcAft>
                  <a:spcPct val="0"/>
                </a:spcAft>
                <a:buSzPct val="100000"/>
                <a:defRPr/>
              </a:pPr>
              <a:t>13</a:t>
            </a:fld>
            <a:endParaRPr lang="es-ES" smtClean="0">
              <a:solidFill>
                <a:srgbClr val="898989"/>
              </a:solidFill>
              <a:latin typeface="Arial Black" pitchFamily="34" charset="0"/>
            </a:endParaRPr>
          </a:p>
        </p:txBody>
      </p:sp>
      <p:sp>
        <p:nvSpPr>
          <p:cNvPr id="27652"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s-ES" smtClean="0">
                <a:solidFill>
                  <a:srgbClr val="000000"/>
                </a:solidFill>
                <a:latin typeface="Arial" charset="0"/>
                <a:cs typeface="Arial" charset="0"/>
              </a:rPr>
              <a:t>Cuando escucha las palabras “peligro de caída”, ¿qué es lo que se le viene a la mente?</a:t>
            </a:r>
          </a:p>
          <a:p>
            <a:pPr eaLnBrk="1" hangingPunct="1">
              <a:spcBef>
                <a:spcPts val="1013"/>
              </a:spcBef>
            </a:pPr>
            <a:r>
              <a:rPr lang="es-ES" smtClean="0">
                <a:solidFill>
                  <a:srgbClr val="000000"/>
                </a:solidFill>
                <a:latin typeface="Arial" charset="0"/>
                <a:cs typeface="Arial" charset="0"/>
              </a:rPr>
              <a:t>¿Está seguro de poder detectar cualquier peligro de caída en los alrededores?</a:t>
            </a:r>
          </a:p>
        </p:txBody>
      </p:sp>
      <p:sp>
        <p:nvSpPr>
          <p:cNvPr id="27653" name="Text Placeholder 4"/>
          <p:cNvSpPr>
            <a:spLocks noGrp="1"/>
          </p:cNvSpPr>
          <p:nvPr>
            <p:ph type="body" sz="quarter" idx="15"/>
          </p:nvPr>
        </p:nvSpPr>
        <p:spPr>
          <a:xfrm>
            <a:off x="0" y="615950"/>
            <a:ext cx="7832725" cy="763588"/>
          </a:xfrm>
        </p:spPr>
        <p:txBody>
          <a:bodyPr/>
          <a:lstStyle/>
          <a:p>
            <a:pPr eaLnBrk="1" hangingPunct="1">
              <a:spcBef>
                <a:spcPts val="1013"/>
              </a:spcBef>
              <a:buClrTx/>
              <a:buFont typeface="Arial" charset="0"/>
              <a:buNone/>
            </a:pPr>
            <a:r>
              <a:rPr lang="es-ES" sz="2600" smtClean="0"/>
              <a:t>Reconocimiento de los peligros de caídas</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C351FF5-3417-4EEA-B202-761487B4A14E}" type="slidenum">
              <a:rPr lang="en-US" smtClean="0">
                <a:solidFill>
                  <a:srgbClr val="898989"/>
                </a:solidFill>
                <a:latin typeface="Arial Black" pitchFamily="34" charset="0"/>
              </a:rPr>
              <a:pPr fontAlgn="base">
                <a:spcBef>
                  <a:spcPct val="0"/>
                </a:spcBef>
                <a:spcAft>
                  <a:spcPct val="0"/>
                </a:spcAft>
                <a:buSzPct val="100000"/>
                <a:defRPr/>
              </a:pPr>
              <a:t>130</a:t>
            </a:fld>
            <a:endParaRPr lang="en-US" smtClean="0">
              <a:solidFill>
                <a:srgbClr val="898989"/>
              </a:solidFill>
              <a:latin typeface="Arial Black" pitchFamily="34" charset="0"/>
            </a:endParaRPr>
          </a:p>
        </p:txBody>
      </p:sp>
      <p:sp>
        <p:nvSpPr>
          <p:cNvPr id="147460" name="Text Placeholder 3"/>
          <p:cNvSpPr>
            <a:spLocks noGrp="1"/>
          </p:cNvSpPr>
          <p:nvPr>
            <p:ph type="body" sz="quarter" idx="14"/>
          </p:nvPr>
        </p:nvSpPr>
        <p:spPr>
          <a:xfrm>
            <a:off x="347663" y="1347788"/>
            <a:ext cx="7164387"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Adaptación y colocación</a:t>
            </a:r>
          </a:p>
          <a:p>
            <a:pPr marL="0" indent="0" eaLnBrk="1" hangingPunct="1">
              <a:spcBef>
                <a:spcPts val="1013"/>
              </a:spcBef>
            </a:pPr>
            <a:r>
              <a:rPr lang="en-US" smtClean="0">
                <a:solidFill>
                  <a:srgbClr val="000000"/>
                </a:solidFill>
                <a:latin typeface="Arial" charset="0"/>
                <a:cs typeface="Arial" charset="0"/>
              </a:rPr>
              <a:t>¿Por qué es importante la adaptación del arnés?</a:t>
            </a:r>
          </a:p>
          <a:p>
            <a:pPr marL="0" indent="0" eaLnBrk="1" hangingPunct="1">
              <a:spcBef>
                <a:spcPts val="1013"/>
              </a:spcBef>
            </a:pPr>
            <a:r>
              <a:rPr lang="en-US" smtClean="0">
                <a:solidFill>
                  <a:srgbClr val="000000"/>
                </a:solidFill>
                <a:latin typeface="Arial" charset="0"/>
                <a:cs typeface="Arial" charset="0"/>
              </a:rPr>
              <a:t>¿Qué se debe hacer antes de colocar el equipo?</a:t>
            </a:r>
          </a:p>
        </p:txBody>
      </p:sp>
      <p:sp>
        <p:nvSpPr>
          <p:cNvPr id="14746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Adaptar, colocar y ajustar</a:t>
            </a:r>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BDC0325-357B-43D4-A78D-524224BA3F88}" type="slidenum">
              <a:rPr lang="en-US" smtClean="0">
                <a:solidFill>
                  <a:srgbClr val="898989"/>
                </a:solidFill>
                <a:latin typeface="Arial Black" pitchFamily="34" charset="0"/>
              </a:rPr>
              <a:pPr fontAlgn="base">
                <a:spcBef>
                  <a:spcPct val="0"/>
                </a:spcBef>
                <a:spcAft>
                  <a:spcPct val="0"/>
                </a:spcAft>
                <a:buSzPct val="100000"/>
                <a:defRPr/>
              </a:pPr>
              <a:t>131</a:t>
            </a:fld>
            <a:endParaRPr lang="en-US" smtClean="0">
              <a:solidFill>
                <a:srgbClr val="898989"/>
              </a:solidFill>
              <a:latin typeface="Arial Black" pitchFamily="34" charset="0"/>
            </a:endParaRPr>
          </a:p>
        </p:txBody>
      </p:sp>
      <p:sp>
        <p:nvSpPr>
          <p:cNvPr id="148484" name="Text Placeholder 3"/>
          <p:cNvSpPr>
            <a:spLocks noGrp="1"/>
          </p:cNvSpPr>
          <p:nvPr>
            <p:ph type="body" sz="quarter" idx="14"/>
          </p:nvPr>
        </p:nvSpPr>
        <p:spPr>
          <a:xfrm>
            <a:off x="347663" y="1347788"/>
            <a:ext cx="3568700" cy="4686300"/>
          </a:xfrm>
        </p:spPr>
        <p:txBody>
          <a:bodyPr/>
          <a:lstStyle/>
          <a:p>
            <a:pPr marL="342900" indent="-342900" eaLnBrk="1" hangingPunct="1">
              <a:spcBef>
                <a:spcPts val="1013"/>
              </a:spcBef>
              <a:buFont typeface="Calibri Light" pitchFamily="34" charset="0"/>
              <a:buAutoNum type="arabicPeriod"/>
            </a:pPr>
            <a:r>
              <a:rPr lang="en-US" smtClean="0">
                <a:solidFill>
                  <a:srgbClr val="000000"/>
                </a:solidFill>
                <a:latin typeface="Arial" charset="0"/>
                <a:cs typeface="Arial" charset="0"/>
              </a:rPr>
              <a:t>Coloque el arnés comenzando con la correa de la pierna</a:t>
            </a:r>
          </a:p>
        </p:txBody>
      </p:sp>
      <p:sp>
        <p:nvSpPr>
          <p:cNvPr id="148485" name="Text Placeholder 3"/>
          <p:cNvSpPr txBox="1">
            <a:spLocks/>
          </p:cNvSpPr>
          <p:nvPr/>
        </p:nvSpPr>
        <p:spPr bwMode="auto">
          <a:xfrm>
            <a:off x="3924300" y="1341438"/>
            <a:ext cx="29416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2"/>
            </a:pPr>
            <a:r>
              <a:rPr lang="en-US" sz="2200">
                <a:solidFill>
                  <a:srgbClr val="000000"/>
                </a:solidFill>
              </a:rPr>
              <a:t>Conectar la correa del pecho</a:t>
            </a:r>
          </a:p>
        </p:txBody>
      </p:sp>
      <p:pic>
        <p:nvPicPr>
          <p:cNvPr id="148486" name="Picture 12" descr="T:\DEPARTMENTS\Safety\_Safety Courses\_Working at Heights\5_Pictures &amp; Videos\Module 4-Inspection and Storage\Inspection &amp; Storage\DSCN2246.JPG"/>
          <p:cNvPicPr>
            <a:picLocks noChangeAspect="1" noChangeArrowheads="1"/>
          </p:cNvPicPr>
          <p:nvPr/>
        </p:nvPicPr>
        <p:blipFill>
          <a:blip r:embed="rId3">
            <a:extLst>
              <a:ext uri="{28A0092B-C50C-407E-A947-70E740481C1C}">
                <a14:useLocalDpi xmlns:a14="http://schemas.microsoft.com/office/drawing/2010/main" val="0"/>
              </a:ext>
            </a:extLst>
          </a:blip>
          <a:srcRect l="2094" r="8257" b="2393"/>
          <a:stretch>
            <a:fillRect/>
          </a:stretch>
        </p:blipFill>
        <p:spPr bwMode="auto">
          <a:xfrm>
            <a:off x="4052888" y="2344738"/>
            <a:ext cx="2679700" cy="347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8487" name="Picture 6"/>
          <p:cNvPicPr>
            <a:picLocks noChangeAspect="1"/>
          </p:cNvPicPr>
          <p:nvPr/>
        </p:nvPicPr>
        <p:blipFill>
          <a:blip r:embed="rId4">
            <a:extLst>
              <a:ext uri="{28A0092B-C50C-407E-A947-70E740481C1C}">
                <a14:useLocalDpi xmlns:a14="http://schemas.microsoft.com/office/drawing/2010/main" val="0"/>
              </a:ext>
            </a:extLst>
          </a:blip>
          <a:srcRect l="17049" r="23924" b="539"/>
          <a:stretch>
            <a:fillRect/>
          </a:stretch>
        </p:blipFill>
        <p:spPr bwMode="auto">
          <a:xfrm>
            <a:off x="503238" y="2344738"/>
            <a:ext cx="2749550" cy="3473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8488" name="Text Placeholder 4"/>
          <p:cNvSpPr txBox="1">
            <a:spLocks/>
          </p:cNvSpPr>
          <p:nvPr/>
        </p:nvSpPr>
        <p:spPr bwMode="auto">
          <a:xfrm>
            <a:off x="347663" y="615950"/>
            <a:ext cx="6237287"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SzPct val="100000"/>
            </a:pPr>
            <a:r>
              <a:rPr lang="en-US" sz="3000">
                <a:solidFill>
                  <a:srgbClr val="00B0F0"/>
                </a:solidFill>
                <a:latin typeface="Arial Black" pitchFamily="34" charset="0"/>
              </a:rPr>
              <a:t>Adaptar, colocar y ajustar</a:t>
            </a: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FF3203C-566F-4F83-87F2-4AD9803B8519}" type="slidenum">
              <a:rPr lang="en-US" smtClean="0">
                <a:solidFill>
                  <a:srgbClr val="898989"/>
                </a:solidFill>
                <a:latin typeface="Arial Black" pitchFamily="34" charset="0"/>
              </a:rPr>
              <a:pPr fontAlgn="base">
                <a:spcBef>
                  <a:spcPct val="0"/>
                </a:spcBef>
                <a:spcAft>
                  <a:spcPct val="0"/>
                </a:spcAft>
                <a:buSzPct val="100000"/>
                <a:defRPr/>
              </a:pPr>
              <a:t>132</a:t>
            </a:fld>
            <a:endParaRPr lang="en-US" smtClean="0">
              <a:solidFill>
                <a:srgbClr val="898989"/>
              </a:solidFill>
              <a:latin typeface="Arial Black" pitchFamily="34" charset="0"/>
            </a:endParaRPr>
          </a:p>
        </p:txBody>
      </p:sp>
      <p:sp>
        <p:nvSpPr>
          <p:cNvPr id="149508" name="Text Placeholder 3"/>
          <p:cNvSpPr>
            <a:spLocks noGrp="1"/>
          </p:cNvSpPr>
          <p:nvPr>
            <p:ph type="body" sz="quarter" idx="14"/>
          </p:nvPr>
        </p:nvSpPr>
        <p:spPr>
          <a:xfrm>
            <a:off x="347663" y="1347788"/>
            <a:ext cx="3289300" cy="4686300"/>
          </a:xfrm>
        </p:spPr>
        <p:txBody>
          <a:bodyPr/>
          <a:lstStyle/>
          <a:p>
            <a:pPr marL="342900" indent="-342900" eaLnBrk="1" hangingPunct="1">
              <a:spcBef>
                <a:spcPts val="1013"/>
              </a:spcBef>
              <a:buFont typeface="Calibri Light" pitchFamily="34" charset="0"/>
              <a:buAutoNum type="arabicPeriod" startAt="3"/>
            </a:pPr>
            <a:r>
              <a:rPr lang="en-US" smtClean="0">
                <a:solidFill>
                  <a:srgbClr val="000000"/>
                </a:solidFill>
                <a:latin typeface="Arial" charset="0"/>
                <a:cs typeface="Arial" charset="0"/>
              </a:rPr>
              <a:t>Asegúrese de que las cuerdas estén ajustadas</a:t>
            </a:r>
          </a:p>
        </p:txBody>
      </p:sp>
      <p:sp>
        <p:nvSpPr>
          <p:cNvPr id="14950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Adaptar, colocar y ajustar</a:t>
            </a:r>
          </a:p>
        </p:txBody>
      </p:sp>
      <p:sp>
        <p:nvSpPr>
          <p:cNvPr id="149510" name="Text Placeholder 3"/>
          <p:cNvSpPr txBox="1">
            <a:spLocks/>
          </p:cNvSpPr>
          <p:nvPr/>
        </p:nvSpPr>
        <p:spPr bwMode="auto">
          <a:xfrm>
            <a:off x="3924300" y="1347788"/>
            <a:ext cx="3141663"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4"/>
            </a:pPr>
            <a:r>
              <a:rPr lang="en-US" sz="2200">
                <a:solidFill>
                  <a:srgbClr val="000000"/>
                </a:solidFill>
              </a:rPr>
              <a:t>Coloque el anillo en D en su espalda.  Haga que un compañero inspeccione su arnés.</a:t>
            </a:r>
          </a:p>
        </p:txBody>
      </p:sp>
      <p:pic>
        <p:nvPicPr>
          <p:cNvPr id="1495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0238" y="3198813"/>
            <a:ext cx="2366962" cy="3155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9512"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7825" y="3195638"/>
            <a:ext cx="2368550" cy="3159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FA00098-1184-496F-BAED-B436CC01E5FA}" type="slidenum">
              <a:rPr lang="en-US" smtClean="0">
                <a:solidFill>
                  <a:srgbClr val="898989"/>
                </a:solidFill>
                <a:latin typeface="Arial Black" pitchFamily="34" charset="0"/>
              </a:rPr>
              <a:pPr fontAlgn="base">
                <a:spcBef>
                  <a:spcPct val="0"/>
                </a:spcBef>
                <a:spcAft>
                  <a:spcPct val="0"/>
                </a:spcAft>
                <a:buSzPct val="100000"/>
                <a:defRPr/>
              </a:pPr>
              <a:t>133</a:t>
            </a:fld>
            <a:endParaRPr lang="en-US" smtClean="0">
              <a:solidFill>
                <a:srgbClr val="898989"/>
              </a:solidFill>
              <a:latin typeface="Arial Black" pitchFamily="34" charset="0"/>
            </a:endParaRPr>
          </a:p>
        </p:txBody>
      </p:sp>
      <p:sp>
        <p:nvSpPr>
          <p:cNvPr id="150532" name="Text Placeholder 5"/>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Ajustar</a:t>
            </a:r>
          </a:p>
          <a:p>
            <a:pPr marL="0" indent="0" eaLnBrk="1" hangingPunct="1">
              <a:spcBef>
                <a:spcPts val="1013"/>
              </a:spcBef>
            </a:pPr>
            <a:r>
              <a:rPr lang="en-US" smtClean="0">
                <a:solidFill>
                  <a:srgbClr val="000000"/>
                </a:solidFill>
                <a:latin typeface="Arial" charset="0"/>
                <a:cs typeface="Arial" charset="0"/>
              </a:rPr>
              <a:t>Hombros</a:t>
            </a:r>
          </a:p>
          <a:p>
            <a:pPr marL="0" indent="0" eaLnBrk="1" hangingPunct="1">
              <a:spcBef>
                <a:spcPts val="1013"/>
              </a:spcBef>
            </a:pPr>
            <a:r>
              <a:rPr lang="en-US" smtClean="0">
                <a:solidFill>
                  <a:srgbClr val="000000"/>
                </a:solidFill>
                <a:latin typeface="Arial" charset="0"/>
                <a:cs typeface="Arial" charset="0"/>
              </a:rPr>
              <a:t>Correa del pecho</a:t>
            </a:r>
          </a:p>
          <a:p>
            <a:pPr marL="0" indent="0" eaLnBrk="1" hangingPunct="1">
              <a:spcBef>
                <a:spcPts val="1013"/>
              </a:spcBef>
            </a:pPr>
            <a:r>
              <a:rPr lang="en-US" smtClean="0">
                <a:solidFill>
                  <a:srgbClr val="000000"/>
                </a:solidFill>
                <a:latin typeface="Arial" charset="0"/>
                <a:cs typeface="Arial" charset="0"/>
              </a:rPr>
              <a:t>Anillo en D (en la espalda)</a:t>
            </a:r>
          </a:p>
        </p:txBody>
      </p:sp>
      <p:sp>
        <p:nvSpPr>
          <p:cNvPr id="150533" name="Text Placeholder 6"/>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Adaptar, colocar y ajustar</a:t>
            </a:r>
          </a:p>
        </p:txBody>
      </p:sp>
    </p:spTree>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988A444-B755-43FD-9659-DC348630B154}" type="slidenum">
              <a:rPr lang="es-ES" smtClean="0">
                <a:solidFill>
                  <a:srgbClr val="898989"/>
                </a:solidFill>
                <a:latin typeface="Arial Black" pitchFamily="34" charset="0"/>
              </a:rPr>
              <a:pPr fontAlgn="base">
                <a:spcBef>
                  <a:spcPct val="0"/>
                </a:spcBef>
                <a:spcAft>
                  <a:spcPct val="0"/>
                </a:spcAft>
                <a:buSzPct val="100000"/>
                <a:defRPr/>
              </a:pPr>
              <a:t>134</a:t>
            </a:fld>
            <a:endParaRPr lang="es-ES" smtClean="0">
              <a:solidFill>
                <a:srgbClr val="898989"/>
              </a:solidFill>
              <a:latin typeface="Arial Black" pitchFamily="34" charset="0"/>
            </a:endParaRPr>
          </a:p>
        </p:txBody>
      </p:sp>
      <p:sp>
        <p:nvSpPr>
          <p:cNvPr id="151556" name="Text Placeholder 3"/>
          <p:cNvSpPr>
            <a:spLocks noGrp="1"/>
          </p:cNvSpPr>
          <p:nvPr>
            <p:ph type="body" sz="quarter" idx="14"/>
          </p:nvPr>
        </p:nvSpPr>
        <p:spPr>
          <a:xfrm>
            <a:off x="347663" y="137953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la planilla (SG páginas 92-93)</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5 minutos para determinar si el equipo de protección para caídas en las fotos se adapta correctamente.</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los hallazgos.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5155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Adaptación adecuada</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9</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36F214-F5BE-4C77-9CA1-00A04BFD017E}" type="slidenum">
              <a:rPr lang="en-US" smtClean="0">
                <a:solidFill>
                  <a:srgbClr val="898989"/>
                </a:solidFill>
                <a:latin typeface="Arial Black" pitchFamily="34" charset="0"/>
              </a:rPr>
              <a:pPr fontAlgn="base">
                <a:spcBef>
                  <a:spcPct val="0"/>
                </a:spcBef>
                <a:spcAft>
                  <a:spcPct val="0"/>
                </a:spcAft>
                <a:buSzPct val="100000"/>
                <a:defRPr/>
              </a:pPr>
              <a:t>135</a:t>
            </a:fld>
            <a:endParaRPr lang="en-US" smtClean="0">
              <a:solidFill>
                <a:srgbClr val="898989"/>
              </a:solidFill>
              <a:latin typeface="Arial Black" pitchFamily="34" charset="0"/>
            </a:endParaRPr>
          </a:p>
        </p:txBody>
      </p:sp>
      <p:sp>
        <p:nvSpPr>
          <p:cNvPr id="152580"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1.</a:t>
            </a:r>
          </a:p>
        </p:txBody>
      </p:sp>
      <p:pic>
        <p:nvPicPr>
          <p:cNvPr id="152581" name="Picture 7" descr="T:\DEPARTMENTS\Safety\_Safety Courses\_Working at Heights\5_Pictures &amp; Videos\Module 4-Fit, Donning and Adjustment\DSCN0267.JPG"/>
          <p:cNvPicPr>
            <a:picLocks noChangeAspect="1" noChangeArrowheads="1"/>
          </p:cNvPicPr>
          <p:nvPr/>
        </p:nvPicPr>
        <p:blipFill>
          <a:blip r:embed="rId3">
            <a:extLst>
              <a:ext uri="{28A0092B-C50C-407E-A947-70E740481C1C}">
                <a14:useLocalDpi xmlns:a14="http://schemas.microsoft.com/office/drawing/2010/main" val="0"/>
              </a:ext>
            </a:extLst>
          </a:blip>
          <a:srcRect l="24123" t="8212" b="5737"/>
          <a:stretch>
            <a:fillRect/>
          </a:stretch>
        </p:blipFill>
        <p:spPr bwMode="auto">
          <a:xfrm>
            <a:off x="777875" y="1431925"/>
            <a:ext cx="5573713" cy="46863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152582"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spTree>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6579719-0BF2-4DFD-B0B7-A00D4A3A6176}" type="slidenum">
              <a:rPr lang="en-US" smtClean="0">
                <a:solidFill>
                  <a:srgbClr val="898989"/>
                </a:solidFill>
                <a:latin typeface="Arial Black" pitchFamily="34" charset="0"/>
              </a:rPr>
              <a:pPr fontAlgn="base">
                <a:spcBef>
                  <a:spcPct val="0"/>
                </a:spcBef>
                <a:spcAft>
                  <a:spcPct val="0"/>
                </a:spcAft>
                <a:buSzPct val="100000"/>
                <a:defRPr/>
              </a:pPr>
              <a:t>136</a:t>
            </a:fld>
            <a:endParaRPr lang="en-US" smtClean="0">
              <a:solidFill>
                <a:srgbClr val="898989"/>
              </a:solidFill>
              <a:latin typeface="Arial Black" pitchFamily="34" charset="0"/>
            </a:endParaRPr>
          </a:p>
        </p:txBody>
      </p:sp>
      <p:sp>
        <p:nvSpPr>
          <p:cNvPr id="153604"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2.</a:t>
            </a:r>
          </a:p>
        </p:txBody>
      </p:sp>
      <p:pic>
        <p:nvPicPr>
          <p:cNvPr id="153605" name="Picture 8" descr="T:\DEPARTMENTS\Safety\_Safety Courses\_Working at Heights\5_Pictures &amp; Videos\Module 4-Fit, Donning and Adjustment\Proper fit\DSCN04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1431925"/>
            <a:ext cx="5534025"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06"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E4AB62B-8414-4B79-9F9C-D69D56F9D87E}" type="slidenum">
              <a:rPr lang="en-US" smtClean="0">
                <a:solidFill>
                  <a:srgbClr val="898989"/>
                </a:solidFill>
                <a:latin typeface="Arial Black" pitchFamily="34" charset="0"/>
              </a:rPr>
              <a:pPr fontAlgn="base">
                <a:spcBef>
                  <a:spcPct val="0"/>
                </a:spcBef>
                <a:spcAft>
                  <a:spcPct val="0"/>
                </a:spcAft>
                <a:buSzPct val="100000"/>
                <a:defRPr/>
              </a:pPr>
              <a:t>137</a:t>
            </a:fld>
            <a:endParaRPr lang="en-US" smtClean="0">
              <a:solidFill>
                <a:srgbClr val="898989"/>
              </a:solidFill>
              <a:latin typeface="Arial Black" pitchFamily="34" charset="0"/>
            </a:endParaRPr>
          </a:p>
        </p:txBody>
      </p:sp>
      <p:sp>
        <p:nvSpPr>
          <p:cNvPr id="154628"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3.</a:t>
            </a:r>
          </a:p>
        </p:txBody>
      </p:sp>
      <p:sp>
        <p:nvSpPr>
          <p:cNvPr id="15462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pic>
        <p:nvPicPr>
          <p:cNvPr id="154630" name="Picture 9" descr="C:\Users\60040092\AppData\Local\Microsoft\Windows\Temporary Internet Files\Content.Outlook\T0Y0Z3SV\DSCN3043.JPG"/>
          <p:cNvPicPr>
            <a:picLocks noChangeAspect="1" noChangeArrowheads="1"/>
          </p:cNvPicPr>
          <p:nvPr/>
        </p:nvPicPr>
        <p:blipFill>
          <a:blip r:embed="rId3">
            <a:extLst>
              <a:ext uri="{28A0092B-C50C-407E-A947-70E740481C1C}">
                <a14:useLocalDpi xmlns:a14="http://schemas.microsoft.com/office/drawing/2010/main" val="0"/>
              </a:ext>
            </a:extLst>
          </a:blip>
          <a:srcRect l="6126" b="3809"/>
          <a:stretch>
            <a:fillRect/>
          </a:stretch>
        </p:blipFill>
        <p:spPr bwMode="auto">
          <a:xfrm>
            <a:off x="788988" y="1431925"/>
            <a:ext cx="6092825" cy="4683125"/>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EC4386C-AF96-4DBA-86AA-46FBD1920442}" type="slidenum">
              <a:rPr lang="en-US" smtClean="0">
                <a:solidFill>
                  <a:srgbClr val="898989"/>
                </a:solidFill>
                <a:latin typeface="Arial Black" pitchFamily="34" charset="0"/>
              </a:rPr>
              <a:pPr fontAlgn="base">
                <a:spcBef>
                  <a:spcPct val="0"/>
                </a:spcBef>
                <a:spcAft>
                  <a:spcPct val="0"/>
                </a:spcAft>
                <a:buSzPct val="100000"/>
                <a:defRPr/>
              </a:pPr>
              <a:t>138</a:t>
            </a:fld>
            <a:endParaRPr lang="en-US" smtClean="0">
              <a:solidFill>
                <a:srgbClr val="898989"/>
              </a:solidFill>
              <a:latin typeface="Arial Black" pitchFamily="34" charset="0"/>
            </a:endParaRPr>
          </a:p>
        </p:txBody>
      </p:sp>
      <p:sp>
        <p:nvSpPr>
          <p:cNvPr id="155652"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4.</a:t>
            </a:r>
          </a:p>
        </p:txBody>
      </p:sp>
      <p:pic>
        <p:nvPicPr>
          <p:cNvPr id="155653" name="Picture 8" descr="T:\DEPARTMENTS\Safety\_Safety Courses\_Working at Heights\5_Pictures &amp; Videos\Module 4-Fit, Donning and Adjustment\DSCN07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5" y="1431925"/>
            <a:ext cx="5622925"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5654"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spTree>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AD85495-A3FD-49FD-9E32-2A3E28A43EE4}" type="slidenum">
              <a:rPr lang="en-US" smtClean="0">
                <a:solidFill>
                  <a:srgbClr val="898989"/>
                </a:solidFill>
                <a:latin typeface="Arial Black" pitchFamily="34" charset="0"/>
              </a:rPr>
              <a:pPr fontAlgn="base">
                <a:spcBef>
                  <a:spcPct val="0"/>
                </a:spcBef>
                <a:spcAft>
                  <a:spcPct val="0"/>
                </a:spcAft>
                <a:buSzPct val="100000"/>
                <a:defRPr/>
              </a:pPr>
              <a:t>139</a:t>
            </a:fld>
            <a:endParaRPr lang="en-US" smtClean="0">
              <a:solidFill>
                <a:srgbClr val="898989"/>
              </a:solidFill>
              <a:latin typeface="Arial Black" pitchFamily="34" charset="0"/>
            </a:endParaRPr>
          </a:p>
        </p:txBody>
      </p:sp>
      <p:sp>
        <p:nvSpPr>
          <p:cNvPr id="156676"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5.</a:t>
            </a:r>
          </a:p>
        </p:txBody>
      </p:sp>
      <p:sp>
        <p:nvSpPr>
          <p:cNvPr id="15667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pic>
        <p:nvPicPr>
          <p:cNvPr id="156678" name="Picture 6" descr="T:\DEPARTMENTS\Safety\_Safety Courses\_Working at Heights\5_Pictures &amp; Videos\Module 4-Fit, Donning and Adjustment\Proper fit\DSCN0076.JPG"/>
          <p:cNvPicPr>
            <a:picLocks noChangeAspect="1"/>
          </p:cNvPicPr>
          <p:nvPr/>
        </p:nvPicPr>
        <p:blipFill>
          <a:blip r:embed="rId3">
            <a:extLst>
              <a:ext uri="{28A0092B-C50C-407E-A947-70E740481C1C}">
                <a14:useLocalDpi xmlns:a14="http://schemas.microsoft.com/office/drawing/2010/main" val="0"/>
              </a:ext>
            </a:extLst>
          </a:blip>
          <a:srcRect r="2248"/>
          <a:stretch>
            <a:fillRect/>
          </a:stretch>
        </p:blipFill>
        <p:spPr bwMode="auto">
          <a:xfrm>
            <a:off x="762000" y="1430338"/>
            <a:ext cx="5919788" cy="46863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Placeholder 3"/>
          <p:cNvSpPr>
            <a:spLocks noGrp="1"/>
          </p:cNvSpPr>
          <p:nvPr>
            <p:ph type="body" sz="quarter" idx="14"/>
          </p:nvPr>
        </p:nvSpPr>
        <p:spPr>
          <a:xfrm>
            <a:off x="354013" y="1368425"/>
            <a:ext cx="65119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En clase, generen una lista de peligros de caídas presentes en nuestras propiedades.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El facilitador pedirá a un voluntario que registre aquellas respuestas en un rotafolio.</a:t>
            </a:r>
          </a:p>
        </p:txBody>
      </p:sp>
      <p:sp>
        <p:nvSpPr>
          <p:cNvPr id="28675" name="Text Placeholder 4"/>
          <p:cNvSpPr>
            <a:spLocks noGrp="1"/>
          </p:cNvSpPr>
          <p:nvPr>
            <p:ph type="body" sz="quarter" idx="15"/>
          </p:nvPr>
        </p:nvSpPr>
        <p:spPr>
          <a:xfrm>
            <a:off x="354013" y="276225"/>
            <a:ext cx="6237287" cy="765175"/>
          </a:xfrm>
          <a:solidFill>
            <a:schemeClr val="bg1"/>
          </a:solidFill>
        </p:spPr>
        <p:txBody>
          <a:bodyPr>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Nombrar los peligros de caídas</a:t>
            </a:r>
          </a:p>
        </p:txBody>
      </p:sp>
      <p:sp>
        <p:nvSpPr>
          <p:cNvPr id="6" name="Footer Placeholder 5"/>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7C3FD53-3A94-449A-9A87-39917D039B92}" type="slidenum">
              <a:rPr lang="es-ES" smtClean="0">
                <a:solidFill>
                  <a:srgbClr val="898989"/>
                </a:solidFill>
                <a:latin typeface="Arial Black" pitchFamily="34" charset="0"/>
              </a:rPr>
              <a:pPr fontAlgn="base">
                <a:spcBef>
                  <a:spcPct val="0"/>
                </a:spcBef>
                <a:spcAft>
                  <a:spcPct val="0"/>
                </a:spcAft>
                <a:buSzPct val="100000"/>
                <a:defRPr/>
              </a:pPr>
              <a:t>14</a:t>
            </a:fld>
            <a:endParaRPr lang="es-ES" smtClean="0">
              <a:solidFill>
                <a:srgbClr val="898989"/>
              </a:solidFill>
              <a:latin typeface="Arial Black" pitchFamily="34" charset="0"/>
            </a:endParaRPr>
          </a:p>
        </p:txBody>
      </p:sp>
      <p:sp>
        <p:nvSpPr>
          <p:cNvPr id="2" name="Rectangle 1"/>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2</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F51DD83-D3B8-4F59-B028-74D6CED885E3}" type="slidenum">
              <a:rPr lang="en-US" smtClean="0">
                <a:solidFill>
                  <a:srgbClr val="898989"/>
                </a:solidFill>
                <a:latin typeface="Arial Black" pitchFamily="34" charset="0"/>
              </a:rPr>
              <a:pPr fontAlgn="base">
                <a:spcBef>
                  <a:spcPct val="0"/>
                </a:spcBef>
                <a:spcAft>
                  <a:spcPct val="0"/>
                </a:spcAft>
                <a:buSzPct val="100000"/>
                <a:defRPr/>
              </a:pPr>
              <a:t>140</a:t>
            </a:fld>
            <a:endParaRPr lang="en-US" smtClean="0">
              <a:solidFill>
                <a:srgbClr val="898989"/>
              </a:solidFill>
              <a:latin typeface="Arial Black" pitchFamily="34" charset="0"/>
            </a:endParaRPr>
          </a:p>
        </p:txBody>
      </p:sp>
      <p:sp>
        <p:nvSpPr>
          <p:cNvPr id="157700"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6.</a:t>
            </a:r>
          </a:p>
        </p:txBody>
      </p:sp>
      <p:sp>
        <p:nvSpPr>
          <p:cNvPr id="15770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pic>
        <p:nvPicPr>
          <p:cNvPr id="157702" name="Picture 3"/>
          <p:cNvPicPr>
            <a:picLocks noChangeAspect="1"/>
          </p:cNvPicPr>
          <p:nvPr/>
        </p:nvPicPr>
        <p:blipFill>
          <a:blip r:embed="rId3">
            <a:extLst>
              <a:ext uri="{28A0092B-C50C-407E-A947-70E740481C1C}">
                <a14:useLocalDpi xmlns:a14="http://schemas.microsoft.com/office/drawing/2010/main" val="0"/>
              </a:ext>
            </a:extLst>
          </a:blip>
          <a:srcRect r="6157"/>
          <a:stretch>
            <a:fillRect/>
          </a:stretch>
        </p:blipFill>
        <p:spPr bwMode="auto">
          <a:xfrm>
            <a:off x="782638" y="1382713"/>
            <a:ext cx="6075362" cy="46799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D31D39A-BA59-488B-8A27-C29D40D17AD3}" type="slidenum">
              <a:rPr lang="en-US" smtClean="0">
                <a:solidFill>
                  <a:srgbClr val="898989"/>
                </a:solidFill>
                <a:latin typeface="Arial Black" pitchFamily="34" charset="0"/>
              </a:rPr>
              <a:pPr fontAlgn="base">
                <a:spcBef>
                  <a:spcPct val="0"/>
                </a:spcBef>
                <a:spcAft>
                  <a:spcPct val="0"/>
                </a:spcAft>
                <a:buSzPct val="100000"/>
                <a:defRPr/>
              </a:pPr>
              <a:t>141</a:t>
            </a:fld>
            <a:endParaRPr lang="en-US" smtClean="0">
              <a:solidFill>
                <a:srgbClr val="898989"/>
              </a:solidFill>
              <a:latin typeface="Arial Black" pitchFamily="34" charset="0"/>
            </a:endParaRPr>
          </a:p>
        </p:txBody>
      </p:sp>
      <p:sp>
        <p:nvSpPr>
          <p:cNvPr id="158724"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7.</a:t>
            </a:r>
          </a:p>
        </p:txBody>
      </p:sp>
      <p:pic>
        <p:nvPicPr>
          <p:cNvPr id="158725" name="Picture 8" descr="T:\DEPARTMENTS\Safety\_Safety Courses\_Working at Heights\5_Pictures &amp; Videos\Module 4-Fit, Donning and Adjustment\DSCN078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463" y="1431925"/>
            <a:ext cx="5819775" cy="46863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8726"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823464F-FED1-468E-9676-831CCF9F9595}" type="slidenum">
              <a:rPr lang="en-US" smtClean="0">
                <a:solidFill>
                  <a:srgbClr val="898989"/>
                </a:solidFill>
                <a:latin typeface="Arial Black" pitchFamily="34" charset="0"/>
              </a:rPr>
              <a:pPr fontAlgn="base">
                <a:spcBef>
                  <a:spcPct val="0"/>
                </a:spcBef>
                <a:spcAft>
                  <a:spcPct val="0"/>
                </a:spcAft>
                <a:buSzPct val="100000"/>
                <a:defRPr/>
              </a:pPr>
              <a:t>142</a:t>
            </a:fld>
            <a:endParaRPr lang="en-US" smtClean="0">
              <a:solidFill>
                <a:srgbClr val="898989"/>
              </a:solidFill>
              <a:latin typeface="Arial Black" pitchFamily="34" charset="0"/>
            </a:endParaRPr>
          </a:p>
        </p:txBody>
      </p:sp>
      <p:sp>
        <p:nvSpPr>
          <p:cNvPr id="159748" name="Text Placeholder 5"/>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8.</a:t>
            </a:r>
          </a:p>
        </p:txBody>
      </p:sp>
      <p:pic>
        <p:nvPicPr>
          <p:cNvPr id="159749" name="Picture 8" descr="T:\DEPARTMENTS\Safety\_Safety Courses\_Working at Heights\5_Pictures &amp; Videos\Module 4-Fit, Donning and Adjustment\Proper fit\DSCN0264.JPG"/>
          <p:cNvPicPr>
            <a:picLocks noChangeAspect="1"/>
          </p:cNvPicPr>
          <p:nvPr/>
        </p:nvPicPr>
        <p:blipFill>
          <a:blip r:embed="rId3">
            <a:extLst>
              <a:ext uri="{28A0092B-C50C-407E-A947-70E740481C1C}">
                <a14:useLocalDpi xmlns:a14="http://schemas.microsoft.com/office/drawing/2010/main" val="0"/>
              </a:ext>
            </a:extLst>
          </a:blip>
          <a:srcRect r="5960"/>
          <a:stretch>
            <a:fillRect/>
          </a:stretch>
        </p:blipFill>
        <p:spPr bwMode="auto">
          <a:xfrm>
            <a:off x="781050" y="1431925"/>
            <a:ext cx="6065838" cy="4691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9750"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Adaptación adecuada</a:t>
            </a:r>
          </a:p>
        </p:txBody>
      </p:sp>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42956A-FA6E-4AFC-B6B2-9A2E71966106}" type="slidenum">
              <a:rPr lang="es-ES" smtClean="0">
                <a:solidFill>
                  <a:srgbClr val="898989"/>
                </a:solidFill>
                <a:latin typeface="Arial Black" pitchFamily="34" charset="0"/>
              </a:rPr>
              <a:pPr fontAlgn="base">
                <a:spcBef>
                  <a:spcPct val="0"/>
                </a:spcBef>
                <a:spcAft>
                  <a:spcPct val="0"/>
                </a:spcAft>
                <a:buSzPct val="100000"/>
                <a:defRPr/>
              </a:pPr>
              <a:t>143</a:t>
            </a:fld>
            <a:endParaRPr lang="es-ES" smtClean="0">
              <a:solidFill>
                <a:srgbClr val="898989"/>
              </a:solidFill>
              <a:latin typeface="Arial Black" pitchFamily="34" charset="0"/>
            </a:endParaRPr>
          </a:p>
        </p:txBody>
      </p:sp>
      <p:sp>
        <p:nvSpPr>
          <p:cNvPr id="160772" name="Text Placeholder 3"/>
          <p:cNvSpPr>
            <a:spLocks noGrp="1"/>
          </p:cNvSpPr>
          <p:nvPr>
            <p:ph type="body" sz="quarter" idx="14"/>
          </p:nvPr>
        </p:nvSpPr>
        <p:spPr>
          <a:xfrm>
            <a:off x="368300" y="1368425"/>
            <a:ext cx="6497638"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Mire el video.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Proceda a la mesa con los arneses y los cordones.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Practique la adaptación, colocación y ajuste del arnés.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Únase con otro estudiante y haga que su compañero revise el arnés.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El facilitador colgará a cada estudiante para revisar la efectividad de la adaptación, la colocación y el ajuste.</a:t>
            </a:r>
          </a:p>
        </p:txBody>
      </p:sp>
      <p:sp>
        <p:nvSpPr>
          <p:cNvPr id="160773" name="Text Placeholder 4"/>
          <p:cNvSpPr>
            <a:spLocks noGrp="1"/>
          </p:cNvSpPr>
          <p:nvPr>
            <p:ph type="body" sz="quarter" idx="15"/>
          </p:nvPr>
        </p:nvSpPr>
        <p:spPr>
          <a:xfrm>
            <a:off x="368300" y="615950"/>
            <a:ext cx="6237288" cy="763588"/>
          </a:xfrm>
        </p:spPr>
        <p:txBody>
          <a:bodyPr/>
          <a:lstStyle/>
          <a:p>
            <a:pPr eaLnBrk="1" hangingPunct="1">
              <a:spcBef>
                <a:spcPts val="1013"/>
              </a:spcBef>
              <a:buClrTx/>
              <a:buFont typeface="Arial" charset="0"/>
              <a:buNone/>
            </a:pPr>
            <a:r>
              <a:rPr lang="es-ES" smtClean="0"/>
              <a:t>Pruebe la adaptación</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10</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7CF0E34-057F-4670-9A25-1D77DAF978CC}" type="slidenum">
              <a:rPr lang="en-US" smtClean="0">
                <a:solidFill>
                  <a:srgbClr val="898989"/>
                </a:solidFill>
                <a:latin typeface="Arial Black" pitchFamily="34" charset="0"/>
              </a:rPr>
              <a:pPr fontAlgn="base">
                <a:spcBef>
                  <a:spcPct val="0"/>
                </a:spcBef>
                <a:spcAft>
                  <a:spcPct val="0"/>
                </a:spcAft>
                <a:buSzPct val="100000"/>
                <a:defRPr/>
              </a:pPr>
              <a:t>144</a:t>
            </a:fld>
            <a:endParaRPr lang="en-US" smtClean="0">
              <a:solidFill>
                <a:srgbClr val="898989"/>
              </a:solidFill>
              <a:latin typeface="Arial Black" pitchFamily="34" charset="0"/>
            </a:endParaRPr>
          </a:p>
        </p:txBody>
      </p:sp>
      <p:sp>
        <p:nvSpPr>
          <p:cNvPr id="161796" name="Text Placeholder 4"/>
          <p:cNvSpPr>
            <a:spLocks noGrp="1"/>
          </p:cNvSpPr>
          <p:nvPr>
            <p:ph type="body" sz="quarter" idx="15"/>
          </p:nvPr>
        </p:nvSpPr>
        <p:spPr>
          <a:xfrm>
            <a:off x="368300" y="574675"/>
            <a:ext cx="7388225" cy="644525"/>
          </a:xfrm>
        </p:spPr>
        <p:txBody>
          <a:bodyPr/>
          <a:lstStyle/>
          <a:p>
            <a:pPr eaLnBrk="1" hangingPunct="1">
              <a:spcBef>
                <a:spcPts val="1013"/>
              </a:spcBef>
              <a:buClrTx/>
              <a:buFont typeface="Arial" charset="0"/>
              <a:buNone/>
            </a:pPr>
            <a:r>
              <a:rPr lang="en-US" smtClean="0"/>
              <a:t>Video "Pruebe la adaptación"</a:t>
            </a:r>
          </a:p>
        </p:txBody>
      </p:sp>
      <p:pic>
        <p:nvPicPr>
          <p:cNvPr id="161797" name="activity 10">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3238" y="1433513"/>
            <a:ext cx="6357937" cy="424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43B54BA-4D0F-438C-A7ED-234C1EB1ED28}" type="slidenum">
              <a:rPr lang="en-US" smtClean="0">
                <a:solidFill>
                  <a:srgbClr val="898989"/>
                </a:solidFill>
                <a:latin typeface="Arial Black" pitchFamily="34" charset="0"/>
              </a:rPr>
              <a:pPr fontAlgn="base">
                <a:spcBef>
                  <a:spcPct val="0"/>
                </a:spcBef>
                <a:spcAft>
                  <a:spcPct val="0"/>
                </a:spcAft>
                <a:buSzPct val="100000"/>
                <a:defRPr/>
              </a:pPr>
              <a:t>145</a:t>
            </a:fld>
            <a:endParaRPr lang="en-US" smtClean="0">
              <a:solidFill>
                <a:srgbClr val="898989"/>
              </a:solidFill>
              <a:latin typeface="Arial Black" pitchFamily="34" charset="0"/>
            </a:endParaRPr>
          </a:p>
        </p:txBody>
      </p:sp>
      <p:sp>
        <p:nvSpPr>
          <p:cNvPr id="162820"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n-US" smtClean="0">
                <a:solidFill>
                  <a:srgbClr val="000000"/>
                </a:solidFill>
                <a:latin typeface="Arial" charset="0"/>
                <a:cs typeface="Arial" charset="0"/>
              </a:rPr>
              <a:t>¿Cómo la adaptación o el ajuste afectan al sistema de protección para caídas?</a:t>
            </a:r>
          </a:p>
          <a:p>
            <a:pPr eaLnBrk="1" hangingPunct="1">
              <a:spcBef>
                <a:spcPts val="1013"/>
              </a:spcBef>
            </a:pPr>
            <a:r>
              <a:rPr lang="en-US" smtClean="0">
                <a:solidFill>
                  <a:srgbClr val="000000"/>
                </a:solidFill>
                <a:latin typeface="Arial" charset="0"/>
                <a:cs typeface="Arial" charset="0"/>
              </a:rPr>
              <a:t>¿Cómo aplicará las habilidades aprendidas en este módulo a un trabajo realizado en las alturas?</a:t>
            </a:r>
          </a:p>
          <a:p>
            <a:pPr eaLnBrk="1" hangingPunct="1">
              <a:spcBef>
                <a:spcPts val="1013"/>
              </a:spcBef>
            </a:pPr>
            <a:endParaRPr lang="en-US" smtClean="0">
              <a:solidFill>
                <a:srgbClr val="000000"/>
              </a:solidFill>
              <a:latin typeface="Arial" charset="0"/>
              <a:cs typeface="Arial" charset="0"/>
            </a:endParaRPr>
          </a:p>
        </p:txBody>
      </p:sp>
      <p:sp>
        <p:nvSpPr>
          <p:cNvPr id="16282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1DAA1A3-868D-4D2F-BF16-2E230C92FFE1}" type="slidenum">
              <a:rPr lang="es-ES" smtClean="0">
                <a:solidFill>
                  <a:srgbClr val="898989"/>
                </a:solidFill>
                <a:latin typeface="Arial Black" pitchFamily="34" charset="0"/>
              </a:rPr>
              <a:pPr fontAlgn="base">
                <a:spcBef>
                  <a:spcPct val="0"/>
                </a:spcBef>
                <a:spcAft>
                  <a:spcPct val="0"/>
                </a:spcAft>
                <a:buSzPct val="100000"/>
                <a:defRPr/>
              </a:pPr>
              <a:t>146</a:t>
            </a:fld>
            <a:endParaRPr lang="es-ES" smtClean="0">
              <a:solidFill>
                <a:srgbClr val="898989"/>
              </a:solidFill>
              <a:latin typeface="Arial Black" pitchFamily="34" charset="0"/>
            </a:endParaRPr>
          </a:p>
        </p:txBody>
      </p:sp>
      <p:sp>
        <p:nvSpPr>
          <p:cNvPr id="163844"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Refiérase al cuestionario en la Guía del estudiante (pág. 94).</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6384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6</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Cuestionario</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BEE037C-1612-47EB-B7F3-706BC6E9FE38}" type="slidenum">
              <a:rPr lang="en-US" smtClean="0">
                <a:solidFill>
                  <a:srgbClr val="898989"/>
                </a:solidFill>
                <a:latin typeface="Arial Black" pitchFamily="34" charset="0"/>
              </a:rPr>
              <a:pPr fontAlgn="base">
                <a:spcBef>
                  <a:spcPct val="0"/>
                </a:spcBef>
                <a:spcAft>
                  <a:spcPct val="0"/>
                </a:spcAft>
                <a:buSzPct val="100000"/>
                <a:defRPr/>
              </a:pPr>
              <a:t>147</a:t>
            </a:fld>
            <a:endParaRPr lang="en-US" smtClean="0">
              <a:solidFill>
                <a:srgbClr val="898989"/>
              </a:solidFill>
              <a:latin typeface="Arial Black" pitchFamily="34" charset="0"/>
            </a:endParaRPr>
          </a:p>
        </p:txBody>
      </p:sp>
      <p:sp>
        <p:nvSpPr>
          <p:cNvPr id="164868" name="Text Placeholder 3"/>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a:pPr>
            <a:r>
              <a:rPr lang="en-US" smtClean="0">
                <a:solidFill>
                  <a:srgbClr val="000000"/>
                </a:solidFill>
                <a:latin typeface="Arial" charset="0"/>
                <a:cs typeface="Arial" charset="0"/>
              </a:rPr>
              <a:t>Los arneses son de talle único.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a:p>
            <a:pPr marL="457200" indent="-457200" eaLnBrk="1" hangingPunct="1">
              <a:spcBef>
                <a:spcPts val="1013"/>
              </a:spcBef>
              <a:buClrTx/>
              <a:buFont typeface="Arial" charset="0"/>
              <a:buNone/>
            </a:pPr>
            <a:endParaRPr lang="en-U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2"/>
            </a:pPr>
            <a:r>
              <a:rPr lang="en-US" smtClean="0">
                <a:solidFill>
                  <a:srgbClr val="000000"/>
                </a:solidFill>
                <a:latin typeface="Arial" charset="0"/>
                <a:cs typeface="Arial" charset="0"/>
              </a:rPr>
              <a:t>Las correas alrededor de las piernas deben tener ajuste preciso, no deben estar ni muy flojas ni muy ajustadas.</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a:p>
            <a:pPr marL="457200" indent="-457200" eaLnBrk="1" hangingPunct="1">
              <a:spcBef>
                <a:spcPts val="1013"/>
              </a:spcBef>
              <a:buClrTx/>
              <a:buFont typeface="Arial" charset="0"/>
              <a:buNone/>
            </a:pPr>
            <a:endParaRPr lang="en-US" smtClean="0">
              <a:solidFill>
                <a:srgbClr val="000000"/>
              </a:solidFill>
              <a:latin typeface="Arial" charset="0"/>
              <a:cs typeface="Arial" charset="0"/>
            </a:endParaRPr>
          </a:p>
        </p:txBody>
      </p:sp>
      <p:sp>
        <p:nvSpPr>
          <p:cNvPr id="164869"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6</a:t>
            </a:r>
          </a:p>
        </p:txBody>
      </p:sp>
      <p:sp>
        <p:nvSpPr>
          <p:cNvPr id="6" name="Oval 5"/>
          <p:cNvSpPr/>
          <p:nvPr/>
        </p:nvSpPr>
        <p:spPr>
          <a:xfrm>
            <a:off x="798513" y="2120900"/>
            <a:ext cx="404812"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Oval 6"/>
          <p:cNvSpPr/>
          <p:nvPr/>
        </p:nvSpPr>
        <p:spPr>
          <a:xfrm>
            <a:off x="798513" y="3914775"/>
            <a:ext cx="404812"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1C3C2F3-7B58-4040-A01D-39F787BD19A3}" type="slidenum">
              <a:rPr lang="en-US" smtClean="0">
                <a:solidFill>
                  <a:srgbClr val="898989"/>
                </a:solidFill>
                <a:latin typeface="Arial Black" pitchFamily="34" charset="0"/>
              </a:rPr>
              <a:pPr fontAlgn="base">
                <a:spcBef>
                  <a:spcPct val="0"/>
                </a:spcBef>
                <a:spcAft>
                  <a:spcPct val="0"/>
                </a:spcAft>
                <a:buSzPct val="100000"/>
                <a:defRPr/>
              </a:pPr>
              <a:t>148</a:t>
            </a:fld>
            <a:endParaRPr lang="en-US" smtClean="0">
              <a:solidFill>
                <a:srgbClr val="898989"/>
              </a:solidFill>
              <a:latin typeface="Arial Black" pitchFamily="34" charset="0"/>
            </a:endParaRPr>
          </a:p>
        </p:txBody>
      </p:sp>
      <p:sp>
        <p:nvSpPr>
          <p:cNvPr id="165892" name="Text Placeholder 3"/>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startAt="3"/>
            </a:pPr>
            <a:r>
              <a:rPr lang="en-US" smtClean="0">
                <a:solidFill>
                  <a:srgbClr val="000000"/>
                </a:solidFill>
                <a:latin typeface="Arial" charset="0"/>
                <a:cs typeface="Arial" charset="0"/>
              </a:rPr>
              <a:t>Cuando no estén en uso, ¿dónde se pueden enganchar las conexiones del cordón?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Bolsillos del jean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Anillos en D sin utilizar</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Conexiones separación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Correas alrededor del arnés</a:t>
            </a:r>
          </a:p>
          <a:p>
            <a:pPr marL="457200" indent="-457200" eaLnBrk="1" hangingPunct="1">
              <a:spcBef>
                <a:spcPts val="1013"/>
              </a:spcBef>
              <a:buFont typeface="Calibri Light" pitchFamily="34" charset="0"/>
              <a:buAutoNum type="alphaLcPeriod"/>
            </a:pPr>
            <a:endParaRPr lang="en-U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lphaLcPeriod"/>
            </a:pPr>
            <a:endParaRPr lang="en-US" smtClean="0">
              <a:solidFill>
                <a:srgbClr val="000000"/>
              </a:solidFill>
              <a:latin typeface="Arial" charset="0"/>
              <a:cs typeface="Arial" charset="0"/>
            </a:endParaRPr>
          </a:p>
        </p:txBody>
      </p:sp>
      <p:sp>
        <p:nvSpPr>
          <p:cNvPr id="16589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6</a:t>
            </a:r>
          </a:p>
        </p:txBody>
      </p:sp>
      <p:sp>
        <p:nvSpPr>
          <p:cNvPr id="6" name="Oval 5"/>
          <p:cNvSpPr/>
          <p:nvPr/>
        </p:nvSpPr>
        <p:spPr>
          <a:xfrm>
            <a:off x="795338" y="2809875"/>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166916" name="Title 1"/>
          <p:cNvSpPr>
            <a:spLocks noGrp="1"/>
          </p:cNvSpPr>
          <p:nvPr>
            <p:ph type="title"/>
          </p:nvPr>
        </p:nvSpPr>
        <p:spPr>
          <a:xfrm rot="16200000">
            <a:off x="5014119" y="2769394"/>
            <a:ext cx="6313487" cy="993775"/>
          </a:xfrm>
        </p:spPr>
        <p:txBody>
          <a:bodyPr/>
          <a:lstStyle/>
          <a:p>
            <a:pPr eaLnBrk="1" hangingPunct="1"/>
            <a:r>
              <a:rPr lang="en-US" sz="3000" smtClean="0">
                <a:solidFill>
                  <a:srgbClr val="00B0F0"/>
                </a:solidFill>
                <a:latin typeface="Arial Black" pitchFamily="34" charset="0"/>
              </a:rPr>
              <a:t>MÓDULO 7: </a:t>
            </a:r>
            <a:r>
              <a:rPr lang="en-US" sz="3000" smtClean="0">
                <a:solidFill>
                  <a:srgbClr val="FFFFFF"/>
                </a:solidFill>
                <a:latin typeface="Arial Black" pitchFamily="34" charset="0"/>
              </a:rPr>
              <a:t>Otros sistemas de trabajo en altura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E27F593-61FF-403F-8A13-1B3BFC168021}" type="slidenum">
              <a:rPr lang="es-ES" smtClean="0">
                <a:solidFill>
                  <a:srgbClr val="898989"/>
                </a:solidFill>
                <a:latin typeface="Arial Black" pitchFamily="34" charset="0"/>
              </a:rPr>
              <a:pPr fontAlgn="base">
                <a:spcBef>
                  <a:spcPct val="0"/>
                </a:spcBef>
                <a:spcAft>
                  <a:spcPct val="0"/>
                </a:spcAft>
                <a:buSzPct val="100000"/>
                <a:defRPr/>
              </a:pPr>
              <a:t>15</a:t>
            </a:fld>
            <a:endParaRPr lang="es-ES" smtClean="0">
              <a:solidFill>
                <a:srgbClr val="898989"/>
              </a:solidFill>
              <a:latin typeface="Arial Black" pitchFamily="34" charset="0"/>
            </a:endParaRPr>
          </a:p>
        </p:txBody>
      </p:sp>
      <p:sp>
        <p:nvSpPr>
          <p:cNvPr id="29700" name="Text Placeholder 3"/>
          <p:cNvSpPr>
            <a:spLocks noGrp="1"/>
          </p:cNvSpPr>
          <p:nvPr>
            <p:ph type="body" sz="quarter" idx="14"/>
          </p:nvPr>
        </p:nvSpPr>
        <p:spPr>
          <a:xfrm>
            <a:off x="347662" y="1347788"/>
            <a:ext cx="8141017" cy="4686300"/>
          </a:xfrm>
        </p:spPr>
        <p:txBody>
          <a:bodyPr/>
          <a:lstStyle/>
          <a:p>
            <a:pPr marL="0" indent="0" eaLnBrk="1" hangingPunct="1">
              <a:spcBef>
                <a:spcPts val="1013"/>
              </a:spcBef>
              <a:buClrTx/>
              <a:buFont typeface="Arial" charset="0"/>
              <a:buNone/>
            </a:pPr>
            <a:r>
              <a:rPr lang="es-ES" dirty="0" smtClean="0">
                <a:solidFill>
                  <a:srgbClr val="000000"/>
                </a:solidFill>
                <a:latin typeface="Arial" charset="0"/>
                <a:cs typeface="Arial" charset="0"/>
              </a:rPr>
              <a:t>Ejemplo de un peligro de caída</a:t>
            </a:r>
          </a:p>
        </p:txBody>
      </p:sp>
      <p:sp>
        <p:nvSpPr>
          <p:cNvPr id="29701" name="Text Placeholder 4"/>
          <p:cNvSpPr>
            <a:spLocks noGrp="1"/>
          </p:cNvSpPr>
          <p:nvPr>
            <p:ph type="body" sz="quarter" idx="15"/>
          </p:nvPr>
        </p:nvSpPr>
        <p:spPr>
          <a:xfrm>
            <a:off x="347663" y="615950"/>
            <a:ext cx="6967537" cy="763588"/>
          </a:xfrm>
        </p:spPr>
        <p:txBody>
          <a:bodyPr/>
          <a:lstStyle/>
          <a:p>
            <a:pPr eaLnBrk="1" hangingPunct="1">
              <a:spcBef>
                <a:spcPts val="1013"/>
              </a:spcBef>
              <a:buClrTx/>
              <a:buFont typeface="Arial" charset="0"/>
              <a:buNone/>
            </a:pPr>
            <a:r>
              <a:rPr lang="es-ES" smtClean="0"/>
              <a:t>Nombrar los peligros de caídas</a:t>
            </a:r>
          </a:p>
        </p:txBody>
      </p:sp>
      <p:pic>
        <p:nvPicPr>
          <p:cNvPr id="29702" name="Content Placeholder 3"/>
          <p:cNvPicPr>
            <a:picLocks noChangeAspect="1"/>
          </p:cNvPicPr>
          <p:nvPr/>
        </p:nvPicPr>
        <p:blipFill>
          <a:blip r:embed="rId3">
            <a:extLst>
              <a:ext uri="{28A0092B-C50C-407E-A947-70E740481C1C}">
                <a14:useLocalDpi xmlns:a14="http://schemas.microsoft.com/office/drawing/2010/main" val="0"/>
              </a:ext>
            </a:extLst>
          </a:blip>
          <a:srcRect r="3735"/>
          <a:stretch>
            <a:fillRect/>
          </a:stretch>
        </p:blipFill>
        <p:spPr bwMode="auto">
          <a:xfrm>
            <a:off x="468313" y="1828800"/>
            <a:ext cx="6116637" cy="42370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8A9BC30-020F-4950-AD0D-8D86DDC26B9C}" type="slidenum">
              <a:rPr lang="en-US" smtClean="0">
                <a:solidFill>
                  <a:srgbClr val="898989"/>
                </a:solidFill>
                <a:latin typeface="Arial Black" pitchFamily="34" charset="0"/>
              </a:rPr>
              <a:pPr fontAlgn="base">
                <a:spcBef>
                  <a:spcPct val="0"/>
                </a:spcBef>
                <a:spcAft>
                  <a:spcPct val="0"/>
                </a:spcAft>
                <a:buSzPct val="100000"/>
                <a:defRPr/>
              </a:pPr>
              <a:t>150</a:t>
            </a:fld>
            <a:endParaRPr lang="en-US" smtClean="0">
              <a:solidFill>
                <a:srgbClr val="898989"/>
              </a:solidFill>
              <a:latin typeface="Arial Black" pitchFamily="34" charset="0"/>
            </a:endParaRPr>
          </a:p>
        </p:txBody>
      </p:sp>
      <p:sp>
        <p:nvSpPr>
          <p:cNvPr id="16794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Escaleras</a:t>
            </a:r>
          </a:p>
          <a:p>
            <a:pPr marL="0" indent="0" eaLnBrk="1" hangingPunct="1">
              <a:spcBef>
                <a:spcPts val="1013"/>
              </a:spcBef>
            </a:pPr>
            <a:r>
              <a:rPr lang="en-US" smtClean="0">
                <a:solidFill>
                  <a:srgbClr val="000000"/>
                </a:solidFill>
                <a:latin typeface="Arial" charset="0"/>
                <a:cs typeface="Arial" charset="0"/>
              </a:rPr>
              <a:t>Uso inadecuado</a:t>
            </a:r>
          </a:p>
          <a:p>
            <a:pPr marL="0" indent="0" eaLnBrk="1" hangingPunct="1">
              <a:spcBef>
                <a:spcPts val="1013"/>
              </a:spcBef>
            </a:pPr>
            <a:r>
              <a:rPr lang="en-US" smtClean="0">
                <a:solidFill>
                  <a:srgbClr val="000000"/>
                </a:solidFill>
                <a:latin typeface="Arial" charset="0"/>
                <a:cs typeface="Arial" charset="0"/>
              </a:rPr>
              <a:t>Selección y cuidado</a:t>
            </a:r>
          </a:p>
          <a:p>
            <a:pPr marL="0" indent="0" eaLnBrk="1" hangingPunct="1">
              <a:spcBef>
                <a:spcPts val="1013"/>
              </a:spcBef>
            </a:pPr>
            <a:r>
              <a:rPr lang="en-US" smtClean="0">
                <a:solidFill>
                  <a:srgbClr val="000000"/>
                </a:solidFill>
                <a:latin typeface="Arial" charset="0"/>
                <a:cs typeface="Arial" charset="0"/>
              </a:rPr>
              <a:t>Mejores prácticas</a:t>
            </a:r>
          </a:p>
        </p:txBody>
      </p:sp>
      <p:sp>
        <p:nvSpPr>
          <p:cNvPr id="167941" name="Text Placeholder 4"/>
          <p:cNvSpPr>
            <a:spLocks noGrp="1"/>
          </p:cNvSpPr>
          <p:nvPr>
            <p:ph type="body" sz="quarter" idx="15"/>
          </p:nvPr>
        </p:nvSpPr>
        <p:spPr>
          <a:xfrm>
            <a:off x="358775" y="207963"/>
            <a:ext cx="7215188" cy="763587"/>
          </a:xfrm>
        </p:spPr>
        <p:txBody>
          <a:bodyPr>
            <a:normAutofit fontScale="92500"/>
          </a:bodyPr>
          <a:lstStyle/>
          <a:p>
            <a:pPr eaLnBrk="1" hangingPunct="1">
              <a:spcBef>
                <a:spcPts val="1013"/>
              </a:spcBef>
              <a:buClrTx/>
              <a:buFont typeface="Arial" pitchFamily="34" charset="0"/>
              <a:buNone/>
              <a:defRPr/>
            </a:pPr>
            <a:r>
              <a:rPr lang="en-US" dirty="0" err="1" smtClean="0"/>
              <a:t>Otros</a:t>
            </a:r>
            <a:r>
              <a:rPr lang="en-US" dirty="0" smtClean="0"/>
              <a:t> </a:t>
            </a:r>
            <a:r>
              <a:rPr lang="en-US" dirty="0" err="1" smtClean="0"/>
              <a:t>sistemas</a:t>
            </a:r>
            <a:r>
              <a:rPr lang="en-US" dirty="0" smtClean="0"/>
              <a:t> de </a:t>
            </a:r>
            <a:r>
              <a:rPr lang="en-US" dirty="0" err="1" smtClean="0"/>
              <a:t>trabajo</a:t>
            </a:r>
            <a:r>
              <a:rPr lang="en-US" dirty="0" smtClean="0"/>
              <a:t> en </a:t>
            </a:r>
            <a:r>
              <a:rPr lang="en-US" dirty="0" err="1" smtClean="0"/>
              <a:t>altura</a:t>
            </a:r>
            <a:endParaRPr lang="en-US" dirty="0" smtClean="0"/>
          </a:p>
        </p:txBody>
      </p:sp>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8508AA2-8E15-46CC-92F7-2E967B5B64EA}" type="slidenum">
              <a:rPr lang="en-US" smtClean="0">
                <a:solidFill>
                  <a:srgbClr val="898989"/>
                </a:solidFill>
                <a:latin typeface="Arial Black" pitchFamily="34" charset="0"/>
              </a:rPr>
              <a:pPr fontAlgn="base">
                <a:spcBef>
                  <a:spcPct val="0"/>
                </a:spcBef>
                <a:spcAft>
                  <a:spcPct val="0"/>
                </a:spcAft>
                <a:buSzPct val="100000"/>
                <a:defRPr/>
              </a:pPr>
              <a:t>151</a:t>
            </a:fld>
            <a:endParaRPr lang="en-US" smtClean="0">
              <a:solidFill>
                <a:srgbClr val="898989"/>
              </a:solidFill>
              <a:latin typeface="Arial Black" pitchFamily="34" charset="0"/>
            </a:endParaRPr>
          </a:p>
        </p:txBody>
      </p:sp>
      <p:sp>
        <p:nvSpPr>
          <p:cNvPr id="168964"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Seguridad general para las escaleras y mejores prácticas.</a:t>
            </a:r>
          </a:p>
          <a:p>
            <a:pPr marL="0" indent="0" eaLnBrk="1" hangingPunct="1">
              <a:spcBef>
                <a:spcPts val="1013"/>
              </a:spcBef>
            </a:pPr>
            <a:r>
              <a:rPr lang="en-US" smtClean="0">
                <a:solidFill>
                  <a:srgbClr val="000000"/>
                </a:solidFill>
                <a:latin typeface="Arial" charset="0"/>
                <a:cs typeface="Arial" charset="0"/>
              </a:rPr>
              <a:t>Tómese 2 minutos para leer “Eliminación del riesgo” (SG pág. 101)</a:t>
            </a:r>
          </a:p>
          <a:p>
            <a:pPr marL="0" indent="0" eaLnBrk="1" hangingPunct="1">
              <a:spcBef>
                <a:spcPts val="1013"/>
              </a:spcBef>
            </a:pPr>
            <a:r>
              <a:rPr lang="en-US" smtClean="0">
                <a:solidFill>
                  <a:srgbClr val="000000"/>
                </a:solidFill>
                <a:latin typeface="Arial" charset="0"/>
                <a:cs typeface="Arial" charset="0"/>
              </a:rPr>
              <a:t>En clase, responda las preguntas de debate.</a:t>
            </a:r>
          </a:p>
        </p:txBody>
      </p:sp>
      <p:pic>
        <p:nvPicPr>
          <p:cNvPr id="168965" name="Picture 5" descr="C:\Users\095499\AppData\Local\Microsoft\Windows\Temporary Internet Files\Content.Outlook\B9UAK40Z\ORIGINAL GREASE PORT WITH LADDER.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3250" y="3444875"/>
            <a:ext cx="1935163" cy="2578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flipH="1">
            <a:off x="603250" y="3870325"/>
            <a:ext cx="1258888" cy="201613"/>
          </a:xfrm>
          <a:prstGeom prst="straightConnector1">
            <a:avLst/>
          </a:prstGeom>
          <a:ln w="508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68967" name="Text Placeholder 4"/>
          <p:cNvSpPr>
            <a:spLocks noGrp="1"/>
          </p:cNvSpPr>
          <p:nvPr>
            <p:ph type="body" sz="quarter" idx="15"/>
          </p:nvPr>
        </p:nvSpPr>
        <p:spPr>
          <a:xfrm>
            <a:off x="358775" y="207963"/>
            <a:ext cx="6237288" cy="763587"/>
          </a:xfrm>
        </p:spPr>
        <p:txBody>
          <a:bodyPr>
            <a:normAutofit fontScale="92500" lnSpcReduction="20000"/>
          </a:bodyPr>
          <a:lstStyle/>
          <a:p>
            <a:pPr eaLnBrk="1" hangingPunct="1">
              <a:spcBef>
                <a:spcPts val="1013"/>
              </a:spcBef>
              <a:buClrTx/>
              <a:buFont typeface="Arial" pitchFamily="34" charset="0"/>
              <a:buNone/>
              <a:defRPr/>
            </a:pPr>
            <a:r>
              <a:rPr lang="en-US" smtClean="0"/>
              <a:t>Otros sistemas de trabajo en altura</a:t>
            </a:r>
          </a:p>
        </p:txBody>
      </p:sp>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657FBE3-4195-4174-9709-44192AEF6173}" type="slidenum">
              <a:rPr lang="es-ES" smtClean="0">
                <a:solidFill>
                  <a:srgbClr val="898989"/>
                </a:solidFill>
                <a:latin typeface="Arial Black" pitchFamily="34" charset="0"/>
              </a:rPr>
              <a:pPr fontAlgn="base">
                <a:spcBef>
                  <a:spcPct val="0"/>
                </a:spcBef>
                <a:spcAft>
                  <a:spcPct val="0"/>
                </a:spcAft>
                <a:buSzPct val="100000"/>
                <a:defRPr/>
              </a:pPr>
              <a:t>152</a:t>
            </a:fld>
            <a:endParaRPr lang="es-ES" smtClean="0">
              <a:solidFill>
                <a:srgbClr val="898989"/>
              </a:solidFill>
              <a:latin typeface="Arial Black" pitchFamily="34" charset="0"/>
            </a:endParaRPr>
          </a:p>
        </p:txBody>
      </p:sp>
      <p:sp>
        <p:nvSpPr>
          <p:cNvPr id="169988"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Utilizar escaleras con protección para caídas.</a:t>
            </a:r>
          </a:p>
          <a:p>
            <a:pPr marL="0" indent="0" eaLnBrk="1" hangingPunct="1">
              <a:spcBef>
                <a:spcPts val="1013"/>
              </a:spcBef>
            </a:pPr>
            <a:r>
              <a:rPr lang="es-ES" smtClean="0">
                <a:solidFill>
                  <a:srgbClr val="000000"/>
                </a:solidFill>
                <a:latin typeface="Arial" charset="0"/>
                <a:cs typeface="Arial" charset="0"/>
              </a:rPr>
              <a:t>Revise las preguntas para utilizar una protección para caídas con escaleras (SG p. 102)</a:t>
            </a:r>
          </a:p>
          <a:p>
            <a:pPr marL="0" indent="0" eaLnBrk="1" hangingPunct="1">
              <a:spcBef>
                <a:spcPts val="1013"/>
              </a:spcBef>
            </a:pPr>
            <a:r>
              <a:rPr lang="es-ES" smtClean="0">
                <a:solidFill>
                  <a:srgbClr val="000000"/>
                </a:solidFill>
                <a:latin typeface="Arial" charset="0"/>
                <a:cs typeface="Arial" charset="0"/>
              </a:rPr>
              <a:t>Tómese un momento para leer la historia “Aprender de los demás” (SG pág. 102)</a:t>
            </a:r>
          </a:p>
        </p:txBody>
      </p:sp>
      <p:sp>
        <p:nvSpPr>
          <p:cNvPr id="169989" name="Text Placeholder 4"/>
          <p:cNvSpPr>
            <a:spLocks noGrp="1"/>
          </p:cNvSpPr>
          <p:nvPr>
            <p:ph type="body" sz="quarter" idx="15"/>
          </p:nvPr>
        </p:nvSpPr>
        <p:spPr>
          <a:xfrm>
            <a:off x="0" y="207963"/>
            <a:ext cx="7361238" cy="763587"/>
          </a:xfrm>
        </p:spPr>
        <p:txBody>
          <a:bodyPr>
            <a:normAutofit fontScale="92500"/>
          </a:bodyPr>
          <a:lstStyle/>
          <a:p>
            <a:pPr eaLnBrk="1" hangingPunct="1">
              <a:spcBef>
                <a:spcPts val="1013"/>
              </a:spcBef>
              <a:buClrTx/>
              <a:buFont typeface="Arial" pitchFamily="34" charset="0"/>
              <a:buNone/>
              <a:defRPr/>
            </a:pPr>
            <a:r>
              <a:rPr lang="es-ES" smtClean="0"/>
              <a:t>Otros sistemas de trabajo en altura</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4975" y="2020888"/>
            <a:ext cx="2389188" cy="416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020EF9A-1290-42E9-84D9-648D33C42AD4}" type="slidenum">
              <a:rPr lang="en-US" smtClean="0">
                <a:solidFill>
                  <a:srgbClr val="898989"/>
                </a:solidFill>
                <a:latin typeface="Arial Black" pitchFamily="34" charset="0"/>
              </a:rPr>
              <a:pPr fontAlgn="base">
                <a:spcBef>
                  <a:spcPct val="0"/>
                </a:spcBef>
                <a:spcAft>
                  <a:spcPct val="0"/>
                </a:spcAft>
                <a:buSzPct val="100000"/>
                <a:defRPr/>
              </a:pPr>
              <a:t>153</a:t>
            </a:fld>
            <a:endParaRPr lang="en-US" smtClean="0">
              <a:solidFill>
                <a:srgbClr val="898989"/>
              </a:solidFill>
              <a:latin typeface="Arial Black" pitchFamily="34" charset="0"/>
            </a:endParaRPr>
          </a:p>
        </p:txBody>
      </p:sp>
      <p:sp>
        <p:nvSpPr>
          <p:cNvPr id="171013"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Escaleras de extensión</a:t>
            </a:r>
          </a:p>
          <a:p>
            <a:pPr marL="0" indent="0" eaLnBrk="1" hangingPunct="1">
              <a:spcBef>
                <a:spcPts val="1013"/>
              </a:spcBef>
            </a:pPr>
            <a:r>
              <a:rPr lang="en-US" smtClean="0">
                <a:solidFill>
                  <a:srgbClr val="000000"/>
                </a:solidFill>
                <a:latin typeface="Arial" charset="0"/>
                <a:cs typeface="Arial" charset="0"/>
              </a:rPr>
              <a:t>Regla 4:1</a:t>
            </a:r>
          </a:p>
        </p:txBody>
      </p:sp>
      <p:sp>
        <p:nvSpPr>
          <p:cNvPr id="171014" name="Text Placeholder 4"/>
          <p:cNvSpPr>
            <a:spLocks noGrp="1"/>
          </p:cNvSpPr>
          <p:nvPr>
            <p:ph type="body" sz="quarter" idx="15"/>
          </p:nvPr>
        </p:nvSpPr>
        <p:spPr>
          <a:xfrm>
            <a:off x="358775" y="207963"/>
            <a:ext cx="7245350" cy="763587"/>
          </a:xfrm>
        </p:spPr>
        <p:txBody>
          <a:bodyPr>
            <a:normAutofit fontScale="92500"/>
          </a:bodyPr>
          <a:lstStyle/>
          <a:p>
            <a:pPr eaLnBrk="1" hangingPunct="1">
              <a:spcBef>
                <a:spcPts val="1013"/>
              </a:spcBef>
              <a:buClrTx/>
              <a:buFont typeface="Arial" pitchFamily="34" charset="0"/>
              <a:buNone/>
              <a:defRPr/>
            </a:pPr>
            <a:r>
              <a:rPr lang="en-US" smtClean="0"/>
              <a:t>Otros sistemas de trabajo en altura</a:t>
            </a:r>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4A1ABCE-72EF-4665-BE13-35915B873FE3}" type="slidenum">
              <a:rPr lang="en-US" smtClean="0">
                <a:solidFill>
                  <a:srgbClr val="898989"/>
                </a:solidFill>
                <a:latin typeface="Arial Black" pitchFamily="34" charset="0"/>
              </a:rPr>
              <a:pPr fontAlgn="base">
                <a:spcBef>
                  <a:spcPct val="0"/>
                </a:spcBef>
                <a:spcAft>
                  <a:spcPct val="0"/>
                </a:spcAft>
                <a:buSzPct val="100000"/>
                <a:defRPr/>
              </a:pPr>
              <a:t>154</a:t>
            </a:fld>
            <a:endParaRPr lang="en-US" smtClean="0">
              <a:solidFill>
                <a:srgbClr val="898989"/>
              </a:solidFill>
              <a:latin typeface="Arial Black" pitchFamily="34" charset="0"/>
            </a:endParaRPr>
          </a:p>
        </p:txBody>
      </p:sp>
      <p:sp>
        <p:nvSpPr>
          <p:cNvPr id="172036" name="Text Placeholder 3"/>
          <p:cNvSpPr>
            <a:spLocks noGrp="1"/>
          </p:cNvSpPr>
          <p:nvPr>
            <p:ph type="body" sz="quarter" idx="14"/>
          </p:nvPr>
        </p:nvSpPr>
        <p:spPr>
          <a:xfrm>
            <a:off x="358775" y="1347788"/>
            <a:ext cx="7185025" cy="4686300"/>
          </a:xfrm>
        </p:spPr>
        <p:txBody>
          <a:bodyPr/>
          <a:lstStyle/>
          <a:p>
            <a:pPr marL="0" indent="0" eaLnBrk="1" hangingPunct="1">
              <a:spcBef>
                <a:spcPts val="1013"/>
              </a:spcBef>
              <a:buClrTx/>
              <a:buFont typeface="Arial" charset="0"/>
              <a:buNone/>
            </a:pPr>
            <a:r>
              <a:rPr lang="en-US" dirty="0" err="1" smtClean="0">
                <a:solidFill>
                  <a:srgbClr val="000000"/>
                </a:solidFill>
                <a:latin typeface="Arial" charset="0"/>
                <a:cs typeface="Arial" charset="0"/>
              </a:rPr>
              <a:t>Plataforma</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trabajo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aéreo</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AWP</a:t>
            </a:r>
            <a:r>
              <a:rPr lang="en-US" dirty="0" smtClean="0">
                <a:solidFill>
                  <a:srgbClr val="000000"/>
                </a:solidFill>
                <a:latin typeface="Arial" charset="0"/>
                <a:cs typeface="Arial" charset="0"/>
              </a:rPr>
              <a:t>)</a:t>
            </a:r>
          </a:p>
          <a:p>
            <a:pPr marL="0" indent="0" eaLnBrk="1" hangingPunct="1">
              <a:spcBef>
                <a:spcPts val="1013"/>
              </a:spcBef>
            </a:pPr>
            <a:r>
              <a:rPr lang="en-US" dirty="0" smtClean="0">
                <a:solidFill>
                  <a:srgbClr val="000000"/>
                </a:solidFill>
                <a:latin typeface="Arial" charset="0"/>
                <a:cs typeface="Arial" charset="0"/>
              </a:rPr>
              <a:t>Los </a:t>
            </a:r>
            <a:r>
              <a:rPr lang="en-US" dirty="0" err="1" smtClean="0">
                <a:solidFill>
                  <a:srgbClr val="000000"/>
                </a:solidFill>
                <a:latin typeface="Arial" charset="0"/>
                <a:cs typeface="Arial" charset="0"/>
              </a:rPr>
              <a:t>sistemas</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personales</a:t>
            </a:r>
            <a:r>
              <a:rPr lang="en-US" dirty="0" smtClean="0">
                <a:solidFill>
                  <a:srgbClr val="000000"/>
                </a:solidFill>
                <a:latin typeface="Arial" charset="0"/>
                <a:cs typeface="Arial" charset="0"/>
              </a:rPr>
              <a:t> de </a:t>
            </a:r>
            <a:r>
              <a:rPr lang="en-US" dirty="0" err="1" smtClean="0">
                <a:solidFill>
                  <a:srgbClr val="000000"/>
                </a:solidFill>
                <a:latin typeface="Arial" charset="0"/>
                <a:cs typeface="Arial" charset="0"/>
              </a:rPr>
              <a:t>protección</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para</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caídas</a:t>
            </a:r>
            <a:r>
              <a:rPr lang="en-US" dirty="0" smtClean="0">
                <a:solidFill>
                  <a:srgbClr val="000000"/>
                </a:solidFill>
                <a:latin typeface="Arial" charset="0"/>
                <a:cs typeface="Arial" charset="0"/>
              </a:rPr>
              <a:t> se </a:t>
            </a:r>
            <a:r>
              <a:rPr lang="en-US" dirty="0" err="1" smtClean="0">
                <a:solidFill>
                  <a:srgbClr val="000000"/>
                </a:solidFill>
                <a:latin typeface="Arial" charset="0"/>
                <a:cs typeface="Arial" charset="0"/>
              </a:rPr>
              <a:t>deben</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utilizar</a:t>
            </a:r>
            <a:r>
              <a:rPr lang="en-US" dirty="0" smtClean="0">
                <a:solidFill>
                  <a:srgbClr val="000000"/>
                </a:solidFill>
                <a:latin typeface="Arial" charset="0"/>
                <a:cs typeface="Arial" charset="0"/>
              </a:rPr>
              <a:t> al </a:t>
            </a:r>
            <a:r>
              <a:rPr lang="en-US" dirty="0" err="1" smtClean="0">
                <a:solidFill>
                  <a:srgbClr val="000000"/>
                </a:solidFill>
                <a:latin typeface="Arial" charset="0"/>
                <a:cs typeface="Arial" charset="0"/>
              </a:rPr>
              <a:t>trabajar</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desde</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plataformas</a:t>
            </a:r>
            <a:r>
              <a:rPr lang="en-US" dirty="0" smtClean="0">
                <a:solidFill>
                  <a:srgbClr val="000000"/>
                </a:solidFill>
                <a:latin typeface="Arial" charset="0"/>
                <a:cs typeface="Arial" charset="0"/>
              </a:rPr>
              <a:t> </a:t>
            </a:r>
            <a:r>
              <a:rPr lang="en-US" dirty="0" err="1" smtClean="0">
                <a:solidFill>
                  <a:srgbClr val="000000"/>
                </a:solidFill>
                <a:latin typeface="Arial" charset="0"/>
                <a:cs typeface="Arial" charset="0"/>
              </a:rPr>
              <a:t>aéreas</a:t>
            </a:r>
            <a:r>
              <a:rPr lang="en-US" dirty="0" smtClean="0">
                <a:solidFill>
                  <a:srgbClr val="000000"/>
                </a:solidFill>
                <a:latin typeface="Arial" charset="0"/>
                <a:cs typeface="Arial" charset="0"/>
              </a:rPr>
              <a:t> y </a:t>
            </a:r>
            <a:r>
              <a:rPr lang="en-US" dirty="0" err="1" smtClean="0">
                <a:solidFill>
                  <a:srgbClr val="000000"/>
                </a:solidFill>
                <a:latin typeface="Arial" charset="0"/>
                <a:cs typeface="Arial" charset="0"/>
              </a:rPr>
              <a:t>móviles</a:t>
            </a:r>
            <a:r>
              <a:rPr lang="en-US" dirty="0" smtClean="0">
                <a:solidFill>
                  <a:srgbClr val="000000"/>
                </a:solidFill>
                <a:latin typeface="Arial" charset="0"/>
                <a:cs typeface="Arial" charset="0"/>
              </a:rPr>
              <a:t>.</a:t>
            </a:r>
          </a:p>
        </p:txBody>
      </p:sp>
      <p:pic>
        <p:nvPicPr>
          <p:cNvPr id="172037" name="Picture 5" descr="T:\DEPARTMENTS\Safety\_Safety Courses\_Working at Heights\5_Pictures &amp; Videos\Morenci 012815\DSCN03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3152775"/>
            <a:ext cx="4022725" cy="3017838"/>
          </a:xfrm>
          <a:prstGeom prst="rect">
            <a:avLst/>
          </a:prstGeom>
          <a:solidFill>
            <a:srgbClr val="000000"/>
          </a:solidFill>
          <a:ln w="9525">
            <a:solidFill>
              <a:schemeClr val="tx1"/>
            </a:solidFill>
            <a:miter lim="800000"/>
            <a:headEnd/>
            <a:tailEnd/>
          </a:ln>
        </p:spPr>
      </p:pic>
      <p:cxnSp>
        <p:nvCxnSpPr>
          <p:cNvPr id="8" name="Straight Connector 7"/>
          <p:cNvCxnSpPr/>
          <p:nvPr/>
        </p:nvCxnSpPr>
        <p:spPr>
          <a:xfrm flipH="1" flipV="1">
            <a:off x="3008313" y="3073400"/>
            <a:ext cx="1141412" cy="192088"/>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008313" y="2730500"/>
            <a:ext cx="1722437" cy="530225"/>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08313" y="3484563"/>
            <a:ext cx="1704975" cy="755650"/>
          </a:xfrm>
          <a:prstGeom prst="line">
            <a:avLst/>
          </a:prstGeom>
          <a:ln>
            <a:solidFill>
              <a:schemeClr val="tx1">
                <a:lumMod val="75000"/>
                <a:lumOff val="2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3028950" y="3475038"/>
            <a:ext cx="1098550" cy="215900"/>
          </a:xfrm>
          <a:prstGeom prst="line">
            <a:avLst/>
          </a:prstGeom>
          <a:noFill/>
          <a:ln w="9525" cap="flat" cmpd="sng" algn="ctr">
            <a:solidFill>
              <a:schemeClr val="tx1">
                <a:lumMod val="75000"/>
                <a:lumOff val="25000"/>
              </a:schemeClr>
            </a:solidFill>
            <a:prstDash val="dash"/>
          </a:ln>
          <a:effectLst/>
        </p:spPr>
      </p:cxnSp>
      <p:sp>
        <p:nvSpPr>
          <p:cNvPr id="20" name="Rectangle 19"/>
          <p:cNvSpPr/>
          <p:nvPr/>
        </p:nvSpPr>
        <p:spPr>
          <a:xfrm>
            <a:off x="4149725" y="3279775"/>
            <a:ext cx="581025" cy="190500"/>
          </a:xfrm>
          <a:prstGeom prst="rect">
            <a:avLst/>
          </a:prstGeom>
          <a:noFill/>
          <a:ln w="222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en-US"/>
          </a:p>
        </p:txBody>
      </p:sp>
      <p:sp>
        <p:nvSpPr>
          <p:cNvPr id="172043" name="Text Placeholder 4"/>
          <p:cNvSpPr>
            <a:spLocks noGrp="1"/>
          </p:cNvSpPr>
          <p:nvPr>
            <p:ph type="body" sz="quarter" idx="15"/>
          </p:nvPr>
        </p:nvSpPr>
        <p:spPr>
          <a:xfrm>
            <a:off x="358775" y="207963"/>
            <a:ext cx="7612063" cy="763587"/>
          </a:xfrm>
        </p:spPr>
        <p:txBody>
          <a:bodyPr/>
          <a:lstStyle/>
          <a:p>
            <a:pPr eaLnBrk="1" hangingPunct="1">
              <a:spcBef>
                <a:spcPts val="1013"/>
              </a:spcBef>
              <a:buClrTx/>
              <a:buFont typeface="Arial" charset="0"/>
              <a:buNone/>
            </a:pPr>
            <a:r>
              <a:rPr lang="en-US" smtClean="0"/>
              <a:t>Otros sistemas de trabajo en altura</a:t>
            </a:r>
          </a:p>
        </p:txBody>
      </p:sp>
      <p:pic>
        <p:nvPicPr>
          <p:cNvPr id="172044" name="Picture 17" descr="T:\DEPARTMENTS\Safety\_Safety Courses\_Working at Heights\5_Pictures &amp; Videos\Morenci 012815\DSCN0366.JPG"/>
          <p:cNvPicPr>
            <a:picLocks noChangeAspect="1"/>
          </p:cNvPicPr>
          <p:nvPr/>
        </p:nvPicPr>
        <p:blipFill>
          <a:blip r:embed="rId4">
            <a:extLst>
              <a:ext uri="{28A0092B-C50C-407E-A947-70E740481C1C}">
                <a14:useLocalDpi xmlns:a14="http://schemas.microsoft.com/office/drawing/2010/main" val="0"/>
              </a:ext>
            </a:extLst>
          </a:blip>
          <a:srcRect b="21455"/>
          <a:stretch>
            <a:fillRect/>
          </a:stretch>
        </p:blipFill>
        <p:spPr bwMode="auto">
          <a:xfrm>
            <a:off x="446088" y="2730500"/>
            <a:ext cx="2562225" cy="15097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775" y="3324225"/>
            <a:ext cx="2032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0E9C6AF-9BC6-4E1F-97B7-ADF072F79C78}" type="slidenum">
              <a:rPr lang="es-ES" smtClean="0">
                <a:solidFill>
                  <a:srgbClr val="898989"/>
                </a:solidFill>
                <a:latin typeface="Arial Black" pitchFamily="34" charset="0"/>
              </a:rPr>
              <a:pPr fontAlgn="base">
                <a:spcBef>
                  <a:spcPct val="0"/>
                </a:spcBef>
                <a:spcAft>
                  <a:spcPct val="0"/>
                </a:spcAft>
                <a:buSzPct val="100000"/>
                <a:defRPr/>
              </a:pPr>
              <a:t>155</a:t>
            </a:fld>
            <a:endParaRPr lang="es-ES" smtClean="0">
              <a:solidFill>
                <a:srgbClr val="898989"/>
              </a:solidFill>
              <a:latin typeface="Arial Black" pitchFamily="34" charset="0"/>
            </a:endParaRPr>
          </a:p>
        </p:txBody>
      </p:sp>
      <p:sp>
        <p:nvSpPr>
          <p:cNvPr id="173061"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z="2000" smtClean="0">
                <a:solidFill>
                  <a:srgbClr val="000000"/>
                </a:solidFill>
                <a:latin typeface="Arial" charset="0"/>
                <a:cs typeface="Arial" charset="0"/>
              </a:rPr>
              <a:t>Plataforma de trabajo aéreo (AWP)</a:t>
            </a:r>
          </a:p>
          <a:p>
            <a:pPr marL="0" indent="0" eaLnBrk="1" hangingPunct="1">
              <a:spcBef>
                <a:spcPts val="1013"/>
              </a:spcBef>
            </a:pPr>
            <a:r>
              <a:rPr lang="es-ES" sz="2000" smtClean="0">
                <a:solidFill>
                  <a:srgbClr val="000000"/>
                </a:solidFill>
                <a:latin typeface="Arial" charset="0"/>
                <a:cs typeface="Arial" charset="0"/>
              </a:rPr>
              <a:t>La ubicación del punto de anclaje tendrá un gran impacto en la selección del cordón adecuado. </a:t>
            </a:r>
          </a:p>
          <a:p>
            <a:pPr marL="0" indent="0" eaLnBrk="1" hangingPunct="1">
              <a:spcBef>
                <a:spcPts val="1013"/>
              </a:spcBef>
            </a:pPr>
            <a:r>
              <a:rPr lang="es-ES" sz="2000" smtClean="0">
                <a:solidFill>
                  <a:srgbClr val="000000"/>
                </a:solidFill>
                <a:latin typeface="Arial" charset="0"/>
                <a:cs typeface="Arial" charset="0"/>
              </a:rPr>
              <a:t>La longitud del cordón de trabajo efectiva se reducirá si usted está anclado dentro de la plataforma de trabajo, en lo que respecta a la distancia de caída.</a:t>
            </a:r>
          </a:p>
        </p:txBody>
      </p:sp>
      <p:sp>
        <p:nvSpPr>
          <p:cNvPr id="173062" name="Text Placeholder 4"/>
          <p:cNvSpPr>
            <a:spLocks noGrp="1"/>
          </p:cNvSpPr>
          <p:nvPr>
            <p:ph type="body" sz="quarter" idx="15"/>
          </p:nvPr>
        </p:nvSpPr>
        <p:spPr>
          <a:xfrm>
            <a:off x="358775" y="207963"/>
            <a:ext cx="7307263" cy="763587"/>
          </a:xfrm>
        </p:spPr>
        <p:txBody>
          <a:bodyPr>
            <a:normAutofit fontScale="92500"/>
          </a:bodyPr>
          <a:lstStyle/>
          <a:p>
            <a:pPr eaLnBrk="1" hangingPunct="1">
              <a:spcBef>
                <a:spcPts val="1013"/>
              </a:spcBef>
              <a:buClrTx/>
              <a:buFont typeface="Arial" pitchFamily="34" charset="0"/>
              <a:buNone/>
              <a:defRPr/>
            </a:pPr>
            <a:r>
              <a:rPr lang="es-ES" smtClean="0"/>
              <a:t>Otros sistemas de trabajo en altura</a:t>
            </a:r>
          </a:p>
        </p:txBody>
      </p:sp>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5C6622A-775A-4169-BC67-E684386D7536}" type="slidenum">
              <a:rPr lang="es-ES" smtClean="0">
                <a:solidFill>
                  <a:srgbClr val="898989"/>
                </a:solidFill>
                <a:latin typeface="Arial Black" pitchFamily="34" charset="0"/>
              </a:rPr>
              <a:pPr fontAlgn="base">
                <a:spcBef>
                  <a:spcPct val="0"/>
                </a:spcBef>
                <a:spcAft>
                  <a:spcPct val="0"/>
                </a:spcAft>
                <a:buSzPct val="100000"/>
                <a:defRPr/>
              </a:pPr>
              <a:t>156</a:t>
            </a:fld>
            <a:endParaRPr lang="es-ES" smtClean="0">
              <a:solidFill>
                <a:srgbClr val="898989"/>
              </a:solidFill>
              <a:latin typeface="Arial Black" pitchFamily="34" charset="0"/>
            </a:endParaRPr>
          </a:p>
        </p:txBody>
      </p:sp>
      <p:sp>
        <p:nvSpPr>
          <p:cNvPr id="174084" name="Text Placeholder 3"/>
          <p:cNvSpPr>
            <a:spLocks noGrp="1"/>
          </p:cNvSpPr>
          <p:nvPr>
            <p:ph type="body" sz="quarter" idx="14"/>
          </p:nvPr>
        </p:nvSpPr>
        <p:spPr>
          <a:xfrm>
            <a:off x="358775" y="1347788"/>
            <a:ext cx="67532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Elevadores de tijera</a:t>
            </a:r>
          </a:p>
          <a:p>
            <a:pPr marL="0" indent="0" eaLnBrk="1" hangingPunct="1">
              <a:spcBef>
                <a:spcPts val="1013"/>
              </a:spcBef>
            </a:pPr>
            <a:r>
              <a:rPr lang="es-ES" smtClean="0">
                <a:solidFill>
                  <a:srgbClr val="000000"/>
                </a:solidFill>
                <a:latin typeface="Arial" charset="0"/>
                <a:cs typeface="Arial" charset="0"/>
              </a:rPr>
              <a:t>¿Cuándo no se requiere un sistema de protección para caídas?</a:t>
            </a:r>
          </a:p>
        </p:txBody>
      </p:sp>
      <p:pic>
        <p:nvPicPr>
          <p:cNvPr id="174085" name="Picture 6" descr="C:\Users\095499\Documents\MyJabberFiles\april_hardt@fmi.com\FMI Rock Logo.Still0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2533650"/>
            <a:ext cx="5589588" cy="3314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4086" name="Text Placeholder 4"/>
          <p:cNvSpPr>
            <a:spLocks noGrp="1"/>
          </p:cNvSpPr>
          <p:nvPr>
            <p:ph type="body" sz="quarter" idx="15"/>
          </p:nvPr>
        </p:nvSpPr>
        <p:spPr>
          <a:xfrm>
            <a:off x="152400" y="207963"/>
            <a:ext cx="7146925" cy="763587"/>
          </a:xfrm>
        </p:spPr>
        <p:txBody>
          <a:bodyPr>
            <a:normAutofit fontScale="92500"/>
          </a:bodyPr>
          <a:lstStyle/>
          <a:p>
            <a:pPr eaLnBrk="1" hangingPunct="1">
              <a:spcBef>
                <a:spcPts val="1013"/>
              </a:spcBef>
              <a:buClrTx/>
              <a:buFont typeface="Arial" pitchFamily="34" charset="0"/>
              <a:buNone/>
              <a:defRPr/>
            </a:pPr>
            <a:r>
              <a:rPr lang="es-ES" smtClean="0"/>
              <a:t>Otros sistemas de trabajo en altura</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1834523-519D-42D6-8165-17415EFF1733}" type="slidenum">
              <a:rPr lang="es-ES" smtClean="0">
                <a:solidFill>
                  <a:srgbClr val="898989"/>
                </a:solidFill>
                <a:latin typeface="Arial Black" pitchFamily="34" charset="0"/>
              </a:rPr>
              <a:pPr fontAlgn="base">
                <a:spcBef>
                  <a:spcPct val="0"/>
                </a:spcBef>
                <a:spcAft>
                  <a:spcPct val="0"/>
                </a:spcAft>
                <a:buSzPct val="100000"/>
                <a:defRPr/>
              </a:pPr>
              <a:t>157</a:t>
            </a:fld>
            <a:endParaRPr lang="es-ES" smtClean="0">
              <a:solidFill>
                <a:srgbClr val="898989"/>
              </a:solidFill>
              <a:latin typeface="Arial Black" pitchFamily="34" charset="0"/>
            </a:endParaRPr>
          </a:p>
        </p:txBody>
      </p:sp>
      <p:sp>
        <p:nvSpPr>
          <p:cNvPr id="175108" name="Text Placeholder 3"/>
          <p:cNvSpPr>
            <a:spLocks noGrp="1"/>
          </p:cNvSpPr>
          <p:nvPr>
            <p:ph type="body" sz="quarter" idx="14"/>
          </p:nvPr>
        </p:nvSpPr>
        <p:spPr>
          <a:xfrm>
            <a:off x="358775" y="1347788"/>
            <a:ext cx="7291388"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Pasamanos</a:t>
            </a:r>
          </a:p>
          <a:p>
            <a:pPr marL="0" indent="0" eaLnBrk="1" hangingPunct="1">
              <a:spcBef>
                <a:spcPts val="1013"/>
              </a:spcBef>
            </a:pPr>
            <a:r>
              <a:rPr lang="es-ES" smtClean="0">
                <a:solidFill>
                  <a:srgbClr val="000000"/>
                </a:solidFill>
                <a:latin typeface="Arial" charset="0"/>
                <a:cs typeface="Arial" charset="0"/>
              </a:rPr>
              <a:t>Barreras permanentes de 99-114 cm desde la plataforma de trabajo</a:t>
            </a:r>
          </a:p>
          <a:p>
            <a:pPr marL="0" indent="0" eaLnBrk="1" hangingPunct="1">
              <a:spcBef>
                <a:spcPts val="1013"/>
              </a:spcBef>
            </a:pPr>
            <a:r>
              <a:rPr lang="es-ES" smtClean="0">
                <a:solidFill>
                  <a:srgbClr val="000000"/>
                </a:solidFill>
                <a:latin typeface="Arial" charset="0"/>
                <a:cs typeface="Arial" charset="0"/>
              </a:rPr>
              <a:t>Incluye un riel medio</a:t>
            </a:r>
          </a:p>
          <a:p>
            <a:pPr marL="0" indent="0" eaLnBrk="1" hangingPunct="1">
              <a:spcBef>
                <a:spcPts val="1013"/>
              </a:spcBef>
            </a:pPr>
            <a:r>
              <a:rPr lang="es-ES" smtClean="0">
                <a:solidFill>
                  <a:srgbClr val="000000"/>
                </a:solidFill>
                <a:latin typeface="Arial" charset="0"/>
                <a:cs typeface="Arial" charset="0"/>
              </a:rPr>
              <a:t>Capacidad de soportar 91 kilogramos de fuerza horizontal</a:t>
            </a:r>
          </a:p>
          <a:p>
            <a:pPr marL="0" indent="0" eaLnBrk="1" hangingPunct="1">
              <a:spcBef>
                <a:spcPts val="1013"/>
              </a:spcBef>
            </a:pPr>
            <a:r>
              <a:rPr lang="es-ES" smtClean="0">
                <a:solidFill>
                  <a:srgbClr val="000000"/>
                </a:solidFill>
                <a:latin typeface="Arial" charset="0"/>
                <a:cs typeface="Arial" charset="0"/>
              </a:rPr>
              <a:t>Rodapié en los laterales expuestos</a:t>
            </a:r>
          </a:p>
        </p:txBody>
      </p:sp>
      <p:sp>
        <p:nvSpPr>
          <p:cNvPr id="175109" name="Text Placeholder 4"/>
          <p:cNvSpPr>
            <a:spLocks noGrp="1"/>
          </p:cNvSpPr>
          <p:nvPr>
            <p:ph type="body" sz="quarter" idx="15"/>
          </p:nvPr>
        </p:nvSpPr>
        <p:spPr>
          <a:xfrm>
            <a:off x="358775" y="207963"/>
            <a:ext cx="7473950" cy="763587"/>
          </a:xfrm>
        </p:spPr>
        <p:txBody>
          <a:bodyPr>
            <a:normAutofit fontScale="92500"/>
          </a:bodyPr>
          <a:lstStyle/>
          <a:p>
            <a:pPr eaLnBrk="1" hangingPunct="1">
              <a:spcBef>
                <a:spcPts val="1013"/>
              </a:spcBef>
              <a:buClrTx/>
              <a:buFont typeface="Arial" pitchFamily="34" charset="0"/>
              <a:buNone/>
              <a:defRPr/>
            </a:pPr>
            <a:r>
              <a:rPr lang="es-ES" smtClean="0"/>
              <a:t>Otros sistemas de trabajo en altura</a:t>
            </a:r>
          </a:p>
        </p:txBody>
      </p:sp>
      <p:pic>
        <p:nvPicPr>
          <p:cNvPr id="175110"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325" y="4008438"/>
            <a:ext cx="3016250" cy="21812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63409C5-493B-42A6-B675-F374351A6160}" type="slidenum">
              <a:rPr lang="es-ES" smtClean="0">
                <a:solidFill>
                  <a:srgbClr val="898989"/>
                </a:solidFill>
                <a:latin typeface="Arial Black" pitchFamily="34" charset="0"/>
              </a:rPr>
              <a:pPr fontAlgn="base">
                <a:spcBef>
                  <a:spcPct val="0"/>
                </a:spcBef>
                <a:spcAft>
                  <a:spcPct val="0"/>
                </a:spcAft>
                <a:buSzPct val="100000"/>
                <a:defRPr/>
              </a:pPr>
              <a:t>158</a:t>
            </a:fld>
            <a:endParaRPr lang="es-ES" smtClean="0">
              <a:solidFill>
                <a:srgbClr val="898989"/>
              </a:solidFill>
              <a:latin typeface="Arial Black" pitchFamily="34" charset="0"/>
            </a:endParaRPr>
          </a:p>
        </p:txBody>
      </p:sp>
      <p:sp>
        <p:nvSpPr>
          <p:cNvPr id="176132"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Dividirse en grupos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10 minutos y complete la Planilla de actividad que se encuentra en la Guía del estudiante (p. 107) basada en su sistema asignado.</a:t>
            </a:r>
          </a:p>
          <a:p>
            <a:pPr lvl="1" eaLnBrk="1" hangingPunct="1">
              <a:buFont typeface="Wingdings" pitchFamily="2" charset="2"/>
              <a:buChar char="§"/>
            </a:pPr>
            <a:r>
              <a:rPr lang="es-ES" smtClean="0">
                <a:solidFill>
                  <a:srgbClr val="000000"/>
                </a:solidFill>
                <a:latin typeface="Arial" charset="0"/>
                <a:cs typeface="Arial" charset="0"/>
              </a:rPr>
              <a:t>Enumere los pros, contras y limitaciones de su sistema.</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sus respuestas.</a:t>
            </a:r>
          </a:p>
        </p:txBody>
      </p:sp>
      <p:sp>
        <p:nvSpPr>
          <p:cNvPr id="176133"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Comprenda su sistema</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11</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7F541EA-C542-42F7-AB6E-EBC759EDFCAB}" type="slidenum">
              <a:rPr lang="en-US" smtClean="0">
                <a:solidFill>
                  <a:srgbClr val="898989"/>
                </a:solidFill>
                <a:latin typeface="Arial Black" pitchFamily="34" charset="0"/>
              </a:rPr>
              <a:pPr fontAlgn="base">
                <a:spcBef>
                  <a:spcPct val="0"/>
                </a:spcBef>
                <a:spcAft>
                  <a:spcPct val="0"/>
                </a:spcAft>
                <a:buSzPct val="100000"/>
                <a:defRPr/>
              </a:pPr>
              <a:t>159</a:t>
            </a:fld>
            <a:endParaRPr lang="en-US" smtClean="0">
              <a:solidFill>
                <a:srgbClr val="898989"/>
              </a:solidFill>
              <a:latin typeface="Arial Black" pitchFamily="34" charset="0"/>
            </a:endParaRPr>
          </a:p>
        </p:txBody>
      </p:sp>
      <p:sp>
        <p:nvSpPr>
          <p:cNvPr id="177156" name="Text Placeholder 3"/>
          <p:cNvSpPr>
            <a:spLocks noGrp="1"/>
          </p:cNvSpPr>
          <p:nvPr>
            <p:ph type="body" sz="quarter" idx="14"/>
          </p:nvPr>
        </p:nvSpPr>
        <p:spPr>
          <a:xfrm>
            <a:off x="358775" y="1347788"/>
            <a:ext cx="6507163" cy="4686300"/>
          </a:xfrm>
        </p:spPr>
        <p:txBody>
          <a:bodyPr/>
          <a:lstStyle/>
          <a:p>
            <a:pPr eaLnBrk="1" hangingPunct="1">
              <a:spcBef>
                <a:spcPts val="1013"/>
              </a:spcBef>
            </a:pPr>
            <a:r>
              <a:rPr lang="en-US" smtClean="0">
                <a:solidFill>
                  <a:srgbClr val="000000"/>
                </a:solidFill>
                <a:latin typeface="Arial" charset="0"/>
                <a:cs typeface="Arial" charset="0"/>
              </a:rPr>
              <a:t>¿Cómo este conocimiento afecta la planificación de un trabajo en las alturas?</a:t>
            </a:r>
          </a:p>
          <a:p>
            <a:pPr eaLnBrk="1" hangingPunct="1">
              <a:spcBef>
                <a:spcPts val="1013"/>
              </a:spcBef>
            </a:pPr>
            <a:r>
              <a:rPr lang="en-US" smtClean="0">
                <a:solidFill>
                  <a:srgbClr val="000000"/>
                </a:solidFill>
                <a:latin typeface="Arial" charset="0"/>
                <a:cs typeface="Arial" charset="0"/>
              </a:rPr>
              <a:t>¿Qué trabajos en las alturas no requieren protección para caídas?</a:t>
            </a:r>
          </a:p>
          <a:p>
            <a:pPr eaLnBrk="1" hangingPunct="1">
              <a:spcBef>
                <a:spcPts val="1013"/>
              </a:spcBef>
            </a:pPr>
            <a:endParaRPr lang="en-US" smtClean="0">
              <a:solidFill>
                <a:srgbClr val="000000"/>
              </a:solidFill>
              <a:latin typeface="Arial" charset="0"/>
              <a:cs typeface="Arial" charset="0"/>
            </a:endParaRPr>
          </a:p>
        </p:txBody>
      </p:sp>
      <p:sp>
        <p:nvSpPr>
          <p:cNvPr id="17715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01578CC-F5CA-4FB4-8EE4-24EDE2DBB2F0}" type="slidenum">
              <a:rPr lang="es-ES" smtClean="0">
                <a:solidFill>
                  <a:srgbClr val="898989"/>
                </a:solidFill>
                <a:latin typeface="Arial Black" pitchFamily="34" charset="0"/>
              </a:rPr>
              <a:pPr fontAlgn="base">
                <a:spcBef>
                  <a:spcPct val="0"/>
                </a:spcBef>
                <a:spcAft>
                  <a:spcPct val="0"/>
                </a:spcAft>
                <a:buSzPct val="100000"/>
                <a:defRPr/>
              </a:pPr>
              <a:t>16</a:t>
            </a:fld>
            <a:endParaRPr lang="es-ES" smtClean="0">
              <a:solidFill>
                <a:srgbClr val="898989"/>
              </a:solidFill>
              <a:latin typeface="Arial Black" pitchFamily="34" charset="0"/>
            </a:endParaRPr>
          </a:p>
        </p:txBody>
      </p:sp>
      <p:sp>
        <p:nvSpPr>
          <p:cNvPr id="30724" name="Text Placeholder 3"/>
          <p:cNvSpPr>
            <a:spLocks noGrp="1"/>
          </p:cNvSpPr>
          <p:nvPr>
            <p:ph type="body" sz="quarter" idx="14"/>
          </p:nvPr>
        </p:nvSpPr>
        <p:spPr>
          <a:xfrm>
            <a:off x="347663" y="1347788"/>
            <a:ext cx="7681912"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Ejemplo de un peligro de caída</a:t>
            </a:r>
          </a:p>
        </p:txBody>
      </p:sp>
      <p:sp>
        <p:nvSpPr>
          <p:cNvPr id="30725" name="Text Placeholder 4"/>
          <p:cNvSpPr>
            <a:spLocks noGrp="1"/>
          </p:cNvSpPr>
          <p:nvPr>
            <p:ph type="body" sz="quarter" idx="15"/>
          </p:nvPr>
        </p:nvSpPr>
        <p:spPr>
          <a:xfrm>
            <a:off x="347663" y="615950"/>
            <a:ext cx="6845300" cy="763588"/>
          </a:xfrm>
        </p:spPr>
        <p:txBody>
          <a:bodyPr/>
          <a:lstStyle/>
          <a:p>
            <a:pPr eaLnBrk="1" hangingPunct="1">
              <a:spcBef>
                <a:spcPts val="1013"/>
              </a:spcBef>
              <a:buClrTx/>
              <a:buFont typeface="Arial" charset="0"/>
              <a:buNone/>
            </a:pPr>
            <a:r>
              <a:rPr lang="es-ES" smtClean="0"/>
              <a:t>Nombrar los peligros de caídas</a:t>
            </a:r>
          </a:p>
        </p:txBody>
      </p:sp>
      <p:pic>
        <p:nvPicPr>
          <p:cNvPr id="30726"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3075" y="1824038"/>
            <a:ext cx="6111875" cy="42624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B03B423-F51E-424F-ADAC-3264C8C19C9F}" type="slidenum">
              <a:rPr lang="es-ES" smtClean="0">
                <a:solidFill>
                  <a:srgbClr val="898989"/>
                </a:solidFill>
                <a:latin typeface="Arial Black" pitchFamily="34" charset="0"/>
              </a:rPr>
              <a:pPr fontAlgn="base">
                <a:spcBef>
                  <a:spcPct val="0"/>
                </a:spcBef>
                <a:spcAft>
                  <a:spcPct val="0"/>
                </a:spcAft>
                <a:buSzPct val="100000"/>
                <a:defRPr/>
              </a:pPr>
              <a:t>160</a:t>
            </a:fld>
            <a:endParaRPr lang="es-ES" smtClean="0">
              <a:solidFill>
                <a:srgbClr val="898989"/>
              </a:solidFill>
              <a:latin typeface="Arial Black" pitchFamily="34" charset="0"/>
            </a:endParaRPr>
          </a:p>
        </p:txBody>
      </p:sp>
      <p:sp>
        <p:nvSpPr>
          <p:cNvPr id="17818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Refiérase al cuestionario en la Guía del estudiante (pág. 108).</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78181"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7</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Cuestionario</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83D7C54-FEAA-47FA-A415-E3045FFF77E5}" type="slidenum">
              <a:rPr lang="es-ES" smtClean="0">
                <a:solidFill>
                  <a:srgbClr val="898989"/>
                </a:solidFill>
                <a:latin typeface="Arial Black" pitchFamily="34" charset="0"/>
              </a:rPr>
              <a:pPr fontAlgn="base">
                <a:spcBef>
                  <a:spcPct val="0"/>
                </a:spcBef>
                <a:spcAft>
                  <a:spcPct val="0"/>
                </a:spcAft>
                <a:buSzPct val="100000"/>
                <a:defRPr/>
              </a:pPr>
              <a:t>161</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79538"/>
            <a:ext cx="7473950" cy="4686300"/>
          </a:xfrm>
        </p:spPr>
        <p:txBody>
          <a:bodyPr/>
          <a:lstStyle/>
          <a:p>
            <a:pPr marL="457200" indent="-457200" eaLnBrk="1" hangingPunct="1">
              <a:spcBef>
                <a:spcPts val="1013"/>
              </a:spcBef>
              <a:buFont typeface="Calibri Light" pitchFamily="34" charset="0"/>
              <a:buAutoNum type="arabicPeriod"/>
            </a:pPr>
            <a:r>
              <a:rPr lang="es-ES" smtClean="0">
                <a:solidFill>
                  <a:srgbClr val="000000"/>
                </a:solidFill>
                <a:latin typeface="Arial" charset="0"/>
                <a:cs typeface="Arial" charset="0"/>
              </a:rPr>
              <a:t>Al trabajar con escaleras, siempre debe mantener ________ puntos de contacto cuando 		        o 				.</a:t>
            </a:r>
          </a:p>
          <a:p>
            <a:pPr marL="457200" indent="-457200" eaLnBrk="1" hangingPunct="1">
              <a:spcBef>
                <a:spcPts val="1013"/>
              </a:spcBef>
              <a:buFont typeface="Calibri Light" pitchFamily="34" charset="0"/>
              <a:buAutoNum type="arabicPeriod"/>
            </a:pPr>
            <a:endParaRPr lang="es-E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a:pPr>
            <a:r>
              <a:rPr lang="es-ES" smtClean="0">
                <a:solidFill>
                  <a:srgbClr val="000000"/>
                </a:solidFill>
                <a:latin typeface="Arial" charset="0"/>
                <a:cs typeface="Arial" charset="0"/>
              </a:rPr>
              <a:t>Al trabajar con escaleras, nunca debe pasar sobre 				 		 indicado por el fabricante.</a:t>
            </a:r>
          </a:p>
          <a:p>
            <a:pPr marL="457200" indent="-457200" eaLnBrk="1" hangingPunct="1">
              <a:spcBef>
                <a:spcPts val="1013"/>
              </a:spcBef>
              <a:buFont typeface="Calibri Light" pitchFamily="34" charset="0"/>
              <a:buAutoNum type="arabicPeriod"/>
            </a:pPr>
            <a:endParaRPr lang="es-E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a:pPr>
            <a:r>
              <a:rPr lang="es-ES" smtClean="0">
                <a:solidFill>
                  <a:srgbClr val="000000"/>
                </a:solidFill>
                <a:latin typeface="Arial" charset="0"/>
                <a:cs typeface="Arial" charset="0"/>
              </a:rPr>
              <a:t>¿Cuáles son algunos ejemplos de plataformas de trabajo aéreo?</a:t>
            </a:r>
          </a:p>
          <a:p>
            <a:pPr marL="457200" indent="-457200" eaLnBrk="1" hangingPunct="1">
              <a:spcBef>
                <a:spcPts val="1013"/>
              </a:spcBef>
              <a:buClrTx/>
              <a:buFont typeface="Arial" charset="0"/>
              <a:buNone/>
            </a:pPr>
            <a:r>
              <a:rPr lang="es-ES" smtClean="0">
                <a:solidFill>
                  <a:srgbClr val="000000"/>
                </a:solidFill>
                <a:latin typeface="Arial" charset="0"/>
                <a:cs typeface="Arial" charset="0"/>
              </a:rPr>
              <a:t>	Montacargas, camiones grúa con cesta</a:t>
            </a:r>
          </a:p>
          <a:p>
            <a:pPr marL="457200" indent="-457200" eaLnBrk="1" hangingPunct="1">
              <a:spcBef>
                <a:spcPts val="1013"/>
              </a:spcBef>
              <a:buFont typeface="Calibri Light" pitchFamily="34" charset="0"/>
              <a:buAutoNum type="arabicPeriod"/>
            </a:pPr>
            <a:endParaRPr lang="es-ES" smtClean="0">
              <a:solidFill>
                <a:srgbClr val="000000"/>
              </a:solidFill>
              <a:latin typeface="Arial" charset="0"/>
              <a:cs typeface="Arial" charset="0"/>
            </a:endParaRPr>
          </a:p>
        </p:txBody>
      </p:sp>
      <p:sp>
        <p:nvSpPr>
          <p:cNvPr id="17920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7</a:t>
            </a:r>
          </a:p>
        </p:txBody>
      </p:sp>
      <p:sp>
        <p:nvSpPr>
          <p:cNvPr id="7" name="Rectangle 6"/>
          <p:cNvSpPr/>
          <p:nvPr/>
        </p:nvSpPr>
        <p:spPr>
          <a:xfrm>
            <a:off x="1296988" y="1695450"/>
            <a:ext cx="417512"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200">
                <a:solidFill>
                  <a:srgbClr val="000000"/>
                </a:solidFill>
                <a:latin typeface="Arial" pitchFamily="34" charset="0"/>
                <a:cs typeface="Arial" pitchFamily="34" charset="0"/>
              </a:rPr>
              <a:t>3</a:t>
            </a:r>
          </a:p>
        </p:txBody>
      </p:sp>
      <p:sp>
        <p:nvSpPr>
          <p:cNvPr id="8" name="Rectangle 7"/>
          <p:cNvSpPr/>
          <p:nvPr/>
        </p:nvSpPr>
        <p:spPr>
          <a:xfrm>
            <a:off x="5618163" y="1706563"/>
            <a:ext cx="1644650" cy="36671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200" dirty="0">
                <a:solidFill>
                  <a:srgbClr val="000000"/>
                </a:solidFill>
                <a:latin typeface="Arial" pitchFamily="34" charset="0"/>
                <a:cs typeface="Arial" pitchFamily="34" charset="0"/>
              </a:rPr>
              <a:t>Asciende </a:t>
            </a:r>
          </a:p>
        </p:txBody>
      </p:sp>
      <p:sp>
        <p:nvSpPr>
          <p:cNvPr id="9" name="Rectangle 8"/>
          <p:cNvSpPr/>
          <p:nvPr/>
        </p:nvSpPr>
        <p:spPr>
          <a:xfrm>
            <a:off x="1296988" y="2027238"/>
            <a:ext cx="1724025" cy="368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200">
                <a:solidFill>
                  <a:srgbClr val="000000"/>
                </a:solidFill>
                <a:latin typeface="Arial" pitchFamily="34" charset="0"/>
                <a:cs typeface="Arial" pitchFamily="34" charset="0"/>
              </a:rPr>
              <a:t>desciende</a:t>
            </a:r>
          </a:p>
        </p:txBody>
      </p:sp>
      <p:sp>
        <p:nvSpPr>
          <p:cNvPr id="10" name="Rectangle 9"/>
          <p:cNvSpPr/>
          <p:nvPr/>
        </p:nvSpPr>
        <p:spPr>
          <a:xfrm>
            <a:off x="1857375" y="3171825"/>
            <a:ext cx="1663700" cy="34766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200">
                <a:solidFill>
                  <a:srgbClr val="000000"/>
                </a:solidFill>
                <a:latin typeface="Arial" pitchFamily="34" charset="0"/>
                <a:cs typeface="Arial" pitchFamily="34" charset="0"/>
              </a:rPr>
              <a:t>el peldaño</a:t>
            </a:r>
          </a:p>
        </p:txBody>
      </p:sp>
      <p:sp>
        <p:nvSpPr>
          <p:cNvPr id="11" name="Rectangle 10"/>
          <p:cNvSpPr/>
          <p:nvPr/>
        </p:nvSpPr>
        <p:spPr>
          <a:xfrm>
            <a:off x="4203700" y="3171825"/>
            <a:ext cx="1262063"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2200">
                <a:solidFill>
                  <a:srgbClr val="000000"/>
                </a:solidFill>
                <a:latin typeface="Arial" pitchFamily="34" charset="0"/>
                <a:cs typeface="Arial" pitchFamily="34" charset="0"/>
              </a:rPr>
              <a:t>más alto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charRg st="225" end="25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201D720-6E6E-44BA-B785-2A393430F5A0}" type="slidenum">
              <a:rPr lang="en-US" smtClean="0">
                <a:solidFill>
                  <a:srgbClr val="898989"/>
                </a:solidFill>
                <a:latin typeface="Arial Black" pitchFamily="34" charset="0"/>
              </a:rPr>
              <a:pPr fontAlgn="base">
                <a:spcBef>
                  <a:spcPct val="0"/>
                </a:spcBef>
                <a:spcAft>
                  <a:spcPct val="0"/>
                </a:spcAft>
                <a:buSzPct val="100000"/>
                <a:defRPr/>
              </a:pPr>
              <a:t>162</a:t>
            </a:fld>
            <a:endParaRPr lang="en-US" smtClean="0">
              <a:solidFill>
                <a:srgbClr val="898989"/>
              </a:solidFill>
              <a:latin typeface="Arial Black" pitchFamily="34" charset="0"/>
            </a:endParaRPr>
          </a:p>
        </p:txBody>
      </p:sp>
      <p:sp>
        <p:nvSpPr>
          <p:cNvPr id="180228" name="Text Placeholder 5"/>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startAt="4"/>
            </a:pPr>
            <a:r>
              <a:rPr lang="en-US" smtClean="0">
                <a:solidFill>
                  <a:srgbClr val="000000"/>
                </a:solidFill>
                <a:latin typeface="Arial" charset="0"/>
                <a:cs typeface="Arial" charset="0"/>
              </a:rPr>
              <a:t>El empleado que trabaje en elevadores de tijera siempre debe utilizar protección para caídas.</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a:p>
            <a:pPr marL="457200" indent="-457200" eaLnBrk="1" hangingPunct="1">
              <a:spcBef>
                <a:spcPts val="1013"/>
              </a:spcBef>
              <a:buFont typeface="Calibri Light" pitchFamily="34" charset="0"/>
              <a:buAutoNum type="alphaLcPeriod"/>
            </a:pPr>
            <a:endParaRPr lang="en-U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5"/>
            </a:pPr>
            <a:r>
              <a:rPr lang="en-US" smtClean="0">
                <a:solidFill>
                  <a:srgbClr val="000000"/>
                </a:solidFill>
                <a:latin typeface="Arial" charset="0"/>
                <a:cs typeface="Arial" charset="0"/>
              </a:rPr>
              <a:t>La regla 4:1 se aplica a las plataformas de trabajo aéreo.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Verdadero</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Falso</a:t>
            </a:r>
          </a:p>
        </p:txBody>
      </p:sp>
      <p:sp>
        <p:nvSpPr>
          <p:cNvPr id="8" name="Oval 7"/>
          <p:cNvSpPr/>
          <p:nvPr/>
        </p:nvSpPr>
        <p:spPr>
          <a:xfrm>
            <a:off x="788988" y="2663825"/>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Oval 8"/>
          <p:cNvSpPr/>
          <p:nvPr/>
        </p:nvSpPr>
        <p:spPr>
          <a:xfrm>
            <a:off x="788988" y="4554538"/>
            <a:ext cx="403225" cy="3540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0231"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solidFill>
                <a:prstClr val="white"/>
              </a:solidFill>
            </a:endParaRPr>
          </a:p>
        </p:txBody>
      </p:sp>
      <p:sp>
        <p:nvSpPr>
          <p:cNvPr id="181252" name="Title 1"/>
          <p:cNvSpPr>
            <a:spLocks noGrp="1"/>
          </p:cNvSpPr>
          <p:nvPr>
            <p:ph type="title"/>
          </p:nvPr>
        </p:nvSpPr>
        <p:spPr>
          <a:xfrm rot="16200000">
            <a:off x="5014119" y="2769394"/>
            <a:ext cx="6313487" cy="993775"/>
          </a:xfrm>
        </p:spPr>
        <p:txBody>
          <a:bodyPr/>
          <a:lstStyle/>
          <a:p>
            <a:pPr eaLnBrk="1" hangingPunct="1"/>
            <a:r>
              <a:rPr lang="en-US" sz="3000" smtClean="0">
                <a:solidFill>
                  <a:srgbClr val="00B0F0"/>
                </a:solidFill>
                <a:latin typeface="Arial Black" pitchFamily="34" charset="0"/>
              </a:rPr>
              <a:t>MÓDULO 8: </a:t>
            </a:r>
            <a:r>
              <a:rPr lang="en-US" sz="3000" smtClean="0">
                <a:solidFill>
                  <a:srgbClr val="FFFFFF"/>
                </a:solidFill>
                <a:latin typeface="Arial Black" pitchFamily="34" charset="0"/>
              </a:rPr>
              <a:t>Rescate</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B2FF5FD-A278-438D-9836-46D138FA86AE}" type="slidenum">
              <a:rPr lang="en-US" smtClean="0">
                <a:solidFill>
                  <a:srgbClr val="898989"/>
                </a:solidFill>
                <a:latin typeface="Arial Black" pitchFamily="34" charset="0"/>
              </a:rPr>
              <a:pPr fontAlgn="base">
                <a:spcBef>
                  <a:spcPct val="0"/>
                </a:spcBef>
                <a:spcAft>
                  <a:spcPct val="0"/>
                </a:spcAft>
                <a:buSzPct val="100000"/>
                <a:defRPr/>
              </a:pPr>
              <a:t>164</a:t>
            </a:fld>
            <a:endParaRPr lang="en-US" smtClean="0">
              <a:solidFill>
                <a:srgbClr val="898989"/>
              </a:solidFill>
              <a:latin typeface="Arial Black" pitchFamily="34" charset="0"/>
            </a:endParaRPr>
          </a:p>
        </p:txBody>
      </p:sp>
      <p:sp>
        <p:nvSpPr>
          <p:cNvPr id="182276"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ea typeface="Times New Roman" pitchFamily="18" charset="0"/>
                <a:cs typeface="Arial" charset="0"/>
              </a:rPr>
              <a:t>Trauma por suspensión</a:t>
            </a:r>
          </a:p>
          <a:p>
            <a:pPr marL="0" indent="0" eaLnBrk="1" hangingPunct="1">
              <a:lnSpc>
                <a:spcPct val="100000"/>
              </a:lnSpc>
              <a:spcBef>
                <a:spcPts val="600"/>
              </a:spcBef>
              <a:spcAft>
                <a:spcPts val="600"/>
              </a:spcAft>
            </a:pPr>
            <a:r>
              <a:rPr lang="en-US" smtClean="0">
                <a:solidFill>
                  <a:srgbClr val="000000"/>
                </a:solidFill>
                <a:latin typeface="Arial" charset="0"/>
                <a:ea typeface="Times New Roman" pitchFamily="18" charset="0"/>
                <a:cs typeface="Arial" charset="0"/>
              </a:rPr>
              <a:t>Mientras el trabajador cuelga en el arnés, la sangre comienza acumularse en las piernas.  Esto reduce la cantidad de sangre que llega a los pulmones y al cerebro.  Como el cerebro se ve privado de oxígeno, el cuerpo esencialmente se sofoca.  </a:t>
            </a:r>
          </a:p>
        </p:txBody>
      </p:sp>
      <p:sp>
        <p:nvSpPr>
          <p:cNvPr id="18227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Rescate</a:t>
            </a:r>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452B9AB-0701-4D23-93A8-60EBD1460ACB}" type="slidenum">
              <a:rPr lang="en-US" smtClean="0">
                <a:solidFill>
                  <a:srgbClr val="898989"/>
                </a:solidFill>
                <a:latin typeface="Arial Black" pitchFamily="34" charset="0"/>
              </a:rPr>
              <a:pPr fontAlgn="base">
                <a:spcBef>
                  <a:spcPct val="0"/>
                </a:spcBef>
                <a:spcAft>
                  <a:spcPct val="0"/>
                </a:spcAft>
                <a:buSzPct val="100000"/>
                <a:defRPr/>
              </a:pPr>
              <a:t>165</a:t>
            </a:fld>
            <a:endParaRPr lang="en-US" smtClean="0">
              <a:solidFill>
                <a:srgbClr val="898989"/>
              </a:solidFill>
              <a:latin typeface="Arial Black" pitchFamily="34" charset="0"/>
            </a:endParaRPr>
          </a:p>
        </p:txBody>
      </p:sp>
      <p:sp>
        <p:nvSpPr>
          <p:cNvPr id="183300"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¿Qué se debe incluir en el plan de rescate?</a:t>
            </a:r>
          </a:p>
        </p:txBody>
      </p:sp>
      <p:sp>
        <p:nvSpPr>
          <p:cNvPr id="18330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Rescate</a:t>
            </a:r>
          </a:p>
        </p:txBody>
      </p:sp>
      <p:pic>
        <p:nvPicPr>
          <p:cNvPr id="1833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1982788"/>
            <a:ext cx="4398963" cy="3298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459B500-9DD0-4509-92F1-FCBF99E8A699}" type="slidenum">
              <a:rPr lang="en-US" smtClean="0">
                <a:solidFill>
                  <a:srgbClr val="898989"/>
                </a:solidFill>
                <a:latin typeface="Arial Black" pitchFamily="34" charset="0"/>
              </a:rPr>
              <a:pPr fontAlgn="base">
                <a:spcBef>
                  <a:spcPct val="0"/>
                </a:spcBef>
                <a:spcAft>
                  <a:spcPct val="0"/>
                </a:spcAft>
                <a:buSzPct val="100000"/>
                <a:defRPr/>
              </a:pPr>
              <a:t>166</a:t>
            </a:fld>
            <a:endParaRPr lang="en-US" smtClean="0">
              <a:solidFill>
                <a:srgbClr val="898989"/>
              </a:solidFill>
              <a:latin typeface="Arial Black" pitchFamily="34" charset="0"/>
            </a:endParaRPr>
          </a:p>
        </p:txBody>
      </p:sp>
      <p:sp>
        <p:nvSpPr>
          <p:cNvPr id="184324" name="Text Placeholder 3"/>
          <p:cNvSpPr>
            <a:spLocks noGrp="1"/>
          </p:cNvSpPr>
          <p:nvPr>
            <p:ph type="body" sz="quarter" idx="14"/>
          </p:nvPr>
        </p:nvSpPr>
        <p:spPr>
          <a:xfrm>
            <a:off x="347663" y="1347788"/>
            <a:ext cx="690562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¿Qué se incluye en los procedimientos de respuesta ante emergencias?</a:t>
            </a:r>
          </a:p>
        </p:txBody>
      </p:sp>
      <p:sp>
        <p:nvSpPr>
          <p:cNvPr id="18432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Rescate</a:t>
            </a:r>
          </a:p>
        </p:txBody>
      </p:sp>
      <p:pic>
        <p:nvPicPr>
          <p:cNvPr id="184326"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235200"/>
            <a:ext cx="2435225" cy="19034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27"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9925" y="4308475"/>
            <a:ext cx="2436813" cy="18303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28"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475" y="1871663"/>
            <a:ext cx="1701800" cy="22669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84329"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92475" y="4310063"/>
            <a:ext cx="2436813" cy="18288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8AE987F-4D84-4D70-B5DC-602145542861}" type="slidenum">
              <a:rPr lang="en-US" smtClean="0">
                <a:solidFill>
                  <a:srgbClr val="898989"/>
                </a:solidFill>
                <a:latin typeface="Arial Black" pitchFamily="34" charset="0"/>
              </a:rPr>
              <a:pPr fontAlgn="base">
                <a:spcBef>
                  <a:spcPct val="0"/>
                </a:spcBef>
                <a:spcAft>
                  <a:spcPct val="0"/>
                </a:spcAft>
                <a:buSzPct val="100000"/>
                <a:defRPr/>
              </a:pPr>
              <a:t>167</a:t>
            </a:fld>
            <a:endParaRPr lang="en-US" smtClean="0">
              <a:solidFill>
                <a:srgbClr val="898989"/>
              </a:solidFill>
              <a:latin typeface="Arial Black" pitchFamily="34" charset="0"/>
            </a:endParaRPr>
          </a:p>
        </p:txBody>
      </p:sp>
      <p:sp>
        <p:nvSpPr>
          <p:cNvPr id="185348"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Técnicas de rescate</a:t>
            </a:r>
          </a:p>
          <a:p>
            <a:pPr lvl="1" eaLnBrk="1" hangingPunct="1"/>
            <a:r>
              <a:rPr lang="en-US" smtClean="0">
                <a:solidFill>
                  <a:srgbClr val="000000"/>
                </a:solidFill>
                <a:latin typeface="Arial" charset="0"/>
                <a:cs typeface="Arial" charset="0"/>
              </a:rPr>
              <a:t>Autorrescate</a:t>
            </a:r>
          </a:p>
          <a:p>
            <a:pPr lvl="1" eaLnBrk="1" hangingPunct="1"/>
            <a:r>
              <a:rPr lang="en-US" smtClean="0">
                <a:solidFill>
                  <a:srgbClr val="000000"/>
                </a:solidFill>
                <a:latin typeface="Arial" charset="0"/>
                <a:cs typeface="Arial" charset="0"/>
              </a:rPr>
              <a:t>Rescate asistido</a:t>
            </a:r>
          </a:p>
          <a:p>
            <a:pPr lvl="1" eaLnBrk="1" hangingPunct="1"/>
            <a:r>
              <a:rPr lang="en-US" smtClean="0">
                <a:solidFill>
                  <a:srgbClr val="000000"/>
                </a:solidFill>
                <a:latin typeface="Arial" charset="0"/>
                <a:cs typeface="Arial" charset="0"/>
              </a:rPr>
              <a:t>¿Cuándo se utiliza cada uno?</a:t>
            </a:r>
          </a:p>
          <a:p>
            <a:pPr lvl="1" eaLnBrk="1" hangingPunct="1"/>
            <a:r>
              <a:rPr lang="en-US" smtClean="0">
                <a:solidFill>
                  <a:srgbClr val="000000"/>
                </a:solidFill>
                <a:latin typeface="Arial" charset="0"/>
                <a:cs typeface="Arial" charset="0"/>
              </a:rPr>
              <a:t>¿Cómo se implementa cada uno?</a:t>
            </a:r>
          </a:p>
        </p:txBody>
      </p:sp>
      <p:sp>
        <p:nvSpPr>
          <p:cNvPr id="18534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Rescate</a:t>
            </a: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4A1B7E7-2DCB-445B-9B03-8D0A20E5AF11}" type="slidenum">
              <a:rPr lang="es-ES" smtClean="0">
                <a:solidFill>
                  <a:srgbClr val="898989"/>
                </a:solidFill>
                <a:latin typeface="Arial Black" pitchFamily="34" charset="0"/>
              </a:rPr>
              <a:pPr fontAlgn="base">
                <a:spcBef>
                  <a:spcPct val="0"/>
                </a:spcBef>
                <a:spcAft>
                  <a:spcPct val="0"/>
                </a:spcAft>
                <a:buSzPct val="100000"/>
                <a:defRPr/>
              </a:pPr>
              <a:t>168</a:t>
            </a:fld>
            <a:endParaRPr lang="es-ES" smtClean="0">
              <a:solidFill>
                <a:srgbClr val="898989"/>
              </a:solidFill>
              <a:latin typeface="Arial Black" pitchFamily="34" charset="0"/>
            </a:endParaRPr>
          </a:p>
        </p:txBody>
      </p:sp>
      <p:sp>
        <p:nvSpPr>
          <p:cNvPr id="186372"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Adapte, coloque y ajuste correctamente el arnés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El facilitador colgará a cada estudiante.</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Realice un autorrescate aliviando la presión de las piernas.</a:t>
            </a:r>
          </a:p>
          <a:p>
            <a:pPr lvl="1" eaLnBrk="1" hangingPunct="1">
              <a:buFont typeface="Wingdings" pitchFamily="2" charset="2"/>
              <a:buChar char="§"/>
            </a:pPr>
            <a:r>
              <a:rPr lang="es-ES" smtClean="0">
                <a:solidFill>
                  <a:srgbClr val="000000"/>
                </a:solidFill>
                <a:latin typeface="Arial" charset="0"/>
                <a:cs typeface="Arial" charset="0"/>
              </a:rPr>
              <a:t>Esto se debe lograr en dos minutos.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Registre cualquier observación en la Guía del estudiante (SG pág. 116).</a:t>
            </a:r>
          </a:p>
        </p:txBody>
      </p:sp>
      <p:sp>
        <p:nvSpPr>
          <p:cNvPr id="186373"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Rescátenme</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12</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3388F3B-6CCC-4871-B14C-9EF6F38713CA}" type="slidenum">
              <a:rPr lang="en-US" smtClean="0">
                <a:solidFill>
                  <a:srgbClr val="898989"/>
                </a:solidFill>
                <a:latin typeface="Arial Black" pitchFamily="34" charset="0"/>
              </a:rPr>
              <a:pPr fontAlgn="base">
                <a:spcBef>
                  <a:spcPct val="0"/>
                </a:spcBef>
                <a:spcAft>
                  <a:spcPct val="0"/>
                </a:spcAft>
                <a:buSzPct val="100000"/>
                <a:defRPr/>
              </a:pPr>
              <a:t>169</a:t>
            </a:fld>
            <a:endParaRPr lang="en-US" smtClean="0">
              <a:solidFill>
                <a:srgbClr val="898989"/>
              </a:solidFill>
              <a:latin typeface="Arial Black" pitchFamily="34" charset="0"/>
            </a:endParaRPr>
          </a:p>
        </p:txBody>
      </p:sp>
      <p:sp>
        <p:nvSpPr>
          <p:cNvPr id="187396" name="Text Placeholder 4"/>
          <p:cNvSpPr>
            <a:spLocks noGrp="1"/>
          </p:cNvSpPr>
          <p:nvPr>
            <p:ph type="body" sz="quarter" idx="15"/>
          </p:nvPr>
        </p:nvSpPr>
        <p:spPr>
          <a:xfrm>
            <a:off x="347663" y="574675"/>
            <a:ext cx="6237287" cy="1890713"/>
          </a:xfrm>
        </p:spPr>
        <p:txBody>
          <a:bodyPr/>
          <a:lstStyle/>
          <a:p>
            <a:pPr eaLnBrk="1" hangingPunct="1">
              <a:spcBef>
                <a:spcPts val="1013"/>
              </a:spcBef>
              <a:buClrTx/>
              <a:buFont typeface="Arial" charset="0"/>
              <a:buNone/>
            </a:pPr>
            <a:r>
              <a:rPr lang="en-US" smtClean="0"/>
              <a:t>Video 'Rescátenme'</a:t>
            </a:r>
          </a:p>
        </p:txBody>
      </p:sp>
      <p:pic>
        <p:nvPicPr>
          <p:cNvPr id="187397" name="activity 12.1">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50" y="1423988"/>
            <a:ext cx="6376988"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D6C30C1-EFC9-4D29-8C3D-2AB63788D530}" type="slidenum">
              <a:rPr lang="es-ES" smtClean="0">
                <a:solidFill>
                  <a:srgbClr val="898989"/>
                </a:solidFill>
                <a:latin typeface="Arial Black" pitchFamily="34" charset="0"/>
              </a:rPr>
              <a:pPr fontAlgn="base">
                <a:spcBef>
                  <a:spcPct val="0"/>
                </a:spcBef>
                <a:spcAft>
                  <a:spcPct val="0"/>
                </a:spcAft>
                <a:buSzPct val="100000"/>
                <a:defRPr/>
              </a:pPr>
              <a:t>17</a:t>
            </a:fld>
            <a:endParaRPr lang="es-ES" smtClean="0">
              <a:solidFill>
                <a:srgbClr val="898989"/>
              </a:solidFill>
              <a:latin typeface="Arial Black" pitchFamily="34" charset="0"/>
            </a:endParaRPr>
          </a:p>
        </p:txBody>
      </p:sp>
      <p:sp>
        <p:nvSpPr>
          <p:cNvPr id="31748" name="Text Placeholder 3"/>
          <p:cNvSpPr>
            <a:spLocks noGrp="1"/>
          </p:cNvSpPr>
          <p:nvPr>
            <p:ph type="body" sz="quarter" idx="14"/>
          </p:nvPr>
        </p:nvSpPr>
        <p:spPr>
          <a:xfrm>
            <a:off x="347663" y="1347788"/>
            <a:ext cx="7681912"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Ejemplo de un peligro de caída</a:t>
            </a:r>
          </a:p>
        </p:txBody>
      </p:sp>
      <p:sp>
        <p:nvSpPr>
          <p:cNvPr id="31749" name="Text Placeholder 4"/>
          <p:cNvSpPr>
            <a:spLocks noGrp="1"/>
          </p:cNvSpPr>
          <p:nvPr>
            <p:ph type="body" sz="quarter" idx="15"/>
          </p:nvPr>
        </p:nvSpPr>
        <p:spPr>
          <a:xfrm>
            <a:off x="347663" y="615950"/>
            <a:ext cx="6799262" cy="763588"/>
          </a:xfrm>
        </p:spPr>
        <p:txBody>
          <a:bodyPr/>
          <a:lstStyle/>
          <a:p>
            <a:pPr eaLnBrk="1" hangingPunct="1">
              <a:spcBef>
                <a:spcPts val="1013"/>
              </a:spcBef>
              <a:buClrTx/>
              <a:buFont typeface="Arial" charset="0"/>
              <a:buNone/>
            </a:pPr>
            <a:r>
              <a:rPr lang="es-ES" smtClean="0"/>
              <a:t>Nombrar los peligros de caídas</a:t>
            </a:r>
          </a:p>
        </p:txBody>
      </p:sp>
      <p:pic>
        <p:nvPicPr>
          <p:cNvPr id="31750" name="Picture 6"/>
          <p:cNvPicPr>
            <a:picLocks noChangeAspect="1"/>
          </p:cNvPicPr>
          <p:nvPr/>
        </p:nvPicPr>
        <p:blipFill>
          <a:blip r:embed="rId3">
            <a:extLst>
              <a:ext uri="{28A0092B-C50C-407E-A947-70E740481C1C}">
                <a14:useLocalDpi xmlns:a14="http://schemas.microsoft.com/office/drawing/2010/main" val="0"/>
              </a:ext>
            </a:extLst>
          </a:blip>
          <a:srcRect b="3922"/>
          <a:stretch>
            <a:fillRect/>
          </a:stretch>
        </p:blipFill>
        <p:spPr bwMode="auto">
          <a:xfrm>
            <a:off x="477838" y="1828800"/>
            <a:ext cx="6107112" cy="4289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B7AEA91-7D60-42BB-9F57-3816BB9A4873}" type="slidenum">
              <a:rPr lang="en-US" smtClean="0">
                <a:solidFill>
                  <a:srgbClr val="898989"/>
                </a:solidFill>
                <a:latin typeface="Arial Black" pitchFamily="34" charset="0"/>
              </a:rPr>
              <a:pPr fontAlgn="base">
                <a:spcBef>
                  <a:spcPct val="0"/>
                </a:spcBef>
                <a:spcAft>
                  <a:spcPct val="0"/>
                </a:spcAft>
                <a:buSzPct val="100000"/>
                <a:defRPr/>
              </a:pPr>
              <a:t>170</a:t>
            </a:fld>
            <a:endParaRPr lang="en-US" smtClean="0">
              <a:solidFill>
                <a:srgbClr val="898989"/>
              </a:solidFill>
              <a:latin typeface="Arial Black" pitchFamily="34" charset="0"/>
            </a:endParaRPr>
          </a:p>
        </p:txBody>
      </p:sp>
      <p:sp>
        <p:nvSpPr>
          <p:cNvPr id="188420"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n-US" smtClean="0">
                <a:solidFill>
                  <a:srgbClr val="000000"/>
                </a:solidFill>
                <a:latin typeface="Arial" charset="0"/>
                <a:cs typeface="Arial" charset="0"/>
              </a:rPr>
              <a:t>¿Cómo aplicará las habilidades de rescate aprendidas en este módulo a sus actividades laborales diarias?</a:t>
            </a:r>
          </a:p>
          <a:p>
            <a:pPr eaLnBrk="1" hangingPunct="1">
              <a:spcBef>
                <a:spcPts val="1013"/>
              </a:spcBef>
            </a:pPr>
            <a:r>
              <a:rPr lang="en-US" smtClean="0">
                <a:solidFill>
                  <a:srgbClr val="000000"/>
                </a:solidFill>
                <a:latin typeface="Arial" charset="0"/>
                <a:cs typeface="Arial" charset="0"/>
              </a:rPr>
              <a:t>¿Qué fue lo más sorprendente o interesante para usted?</a:t>
            </a:r>
          </a:p>
          <a:p>
            <a:pPr eaLnBrk="1" hangingPunct="1">
              <a:spcBef>
                <a:spcPts val="1013"/>
              </a:spcBef>
            </a:pPr>
            <a:endParaRPr lang="en-US" smtClean="0">
              <a:solidFill>
                <a:srgbClr val="000000"/>
              </a:solidFill>
              <a:latin typeface="Arial" charset="0"/>
              <a:cs typeface="Arial" charset="0"/>
            </a:endParaRPr>
          </a:p>
        </p:txBody>
      </p:sp>
      <p:sp>
        <p:nvSpPr>
          <p:cNvPr id="18842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27670E7-9E16-47A0-9D83-2E528C241A8C}" type="slidenum">
              <a:rPr lang="es-ES" smtClean="0">
                <a:solidFill>
                  <a:srgbClr val="898989"/>
                </a:solidFill>
                <a:latin typeface="Arial Black" pitchFamily="34" charset="0"/>
              </a:rPr>
              <a:pPr fontAlgn="base">
                <a:spcBef>
                  <a:spcPct val="0"/>
                </a:spcBef>
                <a:spcAft>
                  <a:spcPct val="0"/>
                </a:spcAft>
                <a:buSzPct val="100000"/>
                <a:defRPr/>
              </a:pPr>
              <a:t>171</a:t>
            </a:fld>
            <a:endParaRPr lang="es-ES" smtClean="0">
              <a:solidFill>
                <a:srgbClr val="898989"/>
              </a:solidFill>
              <a:latin typeface="Arial Black" pitchFamily="34" charset="0"/>
            </a:endParaRPr>
          </a:p>
        </p:txBody>
      </p:sp>
      <p:sp>
        <p:nvSpPr>
          <p:cNvPr id="189444"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el cuestionario (SG pág. 117)</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8944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8</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Cuestionario</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A4C6C1A-9E6D-40B0-931B-C71DB6FE2A44}" type="slidenum">
              <a:rPr lang="en-US" smtClean="0">
                <a:solidFill>
                  <a:srgbClr val="898989"/>
                </a:solidFill>
                <a:latin typeface="Arial Black" pitchFamily="34" charset="0"/>
              </a:rPr>
              <a:pPr fontAlgn="base">
                <a:spcBef>
                  <a:spcPct val="0"/>
                </a:spcBef>
                <a:spcAft>
                  <a:spcPct val="0"/>
                </a:spcAft>
                <a:buSzPct val="100000"/>
                <a:defRPr/>
              </a:pPr>
              <a:t>172</a:t>
            </a:fld>
            <a:endParaRPr lang="en-US" smtClean="0">
              <a:solidFill>
                <a:srgbClr val="898989"/>
              </a:solidFill>
              <a:latin typeface="Arial Black" pitchFamily="34" charset="0"/>
            </a:endParaRPr>
          </a:p>
        </p:txBody>
      </p:sp>
      <p:sp>
        <p:nvSpPr>
          <p:cNvPr id="190468" name="Text Placeholder 5"/>
          <p:cNvSpPr>
            <a:spLocks noGrp="1"/>
          </p:cNvSpPr>
          <p:nvPr>
            <p:ph type="body" sz="quarter" idx="14"/>
          </p:nvPr>
        </p:nvSpPr>
        <p:spPr>
          <a:xfrm>
            <a:off x="358775" y="1317625"/>
            <a:ext cx="6507163" cy="4686300"/>
          </a:xfrm>
        </p:spPr>
        <p:txBody>
          <a:bodyPr/>
          <a:lstStyle/>
          <a:p>
            <a:pPr marL="457200" indent="-457200" eaLnBrk="1" hangingPunct="1">
              <a:lnSpc>
                <a:spcPct val="100000"/>
              </a:lnSpc>
              <a:spcBef>
                <a:spcPts val="1013"/>
              </a:spcBef>
              <a:buFont typeface="Calibri Light" pitchFamily="34" charset="0"/>
              <a:buAutoNum type="arabicPeriod"/>
            </a:pPr>
            <a:r>
              <a:rPr lang="en-US" smtClean="0">
                <a:solidFill>
                  <a:srgbClr val="000000"/>
                </a:solidFill>
                <a:latin typeface="Arial" charset="0"/>
                <a:cs typeface="Arial" charset="0"/>
              </a:rPr>
              <a:t>¿Qué se debe incluir en el plan de rescate escrito?</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Procedimientos de respuesta</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Pautas generales para los métodos utilizados durante las operaciones de rescate</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Requisitos de capacitación/medidas de competencia para los miembros del equipo</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Todas las opciones anteriores. </a:t>
            </a:r>
          </a:p>
        </p:txBody>
      </p:sp>
      <p:sp>
        <p:nvSpPr>
          <p:cNvPr id="190469" name="Text Placeholder 6"/>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8</a:t>
            </a:r>
          </a:p>
        </p:txBody>
      </p:sp>
      <p:sp>
        <p:nvSpPr>
          <p:cNvPr id="8" name="Oval 7"/>
          <p:cNvSpPr/>
          <p:nvPr/>
        </p:nvSpPr>
        <p:spPr>
          <a:xfrm>
            <a:off x="804863" y="435451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2D7F158-8EC4-4A88-8652-DF3B1CFAC3D5}" type="slidenum">
              <a:rPr lang="en-US" smtClean="0">
                <a:solidFill>
                  <a:srgbClr val="898989"/>
                </a:solidFill>
                <a:latin typeface="Arial Black" pitchFamily="34" charset="0"/>
              </a:rPr>
              <a:pPr fontAlgn="base">
                <a:spcBef>
                  <a:spcPct val="0"/>
                </a:spcBef>
                <a:spcAft>
                  <a:spcPct val="0"/>
                </a:spcAft>
                <a:buSzPct val="100000"/>
                <a:defRPr/>
              </a:pPr>
              <a:t>173</a:t>
            </a:fld>
            <a:endParaRPr lang="en-US" smtClean="0">
              <a:solidFill>
                <a:srgbClr val="898989"/>
              </a:solidFill>
              <a:latin typeface="Arial Black" pitchFamily="34" charset="0"/>
            </a:endParaRPr>
          </a:p>
        </p:txBody>
      </p:sp>
      <p:sp>
        <p:nvSpPr>
          <p:cNvPr id="6" name="Text Placeholder 5"/>
          <p:cNvSpPr>
            <a:spLocks noGrp="1"/>
          </p:cNvSpPr>
          <p:nvPr>
            <p:ph type="body" sz="quarter" idx="14"/>
          </p:nvPr>
        </p:nvSpPr>
        <p:spPr>
          <a:xfrm>
            <a:off x="368300" y="1317625"/>
            <a:ext cx="6791325" cy="4686300"/>
          </a:xfrm>
        </p:spPr>
        <p:txBody>
          <a:bodyPr/>
          <a:lstStyle/>
          <a:p>
            <a:pPr marL="457200" indent="-457200" eaLnBrk="1" hangingPunct="1">
              <a:lnSpc>
                <a:spcPct val="100000"/>
              </a:lnSpc>
              <a:spcBef>
                <a:spcPts val="1013"/>
              </a:spcBef>
              <a:buFont typeface="Calibri Light" pitchFamily="34" charset="0"/>
              <a:buAutoNum type="arabicPeriod" startAt="2"/>
            </a:pPr>
            <a:r>
              <a:rPr lang="en-US" smtClean="0">
                <a:solidFill>
                  <a:srgbClr val="000000"/>
                </a:solidFill>
                <a:latin typeface="Arial" charset="0"/>
                <a:cs typeface="Arial" charset="0"/>
              </a:rPr>
              <a:t>¿Qué hace que una persona suspendida pierda la consciencia?</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Miedo a las alturas</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Pinzamiento en los nervios</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Restricción en el flujo del aire</a:t>
            </a:r>
          </a:p>
          <a:p>
            <a:pPr marL="914400" lvl="1" indent="-457200" eaLnBrk="1" hangingPunct="1">
              <a:lnSpc>
                <a:spcPct val="100000"/>
              </a:lnSpc>
              <a:spcBef>
                <a:spcPts val="600"/>
              </a:spcBef>
              <a:buFont typeface="Calibri Light" pitchFamily="34" charset="0"/>
              <a:buAutoNum type="alphaLcPeriod"/>
            </a:pPr>
            <a:r>
              <a:rPr lang="en-US" smtClean="0">
                <a:solidFill>
                  <a:srgbClr val="000000"/>
                </a:solidFill>
                <a:latin typeface="Arial" charset="0"/>
                <a:cs typeface="Arial" charset="0"/>
              </a:rPr>
              <a:t>Restricción en el flujo sanguíneo</a:t>
            </a:r>
          </a:p>
          <a:p>
            <a:pPr marL="457200" indent="-457200" eaLnBrk="1" hangingPunct="1">
              <a:spcBef>
                <a:spcPts val="1013"/>
              </a:spcBef>
              <a:buClrTx/>
              <a:buFont typeface="Arial" charset="0"/>
              <a:buNone/>
            </a:pPr>
            <a:endParaRPr lang="en-U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3"/>
            </a:pPr>
            <a:r>
              <a:rPr lang="en-US" smtClean="0">
                <a:solidFill>
                  <a:srgbClr val="000000"/>
                </a:solidFill>
                <a:latin typeface="Arial" charset="0"/>
                <a:cs typeface="Arial" charset="0"/>
              </a:rPr>
              <a:t>¿Cuándo son necesarios los rescates asistidos?</a:t>
            </a:r>
          </a:p>
          <a:p>
            <a:pPr marL="457200" indent="-457200" eaLnBrk="1" hangingPunct="1">
              <a:spcBef>
                <a:spcPts val="1013"/>
              </a:spcBef>
              <a:buClrTx/>
              <a:buFont typeface="Arial" charset="0"/>
              <a:buNone/>
            </a:pPr>
            <a:r>
              <a:rPr lang="en-US" smtClean="0">
                <a:solidFill>
                  <a:srgbClr val="000000"/>
                </a:solidFill>
                <a:latin typeface="Arial" charset="0"/>
                <a:cs typeface="Arial" charset="0"/>
              </a:rPr>
              <a:t>	Cuando el empleado no puede realizar un autorrescate</a:t>
            </a:r>
          </a:p>
        </p:txBody>
      </p:sp>
      <p:sp>
        <p:nvSpPr>
          <p:cNvPr id="191493" name="Text Placeholder 6"/>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8</a:t>
            </a:r>
          </a:p>
        </p:txBody>
      </p:sp>
      <p:sp>
        <p:nvSpPr>
          <p:cNvPr id="8" name="Oval 7"/>
          <p:cNvSpPr/>
          <p:nvPr/>
        </p:nvSpPr>
        <p:spPr>
          <a:xfrm>
            <a:off x="825500" y="3338513"/>
            <a:ext cx="404813"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charRg st="175" end="22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192516" name="Title 1"/>
          <p:cNvSpPr>
            <a:spLocks noGrp="1"/>
          </p:cNvSpPr>
          <p:nvPr>
            <p:ph type="title"/>
          </p:nvPr>
        </p:nvSpPr>
        <p:spPr>
          <a:xfrm rot="16200000">
            <a:off x="5014119" y="2769394"/>
            <a:ext cx="6313487" cy="993775"/>
          </a:xfrm>
        </p:spPr>
        <p:txBody>
          <a:bodyPr/>
          <a:lstStyle/>
          <a:p>
            <a:pPr eaLnBrk="1" hangingPunct="1"/>
            <a:r>
              <a:rPr lang="en-US" sz="3000" smtClean="0">
                <a:solidFill>
                  <a:srgbClr val="00B0F0"/>
                </a:solidFill>
                <a:latin typeface="Arial Black" pitchFamily="34" charset="0"/>
              </a:rPr>
              <a:t>Conclusión</a:t>
            </a:r>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C00CB44-2687-4D7B-B315-936B2F316E84}" type="slidenum">
              <a:rPr lang="en-US" smtClean="0">
                <a:solidFill>
                  <a:srgbClr val="898989"/>
                </a:solidFill>
                <a:latin typeface="Arial Black" pitchFamily="34" charset="0"/>
              </a:rPr>
              <a:pPr fontAlgn="base">
                <a:spcBef>
                  <a:spcPct val="0"/>
                </a:spcBef>
                <a:spcAft>
                  <a:spcPct val="0"/>
                </a:spcAft>
                <a:buSzPct val="100000"/>
                <a:defRPr/>
              </a:pPr>
              <a:t>175</a:t>
            </a:fld>
            <a:endParaRPr lang="en-US" smtClean="0">
              <a:solidFill>
                <a:srgbClr val="898989"/>
              </a:solidFill>
              <a:latin typeface="Arial Black" pitchFamily="34" charset="0"/>
            </a:endParaRPr>
          </a:p>
        </p:txBody>
      </p:sp>
      <p:sp>
        <p:nvSpPr>
          <p:cNvPr id="6" name="Text Placeholder 5"/>
          <p:cNvSpPr>
            <a:spLocks noGrp="1"/>
          </p:cNvSpPr>
          <p:nvPr>
            <p:ph type="body" sz="quarter" idx="14"/>
          </p:nvPr>
        </p:nvSpPr>
        <p:spPr>
          <a:xfrm>
            <a:off x="347663" y="1354138"/>
            <a:ext cx="7622857" cy="4686300"/>
          </a:xfrm>
        </p:spPr>
        <p:txBody>
          <a:bodyPr>
            <a:normAutofit/>
          </a:bodyPr>
          <a:lstStyle/>
          <a:p>
            <a:pPr eaLnBrk="1" hangingPunct="1">
              <a:spcBef>
                <a:spcPts val="1013"/>
              </a:spcBef>
              <a:defRPr/>
            </a:pPr>
            <a:r>
              <a:rPr lang="en-US" dirty="0" smtClean="0">
                <a:solidFill>
                  <a:srgbClr val="000000"/>
                </a:solidFill>
              </a:rPr>
              <a:t>¿</a:t>
            </a:r>
            <a:r>
              <a:rPr lang="en-US" dirty="0" err="1" smtClean="0">
                <a:solidFill>
                  <a:srgbClr val="000000"/>
                </a:solidFill>
              </a:rPr>
              <a:t>Cuáles</a:t>
            </a:r>
            <a:r>
              <a:rPr lang="en-US" dirty="0" smtClean="0">
                <a:solidFill>
                  <a:srgbClr val="000000"/>
                </a:solidFill>
              </a:rPr>
              <a:t> son algunos de los </a:t>
            </a:r>
            <a:r>
              <a:rPr lang="en-US" dirty="0" err="1" smtClean="0">
                <a:solidFill>
                  <a:srgbClr val="000000"/>
                </a:solidFill>
              </a:rPr>
              <a:t>conceptos</a:t>
            </a:r>
            <a:r>
              <a:rPr lang="en-US" dirty="0" smtClean="0">
                <a:solidFill>
                  <a:srgbClr val="000000"/>
                </a:solidFill>
              </a:rPr>
              <a:t> clave de </a:t>
            </a:r>
            <a:r>
              <a:rPr lang="en-US" dirty="0" err="1" smtClean="0">
                <a:solidFill>
                  <a:srgbClr val="000000"/>
                </a:solidFill>
              </a:rPr>
              <a:t>cada</a:t>
            </a:r>
            <a:r>
              <a:rPr lang="en-US" dirty="0" smtClean="0">
                <a:solidFill>
                  <a:srgbClr val="000000"/>
                </a:solidFill>
              </a:rPr>
              <a:t> </a:t>
            </a:r>
            <a:r>
              <a:rPr lang="en-US" dirty="0" err="1" smtClean="0">
                <a:solidFill>
                  <a:srgbClr val="000000"/>
                </a:solidFill>
              </a:rPr>
              <a:t>módulo</a:t>
            </a:r>
            <a:r>
              <a:rPr lang="en-US" dirty="0" smtClean="0">
                <a:solidFill>
                  <a:srgbClr val="000000"/>
                </a:solidFill>
              </a:rPr>
              <a:t>?</a:t>
            </a: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1: </a:t>
            </a:r>
            <a:r>
              <a:rPr lang="en-US" dirty="0" err="1" smtClean="0">
                <a:solidFill>
                  <a:srgbClr val="000000"/>
                </a:solidFill>
              </a:rPr>
              <a:t>Reconocimiento</a:t>
            </a:r>
            <a:r>
              <a:rPr lang="en-US" dirty="0" smtClean="0">
                <a:solidFill>
                  <a:srgbClr val="000000"/>
                </a:solidFill>
              </a:rPr>
              <a:t> de los </a:t>
            </a:r>
            <a:r>
              <a:rPr lang="en-US" dirty="0" err="1" smtClean="0">
                <a:solidFill>
                  <a:srgbClr val="000000"/>
                </a:solidFill>
              </a:rPr>
              <a:t>peligros</a:t>
            </a:r>
            <a:r>
              <a:rPr lang="en-US" dirty="0" smtClean="0">
                <a:solidFill>
                  <a:srgbClr val="000000"/>
                </a:solidFill>
              </a:rPr>
              <a:t> de </a:t>
            </a:r>
            <a:r>
              <a:rPr lang="en-US" dirty="0" err="1" smtClean="0">
                <a:solidFill>
                  <a:srgbClr val="000000"/>
                </a:solidFill>
              </a:rPr>
              <a:t>caídas</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2: </a:t>
            </a:r>
            <a:r>
              <a:rPr lang="en-US" dirty="0" err="1" smtClean="0">
                <a:solidFill>
                  <a:srgbClr val="000000"/>
                </a:solidFill>
              </a:rPr>
              <a:t>Jerarquía</a:t>
            </a:r>
            <a:r>
              <a:rPr lang="en-US" dirty="0" smtClean="0">
                <a:solidFill>
                  <a:srgbClr val="000000"/>
                </a:solidFill>
              </a:rPr>
              <a:t> de </a:t>
            </a:r>
            <a:r>
              <a:rPr lang="en-US" dirty="0" err="1" smtClean="0">
                <a:solidFill>
                  <a:srgbClr val="000000"/>
                </a:solidFill>
              </a:rPr>
              <a:t>controles</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3: </a:t>
            </a:r>
            <a:r>
              <a:rPr lang="en-US" dirty="0" err="1" smtClean="0">
                <a:solidFill>
                  <a:srgbClr val="000000"/>
                </a:solidFill>
              </a:rPr>
              <a:t>Identificación</a:t>
            </a:r>
            <a:r>
              <a:rPr lang="en-US" dirty="0" smtClean="0">
                <a:solidFill>
                  <a:srgbClr val="000000"/>
                </a:solidFill>
              </a:rPr>
              <a:t> de </a:t>
            </a:r>
            <a:r>
              <a:rPr lang="en-US" dirty="0" err="1" smtClean="0">
                <a:solidFill>
                  <a:srgbClr val="000000"/>
                </a:solidFill>
              </a:rPr>
              <a:t>componentes</a:t>
            </a:r>
            <a:r>
              <a:rPr lang="en-US" dirty="0" smtClean="0">
                <a:solidFill>
                  <a:srgbClr val="000000"/>
                </a:solidFill>
              </a:rPr>
              <a:t> y </a:t>
            </a:r>
            <a:r>
              <a:rPr lang="en-US" dirty="0" err="1" smtClean="0">
                <a:solidFill>
                  <a:srgbClr val="000000"/>
                </a:solidFill>
              </a:rPr>
              <a:t>sistemas</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4: </a:t>
            </a:r>
            <a:r>
              <a:rPr lang="en-US" dirty="0" err="1" smtClean="0">
                <a:solidFill>
                  <a:srgbClr val="000000"/>
                </a:solidFill>
              </a:rPr>
              <a:t>Inspección</a:t>
            </a:r>
            <a:r>
              <a:rPr lang="en-US" dirty="0" smtClean="0">
                <a:solidFill>
                  <a:srgbClr val="000000"/>
                </a:solidFill>
              </a:rPr>
              <a:t> y </a:t>
            </a:r>
            <a:r>
              <a:rPr lang="en-US" dirty="0" err="1" smtClean="0">
                <a:solidFill>
                  <a:srgbClr val="000000"/>
                </a:solidFill>
              </a:rPr>
              <a:t>almacenamiento</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5: </a:t>
            </a:r>
            <a:r>
              <a:rPr lang="en-US" dirty="0" err="1" smtClean="0">
                <a:solidFill>
                  <a:srgbClr val="000000"/>
                </a:solidFill>
              </a:rPr>
              <a:t>Dinámica</a:t>
            </a:r>
            <a:r>
              <a:rPr lang="en-US" dirty="0" smtClean="0">
                <a:solidFill>
                  <a:srgbClr val="000000"/>
                </a:solidFill>
              </a:rPr>
              <a:t> de la </a:t>
            </a:r>
            <a:r>
              <a:rPr lang="en-US" dirty="0" err="1" smtClean="0">
                <a:solidFill>
                  <a:srgbClr val="000000"/>
                </a:solidFill>
              </a:rPr>
              <a:t>caída</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6: </a:t>
            </a:r>
            <a:r>
              <a:rPr lang="en-US" dirty="0" err="1" smtClean="0">
                <a:solidFill>
                  <a:srgbClr val="000000"/>
                </a:solidFill>
              </a:rPr>
              <a:t>Adaptar</a:t>
            </a:r>
            <a:r>
              <a:rPr lang="en-US" dirty="0" smtClean="0">
                <a:solidFill>
                  <a:srgbClr val="000000"/>
                </a:solidFill>
              </a:rPr>
              <a:t>, </a:t>
            </a:r>
            <a:r>
              <a:rPr lang="en-US" dirty="0" err="1" smtClean="0">
                <a:solidFill>
                  <a:srgbClr val="000000"/>
                </a:solidFill>
              </a:rPr>
              <a:t>colocar</a:t>
            </a:r>
            <a:r>
              <a:rPr lang="en-US" dirty="0" smtClean="0">
                <a:solidFill>
                  <a:srgbClr val="000000"/>
                </a:solidFill>
              </a:rPr>
              <a:t> y </a:t>
            </a:r>
            <a:r>
              <a:rPr lang="en-US" dirty="0" err="1" smtClean="0">
                <a:solidFill>
                  <a:srgbClr val="000000"/>
                </a:solidFill>
              </a:rPr>
              <a:t>ajustar</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7: </a:t>
            </a:r>
            <a:r>
              <a:rPr lang="en-US" dirty="0" err="1" smtClean="0">
                <a:solidFill>
                  <a:srgbClr val="000000"/>
                </a:solidFill>
              </a:rPr>
              <a:t>Otros</a:t>
            </a:r>
            <a:r>
              <a:rPr lang="en-US" dirty="0" smtClean="0">
                <a:solidFill>
                  <a:srgbClr val="000000"/>
                </a:solidFill>
              </a:rPr>
              <a:t> </a:t>
            </a:r>
            <a:r>
              <a:rPr lang="en-US" dirty="0" err="1" smtClean="0">
                <a:solidFill>
                  <a:srgbClr val="000000"/>
                </a:solidFill>
              </a:rPr>
              <a:t>sistemas</a:t>
            </a:r>
            <a:r>
              <a:rPr lang="en-US" dirty="0" smtClean="0">
                <a:solidFill>
                  <a:srgbClr val="000000"/>
                </a:solidFill>
              </a:rPr>
              <a:t> de </a:t>
            </a:r>
            <a:r>
              <a:rPr lang="en-US" dirty="0" err="1" smtClean="0">
                <a:solidFill>
                  <a:srgbClr val="000000"/>
                </a:solidFill>
              </a:rPr>
              <a:t>trabajo</a:t>
            </a:r>
            <a:r>
              <a:rPr lang="en-US" dirty="0" smtClean="0">
                <a:solidFill>
                  <a:srgbClr val="000000"/>
                </a:solidFill>
              </a:rPr>
              <a:t> en </a:t>
            </a:r>
            <a:r>
              <a:rPr lang="en-US" dirty="0" err="1" smtClean="0">
                <a:solidFill>
                  <a:srgbClr val="000000"/>
                </a:solidFill>
              </a:rPr>
              <a:t>altura</a:t>
            </a:r>
            <a:endParaRPr lang="en-US" dirty="0" smtClean="0">
              <a:solidFill>
                <a:srgbClr val="000000"/>
              </a:solidFill>
            </a:endParaRPr>
          </a:p>
          <a:p>
            <a:pPr lvl="1" eaLnBrk="1" hangingPunct="1">
              <a:buFont typeface="Arial" pitchFamily="34" charset="0"/>
              <a:buChar char="•"/>
              <a:defRPr/>
            </a:pPr>
            <a:r>
              <a:rPr lang="en-US" dirty="0" err="1" smtClean="0">
                <a:solidFill>
                  <a:srgbClr val="000000"/>
                </a:solidFill>
              </a:rPr>
              <a:t>Módulo</a:t>
            </a:r>
            <a:r>
              <a:rPr lang="en-US" dirty="0" smtClean="0">
                <a:solidFill>
                  <a:srgbClr val="000000"/>
                </a:solidFill>
              </a:rPr>
              <a:t> 8: </a:t>
            </a:r>
            <a:r>
              <a:rPr lang="en-US" dirty="0" err="1" smtClean="0">
                <a:solidFill>
                  <a:srgbClr val="000000"/>
                </a:solidFill>
              </a:rPr>
              <a:t>Rescate</a:t>
            </a:r>
            <a:endParaRPr lang="en-US" dirty="0" smtClean="0">
              <a:solidFill>
                <a:srgbClr val="000000"/>
              </a:solidFill>
            </a:endParaRPr>
          </a:p>
          <a:p>
            <a:pPr eaLnBrk="1" hangingPunct="1">
              <a:spcBef>
                <a:spcPts val="1013"/>
              </a:spcBef>
              <a:defRPr/>
            </a:pPr>
            <a:r>
              <a:rPr lang="en-US" dirty="0" smtClean="0">
                <a:solidFill>
                  <a:srgbClr val="000000"/>
                </a:solidFill>
              </a:rPr>
              <a:t>¿Hay </a:t>
            </a:r>
            <a:r>
              <a:rPr lang="en-US" dirty="0" err="1" smtClean="0">
                <a:solidFill>
                  <a:srgbClr val="000000"/>
                </a:solidFill>
              </a:rPr>
              <a:t>preguntas</a:t>
            </a:r>
            <a:r>
              <a:rPr lang="en-US" dirty="0" smtClean="0">
                <a:solidFill>
                  <a:srgbClr val="000000"/>
                </a:solidFill>
              </a:rPr>
              <a:t>, </a:t>
            </a:r>
            <a:r>
              <a:rPr lang="en-US" dirty="0" err="1" smtClean="0">
                <a:solidFill>
                  <a:srgbClr val="000000"/>
                </a:solidFill>
              </a:rPr>
              <a:t>comentarios</a:t>
            </a:r>
            <a:r>
              <a:rPr lang="en-US" dirty="0" smtClean="0">
                <a:solidFill>
                  <a:srgbClr val="000000"/>
                </a:solidFill>
              </a:rPr>
              <a:t> o inquietudes </a:t>
            </a:r>
            <a:r>
              <a:rPr lang="en-US" dirty="0" err="1" smtClean="0">
                <a:solidFill>
                  <a:srgbClr val="000000"/>
                </a:solidFill>
              </a:rPr>
              <a:t>adicionales</a:t>
            </a:r>
            <a:r>
              <a:rPr lang="en-US" dirty="0" smtClean="0">
                <a:solidFill>
                  <a:srgbClr val="000000"/>
                </a:solidFill>
              </a:rPr>
              <a:t>?</a:t>
            </a:r>
          </a:p>
        </p:txBody>
      </p:sp>
      <p:sp>
        <p:nvSpPr>
          <p:cNvPr id="193541" name="Text Placeholder 6"/>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DA88228-DE57-434D-8E50-66540841740B}" type="slidenum">
              <a:rPr lang="en-US" smtClean="0">
                <a:solidFill>
                  <a:srgbClr val="898989"/>
                </a:solidFill>
                <a:latin typeface="Arial Black" pitchFamily="34" charset="0"/>
              </a:rPr>
              <a:pPr fontAlgn="base">
                <a:spcBef>
                  <a:spcPct val="0"/>
                </a:spcBef>
                <a:spcAft>
                  <a:spcPct val="0"/>
                </a:spcAft>
                <a:buSzPct val="100000"/>
                <a:defRPr/>
              </a:pPr>
              <a:t>176</a:t>
            </a:fld>
            <a:endParaRPr lang="en-US" smtClean="0">
              <a:solidFill>
                <a:srgbClr val="898989"/>
              </a:solidFill>
              <a:latin typeface="Arial Black" pitchFamily="34" charset="0"/>
            </a:endParaRPr>
          </a:p>
        </p:txBody>
      </p:sp>
      <p:sp>
        <p:nvSpPr>
          <p:cNvPr id="194564"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la evaluación</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Entregue la evaluación completa al facilitador</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El facilitador la califica</a:t>
            </a:r>
          </a:p>
        </p:txBody>
      </p:sp>
      <p:sp>
        <p:nvSpPr>
          <p:cNvPr id="19456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Evaluación de conocimiento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Evaluación</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95E7857-026D-4A01-AC12-A622C5FF0E68}" type="slidenum">
              <a:rPr lang="en-US" smtClean="0">
                <a:solidFill>
                  <a:srgbClr val="898989"/>
                </a:solidFill>
                <a:latin typeface="Arial Black" pitchFamily="34" charset="0"/>
              </a:rPr>
              <a:pPr fontAlgn="base">
                <a:spcBef>
                  <a:spcPct val="0"/>
                </a:spcBef>
                <a:spcAft>
                  <a:spcPct val="0"/>
                </a:spcAft>
                <a:buSzPct val="100000"/>
                <a:defRPr/>
              </a:pPr>
              <a:t>177</a:t>
            </a:fld>
            <a:endParaRPr lang="en-US" smtClean="0">
              <a:solidFill>
                <a:srgbClr val="898989"/>
              </a:solidFill>
              <a:latin typeface="Arial Black" pitchFamily="34" charset="0"/>
            </a:endParaRPr>
          </a:p>
        </p:txBody>
      </p:sp>
      <p:sp>
        <p:nvSpPr>
          <p:cNvPr id="195588"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Lea atentamente las instrucciones para los estudiantes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la evaluación mientras el facilitador observa</a:t>
            </a:r>
          </a:p>
        </p:txBody>
      </p:sp>
      <p:sp>
        <p:nvSpPr>
          <p:cNvPr id="19558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Evaluación de desempeño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Evaluación</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E182582-50F2-46A8-84E2-4E9205A516FA}" type="slidenum">
              <a:rPr lang="en-US" smtClean="0">
                <a:solidFill>
                  <a:srgbClr val="898989"/>
                </a:solidFill>
                <a:latin typeface="Arial Black" pitchFamily="34" charset="0"/>
              </a:rPr>
              <a:pPr fontAlgn="base">
                <a:spcBef>
                  <a:spcPct val="0"/>
                </a:spcBef>
                <a:spcAft>
                  <a:spcPct val="0"/>
                </a:spcAft>
                <a:buSzPct val="100000"/>
                <a:defRPr/>
              </a:pPr>
              <a:t>178</a:t>
            </a:fld>
            <a:endParaRPr lang="en-US" smtClean="0">
              <a:solidFill>
                <a:srgbClr val="898989"/>
              </a:solidFill>
              <a:latin typeface="Arial Black" pitchFamily="34" charset="0"/>
            </a:endParaRPr>
          </a:p>
        </p:txBody>
      </p:sp>
      <p:sp>
        <p:nvSpPr>
          <p:cNvPr id="196612"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Complete el cuestionario (SG páginas 129-130)</a:t>
            </a:r>
          </a:p>
          <a:p>
            <a:pPr lvl="1" eaLnBrk="1" hangingPunct="1">
              <a:buFont typeface="Wingdings" pitchFamily="2" charset="2"/>
              <a:buChar char="§"/>
            </a:pPr>
            <a:r>
              <a:rPr lang="en-US" smtClean="0">
                <a:solidFill>
                  <a:srgbClr val="000000"/>
                </a:solidFill>
                <a:latin typeface="Arial" charset="0"/>
                <a:cs typeface="Arial" charset="0"/>
              </a:rPr>
              <a:t>Valoramos su opinión</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Entregue el formulario completo al facilitador</a:t>
            </a:r>
          </a:p>
          <a:p>
            <a:pPr marL="0" indent="0" eaLnBrk="1" hangingPunct="1">
              <a:spcBef>
                <a:spcPts val="1013"/>
              </a:spcBef>
              <a:buFont typeface="Calibri Light" pitchFamily="34" charset="0"/>
              <a:buAutoNum type="arabicPeriod"/>
            </a:pPr>
            <a:endParaRPr lang="en-US" smtClean="0">
              <a:solidFill>
                <a:srgbClr val="000000"/>
              </a:solidFill>
              <a:latin typeface="Arial" charset="0"/>
              <a:cs typeface="Arial" charset="0"/>
            </a:endParaRPr>
          </a:p>
          <a:p>
            <a:pPr marL="0" indent="0" eaLnBrk="1" hangingPunct="1">
              <a:spcBef>
                <a:spcPts val="1013"/>
              </a:spcBef>
              <a:buFont typeface="Calibri Light" pitchFamily="34" charset="0"/>
              <a:buAutoNum type="arabicPeriod"/>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endParaRPr lang="en-US" smtClean="0">
              <a:solidFill>
                <a:srgbClr val="000000"/>
              </a:solidFill>
              <a:latin typeface="Arial" charset="0"/>
              <a:cs typeface="Arial" charset="0"/>
            </a:endParaRPr>
          </a:p>
        </p:txBody>
      </p:sp>
      <p:sp>
        <p:nvSpPr>
          <p:cNvPr id="196613"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Cuestionario de fin del curso</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Cuestionario</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E533AE3-A23E-4CC4-BF36-DEA5D05EA562}" type="slidenum">
              <a:rPr lang="es-ES" smtClean="0">
                <a:solidFill>
                  <a:srgbClr val="898989"/>
                </a:solidFill>
                <a:latin typeface="Arial Black" pitchFamily="34" charset="0"/>
              </a:rPr>
              <a:pPr fontAlgn="base">
                <a:spcBef>
                  <a:spcPct val="0"/>
                </a:spcBef>
                <a:spcAft>
                  <a:spcPct val="0"/>
                </a:spcAft>
                <a:buSzPct val="100000"/>
                <a:defRPr/>
              </a:pPr>
              <a:t>18</a:t>
            </a:fld>
            <a:endParaRPr lang="es-ES" smtClean="0">
              <a:solidFill>
                <a:srgbClr val="898989"/>
              </a:solidFill>
              <a:latin typeface="Arial Black" pitchFamily="34" charset="0"/>
            </a:endParaRPr>
          </a:p>
        </p:txBody>
      </p:sp>
      <p:sp>
        <p:nvSpPr>
          <p:cNvPr id="32772" name="Text Placeholder 3"/>
          <p:cNvSpPr>
            <a:spLocks noGrp="1"/>
          </p:cNvSpPr>
          <p:nvPr>
            <p:ph type="body" sz="quarter" idx="14"/>
          </p:nvPr>
        </p:nvSpPr>
        <p:spPr>
          <a:xfrm>
            <a:off x="347663" y="1347788"/>
            <a:ext cx="7681912"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Ejemplo de un peligro de caída</a:t>
            </a:r>
          </a:p>
        </p:txBody>
      </p:sp>
      <p:sp>
        <p:nvSpPr>
          <p:cNvPr id="32773" name="Text Placeholder 4"/>
          <p:cNvSpPr>
            <a:spLocks noGrp="1"/>
          </p:cNvSpPr>
          <p:nvPr>
            <p:ph type="body" sz="quarter" idx="15"/>
          </p:nvPr>
        </p:nvSpPr>
        <p:spPr>
          <a:xfrm>
            <a:off x="347663" y="615950"/>
            <a:ext cx="6831012" cy="763588"/>
          </a:xfrm>
        </p:spPr>
        <p:txBody>
          <a:bodyPr/>
          <a:lstStyle/>
          <a:p>
            <a:pPr eaLnBrk="1" hangingPunct="1">
              <a:spcBef>
                <a:spcPts val="1013"/>
              </a:spcBef>
              <a:buClrTx/>
              <a:buFont typeface="Arial" charset="0"/>
              <a:buNone/>
            </a:pPr>
            <a:r>
              <a:rPr lang="es-ES" smtClean="0"/>
              <a:t>Nombrar los peligros de caídas</a:t>
            </a:r>
          </a:p>
        </p:txBody>
      </p:sp>
      <p:pic>
        <p:nvPicPr>
          <p:cNvPr id="32774" name="Picture 6"/>
          <p:cNvPicPr>
            <a:picLocks noChangeAspect="1"/>
          </p:cNvPicPr>
          <p:nvPr/>
        </p:nvPicPr>
        <p:blipFill>
          <a:blip r:embed="rId3">
            <a:extLst>
              <a:ext uri="{28A0092B-C50C-407E-A947-70E740481C1C}">
                <a14:useLocalDpi xmlns:a14="http://schemas.microsoft.com/office/drawing/2010/main" val="0"/>
              </a:ext>
            </a:extLst>
          </a:blip>
          <a:srcRect t="2521"/>
          <a:stretch>
            <a:fillRect/>
          </a:stretch>
        </p:blipFill>
        <p:spPr bwMode="auto">
          <a:xfrm>
            <a:off x="474663" y="1830388"/>
            <a:ext cx="2795587" cy="426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5FE2F8E-1045-40E9-A4B4-936C3B033803}" type="slidenum">
              <a:rPr lang="es-ES" smtClean="0">
                <a:solidFill>
                  <a:srgbClr val="898989"/>
                </a:solidFill>
                <a:latin typeface="Arial Black" pitchFamily="34" charset="0"/>
              </a:rPr>
              <a:pPr fontAlgn="base">
                <a:spcBef>
                  <a:spcPct val="0"/>
                </a:spcBef>
                <a:spcAft>
                  <a:spcPct val="0"/>
                </a:spcAft>
                <a:buSzPct val="100000"/>
                <a:defRPr/>
              </a:pPr>
              <a:t>19</a:t>
            </a:fld>
            <a:endParaRPr lang="es-ES" smtClean="0">
              <a:solidFill>
                <a:srgbClr val="898989"/>
              </a:solidFill>
              <a:latin typeface="Arial Black" pitchFamily="34" charset="0"/>
            </a:endParaRPr>
          </a:p>
        </p:txBody>
      </p:sp>
      <p:sp>
        <p:nvSpPr>
          <p:cNvPr id="33796" name="Text Placeholder 3"/>
          <p:cNvSpPr>
            <a:spLocks noGrp="1"/>
          </p:cNvSpPr>
          <p:nvPr>
            <p:ph type="body" sz="quarter" idx="14"/>
          </p:nvPr>
        </p:nvSpPr>
        <p:spPr>
          <a:xfrm>
            <a:off x="347663" y="1347788"/>
            <a:ext cx="7681912"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Ejemplo de un peligro de caída</a:t>
            </a:r>
          </a:p>
        </p:txBody>
      </p:sp>
      <p:sp>
        <p:nvSpPr>
          <p:cNvPr id="33797" name="Text Placeholder 4"/>
          <p:cNvSpPr>
            <a:spLocks noGrp="1"/>
          </p:cNvSpPr>
          <p:nvPr>
            <p:ph type="body" sz="quarter" idx="15"/>
          </p:nvPr>
        </p:nvSpPr>
        <p:spPr>
          <a:xfrm>
            <a:off x="347663" y="615950"/>
            <a:ext cx="6769100" cy="763588"/>
          </a:xfrm>
        </p:spPr>
        <p:txBody>
          <a:bodyPr/>
          <a:lstStyle/>
          <a:p>
            <a:pPr eaLnBrk="1" hangingPunct="1">
              <a:spcBef>
                <a:spcPts val="1013"/>
              </a:spcBef>
              <a:buClrTx/>
              <a:buFont typeface="Arial" charset="0"/>
              <a:buNone/>
            </a:pPr>
            <a:r>
              <a:rPr lang="es-ES" smtClean="0"/>
              <a:t>Nombrar los peligros de caídas</a:t>
            </a:r>
          </a:p>
        </p:txBody>
      </p:sp>
      <p:pic>
        <p:nvPicPr>
          <p:cNvPr id="33798" name="Picture 6"/>
          <p:cNvPicPr>
            <a:picLocks noChangeAspect="1"/>
          </p:cNvPicPr>
          <p:nvPr/>
        </p:nvPicPr>
        <p:blipFill>
          <a:blip r:embed="rId3">
            <a:extLst>
              <a:ext uri="{28A0092B-C50C-407E-A947-70E740481C1C}">
                <a14:useLocalDpi xmlns:a14="http://schemas.microsoft.com/office/drawing/2010/main" val="0"/>
              </a:ext>
            </a:extLst>
          </a:blip>
          <a:srcRect t="2531" b="1016"/>
          <a:stretch>
            <a:fillRect/>
          </a:stretch>
        </p:blipFill>
        <p:spPr bwMode="auto">
          <a:xfrm>
            <a:off x="477838" y="1827213"/>
            <a:ext cx="6107112" cy="42640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ext Placeholder 1"/>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Antes de que comencemos:</a:t>
            </a:r>
          </a:p>
          <a:p>
            <a:pPr marL="0" indent="0" eaLnBrk="1" hangingPunct="1">
              <a:spcBef>
                <a:spcPts val="1013"/>
              </a:spcBef>
            </a:pPr>
            <a:r>
              <a:rPr lang="es-ES" smtClean="0">
                <a:solidFill>
                  <a:srgbClr val="000000"/>
                </a:solidFill>
                <a:latin typeface="Arial" charset="0"/>
                <a:cs typeface="Arial" charset="0"/>
              </a:rPr>
              <a:t>Seguridad</a:t>
            </a:r>
          </a:p>
          <a:p>
            <a:pPr marL="0" indent="0" eaLnBrk="1" hangingPunct="1">
              <a:spcBef>
                <a:spcPts val="1013"/>
              </a:spcBef>
            </a:pPr>
            <a:r>
              <a:rPr lang="es-ES" smtClean="0">
                <a:solidFill>
                  <a:srgbClr val="000000"/>
                </a:solidFill>
                <a:latin typeface="Arial" charset="0"/>
                <a:cs typeface="Arial" charset="0"/>
              </a:rPr>
              <a:t>Descansos/sanitarios</a:t>
            </a:r>
          </a:p>
          <a:p>
            <a:pPr marL="0" indent="0" eaLnBrk="1" hangingPunct="1">
              <a:spcBef>
                <a:spcPts val="1013"/>
              </a:spcBef>
            </a:pPr>
            <a:r>
              <a:rPr lang="es-ES" smtClean="0">
                <a:solidFill>
                  <a:srgbClr val="000000"/>
                </a:solidFill>
                <a:latin typeface="Arial" charset="0"/>
                <a:cs typeface="Arial" charset="0"/>
              </a:rPr>
              <a:t>Tecnología</a:t>
            </a:r>
          </a:p>
          <a:p>
            <a:pPr marL="0" indent="0" eaLnBrk="1" hangingPunct="1">
              <a:spcBef>
                <a:spcPts val="1013"/>
              </a:spcBef>
            </a:pPr>
            <a:r>
              <a:rPr lang="es-ES" smtClean="0">
                <a:solidFill>
                  <a:srgbClr val="000000"/>
                </a:solidFill>
                <a:latin typeface="Arial" charset="0"/>
                <a:cs typeface="Arial" charset="0"/>
              </a:rPr>
              <a:t>Participación</a:t>
            </a:r>
          </a:p>
        </p:txBody>
      </p:sp>
      <p:sp>
        <p:nvSpPr>
          <p:cNvPr id="16387" name="Text Placeholder 2"/>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Expectativas</a:t>
            </a:r>
          </a:p>
        </p:txBody>
      </p:sp>
      <p:sp>
        <p:nvSpPr>
          <p:cNvPr id="4" name="Footer Placeholder 3"/>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5" name="Slide Number Placeholder 4"/>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09B68DF-8F0F-43D3-BC5F-4FCCF5AE0F3E}" type="slidenum">
              <a:rPr lang="es-ES" smtClean="0">
                <a:solidFill>
                  <a:srgbClr val="898989"/>
                </a:solidFill>
                <a:latin typeface="Arial Black" pitchFamily="34" charset="0"/>
              </a:rPr>
              <a:pPr fontAlgn="base">
                <a:spcBef>
                  <a:spcPct val="0"/>
                </a:spcBef>
                <a:spcAft>
                  <a:spcPct val="0"/>
                </a:spcAft>
                <a:buSzPct val="100000"/>
                <a:defRPr/>
              </a:pPr>
              <a:t>2</a:t>
            </a:fld>
            <a:endParaRPr lang="es-ES" smtClean="0">
              <a:solidFill>
                <a:srgbClr val="898989"/>
              </a:solidFill>
              <a:latin typeface="Arial Black"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975E1A7-C60C-4031-AADE-4E8CAD308164}" type="slidenum">
              <a:rPr lang="es-ES" smtClean="0">
                <a:solidFill>
                  <a:srgbClr val="898989"/>
                </a:solidFill>
                <a:latin typeface="Arial Black" pitchFamily="34" charset="0"/>
              </a:rPr>
              <a:pPr fontAlgn="base">
                <a:spcBef>
                  <a:spcPct val="0"/>
                </a:spcBef>
                <a:spcAft>
                  <a:spcPct val="0"/>
                </a:spcAft>
                <a:buSzPct val="100000"/>
                <a:defRPr/>
              </a:pPr>
              <a:t>20</a:t>
            </a:fld>
            <a:endParaRPr lang="es-ES" smtClean="0">
              <a:solidFill>
                <a:srgbClr val="898989"/>
              </a:solidFill>
              <a:latin typeface="Arial Black" pitchFamily="34" charset="0"/>
            </a:endParaRPr>
          </a:p>
        </p:txBody>
      </p:sp>
      <p:sp>
        <p:nvSpPr>
          <p:cNvPr id="34820"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Identificación de los peligros de caídas</a:t>
            </a:r>
          </a:p>
          <a:p>
            <a:pPr marL="0" indent="0" eaLnBrk="1" hangingPunct="1">
              <a:spcBef>
                <a:spcPts val="1013"/>
              </a:spcBef>
            </a:pPr>
            <a:r>
              <a:rPr lang="es-ES" smtClean="0">
                <a:solidFill>
                  <a:srgbClr val="000000"/>
                </a:solidFill>
                <a:latin typeface="Arial" charset="0"/>
                <a:cs typeface="Arial" charset="0"/>
              </a:rPr>
              <a:t>Lea la historia “Estar alerta” (SG pág. 5)</a:t>
            </a:r>
          </a:p>
          <a:p>
            <a:pPr marL="0" indent="0" eaLnBrk="1" hangingPunct="1">
              <a:spcBef>
                <a:spcPts val="1013"/>
              </a:spcBef>
            </a:pPr>
            <a:r>
              <a:rPr lang="es-ES" smtClean="0">
                <a:solidFill>
                  <a:srgbClr val="000000"/>
                </a:solidFill>
                <a:latin typeface="Arial" charset="0"/>
                <a:cs typeface="Arial" charset="0"/>
              </a:rPr>
              <a:t>¿Qué podría haber pasado si no se hubiera tomado una medida?</a:t>
            </a:r>
          </a:p>
          <a:p>
            <a:pPr marL="0" indent="0" eaLnBrk="1" hangingPunct="1">
              <a:spcBef>
                <a:spcPts val="1013"/>
              </a:spcBef>
              <a:buClrTx/>
              <a:buFont typeface="Arial" charset="0"/>
              <a:buNone/>
            </a:pPr>
            <a:endParaRPr lang="es-ES" smtClean="0">
              <a:solidFill>
                <a:srgbClr val="000000"/>
              </a:solidFill>
              <a:latin typeface="Arial" charset="0"/>
              <a:cs typeface="Arial" charset="0"/>
            </a:endParaRPr>
          </a:p>
        </p:txBody>
      </p:sp>
      <p:sp>
        <p:nvSpPr>
          <p:cNvPr id="34821" name="Text Placeholder 4"/>
          <p:cNvSpPr>
            <a:spLocks noGrp="1"/>
          </p:cNvSpPr>
          <p:nvPr>
            <p:ph type="body" sz="quarter" idx="15"/>
          </p:nvPr>
        </p:nvSpPr>
        <p:spPr>
          <a:xfrm>
            <a:off x="0" y="615950"/>
            <a:ext cx="7802563" cy="763588"/>
          </a:xfrm>
        </p:spPr>
        <p:txBody>
          <a:bodyPr/>
          <a:lstStyle/>
          <a:p>
            <a:pPr eaLnBrk="1" hangingPunct="1">
              <a:spcBef>
                <a:spcPts val="1013"/>
              </a:spcBef>
              <a:buClrTx/>
              <a:buFont typeface="Arial" charset="0"/>
              <a:buNone/>
            </a:pPr>
            <a:r>
              <a:rPr lang="es-ES" sz="2600" smtClean="0"/>
              <a:t>Reconocimiento de los peligros de caídas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E444F3E-277F-4646-9BC7-3075BC2533A5}" type="slidenum">
              <a:rPr lang="es-ES" smtClean="0">
                <a:solidFill>
                  <a:srgbClr val="898989"/>
                </a:solidFill>
                <a:latin typeface="Arial Black" pitchFamily="34" charset="0"/>
              </a:rPr>
              <a:pPr fontAlgn="base">
                <a:spcBef>
                  <a:spcPct val="0"/>
                </a:spcBef>
                <a:spcAft>
                  <a:spcPct val="0"/>
                </a:spcAft>
                <a:buSzPct val="100000"/>
                <a:defRPr/>
              </a:pPr>
              <a:t>21</a:t>
            </a:fld>
            <a:endParaRPr lang="es-ES" smtClean="0">
              <a:solidFill>
                <a:srgbClr val="898989"/>
              </a:solidFill>
              <a:latin typeface="Arial Black" pitchFamily="34" charset="0"/>
            </a:endParaRPr>
          </a:p>
        </p:txBody>
      </p:sp>
      <p:sp>
        <p:nvSpPr>
          <p:cNvPr id="35844"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Caídas desde las alturas</a:t>
            </a:r>
          </a:p>
          <a:p>
            <a:pPr marL="0" indent="0" eaLnBrk="1" hangingPunct="1">
              <a:spcBef>
                <a:spcPts val="1013"/>
              </a:spcBef>
            </a:pPr>
            <a:r>
              <a:rPr lang="es-ES" smtClean="0">
                <a:solidFill>
                  <a:srgbClr val="000000"/>
                </a:solidFill>
                <a:latin typeface="Arial" charset="0"/>
                <a:cs typeface="Arial" charset="0"/>
              </a:rPr>
              <a:t>Tómese un momento para leer “Aprender de los demás” (SG pág. 7)</a:t>
            </a:r>
          </a:p>
          <a:p>
            <a:pPr marL="0" indent="0" eaLnBrk="1" hangingPunct="1">
              <a:spcBef>
                <a:spcPts val="1013"/>
              </a:spcBef>
            </a:pPr>
            <a:r>
              <a:rPr lang="es-ES" smtClean="0">
                <a:solidFill>
                  <a:srgbClr val="000000"/>
                </a:solidFill>
                <a:latin typeface="Arial" charset="0"/>
                <a:cs typeface="Arial" charset="0"/>
              </a:rPr>
              <a:t>¿Cuál era el peligro en esta situación?</a:t>
            </a:r>
          </a:p>
          <a:p>
            <a:pPr marL="0" indent="0" eaLnBrk="1" hangingPunct="1">
              <a:spcBef>
                <a:spcPts val="1013"/>
              </a:spcBef>
            </a:pPr>
            <a:r>
              <a:rPr lang="es-ES" smtClean="0">
                <a:solidFill>
                  <a:srgbClr val="000000"/>
                </a:solidFill>
                <a:latin typeface="Arial" charset="0"/>
                <a:cs typeface="Arial" charset="0"/>
              </a:rPr>
              <a:t>¿Qué debería hacer si descubre un peligro en su área de trabajo?</a:t>
            </a:r>
          </a:p>
        </p:txBody>
      </p:sp>
      <p:sp>
        <p:nvSpPr>
          <p:cNvPr id="35845" name="Text Placeholder 4"/>
          <p:cNvSpPr>
            <a:spLocks noGrp="1"/>
          </p:cNvSpPr>
          <p:nvPr>
            <p:ph type="body" sz="quarter" idx="15"/>
          </p:nvPr>
        </p:nvSpPr>
        <p:spPr>
          <a:xfrm>
            <a:off x="0" y="615950"/>
            <a:ext cx="7772400" cy="763588"/>
          </a:xfrm>
        </p:spPr>
        <p:txBody>
          <a:bodyPr/>
          <a:lstStyle/>
          <a:p>
            <a:pPr eaLnBrk="1" hangingPunct="1">
              <a:spcBef>
                <a:spcPts val="1013"/>
              </a:spcBef>
              <a:buClrTx/>
              <a:buFont typeface="Arial" charset="0"/>
              <a:buNone/>
            </a:pPr>
            <a:r>
              <a:rPr lang="es-ES" sz="2600" smtClean="0"/>
              <a:t>Reconocimiento de los peligros de caídas</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A874D45-7A5F-4109-8AF9-C06F2286CEEE}" type="slidenum">
              <a:rPr lang="es-ES" smtClean="0">
                <a:solidFill>
                  <a:srgbClr val="898989"/>
                </a:solidFill>
                <a:latin typeface="Arial Black" pitchFamily="34" charset="0"/>
              </a:rPr>
              <a:pPr fontAlgn="base">
                <a:spcBef>
                  <a:spcPct val="0"/>
                </a:spcBef>
                <a:spcAft>
                  <a:spcPct val="0"/>
                </a:spcAft>
                <a:buSzPct val="100000"/>
                <a:defRPr/>
              </a:pPr>
              <a:t>22</a:t>
            </a:fld>
            <a:endParaRPr lang="es-ES" smtClean="0">
              <a:solidFill>
                <a:srgbClr val="898989"/>
              </a:solidFill>
              <a:latin typeface="Arial Black" pitchFamily="34" charset="0"/>
            </a:endParaRPr>
          </a:p>
        </p:txBody>
      </p:sp>
      <p:sp>
        <p:nvSpPr>
          <p:cNvPr id="36868"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s-ES" smtClean="0">
                <a:solidFill>
                  <a:srgbClr val="000000"/>
                </a:solidFill>
                <a:latin typeface="Arial" charset="0"/>
                <a:cs typeface="Arial" charset="0"/>
              </a:rPr>
              <a:t>Tareas de rutina</a:t>
            </a:r>
          </a:p>
          <a:p>
            <a:pPr eaLnBrk="1" hangingPunct="1">
              <a:spcBef>
                <a:spcPts val="1013"/>
              </a:spcBef>
            </a:pPr>
            <a:r>
              <a:rPr lang="es-ES" smtClean="0">
                <a:solidFill>
                  <a:srgbClr val="000000"/>
                </a:solidFill>
                <a:latin typeface="Arial" charset="0"/>
                <a:cs typeface="Arial" charset="0"/>
              </a:rPr>
              <a:t>Tareas que no son de rutina</a:t>
            </a:r>
          </a:p>
          <a:p>
            <a:pPr eaLnBrk="1" hangingPunct="1">
              <a:spcBef>
                <a:spcPts val="1013"/>
              </a:spcBef>
            </a:pPr>
            <a:r>
              <a:rPr lang="es-ES" smtClean="0">
                <a:solidFill>
                  <a:srgbClr val="000000"/>
                </a:solidFill>
                <a:latin typeface="Arial" charset="0"/>
                <a:cs typeface="Arial" charset="0"/>
              </a:rPr>
              <a:t>Tómese un momento para leer los ejemplos del fundidor (SG páginas. 9-11)</a:t>
            </a:r>
          </a:p>
          <a:p>
            <a:pPr eaLnBrk="1" hangingPunct="1">
              <a:spcBef>
                <a:spcPts val="1013"/>
              </a:spcBef>
            </a:pPr>
            <a:r>
              <a:rPr lang="es-ES" smtClean="0">
                <a:solidFill>
                  <a:srgbClr val="000000"/>
                </a:solidFill>
                <a:latin typeface="Arial" charset="0"/>
                <a:cs typeface="Arial" charset="0"/>
              </a:rPr>
              <a:t>¿Cómo varía el reconocimiento de peligros en estos tipos de tareas?</a:t>
            </a:r>
          </a:p>
        </p:txBody>
      </p:sp>
      <p:sp>
        <p:nvSpPr>
          <p:cNvPr id="36869" name="Text Placeholder 4"/>
          <p:cNvSpPr>
            <a:spLocks noGrp="1"/>
          </p:cNvSpPr>
          <p:nvPr>
            <p:ph type="body" sz="quarter" idx="15"/>
          </p:nvPr>
        </p:nvSpPr>
        <p:spPr>
          <a:xfrm>
            <a:off x="0" y="615950"/>
            <a:ext cx="7818438" cy="763588"/>
          </a:xfrm>
        </p:spPr>
        <p:txBody>
          <a:bodyPr/>
          <a:lstStyle/>
          <a:p>
            <a:pPr eaLnBrk="1" hangingPunct="1">
              <a:spcBef>
                <a:spcPts val="1013"/>
              </a:spcBef>
              <a:buClrTx/>
              <a:buFont typeface="Arial" charset="0"/>
              <a:buNone/>
            </a:pPr>
            <a:r>
              <a:rPr lang="es-ES" sz="2600" smtClean="0"/>
              <a:t>Reconocimiento de los peligros de caídas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Placeholder 3"/>
          <p:cNvSpPr>
            <a:spLocks noGrp="1"/>
          </p:cNvSpPr>
          <p:nvPr>
            <p:ph type="body" sz="quarter" idx="14"/>
          </p:nvPr>
        </p:nvSpPr>
        <p:spPr>
          <a:xfrm>
            <a:off x="354013" y="1368425"/>
            <a:ext cx="65119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la actividad (SG páginas 12-14)</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identificar si hay algún peligro de caída existente en cada fotografía.</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los hallazgos.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37891" name="Text Placeholder 4"/>
          <p:cNvSpPr>
            <a:spLocks noGrp="1"/>
          </p:cNvSpPr>
          <p:nvPr>
            <p:ph type="body" sz="quarter" idx="15"/>
          </p:nvPr>
        </p:nvSpPr>
        <p:spPr>
          <a:xfrm>
            <a:off x="354013" y="276225"/>
            <a:ext cx="6237287" cy="765175"/>
          </a:xfrm>
          <a:solidFill>
            <a:schemeClr val="bg1"/>
          </a:solidFill>
        </p:spPr>
        <p:txBody>
          <a:bodyPr>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Detective de los peligros de caídas</a:t>
            </a:r>
          </a:p>
        </p:txBody>
      </p:sp>
      <p:sp>
        <p:nvSpPr>
          <p:cNvPr id="6" name="Footer Placeholder 5"/>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AA81B62-8A96-461E-BE74-D09F4C9A4FE3}" type="slidenum">
              <a:rPr lang="es-ES" smtClean="0">
                <a:solidFill>
                  <a:srgbClr val="898989"/>
                </a:solidFill>
                <a:latin typeface="Arial Black" pitchFamily="34" charset="0"/>
              </a:rPr>
              <a:pPr fontAlgn="base">
                <a:spcBef>
                  <a:spcPct val="0"/>
                </a:spcBef>
                <a:spcAft>
                  <a:spcPct val="0"/>
                </a:spcAft>
                <a:buSzPct val="100000"/>
                <a:defRPr/>
              </a:pPr>
              <a:t>23</a:t>
            </a:fld>
            <a:endParaRPr lang="es-ES" smtClean="0">
              <a:solidFill>
                <a:srgbClr val="898989"/>
              </a:solidFill>
              <a:latin typeface="Arial Black" pitchFamily="34" charset="0"/>
            </a:endParaRPr>
          </a:p>
        </p:txBody>
      </p:sp>
      <p:sp>
        <p:nvSpPr>
          <p:cNvPr id="2" name="Rectangle 1"/>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dirty="0">
                <a:latin typeface="Arial" panose="020B0604020202020204" pitchFamily="34" charset="0"/>
                <a:cs typeface="Arial" panose="020B0604020202020204" pitchFamily="34" charset="0"/>
              </a:rPr>
              <a:t>  Actividad 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FCCAA14-F3E1-4F0A-B9C6-B1630918F21C}" type="slidenum">
              <a:rPr lang="en-US" smtClean="0">
                <a:solidFill>
                  <a:srgbClr val="898989"/>
                </a:solidFill>
                <a:latin typeface="Arial Black" pitchFamily="34" charset="0"/>
              </a:rPr>
              <a:pPr fontAlgn="base">
                <a:spcBef>
                  <a:spcPct val="0"/>
                </a:spcBef>
                <a:spcAft>
                  <a:spcPct val="0"/>
                </a:spcAft>
                <a:buSzPct val="100000"/>
                <a:defRPr/>
              </a:pPr>
              <a:t>24</a:t>
            </a:fld>
            <a:endParaRPr lang="en-US" smtClean="0">
              <a:solidFill>
                <a:srgbClr val="898989"/>
              </a:solidFill>
              <a:latin typeface="Arial Black" pitchFamily="34" charset="0"/>
            </a:endParaRPr>
          </a:p>
        </p:txBody>
      </p:sp>
      <p:sp>
        <p:nvSpPr>
          <p:cNvPr id="38916" name="Text Placeholder 3"/>
          <p:cNvSpPr>
            <a:spLocks noGrp="1"/>
          </p:cNvSpPr>
          <p:nvPr>
            <p:ph type="body" sz="quarter" idx="14"/>
          </p:nvPr>
        </p:nvSpPr>
        <p:spPr>
          <a:xfrm>
            <a:off x="349250" y="1379538"/>
            <a:ext cx="7680325"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1.</a:t>
            </a:r>
          </a:p>
        </p:txBody>
      </p:sp>
      <p:sp>
        <p:nvSpPr>
          <p:cNvPr id="38917" name="Text Placeholder 4"/>
          <p:cNvSpPr>
            <a:spLocks noGrp="1"/>
          </p:cNvSpPr>
          <p:nvPr>
            <p:ph type="body" sz="quarter" idx="15"/>
          </p:nvPr>
        </p:nvSpPr>
        <p:spPr>
          <a:xfrm>
            <a:off x="349250" y="271463"/>
            <a:ext cx="6237288" cy="765175"/>
          </a:xfrm>
        </p:spPr>
        <p:txBody>
          <a:bodyPr>
            <a:normAutofit fontScale="77500" lnSpcReduction="20000"/>
          </a:bodyPr>
          <a:lstStyle/>
          <a:p>
            <a:pPr eaLnBrk="1" hangingPunct="1">
              <a:spcBef>
                <a:spcPts val="1013"/>
              </a:spcBef>
              <a:buClrTx/>
              <a:buFont typeface="Arial" pitchFamily="34" charset="0"/>
              <a:buNone/>
              <a:defRPr/>
            </a:pPr>
            <a:endParaRPr lang="en-US" smtClean="0"/>
          </a:p>
          <a:p>
            <a:pPr eaLnBrk="1" hangingPunct="1">
              <a:spcBef>
                <a:spcPts val="1013"/>
              </a:spcBef>
              <a:buClrTx/>
              <a:buFont typeface="Arial" pitchFamily="34" charset="0"/>
              <a:buNone/>
              <a:defRPr/>
            </a:pPr>
            <a:r>
              <a:rPr lang="en-US" smtClean="0"/>
              <a:t>Detective de los peligros de caídas</a:t>
            </a:r>
          </a:p>
        </p:txBody>
      </p:sp>
      <p:pic>
        <p:nvPicPr>
          <p:cNvPr id="38918" name="Content Placeholder 4" descr="T:\DEPARTMENTS\Safety\_Safety Courses\_Working at Heights\5_Pictures &amp; Videos\Module 1-Fall Hazard Recognition and Controls\DSCN0197.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74700" y="1431925"/>
            <a:ext cx="5707063" cy="4229100"/>
          </a:xfrm>
          <a:ln>
            <a:solidFill>
              <a:schemeClr val="tx1"/>
            </a:solid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2A0E524-E208-4234-B2ED-A87B567AD416}" type="slidenum">
              <a:rPr lang="en-US" smtClean="0">
                <a:solidFill>
                  <a:srgbClr val="898989"/>
                </a:solidFill>
                <a:latin typeface="Arial Black" pitchFamily="34" charset="0"/>
              </a:rPr>
              <a:pPr fontAlgn="base">
                <a:spcBef>
                  <a:spcPct val="0"/>
                </a:spcBef>
                <a:spcAft>
                  <a:spcPct val="0"/>
                </a:spcAft>
                <a:buSzPct val="100000"/>
                <a:defRPr/>
              </a:pPr>
              <a:t>25</a:t>
            </a:fld>
            <a:endParaRPr lang="en-US" smtClean="0">
              <a:solidFill>
                <a:srgbClr val="898989"/>
              </a:solidFill>
              <a:latin typeface="Arial Black" pitchFamily="34" charset="0"/>
            </a:endParaRPr>
          </a:p>
        </p:txBody>
      </p:sp>
      <p:sp>
        <p:nvSpPr>
          <p:cNvPr id="39940" name="Text Placeholder 3"/>
          <p:cNvSpPr>
            <a:spLocks noGrp="1"/>
          </p:cNvSpPr>
          <p:nvPr>
            <p:ph type="body" sz="quarter" idx="14"/>
          </p:nvPr>
        </p:nvSpPr>
        <p:spPr>
          <a:xfrm>
            <a:off x="349250" y="1379538"/>
            <a:ext cx="7680325"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2.</a:t>
            </a:r>
          </a:p>
        </p:txBody>
      </p:sp>
      <p:pic>
        <p:nvPicPr>
          <p:cNvPr id="39941" name="Content Placeholder 3" descr="T:\DEPARTMENTS\Safety\_Safety Courses\_Working at Heights\5_Pictures &amp; Videos\Variety\Tyrone\DSCN0798.JPG"/>
          <p:cNvPicPr>
            <a:picLocks noGrp="1"/>
          </p:cNvPicPr>
          <p:nvPr>
            <p:ph idx="4294967295"/>
          </p:nvPr>
        </p:nvPicPr>
        <p:blipFill>
          <a:blip r:embed="rId3">
            <a:extLst>
              <a:ext uri="{28A0092B-C50C-407E-A947-70E740481C1C}">
                <a14:useLocalDpi xmlns:a14="http://schemas.microsoft.com/office/drawing/2010/main" val="0"/>
              </a:ext>
            </a:extLst>
          </a:blip>
          <a:srcRect l="134" r="406"/>
          <a:stretch>
            <a:fillRect/>
          </a:stretch>
        </p:blipFill>
        <p:spPr>
          <a:xfrm>
            <a:off x="776288" y="1431925"/>
            <a:ext cx="5718175" cy="4241800"/>
          </a:xfrm>
          <a:ln>
            <a:solidFill>
              <a:schemeClr val="tx1"/>
            </a:solidFill>
            <a:miter lim="800000"/>
            <a:headEnd/>
            <a:tailEnd/>
          </a:ln>
        </p:spPr>
      </p:pic>
      <p:sp>
        <p:nvSpPr>
          <p:cNvPr id="39942" name="Text Placeholder 4"/>
          <p:cNvSpPr>
            <a:spLocks noGrp="1"/>
          </p:cNvSpPr>
          <p:nvPr>
            <p:ph type="body" sz="quarter" idx="15"/>
          </p:nvPr>
        </p:nvSpPr>
        <p:spPr>
          <a:xfrm>
            <a:off x="349250" y="271463"/>
            <a:ext cx="6237288" cy="765175"/>
          </a:xfrm>
        </p:spPr>
        <p:txBody>
          <a:bodyPr>
            <a:normAutofit fontScale="77500" lnSpcReduction="20000"/>
          </a:bodyPr>
          <a:lstStyle/>
          <a:p>
            <a:pPr eaLnBrk="1" hangingPunct="1">
              <a:spcBef>
                <a:spcPts val="1013"/>
              </a:spcBef>
              <a:buClrTx/>
              <a:buFont typeface="Arial" pitchFamily="34" charset="0"/>
              <a:buNone/>
              <a:defRPr/>
            </a:pPr>
            <a:endParaRPr lang="en-US" smtClean="0"/>
          </a:p>
          <a:p>
            <a:pPr eaLnBrk="1" hangingPunct="1">
              <a:spcBef>
                <a:spcPts val="1013"/>
              </a:spcBef>
              <a:buClrTx/>
              <a:buFont typeface="Arial" pitchFamily="34" charset="0"/>
              <a:buNone/>
              <a:defRPr/>
            </a:pPr>
            <a:r>
              <a:rPr lang="en-US" smtClean="0"/>
              <a:t>Detective de los peligros de caídas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F22B06A-EA25-4846-A385-6E1581FD4540}" type="slidenum">
              <a:rPr lang="en-US" smtClean="0">
                <a:solidFill>
                  <a:srgbClr val="898989"/>
                </a:solidFill>
                <a:latin typeface="Arial Black" pitchFamily="34" charset="0"/>
              </a:rPr>
              <a:pPr fontAlgn="base">
                <a:spcBef>
                  <a:spcPct val="0"/>
                </a:spcBef>
                <a:spcAft>
                  <a:spcPct val="0"/>
                </a:spcAft>
                <a:buSzPct val="100000"/>
                <a:defRPr/>
              </a:pPr>
              <a:t>26</a:t>
            </a:fld>
            <a:endParaRPr lang="en-US" smtClean="0">
              <a:solidFill>
                <a:srgbClr val="898989"/>
              </a:solidFill>
              <a:latin typeface="Arial Black" pitchFamily="34" charset="0"/>
            </a:endParaRPr>
          </a:p>
        </p:txBody>
      </p:sp>
      <p:sp>
        <p:nvSpPr>
          <p:cNvPr id="40964" name="Text Placeholder 3"/>
          <p:cNvSpPr>
            <a:spLocks noGrp="1"/>
          </p:cNvSpPr>
          <p:nvPr>
            <p:ph type="body" sz="quarter" idx="14"/>
          </p:nvPr>
        </p:nvSpPr>
        <p:spPr>
          <a:xfrm>
            <a:off x="349250" y="1379538"/>
            <a:ext cx="7680325"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3.</a:t>
            </a:r>
          </a:p>
        </p:txBody>
      </p:sp>
      <p:sp>
        <p:nvSpPr>
          <p:cNvPr id="40965" name="Text Placeholder 4"/>
          <p:cNvSpPr>
            <a:spLocks noGrp="1"/>
          </p:cNvSpPr>
          <p:nvPr>
            <p:ph type="body" sz="quarter" idx="15"/>
          </p:nvPr>
        </p:nvSpPr>
        <p:spPr>
          <a:xfrm>
            <a:off x="349250" y="209550"/>
            <a:ext cx="6237288" cy="763588"/>
          </a:xfrm>
        </p:spPr>
        <p:txBody>
          <a:bodyPr>
            <a:normAutofit fontScale="77500" lnSpcReduction="20000"/>
          </a:bodyPr>
          <a:lstStyle/>
          <a:p>
            <a:pPr eaLnBrk="1" hangingPunct="1">
              <a:spcBef>
                <a:spcPts val="1013"/>
              </a:spcBef>
              <a:buClrTx/>
              <a:buFont typeface="Arial" pitchFamily="34" charset="0"/>
              <a:buNone/>
              <a:defRPr/>
            </a:pPr>
            <a:endParaRPr lang="en-US" smtClean="0"/>
          </a:p>
          <a:p>
            <a:pPr eaLnBrk="1" hangingPunct="1">
              <a:spcBef>
                <a:spcPts val="1013"/>
              </a:spcBef>
              <a:buClrTx/>
              <a:buFont typeface="Arial" pitchFamily="34" charset="0"/>
              <a:buNone/>
              <a:defRPr/>
            </a:pPr>
            <a:r>
              <a:rPr lang="en-US" smtClean="0"/>
              <a:t>Detective de los peligros de caídas</a:t>
            </a:r>
          </a:p>
        </p:txBody>
      </p:sp>
      <p:pic>
        <p:nvPicPr>
          <p:cNvPr id="40966" name="Content Placeholder 4" descr="C:\Users\095499\AppData\Local\Microsoft\Windows\Temporary Internet Files\Content.Outlook\B9UAK40Z\Shutdown%201.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77875" y="1438275"/>
            <a:ext cx="3625850" cy="4710113"/>
          </a:xfrm>
          <a:ln>
            <a:solidFill>
              <a:srgbClr val="000000"/>
            </a:solid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131834D-A6E8-451B-93D2-7CAC01CBE516}" type="slidenum">
              <a:rPr lang="en-US" smtClean="0">
                <a:solidFill>
                  <a:srgbClr val="898989"/>
                </a:solidFill>
                <a:latin typeface="Arial Black" pitchFamily="34" charset="0"/>
              </a:rPr>
              <a:pPr fontAlgn="base">
                <a:spcBef>
                  <a:spcPct val="0"/>
                </a:spcBef>
                <a:spcAft>
                  <a:spcPct val="0"/>
                </a:spcAft>
                <a:buSzPct val="100000"/>
                <a:defRPr/>
              </a:pPr>
              <a:t>27</a:t>
            </a:fld>
            <a:endParaRPr lang="en-US" smtClean="0">
              <a:solidFill>
                <a:srgbClr val="898989"/>
              </a:solidFill>
              <a:latin typeface="Arial Black" pitchFamily="34" charset="0"/>
            </a:endParaRPr>
          </a:p>
        </p:txBody>
      </p:sp>
      <p:sp>
        <p:nvSpPr>
          <p:cNvPr id="41988" name="Text Placeholder 3"/>
          <p:cNvSpPr>
            <a:spLocks noGrp="1"/>
          </p:cNvSpPr>
          <p:nvPr>
            <p:ph type="body" sz="quarter" idx="14"/>
          </p:nvPr>
        </p:nvSpPr>
        <p:spPr>
          <a:xfrm>
            <a:off x="352425" y="1379538"/>
            <a:ext cx="7677150"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4.</a:t>
            </a:r>
          </a:p>
        </p:txBody>
      </p:sp>
      <p:sp>
        <p:nvSpPr>
          <p:cNvPr id="41989" name="Text Placeholder 4"/>
          <p:cNvSpPr>
            <a:spLocks noGrp="1"/>
          </p:cNvSpPr>
          <p:nvPr>
            <p:ph type="body" sz="quarter" idx="15"/>
          </p:nvPr>
        </p:nvSpPr>
        <p:spPr>
          <a:xfrm>
            <a:off x="352425" y="161925"/>
            <a:ext cx="6237288" cy="763588"/>
          </a:xfrm>
        </p:spPr>
        <p:txBody>
          <a:bodyPr>
            <a:normAutofit fontScale="77500" lnSpcReduction="20000"/>
          </a:bodyPr>
          <a:lstStyle/>
          <a:p>
            <a:pPr eaLnBrk="1" hangingPunct="1">
              <a:spcBef>
                <a:spcPts val="1013"/>
              </a:spcBef>
              <a:buClrTx/>
              <a:buFont typeface="Arial" pitchFamily="34" charset="0"/>
              <a:buNone/>
              <a:defRPr/>
            </a:pPr>
            <a:endParaRPr lang="en-US" smtClean="0"/>
          </a:p>
          <a:p>
            <a:pPr eaLnBrk="1" hangingPunct="1">
              <a:spcBef>
                <a:spcPts val="1013"/>
              </a:spcBef>
              <a:buClrTx/>
              <a:buFont typeface="Arial" pitchFamily="34" charset="0"/>
              <a:buNone/>
              <a:defRPr/>
            </a:pPr>
            <a:r>
              <a:rPr lang="en-US" smtClean="0"/>
              <a:t>Detective de los peligros de caídas</a:t>
            </a:r>
          </a:p>
        </p:txBody>
      </p:sp>
      <p:pic>
        <p:nvPicPr>
          <p:cNvPr id="41990" name="Content Placeholder 4" descr="T:\DEPARTMENTS\Safety\_Safety Courses\_Working at Heights\5_Pictures &amp; Videos\Variety\Morenci Metcalf mill.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81050" y="1431925"/>
            <a:ext cx="5702300" cy="4294188"/>
          </a:xfrm>
          <a:ln>
            <a:solidFill>
              <a:srgbClr val="000000"/>
            </a:solid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773C985-916A-49D7-8303-32EA0BBB808C}" type="slidenum">
              <a:rPr lang="en-US" smtClean="0">
                <a:solidFill>
                  <a:srgbClr val="898989"/>
                </a:solidFill>
                <a:latin typeface="Arial Black" pitchFamily="34" charset="0"/>
              </a:rPr>
              <a:pPr fontAlgn="base">
                <a:spcBef>
                  <a:spcPct val="0"/>
                </a:spcBef>
                <a:spcAft>
                  <a:spcPct val="0"/>
                </a:spcAft>
                <a:buSzPct val="100000"/>
                <a:defRPr/>
              </a:pPr>
              <a:t>28</a:t>
            </a:fld>
            <a:endParaRPr lang="en-US" smtClean="0">
              <a:solidFill>
                <a:srgbClr val="898989"/>
              </a:solidFill>
              <a:latin typeface="Arial Black" pitchFamily="34" charset="0"/>
            </a:endParaRPr>
          </a:p>
        </p:txBody>
      </p:sp>
      <p:sp>
        <p:nvSpPr>
          <p:cNvPr id="43012"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5.</a:t>
            </a:r>
          </a:p>
        </p:txBody>
      </p:sp>
      <p:sp>
        <p:nvSpPr>
          <p:cNvPr id="43013" name="Text Placeholder 4"/>
          <p:cNvSpPr>
            <a:spLocks noGrp="1"/>
          </p:cNvSpPr>
          <p:nvPr>
            <p:ph type="body" sz="quarter" idx="15"/>
          </p:nvPr>
        </p:nvSpPr>
        <p:spPr>
          <a:xfrm>
            <a:off x="347663" y="212725"/>
            <a:ext cx="6237287" cy="763588"/>
          </a:xfrm>
        </p:spPr>
        <p:txBody>
          <a:bodyPr>
            <a:normAutofit fontScale="77500" lnSpcReduction="20000"/>
          </a:bodyPr>
          <a:lstStyle/>
          <a:p>
            <a:pPr eaLnBrk="1" hangingPunct="1">
              <a:spcBef>
                <a:spcPts val="1013"/>
              </a:spcBef>
              <a:buClrTx/>
              <a:buFont typeface="Arial" pitchFamily="34" charset="0"/>
              <a:buNone/>
              <a:defRPr/>
            </a:pPr>
            <a:endParaRPr lang="en-US" smtClean="0"/>
          </a:p>
          <a:p>
            <a:pPr eaLnBrk="1" hangingPunct="1">
              <a:spcBef>
                <a:spcPts val="1013"/>
              </a:spcBef>
              <a:buClrTx/>
              <a:buFont typeface="Arial" pitchFamily="34" charset="0"/>
              <a:buNone/>
              <a:defRPr/>
            </a:pPr>
            <a:r>
              <a:rPr lang="en-US" smtClean="0"/>
              <a:t>Detective de los peligros de caídas</a:t>
            </a:r>
          </a:p>
        </p:txBody>
      </p:sp>
      <p:pic>
        <p:nvPicPr>
          <p:cNvPr id="43014" name="Content Placeholder 4" descr="C:\Users\095499\AppData\Local\Microsoft\Windows\Temporary Internet Files\Content.Outlook\B9UAK40Z\DSCN9300.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84225" y="1431925"/>
            <a:ext cx="5710238" cy="4324350"/>
          </a:xfrm>
          <a:ln>
            <a:solidFill>
              <a:srgbClr val="000000"/>
            </a:solid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0C50240-D447-4020-AEDD-46A48B407E0F}" type="slidenum">
              <a:rPr lang="es-ES" smtClean="0">
                <a:solidFill>
                  <a:srgbClr val="898989"/>
                </a:solidFill>
                <a:latin typeface="Arial Black" pitchFamily="34" charset="0"/>
              </a:rPr>
              <a:pPr fontAlgn="base">
                <a:spcBef>
                  <a:spcPct val="0"/>
                </a:spcBef>
                <a:spcAft>
                  <a:spcPct val="0"/>
                </a:spcAft>
                <a:buSzPct val="100000"/>
                <a:defRPr/>
              </a:pPr>
              <a:t>29</a:t>
            </a:fld>
            <a:endParaRPr lang="es-ES" smtClean="0">
              <a:solidFill>
                <a:srgbClr val="898989"/>
              </a:solidFill>
              <a:latin typeface="Arial Black" pitchFamily="34" charset="0"/>
            </a:endParaRPr>
          </a:p>
        </p:txBody>
      </p:sp>
      <p:sp>
        <p:nvSpPr>
          <p:cNvPr id="44036"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s-ES" smtClean="0">
                <a:solidFill>
                  <a:srgbClr val="00B0F0"/>
                </a:solidFill>
                <a:latin typeface="Arial" charset="0"/>
                <a:cs typeface="Arial" charset="0"/>
              </a:rPr>
              <a:t>6.</a:t>
            </a:r>
          </a:p>
        </p:txBody>
      </p:sp>
      <p:sp>
        <p:nvSpPr>
          <p:cNvPr id="44037" name="Text Placeholder 4"/>
          <p:cNvSpPr>
            <a:spLocks noGrp="1"/>
          </p:cNvSpPr>
          <p:nvPr>
            <p:ph type="body" sz="quarter" idx="15"/>
          </p:nvPr>
        </p:nvSpPr>
        <p:spPr>
          <a:xfrm>
            <a:off x="347663" y="212725"/>
            <a:ext cx="6237287" cy="763588"/>
          </a:xfrm>
        </p:spPr>
        <p:txBody>
          <a:bodyPr>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Detective de los peligros de caídas</a:t>
            </a:r>
          </a:p>
        </p:txBody>
      </p:sp>
      <p:pic>
        <p:nvPicPr>
          <p:cNvPr id="44038" name="Content Placeholder 5" descr="C:\Users\095499\AppData\Local\Microsoft\Windows\Temporary Internet Files\Content.Outlook\B9UAK40Z\DSCN0332.JPG"/>
          <p:cNvPicPr>
            <a:picLocks noGrp="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774700" y="1431925"/>
            <a:ext cx="5708650" cy="4386263"/>
          </a:xfrm>
          <a:ln>
            <a:solidFill>
              <a:srgbClr val="0000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Placeholder 3"/>
          <p:cNvSpPr>
            <a:spLocks noGrp="1"/>
          </p:cNvSpPr>
          <p:nvPr>
            <p:ph type="body" sz="quarter" idx="14"/>
          </p:nvPr>
        </p:nvSpPr>
        <p:spPr>
          <a:xfrm>
            <a:off x="354013" y="1368425"/>
            <a:ext cx="65119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Participe en la actividad para lograr conocerse entre sí</a:t>
            </a:r>
          </a:p>
        </p:txBody>
      </p:sp>
      <p:sp>
        <p:nvSpPr>
          <p:cNvPr id="17411" name="Text Placeholder 4"/>
          <p:cNvSpPr>
            <a:spLocks noGrp="1"/>
          </p:cNvSpPr>
          <p:nvPr>
            <p:ph type="body" sz="quarter" idx="15"/>
          </p:nvPr>
        </p:nvSpPr>
        <p:spPr>
          <a:xfrm>
            <a:off x="354013" y="276225"/>
            <a:ext cx="6237287" cy="765175"/>
          </a:xfrm>
          <a:solidFill>
            <a:schemeClr val="bg1"/>
          </a:solidFill>
        </p:spPr>
        <p:txBody>
          <a:bodyPr>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Actividad para romper el hielo</a:t>
            </a:r>
          </a:p>
        </p:txBody>
      </p:sp>
      <p:sp>
        <p:nvSpPr>
          <p:cNvPr id="6" name="Footer Placeholder 5"/>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6480E38-14FA-4096-A32E-2B3FA53A0FE3}" type="slidenum">
              <a:rPr lang="es-ES" smtClean="0">
                <a:solidFill>
                  <a:srgbClr val="898989"/>
                </a:solidFill>
                <a:latin typeface="Arial Black" pitchFamily="34" charset="0"/>
              </a:rPr>
              <a:pPr fontAlgn="base">
                <a:spcBef>
                  <a:spcPct val="0"/>
                </a:spcBef>
                <a:spcAft>
                  <a:spcPct val="0"/>
                </a:spcAft>
                <a:buSzPct val="100000"/>
                <a:defRPr/>
              </a:pPr>
              <a:t>3</a:t>
            </a:fld>
            <a:endParaRPr lang="es-ES" smtClean="0">
              <a:solidFill>
                <a:srgbClr val="898989"/>
              </a:solidFill>
              <a:latin typeface="Arial Black" pitchFamily="34" charset="0"/>
            </a:endParaRPr>
          </a:p>
        </p:txBody>
      </p:sp>
      <p:sp>
        <p:nvSpPr>
          <p:cNvPr id="2" name="Rectangle 1"/>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dirty="0">
                <a:latin typeface="Arial" panose="020B0604020202020204" pitchFamily="34" charset="0"/>
                <a:cs typeface="Arial" panose="020B0604020202020204" pitchFamily="34" charset="0"/>
              </a:rPr>
              <a:t>  Actividad 1</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FCF4FC4-E9EE-48D8-8293-13D301083F7C}" type="slidenum">
              <a:rPr lang="es-ES" smtClean="0">
                <a:solidFill>
                  <a:srgbClr val="898989"/>
                </a:solidFill>
                <a:latin typeface="Arial Black" pitchFamily="34" charset="0"/>
              </a:rPr>
              <a:pPr fontAlgn="base">
                <a:spcBef>
                  <a:spcPct val="0"/>
                </a:spcBef>
                <a:spcAft>
                  <a:spcPct val="0"/>
                </a:spcAft>
                <a:buSzPct val="100000"/>
                <a:defRPr/>
              </a:pPr>
              <a:t>30</a:t>
            </a:fld>
            <a:endParaRPr lang="es-ES" smtClean="0">
              <a:solidFill>
                <a:srgbClr val="898989"/>
              </a:solidFill>
              <a:latin typeface="Arial Black" pitchFamily="34" charset="0"/>
            </a:endParaRPr>
          </a:p>
        </p:txBody>
      </p:sp>
      <p:sp>
        <p:nvSpPr>
          <p:cNvPr id="45060"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s-ES" smtClean="0">
                <a:solidFill>
                  <a:srgbClr val="000000"/>
                </a:solidFill>
                <a:latin typeface="Arial" charset="0"/>
                <a:cs typeface="Arial" charset="0"/>
              </a:rPr>
              <a:t>¿Cómo aplicará las habilidades aprendidas en este módulo a sus actividades laborales diarias?</a:t>
            </a:r>
          </a:p>
          <a:p>
            <a:pPr eaLnBrk="1" hangingPunct="1">
              <a:spcBef>
                <a:spcPts val="1013"/>
              </a:spcBef>
            </a:pPr>
            <a:r>
              <a:rPr lang="es-ES" smtClean="0">
                <a:solidFill>
                  <a:srgbClr val="000000"/>
                </a:solidFill>
                <a:latin typeface="Arial" charset="0"/>
                <a:cs typeface="Arial" charset="0"/>
              </a:rPr>
              <a:t>¿Hubo algún peligro de caída que lo haya sorprendido?</a:t>
            </a:r>
          </a:p>
          <a:p>
            <a:pPr eaLnBrk="1" hangingPunct="1">
              <a:spcBef>
                <a:spcPts val="1013"/>
              </a:spcBef>
            </a:pPr>
            <a:endParaRPr lang="es-ES" smtClean="0">
              <a:solidFill>
                <a:srgbClr val="000000"/>
              </a:solidFill>
              <a:latin typeface="Arial" charset="0"/>
              <a:cs typeface="Arial" charset="0"/>
            </a:endParaRPr>
          </a:p>
        </p:txBody>
      </p:sp>
      <p:sp>
        <p:nvSpPr>
          <p:cNvPr id="4506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Informe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94EFC32-8FBF-4161-B928-20E86E8D4804}" type="slidenum">
              <a:rPr lang="es-ES" smtClean="0">
                <a:solidFill>
                  <a:srgbClr val="898989"/>
                </a:solidFill>
                <a:latin typeface="Arial Black" pitchFamily="34" charset="0"/>
              </a:rPr>
              <a:pPr fontAlgn="base">
                <a:spcBef>
                  <a:spcPct val="0"/>
                </a:spcBef>
                <a:spcAft>
                  <a:spcPct val="0"/>
                </a:spcAft>
                <a:buSzPct val="100000"/>
                <a:defRPr/>
              </a:pPr>
              <a:t>31</a:t>
            </a:fld>
            <a:endParaRPr lang="es-ES" smtClean="0">
              <a:solidFill>
                <a:srgbClr val="898989"/>
              </a:solidFill>
              <a:latin typeface="Arial Black" pitchFamily="34" charset="0"/>
            </a:endParaRPr>
          </a:p>
        </p:txBody>
      </p:sp>
      <p:sp>
        <p:nvSpPr>
          <p:cNvPr id="46084"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el cuestionario (SG pág. 15)</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4608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1</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dirty="0">
                <a:latin typeface="Arial" panose="020B0604020202020204" pitchFamily="34" charset="0"/>
                <a:cs typeface="Arial" panose="020B0604020202020204" pitchFamily="34" charset="0"/>
              </a:rPr>
              <a:t>  Cuestionario</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90512DF-6980-4636-BF10-E4BAFB1B7685}" type="slidenum">
              <a:rPr lang="es-ES" smtClean="0">
                <a:solidFill>
                  <a:srgbClr val="898989"/>
                </a:solidFill>
                <a:latin typeface="Arial Black" pitchFamily="34" charset="0"/>
              </a:rPr>
              <a:pPr fontAlgn="base">
                <a:spcBef>
                  <a:spcPct val="0"/>
                </a:spcBef>
                <a:spcAft>
                  <a:spcPct val="0"/>
                </a:spcAft>
                <a:buSzPct val="100000"/>
                <a:defRPr/>
              </a:pPr>
              <a:t>32</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38263"/>
            <a:ext cx="6602413" cy="4948237"/>
          </a:xfrm>
        </p:spPr>
        <p:txBody>
          <a:bodyPr>
            <a:normAutofit fontScale="92500"/>
          </a:bodyPr>
          <a:lstStyle/>
          <a:p>
            <a:pPr marL="457200" indent="-457200" eaLnBrk="1" hangingPunct="1">
              <a:spcBef>
                <a:spcPts val="1013"/>
              </a:spcBef>
              <a:buFont typeface="Calibri Light" pitchFamily="34" charset="0"/>
              <a:buAutoNum type="arabicPeriod"/>
              <a:defRPr/>
            </a:pPr>
            <a:r>
              <a:rPr lang="es-ES" sz="2000" dirty="0" smtClean="0">
                <a:solidFill>
                  <a:srgbClr val="000000"/>
                </a:solidFill>
              </a:rPr>
              <a:t>¿Cuál de los siguientes es un peligro de caída?  Marque con un círculo todo lo que corresponda.</a:t>
            </a:r>
          </a:p>
          <a:p>
            <a:pPr marL="914400" lvl="1" indent="-457200" eaLnBrk="1" hangingPunct="1">
              <a:buFont typeface="Calibri Light" pitchFamily="34" charset="0"/>
              <a:buAutoNum type="alphaLcPeriod"/>
              <a:defRPr/>
            </a:pPr>
            <a:r>
              <a:rPr lang="es-ES" sz="2000" dirty="0" smtClean="0">
                <a:solidFill>
                  <a:srgbClr val="000000"/>
                </a:solidFill>
              </a:rPr>
              <a:t>Orificio abierto</a:t>
            </a:r>
          </a:p>
          <a:p>
            <a:pPr marL="914400" lvl="1" indent="-457200" eaLnBrk="1" hangingPunct="1">
              <a:buFont typeface="Calibri Light" pitchFamily="34" charset="0"/>
              <a:buAutoNum type="alphaLcPeriod"/>
              <a:defRPr/>
            </a:pPr>
            <a:r>
              <a:rPr lang="es-ES" sz="2000" dirty="0" smtClean="0">
                <a:solidFill>
                  <a:srgbClr val="000000"/>
                </a:solidFill>
              </a:rPr>
              <a:t>Andamios</a:t>
            </a:r>
          </a:p>
          <a:p>
            <a:pPr marL="914400" lvl="1" indent="-457200" eaLnBrk="1" hangingPunct="1">
              <a:buFont typeface="Calibri Light" pitchFamily="34" charset="0"/>
              <a:buAutoNum type="alphaLcPeriod"/>
              <a:defRPr/>
            </a:pPr>
            <a:r>
              <a:rPr lang="es-ES" sz="2000" dirty="0" smtClean="0">
                <a:solidFill>
                  <a:srgbClr val="000000"/>
                </a:solidFill>
              </a:rPr>
              <a:t>Paredes de contención</a:t>
            </a:r>
          </a:p>
          <a:p>
            <a:pPr marL="914400" lvl="1" indent="-457200" eaLnBrk="1" hangingPunct="1">
              <a:buFont typeface="Calibri Light" pitchFamily="34" charset="0"/>
              <a:buAutoNum type="alphaLcPeriod"/>
              <a:defRPr/>
            </a:pPr>
            <a:r>
              <a:rPr lang="es-ES" sz="2000" dirty="0" smtClean="0">
                <a:solidFill>
                  <a:srgbClr val="000000"/>
                </a:solidFill>
              </a:rPr>
              <a:t>Plataforma de trabajo aéreo</a:t>
            </a:r>
          </a:p>
          <a:p>
            <a:pPr marL="457200" indent="-457200" eaLnBrk="1" hangingPunct="1">
              <a:spcBef>
                <a:spcPts val="1013"/>
              </a:spcBef>
              <a:buClrTx/>
              <a:buFont typeface="Arial" pitchFamily="34" charset="0"/>
              <a:buNone/>
              <a:defRPr/>
            </a:pPr>
            <a:endParaRPr lang="es-ES" sz="2000" dirty="0" smtClean="0">
              <a:solidFill>
                <a:srgbClr val="000000"/>
              </a:solidFill>
            </a:endParaRPr>
          </a:p>
          <a:p>
            <a:pPr marL="457200" indent="-457200" eaLnBrk="1" hangingPunct="1">
              <a:spcBef>
                <a:spcPts val="1013"/>
              </a:spcBef>
              <a:buFont typeface="Calibri Light" pitchFamily="34" charset="0"/>
              <a:buAutoNum type="arabicPeriod" startAt="2"/>
              <a:defRPr/>
            </a:pPr>
            <a:r>
              <a:rPr lang="es-ES" sz="2000" dirty="0" smtClean="0">
                <a:solidFill>
                  <a:srgbClr val="000000"/>
                </a:solidFill>
              </a:rPr>
              <a:t>¿Qué debe hacer si se encuentra con un peligro de caída?</a:t>
            </a:r>
          </a:p>
          <a:p>
            <a:pPr marL="914400" lvl="1" indent="-457200" eaLnBrk="1" hangingPunct="1">
              <a:buFont typeface="Calibri Light" pitchFamily="34" charset="0"/>
              <a:buAutoNum type="alphaLcPeriod"/>
              <a:defRPr/>
            </a:pPr>
            <a:r>
              <a:rPr lang="es-ES" sz="2000" dirty="0" smtClean="0">
                <a:solidFill>
                  <a:srgbClr val="000000"/>
                </a:solidFill>
              </a:rPr>
              <a:t>Dígale a su compañero y continúe con su trabajo.</a:t>
            </a:r>
          </a:p>
          <a:p>
            <a:pPr marL="914400" lvl="1" indent="-457200" eaLnBrk="1" hangingPunct="1">
              <a:buFont typeface="Calibri Light" pitchFamily="34" charset="0"/>
              <a:buAutoNum type="alphaLcPeriod"/>
              <a:defRPr/>
            </a:pPr>
            <a:r>
              <a:rPr lang="es-ES" sz="2000" dirty="0" smtClean="0">
                <a:solidFill>
                  <a:srgbClr val="000000"/>
                </a:solidFill>
              </a:rPr>
              <a:t>Déjelo así.  Alguien debe estar trabajando en ello.</a:t>
            </a:r>
          </a:p>
          <a:p>
            <a:pPr marL="914400" lvl="1" indent="-457200" eaLnBrk="1" hangingPunct="1">
              <a:buFont typeface="Calibri Light" pitchFamily="34" charset="0"/>
              <a:buAutoNum type="alphaLcPeriod"/>
              <a:defRPr/>
            </a:pPr>
            <a:r>
              <a:rPr lang="es-ES" sz="2000" dirty="0" smtClean="0">
                <a:solidFill>
                  <a:srgbClr val="000000"/>
                </a:solidFill>
              </a:rPr>
              <a:t>Retírese del peligro, asegure el área y póngase en contacto con su supervisor.</a:t>
            </a:r>
          </a:p>
          <a:p>
            <a:pPr marL="914400" lvl="1" indent="-457200" eaLnBrk="1" hangingPunct="1">
              <a:buFont typeface="Calibri Light" pitchFamily="34" charset="0"/>
              <a:buAutoNum type="alphaLcPeriod"/>
              <a:defRPr/>
            </a:pPr>
            <a:r>
              <a:rPr lang="es-ES" sz="2000" dirty="0" smtClean="0">
                <a:solidFill>
                  <a:srgbClr val="000000"/>
                </a:solidFill>
              </a:rPr>
              <a:t>Coloque la advertencia correspondiente y continúe con el trabajo.</a:t>
            </a:r>
          </a:p>
        </p:txBody>
      </p:sp>
      <p:sp>
        <p:nvSpPr>
          <p:cNvPr id="47109"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1</a:t>
            </a:r>
          </a:p>
        </p:txBody>
      </p:sp>
      <p:sp>
        <p:nvSpPr>
          <p:cNvPr id="8" name="Oval 7"/>
          <p:cNvSpPr/>
          <p:nvPr/>
        </p:nvSpPr>
        <p:spPr>
          <a:xfrm>
            <a:off x="781050" y="1955800"/>
            <a:ext cx="403225"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9" name="Oval 8"/>
          <p:cNvSpPr/>
          <p:nvPr/>
        </p:nvSpPr>
        <p:spPr>
          <a:xfrm>
            <a:off x="781050" y="229711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0" name="Oval 9"/>
          <p:cNvSpPr/>
          <p:nvPr/>
        </p:nvSpPr>
        <p:spPr>
          <a:xfrm>
            <a:off x="781050" y="2638425"/>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1" name="Oval 10"/>
          <p:cNvSpPr/>
          <p:nvPr/>
        </p:nvSpPr>
        <p:spPr>
          <a:xfrm>
            <a:off x="781050" y="2987675"/>
            <a:ext cx="403225"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12" name="Oval 11"/>
          <p:cNvSpPr/>
          <p:nvPr/>
        </p:nvSpPr>
        <p:spPr>
          <a:xfrm>
            <a:off x="781050" y="4924425"/>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F612C15-BEDE-438A-95E2-3A7289AF66D0}" type="slidenum">
              <a:rPr lang="en-US" smtClean="0">
                <a:solidFill>
                  <a:srgbClr val="898989"/>
                </a:solidFill>
                <a:latin typeface="Arial Black" pitchFamily="34" charset="0"/>
              </a:rPr>
              <a:pPr fontAlgn="base">
                <a:spcBef>
                  <a:spcPct val="0"/>
                </a:spcBef>
                <a:spcAft>
                  <a:spcPct val="0"/>
                </a:spcAft>
                <a:buSzPct val="100000"/>
                <a:defRPr/>
              </a:pPr>
              <a:t>33</a:t>
            </a:fld>
            <a:endParaRPr lang="en-US" smtClean="0">
              <a:solidFill>
                <a:srgbClr val="898989"/>
              </a:solidFill>
              <a:latin typeface="Arial Black" pitchFamily="34" charset="0"/>
            </a:endParaRPr>
          </a:p>
        </p:txBody>
      </p:sp>
      <p:sp>
        <p:nvSpPr>
          <p:cNvPr id="48132" name="Text Placeholder 3"/>
          <p:cNvSpPr>
            <a:spLocks noGrp="1"/>
          </p:cNvSpPr>
          <p:nvPr>
            <p:ph type="body" sz="quarter" idx="14"/>
          </p:nvPr>
        </p:nvSpPr>
        <p:spPr>
          <a:xfrm>
            <a:off x="358775" y="1347788"/>
            <a:ext cx="6507163" cy="4686300"/>
          </a:xfrm>
        </p:spPr>
        <p:txBody>
          <a:bodyPr/>
          <a:lstStyle/>
          <a:p>
            <a:pPr marL="457200" indent="-457200" eaLnBrk="1" hangingPunct="1">
              <a:spcBef>
                <a:spcPts val="1013"/>
              </a:spcBef>
              <a:buFont typeface="Calibri Light" pitchFamily="34" charset="0"/>
              <a:buAutoNum type="arabicPeriod" startAt="3"/>
            </a:pPr>
            <a:r>
              <a:rPr lang="en-US" smtClean="0">
                <a:solidFill>
                  <a:srgbClr val="000000"/>
                </a:solidFill>
                <a:latin typeface="Arial" charset="0"/>
                <a:cs typeface="Arial" charset="0"/>
              </a:rPr>
              <a:t>Elija un par de estudiantes para que compartan su tarea de rutina de trabajo en las alturas y el o los factores que pueden afectar esa tarea.</a:t>
            </a:r>
          </a:p>
        </p:txBody>
      </p:sp>
      <p:sp>
        <p:nvSpPr>
          <p:cNvPr id="4813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1</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49156" name="Title 1"/>
          <p:cNvSpPr>
            <a:spLocks noGrp="1"/>
          </p:cNvSpPr>
          <p:nvPr>
            <p:ph type="title"/>
          </p:nvPr>
        </p:nvSpPr>
        <p:spPr>
          <a:xfrm rot="16200000">
            <a:off x="5059363" y="2659062"/>
            <a:ext cx="6313488" cy="995363"/>
          </a:xfrm>
        </p:spPr>
        <p:txBody>
          <a:bodyPr/>
          <a:lstStyle/>
          <a:p>
            <a:pPr eaLnBrk="1" hangingPunct="1"/>
            <a:r>
              <a:rPr lang="en-US" sz="3000" smtClean="0">
                <a:solidFill>
                  <a:srgbClr val="00B0F0"/>
                </a:solidFill>
                <a:latin typeface="Arial Black" pitchFamily="34" charset="0"/>
              </a:rPr>
              <a:t>MÓDULO 2: </a:t>
            </a:r>
            <a:r>
              <a:rPr lang="en-US" sz="3000" smtClean="0">
                <a:solidFill>
                  <a:srgbClr val="FFFFFF"/>
                </a:solidFill>
                <a:latin typeface="Arial Black" pitchFamily="34" charset="0"/>
              </a:rPr>
              <a:t>Jerarquía de controles</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76D1365-D140-4840-BCC3-0B1A80A46148}" type="slidenum">
              <a:rPr lang="en-US" smtClean="0">
                <a:solidFill>
                  <a:srgbClr val="898989"/>
                </a:solidFill>
                <a:latin typeface="Arial Black" pitchFamily="34" charset="0"/>
              </a:rPr>
              <a:pPr fontAlgn="base">
                <a:spcBef>
                  <a:spcPct val="0"/>
                </a:spcBef>
                <a:spcAft>
                  <a:spcPct val="0"/>
                </a:spcAft>
                <a:buSzPct val="100000"/>
                <a:defRPr/>
              </a:pPr>
              <a:t>35</a:t>
            </a:fld>
            <a:endParaRPr lang="en-US" smtClean="0">
              <a:solidFill>
                <a:srgbClr val="898989"/>
              </a:solidFill>
              <a:latin typeface="Arial Black" pitchFamily="34" charset="0"/>
            </a:endParaRPr>
          </a:p>
        </p:txBody>
      </p:sp>
      <p:sp>
        <p:nvSpPr>
          <p:cNvPr id="50180"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0181" name="Picture 6" descr="T:\DEPARTMENTS\Safety\_Safety Courses\_Working at Heights\3_Student Guide\H of contro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038" y="1192213"/>
            <a:ext cx="6827837" cy="469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B61C765-CCD9-4ECE-AA21-C95F0648A376}" type="slidenum">
              <a:rPr lang="en-US" smtClean="0">
                <a:solidFill>
                  <a:srgbClr val="898989"/>
                </a:solidFill>
                <a:latin typeface="Arial Black" pitchFamily="34" charset="0"/>
              </a:rPr>
              <a:pPr fontAlgn="base">
                <a:spcBef>
                  <a:spcPct val="0"/>
                </a:spcBef>
                <a:spcAft>
                  <a:spcPct val="0"/>
                </a:spcAft>
                <a:buSzPct val="100000"/>
                <a:defRPr/>
              </a:pPr>
              <a:t>36</a:t>
            </a:fld>
            <a:endParaRPr lang="en-US" smtClean="0">
              <a:solidFill>
                <a:srgbClr val="898989"/>
              </a:solidFill>
              <a:latin typeface="Arial Black" pitchFamily="34" charset="0"/>
            </a:endParaRPr>
          </a:p>
        </p:txBody>
      </p:sp>
      <p:sp>
        <p:nvSpPr>
          <p:cNvPr id="51204" name="Text Placeholder 3"/>
          <p:cNvSpPr>
            <a:spLocks noGrp="1"/>
          </p:cNvSpPr>
          <p:nvPr>
            <p:ph type="body" sz="quarter" idx="14"/>
          </p:nvPr>
        </p:nvSpPr>
        <p:spPr>
          <a:xfrm>
            <a:off x="347663" y="1347788"/>
            <a:ext cx="701992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Eliminación</a:t>
            </a:r>
          </a:p>
          <a:p>
            <a:pPr marL="0" indent="0" eaLnBrk="1" hangingPunct="1">
              <a:spcBef>
                <a:spcPts val="1013"/>
              </a:spcBef>
            </a:pPr>
            <a:r>
              <a:rPr lang="en-US" smtClean="0">
                <a:solidFill>
                  <a:srgbClr val="000000"/>
                </a:solidFill>
                <a:latin typeface="Arial" charset="0"/>
                <a:cs typeface="Arial" charset="0"/>
              </a:rPr>
              <a:t>Eliminar totalmente el peligro del lugar de trabajo</a:t>
            </a:r>
          </a:p>
          <a:p>
            <a:pPr lvl="1" eaLnBrk="1" hangingPunct="1"/>
            <a:endParaRPr lang="en-US" smtClean="0">
              <a:solidFill>
                <a:srgbClr val="000000"/>
              </a:solidFill>
              <a:latin typeface="Arial" charset="0"/>
              <a:cs typeface="Arial" charset="0"/>
            </a:endParaRPr>
          </a:p>
          <a:p>
            <a:pPr lvl="1" eaLnBrk="1" hangingPunct="1"/>
            <a:endParaRPr lang="en-US" smtClean="0">
              <a:solidFill>
                <a:srgbClr val="000000"/>
              </a:solidFill>
              <a:latin typeface="Arial" charset="0"/>
              <a:cs typeface="Arial" charset="0"/>
            </a:endParaRPr>
          </a:p>
        </p:txBody>
      </p:sp>
      <p:sp>
        <p:nvSpPr>
          <p:cNvPr id="5120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120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250" y="2193925"/>
            <a:ext cx="5246688" cy="3862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791AA35-AE03-41C6-BC78-65E3AAFA2E12}" type="slidenum">
              <a:rPr lang="en-US" smtClean="0">
                <a:solidFill>
                  <a:srgbClr val="898989"/>
                </a:solidFill>
                <a:latin typeface="Arial Black" pitchFamily="34" charset="0"/>
              </a:rPr>
              <a:pPr fontAlgn="base">
                <a:spcBef>
                  <a:spcPct val="0"/>
                </a:spcBef>
                <a:spcAft>
                  <a:spcPct val="0"/>
                </a:spcAft>
                <a:buSzPct val="100000"/>
                <a:defRPr/>
              </a:pPr>
              <a:t>37</a:t>
            </a:fld>
            <a:endParaRPr lang="en-US" smtClean="0">
              <a:solidFill>
                <a:srgbClr val="898989"/>
              </a:solidFill>
              <a:latin typeface="Arial Black" pitchFamily="34" charset="0"/>
            </a:endParaRPr>
          </a:p>
        </p:txBody>
      </p:sp>
      <p:sp>
        <p:nvSpPr>
          <p:cNvPr id="52228"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Sustitución</a:t>
            </a:r>
          </a:p>
          <a:p>
            <a:pPr marL="0" indent="0" eaLnBrk="1" hangingPunct="1">
              <a:spcBef>
                <a:spcPts val="1013"/>
              </a:spcBef>
            </a:pPr>
            <a:r>
              <a:rPr lang="en-US" smtClean="0">
                <a:solidFill>
                  <a:srgbClr val="000000"/>
                </a:solidFill>
                <a:latin typeface="Arial" charset="0"/>
                <a:cs typeface="Arial" charset="0"/>
              </a:rPr>
              <a:t>Utilizar un químico, sustancia o práctica menos peligrosa en lugar de una más peligrosa.</a:t>
            </a:r>
          </a:p>
          <a:p>
            <a:pPr lvl="1" eaLnBrk="1" hangingPunct="1"/>
            <a:endParaRPr lang="en-US" smtClean="0">
              <a:solidFill>
                <a:srgbClr val="000000"/>
              </a:solidFill>
              <a:latin typeface="Arial" charset="0"/>
              <a:cs typeface="Arial" charset="0"/>
            </a:endParaRPr>
          </a:p>
        </p:txBody>
      </p:sp>
      <p:sp>
        <p:nvSpPr>
          <p:cNvPr id="5222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2230" name="Picture 5" descr="P:\Team Files\Training Presentation\Compliance\Fall Protection\W@H_Pics\W@H_PICS\IMG_6329.JPG"/>
          <p:cNvPicPr>
            <a:picLocks noChangeAspect="1" noChangeArrowheads="1"/>
          </p:cNvPicPr>
          <p:nvPr/>
        </p:nvPicPr>
        <p:blipFill>
          <a:blip r:embed="rId3">
            <a:extLst>
              <a:ext uri="{28A0092B-C50C-407E-A947-70E740481C1C}">
                <a14:useLocalDpi xmlns:a14="http://schemas.microsoft.com/office/drawing/2010/main" val="0"/>
              </a:ext>
            </a:extLst>
          </a:blip>
          <a:srcRect t="2574"/>
          <a:stretch>
            <a:fillRect/>
          </a:stretch>
        </p:blipFill>
        <p:spPr bwMode="auto">
          <a:xfrm>
            <a:off x="477838" y="2525713"/>
            <a:ext cx="5237162" cy="3540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195D22E-D9EF-4BE9-BD31-D420008E8977}" type="slidenum">
              <a:rPr lang="en-US" smtClean="0">
                <a:solidFill>
                  <a:srgbClr val="898989"/>
                </a:solidFill>
                <a:latin typeface="Arial Black" pitchFamily="34" charset="0"/>
              </a:rPr>
              <a:pPr fontAlgn="base">
                <a:spcBef>
                  <a:spcPct val="0"/>
                </a:spcBef>
                <a:spcAft>
                  <a:spcPct val="0"/>
                </a:spcAft>
                <a:buSzPct val="100000"/>
                <a:defRPr/>
              </a:pPr>
              <a:t>38</a:t>
            </a:fld>
            <a:endParaRPr lang="en-US" smtClean="0">
              <a:solidFill>
                <a:srgbClr val="898989"/>
              </a:solidFill>
              <a:latin typeface="Arial Black" pitchFamily="34" charset="0"/>
            </a:endParaRPr>
          </a:p>
        </p:txBody>
      </p:sp>
      <p:sp>
        <p:nvSpPr>
          <p:cNvPr id="53252" name="Text Placeholder 3"/>
          <p:cNvSpPr>
            <a:spLocks noGrp="1"/>
          </p:cNvSpPr>
          <p:nvPr>
            <p:ph type="body" sz="quarter" idx="14"/>
          </p:nvPr>
        </p:nvSpPr>
        <p:spPr>
          <a:xfrm>
            <a:off x="347663" y="1347788"/>
            <a:ext cx="6645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Ingeniería</a:t>
            </a:r>
          </a:p>
          <a:p>
            <a:pPr marL="0" indent="0" eaLnBrk="1" hangingPunct="1">
              <a:spcBef>
                <a:spcPts val="1013"/>
              </a:spcBef>
            </a:pPr>
            <a:r>
              <a:rPr lang="en-US" smtClean="0">
                <a:solidFill>
                  <a:srgbClr val="000000"/>
                </a:solidFill>
                <a:latin typeface="Arial" charset="0"/>
                <a:cs typeface="Arial" charset="0"/>
              </a:rPr>
              <a:t>Creación de un dispositivo o barrera para evitar que los empleados entren en contacto con el peligro</a:t>
            </a:r>
          </a:p>
        </p:txBody>
      </p:sp>
      <p:sp>
        <p:nvSpPr>
          <p:cNvPr id="53253"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3254" name="Picture 5" descr="C:\Users\095499\Documents\MyJabberFiles\john_conyer@fmi.com\Mona 1.png"/>
          <p:cNvPicPr>
            <a:picLocks noChangeAspect="1" noChangeArrowheads="1"/>
          </p:cNvPicPr>
          <p:nvPr/>
        </p:nvPicPr>
        <p:blipFill>
          <a:blip r:embed="rId3">
            <a:extLst>
              <a:ext uri="{28A0092B-C50C-407E-A947-70E740481C1C}">
                <a14:useLocalDpi xmlns:a14="http://schemas.microsoft.com/office/drawing/2010/main" val="0"/>
              </a:ext>
            </a:extLst>
          </a:blip>
          <a:srcRect l="1929" r="2"/>
          <a:stretch>
            <a:fillRect/>
          </a:stretch>
        </p:blipFill>
        <p:spPr bwMode="auto">
          <a:xfrm>
            <a:off x="3779838" y="2755900"/>
            <a:ext cx="3086100" cy="269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5" name="Picture 6" descr="C:\Users\095499\Documents\MyJabberFiles\john_conyer@fmi.com\Mona 2.png"/>
          <p:cNvPicPr>
            <a:picLocks noChangeAspect="1" noChangeArrowheads="1"/>
          </p:cNvPicPr>
          <p:nvPr/>
        </p:nvPicPr>
        <p:blipFill>
          <a:blip r:embed="rId4">
            <a:extLst>
              <a:ext uri="{28A0092B-C50C-407E-A947-70E740481C1C}">
                <a14:useLocalDpi xmlns:a14="http://schemas.microsoft.com/office/drawing/2010/main" val="0"/>
              </a:ext>
            </a:extLst>
          </a:blip>
          <a:srcRect l="10023" t="1357" r="1755" b="3815"/>
          <a:stretch>
            <a:fillRect/>
          </a:stretch>
        </p:blipFill>
        <p:spPr bwMode="auto">
          <a:xfrm>
            <a:off x="477838" y="2755900"/>
            <a:ext cx="3098800" cy="2690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9C8D3F9-4C70-4290-9A92-F74BECE796B7}" type="slidenum">
              <a:rPr lang="en-US" smtClean="0">
                <a:solidFill>
                  <a:srgbClr val="898989"/>
                </a:solidFill>
                <a:latin typeface="Arial Black" pitchFamily="34" charset="0"/>
              </a:rPr>
              <a:pPr fontAlgn="base">
                <a:spcBef>
                  <a:spcPct val="0"/>
                </a:spcBef>
                <a:spcAft>
                  <a:spcPct val="0"/>
                </a:spcAft>
                <a:buSzPct val="100000"/>
                <a:defRPr/>
              </a:pPr>
              <a:t>39</a:t>
            </a:fld>
            <a:endParaRPr lang="en-US" smtClean="0">
              <a:solidFill>
                <a:srgbClr val="898989"/>
              </a:solidFill>
              <a:latin typeface="Arial Black" pitchFamily="34" charset="0"/>
            </a:endParaRPr>
          </a:p>
        </p:txBody>
      </p:sp>
      <p:sp>
        <p:nvSpPr>
          <p:cNvPr id="54276"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Administrativo</a:t>
            </a:r>
          </a:p>
          <a:p>
            <a:pPr marL="0" indent="0" eaLnBrk="1" hangingPunct="1">
              <a:spcBef>
                <a:spcPts val="1013"/>
              </a:spcBef>
            </a:pPr>
            <a:r>
              <a:rPr lang="en-US" smtClean="0">
                <a:solidFill>
                  <a:srgbClr val="000000"/>
                </a:solidFill>
                <a:latin typeface="Arial" charset="0"/>
                <a:cs typeface="Arial" charset="0"/>
              </a:rPr>
              <a:t>Forma de comunicar el peligro, en general, a través de políticas, reglamentaciones, señalización, evaluaciones conjuntas del personal, evaluaciones de riesgos y SOP</a:t>
            </a:r>
          </a:p>
        </p:txBody>
      </p:sp>
      <p:sp>
        <p:nvSpPr>
          <p:cNvPr id="5427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4278" name="Picture 5" descr="cid:image002.png@01D08284.4C43F380"/>
          <p:cNvPicPr>
            <a:picLocks noChangeAspect="1" noChangeArrowheads="1"/>
          </p:cNvPicPr>
          <p:nvPr/>
        </p:nvPicPr>
        <p:blipFill>
          <a:blip r:embed="rId3" r:link="rId4">
            <a:extLst>
              <a:ext uri="{28A0092B-C50C-407E-A947-70E740481C1C}">
                <a14:useLocalDpi xmlns:a14="http://schemas.microsoft.com/office/drawing/2010/main" val="0"/>
              </a:ext>
            </a:extLst>
          </a:blip>
          <a:srcRect l="-124" r="7890"/>
          <a:stretch>
            <a:fillRect/>
          </a:stretch>
        </p:blipFill>
        <p:spPr bwMode="auto">
          <a:xfrm>
            <a:off x="465138" y="3109913"/>
            <a:ext cx="3121025" cy="2560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427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025" y="3109913"/>
            <a:ext cx="3109913" cy="25606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C2C7D5B-A36E-4031-BBA2-B84D36CD5B31}" type="slidenum">
              <a:rPr lang="es-ES" smtClean="0">
                <a:solidFill>
                  <a:srgbClr val="898989"/>
                </a:solidFill>
                <a:latin typeface="Arial Black" pitchFamily="34" charset="0"/>
              </a:rPr>
              <a:pPr fontAlgn="base">
                <a:spcBef>
                  <a:spcPct val="0"/>
                </a:spcBef>
                <a:spcAft>
                  <a:spcPct val="0"/>
                </a:spcAft>
                <a:buSzPct val="100000"/>
                <a:defRPr/>
              </a:pPr>
              <a:t>4</a:t>
            </a:fld>
            <a:endParaRPr lang="es-ES" smtClean="0">
              <a:solidFill>
                <a:srgbClr val="898989"/>
              </a:solidFill>
              <a:latin typeface="Arial Black" pitchFamily="34" charset="0"/>
            </a:endParaRPr>
          </a:p>
        </p:txBody>
      </p:sp>
      <p:sp>
        <p:nvSpPr>
          <p:cNvPr id="18436" name="Text Placeholder 3"/>
          <p:cNvSpPr>
            <a:spLocks noGrp="1"/>
          </p:cNvSpPr>
          <p:nvPr>
            <p:ph type="body" sz="quarter" idx="14"/>
          </p:nvPr>
        </p:nvSpPr>
        <p:spPr>
          <a:xfrm>
            <a:off x="358775" y="1347788"/>
            <a:ext cx="7670800"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“Empezamos cuidando el bienestar de nuestros empleados”.</a:t>
            </a:r>
          </a:p>
          <a:p>
            <a:pPr marL="0" indent="0" eaLnBrk="1" hangingPunct="1">
              <a:spcBef>
                <a:spcPts val="1013"/>
              </a:spcBef>
              <a:buClrTx/>
              <a:buFont typeface="Arial" charset="0"/>
              <a:buNone/>
            </a:pPr>
            <a:r>
              <a:rPr lang="es-ES" smtClean="0">
                <a:solidFill>
                  <a:srgbClr val="000000"/>
                </a:solidFill>
                <a:latin typeface="Arial" charset="0"/>
                <a:cs typeface="Arial" charset="0"/>
              </a:rPr>
              <a:t>Richard C. Adkerson</a:t>
            </a:r>
          </a:p>
          <a:p>
            <a:pPr marL="0" indent="0" eaLnBrk="1" hangingPunct="1">
              <a:spcBef>
                <a:spcPts val="1013"/>
              </a:spcBef>
              <a:buClrTx/>
              <a:buFont typeface="Arial" charset="0"/>
              <a:buNone/>
            </a:pPr>
            <a:endParaRPr lang="es-ES" smtClean="0">
              <a:solidFill>
                <a:srgbClr val="000000"/>
              </a:solidFill>
              <a:latin typeface="Arial" charset="0"/>
              <a:cs typeface="Arial" charset="0"/>
            </a:endParaRPr>
          </a:p>
          <a:p>
            <a:pPr marL="0" indent="0" eaLnBrk="1" hangingPunct="1">
              <a:spcBef>
                <a:spcPts val="1013"/>
              </a:spcBef>
            </a:pPr>
            <a:r>
              <a:rPr lang="es-ES" smtClean="0">
                <a:solidFill>
                  <a:srgbClr val="000000"/>
                </a:solidFill>
                <a:latin typeface="Arial" charset="0"/>
                <a:cs typeface="Arial" charset="0"/>
              </a:rPr>
              <a:t>¿Qué quiere decir esto para usted?</a:t>
            </a:r>
          </a:p>
        </p:txBody>
      </p:sp>
      <p:sp>
        <p:nvSpPr>
          <p:cNvPr id="18437"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Cita</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E1EC557-51D2-491D-9AA0-DA830EF6C93D}" type="slidenum">
              <a:rPr lang="en-US" smtClean="0">
                <a:solidFill>
                  <a:srgbClr val="898989"/>
                </a:solidFill>
                <a:latin typeface="Arial Black" pitchFamily="34" charset="0"/>
              </a:rPr>
              <a:pPr fontAlgn="base">
                <a:spcBef>
                  <a:spcPct val="0"/>
                </a:spcBef>
                <a:spcAft>
                  <a:spcPct val="0"/>
                </a:spcAft>
                <a:buSzPct val="100000"/>
                <a:defRPr/>
              </a:pPr>
              <a:t>40</a:t>
            </a:fld>
            <a:endParaRPr lang="en-US" smtClean="0">
              <a:solidFill>
                <a:srgbClr val="898989"/>
              </a:solidFill>
              <a:latin typeface="Arial Black" pitchFamily="34" charset="0"/>
            </a:endParaRPr>
          </a:p>
        </p:txBody>
      </p:sp>
      <p:sp>
        <p:nvSpPr>
          <p:cNvPr id="55300"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EPP</a:t>
            </a:r>
          </a:p>
          <a:p>
            <a:pPr marL="0" indent="0" eaLnBrk="1" hangingPunct="1">
              <a:spcBef>
                <a:spcPts val="1013"/>
              </a:spcBef>
            </a:pPr>
            <a:r>
              <a:rPr lang="en-US" smtClean="0">
                <a:solidFill>
                  <a:srgbClr val="000000"/>
                </a:solidFill>
                <a:latin typeface="Arial" charset="0"/>
                <a:cs typeface="Arial" charset="0"/>
              </a:rPr>
              <a:t>Se basa en el comportamiento del empleado para que se use correctamente.</a:t>
            </a:r>
          </a:p>
          <a:p>
            <a:pPr marL="0" indent="0" eaLnBrk="1" hangingPunct="1">
              <a:spcBef>
                <a:spcPts val="1013"/>
              </a:spcBef>
            </a:pPr>
            <a:r>
              <a:rPr lang="en-US" smtClean="0">
                <a:solidFill>
                  <a:srgbClr val="000000"/>
                </a:solidFill>
                <a:latin typeface="Arial" charset="0"/>
                <a:cs typeface="Arial" charset="0"/>
              </a:rPr>
              <a:t>Se utiliza en el cuerpo de la persona.</a:t>
            </a:r>
          </a:p>
        </p:txBody>
      </p:sp>
      <p:sp>
        <p:nvSpPr>
          <p:cNvPr id="55301"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pic>
        <p:nvPicPr>
          <p:cNvPr id="55302" name="Picture 5"/>
          <p:cNvPicPr>
            <a:picLocks noChangeAspect="1" noChangeArrowheads="1"/>
          </p:cNvPicPr>
          <p:nvPr/>
        </p:nvPicPr>
        <p:blipFill>
          <a:blip r:embed="rId3">
            <a:extLst>
              <a:ext uri="{28A0092B-C50C-407E-A947-70E740481C1C}">
                <a14:useLocalDpi xmlns:a14="http://schemas.microsoft.com/office/drawing/2010/main" val="0"/>
              </a:ext>
            </a:extLst>
          </a:blip>
          <a:srcRect l="13496" t="5820" r="9300" b="6248"/>
          <a:stretch>
            <a:fillRect/>
          </a:stretch>
        </p:blipFill>
        <p:spPr bwMode="auto">
          <a:xfrm>
            <a:off x="477838" y="2922588"/>
            <a:ext cx="3065462" cy="26781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4">
            <a:extLst>
              <a:ext uri="{28A0092B-C50C-407E-A947-70E740481C1C}">
                <a14:useLocalDpi xmlns:a14="http://schemas.microsoft.com/office/drawing/2010/main" val="0"/>
              </a:ext>
            </a:extLst>
          </a:blip>
          <a:srcRect r="4597"/>
          <a:stretch>
            <a:fillRect/>
          </a:stretch>
        </p:blipFill>
        <p:spPr bwMode="auto">
          <a:xfrm>
            <a:off x="3727450" y="2922588"/>
            <a:ext cx="3141663" cy="26511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00ED14A-467B-4FED-A201-BD425C25D9FE}" type="slidenum">
              <a:rPr lang="en-US" smtClean="0">
                <a:solidFill>
                  <a:srgbClr val="898989"/>
                </a:solidFill>
                <a:latin typeface="Arial Black" pitchFamily="34" charset="0"/>
              </a:rPr>
              <a:pPr fontAlgn="base">
                <a:spcBef>
                  <a:spcPct val="0"/>
                </a:spcBef>
                <a:spcAft>
                  <a:spcPct val="0"/>
                </a:spcAft>
                <a:buSzPct val="100000"/>
                <a:defRPr/>
              </a:pPr>
              <a:t>41</a:t>
            </a:fld>
            <a:endParaRPr lang="en-US" smtClean="0">
              <a:solidFill>
                <a:srgbClr val="898989"/>
              </a:solidFill>
              <a:latin typeface="Arial Black" pitchFamily="34" charset="0"/>
            </a:endParaRPr>
          </a:p>
        </p:txBody>
      </p:sp>
      <p:sp>
        <p:nvSpPr>
          <p:cNvPr id="56324"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Comportamiento</a:t>
            </a:r>
          </a:p>
          <a:p>
            <a:pPr marL="0" indent="0" eaLnBrk="1" hangingPunct="1">
              <a:spcBef>
                <a:spcPts val="1013"/>
              </a:spcBef>
            </a:pPr>
            <a:r>
              <a:rPr lang="en-US" smtClean="0">
                <a:solidFill>
                  <a:srgbClr val="000000"/>
                </a:solidFill>
                <a:latin typeface="Arial" charset="0"/>
                <a:cs typeface="Arial" charset="0"/>
              </a:rPr>
              <a:t>Juega un papel fundamental en la efectividad de los controles establecidos</a:t>
            </a:r>
          </a:p>
          <a:p>
            <a:pPr marL="0" indent="0" eaLnBrk="1" hangingPunct="1">
              <a:spcBef>
                <a:spcPts val="1013"/>
              </a:spcBef>
            </a:pPr>
            <a:r>
              <a:rPr lang="en-US" smtClean="0">
                <a:solidFill>
                  <a:srgbClr val="000000"/>
                </a:solidFill>
                <a:latin typeface="Arial" charset="0"/>
                <a:cs typeface="Arial" charset="0"/>
              </a:rPr>
              <a:t>Tómese dos minutos para leer la historia “Aprender de los demás” (SG pág. 24) </a:t>
            </a:r>
          </a:p>
        </p:txBody>
      </p:sp>
      <p:sp>
        <p:nvSpPr>
          <p:cNvPr id="5632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Jerarquía de controles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22089A7-EFB6-4A10-949B-DE58106A6BD0}" type="slidenum">
              <a:rPr lang="es-ES" smtClean="0">
                <a:solidFill>
                  <a:srgbClr val="898989"/>
                </a:solidFill>
                <a:latin typeface="Arial Black" pitchFamily="34" charset="0"/>
              </a:rPr>
              <a:pPr fontAlgn="base">
                <a:spcBef>
                  <a:spcPct val="0"/>
                </a:spcBef>
                <a:spcAft>
                  <a:spcPct val="0"/>
                </a:spcAft>
                <a:buSzPct val="100000"/>
                <a:defRPr/>
              </a:pPr>
              <a:t>42</a:t>
            </a:fld>
            <a:endParaRPr lang="es-ES" smtClean="0">
              <a:solidFill>
                <a:srgbClr val="898989"/>
              </a:solidFill>
              <a:latin typeface="Arial Black" pitchFamily="34" charset="0"/>
            </a:endParaRPr>
          </a:p>
        </p:txBody>
      </p:sp>
      <p:sp>
        <p:nvSpPr>
          <p:cNvPr id="57348" name="Text Placeholder 3"/>
          <p:cNvSpPr>
            <a:spLocks noGrp="1"/>
          </p:cNvSpPr>
          <p:nvPr>
            <p:ph type="body" sz="quarter" idx="14"/>
          </p:nvPr>
        </p:nvSpPr>
        <p:spPr>
          <a:xfrm>
            <a:off x="628650" y="1379538"/>
            <a:ext cx="6229350" cy="4686300"/>
          </a:xfrm>
        </p:spPr>
        <p:txBody>
          <a:bodyPr/>
          <a:lstStyle/>
          <a:p>
            <a:pPr marL="0" indent="0" eaLnBrk="1" hangingPunct="1">
              <a:buFont typeface="Wingdings" panose="05000000000000000000" pitchFamily="2" charset="2"/>
              <a:buNone/>
            </a:pPr>
            <a:endParaRPr lang="es-ES" smtClean="0">
              <a:latin typeface="Arial" charset="0"/>
              <a:cs typeface="Arial" charset="0"/>
            </a:endParaRPr>
          </a:p>
        </p:txBody>
      </p:sp>
      <p:sp>
        <p:nvSpPr>
          <p:cNvPr id="57349" name="Text Placeholder 4"/>
          <p:cNvSpPr>
            <a:spLocks noGrp="1"/>
          </p:cNvSpPr>
          <p:nvPr>
            <p:ph type="body" sz="quarter" idx="15"/>
          </p:nvPr>
        </p:nvSpPr>
        <p:spPr>
          <a:xfrm>
            <a:off x="347663" y="615950"/>
            <a:ext cx="6875462" cy="763588"/>
          </a:xfrm>
        </p:spPr>
        <p:txBody>
          <a:bodyPr>
            <a:normAutofit fontScale="92500"/>
          </a:bodyPr>
          <a:lstStyle/>
          <a:p>
            <a:pPr eaLnBrk="1" hangingPunct="1">
              <a:spcBef>
                <a:spcPts val="1013"/>
              </a:spcBef>
              <a:buClrTx/>
              <a:buFont typeface="Arial" pitchFamily="34" charset="0"/>
              <a:buNone/>
              <a:defRPr/>
            </a:pPr>
            <a:r>
              <a:rPr lang="es-ES" smtClean="0"/>
              <a:t>Video de la jerarquía de controles</a:t>
            </a:r>
          </a:p>
        </p:txBody>
      </p:sp>
      <p:pic>
        <p:nvPicPr>
          <p:cNvPr id="57350" name="Proper PPE Morenci video">
            <a:hlinkClick r:id="" action="ppaction://media"/>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431925"/>
            <a:ext cx="6378575" cy="382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Placeholder 3"/>
          <p:cNvSpPr>
            <a:spLocks noGrp="1"/>
          </p:cNvSpPr>
          <p:nvPr>
            <p:ph type="body" sz="quarter" idx="14"/>
          </p:nvPr>
        </p:nvSpPr>
        <p:spPr>
          <a:xfrm>
            <a:off x="384175" y="1368425"/>
            <a:ext cx="64817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la actividad (SG pág. 25)</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cinco minutos para completar las hipótesis creando una solución para cada control.</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los resultados.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58371" name="Text Placeholder 4"/>
          <p:cNvSpPr>
            <a:spLocks noGrp="1"/>
          </p:cNvSpPr>
          <p:nvPr>
            <p:ph type="body" sz="quarter" idx="15"/>
          </p:nvPr>
        </p:nvSpPr>
        <p:spPr>
          <a:xfrm>
            <a:off x="384175" y="276225"/>
            <a:ext cx="6237288" cy="765175"/>
          </a:xfrm>
          <a:solidFill>
            <a:schemeClr val="bg1"/>
          </a:solidFill>
        </p:spPr>
        <p:txBody>
          <a:bodyPr>
            <a:normAutofit fontScale="77500" lnSpcReduction="20000"/>
          </a:bodyPr>
          <a:lstStyle/>
          <a:p>
            <a:pPr eaLnBrk="1" hangingPunct="1">
              <a:spcBef>
                <a:spcPts val="1013"/>
              </a:spcBef>
              <a:buClrTx/>
              <a:buFont typeface="Arial" pitchFamily="34" charset="0"/>
              <a:buNone/>
              <a:defRPr/>
            </a:pPr>
            <a:endParaRPr lang="es-ES" smtClean="0"/>
          </a:p>
          <a:p>
            <a:pPr eaLnBrk="1" hangingPunct="1">
              <a:spcBef>
                <a:spcPts val="1013"/>
              </a:spcBef>
              <a:buClrTx/>
              <a:buFont typeface="Arial" pitchFamily="34" charset="0"/>
              <a:buNone/>
              <a:defRPr/>
            </a:pPr>
            <a:r>
              <a:rPr lang="es-ES" smtClean="0"/>
              <a:t>Aplicación de la jerarquía</a:t>
            </a:r>
          </a:p>
        </p:txBody>
      </p:sp>
      <p:sp>
        <p:nvSpPr>
          <p:cNvPr id="6" name="Footer Placeholder 5"/>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7" name="Slide Number Placeholder 6"/>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D427EF2-15A4-498B-AE99-E993D5AF6D8A}" type="slidenum">
              <a:rPr lang="es-ES" smtClean="0">
                <a:solidFill>
                  <a:srgbClr val="898989"/>
                </a:solidFill>
                <a:latin typeface="Arial Black" pitchFamily="34" charset="0"/>
              </a:rPr>
              <a:pPr fontAlgn="base">
                <a:spcBef>
                  <a:spcPct val="0"/>
                </a:spcBef>
                <a:spcAft>
                  <a:spcPct val="0"/>
                </a:spcAft>
                <a:buSzPct val="100000"/>
                <a:defRPr/>
              </a:pPr>
              <a:t>43</a:t>
            </a:fld>
            <a:endParaRPr lang="es-ES" smtClean="0">
              <a:solidFill>
                <a:srgbClr val="898989"/>
              </a:solidFill>
              <a:latin typeface="Arial Black" pitchFamily="34" charset="0"/>
            </a:endParaRPr>
          </a:p>
        </p:txBody>
      </p:sp>
      <p:sp>
        <p:nvSpPr>
          <p:cNvPr id="2" name="Rectangle 1"/>
          <p:cNvSpPr/>
          <p:nvPr/>
        </p:nvSpPr>
        <p:spPr>
          <a:xfrm>
            <a:off x="7325475" y="0"/>
            <a:ext cx="1818526"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4</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C4C9E36-A7AC-487D-BF19-E4D80B9BD9AA}" type="slidenum">
              <a:rPr lang="en-US" smtClean="0">
                <a:solidFill>
                  <a:srgbClr val="898989"/>
                </a:solidFill>
                <a:latin typeface="Arial Black" pitchFamily="34" charset="0"/>
              </a:rPr>
              <a:pPr fontAlgn="base">
                <a:spcBef>
                  <a:spcPct val="0"/>
                </a:spcBef>
                <a:spcAft>
                  <a:spcPct val="0"/>
                </a:spcAft>
                <a:buSzPct val="100000"/>
                <a:defRPr/>
              </a:pPr>
              <a:t>44</a:t>
            </a:fld>
            <a:endParaRPr lang="en-US" smtClean="0">
              <a:solidFill>
                <a:srgbClr val="898989"/>
              </a:solidFill>
              <a:latin typeface="Arial Black" pitchFamily="34" charset="0"/>
            </a:endParaRPr>
          </a:p>
        </p:txBody>
      </p:sp>
      <p:sp>
        <p:nvSpPr>
          <p:cNvPr id="59396"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n-US" smtClean="0">
                <a:solidFill>
                  <a:srgbClr val="000000"/>
                </a:solidFill>
                <a:latin typeface="Arial" charset="0"/>
                <a:cs typeface="Arial" charset="0"/>
              </a:rPr>
              <a:t>¿Cómo aplicará la jerarquía de controles en su área de trabajo?</a:t>
            </a:r>
          </a:p>
          <a:p>
            <a:pPr eaLnBrk="1" hangingPunct="1">
              <a:spcBef>
                <a:spcPts val="1013"/>
              </a:spcBef>
            </a:pPr>
            <a:r>
              <a:rPr lang="en-US" smtClean="0">
                <a:solidFill>
                  <a:srgbClr val="000000"/>
                </a:solidFill>
                <a:latin typeface="Arial" charset="0"/>
                <a:cs typeface="Arial" charset="0"/>
              </a:rPr>
              <a:t>¿Algún éxito en materia de seguridad como resultado de un control que desee compartir?</a:t>
            </a:r>
          </a:p>
          <a:p>
            <a:pPr eaLnBrk="1" hangingPunct="1">
              <a:spcBef>
                <a:spcPts val="1013"/>
              </a:spcBef>
            </a:pPr>
            <a:endParaRPr lang="en-US" smtClean="0">
              <a:solidFill>
                <a:srgbClr val="000000"/>
              </a:solidFill>
              <a:latin typeface="Arial" charset="0"/>
              <a:cs typeface="Arial" charset="0"/>
            </a:endParaRPr>
          </a:p>
        </p:txBody>
      </p:sp>
      <p:sp>
        <p:nvSpPr>
          <p:cNvPr id="59397"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A2049DC-9499-4054-9B30-13ADC50897A3}" type="slidenum">
              <a:rPr lang="en-US" smtClean="0">
                <a:solidFill>
                  <a:srgbClr val="898989"/>
                </a:solidFill>
                <a:latin typeface="Arial Black" pitchFamily="34" charset="0"/>
              </a:rPr>
              <a:pPr fontAlgn="base">
                <a:spcBef>
                  <a:spcPct val="0"/>
                </a:spcBef>
                <a:spcAft>
                  <a:spcPct val="0"/>
                </a:spcAft>
                <a:buSzPct val="100000"/>
                <a:defRPr/>
              </a:pPr>
              <a:t>45</a:t>
            </a:fld>
            <a:endParaRPr lang="en-US" smtClean="0">
              <a:solidFill>
                <a:srgbClr val="898989"/>
              </a:solidFill>
              <a:latin typeface="Arial Black" pitchFamily="34" charset="0"/>
            </a:endParaRPr>
          </a:p>
        </p:txBody>
      </p:sp>
      <p:sp>
        <p:nvSpPr>
          <p:cNvPr id="6042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Consulte el cuestionario (SG pág. 27)</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Revise las respuestas con la clase.</a:t>
            </a:r>
          </a:p>
        </p:txBody>
      </p:sp>
      <p:sp>
        <p:nvSpPr>
          <p:cNvPr id="60421"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2</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Cuestionario</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9E3D95C-7E44-4D0C-94A3-D700CAB3AFAA}" type="slidenum">
              <a:rPr lang="es-ES" smtClean="0">
                <a:solidFill>
                  <a:srgbClr val="898989"/>
                </a:solidFill>
                <a:latin typeface="Arial Black" pitchFamily="34" charset="0"/>
              </a:rPr>
              <a:pPr fontAlgn="base">
                <a:spcBef>
                  <a:spcPct val="0"/>
                </a:spcBef>
                <a:spcAft>
                  <a:spcPct val="0"/>
                </a:spcAft>
                <a:buSzPct val="100000"/>
                <a:defRPr/>
              </a:pPr>
              <a:t>46</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46200"/>
            <a:ext cx="6507163" cy="4686300"/>
          </a:xfrm>
        </p:spPr>
        <p:txBody>
          <a:bodyPr/>
          <a:lstStyle/>
          <a:p>
            <a:pPr marL="457200" indent="-457200" eaLnBrk="1" hangingPunct="1">
              <a:spcBef>
                <a:spcPts val="1013"/>
              </a:spcBef>
              <a:buFont typeface="Calibri Light" pitchFamily="34" charset="0"/>
              <a:buAutoNum type="arabicPeriod"/>
            </a:pPr>
            <a:r>
              <a:rPr lang="es-ES" smtClean="0">
                <a:solidFill>
                  <a:srgbClr val="000000"/>
                </a:solidFill>
                <a:latin typeface="Arial" charset="0"/>
                <a:cs typeface="Arial" charset="0"/>
              </a:rPr>
              <a:t>Jerarquía de controles en orden de efectividad</a:t>
            </a:r>
          </a:p>
          <a:p>
            <a:pPr marL="457200" indent="-457200" eaLnBrk="1" hangingPunct="1">
              <a:lnSpc>
                <a:spcPct val="100000"/>
              </a:lnSpc>
              <a:spcBef>
                <a:spcPct val="0"/>
              </a:spcBef>
              <a:buClrTx/>
              <a:buFont typeface="Arial" charset="0"/>
              <a:buNone/>
            </a:pPr>
            <a:r>
              <a:rPr lang="es-ES" smtClean="0">
                <a:solidFill>
                  <a:srgbClr val="000000"/>
                </a:solidFill>
                <a:latin typeface="Arial" charset="0"/>
                <a:cs typeface="Arial" charset="0"/>
              </a:rPr>
              <a:t>Eliminación, sustitución, ingeniería, administrativo, EPP</a:t>
            </a:r>
          </a:p>
          <a:p>
            <a:pPr marL="457200" indent="-457200" eaLnBrk="1" hangingPunct="1">
              <a:lnSpc>
                <a:spcPct val="100000"/>
              </a:lnSpc>
              <a:spcBef>
                <a:spcPct val="0"/>
              </a:spcBef>
              <a:buClrTx/>
              <a:buFont typeface="Arial" charset="0"/>
              <a:buNone/>
            </a:pPr>
            <a:endParaRPr lang="es-ES" smtClean="0">
              <a:solidFill>
                <a:srgbClr val="000000"/>
              </a:solidFill>
              <a:latin typeface="Arial" charset="0"/>
              <a:cs typeface="Arial" charset="0"/>
            </a:endParaRPr>
          </a:p>
          <a:p>
            <a:pPr marL="457200" indent="-457200" eaLnBrk="1" hangingPunct="1">
              <a:spcBef>
                <a:spcPts val="1013"/>
              </a:spcBef>
              <a:buFont typeface="Calibri Light" pitchFamily="34" charset="0"/>
              <a:buAutoNum type="arabicPeriod" startAt="2"/>
            </a:pPr>
            <a:r>
              <a:rPr lang="es-ES" smtClean="0">
                <a:solidFill>
                  <a:srgbClr val="000000"/>
                </a:solidFill>
                <a:latin typeface="Arial" charset="0"/>
                <a:cs typeface="Arial" charset="0"/>
              </a:rPr>
              <a:t>Observa que falta una reja en la pasarela que está a 10 pies (3 metros) sobre el suelo, pero puede conseguir asistencia colocando una baranda provisoria alrededor del orificio.  ¿Este es un ejemplo de qué tipo de control?</a:t>
            </a:r>
          </a:p>
          <a:p>
            <a:pPr marL="914400" lvl="1" indent="-457200" eaLnBrk="1" hangingPunct="1">
              <a:lnSpc>
                <a:spcPct val="100000"/>
              </a:lnSpc>
              <a:spcBef>
                <a:spcPts val="300"/>
              </a:spcBef>
              <a:buFont typeface="Calibri Light" pitchFamily="34" charset="0"/>
              <a:buAutoNum type="alphaLcPeriod"/>
            </a:pPr>
            <a:r>
              <a:rPr lang="es-ES" smtClean="0">
                <a:solidFill>
                  <a:srgbClr val="000000"/>
                </a:solidFill>
                <a:latin typeface="Arial" charset="0"/>
                <a:cs typeface="Arial" charset="0"/>
              </a:rPr>
              <a:t>Sustitución</a:t>
            </a:r>
          </a:p>
          <a:p>
            <a:pPr marL="914400" lvl="1" indent="-457200" eaLnBrk="1" hangingPunct="1">
              <a:lnSpc>
                <a:spcPct val="100000"/>
              </a:lnSpc>
              <a:spcBef>
                <a:spcPts val="300"/>
              </a:spcBef>
              <a:buFont typeface="Calibri Light" pitchFamily="34" charset="0"/>
              <a:buAutoNum type="alphaLcPeriod"/>
            </a:pPr>
            <a:r>
              <a:rPr lang="es-ES" smtClean="0">
                <a:solidFill>
                  <a:srgbClr val="000000"/>
                </a:solidFill>
                <a:latin typeface="Arial" charset="0"/>
                <a:cs typeface="Arial" charset="0"/>
              </a:rPr>
              <a:t>Eliminación</a:t>
            </a:r>
          </a:p>
          <a:p>
            <a:pPr marL="914400" lvl="1" indent="-457200" eaLnBrk="1" hangingPunct="1">
              <a:lnSpc>
                <a:spcPct val="100000"/>
              </a:lnSpc>
              <a:spcBef>
                <a:spcPts val="300"/>
              </a:spcBef>
              <a:buFont typeface="Calibri Light" pitchFamily="34" charset="0"/>
              <a:buAutoNum type="alphaLcPeriod"/>
            </a:pPr>
            <a:r>
              <a:rPr lang="es-ES" smtClean="0">
                <a:solidFill>
                  <a:srgbClr val="000000"/>
                </a:solidFill>
                <a:latin typeface="Arial" charset="0"/>
                <a:cs typeface="Arial" charset="0"/>
              </a:rPr>
              <a:t>Ingeniería</a:t>
            </a:r>
          </a:p>
          <a:p>
            <a:pPr marL="914400" lvl="1" indent="-457200" eaLnBrk="1" hangingPunct="1">
              <a:lnSpc>
                <a:spcPct val="100000"/>
              </a:lnSpc>
              <a:spcBef>
                <a:spcPts val="300"/>
              </a:spcBef>
              <a:buFont typeface="Calibri Light" pitchFamily="34" charset="0"/>
              <a:buAutoNum type="alphaLcPeriod"/>
            </a:pPr>
            <a:r>
              <a:rPr lang="es-ES" smtClean="0">
                <a:solidFill>
                  <a:srgbClr val="000000"/>
                </a:solidFill>
                <a:latin typeface="Arial" charset="0"/>
                <a:cs typeface="Arial" charset="0"/>
              </a:rPr>
              <a:t>Administrativo</a:t>
            </a:r>
          </a:p>
        </p:txBody>
      </p:sp>
      <p:sp>
        <p:nvSpPr>
          <p:cNvPr id="61445"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2</a:t>
            </a:r>
          </a:p>
        </p:txBody>
      </p:sp>
      <p:sp>
        <p:nvSpPr>
          <p:cNvPr id="6" name="Oval 5"/>
          <p:cNvSpPr/>
          <p:nvPr/>
        </p:nvSpPr>
        <p:spPr>
          <a:xfrm>
            <a:off x="771525" y="511016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48" end="108"/>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23BFAAD-22E7-4923-B030-A8AC96D466FA}" type="slidenum">
              <a:rPr lang="es-ES" smtClean="0">
                <a:solidFill>
                  <a:srgbClr val="898989"/>
                </a:solidFill>
                <a:latin typeface="Arial Black" pitchFamily="34" charset="0"/>
              </a:rPr>
              <a:pPr fontAlgn="base">
                <a:spcBef>
                  <a:spcPct val="0"/>
                </a:spcBef>
                <a:spcAft>
                  <a:spcPct val="0"/>
                </a:spcAft>
                <a:buSzPct val="100000"/>
                <a:defRPr/>
              </a:pPr>
              <a:t>47</a:t>
            </a:fld>
            <a:endParaRPr lang="es-ES" smtClean="0">
              <a:solidFill>
                <a:srgbClr val="898989"/>
              </a:solidFill>
              <a:latin typeface="Arial Black" pitchFamily="34" charset="0"/>
            </a:endParaRPr>
          </a:p>
        </p:txBody>
      </p:sp>
      <p:sp>
        <p:nvSpPr>
          <p:cNvPr id="62468" name="Text Placeholder 3"/>
          <p:cNvSpPr>
            <a:spLocks noGrp="1"/>
          </p:cNvSpPr>
          <p:nvPr>
            <p:ph type="body" sz="quarter" idx="14"/>
          </p:nvPr>
        </p:nvSpPr>
        <p:spPr>
          <a:xfrm>
            <a:off x="358775" y="1317625"/>
            <a:ext cx="6507163" cy="4686300"/>
          </a:xfrm>
        </p:spPr>
        <p:txBody>
          <a:bodyPr>
            <a:normAutofit lnSpcReduction="10000"/>
          </a:bodyPr>
          <a:lstStyle/>
          <a:p>
            <a:pPr marL="457200" indent="-457200" eaLnBrk="1" hangingPunct="1">
              <a:lnSpc>
                <a:spcPct val="100000"/>
              </a:lnSpc>
              <a:spcBef>
                <a:spcPct val="0"/>
              </a:spcBef>
              <a:buFont typeface="Calibri Light" pitchFamily="34" charset="0"/>
              <a:buAutoNum type="arabicPeriod" startAt="3"/>
              <a:defRPr/>
            </a:pPr>
            <a:r>
              <a:rPr lang="es-ES" smtClean="0">
                <a:solidFill>
                  <a:srgbClr val="000000"/>
                </a:solidFill>
                <a:latin typeface="Arial" charset="0"/>
                <a:cs typeface="Arial" charset="0"/>
              </a:rPr>
              <a:t>Un compañero está utilizando el peldaño superior de una escalera para realizar el mantenimiento de un camión volquete.  Usted recuerda haber escuchado en la reunión informal sobre seguridad en escaleras y sugiere a su compañero utilizar una elevadora de tijera (una forma de andamio móvil que eleva a los empleados en un movimiento vertical).  ¿Este es un ejemplo de qué tipo de control?</a:t>
            </a:r>
          </a:p>
          <a:p>
            <a:pPr marL="914400" lvl="1" indent="-457200" eaLnBrk="1" hangingPunct="1">
              <a:lnSpc>
                <a:spcPct val="100000"/>
              </a:lnSpc>
              <a:spcBef>
                <a:spcPct val="0"/>
              </a:spcBef>
              <a:buFont typeface="Calibri Light" pitchFamily="34" charset="0"/>
              <a:buAutoNum type="alphaLcPeriod"/>
              <a:defRPr/>
            </a:pPr>
            <a:r>
              <a:rPr lang="es-ES" smtClean="0">
                <a:solidFill>
                  <a:srgbClr val="000000"/>
                </a:solidFill>
                <a:latin typeface="Arial" charset="0"/>
                <a:cs typeface="Arial" charset="0"/>
              </a:rPr>
              <a:t>EPP</a:t>
            </a:r>
          </a:p>
          <a:p>
            <a:pPr marL="914400" lvl="1" indent="-457200" eaLnBrk="1" hangingPunct="1">
              <a:lnSpc>
                <a:spcPct val="100000"/>
              </a:lnSpc>
              <a:spcBef>
                <a:spcPct val="0"/>
              </a:spcBef>
              <a:buFont typeface="Calibri Light" pitchFamily="34" charset="0"/>
              <a:buAutoNum type="alphaLcPeriod"/>
              <a:defRPr/>
            </a:pPr>
            <a:r>
              <a:rPr lang="es-ES" smtClean="0">
                <a:solidFill>
                  <a:srgbClr val="000000"/>
                </a:solidFill>
                <a:latin typeface="Arial" charset="0"/>
                <a:cs typeface="Arial" charset="0"/>
              </a:rPr>
              <a:t>Sustitución</a:t>
            </a:r>
          </a:p>
          <a:p>
            <a:pPr marL="914400" lvl="1" indent="-457200" eaLnBrk="1" hangingPunct="1">
              <a:lnSpc>
                <a:spcPct val="100000"/>
              </a:lnSpc>
              <a:spcBef>
                <a:spcPct val="0"/>
              </a:spcBef>
              <a:buFont typeface="Calibri Light" pitchFamily="34" charset="0"/>
              <a:buAutoNum type="alphaLcPeriod"/>
              <a:defRPr/>
            </a:pPr>
            <a:r>
              <a:rPr lang="es-ES" smtClean="0">
                <a:solidFill>
                  <a:srgbClr val="000000"/>
                </a:solidFill>
                <a:latin typeface="Arial" charset="0"/>
                <a:cs typeface="Arial" charset="0"/>
              </a:rPr>
              <a:t>Eliminación</a:t>
            </a:r>
          </a:p>
          <a:p>
            <a:pPr marL="914400" lvl="1" indent="-457200" eaLnBrk="1" hangingPunct="1">
              <a:lnSpc>
                <a:spcPct val="100000"/>
              </a:lnSpc>
              <a:spcBef>
                <a:spcPct val="0"/>
              </a:spcBef>
              <a:buFont typeface="Calibri Light" pitchFamily="34" charset="0"/>
              <a:buAutoNum type="alphaLcPeriod"/>
              <a:defRPr/>
            </a:pPr>
            <a:r>
              <a:rPr lang="es-ES" smtClean="0">
                <a:solidFill>
                  <a:srgbClr val="000000"/>
                </a:solidFill>
                <a:latin typeface="Arial" charset="0"/>
                <a:cs typeface="Arial" charset="0"/>
              </a:rPr>
              <a:t>Administrativo</a:t>
            </a:r>
          </a:p>
        </p:txBody>
      </p:sp>
      <p:sp>
        <p:nvSpPr>
          <p:cNvPr id="62469"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2</a:t>
            </a:r>
          </a:p>
        </p:txBody>
      </p:sp>
      <p:sp>
        <p:nvSpPr>
          <p:cNvPr id="6" name="Oval 5"/>
          <p:cNvSpPr/>
          <p:nvPr/>
        </p:nvSpPr>
        <p:spPr>
          <a:xfrm>
            <a:off x="784225" y="5030788"/>
            <a:ext cx="403225" cy="354012"/>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19827A2-EF8E-4492-A9AD-3D5BFFE713C8}" type="slidenum">
              <a:rPr lang="es-ES" smtClean="0">
                <a:solidFill>
                  <a:srgbClr val="898989"/>
                </a:solidFill>
                <a:latin typeface="Arial Black" pitchFamily="34" charset="0"/>
              </a:rPr>
              <a:pPr fontAlgn="base">
                <a:spcBef>
                  <a:spcPct val="0"/>
                </a:spcBef>
                <a:spcAft>
                  <a:spcPct val="0"/>
                </a:spcAft>
                <a:buSzPct val="100000"/>
                <a:defRPr/>
              </a:pPr>
              <a:t>48</a:t>
            </a:fld>
            <a:endParaRPr lang="es-ES" smtClean="0">
              <a:solidFill>
                <a:srgbClr val="898989"/>
              </a:solidFill>
              <a:latin typeface="Arial Black" pitchFamily="34" charset="0"/>
            </a:endParaRPr>
          </a:p>
        </p:txBody>
      </p:sp>
      <p:sp>
        <p:nvSpPr>
          <p:cNvPr id="63492" name="Text Placeholder 3"/>
          <p:cNvSpPr>
            <a:spLocks noGrp="1"/>
          </p:cNvSpPr>
          <p:nvPr>
            <p:ph type="body" sz="quarter" idx="14"/>
          </p:nvPr>
        </p:nvSpPr>
        <p:spPr>
          <a:xfrm>
            <a:off x="358775" y="1317625"/>
            <a:ext cx="6507163" cy="4686300"/>
          </a:xfrm>
        </p:spPr>
        <p:txBody>
          <a:bodyPr>
            <a:normAutofit fontScale="92500" lnSpcReduction="20000"/>
          </a:bodyPr>
          <a:lstStyle/>
          <a:p>
            <a:pPr marL="457200" indent="-457200" eaLnBrk="1" hangingPunct="1">
              <a:lnSpc>
                <a:spcPct val="100000"/>
              </a:lnSpc>
              <a:spcBef>
                <a:spcPct val="0"/>
              </a:spcBef>
              <a:buFont typeface="Calibri Light" pitchFamily="34" charset="0"/>
              <a:buAutoNum type="arabicPeriod" startAt="4"/>
              <a:defRPr/>
            </a:pPr>
            <a:r>
              <a:rPr lang="es-ES" dirty="0" smtClean="0">
                <a:solidFill>
                  <a:srgbClr val="000000"/>
                </a:solidFill>
              </a:rPr>
              <a:t>En la reunión de seguridad, anuncian que se están instalando pasamanos en la sala de tanque para evitar que los empleados se caigan de la plataforma.  ¿Este es un ejemplo de qué tipo de control?</a:t>
            </a:r>
          </a:p>
          <a:p>
            <a:pPr marL="914400" lvl="1" indent="-457200" eaLnBrk="1" hangingPunct="1">
              <a:lnSpc>
                <a:spcPct val="100000"/>
              </a:lnSpc>
              <a:spcBef>
                <a:spcPct val="0"/>
              </a:spcBef>
              <a:buFont typeface="Calibri Light" pitchFamily="34" charset="0"/>
              <a:buAutoNum type="alphaLcPeriod"/>
              <a:defRPr/>
            </a:pPr>
            <a:r>
              <a:rPr lang="es-ES" dirty="0" err="1" smtClean="0">
                <a:solidFill>
                  <a:srgbClr val="000000"/>
                </a:solidFill>
              </a:rPr>
              <a:t>EPP</a:t>
            </a:r>
            <a:endParaRPr lang="es-ES" dirty="0" smtClean="0">
              <a:solidFill>
                <a:srgbClr val="000000"/>
              </a:solidFill>
            </a:endParaRP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Sustitución</a:t>
            </a: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Ingeniería</a:t>
            </a: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Administrativo</a:t>
            </a:r>
          </a:p>
          <a:p>
            <a:pPr marL="457200" indent="-457200" eaLnBrk="1" hangingPunct="1">
              <a:lnSpc>
                <a:spcPct val="100000"/>
              </a:lnSpc>
              <a:spcBef>
                <a:spcPct val="0"/>
              </a:spcBef>
              <a:buFont typeface="Calibri Light" pitchFamily="34" charset="0"/>
              <a:buAutoNum type="alphaLcPeriod"/>
              <a:defRPr/>
            </a:pPr>
            <a:endParaRPr lang="es-ES" dirty="0" smtClean="0">
              <a:solidFill>
                <a:srgbClr val="000000"/>
              </a:solidFill>
            </a:endParaRPr>
          </a:p>
          <a:p>
            <a:pPr marL="457200" indent="-457200" eaLnBrk="1" hangingPunct="1">
              <a:lnSpc>
                <a:spcPct val="100000"/>
              </a:lnSpc>
              <a:spcBef>
                <a:spcPct val="0"/>
              </a:spcBef>
              <a:buFont typeface="Calibri Light" pitchFamily="34" charset="0"/>
              <a:buAutoNum type="arabicPeriod" startAt="5"/>
              <a:defRPr/>
            </a:pPr>
            <a:r>
              <a:rPr lang="es-ES" dirty="0" smtClean="0">
                <a:solidFill>
                  <a:srgbClr val="000000"/>
                </a:solidFill>
              </a:rPr>
              <a:t>Observará un cartel que dice “Punto de ajuste de anillo en D”.  ¿Este es un ejemplo de qué tipo de control?</a:t>
            </a:r>
          </a:p>
          <a:p>
            <a:pPr marL="914400" lvl="1" indent="-457200" eaLnBrk="1" hangingPunct="1">
              <a:lnSpc>
                <a:spcPct val="100000"/>
              </a:lnSpc>
              <a:spcBef>
                <a:spcPct val="0"/>
              </a:spcBef>
              <a:buFont typeface="Calibri Light" pitchFamily="34" charset="0"/>
              <a:buAutoNum type="alphaLcPeriod"/>
              <a:defRPr/>
            </a:pPr>
            <a:r>
              <a:rPr lang="es-ES" dirty="0" err="1" smtClean="0">
                <a:solidFill>
                  <a:srgbClr val="000000"/>
                </a:solidFill>
              </a:rPr>
              <a:t>EPP</a:t>
            </a:r>
            <a:endParaRPr lang="es-ES" dirty="0" smtClean="0">
              <a:solidFill>
                <a:srgbClr val="000000"/>
              </a:solidFill>
            </a:endParaRP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Eliminación</a:t>
            </a: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Ingeniería</a:t>
            </a:r>
          </a:p>
          <a:p>
            <a:pPr marL="914400" lvl="1" indent="-457200" eaLnBrk="1" hangingPunct="1">
              <a:lnSpc>
                <a:spcPct val="100000"/>
              </a:lnSpc>
              <a:spcBef>
                <a:spcPct val="0"/>
              </a:spcBef>
              <a:buFont typeface="Calibri Light" pitchFamily="34" charset="0"/>
              <a:buAutoNum type="alphaLcPeriod"/>
              <a:defRPr/>
            </a:pPr>
            <a:r>
              <a:rPr lang="es-ES" dirty="0" smtClean="0">
                <a:solidFill>
                  <a:srgbClr val="000000"/>
                </a:solidFill>
              </a:rPr>
              <a:t>Administrativo</a:t>
            </a:r>
          </a:p>
          <a:p>
            <a:pPr marL="457200" indent="-457200" eaLnBrk="1" hangingPunct="1">
              <a:lnSpc>
                <a:spcPct val="100000"/>
              </a:lnSpc>
              <a:spcBef>
                <a:spcPct val="0"/>
              </a:spcBef>
              <a:buFont typeface="Calibri Light" pitchFamily="34" charset="0"/>
              <a:buAutoNum type="alphaLcPeriod"/>
              <a:defRPr/>
            </a:pPr>
            <a:endParaRPr lang="es-ES" dirty="0" smtClean="0">
              <a:solidFill>
                <a:srgbClr val="000000"/>
              </a:solidFill>
            </a:endParaRPr>
          </a:p>
          <a:p>
            <a:pPr marL="457200" indent="-457200" eaLnBrk="1" hangingPunct="1">
              <a:lnSpc>
                <a:spcPct val="100000"/>
              </a:lnSpc>
              <a:spcBef>
                <a:spcPct val="0"/>
              </a:spcBef>
              <a:buFont typeface="Calibri Light" pitchFamily="34" charset="0"/>
              <a:buAutoNum type="alphaLcPeriod"/>
              <a:defRPr/>
            </a:pPr>
            <a:endParaRPr lang="es-ES" dirty="0" smtClean="0">
              <a:solidFill>
                <a:srgbClr val="000000"/>
              </a:solidFill>
            </a:endParaRPr>
          </a:p>
          <a:p>
            <a:pPr marL="457200" indent="-457200" eaLnBrk="1" hangingPunct="1">
              <a:lnSpc>
                <a:spcPct val="100000"/>
              </a:lnSpc>
              <a:spcBef>
                <a:spcPct val="0"/>
              </a:spcBef>
              <a:buFont typeface="Calibri Light" pitchFamily="34" charset="0"/>
              <a:buAutoNum type="alphaLcPeriod"/>
              <a:defRPr/>
            </a:pPr>
            <a:endParaRPr lang="es-ES" dirty="0" smtClean="0">
              <a:solidFill>
                <a:srgbClr val="000000"/>
              </a:solidFill>
            </a:endParaRPr>
          </a:p>
        </p:txBody>
      </p:sp>
      <p:sp>
        <p:nvSpPr>
          <p:cNvPr id="6349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2</a:t>
            </a:r>
          </a:p>
        </p:txBody>
      </p:sp>
      <p:sp>
        <p:nvSpPr>
          <p:cNvPr id="6" name="Oval 5"/>
          <p:cNvSpPr/>
          <p:nvPr/>
        </p:nvSpPr>
        <p:spPr>
          <a:xfrm>
            <a:off x="798513" y="3008313"/>
            <a:ext cx="404812"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
        <p:nvSpPr>
          <p:cNvPr id="7" name="Oval 6"/>
          <p:cNvSpPr/>
          <p:nvPr/>
        </p:nvSpPr>
        <p:spPr>
          <a:xfrm>
            <a:off x="798513" y="5216525"/>
            <a:ext cx="404812" cy="35401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s-ES" sz="1350"/>
          </a:p>
        </p:txBody>
      </p:sp>
      <p:sp>
        <p:nvSpPr>
          <p:cNvPr id="64516" name="Title 1"/>
          <p:cNvSpPr>
            <a:spLocks noGrp="1"/>
          </p:cNvSpPr>
          <p:nvPr>
            <p:ph type="title"/>
          </p:nvPr>
        </p:nvSpPr>
        <p:spPr>
          <a:xfrm rot="16200000">
            <a:off x="5059363" y="2659062"/>
            <a:ext cx="6313488" cy="995363"/>
          </a:xfrm>
        </p:spPr>
        <p:txBody>
          <a:bodyPr/>
          <a:lstStyle/>
          <a:p>
            <a:pPr eaLnBrk="1" hangingPunct="1"/>
            <a:r>
              <a:rPr lang="es-ES" sz="3000" smtClean="0">
                <a:solidFill>
                  <a:srgbClr val="00B0F0"/>
                </a:solidFill>
                <a:latin typeface="Arial Black" pitchFamily="34" charset="0"/>
              </a:rPr>
              <a:t>MÓDULO 3: </a:t>
            </a:r>
            <a:r>
              <a:rPr lang="es-ES" sz="3000" smtClean="0">
                <a:solidFill>
                  <a:srgbClr val="FFFFFF"/>
                </a:solidFill>
                <a:latin typeface="Arial Black" pitchFamily="34" charset="0"/>
              </a:rPr>
              <a:t>Identificación de componentes y sistemas</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81EFBA7-4581-4ED4-900F-7D5A844B9DCA}" type="slidenum">
              <a:rPr lang="es-ES" smtClean="0">
                <a:solidFill>
                  <a:srgbClr val="898989"/>
                </a:solidFill>
                <a:latin typeface="Arial Black" pitchFamily="34" charset="0"/>
              </a:rPr>
              <a:pPr fontAlgn="base">
                <a:spcBef>
                  <a:spcPct val="0"/>
                </a:spcBef>
                <a:spcAft>
                  <a:spcPct val="0"/>
                </a:spcAft>
                <a:buSzPct val="100000"/>
                <a:defRPr/>
              </a:pPr>
              <a:t>5</a:t>
            </a:fld>
            <a:endParaRPr lang="es-ES" smtClean="0">
              <a:solidFill>
                <a:srgbClr val="898989"/>
              </a:solidFill>
              <a:latin typeface="Arial Black" pitchFamily="34" charset="0"/>
            </a:endParaRPr>
          </a:p>
        </p:txBody>
      </p:sp>
      <p:sp>
        <p:nvSpPr>
          <p:cNvPr id="19460" name="Text Placeholder 3"/>
          <p:cNvSpPr>
            <a:spLocks noGrp="1"/>
          </p:cNvSpPr>
          <p:nvPr>
            <p:ph type="body" sz="quarter" idx="14"/>
          </p:nvPr>
        </p:nvSpPr>
        <p:spPr>
          <a:xfrm>
            <a:off x="379413" y="1350963"/>
            <a:ext cx="6486525" cy="4486275"/>
          </a:xfrm>
        </p:spPr>
        <p:txBody>
          <a:bodyPr/>
          <a:lstStyle/>
          <a:p>
            <a:pPr eaLnBrk="1" hangingPunct="1">
              <a:spcBef>
                <a:spcPts val="1013"/>
              </a:spcBef>
            </a:pPr>
            <a:r>
              <a:rPr lang="es-ES" smtClean="0">
                <a:solidFill>
                  <a:srgbClr val="000000"/>
                </a:solidFill>
                <a:latin typeface="Arial" charset="0"/>
                <a:cs typeface="Arial" charset="0"/>
              </a:rPr>
              <a:t>Revise la Política de salud y seguridad (SG pág. iv-v)</a:t>
            </a:r>
          </a:p>
          <a:p>
            <a:pPr eaLnBrk="1" hangingPunct="1">
              <a:spcBef>
                <a:spcPts val="1013"/>
              </a:spcBef>
            </a:pPr>
            <a:r>
              <a:rPr lang="es-ES" smtClean="0">
                <a:solidFill>
                  <a:srgbClr val="000000"/>
                </a:solidFill>
                <a:latin typeface="Arial" charset="0"/>
                <a:cs typeface="Arial" charset="0"/>
              </a:rPr>
              <a:t>¿Cómo la salud y la seguridad son una prioridad para Freeport-McMoRan? </a:t>
            </a:r>
          </a:p>
        </p:txBody>
      </p:sp>
      <p:sp>
        <p:nvSpPr>
          <p:cNvPr id="19461" name="Text Placeholder 4"/>
          <p:cNvSpPr>
            <a:spLocks noGrp="1"/>
          </p:cNvSpPr>
          <p:nvPr>
            <p:ph type="body" sz="quarter" idx="15"/>
          </p:nvPr>
        </p:nvSpPr>
        <p:spPr>
          <a:xfrm>
            <a:off x="379413" y="574675"/>
            <a:ext cx="6237287" cy="1890713"/>
          </a:xfrm>
        </p:spPr>
        <p:txBody>
          <a:bodyPr/>
          <a:lstStyle/>
          <a:p>
            <a:pPr eaLnBrk="1" hangingPunct="1">
              <a:spcBef>
                <a:spcPts val="1013"/>
              </a:spcBef>
              <a:buClrTx/>
              <a:buFont typeface="Arial" charset="0"/>
              <a:buNone/>
            </a:pPr>
            <a:r>
              <a:rPr lang="es-ES" smtClean="0"/>
              <a:t>Política de salud y seguridad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963B923-CD47-4EBD-8F7B-496B80FC33DE}" type="slidenum">
              <a:rPr lang="es-ES" smtClean="0">
                <a:solidFill>
                  <a:srgbClr val="898989"/>
                </a:solidFill>
                <a:latin typeface="Arial Black" pitchFamily="34" charset="0"/>
              </a:rPr>
              <a:pPr fontAlgn="base">
                <a:spcBef>
                  <a:spcPct val="0"/>
                </a:spcBef>
                <a:spcAft>
                  <a:spcPct val="0"/>
                </a:spcAft>
                <a:buSzPct val="100000"/>
                <a:defRPr/>
              </a:pPr>
              <a:t>50</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El ABC de la protección para caídas</a:t>
            </a:r>
          </a:p>
          <a:p>
            <a:pPr marL="0" indent="0" eaLnBrk="1" hangingPunct="1">
              <a:spcBef>
                <a:spcPts val="1013"/>
              </a:spcBef>
            </a:pPr>
            <a:r>
              <a:rPr lang="es-ES" smtClean="0">
                <a:solidFill>
                  <a:srgbClr val="000000"/>
                </a:solidFill>
                <a:latin typeface="Arial" charset="0"/>
                <a:cs typeface="Arial" charset="0"/>
              </a:rPr>
              <a:t>A = Anclajes o puntos de anclaje</a:t>
            </a:r>
          </a:p>
          <a:p>
            <a:pPr marL="0" indent="0" eaLnBrk="1" hangingPunct="1">
              <a:spcBef>
                <a:spcPts val="1013"/>
              </a:spcBef>
            </a:pPr>
            <a:r>
              <a:rPr lang="es-ES" smtClean="0">
                <a:solidFill>
                  <a:srgbClr val="000000"/>
                </a:solidFill>
                <a:latin typeface="Arial" charset="0"/>
                <a:cs typeface="Arial" charset="0"/>
              </a:rPr>
              <a:t>B = Dispositivo de presión para el cuerpo (EPP)</a:t>
            </a:r>
          </a:p>
          <a:p>
            <a:pPr marL="0" indent="0" eaLnBrk="1" hangingPunct="1">
              <a:spcBef>
                <a:spcPts val="1013"/>
              </a:spcBef>
            </a:pPr>
            <a:r>
              <a:rPr lang="es-ES" smtClean="0">
                <a:solidFill>
                  <a:srgbClr val="000000"/>
                </a:solidFill>
                <a:latin typeface="Arial" charset="0"/>
                <a:cs typeface="Arial" charset="0"/>
              </a:rPr>
              <a:t>C = Dispositivos de conexión</a:t>
            </a:r>
          </a:p>
        </p:txBody>
      </p:sp>
      <p:sp>
        <p:nvSpPr>
          <p:cNvPr id="65541" name="Text Placeholder 4"/>
          <p:cNvSpPr>
            <a:spLocks noGrp="1"/>
          </p:cNvSpPr>
          <p:nvPr>
            <p:ph type="body" sz="quarter" idx="15"/>
          </p:nvPr>
        </p:nvSpPr>
        <p:spPr>
          <a:xfrm>
            <a:off x="0" y="588963"/>
            <a:ext cx="8343900" cy="765175"/>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pic>
        <p:nvPicPr>
          <p:cNvPr id="65542" name="Picture 9" descr="T:\DEPARTMENTS\Safety\_Safety Courses\_Working at Heights\5_Pictures &amp; Videos\Variety\Morenci truck sho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2995613"/>
            <a:ext cx="2552700" cy="19145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3" name="Picture 10" descr="T:\DEPARTMENTS\Safety\_Safety Courses\_Working at Heights\5_Pictures &amp; Videos\Tyrone 012715\100NIKON\DSCN020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60725" y="2990850"/>
            <a:ext cx="2571750" cy="19256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1" descr="T:\DEPARTMENTS\Safety\_Safety Courses\_Working at Heights\5_Pictures &amp; Videos\Climax March 2015\DSCN007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35675" y="2990850"/>
            <a:ext cx="2308225" cy="19192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charRg st="24" end="5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charRg st="53" end="7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charRg st="73" end="9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21A455B-E435-4638-9EBC-D84258DAE002}" type="slidenum">
              <a:rPr lang="es-ES" smtClean="0">
                <a:solidFill>
                  <a:srgbClr val="898989"/>
                </a:solidFill>
                <a:latin typeface="Arial Black" pitchFamily="34" charset="0"/>
              </a:rPr>
              <a:pPr fontAlgn="base">
                <a:spcBef>
                  <a:spcPct val="0"/>
                </a:spcBef>
                <a:spcAft>
                  <a:spcPct val="0"/>
                </a:spcAft>
                <a:buSzPct val="100000"/>
                <a:defRPr/>
              </a:pPr>
              <a:t>51</a:t>
            </a:fld>
            <a:endParaRPr lang="es-ES" smtClean="0">
              <a:solidFill>
                <a:srgbClr val="898989"/>
              </a:solidFill>
              <a:latin typeface="Arial Black" pitchFamily="34" charset="0"/>
            </a:endParaRPr>
          </a:p>
        </p:txBody>
      </p:sp>
      <p:sp>
        <p:nvSpPr>
          <p:cNvPr id="66564" name="Text Placeholder 3"/>
          <p:cNvSpPr>
            <a:spLocks noGrp="1"/>
          </p:cNvSpPr>
          <p:nvPr>
            <p:ph type="body" sz="quarter" idx="14"/>
          </p:nvPr>
        </p:nvSpPr>
        <p:spPr>
          <a:xfrm>
            <a:off x="358775" y="1347788"/>
            <a:ext cx="7169785" cy="4686300"/>
          </a:xfrm>
        </p:spPr>
        <p:txBody>
          <a:bodyPr/>
          <a:lstStyle/>
          <a:p>
            <a:pPr marL="0" indent="0" eaLnBrk="1" hangingPunct="1">
              <a:spcBef>
                <a:spcPts val="1013"/>
              </a:spcBef>
              <a:buClrTx/>
              <a:buFont typeface="Arial" charset="0"/>
              <a:buNone/>
            </a:pPr>
            <a:r>
              <a:rPr lang="es-ES" dirty="0" smtClean="0">
                <a:solidFill>
                  <a:srgbClr val="000000"/>
                </a:solidFill>
                <a:latin typeface="Arial" charset="0"/>
                <a:cs typeface="Arial" charset="0"/>
              </a:rPr>
              <a:t>ABC</a:t>
            </a:r>
          </a:p>
          <a:p>
            <a:pPr marL="0" indent="0" eaLnBrk="1" hangingPunct="1">
              <a:spcBef>
                <a:spcPts val="1013"/>
              </a:spcBef>
            </a:pPr>
            <a:r>
              <a:rPr lang="es-ES" dirty="0" smtClean="0">
                <a:solidFill>
                  <a:srgbClr val="000000"/>
                </a:solidFill>
                <a:latin typeface="Arial" charset="0"/>
                <a:cs typeface="Arial" charset="0"/>
              </a:rPr>
              <a:t>Tómese dos minutos para leer “Estar alerta” (SG </a:t>
            </a:r>
            <a:r>
              <a:rPr lang="es-ES" dirty="0" err="1" smtClean="0">
                <a:solidFill>
                  <a:srgbClr val="000000"/>
                </a:solidFill>
                <a:latin typeface="Arial" charset="0"/>
                <a:cs typeface="Arial" charset="0"/>
              </a:rPr>
              <a:t>pág.34</a:t>
            </a:r>
            <a:r>
              <a:rPr lang="es-ES" dirty="0" smtClean="0">
                <a:solidFill>
                  <a:srgbClr val="000000"/>
                </a:solidFill>
                <a:latin typeface="Arial" charset="0"/>
                <a:cs typeface="Arial" charset="0"/>
              </a:rPr>
              <a:t>)</a:t>
            </a:r>
          </a:p>
          <a:p>
            <a:pPr marL="0" indent="0" eaLnBrk="1" hangingPunct="1">
              <a:spcBef>
                <a:spcPts val="1013"/>
              </a:spcBef>
            </a:pPr>
            <a:r>
              <a:rPr lang="es-ES" dirty="0" smtClean="0">
                <a:solidFill>
                  <a:srgbClr val="000000"/>
                </a:solidFill>
                <a:latin typeface="Arial" charset="0"/>
                <a:cs typeface="Arial" charset="0"/>
              </a:rPr>
              <a:t>¿Por qué esto fue un éxito en materia de seguridad?</a:t>
            </a:r>
          </a:p>
        </p:txBody>
      </p:sp>
      <p:sp>
        <p:nvSpPr>
          <p:cNvPr id="66565" name="Text Placeholder 4"/>
          <p:cNvSpPr>
            <a:spLocks noGrp="1"/>
          </p:cNvSpPr>
          <p:nvPr>
            <p:ph type="body" sz="quarter" idx="15"/>
          </p:nvPr>
        </p:nvSpPr>
        <p:spPr>
          <a:xfrm>
            <a:off x="26988" y="452438"/>
            <a:ext cx="8366125" cy="763587"/>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pic>
        <p:nvPicPr>
          <p:cNvPr id="665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8" y="3128963"/>
            <a:ext cx="3757612" cy="263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157913"/>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40AB5C9-22CA-497D-8098-3115BB4DB864}" type="slidenum">
              <a:rPr lang="es-ES" smtClean="0">
                <a:solidFill>
                  <a:srgbClr val="898989"/>
                </a:solidFill>
                <a:latin typeface="Arial Black" pitchFamily="34" charset="0"/>
              </a:rPr>
              <a:pPr fontAlgn="base">
                <a:spcBef>
                  <a:spcPct val="0"/>
                </a:spcBef>
                <a:spcAft>
                  <a:spcPct val="0"/>
                </a:spcAft>
                <a:buSzPct val="100000"/>
                <a:defRPr/>
              </a:pPr>
              <a:t>52</a:t>
            </a:fld>
            <a:endParaRPr lang="es-ES" smtClean="0">
              <a:solidFill>
                <a:srgbClr val="898989"/>
              </a:solidFill>
              <a:latin typeface="Arial Black" pitchFamily="34" charset="0"/>
            </a:endParaRPr>
          </a:p>
        </p:txBody>
      </p:sp>
      <p:sp>
        <p:nvSpPr>
          <p:cNvPr id="67588"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Anclaje</a:t>
            </a:r>
          </a:p>
          <a:p>
            <a:pPr marL="0" indent="0" eaLnBrk="1" hangingPunct="1">
              <a:spcBef>
                <a:spcPts val="1013"/>
              </a:spcBef>
            </a:pPr>
            <a:r>
              <a:rPr lang="es-ES" smtClean="0">
                <a:solidFill>
                  <a:srgbClr val="000000"/>
                </a:solidFill>
                <a:latin typeface="Arial" charset="0"/>
                <a:cs typeface="Arial" charset="0"/>
              </a:rPr>
              <a:t>Fundamento de un sistema de protección para caídas</a:t>
            </a:r>
          </a:p>
        </p:txBody>
      </p:sp>
      <p:sp>
        <p:nvSpPr>
          <p:cNvPr id="67589" name="Text Placeholder 4"/>
          <p:cNvSpPr>
            <a:spLocks noGrp="1"/>
          </p:cNvSpPr>
          <p:nvPr>
            <p:ph type="body" sz="quarter" idx="15"/>
          </p:nvPr>
        </p:nvSpPr>
        <p:spPr>
          <a:xfrm>
            <a:off x="0" y="460375"/>
            <a:ext cx="8221663"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pic>
        <p:nvPicPr>
          <p:cNvPr id="67590" name="Picture 5" descr="Z:\DEPARTMENTS\Safety\_Safety Courses\_Working at Heights\5_Pictures &amp; Videos\Morenci 012815\DSCN0433.JPG"/>
          <p:cNvPicPr>
            <a:picLocks noChangeAspect="1"/>
          </p:cNvPicPr>
          <p:nvPr/>
        </p:nvPicPr>
        <p:blipFill>
          <a:blip r:embed="rId3">
            <a:extLst>
              <a:ext uri="{28A0092B-C50C-407E-A947-70E740481C1C}">
                <a14:useLocalDpi xmlns:a14="http://schemas.microsoft.com/office/drawing/2010/main" val="0"/>
              </a:ext>
            </a:extLst>
          </a:blip>
          <a:srcRect l="3777"/>
          <a:stretch>
            <a:fillRect/>
          </a:stretch>
        </p:blipFill>
        <p:spPr bwMode="auto">
          <a:xfrm>
            <a:off x="498475" y="2527300"/>
            <a:ext cx="3044825" cy="2543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7591" name="Picture 6" descr="Z:\DEPARTMENTS\Safety\_Safety Courses\_Working at Heights\5_Pictures &amp; Videos\Photos from FP trailer\DSCN048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7925" y="2517775"/>
            <a:ext cx="3149600" cy="2552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3E99CDB-B483-41F1-B52C-5C294C2FC28D}" type="slidenum">
              <a:rPr lang="es-ES" smtClean="0">
                <a:solidFill>
                  <a:srgbClr val="898989"/>
                </a:solidFill>
                <a:latin typeface="Arial Black" pitchFamily="34" charset="0"/>
              </a:rPr>
              <a:pPr fontAlgn="base">
                <a:spcBef>
                  <a:spcPct val="0"/>
                </a:spcBef>
                <a:spcAft>
                  <a:spcPct val="0"/>
                </a:spcAft>
                <a:buSzPct val="100000"/>
                <a:defRPr/>
              </a:pPr>
              <a:t>53</a:t>
            </a:fld>
            <a:endParaRPr lang="es-ES" smtClean="0">
              <a:solidFill>
                <a:srgbClr val="898989"/>
              </a:solidFill>
              <a:latin typeface="Arial Black" pitchFamily="34" charset="0"/>
            </a:endParaRPr>
          </a:p>
        </p:txBody>
      </p:sp>
      <p:sp>
        <p:nvSpPr>
          <p:cNvPr id="68612"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Correa de viga</a:t>
            </a:r>
          </a:p>
          <a:p>
            <a:pPr marL="0" indent="0" eaLnBrk="1" hangingPunct="1">
              <a:spcBef>
                <a:spcPts val="1013"/>
              </a:spcBef>
            </a:pPr>
            <a:r>
              <a:rPr lang="es-ES" smtClean="0">
                <a:solidFill>
                  <a:srgbClr val="000000"/>
                </a:solidFill>
                <a:latin typeface="Arial" charset="0"/>
                <a:cs typeface="Arial" charset="0"/>
              </a:rPr>
              <a:t>Tipo de conector de anclaje provisorio</a:t>
            </a:r>
          </a:p>
        </p:txBody>
      </p:sp>
      <p:pic>
        <p:nvPicPr>
          <p:cNvPr id="68613" name="Picture 5" descr="Z:\DEPARTMENTS\Safety\_Safety Courses\_Working at Heights\5_Pictures &amp; Videos\Variety\FP equipment 051815\DSCN026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650" y="2509838"/>
            <a:ext cx="4422775" cy="355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8614" name="Text Placeholder 4"/>
          <p:cNvSpPr>
            <a:spLocks noGrp="1"/>
          </p:cNvSpPr>
          <p:nvPr>
            <p:ph type="body" sz="quarter" idx="15"/>
          </p:nvPr>
        </p:nvSpPr>
        <p:spPr>
          <a:xfrm>
            <a:off x="0" y="320675"/>
            <a:ext cx="8564563" cy="763588"/>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76C53E4-87D5-4A3F-A803-654A9B79FBDA}" type="slidenum">
              <a:rPr lang="es-ES" smtClean="0">
                <a:solidFill>
                  <a:srgbClr val="898989"/>
                </a:solidFill>
                <a:latin typeface="Arial Black" pitchFamily="34" charset="0"/>
              </a:rPr>
              <a:pPr fontAlgn="base">
                <a:spcBef>
                  <a:spcPct val="0"/>
                </a:spcBef>
                <a:spcAft>
                  <a:spcPct val="0"/>
                </a:spcAft>
                <a:buSzPct val="100000"/>
                <a:defRPr/>
              </a:pPr>
              <a:t>54</a:t>
            </a:fld>
            <a:endParaRPr lang="es-ES" smtClean="0">
              <a:solidFill>
                <a:srgbClr val="898989"/>
              </a:solidFill>
              <a:latin typeface="Arial Black" pitchFamily="34" charset="0"/>
            </a:endParaRPr>
          </a:p>
        </p:txBody>
      </p:sp>
      <p:sp>
        <p:nvSpPr>
          <p:cNvPr id="69636"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Abrazadera de viga en I</a:t>
            </a:r>
          </a:p>
          <a:p>
            <a:pPr marL="0" indent="0" eaLnBrk="1" hangingPunct="1">
              <a:spcBef>
                <a:spcPts val="1013"/>
              </a:spcBef>
            </a:pPr>
            <a:r>
              <a:rPr lang="es-ES" smtClean="0">
                <a:solidFill>
                  <a:srgbClr val="000000"/>
                </a:solidFill>
                <a:latin typeface="Arial" charset="0"/>
                <a:cs typeface="Arial" charset="0"/>
              </a:rPr>
              <a:t>Otro conector de anclaje</a:t>
            </a:r>
          </a:p>
          <a:p>
            <a:pPr marL="0" indent="0" eaLnBrk="1" hangingPunct="1">
              <a:spcBef>
                <a:spcPts val="1013"/>
              </a:spcBef>
            </a:pPr>
            <a:r>
              <a:rPr lang="es-ES" smtClean="0">
                <a:solidFill>
                  <a:srgbClr val="000000"/>
                </a:solidFill>
                <a:latin typeface="Arial" charset="0"/>
                <a:cs typeface="Arial" charset="0"/>
              </a:rPr>
              <a:t>También conocido como anclaje de viga fijo</a:t>
            </a:r>
          </a:p>
        </p:txBody>
      </p:sp>
      <p:pic>
        <p:nvPicPr>
          <p:cNvPr id="69637" name="Picture 5" descr="T:\DEPARTMENTS\Safety\_Safety Courses\_Working at Heights\5_Pictures &amp; Videos\Component ID\DSCN1038.JPG"/>
          <p:cNvPicPr>
            <a:picLocks noChangeAspect="1"/>
          </p:cNvPicPr>
          <p:nvPr/>
        </p:nvPicPr>
        <p:blipFill>
          <a:blip r:embed="rId3">
            <a:extLst>
              <a:ext uri="{28A0092B-C50C-407E-A947-70E740481C1C}">
                <a14:useLocalDpi xmlns:a14="http://schemas.microsoft.com/office/drawing/2010/main" val="0"/>
              </a:ext>
            </a:extLst>
          </a:blip>
          <a:srcRect t="16257" b="14180"/>
          <a:stretch>
            <a:fillRect/>
          </a:stretch>
        </p:blipFill>
        <p:spPr bwMode="auto">
          <a:xfrm>
            <a:off x="493713" y="2676525"/>
            <a:ext cx="3641725" cy="3070225"/>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69638" name="Picture 6" descr="T:\DEPARTMENTS\Safety\_Safety Courses\_Working at Heights\5_Pictures &amp; Videos\Component ID\DSCN1041.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78325" y="2676525"/>
            <a:ext cx="2487613" cy="30702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9639" name="Text Placeholder 4"/>
          <p:cNvSpPr>
            <a:spLocks noGrp="1"/>
          </p:cNvSpPr>
          <p:nvPr>
            <p:ph type="body" sz="quarter" idx="15"/>
          </p:nvPr>
        </p:nvSpPr>
        <p:spPr>
          <a:xfrm>
            <a:off x="-114300" y="361950"/>
            <a:ext cx="8602663" cy="763588"/>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B67E6EF-47EE-4370-8256-9AF27A497FCB}" type="slidenum">
              <a:rPr lang="es-ES" smtClean="0">
                <a:solidFill>
                  <a:srgbClr val="898989"/>
                </a:solidFill>
                <a:latin typeface="Arial Black" pitchFamily="34" charset="0"/>
              </a:rPr>
              <a:pPr fontAlgn="base">
                <a:spcBef>
                  <a:spcPct val="0"/>
                </a:spcBef>
                <a:spcAft>
                  <a:spcPct val="0"/>
                </a:spcAft>
                <a:buSzPct val="100000"/>
                <a:defRPr/>
              </a:pPr>
              <a:t>55</a:t>
            </a:fld>
            <a:endParaRPr lang="es-ES" smtClean="0">
              <a:solidFill>
                <a:srgbClr val="898989"/>
              </a:solidFill>
              <a:latin typeface="Arial Black" pitchFamily="34" charset="0"/>
            </a:endParaRPr>
          </a:p>
        </p:txBody>
      </p:sp>
      <p:sp>
        <p:nvSpPr>
          <p:cNvPr id="70660" name="Text Placeholder 3"/>
          <p:cNvSpPr>
            <a:spLocks noGrp="1"/>
          </p:cNvSpPr>
          <p:nvPr>
            <p:ph type="body" sz="quarter" idx="14"/>
          </p:nvPr>
        </p:nvSpPr>
        <p:spPr>
          <a:xfrm>
            <a:off x="358775" y="1347788"/>
            <a:ext cx="7337425" cy="4686300"/>
          </a:xfrm>
        </p:spPr>
        <p:txBody>
          <a:bodyPr/>
          <a:lstStyle/>
          <a:p>
            <a:pPr marL="0" indent="0" eaLnBrk="1" hangingPunct="1">
              <a:spcBef>
                <a:spcPts val="1013"/>
              </a:spcBef>
              <a:buClrTx/>
              <a:buFont typeface="Arial" charset="0"/>
              <a:buNone/>
            </a:pPr>
            <a:r>
              <a:rPr lang="es-ES" dirty="0" smtClean="0">
                <a:solidFill>
                  <a:srgbClr val="000000"/>
                </a:solidFill>
                <a:latin typeface="Arial" charset="0"/>
                <a:cs typeface="Arial" charset="0"/>
              </a:rPr>
              <a:t>Rodillo de viga en I</a:t>
            </a:r>
          </a:p>
          <a:p>
            <a:pPr marL="0" indent="0" eaLnBrk="1" hangingPunct="1">
              <a:spcBef>
                <a:spcPts val="1013"/>
              </a:spcBef>
            </a:pPr>
            <a:r>
              <a:rPr lang="es-ES" dirty="0" smtClean="0">
                <a:solidFill>
                  <a:srgbClr val="000000"/>
                </a:solidFill>
                <a:latin typeface="Arial" charset="0"/>
                <a:cs typeface="Arial" charset="0"/>
              </a:rPr>
              <a:t>Hecho para usarse con un soporte de viga horizontal</a:t>
            </a:r>
          </a:p>
          <a:p>
            <a:pPr marL="0" indent="0" eaLnBrk="1" hangingPunct="1">
              <a:spcBef>
                <a:spcPts val="1013"/>
              </a:spcBef>
            </a:pPr>
            <a:r>
              <a:rPr lang="es-ES" dirty="0" smtClean="0">
                <a:solidFill>
                  <a:srgbClr val="000000"/>
                </a:solidFill>
                <a:latin typeface="Arial" charset="0"/>
                <a:cs typeface="Arial" charset="0"/>
              </a:rPr>
              <a:t>También conocido como </a:t>
            </a:r>
            <a:r>
              <a:rPr lang="es-ES" dirty="0" err="1" smtClean="0">
                <a:solidFill>
                  <a:srgbClr val="000000"/>
                </a:solidFill>
                <a:latin typeface="Arial" charset="0"/>
                <a:cs typeface="Arial" charset="0"/>
              </a:rPr>
              <a:t>monocarriles</a:t>
            </a:r>
            <a:r>
              <a:rPr lang="es-ES" dirty="0" smtClean="0">
                <a:solidFill>
                  <a:srgbClr val="000000"/>
                </a:solidFill>
                <a:latin typeface="Arial" charset="0"/>
                <a:cs typeface="Arial" charset="0"/>
              </a:rPr>
              <a:t> para viga</a:t>
            </a:r>
          </a:p>
        </p:txBody>
      </p:sp>
      <p:pic>
        <p:nvPicPr>
          <p:cNvPr id="70661" name="Picture 5" descr="Z:\DEPARTMENTS\Safety\_Safety Courses\_Working at Heights\5_Pictures &amp; Videos\Tyrone 0515\DSCN071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7525" y="2965450"/>
            <a:ext cx="4248150" cy="3100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0662" name="Text Placeholder 4"/>
          <p:cNvSpPr>
            <a:spLocks noGrp="1"/>
          </p:cNvSpPr>
          <p:nvPr>
            <p:ph type="body" sz="quarter" idx="15"/>
          </p:nvPr>
        </p:nvSpPr>
        <p:spPr>
          <a:xfrm>
            <a:off x="0" y="438150"/>
            <a:ext cx="8388350"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189663"/>
            <a:ext cx="5502275"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a:xfrm>
            <a:off x="6865938" y="6157913"/>
            <a:ext cx="2284412"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0A5BBFB-FE5C-4581-8B58-2C343A5E3306}" type="slidenum">
              <a:rPr lang="es-ES" smtClean="0">
                <a:solidFill>
                  <a:srgbClr val="898989"/>
                </a:solidFill>
                <a:latin typeface="Arial Black" pitchFamily="34" charset="0"/>
              </a:rPr>
              <a:pPr fontAlgn="base">
                <a:spcBef>
                  <a:spcPct val="0"/>
                </a:spcBef>
                <a:spcAft>
                  <a:spcPct val="0"/>
                </a:spcAft>
                <a:buSzPct val="100000"/>
                <a:defRPr/>
              </a:pPr>
              <a:t>56</a:t>
            </a:fld>
            <a:endParaRPr lang="es-ES" smtClean="0">
              <a:solidFill>
                <a:srgbClr val="898989"/>
              </a:solidFill>
              <a:latin typeface="Arial Black" pitchFamily="34" charset="0"/>
            </a:endParaRPr>
          </a:p>
        </p:txBody>
      </p:sp>
      <p:sp>
        <p:nvSpPr>
          <p:cNvPr id="71684" name="Text Placeholder 3"/>
          <p:cNvSpPr>
            <a:spLocks noGrp="1"/>
          </p:cNvSpPr>
          <p:nvPr>
            <p:ph type="body" sz="quarter" idx="14"/>
          </p:nvPr>
        </p:nvSpPr>
        <p:spPr>
          <a:xfrm>
            <a:off x="358775" y="1347788"/>
            <a:ext cx="652621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Dispositivo de presión para el cuerpo (EPP) </a:t>
            </a:r>
          </a:p>
          <a:p>
            <a:pPr marL="0" indent="0" eaLnBrk="1" hangingPunct="1">
              <a:spcBef>
                <a:spcPts val="1013"/>
              </a:spcBef>
            </a:pPr>
            <a:r>
              <a:rPr lang="es-ES" smtClean="0">
                <a:solidFill>
                  <a:srgbClr val="000000"/>
                </a:solidFill>
                <a:latin typeface="Arial" charset="0"/>
                <a:cs typeface="Arial" charset="0"/>
              </a:rPr>
              <a:t>Conecta al trabajador con el resto del sistema de protección para caídas.</a:t>
            </a:r>
          </a:p>
        </p:txBody>
      </p:sp>
      <p:sp>
        <p:nvSpPr>
          <p:cNvPr id="71685" name="Text Placeholder 4"/>
          <p:cNvSpPr>
            <a:spLocks noGrp="1"/>
          </p:cNvSpPr>
          <p:nvPr>
            <p:ph type="body" sz="quarter" idx="15"/>
          </p:nvPr>
        </p:nvSpPr>
        <p:spPr>
          <a:xfrm>
            <a:off x="176213" y="392113"/>
            <a:ext cx="8342312" cy="763587"/>
          </a:xfrm>
        </p:spPr>
        <p:txBody>
          <a:bodyPr>
            <a:normAutofit fontScale="85000" lnSpcReduction="10000"/>
          </a:bodyPr>
          <a:lstStyle/>
          <a:p>
            <a:pPr eaLnBrk="1" hangingPunct="1">
              <a:lnSpc>
                <a:spcPct val="100000"/>
              </a:lnSpc>
              <a:spcBef>
                <a:spcPct val="0"/>
              </a:spcBef>
              <a:buClrTx/>
              <a:buFont typeface="Arial" pitchFamily="34" charset="0"/>
              <a:buNone/>
              <a:defRPr/>
            </a:pPr>
            <a:r>
              <a:rPr lang="es-ES" dirty="0" smtClean="0"/>
              <a:t>Identificación de componentes y sistemas</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0C31F8D-99CC-4394-99CD-7BF01DE1AB07}" type="slidenum">
              <a:rPr lang="es-ES" smtClean="0">
                <a:solidFill>
                  <a:srgbClr val="898989"/>
                </a:solidFill>
                <a:latin typeface="Arial Black" pitchFamily="34" charset="0"/>
              </a:rPr>
              <a:pPr fontAlgn="base">
                <a:spcBef>
                  <a:spcPct val="0"/>
                </a:spcBef>
                <a:spcAft>
                  <a:spcPct val="0"/>
                </a:spcAft>
                <a:buSzPct val="100000"/>
                <a:defRPr/>
              </a:pPr>
              <a:t>57</a:t>
            </a:fld>
            <a:endParaRPr lang="es-ES" smtClean="0">
              <a:solidFill>
                <a:srgbClr val="898989"/>
              </a:solidFill>
              <a:latin typeface="Arial Black" pitchFamily="34" charset="0"/>
            </a:endParaRPr>
          </a:p>
        </p:txBody>
      </p:sp>
      <p:sp>
        <p:nvSpPr>
          <p:cNvPr id="72708"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Arnés corporal completo</a:t>
            </a:r>
          </a:p>
          <a:p>
            <a:pPr marL="0" indent="0" eaLnBrk="1" hangingPunct="1">
              <a:spcBef>
                <a:spcPts val="1013"/>
              </a:spcBef>
            </a:pPr>
            <a:r>
              <a:rPr lang="es-ES" smtClean="0">
                <a:solidFill>
                  <a:srgbClr val="000000"/>
                </a:solidFill>
                <a:latin typeface="Arial" charset="0"/>
                <a:cs typeface="Arial" charset="0"/>
              </a:rPr>
              <a:t>Protege al empleado soportándolo en una posición erguida después de una caída.</a:t>
            </a:r>
          </a:p>
        </p:txBody>
      </p:sp>
      <p:pic>
        <p:nvPicPr>
          <p:cNvPr id="72709" name="Picture 5" descr="Z:\DEPARTMENTS\Safety\_Safety Courses\_Working at Heights\5_Pictures &amp; Videos\Fallprotection\IMG_0173.JPG"/>
          <p:cNvPicPr>
            <a:picLocks noChangeAspect="1" noChangeArrowheads="1"/>
          </p:cNvPicPr>
          <p:nvPr/>
        </p:nvPicPr>
        <p:blipFill>
          <a:blip r:embed="rId3">
            <a:extLst>
              <a:ext uri="{28A0092B-C50C-407E-A947-70E740481C1C}">
                <a14:useLocalDpi xmlns:a14="http://schemas.microsoft.com/office/drawing/2010/main" val="0"/>
              </a:ext>
            </a:extLst>
          </a:blip>
          <a:srcRect r="11601"/>
          <a:stretch>
            <a:fillRect/>
          </a:stretch>
        </p:blipFill>
        <p:spPr bwMode="auto">
          <a:xfrm>
            <a:off x="490538" y="2644775"/>
            <a:ext cx="3935412" cy="316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2710" name="Picture 6" descr="C:\Users\015600\Documents\Africa and site pics\2nd session confined space rescue\IMG_032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32325" y="2644775"/>
            <a:ext cx="2233613" cy="31654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2711" name="Text Placeholder 4"/>
          <p:cNvSpPr>
            <a:spLocks noGrp="1"/>
          </p:cNvSpPr>
          <p:nvPr>
            <p:ph type="body" sz="quarter" idx="15"/>
          </p:nvPr>
        </p:nvSpPr>
        <p:spPr>
          <a:xfrm>
            <a:off x="-122238" y="223838"/>
            <a:ext cx="8732838" cy="763587"/>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447DD47-0694-435F-AFA5-6CFA1ABD6A51}" type="slidenum">
              <a:rPr lang="es-ES" smtClean="0">
                <a:solidFill>
                  <a:srgbClr val="898989"/>
                </a:solidFill>
                <a:latin typeface="Arial Black" pitchFamily="34" charset="0"/>
              </a:rPr>
              <a:pPr fontAlgn="base">
                <a:spcBef>
                  <a:spcPct val="0"/>
                </a:spcBef>
                <a:spcAft>
                  <a:spcPct val="0"/>
                </a:spcAft>
                <a:buSzPct val="100000"/>
                <a:defRPr/>
              </a:pPr>
              <a:t>58</a:t>
            </a:fld>
            <a:endParaRPr lang="es-ES" smtClean="0">
              <a:solidFill>
                <a:srgbClr val="898989"/>
              </a:solidFill>
              <a:latin typeface="Arial Black" pitchFamily="34" charset="0"/>
            </a:endParaRPr>
          </a:p>
        </p:txBody>
      </p:sp>
      <p:sp>
        <p:nvSpPr>
          <p:cNvPr id="73732" name="Text Placeholder 3"/>
          <p:cNvSpPr>
            <a:spLocks noGrp="1"/>
          </p:cNvSpPr>
          <p:nvPr>
            <p:ph type="body" sz="quarter" idx="14"/>
          </p:nvPr>
        </p:nvSpPr>
        <p:spPr>
          <a:xfrm>
            <a:off x="358775" y="1347788"/>
            <a:ext cx="709358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Cinturón de seguridad</a:t>
            </a:r>
          </a:p>
          <a:p>
            <a:pPr marL="0" indent="0" eaLnBrk="1" hangingPunct="1">
              <a:spcBef>
                <a:spcPts val="1013"/>
              </a:spcBef>
            </a:pPr>
            <a:r>
              <a:rPr lang="es-ES" smtClean="0">
                <a:solidFill>
                  <a:srgbClr val="000000"/>
                </a:solidFill>
                <a:latin typeface="Arial" charset="0"/>
                <a:cs typeface="Arial" charset="0"/>
              </a:rPr>
              <a:t>Solamente se debe asegurar alrededor de la cintura.</a:t>
            </a:r>
          </a:p>
        </p:txBody>
      </p:sp>
      <p:pic>
        <p:nvPicPr>
          <p:cNvPr id="73733" name="Picture 5" descr="http://ts1.mm.bing.net/th?&amp;id=JN.s0bVlVVk10hJJT1t/krGLg&amp;w=314&amp;h=300&amp;c=0&amp;pid=1.9&amp;rs=0&amp;p=0">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8300" y="2476500"/>
            <a:ext cx="48069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4" name="Text Placeholder 4"/>
          <p:cNvSpPr>
            <a:spLocks noGrp="1"/>
          </p:cNvSpPr>
          <p:nvPr>
            <p:ph type="body" sz="quarter" idx="15"/>
          </p:nvPr>
        </p:nvSpPr>
        <p:spPr>
          <a:xfrm>
            <a:off x="358775" y="119063"/>
            <a:ext cx="8251825" cy="763587"/>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DE56AA7-8D6D-4AAA-84E7-8D0D726D874A}" type="slidenum">
              <a:rPr lang="es-ES" smtClean="0">
                <a:solidFill>
                  <a:srgbClr val="898989"/>
                </a:solidFill>
                <a:latin typeface="Arial Black" pitchFamily="34" charset="0"/>
              </a:rPr>
              <a:pPr fontAlgn="base">
                <a:spcBef>
                  <a:spcPct val="0"/>
                </a:spcBef>
                <a:spcAft>
                  <a:spcPct val="0"/>
                </a:spcAft>
                <a:buSzPct val="100000"/>
                <a:defRPr/>
              </a:pPr>
              <a:t>59</a:t>
            </a:fld>
            <a:endParaRPr lang="es-ES" smtClean="0">
              <a:solidFill>
                <a:srgbClr val="898989"/>
              </a:solidFill>
              <a:latin typeface="Arial Black" pitchFamily="34" charset="0"/>
            </a:endParaRPr>
          </a:p>
        </p:txBody>
      </p:sp>
      <p:sp>
        <p:nvSpPr>
          <p:cNvPr id="74756"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Dispositivos de conexión</a:t>
            </a:r>
          </a:p>
          <a:p>
            <a:pPr marL="0" indent="0" eaLnBrk="1" hangingPunct="1">
              <a:spcBef>
                <a:spcPts val="1013"/>
              </a:spcBef>
            </a:pPr>
            <a:r>
              <a:rPr lang="es-ES" smtClean="0">
                <a:solidFill>
                  <a:srgbClr val="000000"/>
                </a:solidFill>
                <a:latin typeface="Arial" charset="0"/>
                <a:cs typeface="Arial" charset="0"/>
              </a:rPr>
              <a:t>Medio para acoplar y adherir componentes de un sistema de protección para caídas uno al otro.</a:t>
            </a:r>
          </a:p>
          <a:p>
            <a:pPr marL="0" indent="0" eaLnBrk="1" hangingPunct="1">
              <a:spcBef>
                <a:spcPts val="1013"/>
              </a:spcBef>
            </a:pPr>
            <a:r>
              <a:rPr lang="es-ES" smtClean="0">
                <a:solidFill>
                  <a:srgbClr val="000000"/>
                </a:solidFill>
                <a:latin typeface="Arial" charset="0"/>
                <a:cs typeface="Arial" charset="0"/>
              </a:rPr>
              <a:t>Algunos dispositivos de conexión actúan como dispositivos de desaceleración (es decir, cordones y amarre de cuerda).</a:t>
            </a:r>
          </a:p>
        </p:txBody>
      </p:sp>
      <p:sp>
        <p:nvSpPr>
          <p:cNvPr id="74757" name="Text Placeholder 4"/>
          <p:cNvSpPr>
            <a:spLocks noGrp="1"/>
          </p:cNvSpPr>
          <p:nvPr>
            <p:ph type="body" sz="quarter" idx="15"/>
          </p:nvPr>
        </p:nvSpPr>
        <p:spPr>
          <a:xfrm>
            <a:off x="358775" y="117475"/>
            <a:ext cx="8404225"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6"/>
          <p:cNvSpPr txBox="1">
            <a:spLocks noChangeArrowheads="1"/>
          </p:cNvSpPr>
          <p:nvPr/>
        </p:nvSpPr>
        <p:spPr bwMode="auto">
          <a:xfrm>
            <a:off x="400050" y="1410970"/>
            <a:ext cx="7680325"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SzPct val="100000"/>
            </a:pPr>
            <a:r>
              <a:rPr lang="es-ES" sz="2200" dirty="0">
                <a:solidFill>
                  <a:srgbClr val="000000"/>
                </a:solidFill>
              </a:rPr>
              <a:t>Módulo 1:  Reconocimiento de los peligros de caídas</a:t>
            </a:r>
          </a:p>
          <a:p>
            <a:pPr eaLnBrk="1" hangingPunct="1">
              <a:buClr>
                <a:srgbClr val="00B0F0"/>
              </a:buClr>
              <a:buFont typeface="Wingdings" pitchFamily="2" charset="2"/>
              <a:buChar char="§"/>
            </a:pPr>
            <a:r>
              <a:rPr lang="es-ES" sz="2200" dirty="0">
                <a:solidFill>
                  <a:srgbClr val="000000"/>
                </a:solidFill>
              </a:rPr>
              <a:t>Demuestre la capacidad de reconocer los peligros de caídas.</a:t>
            </a:r>
          </a:p>
          <a:p>
            <a:pPr eaLnBrk="1" hangingPunct="1">
              <a:buClr>
                <a:srgbClr val="00B0F0"/>
              </a:buClr>
              <a:buFont typeface="Wingdings" pitchFamily="2" charset="2"/>
              <a:buChar char="§"/>
            </a:pPr>
            <a:r>
              <a:rPr lang="es-ES" sz="2200" dirty="0">
                <a:solidFill>
                  <a:srgbClr val="000000"/>
                </a:solidFill>
              </a:rPr>
              <a:t>Describa los peligros de caídas en trabajos de rutina y que no sean de rutina.</a:t>
            </a:r>
          </a:p>
          <a:p>
            <a:pPr eaLnBrk="1" hangingPunct="1">
              <a:buClr>
                <a:srgbClr val="00B0F0"/>
              </a:buClr>
              <a:buFont typeface="Wingdings" pitchFamily="2" charset="2"/>
              <a:buChar char="§"/>
            </a:pPr>
            <a:endParaRPr lang="es-ES" sz="2200" dirty="0">
              <a:solidFill>
                <a:srgbClr val="000000"/>
              </a:solidFill>
            </a:endParaRPr>
          </a:p>
          <a:p>
            <a:pPr eaLnBrk="1" hangingPunct="1">
              <a:lnSpc>
                <a:spcPct val="150000"/>
              </a:lnSpc>
              <a:buSzPct val="100000"/>
            </a:pPr>
            <a:r>
              <a:rPr lang="es-ES" sz="2200" dirty="0">
                <a:solidFill>
                  <a:srgbClr val="000000"/>
                </a:solidFill>
              </a:rPr>
              <a:t>Módulo 2:  Jerarquía de controles</a:t>
            </a:r>
          </a:p>
          <a:p>
            <a:pPr eaLnBrk="1" hangingPunct="1">
              <a:buClr>
                <a:srgbClr val="00B0F0"/>
              </a:buClr>
              <a:buFont typeface="Wingdings" pitchFamily="2" charset="2"/>
              <a:buChar char="§"/>
            </a:pPr>
            <a:r>
              <a:rPr lang="es-ES" sz="2200" dirty="0">
                <a:solidFill>
                  <a:srgbClr val="000000"/>
                </a:solidFill>
              </a:rPr>
              <a:t>Explique las diferencias en la jerarquía de controles.</a:t>
            </a:r>
          </a:p>
          <a:p>
            <a:pPr eaLnBrk="1" hangingPunct="1">
              <a:buClr>
                <a:srgbClr val="00B0F0"/>
              </a:buClr>
              <a:buFont typeface="Wingdings" pitchFamily="2" charset="2"/>
              <a:buChar char="§"/>
            </a:pPr>
            <a:r>
              <a:rPr lang="es-ES" sz="2200" dirty="0">
                <a:solidFill>
                  <a:srgbClr val="000000"/>
                </a:solidFill>
              </a:rPr>
              <a:t>Analice una situación y recomiende el control más efectivo.</a:t>
            </a:r>
          </a:p>
        </p:txBody>
      </p:sp>
      <p:sp>
        <p:nvSpPr>
          <p:cNvPr id="20483"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A4584211-0FE7-4BD3-94E5-35C3C3D4F7E3}"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6</a:t>
            </a:fld>
            <a:endParaRPr lang="es-ES" smtClean="0">
              <a:solidFill>
                <a:srgbClr val="000000"/>
              </a:solidFill>
              <a:effectLst>
                <a:outerShdw blurRad="38100" dist="38100" dir="2700000" algn="tl">
                  <a:srgbClr val="C0C0C0"/>
                </a:outerShdw>
              </a:effectLst>
              <a:latin typeface="Calibri" pitchFamily="34" charset="0"/>
            </a:endParaRPr>
          </a:p>
        </p:txBody>
      </p:sp>
      <p:sp>
        <p:nvSpPr>
          <p:cNvPr id="20485" name="Title 1"/>
          <p:cNvSpPr txBox="1">
            <a:spLocks/>
          </p:cNvSpPr>
          <p:nvPr/>
        </p:nvSpPr>
        <p:spPr bwMode="auto">
          <a:xfrm>
            <a:off x="3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2900">
                <a:solidFill>
                  <a:srgbClr val="00B0F0"/>
                </a:solidFill>
                <a:latin typeface="Arial Black" pitchFamily="34" charset="0"/>
              </a:rPr>
              <a:t>Módulos y objetivos de aprendizaje</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0487"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6CB76C5-3773-412B-9E75-093305EDF8CC}" type="slidenum">
              <a:rPr lang="es-ES" smtClean="0">
                <a:solidFill>
                  <a:srgbClr val="898989"/>
                </a:solidFill>
                <a:latin typeface="Arial Black" pitchFamily="34" charset="0"/>
              </a:rPr>
              <a:pPr fontAlgn="base">
                <a:spcBef>
                  <a:spcPct val="0"/>
                </a:spcBef>
                <a:spcAft>
                  <a:spcPct val="0"/>
                </a:spcAft>
                <a:buSzPct val="100000"/>
                <a:defRPr/>
              </a:pPr>
              <a:t>60</a:t>
            </a:fld>
            <a:endParaRPr lang="es-ES" smtClean="0">
              <a:solidFill>
                <a:srgbClr val="898989"/>
              </a:solidFill>
              <a:latin typeface="Arial Black" pitchFamily="34" charset="0"/>
            </a:endParaRPr>
          </a:p>
        </p:txBody>
      </p:sp>
      <p:sp>
        <p:nvSpPr>
          <p:cNvPr id="7578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a:t>
            </a:r>
          </a:p>
          <a:p>
            <a:pPr marL="0" indent="0" eaLnBrk="1" hangingPunct="1">
              <a:spcBef>
                <a:spcPts val="1013"/>
              </a:spcBef>
            </a:pPr>
            <a:r>
              <a:rPr lang="es-ES" smtClean="0">
                <a:solidFill>
                  <a:srgbClr val="000000"/>
                </a:solidFill>
                <a:latin typeface="Arial" charset="0"/>
                <a:cs typeface="Arial" charset="0"/>
              </a:rPr>
              <a:t>Conecta el arnés con el punto de anclaje.</a:t>
            </a:r>
          </a:p>
        </p:txBody>
      </p:sp>
      <p:pic>
        <p:nvPicPr>
          <p:cNvPr id="75781" name="Picture 5" descr="Z:\DEPARTMENTS\Safety\_Safety Courses\_Working at Heights\5_Pictures &amp; Videos\Module 4-Inspection and Storage\Lanyard inspection\Equipment\DSCN09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3" y="2339975"/>
            <a:ext cx="5064125" cy="35480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5782" name="Text Placeholder 4"/>
          <p:cNvSpPr>
            <a:spLocks noGrp="1"/>
          </p:cNvSpPr>
          <p:nvPr>
            <p:ph type="body" sz="quarter" idx="15"/>
          </p:nvPr>
        </p:nvSpPr>
        <p:spPr>
          <a:xfrm>
            <a:off x="358775" y="125413"/>
            <a:ext cx="8586788" cy="763587"/>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36EC1F2-BB2B-4C9A-9FF5-6AFDC5FD7C87}" type="slidenum">
              <a:rPr lang="es-ES" smtClean="0">
                <a:solidFill>
                  <a:srgbClr val="898989"/>
                </a:solidFill>
                <a:latin typeface="Arial Black" pitchFamily="34" charset="0"/>
              </a:rPr>
              <a:pPr fontAlgn="base">
                <a:spcBef>
                  <a:spcPct val="0"/>
                </a:spcBef>
                <a:spcAft>
                  <a:spcPct val="0"/>
                </a:spcAft>
                <a:buSzPct val="100000"/>
                <a:defRPr/>
              </a:pPr>
              <a:t>61</a:t>
            </a:fld>
            <a:endParaRPr lang="es-ES" smtClean="0">
              <a:solidFill>
                <a:srgbClr val="898989"/>
              </a:solidFill>
              <a:latin typeface="Arial Black" pitchFamily="34" charset="0"/>
            </a:endParaRPr>
          </a:p>
        </p:txBody>
      </p:sp>
      <p:sp>
        <p:nvSpPr>
          <p:cNvPr id="76804" name="Text Placeholder 3"/>
          <p:cNvSpPr>
            <a:spLocks noGrp="1"/>
          </p:cNvSpPr>
          <p:nvPr>
            <p:ph type="body" sz="quarter" idx="14"/>
          </p:nvPr>
        </p:nvSpPr>
        <p:spPr>
          <a:xfrm>
            <a:off x="358775" y="1347788"/>
            <a:ext cx="76422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 para absorber golpes</a:t>
            </a:r>
          </a:p>
          <a:p>
            <a:pPr marL="0" indent="0" eaLnBrk="1" hangingPunct="1">
              <a:spcBef>
                <a:spcPts val="1013"/>
              </a:spcBef>
            </a:pPr>
            <a:r>
              <a:rPr lang="es-ES" smtClean="0">
                <a:solidFill>
                  <a:srgbClr val="000000"/>
                </a:solidFill>
                <a:latin typeface="Arial" charset="0"/>
                <a:cs typeface="Arial" charset="0"/>
              </a:rPr>
              <a:t>Fundamento de un sistema de protección para caídas</a:t>
            </a:r>
          </a:p>
        </p:txBody>
      </p:sp>
      <p:pic>
        <p:nvPicPr>
          <p:cNvPr id="76805" name="Picture 5" descr="Z:\DEPARTMENTS\Safety\_Safety Courses\_Working at Heights\5_Pictures &amp; Videos\Module 4-Inspection and Storage\Lanyard inspection\Equipment\DSCN08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 y="2439988"/>
            <a:ext cx="5006975" cy="35353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6806" name="Text Placeholder 4"/>
          <p:cNvSpPr>
            <a:spLocks noGrp="1"/>
          </p:cNvSpPr>
          <p:nvPr>
            <p:ph type="body" sz="quarter" idx="15"/>
          </p:nvPr>
        </p:nvSpPr>
        <p:spPr>
          <a:xfrm>
            <a:off x="358775" y="115888"/>
            <a:ext cx="8907463" cy="763587"/>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1AEA36A-CC7E-44B1-950F-A7D5C20ECD82}" type="slidenum">
              <a:rPr lang="es-ES" smtClean="0">
                <a:solidFill>
                  <a:srgbClr val="898989"/>
                </a:solidFill>
                <a:latin typeface="Arial Black" pitchFamily="34" charset="0"/>
              </a:rPr>
              <a:pPr fontAlgn="base">
                <a:spcBef>
                  <a:spcPct val="0"/>
                </a:spcBef>
                <a:spcAft>
                  <a:spcPct val="0"/>
                </a:spcAft>
                <a:buSzPct val="100000"/>
                <a:defRPr/>
              </a:pPr>
              <a:t>62</a:t>
            </a:fld>
            <a:endParaRPr lang="es-ES" smtClean="0">
              <a:solidFill>
                <a:srgbClr val="898989"/>
              </a:solidFill>
              <a:latin typeface="Arial Black" pitchFamily="34" charset="0"/>
            </a:endParaRPr>
          </a:p>
        </p:txBody>
      </p:sp>
      <p:sp>
        <p:nvSpPr>
          <p:cNvPr id="77828" name="Text Placeholder 3"/>
          <p:cNvSpPr>
            <a:spLocks noGrp="1"/>
          </p:cNvSpPr>
          <p:nvPr>
            <p:ph type="body" sz="quarter" idx="14"/>
          </p:nvPr>
        </p:nvSpPr>
        <p:spPr>
          <a:xfrm>
            <a:off x="358775" y="1347788"/>
            <a:ext cx="735266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 en Y</a:t>
            </a:r>
          </a:p>
          <a:p>
            <a:pPr marL="0" indent="0" eaLnBrk="1" hangingPunct="1">
              <a:spcBef>
                <a:spcPts val="1013"/>
              </a:spcBef>
            </a:pPr>
            <a:r>
              <a:rPr lang="es-ES" smtClean="0">
                <a:solidFill>
                  <a:srgbClr val="000000"/>
                </a:solidFill>
                <a:latin typeface="Arial" charset="0"/>
                <a:cs typeface="Arial" charset="0"/>
              </a:rPr>
              <a:t>Es un cordón de longitud fija que le permite conectarse con dos puntos de anclaje al mismo tiempo.</a:t>
            </a:r>
          </a:p>
        </p:txBody>
      </p:sp>
      <p:pic>
        <p:nvPicPr>
          <p:cNvPr id="77829" name="Picture 5" descr="Z:\DEPARTMENTS\Safety\_Safety Courses\_Working at Heights\5_Pictures &amp; Videos\Module 4-Inspection and Storage\Lanyard inspection\Equipment\DSCN0895.JPG"/>
          <p:cNvPicPr>
            <a:picLocks noChangeAspect="1" noChangeArrowheads="1"/>
          </p:cNvPicPr>
          <p:nvPr/>
        </p:nvPicPr>
        <p:blipFill>
          <a:blip r:embed="rId3">
            <a:extLst>
              <a:ext uri="{28A0092B-C50C-407E-A947-70E740481C1C}">
                <a14:useLocalDpi xmlns:a14="http://schemas.microsoft.com/office/drawing/2010/main" val="0"/>
              </a:ext>
            </a:extLst>
          </a:blip>
          <a:srcRect t="21603" r="4744"/>
          <a:stretch>
            <a:fillRect/>
          </a:stretch>
        </p:blipFill>
        <p:spPr bwMode="auto">
          <a:xfrm>
            <a:off x="496888" y="2708275"/>
            <a:ext cx="5170487" cy="34036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77830" name="Text Placeholder 4"/>
          <p:cNvSpPr>
            <a:spLocks noGrp="1"/>
          </p:cNvSpPr>
          <p:nvPr>
            <p:ph type="body" sz="quarter" idx="15"/>
          </p:nvPr>
        </p:nvSpPr>
        <p:spPr>
          <a:xfrm>
            <a:off x="358775" y="117475"/>
            <a:ext cx="8191500"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F4548DF7-2D72-4D5C-A65E-FC29DF30E16E}" type="slidenum">
              <a:rPr lang="es-ES" smtClean="0">
                <a:solidFill>
                  <a:srgbClr val="898989"/>
                </a:solidFill>
                <a:latin typeface="Arial Black" pitchFamily="34" charset="0"/>
              </a:rPr>
              <a:pPr fontAlgn="base">
                <a:spcBef>
                  <a:spcPct val="0"/>
                </a:spcBef>
                <a:spcAft>
                  <a:spcPct val="0"/>
                </a:spcAft>
                <a:buSzPct val="100000"/>
                <a:defRPr/>
              </a:pPr>
              <a:t>63</a:t>
            </a:fld>
            <a:endParaRPr lang="es-ES" smtClean="0">
              <a:solidFill>
                <a:srgbClr val="898989"/>
              </a:solidFill>
              <a:latin typeface="Arial Black" pitchFamily="34" charset="0"/>
            </a:endParaRPr>
          </a:p>
        </p:txBody>
      </p:sp>
      <p:sp>
        <p:nvSpPr>
          <p:cNvPr id="78852" name="Text Placeholder 3"/>
          <p:cNvSpPr>
            <a:spLocks noGrp="1"/>
          </p:cNvSpPr>
          <p:nvPr>
            <p:ph type="body" sz="quarter" idx="14"/>
          </p:nvPr>
        </p:nvSpPr>
        <p:spPr>
          <a:xfrm>
            <a:off x="358775" y="1347788"/>
            <a:ext cx="729170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 para afirmar y limitar</a:t>
            </a:r>
          </a:p>
          <a:p>
            <a:pPr marL="0" indent="0" eaLnBrk="1" hangingPunct="1">
              <a:spcBef>
                <a:spcPts val="1013"/>
              </a:spcBef>
            </a:pPr>
            <a:r>
              <a:rPr lang="es-ES" smtClean="0">
                <a:solidFill>
                  <a:srgbClr val="000000"/>
                </a:solidFill>
                <a:latin typeface="Arial" charset="0"/>
                <a:cs typeface="Arial" charset="0"/>
              </a:rPr>
              <a:t>No contiene un componente para absorber los golpes.</a:t>
            </a:r>
          </a:p>
          <a:p>
            <a:pPr marL="0" indent="0" eaLnBrk="1" hangingPunct="1">
              <a:spcBef>
                <a:spcPts val="1013"/>
              </a:spcBef>
            </a:pPr>
            <a:r>
              <a:rPr lang="es-ES" smtClean="0">
                <a:solidFill>
                  <a:srgbClr val="000000"/>
                </a:solidFill>
                <a:latin typeface="Arial" charset="0"/>
                <a:cs typeface="Arial" charset="0"/>
              </a:rPr>
              <a:t>Nunca se debe utilizar en un sistema de dispositivo anticaídas.</a:t>
            </a:r>
          </a:p>
        </p:txBody>
      </p:sp>
      <p:pic>
        <p:nvPicPr>
          <p:cNvPr id="78853" name="Picture 5" descr="T:\DEPARTMENTS\Safety\_Safety Courses\_Working at Heights\5_Pictures &amp; Videos\Component ID\DSCN1036.JPG"/>
          <p:cNvPicPr>
            <a:picLocks noChangeAspect="1" noChangeArrowheads="1"/>
          </p:cNvPicPr>
          <p:nvPr/>
        </p:nvPicPr>
        <p:blipFill>
          <a:blip r:embed="rId3">
            <a:extLst>
              <a:ext uri="{28A0092B-C50C-407E-A947-70E740481C1C}">
                <a14:useLocalDpi xmlns:a14="http://schemas.microsoft.com/office/drawing/2010/main" val="0"/>
              </a:ext>
            </a:extLst>
          </a:blip>
          <a:srcRect l="11575" r="7947"/>
          <a:stretch>
            <a:fillRect/>
          </a:stretch>
        </p:blipFill>
        <p:spPr bwMode="auto">
          <a:xfrm>
            <a:off x="484188" y="2838450"/>
            <a:ext cx="3584575" cy="328930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78854" name="Text Placeholder 4"/>
          <p:cNvSpPr>
            <a:spLocks noGrp="1"/>
          </p:cNvSpPr>
          <p:nvPr>
            <p:ph type="body" sz="quarter" idx="15"/>
          </p:nvPr>
        </p:nvSpPr>
        <p:spPr>
          <a:xfrm>
            <a:off x="358775" y="117475"/>
            <a:ext cx="8450263" cy="763588"/>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4DE6C6C-17B6-4BE7-ACDA-F9DA13CF4EC4}" type="slidenum">
              <a:rPr lang="es-ES" smtClean="0">
                <a:solidFill>
                  <a:srgbClr val="898989"/>
                </a:solidFill>
                <a:latin typeface="Arial Black" pitchFamily="34" charset="0"/>
              </a:rPr>
              <a:pPr fontAlgn="base">
                <a:spcBef>
                  <a:spcPct val="0"/>
                </a:spcBef>
                <a:spcAft>
                  <a:spcPct val="0"/>
                </a:spcAft>
                <a:buSzPct val="100000"/>
                <a:defRPr/>
              </a:pPr>
              <a:t>64</a:t>
            </a:fld>
            <a:endParaRPr lang="es-ES" smtClean="0">
              <a:solidFill>
                <a:srgbClr val="898989"/>
              </a:solidFill>
              <a:latin typeface="Arial Black" pitchFamily="34" charset="0"/>
            </a:endParaRPr>
          </a:p>
        </p:txBody>
      </p:sp>
      <p:sp>
        <p:nvSpPr>
          <p:cNvPr id="79876"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 retráctil/cuerda de salvamento (SRL)</a:t>
            </a:r>
          </a:p>
          <a:p>
            <a:pPr marL="0" indent="0" eaLnBrk="1" hangingPunct="1">
              <a:spcBef>
                <a:spcPts val="1013"/>
              </a:spcBef>
            </a:pPr>
            <a:r>
              <a:rPr lang="es-ES" smtClean="0">
                <a:solidFill>
                  <a:srgbClr val="000000"/>
                </a:solidFill>
                <a:latin typeface="Arial" charset="0"/>
                <a:cs typeface="Arial" charset="0"/>
              </a:rPr>
              <a:t>Cordón de longitud variable que se empleado como mecanismo de bloqueo.</a:t>
            </a:r>
          </a:p>
        </p:txBody>
      </p:sp>
      <p:pic>
        <p:nvPicPr>
          <p:cNvPr id="79877" name="Picture 6" descr="Z:\DEPARTMENTS\Safety\_Safety Courses\_Working at Heights\5_Pictures &amp; Videos\Module 4-Inspection and Storage\Lanyard inspection\Equipment\DSCN09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2486025"/>
            <a:ext cx="2649537" cy="35798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9878" name="Text Placeholder 4"/>
          <p:cNvSpPr>
            <a:spLocks noGrp="1"/>
          </p:cNvSpPr>
          <p:nvPr>
            <p:ph type="body" sz="quarter" idx="15"/>
          </p:nvPr>
        </p:nvSpPr>
        <p:spPr>
          <a:xfrm>
            <a:off x="358775" y="123825"/>
            <a:ext cx="8297863"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00E542F-A933-422E-A87D-9F9F0752A557}" type="slidenum">
              <a:rPr lang="es-ES" smtClean="0">
                <a:solidFill>
                  <a:srgbClr val="898989"/>
                </a:solidFill>
                <a:latin typeface="Arial Black" pitchFamily="34" charset="0"/>
              </a:rPr>
              <a:pPr fontAlgn="base">
                <a:spcBef>
                  <a:spcPct val="0"/>
                </a:spcBef>
                <a:spcAft>
                  <a:spcPct val="0"/>
                </a:spcAft>
                <a:buSzPct val="100000"/>
                <a:defRPr/>
              </a:pPr>
              <a:t>65</a:t>
            </a:fld>
            <a:endParaRPr lang="es-ES" smtClean="0">
              <a:solidFill>
                <a:srgbClr val="898989"/>
              </a:solidFill>
              <a:latin typeface="Arial Black" pitchFamily="34" charset="0"/>
            </a:endParaRPr>
          </a:p>
        </p:txBody>
      </p:sp>
      <p:sp>
        <p:nvSpPr>
          <p:cNvPr id="8090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Cordón retráctil/cuerda de salvamento doble</a:t>
            </a:r>
          </a:p>
          <a:p>
            <a:pPr marL="0" indent="0" eaLnBrk="1" hangingPunct="1">
              <a:spcBef>
                <a:spcPts val="1013"/>
              </a:spcBef>
            </a:pPr>
            <a:r>
              <a:rPr lang="es-ES" smtClean="0">
                <a:solidFill>
                  <a:srgbClr val="000000"/>
                </a:solidFill>
                <a:latin typeface="Arial" charset="0"/>
                <a:cs typeface="Arial" charset="0"/>
              </a:rPr>
              <a:t>Permite un anclaje del 100 %.</a:t>
            </a:r>
          </a:p>
        </p:txBody>
      </p:sp>
      <p:pic>
        <p:nvPicPr>
          <p:cNvPr id="80901" name="Picture 5" descr="Z:\DEPARTMENTS\Safety\_Safety Courses\_Working at Heights\5_Pictures &amp; Videos\Module 4-Inspection and Storage\Lanyard inspection\Equipment\DSCN09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2527300"/>
            <a:ext cx="4924425" cy="35385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0902" name="Text Placeholder 4"/>
          <p:cNvSpPr>
            <a:spLocks noGrp="1"/>
          </p:cNvSpPr>
          <p:nvPr>
            <p:ph type="body" sz="quarter" idx="15"/>
          </p:nvPr>
        </p:nvSpPr>
        <p:spPr>
          <a:xfrm>
            <a:off x="358775" y="125413"/>
            <a:ext cx="8297863" cy="763587"/>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EA678F4-0F4B-4A40-9A73-6C7798CC97F4}" type="slidenum">
              <a:rPr lang="es-ES" smtClean="0">
                <a:solidFill>
                  <a:srgbClr val="898989"/>
                </a:solidFill>
                <a:latin typeface="Arial Black" pitchFamily="34" charset="0"/>
              </a:rPr>
              <a:pPr fontAlgn="base">
                <a:spcBef>
                  <a:spcPct val="0"/>
                </a:spcBef>
                <a:spcAft>
                  <a:spcPct val="0"/>
                </a:spcAft>
                <a:buSzPct val="100000"/>
                <a:defRPr/>
              </a:pPr>
              <a:t>66</a:t>
            </a:fld>
            <a:endParaRPr lang="es-ES" smtClean="0">
              <a:solidFill>
                <a:srgbClr val="898989"/>
              </a:solidFill>
              <a:latin typeface="Arial Black" pitchFamily="34" charset="0"/>
            </a:endParaRPr>
          </a:p>
        </p:txBody>
      </p:sp>
      <p:sp>
        <p:nvSpPr>
          <p:cNvPr id="81924" name="Text Placeholder 3"/>
          <p:cNvSpPr>
            <a:spLocks noGrp="1"/>
          </p:cNvSpPr>
          <p:nvPr>
            <p:ph type="body" sz="quarter" idx="14"/>
          </p:nvPr>
        </p:nvSpPr>
        <p:spPr>
          <a:xfrm>
            <a:off x="358775" y="1347788"/>
            <a:ext cx="703262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Mosquetón y gancho de cierre instantáneo</a:t>
            </a:r>
          </a:p>
          <a:p>
            <a:pPr marL="0" indent="0" eaLnBrk="1" hangingPunct="1">
              <a:spcBef>
                <a:spcPts val="1013"/>
              </a:spcBef>
            </a:pPr>
            <a:r>
              <a:rPr lang="es-ES" smtClean="0">
                <a:solidFill>
                  <a:srgbClr val="000000"/>
                </a:solidFill>
                <a:latin typeface="Arial" charset="0"/>
                <a:cs typeface="Arial" charset="0"/>
              </a:rPr>
              <a:t>Conectores utilizados para asegurar cordones tanto a puntos de anclaje como a anillos en D del arnés.</a:t>
            </a:r>
          </a:p>
        </p:txBody>
      </p:sp>
      <p:pic>
        <p:nvPicPr>
          <p:cNvPr id="81925" name="Picture 5" descr="T:\DEPARTMENTS\Safety\_Safety Courses\_Working at Heights\5_Pictures &amp; Videos\Component ID\DSCN10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2755900"/>
            <a:ext cx="4167187" cy="33559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1926" name="Text Placeholder 4"/>
          <p:cNvSpPr>
            <a:spLocks noGrp="1"/>
          </p:cNvSpPr>
          <p:nvPr>
            <p:ph type="body" sz="quarter" idx="15"/>
          </p:nvPr>
        </p:nvSpPr>
        <p:spPr>
          <a:xfrm>
            <a:off x="358775" y="117475"/>
            <a:ext cx="8023225" cy="763588"/>
          </a:xfrm>
        </p:spPr>
        <p:txBody>
          <a:bodyPr>
            <a:normAutofit fontScale="85000" lnSpcReduction="100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1467C07-57CD-475B-B158-A82905E8A5C6}" type="slidenum">
              <a:rPr lang="es-ES" smtClean="0">
                <a:solidFill>
                  <a:srgbClr val="898989"/>
                </a:solidFill>
                <a:latin typeface="Arial Black" pitchFamily="34" charset="0"/>
              </a:rPr>
              <a:pPr fontAlgn="base">
                <a:spcBef>
                  <a:spcPct val="0"/>
                </a:spcBef>
                <a:spcAft>
                  <a:spcPct val="0"/>
                </a:spcAft>
                <a:buSzPct val="100000"/>
                <a:defRPr/>
              </a:pPr>
              <a:t>67</a:t>
            </a:fld>
            <a:endParaRPr lang="es-ES" smtClean="0">
              <a:solidFill>
                <a:srgbClr val="898989"/>
              </a:solidFill>
              <a:latin typeface="Arial Black" pitchFamily="34" charset="0"/>
            </a:endParaRPr>
          </a:p>
        </p:txBody>
      </p:sp>
      <p:sp>
        <p:nvSpPr>
          <p:cNvPr id="82948" name="Text Placeholder 3"/>
          <p:cNvSpPr>
            <a:spLocks noGrp="1"/>
          </p:cNvSpPr>
          <p:nvPr>
            <p:ph type="body" sz="quarter" idx="14"/>
          </p:nvPr>
        </p:nvSpPr>
        <p:spPr>
          <a:xfrm>
            <a:off x="358775" y="1347788"/>
            <a:ext cx="6769100"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Anillo en D</a:t>
            </a:r>
          </a:p>
          <a:p>
            <a:pPr marL="0" indent="0" eaLnBrk="1" hangingPunct="1">
              <a:spcBef>
                <a:spcPts val="1013"/>
              </a:spcBef>
            </a:pPr>
            <a:r>
              <a:rPr lang="es-ES" smtClean="0">
                <a:solidFill>
                  <a:srgbClr val="000000"/>
                </a:solidFill>
                <a:latin typeface="Arial" charset="0"/>
                <a:cs typeface="Arial" charset="0"/>
              </a:rPr>
              <a:t>Punto de conexión entre el cordón y el arnés</a:t>
            </a:r>
          </a:p>
        </p:txBody>
      </p:sp>
      <p:pic>
        <p:nvPicPr>
          <p:cNvPr id="82949" name="Picture 6" descr="T:\DEPARTMENTS\Safety\_Safety Courses\_Working at Heights\5_Pictures &amp; Videos\Component ID\DSCN105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238" y="2378075"/>
            <a:ext cx="3014662" cy="37861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2950" name="Text Placeholder 4"/>
          <p:cNvSpPr>
            <a:spLocks noGrp="1"/>
          </p:cNvSpPr>
          <p:nvPr>
            <p:ph type="body" sz="quarter" idx="15"/>
          </p:nvPr>
        </p:nvSpPr>
        <p:spPr>
          <a:xfrm>
            <a:off x="358775" y="119063"/>
            <a:ext cx="8572500" cy="763587"/>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C7E5D6CB-E253-4849-9FF2-B6667137EA00}" type="slidenum">
              <a:rPr lang="es-ES" smtClean="0">
                <a:solidFill>
                  <a:srgbClr val="898989"/>
                </a:solidFill>
                <a:latin typeface="Arial Black" pitchFamily="34" charset="0"/>
              </a:rPr>
              <a:pPr fontAlgn="base">
                <a:spcBef>
                  <a:spcPct val="0"/>
                </a:spcBef>
                <a:spcAft>
                  <a:spcPct val="0"/>
                </a:spcAft>
                <a:buSzPct val="100000"/>
                <a:defRPr/>
              </a:pPr>
              <a:t>68</a:t>
            </a:fld>
            <a:endParaRPr lang="es-ES" smtClean="0">
              <a:solidFill>
                <a:srgbClr val="898989"/>
              </a:solidFill>
              <a:latin typeface="Arial Black" pitchFamily="34" charset="0"/>
            </a:endParaRPr>
          </a:p>
        </p:txBody>
      </p:sp>
      <p:sp>
        <p:nvSpPr>
          <p:cNvPr id="83972" name="Text Placeholder 3"/>
          <p:cNvSpPr>
            <a:spLocks noGrp="1"/>
          </p:cNvSpPr>
          <p:nvPr>
            <p:ph type="body" sz="quarter" idx="14"/>
          </p:nvPr>
        </p:nvSpPr>
        <p:spPr>
          <a:xfrm>
            <a:off x="358775" y="1347788"/>
            <a:ext cx="727646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Amarre de cuerda </a:t>
            </a:r>
          </a:p>
          <a:p>
            <a:pPr marL="0" indent="0" eaLnBrk="1" hangingPunct="1">
              <a:spcBef>
                <a:spcPts val="1013"/>
              </a:spcBef>
            </a:pPr>
            <a:r>
              <a:rPr lang="es-ES" smtClean="0">
                <a:solidFill>
                  <a:srgbClr val="000000"/>
                </a:solidFill>
                <a:latin typeface="Arial" charset="0"/>
                <a:cs typeface="Arial" charset="0"/>
              </a:rPr>
              <a:t>Punto de anclaje móvil que asegura a una cuerda de salvamento</a:t>
            </a:r>
          </a:p>
        </p:txBody>
      </p:sp>
      <p:pic>
        <p:nvPicPr>
          <p:cNvPr id="83973" name="Picture 5" descr="T:\DEPARTMENTS\Safety\_Safety Courses\_Working at Heights\5_Pictures &amp; Videos\Component ID\DSCN10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13" y="2471738"/>
            <a:ext cx="4524375" cy="35941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3974" name="Text Placeholder 4"/>
          <p:cNvSpPr>
            <a:spLocks noGrp="1"/>
          </p:cNvSpPr>
          <p:nvPr>
            <p:ph type="body" sz="quarter" idx="15"/>
          </p:nvPr>
        </p:nvSpPr>
        <p:spPr>
          <a:xfrm>
            <a:off x="358775" y="120650"/>
            <a:ext cx="8464550" cy="763588"/>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5E715ADF-A268-417D-AA72-C4E927821EB2}" type="slidenum">
              <a:rPr lang="es-ES" smtClean="0">
                <a:solidFill>
                  <a:srgbClr val="898989"/>
                </a:solidFill>
                <a:latin typeface="Arial Black" pitchFamily="34" charset="0"/>
              </a:rPr>
              <a:pPr fontAlgn="base">
                <a:spcBef>
                  <a:spcPct val="0"/>
                </a:spcBef>
                <a:spcAft>
                  <a:spcPct val="0"/>
                </a:spcAft>
                <a:buSzPct val="100000"/>
                <a:defRPr/>
              </a:pPr>
              <a:t>69</a:t>
            </a:fld>
            <a:endParaRPr lang="es-ES" smtClean="0">
              <a:solidFill>
                <a:srgbClr val="898989"/>
              </a:solidFill>
              <a:latin typeface="Arial Black" pitchFamily="34" charset="0"/>
            </a:endParaRPr>
          </a:p>
        </p:txBody>
      </p:sp>
      <p:sp>
        <p:nvSpPr>
          <p:cNvPr id="84996" name="Text Placeholder 3"/>
          <p:cNvSpPr>
            <a:spLocks noGrp="1"/>
          </p:cNvSpPr>
          <p:nvPr>
            <p:ph type="body" sz="quarter" idx="14"/>
          </p:nvPr>
        </p:nvSpPr>
        <p:spPr>
          <a:xfrm>
            <a:off x="358775" y="1347788"/>
            <a:ext cx="698690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Cuerda de salvamento vertical </a:t>
            </a:r>
          </a:p>
          <a:p>
            <a:pPr marL="0" indent="0" eaLnBrk="1" hangingPunct="1">
              <a:spcBef>
                <a:spcPts val="1013"/>
              </a:spcBef>
            </a:pPr>
            <a:r>
              <a:rPr lang="es-ES" smtClean="0">
                <a:solidFill>
                  <a:srgbClr val="000000"/>
                </a:solidFill>
                <a:latin typeface="Arial" charset="0"/>
                <a:cs typeface="Arial" charset="0"/>
              </a:rPr>
              <a:t>Vía para deslizar un amarre de cuerda</a:t>
            </a:r>
          </a:p>
          <a:p>
            <a:pPr marL="0" indent="0" eaLnBrk="1" hangingPunct="1">
              <a:spcBef>
                <a:spcPts val="1013"/>
              </a:spcBef>
              <a:buClrTx/>
              <a:buFont typeface="Arial" charset="0"/>
              <a:buNone/>
            </a:pPr>
            <a:r>
              <a:rPr lang="es-ES" smtClean="0">
                <a:solidFill>
                  <a:srgbClr val="000000"/>
                </a:solidFill>
                <a:latin typeface="Arial" charset="0"/>
                <a:cs typeface="Arial" charset="0"/>
              </a:rPr>
              <a:t>Cuerda de salvamento horizontal</a:t>
            </a:r>
          </a:p>
          <a:p>
            <a:pPr marL="0" indent="0" eaLnBrk="1" hangingPunct="1">
              <a:spcBef>
                <a:spcPts val="1013"/>
              </a:spcBef>
            </a:pPr>
            <a:r>
              <a:rPr lang="es-ES" smtClean="0">
                <a:solidFill>
                  <a:srgbClr val="000000"/>
                </a:solidFill>
                <a:latin typeface="Arial" charset="0"/>
                <a:cs typeface="Arial" charset="0"/>
              </a:rPr>
              <a:t>Punto de anclaje similar a una viga en I horizontal</a:t>
            </a:r>
          </a:p>
        </p:txBody>
      </p:sp>
      <p:pic>
        <p:nvPicPr>
          <p:cNvPr id="84997" name="Picture 5" descr="T:\DEPARTMENTS\Safety\_Safety Courses\_Working at Heights\5_Pictures &amp; Videos\Component ID\DSCN104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125" y="3049588"/>
            <a:ext cx="2982913" cy="3219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4998" name="Text Placeholder 4"/>
          <p:cNvSpPr>
            <a:spLocks noGrp="1"/>
          </p:cNvSpPr>
          <p:nvPr>
            <p:ph type="body" sz="quarter" idx="15"/>
          </p:nvPr>
        </p:nvSpPr>
        <p:spPr>
          <a:xfrm>
            <a:off x="358775" y="117475"/>
            <a:ext cx="8572500" cy="763588"/>
          </a:xfrm>
        </p:spPr>
        <p:txBody>
          <a:bodyPr>
            <a:normAutofit fontScale="92500"/>
          </a:bodyPr>
          <a:lstStyle/>
          <a:p>
            <a:pPr eaLnBrk="1" hangingPunct="1">
              <a:lnSpc>
                <a:spcPct val="100000"/>
              </a:lnSpc>
              <a:spcBef>
                <a:spcPct val="0"/>
              </a:spcBef>
              <a:buClrTx/>
              <a:buFont typeface="Arial" pitchFamily="34" charset="0"/>
              <a:buNone/>
              <a:defRPr/>
            </a:pPr>
            <a:r>
              <a:rPr lang="es-ES" smtClean="0"/>
              <a:t>Identificación de componentes y sistemas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6"/>
          <p:cNvSpPr txBox="1">
            <a:spLocks noChangeArrowheads="1"/>
          </p:cNvSpPr>
          <p:nvPr/>
        </p:nvSpPr>
        <p:spPr bwMode="auto">
          <a:xfrm>
            <a:off x="384175" y="1216025"/>
            <a:ext cx="7056438"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SzPct val="100000"/>
            </a:pPr>
            <a:r>
              <a:rPr lang="es-ES" sz="2200">
                <a:solidFill>
                  <a:srgbClr val="000000"/>
                </a:solidFill>
              </a:rPr>
              <a:t>Módulo 3:  Identificación de componentes y sistemas</a:t>
            </a:r>
          </a:p>
          <a:p>
            <a:pPr eaLnBrk="1" hangingPunct="1">
              <a:buClr>
                <a:srgbClr val="00B0F0"/>
              </a:buClr>
              <a:buFont typeface="Wingdings" pitchFamily="2" charset="2"/>
              <a:buChar char="§"/>
            </a:pPr>
            <a:r>
              <a:rPr lang="es-ES" sz="2200">
                <a:solidFill>
                  <a:srgbClr val="000000"/>
                </a:solidFill>
              </a:rPr>
              <a:t>Identifique todos los componentes de un sistema de protección para caídas.</a:t>
            </a:r>
          </a:p>
          <a:p>
            <a:pPr eaLnBrk="1" hangingPunct="1">
              <a:lnSpc>
                <a:spcPct val="150000"/>
              </a:lnSpc>
              <a:buSzPct val="100000"/>
            </a:pPr>
            <a:endParaRPr lang="es-ES" sz="2200">
              <a:solidFill>
                <a:srgbClr val="000000"/>
              </a:solidFill>
            </a:endParaRPr>
          </a:p>
          <a:p>
            <a:pPr eaLnBrk="1" hangingPunct="1">
              <a:lnSpc>
                <a:spcPct val="150000"/>
              </a:lnSpc>
              <a:buSzPct val="100000"/>
            </a:pPr>
            <a:r>
              <a:rPr lang="es-ES" sz="2200">
                <a:solidFill>
                  <a:srgbClr val="000000"/>
                </a:solidFill>
              </a:rPr>
              <a:t>Módulo 4:  Inspección y almacenamiento</a:t>
            </a:r>
          </a:p>
          <a:p>
            <a:pPr eaLnBrk="1" hangingPunct="1">
              <a:buClr>
                <a:srgbClr val="00B0F0"/>
              </a:buClr>
              <a:buFont typeface="Wingdings" pitchFamily="2" charset="2"/>
              <a:buChar char="§"/>
            </a:pPr>
            <a:r>
              <a:rPr lang="es-ES" sz="2200">
                <a:solidFill>
                  <a:srgbClr val="000000"/>
                </a:solidFill>
              </a:rPr>
              <a:t>Defina los distintos tipos de inspección.</a:t>
            </a:r>
          </a:p>
          <a:p>
            <a:pPr eaLnBrk="1" hangingPunct="1">
              <a:buClr>
                <a:srgbClr val="00B0F0"/>
              </a:buClr>
              <a:buFont typeface="Wingdings" pitchFamily="2" charset="2"/>
              <a:buChar char="§"/>
            </a:pPr>
            <a:r>
              <a:rPr lang="es-ES" sz="2200">
                <a:solidFill>
                  <a:srgbClr val="000000"/>
                </a:solidFill>
              </a:rPr>
              <a:t>Demuestre una inspección previa al uso y el almacenaje para una pieza del equipo de protección para caídas.</a:t>
            </a:r>
          </a:p>
        </p:txBody>
      </p:sp>
      <p:sp>
        <p:nvSpPr>
          <p:cNvPr id="21507"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5705F89F-33F3-4D31-9AB4-8BCA76C4B074}"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7</a:t>
            </a:fld>
            <a:endParaRPr lang="es-ES" smtClean="0">
              <a:solidFill>
                <a:srgbClr val="000000"/>
              </a:solidFill>
              <a:effectLst>
                <a:outerShdw blurRad="38100" dist="38100" dir="2700000" algn="tl">
                  <a:srgbClr val="C0C0C0"/>
                </a:outerShdw>
              </a:effectLst>
              <a:latin typeface="Calibri" pitchFamily="34" charset="0"/>
            </a:endParaRPr>
          </a:p>
        </p:txBody>
      </p:sp>
      <p:sp>
        <p:nvSpPr>
          <p:cNvPr id="21509"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Objetivos de aprendizaje</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1511"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4EB90DE8-4076-4D9B-A3F9-48D038B0E770}" type="slidenum">
              <a:rPr lang="es-ES" smtClean="0">
                <a:solidFill>
                  <a:srgbClr val="898989"/>
                </a:solidFill>
                <a:latin typeface="Arial Black" pitchFamily="34" charset="0"/>
              </a:rPr>
              <a:pPr fontAlgn="base">
                <a:spcBef>
                  <a:spcPct val="0"/>
                </a:spcBef>
                <a:spcAft>
                  <a:spcPct val="0"/>
                </a:spcAft>
                <a:buSzPct val="100000"/>
                <a:defRPr/>
              </a:pPr>
              <a:t>70</a:t>
            </a:fld>
            <a:endParaRPr lang="es-ES" smtClean="0">
              <a:solidFill>
                <a:srgbClr val="898989"/>
              </a:solidFill>
              <a:latin typeface="Arial Black" pitchFamily="34" charset="0"/>
            </a:endParaRPr>
          </a:p>
        </p:txBody>
      </p:sp>
      <p:sp>
        <p:nvSpPr>
          <p:cNvPr id="86020"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Analice cada sistema y sus limitaciones</a:t>
            </a:r>
          </a:p>
          <a:p>
            <a:pPr marL="0" indent="0" eaLnBrk="1" hangingPunct="1">
              <a:spcBef>
                <a:spcPts val="1013"/>
              </a:spcBef>
            </a:pPr>
            <a:r>
              <a:rPr lang="es-ES" smtClean="0">
                <a:solidFill>
                  <a:srgbClr val="000000"/>
                </a:solidFill>
                <a:latin typeface="Arial" charset="0"/>
                <a:cs typeface="Arial" charset="0"/>
              </a:rPr>
              <a:t>Sistema de restricción de caídas</a:t>
            </a:r>
          </a:p>
          <a:p>
            <a:pPr marL="0" indent="0" eaLnBrk="1" hangingPunct="1">
              <a:spcBef>
                <a:spcPts val="1013"/>
              </a:spcBef>
            </a:pPr>
            <a:r>
              <a:rPr lang="es-ES" smtClean="0">
                <a:solidFill>
                  <a:srgbClr val="000000"/>
                </a:solidFill>
                <a:latin typeface="Arial" charset="0"/>
                <a:cs typeface="Arial" charset="0"/>
              </a:rPr>
              <a:t>Sistema de posicionamiento de caídas</a:t>
            </a:r>
          </a:p>
          <a:p>
            <a:pPr marL="0" indent="0" eaLnBrk="1" hangingPunct="1">
              <a:spcBef>
                <a:spcPts val="1013"/>
              </a:spcBef>
            </a:pPr>
            <a:r>
              <a:rPr lang="es-ES" smtClean="0">
                <a:solidFill>
                  <a:srgbClr val="000000"/>
                </a:solidFill>
                <a:latin typeface="Arial" charset="0"/>
                <a:cs typeface="Arial" charset="0"/>
              </a:rPr>
              <a:t>Sistema de dispositivo anticaídas</a:t>
            </a:r>
          </a:p>
          <a:p>
            <a:pPr marL="0" indent="0" eaLnBrk="1" hangingPunct="1">
              <a:spcBef>
                <a:spcPts val="1013"/>
              </a:spcBef>
            </a:pPr>
            <a:endParaRPr lang="es-ES" smtClean="0">
              <a:solidFill>
                <a:srgbClr val="000000"/>
              </a:solidFill>
              <a:latin typeface="Arial" charset="0"/>
              <a:cs typeface="Arial" charset="0"/>
            </a:endParaRPr>
          </a:p>
        </p:txBody>
      </p:sp>
      <p:pic>
        <p:nvPicPr>
          <p:cNvPr id="86021" name="Picture 5" descr="T:\DEPARTMENTS\Safety\_Safety Courses\_Working at Heights\5_Pictures &amp; Videos\Module 3-Inspection and Storage\Fall restraint\DSCN108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713" y="3024188"/>
            <a:ext cx="2544762" cy="1765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2" name="Picture 6" descr="T:\DEPARTMENTS\Safety\_Safety Courses\_Working at Heights\5_Pictures &amp; Videos\Module 3-Fall Dynamics\Positioning\DSCN1985.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0563" y="3024188"/>
            <a:ext cx="2351087" cy="1765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6023" name="Picture 7" descr="T:\DEPARTMENTS\Safety\_Safety Courses\_Working at Heights\5_Pictures &amp; Videos\Morenci 012815\P1280016.JPG"/>
          <p:cNvPicPr>
            <a:picLocks noChangeAspect="1" noChangeArrowheads="1"/>
          </p:cNvPicPr>
          <p:nvPr/>
        </p:nvPicPr>
        <p:blipFill>
          <a:blip r:embed="rId5">
            <a:extLst>
              <a:ext uri="{28A0092B-C50C-407E-A947-70E740481C1C}">
                <a14:useLocalDpi xmlns:a14="http://schemas.microsoft.com/office/drawing/2010/main" val="0"/>
              </a:ext>
            </a:extLst>
          </a:blip>
          <a:srcRect l="20805" b="14452"/>
          <a:stretch>
            <a:fillRect/>
          </a:stretch>
        </p:blipFill>
        <p:spPr bwMode="auto">
          <a:xfrm>
            <a:off x="5743575" y="3024188"/>
            <a:ext cx="2266950" cy="17653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86024" name="Text Placeholder 4"/>
          <p:cNvSpPr txBox="1">
            <a:spLocks/>
          </p:cNvSpPr>
          <p:nvPr/>
        </p:nvSpPr>
        <p:spPr bwMode="auto">
          <a:xfrm>
            <a:off x="358775" y="117475"/>
            <a:ext cx="6237288"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buSzPct val="100000"/>
            </a:pPr>
            <a:r>
              <a:rPr lang="es-ES" sz="3000">
                <a:solidFill>
                  <a:srgbClr val="00B0F0"/>
                </a:solidFill>
                <a:latin typeface="Arial Black" pitchFamily="34" charset="0"/>
              </a:rPr>
              <a:t>Identificación de componentes y sistemas</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6C7657B2-5F85-496A-AAB5-01C57F7290C8}" type="slidenum">
              <a:rPr lang="en-US" smtClean="0">
                <a:solidFill>
                  <a:srgbClr val="898989"/>
                </a:solidFill>
                <a:latin typeface="Arial Black" pitchFamily="34" charset="0"/>
              </a:rPr>
              <a:pPr fontAlgn="base">
                <a:spcBef>
                  <a:spcPct val="0"/>
                </a:spcBef>
                <a:spcAft>
                  <a:spcPct val="0"/>
                </a:spcAft>
                <a:buSzPct val="100000"/>
                <a:defRPr/>
              </a:pPr>
              <a:t>71</a:t>
            </a:fld>
            <a:endParaRPr lang="en-US" smtClean="0">
              <a:solidFill>
                <a:srgbClr val="898989"/>
              </a:solidFill>
              <a:latin typeface="Arial Black" pitchFamily="34" charset="0"/>
            </a:endParaRPr>
          </a:p>
        </p:txBody>
      </p:sp>
      <p:sp>
        <p:nvSpPr>
          <p:cNvPr id="87044" name="Text Placeholder 3"/>
          <p:cNvSpPr>
            <a:spLocks noGrp="1"/>
          </p:cNvSpPr>
          <p:nvPr>
            <p:ph type="body" sz="quarter" idx="14"/>
          </p:nvPr>
        </p:nvSpPr>
        <p:spPr>
          <a:xfrm>
            <a:off x="347663" y="1368425"/>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Cada grupo recibirá un tema (anclajes, dispositivo de presión para el cuerpo o dispositivos de conexión)</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Tómese cinco minutos para completar la planilla (SG pág. 46)</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Identifique los componentes en cada artículo dentro de ese tema.</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¿Hay limitaciones o pros y contras de utilizar estos artículos?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Prepárese para volver a enseñar a la clase sobre su tema.</a:t>
            </a:r>
          </a:p>
        </p:txBody>
      </p:sp>
      <p:sp>
        <p:nvSpPr>
          <p:cNvPr id="8704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Nombre esos componentes</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Actividad</a:t>
            </a:r>
            <a:r>
              <a:rPr lang="en-US" sz="8000" dirty="0">
                <a:latin typeface="Arial" panose="020B0604020202020204" pitchFamily="34" charset="0"/>
                <a:cs typeface="Arial" panose="020B0604020202020204" pitchFamily="34" charset="0"/>
              </a:rPr>
              <a:t> 5</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C24449D-13DC-4884-9120-A63CFF297A46}" type="slidenum">
              <a:rPr lang="en-US" smtClean="0">
                <a:solidFill>
                  <a:srgbClr val="898989"/>
                </a:solidFill>
                <a:latin typeface="Arial Black" pitchFamily="34" charset="0"/>
              </a:rPr>
              <a:pPr fontAlgn="base">
                <a:spcBef>
                  <a:spcPct val="0"/>
                </a:spcBef>
                <a:spcAft>
                  <a:spcPct val="0"/>
                </a:spcAft>
                <a:buSzPct val="100000"/>
                <a:defRPr/>
              </a:pPr>
              <a:t>72</a:t>
            </a:fld>
            <a:endParaRPr lang="en-US" smtClean="0">
              <a:solidFill>
                <a:srgbClr val="898989"/>
              </a:solidFill>
              <a:latin typeface="Arial Black" pitchFamily="34" charset="0"/>
            </a:endParaRPr>
          </a:p>
        </p:txBody>
      </p:sp>
      <p:sp>
        <p:nvSpPr>
          <p:cNvPr id="88068" name="Text Placeholder 3"/>
          <p:cNvSpPr>
            <a:spLocks noGrp="1"/>
          </p:cNvSpPr>
          <p:nvPr>
            <p:ph type="body" sz="quarter" idx="14"/>
          </p:nvPr>
        </p:nvSpPr>
        <p:spPr>
          <a:xfrm>
            <a:off x="347663" y="1347788"/>
            <a:ext cx="6518275" cy="4686300"/>
          </a:xfrm>
        </p:spPr>
        <p:txBody>
          <a:bodyPr/>
          <a:lstStyle/>
          <a:p>
            <a:pPr eaLnBrk="1" hangingPunct="1">
              <a:spcBef>
                <a:spcPts val="1013"/>
              </a:spcBef>
            </a:pPr>
            <a:r>
              <a:rPr lang="en-US" smtClean="0">
                <a:solidFill>
                  <a:srgbClr val="000000"/>
                </a:solidFill>
                <a:latin typeface="Arial" charset="0"/>
                <a:cs typeface="Arial" charset="0"/>
              </a:rPr>
              <a:t>¿Por qué es importante conocer los componentes del sistema que está utilizando?</a:t>
            </a:r>
          </a:p>
          <a:p>
            <a:pPr eaLnBrk="1" hangingPunct="1">
              <a:spcBef>
                <a:spcPts val="1013"/>
              </a:spcBef>
            </a:pPr>
            <a:r>
              <a:rPr lang="en-US" smtClean="0">
                <a:solidFill>
                  <a:srgbClr val="000000"/>
                </a:solidFill>
                <a:latin typeface="Arial" charset="0"/>
                <a:cs typeface="Arial" charset="0"/>
              </a:rPr>
              <a:t>¿Cómo puede aplicar este conocimiento a sus actividades laborales diarias?</a:t>
            </a:r>
          </a:p>
          <a:p>
            <a:pPr eaLnBrk="1" hangingPunct="1">
              <a:spcBef>
                <a:spcPts val="1013"/>
              </a:spcBef>
            </a:pPr>
            <a:endParaRPr lang="en-US" smtClean="0">
              <a:solidFill>
                <a:srgbClr val="000000"/>
              </a:solidFill>
              <a:latin typeface="Arial" charset="0"/>
              <a:cs typeface="Arial" charset="0"/>
            </a:endParaRPr>
          </a:p>
        </p:txBody>
      </p:sp>
      <p:sp>
        <p:nvSpPr>
          <p:cNvPr id="88069"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Informe</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56EF5BC-A860-41A7-94E6-677D00B40871}" type="slidenum">
              <a:rPr lang="en-US" smtClean="0">
                <a:solidFill>
                  <a:srgbClr val="898989"/>
                </a:solidFill>
                <a:latin typeface="Arial Black" pitchFamily="34" charset="0"/>
              </a:rPr>
              <a:pPr fontAlgn="base">
                <a:spcBef>
                  <a:spcPct val="0"/>
                </a:spcBef>
                <a:spcAft>
                  <a:spcPct val="0"/>
                </a:spcAft>
                <a:buSzPct val="100000"/>
                <a:defRPr/>
              </a:pPr>
              <a:t>73</a:t>
            </a:fld>
            <a:endParaRPr lang="en-US" smtClean="0">
              <a:solidFill>
                <a:srgbClr val="898989"/>
              </a:solidFill>
              <a:latin typeface="Arial Black" pitchFamily="34" charset="0"/>
            </a:endParaRPr>
          </a:p>
        </p:txBody>
      </p:sp>
      <p:sp>
        <p:nvSpPr>
          <p:cNvPr id="89092" name="Text Placeholder 3"/>
          <p:cNvSpPr>
            <a:spLocks noGrp="1"/>
          </p:cNvSpPr>
          <p:nvPr>
            <p:ph type="body" sz="quarter" idx="14"/>
          </p:nvPr>
        </p:nvSpPr>
        <p:spPr>
          <a:xfrm>
            <a:off x="358775" y="1347788"/>
            <a:ext cx="6507163"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Consulte el cuestionario (SG pág. 47)</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Tómese cinco minutos para completarlo.</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Revise las respuestas con la clase.</a:t>
            </a:r>
          </a:p>
        </p:txBody>
      </p:sp>
      <p:sp>
        <p:nvSpPr>
          <p:cNvPr id="89093"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3</a:t>
            </a:r>
          </a:p>
        </p:txBody>
      </p:sp>
      <p:sp>
        <p:nvSpPr>
          <p:cNvPr id="6" name="Rectangle 5"/>
          <p:cNvSpPr/>
          <p:nvPr/>
        </p:nvSpPr>
        <p:spPr>
          <a:xfrm>
            <a:off x="7291953" y="0"/>
            <a:ext cx="1852047"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n-US" sz="8000" dirty="0">
                <a:latin typeface="Arial" panose="020B0604020202020204" pitchFamily="34" charset="0"/>
                <a:cs typeface="Arial" panose="020B0604020202020204" pitchFamily="34" charset="0"/>
              </a:rPr>
              <a:t>  </a:t>
            </a:r>
            <a:r>
              <a:rPr lang="en-US" sz="8000" dirty="0" err="1">
                <a:latin typeface="Arial" panose="020B0604020202020204" pitchFamily="34" charset="0"/>
                <a:cs typeface="Arial" panose="020B0604020202020204" pitchFamily="34" charset="0"/>
              </a:rPr>
              <a:t>Cuestionario</a:t>
            </a:r>
            <a:endParaRPr lang="en-US" sz="80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25FB5013-D1CA-4C4C-926C-C215B3D1F897}" type="slidenum">
              <a:rPr lang="es-ES" smtClean="0">
                <a:solidFill>
                  <a:srgbClr val="898989"/>
                </a:solidFill>
                <a:latin typeface="Arial Black" pitchFamily="34" charset="0"/>
              </a:rPr>
              <a:pPr fontAlgn="base">
                <a:spcBef>
                  <a:spcPct val="0"/>
                </a:spcBef>
                <a:spcAft>
                  <a:spcPct val="0"/>
                </a:spcAft>
                <a:buSzPct val="100000"/>
                <a:defRPr/>
              </a:pPr>
              <a:t>74</a:t>
            </a:fld>
            <a:endParaRPr lang="es-ES" smtClean="0">
              <a:solidFill>
                <a:srgbClr val="898989"/>
              </a:solidFill>
              <a:latin typeface="Arial Black" pitchFamily="34" charset="0"/>
            </a:endParaRPr>
          </a:p>
        </p:txBody>
      </p:sp>
      <p:sp>
        <p:nvSpPr>
          <p:cNvPr id="4" name="Text Placeholder 3"/>
          <p:cNvSpPr>
            <a:spLocks noGrp="1"/>
          </p:cNvSpPr>
          <p:nvPr>
            <p:ph type="body" sz="quarter" idx="14"/>
          </p:nvPr>
        </p:nvSpPr>
        <p:spPr>
          <a:xfrm>
            <a:off x="358775" y="1341438"/>
            <a:ext cx="6507163" cy="4687887"/>
          </a:xfrm>
        </p:spPr>
        <p:txBody>
          <a:bodyPr>
            <a:normAutofit fontScale="92500" lnSpcReduction="10000"/>
          </a:bodyPr>
          <a:lstStyle/>
          <a:p>
            <a:pPr marL="457200" indent="-457200" eaLnBrk="1" hangingPunct="1">
              <a:spcBef>
                <a:spcPts val="1013"/>
              </a:spcBef>
              <a:buFont typeface="Calibri Light" pitchFamily="34" charset="0"/>
              <a:buAutoNum type="arabicPeriod"/>
              <a:defRPr/>
            </a:pPr>
            <a:r>
              <a:rPr lang="es-ES" sz="2000" smtClean="0">
                <a:solidFill>
                  <a:srgbClr val="000000"/>
                </a:solidFill>
              </a:rPr>
              <a:t>A veces está equipado con un absorbedor de energía.  </a:t>
            </a:r>
          </a:p>
          <a:p>
            <a:pPr marL="457200" indent="-457200" eaLnBrk="1" hangingPunct="1">
              <a:spcBef>
                <a:spcPts val="1013"/>
              </a:spcBef>
              <a:buFont typeface="Calibri Light" pitchFamily="34" charset="0"/>
              <a:buAutoNum type="arabicPeriod"/>
              <a:defRPr/>
            </a:pPr>
            <a:r>
              <a:rPr lang="es-ES" sz="2000" smtClean="0">
                <a:solidFill>
                  <a:srgbClr val="000000"/>
                </a:solidFill>
              </a:rPr>
              <a:t>Solamente se debe asegurar alrededor de la cintura y no se puede utilizar en un sistema de protección para caídas.  </a:t>
            </a:r>
          </a:p>
          <a:p>
            <a:pPr marL="457200" indent="-457200" eaLnBrk="1" hangingPunct="1">
              <a:spcBef>
                <a:spcPts val="1013"/>
              </a:spcBef>
              <a:buFont typeface="Calibri Light" pitchFamily="34" charset="0"/>
              <a:buAutoNum type="arabicPeriod"/>
              <a:defRPr/>
            </a:pPr>
            <a:r>
              <a:rPr lang="es-ES" sz="2000" smtClean="0">
                <a:solidFill>
                  <a:srgbClr val="000000"/>
                </a:solidFill>
              </a:rPr>
              <a:t>El conector de anclaje provisorio se utiliza como punto de anclaje la trabajar en soportes estructurales.  </a:t>
            </a:r>
          </a:p>
          <a:p>
            <a:pPr marL="457200" indent="-457200" eaLnBrk="1" hangingPunct="1">
              <a:spcBef>
                <a:spcPts val="1013"/>
              </a:spcBef>
              <a:buFont typeface="Calibri Light" pitchFamily="34" charset="0"/>
              <a:buAutoNum type="arabicPeriod"/>
              <a:defRPr/>
            </a:pPr>
            <a:r>
              <a:rPr lang="es-ES" sz="2000" smtClean="0">
                <a:solidFill>
                  <a:srgbClr val="000000"/>
                </a:solidFill>
              </a:rPr>
              <a:t>Punto de conexión entre el cordón y el arnés  </a:t>
            </a:r>
          </a:p>
          <a:p>
            <a:pPr marL="457200" indent="-457200" eaLnBrk="1" hangingPunct="1">
              <a:spcBef>
                <a:spcPts val="1013"/>
              </a:spcBef>
              <a:buFont typeface="Calibri Light" pitchFamily="34" charset="0"/>
              <a:buAutoNum type="arabicPeriod"/>
              <a:defRPr/>
            </a:pPr>
            <a:r>
              <a:rPr lang="es-ES" sz="2000" smtClean="0">
                <a:solidFill>
                  <a:srgbClr val="000000"/>
                </a:solidFill>
              </a:rPr>
              <a:t>Un punto de anclaje móvil que asegura a una cuerda de salvamento  </a:t>
            </a:r>
          </a:p>
          <a:p>
            <a:pPr marL="457200" indent="-457200" eaLnBrk="1" hangingPunct="1">
              <a:spcBef>
                <a:spcPts val="1013"/>
              </a:spcBef>
              <a:buFont typeface="Calibri Light" pitchFamily="34" charset="0"/>
              <a:buAutoNum type="arabicPeriod"/>
              <a:defRPr/>
            </a:pPr>
            <a:r>
              <a:rPr lang="es-ES" sz="2000" smtClean="0">
                <a:solidFill>
                  <a:srgbClr val="000000"/>
                </a:solidFill>
              </a:rPr>
              <a:t>Conectores que se cierran o bloquean automáticamente y que pueden soportar 5000 libras de fuerza  </a:t>
            </a:r>
          </a:p>
          <a:p>
            <a:pPr marL="457200" indent="-457200" eaLnBrk="1" hangingPunct="1">
              <a:spcBef>
                <a:spcPts val="1013"/>
              </a:spcBef>
              <a:buFont typeface="Calibri Light" pitchFamily="34" charset="0"/>
              <a:buAutoNum type="arabicPeriod"/>
              <a:defRPr/>
            </a:pPr>
            <a:r>
              <a:rPr lang="es-ES" sz="2000" smtClean="0">
                <a:solidFill>
                  <a:srgbClr val="000000"/>
                </a:solidFill>
              </a:rPr>
              <a:t>Diseñados para distribuir el impacto de manera pareja por todo el cuerpo y mantener al empleado en una posición erguida una vez que haya ocurrido la caída  </a:t>
            </a:r>
          </a:p>
        </p:txBody>
      </p:sp>
      <p:sp>
        <p:nvSpPr>
          <p:cNvPr id="90117"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s-ES" smtClean="0"/>
              <a:t>Cuestionario del Módulo 3</a:t>
            </a:r>
          </a:p>
        </p:txBody>
      </p:sp>
      <p:sp>
        <p:nvSpPr>
          <p:cNvPr id="6" name="Rectangle 5"/>
          <p:cNvSpPr/>
          <p:nvPr/>
        </p:nvSpPr>
        <p:spPr>
          <a:xfrm>
            <a:off x="6883400" y="1360488"/>
            <a:ext cx="1235075" cy="368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I: Cordón</a:t>
            </a:r>
          </a:p>
        </p:txBody>
      </p:sp>
      <p:sp>
        <p:nvSpPr>
          <p:cNvPr id="7" name="Rectangle 6"/>
          <p:cNvSpPr/>
          <p:nvPr/>
        </p:nvSpPr>
        <p:spPr>
          <a:xfrm>
            <a:off x="6688138" y="1889125"/>
            <a:ext cx="1438275"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1400">
                <a:solidFill>
                  <a:srgbClr val="000000"/>
                </a:solidFill>
                <a:latin typeface="Arial" pitchFamily="34" charset="0"/>
                <a:cs typeface="Arial" pitchFamily="34" charset="0"/>
              </a:rPr>
              <a:t>C: Cinturón de seguridad</a:t>
            </a:r>
          </a:p>
        </p:txBody>
      </p:sp>
      <p:sp>
        <p:nvSpPr>
          <p:cNvPr id="8" name="Rectangle 7"/>
          <p:cNvSpPr/>
          <p:nvPr/>
        </p:nvSpPr>
        <p:spPr>
          <a:xfrm>
            <a:off x="6802438" y="2717800"/>
            <a:ext cx="1641475"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1400">
                <a:solidFill>
                  <a:srgbClr val="000000"/>
                </a:solidFill>
                <a:latin typeface="Arial" pitchFamily="34" charset="0"/>
                <a:cs typeface="Arial" pitchFamily="34" charset="0"/>
              </a:rPr>
              <a:t>A: Correa de viga</a:t>
            </a:r>
          </a:p>
        </p:txBody>
      </p:sp>
      <p:sp>
        <p:nvSpPr>
          <p:cNvPr id="9" name="Rectangle 8"/>
          <p:cNvSpPr/>
          <p:nvPr/>
        </p:nvSpPr>
        <p:spPr>
          <a:xfrm>
            <a:off x="5861050" y="3084513"/>
            <a:ext cx="1350963" cy="368300"/>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1400">
                <a:solidFill>
                  <a:srgbClr val="000000"/>
                </a:solidFill>
                <a:latin typeface="Arial" pitchFamily="34" charset="0"/>
                <a:cs typeface="Arial" pitchFamily="34" charset="0"/>
              </a:rPr>
              <a:t>L: Anillo en D</a:t>
            </a:r>
          </a:p>
        </p:txBody>
      </p:sp>
      <p:sp>
        <p:nvSpPr>
          <p:cNvPr id="10" name="Rectangle 9"/>
          <p:cNvSpPr/>
          <p:nvPr/>
        </p:nvSpPr>
        <p:spPr>
          <a:xfrm>
            <a:off x="6118225" y="3762375"/>
            <a:ext cx="1957388"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a:solidFill>
                  <a:srgbClr val="000000"/>
                </a:solidFill>
                <a:latin typeface="Arial" pitchFamily="34" charset="0"/>
                <a:cs typeface="Arial" pitchFamily="34" charset="0"/>
              </a:rPr>
              <a:t>J</a:t>
            </a:r>
            <a:r>
              <a:rPr lang="es-ES" sz="1200">
                <a:solidFill>
                  <a:srgbClr val="000000"/>
                </a:solidFill>
                <a:latin typeface="Arial" pitchFamily="34" charset="0"/>
                <a:cs typeface="Arial" pitchFamily="34" charset="0"/>
              </a:rPr>
              <a:t>: </a:t>
            </a:r>
            <a:r>
              <a:rPr lang="es-ES" sz="1400">
                <a:solidFill>
                  <a:srgbClr val="000000"/>
                </a:solidFill>
                <a:latin typeface="Arial" pitchFamily="34" charset="0"/>
                <a:cs typeface="Arial" pitchFamily="34" charset="0"/>
              </a:rPr>
              <a:t>Amarre de cuerda</a:t>
            </a:r>
          </a:p>
        </p:txBody>
      </p:sp>
      <p:sp>
        <p:nvSpPr>
          <p:cNvPr id="11" name="Rectangle 10"/>
          <p:cNvSpPr/>
          <p:nvPr/>
        </p:nvSpPr>
        <p:spPr>
          <a:xfrm>
            <a:off x="6537325" y="4295775"/>
            <a:ext cx="1538288" cy="366713"/>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1500">
                <a:solidFill>
                  <a:srgbClr val="000000"/>
                </a:solidFill>
                <a:latin typeface="Arial" pitchFamily="34" charset="0"/>
                <a:cs typeface="Arial" pitchFamily="34" charset="0"/>
              </a:rPr>
              <a:t>F: Mosquetón</a:t>
            </a:r>
          </a:p>
        </p:txBody>
      </p:sp>
      <p:sp>
        <p:nvSpPr>
          <p:cNvPr id="12" name="Rectangle 11"/>
          <p:cNvSpPr/>
          <p:nvPr/>
        </p:nvSpPr>
        <p:spPr>
          <a:xfrm>
            <a:off x="6537325" y="5116513"/>
            <a:ext cx="2293938" cy="366712"/>
          </a:xfrm>
          <a:prstGeom prst="rect">
            <a:avLst/>
          </a:prstGeom>
          <a:no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SzPct val="100000"/>
              <a:defRPr/>
            </a:pPr>
            <a:r>
              <a:rPr lang="es-ES" sz="1300">
                <a:solidFill>
                  <a:srgbClr val="000000"/>
                </a:solidFill>
                <a:latin typeface="Arial" pitchFamily="34" charset="0"/>
                <a:cs typeface="Arial" pitchFamily="34" charset="0"/>
              </a:rPr>
              <a:t>H: Arnés corporal completo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7277A8BD-8DC8-427B-A3CF-BFDACE981F64}" type="slidenum">
              <a:rPr lang="en-US" smtClean="0">
                <a:solidFill>
                  <a:srgbClr val="898989"/>
                </a:solidFill>
                <a:latin typeface="Arial Black" pitchFamily="34" charset="0"/>
              </a:rPr>
              <a:pPr fontAlgn="base">
                <a:spcBef>
                  <a:spcPct val="0"/>
                </a:spcBef>
                <a:spcAft>
                  <a:spcPct val="0"/>
                </a:spcAft>
                <a:buSzPct val="100000"/>
                <a:defRPr/>
              </a:pPr>
              <a:t>75</a:t>
            </a:fld>
            <a:endParaRPr lang="en-US" smtClean="0">
              <a:solidFill>
                <a:srgbClr val="898989"/>
              </a:solidFill>
              <a:latin typeface="Arial Black" pitchFamily="34" charset="0"/>
            </a:endParaRPr>
          </a:p>
        </p:txBody>
      </p:sp>
      <p:sp>
        <p:nvSpPr>
          <p:cNvPr id="91140" name="Text Placeholder 3"/>
          <p:cNvSpPr>
            <a:spLocks noGrp="1"/>
          </p:cNvSpPr>
          <p:nvPr>
            <p:ph type="body" sz="quarter" idx="14"/>
          </p:nvPr>
        </p:nvSpPr>
        <p:spPr>
          <a:xfrm>
            <a:off x="358775" y="1341438"/>
            <a:ext cx="6507163" cy="4687887"/>
          </a:xfrm>
        </p:spPr>
        <p:txBody>
          <a:bodyPr/>
          <a:lstStyle/>
          <a:p>
            <a:pPr marL="457200" indent="-457200" eaLnBrk="1" hangingPunct="1">
              <a:spcBef>
                <a:spcPts val="1013"/>
              </a:spcBef>
              <a:buFont typeface="Calibri Light" pitchFamily="34" charset="0"/>
              <a:buAutoNum type="arabicPeriod" startAt="8"/>
            </a:pPr>
            <a:r>
              <a:rPr lang="en-US" smtClean="0">
                <a:solidFill>
                  <a:srgbClr val="000000"/>
                </a:solidFill>
                <a:latin typeface="Arial" charset="0"/>
                <a:cs typeface="Arial" charset="0"/>
              </a:rPr>
              <a:t>¿Cuáles son los fundamentos?</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Puntos de anclaje, vestimenta, dispositivos de conexión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Puntos de anclaje, protección corporal, plan de comunicación</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Puntos de anclaje, arneses corporales, política de la compañía</a:t>
            </a:r>
          </a:p>
          <a:p>
            <a:pPr marL="914400" lvl="1" indent="-457200" eaLnBrk="1" hangingPunct="1">
              <a:buFont typeface="Calibri Light" pitchFamily="34" charset="0"/>
              <a:buAutoNum type="alphaLcPeriod"/>
            </a:pPr>
            <a:r>
              <a:rPr lang="en-US" smtClean="0">
                <a:solidFill>
                  <a:srgbClr val="000000"/>
                </a:solidFill>
                <a:latin typeface="Arial" charset="0"/>
                <a:cs typeface="Arial" charset="0"/>
              </a:rPr>
              <a:t>Plataformas aéreas, arneses corporales, dispositivos de conexión</a:t>
            </a:r>
          </a:p>
        </p:txBody>
      </p:sp>
      <p:sp>
        <p:nvSpPr>
          <p:cNvPr id="91141" name="Text Placeholder 4"/>
          <p:cNvSpPr>
            <a:spLocks noGrp="1"/>
          </p:cNvSpPr>
          <p:nvPr>
            <p:ph type="body" sz="quarter" idx="15"/>
          </p:nvPr>
        </p:nvSpPr>
        <p:spPr>
          <a:xfrm>
            <a:off x="358775" y="615950"/>
            <a:ext cx="6237288" cy="763588"/>
          </a:xfrm>
        </p:spPr>
        <p:txBody>
          <a:bodyPr/>
          <a:lstStyle/>
          <a:p>
            <a:pPr eaLnBrk="1" hangingPunct="1">
              <a:spcBef>
                <a:spcPts val="1013"/>
              </a:spcBef>
              <a:buClrTx/>
              <a:buFont typeface="Arial" charset="0"/>
              <a:buNone/>
            </a:pPr>
            <a:r>
              <a:rPr lang="en-US" smtClean="0"/>
              <a:t>Cuestionario del Módulo 3</a:t>
            </a:r>
          </a:p>
        </p:txBody>
      </p:sp>
      <p:sp>
        <p:nvSpPr>
          <p:cNvPr id="14" name="Oval 13"/>
          <p:cNvSpPr/>
          <p:nvPr/>
        </p:nvSpPr>
        <p:spPr>
          <a:xfrm>
            <a:off x="819150" y="1744663"/>
            <a:ext cx="403225" cy="352425"/>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6" descr="T:\DEPARTMENTS\Safety\_Safety Courses\_Working at Heights\5_Pictures &amp; Videos\Morenci 012815\DSCN0377.JPG"/>
          <p:cNvPicPr>
            <a:picLocks noChangeAspect="1" noChangeArrowheads="1"/>
          </p:cNvPicPr>
          <p:nvPr/>
        </p:nvPicPr>
        <p:blipFill>
          <a:blip r:embed="rId3">
            <a:extLst>
              <a:ext uri="{28A0092B-C50C-407E-A947-70E740481C1C}">
                <a14:useLocalDpi xmlns:a14="http://schemas.microsoft.com/office/drawing/2010/main" val="0"/>
              </a:ext>
            </a:extLst>
          </a:blip>
          <a:srcRect r="7756"/>
          <a:stretch>
            <a:fillRect/>
          </a:stretch>
        </p:blipFill>
        <p:spPr bwMode="auto">
          <a:xfrm>
            <a:off x="0" y="0"/>
            <a:ext cx="84470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7326313" y="0"/>
            <a:ext cx="18161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sz="1350"/>
          </a:p>
        </p:txBody>
      </p:sp>
      <p:sp>
        <p:nvSpPr>
          <p:cNvPr id="92164" name="Title 1"/>
          <p:cNvSpPr>
            <a:spLocks noGrp="1"/>
          </p:cNvSpPr>
          <p:nvPr>
            <p:ph type="title"/>
          </p:nvPr>
        </p:nvSpPr>
        <p:spPr>
          <a:xfrm rot="16200000">
            <a:off x="5059363" y="2659062"/>
            <a:ext cx="6313488" cy="995363"/>
          </a:xfrm>
        </p:spPr>
        <p:txBody>
          <a:bodyPr/>
          <a:lstStyle/>
          <a:p>
            <a:pPr eaLnBrk="1" hangingPunct="1"/>
            <a:r>
              <a:rPr lang="en-US" sz="3000" smtClean="0">
                <a:solidFill>
                  <a:srgbClr val="00B0F0"/>
                </a:solidFill>
                <a:latin typeface="Arial Black" pitchFamily="34" charset="0"/>
              </a:rPr>
              <a:t>MÓDULO 4: </a:t>
            </a:r>
            <a:r>
              <a:rPr lang="en-US" sz="3000" smtClean="0">
                <a:solidFill>
                  <a:srgbClr val="FFFFFF"/>
                </a:solidFill>
                <a:latin typeface="Arial Black" pitchFamily="34" charset="0"/>
              </a:rPr>
              <a:t>Inspección y almacenamiento</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6D0E575-5731-4699-8169-467E8EA1BE5A}" type="slidenum">
              <a:rPr lang="en-US" smtClean="0">
                <a:solidFill>
                  <a:srgbClr val="898989"/>
                </a:solidFill>
                <a:latin typeface="Arial Black" pitchFamily="34" charset="0"/>
              </a:rPr>
              <a:pPr fontAlgn="base">
                <a:spcBef>
                  <a:spcPct val="0"/>
                </a:spcBef>
                <a:spcAft>
                  <a:spcPct val="0"/>
                </a:spcAft>
                <a:buSzPct val="100000"/>
                <a:defRPr/>
              </a:pPr>
              <a:t>77</a:t>
            </a:fld>
            <a:endParaRPr lang="en-US" smtClean="0">
              <a:solidFill>
                <a:srgbClr val="898989"/>
              </a:solidFill>
              <a:latin typeface="Arial Black" pitchFamily="34" charset="0"/>
            </a:endParaRPr>
          </a:p>
        </p:txBody>
      </p:sp>
      <p:sp>
        <p:nvSpPr>
          <p:cNvPr id="93188"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Inspecciones</a:t>
            </a:r>
          </a:p>
          <a:p>
            <a:pPr marL="0" indent="0" eaLnBrk="1" hangingPunct="1">
              <a:spcBef>
                <a:spcPts val="1013"/>
              </a:spcBef>
            </a:pPr>
            <a:r>
              <a:rPr lang="en-US" smtClean="0">
                <a:solidFill>
                  <a:srgbClr val="000000"/>
                </a:solidFill>
                <a:latin typeface="Arial" charset="0"/>
                <a:cs typeface="Arial" charset="0"/>
              </a:rPr>
              <a:t>Objetivo:  Las inspecciones son un medio para estirar la vida del equipo y captar proactivamente cualquier problema antes de que ocurra.</a:t>
            </a:r>
          </a:p>
          <a:p>
            <a:pPr marL="0" indent="0" eaLnBrk="1" hangingPunct="1">
              <a:spcBef>
                <a:spcPts val="1013"/>
              </a:spcBef>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r>
              <a:rPr lang="en-US" smtClean="0">
                <a:solidFill>
                  <a:srgbClr val="000000"/>
                </a:solidFill>
                <a:latin typeface="Arial" charset="0"/>
                <a:cs typeface="Arial" charset="0"/>
              </a:rPr>
              <a:t>Arnés: Qué buscar</a:t>
            </a:r>
          </a:p>
          <a:p>
            <a:pPr marL="0" indent="0" eaLnBrk="1" hangingPunct="1">
              <a:spcBef>
                <a:spcPts val="1013"/>
              </a:spcBef>
            </a:pPr>
            <a:r>
              <a:rPr lang="en-US" smtClean="0">
                <a:solidFill>
                  <a:srgbClr val="000000"/>
                </a:solidFill>
                <a:latin typeface="Arial" charset="0"/>
                <a:cs typeface="Arial" charset="0"/>
              </a:rPr>
              <a:t>Revise la tabla con los componentes de un arnés y qué inspeccionar (SG pág. 50)</a:t>
            </a:r>
          </a:p>
          <a:p>
            <a:pPr marL="0" indent="0" eaLnBrk="1" hangingPunct="1">
              <a:spcBef>
                <a:spcPts val="1013"/>
              </a:spcBef>
            </a:pPr>
            <a:endParaRPr lang="en-US" smtClean="0">
              <a:solidFill>
                <a:srgbClr val="000000"/>
              </a:solidFill>
              <a:latin typeface="Arial" charset="0"/>
              <a:cs typeface="Arial" charset="0"/>
            </a:endParaRPr>
          </a:p>
        </p:txBody>
      </p:sp>
      <p:sp>
        <p:nvSpPr>
          <p:cNvPr id="93189"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D717DD6-9DE5-455B-B3FD-AF210FB793D7}" type="slidenum">
              <a:rPr lang="es-ES" smtClean="0">
                <a:solidFill>
                  <a:srgbClr val="898989"/>
                </a:solidFill>
                <a:latin typeface="Arial Black" pitchFamily="34" charset="0"/>
              </a:rPr>
              <a:pPr fontAlgn="base">
                <a:spcBef>
                  <a:spcPct val="0"/>
                </a:spcBef>
                <a:spcAft>
                  <a:spcPct val="0"/>
                </a:spcAft>
                <a:buSzPct val="100000"/>
                <a:defRPr/>
              </a:pPr>
              <a:t>78</a:t>
            </a:fld>
            <a:endParaRPr lang="es-ES" smtClean="0">
              <a:solidFill>
                <a:srgbClr val="898989"/>
              </a:solidFill>
              <a:latin typeface="Arial Black" pitchFamily="34" charset="0"/>
            </a:endParaRPr>
          </a:p>
        </p:txBody>
      </p:sp>
      <p:sp>
        <p:nvSpPr>
          <p:cNvPr id="94212"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Inspección del arnés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Sostenga el arnés desde el anillo en D.</a:t>
            </a:r>
          </a:p>
        </p:txBody>
      </p:sp>
      <p:sp>
        <p:nvSpPr>
          <p:cNvPr id="94213"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s-ES" smtClean="0"/>
              <a:t>Inspección y almacenamiento</a:t>
            </a:r>
          </a:p>
        </p:txBody>
      </p:sp>
      <p:pic>
        <p:nvPicPr>
          <p:cNvPr id="94214" name="Picture 5" descr="T:\DEPARTMENTS\Safety\_Safety Courses\_Working at Heights\5_Pictures &amp; Videos\Module 3-Inspection and Storage\Inspection &amp; Storage\DSCN0944.JPG"/>
          <p:cNvPicPr>
            <a:picLocks noChangeAspect="1" noChangeArrowheads="1"/>
          </p:cNvPicPr>
          <p:nvPr/>
        </p:nvPicPr>
        <p:blipFill>
          <a:blip r:embed="rId3">
            <a:extLst>
              <a:ext uri="{28A0092B-C50C-407E-A947-70E740481C1C}">
                <a14:useLocalDpi xmlns:a14="http://schemas.microsoft.com/office/drawing/2010/main" val="0"/>
              </a:ext>
            </a:extLst>
          </a:blip>
          <a:srcRect r="2428"/>
          <a:stretch>
            <a:fillRect/>
          </a:stretch>
        </p:blipFill>
        <p:spPr bwMode="auto">
          <a:xfrm>
            <a:off x="485775" y="2332038"/>
            <a:ext cx="2767013" cy="3475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0A6F407-9CFF-48DC-B90B-9E917847852D}" type="slidenum">
              <a:rPr lang="en-US" smtClean="0">
                <a:solidFill>
                  <a:srgbClr val="898989"/>
                </a:solidFill>
                <a:latin typeface="Arial Black" pitchFamily="34" charset="0"/>
              </a:rPr>
              <a:pPr fontAlgn="base">
                <a:spcBef>
                  <a:spcPct val="0"/>
                </a:spcBef>
                <a:spcAft>
                  <a:spcPct val="0"/>
                </a:spcAft>
                <a:buSzPct val="100000"/>
                <a:defRPr/>
              </a:pPr>
              <a:t>79</a:t>
            </a:fld>
            <a:endParaRPr lang="en-US" smtClean="0">
              <a:solidFill>
                <a:srgbClr val="898989"/>
              </a:solidFill>
              <a:latin typeface="Arial Black" pitchFamily="34" charset="0"/>
            </a:endParaRPr>
          </a:p>
        </p:txBody>
      </p:sp>
      <p:sp>
        <p:nvSpPr>
          <p:cNvPr id="95236" name="Text Placeholder 3"/>
          <p:cNvSpPr>
            <a:spLocks noGrp="1"/>
          </p:cNvSpPr>
          <p:nvPr>
            <p:ph type="body" sz="quarter" idx="14"/>
          </p:nvPr>
        </p:nvSpPr>
        <p:spPr>
          <a:xfrm>
            <a:off x="347663" y="1347788"/>
            <a:ext cx="3498850" cy="4686300"/>
          </a:xfrm>
        </p:spPr>
        <p:txBody>
          <a:bodyPr/>
          <a:lstStyle/>
          <a:p>
            <a:pPr marL="342900" indent="-342900" eaLnBrk="1" hangingPunct="1">
              <a:spcBef>
                <a:spcPts val="1013"/>
              </a:spcBef>
              <a:buFont typeface="Calibri Light" pitchFamily="34" charset="0"/>
              <a:buAutoNum type="arabicPeriod" startAt="2"/>
            </a:pPr>
            <a:r>
              <a:rPr lang="en-US" smtClean="0">
                <a:solidFill>
                  <a:srgbClr val="000000"/>
                </a:solidFill>
                <a:latin typeface="Arial" charset="0"/>
                <a:cs typeface="Arial" charset="0"/>
              </a:rPr>
              <a:t>Inspeccione en busca de deterioro de las cinchas o el equipo.</a:t>
            </a:r>
          </a:p>
        </p:txBody>
      </p:sp>
      <p:sp>
        <p:nvSpPr>
          <p:cNvPr id="95237"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
        <p:nvSpPr>
          <p:cNvPr id="95238" name="Text Placeholder 3"/>
          <p:cNvSpPr txBox="1">
            <a:spLocks/>
          </p:cNvSpPr>
          <p:nvPr/>
        </p:nvSpPr>
        <p:spPr bwMode="auto">
          <a:xfrm>
            <a:off x="3903663" y="1347788"/>
            <a:ext cx="30353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3"/>
            </a:pPr>
            <a:r>
              <a:rPr lang="en-US" sz="2200">
                <a:solidFill>
                  <a:srgbClr val="000000"/>
                </a:solidFill>
              </a:rPr>
              <a:t>¿La etiqueta del fabricante es legible?</a:t>
            </a:r>
          </a:p>
        </p:txBody>
      </p:sp>
      <p:pic>
        <p:nvPicPr>
          <p:cNvPr id="95239" name="Picture 10" descr="T:\DEPARTMENTS\Safety\_Safety Courses\_Working at Heights\5_Pictures &amp; Videos\Module 3-Inspection and Storage\Inspection &amp; Storage\DSCN0952.JPG"/>
          <p:cNvPicPr>
            <a:picLocks noChangeAspect="1" noChangeArrowheads="1"/>
          </p:cNvPicPr>
          <p:nvPr/>
        </p:nvPicPr>
        <p:blipFill>
          <a:blip r:embed="rId3">
            <a:extLst>
              <a:ext uri="{28A0092B-C50C-407E-A947-70E740481C1C}">
                <a14:useLocalDpi xmlns:a14="http://schemas.microsoft.com/office/drawing/2010/main" val="0"/>
              </a:ext>
            </a:extLst>
          </a:blip>
          <a:srcRect r="2765"/>
          <a:stretch>
            <a:fillRect/>
          </a:stretch>
        </p:blipFill>
        <p:spPr bwMode="auto">
          <a:xfrm>
            <a:off x="488950" y="2327275"/>
            <a:ext cx="2763838" cy="3478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95240" name="Picture 11" descr="T:\DEPARTMENTS\Safety\_Safety Courses\_Working at Heights\5_Pictures &amp; Videos\Module 3-Inspection and Storage\Inspection &amp; Storage\DSCN0947.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54475" y="2327275"/>
            <a:ext cx="2676525" cy="3478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6"/>
          <p:cNvSpPr txBox="1">
            <a:spLocks noChangeArrowheads="1"/>
          </p:cNvSpPr>
          <p:nvPr/>
        </p:nvSpPr>
        <p:spPr bwMode="auto">
          <a:xfrm>
            <a:off x="384175" y="1216025"/>
            <a:ext cx="6450013"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SzPct val="100000"/>
            </a:pPr>
            <a:r>
              <a:rPr lang="es-ES" sz="2200">
                <a:solidFill>
                  <a:srgbClr val="000000"/>
                </a:solidFill>
              </a:rPr>
              <a:t>Módulo 5:  Dinámica de la caída</a:t>
            </a:r>
          </a:p>
          <a:p>
            <a:pPr eaLnBrk="1" hangingPunct="1">
              <a:buClr>
                <a:srgbClr val="00B0F0"/>
              </a:buClr>
              <a:buFont typeface="Wingdings" pitchFamily="2" charset="2"/>
              <a:buChar char="§"/>
            </a:pPr>
            <a:r>
              <a:rPr lang="es-ES" sz="2200">
                <a:solidFill>
                  <a:srgbClr val="000000"/>
                </a:solidFill>
              </a:rPr>
              <a:t>Calcule las distancias de caídas para una determinada hipótesis.</a:t>
            </a:r>
          </a:p>
          <a:p>
            <a:pPr eaLnBrk="1" hangingPunct="1">
              <a:buClr>
                <a:srgbClr val="00B0F0"/>
              </a:buClr>
              <a:buFont typeface="Wingdings" pitchFamily="2" charset="2"/>
              <a:buChar char="§"/>
            </a:pPr>
            <a:r>
              <a:rPr lang="es-ES" sz="2200">
                <a:solidFill>
                  <a:srgbClr val="000000"/>
                </a:solidFill>
              </a:rPr>
              <a:t>Evalúe una situación y elija el sistema apropiado para utilizar.</a:t>
            </a:r>
          </a:p>
          <a:p>
            <a:pPr eaLnBrk="1" hangingPunct="1">
              <a:lnSpc>
                <a:spcPct val="150000"/>
              </a:lnSpc>
              <a:buSzPct val="100000"/>
            </a:pPr>
            <a:endParaRPr lang="es-ES" sz="2200">
              <a:solidFill>
                <a:srgbClr val="000000"/>
              </a:solidFill>
            </a:endParaRPr>
          </a:p>
          <a:p>
            <a:pPr eaLnBrk="1" hangingPunct="1">
              <a:lnSpc>
                <a:spcPct val="150000"/>
              </a:lnSpc>
              <a:buSzPct val="100000"/>
            </a:pPr>
            <a:r>
              <a:rPr lang="es-ES" sz="2200">
                <a:solidFill>
                  <a:srgbClr val="000000"/>
                </a:solidFill>
              </a:rPr>
              <a:t>Módulo 6:  Adaptar, colocar y ajustar</a:t>
            </a:r>
          </a:p>
          <a:p>
            <a:pPr eaLnBrk="1" hangingPunct="1">
              <a:buClr>
                <a:srgbClr val="00B0F0"/>
              </a:buClr>
              <a:buFont typeface="Wingdings" pitchFamily="2" charset="2"/>
              <a:buChar char="§"/>
            </a:pPr>
            <a:r>
              <a:rPr lang="es-ES" sz="2200">
                <a:solidFill>
                  <a:srgbClr val="000000"/>
                </a:solidFill>
              </a:rPr>
              <a:t>Demuestre la correcta adaptación, colocación y ajuste de los arneses corporales completos y cordones.</a:t>
            </a:r>
          </a:p>
        </p:txBody>
      </p:sp>
      <p:sp>
        <p:nvSpPr>
          <p:cNvPr id="22531"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2EB89E8B-7205-4A3A-B695-D67955EF08EB}"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8</a:t>
            </a:fld>
            <a:endParaRPr lang="es-ES" smtClean="0">
              <a:solidFill>
                <a:srgbClr val="000000"/>
              </a:solidFill>
              <a:effectLst>
                <a:outerShdw blurRad="38100" dist="38100" dir="2700000" algn="tl">
                  <a:srgbClr val="C0C0C0"/>
                </a:outerShdw>
              </a:effectLst>
              <a:latin typeface="Calibri" pitchFamily="34" charset="0"/>
            </a:endParaRPr>
          </a:p>
        </p:txBody>
      </p:sp>
      <p:sp>
        <p:nvSpPr>
          <p:cNvPr id="22533"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Objetivos de aprendizaje</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2535"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2F5FCAD-6F68-4E31-A60C-AC8C44EAA08B}" type="slidenum">
              <a:rPr lang="en-US" smtClean="0">
                <a:solidFill>
                  <a:srgbClr val="898989"/>
                </a:solidFill>
                <a:latin typeface="Arial Black" pitchFamily="34" charset="0"/>
              </a:rPr>
              <a:pPr fontAlgn="base">
                <a:spcBef>
                  <a:spcPct val="0"/>
                </a:spcBef>
                <a:spcAft>
                  <a:spcPct val="0"/>
                </a:spcAft>
                <a:buSzPct val="100000"/>
                <a:defRPr/>
              </a:pPr>
              <a:t>80</a:t>
            </a:fld>
            <a:endParaRPr lang="en-US" smtClean="0">
              <a:solidFill>
                <a:srgbClr val="898989"/>
              </a:solidFill>
              <a:latin typeface="Arial Black" pitchFamily="34" charset="0"/>
            </a:endParaRPr>
          </a:p>
        </p:txBody>
      </p:sp>
      <p:sp>
        <p:nvSpPr>
          <p:cNvPr id="96260" name="Text Placeholder 3"/>
          <p:cNvSpPr>
            <a:spLocks noGrp="1"/>
          </p:cNvSpPr>
          <p:nvPr>
            <p:ph type="body" sz="quarter" idx="14"/>
          </p:nvPr>
        </p:nvSpPr>
        <p:spPr>
          <a:xfrm>
            <a:off x="347663" y="1347788"/>
            <a:ext cx="3568700" cy="4686300"/>
          </a:xfrm>
        </p:spPr>
        <p:txBody>
          <a:bodyPr/>
          <a:lstStyle/>
          <a:p>
            <a:pPr marL="342900" indent="-342900" eaLnBrk="1" hangingPunct="1">
              <a:spcBef>
                <a:spcPts val="1013"/>
              </a:spcBef>
              <a:buFont typeface="Calibri Light" pitchFamily="34" charset="0"/>
              <a:buAutoNum type="arabicPeriod" startAt="4"/>
            </a:pPr>
            <a:r>
              <a:rPr lang="en-US" smtClean="0">
                <a:solidFill>
                  <a:srgbClr val="000000"/>
                </a:solidFill>
                <a:latin typeface="Arial" charset="0"/>
                <a:cs typeface="Arial" charset="0"/>
              </a:rPr>
              <a:t>Inspeccione las correas para ver si tienen torceduras o nudos.</a:t>
            </a:r>
          </a:p>
        </p:txBody>
      </p:sp>
      <p:sp>
        <p:nvSpPr>
          <p:cNvPr id="96261"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
        <p:nvSpPr>
          <p:cNvPr id="96262" name="Text Placeholder 3"/>
          <p:cNvSpPr txBox="1">
            <a:spLocks/>
          </p:cNvSpPr>
          <p:nvPr/>
        </p:nvSpPr>
        <p:spPr bwMode="auto">
          <a:xfrm>
            <a:off x="3913188" y="1347788"/>
            <a:ext cx="328453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5"/>
            </a:pPr>
            <a:r>
              <a:rPr lang="en-US" sz="2200">
                <a:solidFill>
                  <a:srgbClr val="000000"/>
                </a:solidFill>
              </a:rPr>
              <a:t>Documente la inspección.</a:t>
            </a:r>
          </a:p>
        </p:txBody>
      </p:sp>
      <p:pic>
        <p:nvPicPr>
          <p:cNvPr id="96263" name="Picture 8" descr="T:\DEPARTMENTS\Safety\_Safety Courses\_Working at Heights\5_Pictures &amp; Videos\Module 3-Inspection and Storage\Inspection &amp; Storage\DSCN095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 y="2325688"/>
            <a:ext cx="2776538" cy="34782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6264" name="Picture 11" descr="T:\DEPARTMENTS\Safety\_Safety Courses\_Working at Heights\5_Pictures &amp; Videos\Module 3-Inspection and Storage\Inspection &amp; Storage\DSCN0963.JPG"/>
          <p:cNvPicPr>
            <a:picLocks noChangeAspect="1" noChangeArrowheads="1"/>
          </p:cNvPicPr>
          <p:nvPr/>
        </p:nvPicPr>
        <p:blipFill>
          <a:blip r:embed="rId4">
            <a:extLst>
              <a:ext uri="{28A0092B-C50C-407E-A947-70E740481C1C}">
                <a14:useLocalDpi xmlns:a14="http://schemas.microsoft.com/office/drawing/2010/main" val="0"/>
              </a:ext>
            </a:extLst>
          </a:blip>
          <a:srcRect r="7672"/>
          <a:stretch>
            <a:fillRect/>
          </a:stretch>
        </p:blipFill>
        <p:spPr bwMode="auto">
          <a:xfrm>
            <a:off x="4041775" y="2320925"/>
            <a:ext cx="2701925" cy="3475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D0678C39-99DA-4F92-B03A-4C1C73CA1E25}" type="slidenum">
              <a:rPr lang="en-US" smtClean="0">
                <a:solidFill>
                  <a:srgbClr val="898989"/>
                </a:solidFill>
                <a:latin typeface="Arial Black" pitchFamily="34" charset="0"/>
              </a:rPr>
              <a:pPr fontAlgn="base">
                <a:spcBef>
                  <a:spcPct val="0"/>
                </a:spcBef>
                <a:spcAft>
                  <a:spcPct val="0"/>
                </a:spcAft>
                <a:buSzPct val="100000"/>
                <a:defRPr/>
              </a:pPr>
              <a:t>81</a:t>
            </a:fld>
            <a:endParaRPr lang="en-US" smtClean="0">
              <a:solidFill>
                <a:srgbClr val="898989"/>
              </a:solidFill>
              <a:latin typeface="Arial Black" pitchFamily="34" charset="0"/>
            </a:endParaRPr>
          </a:p>
        </p:txBody>
      </p:sp>
      <p:sp>
        <p:nvSpPr>
          <p:cNvPr id="97284"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Inspección del arnés</a:t>
            </a:r>
          </a:p>
          <a:p>
            <a:pPr marL="0" indent="0" eaLnBrk="1" hangingPunct="1">
              <a:spcBef>
                <a:spcPts val="1013"/>
              </a:spcBef>
            </a:pPr>
            <a:r>
              <a:rPr lang="en-US" smtClean="0">
                <a:solidFill>
                  <a:srgbClr val="000000"/>
                </a:solidFill>
                <a:latin typeface="Arial" charset="0"/>
                <a:cs typeface="Arial" charset="0"/>
              </a:rPr>
              <a:t>Tómese un momento para revisar el ejemplo de la Lista de verificación/registro de inspección el arnés corporal completo (SG pág. 53)</a:t>
            </a:r>
          </a:p>
          <a:p>
            <a:pPr marL="0" indent="0" eaLnBrk="1" hangingPunct="1">
              <a:spcBef>
                <a:spcPts val="1013"/>
              </a:spcBef>
            </a:pPr>
            <a:endParaRPr lang="en-US" smtClean="0">
              <a:solidFill>
                <a:srgbClr val="000000"/>
              </a:solidFill>
              <a:latin typeface="Arial" charset="0"/>
              <a:cs typeface="Arial" charset="0"/>
            </a:endParaRPr>
          </a:p>
          <a:p>
            <a:pPr marL="0" indent="0" eaLnBrk="1" hangingPunct="1">
              <a:spcBef>
                <a:spcPts val="1013"/>
              </a:spcBef>
              <a:buClrTx/>
              <a:buFont typeface="Arial" charset="0"/>
              <a:buNone/>
            </a:pPr>
            <a:r>
              <a:rPr lang="en-US" smtClean="0">
                <a:solidFill>
                  <a:srgbClr val="000000"/>
                </a:solidFill>
                <a:latin typeface="Arial" charset="0"/>
                <a:cs typeface="Arial" charset="0"/>
              </a:rPr>
              <a:t>Cordón: Qué buscar</a:t>
            </a:r>
          </a:p>
          <a:p>
            <a:pPr marL="0" indent="0" eaLnBrk="1" hangingPunct="1">
              <a:spcBef>
                <a:spcPts val="1013"/>
              </a:spcBef>
            </a:pPr>
            <a:r>
              <a:rPr lang="en-US" smtClean="0">
                <a:solidFill>
                  <a:srgbClr val="000000"/>
                </a:solidFill>
                <a:latin typeface="Arial" charset="0"/>
                <a:cs typeface="Arial" charset="0"/>
              </a:rPr>
              <a:t>Revise en busca de signos de daño a las cinchas, cable y cordones de soga (SG pág. 54)</a:t>
            </a:r>
          </a:p>
          <a:p>
            <a:pPr marL="0" indent="0" eaLnBrk="1" hangingPunct="1">
              <a:spcBef>
                <a:spcPts val="1013"/>
              </a:spcBef>
            </a:pPr>
            <a:r>
              <a:rPr lang="en-US" smtClean="0">
                <a:solidFill>
                  <a:srgbClr val="000000"/>
                </a:solidFill>
                <a:latin typeface="Arial" charset="0"/>
                <a:cs typeface="Arial" charset="0"/>
              </a:rPr>
              <a:t>¿Qué puede afectar la vida útil de los cordones?</a:t>
            </a:r>
          </a:p>
          <a:p>
            <a:pPr marL="0" indent="0" eaLnBrk="1" hangingPunct="1">
              <a:spcBef>
                <a:spcPts val="1013"/>
              </a:spcBef>
            </a:pPr>
            <a:endParaRPr lang="en-US" smtClean="0">
              <a:solidFill>
                <a:srgbClr val="000000"/>
              </a:solidFill>
              <a:latin typeface="Arial" charset="0"/>
              <a:cs typeface="Arial" charset="0"/>
            </a:endParaRPr>
          </a:p>
        </p:txBody>
      </p:sp>
      <p:sp>
        <p:nvSpPr>
          <p:cNvPr id="97285"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BEC4F07-1ACB-4E78-BD0C-2933CB0BB217}" type="slidenum">
              <a:rPr lang="es-ES" smtClean="0">
                <a:solidFill>
                  <a:srgbClr val="898989"/>
                </a:solidFill>
                <a:latin typeface="Arial Black" pitchFamily="34" charset="0"/>
              </a:rPr>
              <a:pPr fontAlgn="base">
                <a:spcBef>
                  <a:spcPct val="0"/>
                </a:spcBef>
                <a:spcAft>
                  <a:spcPct val="0"/>
                </a:spcAft>
                <a:buSzPct val="100000"/>
                <a:defRPr/>
              </a:pPr>
              <a:t>82</a:t>
            </a:fld>
            <a:endParaRPr lang="es-ES" smtClean="0">
              <a:solidFill>
                <a:srgbClr val="898989"/>
              </a:solidFill>
              <a:latin typeface="Arial Black" pitchFamily="34" charset="0"/>
            </a:endParaRPr>
          </a:p>
        </p:txBody>
      </p:sp>
      <p:sp>
        <p:nvSpPr>
          <p:cNvPr id="98308" name="Text Placeholder 3"/>
          <p:cNvSpPr>
            <a:spLocks noGrp="1"/>
          </p:cNvSpPr>
          <p:nvPr>
            <p:ph type="body" sz="quarter" idx="14"/>
          </p:nvPr>
        </p:nvSpPr>
        <p:spPr>
          <a:xfrm>
            <a:off x="347663" y="1347788"/>
            <a:ext cx="3690937"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Inspección del cordón</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Inspeccione los conectores (visual y funcionalmente)</a:t>
            </a:r>
          </a:p>
        </p:txBody>
      </p:sp>
      <p:sp>
        <p:nvSpPr>
          <p:cNvPr id="98309"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s-ES" smtClean="0"/>
              <a:t>Inspección y almacenamiento</a:t>
            </a:r>
          </a:p>
        </p:txBody>
      </p:sp>
      <p:sp>
        <p:nvSpPr>
          <p:cNvPr id="98310" name="Text Placeholder 3"/>
          <p:cNvSpPr txBox="1">
            <a:spLocks/>
          </p:cNvSpPr>
          <p:nvPr/>
        </p:nvSpPr>
        <p:spPr bwMode="auto">
          <a:xfrm>
            <a:off x="3924300" y="1338263"/>
            <a:ext cx="3284538"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Wingdings" pitchFamily="2" charset="2"/>
              <a:buAutoNum type="arabicPeriod" startAt="2"/>
            </a:pPr>
            <a:endParaRPr lang="es-ES" sz="2200">
              <a:solidFill>
                <a:srgbClr val="000000"/>
              </a:solidFill>
            </a:endParaRPr>
          </a:p>
          <a:p>
            <a:pPr eaLnBrk="1" hangingPunct="1">
              <a:lnSpc>
                <a:spcPct val="90000"/>
              </a:lnSpc>
              <a:spcBef>
                <a:spcPts val="1013"/>
              </a:spcBef>
              <a:buClr>
                <a:srgbClr val="00B0F0"/>
              </a:buClr>
              <a:buFont typeface="Calibri Light" pitchFamily="34" charset="0"/>
              <a:buAutoNum type="arabicPeriod" startAt="2"/>
            </a:pPr>
            <a:r>
              <a:rPr lang="es-ES" sz="2200">
                <a:solidFill>
                  <a:srgbClr val="000000"/>
                </a:solidFill>
              </a:rPr>
              <a:t>Inspeccione el absorbedor de golpes y las etiquetas.</a:t>
            </a:r>
          </a:p>
        </p:txBody>
      </p:sp>
      <p:pic>
        <p:nvPicPr>
          <p:cNvPr id="98311" name="Picture 10" descr="T:\DEPARTMENTS\Safety\_Safety Courses\_Working at Heights\5_Pictures &amp; Videos\Module 3-Inspection and Storage\Lanyard inspection\DSCN0428.JPG"/>
          <p:cNvPicPr>
            <a:picLocks noChangeAspect="1" noChangeArrowheads="1"/>
          </p:cNvPicPr>
          <p:nvPr/>
        </p:nvPicPr>
        <p:blipFill>
          <a:blip r:embed="rId3">
            <a:extLst>
              <a:ext uri="{28A0092B-C50C-407E-A947-70E740481C1C}">
                <a14:useLocalDpi xmlns:a14="http://schemas.microsoft.com/office/drawing/2010/main" val="0"/>
              </a:ext>
            </a:extLst>
          </a:blip>
          <a:srcRect r="4272"/>
          <a:stretch>
            <a:fillRect/>
          </a:stretch>
        </p:blipFill>
        <p:spPr bwMode="auto">
          <a:xfrm>
            <a:off x="482600" y="2784475"/>
            <a:ext cx="3008313" cy="2676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8312" name="Picture 11" descr="T:\DEPARTMENTS\Safety\_Safety Courses\_Working at Heights\5_Pictures &amp; Videos\Module 3-Inspection and Storage\Lanyard inspection\DSCN0427.JPG"/>
          <p:cNvPicPr>
            <a:picLocks noChangeAspect="1" noChangeArrowheads="1"/>
          </p:cNvPicPr>
          <p:nvPr/>
        </p:nvPicPr>
        <p:blipFill>
          <a:blip r:embed="rId4">
            <a:extLst>
              <a:ext uri="{28A0092B-C50C-407E-A947-70E740481C1C}">
                <a14:useLocalDpi xmlns:a14="http://schemas.microsoft.com/office/drawing/2010/main" val="0"/>
              </a:ext>
            </a:extLst>
          </a:blip>
          <a:srcRect r="8357"/>
          <a:stretch>
            <a:fillRect/>
          </a:stretch>
        </p:blipFill>
        <p:spPr bwMode="auto">
          <a:xfrm>
            <a:off x="4051300" y="2784475"/>
            <a:ext cx="2817813" cy="2676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9E7056-1385-4E37-BC75-DF1BC3B0AAFC}" type="slidenum">
              <a:rPr lang="es-ES" smtClean="0">
                <a:solidFill>
                  <a:srgbClr val="898989"/>
                </a:solidFill>
                <a:latin typeface="Arial Black" pitchFamily="34" charset="0"/>
              </a:rPr>
              <a:pPr fontAlgn="base">
                <a:spcBef>
                  <a:spcPct val="0"/>
                </a:spcBef>
                <a:spcAft>
                  <a:spcPct val="0"/>
                </a:spcAft>
                <a:buSzPct val="100000"/>
                <a:defRPr/>
              </a:pPr>
              <a:t>83</a:t>
            </a:fld>
            <a:endParaRPr lang="es-ES" smtClean="0">
              <a:solidFill>
                <a:srgbClr val="898989"/>
              </a:solidFill>
              <a:latin typeface="Arial Black" pitchFamily="34" charset="0"/>
            </a:endParaRPr>
          </a:p>
        </p:txBody>
      </p:sp>
      <p:sp>
        <p:nvSpPr>
          <p:cNvPr id="99332" name="Text Placeholder 3"/>
          <p:cNvSpPr>
            <a:spLocks noGrp="1"/>
          </p:cNvSpPr>
          <p:nvPr>
            <p:ph type="body" sz="quarter" idx="14"/>
          </p:nvPr>
        </p:nvSpPr>
        <p:spPr>
          <a:xfrm>
            <a:off x="347663" y="1347788"/>
            <a:ext cx="3568700" cy="4686300"/>
          </a:xfrm>
        </p:spPr>
        <p:txBody>
          <a:bodyPr/>
          <a:lstStyle/>
          <a:p>
            <a:pPr marL="457200" indent="-457200" eaLnBrk="1" hangingPunct="1">
              <a:spcBef>
                <a:spcPts val="1013"/>
              </a:spcBef>
              <a:buFont typeface="Calibri Light" pitchFamily="34" charset="0"/>
              <a:buAutoNum type="arabicPeriod" startAt="3"/>
            </a:pPr>
            <a:r>
              <a:rPr lang="es-ES" smtClean="0">
                <a:solidFill>
                  <a:srgbClr val="000000"/>
                </a:solidFill>
                <a:latin typeface="Arial" charset="0"/>
                <a:cs typeface="Arial" charset="0"/>
              </a:rPr>
              <a:t>Inspeccione toda la longitud de las cinchas.</a:t>
            </a:r>
          </a:p>
        </p:txBody>
      </p:sp>
      <p:sp>
        <p:nvSpPr>
          <p:cNvPr id="99333"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s-ES" smtClean="0"/>
              <a:t>Inspección y almacenamiento</a:t>
            </a:r>
          </a:p>
        </p:txBody>
      </p:sp>
      <p:sp>
        <p:nvSpPr>
          <p:cNvPr id="99334" name="Text Placeholder 3"/>
          <p:cNvSpPr txBox="1">
            <a:spLocks/>
          </p:cNvSpPr>
          <p:nvPr/>
        </p:nvSpPr>
        <p:spPr bwMode="auto">
          <a:xfrm>
            <a:off x="3892550" y="1347788"/>
            <a:ext cx="3505200"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4"/>
            </a:pPr>
            <a:r>
              <a:rPr lang="es-ES" sz="2200">
                <a:solidFill>
                  <a:srgbClr val="000000"/>
                </a:solidFill>
              </a:rPr>
              <a:t>Inspeccione los conectores del lado opuesto del conector simple</a:t>
            </a:r>
          </a:p>
        </p:txBody>
      </p:sp>
      <p:pic>
        <p:nvPicPr>
          <p:cNvPr id="99335" name="Picture 10" descr="T:\DEPARTMENTS\Safety\_Safety Courses\_Working at Heights\5_Pictures &amp; Videos\Module 3-Inspection and Storage\Lanyard inspection\DSCN0430.JPG"/>
          <p:cNvPicPr>
            <a:picLocks noChangeAspect="1" noChangeArrowheads="1"/>
          </p:cNvPicPr>
          <p:nvPr/>
        </p:nvPicPr>
        <p:blipFill>
          <a:blip r:embed="rId3">
            <a:extLst>
              <a:ext uri="{28A0092B-C50C-407E-A947-70E740481C1C}">
                <a14:useLocalDpi xmlns:a14="http://schemas.microsoft.com/office/drawing/2010/main" val="0"/>
              </a:ext>
            </a:extLst>
          </a:blip>
          <a:srcRect r="4099"/>
          <a:stretch>
            <a:fillRect/>
          </a:stretch>
        </p:blipFill>
        <p:spPr bwMode="auto">
          <a:xfrm>
            <a:off x="487363" y="2322513"/>
            <a:ext cx="2806700" cy="34750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99336" name="Picture 11" descr="T:\DEPARTMENTS\Safety\_Safety Courses\_Working at Heights\5_Pictures &amp; Videos\Module 3-Inspection and Storage\Lanyard inspection\DSCN0436.JPG"/>
          <p:cNvPicPr>
            <a:picLocks noChangeAspect="1" noChangeArrowheads="1"/>
          </p:cNvPicPr>
          <p:nvPr/>
        </p:nvPicPr>
        <p:blipFill>
          <a:blip r:embed="rId4">
            <a:extLst>
              <a:ext uri="{28A0092B-C50C-407E-A947-70E740481C1C}">
                <a14:useLocalDpi xmlns:a14="http://schemas.microsoft.com/office/drawing/2010/main" val="0"/>
              </a:ext>
            </a:extLst>
          </a:blip>
          <a:srcRect r="3040"/>
          <a:stretch>
            <a:fillRect/>
          </a:stretch>
        </p:blipFill>
        <p:spPr bwMode="auto">
          <a:xfrm>
            <a:off x="4046538" y="2324100"/>
            <a:ext cx="2708275" cy="347503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B2B2E54-35C9-4E88-A3A1-782DDEA76F3D}" type="slidenum">
              <a:rPr lang="es-ES" smtClean="0">
                <a:solidFill>
                  <a:srgbClr val="898989"/>
                </a:solidFill>
                <a:latin typeface="Arial Black" pitchFamily="34" charset="0"/>
              </a:rPr>
              <a:pPr fontAlgn="base">
                <a:spcBef>
                  <a:spcPct val="0"/>
                </a:spcBef>
                <a:spcAft>
                  <a:spcPct val="0"/>
                </a:spcAft>
                <a:buSzPct val="100000"/>
                <a:defRPr/>
              </a:pPr>
              <a:t>84</a:t>
            </a:fld>
            <a:endParaRPr lang="es-ES" smtClean="0">
              <a:solidFill>
                <a:srgbClr val="898989"/>
              </a:solidFill>
              <a:latin typeface="Arial Black" pitchFamily="34" charset="0"/>
            </a:endParaRPr>
          </a:p>
        </p:txBody>
      </p:sp>
      <p:sp>
        <p:nvSpPr>
          <p:cNvPr id="100356"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Inspección del cordón</a:t>
            </a:r>
          </a:p>
          <a:p>
            <a:pPr marL="0" indent="0" eaLnBrk="1" hangingPunct="1">
              <a:spcBef>
                <a:spcPts val="1013"/>
              </a:spcBef>
            </a:pPr>
            <a:r>
              <a:rPr lang="es-ES" smtClean="0">
                <a:solidFill>
                  <a:srgbClr val="000000"/>
                </a:solidFill>
                <a:latin typeface="Arial" charset="0"/>
                <a:cs typeface="Arial" charset="0"/>
              </a:rPr>
              <a:t>Tómese un momento para revisar el ejemplo de la Lista de verificación/registro de inspección del cordón (SG pág. 56)</a:t>
            </a:r>
          </a:p>
          <a:p>
            <a:pPr marL="0" indent="0" eaLnBrk="1" hangingPunct="1">
              <a:spcBef>
                <a:spcPts val="1013"/>
              </a:spcBef>
            </a:pPr>
            <a:endParaRPr lang="es-ES" smtClean="0">
              <a:solidFill>
                <a:srgbClr val="000000"/>
              </a:solidFill>
              <a:latin typeface="Arial" charset="0"/>
              <a:cs typeface="Arial" charset="0"/>
            </a:endParaRPr>
          </a:p>
          <a:p>
            <a:pPr marL="0" indent="0" eaLnBrk="1" hangingPunct="1">
              <a:spcBef>
                <a:spcPts val="1013"/>
              </a:spcBef>
              <a:buClrTx/>
              <a:buFont typeface="Arial" charset="0"/>
              <a:buNone/>
            </a:pPr>
            <a:r>
              <a:rPr lang="es-ES" smtClean="0">
                <a:solidFill>
                  <a:srgbClr val="000000"/>
                </a:solidFill>
                <a:latin typeface="Arial" charset="0"/>
                <a:cs typeface="Arial" charset="0"/>
              </a:rPr>
              <a:t>Cordón retráctil: Qué buscar</a:t>
            </a:r>
          </a:p>
          <a:p>
            <a:pPr marL="0" indent="0" eaLnBrk="1" hangingPunct="1">
              <a:spcBef>
                <a:spcPts val="1013"/>
              </a:spcBef>
            </a:pPr>
            <a:r>
              <a:rPr lang="es-ES" smtClean="0">
                <a:solidFill>
                  <a:srgbClr val="000000"/>
                </a:solidFill>
                <a:latin typeface="Arial" charset="0"/>
                <a:cs typeface="Arial" charset="0"/>
              </a:rPr>
              <a:t>Revise la tabla con los componentes de un cordón retráctil y qué inspeccionar (SG pág. 57)</a:t>
            </a:r>
          </a:p>
        </p:txBody>
      </p:sp>
      <p:sp>
        <p:nvSpPr>
          <p:cNvPr id="100357"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s-ES" smtClean="0"/>
              <a:t>Inspección y almacenamiento</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956807F-B2C3-4301-9092-365B5918C59B}" type="slidenum">
              <a:rPr lang="en-US" smtClean="0">
                <a:solidFill>
                  <a:srgbClr val="898989"/>
                </a:solidFill>
                <a:latin typeface="Arial Black" pitchFamily="34" charset="0"/>
              </a:rPr>
              <a:pPr fontAlgn="base">
                <a:spcBef>
                  <a:spcPct val="0"/>
                </a:spcBef>
                <a:spcAft>
                  <a:spcPct val="0"/>
                </a:spcAft>
                <a:buSzPct val="100000"/>
                <a:defRPr/>
              </a:pPr>
              <a:t>85</a:t>
            </a:fld>
            <a:endParaRPr lang="en-US" smtClean="0">
              <a:solidFill>
                <a:srgbClr val="898989"/>
              </a:solidFill>
              <a:latin typeface="Arial Black" pitchFamily="34" charset="0"/>
            </a:endParaRPr>
          </a:p>
        </p:txBody>
      </p:sp>
      <p:sp>
        <p:nvSpPr>
          <p:cNvPr id="101380"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Inspección de un cordón retráctil</a:t>
            </a:r>
          </a:p>
          <a:p>
            <a:pPr marL="0" indent="0" eaLnBrk="1" hangingPunct="1">
              <a:spcBef>
                <a:spcPts val="1013"/>
              </a:spcBef>
              <a:buFont typeface="Calibri Light" pitchFamily="34" charset="0"/>
              <a:buAutoNum type="arabicPeriod"/>
            </a:pPr>
            <a:r>
              <a:rPr lang="en-US" smtClean="0">
                <a:solidFill>
                  <a:srgbClr val="000000"/>
                </a:solidFill>
                <a:latin typeface="Arial" charset="0"/>
                <a:cs typeface="Arial" charset="0"/>
              </a:rPr>
              <a:t>Inspeccione el mosquetón y la carcasa del cordón retráctil.</a:t>
            </a:r>
          </a:p>
        </p:txBody>
      </p:sp>
      <p:sp>
        <p:nvSpPr>
          <p:cNvPr id="101381"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pic>
        <p:nvPicPr>
          <p:cNvPr id="101382" name="Picture 6" descr="T:\DEPARTMENTS\Safety\_Safety Courses\_Working at Heights\5_Pictures &amp; Videos\Module 3-Inspection and Storage\Inspection &amp; Storage\DSCN09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775" y="2522538"/>
            <a:ext cx="3382963" cy="27432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324D8167-5539-4D1B-8FD7-1E63C6F4B330}" type="slidenum">
              <a:rPr lang="en-US" smtClean="0">
                <a:solidFill>
                  <a:srgbClr val="898989"/>
                </a:solidFill>
                <a:latin typeface="Arial Black" pitchFamily="34" charset="0"/>
              </a:rPr>
              <a:pPr fontAlgn="base">
                <a:spcBef>
                  <a:spcPct val="0"/>
                </a:spcBef>
                <a:spcAft>
                  <a:spcPct val="0"/>
                </a:spcAft>
                <a:buSzPct val="100000"/>
                <a:defRPr/>
              </a:pPr>
              <a:t>86</a:t>
            </a:fld>
            <a:endParaRPr lang="en-US" smtClean="0">
              <a:solidFill>
                <a:srgbClr val="898989"/>
              </a:solidFill>
              <a:latin typeface="Arial Black" pitchFamily="34" charset="0"/>
            </a:endParaRPr>
          </a:p>
        </p:txBody>
      </p:sp>
      <p:sp>
        <p:nvSpPr>
          <p:cNvPr id="102404" name="Text Placeholder 3"/>
          <p:cNvSpPr>
            <a:spLocks noGrp="1"/>
          </p:cNvSpPr>
          <p:nvPr>
            <p:ph type="body" sz="quarter" idx="14"/>
          </p:nvPr>
        </p:nvSpPr>
        <p:spPr>
          <a:xfrm>
            <a:off x="347663" y="1347788"/>
            <a:ext cx="3275012" cy="4686300"/>
          </a:xfrm>
        </p:spPr>
        <p:txBody>
          <a:bodyPr/>
          <a:lstStyle/>
          <a:p>
            <a:pPr marL="457200" indent="-457200" eaLnBrk="1" hangingPunct="1">
              <a:spcBef>
                <a:spcPts val="1013"/>
              </a:spcBef>
              <a:buFont typeface="Calibri Light" pitchFamily="34" charset="0"/>
              <a:buAutoNum type="arabicPeriod" startAt="2"/>
            </a:pPr>
            <a:r>
              <a:rPr lang="en-US" smtClean="0">
                <a:solidFill>
                  <a:srgbClr val="000000"/>
                </a:solidFill>
                <a:latin typeface="Arial" charset="0"/>
                <a:cs typeface="Arial" charset="0"/>
              </a:rPr>
              <a:t>Enganche el mecanismo cuatro veces.</a:t>
            </a:r>
          </a:p>
        </p:txBody>
      </p:sp>
      <p:sp>
        <p:nvSpPr>
          <p:cNvPr id="102405"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
        <p:nvSpPr>
          <p:cNvPr id="102406" name="Text Placeholder 3"/>
          <p:cNvSpPr txBox="1">
            <a:spLocks/>
          </p:cNvSpPr>
          <p:nvPr/>
        </p:nvSpPr>
        <p:spPr bwMode="auto">
          <a:xfrm>
            <a:off x="3903663" y="1347788"/>
            <a:ext cx="2962275"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3"/>
            </a:pPr>
            <a:r>
              <a:rPr lang="en-US" sz="2200">
                <a:solidFill>
                  <a:srgbClr val="000000"/>
                </a:solidFill>
              </a:rPr>
              <a:t>Asegúrese de que el indicador de golpes no se haya desplegado.</a:t>
            </a:r>
          </a:p>
        </p:txBody>
      </p:sp>
      <p:pic>
        <p:nvPicPr>
          <p:cNvPr id="102407" name="Picture 10" descr="T:\DEPARTMENTS\Safety\_Safety Courses\_Working at Heights\5_Pictures &amp; Videos\Module 3-Inspection and Storage\Inspection &amp; Storage\DSCN0991.JPG"/>
          <p:cNvPicPr>
            <a:picLocks noChangeAspect="1" noChangeArrowheads="1"/>
          </p:cNvPicPr>
          <p:nvPr/>
        </p:nvPicPr>
        <p:blipFill>
          <a:blip r:embed="rId3">
            <a:extLst>
              <a:ext uri="{28A0092B-C50C-407E-A947-70E740481C1C}">
                <a14:useLocalDpi xmlns:a14="http://schemas.microsoft.com/office/drawing/2010/main" val="0"/>
              </a:ext>
            </a:extLst>
          </a:blip>
          <a:srcRect l="14310"/>
          <a:stretch>
            <a:fillRect/>
          </a:stretch>
        </p:blipFill>
        <p:spPr bwMode="auto">
          <a:xfrm>
            <a:off x="498475" y="2635250"/>
            <a:ext cx="3095625" cy="27241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02408" name="Picture 11" descr="T:\DEPARTMENTS\Safety\_Safety Courses\_Working at Heights\5_Pictures &amp; Videos\Module 3-Inspection and Storage\Inspection &amp; Storage\DSCN0992.JPG"/>
          <p:cNvPicPr>
            <a:picLocks noChangeAspect="1" noChangeArrowheads="1"/>
          </p:cNvPicPr>
          <p:nvPr/>
        </p:nvPicPr>
        <p:blipFill>
          <a:blip r:embed="rId4">
            <a:extLst>
              <a:ext uri="{28A0092B-C50C-407E-A947-70E740481C1C}">
                <a14:useLocalDpi xmlns:a14="http://schemas.microsoft.com/office/drawing/2010/main" val="0"/>
              </a:ext>
            </a:extLst>
          </a:blip>
          <a:srcRect l="2795" r="15514"/>
          <a:stretch>
            <a:fillRect/>
          </a:stretch>
        </p:blipFill>
        <p:spPr bwMode="auto">
          <a:xfrm>
            <a:off x="4032250" y="2635250"/>
            <a:ext cx="2836863" cy="27241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a:xfrm>
            <a:off x="628650" y="6340475"/>
            <a:ext cx="5486400" cy="365125"/>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A77BD9E-7F9E-4BB9-94E5-AC58E8ECB036}" type="slidenum">
              <a:rPr lang="en-US" smtClean="0">
                <a:solidFill>
                  <a:srgbClr val="898989"/>
                </a:solidFill>
                <a:latin typeface="Arial Black" pitchFamily="34" charset="0"/>
              </a:rPr>
              <a:pPr fontAlgn="base">
                <a:spcBef>
                  <a:spcPct val="0"/>
                </a:spcBef>
                <a:spcAft>
                  <a:spcPct val="0"/>
                </a:spcAft>
                <a:buSzPct val="100000"/>
                <a:defRPr/>
              </a:pPr>
              <a:t>87</a:t>
            </a:fld>
            <a:endParaRPr lang="en-US" smtClean="0">
              <a:solidFill>
                <a:srgbClr val="898989"/>
              </a:solidFill>
              <a:latin typeface="Arial Black" pitchFamily="34" charset="0"/>
            </a:endParaRPr>
          </a:p>
        </p:txBody>
      </p:sp>
      <p:sp>
        <p:nvSpPr>
          <p:cNvPr id="103428" name="Text Placeholder 3"/>
          <p:cNvSpPr>
            <a:spLocks noGrp="1"/>
          </p:cNvSpPr>
          <p:nvPr>
            <p:ph type="body" sz="quarter" idx="14"/>
          </p:nvPr>
        </p:nvSpPr>
        <p:spPr>
          <a:xfrm>
            <a:off x="347663" y="1347788"/>
            <a:ext cx="3568700" cy="4686300"/>
          </a:xfrm>
        </p:spPr>
        <p:txBody>
          <a:bodyPr/>
          <a:lstStyle/>
          <a:p>
            <a:pPr marL="457200" indent="-457200" eaLnBrk="1" hangingPunct="1">
              <a:spcBef>
                <a:spcPts val="1013"/>
              </a:spcBef>
              <a:buFont typeface="Calibri Light" pitchFamily="34" charset="0"/>
              <a:buAutoNum type="arabicPeriod" startAt="4"/>
            </a:pPr>
            <a:r>
              <a:rPr lang="en-US" smtClean="0">
                <a:solidFill>
                  <a:srgbClr val="000000"/>
                </a:solidFill>
                <a:latin typeface="Arial" charset="0"/>
                <a:cs typeface="Arial" charset="0"/>
              </a:rPr>
              <a:t>Inspeccione toda la longitud de las cinchas.</a:t>
            </a:r>
          </a:p>
        </p:txBody>
      </p:sp>
      <p:sp>
        <p:nvSpPr>
          <p:cNvPr id="103429"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
        <p:nvSpPr>
          <p:cNvPr id="103430" name="Text Placeholder 3"/>
          <p:cNvSpPr txBox="1">
            <a:spLocks/>
          </p:cNvSpPr>
          <p:nvPr/>
        </p:nvSpPr>
        <p:spPr bwMode="auto">
          <a:xfrm>
            <a:off x="3903663" y="1347788"/>
            <a:ext cx="3265487" cy="468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spcBef>
                <a:spcPts val="1013"/>
              </a:spcBef>
              <a:buClr>
                <a:srgbClr val="00B0F0"/>
              </a:buClr>
              <a:buFont typeface="Calibri Light" pitchFamily="34" charset="0"/>
              <a:buAutoNum type="arabicPeriod" startAt="5"/>
            </a:pPr>
            <a:r>
              <a:rPr lang="en-US" sz="2200">
                <a:solidFill>
                  <a:srgbClr val="000000"/>
                </a:solidFill>
              </a:rPr>
              <a:t>Inspeccione el conector.</a:t>
            </a:r>
          </a:p>
        </p:txBody>
      </p:sp>
      <p:pic>
        <p:nvPicPr>
          <p:cNvPr id="103431" name="Picture 8" descr="T:\DEPARTMENTS\Safety\_Safety Courses\_Working at Heights\5_Pictures &amp; Videos\Module 3-Inspection and Storage\Inspection &amp; Storage\DSCN0993.JPG"/>
          <p:cNvPicPr>
            <a:picLocks noChangeAspect="1" noChangeArrowheads="1"/>
          </p:cNvPicPr>
          <p:nvPr/>
        </p:nvPicPr>
        <p:blipFill>
          <a:blip r:embed="rId3">
            <a:extLst>
              <a:ext uri="{28A0092B-C50C-407E-A947-70E740481C1C}">
                <a14:useLocalDpi xmlns:a14="http://schemas.microsoft.com/office/drawing/2010/main" val="0"/>
              </a:ext>
            </a:extLst>
          </a:blip>
          <a:srcRect t="5264" r="3162" b="7887"/>
          <a:stretch>
            <a:fillRect/>
          </a:stretch>
        </p:blipFill>
        <p:spPr bwMode="auto">
          <a:xfrm>
            <a:off x="493713" y="2528888"/>
            <a:ext cx="3184525" cy="27241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03432" name="Picture 12" descr="T:\DEPARTMENTS\Safety\_Safety Courses\_Working at Heights\5_Pictures &amp; Videos\Module 3-Inspection and Storage\Inspection &amp; Storage\DSCN0994.JPG"/>
          <p:cNvPicPr>
            <a:picLocks noChangeAspect="1" noChangeArrowheads="1"/>
          </p:cNvPicPr>
          <p:nvPr/>
        </p:nvPicPr>
        <p:blipFill>
          <a:blip r:embed="rId4">
            <a:extLst>
              <a:ext uri="{28A0092B-C50C-407E-A947-70E740481C1C}">
                <a14:useLocalDpi xmlns:a14="http://schemas.microsoft.com/office/drawing/2010/main" val="0"/>
              </a:ext>
            </a:extLst>
          </a:blip>
          <a:srcRect l="15892" t="14153" r="2057" b="1579"/>
          <a:stretch>
            <a:fillRect/>
          </a:stretch>
        </p:blipFill>
        <p:spPr bwMode="auto">
          <a:xfrm>
            <a:off x="4021138" y="2528888"/>
            <a:ext cx="2847975" cy="2724150"/>
          </a:xfrm>
          <a:prstGeom prst="rect">
            <a:avLst/>
          </a:prstGeom>
          <a:noFill/>
          <a:ln w="9525" algn="ctr">
            <a:solidFill>
              <a:srgbClr val="000000"/>
            </a:solidFill>
            <a:round/>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E47486E-208A-4449-9F92-063B4D903B3B}" type="slidenum">
              <a:rPr lang="en-US" smtClean="0">
                <a:solidFill>
                  <a:srgbClr val="898989"/>
                </a:solidFill>
                <a:latin typeface="Arial Black" pitchFamily="34" charset="0"/>
              </a:rPr>
              <a:pPr fontAlgn="base">
                <a:spcBef>
                  <a:spcPct val="0"/>
                </a:spcBef>
                <a:spcAft>
                  <a:spcPct val="0"/>
                </a:spcAft>
                <a:buSzPct val="100000"/>
                <a:defRPr/>
              </a:pPr>
              <a:t>88</a:t>
            </a:fld>
            <a:endParaRPr lang="en-US" smtClean="0">
              <a:solidFill>
                <a:srgbClr val="898989"/>
              </a:solidFill>
              <a:latin typeface="Arial Black" pitchFamily="34" charset="0"/>
            </a:endParaRPr>
          </a:p>
        </p:txBody>
      </p:sp>
      <p:sp>
        <p:nvSpPr>
          <p:cNvPr id="104452"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Inspección de un cordón retráctil</a:t>
            </a:r>
          </a:p>
          <a:p>
            <a:pPr marL="0" indent="0" eaLnBrk="1" hangingPunct="1">
              <a:spcBef>
                <a:spcPts val="1013"/>
              </a:spcBef>
            </a:pPr>
            <a:r>
              <a:rPr lang="en-US" smtClean="0">
                <a:solidFill>
                  <a:srgbClr val="000000"/>
                </a:solidFill>
                <a:latin typeface="Arial" charset="0"/>
                <a:cs typeface="Arial" charset="0"/>
              </a:rPr>
              <a:t>Tómese un momento para revisar el ejemplo de la Lista de verificación/registro de inspección de la cuerda de salvamento retráctil (SG pág. 59)</a:t>
            </a:r>
          </a:p>
        </p:txBody>
      </p:sp>
      <p:sp>
        <p:nvSpPr>
          <p:cNvPr id="104453"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26CE7A6-6254-4BD6-A5ED-9A2A0DDE9D38}" type="slidenum">
              <a:rPr lang="en-US" smtClean="0">
                <a:solidFill>
                  <a:srgbClr val="898989"/>
                </a:solidFill>
                <a:latin typeface="Arial Black" pitchFamily="34" charset="0"/>
              </a:rPr>
              <a:pPr fontAlgn="base">
                <a:spcBef>
                  <a:spcPct val="0"/>
                </a:spcBef>
                <a:spcAft>
                  <a:spcPct val="0"/>
                </a:spcAft>
                <a:buSzPct val="100000"/>
                <a:defRPr/>
              </a:pPr>
              <a:t>89</a:t>
            </a:fld>
            <a:endParaRPr lang="en-US" smtClean="0">
              <a:solidFill>
                <a:srgbClr val="898989"/>
              </a:solidFill>
              <a:latin typeface="Arial Black" pitchFamily="34" charset="0"/>
            </a:endParaRPr>
          </a:p>
        </p:txBody>
      </p:sp>
      <p:sp>
        <p:nvSpPr>
          <p:cNvPr id="105476"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Frecuencia de inspección</a:t>
            </a:r>
          </a:p>
          <a:p>
            <a:pPr marL="0" indent="0" eaLnBrk="1" hangingPunct="1">
              <a:spcBef>
                <a:spcPts val="1013"/>
              </a:spcBef>
            </a:pPr>
            <a:r>
              <a:rPr lang="en-US" smtClean="0">
                <a:solidFill>
                  <a:srgbClr val="000000"/>
                </a:solidFill>
                <a:latin typeface="Arial" charset="0"/>
                <a:cs typeface="Arial" charset="0"/>
              </a:rPr>
              <a:t>Antes del uso</a:t>
            </a:r>
          </a:p>
          <a:p>
            <a:pPr marL="0" indent="0" eaLnBrk="1" hangingPunct="1">
              <a:spcBef>
                <a:spcPts val="1013"/>
              </a:spcBef>
            </a:pPr>
            <a:r>
              <a:rPr lang="en-US" smtClean="0">
                <a:solidFill>
                  <a:srgbClr val="000000"/>
                </a:solidFill>
                <a:latin typeface="Arial" charset="0"/>
                <a:cs typeface="Arial" charset="0"/>
              </a:rPr>
              <a:t>Mensualmente</a:t>
            </a:r>
          </a:p>
          <a:p>
            <a:pPr marL="0" indent="0" eaLnBrk="1" hangingPunct="1">
              <a:spcBef>
                <a:spcPts val="1013"/>
              </a:spcBef>
            </a:pPr>
            <a:r>
              <a:rPr lang="en-US" smtClean="0">
                <a:solidFill>
                  <a:srgbClr val="000000"/>
                </a:solidFill>
                <a:latin typeface="Arial" charset="0"/>
                <a:cs typeface="Arial" charset="0"/>
              </a:rPr>
              <a:t>Anualmente</a:t>
            </a:r>
          </a:p>
        </p:txBody>
      </p:sp>
      <p:sp>
        <p:nvSpPr>
          <p:cNvPr id="105477"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16"/>
          <p:cNvSpPr txBox="1">
            <a:spLocks noChangeArrowheads="1"/>
          </p:cNvSpPr>
          <p:nvPr/>
        </p:nvSpPr>
        <p:spPr bwMode="auto">
          <a:xfrm>
            <a:off x="404813" y="1216025"/>
            <a:ext cx="6429375"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150000"/>
              </a:lnSpc>
              <a:buSzPct val="100000"/>
            </a:pPr>
            <a:r>
              <a:rPr lang="es-ES" sz="2200">
                <a:solidFill>
                  <a:srgbClr val="000000"/>
                </a:solidFill>
              </a:rPr>
              <a:t>Módulo 7:  Otros sistemas de trabajo en altura</a:t>
            </a:r>
          </a:p>
          <a:p>
            <a:pPr eaLnBrk="1" hangingPunct="1">
              <a:buClr>
                <a:srgbClr val="00B0F0"/>
              </a:buClr>
              <a:buFont typeface="Wingdings" pitchFamily="2" charset="2"/>
              <a:buChar char="§"/>
            </a:pPr>
            <a:r>
              <a:rPr lang="es-ES" sz="2200">
                <a:solidFill>
                  <a:srgbClr val="000000"/>
                </a:solidFill>
              </a:rPr>
              <a:t>Analice los otros tipos de equipos utilizados para trabajar en las alturas.</a:t>
            </a:r>
          </a:p>
          <a:p>
            <a:pPr eaLnBrk="1" hangingPunct="1">
              <a:lnSpc>
                <a:spcPct val="150000"/>
              </a:lnSpc>
              <a:buSzPct val="100000"/>
            </a:pPr>
            <a:endParaRPr lang="es-ES" sz="2200">
              <a:solidFill>
                <a:srgbClr val="000000"/>
              </a:solidFill>
            </a:endParaRPr>
          </a:p>
          <a:p>
            <a:pPr eaLnBrk="1" hangingPunct="1">
              <a:lnSpc>
                <a:spcPct val="150000"/>
              </a:lnSpc>
              <a:buSzPct val="100000"/>
            </a:pPr>
            <a:r>
              <a:rPr lang="es-ES" sz="2200">
                <a:solidFill>
                  <a:srgbClr val="000000"/>
                </a:solidFill>
              </a:rPr>
              <a:t>Módulo 8:  Rescate</a:t>
            </a:r>
          </a:p>
          <a:p>
            <a:pPr eaLnBrk="1" hangingPunct="1">
              <a:buClr>
                <a:srgbClr val="00B0F0"/>
              </a:buClr>
              <a:buFont typeface="Wingdings" pitchFamily="2" charset="2"/>
              <a:buChar char="§"/>
            </a:pPr>
            <a:r>
              <a:rPr lang="es-ES" sz="2200">
                <a:solidFill>
                  <a:srgbClr val="000000"/>
                </a:solidFill>
              </a:rPr>
              <a:t>Describa los componentes de un plan de rescate.</a:t>
            </a:r>
          </a:p>
          <a:p>
            <a:pPr eaLnBrk="1" hangingPunct="1">
              <a:buClr>
                <a:srgbClr val="00B0F0"/>
              </a:buClr>
              <a:buFont typeface="Wingdings" pitchFamily="2" charset="2"/>
              <a:buChar char="§"/>
            </a:pPr>
            <a:r>
              <a:rPr lang="es-ES" sz="2200">
                <a:solidFill>
                  <a:srgbClr val="000000"/>
                </a:solidFill>
              </a:rPr>
              <a:t>Demuestre cómo realizar un autorrescate.</a:t>
            </a:r>
          </a:p>
        </p:txBody>
      </p:sp>
      <p:sp>
        <p:nvSpPr>
          <p:cNvPr id="23555" name="Content Placeholder 3"/>
          <p:cNvSpPr>
            <a:spLocks noGrp="1"/>
          </p:cNvSpPr>
          <p:nvPr>
            <p:ph idx="1"/>
          </p:nvPr>
        </p:nvSpPr>
        <p:spPr>
          <a:xfrm>
            <a:off x="400050" y="6065838"/>
            <a:ext cx="5180013" cy="188912"/>
          </a:xfrm>
        </p:spPr>
        <p:txBody>
          <a:bodyPr>
            <a:spAutoFit/>
          </a:bodyPr>
          <a:lstStyle/>
          <a:p>
            <a:pPr marL="0" indent="0" eaLnBrk="1" hangingPunct="1">
              <a:spcBef>
                <a:spcPts val="1013"/>
              </a:spcBef>
              <a:buFont typeface="Arial" charset="0"/>
              <a:buNone/>
            </a:pPr>
            <a:r>
              <a:rPr lang="es-ES" sz="700" smtClean="0">
                <a:solidFill>
                  <a:srgbClr val="000000"/>
                </a:solidFill>
                <a:latin typeface="Arial Black" pitchFamily="34" charset="0"/>
                <a:cs typeface="Arial" charset="0"/>
              </a:rPr>
              <a:t>Trabajo en las alturas / SFT FCX1012C</a:t>
            </a:r>
          </a:p>
        </p:txBody>
      </p:sp>
      <p:sp>
        <p:nvSpPr>
          <p:cNvPr id="2" name="Slide Number Placeholder 1"/>
          <p:cNvSpPr>
            <a:spLocks noGrp="1"/>
          </p:cNvSpPr>
          <p:nvPr>
            <p:ph type="sldNum" sz="quarter" idx="12"/>
          </p:nvPr>
        </p:nvSpPr>
        <p:spPr>
          <a:xfrm>
            <a:off x="7327900" y="6026150"/>
            <a:ext cx="1812925" cy="273050"/>
          </a:xfrm>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fontAlgn="base">
              <a:spcBef>
                <a:spcPct val="0"/>
              </a:spcBef>
              <a:spcAft>
                <a:spcPct val="0"/>
              </a:spcAft>
              <a:buSzPct val="100000"/>
              <a:defRPr/>
            </a:pPr>
            <a:fld id="{8CEF4AC2-6384-40AA-8DE9-02E32DE1EE6B}" type="slidenum">
              <a:rPr lang="es-ES" smtClean="0">
                <a:solidFill>
                  <a:srgbClr val="000000"/>
                </a:solidFill>
                <a:effectLst>
                  <a:outerShdw blurRad="38100" dist="38100" dir="2700000" algn="tl">
                    <a:srgbClr val="C0C0C0"/>
                  </a:outerShdw>
                </a:effectLst>
                <a:latin typeface="Calibri" pitchFamily="34" charset="0"/>
              </a:rPr>
              <a:pPr algn="ctr" fontAlgn="base">
                <a:spcBef>
                  <a:spcPct val="0"/>
                </a:spcBef>
                <a:spcAft>
                  <a:spcPct val="0"/>
                </a:spcAft>
                <a:buSzPct val="100000"/>
                <a:defRPr/>
              </a:pPr>
              <a:t>9</a:t>
            </a:fld>
            <a:endParaRPr lang="es-ES" smtClean="0">
              <a:solidFill>
                <a:srgbClr val="000000"/>
              </a:solidFill>
              <a:effectLst>
                <a:outerShdw blurRad="38100" dist="38100" dir="2700000" algn="tl">
                  <a:srgbClr val="C0C0C0"/>
                </a:outerShdw>
              </a:effectLst>
              <a:latin typeface="Calibri" pitchFamily="34" charset="0"/>
            </a:endParaRPr>
          </a:p>
        </p:txBody>
      </p:sp>
      <p:sp>
        <p:nvSpPr>
          <p:cNvPr id="23557" name="Title 1"/>
          <p:cNvSpPr txBox="1">
            <a:spLocks/>
          </p:cNvSpPr>
          <p:nvPr/>
        </p:nvSpPr>
        <p:spPr bwMode="auto">
          <a:xfrm>
            <a:off x="384175" y="374650"/>
            <a:ext cx="8756650"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lnSpc>
                <a:spcPct val="90000"/>
              </a:lnSpc>
              <a:buSzPct val="100000"/>
            </a:pPr>
            <a:r>
              <a:rPr lang="es-ES" sz="3000">
                <a:solidFill>
                  <a:srgbClr val="00B0F0"/>
                </a:solidFill>
                <a:latin typeface="Arial Black" pitchFamily="34" charset="0"/>
              </a:rPr>
              <a:t>Objetivos de aprendizaje</a:t>
            </a:r>
          </a:p>
        </p:txBody>
      </p:sp>
      <p:cxnSp>
        <p:nvCxnSpPr>
          <p:cNvPr id="11" name="Straight Connector 10"/>
          <p:cNvCxnSpPr/>
          <p:nvPr/>
        </p:nvCxnSpPr>
        <p:spPr>
          <a:xfrm>
            <a:off x="0" y="1101725"/>
            <a:ext cx="6834188" cy="0"/>
          </a:xfrm>
          <a:prstGeom prst="line">
            <a:avLst/>
          </a:prstGeom>
        </p:spPr>
        <p:style>
          <a:lnRef idx="3">
            <a:schemeClr val="dk1"/>
          </a:lnRef>
          <a:fillRef idx="0">
            <a:schemeClr val="dk1"/>
          </a:fillRef>
          <a:effectRef idx="2">
            <a:schemeClr val="dk1"/>
          </a:effectRef>
          <a:fontRef idx="minor">
            <a:schemeClr val="tx1"/>
          </a:fontRef>
        </p:style>
      </p:cxnSp>
      <p:pic>
        <p:nvPicPr>
          <p:cNvPr id="23559" name="Pictur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27900" y="690563"/>
            <a:ext cx="150495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7B97CC3-02FA-4EE6-8F74-EB51719E926A}" type="slidenum">
              <a:rPr lang="en-US" smtClean="0">
                <a:solidFill>
                  <a:srgbClr val="898989"/>
                </a:solidFill>
                <a:latin typeface="Arial Black" pitchFamily="34" charset="0"/>
              </a:rPr>
              <a:pPr fontAlgn="base">
                <a:spcBef>
                  <a:spcPct val="0"/>
                </a:spcBef>
                <a:spcAft>
                  <a:spcPct val="0"/>
                </a:spcAft>
                <a:buSzPct val="100000"/>
                <a:defRPr/>
              </a:pPr>
              <a:t>90</a:t>
            </a:fld>
            <a:endParaRPr lang="en-US" smtClean="0">
              <a:solidFill>
                <a:srgbClr val="898989"/>
              </a:solidFill>
              <a:latin typeface="Arial Black" pitchFamily="34" charset="0"/>
            </a:endParaRPr>
          </a:p>
        </p:txBody>
      </p:sp>
      <p:sp>
        <p:nvSpPr>
          <p:cNvPr id="106500" name="Text Placeholder 3"/>
          <p:cNvSpPr>
            <a:spLocks noGrp="1"/>
          </p:cNvSpPr>
          <p:nvPr>
            <p:ph type="body" sz="quarter" idx="14"/>
          </p:nvPr>
        </p:nvSpPr>
        <p:spPr>
          <a:xfrm>
            <a:off x="347663" y="1347788"/>
            <a:ext cx="6518275" cy="4686300"/>
          </a:xfrm>
        </p:spPr>
        <p:txBody>
          <a:bodyPr/>
          <a:lstStyle/>
          <a:p>
            <a:pPr marL="0" indent="0" eaLnBrk="1" hangingPunct="1">
              <a:spcBef>
                <a:spcPts val="1013"/>
              </a:spcBef>
              <a:buClrTx/>
              <a:buFont typeface="Arial" charset="0"/>
              <a:buNone/>
            </a:pPr>
            <a:r>
              <a:rPr lang="en-US" smtClean="0">
                <a:solidFill>
                  <a:srgbClr val="000000"/>
                </a:solidFill>
                <a:latin typeface="Arial" charset="0"/>
                <a:cs typeface="Arial" charset="0"/>
              </a:rPr>
              <a:t>Almacenamiento y cuidado</a:t>
            </a:r>
          </a:p>
          <a:p>
            <a:pPr marL="0" indent="0" eaLnBrk="1" hangingPunct="1">
              <a:spcBef>
                <a:spcPts val="1013"/>
              </a:spcBef>
            </a:pPr>
            <a:r>
              <a:rPr lang="en-US" smtClean="0">
                <a:solidFill>
                  <a:srgbClr val="000000"/>
                </a:solidFill>
                <a:latin typeface="Arial" charset="0"/>
                <a:cs typeface="Arial" charset="0"/>
              </a:rPr>
              <a:t>Limpiar los componentes</a:t>
            </a:r>
          </a:p>
          <a:p>
            <a:pPr marL="0" indent="0" eaLnBrk="1" hangingPunct="1">
              <a:spcBef>
                <a:spcPts val="1013"/>
              </a:spcBef>
            </a:pPr>
            <a:r>
              <a:rPr lang="en-US" smtClean="0">
                <a:solidFill>
                  <a:srgbClr val="000000"/>
                </a:solidFill>
                <a:latin typeface="Arial" charset="0"/>
                <a:cs typeface="Arial" charset="0"/>
              </a:rPr>
              <a:t>Pautas de almacenamiento</a:t>
            </a:r>
          </a:p>
          <a:p>
            <a:pPr marL="0" indent="0" eaLnBrk="1" hangingPunct="1">
              <a:spcBef>
                <a:spcPts val="1013"/>
              </a:spcBef>
            </a:pPr>
            <a:r>
              <a:rPr lang="en-US" smtClean="0">
                <a:solidFill>
                  <a:srgbClr val="000000"/>
                </a:solidFill>
                <a:latin typeface="Arial" charset="0"/>
                <a:cs typeface="Arial" charset="0"/>
              </a:rPr>
              <a:t>¿Por qué son importantes?</a:t>
            </a:r>
          </a:p>
        </p:txBody>
      </p:sp>
      <p:sp>
        <p:nvSpPr>
          <p:cNvPr id="106501" name="Text Placeholder 4"/>
          <p:cNvSpPr>
            <a:spLocks noGrp="1"/>
          </p:cNvSpPr>
          <p:nvPr>
            <p:ph type="body" sz="quarter" idx="15"/>
          </p:nvPr>
        </p:nvSpPr>
        <p:spPr>
          <a:xfrm>
            <a:off x="347663" y="615950"/>
            <a:ext cx="6237287" cy="763588"/>
          </a:xfrm>
        </p:spPr>
        <p:txBody>
          <a:bodyPr>
            <a:normAutofit fontScale="92500"/>
          </a:bodyPr>
          <a:lstStyle/>
          <a:p>
            <a:pPr eaLnBrk="1" hangingPunct="1">
              <a:spcBef>
                <a:spcPts val="1013"/>
              </a:spcBef>
              <a:buClrTx/>
              <a:buFont typeface="Arial" pitchFamily="34" charset="0"/>
              <a:buNone/>
              <a:defRPr/>
            </a:pPr>
            <a:r>
              <a:rPr lang="en-US" smtClean="0"/>
              <a:t>Inspección y almacenamiento</a:t>
            </a:r>
          </a:p>
        </p:txBody>
      </p:sp>
      <p:pic>
        <p:nvPicPr>
          <p:cNvPr id="106502" name="Picture 5" descr="T:\DEPARTMENTS\Safety\_Safety Courses\_Working at Heights\5_Pictures &amp; Videos\Module 3-Inspection and Storage\Inspection &amp; Storage\DSCN064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3074988"/>
            <a:ext cx="4124325" cy="2990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s-ES"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B535B40E-45CD-4E3D-9572-6C8CC4E1B765}" type="slidenum">
              <a:rPr lang="es-ES" smtClean="0">
                <a:solidFill>
                  <a:srgbClr val="898989"/>
                </a:solidFill>
                <a:latin typeface="Arial Black" pitchFamily="34" charset="0"/>
              </a:rPr>
              <a:pPr fontAlgn="base">
                <a:spcBef>
                  <a:spcPct val="0"/>
                </a:spcBef>
                <a:spcAft>
                  <a:spcPct val="0"/>
                </a:spcAft>
                <a:buSzPct val="100000"/>
                <a:defRPr/>
              </a:pPr>
              <a:t>91</a:t>
            </a:fld>
            <a:endParaRPr lang="es-ES" smtClean="0">
              <a:solidFill>
                <a:srgbClr val="898989"/>
              </a:solidFill>
              <a:latin typeface="Arial Black" pitchFamily="34" charset="0"/>
            </a:endParaRPr>
          </a:p>
        </p:txBody>
      </p:sp>
      <p:sp>
        <p:nvSpPr>
          <p:cNvPr id="107524" name="Text Placeholder 3"/>
          <p:cNvSpPr>
            <a:spLocks noGrp="1"/>
          </p:cNvSpPr>
          <p:nvPr>
            <p:ph type="body" sz="quarter" idx="14"/>
          </p:nvPr>
        </p:nvSpPr>
        <p:spPr>
          <a:xfrm>
            <a:off x="347663" y="1379538"/>
            <a:ext cx="6518275" cy="4686300"/>
          </a:xfrm>
        </p:spPr>
        <p:txBody>
          <a:bodyPr/>
          <a:lstStyle/>
          <a:p>
            <a:pPr marL="0" indent="0" eaLnBrk="1" hangingPunct="1">
              <a:spcBef>
                <a:spcPts val="1013"/>
              </a:spcBef>
              <a:buClrTx/>
              <a:buFont typeface="Arial" charset="0"/>
              <a:buNone/>
            </a:pPr>
            <a:r>
              <a:rPr lang="es-ES" smtClean="0">
                <a:solidFill>
                  <a:srgbClr val="000000"/>
                </a:solidFill>
                <a:latin typeface="Arial" charset="0"/>
                <a:cs typeface="Arial" charset="0"/>
              </a:rPr>
              <a:t>Instrucciones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Consulte la actividad (SG páginas 64-66)</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Tómese 5 minutos para determinar si las fotografías muestran el almacenamiento adecuado o si aprueban la inspección.</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Esté preparado para compartir los resultados.</a:t>
            </a:r>
          </a:p>
          <a:p>
            <a:pPr marL="0" indent="0" eaLnBrk="1" hangingPunct="1">
              <a:spcBef>
                <a:spcPts val="1013"/>
              </a:spcBef>
              <a:buFont typeface="Calibri Light" pitchFamily="34" charset="0"/>
              <a:buAutoNum type="arabicPeriod"/>
            </a:pPr>
            <a:r>
              <a:rPr lang="es-ES" smtClean="0">
                <a:solidFill>
                  <a:srgbClr val="000000"/>
                </a:solidFill>
                <a:latin typeface="Arial" charset="0"/>
                <a:cs typeface="Arial" charset="0"/>
              </a:rPr>
              <a:t>Revise las respuestas con la clase.</a:t>
            </a:r>
          </a:p>
        </p:txBody>
      </p:sp>
      <p:sp>
        <p:nvSpPr>
          <p:cNvPr id="107525"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s-ES" smtClean="0"/>
              <a:t>¿Hay un problema?</a:t>
            </a:r>
          </a:p>
        </p:txBody>
      </p:sp>
      <p:sp>
        <p:nvSpPr>
          <p:cNvPr id="6" name="Rectangle 5"/>
          <p:cNvSpPr/>
          <p:nvPr/>
        </p:nvSpPr>
        <p:spPr>
          <a:xfrm>
            <a:off x="7315201" y="0"/>
            <a:ext cx="1828800" cy="685800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fontAlgn="auto">
              <a:spcBef>
                <a:spcPts val="0"/>
              </a:spcBef>
              <a:spcAft>
                <a:spcPts val="0"/>
              </a:spcAft>
              <a:defRPr/>
            </a:pPr>
            <a:r>
              <a:rPr lang="es-ES" sz="8000">
                <a:latin typeface="Arial" panose="020B0604020202020204" pitchFamily="34" charset="0"/>
                <a:cs typeface="Arial" panose="020B0604020202020204" pitchFamily="34" charset="0"/>
              </a:rPr>
              <a:t>  Actividad 6</a:t>
            </a:r>
            <a:endParaRPr lang="es-ES" sz="800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B481A02-5FF7-4CFE-AF0F-6A02F506B981}" type="slidenum">
              <a:rPr lang="en-US" smtClean="0">
                <a:solidFill>
                  <a:srgbClr val="898989"/>
                </a:solidFill>
                <a:latin typeface="Arial Black" pitchFamily="34" charset="0"/>
              </a:rPr>
              <a:pPr fontAlgn="base">
                <a:spcBef>
                  <a:spcPct val="0"/>
                </a:spcBef>
                <a:spcAft>
                  <a:spcPct val="0"/>
                </a:spcAft>
                <a:buSzPct val="100000"/>
                <a:defRPr/>
              </a:pPr>
              <a:t>92</a:t>
            </a:fld>
            <a:endParaRPr lang="en-US" smtClean="0">
              <a:solidFill>
                <a:srgbClr val="898989"/>
              </a:solidFill>
              <a:latin typeface="Arial Black" pitchFamily="34" charset="0"/>
            </a:endParaRPr>
          </a:p>
        </p:txBody>
      </p:sp>
      <p:sp>
        <p:nvSpPr>
          <p:cNvPr id="108548"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1.</a:t>
            </a:r>
          </a:p>
        </p:txBody>
      </p:sp>
      <p:pic>
        <p:nvPicPr>
          <p:cNvPr id="108549" name="Content Placeholder 3" descr="T:\DEPARTMENTS\Safety\_Safety Courses\_Working at Heights\5_Pictures &amp; Videos\Variety\Tyrone\DSCN0693.JPG"/>
          <p:cNvPicPr>
            <a:picLocks noGrp="1"/>
          </p:cNvPicPr>
          <p:nvPr>
            <p:ph idx="4294967295"/>
          </p:nvPr>
        </p:nvPicPr>
        <p:blipFill>
          <a:blip r:embed="rId3">
            <a:extLst>
              <a:ext uri="{28A0092B-C50C-407E-A947-70E740481C1C}">
                <a14:useLocalDpi xmlns:a14="http://schemas.microsoft.com/office/drawing/2010/main" val="0"/>
              </a:ext>
            </a:extLst>
          </a:blip>
          <a:srcRect t="2222"/>
          <a:stretch>
            <a:fillRect/>
          </a:stretch>
        </p:blipFill>
        <p:spPr>
          <a:xfrm>
            <a:off x="782638" y="1433513"/>
            <a:ext cx="5721350" cy="4240212"/>
          </a:xfrm>
          <a:ln>
            <a:solidFill>
              <a:srgbClr val="000000"/>
            </a:solidFill>
            <a:miter lim="800000"/>
            <a:headEnd/>
            <a:tailEnd/>
          </a:ln>
        </p:spPr>
      </p:pic>
      <p:sp>
        <p:nvSpPr>
          <p:cNvPr id="108550"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C250445-643E-43A7-B8EA-ED02A7CB6D62}" type="slidenum">
              <a:rPr lang="en-US" smtClean="0">
                <a:solidFill>
                  <a:srgbClr val="898989"/>
                </a:solidFill>
                <a:latin typeface="Arial Black" pitchFamily="34" charset="0"/>
              </a:rPr>
              <a:pPr fontAlgn="base">
                <a:spcBef>
                  <a:spcPct val="0"/>
                </a:spcBef>
                <a:spcAft>
                  <a:spcPct val="0"/>
                </a:spcAft>
                <a:buSzPct val="100000"/>
                <a:defRPr/>
              </a:pPr>
              <a:t>93</a:t>
            </a:fld>
            <a:endParaRPr lang="en-US" smtClean="0">
              <a:solidFill>
                <a:srgbClr val="898989"/>
              </a:solidFill>
              <a:latin typeface="Arial Black" pitchFamily="34" charset="0"/>
            </a:endParaRPr>
          </a:p>
        </p:txBody>
      </p:sp>
      <p:sp>
        <p:nvSpPr>
          <p:cNvPr id="109572"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2.</a:t>
            </a:r>
          </a:p>
        </p:txBody>
      </p:sp>
      <p:pic>
        <p:nvPicPr>
          <p:cNvPr id="109573" name="Content Placeholder 4" descr="T:\DEPARTMENTS\Safety\_Safety Courses\_Working at Heights\5_Pictures &amp; Videos\Variety\Tyrone\DSCN0706.JPG"/>
          <p:cNvPicPr>
            <a:picLocks noGrp="1"/>
          </p:cNvPicPr>
          <p:nvPr>
            <p:ph idx="4294967295"/>
          </p:nvPr>
        </p:nvPicPr>
        <p:blipFill>
          <a:blip r:embed="rId3">
            <a:extLst>
              <a:ext uri="{28A0092B-C50C-407E-A947-70E740481C1C}">
                <a14:useLocalDpi xmlns:a14="http://schemas.microsoft.com/office/drawing/2010/main" val="0"/>
              </a:ext>
            </a:extLst>
          </a:blip>
          <a:srcRect l="3998" r="-2"/>
          <a:stretch>
            <a:fillRect/>
          </a:stretch>
        </p:blipFill>
        <p:spPr>
          <a:xfrm>
            <a:off x="800100" y="1431925"/>
            <a:ext cx="5697538" cy="4251325"/>
          </a:xfrm>
          <a:ln>
            <a:solidFill>
              <a:srgbClr val="000000"/>
            </a:solidFill>
            <a:miter lim="800000"/>
            <a:headEnd/>
            <a:tailEnd/>
          </a:ln>
        </p:spPr>
      </p:pic>
      <p:sp>
        <p:nvSpPr>
          <p:cNvPr id="109574"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86C8FEBD-2D1F-44A8-B120-2E1B0B634ECF}" type="slidenum">
              <a:rPr lang="en-US" smtClean="0">
                <a:solidFill>
                  <a:srgbClr val="898989"/>
                </a:solidFill>
                <a:latin typeface="Arial Black" pitchFamily="34" charset="0"/>
              </a:rPr>
              <a:pPr fontAlgn="base">
                <a:spcBef>
                  <a:spcPct val="0"/>
                </a:spcBef>
                <a:spcAft>
                  <a:spcPct val="0"/>
                </a:spcAft>
                <a:buSzPct val="100000"/>
                <a:defRPr/>
              </a:pPr>
              <a:t>94</a:t>
            </a:fld>
            <a:endParaRPr lang="en-US" smtClean="0">
              <a:solidFill>
                <a:srgbClr val="898989"/>
              </a:solidFill>
              <a:latin typeface="Arial Black" pitchFamily="34" charset="0"/>
            </a:endParaRPr>
          </a:p>
        </p:txBody>
      </p:sp>
      <p:sp>
        <p:nvSpPr>
          <p:cNvPr id="110596"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3.</a:t>
            </a:r>
          </a:p>
        </p:txBody>
      </p:sp>
      <p:pic>
        <p:nvPicPr>
          <p:cNvPr id="110597" name="Content Placeholder 5" descr="T:\DEPARTMENTS\Safety\_Safety Courses\_Working at Heights\5_Pictures &amp; Videos\Variety\Tyrone\DSCN0701.JPG"/>
          <p:cNvPicPr>
            <a:picLocks noGrp="1"/>
          </p:cNvPicPr>
          <p:nvPr>
            <p:ph idx="4294967295"/>
          </p:nvPr>
        </p:nvPicPr>
        <p:blipFill>
          <a:blip r:embed="rId3">
            <a:extLst>
              <a:ext uri="{28A0092B-C50C-407E-A947-70E740481C1C}">
                <a14:useLocalDpi xmlns:a14="http://schemas.microsoft.com/office/drawing/2010/main" val="0"/>
              </a:ext>
            </a:extLst>
          </a:blip>
          <a:srcRect t="310"/>
          <a:stretch>
            <a:fillRect/>
          </a:stretch>
        </p:blipFill>
        <p:spPr>
          <a:xfrm>
            <a:off x="796925" y="1423988"/>
            <a:ext cx="5697538" cy="4249737"/>
          </a:xfrm>
          <a:ln>
            <a:solidFill>
              <a:srgbClr val="000000"/>
            </a:solidFill>
            <a:miter lim="800000"/>
            <a:headEnd/>
            <a:tailEnd/>
          </a:ln>
        </p:spPr>
      </p:pic>
      <p:sp>
        <p:nvSpPr>
          <p:cNvPr id="110598"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0F04FA14-90D7-4E8B-9987-555D229351B9}" type="slidenum">
              <a:rPr lang="en-US" smtClean="0">
                <a:solidFill>
                  <a:srgbClr val="898989"/>
                </a:solidFill>
                <a:latin typeface="Arial Black" pitchFamily="34" charset="0"/>
              </a:rPr>
              <a:pPr fontAlgn="base">
                <a:spcBef>
                  <a:spcPct val="0"/>
                </a:spcBef>
                <a:spcAft>
                  <a:spcPct val="0"/>
                </a:spcAft>
                <a:buSzPct val="100000"/>
                <a:defRPr/>
              </a:pPr>
              <a:t>95</a:t>
            </a:fld>
            <a:endParaRPr lang="en-US" smtClean="0">
              <a:solidFill>
                <a:srgbClr val="898989"/>
              </a:solidFill>
              <a:latin typeface="Arial Black" pitchFamily="34" charset="0"/>
            </a:endParaRPr>
          </a:p>
        </p:txBody>
      </p:sp>
      <p:sp>
        <p:nvSpPr>
          <p:cNvPr id="111620"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4.</a:t>
            </a:r>
          </a:p>
        </p:txBody>
      </p:sp>
      <p:pic>
        <p:nvPicPr>
          <p:cNvPr id="111621" name="Content Placeholder 4" descr="T:\DEPARTMENTS\Safety\_Safety Courses\_Working at Heights\5_Pictures &amp; Videos\Variety\Tyrone\DSCN0716.JPG"/>
          <p:cNvPicPr>
            <a:picLocks noGrp="1"/>
          </p:cNvPicPr>
          <p:nvPr>
            <p:ph idx="4294967295"/>
          </p:nvPr>
        </p:nvPicPr>
        <p:blipFill>
          <a:blip r:embed="rId3">
            <a:extLst>
              <a:ext uri="{28A0092B-C50C-407E-A947-70E740481C1C}">
                <a14:useLocalDpi xmlns:a14="http://schemas.microsoft.com/office/drawing/2010/main" val="0"/>
              </a:ext>
            </a:extLst>
          </a:blip>
          <a:srcRect l="903" t="790" r="-2"/>
          <a:stretch>
            <a:fillRect/>
          </a:stretch>
        </p:blipFill>
        <p:spPr>
          <a:xfrm>
            <a:off x="800100" y="1423988"/>
            <a:ext cx="5708650" cy="4264025"/>
          </a:xfrm>
          <a:ln>
            <a:solidFill>
              <a:srgbClr val="000000"/>
            </a:solidFill>
            <a:miter lim="800000"/>
            <a:headEnd/>
            <a:tailEnd/>
          </a:ln>
        </p:spPr>
      </p:pic>
      <p:sp>
        <p:nvSpPr>
          <p:cNvPr id="111622"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94A5DE4B-4787-4101-81C8-514268643D0A}" type="slidenum">
              <a:rPr lang="en-US" smtClean="0">
                <a:solidFill>
                  <a:srgbClr val="898989"/>
                </a:solidFill>
                <a:latin typeface="Arial Black" pitchFamily="34" charset="0"/>
              </a:rPr>
              <a:pPr fontAlgn="base">
                <a:spcBef>
                  <a:spcPct val="0"/>
                </a:spcBef>
                <a:spcAft>
                  <a:spcPct val="0"/>
                </a:spcAft>
                <a:buSzPct val="100000"/>
                <a:defRPr/>
              </a:pPr>
              <a:t>96</a:t>
            </a:fld>
            <a:endParaRPr lang="en-US" smtClean="0">
              <a:solidFill>
                <a:srgbClr val="898989"/>
              </a:solidFill>
              <a:latin typeface="Arial Black" pitchFamily="34" charset="0"/>
            </a:endParaRPr>
          </a:p>
        </p:txBody>
      </p:sp>
      <p:sp>
        <p:nvSpPr>
          <p:cNvPr id="112644"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5.</a:t>
            </a:r>
          </a:p>
        </p:txBody>
      </p:sp>
      <p:pic>
        <p:nvPicPr>
          <p:cNvPr id="112645" name="Picture 7" descr="T:\DEPARTMENTS\Safety\_Safety Courses\_Working at Heights\5_Pictures &amp; Videos\Module 4-Inspection and Storage\Lanyard inspection\DSCN0432.JPG"/>
          <p:cNvPicPr>
            <a:picLocks noChangeAspect="1" noChangeArrowheads="1"/>
          </p:cNvPicPr>
          <p:nvPr/>
        </p:nvPicPr>
        <p:blipFill>
          <a:blip r:embed="rId3">
            <a:extLst>
              <a:ext uri="{28A0092B-C50C-407E-A947-70E740481C1C}">
                <a14:useLocalDpi xmlns:a14="http://schemas.microsoft.com/office/drawing/2010/main" val="0"/>
              </a:ext>
            </a:extLst>
          </a:blip>
          <a:srcRect t="8571" r="211" b="12703"/>
          <a:stretch>
            <a:fillRect/>
          </a:stretch>
        </p:blipFill>
        <p:spPr bwMode="auto">
          <a:xfrm>
            <a:off x="800100" y="1433513"/>
            <a:ext cx="5518150" cy="42433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2646"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AD414B43-3C40-4BF0-8920-675E3276AB52}" type="slidenum">
              <a:rPr lang="en-US" smtClean="0">
                <a:solidFill>
                  <a:srgbClr val="898989"/>
                </a:solidFill>
                <a:latin typeface="Arial Black" pitchFamily="34" charset="0"/>
              </a:rPr>
              <a:pPr fontAlgn="base">
                <a:spcBef>
                  <a:spcPct val="0"/>
                </a:spcBef>
                <a:spcAft>
                  <a:spcPct val="0"/>
                </a:spcAft>
                <a:buSzPct val="100000"/>
                <a:defRPr/>
              </a:pPr>
              <a:t>97</a:t>
            </a:fld>
            <a:endParaRPr lang="en-US" smtClean="0">
              <a:solidFill>
                <a:srgbClr val="898989"/>
              </a:solidFill>
              <a:latin typeface="Arial Black" pitchFamily="34" charset="0"/>
            </a:endParaRPr>
          </a:p>
        </p:txBody>
      </p:sp>
      <p:sp>
        <p:nvSpPr>
          <p:cNvPr id="113668"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6.</a:t>
            </a:r>
          </a:p>
        </p:txBody>
      </p:sp>
      <p:pic>
        <p:nvPicPr>
          <p:cNvPr id="113669" name="Picture 6" descr="T:\DEPARTMENTS\Safety\_Safety Courses\_Working at Heights\5_Pictures &amp; Videos\Module 3-Inspection and Storage\Inspection &amp; Storage\DSCN0921.JPG"/>
          <p:cNvPicPr>
            <a:picLocks noChangeAspect="1" noChangeArrowheads="1"/>
          </p:cNvPicPr>
          <p:nvPr/>
        </p:nvPicPr>
        <p:blipFill>
          <a:blip r:embed="rId3">
            <a:extLst>
              <a:ext uri="{28A0092B-C50C-407E-A947-70E740481C1C}">
                <a14:useLocalDpi xmlns:a14="http://schemas.microsoft.com/office/drawing/2010/main" val="0"/>
              </a:ext>
            </a:extLst>
          </a:blip>
          <a:srcRect b="4408"/>
          <a:stretch>
            <a:fillRect/>
          </a:stretch>
        </p:blipFill>
        <p:spPr bwMode="auto">
          <a:xfrm>
            <a:off x="796925" y="1431925"/>
            <a:ext cx="5697538" cy="4251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3670"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159BB113-DB29-4E53-80DA-B919A6DDC3F9}" type="slidenum">
              <a:rPr lang="en-US" smtClean="0">
                <a:solidFill>
                  <a:srgbClr val="898989"/>
                </a:solidFill>
                <a:latin typeface="Arial Black" pitchFamily="34" charset="0"/>
              </a:rPr>
              <a:pPr fontAlgn="base">
                <a:spcBef>
                  <a:spcPct val="0"/>
                </a:spcBef>
                <a:spcAft>
                  <a:spcPct val="0"/>
                </a:spcAft>
                <a:buSzPct val="100000"/>
                <a:defRPr/>
              </a:pPr>
              <a:t>98</a:t>
            </a:fld>
            <a:endParaRPr lang="en-US" smtClean="0">
              <a:solidFill>
                <a:srgbClr val="898989"/>
              </a:solidFill>
              <a:latin typeface="Arial Black" pitchFamily="34" charset="0"/>
            </a:endParaRPr>
          </a:p>
        </p:txBody>
      </p:sp>
      <p:sp>
        <p:nvSpPr>
          <p:cNvPr id="114692"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7.</a:t>
            </a:r>
          </a:p>
        </p:txBody>
      </p:sp>
      <p:pic>
        <p:nvPicPr>
          <p:cNvPr id="114693" name="Picture 3" descr="image003"/>
          <p:cNvPicPr>
            <a:picLocks noChangeAspect="1" noChangeArrowheads="1"/>
          </p:cNvPicPr>
          <p:nvPr/>
        </p:nvPicPr>
        <p:blipFill>
          <a:blip r:embed="rId3">
            <a:extLst>
              <a:ext uri="{28A0092B-C50C-407E-A947-70E740481C1C}">
                <a14:useLocalDpi xmlns:a14="http://schemas.microsoft.com/office/drawing/2010/main" val="0"/>
              </a:ext>
            </a:extLst>
          </a:blip>
          <a:srcRect b="2148"/>
          <a:stretch>
            <a:fillRect/>
          </a:stretch>
        </p:blipFill>
        <p:spPr bwMode="auto">
          <a:xfrm>
            <a:off x="800100" y="1428750"/>
            <a:ext cx="5703888" cy="425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4"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6"/>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r>
              <a:rPr lang="en-US" dirty="0" smtClean="0">
                <a:solidFill>
                  <a:srgbClr val="898989"/>
                </a:solidFill>
                <a:latin typeface="Arial Black" pitchFamily="34" charset="0"/>
              </a:rPr>
              <a:t>TRABAJO EN LAS ALTURAS – SFT FCX1012C</a:t>
            </a:r>
          </a:p>
        </p:txBody>
      </p:sp>
      <p:sp>
        <p:nvSpPr>
          <p:cNvPr id="3" name="Slide Number Placeholder 2"/>
          <p:cNvSpPr>
            <a:spLocks noGrp="1"/>
          </p:cNvSpPr>
          <p:nvPr>
            <p:ph type="sldNum" sz="quarter" idx="17"/>
          </p:nvPr>
        </p:nvSpPr>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buSzPct val="100000"/>
              <a:defRPr/>
            </a:pPr>
            <a:fld id="{E4024B63-ED2C-4D52-A265-FA89873FD9FA}" type="slidenum">
              <a:rPr lang="en-US" smtClean="0">
                <a:solidFill>
                  <a:srgbClr val="898989"/>
                </a:solidFill>
                <a:latin typeface="Arial Black" pitchFamily="34" charset="0"/>
              </a:rPr>
              <a:pPr fontAlgn="base">
                <a:spcBef>
                  <a:spcPct val="0"/>
                </a:spcBef>
                <a:spcAft>
                  <a:spcPct val="0"/>
                </a:spcAft>
                <a:buSzPct val="100000"/>
                <a:defRPr/>
              </a:pPr>
              <a:t>99</a:t>
            </a:fld>
            <a:endParaRPr lang="en-US" smtClean="0">
              <a:solidFill>
                <a:srgbClr val="898989"/>
              </a:solidFill>
              <a:latin typeface="Arial Black" pitchFamily="34" charset="0"/>
            </a:endParaRPr>
          </a:p>
        </p:txBody>
      </p:sp>
      <p:sp>
        <p:nvSpPr>
          <p:cNvPr id="115716" name="Text Placeholder 3"/>
          <p:cNvSpPr>
            <a:spLocks noGrp="1"/>
          </p:cNvSpPr>
          <p:nvPr>
            <p:ph type="body" sz="quarter" idx="14"/>
          </p:nvPr>
        </p:nvSpPr>
        <p:spPr>
          <a:xfrm>
            <a:off x="347663" y="1379538"/>
            <a:ext cx="7681912" cy="4686300"/>
          </a:xfrm>
        </p:spPr>
        <p:txBody>
          <a:bodyPr/>
          <a:lstStyle/>
          <a:p>
            <a:pPr marL="0" indent="0" eaLnBrk="1" hangingPunct="1">
              <a:spcBef>
                <a:spcPts val="1013"/>
              </a:spcBef>
              <a:buClrTx/>
              <a:buFont typeface="Arial" charset="0"/>
              <a:buNone/>
            </a:pPr>
            <a:r>
              <a:rPr lang="en-US" smtClean="0">
                <a:solidFill>
                  <a:srgbClr val="00B0F0"/>
                </a:solidFill>
                <a:latin typeface="Arial" charset="0"/>
                <a:cs typeface="Arial" charset="0"/>
              </a:rPr>
              <a:t>8.</a:t>
            </a:r>
          </a:p>
        </p:txBody>
      </p:sp>
      <p:pic>
        <p:nvPicPr>
          <p:cNvPr id="115717" name="Picture 5" descr="T:\DEPARTMENTS\Safety\_Safety Courses\_Working at Heights\5_Pictures &amp; Videos\Module 4-Inspection and Storage\SRL\DSCN0990.JPG"/>
          <p:cNvPicPr>
            <a:picLocks noChangeAspect="1" noChangeArrowheads="1"/>
          </p:cNvPicPr>
          <p:nvPr/>
        </p:nvPicPr>
        <p:blipFill>
          <a:blip r:embed="rId3">
            <a:extLst>
              <a:ext uri="{28A0092B-C50C-407E-A947-70E740481C1C}">
                <a14:useLocalDpi xmlns:a14="http://schemas.microsoft.com/office/drawing/2010/main" val="0"/>
              </a:ext>
            </a:extLst>
          </a:blip>
          <a:srcRect b="1532"/>
          <a:stretch>
            <a:fillRect/>
          </a:stretch>
        </p:blipFill>
        <p:spPr bwMode="auto">
          <a:xfrm>
            <a:off x="800100" y="1431925"/>
            <a:ext cx="5576888" cy="4230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5718" name="Text Placeholder 4"/>
          <p:cNvSpPr>
            <a:spLocks noGrp="1"/>
          </p:cNvSpPr>
          <p:nvPr>
            <p:ph type="body" sz="quarter" idx="15"/>
          </p:nvPr>
        </p:nvSpPr>
        <p:spPr>
          <a:xfrm>
            <a:off x="347663" y="615950"/>
            <a:ext cx="6237287" cy="763588"/>
          </a:xfrm>
        </p:spPr>
        <p:txBody>
          <a:bodyPr/>
          <a:lstStyle/>
          <a:p>
            <a:pPr eaLnBrk="1" hangingPunct="1">
              <a:spcBef>
                <a:spcPts val="1013"/>
              </a:spcBef>
              <a:buClrTx/>
              <a:buFont typeface="Arial" charset="0"/>
              <a:buNone/>
            </a:pPr>
            <a:r>
              <a:rPr lang="en-US" smtClean="0"/>
              <a:t>¿Hay un problema?</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haredContentType xmlns="Microsoft.SharePoint.Taxonomy.ContentTypeSync" SourceId="b7e16863-b940-4291-96f8-ad8461baff96" ContentTypeId="0x01010046829DE55437B147B48D1766376E3D6B" PreviousValue="false"/>
</file>

<file path=customXml/item2.xml><?xml version="1.0" encoding="utf-8"?>
<ct:contentTypeSchema xmlns:ct="http://schemas.microsoft.com/office/2006/metadata/contentType" xmlns:ma="http://schemas.microsoft.com/office/2006/metadata/properties/metaAttributes" ct:_="" ma:_="" ma:contentTypeName="Document" ma:contentTypeID="0x0101000625A717CE324144AA678D44AED611A7" ma:contentTypeVersion="12" ma:contentTypeDescription="Create a new document." ma:contentTypeScope="" ma:versionID="98a07bb40119bcd085a9a051ec2cd4c2">
  <xsd:schema xmlns:xsd="http://www.w3.org/2001/XMLSchema" xmlns:xs="http://www.w3.org/2001/XMLSchema" xmlns:p="http://schemas.microsoft.com/office/2006/metadata/properties" xmlns:ns2="96b50f58-a40e-4869-8bc2-ee1dec35f0fa" xmlns:ns3="cd607997-8241-496c-997e-277352d2442c" targetNamespace="http://schemas.microsoft.com/office/2006/metadata/properties" ma:root="true" ma:fieldsID="de8aef8814a515986c194df88a97ab16" ns2:_="" ns3:_="">
    <xsd:import namespace="96b50f58-a40e-4869-8bc2-ee1dec35f0fa"/>
    <xsd:import namespace="cd607997-8241-496c-997e-277352d2442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b50f58-a40e-4869-8bc2-ee1dec35f0f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b7e16863-b940-4291-96f8-ad8461baff96"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d607997-8241-496c-997e-277352d2442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49536162-bbb1-423b-8051-01138976edca}" ma:internalName="TaxCatchAll" ma:showField="CatchAllData" ma:web="cd607997-8241-496c-997e-277352d2442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cd607997-8241-496c-997e-277352d2442c">
      <Value>34</Value>
      <Value>55</Value>
      <Value>44</Value>
      <Value>1</Value>
      <Value>35</Value>
    </TaxCatchAll>
    <lcf76f155ced4ddcb4097134ff3c332f xmlns="96b50f58-a40e-4869-8bc2-ee1dec35f0fa">
      <Terms xmlns="http://schemas.microsoft.com/office/infopath/2007/PartnerControls"/>
    </lcf76f155ced4ddcb4097134ff3c332f>
  </documentManagement>
</p:propertie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87DF33-AF6F-4CF5-96F8-A58F34C2081D}"/>
</file>

<file path=customXml/itemProps2.xml><?xml version="1.0" encoding="utf-8"?>
<ds:datastoreItem xmlns:ds="http://schemas.openxmlformats.org/officeDocument/2006/customXml" ds:itemID="{1599E931-E2FC-4BA0-8621-4919CA2FDBF1}"/>
</file>

<file path=customXml/itemProps3.xml><?xml version="1.0" encoding="utf-8"?>
<ds:datastoreItem xmlns:ds="http://schemas.openxmlformats.org/officeDocument/2006/customXml" ds:itemID="{999CF43A-E0D1-49AE-A2D3-E539AB473414}"/>
</file>

<file path=customXml/itemProps4.xml><?xml version="1.0" encoding="utf-8"?>
<ds:datastoreItem xmlns:ds="http://schemas.openxmlformats.org/officeDocument/2006/customXml" ds:itemID="{67CCD376-EFB1-4575-B7C5-409D4014AABA}"/>
</file>

<file path=docProps/app.xml><?xml version="1.0" encoding="utf-8"?>
<Properties xmlns="http://schemas.openxmlformats.org/officeDocument/2006/extended-properties" xmlns:vt="http://schemas.openxmlformats.org/officeDocument/2006/docPropsVTypes">
  <Template>Office Theme</Template>
  <TotalTime>20867</TotalTime>
  <Words>13773</Words>
  <Application>Microsoft Office PowerPoint</Application>
  <PresentationFormat>Presentación en pantalla (4:3)</PresentationFormat>
  <Paragraphs>2363</Paragraphs>
  <Slides>178</Slides>
  <Notes>178</Notes>
  <HiddenSlides>0</HiddenSlides>
  <MMClips>0</MMClips>
  <ScaleCrop>false</ScaleCrop>
  <HeadingPairs>
    <vt:vector size="6" baseType="variant">
      <vt:variant>
        <vt:lpstr>Fuentes usadas</vt:lpstr>
      </vt:variant>
      <vt:variant>
        <vt:i4>9</vt:i4>
      </vt:variant>
      <vt:variant>
        <vt:lpstr>Tema</vt:lpstr>
      </vt:variant>
      <vt:variant>
        <vt:i4>3</vt:i4>
      </vt:variant>
      <vt:variant>
        <vt:lpstr>Títulos de diapositiva</vt:lpstr>
      </vt:variant>
      <vt:variant>
        <vt:i4>178</vt:i4>
      </vt:variant>
    </vt:vector>
  </HeadingPairs>
  <TitlesOfParts>
    <vt:vector size="190" baseType="lpstr">
      <vt:lpstr>Arial</vt:lpstr>
      <vt:lpstr>Calibri</vt:lpstr>
      <vt:lpstr>Calibri Light</vt:lpstr>
      <vt:lpstr>Arial Black</vt:lpstr>
      <vt:lpstr>Wingdings</vt:lpstr>
      <vt:lpstr>Times New Roman</vt:lpstr>
      <vt:lpstr>Cambria</vt:lpstr>
      <vt:lpstr>Symbol</vt:lpstr>
      <vt:lpstr>Courier New</vt:lpstr>
      <vt:lpstr>Office Theme</vt:lpstr>
      <vt:lpstr>1_Custom Design</vt:lpstr>
      <vt:lpstr>Custom Design</vt:lpstr>
      <vt:lpstr>SFT FCX1012C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1: Reconocimiento de los peligros de caídas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2: Jerarquía de controles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3: Identificación de componentes y sistemas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4: Inspección y almacenamiento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5: Dinámica de la caída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6: Adaptar, colocar y ajustar</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7: Otros sistemas de trabajo en altura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MÓDULO 8: Rescate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Conclusión</vt:lpstr>
      <vt:lpstr>Presentación de PowerPoint</vt:lpstr>
      <vt:lpstr>Presentación de PowerPoint</vt:lpstr>
      <vt:lpstr>Presentación de PowerPoint</vt:lpstr>
      <vt:lpstr>Presentación de PowerPoint</vt:lpstr>
    </vt:vector>
  </TitlesOfParts>
  <Company>FreePort-McMoRan Copper &amp; Gold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Working at Heights PPT Metrics</dc:title>
  <dc:creator>Johnson, Angela</dc:creator>
  <cp:lastModifiedBy>Usuario</cp:lastModifiedBy>
  <cp:revision>493</cp:revision>
  <cp:lastPrinted>2015-10-07T12:57:59Z</cp:lastPrinted>
  <dcterms:created xsi:type="dcterms:W3CDTF">2015-06-25T19:39:11Z</dcterms:created>
  <dcterms:modified xsi:type="dcterms:W3CDTF">2016-12-02T02:54:28Z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FM Retention Category">
    <vt:lpwstr>34;#Non-Record|2fb12692-2fbc-4218-b317-5b3c330affda</vt:lpwstr>
  </property>
  <property fmtid="{D5CDD505-2E9C-101B-9397-08002B2CF9AE}" pid="3" name="FM Doc Type">
    <vt:lpwstr>1;#Training|68c97745-b3e4-45d8-99e5-d482d00e3af0</vt:lpwstr>
  </property>
  <property fmtid="{D5CDD505-2E9C-101B-9397-08002B2CF9AE}" pid="4" name="ContentTypeId">
    <vt:lpwstr>0x01010046829DE55437B147B48D1766376E3D6B00F97DF3A8579A634D8806E108BC6ED99500DBCDF2A5234363409A996C2812A1462E</vt:lpwstr>
  </property>
  <property fmtid="{D5CDD505-2E9C-101B-9397-08002B2CF9AE}" pid="5" name="FM Ent Taxonomy">
    <vt:lpwstr>35;#Mining|bfe0addb-9ed0-46c0-a2c3-ddf4aa4997cc</vt:lpwstr>
  </property>
  <property fmtid="{D5CDD505-2E9C-101B-9397-08002B2CF9AE}" pid="6" name="Course Group">
    <vt:lpwstr>55;#Safety|7493f174-3823-44b5-a64f-6d7769779f59</vt:lpwstr>
  </property>
  <property fmtid="{D5CDD505-2E9C-101B-9397-08002B2CF9AE}" pid="7" name="Order">
    <vt:r8>289200</vt:r8>
  </property>
  <property fmtid="{D5CDD505-2E9C-101B-9397-08002B2CF9AE}" pid="8" name="Document Type">
    <vt:lpwstr>44;#Facilitator Presentation|301d71f6-f435-4af7-9fd0-d5282897076a</vt:lpwstr>
  </property>
  <property fmtid="{D5CDD505-2E9C-101B-9397-08002B2CF9AE}" pid="9" name="_docset_NoMedatataSyncRequired">
    <vt:lpwstr>False</vt:lpwstr>
  </property>
</Properties>
</file>