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4" r:id="rId6"/>
    <p:sldMasterId id="2147483672" r:id="rId7"/>
  </p:sldMasterIdLst>
  <p:notesMasterIdLst>
    <p:notesMasterId r:id="rId186"/>
  </p:notesMasterIdLst>
  <p:handoutMasterIdLst>
    <p:handoutMasterId r:id="rId187"/>
  </p:handoutMasterIdLst>
  <p:sldIdLst>
    <p:sldId id="256" r:id="rId8"/>
    <p:sldId id="257" r:id="rId9"/>
    <p:sldId id="258" r:id="rId10"/>
    <p:sldId id="413" r:id="rId11"/>
    <p:sldId id="441" r:id="rId12"/>
    <p:sldId id="442" r:id="rId13"/>
    <p:sldId id="445" r:id="rId14"/>
    <p:sldId id="448" r:id="rId15"/>
    <p:sldId id="554" r:id="rId16"/>
    <p:sldId id="270" r:id="rId17"/>
    <p:sldId id="271" r:id="rId18"/>
    <p:sldId id="526" r:id="rId19"/>
    <p:sldId id="274" r:id="rId20"/>
    <p:sldId id="493" r:id="rId21"/>
    <p:sldId id="276" r:id="rId22"/>
    <p:sldId id="419" r:id="rId23"/>
    <p:sldId id="418" r:id="rId24"/>
    <p:sldId id="420" r:id="rId25"/>
    <p:sldId id="417" r:id="rId26"/>
    <p:sldId id="279" r:id="rId27"/>
    <p:sldId id="280" r:id="rId28"/>
    <p:sldId id="282" r:id="rId29"/>
    <p:sldId id="494" r:id="rId30"/>
    <p:sldId id="283" r:id="rId31"/>
    <p:sldId id="287" r:id="rId32"/>
    <p:sldId id="284" r:id="rId33"/>
    <p:sldId id="288" r:id="rId34"/>
    <p:sldId id="290" r:id="rId35"/>
    <p:sldId id="292" r:id="rId36"/>
    <p:sldId id="299" r:id="rId37"/>
    <p:sldId id="457" r:id="rId38"/>
    <p:sldId id="466" r:id="rId39"/>
    <p:sldId id="467" r:id="rId40"/>
    <p:sldId id="261" r:id="rId41"/>
    <p:sldId id="301" r:id="rId42"/>
    <p:sldId id="303" r:id="rId43"/>
    <p:sldId id="304" r:id="rId44"/>
    <p:sldId id="305" r:id="rId45"/>
    <p:sldId id="302" r:id="rId46"/>
    <p:sldId id="306" r:id="rId47"/>
    <p:sldId id="307" r:id="rId48"/>
    <p:sldId id="482" r:id="rId49"/>
    <p:sldId id="495" r:id="rId50"/>
    <p:sldId id="423" r:id="rId51"/>
    <p:sldId id="496" r:id="rId52"/>
    <p:sldId id="468" r:id="rId53"/>
    <p:sldId id="469" r:id="rId54"/>
    <p:sldId id="470" r:id="rId55"/>
    <p:sldId id="527" r:id="rId56"/>
    <p:sldId id="378" r:id="rId57"/>
    <p:sldId id="374" r:id="rId58"/>
    <p:sldId id="311" r:id="rId59"/>
    <p:sldId id="317" r:id="rId60"/>
    <p:sldId id="316" r:id="rId61"/>
    <p:sldId id="323" r:id="rId62"/>
    <p:sldId id="322" r:id="rId63"/>
    <p:sldId id="321" r:id="rId64"/>
    <p:sldId id="320" r:id="rId65"/>
    <p:sldId id="327" r:id="rId66"/>
    <p:sldId id="319" r:id="rId67"/>
    <p:sldId id="318" r:id="rId68"/>
    <p:sldId id="315" r:id="rId69"/>
    <p:sldId id="324" r:id="rId70"/>
    <p:sldId id="325" r:id="rId71"/>
    <p:sldId id="326" r:id="rId72"/>
    <p:sldId id="328" r:id="rId73"/>
    <p:sldId id="332" r:id="rId74"/>
    <p:sldId id="331" r:id="rId75"/>
    <p:sldId id="329" r:id="rId76"/>
    <p:sldId id="380" r:id="rId77"/>
    <p:sldId id="509" r:id="rId78"/>
    <p:sldId id="424" r:id="rId79"/>
    <p:sldId id="497" r:id="rId80"/>
    <p:sldId id="472" r:id="rId81"/>
    <p:sldId id="487" r:id="rId82"/>
    <p:sldId id="528" r:id="rId83"/>
    <p:sldId id="340" r:id="rId84"/>
    <p:sldId id="348" r:id="rId85"/>
    <p:sldId id="347" r:id="rId86"/>
    <p:sldId id="349" r:id="rId87"/>
    <p:sldId id="483" r:id="rId88"/>
    <p:sldId id="350" r:id="rId89"/>
    <p:sldId id="351" r:id="rId90"/>
    <p:sldId id="484" r:id="rId91"/>
    <p:sldId id="352" r:id="rId92"/>
    <p:sldId id="353" r:id="rId93"/>
    <p:sldId id="354" r:id="rId94"/>
    <p:sldId id="485" r:id="rId95"/>
    <p:sldId id="346" r:id="rId96"/>
    <p:sldId id="345" r:id="rId97"/>
    <p:sldId id="508" r:id="rId98"/>
    <p:sldId id="343" r:id="rId99"/>
    <p:sldId id="360" r:id="rId100"/>
    <p:sldId id="359" r:id="rId101"/>
    <p:sldId id="358" r:id="rId102"/>
    <p:sldId id="357" r:id="rId103"/>
    <p:sldId id="356" r:id="rId104"/>
    <p:sldId id="355" r:id="rId105"/>
    <p:sldId id="361" r:id="rId106"/>
    <p:sldId id="507" r:id="rId107"/>
    <p:sldId id="425" r:id="rId108"/>
    <p:sldId id="498" r:id="rId109"/>
    <p:sldId id="362" r:id="rId110"/>
    <p:sldId id="474" r:id="rId111"/>
    <p:sldId id="529" r:id="rId112"/>
    <p:sldId id="517" r:id="rId113"/>
    <p:sldId id="363" r:id="rId114"/>
    <p:sldId id="541" r:id="rId115"/>
    <p:sldId id="542" r:id="rId116"/>
    <p:sldId id="543" r:id="rId117"/>
    <p:sldId id="544" r:id="rId118"/>
    <p:sldId id="545" r:id="rId119"/>
    <p:sldId id="546" r:id="rId120"/>
    <p:sldId id="547" r:id="rId121"/>
    <p:sldId id="548" r:id="rId122"/>
    <p:sldId id="549" r:id="rId123"/>
    <p:sldId id="553" r:id="rId124"/>
    <p:sldId id="373" r:id="rId125"/>
    <p:sldId id="550" r:id="rId126"/>
    <p:sldId id="555" r:id="rId127"/>
    <p:sldId id="506" r:id="rId128"/>
    <p:sldId id="383" r:id="rId129"/>
    <p:sldId id="384" r:id="rId130"/>
    <p:sldId id="385" r:id="rId131"/>
    <p:sldId id="426" r:id="rId132"/>
    <p:sldId id="499" r:id="rId133"/>
    <p:sldId id="477" r:id="rId134"/>
    <p:sldId id="521" r:id="rId135"/>
    <p:sldId id="530" r:id="rId136"/>
    <p:sldId id="369" r:id="rId137"/>
    <p:sldId id="387" r:id="rId138"/>
    <p:sldId id="388" r:id="rId139"/>
    <p:sldId id="389" r:id="rId140"/>
    <p:sldId id="505" r:id="rId141"/>
    <p:sldId id="392" r:id="rId142"/>
    <p:sldId id="398" r:id="rId143"/>
    <p:sldId id="397" r:id="rId144"/>
    <p:sldId id="396" r:id="rId145"/>
    <p:sldId id="395" r:id="rId146"/>
    <p:sldId id="394" r:id="rId147"/>
    <p:sldId id="400" r:id="rId148"/>
    <p:sldId id="399" r:id="rId149"/>
    <p:sldId id="504" r:id="rId150"/>
    <p:sldId id="515" r:id="rId151"/>
    <p:sldId id="427" r:id="rId152"/>
    <p:sldId id="500" r:id="rId153"/>
    <p:sldId id="478" r:id="rId154"/>
    <p:sldId id="481" r:id="rId155"/>
    <p:sldId id="531" r:id="rId156"/>
    <p:sldId id="371" r:id="rId157"/>
    <p:sldId id="406" r:id="rId158"/>
    <p:sldId id="407" r:id="rId159"/>
    <p:sldId id="408" r:id="rId160"/>
    <p:sldId id="409" r:id="rId161"/>
    <p:sldId id="525" r:id="rId162"/>
    <p:sldId id="410" r:id="rId163"/>
    <p:sldId id="524" r:id="rId164"/>
    <p:sldId id="503" r:id="rId165"/>
    <p:sldId id="429" r:id="rId166"/>
    <p:sldId id="501" r:id="rId167"/>
    <p:sldId id="488" r:id="rId168"/>
    <p:sldId id="490" r:id="rId169"/>
    <p:sldId id="532" r:id="rId170"/>
    <p:sldId id="370" r:id="rId171"/>
    <p:sldId id="401" r:id="rId172"/>
    <p:sldId id="402" r:id="rId173"/>
    <p:sldId id="403" r:id="rId174"/>
    <p:sldId id="464" r:id="rId175"/>
    <p:sldId id="516" r:id="rId176"/>
    <p:sldId id="428" r:id="rId177"/>
    <p:sldId id="502" r:id="rId178"/>
    <p:sldId id="491" r:id="rId179"/>
    <p:sldId id="492" r:id="rId180"/>
    <p:sldId id="533" r:id="rId181"/>
    <p:sldId id="437" r:id="rId182"/>
    <p:sldId id="510" r:id="rId183"/>
    <p:sldId id="511" r:id="rId184"/>
    <p:sldId id="512" r:id="rId18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45" autoAdjust="0"/>
    <p:restoredTop sz="73812" autoAdjust="0"/>
  </p:normalViewPr>
  <p:slideViewPr>
    <p:cSldViewPr snapToGrid="0" showGuides="1">
      <p:cViewPr varScale="1">
        <p:scale>
          <a:sx n="51" d="100"/>
          <a:sy n="51" d="100"/>
        </p:scale>
        <p:origin x="1272" y="32"/>
      </p:cViewPr>
      <p:guideLst>
        <p:guide orient="horz" pos="2160"/>
        <p:guide pos="2880"/>
      </p:guideLst>
    </p:cSldViewPr>
  </p:slideViewPr>
  <p:notesTextViewPr>
    <p:cViewPr>
      <p:scale>
        <a:sx n="1" d="1"/>
        <a:sy n="1" d="1"/>
      </p:scale>
      <p:origin x="0" y="0"/>
    </p:cViewPr>
  </p:notesTextViewPr>
  <p:sorterViewPr>
    <p:cViewPr>
      <p:scale>
        <a:sx n="100" d="100"/>
        <a:sy n="100" d="100"/>
      </p:scale>
      <p:origin x="0" y="-13888"/>
    </p:cViewPr>
  </p:sorterViewPr>
  <p:notesViewPr>
    <p:cSldViewPr snapToGrid="0" showGuides="1">
      <p:cViewPr varScale="1">
        <p:scale>
          <a:sx n="100" d="100"/>
          <a:sy n="100" d="100"/>
        </p:scale>
        <p:origin x="3420"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tableStyles" Target="tableStyle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1.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2.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0"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customXml" Target="../customXml/item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notesMaster" Target="notesMasters/notesMaster1.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handoutMaster" Target="handoutMasters/handout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053-47FB-BCEF-6D24EF97C816}"/>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053-47FB-BCEF-6D24EF97C816}"/>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053-47FB-BCEF-6D24EF97C816}"/>
              </c:ext>
            </c:extLst>
          </c:dPt>
          <c:dPt>
            <c:idx val="3"/>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053-47FB-BCEF-6D24EF97C81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Falls to a lower level</c:v>
                </c:pt>
                <c:pt idx="1">
                  <c:v>Other</c:v>
                </c:pt>
              </c:strCache>
            </c:strRef>
          </c:cat>
          <c:val>
            <c:numRef>
              <c:f>Sheet1!$B$2:$B$5</c:f>
              <c:numCache>
                <c:formatCode>General</c:formatCode>
                <c:ptCount val="4"/>
                <c:pt idx="0">
                  <c:v>574</c:v>
                </c:pt>
                <c:pt idx="1">
                  <c:v>125</c:v>
                </c:pt>
              </c:numCache>
            </c:numRef>
          </c:val>
          <c:extLst>
            <c:ext xmlns:c16="http://schemas.microsoft.com/office/drawing/2014/chart" uri="{C3380CC4-5D6E-409C-BE32-E72D297353CC}">
              <c16:uniqueId val="{00000008-7053-47FB-BCEF-6D24EF97C816}"/>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9BFC3-4C9E-4679-987D-0D4265193061}" type="doc">
      <dgm:prSet loTypeId="urn:microsoft.com/office/officeart/2005/8/layout/pyramid2" loCatId="list" qsTypeId="urn:microsoft.com/office/officeart/2005/8/quickstyle/simple1" qsCatId="simple" csTypeId="urn:microsoft.com/office/officeart/2005/8/colors/accent1_2" csCatId="accent1" phldr="1"/>
      <dgm:spPr/>
    </dgm:pt>
    <dgm:pt modelId="{497DE436-824A-496E-8B1F-37BFDDA0FF2F}">
      <dgm:prSet phldrT="[Text]" custT="1"/>
      <dgm:spPr>
        <a:xfrm>
          <a:off x="3642003" y="1602093"/>
          <a:ext cx="2838688" cy="1033801"/>
        </a:xfrm>
      </dgm:spPr>
      <dgm:t>
        <a:bodyPr/>
        <a:lstStyle/>
        <a:p>
          <a:endParaRPr lang="en-US" sz="1600" dirty="0">
            <a:latin typeface="Arial" panose="020B0604020202020204" pitchFamily="34" charset="0"/>
            <a:ea typeface="+mn-ea"/>
            <a:cs typeface="Arial" panose="020B0604020202020204" pitchFamily="34" charset="0"/>
          </a:endParaRPr>
        </a:p>
      </dgm:t>
    </dgm:pt>
    <dgm:pt modelId="{5E437105-037D-4C5B-94DF-8AD03C31DFAF}" type="sibTrans" cxnId="{5C908AE9-35B6-4529-B20E-78771D87A90F}">
      <dgm:prSet/>
      <dgm:spPr/>
      <dgm:t>
        <a:bodyPr/>
        <a:lstStyle/>
        <a:p>
          <a:endParaRPr lang="en-US"/>
        </a:p>
      </dgm:t>
    </dgm:pt>
    <dgm:pt modelId="{0B61C5C1-CF12-4167-8A0C-71E3473247F5}" type="parTrans" cxnId="{5C908AE9-35B6-4529-B20E-78771D87A90F}">
      <dgm:prSet/>
      <dgm:spPr/>
      <dgm:t>
        <a:bodyPr/>
        <a:lstStyle/>
        <a:p>
          <a:endParaRPr lang="en-US"/>
        </a:p>
      </dgm:t>
    </dgm:pt>
    <dgm:pt modelId="{F9E9F7B3-6B88-44F9-A56F-D4E8F9AB6E64}" type="pres">
      <dgm:prSet presAssocID="{C579BFC3-4C9E-4679-987D-0D4265193061}" presName="compositeShape" presStyleCnt="0">
        <dgm:presLayoutVars>
          <dgm:dir/>
          <dgm:resizeHandles/>
        </dgm:presLayoutVars>
      </dgm:prSet>
      <dgm:spPr/>
    </dgm:pt>
    <dgm:pt modelId="{36000B7D-B82F-44DE-905F-90E2D6C90DF9}" type="pres">
      <dgm:prSet presAssocID="{C579BFC3-4C9E-4679-987D-0D4265193061}" presName="pyramid" presStyleLbl="node1" presStyleIdx="0" presStyleCnt="1" custLinFactNeighborX="15354"/>
      <dgm:spPr>
        <a:xfrm>
          <a:off x="1458396" y="0"/>
          <a:ext cx="4367213" cy="4367213"/>
        </a:xfrm>
        <a:prstGeom prst="triangle">
          <a:avLst/>
        </a:prstGeom>
        <a:solidFill>
          <a:srgbClr val="0099CC"/>
        </a:solidFill>
        <a:ln>
          <a:solidFill>
            <a:srgbClr val="0099CC"/>
          </a:solidFill>
        </a:ln>
      </dgm:spPr>
    </dgm:pt>
    <dgm:pt modelId="{49DA1592-B259-4BEE-8420-A0E85B00D5F6}" type="pres">
      <dgm:prSet presAssocID="{C579BFC3-4C9E-4679-987D-0D4265193061}" presName="theList" presStyleCnt="0"/>
      <dgm:spPr/>
    </dgm:pt>
    <dgm:pt modelId="{91630CF7-08D6-4EC0-BC5D-9D134B063F45}" type="pres">
      <dgm:prSet presAssocID="{497DE436-824A-496E-8B1F-37BFDDA0FF2F}" presName="aNode" presStyleLbl="fgAcc1" presStyleIdx="0" presStyleCnt="1" custFlipVert="1" custScaleX="28865" custScaleY="5879" custLinFactNeighborX="29230" custLinFactNeighborY="-3324">
        <dgm:presLayoutVars>
          <dgm:bulletEnabled val="1"/>
        </dgm:presLayoutVars>
      </dgm:prSet>
      <dgm:spPr>
        <a:prstGeom prst="roundRect">
          <a:avLst/>
        </a:prstGeom>
      </dgm:spPr>
      <dgm:t>
        <a:bodyPr/>
        <a:lstStyle/>
        <a:p>
          <a:endParaRPr lang="en-US"/>
        </a:p>
      </dgm:t>
    </dgm:pt>
    <dgm:pt modelId="{BA71358D-0D03-4E04-855F-BBD43E2CAD3B}" type="pres">
      <dgm:prSet presAssocID="{497DE436-824A-496E-8B1F-37BFDDA0FF2F}" presName="aSpace" presStyleCnt="0"/>
      <dgm:spPr/>
    </dgm:pt>
  </dgm:ptLst>
  <dgm:cxnLst>
    <dgm:cxn modelId="{FAC34CD4-62AA-4CDE-8231-485E2981C00F}" type="presOf" srcId="{497DE436-824A-496E-8B1F-37BFDDA0FF2F}" destId="{91630CF7-08D6-4EC0-BC5D-9D134B063F45}" srcOrd="0" destOrd="0" presId="urn:microsoft.com/office/officeart/2005/8/layout/pyramid2"/>
    <dgm:cxn modelId="{FB09077C-D750-4E62-9A29-40BCFC639CCE}" type="presOf" srcId="{C579BFC3-4C9E-4679-987D-0D4265193061}" destId="{F9E9F7B3-6B88-44F9-A56F-D4E8F9AB6E64}" srcOrd="0" destOrd="0" presId="urn:microsoft.com/office/officeart/2005/8/layout/pyramid2"/>
    <dgm:cxn modelId="{5C908AE9-35B6-4529-B20E-78771D87A90F}" srcId="{C579BFC3-4C9E-4679-987D-0D4265193061}" destId="{497DE436-824A-496E-8B1F-37BFDDA0FF2F}" srcOrd="0" destOrd="0" parTransId="{0B61C5C1-CF12-4167-8A0C-71E3473247F5}" sibTransId="{5E437105-037D-4C5B-94DF-8AD03C31DFAF}"/>
    <dgm:cxn modelId="{F3DA52E2-88E8-4F6B-9A72-3B5F8E78E27E}" type="presParOf" srcId="{F9E9F7B3-6B88-44F9-A56F-D4E8F9AB6E64}" destId="{36000B7D-B82F-44DE-905F-90E2D6C90DF9}" srcOrd="0" destOrd="0" presId="urn:microsoft.com/office/officeart/2005/8/layout/pyramid2"/>
    <dgm:cxn modelId="{C532ABE1-2A5F-425C-A42C-0A0B31B31E39}" type="presParOf" srcId="{F9E9F7B3-6B88-44F9-A56F-D4E8F9AB6E64}" destId="{49DA1592-B259-4BEE-8420-A0E85B00D5F6}" srcOrd="1" destOrd="0" presId="urn:microsoft.com/office/officeart/2005/8/layout/pyramid2"/>
    <dgm:cxn modelId="{8DD42D52-8674-495D-99BB-DAB6C3581C26}" type="presParOf" srcId="{49DA1592-B259-4BEE-8420-A0E85B00D5F6}" destId="{91630CF7-08D6-4EC0-BC5D-9D134B063F45}" srcOrd="0" destOrd="0" presId="urn:microsoft.com/office/officeart/2005/8/layout/pyramid2"/>
    <dgm:cxn modelId="{CA308FD8-96EB-462C-8D2D-1A52F0B13AA5}" type="presParOf" srcId="{49DA1592-B259-4BEE-8420-A0E85B00D5F6}" destId="{BA71358D-0D03-4E04-855F-BBD43E2CAD3B}" srcOrd="1"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00B7D-B82F-44DE-905F-90E2D6C90DF9}">
      <dsp:nvSpPr>
        <dsp:cNvPr id="0" name=""/>
        <dsp:cNvSpPr/>
      </dsp:nvSpPr>
      <dsp:spPr>
        <a:xfrm>
          <a:off x="2456479" y="0"/>
          <a:ext cx="4367213" cy="4367213"/>
        </a:xfrm>
        <a:prstGeom prst="triangle">
          <a:avLst/>
        </a:prstGeom>
        <a:solidFill>
          <a:srgbClr val="0099CC"/>
        </a:solidFill>
        <a:ln w="12700" cap="flat" cmpd="sng" algn="ctr">
          <a:solidFill>
            <a:srgbClr val="0099C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630CF7-08D6-4EC0-BC5D-9D134B063F45}">
      <dsp:nvSpPr>
        <dsp:cNvPr id="0" name=""/>
        <dsp:cNvSpPr/>
      </dsp:nvSpPr>
      <dsp:spPr>
        <a:xfrm flipV="1">
          <a:off x="5808943" y="1848029"/>
          <a:ext cx="819387" cy="20539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latin typeface="Arial" panose="020B0604020202020204" pitchFamily="34" charset="0"/>
            <a:ea typeface="+mn-ea"/>
            <a:cs typeface="Arial" panose="020B0604020202020204" pitchFamily="34" charset="0"/>
          </a:endParaRPr>
        </a:p>
      </dsp:txBody>
      <dsp:txXfrm rot="10800000">
        <a:off x="5818970" y="1858056"/>
        <a:ext cx="799333" cy="18534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773CE4B-23B0-4E29-8829-38C241BDBAD2}" type="datetimeFigureOut">
              <a:rPr lang="en-US" smtClean="0"/>
              <a:t>7/9/2019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84D5EE7-B2A2-4F9E-B300-42DCC6354330}" type="slidenum">
              <a:rPr lang="en-US" smtClean="0"/>
              <a:t>‹#›</a:t>
            </a:fld>
            <a:endParaRPr lang="en-US"/>
          </a:p>
        </p:txBody>
      </p:sp>
    </p:spTree>
    <p:extLst>
      <p:ext uri="{BB962C8B-B14F-4D97-AF65-F5344CB8AC3E}">
        <p14:creationId xmlns:p14="http://schemas.microsoft.com/office/powerpoint/2010/main" val="425167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9B97AA-E93D-4143-B7C9-BE349798162C}" type="datetimeFigureOut">
              <a:rPr lang="en-US" smtClean="0"/>
              <a:t>7/9/2019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A23A79-5B0B-4086-986B-EBBAC35FAF85}" type="slidenum">
              <a:rPr lang="en-US" smtClean="0"/>
              <a:t>‹#›</a:t>
            </a:fld>
            <a:endParaRPr lang="en-US"/>
          </a:p>
        </p:txBody>
      </p:sp>
    </p:spTree>
    <p:extLst>
      <p:ext uri="{BB962C8B-B14F-4D97-AF65-F5344CB8AC3E}">
        <p14:creationId xmlns:p14="http://schemas.microsoft.com/office/powerpoint/2010/main" val="42141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ls.gov/news.release/cfoi.nr0.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Welcome students to the class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introduces self by stating your position at FMI, how long you’ve been with the company, and how long you’ve been in mining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is a hands-on course with opportunities for students to apply what is learned. Students will work in small groups and be involved in discussions to learn from the knowledge and experience of others.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Remind students to sign the attendance sheet </a:t>
            </a:r>
          </a:p>
        </p:txBody>
      </p:sp>
      <p:sp>
        <p:nvSpPr>
          <p:cNvPr id="4" name="Slide Number Placeholder 3"/>
          <p:cNvSpPr>
            <a:spLocks noGrp="1"/>
          </p:cNvSpPr>
          <p:nvPr>
            <p:ph type="sldNum" sz="quarter" idx="10"/>
          </p:nvPr>
        </p:nvSpPr>
        <p:spPr/>
        <p:txBody>
          <a:bodyPr/>
          <a:lstStyle/>
          <a:p>
            <a:fld id="{BDA23A79-5B0B-4086-986B-EBBAC35FAF85}" type="slidenum">
              <a:rPr lang="en-US" smtClean="0"/>
              <a:t>1</a:t>
            </a:fld>
            <a:endParaRPr lang="en-US"/>
          </a:p>
        </p:txBody>
      </p:sp>
    </p:spTree>
    <p:extLst>
      <p:ext uri="{BB962C8B-B14F-4D97-AF65-F5344CB8AC3E}">
        <p14:creationId xmlns:p14="http://schemas.microsoft.com/office/powerpoint/2010/main" val="299168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 vii</a:t>
            </a:r>
            <a:endParaRPr lang="en-US" sz="1200" kern="1200" dirty="0" smtClean="0">
              <a:solidFill>
                <a:schemeClr val="tx1"/>
              </a:solidFill>
              <a:effectLst/>
              <a:latin typeface="+mn-lt"/>
              <a:ea typeface="+mn-ea"/>
              <a:cs typeface="+mn-cs"/>
            </a:endParaRP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kern="1200" dirty="0" smtClean="0">
                <a:solidFill>
                  <a:schemeClr val="tx1"/>
                </a:solidFill>
                <a:effectLst/>
                <a:latin typeface="+mn-lt"/>
                <a:ea typeface="+mn-ea"/>
                <a:cs typeface="+mn-cs"/>
              </a:rPr>
              <a:t>Review the statistics from the U.S. Department of Labor Bureau of Labor Statistics.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Falls continue to be a top contributor of workplace fatalities in general industry and a leading cause of fatalities in mining.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is critical to focus on jobs that are performed at heights. </a:t>
            </a:r>
          </a:p>
          <a:p>
            <a:pPr marL="0" marR="0">
              <a:spcBef>
                <a:spcPts val="600"/>
              </a:spcBef>
              <a:spcAft>
                <a:spcPts val="600"/>
              </a:spcAft>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Unknown Author, “Census of Fatal Occupational Injuries Summary, 2013,” United States Department of Labor, 2014, </a:t>
            </a:r>
            <a:r>
              <a:rPr lang="en-US" sz="1000" u="sng" dirty="0" smtClean="0">
                <a:solidFill>
                  <a:srgbClr val="0080FF"/>
                </a:solidFill>
                <a:effectLst/>
                <a:latin typeface="Calibri" panose="020F0502020204030204" pitchFamily="34" charset="0"/>
                <a:ea typeface="Calibri" panose="020F0502020204030204" pitchFamily="34" charset="0"/>
                <a:cs typeface="Times New Roman" panose="02020603050405020304" pitchFamily="18" charset="0"/>
                <a:hlinkClick r:id="rId3"/>
              </a:rPr>
              <a:t>http://www.bls.gov/news.release/cfoi.nr0.htm</a:t>
            </a: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10</a:t>
            </a:fld>
            <a:endParaRPr lang="en-US"/>
          </a:p>
        </p:txBody>
      </p:sp>
    </p:spTree>
    <p:extLst>
      <p:ext uri="{BB962C8B-B14F-4D97-AF65-F5344CB8AC3E}">
        <p14:creationId xmlns:p14="http://schemas.microsoft.com/office/powerpoint/2010/main" val="16541537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5 minutes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Components should be in either good, poor, or questionable condition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You will need all conditions represented in the variety of components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628650" marR="0" lvl="1" indent="-171450">
              <a:spcBef>
                <a:spcPts val="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need the opportunity to handle and inspect these items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the proper inspection procedures.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Directions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 students to the table(s) with the equipment.</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Allow 5 minutes for students to individually inspect each item.</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lvl="0" indent="-2286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 a class, discuss the inspection of each item.</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100</a:t>
            </a:fld>
            <a:endParaRPr lang="en-US"/>
          </a:p>
        </p:txBody>
      </p:sp>
    </p:spTree>
    <p:extLst>
      <p:ext uri="{BB962C8B-B14F-4D97-AF65-F5344CB8AC3E}">
        <p14:creationId xmlns:p14="http://schemas.microsoft.com/office/powerpoint/2010/main" val="9349916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questions on the slide.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101</a:t>
            </a:fld>
            <a:endParaRPr lang="en-US"/>
          </a:p>
        </p:txBody>
      </p:sp>
    </p:spTree>
    <p:extLst>
      <p:ext uri="{BB962C8B-B14F-4D97-AF65-F5344CB8AC3E}">
        <p14:creationId xmlns:p14="http://schemas.microsoft.com/office/powerpoint/2010/main" val="6656900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73 </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will complete the answers to the quiz questions in the SG.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answers as a class.</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102</a:t>
            </a:fld>
            <a:endParaRPr lang="en-US"/>
          </a:p>
        </p:txBody>
      </p:sp>
    </p:spTree>
    <p:extLst>
      <p:ext uri="{BB962C8B-B14F-4D97-AF65-F5344CB8AC3E}">
        <p14:creationId xmlns:p14="http://schemas.microsoft.com/office/powerpoint/2010/main" val="20836072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73 </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a:pPr>
            <a:r>
              <a:rPr lang="en-US" sz="1200" kern="1200" dirty="0" smtClean="0">
                <a:solidFill>
                  <a:schemeClr val="tx1"/>
                </a:solidFill>
                <a:effectLst/>
                <a:latin typeface="+mn-lt"/>
                <a:ea typeface="+mn-ea"/>
                <a:cs typeface="+mn-cs"/>
              </a:rPr>
              <a:t>Pre-use, Monthly, Annual, SG p. 66</a:t>
            </a:r>
          </a:p>
          <a:p>
            <a:pPr marL="228600" lvl="0" indent="-228600">
              <a:buFont typeface="+mj-lt"/>
              <a:buAutoNum type="arabicPeriod"/>
            </a:pPr>
            <a:r>
              <a:rPr lang="en-US" sz="1200" kern="1200" dirty="0" smtClean="0">
                <a:solidFill>
                  <a:schemeClr val="tx1"/>
                </a:solidFill>
                <a:effectLst/>
                <a:latin typeface="+mn-lt"/>
                <a:ea typeface="+mn-ea"/>
                <a:cs typeface="+mn-cs"/>
              </a:rPr>
              <a:t>Yes, No, No, Yes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103</a:t>
            </a:fld>
            <a:endParaRPr lang="en-US"/>
          </a:p>
        </p:txBody>
      </p:sp>
    </p:spTree>
    <p:extLst>
      <p:ext uri="{BB962C8B-B14F-4D97-AF65-F5344CB8AC3E}">
        <p14:creationId xmlns:p14="http://schemas.microsoft.com/office/powerpoint/2010/main" val="12670225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fr-FR" sz="1200" b="1" kern="1200" dirty="0" smtClean="0">
                <a:solidFill>
                  <a:schemeClr val="tx1"/>
                </a:solidFill>
                <a:effectLst/>
                <a:latin typeface="+mn-lt"/>
                <a:ea typeface="+mn-ea"/>
                <a:cs typeface="+mn-cs"/>
              </a:rPr>
              <a:t>SG page 73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Quiz Answers</a:t>
            </a: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startAt="3"/>
            </a:pPr>
            <a:r>
              <a:rPr lang="en-US" sz="1200" kern="1200" dirty="0" smtClean="0">
                <a:solidFill>
                  <a:schemeClr val="tx1"/>
                </a:solidFill>
                <a:effectLst/>
                <a:latin typeface="+mn-lt"/>
                <a:ea typeface="+mn-ea"/>
                <a:cs typeface="+mn-cs"/>
              </a:rPr>
              <a:t>b, SG p. 68</a:t>
            </a:r>
          </a:p>
          <a:p>
            <a:pPr marL="228600" lvl="0" indent="-228600">
              <a:buFont typeface="+mj-lt"/>
              <a:buAutoNum type="arabicPeriod" startAt="3"/>
            </a:pPr>
            <a:r>
              <a:rPr lang="en-US" sz="1200" kern="1200" dirty="0" smtClean="0">
                <a:solidFill>
                  <a:schemeClr val="tx1"/>
                </a:solidFill>
                <a:effectLst/>
                <a:latin typeface="+mn-lt"/>
                <a:ea typeface="+mn-ea"/>
                <a:cs typeface="+mn-cs"/>
              </a:rPr>
              <a:t>a, SG p. 69</a:t>
            </a:r>
          </a:p>
          <a:p>
            <a:pPr marL="342900" marR="0" lvl="0" indent="-342900">
              <a:spcBef>
                <a:spcPts val="0"/>
              </a:spcBef>
              <a:spcAft>
                <a:spcPts val="600"/>
              </a:spcAft>
              <a:buFont typeface="+mj-lt"/>
              <a:buAutoNum type="arabicPeriod" startAt="3"/>
            </a:pPr>
            <a:endPar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recommend taking a 5 to 10 minute break after this module.  Allow students to stand up, stretch, use the facilities, etc.  Make sure you clearly communicate what time you expect them to return and start the next module.</a:t>
            </a:r>
            <a:endParaRPr lang="en-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600"/>
              </a:spcAft>
              <a:buFont typeface="+mj-lt"/>
              <a:buNone/>
            </a:pP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104</a:t>
            </a:fld>
            <a:endParaRPr lang="en-US"/>
          </a:p>
        </p:txBody>
      </p:sp>
    </p:spTree>
    <p:extLst>
      <p:ext uri="{BB962C8B-B14F-4D97-AF65-F5344CB8AC3E}">
        <p14:creationId xmlns:p14="http://schemas.microsoft.com/office/powerpoint/2010/main" val="1797256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77</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Upon completion of Module Two, the student will be able to: </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Explain the differences in the hierarchy of controls.</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Analyze a situation and recommend the most effective control.</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105</a:t>
            </a:fld>
            <a:endParaRPr lang="en-US"/>
          </a:p>
        </p:txBody>
      </p:sp>
    </p:spTree>
    <p:extLst>
      <p:ext uri="{BB962C8B-B14F-4D97-AF65-F5344CB8AC3E}">
        <p14:creationId xmlns:p14="http://schemas.microsoft.com/office/powerpoint/2010/main" val="6186458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79</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Fall dynamics is a combination of many things.  It includes the fall clearance calculation, the fall protection system in use, selecting the proper harness, and the fit of the harness, to name a few.  Fall dynamics is</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the sum of events that occur during a fall</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marR="0" lvl="0" indent="-171450">
              <a:spcBef>
                <a:spcPts val="600"/>
              </a:spcBef>
              <a:spcAft>
                <a:spcPts val="0"/>
              </a:spcAft>
              <a:buFont typeface="Arial" panose="020B0604020202020204" pitchFamily="34" charset="0"/>
              <a:buChar char="•"/>
            </a:pP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b="1" kern="1200" dirty="0" smtClean="0">
                <a:solidFill>
                  <a:schemeClr val="tx1"/>
                </a:solidFill>
                <a:effectLst/>
                <a:latin typeface="+mn-lt"/>
                <a:ea typeface="+mn-ea"/>
                <a:cs typeface="+mn-cs"/>
              </a:rPr>
              <a:t>If the worker kneels, it is MSA policy to add three (3) additional feet to the calculation due to the need for the worker’s body to straighten out in a fall.</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106</a:t>
            </a:fld>
            <a:endParaRPr lang="en-US"/>
          </a:p>
        </p:txBody>
      </p:sp>
    </p:spTree>
    <p:extLst>
      <p:ext uri="{BB962C8B-B14F-4D97-AF65-F5344CB8AC3E}">
        <p14:creationId xmlns:p14="http://schemas.microsoft.com/office/powerpoint/2010/main" val="12115009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79 &amp; 84</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Free fall distance is the distance a person falls before either reaching the next level (or ground) or before his/her fall arrest equipment engages.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FCX-HS02 states that the maximum allowable free fall distance is four feet.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Fall clearance distance is the maximum vertical distance a person travels during a fall</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107</a:t>
            </a:fld>
            <a:endParaRPr lang="en-US"/>
          </a:p>
        </p:txBody>
      </p:sp>
    </p:spTree>
    <p:extLst>
      <p:ext uri="{BB962C8B-B14F-4D97-AF65-F5344CB8AC3E}">
        <p14:creationId xmlns:p14="http://schemas.microsoft.com/office/powerpoint/2010/main" val="9167271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80</a:t>
            </a:r>
          </a:p>
          <a:p>
            <a:r>
              <a:rPr lang="en-US" sz="1200" b="1" kern="1200" dirty="0" smtClean="0">
                <a:solidFill>
                  <a:schemeClr val="tx1"/>
                </a:solidFill>
                <a:effectLst/>
                <a:latin typeface="+mn-lt"/>
                <a:ea typeface="+mn-ea"/>
                <a:cs typeface="+mn-cs"/>
              </a:rPr>
              <a:t>Instruction</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the three formulas used for free fall distances.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108</a:t>
            </a:fld>
            <a:endParaRPr lang="en-US"/>
          </a:p>
        </p:txBody>
      </p:sp>
    </p:spTree>
    <p:extLst>
      <p:ext uri="{BB962C8B-B14F-4D97-AF65-F5344CB8AC3E}">
        <p14:creationId xmlns:p14="http://schemas.microsoft.com/office/powerpoint/2010/main" val="7004810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how this equation is solved from start to finish allowing the students to see the complete flow of the equation.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the math inside of the parenthesis must be completed first to get the correct answer.</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109</a:t>
            </a:fld>
            <a:endParaRPr lang="en-US"/>
          </a:p>
        </p:txBody>
      </p:sp>
    </p:spTree>
    <p:extLst>
      <p:ext uri="{BB962C8B-B14F-4D97-AF65-F5344CB8AC3E}">
        <p14:creationId xmlns:p14="http://schemas.microsoft.com/office/powerpoint/2010/main" val="1984477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 vii</a:t>
            </a:r>
            <a:endParaRPr lang="en-US" sz="1200" kern="1200" dirty="0" smtClean="0">
              <a:solidFill>
                <a:schemeClr val="tx1"/>
              </a:solidFill>
              <a:effectLst/>
              <a:latin typeface="+mn-lt"/>
              <a:ea typeface="+mn-ea"/>
              <a:cs typeface="+mn-cs"/>
            </a:endParaRP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kern="1200" dirty="0" smtClean="0">
                <a:solidFill>
                  <a:schemeClr val="tx1"/>
                </a:solidFill>
                <a:effectLst/>
                <a:latin typeface="+mn-lt"/>
                <a:ea typeface="+mn-ea"/>
                <a:cs typeface="+mn-cs"/>
              </a:rPr>
              <a:t>In alignment with Freeport-McMoRan’s Fatality Prevention Initiative, the Department of Health and Safety has identified Working at Heights as a </a:t>
            </a:r>
            <a:r>
              <a:rPr lang="en-US" sz="1200" b="1" kern="1200" dirty="0" smtClean="0">
                <a:solidFill>
                  <a:schemeClr val="tx1"/>
                </a:solidFill>
                <a:effectLst/>
                <a:latin typeface="+mn-lt"/>
                <a:ea typeface="+mn-ea"/>
                <a:cs typeface="+mn-cs"/>
              </a:rPr>
              <a:t>“Fatal Risk” </a:t>
            </a:r>
            <a:r>
              <a:rPr lang="en-US" sz="1200" kern="1200" dirty="0" smtClean="0">
                <a:solidFill>
                  <a:schemeClr val="tx1"/>
                </a:solidFill>
                <a:effectLst/>
                <a:latin typeface="+mn-lt"/>
                <a:ea typeface="+mn-ea"/>
                <a:cs typeface="+mn-cs"/>
              </a:rPr>
              <a:t>and the Working at Heights Policy (FCX-HS02) addresses the minimum requirements and procedures when performing jobs where fall hazards exist.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Fatal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 is considered anything that can kill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Many of the tragedies that occurred were the result of taking unnecessary short cuts and here at Freeport-McMoRan, the time to do the job safely is built into every job.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course was designed to meet the minimum requirements for an authorized user.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at any time you have a question, in this class or while you are working in the field, it is your responsibility to stop and seek clarification.  </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11</a:t>
            </a:fld>
            <a:endParaRPr lang="en-US"/>
          </a:p>
        </p:txBody>
      </p:sp>
    </p:spTree>
    <p:extLst>
      <p:ext uri="{BB962C8B-B14F-4D97-AF65-F5344CB8AC3E}">
        <p14:creationId xmlns:p14="http://schemas.microsoft.com/office/powerpoint/2010/main" val="3915326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provide each answer as they work with you to solve the equation.</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110</a:t>
            </a:fld>
            <a:endParaRPr lang="en-US"/>
          </a:p>
        </p:txBody>
      </p:sp>
    </p:spTree>
    <p:extLst>
      <p:ext uri="{BB962C8B-B14F-4D97-AF65-F5344CB8AC3E}">
        <p14:creationId xmlns:p14="http://schemas.microsoft.com/office/powerpoint/2010/main" val="206664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82</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how this equation is solved from start to finish allowing the students to see the complete flow of the equation.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the math inside of the parenthesis must be completed first to get the correct answer.</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111</a:t>
            </a:fld>
            <a:endParaRPr lang="en-US"/>
          </a:p>
        </p:txBody>
      </p:sp>
    </p:spTree>
    <p:extLst>
      <p:ext uri="{BB962C8B-B14F-4D97-AF65-F5344CB8AC3E}">
        <p14:creationId xmlns:p14="http://schemas.microsoft.com/office/powerpoint/2010/main" val="42001329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82</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provide each answer as they work with you to solve the equation.</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Due to the free fall distance being greater than 6 ft., this is not an acceptable practice.  Changes will need to be made in order to work safely.</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112</a:t>
            </a:fld>
            <a:endParaRPr lang="en-US"/>
          </a:p>
        </p:txBody>
      </p:sp>
    </p:spTree>
    <p:extLst>
      <p:ext uri="{BB962C8B-B14F-4D97-AF65-F5344CB8AC3E}">
        <p14:creationId xmlns:p14="http://schemas.microsoft.com/office/powerpoint/2010/main" val="23287457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83</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how this equation is solved from start to finish allowing the students to see the complete flow of the equation.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113</a:t>
            </a:fld>
            <a:endParaRPr lang="en-US"/>
          </a:p>
        </p:txBody>
      </p:sp>
    </p:spTree>
    <p:extLst>
      <p:ext uri="{BB962C8B-B14F-4D97-AF65-F5344CB8AC3E}">
        <p14:creationId xmlns:p14="http://schemas.microsoft.com/office/powerpoint/2010/main" val="9711669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84</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the formula used for fall clearance.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the five variables.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HW – For the purposes of calculating fall clearance distances, using the workers height accounts for D-ring slide.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SF – A minimum safety factor of 2 ft. is required for fall all fall clearance calculations.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TFD = Total Fall Distance (from anchor point to the next level or ground)</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114</a:t>
            </a:fld>
            <a:endParaRPr lang="en-US"/>
          </a:p>
        </p:txBody>
      </p:sp>
    </p:spTree>
    <p:extLst>
      <p:ext uri="{BB962C8B-B14F-4D97-AF65-F5344CB8AC3E}">
        <p14:creationId xmlns:p14="http://schemas.microsoft.com/office/powerpoint/2010/main" val="18667144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85-86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Formula for fall clearance distance on a lanyard.</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115</a:t>
            </a:fld>
            <a:endParaRPr lang="en-US"/>
          </a:p>
        </p:txBody>
      </p:sp>
    </p:spTree>
    <p:extLst>
      <p:ext uri="{BB962C8B-B14F-4D97-AF65-F5344CB8AC3E}">
        <p14:creationId xmlns:p14="http://schemas.microsoft.com/office/powerpoint/2010/main" val="23057635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86</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how this equation is solved from start to finish allowing the students to see the complete flow of the equation.</a:t>
            </a:r>
          </a:p>
        </p:txBody>
      </p:sp>
      <p:sp>
        <p:nvSpPr>
          <p:cNvPr id="4" name="Slide Number Placeholder 3"/>
          <p:cNvSpPr>
            <a:spLocks noGrp="1"/>
          </p:cNvSpPr>
          <p:nvPr>
            <p:ph type="sldNum" sz="quarter" idx="10"/>
          </p:nvPr>
        </p:nvSpPr>
        <p:spPr/>
        <p:txBody>
          <a:bodyPr/>
          <a:lstStyle/>
          <a:p>
            <a:fld id="{BDA23A79-5B0B-4086-986B-EBBAC35FAF85}" type="slidenum">
              <a:rPr lang="en-US" smtClean="0"/>
              <a:t>116</a:t>
            </a:fld>
            <a:endParaRPr lang="en-US"/>
          </a:p>
        </p:txBody>
      </p:sp>
    </p:spTree>
    <p:extLst>
      <p:ext uri="{BB962C8B-B14F-4D97-AF65-F5344CB8AC3E}">
        <p14:creationId xmlns:p14="http://schemas.microsoft.com/office/powerpoint/2010/main" val="36623092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Showing calculation that needs to be completed prior to beginning a job.  These factors need to be taken into consideration.</a:t>
            </a:r>
          </a:p>
          <a:p>
            <a:pPr marL="342900" marR="0" lvl="0" indent="-342900">
              <a:spcBef>
                <a:spcPts val="600"/>
              </a:spcBef>
              <a:spcAft>
                <a:spcPts val="60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 calculation is from the anchor point to the lower</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level.</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117</a:t>
            </a:fld>
            <a:endParaRPr lang="en-US"/>
          </a:p>
        </p:txBody>
      </p:sp>
    </p:spTree>
    <p:extLst>
      <p:ext uri="{BB962C8B-B14F-4D97-AF65-F5344CB8AC3E}">
        <p14:creationId xmlns:p14="http://schemas.microsoft.com/office/powerpoint/2010/main" val="8579885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86</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Swing fall, or pendulum effect, is the horizontal movement that occurs during a fall.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more you increase your lateral distance away from the anchor point, the greater the swing fall effect becomes.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Always monitor your anchor location and work below your anchor point.</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Avoid swing fall events by staying under the anchor point as much as possible</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118</a:t>
            </a:fld>
            <a:endParaRPr lang="en-US"/>
          </a:p>
        </p:txBody>
      </p:sp>
    </p:spTree>
    <p:extLst>
      <p:ext uri="{BB962C8B-B14F-4D97-AF65-F5344CB8AC3E}">
        <p14:creationId xmlns:p14="http://schemas.microsoft.com/office/powerpoint/2010/main" val="22901957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87</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provide each answer as they work with you to solve the equation.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worker is kneeling, </a:t>
            </a:r>
            <a:r>
              <a:rPr lang="en-US" sz="1200" b="1" kern="1200" dirty="0" smtClean="0">
                <a:solidFill>
                  <a:schemeClr val="tx1"/>
                </a:solidFill>
                <a:effectLst/>
                <a:latin typeface="+mn-lt"/>
                <a:ea typeface="+mn-ea"/>
                <a:cs typeface="+mn-cs"/>
              </a:rPr>
              <a:t>add three (3) additional feet to the calculation due to the need for the worker’s body to straighten out in the fall.</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119</a:t>
            </a:fld>
            <a:endParaRPr lang="en-US"/>
          </a:p>
        </p:txBody>
      </p:sp>
    </p:spTree>
    <p:extLst>
      <p:ext uri="{BB962C8B-B14F-4D97-AF65-F5344CB8AC3E}">
        <p14:creationId xmlns:p14="http://schemas.microsoft.com/office/powerpoint/2010/main" val="355821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200" b="1" kern="1200" dirty="0" smtClean="0">
                <a:solidFill>
                  <a:schemeClr val="tx1"/>
                </a:solidFill>
                <a:effectLst/>
                <a:latin typeface="+mn-lt"/>
                <a:ea typeface="+mn-ea"/>
                <a:cs typeface="+mn-cs"/>
              </a:rPr>
              <a:t>SG page 3</a:t>
            </a:r>
            <a:endParaRPr lang="en-US" sz="1200" kern="1200" dirty="0" smtClean="0">
              <a:solidFill>
                <a:schemeClr val="tx1"/>
              </a:solidFill>
              <a:effectLst/>
              <a:latin typeface="+mn-lt"/>
              <a:ea typeface="+mn-ea"/>
              <a:cs typeface="+mn-cs"/>
            </a:endParaRP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Upon completion of Module One, the students will be able to: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Demonstrate the ability to recognize fall hazards.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Describe fall hazards in routine and non-routine jobs. </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12</a:t>
            </a:fld>
            <a:endParaRPr lang="en-US"/>
          </a:p>
        </p:txBody>
      </p:sp>
    </p:spTree>
    <p:extLst>
      <p:ext uri="{BB962C8B-B14F-4D97-AF65-F5344CB8AC3E}">
        <p14:creationId xmlns:p14="http://schemas.microsoft.com/office/powerpoint/2010/main" val="35625013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87</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provide each answer as they work with you to solve the equation.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120</a:t>
            </a:fld>
            <a:endParaRPr lang="en-US"/>
          </a:p>
        </p:txBody>
      </p:sp>
    </p:spTree>
    <p:extLst>
      <p:ext uri="{BB962C8B-B14F-4D97-AF65-F5344CB8AC3E}">
        <p14:creationId xmlns:p14="http://schemas.microsoft.com/office/powerpoint/2010/main" val="33893627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1000"/>
              </a:spcAft>
            </a:pPr>
            <a:r>
              <a:rPr lang="en-US" sz="1200" b="1" kern="1200" dirty="0" smtClean="0">
                <a:solidFill>
                  <a:schemeClr val="tx1"/>
                </a:solidFill>
                <a:effectLst/>
                <a:latin typeface="+mn-lt"/>
                <a:ea typeface="+mn-ea"/>
                <a:cs typeface="+mn-cs"/>
              </a:rPr>
              <a:t>SG page 89</a:t>
            </a:r>
          </a:p>
          <a:p>
            <a:pPr marL="0" marR="0">
              <a:lnSpc>
                <a:spcPct val="105000"/>
              </a:lnSpc>
              <a:spcBef>
                <a:spcPts val="600"/>
              </a:spcBef>
              <a:spcAft>
                <a:spcPts val="10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lnSpc>
                <a:spcPct val="105000"/>
              </a:lnSpc>
              <a:spcBef>
                <a:spcPts val="60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5-7 minutes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Fall Dynamics Activity Worksheet (SG p. 89)</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fall dynamics.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Directions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Refer to the activity in the Student Guide.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Allow 5 minutes for students to complete the calculations for the scenario.</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answers as a class.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121</a:t>
            </a:fld>
            <a:endParaRPr lang="en-US"/>
          </a:p>
        </p:txBody>
      </p:sp>
    </p:spTree>
    <p:extLst>
      <p:ext uri="{BB962C8B-B14F-4D97-AF65-F5344CB8AC3E}">
        <p14:creationId xmlns:p14="http://schemas.microsoft.com/office/powerpoint/2010/main" val="26444791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Fall Clearance Distance</a:t>
            </a: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 ft., 3.5 ft., 6 ft., 2 ft., 17.5 ft. and 17 ft.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122</a:t>
            </a:fld>
            <a:endParaRPr lang="en-US"/>
          </a:p>
        </p:txBody>
      </p:sp>
    </p:spTree>
    <p:extLst>
      <p:ext uri="{BB962C8B-B14F-4D97-AF65-F5344CB8AC3E}">
        <p14:creationId xmlns:p14="http://schemas.microsoft.com/office/powerpoint/2010/main" val="38315860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Height of Anchor Point – 7 ft.</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Height of D-ring – 5 ft.</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Free Fall Distance – 4 ft.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123</a:t>
            </a:fld>
            <a:endParaRPr lang="en-US"/>
          </a:p>
        </p:txBody>
      </p:sp>
    </p:spTree>
    <p:extLst>
      <p:ext uri="{BB962C8B-B14F-4D97-AF65-F5344CB8AC3E}">
        <p14:creationId xmlns:p14="http://schemas.microsoft.com/office/powerpoint/2010/main" val="8696200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Not performing in a safe manner</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Free fall distance is less than the maximum allowable distance</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Four aspects that can be changed</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Raise the anchor point</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Use a shorter lanyard</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Use an AWP</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Switch to an SRL</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124</a:t>
            </a:fld>
            <a:endParaRPr lang="en-US"/>
          </a:p>
        </p:txBody>
      </p:sp>
    </p:spTree>
    <p:extLst>
      <p:ext uri="{BB962C8B-B14F-4D97-AF65-F5344CB8AC3E}">
        <p14:creationId xmlns:p14="http://schemas.microsoft.com/office/powerpoint/2010/main" val="34828092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questions on the slide.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125</a:t>
            </a:fld>
            <a:endParaRPr lang="en-US"/>
          </a:p>
        </p:txBody>
      </p:sp>
    </p:spTree>
    <p:extLst>
      <p:ext uri="{BB962C8B-B14F-4D97-AF65-F5344CB8AC3E}">
        <p14:creationId xmlns:p14="http://schemas.microsoft.com/office/powerpoint/2010/main" val="30941116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smtClean="0">
                <a:solidFill>
                  <a:schemeClr val="tx1"/>
                </a:solidFill>
                <a:effectLst/>
                <a:latin typeface="+mn-lt"/>
                <a:ea typeface="+mn-ea"/>
                <a:cs typeface="+mn-cs"/>
              </a:rPr>
              <a:t>SG page 90</a:t>
            </a:r>
            <a:endParaRPr lang="en-U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Students will complete the answers to the quiz questions in the SG.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the answers as a class.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126</a:t>
            </a:fld>
            <a:endParaRPr lang="en-US"/>
          </a:p>
        </p:txBody>
      </p:sp>
    </p:spTree>
    <p:extLst>
      <p:ext uri="{BB962C8B-B14F-4D97-AF65-F5344CB8AC3E}">
        <p14:creationId xmlns:p14="http://schemas.microsoft.com/office/powerpoint/2010/main" val="42045820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fr-FR" sz="1200" b="1" kern="1200" dirty="0" smtClean="0">
                <a:solidFill>
                  <a:schemeClr val="tx1"/>
                </a:solidFill>
                <a:effectLst/>
                <a:latin typeface="+mn-lt"/>
                <a:ea typeface="+mn-ea"/>
                <a:cs typeface="+mn-cs"/>
              </a:rPr>
              <a:t>SG page 90</a:t>
            </a:r>
            <a:endParaRPr lang="en-US" sz="1200" kern="1200" dirty="0" smtClean="0">
              <a:solidFill>
                <a:schemeClr val="tx1"/>
              </a:solidFill>
              <a:effectLst/>
              <a:latin typeface="+mn-lt"/>
              <a:ea typeface="+mn-ea"/>
              <a:cs typeface="+mn-cs"/>
            </a:endParaRP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SG p. 86</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127</a:t>
            </a:fld>
            <a:endParaRPr lang="en-US"/>
          </a:p>
        </p:txBody>
      </p:sp>
    </p:spTree>
    <p:extLst>
      <p:ext uri="{BB962C8B-B14F-4D97-AF65-F5344CB8AC3E}">
        <p14:creationId xmlns:p14="http://schemas.microsoft.com/office/powerpoint/2010/main" val="9049661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fr-FR" sz="1200" b="1" kern="1200" dirty="0" smtClean="0">
                <a:solidFill>
                  <a:schemeClr val="tx1"/>
                </a:solidFill>
                <a:effectLst/>
                <a:latin typeface="+mn-lt"/>
                <a:ea typeface="+mn-ea"/>
                <a:cs typeface="+mn-cs"/>
              </a:rPr>
              <a:t>SG page 90</a:t>
            </a:r>
            <a:endParaRPr lang="en-US" sz="1200" kern="1200" dirty="0" smtClean="0">
              <a:solidFill>
                <a:schemeClr val="tx1"/>
              </a:solidFill>
              <a:effectLst/>
              <a:latin typeface="+mn-lt"/>
              <a:ea typeface="+mn-ea"/>
              <a:cs typeface="+mn-cs"/>
            </a:endParaRP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startAt="2"/>
            </a:pPr>
            <a:r>
              <a:rPr lang="en-US" sz="1200" kern="1200" dirty="0" smtClean="0">
                <a:solidFill>
                  <a:schemeClr val="tx1"/>
                </a:solidFill>
                <a:effectLst/>
                <a:latin typeface="+mn-lt"/>
                <a:ea typeface="+mn-ea"/>
                <a:cs typeface="+mn-cs"/>
              </a:rPr>
              <a:t>b, SG p. 84 </a:t>
            </a:r>
          </a:p>
          <a:p>
            <a:pPr marL="228600" lvl="0" indent="-228600">
              <a:buFont typeface="+mj-lt"/>
              <a:buAutoNum type="arabicPeriod" startAt="2"/>
            </a:pPr>
            <a:r>
              <a:rPr lang="en-US" sz="1200" kern="1200" dirty="0" smtClean="0">
                <a:solidFill>
                  <a:schemeClr val="tx1"/>
                </a:solidFill>
                <a:effectLst/>
                <a:latin typeface="+mn-lt"/>
                <a:ea typeface="+mn-ea"/>
                <a:cs typeface="+mn-cs"/>
              </a:rPr>
              <a:t>c, SG p. 79</a:t>
            </a:r>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recommend taking a 5 to 10 minute break after this module.  Allow students to stand up, stretch, use the facilities, etc.  Make sure you clearly communicate what time you expect them to return and start the next module.</a:t>
            </a:r>
            <a:endParaRPr lang="en-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128</a:t>
            </a:fld>
            <a:endParaRPr lang="en-US"/>
          </a:p>
        </p:txBody>
      </p:sp>
    </p:spTree>
    <p:extLst>
      <p:ext uri="{BB962C8B-B14F-4D97-AF65-F5344CB8AC3E}">
        <p14:creationId xmlns:p14="http://schemas.microsoft.com/office/powerpoint/2010/main" val="19386785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93</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Upon completion of Module Two, the student will be able to: </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Explain the differences in the hierarchy of controls.</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Analyze a situation and recommend the most effective control.</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129</a:t>
            </a:fld>
            <a:endParaRPr lang="en-US"/>
          </a:p>
        </p:txBody>
      </p:sp>
    </p:spTree>
    <p:extLst>
      <p:ext uri="{BB962C8B-B14F-4D97-AF65-F5344CB8AC3E}">
        <p14:creationId xmlns:p14="http://schemas.microsoft.com/office/powerpoint/2010/main" val="422163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5</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is a fall hazard?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Any walking or working surface that is 4 ft. or more above the lower level must be provided with some sort of fall protection.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Walking or working surfaces that are less than 4 ft., but are above sharp objects, corrosive substances, entrapment hazards, moving machinery, or other significant hazards, must also be provided some sort of fall protection.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Working at Heights Policy (FCX-HS02) states that fall protection must be provided and used 100% of the time whenever persons are exposed to a fall hazard that could reasonably result in an injury to an employee working at height.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is important that you are aware of any hazard above, below or around you, prior to beginning a job.  Maintain that awareness throughout your shift.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a:t>
            </a:fld>
            <a:endParaRPr lang="en-US"/>
          </a:p>
        </p:txBody>
      </p:sp>
    </p:spTree>
    <p:extLst>
      <p:ext uri="{BB962C8B-B14F-4D97-AF65-F5344CB8AC3E}">
        <p14:creationId xmlns:p14="http://schemas.microsoft.com/office/powerpoint/2010/main" val="30285304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95</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tabLst>
                <a:tab pos="457200" algn="l"/>
              </a:tabLs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Improper harness fit can result in injury, falling out of it, and suspension trauma.</a:t>
            </a:r>
          </a:p>
          <a:p>
            <a:pPr marL="171450" marR="0" lvl="0" indent="-171450">
              <a:spcBef>
                <a:spcPts val="0"/>
              </a:spcBef>
              <a:spcAft>
                <a:spcPts val="600"/>
              </a:spcAft>
              <a:buFont typeface="Arial" panose="020B0604020202020204" pitchFamily="34" charset="0"/>
              <a:buChar char="•"/>
              <a:tabLst>
                <a:tab pos="457200" algn="l"/>
              </a:tabLs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Empty the pockets, inspect the equipment, and undo the buckles.</a:t>
            </a:r>
          </a:p>
          <a:p>
            <a:pPr marL="0" marR="0">
              <a:spcBef>
                <a:spcPts val="60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130</a:t>
            </a:fld>
            <a:endParaRPr lang="en-US"/>
          </a:p>
        </p:txBody>
      </p:sp>
    </p:spTree>
    <p:extLst>
      <p:ext uri="{BB962C8B-B14F-4D97-AF65-F5344CB8AC3E}">
        <p14:creationId xmlns:p14="http://schemas.microsoft.com/office/powerpoint/2010/main" val="8473955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96</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can demonstrate this process either during these slides or at the end of the slides if a competent person is available to check.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Otherwise, a video is provided during Activity 10 demonstrating the process.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131</a:t>
            </a:fld>
            <a:endParaRPr lang="en-US"/>
          </a:p>
        </p:txBody>
      </p:sp>
    </p:spTree>
    <p:extLst>
      <p:ext uri="{BB962C8B-B14F-4D97-AF65-F5344CB8AC3E}">
        <p14:creationId xmlns:p14="http://schemas.microsoft.com/office/powerpoint/2010/main" val="221692428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96</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can demonstrate this process either during these slides or at the end of the slides if a competent person is available to check.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Otherwise, a video is provided during Activity 10 demonstrating the process.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132</a:t>
            </a:fld>
            <a:endParaRPr lang="en-US"/>
          </a:p>
        </p:txBody>
      </p:sp>
    </p:spTree>
    <p:extLst>
      <p:ext uri="{BB962C8B-B14F-4D97-AF65-F5344CB8AC3E}">
        <p14:creationId xmlns:p14="http://schemas.microsoft.com/office/powerpoint/2010/main" val="29948699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97</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should demonstrate adjusting the harness if a competent person is available to check.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Otherwise, a video is provided during Activity 10 demonstrating the process.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table is provided in the SG detailing how to adjust each area.</a:t>
            </a:r>
          </a:p>
        </p:txBody>
      </p:sp>
      <p:sp>
        <p:nvSpPr>
          <p:cNvPr id="4" name="Slide Number Placeholder 3"/>
          <p:cNvSpPr>
            <a:spLocks noGrp="1"/>
          </p:cNvSpPr>
          <p:nvPr>
            <p:ph type="sldNum" sz="quarter" idx="10"/>
          </p:nvPr>
        </p:nvSpPr>
        <p:spPr/>
        <p:txBody>
          <a:bodyPr/>
          <a:lstStyle/>
          <a:p>
            <a:fld id="{BDA23A79-5B0B-4086-986B-EBBAC35FAF85}" type="slidenum">
              <a:rPr lang="en-US" smtClean="0"/>
              <a:t>133</a:t>
            </a:fld>
            <a:endParaRPr lang="en-US"/>
          </a:p>
        </p:txBody>
      </p:sp>
    </p:spTree>
    <p:extLst>
      <p:ext uri="{BB962C8B-B14F-4D97-AF65-F5344CB8AC3E}">
        <p14:creationId xmlns:p14="http://schemas.microsoft.com/office/powerpoint/2010/main" val="98755296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1000"/>
              </a:spcAft>
            </a:pPr>
            <a:r>
              <a:rPr lang="en-US" sz="1200" b="1" kern="1200" dirty="0" smtClean="0">
                <a:solidFill>
                  <a:schemeClr val="tx1"/>
                </a:solidFill>
                <a:effectLst/>
                <a:latin typeface="+mn-lt"/>
                <a:ea typeface="+mn-ea"/>
                <a:cs typeface="+mn-cs"/>
              </a:rPr>
              <a:t>SG page 98-99</a:t>
            </a:r>
          </a:p>
          <a:p>
            <a:pPr marL="0" marR="0">
              <a:lnSpc>
                <a:spcPct val="105000"/>
              </a:lnSpc>
              <a:spcBef>
                <a:spcPts val="600"/>
              </a:spcBef>
              <a:spcAft>
                <a:spcPts val="10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lnSpc>
                <a:spcPct val="105000"/>
              </a:lnSpc>
              <a:spcBef>
                <a:spcPts val="60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5-7 minutes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Proper Fit Worksheet (SG pp. 96-97 )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proper fitting</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Practice</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spcBef>
                <a:spcPts val="600"/>
              </a:spcBef>
              <a:spcAft>
                <a:spcPts val="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Refer to the activity in the SG.</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Allow 5 minutes for students to determine if the equipment in the photos fit properly.</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answers as a class.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134</a:t>
            </a:fld>
            <a:endParaRPr lang="en-US"/>
          </a:p>
        </p:txBody>
      </p:sp>
    </p:spTree>
    <p:extLst>
      <p:ext uri="{BB962C8B-B14F-4D97-AF65-F5344CB8AC3E}">
        <p14:creationId xmlns:p14="http://schemas.microsoft.com/office/powerpoint/2010/main" val="39707406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98-99</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buFont typeface="+mj-lt"/>
              <a:buAutoNum type="arabicPeriod"/>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 The harness is loose and the D-ring is too low.</a:t>
            </a:r>
          </a:p>
        </p:txBody>
      </p:sp>
      <p:sp>
        <p:nvSpPr>
          <p:cNvPr id="4" name="Slide Number Placeholder 3"/>
          <p:cNvSpPr>
            <a:spLocks noGrp="1"/>
          </p:cNvSpPr>
          <p:nvPr>
            <p:ph type="sldNum" sz="quarter" idx="10"/>
          </p:nvPr>
        </p:nvSpPr>
        <p:spPr/>
        <p:txBody>
          <a:bodyPr/>
          <a:lstStyle/>
          <a:p>
            <a:fld id="{BDA23A79-5B0B-4086-986B-EBBAC35FAF85}" type="slidenum">
              <a:rPr lang="en-US" smtClean="0"/>
              <a:t>135</a:t>
            </a:fld>
            <a:endParaRPr lang="en-US"/>
          </a:p>
        </p:txBody>
      </p:sp>
    </p:spTree>
    <p:extLst>
      <p:ext uri="{BB962C8B-B14F-4D97-AF65-F5344CB8AC3E}">
        <p14:creationId xmlns:p14="http://schemas.microsoft.com/office/powerpoint/2010/main" val="25101181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98-99</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buFont typeface="+mj-lt"/>
              <a:buAutoNum type="arabicPeriod" startAt="2"/>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  D-ring is located in between her shoulder blades and harness appears to be properly fitted.</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136</a:t>
            </a:fld>
            <a:endParaRPr lang="en-US"/>
          </a:p>
        </p:txBody>
      </p:sp>
    </p:spTree>
    <p:extLst>
      <p:ext uri="{BB962C8B-B14F-4D97-AF65-F5344CB8AC3E}">
        <p14:creationId xmlns:p14="http://schemas.microsoft.com/office/powerpoint/2010/main" val="25863508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98-99</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buFont typeface="+mj-lt"/>
              <a:buAutoNum type="arabicPeriod" startAt="3"/>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137</a:t>
            </a:fld>
            <a:endParaRPr lang="en-US"/>
          </a:p>
        </p:txBody>
      </p:sp>
    </p:spTree>
    <p:extLst>
      <p:ext uri="{BB962C8B-B14F-4D97-AF65-F5344CB8AC3E}">
        <p14:creationId xmlns:p14="http://schemas.microsoft.com/office/powerpoint/2010/main" val="356521412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98-99</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buFont typeface="+mj-lt"/>
              <a:buAutoNum type="arabicPeriod" startAt="4"/>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I</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mproper placement of back D-ring.</a:t>
            </a:r>
          </a:p>
          <a:p>
            <a:pPr marL="0" marR="0">
              <a:spcBef>
                <a:spcPts val="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138</a:t>
            </a:fld>
            <a:endParaRPr lang="en-US"/>
          </a:p>
        </p:txBody>
      </p:sp>
    </p:spTree>
    <p:extLst>
      <p:ext uri="{BB962C8B-B14F-4D97-AF65-F5344CB8AC3E}">
        <p14:creationId xmlns:p14="http://schemas.microsoft.com/office/powerpoint/2010/main" val="17453544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98-99</a:t>
            </a:r>
          </a:p>
          <a:p>
            <a:pPr marL="0" marR="0">
              <a:spcBef>
                <a:spcPts val="600"/>
              </a:spcBef>
              <a:spcAft>
                <a:spcPts val="0"/>
              </a:spcAft>
            </a:pPr>
            <a:endParaRPr lang="en-US" sz="1200" b="1" kern="1200" dirty="0" smtClean="0">
              <a:solidFill>
                <a:schemeClr val="tx1"/>
              </a:solidFill>
              <a:effectLst/>
              <a:latin typeface="+mn-lt"/>
              <a:ea typeface="+mn-ea"/>
              <a:cs typeface="+mn-cs"/>
            </a:endParaRP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buFont typeface="+mj-lt"/>
              <a:buAutoNum type="arabicPeriod" startAt="5"/>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139</a:t>
            </a:fld>
            <a:endParaRPr lang="en-US"/>
          </a:p>
        </p:txBody>
      </p:sp>
    </p:spTree>
    <p:extLst>
      <p:ext uri="{BB962C8B-B14F-4D97-AF65-F5344CB8AC3E}">
        <p14:creationId xmlns:p14="http://schemas.microsoft.com/office/powerpoint/2010/main" val="4232396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Approximately 5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Flip chart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Markers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activity draws out the students’ existing knowledge on fall hazards.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Ask for a volunteer to record responses on the flip chart.</a:t>
            </a:r>
          </a:p>
          <a:p>
            <a:pPr marL="228600" lvl="0" indent="-228600">
              <a:buFont typeface="+mj-lt"/>
              <a:buAutoNum type="arabicPeriod"/>
            </a:pPr>
            <a:r>
              <a:rPr lang="en-US" sz="1200" kern="1200" dirty="0" smtClean="0">
                <a:solidFill>
                  <a:schemeClr val="tx1"/>
                </a:solidFill>
                <a:effectLst/>
                <a:latin typeface="+mn-lt"/>
                <a:ea typeface="+mn-ea"/>
                <a:cs typeface="+mn-cs"/>
              </a:rPr>
              <a:t>As a class, brainstorm a list of fall hazards that can be encountered on sites.</a:t>
            </a:r>
          </a:p>
          <a:p>
            <a:pPr marL="228600" lvl="0" indent="-228600">
              <a:buFont typeface="+mj-lt"/>
              <a:buAutoNum type="arabicPeriod"/>
            </a:pPr>
            <a:r>
              <a:rPr lang="en-US" sz="1200" kern="1200" dirty="0" smtClean="0">
                <a:solidFill>
                  <a:schemeClr val="tx1"/>
                </a:solidFill>
                <a:effectLst/>
                <a:latin typeface="+mn-lt"/>
                <a:ea typeface="+mn-ea"/>
                <a:cs typeface="+mn-cs"/>
              </a:rPr>
              <a:t>Discuss the responses as a class.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Proposed Responses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Leading edges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Grated walkways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Ladders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Open holes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Aerial work platform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A23A79-5B0B-4086-986B-EBBAC35FAF85}" type="slidenum">
              <a:rPr lang="en-US" smtClean="0"/>
              <a:t>14</a:t>
            </a:fld>
            <a:endParaRPr lang="en-US"/>
          </a:p>
        </p:txBody>
      </p:sp>
    </p:spTree>
    <p:extLst>
      <p:ext uri="{BB962C8B-B14F-4D97-AF65-F5344CB8AC3E}">
        <p14:creationId xmlns:p14="http://schemas.microsoft.com/office/powerpoint/2010/main" val="2018984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98-99</a:t>
            </a:r>
          </a:p>
          <a:p>
            <a:pPr marL="0" marR="0">
              <a:spcBef>
                <a:spcPts val="600"/>
              </a:spcBef>
              <a:spcAft>
                <a:spcPts val="0"/>
              </a:spcAft>
            </a:pPr>
            <a:endParaRPr lang="en-US" sz="1200" b="1" kern="1200" dirty="0" smtClean="0">
              <a:solidFill>
                <a:schemeClr val="tx1"/>
              </a:solidFill>
              <a:effectLst/>
              <a:latin typeface="+mn-lt"/>
              <a:ea typeface="+mn-ea"/>
              <a:cs typeface="+mn-cs"/>
            </a:endParaRP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buFont typeface="+mj-lt"/>
              <a:buAutoNum type="arabicPeriod" startAt="6"/>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140</a:t>
            </a:fld>
            <a:endParaRPr lang="en-US"/>
          </a:p>
        </p:txBody>
      </p:sp>
    </p:spTree>
    <p:extLst>
      <p:ext uri="{BB962C8B-B14F-4D97-AF65-F5344CB8AC3E}">
        <p14:creationId xmlns:p14="http://schemas.microsoft.com/office/powerpoint/2010/main" val="22091395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98-99</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buFont typeface="+mj-lt"/>
              <a:buAutoNum type="arabicPeriod" startAt="7"/>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H</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arness is loose and D-ring placement is low.</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141</a:t>
            </a:fld>
            <a:endParaRPr lang="en-US"/>
          </a:p>
        </p:txBody>
      </p:sp>
    </p:spTree>
    <p:extLst>
      <p:ext uri="{BB962C8B-B14F-4D97-AF65-F5344CB8AC3E}">
        <p14:creationId xmlns:p14="http://schemas.microsoft.com/office/powerpoint/2010/main" val="4574647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98-99</a:t>
            </a:r>
          </a:p>
          <a:p>
            <a:pPr marL="0" marR="0">
              <a:spcBef>
                <a:spcPts val="600"/>
              </a:spcBef>
              <a:spcAft>
                <a:spcPts val="0"/>
              </a:spcAft>
            </a:pPr>
            <a:endParaRPr lang="en-US" sz="1200" b="1" kern="1200" dirty="0" smtClean="0">
              <a:solidFill>
                <a:schemeClr val="tx1"/>
              </a:solidFill>
              <a:effectLst/>
              <a:latin typeface="+mn-lt"/>
              <a:ea typeface="+mn-ea"/>
              <a:cs typeface="+mn-cs"/>
            </a:endParaRP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buFont typeface="+mj-lt"/>
              <a:buAutoNum type="arabicPeriod" startAt="8"/>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142</a:t>
            </a:fld>
            <a:endParaRPr lang="en-US"/>
          </a:p>
        </p:txBody>
      </p:sp>
    </p:spTree>
    <p:extLst>
      <p:ext uri="{BB962C8B-B14F-4D97-AF65-F5344CB8AC3E}">
        <p14:creationId xmlns:p14="http://schemas.microsoft.com/office/powerpoint/2010/main" val="30216107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10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lnSpc>
                <a:spcPct val="105000"/>
              </a:lnSpc>
              <a:spcBef>
                <a:spcPts val="60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5 minutes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Harnesses and lanyards (one per student)</a:t>
            </a: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Davit</a:t>
            </a:r>
            <a:r>
              <a:rPr lang="en-US" sz="1200" kern="1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arm</a:t>
            </a: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600"/>
              </a:spcBef>
              <a:spcAft>
                <a:spcPts val="600"/>
              </a:spcAft>
              <a:buFont typeface="Symbol" panose="05050102010706020507" pitchFamily="18" charset="2"/>
              <a:buNone/>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proper fitting</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Directions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Watch the video.</a:t>
            </a:r>
          </a:p>
          <a:p>
            <a:pPr marL="228600" marR="0" lvl="0" indent="-2286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Facilitator will have a table set up with harnesses and lanyards.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 students to the table with the harnesses and lanyards.  Ask them to pair up.</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Each student should fit and don their harness.  Then have their partner inspect the fit of their harness.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Facilitator will suspend each student momentarily with the Davit arm to determine if it was done correctly.</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143</a:t>
            </a:fld>
            <a:endParaRPr lang="en-US"/>
          </a:p>
        </p:txBody>
      </p:sp>
    </p:spTree>
    <p:extLst>
      <p:ext uri="{BB962C8B-B14F-4D97-AF65-F5344CB8AC3E}">
        <p14:creationId xmlns:p14="http://schemas.microsoft.com/office/powerpoint/2010/main" val="182890358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a:t>
            </a:r>
          </a:p>
          <a:p>
            <a:r>
              <a:rPr lang="en-US" dirty="0" smtClean="0"/>
              <a:t>Watch</a:t>
            </a:r>
          </a:p>
          <a:p>
            <a:r>
              <a:rPr lang="en-US" dirty="0" smtClean="0"/>
              <a:t> </a:t>
            </a:r>
            <a:r>
              <a:rPr lang="en-US" dirty="0" smtClean="0"/>
              <a:t>the video then return to </a:t>
            </a:r>
            <a:r>
              <a:rPr lang="en-US" dirty="0" smtClean="0"/>
              <a:t>the </a:t>
            </a:r>
            <a:r>
              <a:rPr lang="en-US" dirty="0" smtClean="0"/>
              <a:t>previous slide</a:t>
            </a:r>
            <a:r>
              <a:rPr lang="en-US" dirty="0" smtClean="0"/>
              <a:t>.</a:t>
            </a:r>
          </a:p>
          <a:p>
            <a:r>
              <a:rPr lang="en-US" dirty="0" smtClean="0"/>
              <a:t>https://web.microsoftstream.com/video/b9ee0b53-ebe5-4365-9747-d6713777df9f</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144</a:t>
            </a:fld>
            <a:endParaRPr lang="en-US"/>
          </a:p>
        </p:txBody>
      </p:sp>
    </p:spTree>
    <p:extLst>
      <p:ext uri="{BB962C8B-B14F-4D97-AF65-F5344CB8AC3E}">
        <p14:creationId xmlns:p14="http://schemas.microsoft.com/office/powerpoint/2010/main" val="15356124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questions on the slide.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145</a:t>
            </a:fld>
            <a:endParaRPr lang="en-US"/>
          </a:p>
        </p:txBody>
      </p:sp>
    </p:spTree>
    <p:extLst>
      <p:ext uri="{BB962C8B-B14F-4D97-AF65-F5344CB8AC3E}">
        <p14:creationId xmlns:p14="http://schemas.microsoft.com/office/powerpoint/2010/main" val="322712881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100</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will complete the answers to the quiz questions in the SG.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answers as a class (See the following page for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146</a:t>
            </a:fld>
            <a:endParaRPr lang="en-US"/>
          </a:p>
        </p:txBody>
      </p:sp>
    </p:spTree>
    <p:extLst>
      <p:ext uri="{BB962C8B-B14F-4D97-AF65-F5344CB8AC3E}">
        <p14:creationId xmlns:p14="http://schemas.microsoft.com/office/powerpoint/2010/main" val="13896656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100</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a:pPr>
            <a:r>
              <a:rPr lang="en-US" sz="1200" kern="1200" dirty="0" smtClean="0">
                <a:solidFill>
                  <a:schemeClr val="tx1"/>
                </a:solidFill>
                <a:effectLst/>
                <a:latin typeface="+mn-lt"/>
                <a:ea typeface="+mn-ea"/>
                <a:cs typeface="+mn-cs"/>
              </a:rPr>
              <a:t>b, SG p. 95</a:t>
            </a:r>
          </a:p>
          <a:p>
            <a:pPr marL="228600" lvl="0" indent="-228600">
              <a:buFont typeface="+mj-lt"/>
              <a:buAutoNum type="arabicPeriod"/>
            </a:pPr>
            <a:r>
              <a:rPr lang="en-US" sz="1200" kern="1200" dirty="0" smtClean="0">
                <a:solidFill>
                  <a:schemeClr val="tx1"/>
                </a:solidFill>
                <a:effectLst/>
                <a:latin typeface="+mn-lt"/>
                <a:ea typeface="+mn-ea"/>
                <a:cs typeface="+mn-cs"/>
              </a:rPr>
              <a:t>a, SG p. 95</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147</a:t>
            </a:fld>
            <a:endParaRPr lang="en-US"/>
          </a:p>
        </p:txBody>
      </p:sp>
    </p:spTree>
    <p:extLst>
      <p:ext uri="{BB962C8B-B14F-4D97-AF65-F5344CB8AC3E}">
        <p14:creationId xmlns:p14="http://schemas.microsoft.com/office/powerpoint/2010/main" val="206029845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fr-FR" sz="1200" b="1" kern="1200" dirty="0" smtClean="0">
                <a:solidFill>
                  <a:schemeClr val="tx1"/>
                </a:solidFill>
                <a:effectLst/>
                <a:latin typeface="+mn-lt"/>
                <a:ea typeface="+mn-ea"/>
                <a:cs typeface="+mn-cs"/>
              </a:rPr>
              <a:t>SG page 100</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Quiz Answers</a:t>
            </a: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SG p. 95</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smtClean="0"/>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recommend taking a 5 to 10 minute break after this module.  Allow students to stand up, stretch, use the facilities, etc.  Make sure you clearly communicate what time you expect them to return and start the next module.</a:t>
            </a:r>
            <a:endParaRPr lang="en-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148</a:t>
            </a:fld>
            <a:endParaRPr lang="en-US"/>
          </a:p>
        </p:txBody>
      </p:sp>
    </p:spTree>
    <p:extLst>
      <p:ext uri="{BB962C8B-B14F-4D97-AF65-F5344CB8AC3E}">
        <p14:creationId xmlns:p14="http://schemas.microsoft.com/office/powerpoint/2010/main" val="26771977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103</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Upon completion of Module Two, the student will be able to: </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Explain the differences in the hierarchy of controls.</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Analyze a situation and recommend the most effective control.</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149</a:t>
            </a:fld>
            <a:endParaRPr lang="en-US"/>
          </a:p>
        </p:txBody>
      </p:sp>
    </p:spTree>
    <p:extLst>
      <p:ext uri="{BB962C8B-B14F-4D97-AF65-F5344CB8AC3E}">
        <p14:creationId xmlns:p14="http://schemas.microsoft.com/office/powerpoint/2010/main" val="841787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Possible</a:t>
            </a:r>
            <a:r>
              <a:rPr lang="en-US" sz="1200" kern="1200" baseline="0" dirty="0" smtClean="0">
                <a:solidFill>
                  <a:schemeClr val="tx1"/>
                </a:solidFill>
                <a:effectLst/>
                <a:latin typeface="+mn-lt"/>
                <a:ea typeface="+mn-ea"/>
                <a:cs typeface="+mn-cs"/>
              </a:rPr>
              <a:t> responses</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There are a variety of hazards in the photo; it depends on the job being performed.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Are lights being repaired (ladder 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Are hand rails being repaired?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Are personnel entering chutes?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Is the structure being repaired (man lift)?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a:t>
            </a:fld>
            <a:endParaRPr lang="en-US"/>
          </a:p>
        </p:txBody>
      </p:sp>
    </p:spTree>
    <p:extLst>
      <p:ext uri="{BB962C8B-B14F-4D97-AF65-F5344CB8AC3E}">
        <p14:creationId xmlns:p14="http://schemas.microsoft.com/office/powerpoint/2010/main" val="26417160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pages 105-106</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Improper Use: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Using ladders in a manner for which they were not intended.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Leaning away from a ladder while working.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Failing to maintain three points of contact.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Placing ladders on an uneven surface causing it to become unstable and tip over.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Failing to barricade or secure the area where the ladder is in use.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Selection and care: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Based on the task and environmental conditions present at the time of use.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Cleaned after each use and stored properly.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Best practices: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Refer to the “Always/Never” list of best practices in the SG.</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150</a:t>
            </a:fld>
            <a:endParaRPr lang="en-US"/>
          </a:p>
        </p:txBody>
      </p:sp>
    </p:spTree>
    <p:extLst>
      <p:ext uri="{BB962C8B-B14F-4D97-AF65-F5344CB8AC3E}">
        <p14:creationId xmlns:p14="http://schemas.microsoft.com/office/powerpoint/2010/main" val="39141143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pages 107</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Discussion questions</a:t>
            </a:r>
          </a:p>
          <a:p>
            <a:pPr marL="628650" marR="0" lvl="1"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Based on the Hierarchy of Controls and the critical controls that you have learned about, why would this be considered a major success?  </a:t>
            </a:r>
          </a:p>
          <a:p>
            <a:pPr marL="628650" marR="0" lvl="1"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What control was implemented?  </a:t>
            </a:r>
          </a:p>
          <a:p>
            <a:pPr marL="628650" marR="0" lvl="1"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How does this relate to the Hierarchy of Controls?  </a:t>
            </a:r>
          </a:p>
          <a:p>
            <a:pPr marL="628650" marR="0" lvl="1"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Using your knowledge of working at heights, what additional concerns do you have regarding the original method of accessing the grease fill port?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151</a:t>
            </a:fld>
            <a:endParaRPr lang="en-US"/>
          </a:p>
        </p:txBody>
      </p:sp>
    </p:spTree>
    <p:extLst>
      <p:ext uri="{BB962C8B-B14F-4D97-AF65-F5344CB8AC3E}">
        <p14:creationId xmlns:p14="http://schemas.microsoft.com/office/powerpoint/2010/main" val="322710483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108</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to use ladders with fall protection.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Are your feet more than 4 feet from the lower level?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Is the ladder wet and dirty?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Is the ladder on an uneven surface?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Does the work require leaning or reaching away from the ladder?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Does the work include leaning over corrosive substances or sharp objects?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 If “yes” to any of the above questions, you will need fall protection.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Direct the students to read the PFE “Learn from others”.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152</a:t>
            </a:fld>
            <a:endParaRPr lang="en-US"/>
          </a:p>
        </p:txBody>
      </p:sp>
    </p:spTree>
    <p:extLst>
      <p:ext uri="{BB962C8B-B14F-4D97-AF65-F5344CB8AC3E}">
        <p14:creationId xmlns:p14="http://schemas.microsoft.com/office/powerpoint/2010/main" val="35988171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109</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 horizontal distance should be ¼ the height of the point of contact.  </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For example, if your ladder is extended 20 feet high, the base should be approximately 5 feet from the wall.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the extension ladder is used at a height of 20 feet or higher, either a second employee needs to steady the ladder or the top of the ladder needs to be tied off to a sound anchor point.  </a:t>
            </a:r>
          </a:p>
          <a:p>
            <a:pPr marL="285750" marR="0" lvl="0" indent="-285750">
              <a:spcBef>
                <a:spcPts val="0"/>
              </a:spcBef>
              <a:spcAft>
                <a:spcPts val="600"/>
              </a:spcAft>
              <a:buFont typeface="Courier New" panose="02070309020205020404" pitchFamily="49" charset="0"/>
              <a:buChar char="o"/>
            </a:pP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153</a:t>
            </a:fld>
            <a:endParaRPr lang="en-US"/>
          </a:p>
        </p:txBody>
      </p:sp>
    </p:spTree>
    <p:extLst>
      <p:ext uri="{BB962C8B-B14F-4D97-AF65-F5344CB8AC3E}">
        <p14:creationId xmlns:p14="http://schemas.microsoft.com/office/powerpoint/2010/main" val="251984714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110</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is important to identify appropriate anchorage points on the platform.  In most cases, guardrails are not engineered to withstand the forces required to restrain or arrest a fall.</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Reinforce the statement on the slide.  It is important that students understand what is required when operating or riding in an AWP.</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154</a:t>
            </a:fld>
            <a:endParaRPr lang="en-US"/>
          </a:p>
        </p:txBody>
      </p:sp>
    </p:spTree>
    <p:extLst>
      <p:ext uri="{BB962C8B-B14F-4D97-AF65-F5344CB8AC3E}">
        <p14:creationId xmlns:p14="http://schemas.microsoft.com/office/powerpoint/2010/main" val="21919616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111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Discuss AWPs.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using a 6 ft. fixed length lanyard and the anchor point is 2 ft. below the top railing of the AWP, then the effective length of your lanyard is 4 ft. when calculating fall clearance distance.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155</a:t>
            </a:fld>
            <a:endParaRPr lang="en-US"/>
          </a:p>
        </p:txBody>
      </p:sp>
    </p:spTree>
    <p:extLst>
      <p:ext uri="{BB962C8B-B14F-4D97-AF65-F5344CB8AC3E}">
        <p14:creationId xmlns:p14="http://schemas.microsoft.com/office/powerpoint/2010/main" val="4103250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111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are not required to use fall prevention/protection systems in a scissor lift when the following conditions are met: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complete handrail, mid-rail and toe board is present.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lift is used according to manufacturer’s instructions.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Workers’ feet never leave the platform.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Some sites require the use of fall protection while working from scissor lifts.  Check with your supervisor or safety representative for your site’s specific policies.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156</a:t>
            </a:fld>
            <a:endParaRPr lang="en-US"/>
          </a:p>
        </p:txBody>
      </p:sp>
    </p:spTree>
    <p:extLst>
      <p:ext uri="{BB962C8B-B14F-4D97-AF65-F5344CB8AC3E}">
        <p14:creationId xmlns:p14="http://schemas.microsoft.com/office/powerpoint/2010/main" val="339505002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112</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Discuss Handrails.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Include a standard toe board on all exposed sides with the ability to withstand 75lb (34kg) of force outward, and no more than 1/4in (0.64 cm) gap between surface and lower edge to the top of the rail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smtClean="0">
                <a:solidFill>
                  <a:schemeClr val="tx1"/>
                </a:solidFill>
                <a:effectLst/>
                <a:latin typeface="+mn-lt"/>
                <a:ea typeface="+mn-ea"/>
                <a:cs typeface="+mn-cs"/>
              </a:rPr>
              <a:t>Stair rail systems must be 42in (107cm) from the leading edge of the stair to the top of the rail</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157</a:t>
            </a:fld>
            <a:endParaRPr lang="en-US"/>
          </a:p>
        </p:txBody>
      </p:sp>
    </p:spTree>
    <p:extLst>
      <p:ext uri="{BB962C8B-B14F-4D97-AF65-F5344CB8AC3E}">
        <p14:creationId xmlns:p14="http://schemas.microsoft.com/office/powerpoint/2010/main" val="6264185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1000"/>
              </a:spcAft>
            </a:pPr>
            <a:r>
              <a:rPr lang="en-US" sz="1200" b="1" kern="1200" dirty="0" smtClean="0">
                <a:solidFill>
                  <a:schemeClr val="tx1"/>
                </a:solidFill>
                <a:effectLst/>
                <a:latin typeface="+mn-lt"/>
                <a:ea typeface="+mn-ea"/>
                <a:cs typeface="+mn-cs"/>
              </a:rPr>
              <a:t>SG page 113</a:t>
            </a:r>
          </a:p>
          <a:p>
            <a:pPr marL="0" marR="0">
              <a:lnSpc>
                <a:spcPct val="105000"/>
              </a:lnSpc>
              <a:spcBef>
                <a:spcPts val="600"/>
              </a:spcBef>
              <a:spcAft>
                <a:spcPts val="10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lnSpc>
                <a:spcPct val="105000"/>
              </a:lnSpc>
              <a:spcBef>
                <a:spcPts val="60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15 minutes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Understand Your System Worksheet (SG p.</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113)</a:t>
            </a: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other working at heights systems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Directions</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lvl="0" indent="-228600">
              <a:buFont typeface="+mj-lt"/>
              <a:buAutoNum type="arabicPeriod"/>
            </a:pPr>
            <a:r>
              <a:rPr lang="en-US" sz="1200" kern="1200" dirty="0" smtClean="0">
                <a:solidFill>
                  <a:schemeClr val="tx1"/>
                </a:solidFill>
                <a:effectLst/>
                <a:latin typeface="+mn-lt"/>
                <a:ea typeface="+mn-ea"/>
                <a:cs typeface="+mn-cs"/>
              </a:rPr>
              <a:t>Break the class into small groups.</a:t>
            </a:r>
          </a:p>
          <a:p>
            <a:pPr marL="228600" lvl="0" indent="-228600">
              <a:buFont typeface="+mj-lt"/>
              <a:buAutoNum type="arabicPeriod"/>
            </a:pPr>
            <a:r>
              <a:rPr lang="en-US" sz="1200" kern="1200" dirty="0" smtClean="0">
                <a:solidFill>
                  <a:schemeClr val="tx1"/>
                </a:solidFill>
                <a:effectLst/>
                <a:latin typeface="+mn-lt"/>
                <a:ea typeface="+mn-ea"/>
                <a:cs typeface="+mn-cs"/>
              </a:rPr>
              <a:t>Facilitator will assign each group one of the following systems: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Ladders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Aerial work platforms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Scissor lifts</a:t>
            </a:r>
          </a:p>
          <a:p>
            <a:pPr marL="228600" lvl="0" indent="-228600">
              <a:buFont typeface="+mj-lt"/>
              <a:buAutoNum type="arabicPeriod"/>
            </a:pPr>
            <a:r>
              <a:rPr lang="en-US" sz="1200" kern="1200" dirty="0" smtClean="0">
                <a:solidFill>
                  <a:schemeClr val="tx1"/>
                </a:solidFill>
                <a:effectLst/>
                <a:latin typeface="+mn-lt"/>
                <a:ea typeface="+mn-ea"/>
                <a:cs typeface="+mn-cs"/>
              </a:rPr>
              <a:t>If there are more than three groups, give more than one group the same topic.</a:t>
            </a:r>
          </a:p>
          <a:p>
            <a:pPr marL="228600" lvl="0" indent="-228600">
              <a:buFont typeface="+mj-lt"/>
              <a:buAutoNum type="arabicPeriod"/>
            </a:pPr>
            <a:r>
              <a:rPr lang="en-US" sz="1200" kern="1200" dirty="0" smtClean="0">
                <a:solidFill>
                  <a:schemeClr val="tx1"/>
                </a:solidFill>
                <a:effectLst/>
                <a:latin typeface="+mn-lt"/>
                <a:ea typeface="+mn-ea"/>
                <a:cs typeface="+mn-cs"/>
              </a:rPr>
              <a:t>Refer to the activity in the SG.</a:t>
            </a:r>
          </a:p>
          <a:p>
            <a:pPr marL="228600" lvl="0" indent="-228600">
              <a:buFont typeface="+mj-lt"/>
              <a:buAutoNum type="arabicPeriod"/>
            </a:pPr>
            <a:r>
              <a:rPr lang="en-US" sz="1200" kern="1200" dirty="0" smtClean="0">
                <a:solidFill>
                  <a:schemeClr val="tx1"/>
                </a:solidFill>
                <a:effectLst/>
                <a:latin typeface="+mn-lt"/>
                <a:ea typeface="+mn-ea"/>
                <a:cs typeface="+mn-cs"/>
              </a:rPr>
              <a:t>Allow 10 minutes for students to complete the worksheet by listing the pros, cons and limitations for their assigned system.</a:t>
            </a:r>
          </a:p>
          <a:p>
            <a:pPr marL="228600" lvl="0" indent="-228600">
              <a:buFont typeface="+mj-lt"/>
              <a:buAutoNum type="arabicPeriod"/>
            </a:pPr>
            <a:r>
              <a:rPr lang="en-US" sz="1200" kern="1200" dirty="0" smtClean="0">
                <a:solidFill>
                  <a:schemeClr val="tx1"/>
                </a:solidFill>
                <a:effectLst/>
                <a:latin typeface="+mn-lt"/>
                <a:ea typeface="+mn-ea"/>
                <a:cs typeface="+mn-cs"/>
              </a:rPr>
              <a:t>Review the answers as a class.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158</a:t>
            </a:fld>
            <a:endParaRPr lang="en-US"/>
          </a:p>
        </p:txBody>
      </p:sp>
    </p:spTree>
    <p:extLst>
      <p:ext uri="{BB962C8B-B14F-4D97-AF65-F5344CB8AC3E}">
        <p14:creationId xmlns:p14="http://schemas.microsoft.com/office/powerpoint/2010/main" val="4488647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questions on the slide.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159</a:t>
            </a:fld>
            <a:endParaRPr lang="en-US"/>
          </a:p>
        </p:txBody>
      </p:sp>
    </p:spTree>
    <p:extLst>
      <p:ext uri="{BB962C8B-B14F-4D97-AF65-F5344CB8AC3E}">
        <p14:creationId xmlns:p14="http://schemas.microsoft.com/office/powerpoint/2010/main" val="13890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 response</a:t>
            </a:r>
          </a:p>
          <a:p>
            <a:pPr marL="171450" indent="-171450">
              <a:buFont typeface="Arial" panose="020B0604020202020204" pitchFamily="34" charset="0"/>
              <a:buChar char="•"/>
            </a:pPr>
            <a:r>
              <a:rPr lang="en-US" dirty="0" smtClean="0"/>
              <a:t>Maintenance work on the crane may require the employee to work outside of the hand rail</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a:t>
            </a:fld>
            <a:endParaRPr lang="en-US"/>
          </a:p>
        </p:txBody>
      </p:sp>
    </p:spTree>
    <p:extLst>
      <p:ext uri="{BB962C8B-B14F-4D97-AF65-F5344CB8AC3E}">
        <p14:creationId xmlns:p14="http://schemas.microsoft.com/office/powerpoint/2010/main" val="14372187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114</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will complete the answers to the quiz questions in the SG.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answers as a class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160</a:t>
            </a:fld>
            <a:endParaRPr lang="en-US"/>
          </a:p>
        </p:txBody>
      </p:sp>
    </p:spTree>
    <p:extLst>
      <p:ext uri="{BB962C8B-B14F-4D97-AF65-F5344CB8AC3E}">
        <p14:creationId xmlns:p14="http://schemas.microsoft.com/office/powerpoint/2010/main" val="9683472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114</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a:pPr>
            <a:r>
              <a:rPr lang="en-US" sz="1200" kern="1200" dirty="0" smtClean="0">
                <a:solidFill>
                  <a:schemeClr val="tx1"/>
                </a:solidFill>
                <a:effectLst/>
                <a:latin typeface="+mn-lt"/>
                <a:ea typeface="+mn-ea"/>
                <a:cs typeface="+mn-cs"/>
              </a:rPr>
              <a:t>3, ascending, descending, SG p. 106</a:t>
            </a:r>
          </a:p>
          <a:p>
            <a:pPr marL="228600" lvl="0" indent="-228600">
              <a:buFont typeface="+mj-lt"/>
              <a:buAutoNum type="arabicPeriod"/>
            </a:pPr>
            <a:r>
              <a:rPr lang="en-US" sz="1200" kern="1200" dirty="0" smtClean="0">
                <a:solidFill>
                  <a:schemeClr val="tx1"/>
                </a:solidFill>
                <a:effectLst/>
                <a:latin typeface="+mn-lt"/>
                <a:ea typeface="+mn-ea"/>
                <a:cs typeface="+mn-cs"/>
              </a:rPr>
              <a:t>Highest rung, SG p. 106</a:t>
            </a:r>
          </a:p>
          <a:p>
            <a:pPr marL="228600" lvl="0" indent="-228600">
              <a:buFont typeface="+mj-lt"/>
              <a:buAutoNum type="arabicPeriod"/>
            </a:pPr>
            <a:r>
              <a:rPr lang="en-US" sz="1200" kern="1200" dirty="0" smtClean="0">
                <a:solidFill>
                  <a:schemeClr val="tx1"/>
                </a:solidFill>
                <a:effectLst/>
                <a:latin typeface="+mn-lt"/>
                <a:ea typeface="+mn-ea"/>
                <a:cs typeface="+mn-cs"/>
              </a:rPr>
              <a:t>Man lifts, bucket trucks, SG p. 110</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161</a:t>
            </a:fld>
            <a:endParaRPr lang="en-US"/>
          </a:p>
        </p:txBody>
      </p:sp>
    </p:spTree>
    <p:extLst>
      <p:ext uri="{BB962C8B-B14F-4D97-AF65-F5344CB8AC3E}">
        <p14:creationId xmlns:p14="http://schemas.microsoft.com/office/powerpoint/2010/main" val="21020067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fr-FR" sz="1200" b="1" kern="1200" dirty="0" smtClean="0">
                <a:solidFill>
                  <a:schemeClr val="tx1"/>
                </a:solidFill>
                <a:effectLst/>
                <a:latin typeface="+mn-lt"/>
                <a:ea typeface="+mn-ea"/>
                <a:cs typeface="+mn-cs"/>
              </a:rPr>
              <a:t>SG page 114</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Quiz Answers</a:t>
            </a: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startAt="4"/>
            </a:pPr>
            <a:r>
              <a:rPr lang="en-US" sz="1200" kern="1200" dirty="0" smtClean="0">
                <a:solidFill>
                  <a:schemeClr val="tx1"/>
                </a:solidFill>
                <a:effectLst/>
                <a:latin typeface="+mn-lt"/>
                <a:ea typeface="+mn-ea"/>
                <a:cs typeface="+mn-cs"/>
              </a:rPr>
              <a:t>b, SG p. 111</a:t>
            </a:r>
          </a:p>
          <a:p>
            <a:pPr marL="228600" lvl="0" indent="-228600">
              <a:buFont typeface="+mj-lt"/>
              <a:buAutoNum type="arabicPeriod" startAt="4"/>
            </a:pPr>
            <a:r>
              <a:rPr lang="en-US" sz="1200" kern="1200" dirty="0" smtClean="0">
                <a:solidFill>
                  <a:schemeClr val="tx1"/>
                </a:solidFill>
                <a:effectLst/>
                <a:latin typeface="+mn-lt"/>
                <a:ea typeface="+mn-ea"/>
                <a:cs typeface="+mn-cs"/>
              </a:rPr>
              <a:t>b, SG p. 109</a:t>
            </a:r>
          </a:p>
          <a:p>
            <a:pPr marL="342900" marR="0" lvl="0" indent="-342900">
              <a:spcBef>
                <a:spcPts val="0"/>
              </a:spcBef>
              <a:spcAft>
                <a:spcPts val="600"/>
              </a:spcAft>
              <a:buFont typeface="+mj-lt"/>
              <a:buAutoNum type="arabicPeriod" startAt="2"/>
            </a:pPr>
            <a:endPar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recommend taking a 5 to 10 minute break after this module.  Allow students to stand up, stretch, use the facilities, etc.  Make sure you clearly communicate what time you expect them to return and start the next module.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600"/>
              </a:spcAft>
              <a:buFont typeface="+mj-lt"/>
              <a:buNone/>
            </a:pP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162</a:t>
            </a:fld>
            <a:endParaRPr lang="en-US"/>
          </a:p>
        </p:txBody>
      </p:sp>
    </p:spTree>
    <p:extLst>
      <p:ext uri="{BB962C8B-B14F-4D97-AF65-F5344CB8AC3E}">
        <p14:creationId xmlns:p14="http://schemas.microsoft.com/office/powerpoint/2010/main" val="354886472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117</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Upon completion of Module Two, the student will be able to: </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Explain the differences in the hierarchy of controls.</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Analyze a situation and recommend the most effective control.</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210504935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119</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As a worker hangs in the harness, blood begins to pool in the legs.  This reduces the amount of blood that can reach the lungs and brain.  As the brain is deprived of oxygen, the body is essentially suffocating.  Additionally, the kidneys are very susceptible to blood oxygen levels.  So even if the worker has not lost consciousness, renal failure may still be a concern.  This scenario is known as suspension trauma.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164</a:t>
            </a:fld>
            <a:endParaRPr lang="en-US"/>
          </a:p>
        </p:txBody>
      </p:sp>
    </p:spTree>
    <p:extLst>
      <p:ext uri="{BB962C8B-B14F-4D97-AF65-F5344CB8AC3E}">
        <p14:creationId xmlns:p14="http://schemas.microsoft.com/office/powerpoint/2010/main" val="3842820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120</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 integral part of a well-developed fall protection program is conducting a successful rescue.  </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Be sure that any rescue plan includes the following:</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Emergency response procedures.  These are the steps to be followed during a rescue event.  </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General guidelines for methods used during rescue operations</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Training requirements/competency measurements for rescue team members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165</a:t>
            </a:fld>
            <a:endParaRPr lang="en-US"/>
          </a:p>
        </p:txBody>
      </p:sp>
    </p:spTree>
    <p:extLst>
      <p:ext uri="{BB962C8B-B14F-4D97-AF65-F5344CB8AC3E}">
        <p14:creationId xmlns:p14="http://schemas.microsoft.com/office/powerpoint/2010/main" val="27137284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120</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Sounding a Mayday, reporting the location and type of emergency</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Perform a quick hazard assessment to ensure that rescue personnel are not exposed to unnecessary dangers</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Rescue the suspended worker; this will be accomplished with a full knowledge of:</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Location and strength of the rescue anchor</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Identification of the nearest safe working level</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Equipment required to transport the suspended worker to a safe working level</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Personnel required to operate the rescue equipment</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Provide first aid or medical care only to your level of training</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166</a:t>
            </a:fld>
            <a:endParaRPr lang="en-US"/>
          </a:p>
        </p:txBody>
      </p:sp>
    </p:spTree>
    <p:extLst>
      <p:ext uri="{BB962C8B-B14F-4D97-AF65-F5344CB8AC3E}">
        <p14:creationId xmlns:p14="http://schemas.microsoft.com/office/powerpoint/2010/main" val="392219384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page 121-122</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are two types of rescue techniques that can be performed to help the suspended worker.  These techniques are referred to as Self-Rescue or Assisted Rescue, and may be used independently or in conjunction with each other depending on the situation.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Assisted rescues are performed when the suspended worker cannot correct the situation after a fall.  They involve trained rescuers and appropriate equipment.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Self-rescue should always be performed if an employee is capable of doing so.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yourself:</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Can you use a forklift with man basket, or an elevating platform to perform an assisted rescue?   If not, do you need technical rescue equipment (such as pulley systems and winch systems)?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Will the equipment be available and ready to use when you need it?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Can rescuers always reach a suspended worker with the equipment?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Have rescue personnel been trained on the specific equipment available?</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 If you answered “no” to any of these questions, then a new rescue plan should be developed prior to beginning the job.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167</a:t>
            </a:fld>
            <a:endParaRPr lang="en-US"/>
          </a:p>
        </p:txBody>
      </p:sp>
    </p:spTree>
    <p:extLst>
      <p:ext uri="{BB962C8B-B14F-4D97-AF65-F5344CB8AC3E}">
        <p14:creationId xmlns:p14="http://schemas.microsoft.com/office/powerpoint/2010/main" val="70613498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10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lnSpc>
                <a:spcPct val="105000"/>
              </a:lnSpc>
              <a:spcBef>
                <a:spcPts val="60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30 minutes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Harnesses and lanyards – one per student</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Stirrups (or the site specific self-rescue device used)</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self-rescue techniques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Directions</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lvl="0" indent="-228600">
              <a:buFont typeface="+mj-lt"/>
              <a:buAutoNum type="arabicPeriod"/>
            </a:pPr>
            <a:r>
              <a:rPr lang="en-US" sz="1200" kern="1200" dirty="0" smtClean="0">
                <a:solidFill>
                  <a:schemeClr val="tx1"/>
                </a:solidFill>
                <a:effectLst/>
                <a:latin typeface="+mn-lt"/>
                <a:ea typeface="+mn-ea"/>
                <a:cs typeface="+mn-cs"/>
              </a:rPr>
              <a:t>Each student will correctly fit, don, and adjust their harness.</a:t>
            </a:r>
          </a:p>
          <a:p>
            <a:pPr marL="228600" lvl="0" indent="-228600">
              <a:buFont typeface="+mj-lt"/>
              <a:buAutoNum type="arabicPeriod"/>
            </a:pPr>
            <a:r>
              <a:rPr lang="en-US" sz="1200" kern="1200" dirty="0" smtClean="0">
                <a:solidFill>
                  <a:schemeClr val="tx1"/>
                </a:solidFill>
                <a:effectLst/>
                <a:latin typeface="+mn-lt"/>
                <a:ea typeface="+mn-ea"/>
                <a:cs typeface="+mn-cs"/>
              </a:rPr>
              <a:t>The facilitator will suspend each student.</a:t>
            </a:r>
          </a:p>
          <a:p>
            <a:pPr marL="228600" lvl="0" indent="-228600">
              <a:buFont typeface="+mj-lt"/>
              <a:buAutoNum type="arabicPeriod"/>
            </a:pPr>
            <a:r>
              <a:rPr lang="en-US" sz="1200" kern="1200" dirty="0" smtClean="0">
                <a:solidFill>
                  <a:schemeClr val="tx1"/>
                </a:solidFill>
                <a:effectLst/>
                <a:latin typeface="+mn-lt"/>
                <a:ea typeface="+mn-ea"/>
                <a:cs typeface="+mn-cs"/>
              </a:rPr>
              <a:t>While suspended, they will need to conduct a self-rescue by relieving the pressure on his/her legs.  This should be accomplished within two minutes.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The activity was filmed so that the facilitator does not need to rely on novice students to suspend him or her.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168</a:t>
            </a:fld>
            <a:endParaRPr lang="en-US"/>
          </a:p>
        </p:txBody>
      </p:sp>
    </p:spTree>
    <p:extLst>
      <p:ext uri="{BB962C8B-B14F-4D97-AF65-F5344CB8AC3E}">
        <p14:creationId xmlns:p14="http://schemas.microsoft.com/office/powerpoint/2010/main" val="201267811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a:t>
            </a:r>
          </a:p>
          <a:p>
            <a:r>
              <a:rPr lang="en-US" dirty="0" smtClean="0"/>
              <a:t>Watch </a:t>
            </a:r>
            <a:r>
              <a:rPr lang="en-US" dirty="0" smtClean="0"/>
              <a:t>the video</a:t>
            </a:r>
            <a:r>
              <a:rPr lang="en-US" baseline="0" dirty="0" smtClean="0"/>
              <a:t> then return to the previous slide</a:t>
            </a:r>
            <a:r>
              <a:rPr lang="en-US" baseline="0" dirty="0" smtClean="0"/>
              <a:t>.</a:t>
            </a:r>
          </a:p>
          <a:p>
            <a:r>
              <a:rPr lang="en-US" dirty="0" smtClean="0"/>
              <a:t>https://web.microsoftstream.com/video/be5fb0ff-030c-4402-8ce6-56bfb850c03b</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169</a:t>
            </a:fld>
            <a:endParaRPr lang="en-US"/>
          </a:p>
        </p:txBody>
      </p:sp>
    </p:spTree>
    <p:extLst>
      <p:ext uri="{BB962C8B-B14F-4D97-AF65-F5344CB8AC3E}">
        <p14:creationId xmlns:p14="http://schemas.microsoft.com/office/powerpoint/2010/main" val="2322579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responses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Repairs to the structure can pose a hazard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Also working near the open hole in the center of the structure requires fall protection, so an anchor and SRL have been installed.</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a:t>
            </a:fld>
            <a:endParaRPr lang="en-US"/>
          </a:p>
        </p:txBody>
      </p:sp>
    </p:spTree>
    <p:extLst>
      <p:ext uri="{BB962C8B-B14F-4D97-AF65-F5344CB8AC3E}">
        <p14:creationId xmlns:p14="http://schemas.microsoft.com/office/powerpoint/2010/main" val="102203624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questions on the slide.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170</a:t>
            </a:fld>
            <a:endParaRPr lang="en-US"/>
          </a:p>
        </p:txBody>
      </p:sp>
    </p:spTree>
    <p:extLst>
      <p:ext uri="{BB962C8B-B14F-4D97-AF65-F5344CB8AC3E}">
        <p14:creationId xmlns:p14="http://schemas.microsoft.com/office/powerpoint/2010/main" val="292316956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123</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will complete the answers to the quiz questions in the SG.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marR="0" lvl="0" indent="-171450">
              <a:spcBef>
                <a:spcPts val="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answers as a class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171</a:t>
            </a:fld>
            <a:endParaRPr lang="en-US"/>
          </a:p>
        </p:txBody>
      </p:sp>
    </p:spTree>
    <p:extLst>
      <p:ext uri="{BB962C8B-B14F-4D97-AF65-F5344CB8AC3E}">
        <p14:creationId xmlns:p14="http://schemas.microsoft.com/office/powerpoint/2010/main" val="132282897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123</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SG p. 120</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172</a:t>
            </a:fld>
            <a:endParaRPr lang="en-US"/>
          </a:p>
        </p:txBody>
      </p:sp>
    </p:spTree>
    <p:extLst>
      <p:ext uri="{BB962C8B-B14F-4D97-AF65-F5344CB8AC3E}">
        <p14:creationId xmlns:p14="http://schemas.microsoft.com/office/powerpoint/2010/main" val="76087028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600"/>
              </a:spcBef>
              <a:spcAft>
                <a:spcPts val="0"/>
              </a:spcAft>
              <a:buFont typeface="+mj-lt"/>
              <a:buNone/>
            </a:pPr>
            <a:r>
              <a:rPr lang="fr-FR" sz="1200" b="1" kern="1200" dirty="0" smtClean="0">
                <a:solidFill>
                  <a:schemeClr val="tx1"/>
                </a:solidFill>
                <a:effectLst/>
                <a:latin typeface="+mn-lt"/>
                <a:ea typeface="+mn-ea"/>
                <a:cs typeface="+mn-cs"/>
              </a:rPr>
              <a:t>SG page 123</a:t>
            </a:r>
          </a:p>
          <a:p>
            <a:pPr marL="0" marR="0" lvl="0" indent="0">
              <a:spcBef>
                <a:spcPts val="600"/>
              </a:spcBef>
              <a:spcAft>
                <a:spcPts val="0"/>
              </a:spcAft>
              <a:buFont typeface="+mj-lt"/>
              <a:buNone/>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p>
          <a:p>
            <a:pPr marL="228600" lvl="0" indent="-228600">
              <a:buFont typeface="+mj-lt"/>
              <a:buAutoNum type="arabicPeriod" startAt="2"/>
            </a:pPr>
            <a:r>
              <a:rPr lang="en-US" sz="1200" kern="1200" dirty="0" smtClean="0">
                <a:solidFill>
                  <a:schemeClr val="tx1"/>
                </a:solidFill>
                <a:effectLst/>
                <a:latin typeface="+mn-lt"/>
                <a:ea typeface="+mn-ea"/>
                <a:cs typeface="+mn-cs"/>
              </a:rPr>
              <a:t>d, SG p. 121</a:t>
            </a:r>
          </a:p>
          <a:p>
            <a:pPr marL="228600" lvl="0" indent="-228600">
              <a:buFont typeface="+mj-lt"/>
              <a:buAutoNum type="arabicPeriod" startAt="2"/>
            </a:pPr>
            <a:r>
              <a:rPr lang="en-US" sz="1200" kern="1200" dirty="0" smtClean="0">
                <a:solidFill>
                  <a:schemeClr val="tx1"/>
                </a:solidFill>
                <a:effectLst/>
                <a:latin typeface="+mn-lt"/>
                <a:ea typeface="+mn-ea"/>
                <a:cs typeface="+mn-cs"/>
              </a:rPr>
              <a:t>When the employee cannot perform a self- rescue, SG p. 122</a:t>
            </a:r>
          </a:p>
          <a:p>
            <a:endParaRPr lang="en-US" dirty="0" smtClean="0"/>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recommend taking a 5 to 10 minute break after this module.  Allow students to stand up, stretch, use the facilities, etc.  Make sure you clearly communicate what time you expect them to return and start the next module.</a:t>
            </a:r>
            <a:endParaRPr lang="en-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173</a:t>
            </a:fld>
            <a:endParaRPr lang="en-US"/>
          </a:p>
        </p:txBody>
      </p:sp>
    </p:spTree>
    <p:extLst>
      <p:ext uri="{BB962C8B-B14F-4D97-AF65-F5344CB8AC3E}">
        <p14:creationId xmlns:p14="http://schemas.microsoft.com/office/powerpoint/2010/main" val="206183201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Upon completion of Module Two, the student will be able to: </a:t>
            </a:r>
          </a:p>
          <a:p>
            <a:pPr marL="742950" marR="0" lvl="1" indent="-285750">
              <a:spcBef>
                <a:spcPts val="0"/>
              </a:spcBef>
              <a:spcAft>
                <a:spcPts val="0"/>
              </a:spcAft>
              <a:buFont typeface="Courier New" panose="02070309020205020404" pitchFamily="49" charset="0"/>
              <a:buChar char="o"/>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Explain the differences in the hierarchy of controls.</a:t>
            </a:r>
          </a:p>
          <a:p>
            <a:pPr marL="742950" marR="0" lvl="1" indent="-285750">
              <a:spcBef>
                <a:spcPts val="0"/>
              </a:spcBef>
              <a:spcAft>
                <a:spcPts val="600"/>
              </a:spcAft>
              <a:buFont typeface="Courier New" panose="02070309020205020404" pitchFamily="49" charset="0"/>
              <a:buChar char="o"/>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Analyze a situation and recommend the most effective control.</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174</a:t>
            </a:fld>
            <a:endParaRPr lang="en-US"/>
          </a:p>
        </p:txBody>
      </p:sp>
    </p:spTree>
    <p:extLst>
      <p:ext uri="{BB962C8B-B14F-4D97-AF65-F5344CB8AC3E}">
        <p14:creationId xmlns:p14="http://schemas.microsoft.com/office/powerpoint/2010/main" val="406128272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As the objectives for each module are reviewed, ask if there are any lingering questions, comments, or concerns.</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Module 1</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Demonstrate the ability to recognize fall hazards.</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Describe fall hazards in routine and non-routine jobs.  </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Module 2</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Explain the differences in the hierarchy of controls.</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Analyze a situation and recommend the most effective control.</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Module 3</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Identify the components of a fall protection system.</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Module 4</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Define the different types of inspections.</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Demonstrate a pre-use inspection for a piece of fall protection equipment.</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Module 5</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Calculate the fall clearances for a given scenario.</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Evaluate a situation and select the appropriate system to use.</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Module 6</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Demonstrate proper fit, donning, and adjustments of full body harnesses and lanyards.</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Module 7</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Discuss the other types of equipment used to work at heights.</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Module 8</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Describe the components of a rescue plan.</a:t>
            </a:r>
          </a:p>
          <a:p>
            <a:pPr marL="628650" lvl="1" indent="-171450">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rPr>
              <a:t>Demonstrate how to conduct a self-rescue.</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175</a:t>
            </a:fld>
            <a:endParaRPr lang="en-US"/>
          </a:p>
        </p:txBody>
      </p:sp>
    </p:spTree>
    <p:extLst>
      <p:ext uri="{BB962C8B-B14F-4D97-AF65-F5344CB8AC3E}">
        <p14:creationId xmlns:p14="http://schemas.microsoft.com/office/powerpoint/2010/main" val="372070760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Have students complete the knowledge assessment.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176</a:t>
            </a:fld>
            <a:endParaRPr lang="en-US"/>
          </a:p>
        </p:txBody>
      </p:sp>
    </p:spTree>
    <p:extLst>
      <p:ext uri="{BB962C8B-B14F-4D97-AF65-F5344CB8AC3E}">
        <p14:creationId xmlns:p14="http://schemas.microsoft.com/office/powerpoint/2010/main" val="391615923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students complete the performance assessment in small groups (see the assessment for further details).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For a portion of the performance assessment, you will need to have a table set-up with various site-specific equipment options.  Be sure to include SRLs, double SRLs, double Y lanyards, I-beam clamps, lanyards, and fall restraint devices as options.  It is recommended that additional equipment be provided, so that the answer is not obvious.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177</a:t>
            </a:fld>
            <a:endParaRPr lang="en-US"/>
          </a:p>
        </p:txBody>
      </p:sp>
    </p:spTree>
    <p:extLst>
      <p:ext uri="{BB962C8B-B14F-4D97-AF65-F5344CB8AC3E}">
        <p14:creationId xmlns:p14="http://schemas.microsoft.com/office/powerpoint/2010/main" val="153997615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Have students complete the Student End of Course Questionnaire (located in the SG)</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178</a:t>
            </a:fld>
            <a:endParaRPr lang="en-US"/>
          </a:p>
        </p:txBody>
      </p:sp>
    </p:spTree>
    <p:extLst>
      <p:ext uri="{BB962C8B-B14F-4D97-AF65-F5344CB8AC3E}">
        <p14:creationId xmlns:p14="http://schemas.microsoft.com/office/powerpoint/2010/main" val="419188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response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Employees working in man lifts can be launched out of basket due to rough surfaces or improper use</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18</a:t>
            </a:fld>
            <a:endParaRPr lang="en-US"/>
          </a:p>
        </p:txBody>
      </p:sp>
    </p:spTree>
    <p:extLst>
      <p:ext uri="{BB962C8B-B14F-4D97-AF65-F5344CB8AC3E}">
        <p14:creationId xmlns:p14="http://schemas.microsoft.com/office/powerpoint/2010/main" val="1454629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 response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 is possible to fall to the outside or inside of the crusher bowl while making entry</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19</a:t>
            </a:fld>
            <a:endParaRPr lang="en-US"/>
          </a:p>
        </p:txBody>
      </p:sp>
    </p:spTree>
    <p:extLst>
      <p:ext uri="{BB962C8B-B14F-4D97-AF65-F5344CB8AC3E}">
        <p14:creationId xmlns:p14="http://schemas.microsoft.com/office/powerpoint/2010/main" val="198517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Administrative/Classroom policies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Safety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Identify the appropriate evacuation procedures, gathering areas, and emergency exits and fire extinguisher locations, etc.</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Breaks and Restrooms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Establish a break schedule and announce it to the class.  Suggested break times are included throughout the FG and occur approximately every hour and often occur at the end of each module. Breaks should last 5-10 minutes to give students time to rest and relax before beginning the next learning session.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Identify the location of restrooms and smoking areas.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Technology policy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Review your expectations on cell phone and laptop use during the training.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Participation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This course requires significant participation.  Students should be prepared for discussions and small group activities.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Set the class ground rules by verbalizing your expectations. Some suggestions are provided below.</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Participate.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Be on time.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Stay on task.</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Listen when others talk.</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Respect the opinions and attitudes of others.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A23A79-5B0B-4086-986B-EBBAC35FAF85}" type="slidenum">
              <a:rPr lang="en-US" smtClean="0"/>
              <a:t>2</a:t>
            </a:fld>
            <a:endParaRPr lang="en-US"/>
          </a:p>
        </p:txBody>
      </p:sp>
    </p:spTree>
    <p:extLst>
      <p:ext uri="{BB962C8B-B14F-4D97-AF65-F5344CB8AC3E}">
        <p14:creationId xmlns:p14="http://schemas.microsoft.com/office/powerpoint/2010/main" val="843807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5</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Direct the students to read the “Be on the Lookout” story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could have happened if no action was taken that day?</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20</a:t>
            </a:fld>
            <a:endParaRPr lang="en-US"/>
          </a:p>
        </p:txBody>
      </p:sp>
    </p:spTree>
    <p:extLst>
      <p:ext uri="{BB962C8B-B14F-4D97-AF65-F5344CB8AC3E}">
        <p14:creationId xmlns:p14="http://schemas.microsoft.com/office/powerpoint/2010/main" val="1127040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6-7</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Discuss key facts about falls from heights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Unguarded falls from an elevation, which typically result in a serious injury or death.</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Existing hazards must be identified prior to starting a job.</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Make the right decisions and use the appropriate tools that are available to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Direct the students to the “Learn from Others”.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Answer the discussion question in the SG – “What was the hazard in this situation?”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should you do if you discover a fall hazard in your work area?</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Remove yourself from the hazard and contact your supervisor immediately.</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21</a:t>
            </a:fld>
            <a:endParaRPr lang="en-US"/>
          </a:p>
        </p:txBody>
      </p:sp>
    </p:spTree>
    <p:extLst>
      <p:ext uri="{BB962C8B-B14F-4D97-AF65-F5344CB8AC3E}">
        <p14:creationId xmlns:p14="http://schemas.microsoft.com/office/powerpoint/2010/main" val="2126823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pages 8-11</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Routine tasks – Work that is: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Regularly or frequently performed.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Repetitive and familiar.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Not different from day to day functions.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Documented through procedures (SOP)</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Low level risk.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Non-routine tasks – Work that is: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Performed for the first time or on an irregular schedule.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Changed because of conditions.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Different from normal job duties.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Without a document process or differs from the documented process.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High level risk.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Conducted during an emergency situation.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Direct the students to the two smelter examples explaining a routine job turning into a non-routine job.</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does hazard recognition vary in routine and non-routine tasks?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22</a:t>
            </a:fld>
            <a:endParaRPr lang="en-US"/>
          </a:p>
        </p:txBody>
      </p:sp>
    </p:spTree>
    <p:extLst>
      <p:ext uri="{BB962C8B-B14F-4D97-AF65-F5344CB8AC3E}">
        <p14:creationId xmlns:p14="http://schemas.microsoft.com/office/powerpoint/2010/main" val="565483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1000"/>
              </a:spcAft>
            </a:pPr>
            <a:r>
              <a:rPr lang="en-US" sz="1200" b="1" kern="1200" dirty="0" smtClean="0">
                <a:solidFill>
                  <a:schemeClr val="tx1"/>
                </a:solidFill>
                <a:effectLst/>
                <a:latin typeface="+mn-lt"/>
                <a:ea typeface="+mn-ea"/>
                <a:cs typeface="+mn-cs"/>
              </a:rPr>
              <a:t>SG pages 12-14</a:t>
            </a:r>
          </a:p>
          <a:p>
            <a:pPr marL="0" marR="0">
              <a:lnSpc>
                <a:spcPct val="105000"/>
              </a:lnSpc>
              <a:spcBef>
                <a:spcPts val="600"/>
              </a:spcBef>
              <a:spcAft>
                <a:spcPts val="10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lnSpc>
                <a:spcPct val="105000"/>
              </a:lnSpc>
              <a:spcBef>
                <a:spcPts val="60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10 minutes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endPar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Fall Hazard Detective Worksheet (SG pp. 12-14)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activity reinforces this module’s lesson on fall hazards.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Direct students to the Fall Hazard Detective Worksheet.</a:t>
            </a:r>
          </a:p>
          <a:p>
            <a:pPr marL="228600" lvl="0" indent="-228600">
              <a:buFont typeface="+mj-lt"/>
              <a:buAutoNum type="arabicPeriod"/>
            </a:pPr>
            <a:r>
              <a:rPr lang="en-US" sz="1200" kern="1200" dirty="0" smtClean="0">
                <a:solidFill>
                  <a:schemeClr val="tx1"/>
                </a:solidFill>
                <a:effectLst/>
                <a:latin typeface="+mn-lt"/>
                <a:ea typeface="+mn-ea"/>
                <a:cs typeface="+mn-cs"/>
              </a:rPr>
              <a:t>Allow 5 minutes for students to identify if there are any existing fall hazards present in each photo.</a:t>
            </a:r>
          </a:p>
          <a:p>
            <a:pPr marL="228600" lvl="0" indent="-228600">
              <a:buFont typeface="+mj-lt"/>
              <a:buAutoNum type="arabicPeriod"/>
            </a:pPr>
            <a:r>
              <a:rPr lang="en-US" sz="1200" kern="1200" dirty="0" smtClean="0">
                <a:solidFill>
                  <a:schemeClr val="tx1"/>
                </a:solidFill>
                <a:effectLst/>
                <a:latin typeface="+mn-lt"/>
                <a:ea typeface="+mn-ea"/>
                <a:cs typeface="+mn-cs"/>
              </a:rPr>
              <a:t>Discuss the responses as a class. </a:t>
            </a:r>
          </a:p>
          <a:p>
            <a:pPr marL="228600" lvl="0" indent="-228600">
              <a:buFont typeface="+mj-lt"/>
              <a:buAutoNum type="arabicPeriod"/>
            </a:pPr>
            <a:r>
              <a:rPr lang="en-US" sz="1200" kern="1200" dirty="0" smtClean="0">
                <a:solidFill>
                  <a:schemeClr val="tx1"/>
                </a:solidFill>
                <a:effectLst/>
                <a:latin typeface="+mn-lt"/>
                <a:ea typeface="+mn-ea"/>
                <a:cs typeface="+mn-cs"/>
              </a:rPr>
              <a:t>The next 6 slides are the photos from the activity.</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23</a:t>
            </a:fld>
            <a:endParaRPr lang="en-US"/>
          </a:p>
        </p:txBody>
      </p:sp>
    </p:spTree>
    <p:extLst>
      <p:ext uri="{BB962C8B-B14F-4D97-AF65-F5344CB8AC3E}">
        <p14:creationId xmlns:p14="http://schemas.microsoft.com/office/powerpoint/2010/main" val="427126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600"/>
              </a:spcBef>
              <a:spcAft>
                <a:spcPts val="600"/>
              </a:spcAft>
              <a:buFont typeface="Symbol" panose="05050102010706020507" pitchFamily="18" charset="2"/>
              <a:buNone/>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 Key</a:t>
            </a: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One building has a guardrail on the roof.  The other building does not.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24</a:t>
            </a:fld>
            <a:endParaRPr lang="en-US"/>
          </a:p>
        </p:txBody>
      </p:sp>
    </p:spTree>
    <p:extLst>
      <p:ext uri="{BB962C8B-B14F-4D97-AF65-F5344CB8AC3E}">
        <p14:creationId xmlns:p14="http://schemas.microsoft.com/office/powerpoint/2010/main" val="1100494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Symbol" panose="05050102010706020507" pitchFamily="18" charset="2"/>
              <a:buNone/>
              <a:tabLst/>
              <a:defRPr/>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 Key</a:t>
            </a: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Guardrail doesn’t go around entire tank.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25</a:t>
            </a:fld>
            <a:endParaRPr lang="en-US"/>
          </a:p>
        </p:txBody>
      </p:sp>
    </p:spTree>
    <p:extLst>
      <p:ext uri="{BB962C8B-B14F-4D97-AF65-F5344CB8AC3E}">
        <p14:creationId xmlns:p14="http://schemas.microsoft.com/office/powerpoint/2010/main" val="2114527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Symbol" panose="05050102010706020507" pitchFamily="18" charset="2"/>
              <a:buNone/>
              <a:tabLst/>
              <a:defRPr/>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 Key</a:t>
            </a: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Open hole in the ground.  The tie-off is incorrect.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26</a:t>
            </a:fld>
            <a:endParaRPr lang="en-US"/>
          </a:p>
        </p:txBody>
      </p:sp>
    </p:spTree>
    <p:extLst>
      <p:ext uri="{BB962C8B-B14F-4D97-AF65-F5344CB8AC3E}">
        <p14:creationId xmlns:p14="http://schemas.microsoft.com/office/powerpoint/2010/main" val="207299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Symbol" panose="05050102010706020507" pitchFamily="18" charset="2"/>
              <a:buNone/>
              <a:tabLst/>
              <a:defRPr/>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 Key</a:t>
            </a: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Ladder above handrail.  Could fall to platform or over the handrail.</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27</a:t>
            </a:fld>
            <a:endParaRPr lang="en-US"/>
          </a:p>
        </p:txBody>
      </p:sp>
    </p:spTree>
    <p:extLst>
      <p:ext uri="{BB962C8B-B14F-4D97-AF65-F5344CB8AC3E}">
        <p14:creationId xmlns:p14="http://schemas.microsoft.com/office/powerpoint/2010/main" val="276290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Symbol" panose="05050102010706020507" pitchFamily="18" charset="2"/>
              <a:buNone/>
              <a:tabLst/>
              <a:defRPr/>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 Key</a:t>
            </a: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There is an open hole in the scaffolding and it is not covered.</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28</a:t>
            </a:fld>
            <a:endParaRPr lang="en-US"/>
          </a:p>
        </p:txBody>
      </p:sp>
    </p:spTree>
    <p:extLst>
      <p:ext uri="{BB962C8B-B14F-4D97-AF65-F5344CB8AC3E}">
        <p14:creationId xmlns:p14="http://schemas.microsoft.com/office/powerpoint/2010/main" val="2519588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Symbol" panose="05050102010706020507" pitchFamily="18" charset="2"/>
              <a:buNone/>
              <a:tabLst/>
              <a:defRPr/>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 Key</a:t>
            </a: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 lanyard; employee can fall to platform or potentially over the handrail.</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29</a:t>
            </a:fld>
            <a:endParaRPr lang="en-US"/>
          </a:p>
        </p:txBody>
      </p:sp>
    </p:spTree>
    <p:extLst>
      <p:ext uri="{BB962C8B-B14F-4D97-AF65-F5344CB8AC3E}">
        <p14:creationId xmlns:p14="http://schemas.microsoft.com/office/powerpoint/2010/main" val="2622121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Time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Approximately 10 minutes </a:t>
            </a:r>
          </a:p>
          <a:p>
            <a:pPr marL="0" marR="0">
              <a:spcBef>
                <a:spcPts val="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Successful icebreakers encourage students to contribute their ideas and experiences thus increasing motivation and engagement in the class.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Below is an assortment of icebreakers that the facilitator can incorporate at the beginning of the course as well as after breaks.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a:t>
            </a:fld>
            <a:endParaRPr lang="en-US"/>
          </a:p>
        </p:txBody>
      </p:sp>
    </p:spTree>
    <p:extLst>
      <p:ext uri="{BB962C8B-B14F-4D97-AF65-F5344CB8AC3E}">
        <p14:creationId xmlns:p14="http://schemas.microsoft.com/office/powerpoint/2010/main" val="2811277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questions on the slide.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30</a:t>
            </a:fld>
            <a:endParaRPr lang="en-US"/>
          </a:p>
        </p:txBody>
      </p:sp>
    </p:spTree>
    <p:extLst>
      <p:ext uri="{BB962C8B-B14F-4D97-AF65-F5344CB8AC3E}">
        <p14:creationId xmlns:p14="http://schemas.microsoft.com/office/powerpoint/2010/main" val="600115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15</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Students will complete the answers to the quiz questions in the SG.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the answers as a class.</a:t>
            </a:r>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31</a:t>
            </a:fld>
            <a:endParaRPr lang="en-US"/>
          </a:p>
        </p:txBody>
      </p:sp>
    </p:spTree>
    <p:extLst>
      <p:ext uri="{BB962C8B-B14F-4D97-AF65-F5344CB8AC3E}">
        <p14:creationId xmlns:p14="http://schemas.microsoft.com/office/powerpoint/2010/main" val="796572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FR" sz="1200" b="1" kern="1200" dirty="0" smtClean="0">
                <a:solidFill>
                  <a:schemeClr val="tx1"/>
                </a:solidFill>
                <a:effectLst/>
                <a:latin typeface="+mn-lt"/>
                <a:ea typeface="+mn-ea"/>
                <a:cs typeface="+mn-cs"/>
              </a:rPr>
              <a:t>SG page 15</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Quiz Answers</a:t>
            </a: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a:pPr>
            <a:r>
              <a:rPr lang="en-US" sz="1200" kern="1200" dirty="0" smtClean="0">
                <a:solidFill>
                  <a:schemeClr val="tx1"/>
                </a:solidFill>
                <a:effectLst/>
                <a:latin typeface="+mn-lt"/>
                <a:ea typeface="+mn-ea"/>
                <a:cs typeface="+mn-cs"/>
              </a:rPr>
              <a:t>a, b, c, d, SG p. 5 </a:t>
            </a:r>
          </a:p>
          <a:p>
            <a:pPr marL="228600" lvl="0" indent="-228600">
              <a:buFont typeface="+mj-lt"/>
              <a:buAutoNum type="arabicPeriod"/>
            </a:pPr>
            <a:r>
              <a:rPr lang="en-US" sz="1200" kern="1200" dirty="0" smtClean="0">
                <a:solidFill>
                  <a:schemeClr val="tx1"/>
                </a:solidFill>
                <a:effectLst/>
                <a:latin typeface="+mn-lt"/>
                <a:ea typeface="+mn-ea"/>
                <a:cs typeface="+mn-cs"/>
              </a:rPr>
              <a:t>c, SG p. 7</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32</a:t>
            </a:fld>
            <a:endParaRPr lang="en-US"/>
          </a:p>
        </p:txBody>
      </p:sp>
    </p:spTree>
    <p:extLst>
      <p:ext uri="{BB962C8B-B14F-4D97-AF65-F5344CB8AC3E}">
        <p14:creationId xmlns:p14="http://schemas.microsoft.com/office/powerpoint/2010/main" val="966530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FR" sz="1200" b="1" kern="1200" dirty="0" smtClean="0">
                <a:solidFill>
                  <a:schemeClr val="tx1"/>
                </a:solidFill>
                <a:effectLst/>
                <a:latin typeface="+mn-lt"/>
                <a:ea typeface="+mn-ea"/>
                <a:cs typeface="+mn-cs"/>
              </a:rPr>
              <a:t>SG page 15</a:t>
            </a:r>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startAt="3"/>
              <a:tabLst/>
              <a:defRPr/>
            </a:pPr>
            <a:r>
              <a:rPr lang="en-US" sz="1200" kern="1200" dirty="0" smtClean="0">
                <a:solidFill>
                  <a:schemeClr val="tx1"/>
                </a:solidFill>
                <a:effectLst/>
                <a:latin typeface="+mn-lt"/>
                <a:ea typeface="+mn-ea"/>
                <a:cs typeface="+mn-cs"/>
              </a:rPr>
              <a:t>Select a couple of students to share their routine working at heights task and the factor(s) that can impact that task.</a:t>
            </a:r>
          </a:p>
          <a:p>
            <a:pPr marL="0" marR="0">
              <a:spcBef>
                <a:spcPts val="600"/>
              </a:spcBef>
              <a:spcAft>
                <a:spcPts val="0"/>
              </a:spcAft>
            </a:pPr>
            <a:endPar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recommend taking a 5 to 10 minute break after this module.  Allow students to stand up, stretch, use the facilities, etc.  Make sure you clearly communicate what time you expect them to return and start the next module.</a:t>
            </a:r>
            <a:endParaRPr lang="en-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33</a:t>
            </a:fld>
            <a:endParaRPr lang="en-US"/>
          </a:p>
        </p:txBody>
      </p:sp>
    </p:spTree>
    <p:extLst>
      <p:ext uri="{BB962C8B-B14F-4D97-AF65-F5344CB8AC3E}">
        <p14:creationId xmlns:p14="http://schemas.microsoft.com/office/powerpoint/2010/main" val="2728746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17</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Upon completion of Module Two, the student will be able to: </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Explain the differences in the hierarchy of controls.</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Analyze a situation and recommend the most effective control.</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34</a:t>
            </a:fld>
            <a:endParaRPr lang="en-US"/>
          </a:p>
        </p:txBody>
      </p:sp>
    </p:spTree>
    <p:extLst>
      <p:ext uri="{BB962C8B-B14F-4D97-AF65-F5344CB8AC3E}">
        <p14:creationId xmlns:p14="http://schemas.microsoft.com/office/powerpoint/2010/main" val="3726092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21</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Hierarchy of Controls, explaining each level</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As you move down the hierarchy (beginning with Elimination), behavior plays a larger role in the effectiveness of the control</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As you move up the hierarchy (beginning with PPE), the reliability of each control increases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35</a:t>
            </a:fld>
            <a:endParaRPr lang="en-US"/>
          </a:p>
        </p:txBody>
      </p:sp>
    </p:spTree>
    <p:extLst>
      <p:ext uri="{BB962C8B-B14F-4D97-AF65-F5344CB8AC3E}">
        <p14:creationId xmlns:p14="http://schemas.microsoft.com/office/powerpoint/2010/main" val="1129750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22</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Most effective control as it gets rid of the hazard entirely</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elimination example</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Why was this task a fall hazard?</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36</a:t>
            </a:fld>
            <a:endParaRPr lang="en-US"/>
          </a:p>
        </p:txBody>
      </p:sp>
    </p:spTree>
    <p:extLst>
      <p:ext uri="{BB962C8B-B14F-4D97-AF65-F5344CB8AC3E}">
        <p14:creationId xmlns:p14="http://schemas.microsoft.com/office/powerpoint/2010/main" val="1623918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22-23</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When elimination is not possible, substitution is the next recommended control</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Uses a less hazardous chemical, substance, or practice in place of a highly hazardous one</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substitution example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37</a:t>
            </a:fld>
            <a:endParaRPr lang="en-US"/>
          </a:p>
        </p:txBody>
      </p:sp>
    </p:spTree>
    <p:extLst>
      <p:ext uri="{BB962C8B-B14F-4D97-AF65-F5344CB8AC3E}">
        <p14:creationId xmlns:p14="http://schemas.microsoft.com/office/powerpoint/2010/main" val="3216199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23</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Devices can be permanent, semi-permanent or temporary</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Such as guardrails, handrails, work platforms, or covers</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engineering example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38</a:t>
            </a:fld>
            <a:endParaRPr lang="en-US"/>
          </a:p>
        </p:txBody>
      </p:sp>
    </p:spTree>
    <p:extLst>
      <p:ext uri="{BB962C8B-B14F-4D97-AF65-F5344CB8AC3E}">
        <p14:creationId xmlns:p14="http://schemas.microsoft.com/office/powerpoint/2010/main" val="2554952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24</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Less effective than elimination, substitution, and engineering</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Not a physical barrier, so it is critical that employees pay attention to the information communicated</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administrative example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39</a:t>
            </a:fld>
            <a:endParaRPr lang="en-US"/>
          </a:p>
        </p:txBody>
      </p:sp>
    </p:spTree>
    <p:extLst>
      <p:ext uri="{BB962C8B-B14F-4D97-AF65-F5344CB8AC3E}">
        <p14:creationId xmlns:p14="http://schemas.microsoft.com/office/powerpoint/2010/main" val="66618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 iv-v</a:t>
            </a:r>
            <a:endParaRPr lang="en-US" sz="1200" kern="1200" dirty="0" smtClean="0">
              <a:solidFill>
                <a:schemeClr val="tx1"/>
              </a:solidFill>
              <a:effectLst/>
              <a:latin typeface="+mn-lt"/>
              <a:ea typeface="+mn-ea"/>
              <a:cs typeface="+mn-cs"/>
            </a:endParaRP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Introduce the SG as a resource.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or have a student read the quote by Richard Adkerson. Read it aloud.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 a class, discuss what the quote means.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a:t>
            </a:fld>
            <a:endParaRPr lang="en-US"/>
          </a:p>
        </p:txBody>
      </p:sp>
    </p:spTree>
    <p:extLst>
      <p:ext uri="{BB962C8B-B14F-4D97-AF65-F5344CB8AC3E}">
        <p14:creationId xmlns:p14="http://schemas.microsoft.com/office/powerpoint/2010/main" val="1212915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25</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Least effective control within the hierarchy</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PPE example</a:t>
            </a:r>
          </a:p>
          <a:p>
            <a:pPr marL="0" marR="0">
              <a:spcBef>
                <a:spcPts val="60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40</a:t>
            </a:fld>
            <a:endParaRPr lang="en-US"/>
          </a:p>
        </p:txBody>
      </p:sp>
    </p:spTree>
    <p:extLst>
      <p:ext uri="{BB962C8B-B14F-4D97-AF65-F5344CB8AC3E}">
        <p14:creationId xmlns:p14="http://schemas.microsoft.com/office/powerpoint/2010/main" val="2175104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25-26</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Emphasize</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how behavior, while not a control in the hierarchy, can impact the effectiveness of the established controls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behavior example in SG p. 25</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Allow two minutes for the class to read the “Learn from Others” PFE in</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SG p. 26</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Discuss the PFE</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What happened?</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What is the point of the PFE?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41</a:t>
            </a:fld>
            <a:endParaRPr lang="en-US"/>
          </a:p>
        </p:txBody>
      </p:sp>
    </p:spTree>
    <p:extLst>
      <p:ext uri="{BB962C8B-B14F-4D97-AF65-F5344CB8AC3E}">
        <p14:creationId xmlns:p14="http://schemas.microsoft.com/office/powerpoint/2010/main" val="1772683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Play the three minute video</a:t>
            </a:r>
          </a:p>
          <a:p>
            <a:pPr marL="628650" marR="0" lvl="1"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This video</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is from Morenci, where an employee fell off the roof.  Their PPE saved their life.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After the video, discuss what happened</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What is the message behind this video?</a:t>
            </a:r>
          </a:p>
          <a:p>
            <a:r>
              <a:rPr lang="en-US" dirty="0" smtClean="0"/>
              <a:t>https://web.microsoftstream.com/video/d01c9d8a-2270-4dbe-8476-13f41e87a279</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42</a:t>
            </a:fld>
            <a:endParaRPr lang="en-US"/>
          </a:p>
        </p:txBody>
      </p:sp>
    </p:spTree>
    <p:extLst>
      <p:ext uri="{BB962C8B-B14F-4D97-AF65-F5344CB8AC3E}">
        <p14:creationId xmlns:p14="http://schemas.microsoft.com/office/powerpoint/2010/main" val="3547228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kern="1200" dirty="0" smtClean="0">
                <a:solidFill>
                  <a:schemeClr val="tx1"/>
                </a:solidFill>
                <a:effectLst/>
                <a:latin typeface="+mn-lt"/>
                <a:ea typeface="+mn-ea"/>
                <a:cs typeface="+mn-cs"/>
              </a:rPr>
              <a:t>SG page 25</a:t>
            </a:r>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5-7 minutes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Applying the Hierarchy Worksheet (SG p. 27)</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the hierarchy of controls.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Directions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 students to the Hierarchy of Controls Activity Worksheet, located in the Student Guide p. 29.</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Allow 5 minutes for students to complete the scenarios by creating a solution for each control.</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Discuss the responses as a class.</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There are proposed answers available, but only to be used if the students are not providing their own.</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43</a:t>
            </a:fld>
            <a:endParaRPr lang="en-US"/>
          </a:p>
        </p:txBody>
      </p:sp>
    </p:spTree>
    <p:extLst>
      <p:ext uri="{BB962C8B-B14F-4D97-AF65-F5344CB8AC3E}">
        <p14:creationId xmlns:p14="http://schemas.microsoft.com/office/powerpoint/2010/main" val="2008677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questions on the slide.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44</a:t>
            </a:fld>
            <a:endParaRPr lang="en-US"/>
          </a:p>
        </p:txBody>
      </p:sp>
    </p:spTree>
    <p:extLst>
      <p:ext uri="{BB962C8B-B14F-4D97-AF65-F5344CB8AC3E}">
        <p14:creationId xmlns:p14="http://schemas.microsoft.com/office/powerpoint/2010/main" val="2505163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page 29</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will complete the answers to the quiz questions in the SG.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lvl="0" indent="-2286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answers as a class (See the following page for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45</a:t>
            </a:fld>
            <a:endParaRPr lang="en-US"/>
          </a:p>
        </p:txBody>
      </p:sp>
    </p:spTree>
    <p:extLst>
      <p:ext uri="{BB962C8B-B14F-4D97-AF65-F5344CB8AC3E}">
        <p14:creationId xmlns:p14="http://schemas.microsoft.com/office/powerpoint/2010/main" val="2727726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page 29</a:t>
            </a:r>
          </a:p>
          <a:p>
            <a:pPr marL="0" marR="0" indent="0">
              <a:spcBef>
                <a:spcPts val="600"/>
              </a:spcBef>
              <a:spcAft>
                <a:spcPts val="600"/>
              </a:spcAft>
              <a:buFont typeface="+mj-lt"/>
              <a:buNone/>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a:pPr>
            <a:r>
              <a:rPr lang="en-US" sz="1200" kern="1200" dirty="0" smtClean="0">
                <a:solidFill>
                  <a:schemeClr val="tx1"/>
                </a:solidFill>
                <a:effectLst/>
                <a:latin typeface="+mn-lt"/>
                <a:ea typeface="+mn-ea"/>
                <a:cs typeface="+mn-cs"/>
              </a:rPr>
              <a:t>Elimination, Substitution, Engineering, Administrative, PPE, SG p. 21</a:t>
            </a:r>
          </a:p>
          <a:p>
            <a:pPr marL="228600" lvl="0" indent="-228600">
              <a:buFont typeface="+mj-lt"/>
              <a:buAutoNum type="arabicPeriod"/>
            </a:pPr>
            <a:r>
              <a:rPr lang="en-US" sz="1200" kern="1200" dirty="0" smtClean="0">
                <a:solidFill>
                  <a:schemeClr val="tx1"/>
                </a:solidFill>
                <a:effectLst/>
                <a:latin typeface="+mn-lt"/>
                <a:ea typeface="+mn-ea"/>
                <a:cs typeface="+mn-cs"/>
              </a:rPr>
              <a:t>c, SG p. 23</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46</a:t>
            </a:fld>
            <a:endParaRPr lang="en-US"/>
          </a:p>
        </p:txBody>
      </p:sp>
    </p:spTree>
    <p:extLst>
      <p:ext uri="{BB962C8B-B14F-4D97-AF65-F5344CB8AC3E}">
        <p14:creationId xmlns:p14="http://schemas.microsoft.com/office/powerpoint/2010/main" val="14038531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fr-FR" sz="1200" b="1" kern="1200" dirty="0" smtClean="0">
                <a:solidFill>
                  <a:schemeClr val="tx1"/>
                </a:solidFill>
                <a:effectLst/>
                <a:latin typeface="+mn-lt"/>
                <a:ea typeface="+mn-ea"/>
                <a:cs typeface="+mn-cs"/>
              </a:rPr>
              <a:t>SG</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page 29</a:t>
            </a:r>
          </a:p>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startAt="3"/>
            </a:pPr>
            <a:r>
              <a:rPr lang="en-US" sz="1200" kern="1200" dirty="0" smtClean="0">
                <a:solidFill>
                  <a:schemeClr val="tx1"/>
                </a:solidFill>
                <a:effectLst/>
                <a:latin typeface="+mn-lt"/>
                <a:ea typeface="+mn-ea"/>
                <a:cs typeface="+mn-cs"/>
              </a:rPr>
              <a:t>b, SG pp. 22-23</a:t>
            </a: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47</a:t>
            </a:fld>
            <a:endParaRPr lang="en-US"/>
          </a:p>
        </p:txBody>
      </p:sp>
    </p:spTree>
    <p:extLst>
      <p:ext uri="{BB962C8B-B14F-4D97-AF65-F5344CB8AC3E}">
        <p14:creationId xmlns:p14="http://schemas.microsoft.com/office/powerpoint/2010/main" val="381529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smtClean="0">
                <a:solidFill>
                  <a:schemeClr val="tx1"/>
                </a:solidFill>
                <a:effectLst/>
                <a:latin typeface="+mn-lt"/>
                <a:ea typeface="+mn-ea"/>
                <a:cs typeface="+mn-cs"/>
              </a:rPr>
              <a:t>SG</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page 29</a:t>
            </a:r>
          </a:p>
          <a:p>
            <a:r>
              <a:rPr kumimoji="0" lang="en-US" sz="1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Quiz Answers</a:t>
            </a:r>
          </a:p>
          <a:p>
            <a:pPr marL="228600" lvl="0" indent="-228600">
              <a:buFont typeface="+mj-lt"/>
              <a:buAutoNum type="arabicPeriod" startAt="4"/>
            </a:pPr>
            <a:r>
              <a:rPr lang="en-US" sz="1200" kern="1200" dirty="0" smtClean="0">
                <a:solidFill>
                  <a:schemeClr val="tx1"/>
                </a:solidFill>
                <a:effectLst/>
                <a:latin typeface="+mn-lt"/>
                <a:ea typeface="+mn-ea"/>
                <a:cs typeface="+mn-cs"/>
              </a:rPr>
              <a:t>c, SG p. 23</a:t>
            </a:r>
          </a:p>
          <a:p>
            <a:pPr marL="228600" lvl="0" indent="-228600">
              <a:buFont typeface="+mj-lt"/>
              <a:buAutoNum type="arabicPeriod" startAt="4"/>
            </a:pPr>
            <a:r>
              <a:rPr lang="en-US" sz="1200" kern="1200" dirty="0" smtClean="0">
                <a:solidFill>
                  <a:schemeClr val="tx1"/>
                </a:solidFill>
                <a:effectLst/>
                <a:latin typeface="+mn-lt"/>
                <a:ea typeface="+mn-ea"/>
                <a:cs typeface="+mn-cs"/>
              </a:rPr>
              <a:t>d, SG p. 24</a:t>
            </a:r>
          </a:p>
          <a:p>
            <a:endParaRPr lang="en-US" dirty="0" smtClean="0"/>
          </a:p>
          <a:p>
            <a:r>
              <a:rPr lang="en-US" sz="1200" b="1" kern="1200" dirty="0" smtClean="0">
                <a:solidFill>
                  <a:schemeClr val="tx1"/>
                </a:solidFill>
                <a:effectLst/>
                <a:latin typeface="+mn-lt"/>
                <a:ea typeface="+mn-ea"/>
                <a:cs typeface="+mn-cs"/>
              </a:rPr>
              <a:t>Break</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recommend taking a 5 to 10 minute break after this module.  Allow students to stand up, stretch, use the facilities, etc.  Make sure you clearly communicate what time you expect them to return and start the next module.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48</a:t>
            </a:fld>
            <a:endParaRPr lang="en-US"/>
          </a:p>
        </p:txBody>
      </p:sp>
    </p:spTree>
    <p:extLst>
      <p:ext uri="{BB962C8B-B14F-4D97-AF65-F5344CB8AC3E}">
        <p14:creationId xmlns:p14="http://schemas.microsoft.com/office/powerpoint/2010/main" val="2988143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33</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Upon completion of Module Three, the student will be able to</a:t>
            </a:r>
          </a:p>
          <a:p>
            <a:pPr marL="628650" marR="0" lvl="1" indent="-171450">
              <a:spcBef>
                <a:spcPts val="600"/>
              </a:spcBef>
              <a:spcAft>
                <a:spcPts val="0"/>
              </a:spcAft>
              <a:buFont typeface="Arial" panose="020B0604020202020204" pitchFamily="34" charset="0"/>
              <a:buChar char="•"/>
            </a:pPr>
            <a:r>
              <a:rPr lang="en-US" sz="2200" dirty="0" smtClean="0">
                <a:latin typeface="Arial" panose="020B0604020202020204" pitchFamily="34" charset="0"/>
                <a:cs typeface="Arial" panose="020B0604020202020204" pitchFamily="34" charset="0"/>
              </a:rPr>
              <a:t>Identify the components of a fall protection system.</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49</a:t>
            </a:fld>
            <a:endParaRPr lang="en-US"/>
          </a:p>
        </p:txBody>
      </p:sp>
    </p:spTree>
    <p:extLst>
      <p:ext uri="{BB962C8B-B14F-4D97-AF65-F5344CB8AC3E}">
        <p14:creationId xmlns:p14="http://schemas.microsoft.com/office/powerpoint/2010/main" val="103590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fr-FR" sz="1200" b="1" kern="1200" dirty="0" smtClean="0">
                <a:solidFill>
                  <a:schemeClr val="tx1"/>
                </a:solidFill>
                <a:effectLst/>
                <a:latin typeface="+mn-lt"/>
                <a:ea typeface="+mn-ea"/>
                <a:cs typeface="+mn-cs"/>
              </a:rPr>
              <a:t>SG page vi</a:t>
            </a:r>
            <a:endParaRPr lang="en-US" sz="1200" kern="1200" dirty="0" smtClean="0">
              <a:solidFill>
                <a:schemeClr val="tx1"/>
              </a:solidFill>
              <a:effectLst/>
              <a:latin typeface="+mn-lt"/>
              <a:ea typeface="+mn-ea"/>
              <a:cs typeface="+mn-cs"/>
            </a:endParaRP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Before beginning these next four slides: </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Ask the students what they would like to get out of this course?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the objectives for each module.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the module objectives are also listed on the first page of each module.</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5</a:t>
            </a:fld>
            <a:endParaRPr lang="en-US"/>
          </a:p>
        </p:txBody>
      </p:sp>
    </p:spTree>
    <p:extLst>
      <p:ext uri="{BB962C8B-B14F-4D97-AF65-F5344CB8AC3E}">
        <p14:creationId xmlns:p14="http://schemas.microsoft.com/office/powerpoint/2010/main" val="2020752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36-37</a:t>
            </a:r>
            <a:endPar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ABCs of fall protection</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50</a:t>
            </a:fld>
            <a:endParaRPr lang="en-US"/>
          </a:p>
        </p:txBody>
      </p:sp>
    </p:spTree>
    <p:extLst>
      <p:ext uri="{BB962C8B-B14F-4D97-AF65-F5344CB8AC3E}">
        <p14:creationId xmlns:p14="http://schemas.microsoft.com/office/powerpoint/2010/main" val="3007706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38</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Allow two minutes to read the “Using the Right Tools Correctly” story</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Answer the Discussion Questions (SG p. 38) as a class</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Why was this a safety success?  </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Have you ever seen others using a tool or method incorrectly?  If so, did you take any action?</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51</a:t>
            </a:fld>
            <a:endParaRPr lang="en-US"/>
          </a:p>
        </p:txBody>
      </p:sp>
    </p:spTree>
    <p:extLst>
      <p:ext uri="{BB962C8B-B14F-4D97-AF65-F5344CB8AC3E}">
        <p14:creationId xmlns:p14="http://schemas.microsoft.com/office/powerpoint/2010/main" val="3843547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39</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Anchors are the foundation of your fall protection system</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Handrails and scaffolding are never suitable anchor points, unless engineered by a qualified person to withstand 5000 lbs. of force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52</a:t>
            </a:fld>
            <a:endParaRPr lang="en-US"/>
          </a:p>
        </p:txBody>
      </p:sp>
    </p:spTree>
    <p:extLst>
      <p:ext uri="{BB962C8B-B14F-4D97-AF65-F5344CB8AC3E}">
        <p14:creationId xmlns:p14="http://schemas.microsoft.com/office/powerpoint/2010/main" val="3069956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39</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 type of temporary anchorage connector that is used as anchor points when working with structural supports, such as I-Beams.</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 beam strap has a ring at each end, with one being slightly larger than the other.  The strap is wrapped around the support beam, and the small ring is passed through the large ring.  The small ring then becomes the anchor point for the lanyard.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53</a:t>
            </a:fld>
            <a:endParaRPr lang="en-US"/>
          </a:p>
        </p:txBody>
      </p:sp>
    </p:spTree>
    <p:extLst>
      <p:ext uri="{BB962C8B-B14F-4D97-AF65-F5344CB8AC3E}">
        <p14:creationId xmlns:p14="http://schemas.microsoft.com/office/powerpoint/2010/main" val="20001289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40</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I-beam clamps can either be fixed in one place (when used with a vertical beam), or mobile (when used with a horizontal beam)</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54</a:t>
            </a:fld>
            <a:endParaRPr lang="en-US"/>
          </a:p>
        </p:txBody>
      </p:sp>
    </p:spTree>
    <p:extLst>
      <p:ext uri="{BB962C8B-B14F-4D97-AF65-F5344CB8AC3E}">
        <p14:creationId xmlns:p14="http://schemas.microsoft.com/office/powerpoint/2010/main" val="7896893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40</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Allows the worker to freely move in the direction of the beam, while still maintaining a secure anchor point.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55</a:t>
            </a:fld>
            <a:endParaRPr lang="en-US"/>
          </a:p>
        </p:txBody>
      </p:sp>
    </p:spTree>
    <p:extLst>
      <p:ext uri="{BB962C8B-B14F-4D97-AF65-F5344CB8AC3E}">
        <p14:creationId xmlns:p14="http://schemas.microsoft.com/office/powerpoint/2010/main" val="7182871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41</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 improperly used, damaged, or ill-fitting harness can severely injure a worker during a fall</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56</a:t>
            </a:fld>
            <a:endParaRPr lang="en-US"/>
          </a:p>
        </p:txBody>
      </p:sp>
    </p:spTree>
    <p:extLst>
      <p:ext uri="{BB962C8B-B14F-4D97-AF65-F5344CB8AC3E}">
        <p14:creationId xmlns:p14="http://schemas.microsoft.com/office/powerpoint/2010/main" val="2903526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41 </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Designed to distribute the shock from a fall evenly throughout the body.</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Helps minimize the internal trauma that can result from a fall.</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57</a:t>
            </a:fld>
            <a:endParaRPr lang="en-US"/>
          </a:p>
        </p:txBody>
      </p:sp>
    </p:spTree>
    <p:extLst>
      <p:ext uri="{BB962C8B-B14F-4D97-AF65-F5344CB8AC3E}">
        <p14:creationId xmlns:p14="http://schemas.microsoft.com/office/powerpoint/2010/main" val="24064931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41 </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May be used in conjunction with a fall positioning system, but never in a fall arrest system.</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Not designed to distribute the force from a fall throughout the entire body.</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58</a:t>
            </a:fld>
            <a:endParaRPr lang="en-US"/>
          </a:p>
        </p:txBody>
      </p:sp>
    </p:spTree>
    <p:extLst>
      <p:ext uri="{BB962C8B-B14F-4D97-AF65-F5344CB8AC3E}">
        <p14:creationId xmlns:p14="http://schemas.microsoft.com/office/powerpoint/2010/main" val="26571098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42</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 large variety of connecting devices exist in order to accommodate a wide array of working conditions.</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Check with your site Health &amp; Safety Specialist or Supervisor for available devices.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59</a:t>
            </a:fld>
            <a:endParaRPr lang="en-US"/>
          </a:p>
        </p:txBody>
      </p:sp>
    </p:spTree>
    <p:extLst>
      <p:ext uri="{BB962C8B-B14F-4D97-AF65-F5344CB8AC3E}">
        <p14:creationId xmlns:p14="http://schemas.microsoft.com/office/powerpoint/2010/main" val="173047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SG page vi</a:t>
            </a:r>
            <a:endParaRPr lang="en-US" sz="1200" kern="1200" dirty="0" smtClean="0">
              <a:solidFill>
                <a:schemeClr val="tx1"/>
              </a:solidFill>
              <a:effectLst/>
              <a:latin typeface="+mn-lt"/>
              <a:ea typeface="+mn-ea"/>
              <a:cs typeface="+mn-cs"/>
            </a:endParaRPr>
          </a:p>
          <a:p>
            <a:r>
              <a:rPr lang="en-US" b="1" dirty="0" smtClean="0"/>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the objectives for each module.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the module objectives are also listed on the first page of each module.</a:t>
            </a:r>
          </a:p>
          <a:p>
            <a:endParaRPr lang="en-US" b="0" dirty="0"/>
          </a:p>
        </p:txBody>
      </p:sp>
      <p:sp>
        <p:nvSpPr>
          <p:cNvPr id="4" name="Slide Number Placeholder 3"/>
          <p:cNvSpPr>
            <a:spLocks noGrp="1"/>
          </p:cNvSpPr>
          <p:nvPr>
            <p:ph type="sldNum" sz="quarter" idx="10"/>
          </p:nvPr>
        </p:nvSpPr>
        <p:spPr/>
        <p:txBody>
          <a:bodyPr/>
          <a:lstStyle/>
          <a:p>
            <a:fld id="{EA7A4110-1153-4504-81F7-E862A9422152}" type="slidenum">
              <a:rPr lang="en-US" smtClean="0"/>
              <a:t>6</a:t>
            </a:fld>
            <a:endParaRPr lang="en-US"/>
          </a:p>
        </p:txBody>
      </p:sp>
    </p:spTree>
    <p:extLst>
      <p:ext uri="{BB962C8B-B14F-4D97-AF65-F5344CB8AC3E}">
        <p14:creationId xmlns:p14="http://schemas.microsoft.com/office/powerpoint/2010/main" val="2842240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42</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They come in a variety of materials and lengths to accommodate the task being performed.</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They may include an energy-absorber and connecting device.</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60</a:t>
            </a:fld>
            <a:endParaRPr lang="en-US"/>
          </a:p>
        </p:txBody>
      </p:sp>
    </p:spTree>
    <p:extLst>
      <p:ext uri="{BB962C8B-B14F-4D97-AF65-F5344CB8AC3E}">
        <p14:creationId xmlns:p14="http://schemas.microsoft.com/office/powerpoint/2010/main" val="12013560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42</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This is a fixed length lanyard with a built-in shock absorber, the length of these lanyards can vary between two and four feet.</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 shock-absorber protects the employee by minimizing the force transferred to the body in the event of a fall.</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Best practice is to use the shortest length available to you.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61</a:t>
            </a:fld>
            <a:endParaRPr lang="en-US"/>
          </a:p>
        </p:txBody>
      </p:sp>
    </p:spTree>
    <p:extLst>
      <p:ext uri="{BB962C8B-B14F-4D97-AF65-F5344CB8AC3E}">
        <p14:creationId xmlns:p14="http://schemas.microsoft.com/office/powerpoint/2010/main" val="3783904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43</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Has the ability to allow greater employee movement while still remaining anchored 100% of the time.</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Both anchors do not need to be attached for the lanyard to arrest a fall. </a:t>
            </a:r>
          </a:p>
          <a:p>
            <a:pPr marL="457200" marR="0">
              <a:spcBef>
                <a:spcPts val="0"/>
              </a:spcBef>
              <a:spcAft>
                <a:spcPts val="60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62</a:t>
            </a:fld>
            <a:endParaRPr lang="en-US"/>
          </a:p>
        </p:txBody>
      </p:sp>
    </p:spTree>
    <p:extLst>
      <p:ext uri="{BB962C8B-B14F-4D97-AF65-F5344CB8AC3E}">
        <p14:creationId xmlns:p14="http://schemas.microsoft.com/office/powerpoint/2010/main" val="2053992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43</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This can be a rope, webbing, or cable lanyard.</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63</a:t>
            </a:fld>
            <a:endParaRPr lang="en-US"/>
          </a:p>
        </p:txBody>
      </p:sp>
    </p:spTree>
    <p:extLst>
      <p:ext uri="{BB962C8B-B14F-4D97-AF65-F5344CB8AC3E}">
        <p14:creationId xmlns:p14="http://schemas.microsoft.com/office/powerpoint/2010/main" val="2741696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43</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 rapid deployment of the webbing will cause a braking mechanism in the housing to engage, which will arrest the fall.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SRL has a retracting line that attaches to the D-Ring</a:t>
            </a:r>
            <a:r>
              <a:rPr lang="en-US" sz="120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1"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1" smtClean="0">
                <a:effectLst/>
                <a:latin typeface="Times New Roman" panose="02020603050405020304" pitchFamily="18" charset="0"/>
                <a:ea typeface="Times New Roman" panose="02020603050405020304" pitchFamily="18" charset="0"/>
                <a:cs typeface="Times New Roman" panose="02020603050405020304" pitchFamily="18" charset="0"/>
              </a:rPr>
              <a:t>Add three (3) additional feet to the calculation due to the need for the worker’s body to straighten out in the fall</a:t>
            </a:r>
          </a:p>
          <a:p>
            <a:pPr marL="171450" marR="0" lvl="0" indent="-171450">
              <a:spcBef>
                <a:spcPts val="600"/>
              </a:spcBef>
              <a:spcAft>
                <a:spcPts val="600"/>
              </a:spcAft>
              <a:buFont typeface="Arial" panose="020B0604020202020204" pitchFamily="34" charset="0"/>
              <a:buChar char="•"/>
            </a:pP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64</a:t>
            </a:fld>
            <a:endParaRPr lang="en-US"/>
          </a:p>
        </p:txBody>
      </p:sp>
    </p:spTree>
    <p:extLst>
      <p:ext uri="{BB962C8B-B14F-4D97-AF65-F5344CB8AC3E}">
        <p14:creationId xmlns:p14="http://schemas.microsoft.com/office/powerpoint/2010/main" val="19119683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44</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Both anchors with a double PFL do not need to be engaged for the system to arrest a fall</a:t>
            </a: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Some</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refer to these as SRLs</a:t>
            </a:r>
            <a:endParaRPr lang="en-US" sz="1200" kern="1200" baseline="0" dirty="0" smtClean="0">
              <a:solidFill>
                <a:schemeClr val="tx1"/>
              </a:solidFill>
              <a:effectLst/>
              <a:latin typeface="+mn-lt"/>
              <a:ea typeface="+mn-ea"/>
              <a:cs typeface="+mn-cs"/>
            </a:endParaRPr>
          </a:p>
          <a:p>
            <a:pPr marL="171450" marR="0" lvl="0" indent="-171450">
              <a:spcBef>
                <a:spcPts val="600"/>
              </a:spcBef>
              <a:spcAft>
                <a:spcPts val="600"/>
              </a:spcAft>
              <a:buFont typeface="Arial" panose="020B0604020202020204" pitchFamily="34" charset="0"/>
              <a:buChar char="•"/>
            </a:pPr>
            <a:r>
              <a:rPr lang="en-US" sz="1200" kern="1200" baseline="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referred devices worn when working with an aerial work platform</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Retracting line attaches to anchor point</a:t>
            </a:r>
          </a:p>
          <a:p>
            <a:pPr marL="171450" marR="0" lvl="0" indent="-171450">
              <a:spcBef>
                <a:spcPts val="600"/>
              </a:spcBef>
              <a:spcAft>
                <a:spcPts val="600"/>
              </a:spcAft>
              <a:buFont typeface="Arial" panose="020B0604020202020204" pitchFamily="34" charset="0"/>
              <a:buChar char="•"/>
            </a:pPr>
            <a:r>
              <a:rPr lang="en-US" sz="1200" kern="1200" dirty="0" smtClean="0">
                <a:solidFill>
                  <a:schemeClr val="tx1"/>
                </a:solidFill>
                <a:effectLst/>
                <a:latin typeface="+mn-lt"/>
                <a:ea typeface="+mn-ea"/>
                <a:cs typeface="+mn-cs"/>
              </a:rPr>
              <a:t>Similar to Y Lanyards,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double PFLs allow for 100% anchoring and otherwise function the same as a single PFL</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65</a:t>
            </a:fld>
            <a:endParaRPr lang="en-US"/>
          </a:p>
        </p:txBody>
      </p:sp>
    </p:spTree>
    <p:extLst>
      <p:ext uri="{BB962C8B-B14F-4D97-AF65-F5344CB8AC3E}">
        <p14:creationId xmlns:p14="http://schemas.microsoft.com/office/powerpoint/2010/main" val="4072200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44</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Both of these devices are required to be able to withstand 5000 lbs. of force and 3600 lbs. of forced at the gate.</a:t>
            </a:r>
          </a:p>
          <a:p>
            <a:pPr marL="457200" marR="0">
              <a:spcBef>
                <a:spcPts val="0"/>
              </a:spcBef>
              <a:spcAft>
                <a:spcPts val="60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66</a:t>
            </a:fld>
            <a:endParaRPr lang="en-US"/>
          </a:p>
        </p:txBody>
      </p:sp>
    </p:spTree>
    <p:extLst>
      <p:ext uri="{BB962C8B-B14F-4D97-AF65-F5344CB8AC3E}">
        <p14:creationId xmlns:p14="http://schemas.microsoft.com/office/powerpoint/2010/main" val="461596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tabLst>
                <a:tab pos="2647950" algn="l"/>
              </a:tabLst>
            </a:pPr>
            <a:r>
              <a:rPr lang="en-US" sz="1200" b="1" kern="1200" dirty="0" smtClean="0">
                <a:solidFill>
                  <a:schemeClr val="tx1"/>
                </a:solidFill>
                <a:effectLst/>
                <a:latin typeface="+mn-lt"/>
                <a:ea typeface="+mn-ea"/>
                <a:cs typeface="+mn-cs"/>
              </a:rPr>
              <a:t>SG page 44</a:t>
            </a:r>
          </a:p>
          <a:p>
            <a:pPr marL="0" marR="0">
              <a:spcBef>
                <a:spcPts val="600"/>
              </a:spcBef>
              <a:spcAft>
                <a:spcPts val="600"/>
              </a:spcAft>
              <a:tabLst>
                <a:tab pos="2647950" algn="l"/>
              </a:tabLs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Certain harnesses may have D-rings located at the chest or hips, but the proper location for a fall arrest system is on the back.</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67</a:t>
            </a:fld>
            <a:endParaRPr lang="en-US"/>
          </a:p>
        </p:txBody>
      </p:sp>
    </p:spTree>
    <p:extLst>
      <p:ext uri="{BB962C8B-B14F-4D97-AF65-F5344CB8AC3E}">
        <p14:creationId xmlns:p14="http://schemas.microsoft.com/office/powerpoint/2010/main" val="774863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45 </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This allows the worker to move either up or down the lifeline while still maintaining fall protection.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68</a:t>
            </a:fld>
            <a:endParaRPr lang="en-US"/>
          </a:p>
        </p:txBody>
      </p:sp>
    </p:spTree>
    <p:extLst>
      <p:ext uri="{BB962C8B-B14F-4D97-AF65-F5344CB8AC3E}">
        <p14:creationId xmlns:p14="http://schemas.microsoft.com/office/powerpoint/2010/main" val="17371367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45 </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Lifelines come in a variety of materials and widths.</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 lifeline is fixed between two anchor points and allows for movement by a worker.</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69</a:t>
            </a:fld>
            <a:endParaRPr lang="en-US"/>
          </a:p>
        </p:txBody>
      </p:sp>
    </p:spTree>
    <p:extLst>
      <p:ext uri="{BB962C8B-B14F-4D97-AF65-F5344CB8AC3E}">
        <p14:creationId xmlns:p14="http://schemas.microsoft.com/office/powerpoint/2010/main" val="1151540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SG page vi</a:t>
            </a:r>
            <a:endParaRPr lang="en-US" sz="1200" kern="1200" dirty="0" smtClean="0">
              <a:solidFill>
                <a:schemeClr val="tx1"/>
              </a:solidFill>
              <a:effectLst/>
              <a:latin typeface="+mn-lt"/>
              <a:ea typeface="+mn-ea"/>
              <a:cs typeface="+mn-cs"/>
            </a:endParaRPr>
          </a:p>
          <a:p>
            <a:r>
              <a:rPr lang="en-US" b="1" dirty="0" smtClean="0"/>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the objectives for each module.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the module objectives are also listed on the first page of each module.</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7</a:t>
            </a:fld>
            <a:endParaRPr lang="en-US"/>
          </a:p>
        </p:txBody>
      </p:sp>
    </p:spTree>
    <p:extLst>
      <p:ext uri="{BB962C8B-B14F-4D97-AF65-F5344CB8AC3E}">
        <p14:creationId xmlns:p14="http://schemas.microsoft.com/office/powerpoint/2010/main" val="32240452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pages 46-48 </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Fall restraint – keeps the person at a specific distance from the hazard.</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Limitations – mobility</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Fall positioning – works in conjunction with fall arrest system and allows hands-free work.</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Limitations – mobility, weak anchor points</a:t>
            </a:r>
          </a:p>
          <a:p>
            <a:pPr marL="171450" marR="0" lvl="0"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Fall arrest – designed to stop a free fall in a controlled manner.</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Limitations - Weak anchor points, free falling too far, insufficient fall clearance, not aware of swing falls, falling out of a harness, either not properly sized or donned</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70</a:t>
            </a:fld>
            <a:endParaRPr lang="en-US"/>
          </a:p>
        </p:txBody>
      </p:sp>
    </p:spTree>
    <p:extLst>
      <p:ext uri="{BB962C8B-B14F-4D97-AF65-F5344CB8AC3E}">
        <p14:creationId xmlns:p14="http://schemas.microsoft.com/office/powerpoint/2010/main" val="603661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1000"/>
              </a:spcAft>
            </a:pPr>
            <a:r>
              <a:rPr lang="en-US" sz="1200" b="1" kern="1200" dirty="0" smtClean="0">
                <a:solidFill>
                  <a:schemeClr val="tx1"/>
                </a:solidFill>
                <a:effectLst/>
                <a:latin typeface="+mn-lt"/>
                <a:ea typeface="+mn-ea"/>
                <a:cs typeface="+mn-cs"/>
              </a:rPr>
              <a:t>SG page 50</a:t>
            </a:r>
          </a:p>
          <a:p>
            <a:pPr marL="0" marR="0">
              <a:lnSpc>
                <a:spcPct val="105000"/>
              </a:lnSpc>
              <a:spcBef>
                <a:spcPts val="600"/>
              </a:spcBef>
              <a:spcAft>
                <a:spcPts val="10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lnSpc>
                <a:spcPct val="105000"/>
              </a:lnSpc>
              <a:spcBef>
                <a:spcPts val="60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15 minutes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Components Identification Activity Worksheet (SG p. 50)</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identifying the components of a fall protection system.</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Directions</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lvl="0" indent="-228600">
              <a:buFont typeface="+mj-lt"/>
              <a:buAutoNum type="arabicPeriod"/>
            </a:pPr>
            <a:r>
              <a:rPr lang="en-US" sz="1200" kern="1200" dirty="0" smtClean="0">
                <a:solidFill>
                  <a:schemeClr val="tx1"/>
                </a:solidFill>
                <a:effectLst/>
                <a:latin typeface="+mn-lt"/>
                <a:ea typeface="+mn-ea"/>
                <a:cs typeface="+mn-cs"/>
              </a:rPr>
              <a:t>Direct students to the Components Identification Activity Worksheet.</a:t>
            </a:r>
          </a:p>
          <a:p>
            <a:pPr marL="228600" lvl="0" indent="-228600">
              <a:buFont typeface="+mj-lt"/>
              <a:buAutoNum type="arabicPeriod"/>
            </a:pPr>
            <a:r>
              <a:rPr lang="en-US" sz="1200" kern="1200" dirty="0" smtClean="0">
                <a:solidFill>
                  <a:schemeClr val="tx1"/>
                </a:solidFill>
                <a:effectLst/>
                <a:latin typeface="+mn-lt"/>
                <a:ea typeface="+mn-ea"/>
                <a:cs typeface="+mn-cs"/>
              </a:rPr>
              <a:t>Assign each table group one of the following topics: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Anchors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Body Wear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Connecting Devices</a:t>
            </a:r>
          </a:p>
          <a:p>
            <a:pPr marL="228600" lvl="0" indent="-228600">
              <a:buFont typeface="+mj-lt"/>
              <a:buAutoNum type="arabicPeriod"/>
            </a:pPr>
            <a:r>
              <a:rPr lang="en-US" sz="1200" kern="1200" dirty="0" smtClean="0">
                <a:solidFill>
                  <a:schemeClr val="tx1"/>
                </a:solidFill>
                <a:effectLst/>
                <a:latin typeface="+mn-lt"/>
                <a:ea typeface="+mn-ea"/>
                <a:cs typeface="+mn-cs"/>
              </a:rPr>
              <a:t>If there are more than three groups, give more than one group the same topic.</a:t>
            </a:r>
          </a:p>
          <a:p>
            <a:pPr marL="228600" lvl="0" indent="-228600">
              <a:buFont typeface="+mj-lt"/>
              <a:buAutoNum type="arabicPeriod"/>
            </a:pPr>
            <a:r>
              <a:rPr lang="en-US" sz="1200" kern="1200" dirty="0" smtClean="0">
                <a:solidFill>
                  <a:schemeClr val="tx1"/>
                </a:solidFill>
                <a:effectLst/>
                <a:latin typeface="+mn-lt"/>
                <a:ea typeface="+mn-ea"/>
                <a:cs typeface="+mn-cs"/>
              </a:rPr>
              <a:t>Allow 10 minutes for groups to complete the worksheet by identifying the components within their assigned topic, as well as any limitations, pros, or cons.</a:t>
            </a:r>
          </a:p>
          <a:p>
            <a:pPr marL="228600" lvl="0" indent="-228600">
              <a:buFont typeface="+mj-lt"/>
              <a:buAutoNum type="arabicPeriod"/>
            </a:pPr>
            <a:r>
              <a:rPr lang="en-US" sz="1200" kern="1200" dirty="0" smtClean="0">
                <a:solidFill>
                  <a:schemeClr val="tx1"/>
                </a:solidFill>
                <a:effectLst/>
                <a:latin typeface="+mn-lt"/>
                <a:ea typeface="+mn-ea"/>
                <a:cs typeface="+mn-cs"/>
              </a:rPr>
              <a:t>After the 10 minutes, have each group teach back their responses to the class.  As a facilitator, ensure that the correct information is being taught to the class.</a:t>
            </a: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71</a:t>
            </a:fld>
            <a:endParaRPr lang="en-US"/>
          </a:p>
        </p:txBody>
      </p:sp>
    </p:spTree>
    <p:extLst>
      <p:ext uri="{BB962C8B-B14F-4D97-AF65-F5344CB8AC3E}">
        <p14:creationId xmlns:p14="http://schemas.microsoft.com/office/powerpoint/2010/main" val="2873008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questions on the slide.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72</a:t>
            </a:fld>
            <a:endParaRPr lang="en-US"/>
          </a:p>
        </p:txBody>
      </p:sp>
    </p:spTree>
    <p:extLst>
      <p:ext uri="{BB962C8B-B14F-4D97-AF65-F5344CB8AC3E}">
        <p14:creationId xmlns:p14="http://schemas.microsoft.com/office/powerpoint/2010/main" val="4748319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51</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will complete the answers to the quiz questions in the SG.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lvl="0" indent="-2286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the answers as a class.</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73</a:t>
            </a:fld>
            <a:endParaRPr lang="en-US"/>
          </a:p>
        </p:txBody>
      </p:sp>
    </p:spTree>
    <p:extLst>
      <p:ext uri="{BB962C8B-B14F-4D97-AF65-F5344CB8AC3E}">
        <p14:creationId xmlns:p14="http://schemas.microsoft.com/office/powerpoint/2010/main" val="3527341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fr-FR" sz="1200" b="1" kern="1200" dirty="0" smtClean="0">
                <a:solidFill>
                  <a:schemeClr val="tx1"/>
                </a:solidFill>
                <a:effectLst/>
                <a:latin typeface="+mn-lt"/>
                <a:ea typeface="+mn-ea"/>
                <a:cs typeface="+mn-cs"/>
              </a:rPr>
              <a:t>SG page 51</a:t>
            </a:r>
          </a:p>
          <a:p>
            <a:pPr marL="0" marR="0">
              <a:spcBef>
                <a:spcPts val="60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Quiz Answers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a:pPr>
            <a:r>
              <a:rPr lang="en-US" sz="1200" kern="1200" dirty="0" smtClean="0">
                <a:solidFill>
                  <a:schemeClr val="tx1"/>
                </a:solidFill>
                <a:effectLst/>
                <a:latin typeface="+mn-lt"/>
                <a:ea typeface="+mn-ea"/>
                <a:cs typeface="+mn-cs"/>
              </a:rPr>
              <a:t>I - Lanyard, SG p. 42</a:t>
            </a:r>
          </a:p>
          <a:p>
            <a:pPr marL="228600" lvl="0" indent="-228600">
              <a:buFont typeface="+mj-lt"/>
              <a:buAutoNum type="arabicPeriod"/>
            </a:pPr>
            <a:r>
              <a:rPr lang="en-US" sz="1200" kern="1200" dirty="0" smtClean="0">
                <a:solidFill>
                  <a:schemeClr val="tx1"/>
                </a:solidFill>
                <a:effectLst/>
                <a:latin typeface="+mn-lt"/>
                <a:ea typeface="+mn-ea"/>
                <a:cs typeface="+mn-cs"/>
              </a:rPr>
              <a:t>C – Body belt, SG p. 41</a:t>
            </a:r>
          </a:p>
          <a:p>
            <a:pPr marL="228600" lvl="0" indent="-228600">
              <a:buFont typeface="+mj-lt"/>
              <a:buAutoNum type="arabicPeriod"/>
            </a:pPr>
            <a:r>
              <a:rPr lang="en-US" sz="1200" kern="1200" dirty="0" smtClean="0">
                <a:solidFill>
                  <a:schemeClr val="tx1"/>
                </a:solidFill>
                <a:effectLst/>
                <a:latin typeface="+mn-lt"/>
                <a:ea typeface="+mn-ea"/>
                <a:cs typeface="+mn-cs"/>
              </a:rPr>
              <a:t>A – Beam strap, SG p. 39</a:t>
            </a:r>
          </a:p>
          <a:p>
            <a:pPr marL="228600" lvl="0" indent="-228600">
              <a:buFont typeface="+mj-lt"/>
              <a:buAutoNum type="arabicPeriod"/>
            </a:pPr>
            <a:r>
              <a:rPr lang="en-US" sz="1200" kern="1200" dirty="0" smtClean="0">
                <a:solidFill>
                  <a:schemeClr val="tx1"/>
                </a:solidFill>
                <a:effectLst/>
                <a:latin typeface="+mn-lt"/>
                <a:ea typeface="+mn-ea"/>
                <a:cs typeface="+mn-cs"/>
              </a:rPr>
              <a:t>L – D-ring, SG p. 44</a:t>
            </a:r>
          </a:p>
          <a:p>
            <a:pPr marL="228600" lvl="0" indent="-228600">
              <a:buFont typeface="+mj-lt"/>
              <a:buAutoNum type="arabicPeriod"/>
            </a:pPr>
            <a:r>
              <a:rPr lang="en-US" sz="1200" kern="1200" dirty="0" smtClean="0">
                <a:solidFill>
                  <a:schemeClr val="tx1"/>
                </a:solidFill>
                <a:effectLst/>
                <a:latin typeface="+mn-lt"/>
                <a:ea typeface="+mn-ea"/>
                <a:cs typeface="+mn-cs"/>
              </a:rPr>
              <a:t>J – Rope grab, SG p. 45</a:t>
            </a:r>
          </a:p>
          <a:p>
            <a:pPr marL="228600" lvl="0" indent="-228600">
              <a:buFont typeface="+mj-lt"/>
              <a:buAutoNum type="arabicPeriod"/>
            </a:pPr>
            <a:r>
              <a:rPr lang="en-US" sz="1200" kern="1200" dirty="0" smtClean="0">
                <a:solidFill>
                  <a:schemeClr val="tx1"/>
                </a:solidFill>
                <a:effectLst/>
                <a:latin typeface="+mn-lt"/>
                <a:ea typeface="+mn-ea"/>
                <a:cs typeface="+mn-cs"/>
              </a:rPr>
              <a:t>F - Carabiner, SG p. 44</a:t>
            </a:r>
          </a:p>
          <a:p>
            <a:pPr marL="228600" lvl="0" indent="-228600">
              <a:buFont typeface="+mj-lt"/>
              <a:buAutoNum type="arabicPeriod"/>
            </a:pPr>
            <a:r>
              <a:rPr lang="en-US" sz="1200" kern="1200" dirty="0" smtClean="0">
                <a:solidFill>
                  <a:schemeClr val="tx1"/>
                </a:solidFill>
                <a:effectLst/>
                <a:latin typeface="+mn-lt"/>
                <a:ea typeface="+mn-ea"/>
                <a:cs typeface="+mn-cs"/>
              </a:rPr>
              <a:t>H – Full body harness, SG p. 41</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74</a:t>
            </a:fld>
            <a:endParaRPr lang="en-US"/>
          </a:p>
        </p:txBody>
      </p:sp>
    </p:spTree>
    <p:extLst>
      <p:ext uri="{BB962C8B-B14F-4D97-AF65-F5344CB8AC3E}">
        <p14:creationId xmlns:p14="http://schemas.microsoft.com/office/powerpoint/2010/main" val="37129311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fr-FR" sz="1200" b="1" kern="1200" dirty="0" smtClean="0">
                <a:solidFill>
                  <a:schemeClr val="tx1"/>
                </a:solidFill>
                <a:effectLst/>
                <a:latin typeface="+mn-lt"/>
                <a:ea typeface="+mn-ea"/>
                <a:cs typeface="+mn-cs"/>
              </a:rPr>
              <a:t>SG page 47</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Quiz Answers</a:t>
            </a: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buFont typeface="+mj-lt"/>
              <a:buAutoNum type="arabicPeriod" startAt="8"/>
            </a:pPr>
            <a:r>
              <a:rPr lang="en-US" sz="1200" kern="1200" dirty="0" smtClean="0">
                <a:solidFill>
                  <a:schemeClr val="tx1"/>
                </a:solidFill>
                <a:effectLst/>
                <a:latin typeface="+mn-lt"/>
                <a:ea typeface="+mn-ea"/>
                <a:cs typeface="+mn-cs"/>
              </a:rPr>
              <a:t>a, SG pp. 36-37</a:t>
            </a:r>
          </a:p>
          <a:p>
            <a:pPr marL="0" marR="0">
              <a:spcBef>
                <a:spcPts val="600"/>
              </a:spcBef>
              <a:spcAft>
                <a:spcPts val="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recommend taking a 5 to 10 minute break after this module.  Allow students to stand up, stretch, use the facilities, etc.  Make sure you clearly communicate what time you expect them to return and start the next module.</a:t>
            </a:r>
            <a:endParaRPr lang="en-US"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75</a:t>
            </a:fld>
            <a:endParaRPr lang="en-US"/>
          </a:p>
        </p:txBody>
      </p:sp>
    </p:spTree>
    <p:extLst>
      <p:ext uri="{BB962C8B-B14F-4D97-AF65-F5344CB8AC3E}">
        <p14:creationId xmlns:p14="http://schemas.microsoft.com/office/powerpoint/2010/main" val="30313772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55</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Upon completion of Module Two, the student will be able to: </a:t>
            </a:r>
          </a:p>
          <a:p>
            <a:pPr marL="628650" marR="0" lvl="1" indent="-171450">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Explain the differences in the hierarchy of controls.</a:t>
            </a:r>
          </a:p>
          <a:p>
            <a:pPr marL="628650" marR="0" lvl="1"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Analyze a situation and recommend the most effective control.</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76</a:t>
            </a:fld>
            <a:endParaRPr lang="en-US"/>
          </a:p>
        </p:txBody>
      </p:sp>
    </p:spTree>
    <p:extLst>
      <p:ext uri="{BB962C8B-B14F-4D97-AF65-F5344CB8AC3E}">
        <p14:creationId xmlns:p14="http://schemas.microsoft.com/office/powerpoint/2010/main" val="26492464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57 </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Inspections are a means of lengthening the life of equipment and proactively catching any issues before they occur.</a:t>
            </a:r>
          </a:p>
          <a:p>
            <a:pPr marL="342900" marR="0" lvl="0" indent="-342900">
              <a:spcBef>
                <a:spcPts val="0"/>
              </a:spcBef>
              <a:spcAft>
                <a:spcPts val="60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The next several slides will go through what to look for and the step by step inspection process on harnesses, lanyards, and SRLs.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77</a:t>
            </a:fld>
            <a:endParaRPr lang="en-US"/>
          </a:p>
        </p:txBody>
      </p:sp>
    </p:spTree>
    <p:extLst>
      <p:ext uri="{BB962C8B-B14F-4D97-AF65-F5344CB8AC3E}">
        <p14:creationId xmlns:p14="http://schemas.microsoft.com/office/powerpoint/2010/main" val="34744785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tabLst>
                <a:tab pos="2647950" algn="l"/>
              </a:tabLst>
            </a:pPr>
            <a:r>
              <a:rPr lang="en-US" sz="1200" b="1" kern="1200" dirty="0" smtClean="0">
                <a:solidFill>
                  <a:schemeClr val="tx1"/>
                </a:solidFill>
                <a:effectLst/>
                <a:latin typeface="+mn-lt"/>
                <a:ea typeface="+mn-ea"/>
                <a:cs typeface="+mn-cs"/>
              </a:rPr>
              <a:t>SG page 58</a:t>
            </a:r>
          </a:p>
          <a:p>
            <a:pPr marL="0" marR="0">
              <a:spcBef>
                <a:spcPts val="600"/>
              </a:spcBef>
              <a:spcAft>
                <a:spcPts val="600"/>
              </a:spcAft>
              <a:tabLst>
                <a:tab pos="2647950" algn="l"/>
              </a:tabLs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how to inspect a harness.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should demonstrate this process either during these slides or at the end of the slides.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78</a:t>
            </a:fld>
            <a:endParaRPr lang="en-US"/>
          </a:p>
        </p:txBody>
      </p:sp>
    </p:spTree>
    <p:extLst>
      <p:ext uri="{BB962C8B-B14F-4D97-AF65-F5344CB8AC3E}">
        <p14:creationId xmlns:p14="http://schemas.microsoft.com/office/powerpoint/2010/main" val="34878484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tabLst>
                <a:tab pos="2647950" algn="l"/>
              </a:tabLst>
            </a:pPr>
            <a:r>
              <a:rPr lang="en-US" sz="1200" b="1" kern="1200" dirty="0" smtClean="0">
                <a:solidFill>
                  <a:schemeClr val="tx1"/>
                </a:solidFill>
                <a:effectLst/>
                <a:latin typeface="+mn-lt"/>
                <a:ea typeface="+mn-ea"/>
                <a:cs typeface="+mn-cs"/>
              </a:rPr>
              <a:t>SG page 58</a:t>
            </a:r>
          </a:p>
          <a:p>
            <a:pPr marL="0" marR="0">
              <a:spcBef>
                <a:spcPts val="600"/>
              </a:spcBef>
              <a:spcAft>
                <a:spcPts val="600"/>
              </a:spcAft>
              <a:tabLst>
                <a:tab pos="2647950" algn="l"/>
              </a:tabLs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how to inspect a harness.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should demonstrate this process either during these slides or at the end of the slides.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79</a:t>
            </a:fld>
            <a:endParaRPr lang="en-US"/>
          </a:p>
        </p:txBody>
      </p:sp>
    </p:spTree>
    <p:extLst>
      <p:ext uri="{BB962C8B-B14F-4D97-AF65-F5344CB8AC3E}">
        <p14:creationId xmlns:p14="http://schemas.microsoft.com/office/powerpoint/2010/main" val="376217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SG page vi</a:t>
            </a:r>
            <a:endParaRPr lang="en-US" sz="1200" kern="1200" dirty="0" smtClean="0">
              <a:solidFill>
                <a:schemeClr val="tx1"/>
              </a:solidFill>
              <a:effectLst/>
              <a:latin typeface="+mn-lt"/>
              <a:ea typeface="+mn-ea"/>
              <a:cs typeface="+mn-cs"/>
            </a:endParaRPr>
          </a:p>
          <a:p>
            <a:r>
              <a:rPr lang="en-US" b="1" dirty="0" smtClean="0"/>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the objectives for each module.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the module objectives are also listed on the first page of each module.</a:t>
            </a:r>
          </a:p>
          <a:p>
            <a:endParaRPr lang="en-US" dirty="0"/>
          </a:p>
        </p:txBody>
      </p:sp>
      <p:sp>
        <p:nvSpPr>
          <p:cNvPr id="4" name="Slide Number Placeholder 3"/>
          <p:cNvSpPr>
            <a:spLocks noGrp="1"/>
          </p:cNvSpPr>
          <p:nvPr>
            <p:ph type="sldNum" sz="quarter" idx="10"/>
          </p:nvPr>
        </p:nvSpPr>
        <p:spPr/>
        <p:txBody>
          <a:bodyPr/>
          <a:lstStyle/>
          <a:p>
            <a:fld id="{EA7A4110-1153-4504-81F7-E862A9422152}" type="slidenum">
              <a:rPr lang="en-US" smtClean="0"/>
              <a:t>8</a:t>
            </a:fld>
            <a:endParaRPr lang="en-US"/>
          </a:p>
        </p:txBody>
      </p:sp>
    </p:spTree>
    <p:extLst>
      <p:ext uri="{BB962C8B-B14F-4D97-AF65-F5344CB8AC3E}">
        <p14:creationId xmlns:p14="http://schemas.microsoft.com/office/powerpoint/2010/main" val="12371163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tabLst>
                <a:tab pos="2647950" algn="l"/>
              </a:tabLst>
            </a:pPr>
            <a:r>
              <a:rPr lang="en-US" sz="1200" b="1" kern="1200" dirty="0" smtClean="0">
                <a:solidFill>
                  <a:schemeClr val="tx1"/>
                </a:solidFill>
                <a:effectLst/>
                <a:latin typeface="+mn-lt"/>
                <a:ea typeface="+mn-ea"/>
                <a:cs typeface="+mn-cs"/>
              </a:rPr>
              <a:t>SG page 58</a:t>
            </a:r>
          </a:p>
          <a:p>
            <a:pPr marL="0" marR="0">
              <a:spcBef>
                <a:spcPts val="600"/>
              </a:spcBef>
              <a:spcAft>
                <a:spcPts val="600"/>
              </a:spcAft>
              <a:tabLst>
                <a:tab pos="2647950" algn="l"/>
              </a:tabLs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how to inspect a harness.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should demonstrate this process either during these slides or at the end of the slides.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80</a:t>
            </a:fld>
            <a:endParaRPr lang="en-US"/>
          </a:p>
        </p:txBody>
      </p:sp>
    </p:spTree>
    <p:extLst>
      <p:ext uri="{BB962C8B-B14F-4D97-AF65-F5344CB8AC3E}">
        <p14:creationId xmlns:p14="http://schemas.microsoft.com/office/powerpoint/2010/main" val="14966917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pages 59-60</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Full Body Inspection Checklist / Log located in the SG.  This is checklist/log may not be what is used on your site.  Check with your Health &amp; Safety Specialist or Supervisor to determine what is available to you.</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signs of damage to webbing and rope lanyards located in the SG.</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81</a:t>
            </a:fld>
            <a:endParaRPr lang="en-US"/>
          </a:p>
        </p:txBody>
      </p:sp>
    </p:spTree>
    <p:extLst>
      <p:ext uri="{BB962C8B-B14F-4D97-AF65-F5344CB8AC3E}">
        <p14:creationId xmlns:p14="http://schemas.microsoft.com/office/powerpoint/2010/main" val="33248637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tabLst>
                <a:tab pos="2647950" algn="l"/>
              </a:tabLst>
            </a:pPr>
            <a:r>
              <a:rPr lang="en-US" sz="1200" b="1" kern="1200" dirty="0" smtClean="0">
                <a:solidFill>
                  <a:schemeClr val="tx1"/>
                </a:solidFill>
                <a:effectLst/>
                <a:latin typeface="+mn-lt"/>
                <a:ea typeface="+mn-ea"/>
                <a:cs typeface="+mn-cs"/>
              </a:rPr>
              <a:t>SG page 61</a:t>
            </a:r>
          </a:p>
          <a:p>
            <a:pPr marL="0" marR="0">
              <a:spcBef>
                <a:spcPts val="600"/>
              </a:spcBef>
              <a:spcAft>
                <a:spcPts val="600"/>
              </a:spcAft>
              <a:tabLst>
                <a:tab pos="2647950" algn="l"/>
              </a:tabLs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Show how to inspect a lanyard.</a:t>
            </a:r>
          </a:p>
          <a:p>
            <a:pPr marL="342900" marR="0" lvl="0" indent="-342900">
              <a:spcBef>
                <a:spcPts val="0"/>
              </a:spcBef>
              <a:spcAft>
                <a:spcPts val="600"/>
              </a:spcAft>
              <a:buFont typeface="Symbol" panose="05050102010706020507" pitchFamily="18" charset="2"/>
              <a:buChar char=""/>
            </a:pPr>
            <a:r>
              <a:rPr lang="en-US" sz="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Facilitator should demonstrate this process either during these slides or at the end of the slides.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82</a:t>
            </a:fld>
            <a:endParaRPr lang="en-US"/>
          </a:p>
        </p:txBody>
      </p:sp>
    </p:spTree>
    <p:extLst>
      <p:ext uri="{BB962C8B-B14F-4D97-AF65-F5344CB8AC3E}">
        <p14:creationId xmlns:p14="http://schemas.microsoft.com/office/powerpoint/2010/main" val="542090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tabLst>
                <a:tab pos="2647950" algn="l"/>
              </a:tabLst>
            </a:pPr>
            <a:r>
              <a:rPr lang="en-US" sz="1200" b="1" kern="1200" dirty="0" smtClean="0">
                <a:solidFill>
                  <a:schemeClr val="tx1"/>
                </a:solidFill>
                <a:effectLst/>
                <a:latin typeface="+mn-lt"/>
                <a:ea typeface="+mn-ea"/>
                <a:cs typeface="+mn-cs"/>
              </a:rPr>
              <a:t>SG page 51</a:t>
            </a:r>
          </a:p>
          <a:p>
            <a:pPr marL="0" marR="0">
              <a:spcBef>
                <a:spcPts val="600"/>
              </a:spcBef>
              <a:spcAft>
                <a:spcPts val="600"/>
              </a:spcAft>
              <a:tabLst>
                <a:tab pos="2647950" algn="l"/>
              </a:tabLs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Show how to inspect a lanyard.</a:t>
            </a:r>
          </a:p>
          <a:p>
            <a:pPr marL="342900" marR="0" lvl="0" indent="-342900">
              <a:spcBef>
                <a:spcPts val="0"/>
              </a:spcBef>
              <a:spcAft>
                <a:spcPts val="600"/>
              </a:spcAft>
              <a:buFont typeface="Symbol" panose="05050102010706020507" pitchFamily="18" charset="2"/>
              <a:buChar char=""/>
            </a:pPr>
            <a:r>
              <a:rPr lang="en-US" sz="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Facilitator should demonstrate this process either during these slides or at the end of the slides.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83</a:t>
            </a:fld>
            <a:endParaRPr lang="en-US"/>
          </a:p>
        </p:txBody>
      </p:sp>
    </p:spTree>
    <p:extLst>
      <p:ext uri="{BB962C8B-B14F-4D97-AF65-F5344CB8AC3E}">
        <p14:creationId xmlns:p14="http://schemas.microsoft.com/office/powerpoint/2010/main" val="34030232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pages 56-57 </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Lanyard Inspection Checklist / Log located in the SG.  This is checklist/log may not be what is used on your site.  Check with your Health &amp; Safety Specialist or Supervisor to determine what is available to you.</a:t>
            </a:r>
          </a:p>
          <a:p>
            <a:pPr marL="171450" marR="0" lvl="0" indent="-171450">
              <a:spcBef>
                <a:spcPts val="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table with components of an SRL and what to inspect.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84</a:t>
            </a:fld>
            <a:endParaRPr lang="en-US"/>
          </a:p>
        </p:txBody>
      </p:sp>
    </p:spTree>
    <p:extLst>
      <p:ext uri="{BB962C8B-B14F-4D97-AF65-F5344CB8AC3E}">
        <p14:creationId xmlns:p14="http://schemas.microsoft.com/office/powerpoint/2010/main" val="38027258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64</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Show how to inspect an SRL.</a:t>
            </a:r>
          </a:p>
          <a:p>
            <a:pPr marL="342900" marR="0" lvl="0" indent="-342900">
              <a:spcBef>
                <a:spcPts val="0"/>
              </a:spcBef>
              <a:spcAft>
                <a:spcPts val="600"/>
              </a:spcAft>
              <a:buFont typeface="Symbol" panose="05050102010706020507" pitchFamily="18" charset="2"/>
              <a:buChar char=""/>
            </a:pPr>
            <a:r>
              <a:rPr lang="en-US" sz="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Facilitator should demonstrate this process either during these slides or at the end of the slides.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85</a:t>
            </a:fld>
            <a:endParaRPr lang="en-US"/>
          </a:p>
        </p:txBody>
      </p:sp>
    </p:spTree>
    <p:extLst>
      <p:ext uri="{BB962C8B-B14F-4D97-AF65-F5344CB8AC3E}">
        <p14:creationId xmlns:p14="http://schemas.microsoft.com/office/powerpoint/2010/main" val="32844511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64</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Show how to inspect an SRL.</a:t>
            </a:r>
          </a:p>
          <a:p>
            <a:pPr marL="342900" marR="0" lvl="0" indent="-342900">
              <a:spcBef>
                <a:spcPts val="0"/>
              </a:spcBef>
              <a:spcAft>
                <a:spcPts val="600"/>
              </a:spcAft>
              <a:buFont typeface="Symbol" panose="05050102010706020507" pitchFamily="18" charset="2"/>
              <a:buChar char=""/>
            </a:pPr>
            <a:r>
              <a:rPr lang="en-US" sz="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Facilitator should demonstrate this process either during these slides or at the end of the slides.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86</a:t>
            </a:fld>
            <a:endParaRPr lang="en-US"/>
          </a:p>
        </p:txBody>
      </p:sp>
    </p:spTree>
    <p:extLst>
      <p:ext uri="{BB962C8B-B14F-4D97-AF65-F5344CB8AC3E}">
        <p14:creationId xmlns:p14="http://schemas.microsoft.com/office/powerpoint/2010/main" val="22969513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64</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Show how to inspect an SRL.</a:t>
            </a:r>
          </a:p>
          <a:p>
            <a:pPr marL="342900" marR="0" lvl="0" indent="-342900">
              <a:spcBef>
                <a:spcPts val="0"/>
              </a:spcBef>
              <a:spcAft>
                <a:spcPts val="600"/>
              </a:spcAft>
              <a:buFont typeface="Symbol" panose="05050102010706020507" pitchFamily="18" charset="2"/>
              <a:buChar char=""/>
            </a:pPr>
            <a:r>
              <a:rPr lang="en-US" sz="120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Facilitator should demonstrate this process either during these slides or at the end of the slides.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87</a:t>
            </a:fld>
            <a:endParaRPr lang="en-US"/>
          </a:p>
        </p:txBody>
      </p:sp>
    </p:spTree>
    <p:extLst>
      <p:ext uri="{BB962C8B-B14F-4D97-AF65-F5344CB8AC3E}">
        <p14:creationId xmlns:p14="http://schemas.microsoft.com/office/powerpoint/2010/main" val="1013331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65</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SRL Inspection Checklist / Log located in the SG.  This is checklist/log may not be what is used on your site.  Check with your Health &amp; Safety Specialist or Supervisor to determine what is available to you.</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88</a:t>
            </a:fld>
            <a:endParaRPr lang="en-US"/>
          </a:p>
        </p:txBody>
      </p:sp>
    </p:spTree>
    <p:extLst>
      <p:ext uri="{BB962C8B-B14F-4D97-AF65-F5344CB8AC3E}">
        <p14:creationId xmlns:p14="http://schemas.microsoft.com/office/powerpoint/2010/main" val="29688031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 66</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Inspections must be done by each employee prior to using any fall protection device or system.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Best Practice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Pre-use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Completed before each use, and according to manufacturer’s specifications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Monthly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Equally as important as a pre-use inspection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An opportunity for the qualified person to coach or retrain the employee on the appropriate ways to inspect, maintain, use, or store their equipment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Annually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Test all equipment, as well as permanently installed systems, to ensure they are in good working order.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is up to each site to determine and communicate the expectation for their inspection criteria.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89</a:t>
            </a:fld>
            <a:endParaRPr lang="en-US"/>
          </a:p>
        </p:txBody>
      </p:sp>
    </p:spTree>
    <p:extLst>
      <p:ext uri="{BB962C8B-B14F-4D97-AF65-F5344CB8AC3E}">
        <p14:creationId xmlns:p14="http://schemas.microsoft.com/office/powerpoint/2010/main" val="122785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Fatal Risk Management is a continuation of the Fatality Prevention Program. </a:t>
            </a:r>
          </a:p>
          <a:p>
            <a:pPr marL="171450" indent="-171450">
              <a:buFont typeface="Arial" panose="020B0604020202020204" pitchFamily="34" charset="0"/>
              <a:buChar char="•"/>
            </a:pPr>
            <a:r>
              <a:rPr lang="en-US" dirty="0" smtClean="0"/>
              <a:t>Focus is placed on identifying Fatal Risks and Critical Controls in an attempt to safeguard all employees within the Company</a:t>
            </a:r>
          </a:p>
          <a:p>
            <a:pPr marL="171450" indent="-171450">
              <a:buFont typeface="Arial" panose="020B0604020202020204" pitchFamily="34" charset="0"/>
              <a:buChar char="•"/>
            </a:pPr>
            <a:r>
              <a:rPr lang="en-US" dirty="0" smtClean="0"/>
              <a:t>Fatal Risks are based on safety issues that have resulted in catastrophic events such as severe injury or death</a:t>
            </a:r>
          </a:p>
          <a:p>
            <a:pPr marL="171450" indent="-171450">
              <a:buFont typeface="Arial" panose="020B0604020202020204" pitchFamily="34" charset="0"/>
              <a:buChar char="•"/>
            </a:pPr>
            <a:r>
              <a:rPr lang="en-US" dirty="0" smtClean="0"/>
              <a:t>After identifying a Fatal Risk, Critical Control(s) are implemented to prevent death or mitigate the consequences of the Fatal Risk</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a:t>
            </a:fld>
            <a:endParaRPr lang="en-US"/>
          </a:p>
        </p:txBody>
      </p:sp>
    </p:spTree>
    <p:extLst>
      <p:ext uri="{BB962C8B-B14F-4D97-AF65-F5344CB8AC3E}">
        <p14:creationId xmlns:p14="http://schemas.microsoft.com/office/powerpoint/2010/main" val="34291821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200" dirty="0" smtClean="0">
                <a:solidFill>
                  <a:schemeClr val="tx1"/>
                </a:solidFill>
                <a:effectLst/>
                <a:latin typeface="+mn-lt"/>
                <a:ea typeface="+mn-ea"/>
                <a:cs typeface="+mn-cs"/>
              </a:rPr>
              <a:t>SG pages 67-69</a:t>
            </a:r>
          </a:p>
          <a:p>
            <a:pPr marL="0" marR="0">
              <a:spcBef>
                <a:spcPts val="600"/>
              </a:spcBef>
              <a:spcAft>
                <a:spcPts val="6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Review the tables in the SG and FG for cleaning and storage guidelines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90</a:t>
            </a:fld>
            <a:endParaRPr lang="en-US"/>
          </a:p>
        </p:txBody>
      </p:sp>
    </p:spTree>
    <p:extLst>
      <p:ext uri="{BB962C8B-B14F-4D97-AF65-F5344CB8AC3E}">
        <p14:creationId xmlns:p14="http://schemas.microsoft.com/office/powerpoint/2010/main" val="39070002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1000"/>
              </a:spcAft>
            </a:pPr>
            <a:r>
              <a:rPr lang="en-US" sz="1200" b="1" kern="1200" dirty="0" smtClean="0">
                <a:solidFill>
                  <a:schemeClr val="tx1"/>
                </a:solidFill>
                <a:effectLst/>
                <a:latin typeface="+mn-lt"/>
                <a:ea typeface="+mn-ea"/>
                <a:cs typeface="+mn-cs"/>
              </a:rPr>
              <a:t>SG pages 70-72</a:t>
            </a:r>
          </a:p>
          <a:p>
            <a:pPr marL="0" marR="0">
              <a:lnSpc>
                <a:spcPct val="105000"/>
              </a:lnSpc>
              <a:spcBef>
                <a:spcPts val="600"/>
              </a:spcBef>
              <a:spcAft>
                <a:spcPts val="10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a:t>
            </a:r>
          </a:p>
          <a:p>
            <a:pPr marL="0" marR="0">
              <a:lnSpc>
                <a:spcPct val="105000"/>
              </a:lnSpc>
              <a:spcBef>
                <a:spcPts val="60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Approximately  5-7 minutes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100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Components Identification Activity Worksheet (pp. 70-72)</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Purpose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600"/>
              </a:spcBef>
              <a:spcAft>
                <a:spcPts val="600"/>
              </a:spcAft>
              <a:buFont typeface="Arial" panose="020B0604020202020204" pitchFamily="34" charset="0"/>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activity reinforces this module’s lesson on the proper inspection and storage procedures.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Directions</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 students to the Is There an Issue Worksheet, located in the Student Guide.</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Allow 5 minutes for students to complete the worksheet by determining if the photos show proper storage or pass inspection.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next 8 slides are from this activity.</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600"/>
              </a:spcAft>
              <a:buFont typeface="+mj-lt"/>
              <a:buAutoNum type="arabicPeriod"/>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Discuss the answers for each photo.</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91</a:t>
            </a:fld>
            <a:endParaRPr lang="en-US"/>
          </a:p>
        </p:txBody>
      </p:sp>
    </p:spTree>
    <p:extLst>
      <p:ext uri="{BB962C8B-B14F-4D97-AF65-F5344CB8AC3E}">
        <p14:creationId xmlns:p14="http://schemas.microsoft.com/office/powerpoint/2010/main" val="17147914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pages 70-72</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Key</a:t>
            </a:r>
          </a:p>
          <a:p>
            <a:pPr marL="228600" marR="0" indent="-228600">
              <a:spcBef>
                <a:spcPts val="600"/>
              </a:spcBef>
              <a:spcAft>
                <a:spcPts val="0"/>
              </a:spcAft>
              <a:buFont typeface="+mj-lt"/>
              <a:buAutoNum type="arabicPeriod"/>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 there are tools on top of the equipment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92</a:t>
            </a:fld>
            <a:endParaRPr lang="en-US"/>
          </a:p>
        </p:txBody>
      </p:sp>
    </p:spTree>
    <p:extLst>
      <p:ext uri="{BB962C8B-B14F-4D97-AF65-F5344CB8AC3E}">
        <p14:creationId xmlns:p14="http://schemas.microsoft.com/office/powerpoint/2010/main" val="38660347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pages 70-72</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Key</a:t>
            </a:r>
          </a:p>
          <a:p>
            <a:pPr marL="228600" marR="0" indent="-228600">
              <a:spcBef>
                <a:spcPts val="0"/>
              </a:spcBef>
              <a:spcAft>
                <a:spcPts val="0"/>
              </a:spcAft>
              <a:buFont typeface="+mj-lt"/>
              <a:buAutoNum type="arabicPeriod" startAt="2"/>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93</a:t>
            </a:fld>
            <a:endParaRPr lang="en-US"/>
          </a:p>
        </p:txBody>
      </p:sp>
    </p:spTree>
    <p:extLst>
      <p:ext uri="{BB962C8B-B14F-4D97-AF65-F5344CB8AC3E}">
        <p14:creationId xmlns:p14="http://schemas.microsoft.com/office/powerpoint/2010/main" val="3704924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pages 70-72</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Key</a:t>
            </a:r>
          </a:p>
          <a:p>
            <a:pPr marL="228600" marR="0" indent="-228600">
              <a:spcBef>
                <a:spcPts val="0"/>
              </a:spcBef>
              <a:spcAft>
                <a:spcPts val="0"/>
              </a:spcAft>
              <a:buFont typeface="+mj-lt"/>
              <a:buAutoNum type="arabicPeriod" startAt="3"/>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a:t>
            </a:r>
            <a:r>
              <a:rPr lang="en-US" sz="12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unless the employee is on a break). </a:t>
            </a:r>
            <a:r>
              <a:rPr lang="en-US" sz="1200" kern="1200" dirty="0" smtClean="0">
                <a:solidFill>
                  <a:schemeClr val="tx1"/>
                </a:solidFill>
                <a:effectLst/>
                <a:latin typeface="+mn-lt"/>
                <a:ea typeface="+mn-ea"/>
                <a:cs typeface="+mn-cs"/>
              </a:rPr>
              <a:t>The equipment is piled on top of itself.</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94</a:t>
            </a:fld>
            <a:endParaRPr lang="en-US"/>
          </a:p>
        </p:txBody>
      </p:sp>
    </p:spTree>
    <p:extLst>
      <p:ext uri="{BB962C8B-B14F-4D97-AF65-F5344CB8AC3E}">
        <p14:creationId xmlns:p14="http://schemas.microsoft.com/office/powerpoint/2010/main" val="25605291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pages 70-72</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Key</a:t>
            </a:r>
          </a:p>
          <a:p>
            <a:pPr marL="228600" marR="0" indent="-228600">
              <a:spcBef>
                <a:spcPts val="0"/>
              </a:spcBef>
              <a:spcAft>
                <a:spcPts val="0"/>
              </a:spcAft>
              <a:buFont typeface="+mj-lt"/>
              <a:buAutoNum type="arabicPeriod" startAt="4"/>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95</a:t>
            </a:fld>
            <a:endParaRPr lang="en-US"/>
          </a:p>
        </p:txBody>
      </p:sp>
    </p:spTree>
    <p:extLst>
      <p:ext uri="{BB962C8B-B14F-4D97-AF65-F5344CB8AC3E}">
        <p14:creationId xmlns:p14="http://schemas.microsoft.com/office/powerpoint/2010/main" val="2112867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pages 70-72</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Key</a:t>
            </a:r>
          </a:p>
          <a:p>
            <a:pPr marL="228600" marR="0" indent="-228600">
              <a:spcBef>
                <a:spcPts val="0"/>
              </a:spcBef>
              <a:spcAft>
                <a:spcPts val="0"/>
              </a:spcAft>
              <a:buFont typeface="+mj-lt"/>
              <a:buAutoNum type="arabicPeriod" startAt="5"/>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96</a:t>
            </a:fld>
            <a:endParaRPr lang="en-US"/>
          </a:p>
        </p:txBody>
      </p:sp>
    </p:spTree>
    <p:extLst>
      <p:ext uri="{BB962C8B-B14F-4D97-AF65-F5344CB8AC3E}">
        <p14:creationId xmlns:p14="http://schemas.microsoft.com/office/powerpoint/2010/main" val="40389363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pages 70-72</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Key</a:t>
            </a:r>
          </a:p>
          <a:p>
            <a:pPr marL="228600" marR="0" indent="-228600">
              <a:spcBef>
                <a:spcPts val="0"/>
              </a:spcBef>
              <a:spcAft>
                <a:spcPts val="0"/>
              </a:spcAft>
              <a:buFont typeface="+mj-lt"/>
              <a:buAutoNum type="arabicPeriod" startAt="6"/>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 the seal is broken (appears over the letters TOP)</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97</a:t>
            </a:fld>
            <a:endParaRPr lang="en-US"/>
          </a:p>
        </p:txBody>
      </p:sp>
    </p:spTree>
    <p:extLst>
      <p:ext uri="{BB962C8B-B14F-4D97-AF65-F5344CB8AC3E}">
        <p14:creationId xmlns:p14="http://schemas.microsoft.com/office/powerpoint/2010/main" val="16436446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pages 70-72</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Key</a:t>
            </a:r>
          </a:p>
          <a:p>
            <a:pPr marL="228600" marR="0" indent="-228600">
              <a:spcBef>
                <a:spcPts val="0"/>
              </a:spcBef>
              <a:spcAft>
                <a:spcPts val="0"/>
              </a:spcAft>
              <a:buFont typeface="+mj-lt"/>
              <a:buAutoNum type="arabicPeriod" startAt="7"/>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Yes, there is visible damage on the belt</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98</a:t>
            </a:fld>
            <a:endParaRPr lang="en-US"/>
          </a:p>
        </p:txBody>
      </p:sp>
    </p:spTree>
    <p:extLst>
      <p:ext uri="{BB962C8B-B14F-4D97-AF65-F5344CB8AC3E}">
        <p14:creationId xmlns:p14="http://schemas.microsoft.com/office/powerpoint/2010/main" val="24855888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SG pages 70-72</a:t>
            </a: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Answer</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Key</a:t>
            </a:r>
          </a:p>
          <a:p>
            <a:pPr marL="228600" marR="0" indent="-228600">
              <a:spcBef>
                <a:spcPts val="0"/>
              </a:spcBef>
              <a:spcAft>
                <a:spcPts val="0"/>
              </a:spcAft>
              <a:buFont typeface="+mj-lt"/>
              <a:buAutoNum type="arabicPeriod" startAt="8"/>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No</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99</a:t>
            </a:fld>
            <a:endParaRPr lang="en-US"/>
          </a:p>
        </p:txBody>
      </p:sp>
    </p:spTree>
    <p:extLst>
      <p:ext uri="{BB962C8B-B14F-4D97-AF65-F5344CB8AC3E}">
        <p14:creationId xmlns:p14="http://schemas.microsoft.com/office/powerpoint/2010/main" val="264896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21920"/>
            <a:ext cx="7315200" cy="1325563"/>
          </a:xfrm>
        </p:spPr>
        <p:txBody>
          <a:bodyPr>
            <a:normAutofit/>
          </a:bodyPr>
          <a:lstStyle>
            <a:lvl1pPr algn="ctr">
              <a:defRPr sz="1800">
                <a:solidFill>
                  <a:srgbClr val="0099CC"/>
                </a:solidFill>
                <a:latin typeface="Arial Black" panose="020B0A04020102020204" pitchFamily="34" charset="0"/>
              </a:defRPr>
            </a:lvl1pPr>
          </a:lstStyle>
          <a:p>
            <a:endParaRPr lang="en-US" dirty="0"/>
          </a:p>
        </p:txBody>
      </p:sp>
      <p:sp>
        <p:nvSpPr>
          <p:cNvPr id="13" name="Picture Placeholder 12"/>
          <p:cNvSpPr>
            <a:spLocks noGrp="1"/>
          </p:cNvSpPr>
          <p:nvPr>
            <p:ph type="pic" sz="quarter" idx="11"/>
          </p:nvPr>
        </p:nvSpPr>
        <p:spPr>
          <a:xfrm>
            <a:off x="1379220" y="2110423"/>
            <a:ext cx="4572000" cy="3657600"/>
          </a:xfrm>
          <a:solidFill>
            <a:schemeClr val="bg1"/>
          </a:solidFill>
        </p:spPr>
        <p:txBody>
          <a:bodyPr/>
          <a:lstStyle>
            <a:lvl1pPr marL="0" indent="0" algn="ctr">
              <a:buNone/>
              <a:defRPr baseline="0"/>
            </a:lvl1pPr>
          </a:lstStyle>
          <a:p>
            <a:endParaRPr lang="en-US" dirty="0" smtClean="0"/>
          </a:p>
          <a:p>
            <a:endParaRPr lang="en-US" dirty="0" smtClean="0"/>
          </a:p>
          <a:p>
            <a:r>
              <a:rPr lang="en-US" dirty="0" smtClean="0"/>
              <a:t>Insert picture here</a:t>
            </a:r>
          </a:p>
          <a:p>
            <a:r>
              <a:rPr lang="en-US" dirty="0" smtClean="0"/>
              <a:t>Approximately 5” wide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356" y="652105"/>
            <a:ext cx="1371600" cy="1535479"/>
          </a:xfrm>
          <a:prstGeom prst="rect">
            <a:avLst/>
          </a:prstGeom>
        </p:spPr>
      </p:pic>
      <p:sp>
        <p:nvSpPr>
          <p:cNvPr id="21" name="Text Placeholder 20"/>
          <p:cNvSpPr>
            <a:spLocks noGrp="1"/>
          </p:cNvSpPr>
          <p:nvPr>
            <p:ph type="body" sz="quarter" idx="14" hasCustomPrompt="1"/>
          </p:nvPr>
        </p:nvSpPr>
        <p:spPr>
          <a:xfrm>
            <a:off x="7315200" y="6185535"/>
            <a:ext cx="1828800" cy="672465"/>
          </a:xfrm>
        </p:spPr>
        <p:txBody>
          <a:bodyPr/>
          <a:lstStyle>
            <a:lvl1pPr marL="0" indent="0" algn="ctr">
              <a:buFontTx/>
              <a:buNone/>
              <a:defRPr sz="700">
                <a:solidFill>
                  <a:srgbClr val="0099CC"/>
                </a:solidFill>
                <a:latin typeface="Arial Black" panose="020B0A04020102020204" pitchFamily="34" charset="0"/>
              </a:defRPr>
            </a:lvl1pPr>
          </a:lstStyle>
          <a:p>
            <a:pPr lvl="0"/>
            <a:r>
              <a:rPr lang="en-US" dirty="0" smtClean="0"/>
              <a:t>VERSION # / MONTH YEAR</a:t>
            </a:r>
          </a:p>
        </p:txBody>
      </p:sp>
      <p:sp>
        <p:nvSpPr>
          <p:cNvPr id="24" name="Text Placeholder 23"/>
          <p:cNvSpPr>
            <a:spLocks noGrp="1"/>
          </p:cNvSpPr>
          <p:nvPr>
            <p:ph type="body" sz="quarter" idx="15"/>
          </p:nvPr>
        </p:nvSpPr>
        <p:spPr>
          <a:xfrm>
            <a:off x="0" y="1249045"/>
            <a:ext cx="7315200" cy="1463675"/>
          </a:xfrm>
        </p:spPr>
        <p:txBody>
          <a:bodyPr>
            <a:normAutofit/>
          </a:bodyPr>
          <a:lstStyle>
            <a:lvl1pPr marL="0" indent="0" algn="ctr">
              <a:buFontTx/>
              <a:buNone/>
              <a:defRPr sz="3000">
                <a:solidFill>
                  <a:schemeClr val="bg1"/>
                </a:solidFill>
                <a:latin typeface="Arial Black" panose="020B0A04020102020204" pitchFamily="34" charset="0"/>
              </a:defRPr>
            </a:lvl1pPr>
          </a:lstStyle>
          <a:p>
            <a:pPr lvl="0"/>
            <a:endParaRPr lang="en-US" dirty="0"/>
          </a:p>
        </p:txBody>
      </p:sp>
      <p:sp>
        <p:nvSpPr>
          <p:cNvPr id="28" name="Text Placeholder 27"/>
          <p:cNvSpPr>
            <a:spLocks noGrp="1"/>
          </p:cNvSpPr>
          <p:nvPr>
            <p:ph type="body" sz="quarter" idx="17" hasCustomPrompt="1"/>
          </p:nvPr>
        </p:nvSpPr>
        <p:spPr>
          <a:xfrm>
            <a:off x="7620" y="6185535"/>
            <a:ext cx="7315200" cy="672465"/>
          </a:xfrm>
        </p:spPr>
        <p:txBody>
          <a:bodyPr>
            <a:normAutofit/>
          </a:bodyPr>
          <a:lstStyle>
            <a:lvl1pPr marL="0" indent="0" algn="ctr">
              <a:buNone/>
              <a:defRPr sz="700" baseline="0">
                <a:solidFill>
                  <a:schemeClr val="bg1"/>
                </a:solidFill>
                <a:latin typeface="Arial Black" panose="020B0A04020102020204" pitchFamily="34" charset="0"/>
              </a:defRPr>
            </a:lvl1pPr>
          </a:lstStyle>
          <a:p>
            <a:pPr lvl="0"/>
            <a:r>
              <a:rPr lang="en-US" dirty="0" smtClean="0"/>
              <a:t>FREEPORT MCMORAN INC USE ONLY / PROPRIETORY AND CONFIDENTIAL / DO NOT COPY OR DISTRIBUTE EXTERNALLY</a:t>
            </a:r>
            <a:endParaRPr lang="en-US" dirty="0"/>
          </a:p>
        </p:txBody>
      </p:sp>
    </p:spTree>
    <p:extLst>
      <p:ext uri="{BB962C8B-B14F-4D97-AF65-F5344CB8AC3E}">
        <p14:creationId xmlns:p14="http://schemas.microsoft.com/office/powerpoint/2010/main" val="79258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smtClean="0"/>
              <a:t>WORKING AT HEIGHTS – SFT FCX1012C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2" name="Text Placeholder 10"/>
          <p:cNvSpPr>
            <a:spLocks noGrp="1"/>
          </p:cNvSpPr>
          <p:nvPr>
            <p:ph type="body" sz="quarter" idx="15" hasCustomPrompt="1"/>
          </p:nvPr>
        </p:nvSpPr>
        <p:spPr>
          <a:xfrm>
            <a:off x="628650" y="615474"/>
            <a:ext cx="6236970" cy="763746"/>
          </a:xfr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
        <p:nvSpPr>
          <p:cNvPr id="10" name="Picture Placeholder 6"/>
          <p:cNvSpPr>
            <a:spLocks noGrp="1"/>
          </p:cNvSpPr>
          <p:nvPr>
            <p:ph type="pic" sz="quarter" idx="13"/>
          </p:nvPr>
        </p:nvSpPr>
        <p:spPr>
          <a:xfrm>
            <a:off x="628650" y="1349375"/>
            <a:ext cx="1828800" cy="2743200"/>
          </a:xfrm>
          <a:ln>
            <a:noFill/>
          </a:ln>
        </p:spPr>
        <p:txBody>
          <a:bodyPr/>
          <a:lstStyle>
            <a:lvl1pPr marL="0" indent="0" algn="ctr">
              <a:buNone/>
              <a:defRPr>
                <a:ln>
                  <a:noFill/>
                </a:ln>
              </a:defRPr>
            </a:lvl1pPr>
          </a:lstStyle>
          <a:p>
            <a:endParaRPr lang="en-US" dirty="0" smtClean="0"/>
          </a:p>
          <a:p>
            <a:r>
              <a:rPr lang="en-US" dirty="0" smtClean="0"/>
              <a:t>Insert Picture here</a:t>
            </a:r>
            <a:endParaRPr lang="en-US" dirty="0"/>
          </a:p>
        </p:txBody>
      </p:sp>
      <p:sp>
        <p:nvSpPr>
          <p:cNvPr id="13" name="Picture Placeholder 6"/>
          <p:cNvSpPr>
            <a:spLocks noGrp="1"/>
          </p:cNvSpPr>
          <p:nvPr>
            <p:ph type="pic" sz="quarter" idx="16"/>
          </p:nvPr>
        </p:nvSpPr>
        <p:spPr>
          <a:xfrm>
            <a:off x="2747010" y="1349375"/>
            <a:ext cx="1828800" cy="2743200"/>
          </a:xfrm>
          <a:ln>
            <a:noFill/>
          </a:ln>
        </p:spPr>
        <p:txBody>
          <a:bodyPr/>
          <a:lstStyle>
            <a:lvl1pPr marL="0" indent="0" algn="ctr">
              <a:buNone/>
              <a:defRPr>
                <a:ln>
                  <a:noFill/>
                </a:ln>
              </a:defRPr>
            </a:lvl1pPr>
          </a:lstStyle>
          <a:p>
            <a:endParaRPr lang="en-US" dirty="0" smtClean="0"/>
          </a:p>
          <a:p>
            <a:r>
              <a:rPr lang="en-US" dirty="0" smtClean="0"/>
              <a:t>Insert Picture here</a:t>
            </a:r>
            <a:endParaRPr lang="en-US" dirty="0"/>
          </a:p>
        </p:txBody>
      </p:sp>
      <p:sp>
        <p:nvSpPr>
          <p:cNvPr id="3" name="Text Placeholder 2"/>
          <p:cNvSpPr>
            <a:spLocks noGrp="1"/>
          </p:cNvSpPr>
          <p:nvPr>
            <p:ph type="body" sz="quarter" idx="17"/>
          </p:nvPr>
        </p:nvSpPr>
        <p:spPr>
          <a:xfrm>
            <a:off x="4922838" y="1349375"/>
            <a:ext cx="2232342" cy="3222625"/>
          </a:xfrm>
        </p:spPr>
        <p:txBody>
          <a:bodyPr>
            <a:noAutofit/>
          </a:bodyPr>
          <a:lstStyle>
            <a:lvl1pPr marL="228600" indent="-228600">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buClr>
                <a:srgbClr val="00B0F0"/>
              </a:buCl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Tree>
    <p:extLst>
      <p:ext uri="{BB962C8B-B14F-4D97-AF65-F5344CB8AC3E}">
        <p14:creationId xmlns:p14="http://schemas.microsoft.com/office/powerpoint/2010/main" val="561509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ADC0A2-5AB8-41D6-BE6E-D6C3528E0EB6}"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06CF0-8FC4-44FB-A4AF-CFA1CEDD85BD}" type="slidenum">
              <a:rPr lang="en-US" smtClean="0"/>
              <a:t>‹#›</a:t>
            </a:fld>
            <a:endParaRPr lang="en-US"/>
          </a:p>
        </p:txBody>
      </p:sp>
    </p:spTree>
    <p:extLst>
      <p:ext uri="{BB962C8B-B14F-4D97-AF65-F5344CB8AC3E}">
        <p14:creationId xmlns:p14="http://schemas.microsoft.com/office/powerpoint/2010/main" val="3539381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21920"/>
            <a:ext cx="7315200" cy="1325563"/>
          </a:xfrm>
        </p:spPr>
        <p:txBody>
          <a:bodyPr>
            <a:normAutofit/>
          </a:bodyPr>
          <a:lstStyle>
            <a:lvl1pPr algn="ctr">
              <a:defRPr sz="1800">
                <a:solidFill>
                  <a:srgbClr val="0099CC"/>
                </a:solidFill>
                <a:latin typeface="Arial Black" panose="020B0A04020102020204" pitchFamily="34" charset="0"/>
              </a:defRPr>
            </a:lvl1pPr>
          </a:lstStyle>
          <a:p>
            <a:r>
              <a:rPr lang="en-US" dirty="0" smtClean="0"/>
              <a:t>COURSE CODE</a:t>
            </a:r>
            <a:endParaRPr lang="en-US" dirty="0"/>
          </a:p>
        </p:txBody>
      </p:sp>
      <p:sp>
        <p:nvSpPr>
          <p:cNvPr id="13" name="Picture Placeholder 12"/>
          <p:cNvSpPr>
            <a:spLocks noGrp="1"/>
          </p:cNvSpPr>
          <p:nvPr>
            <p:ph type="pic" sz="quarter" idx="11"/>
          </p:nvPr>
        </p:nvSpPr>
        <p:spPr>
          <a:xfrm>
            <a:off x="1379220" y="2574607"/>
            <a:ext cx="4572000" cy="3193415"/>
          </a:xfrm>
          <a:solidFill>
            <a:schemeClr val="bg1"/>
          </a:solidFill>
        </p:spPr>
        <p:txBody>
          <a:bodyPr/>
          <a:lstStyle>
            <a:lvl1pPr marL="0" indent="0" algn="ctr">
              <a:buNone/>
              <a:defRPr baseline="0"/>
            </a:lvl1pPr>
          </a:lstStyle>
          <a:p>
            <a:endParaRPr lang="en-US" dirty="0" smtClean="0"/>
          </a:p>
          <a:p>
            <a:endParaRPr lang="en-US" dirty="0" smtClean="0"/>
          </a:p>
          <a:p>
            <a:r>
              <a:rPr lang="en-US" dirty="0" smtClean="0"/>
              <a:t>Insert picture here</a:t>
            </a:r>
          </a:p>
          <a:p>
            <a:r>
              <a:rPr lang="en-US" dirty="0" smtClean="0"/>
              <a:t>Approximately 5” wide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356" y="652105"/>
            <a:ext cx="1371600" cy="1535479"/>
          </a:xfrm>
          <a:prstGeom prst="rect">
            <a:avLst/>
          </a:prstGeom>
        </p:spPr>
      </p:pic>
      <p:sp>
        <p:nvSpPr>
          <p:cNvPr id="21" name="Text Placeholder 20"/>
          <p:cNvSpPr>
            <a:spLocks noGrp="1"/>
          </p:cNvSpPr>
          <p:nvPr>
            <p:ph type="body" sz="quarter" idx="14" hasCustomPrompt="1"/>
          </p:nvPr>
        </p:nvSpPr>
        <p:spPr>
          <a:xfrm>
            <a:off x="7315200" y="6185535"/>
            <a:ext cx="1828800" cy="672465"/>
          </a:xfrm>
        </p:spPr>
        <p:txBody>
          <a:bodyPr/>
          <a:lstStyle>
            <a:lvl1pPr marL="0" indent="0" algn="ctr">
              <a:buFontTx/>
              <a:buNone/>
              <a:defRPr sz="700">
                <a:solidFill>
                  <a:srgbClr val="0099CC"/>
                </a:solidFill>
                <a:latin typeface="Arial Black" panose="020B0A04020102020204" pitchFamily="34" charset="0"/>
              </a:defRPr>
            </a:lvl1pPr>
          </a:lstStyle>
          <a:p>
            <a:pPr lvl="0"/>
            <a:r>
              <a:rPr lang="en-US" dirty="0" smtClean="0"/>
              <a:t>VERSION # / MONTH YEAR</a:t>
            </a:r>
          </a:p>
        </p:txBody>
      </p:sp>
      <p:sp>
        <p:nvSpPr>
          <p:cNvPr id="28" name="Text Placeholder 27"/>
          <p:cNvSpPr>
            <a:spLocks noGrp="1"/>
          </p:cNvSpPr>
          <p:nvPr>
            <p:ph type="body" sz="quarter" idx="17" hasCustomPrompt="1"/>
          </p:nvPr>
        </p:nvSpPr>
        <p:spPr>
          <a:xfrm>
            <a:off x="7620" y="6185535"/>
            <a:ext cx="7315200" cy="672465"/>
          </a:xfrm>
        </p:spPr>
        <p:txBody>
          <a:bodyPr>
            <a:normAutofit/>
          </a:bodyPr>
          <a:lstStyle>
            <a:lvl1pPr marL="0" indent="0" algn="ctr">
              <a:buNone/>
              <a:defRPr sz="700" baseline="0">
                <a:solidFill>
                  <a:schemeClr val="bg1"/>
                </a:solidFill>
                <a:latin typeface="Arial Black" panose="020B0A04020102020204" pitchFamily="34" charset="0"/>
              </a:defRPr>
            </a:lvl1pPr>
          </a:lstStyle>
          <a:p>
            <a:pPr lvl="0"/>
            <a:r>
              <a:rPr lang="en-US" dirty="0" smtClean="0"/>
              <a:t>FREEPORT MCMORAN INC USE ONLY / PROPRIETORY AND CONFIDENTIAL / DO NOT COPY OR DISTRIBUTE EXTERNALLY</a:t>
            </a:r>
            <a:endParaRPr lang="en-US" dirty="0"/>
          </a:p>
        </p:txBody>
      </p:sp>
      <p:sp>
        <p:nvSpPr>
          <p:cNvPr id="4" name="Text Placeholder 3"/>
          <p:cNvSpPr>
            <a:spLocks noGrp="1"/>
          </p:cNvSpPr>
          <p:nvPr>
            <p:ph type="body" sz="quarter" idx="18" hasCustomPrompt="1"/>
          </p:nvPr>
        </p:nvSpPr>
        <p:spPr>
          <a:xfrm>
            <a:off x="0" y="1228724"/>
            <a:ext cx="7315200" cy="1209675"/>
          </a:xfrm>
        </p:spPr>
        <p:txBody>
          <a:bodyPr>
            <a:normAutofit/>
          </a:bodyPr>
          <a:lstStyle>
            <a:lvl1pPr marL="0" indent="0" algn="ctr">
              <a:buFontTx/>
              <a:buNone/>
              <a:defRPr sz="3000">
                <a:solidFill>
                  <a:schemeClr val="bg1"/>
                </a:solidFill>
                <a:latin typeface="Arial Black" panose="020B0A04020102020204" pitchFamily="34" charset="0"/>
              </a:defRPr>
            </a:lvl1pPr>
            <a:lvl3pPr>
              <a:defRPr/>
            </a:lvl3pPr>
          </a:lstStyle>
          <a:p>
            <a:pPr lvl="0"/>
            <a:r>
              <a:rPr lang="en-US" dirty="0" smtClean="0"/>
              <a:t>COURSE TITLE </a:t>
            </a:r>
          </a:p>
          <a:p>
            <a:pPr lvl="0"/>
            <a:r>
              <a:rPr lang="en-US" dirty="0" smtClean="0"/>
              <a:t>ON TWO LINES</a:t>
            </a:r>
            <a:endParaRPr lang="en-US" dirty="0"/>
          </a:p>
        </p:txBody>
      </p:sp>
    </p:spTree>
    <p:extLst>
      <p:ext uri="{BB962C8B-B14F-4D97-AF65-F5344CB8AC3E}">
        <p14:creationId xmlns:p14="http://schemas.microsoft.com/office/powerpoint/2010/main" val="251826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p:spPr>
        <p:txBody>
          <a:bodyPr/>
          <a:lstStyle>
            <a:lvl1pPr marL="0" indent="0" algn="ctr">
              <a:buNone/>
              <a:defRPr baseline="0"/>
            </a:lvl1pPr>
          </a:lstStyle>
          <a:p>
            <a:endParaRPr lang="en-US" dirty="0" smtClean="0"/>
          </a:p>
          <a:p>
            <a:endParaRPr lang="en-US" dirty="0" smtClean="0"/>
          </a:p>
          <a:p>
            <a:endParaRPr lang="en-US" dirty="0" smtClean="0"/>
          </a:p>
          <a:p>
            <a:endParaRPr lang="en-US" dirty="0" smtClean="0"/>
          </a:p>
          <a:p>
            <a:endParaRPr lang="en-US" dirty="0" smtClean="0"/>
          </a:p>
          <a:p>
            <a:r>
              <a:rPr lang="en-US" dirty="0" smtClean="0"/>
              <a:t>Insert image here</a:t>
            </a:r>
          </a:p>
          <a:p>
            <a:r>
              <a:rPr lang="en-US" dirty="0" smtClean="0"/>
              <a:t>Approximately 7.5” high</a:t>
            </a:r>
            <a:endParaRPr lang="en-US" dirty="0"/>
          </a:p>
        </p:txBody>
      </p:sp>
      <p:sp>
        <p:nvSpPr>
          <p:cNvPr id="7" name="Picture Placeholder 6"/>
          <p:cNvSpPr>
            <a:spLocks noGrp="1"/>
          </p:cNvSpPr>
          <p:nvPr>
            <p:ph type="pic" sz="quarter" idx="13"/>
          </p:nvPr>
        </p:nvSpPr>
        <p:spPr>
          <a:xfrm>
            <a:off x="7326086" y="0"/>
            <a:ext cx="1839684" cy="6858000"/>
          </a:xfrm>
          <a:solidFill>
            <a:schemeClr val="tx1"/>
          </a:solidFill>
          <a:ln>
            <a:noFill/>
          </a:ln>
        </p:spPr>
        <p:txBody>
          <a:body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p:spPr>
        <p:txBody>
          <a:bodyPr>
            <a:normAutofit/>
          </a:bodyPr>
          <a:lstStyle>
            <a:lvl1pPr marL="0" indent="0">
              <a:buNone/>
              <a:defRPr sz="3600">
                <a:solidFill>
                  <a:srgbClr val="0099CC"/>
                </a:solidFill>
                <a:latin typeface="Arial Black" panose="020B0A04020102020204" pitchFamily="34" charset="0"/>
              </a:defRPr>
            </a:lvl1pPr>
          </a:lstStyle>
          <a:p>
            <a:pPr lvl="0"/>
            <a:r>
              <a:rPr lang="en-US" dirty="0" smtClean="0"/>
              <a:t>Section Title</a:t>
            </a:r>
            <a:endParaRPr lang="en-US" dirty="0"/>
          </a:p>
        </p:txBody>
      </p:sp>
    </p:spTree>
    <p:extLst>
      <p:ext uri="{BB962C8B-B14F-4D97-AF65-F5344CB8AC3E}">
        <p14:creationId xmlns:p14="http://schemas.microsoft.com/office/powerpoint/2010/main" val="339801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p:spPr>
        <p:txBody>
          <a:bodyPr/>
          <a:lstStyle>
            <a:lvl1pPr marL="0" indent="0" algn="ctr">
              <a:buNone/>
              <a:defRPr baseline="0"/>
            </a:lvl1pPr>
          </a:lstStyle>
          <a:p>
            <a:endParaRPr lang="en-US" dirty="0" smtClean="0"/>
          </a:p>
          <a:p>
            <a:endParaRPr lang="en-US" dirty="0" smtClean="0"/>
          </a:p>
          <a:p>
            <a:endParaRPr lang="en-US" dirty="0" smtClean="0"/>
          </a:p>
          <a:p>
            <a:endParaRPr lang="en-US" dirty="0" smtClean="0"/>
          </a:p>
          <a:p>
            <a:endParaRPr lang="en-US" dirty="0" smtClean="0"/>
          </a:p>
          <a:p>
            <a:r>
              <a:rPr lang="en-US" dirty="0" smtClean="0"/>
              <a:t>Insert image here</a:t>
            </a:r>
          </a:p>
          <a:p>
            <a:r>
              <a:rPr lang="en-US" dirty="0" smtClean="0"/>
              <a:t>Approximately 7.5” high</a:t>
            </a:r>
            <a:endParaRPr lang="en-US" dirty="0"/>
          </a:p>
        </p:txBody>
      </p:sp>
      <p:sp>
        <p:nvSpPr>
          <p:cNvPr id="7" name="Picture Placeholder 6"/>
          <p:cNvSpPr>
            <a:spLocks noGrp="1"/>
          </p:cNvSpPr>
          <p:nvPr>
            <p:ph type="pic" sz="quarter" idx="13"/>
          </p:nvPr>
        </p:nvSpPr>
        <p:spPr>
          <a:xfrm>
            <a:off x="7326086" y="0"/>
            <a:ext cx="1839684" cy="6858000"/>
          </a:xfrm>
          <a:solidFill>
            <a:schemeClr val="tx1"/>
          </a:solidFill>
          <a:ln>
            <a:noFill/>
          </a:ln>
        </p:spPr>
        <p:txBody>
          <a:bodyPr/>
          <a:lstStyle/>
          <a:p>
            <a:endParaRPr lang="en-US" dirty="0"/>
          </a:p>
        </p:txBody>
      </p:sp>
      <p:sp>
        <p:nvSpPr>
          <p:cNvPr id="11" name="Text Placeholder 2"/>
          <p:cNvSpPr>
            <a:spLocks noGrp="1"/>
          </p:cNvSpPr>
          <p:nvPr>
            <p:ph type="body" sz="quarter" idx="15" hasCustomPrompt="1"/>
          </p:nvPr>
        </p:nvSpPr>
        <p:spPr>
          <a:xfrm rot="16200000">
            <a:off x="5412909" y="2756774"/>
            <a:ext cx="5917090" cy="1119822"/>
          </a:xfrm>
        </p:spPr>
        <p:txBody>
          <a:bodyPr>
            <a:normAutofit/>
          </a:bodyPr>
          <a:lstStyle>
            <a:lvl1pPr marL="0" indent="0">
              <a:buNone/>
              <a:defRPr sz="3600">
                <a:solidFill>
                  <a:srgbClr val="0099CC"/>
                </a:solidFill>
                <a:latin typeface="Arial Black" panose="020B0A04020102020204" pitchFamily="34" charset="0"/>
              </a:defRPr>
            </a:lvl1pPr>
          </a:lstStyle>
          <a:p>
            <a:pPr lvl="0"/>
            <a:r>
              <a:rPr lang="en-US" dirty="0" smtClean="0"/>
              <a:t>Section Title on Two Lines</a:t>
            </a:r>
            <a:endParaRPr lang="en-US" dirty="0"/>
          </a:p>
        </p:txBody>
      </p:sp>
    </p:spTree>
    <p:extLst>
      <p:ext uri="{BB962C8B-B14F-4D97-AF65-F5344CB8AC3E}">
        <p14:creationId xmlns:p14="http://schemas.microsoft.com/office/powerpoint/2010/main" val="1147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p:spPr>
        <p:txBody>
          <a:bodyPr/>
          <a:lstStyle>
            <a:lvl1pPr marL="0" indent="0" algn="ctr">
              <a:buNone/>
              <a:defRPr baseline="0"/>
            </a:lvl1pPr>
          </a:lstStyle>
          <a:p>
            <a:endParaRPr lang="en-US" dirty="0" smtClean="0"/>
          </a:p>
          <a:p>
            <a:endParaRPr lang="en-US" dirty="0" smtClean="0"/>
          </a:p>
          <a:p>
            <a:endParaRPr lang="en-US" dirty="0" smtClean="0"/>
          </a:p>
          <a:p>
            <a:endParaRPr lang="en-US" dirty="0" smtClean="0"/>
          </a:p>
          <a:p>
            <a:endParaRPr lang="en-US" dirty="0" smtClean="0"/>
          </a:p>
          <a:p>
            <a:r>
              <a:rPr lang="en-US" dirty="0" smtClean="0"/>
              <a:t>Insert image here</a:t>
            </a:r>
          </a:p>
          <a:p>
            <a:r>
              <a:rPr lang="en-US" dirty="0" smtClean="0"/>
              <a:t>Approximately 7.5” high</a:t>
            </a:r>
            <a:endParaRPr lang="en-US" dirty="0"/>
          </a:p>
        </p:txBody>
      </p:sp>
      <p:sp>
        <p:nvSpPr>
          <p:cNvPr id="7" name="Picture Placeholder 6"/>
          <p:cNvSpPr>
            <a:spLocks noGrp="1"/>
          </p:cNvSpPr>
          <p:nvPr>
            <p:ph type="pic" sz="quarter" idx="13"/>
          </p:nvPr>
        </p:nvSpPr>
        <p:spPr>
          <a:xfrm>
            <a:off x="7304314" y="0"/>
            <a:ext cx="1861456" cy="6858000"/>
          </a:xfr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5401479" y="2745344"/>
            <a:ext cx="5939950" cy="1119822"/>
          </a:xfrm>
        </p:spPr>
        <p:txBody>
          <a:bodyPr>
            <a:normAutofit/>
          </a:bodyPr>
          <a:lstStyle>
            <a:lvl1pPr marL="0" indent="0">
              <a:buNone/>
              <a:defRPr sz="3600" baseline="0">
                <a:solidFill>
                  <a:srgbClr val="0099CC"/>
                </a:solidFill>
                <a:latin typeface="Arial Black" panose="020B0A04020102020204" pitchFamily="34" charset="0"/>
              </a:defRPr>
            </a:lvl1pPr>
          </a:lstStyle>
          <a:p>
            <a:pPr lvl="0"/>
            <a:r>
              <a:rPr lang="en-US" dirty="0" smtClean="0"/>
              <a:t>UNIT #: Unit Title on Two Lines</a:t>
            </a:r>
            <a:endParaRPr lang="en-US" dirty="0"/>
          </a:p>
        </p:txBody>
      </p:sp>
    </p:spTree>
    <p:extLst>
      <p:ext uri="{BB962C8B-B14F-4D97-AF65-F5344CB8AC3E}">
        <p14:creationId xmlns:p14="http://schemas.microsoft.com/office/powerpoint/2010/main" val="292843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dirty="0" smtClean="0"/>
              <a:t>WORKING AT HEIGHTS – SFT FCX1012C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p:nvPr>
        </p:nvSpPr>
        <p:spPr>
          <a:xfrm>
            <a:off x="628649" y="1379220"/>
            <a:ext cx="7400925" cy="4686618"/>
          </a:xfr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hasCustomPrompt="1"/>
          </p:nvPr>
        </p:nvSpPr>
        <p:spPr>
          <a:xfrm>
            <a:off x="628650" y="615474"/>
            <a:ext cx="6236970" cy="763746"/>
          </a:xfr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4282545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dirty="0" smtClean="0"/>
              <a:t>WORKING AT HEIGHTS – SFT FCX1012C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p:nvPr>
        </p:nvSpPr>
        <p:spPr>
          <a:xfrm>
            <a:off x="628649" y="1579086"/>
            <a:ext cx="7439025" cy="4486752"/>
          </a:xfr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hasCustomPrompt="1"/>
          </p:nvPr>
        </p:nvSpPr>
        <p:spPr>
          <a:xfrm>
            <a:off x="628650" y="615474"/>
            <a:ext cx="6236970" cy="1891506"/>
          </a:xfrm>
        </p:spPr>
        <p:txBody>
          <a:bodyPr>
            <a:normAutofit/>
          </a:bodyPr>
          <a:lstStyle>
            <a:lvl1pPr marL="0" indent="0">
              <a:lnSpc>
                <a:spcPct val="100000"/>
              </a:lnSpc>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 Runs Onto Two Lines</a:t>
            </a:r>
          </a:p>
        </p:txBody>
      </p:sp>
    </p:spTree>
    <p:extLst>
      <p:ext uri="{BB962C8B-B14F-4D97-AF65-F5344CB8AC3E}">
        <p14:creationId xmlns:p14="http://schemas.microsoft.com/office/powerpoint/2010/main" val="193763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smtClean="0"/>
              <a:t>WORKING AT HEIGHTS – SFT FCX1012C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p:nvPr>
        </p:nvSpPr>
        <p:spPr>
          <a:xfrm>
            <a:off x="628650" y="1579086"/>
            <a:ext cx="6236970" cy="4486752"/>
          </a:xfr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hasCustomPrompt="1"/>
          </p:nvPr>
        </p:nvSpPr>
        <p:spPr>
          <a:xfrm>
            <a:off x="628650" y="615474"/>
            <a:ext cx="6236970" cy="1891506"/>
          </a:xfrm>
        </p:spPr>
        <p:txBody>
          <a:bodyPr>
            <a:normAutofit/>
          </a:bodyPr>
          <a:lstStyle>
            <a:lvl1pPr marL="0" indent="0">
              <a:lnSpc>
                <a:spcPct val="100000"/>
              </a:lnSpc>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SECTION #: Section Title Runs Onto Two Lines</a:t>
            </a:r>
          </a:p>
        </p:txBody>
      </p:sp>
    </p:spTree>
    <p:extLst>
      <p:ext uri="{BB962C8B-B14F-4D97-AF65-F5344CB8AC3E}">
        <p14:creationId xmlns:p14="http://schemas.microsoft.com/office/powerpoint/2010/main" val="31299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smtClean="0"/>
              <a:t>WORKING AT HEIGHTS – SFT FCX1012C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50" y="5250180"/>
            <a:ext cx="6236970" cy="815658"/>
          </a:xfrm>
        </p:spPr>
        <p:txBody>
          <a:bodyPr/>
          <a:lstStyle>
            <a:lvl1pPr marL="0" indent="0">
              <a:buClr>
                <a:srgbClr val="00B0F0"/>
              </a:buClr>
              <a:buFont typeface="Wingdings" panose="05000000000000000000" pitchFamily="2" charset="2"/>
              <a:buNone/>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Picture and text ranged left</a:t>
            </a:r>
          </a:p>
        </p:txBody>
      </p:sp>
      <p:sp>
        <p:nvSpPr>
          <p:cNvPr id="12" name="Text Placeholder 10"/>
          <p:cNvSpPr>
            <a:spLocks noGrp="1"/>
          </p:cNvSpPr>
          <p:nvPr>
            <p:ph type="body" sz="quarter" idx="15" hasCustomPrompt="1"/>
          </p:nvPr>
        </p:nvSpPr>
        <p:spPr>
          <a:xfrm>
            <a:off x="628650" y="615474"/>
            <a:ext cx="6236970" cy="763746"/>
          </a:xfr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
        <p:nvSpPr>
          <p:cNvPr id="10" name="Picture Placeholder 6"/>
          <p:cNvSpPr>
            <a:spLocks noGrp="1"/>
          </p:cNvSpPr>
          <p:nvPr>
            <p:ph type="pic" sz="quarter" idx="13"/>
          </p:nvPr>
        </p:nvSpPr>
        <p:spPr>
          <a:xfrm>
            <a:off x="628650" y="1349375"/>
            <a:ext cx="4572000" cy="3657600"/>
          </a:xfrm>
          <a:ln>
            <a:noFill/>
          </a:ln>
        </p:spPr>
        <p:txBody>
          <a:bodyPr/>
          <a:lstStyle>
            <a:lvl1pPr marL="0" indent="0" algn="ctr">
              <a:buNone/>
              <a:defRPr>
                <a:ln>
                  <a:noFill/>
                </a:ln>
              </a:defRPr>
            </a:lvl1pPr>
          </a:lstStyle>
          <a:p>
            <a:endParaRPr lang="en-US" dirty="0" smtClean="0"/>
          </a:p>
          <a:p>
            <a:endParaRPr lang="en-US" dirty="0" smtClean="0"/>
          </a:p>
          <a:p>
            <a:endParaRPr lang="en-US" dirty="0" smtClean="0"/>
          </a:p>
          <a:p>
            <a:r>
              <a:rPr lang="en-US" dirty="0" smtClean="0"/>
              <a:t>Insert Picture here</a:t>
            </a:r>
            <a:endParaRPr lang="en-US" dirty="0"/>
          </a:p>
        </p:txBody>
      </p:sp>
    </p:spTree>
    <p:extLst>
      <p:ext uri="{BB962C8B-B14F-4D97-AF65-F5344CB8AC3E}">
        <p14:creationId xmlns:p14="http://schemas.microsoft.com/office/powerpoint/2010/main" val="2818288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WORKING AT HEIGHTS – SFT FCX1012C</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91DA1-6DC9-42FB-A086-8FDC2C3FA923}" type="slidenum">
              <a:rPr lang="en-US" smtClean="0"/>
              <a:t>‹#›</a:t>
            </a:fld>
            <a:endParaRPr lang="en-US"/>
          </a:p>
        </p:txBody>
      </p:sp>
    </p:spTree>
    <p:extLst>
      <p:ext uri="{BB962C8B-B14F-4D97-AF65-F5344CB8AC3E}">
        <p14:creationId xmlns:p14="http://schemas.microsoft.com/office/powerpoint/2010/main" val="4042250247"/>
      </p:ext>
    </p:extLst>
  </p:cSld>
  <p:clrMap bg1="lt1" tx1="dk1" bg2="lt2" tx2="dk2" accent1="accent1" accent2="accent2" accent3="accent3" accent4="accent4" accent5="accent5" accent6="accent6" hlink="hlink" folHlink="folHlink"/>
  <p:sldLayoutIdLst>
    <p:sldLayoutId id="2147483709" r:id="rId1"/>
    <p:sldLayoutId id="2147483710"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WORKING AT HEIGHTS – SFT FCX1012C</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225792378"/>
      </p:ext>
    </p:extLst>
  </p:cSld>
  <p:clrMap bg1="lt1" tx1="dk1" bg2="lt2" tx2="dk2" accent1="accent1" accent2="accent2" accent3="accent3" accent4="accent4" accent5="accent5" accent6="accent6" hlink="hlink" folHlink="folHlink"/>
  <p:sldLayoutIdLst>
    <p:sldLayoutId id="2147483704" r:id="rId1"/>
    <p:sldLayoutId id="2147483690" r:id="rId2"/>
    <p:sldLayoutId id="2147483698"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WORKING AT HEIGHTS – SFT FCX1012C</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FF45-FB88-453A-A2AC-7EF0564DBF56}" type="slidenum">
              <a:rPr lang="en-US" smtClean="0"/>
              <a:t>‹#›</a:t>
            </a:fld>
            <a:endParaRPr lang="en-US"/>
          </a:p>
        </p:txBody>
      </p:sp>
    </p:spTree>
    <p:extLst>
      <p:ext uri="{BB962C8B-B14F-4D97-AF65-F5344CB8AC3E}">
        <p14:creationId xmlns:p14="http://schemas.microsoft.com/office/powerpoint/2010/main" val="2624339979"/>
      </p:ext>
    </p:extLst>
  </p:cSld>
  <p:clrMap bg1="lt1" tx1="dk1" bg2="lt2" tx2="dk2" accent1="accent1" accent2="accent2" accent3="accent3" accent4="accent4" accent5="accent5" accent6="accent6" hlink="hlink" folHlink="folHlink"/>
  <p:sldLayoutIdLst>
    <p:sldLayoutId id="2147483699" r:id="rId1"/>
    <p:sldLayoutId id="2147483705" r:id="rId2"/>
    <p:sldLayoutId id="2147483706" r:id="rId3"/>
    <p:sldLayoutId id="2147483707" r:id="rId4"/>
    <p:sldLayoutId id="2147483708" r:id="rId5"/>
    <p:sldLayoutId id="2147483711"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0.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3.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7.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1.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hyperlink" Target="https://web.microsoftstream.com/video/b9ee0b53-ebe5-4365-9747-d6713777df9f" TargetMode="External"/><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4.xml"/><Relationship Id="rId1" Type="http://schemas.openxmlformats.org/officeDocument/2006/relationships/slideLayout" Target="../slideLayouts/slideLayout6.xml"/><Relationship Id="rId5" Type="http://schemas.openxmlformats.org/officeDocument/2006/relationships/image" Target="../media/image116.jpeg"/><Relationship Id="rId4" Type="http://schemas.microsoft.com/office/2007/relationships/hdphoto" Target="../media/hdphoto1.wdp"/></Relationships>
</file>

<file path=ppt/slides/_rels/slide1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3.xml"/><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6.xml"/><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hyperlink" Target="https://web.microsoftstream.com/video/be5fb0ff-030c-4402-8ce6-56bfb850c03b" TargetMode="External"/><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cid:image002.png@01D08284.4C43F38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eb.microsoftstream.com/video/d01c9d8a-2270-4dbe-8476-13f41e87a279"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slide" Target="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58.xml.rels><?xml version="1.0" encoding="UTF-8" standalone="yes"?>
<Relationships xmlns="http://schemas.openxmlformats.org/package/2006/relationships"><Relationship Id="rId3" Type="http://schemas.openxmlformats.org/officeDocument/2006/relationships/hyperlink" Target="http://www.bing.com/images/search?q=body+belt+for+fall+protection&amp;view=detailv2&amp;&amp;&amp;id=F21452E8B3D9DCA61CA3C5A2BB7BC41A0D8F333D&amp;selectedIndex=0&amp;ccid=NRkXz%2bmU&amp;simid=608008400114352167&amp;thid=JN.s0bVlVVk10hJJT1t/krGLg"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 y="91440"/>
            <a:ext cx="7315200" cy="1325563"/>
          </a:xfrm>
        </p:spPr>
        <p:txBody>
          <a:bodyPr/>
          <a:lstStyle/>
          <a:p>
            <a:r>
              <a:rPr lang="en-US" dirty="0" smtClean="0"/>
              <a:t>SFT FCX1012C</a:t>
            </a:r>
            <a:endParaRPr lang="en-US" dirty="0"/>
          </a:p>
        </p:txBody>
      </p:sp>
      <p:sp>
        <p:nvSpPr>
          <p:cNvPr id="6" name="Text Placeholder 5"/>
          <p:cNvSpPr>
            <a:spLocks noGrp="1"/>
          </p:cNvSpPr>
          <p:nvPr>
            <p:ph type="body" sz="quarter" idx="14"/>
          </p:nvPr>
        </p:nvSpPr>
        <p:spPr/>
        <p:txBody>
          <a:bodyPr/>
          <a:lstStyle/>
          <a:p>
            <a:r>
              <a:rPr lang="en-US" dirty="0" smtClean="0"/>
              <a:t>VERSION 1.1 / August 2018</a:t>
            </a:r>
            <a:endParaRPr lang="en-US" dirty="0"/>
          </a:p>
        </p:txBody>
      </p:sp>
      <p:sp>
        <p:nvSpPr>
          <p:cNvPr id="7" name="Text Placeholder 6"/>
          <p:cNvSpPr>
            <a:spLocks noGrp="1"/>
          </p:cNvSpPr>
          <p:nvPr>
            <p:ph type="body" sz="quarter" idx="15"/>
          </p:nvPr>
        </p:nvSpPr>
        <p:spPr/>
        <p:txBody>
          <a:bodyPr/>
          <a:lstStyle/>
          <a:p>
            <a:r>
              <a:rPr lang="en-US" dirty="0" smtClean="0"/>
              <a:t>WORKING AT HEIGHTS</a:t>
            </a:r>
            <a:endParaRPr lang="en-US" dirty="0"/>
          </a:p>
        </p:txBody>
      </p:sp>
      <p:sp>
        <p:nvSpPr>
          <p:cNvPr id="8" name="Text Placeholder 7"/>
          <p:cNvSpPr>
            <a:spLocks noGrp="1"/>
          </p:cNvSpPr>
          <p:nvPr>
            <p:ph type="body" sz="quarter" idx="17"/>
          </p:nvPr>
        </p:nvSpPr>
        <p:spPr/>
        <p:txBody>
          <a:bodyPr/>
          <a:lstStyle/>
          <a:p>
            <a:r>
              <a:rPr lang="en-US" dirty="0"/>
              <a:t>FOR USE BY FREEPORT-MCMORAN ONLY - DO NOT COPY OR DISTRIBUTE </a:t>
            </a:r>
            <a:r>
              <a:rPr lang="en-US" dirty="0" smtClean="0"/>
              <a:t>EXTERNALLY</a:t>
            </a:r>
            <a:endParaRPr lang="en-US" dirty="0"/>
          </a:p>
        </p:txBody>
      </p:sp>
      <p:pic>
        <p:nvPicPr>
          <p:cNvPr id="10" name="Picture Placeholder 9" descr="T:\DEPARTMENTS\Safety\_Safety Courses\_Working at Heights\5_Pictures &amp; Videos\Morenci 012815\DSCN0377.JPG"/>
          <p:cNvPicPr>
            <a:picLocks noGrp="1"/>
          </p:cNvPicPr>
          <p:nvPr>
            <p:ph type="pic" sz="quarter" idx="11"/>
          </p:nvPr>
        </p:nvPicPr>
        <p:blipFill rotWithShape="1">
          <a:blip r:embed="rId3" cstate="print">
            <a:extLst>
              <a:ext uri="{28A0092B-C50C-407E-A947-70E740481C1C}">
                <a14:useLocalDpi xmlns:a14="http://schemas.microsoft.com/office/drawing/2010/main" val="0"/>
              </a:ext>
            </a:extLst>
          </a:blip>
          <a:srcRect l="3117" r="3117"/>
          <a:stretch/>
        </p:blipFill>
        <p:spPr bwMode="auto">
          <a:prstGeom prst="rect">
            <a:avLst/>
          </a:prstGeom>
          <a:noFill/>
          <a:ln>
            <a:noFill/>
          </a:ln>
        </p:spPr>
      </p:pic>
    </p:spTree>
    <p:extLst>
      <p:ext uri="{BB962C8B-B14F-4D97-AF65-F5344CB8AC3E}">
        <p14:creationId xmlns:p14="http://schemas.microsoft.com/office/powerpoint/2010/main" val="873699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84352" y="1320637"/>
            <a:ext cx="6449746" cy="2970044"/>
          </a:xfrm>
          <a:prstGeom prst="rect">
            <a:avLst/>
          </a:prstGeom>
          <a:noFill/>
        </p:spPr>
        <p:txBody>
          <a:bodyPr wrap="square" rtlCol="0">
            <a:spAutoFit/>
          </a:bodyPr>
          <a:lstStyle/>
          <a:p>
            <a:pPr>
              <a:buClr>
                <a:srgbClr val="00B0F0"/>
              </a:buClr>
            </a:pPr>
            <a:r>
              <a:rPr lang="en-US" sz="2200" dirty="0" smtClean="0">
                <a:latin typeface="Arial" panose="020B0604020202020204" pitchFamily="34" charset="0"/>
                <a:cs typeface="Arial" panose="020B0604020202020204" pitchFamily="34" charset="0"/>
              </a:rPr>
              <a:t>In 2013, 699 people were killed as a result of workplace falls, slips, or trips in the United States. Of those events, 574 (82%) were falls to a lower level.</a:t>
            </a:r>
            <a:r>
              <a:rPr lang="en-US" sz="2200" baseline="30000" dirty="0" smtClean="0">
                <a:latin typeface="Arial" panose="020B0604020202020204" pitchFamily="34" charset="0"/>
                <a:cs typeface="Arial" panose="020B0604020202020204" pitchFamily="34" charset="0"/>
              </a:rPr>
              <a:t>1</a:t>
            </a:r>
            <a:endParaRPr lang="en-US" sz="2200" dirty="0">
              <a:latin typeface="Arial" panose="020B0604020202020204" pitchFamily="34" charset="0"/>
              <a:cs typeface="Arial" panose="020B0604020202020204" pitchFamily="34" charset="0"/>
            </a:endParaRPr>
          </a:p>
          <a:p>
            <a:pPr>
              <a:lnSpc>
                <a:spcPct val="150000"/>
              </a:lnSpc>
              <a:buClr>
                <a:srgbClr val="00B0F0"/>
              </a:buClr>
            </a:pPr>
            <a:endParaRPr lang="en-US" sz="2200" dirty="0" smtClean="0">
              <a:latin typeface="Arial" panose="020B0604020202020204" pitchFamily="34" charset="0"/>
              <a:cs typeface="Arial" panose="020B0604020202020204" pitchFamily="34" charset="0"/>
            </a:endParaRPr>
          </a:p>
          <a:p>
            <a:pPr>
              <a:lnSpc>
                <a:spcPct val="150000"/>
              </a:lnSpc>
              <a:buClr>
                <a:srgbClr val="00B0F0"/>
              </a:buClr>
            </a:pPr>
            <a:endParaRPr lang="en-US" sz="2200" dirty="0" smtClean="0">
              <a:latin typeface="Arial" panose="020B0604020202020204" pitchFamily="34" charset="0"/>
              <a:cs typeface="Arial" panose="020B0604020202020204" pitchFamily="34" charset="0"/>
            </a:endParaRPr>
          </a:p>
          <a:p>
            <a:pPr>
              <a:lnSpc>
                <a:spcPct val="150000"/>
              </a:lnSpc>
              <a:buClr>
                <a:srgbClr val="00B0F0"/>
              </a:buClr>
            </a:pPr>
            <a:endParaRPr lang="en-US" sz="2200" dirty="0">
              <a:latin typeface="Arial" panose="020B0604020202020204" pitchFamily="34" charset="0"/>
              <a:cs typeface="Arial" panose="020B0604020202020204" pitchFamily="34" charset="0"/>
            </a:endParaRPr>
          </a:p>
        </p:txBody>
      </p:sp>
      <p:sp>
        <p:nvSpPr>
          <p:cNvPr id="4" name="Content Placeholder 3"/>
          <p:cNvSpPr txBox="1">
            <a:spLocks noGrp="1"/>
          </p:cNvSpPr>
          <p:nvPr>
            <p:ph idx="1"/>
          </p:nvPr>
        </p:nvSpPr>
        <p:spPr>
          <a:xfrm>
            <a:off x="399423" y="6066255"/>
            <a:ext cx="5180239" cy="189283"/>
          </a:xfrm>
          <a:prstGeom prst="rect">
            <a:avLst/>
          </a:prstGeom>
          <a:noFill/>
        </p:spPr>
        <p:txBody>
          <a:bodyPr wrap="square" rtlCol="0">
            <a:spAutoFit/>
          </a:bodyPr>
          <a:lstStyle/>
          <a:p>
            <a:pPr marL="0" indent="0">
              <a:buNone/>
            </a:pPr>
            <a:r>
              <a:rPr lang="en-US" sz="700" dirty="0" smtClean="0">
                <a:latin typeface="Arial Black" panose="020B0A04020102020204" pitchFamily="34" charset="0"/>
                <a:cs typeface="Arial" panose="020B0604020202020204" pitchFamily="34" charset="0"/>
              </a:rPr>
              <a:t>Working at Heights / SFT FCX1012C</a:t>
            </a:r>
            <a:endParaRPr lang="en-US" sz="700" dirty="0">
              <a:latin typeface="Arial Black" panose="020B0A040201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327439" y="6025804"/>
            <a:ext cx="1813680" cy="273844"/>
          </a:xfrm>
        </p:spPr>
        <p:txBody>
          <a:bodyPr/>
          <a:lstStyle/>
          <a:p>
            <a:pPr algn="ctr"/>
            <a:fld id="{4E106CF0-8FC4-44FB-A4AF-CFA1CEDD85BD}" type="slidenum">
              <a:rPr lang="en-US" smtClean="0">
                <a:ln w="0"/>
                <a:solidFill>
                  <a:schemeClr val="tx1"/>
                </a:solidFill>
                <a:effectLst>
                  <a:outerShdw blurRad="38100" dist="19050" dir="2700000" algn="tl" rotWithShape="0">
                    <a:schemeClr val="dk1">
                      <a:alpha val="40000"/>
                    </a:schemeClr>
                  </a:outerShdw>
                </a:effectLst>
              </a:rPr>
              <a:pPr algn="ctr"/>
              <a:t>10</a:t>
            </a:fld>
            <a:endParaRPr lang="en-US" dirty="0">
              <a:ln w="0"/>
              <a:solidFill>
                <a:schemeClr val="tx1"/>
              </a:solidFill>
              <a:effectLst>
                <a:outerShdw blurRad="38100" dist="19050" dir="2700000" algn="tl" rotWithShape="0">
                  <a:schemeClr val="dk1">
                    <a:alpha val="40000"/>
                  </a:schemeClr>
                </a:outerShdw>
              </a:effectLst>
            </a:endParaRPr>
          </a:p>
        </p:txBody>
      </p:sp>
      <p:sp>
        <p:nvSpPr>
          <p:cNvPr id="8" name="Title 1"/>
          <p:cNvSpPr txBox="1">
            <a:spLocks/>
          </p:cNvSpPr>
          <p:nvPr/>
        </p:nvSpPr>
        <p:spPr>
          <a:xfrm>
            <a:off x="384351" y="374019"/>
            <a:ext cx="875676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rgbClr val="0099CC"/>
                </a:solidFill>
                <a:latin typeface="Arial Black" panose="020B0A04020102020204" pitchFamily="34" charset="0"/>
              </a:rPr>
              <a:t>Introduction</a:t>
            </a:r>
            <a:endParaRPr lang="en-US" sz="3000" dirty="0">
              <a:solidFill>
                <a:srgbClr val="0099CC"/>
              </a:solidFill>
              <a:latin typeface="Arial Black" panose="020B0A04020102020204" pitchFamily="34" charset="0"/>
            </a:endParaRPr>
          </a:p>
        </p:txBody>
      </p:sp>
      <p:cxnSp>
        <p:nvCxnSpPr>
          <p:cNvPr id="11" name="Straight Connector 10"/>
          <p:cNvCxnSpPr/>
          <p:nvPr/>
        </p:nvCxnSpPr>
        <p:spPr>
          <a:xfrm>
            <a:off x="0" y="1102426"/>
            <a:ext cx="6834098" cy="0"/>
          </a:xfrm>
          <a:prstGeom prst="line">
            <a:avLst/>
          </a:prstGeom>
        </p:spPr>
        <p:style>
          <a:lnRef idx="3">
            <a:schemeClr val="dk1"/>
          </a:lnRef>
          <a:fillRef idx="0">
            <a:schemeClr val="dk1"/>
          </a:fillRef>
          <a:effectRef idx="2">
            <a:schemeClr val="dk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graphicFrame>
        <p:nvGraphicFramePr>
          <p:cNvPr id="7" name="Chart 6"/>
          <p:cNvGraphicFramePr/>
          <p:nvPr>
            <p:extLst>
              <p:ext uri="{D42A27DB-BD31-4B8C-83A1-F6EECF244321}">
                <p14:modId xmlns:p14="http://schemas.microsoft.com/office/powerpoint/2010/main" val="1309033577"/>
              </p:ext>
            </p:extLst>
          </p:nvPr>
        </p:nvGraphicFramePr>
        <p:xfrm>
          <a:off x="-653963" y="2599338"/>
          <a:ext cx="5492229" cy="34669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937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100</a:t>
            </a:fld>
            <a:endParaRPr lang="en-US" dirty="0"/>
          </a:p>
        </p:txBody>
      </p:sp>
      <p:sp>
        <p:nvSpPr>
          <p:cNvPr id="4" name="Text Placeholder 3"/>
          <p:cNvSpPr>
            <a:spLocks noGrp="1"/>
          </p:cNvSpPr>
          <p:nvPr>
            <p:ph type="body" sz="quarter" idx="14"/>
          </p:nvPr>
        </p:nvSpPr>
        <p:spPr>
          <a:xfrm>
            <a:off x="348093" y="1368829"/>
            <a:ext cx="6517528"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Proceed to the table(s) with the equipment</a:t>
            </a:r>
          </a:p>
          <a:p>
            <a:pPr marL="457200" lvl="0" indent="-457200">
              <a:buFont typeface="+mj-lt"/>
              <a:buAutoNum type="arabicPeriod"/>
            </a:pPr>
            <a:r>
              <a:rPr lang="en-US" dirty="0">
                <a:solidFill>
                  <a:prstClr val="black"/>
                </a:solidFill>
              </a:rPr>
              <a:t>Take 5 minutes and individually determine if each item passes inspection</a:t>
            </a:r>
          </a:p>
          <a:p>
            <a:pPr marL="457200" lvl="0" indent="-457200">
              <a:buFont typeface="+mj-lt"/>
              <a:buAutoNum type="arabicPeriod"/>
            </a:pPr>
            <a:r>
              <a:rPr lang="en-US" dirty="0">
                <a:solidFill>
                  <a:prstClr val="black"/>
                </a:solidFill>
              </a:rPr>
              <a:t>Be prepared to share your results</a:t>
            </a:r>
          </a:p>
          <a:p>
            <a:pPr marL="457200" lvl="0" indent="-457200">
              <a:buFont typeface="+mj-lt"/>
              <a:buAutoNum type="arabicPeriod"/>
            </a:pPr>
            <a:r>
              <a:rPr lang="en-US" dirty="0">
                <a:solidFill>
                  <a:prstClr val="black"/>
                </a:solidFill>
              </a:rPr>
              <a:t>As a class, discuss the inspection of each item</a:t>
            </a:r>
          </a:p>
          <a:p>
            <a:pPr marL="0" indent="0">
              <a:buNone/>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Passing Inspection</a:t>
            </a:r>
            <a:endParaRPr lang="en-US" dirty="0"/>
          </a:p>
        </p:txBody>
      </p:sp>
      <p:sp>
        <p:nvSpPr>
          <p:cNvPr id="6" name="Rectangle 5"/>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7</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7983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101</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smtClean="0"/>
              <a:t>How can inspection or storage affect your PPE?</a:t>
            </a:r>
          </a:p>
          <a:p>
            <a:r>
              <a:rPr lang="en-US" dirty="0" smtClean="0"/>
              <a:t>Were there any procedures or processes that surprised you?</a:t>
            </a:r>
          </a:p>
          <a:p>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40768810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102</a:t>
            </a:fld>
            <a:endParaRPr lang="en-US" dirty="0"/>
          </a:p>
        </p:txBody>
      </p:sp>
      <p:sp>
        <p:nvSpPr>
          <p:cNvPr id="4" name="Text Placeholder 3"/>
          <p:cNvSpPr>
            <a:spLocks noGrp="1"/>
          </p:cNvSpPr>
          <p:nvPr>
            <p:ph type="body" sz="quarter" idx="14"/>
          </p:nvPr>
        </p:nvSpPr>
        <p:spPr>
          <a:xfrm>
            <a:off x="358483" y="1358438"/>
            <a:ext cx="650713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Quiz (SG p. 73)</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a:t>
            </a:r>
          </a:p>
          <a:p>
            <a:pPr marL="457200" lvl="0" indent="-457200">
              <a:buFont typeface="+mj-lt"/>
              <a:buAutoNum type="arabicPeriod"/>
            </a:pPr>
            <a:r>
              <a:rPr lang="en-US" dirty="0">
                <a:solidFill>
                  <a:prstClr val="black"/>
                </a:solidFill>
              </a:rPr>
              <a:t>Review the answers as a class</a:t>
            </a:r>
          </a:p>
          <a:p>
            <a:pPr marL="914400" indent="-914400">
              <a:buFont typeface="+mj-lt"/>
              <a:buAutoNum type="arabicPeriod"/>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4 Quiz</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Quiz</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5545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103</a:t>
            </a:fld>
            <a:endParaRPr lang="en-US" dirty="0"/>
          </a:p>
        </p:txBody>
      </p:sp>
      <p:sp>
        <p:nvSpPr>
          <p:cNvPr id="4" name="Text Placeholder 3"/>
          <p:cNvSpPr>
            <a:spLocks noGrp="1"/>
          </p:cNvSpPr>
          <p:nvPr>
            <p:ph type="body" sz="quarter" idx="14"/>
          </p:nvPr>
        </p:nvSpPr>
        <p:spPr>
          <a:xfrm>
            <a:off x="358485" y="1348047"/>
            <a:ext cx="6898279" cy="4686618"/>
          </a:xfrm>
        </p:spPr>
        <p:txBody>
          <a:bodyPr/>
          <a:lstStyle/>
          <a:p>
            <a:pPr marL="457200" indent="-457200">
              <a:buFont typeface="+mj-lt"/>
              <a:buAutoNum type="arabicPeriod"/>
            </a:pPr>
            <a:r>
              <a:rPr lang="en-US" dirty="0" smtClean="0"/>
              <a:t>Name the three types (frequencies) of inspections.</a:t>
            </a:r>
          </a:p>
          <a:p>
            <a:pPr marL="457200" indent="0">
              <a:buNone/>
            </a:pPr>
            <a:r>
              <a:rPr lang="en-US" dirty="0" smtClean="0"/>
              <a:t>Pre-use, Monthly, Annual</a:t>
            </a:r>
            <a:endParaRPr lang="en-US" dirty="0"/>
          </a:p>
          <a:p>
            <a:pPr marL="457200" indent="-457200">
              <a:buFont typeface="+mj-lt"/>
              <a:buAutoNum type="arabicPeriod"/>
            </a:pPr>
            <a:endParaRPr lang="en-US" dirty="0" smtClean="0"/>
          </a:p>
          <a:p>
            <a:pPr marL="457200" indent="-457200">
              <a:buFont typeface="+mj-lt"/>
              <a:buAutoNum type="arabicPeriod" startAt="2"/>
            </a:pPr>
            <a:r>
              <a:rPr lang="en-US" dirty="0" smtClean="0"/>
              <a:t>After reading each sentence, decide if you would consider this defective by marking a yes or no in the boxes provided.</a:t>
            </a:r>
          </a:p>
          <a:p>
            <a:pPr marL="457200" indent="0">
              <a:buNone/>
            </a:pPr>
            <a:r>
              <a:rPr lang="en-US" dirty="0" smtClean="0"/>
              <a:t>The SRL does not fully extend.  </a:t>
            </a:r>
          </a:p>
          <a:p>
            <a:pPr marL="457200" indent="0">
              <a:buNone/>
            </a:pPr>
            <a:r>
              <a:rPr lang="en-US" dirty="0" smtClean="0"/>
              <a:t>The body harness has not been used in 3 months.</a:t>
            </a:r>
          </a:p>
          <a:p>
            <a:pPr marL="457200" indent="0">
              <a:buNone/>
            </a:pPr>
            <a:r>
              <a:rPr lang="en-US" dirty="0" smtClean="0"/>
              <a:t>The lanyard was left on the shop floor all night.</a:t>
            </a:r>
          </a:p>
          <a:p>
            <a:pPr marL="457200" indent="0">
              <a:buNone/>
            </a:pPr>
            <a:r>
              <a:rPr lang="en-US" dirty="0" smtClean="0"/>
              <a:t>The shock indicator is visible.</a:t>
            </a:r>
            <a:endParaRPr lang="en-US" dirty="0"/>
          </a:p>
          <a:p>
            <a:pPr marL="457200" indent="-457200">
              <a:buFont typeface="+mj-lt"/>
              <a:buAutoNum type="arabicPeriod" startAt="2"/>
            </a:pPr>
            <a:endParaRPr lang="en-US" dirty="0"/>
          </a:p>
        </p:txBody>
      </p:sp>
      <p:sp>
        <p:nvSpPr>
          <p:cNvPr id="5" name="Text Placeholder 4"/>
          <p:cNvSpPr>
            <a:spLocks noGrp="1"/>
          </p:cNvSpPr>
          <p:nvPr>
            <p:ph type="body" sz="quarter" idx="15"/>
          </p:nvPr>
        </p:nvSpPr>
        <p:spPr>
          <a:xfrm>
            <a:off x="358484" y="615474"/>
            <a:ext cx="6236970" cy="763746"/>
          </a:xfrm>
        </p:spPr>
        <p:txBody>
          <a:bodyPr>
            <a:normAutofit/>
          </a:bodyPr>
          <a:lstStyle/>
          <a:p>
            <a:r>
              <a:rPr lang="en-US" dirty="0" smtClean="0"/>
              <a:t>Module 4 Quiz</a:t>
            </a:r>
            <a:endParaRPr lang="en-US" dirty="0"/>
          </a:p>
        </p:txBody>
      </p:sp>
      <p:sp>
        <p:nvSpPr>
          <p:cNvPr id="6" name="Rectangle 5"/>
          <p:cNvSpPr/>
          <p:nvPr/>
        </p:nvSpPr>
        <p:spPr>
          <a:xfrm>
            <a:off x="4734601" y="3667910"/>
            <a:ext cx="635856"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Yes</a:t>
            </a:r>
            <a:endParaRPr lang="en-US" b="1" dirty="0">
              <a:solidFill>
                <a:srgbClr val="0099CC"/>
              </a:solidFill>
              <a:latin typeface="Arial" panose="020B0604020202020204" pitchFamily="34" charset="0"/>
              <a:cs typeface="Arial" panose="020B0604020202020204" pitchFamily="34" charset="0"/>
            </a:endParaRPr>
          </a:p>
        </p:txBody>
      </p:sp>
      <p:sp>
        <p:nvSpPr>
          <p:cNvPr id="10" name="Rectangle 9"/>
          <p:cNvSpPr/>
          <p:nvPr/>
        </p:nvSpPr>
        <p:spPr>
          <a:xfrm>
            <a:off x="6672019" y="4534516"/>
            <a:ext cx="553953"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No</a:t>
            </a:r>
            <a:endParaRPr lang="en-US" b="1" dirty="0">
              <a:solidFill>
                <a:srgbClr val="0099CC"/>
              </a:solidFill>
              <a:latin typeface="Arial" panose="020B0604020202020204" pitchFamily="34" charset="0"/>
              <a:cs typeface="Arial" panose="020B0604020202020204" pitchFamily="34" charset="0"/>
            </a:endParaRPr>
          </a:p>
        </p:txBody>
      </p:sp>
      <p:sp>
        <p:nvSpPr>
          <p:cNvPr id="11" name="Rectangle 10"/>
          <p:cNvSpPr/>
          <p:nvPr/>
        </p:nvSpPr>
        <p:spPr>
          <a:xfrm>
            <a:off x="7131099" y="4084735"/>
            <a:ext cx="535972" cy="4028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No</a:t>
            </a:r>
            <a:endParaRPr lang="en-US" b="1" dirty="0">
              <a:solidFill>
                <a:srgbClr val="0099CC"/>
              </a:solidFill>
              <a:latin typeface="Arial" panose="020B0604020202020204" pitchFamily="34" charset="0"/>
              <a:cs typeface="Arial" panose="020B0604020202020204" pitchFamily="34" charset="0"/>
            </a:endParaRPr>
          </a:p>
        </p:txBody>
      </p:sp>
      <p:sp>
        <p:nvSpPr>
          <p:cNvPr id="12" name="Rectangle 11"/>
          <p:cNvSpPr/>
          <p:nvPr/>
        </p:nvSpPr>
        <p:spPr>
          <a:xfrm>
            <a:off x="4487192" y="4945441"/>
            <a:ext cx="625889" cy="4028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Yes</a:t>
            </a:r>
            <a:endParaRPr lang="en-US" b="1"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12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104</a:t>
            </a:fld>
            <a:endParaRPr lang="en-US" dirty="0"/>
          </a:p>
        </p:txBody>
      </p:sp>
      <p:sp>
        <p:nvSpPr>
          <p:cNvPr id="4" name="Text Placeholder 3"/>
          <p:cNvSpPr>
            <a:spLocks noGrp="1"/>
          </p:cNvSpPr>
          <p:nvPr>
            <p:ph type="body" sz="quarter" idx="14"/>
          </p:nvPr>
        </p:nvSpPr>
        <p:spPr>
          <a:xfrm>
            <a:off x="358485" y="1348047"/>
            <a:ext cx="6507136" cy="4686618"/>
          </a:xfrm>
        </p:spPr>
        <p:txBody>
          <a:bodyPr/>
          <a:lstStyle/>
          <a:p>
            <a:pPr marL="457200" indent="-457200">
              <a:buFont typeface="+mj-lt"/>
              <a:buAutoNum type="arabicPeriod" startAt="3"/>
            </a:pPr>
            <a:r>
              <a:rPr lang="en-US" dirty="0" smtClean="0"/>
              <a:t>Carabiners do not need to be cleaned.</a:t>
            </a:r>
          </a:p>
          <a:p>
            <a:pPr marL="914400" lvl="1" indent="-457200">
              <a:buFont typeface="+mj-lt"/>
              <a:buAutoNum type="alphaLcPeriod"/>
            </a:pPr>
            <a:r>
              <a:rPr lang="en-US" dirty="0" smtClean="0"/>
              <a:t>True</a:t>
            </a:r>
          </a:p>
          <a:p>
            <a:pPr marL="914400" lvl="1" indent="-457200">
              <a:buFont typeface="+mj-lt"/>
              <a:buAutoNum type="alphaLcPeriod"/>
            </a:pPr>
            <a:r>
              <a:rPr lang="en-US" dirty="0" smtClean="0"/>
              <a:t>False</a:t>
            </a:r>
          </a:p>
          <a:p>
            <a:pPr marL="457200" indent="-457200">
              <a:buFont typeface="+mj-lt"/>
              <a:buAutoNum type="alphaLcPeriod"/>
            </a:pPr>
            <a:endParaRPr lang="en-US" dirty="0"/>
          </a:p>
          <a:p>
            <a:pPr marL="457200" indent="-457200">
              <a:buFont typeface="+mj-lt"/>
              <a:buAutoNum type="arabicPeriod" startAt="4"/>
            </a:pPr>
            <a:r>
              <a:rPr lang="en-US" dirty="0" smtClean="0"/>
              <a:t>You </a:t>
            </a:r>
            <a:r>
              <a:rPr lang="en-US" dirty="0"/>
              <a:t>should store equipment in a clean and dry location.</a:t>
            </a:r>
          </a:p>
          <a:p>
            <a:pPr marL="914400" lvl="1" indent="-457200">
              <a:buFont typeface="+mj-lt"/>
              <a:buAutoNum type="alphaLcPeriod"/>
            </a:pPr>
            <a:r>
              <a:rPr lang="en-US" dirty="0"/>
              <a:t>True </a:t>
            </a:r>
          </a:p>
          <a:p>
            <a:pPr marL="914400" lvl="1" indent="-457200">
              <a:buFont typeface="+mj-lt"/>
              <a:buAutoNum type="alphaLcPeriod"/>
            </a:pPr>
            <a:r>
              <a:rPr lang="en-US" dirty="0"/>
              <a:t>False</a:t>
            </a:r>
          </a:p>
          <a:p>
            <a:pPr marL="457200" indent="-457200">
              <a:buFont typeface="+mj-lt"/>
              <a:buAutoNum type="alphaLcPeriod"/>
            </a:pPr>
            <a:endParaRPr lang="en-US" dirty="0"/>
          </a:p>
        </p:txBody>
      </p:sp>
      <p:sp>
        <p:nvSpPr>
          <p:cNvPr id="5" name="Text Placeholder 4"/>
          <p:cNvSpPr>
            <a:spLocks noGrp="1"/>
          </p:cNvSpPr>
          <p:nvPr>
            <p:ph type="body" sz="quarter" idx="15"/>
          </p:nvPr>
        </p:nvSpPr>
        <p:spPr>
          <a:xfrm>
            <a:off x="358484" y="615474"/>
            <a:ext cx="6236970" cy="763746"/>
          </a:xfrm>
        </p:spPr>
        <p:txBody>
          <a:bodyPr>
            <a:normAutofit/>
          </a:bodyPr>
          <a:lstStyle/>
          <a:p>
            <a:r>
              <a:rPr lang="en-US" dirty="0" smtClean="0"/>
              <a:t>Module 4 Quiz</a:t>
            </a:r>
            <a:endParaRPr lang="en-US" dirty="0"/>
          </a:p>
        </p:txBody>
      </p:sp>
      <p:sp>
        <p:nvSpPr>
          <p:cNvPr id="13" name="Oval 12"/>
          <p:cNvSpPr/>
          <p:nvPr/>
        </p:nvSpPr>
        <p:spPr>
          <a:xfrm>
            <a:off x="794900" y="2091071"/>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4900" y="3636893"/>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07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rot="16200000">
            <a:off x="5059350" y="2659645"/>
            <a:ext cx="6313462" cy="994172"/>
          </a:xfrm>
        </p:spPr>
        <p:txBody>
          <a:bodyPr>
            <a:normAutofit/>
          </a:bodyPr>
          <a:lstStyle/>
          <a:p>
            <a:r>
              <a:rPr lang="en-US" sz="3000" dirty="0" smtClean="0">
                <a:solidFill>
                  <a:srgbClr val="0099CC"/>
                </a:solidFill>
                <a:latin typeface="Arial Black" panose="020B0A04020102020204" pitchFamily="34" charset="0"/>
              </a:rPr>
              <a:t>MODULE </a:t>
            </a:r>
            <a:r>
              <a:rPr lang="en-US" sz="3000" dirty="0">
                <a:solidFill>
                  <a:srgbClr val="0099CC"/>
                </a:solidFill>
                <a:latin typeface="Arial Black" panose="020B0A04020102020204" pitchFamily="34" charset="0"/>
              </a:rPr>
              <a:t>5</a:t>
            </a:r>
            <a:r>
              <a:rPr lang="en-US" sz="3000" dirty="0" smtClean="0">
                <a:solidFill>
                  <a:srgbClr val="0099CC"/>
                </a:solidFill>
                <a:latin typeface="Arial Black" panose="020B0A04020102020204" pitchFamily="34" charset="0"/>
              </a:rPr>
              <a:t>: Fall Dynamics</a:t>
            </a:r>
            <a:endParaRPr lang="en-US" sz="3000" dirty="0">
              <a:solidFill>
                <a:srgbClr val="0099CC"/>
              </a:solidFill>
              <a:latin typeface="Arial Black" panose="020B0A04020102020204" pitchFamily="34" charset="0"/>
            </a:endParaRPr>
          </a:p>
        </p:txBody>
      </p:sp>
    </p:spTree>
    <p:extLst>
      <p:ext uri="{BB962C8B-B14F-4D97-AF65-F5344CB8AC3E}">
        <p14:creationId xmlns:p14="http://schemas.microsoft.com/office/powerpoint/2010/main" val="38790527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106</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a:t>F</a:t>
            </a:r>
            <a:r>
              <a:rPr lang="en-US" dirty="0" smtClean="0"/>
              <a:t>all dynamics</a:t>
            </a:r>
          </a:p>
          <a:p>
            <a:r>
              <a:rPr lang="en-US" dirty="0" smtClean="0"/>
              <a:t>The </a:t>
            </a:r>
            <a:r>
              <a:rPr lang="en-US" dirty="0"/>
              <a:t>sum of events that occur during a </a:t>
            </a:r>
            <a:r>
              <a:rPr lang="en-US" dirty="0" smtClean="0"/>
              <a:t>fall</a:t>
            </a:r>
          </a:p>
          <a:p>
            <a:pPr lvl="1"/>
            <a:r>
              <a:rPr lang="en-US" dirty="0" smtClean="0"/>
              <a:t>Free fall distance</a:t>
            </a:r>
          </a:p>
          <a:p>
            <a:pPr lvl="1"/>
            <a:r>
              <a:rPr lang="en-US" dirty="0" smtClean="0"/>
              <a:t>Fall clearance distance</a:t>
            </a:r>
          </a:p>
          <a:p>
            <a:pPr lvl="1"/>
            <a:r>
              <a:rPr lang="en-US" dirty="0" smtClean="0"/>
              <a:t>Swing Fall, or pendulum effect</a:t>
            </a:r>
          </a:p>
          <a:p>
            <a:pPr marL="457200" lvl="1" indent="0">
              <a:buNone/>
            </a:pPr>
            <a:endParaRPr lang="en-US" dirty="0" smtClean="0"/>
          </a:p>
          <a:p>
            <a:pPr marL="342900" lvl="1" indent="-342900">
              <a:buFont typeface="Wingdings" panose="05000000000000000000" pitchFamily="2" charset="2"/>
              <a:buChar char="§"/>
            </a:pPr>
            <a:r>
              <a:rPr lang="en-US" dirty="0" smtClean="0"/>
              <a:t>For a knelling worker, add three (3) feet to the calculation of a fall to allow for the straightening out of the body</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Fall Dynamics</a:t>
            </a:r>
            <a:endParaRPr lang="en-US" dirty="0"/>
          </a:p>
        </p:txBody>
      </p:sp>
    </p:spTree>
    <p:extLst>
      <p:ext uri="{BB962C8B-B14F-4D97-AF65-F5344CB8AC3E}">
        <p14:creationId xmlns:p14="http://schemas.microsoft.com/office/powerpoint/2010/main" val="101322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107</a:t>
            </a:fld>
            <a:endParaRPr lang="en-US" dirty="0"/>
          </a:p>
        </p:txBody>
      </p:sp>
      <p:sp>
        <p:nvSpPr>
          <p:cNvPr id="4" name="Text Placeholder 3"/>
          <p:cNvSpPr>
            <a:spLocks noGrp="1"/>
          </p:cNvSpPr>
          <p:nvPr>
            <p:ph type="body" sz="quarter" idx="14"/>
          </p:nvPr>
        </p:nvSpPr>
        <p:spPr>
          <a:xfrm>
            <a:off x="348093" y="1316874"/>
            <a:ext cx="6517527" cy="4686618"/>
          </a:xfrm>
        </p:spPr>
        <p:txBody>
          <a:bodyPr>
            <a:normAutofit/>
          </a:bodyPr>
          <a:lstStyle/>
          <a:p>
            <a:pPr marL="0" indent="0">
              <a:lnSpc>
                <a:spcPct val="100000"/>
              </a:lnSpc>
              <a:spcBef>
                <a:spcPts val="600"/>
              </a:spcBef>
              <a:spcAft>
                <a:spcPts val="600"/>
              </a:spcAft>
              <a:buNone/>
            </a:pPr>
            <a:r>
              <a:rPr lang="en-US" dirty="0"/>
              <a:t>F</a:t>
            </a:r>
            <a:r>
              <a:rPr lang="en-US" dirty="0" smtClean="0"/>
              <a:t>ree fall distance</a:t>
            </a:r>
            <a:endParaRPr lang="en-US" dirty="0"/>
          </a:p>
          <a:p>
            <a:pPr>
              <a:lnSpc>
                <a:spcPct val="100000"/>
              </a:lnSpc>
              <a:spcBef>
                <a:spcPts val="600"/>
              </a:spcBef>
              <a:spcAft>
                <a:spcPts val="600"/>
              </a:spcAft>
            </a:pPr>
            <a:r>
              <a:rPr lang="en-US" dirty="0" smtClean="0"/>
              <a:t>The distance a person falls before either reaching the next level (or ground) or before his/her fall arrest equipment engages</a:t>
            </a:r>
          </a:p>
          <a:p>
            <a:pPr>
              <a:lnSpc>
                <a:spcPct val="100000"/>
              </a:lnSpc>
              <a:spcBef>
                <a:spcPts val="600"/>
              </a:spcBef>
              <a:spcAft>
                <a:spcPts val="600"/>
              </a:spcAft>
            </a:pPr>
            <a:r>
              <a:rPr lang="en-US" dirty="0" smtClean="0"/>
              <a:t>FCX-HS02 states the maximum </a:t>
            </a:r>
            <a:r>
              <a:rPr lang="en-US" dirty="0"/>
              <a:t>allowable free fall distance is </a:t>
            </a:r>
            <a:r>
              <a:rPr lang="en-US" dirty="0" smtClean="0"/>
              <a:t>six feet</a:t>
            </a:r>
            <a:endParaRPr lang="en-US" dirty="0"/>
          </a:p>
          <a:p>
            <a:pPr marL="0" indent="0">
              <a:lnSpc>
                <a:spcPct val="100000"/>
              </a:lnSpc>
              <a:spcBef>
                <a:spcPts val="600"/>
              </a:spcBef>
              <a:spcAft>
                <a:spcPts val="600"/>
              </a:spcAft>
              <a:buNone/>
            </a:pPr>
            <a:r>
              <a:rPr lang="en-US" dirty="0" smtClean="0"/>
              <a:t>Fall clearance distance</a:t>
            </a:r>
          </a:p>
          <a:p>
            <a:pPr>
              <a:lnSpc>
                <a:spcPct val="100000"/>
              </a:lnSpc>
              <a:spcBef>
                <a:spcPts val="600"/>
              </a:spcBef>
              <a:spcAft>
                <a:spcPts val="600"/>
              </a:spcAft>
            </a:pPr>
            <a:r>
              <a:rPr lang="en-US" dirty="0" smtClean="0"/>
              <a:t>The maximum vertical distance a person travels during a fall</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Fall Dynamics</a:t>
            </a:r>
            <a:endParaRPr lang="en-US" dirty="0"/>
          </a:p>
        </p:txBody>
      </p:sp>
    </p:spTree>
    <p:extLst>
      <p:ext uri="{BB962C8B-B14F-4D97-AF65-F5344CB8AC3E}">
        <p14:creationId xmlns:p14="http://schemas.microsoft.com/office/powerpoint/2010/main" val="21486156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108</a:t>
            </a:fld>
            <a:endParaRPr lang="en-US" dirty="0"/>
          </a:p>
        </p:txBody>
      </p:sp>
      <p:sp>
        <p:nvSpPr>
          <p:cNvPr id="4" name="Text Placeholder 3"/>
          <p:cNvSpPr>
            <a:spLocks noGrp="1"/>
          </p:cNvSpPr>
          <p:nvPr>
            <p:ph type="body" sz="quarter" idx="14"/>
          </p:nvPr>
        </p:nvSpPr>
        <p:spPr>
          <a:xfrm>
            <a:off x="348092" y="1316025"/>
            <a:ext cx="4806863" cy="399945"/>
          </a:xfrm>
        </p:spPr>
        <p:txBody>
          <a:bodyPr/>
          <a:lstStyle/>
          <a:p>
            <a:pPr marL="0" indent="0">
              <a:buNone/>
            </a:pPr>
            <a:r>
              <a:rPr lang="en-US" dirty="0" smtClean="0"/>
              <a:t>Free Fall Formulas</a:t>
            </a:r>
          </a:p>
          <a:p>
            <a:pPr marL="0" indent="0">
              <a:buNone/>
            </a:pPr>
            <a:endParaRPr lang="en-US" dirty="0"/>
          </a:p>
          <a:p>
            <a:pPr marL="0" indent="0">
              <a:buNone/>
            </a:pPr>
            <a:endParaRPr lang="en-US"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303098039"/>
                  </p:ext>
                </p:extLst>
              </p:nvPr>
            </p:nvGraphicFramePr>
            <p:xfrm>
              <a:off x="348092" y="1743672"/>
              <a:ext cx="6967108" cy="3310927"/>
            </p:xfrm>
            <a:graphic>
              <a:graphicData uri="http://schemas.openxmlformats.org/drawingml/2006/table">
                <a:tbl>
                  <a:tblPr firstRow="1" firstCol="1" bandRow="1">
                    <a:tableStyleId>{5C22544A-7EE6-4342-B048-85BDC9FD1C3A}</a:tableStyleId>
                  </a:tblPr>
                  <a:tblGrid>
                    <a:gridCol w="1024290">
                      <a:extLst>
                        <a:ext uri="{9D8B030D-6E8A-4147-A177-3AD203B41FA5}">
                          <a16:colId xmlns:a16="http://schemas.microsoft.com/office/drawing/2014/main" val="20000"/>
                        </a:ext>
                      </a:extLst>
                    </a:gridCol>
                    <a:gridCol w="3756967">
                      <a:extLst>
                        <a:ext uri="{9D8B030D-6E8A-4147-A177-3AD203B41FA5}">
                          <a16:colId xmlns:a16="http://schemas.microsoft.com/office/drawing/2014/main" val="20001"/>
                        </a:ext>
                      </a:extLst>
                    </a:gridCol>
                    <a:gridCol w="2185851">
                      <a:extLst>
                        <a:ext uri="{9D8B030D-6E8A-4147-A177-3AD203B41FA5}">
                          <a16:colId xmlns:a16="http://schemas.microsoft.com/office/drawing/2014/main" val="20002"/>
                        </a:ext>
                      </a:extLst>
                    </a:gridCol>
                  </a:tblGrid>
                  <a:tr h="592030">
                    <a:tc>
                      <a:txBody>
                        <a:bodyPr/>
                        <a:lstStyle/>
                        <a:p>
                          <a:pPr marL="0" marR="0" indent="228600">
                            <a:spcBef>
                              <a:spcPts val="0"/>
                            </a:spcBef>
                            <a:spcAft>
                              <a:spcPts val="0"/>
                            </a:spcAft>
                          </a:pPr>
                          <a:r>
                            <a:rPr lang="en-US" sz="11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68580" marB="68580">
                        <a:solidFill>
                          <a:srgbClr val="0099CC"/>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Formulas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68580" marB="68580">
                        <a:solidFill>
                          <a:srgbClr val="0099CC"/>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Use when </a:t>
                          </a:r>
                          <a:r>
                            <a:rPr lang="en-US" sz="1600" dirty="0" smtClean="0">
                              <a:effectLst/>
                              <a:latin typeface="Arial" panose="020B0604020202020204" pitchFamily="34" charset="0"/>
                              <a:cs typeface="Arial" panose="020B0604020202020204" pitchFamily="34" charset="0"/>
                            </a:rPr>
                            <a:t>anchor </a:t>
                          </a:r>
                          <a:r>
                            <a:rPr lang="en-US" sz="1600" dirty="0">
                              <a:effectLst/>
                              <a:latin typeface="Arial" panose="020B0604020202020204" pitchFamily="34" charset="0"/>
                              <a:cs typeface="Arial" panose="020B0604020202020204" pitchFamily="34" charset="0"/>
                            </a:rPr>
                            <a:t>is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68580" marB="68580">
                        <a:solidFill>
                          <a:srgbClr val="0099CC"/>
                        </a:solidFill>
                      </a:tcPr>
                    </a:tc>
                    <a:extLst>
                      <a:ext uri="{0D108BD9-81ED-4DB2-BD59-A6C34878D82A}">
                        <a16:rowId xmlns:a16="http://schemas.microsoft.com/office/drawing/2014/main" val="10000"/>
                      </a:ext>
                    </a:extLst>
                  </a:tr>
                  <a:tr h="913373">
                    <a:tc>
                      <a:txBody>
                        <a:bodyPr/>
                        <a:lstStyle/>
                        <a:p>
                          <a:pPr marL="0" marR="0" indent="228600" algn="l">
                            <a:spcBef>
                              <a:spcPts val="0"/>
                            </a:spcBef>
                            <a:spcAft>
                              <a:spcPts val="0"/>
                            </a:spcAft>
                          </a:pPr>
                          <a:endParaRPr lang="en-US" sz="2000" dirty="0" smtClean="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n-US" sz="2000" dirty="0" smtClean="0">
                              <a:effectLst/>
                              <a:latin typeface="Arial" panose="020B0604020202020204" pitchFamily="34" charset="0"/>
                              <a:cs typeface="Arial" panose="020B0604020202020204" pitchFamily="34" charset="0"/>
                            </a:rPr>
                            <a:t>EQ </a:t>
                          </a: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99CC"/>
                        </a:solidFill>
                      </a:tcPr>
                    </a:tc>
                    <a:tc>
                      <a:txBody>
                        <a:bodyPr/>
                        <a:lstStyle/>
                        <a:p>
                          <a:pPr indent="228600"/>
                          <a:r>
                            <a:rPr lang="en-US" sz="1600" dirty="0">
                              <a:effectLst/>
                              <a:latin typeface="Arial" panose="020B0604020202020204" pitchFamily="34" charset="0"/>
                              <a:cs typeface="Arial" panose="020B0604020202020204" pitchFamily="34" charset="0"/>
                            </a:rPr>
                            <a:t> </a:t>
                          </a:r>
                        </a:p>
                        <a:p>
                          <a:pPr indent="228600"/>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𝐹𝑟𝑒𝑒</m:t>
                                </m:r>
                                <m:r>
                                  <a:rPr lang="en-US" sz="1600">
                                    <a:effectLst/>
                                    <a:latin typeface="Cambria Math" panose="02040503050406030204" pitchFamily="18" charset="0"/>
                                  </a:rPr>
                                  <m:t> </m:t>
                                </m:r>
                                <m:r>
                                  <a:rPr lang="en-US" sz="1600">
                                    <a:effectLst/>
                                    <a:latin typeface="Cambria Math" panose="02040503050406030204" pitchFamily="18" charset="0"/>
                                  </a:rPr>
                                  <m:t>𝐹𝑎𝑙𝑙</m:t>
                                </m:r>
                                <m:r>
                                  <a:rPr lang="en-US" sz="1600">
                                    <a:effectLst/>
                                    <a:latin typeface="Cambria Math" panose="02040503050406030204" pitchFamily="18" charset="0"/>
                                  </a:rPr>
                                  <m:t> </m:t>
                                </m:r>
                                <m:r>
                                  <a:rPr lang="en-US" sz="1600">
                                    <a:effectLst/>
                                    <a:latin typeface="Cambria Math" panose="02040503050406030204" pitchFamily="18" charset="0"/>
                                  </a:rPr>
                                  <m:t>𝐷𝑖𝑠𝑡𝑎𝑛𝑐𝑒</m:t>
                                </m:r>
                                <m:r>
                                  <a:rPr lang="en-US" sz="1600">
                                    <a:effectLst/>
                                    <a:latin typeface="Cambria Math" panose="02040503050406030204" pitchFamily="18" charset="0"/>
                                  </a:rPr>
                                  <m:t>=</m:t>
                                </m:r>
                                <m:r>
                                  <a:rPr lang="en-US" sz="1600">
                                    <a:effectLst/>
                                    <a:latin typeface="Cambria Math" panose="02040503050406030204" pitchFamily="18" charset="0"/>
                                  </a:rPr>
                                  <m:t>𝐿𝐿</m:t>
                                </m:r>
                                <m:r>
                                  <a:rPr lang="en-US" sz="1600">
                                    <a:effectLst/>
                                    <a:latin typeface="Cambria Math" panose="02040503050406030204" pitchFamily="18" charset="0"/>
                                  </a:rPr>
                                  <m:t>−(</m:t>
                                </m:r>
                                <m:r>
                                  <a:rPr lang="en-US" sz="1600">
                                    <a:effectLst/>
                                    <a:latin typeface="Cambria Math" panose="02040503050406030204" pitchFamily="18" charset="0"/>
                                  </a:rPr>
                                  <m:t>𝐻𝐴</m:t>
                                </m:r>
                                <m:r>
                                  <a:rPr lang="en-US" sz="1600">
                                    <a:effectLst/>
                                    <a:latin typeface="Cambria Math" panose="02040503050406030204" pitchFamily="18" charset="0"/>
                                  </a:rPr>
                                  <m:t>−</m:t>
                                </m:r>
                                <m:r>
                                  <a:rPr lang="en-US" sz="1600">
                                    <a:effectLst/>
                                    <a:latin typeface="Cambria Math" panose="02040503050406030204" pitchFamily="18" charset="0"/>
                                  </a:rPr>
                                  <m:t>𝐻𝐷</m:t>
                                </m:r>
                                <m:r>
                                  <a:rPr lang="en-US" sz="1600">
                                    <a:effectLst/>
                                    <a:latin typeface="Cambria Math" panose="02040503050406030204" pitchFamily="18" charset="0"/>
                                  </a:rPr>
                                  <m:t>)</m:t>
                                </m:r>
                              </m:oMath>
                            </m:oMathPara>
                          </a14:m>
                          <a:endParaRPr lang="en-US" sz="1600" dirty="0">
                            <a:effectLst/>
                            <a:latin typeface="Arial" panose="020B0604020202020204" pitchFamily="34" charset="0"/>
                            <a:cs typeface="Arial" panose="020B0604020202020204" pitchFamily="34" charset="0"/>
                          </a:endParaRPr>
                        </a:p>
                        <a:p>
                          <a:pPr indent="228600"/>
                          <a:r>
                            <a:rPr lang="en-US" sz="1600" dirty="0">
                              <a:effectLst/>
                              <a:latin typeface="Arial" panose="020B0604020202020204" pitchFamily="34" charset="0"/>
                              <a:cs typeface="Arial" panose="020B0604020202020204" pitchFamily="34" charset="0"/>
                            </a:rPr>
                            <a:t> </a:t>
                          </a:r>
                        </a:p>
                      </a:txBody>
                      <a:tcPr marL="51435" marR="51435" marT="0" marB="0">
                        <a:solidFill>
                          <a:srgbClr val="D1F3FF"/>
                        </a:solidFill>
                      </a:tcPr>
                    </a:tc>
                    <a:tc>
                      <a:txBody>
                        <a:bodyPr/>
                        <a:lstStyle/>
                        <a:p>
                          <a:pPr indent="228600"/>
                          <a:r>
                            <a:rPr lang="en-US" sz="1600" dirty="0">
                              <a:effectLst/>
                              <a:latin typeface="Arial" panose="020B0604020202020204" pitchFamily="34" charset="0"/>
                              <a:cs typeface="Arial" panose="020B0604020202020204" pitchFamily="34" charset="0"/>
                            </a:rPr>
                            <a:t> </a:t>
                          </a:r>
                        </a:p>
                        <a:p>
                          <a:pPr indent="228600"/>
                          <a:r>
                            <a:rPr lang="en-US" sz="1600" dirty="0" smtClean="0">
                              <a:effectLst/>
                              <a:latin typeface="Arial" panose="020B0604020202020204" pitchFamily="34" charset="0"/>
                              <a:cs typeface="Arial" panose="020B0604020202020204" pitchFamily="34" charset="0"/>
                            </a:rPr>
                            <a:t>Above</a:t>
                          </a:r>
                          <a:r>
                            <a:rPr lang="en-US" sz="1600" baseline="0" dirty="0" smtClean="0">
                              <a:effectLst/>
                              <a:latin typeface="Arial" panose="020B0604020202020204" pitchFamily="34" charset="0"/>
                              <a:cs typeface="Arial" panose="020B0604020202020204" pitchFamily="34" charset="0"/>
                            </a:rPr>
                            <a:t> D-ring</a:t>
                          </a:r>
                          <a:endParaRPr lang="en-US" sz="1600" dirty="0">
                            <a:effectLst/>
                            <a:latin typeface="Arial" panose="020B0604020202020204" pitchFamily="34" charset="0"/>
                            <a:cs typeface="Arial" panose="020B0604020202020204" pitchFamily="34" charset="0"/>
                          </a:endParaRPr>
                        </a:p>
                      </a:txBody>
                      <a:tcPr marL="0" marR="51435" marT="0" marB="0">
                        <a:solidFill>
                          <a:srgbClr val="D1F3FF"/>
                        </a:solidFill>
                      </a:tcPr>
                    </a:tc>
                    <a:extLst>
                      <a:ext uri="{0D108BD9-81ED-4DB2-BD59-A6C34878D82A}">
                        <a16:rowId xmlns:a16="http://schemas.microsoft.com/office/drawing/2014/main" val="10001"/>
                      </a:ext>
                    </a:extLst>
                  </a:tr>
                  <a:tr h="913373">
                    <a:tc>
                      <a:txBody>
                        <a:bodyPr/>
                        <a:lstStyle/>
                        <a:p>
                          <a:pPr marL="0" marR="0" indent="228600" algn="l">
                            <a:spcBef>
                              <a:spcPts val="0"/>
                            </a:spcBef>
                            <a:spcAft>
                              <a:spcPts val="0"/>
                            </a:spcAft>
                          </a:pPr>
                          <a:r>
                            <a:rPr lang="en-US" sz="2000" dirty="0">
                              <a:effectLst/>
                              <a:latin typeface="Arial" panose="020B0604020202020204" pitchFamily="34" charset="0"/>
                              <a:cs typeface="Arial" panose="020B0604020202020204" pitchFamily="34" charset="0"/>
                            </a:rPr>
                            <a:t> </a:t>
                          </a:r>
                        </a:p>
                        <a:p>
                          <a:pPr marL="0" marR="0" indent="228600" algn="l">
                            <a:spcBef>
                              <a:spcPts val="0"/>
                            </a:spcBef>
                            <a:spcAft>
                              <a:spcPts val="0"/>
                            </a:spcAft>
                          </a:pPr>
                          <a:r>
                            <a:rPr lang="en-US" sz="2000" dirty="0">
                              <a:effectLst/>
                              <a:latin typeface="Arial" panose="020B0604020202020204" pitchFamily="34" charset="0"/>
                              <a:cs typeface="Arial" panose="020B0604020202020204" pitchFamily="34" charset="0"/>
                            </a:rPr>
                            <a:t>EQ 2</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99CC"/>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 </a:t>
                          </a:r>
                        </a:p>
                        <a:p>
                          <a:pPr marL="0" marR="0" indent="228600">
                            <a:spcBef>
                              <a:spcPts val="0"/>
                            </a:spcBef>
                            <a:spcAft>
                              <a:spcPts val="0"/>
                            </a:spcAft>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𝐹𝑟𝑒𝑒</m:t>
                                </m:r>
                                <m:r>
                                  <a:rPr lang="en-US" sz="1600">
                                    <a:effectLst/>
                                    <a:latin typeface="Cambria Math" panose="02040503050406030204" pitchFamily="18" charset="0"/>
                                  </a:rPr>
                                  <m:t> </m:t>
                                </m:r>
                                <m:r>
                                  <a:rPr lang="en-US" sz="1600">
                                    <a:effectLst/>
                                    <a:latin typeface="Cambria Math" panose="02040503050406030204" pitchFamily="18" charset="0"/>
                                  </a:rPr>
                                  <m:t>𝐹𝑎𝑙𝑙</m:t>
                                </m:r>
                                <m:r>
                                  <a:rPr lang="en-US" sz="1600">
                                    <a:effectLst/>
                                    <a:latin typeface="Cambria Math" panose="02040503050406030204" pitchFamily="18" charset="0"/>
                                  </a:rPr>
                                  <m:t> </m:t>
                                </m:r>
                                <m:r>
                                  <a:rPr lang="en-US" sz="1600">
                                    <a:effectLst/>
                                    <a:latin typeface="Cambria Math" panose="02040503050406030204" pitchFamily="18" charset="0"/>
                                  </a:rPr>
                                  <m:t>𝐷𝑖𝑠𝑡𝑎𝑛𝑐𝑒</m:t>
                                </m:r>
                                <m:r>
                                  <a:rPr lang="en-US" sz="1600">
                                    <a:effectLst/>
                                    <a:latin typeface="Cambria Math" panose="02040503050406030204" pitchFamily="18" charset="0"/>
                                  </a:rPr>
                                  <m:t>=</m:t>
                                </m:r>
                                <m:r>
                                  <a:rPr lang="en-US" sz="1600">
                                    <a:effectLst/>
                                    <a:latin typeface="Cambria Math" panose="02040503050406030204" pitchFamily="18" charset="0"/>
                                  </a:rPr>
                                  <m:t>𝐿𝐿</m:t>
                                </m:r>
                                <m:r>
                                  <a:rPr lang="en-US" sz="1600">
                                    <a:effectLst/>
                                    <a:latin typeface="Cambria Math" panose="02040503050406030204" pitchFamily="18" charset="0"/>
                                  </a:rPr>
                                  <m:t>+</m:t>
                                </m:r>
                                <m:d>
                                  <m:dPr>
                                    <m:ctrlPr>
                                      <a:rPr lang="en-US" sz="1600" i="1">
                                        <a:effectLst/>
                                        <a:latin typeface="Cambria Math" panose="02040503050406030204" pitchFamily="18" charset="0"/>
                                      </a:rPr>
                                    </m:ctrlPr>
                                  </m:dPr>
                                  <m:e>
                                    <m:r>
                                      <a:rPr lang="en-US" sz="1600">
                                        <a:effectLst/>
                                        <a:latin typeface="Cambria Math" panose="02040503050406030204" pitchFamily="18" charset="0"/>
                                      </a:rPr>
                                      <m:t>𝐻𝐷</m:t>
                                    </m:r>
                                    <m:r>
                                      <a:rPr lang="en-US" sz="1600">
                                        <a:effectLst/>
                                        <a:latin typeface="Cambria Math" panose="02040503050406030204" pitchFamily="18" charset="0"/>
                                      </a:rPr>
                                      <m:t>−</m:t>
                                    </m:r>
                                    <m:r>
                                      <a:rPr lang="en-US" sz="1600">
                                        <a:effectLst/>
                                        <a:latin typeface="Cambria Math" panose="02040503050406030204" pitchFamily="18" charset="0"/>
                                      </a:rPr>
                                      <m:t>𝐻𝐴</m:t>
                                    </m:r>
                                  </m:e>
                                </m:d>
                              </m:oMath>
                            </m:oMathPara>
                          </a14:m>
                          <a:endParaRPr lang="en-US" sz="1600" dirty="0">
                            <a:effectLst/>
                            <a:latin typeface="Arial" panose="020B0604020202020204" pitchFamily="34" charset="0"/>
                            <a:cs typeface="Arial" panose="020B0604020202020204" pitchFamily="34" charset="0"/>
                          </a:endParaRPr>
                        </a:p>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D1F3FF"/>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 </a:t>
                          </a:r>
                        </a:p>
                        <a:p>
                          <a:pPr marL="0" marR="0" indent="228600">
                            <a:spcBef>
                              <a:spcPts val="0"/>
                            </a:spcBef>
                            <a:spcAft>
                              <a:spcPts val="0"/>
                            </a:spcAft>
                          </a:pPr>
                          <a:r>
                            <a:rPr lang="en-US" sz="1600" dirty="0" smtClean="0">
                              <a:effectLst/>
                              <a:latin typeface="Arial" panose="020B0604020202020204" pitchFamily="34" charset="0"/>
                              <a:cs typeface="Arial" panose="020B0604020202020204" pitchFamily="34" charset="0"/>
                            </a:rPr>
                            <a:t>Below</a:t>
                          </a:r>
                          <a:r>
                            <a:rPr lang="en-US" sz="1600" baseline="0" dirty="0" smtClean="0">
                              <a:effectLst/>
                              <a:latin typeface="Arial" panose="020B0604020202020204" pitchFamily="34" charset="0"/>
                              <a:cs typeface="Arial" panose="020B0604020202020204" pitchFamily="34" charset="0"/>
                            </a:rPr>
                            <a:t> D-ring</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51435" marT="0" marB="0">
                        <a:solidFill>
                          <a:srgbClr val="D1F3FF"/>
                        </a:solidFill>
                      </a:tcPr>
                    </a:tc>
                    <a:extLst>
                      <a:ext uri="{0D108BD9-81ED-4DB2-BD59-A6C34878D82A}">
                        <a16:rowId xmlns:a16="http://schemas.microsoft.com/office/drawing/2014/main" val="10002"/>
                      </a:ext>
                    </a:extLst>
                  </a:tr>
                  <a:tr h="892151">
                    <a:tc>
                      <a:txBody>
                        <a:bodyPr/>
                        <a:lstStyle/>
                        <a:p>
                          <a:pPr marL="0" marR="0" indent="228600" algn="l">
                            <a:spcBef>
                              <a:spcPts val="0"/>
                            </a:spcBef>
                            <a:spcAft>
                              <a:spcPts val="0"/>
                            </a:spcAft>
                          </a:pPr>
                          <a:endParaRPr lang="en-US" sz="2000" dirty="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n-US" sz="2000" dirty="0" smtClean="0">
                              <a:effectLst/>
                              <a:latin typeface="Arial" panose="020B0604020202020204" pitchFamily="34" charset="0"/>
                              <a:cs typeface="Arial" panose="020B0604020202020204" pitchFamily="34" charset="0"/>
                            </a:rPr>
                            <a:t>EQ </a:t>
                          </a: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99CC"/>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smtClean="0">
                            <a:effectLst/>
                            <a:latin typeface="Arial" panose="020B0604020202020204" pitchFamily="34" charset="0"/>
                            <a:cs typeface="Arial" panose="020B0604020202020204" pitchFamily="34" charset="0"/>
                          </a:endParaRPr>
                        </a:p>
                        <a:p>
                          <a:pPr marL="0" marR="0" indent="228600">
                            <a:spcBef>
                              <a:spcPts val="0"/>
                            </a:spcBef>
                            <a:spcAft>
                              <a:spcPts val="0"/>
                            </a:spcAft>
                          </a:pPr>
                          <a14:m>
                            <m:oMathPara xmlns:m="http://schemas.openxmlformats.org/officeDocument/2006/math">
                              <m:oMathParaPr>
                                <m:jc m:val="left"/>
                              </m:oMathParaPr>
                              <m:oMath xmlns:m="http://schemas.openxmlformats.org/officeDocument/2006/math">
                                <m:r>
                                  <a:rPr lang="en-US" sz="1600">
                                    <a:effectLst/>
                                    <a:latin typeface="Cambria Math" panose="02040503050406030204" pitchFamily="18" charset="0"/>
                                  </a:rPr>
                                  <m:t>𝐹𝑟𝑒𝑒</m:t>
                                </m:r>
                                <m:r>
                                  <a:rPr lang="en-US" sz="1600">
                                    <a:effectLst/>
                                    <a:latin typeface="Cambria Math" panose="02040503050406030204" pitchFamily="18" charset="0"/>
                                  </a:rPr>
                                  <m:t> </m:t>
                                </m:r>
                                <m:r>
                                  <a:rPr lang="en-US" sz="1600">
                                    <a:effectLst/>
                                    <a:latin typeface="Cambria Math" panose="02040503050406030204" pitchFamily="18" charset="0"/>
                                  </a:rPr>
                                  <m:t>𝐹𝑎𝑙𝑙</m:t>
                                </m:r>
                                <m:r>
                                  <a:rPr lang="en-US" sz="1600">
                                    <a:effectLst/>
                                    <a:latin typeface="Cambria Math" panose="02040503050406030204" pitchFamily="18" charset="0"/>
                                  </a:rPr>
                                  <m:t> </m:t>
                                </m:r>
                                <m:r>
                                  <a:rPr lang="en-US" sz="1600">
                                    <a:effectLst/>
                                    <a:latin typeface="Cambria Math" panose="02040503050406030204" pitchFamily="18" charset="0"/>
                                  </a:rPr>
                                  <m:t>𝐷𝑖𝑠𝑡𝑎𝑛𝑐𝑒</m:t>
                                </m:r>
                                <m:r>
                                  <a:rPr lang="en-US" sz="1600">
                                    <a:effectLst/>
                                    <a:latin typeface="Cambria Math" panose="02040503050406030204" pitchFamily="18" charset="0"/>
                                  </a:rPr>
                                  <m:t>=</m:t>
                                </m:r>
                                <m:r>
                                  <a:rPr lang="en-US" sz="1600">
                                    <a:effectLst/>
                                    <a:latin typeface="Cambria Math" panose="02040503050406030204" pitchFamily="18" charset="0"/>
                                  </a:rPr>
                                  <m:t>𝐿𝐿</m:t>
                                </m:r>
                              </m:oMath>
                            </m:oMathPara>
                          </a14:m>
                          <a:endParaRPr lang="en-US" sz="1600" dirty="0">
                            <a:effectLst/>
                            <a:latin typeface="Arial" panose="020B0604020202020204" pitchFamily="34" charset="0"/>
                            <a:cs typeface="Arial" panose="020B0604020202020204" pitchFamily="34" charset="0"/>
                          </a:endParaRPr>
                        </a:p>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D1F3FF"/>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 </a:t>
                          </a:r>
                        </a:p>
                        <a:p>
                          <a:pPr marL="0" marR="0" indent="228600">
                            <a:spcBef>
                              <a:spcPts val="0"/>
                            </a:spcBef>
                            <a:spcAft>
                              <a:spcPts val="0"/>
                            </a:spcAft>
                          </a:pPr>
                          <a:r>
                            <a:rPr lang="en-US" sz="1600" dirty="0" smtClean="0">
                              <a:effectLst/>
                              <a:latin typeface="Arial" panose="020B0604020202020204" pitchFamily="34" charset="0"/>
                              <a:cs typeface="Arial" panose="020B0604020202020204" pitchFamily="34" charset="0"/>
                            </a:rPr>
                            <a:t>Level</a:t>
                          </a:r>
                          <a:r>
                            <a:rPr lang="en-US" sz="1600" baseline="0" dirty="0" smtClean="0">
                              <a:effectLst/>
                              <a:latin typeface="Arial" panose="020B0604020202020204" pitchFamily="34" charset="0"/>
                              <a:cs typeface="Arial" panose="020B0604020202020204" pitchFamily="34" charset="0"/>
                            </a:rPr>
                            <a:t> with D-ring</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51435" marT="0" marB="0">
                        <a:solidFill>
                          <a:srgbClr val="D1F3FF"/>
                        </a:solidFill>
                      </a:tcPr>
                    </a:tc>
                    <a:extLst>
                      <a:ext uri="{0D108BD9-81ED-4DB2-BD59-A6C34878D82A}">
                        <a16:rowId xmlns:a16="http://schemas.microsoft.com/office/drawing/2014/main" val="1000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303098039"/>
                  </p:ext>
                </p:extLst>
              </p:nvPr>
            </p:nvGraphicFramePr>
            <p:xfrm>
              <a:off x="348092" y="1743672"/>
              <a:ext cx="6967108" cy="3310927"/>
            </p:xfrm>
            <a:graphic>
              <a:graphicData uri="http://schemas.openxmlformats.org/drawingml/2006/table">
                <a:tbl>
                  <a:tblPr firstRow="1" firstCol="1" bandRow="1">
                    <a:tableStyleId>{5C22544A-7EE6-4342-B048-85BDC9FD1C3A}</a:tableStyleId>
                  </a:tblPr>
                  <a:tblGrid>
                    <a:gridCol w="1024290">
                      <a:extLst>
                        <a:ext uri="{9D8B030D-6E8A-4147-A177-3AD203B41FA5}">
                          <a16:colId xmlns:a16="http://schemas.microsoft.com/office/drawing/2014/main" val="20000"/>
                        </a:ext>
                      </a:extLst>
                    </a:gridCol>
                    <a:gridCol w="3756967">
                      <a:extLst>
                        <a:ext uri="{9D8B030D-6E8A-4147-A177-3AD203B41FA5}">
                          <a16:colId xmlns:a16="http://schemas.microsoft.com/office/drawing/2014/main" val="20001"/>
                        </a:ext>
                      </a:extLst>
                    </a:gridCol>
                    <a:gridCol w="2185851">
                      <a:extLst>
                        <a:ext uri="{9D8B030D-6E8A-4147-A177-3AD203B41FA5}">
                          <a16:colId xmlns:a16="http://schemas.microsoft.com/office/drawing/2014/main" val="20002"/>
                        </a:ext>
                      </a:extLst>
                    </a:gridCol>
                  </a:tblGrid>
                  <a:tr h="592030">
                    <a:tc>
                      <a:txBody>
                        <a:bodyPr/>
                        <a:lstStyle/>
                        <a:p>
                          <a:pPr marL="0" marR="0" indent="228600">
                            <a:spcBef>
                              <a:spcPts val="0"/>
                            </a:spcBef>
                            <a:spcAft>
                              <a:spcPts val="0"/>
                            </a:spcAft>
                          </a:pPr>
                          <a:r>
                            <a:rPr lang="en-US" sz="11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68580" marB="68580">
                        <a:solidFill>
                          <a:srgbClr val="0099CC"/>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Formulas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68580" marB="68580">
                        <a:solidFill>
                          <a:srgbClr val="0099CC"/>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Use when </a:t>
                          </a:r>
                          <a:r>
                            <a:rPr lang="en-US" sz="1600" dirty="0" smtClean="0">
                              <a:effectLst/>
                              <a:latin typeface="Arial" panose="020B0604020202020204" pitchFamily="34" charset="0"/>
                              <a:cs typeface="Arial" panose="020B0604020202020204" pitchFamily="34" charset="0"/>
                            </a:rPr>
                            <a:t>anchor </a:t>
                          </a:r>
                          <a:r>
                            <a:rPr lang="en-US" sz="1600" dirty="0">
                              <a:effectLst/>
                              <a:latin typeface="Arial" panose="020B0604020202020204" pitchFamily="34" charset="0"/>
                              <a:cs typeface="Arial" panose="020B0604020202020204" pitchFamily="34" charset="0"/>
                            </a:rPr>
                            <a:t>is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68580" marB="68580">
                        <a:solidFill>
                          <a:srgbClr val="0099CC"/>
                        </a:solidFill>
                      </a:tcPr>
                    </a:tc>
                    <a:extLst>
                      <a:ext uri="{0D108BD9-81ED-4DB2-BD59-A6C34878D82A}">
                        <a16:rowId xmlns:a16="http://schemas.microsoft.com/office/drawing/2014/main" val="10000"/>
                      </a:ext>
                    </a:extLst>
                  </a:tr>
                  <a:tr h="913373">
                    <a:tc>
                      <a:txBody>
                        <a:bodyPr/>
                        <a:lstStyle/>
                        <a:p>
                          <a:pPr marL="0" marR="0" indent="228600" algn="l">
                            <a:spcBef>
                              <a:spcPts val="0"/>
                            </a:spcBef>
                            <a:spcAft>
                              <a:spcPts val="0"/>
                            </a:spcAft>
                          </a:pPr>
                          <a:endParaRPr lang="en-US" sz="2000" dirty="0" smtClean="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n-US" sz="2000" dirty="0" smtClean="0">
                              <a:effectLst/>
                              <a:latin typeface="Arial" panose="020B0604020202020204" pitchFamily="34" charset="0"/>
                              <a:cs typeface="Arial" panose="020B0604020202020204" pitchFamily="34" charset="0"/>
                            </a:rPr>
                            <a:t>EQ </a:t>
                          </a: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99CC"/>
                        </a:solidFill>
                      </a:tcPr>
                    </a:tc>
                    <a:tc>
                      <a:txBody>
                        <a:bodyPr/>
                        <a:lstStyle/>
                        <a:p>
                          <a:endParaRPr lang="en-US"/>
                        </a:p>
                      </a:txBody>
                      <a:tcPr marL="51435" marR="51435" marT="0" marB="0">
                        <a:blipFill>
                          <a:blip r:embed="rId3"/>
                          <a:stretch>
                            <a:fillRect l="-27435" t="-66000" r="-59091" b="-199333"/>
                          </a:stretch>
                        </a:blipFill>
                      </a:tcPr>
                    </a:tc>
                    <a:tc>
                      <a:txBody>
                        <a:bodyPr/>
                        <a:lstStyle/>
                        <a:p>
                          <a:pPr indent="228600"/>
                          <a:r>
                            <a:rPr lang="en-US" sz="1600" dirty="0">
                              <a:effectLst/>
                              <a:latin typeface="Arial" panose="020B0604020202020204" pitchFamily="34" charset="0"/>
                              <a:cs typeface="Arial" panose="020B0604020202020204" pitchFamily="34" charset="0"/>
                            </a:rPr>
                            <a:t> </a:t>
                          </a:r>
                        </a:p>
                        <a:p>
                          <a:pPr indent="228600"/>
                          <a:r>
                            <a:rPr lang="en-US" sz="1600" dirty="0" smtClean="0">
                              <a:effectLst/>
                              <a:latin typeface="Arial" panose="020B0604020202020204" pitchFamily="34" charset="0"/>
                              <a:cs typeface="Arial" panose="020B0604020202020204" pitchFamily="34" charset="0"/>
                            </a:rPr>
                            <a:t>Above</a:t>
                          </a:r>
                          <a:r>
                            <a:rPr lang="en-US" sz="1600" baseline="0" dirty="0" smtClean="0">
                              <a:effectLst/>
                              <a:latin typeface="Arial" panose="020B0604020202020204" pitchFamily="34" charset="0"/>
                              <a:cs typeface="Arial" panose="020B0604020202020204" pitchFamily="34" charset="0"/>
                            </a:rPr>
                            <a:t> D-ring</a:t>
                          </a:r>
                          <a:endParaRPr lang="en-US" sz="1600" dirty="0">
                            <a:effectLst/>
                            <a:latin typeface="Arial" panose="020B0604020202020204" pitchFamily="34" charset="0"/>
                            <a:cs typeface="Arial" panose="020B0604020202020204" pitchFamily="34" charset="0"/>
                          </a:endParaRPr>
                        </a:p>
                      </a:txBody>
                      <a:tcPr marL="0" marR="51435" marT="0" marB="0">
                        <a:solidFill>
                          <a:srgbClr val="D1F3FF"/>
                        </a:solidFill>
                      </a:tcPr>
                    </a:tc>
                    <a:extLst>
                      <a:ext uri="{0D108BD9-81ED-4DB2-BD59-A6C34878D82A}">
                        <a16:rowId xmlns:a16="http://schemas.microsoft.com/office/drawing/2014/main" val="10001"/>
                      </a:ext>
                    </a:extLst>
                  </a:tr>
                  <a:tr h="913373">
                    <a:tc>
                      <a:txBody>
                        <a:bodyPr/>
                        <a:lstStyle/>
                        <a:p>
                          <a:pPr marL="0" marR="0" indent="228600" algn="l">
                            <a:spcBef>
                              <a:spcPts val="0"/>
                            </a:spcBef>
                            <a:spcAft>
                              <a:spcPts val="0"/>
                            </a:spcAft>
                          </a:pPr>
                          <a:r>
                            <a:rPr lang="en-US" sz="2000" dirty="0">
                              <a:effectLst/>
                              <a:latin typeface="Arial" panose="020B0604020202020204" pitchFamily="34" charset="0"/>
                              <a:cs typeface="Arial" panose="020B0604020202020204" pitchFamily="34" charset="0"/>
                            </a:rPr>
                            <a:t> </a:t>
                          </a:r>
                        </a:p>
                        <a:p>
                          <a:pPr marL="0" marR="0" indent="228600" algn="l">
                            <a:spcBef>
                              <a:spcPts val="0"/>
                            </a:spcBef>
                            <a:spcAft>
                              <a:spcPts val="0"/>
                            </a:spcAft>
                          </a:pPr>
                          <a:r>
                            <a:rPr lang="en-US" sz="2000" dirty="0">
                              <a:effectLst/>
                              <a:latin typeface="Arial" panose="020B0604020202020204" pitchFamily="34" charset="0"/>
                              <a:cs typeface="Arial" panose="020B0604020202020204" pitchFamily="34" charset="0"/>
                            </a:rPr>
                            <a:t>EQ 2</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99CC"/>
                        </a:solidFill>
                      </a:tcPr>
                    </a:tc>
                    <a:tc>
                      <a:txBody>
                        <a:bodyPr/>
                        <a:lstStyle/>
                        <a:p>
                          <a:endParaRPr lang="en-US"/>
                        </a:p>
                      </a:txBody>
                      <a:tcPr marL="51435" marR="51435" marT="0" marB="0">
                        <a:blipFill>
                          <a:blip r:embed="rId3"/>
                          <a:stretch>
                            <a:fillRect l="-27435" t="-166000" r="-59091" b="-99333"/>
                          </a:stretch>
                        </a:blip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 </a:t>
                          </a:r>
                        </a:p>
                        <a:p>
                          <a:pPr marL="0" marR="0" indent="228600">
                            <a:spcBef>
                              <a:spcPts val="0"/>
                            </a:spcBef>
                            <a:spcAft>
                              <a:spcPts val="0"/>
                            </a:spcAft>
                          </a:pPr>
                          <a:r>
                            <a:rPr lang="en-US" sz="1600" dirty="0" smtClean="0">
                              <a:effectLst/>
                              <a:latin typeface="Arial" panose="020B0604020202020204" pitchFamily="34" charset="0"/>
                              <a:cs typeface="Arial" panose="020B0604020202020204" pitchFamily="34" charset="0"/>
                            </a:rPr>
                            <a:t>Below</a:t>
                          </a:r>
                          <a:r>
                            <a:rPr lang="en-US" sz="1600" baseline="0" dirty="0" smtClean="0">
                              <a:effectLst/>
                              <a:latin typeface="Arial" panose="020B0604020202020204" pitchFamily="34" charset="0"/>
                              <a:cs typeface="Arial" panose="020B0604020202020204" pitchFamily="34" charset="0"/>
                            </a:rPr>
                            <a:t> D-ring</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51435" marT="0" marB="0">
                        <a:solidFill>
                          <a:srgbClr val="D1F3FF"/>
                        </a:solidFill>
                      </a:tcPr>
                    </a:tc>
                    <a:extLst>
                      <a:ext uri="{0D108BD9-81ED-4DB2-BD59-A6C34878D82A}">
                        <a16:rowId xmlns:a16="http://schemas.microsoft.com/office/drawing/2014/main" val="10002"/>
                      </a:ext>
                    </a:extLst>
                  </a:tr>
                  <a:tr h="892151">
                    <a:tc>
                      <a:txBody>
                        <a:bodyPr/>
                        <a:lstStyle/>
                        <a:p>
                          <a:pPr marL="0" marR="0" indent="228600" algn="l">
                            <a:spcBef>
                              <a:spcPts val="0"/>
                            </a:spcBef>
                            <a:spcAft>
                              <a:spcPts val="0"/>
                            </a:spcAft>
                          </a:pPr>
                          <a:endParaRPr lang="en-US" sz="2000" dirty="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n-US" sz="2000" dirty="0" smtClean="0">
                              <a:effectLst/>
                              <a:latin typeface="Arial" panose="020B0604020202020204" pitchFamily="34" charset="0"/>
                              <a:cs typeface="Arial" panose="020B0604020202020204" pitchFamily="34" charset="0"/>
                            </a:rPr>
                            <a:t>EQ </a:t>
                          </a: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99CC"/>
                        </a:solidFill>
                      </a:tcPr>
                    </a:tc>
                    <a:tc>
                      <a:txBody>
                        <a:bodyPr/>
                        <a:lstStyle/>
                        <a:p>
                          <a:endParaRPr lang="en-US"/>
                        </a:p>
                      </a:txBody>
                      <a:tcPr marL="51435" marR="51435" marT="0" marB="0">
                        <a:blipFill>
                          <a:blip r:embed="rId3"/>
                          <a:stretch>
                            <a:fillRect l="-27435" t="-271429" r="-59091" b="-1361"/>
                          </a:stretch>
                        </a:blip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 </a:t>
                          </a:r>
                        </a:p>
                        <a:p>
                          <a:pPr marL="0" marR="0" indent="228600">
                            <a:spcBef>
                              <a:spcPts val="0"/>
                            </a:spcBef>
                            <a:spcAft>
                              <a:spcPts val="0"/>
                            </a:spcAft>
                          </a:pPr>
                          <a:r>
                            <a:rPr lang="en-US" sz="1600" dirty="0" smtClean="0">
                              <a:effectLst/>
                              <a:latin typeface="Arial" panose="020B0604020202020204" pitchFamily="34" charset="0"/>
                              <a:cs typeface="Arial" panose="020B0604020202020204" pitchFamily="34" charset="0"/>
                            </a:rPr>
                            <a:t>Level</a:t>
                          </a:r>
                          <a:r>
                            <a:rPr lang="en-US" sz="1600" baseline="0" dirty="0" smtClean="0">
                              <a:effectLst/>
                              <a:latin typeface="Arial" panose="020B0604020202020204" pitchFamily="34" charset="0"/>
                              <a:cs typeface="Arial" panose="020B0604020202020204" pitchFamily="34" charset="0"/>
                            </a:rPr>
                            <a:t> with D-ring</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51435" marT="0" marB="0">
                        <a:solidFill>
                          <a:srgbClr val="D1F3FF"/>
                        </a:solidFill>
                      </a:tcPr>
                    </a:tc>
                    <a:extLst>
                      <a:ext uri="{0D108BD9-81ED-4DB2-BD59-A6C34878D82A}">
                        <a16:rowId xmlns:a16="http://schemas.microsoft.com/office/drawing/2014/main" val="10003"/>
                      </a:ext>
                    </a:extLst>
                  </a:tr>
                </a:tbl>
              </a:graphicData>
            </a:graphic>
          </p:graphicFrame>
        </mc:Fallback>
      </mc:AlternateContent>
      <p:sp>
        <p:nvSpPr>
          <p:cNvPr id="7" name="TextBox 6"/>
          <p:cNvSpPr txBox="1"/>
          <p:nvPr/>
        </p:nvSpPr>
        <p:spPr>
          <a:xfrm>
            <a:off x="4425773" y="5082301"/>
            <a:ext cx="3106420" cy="1107996"/>
          </a:xfrm>
          <a:prstGeom prst="rect">
            <a:avLst/>
          </a:prstGeom>
          <a:noFill/>
        </p:spPr>
        <p:txBody>
          <a:bodyPr wrap="square" rtlCol="0">
            <a:spAutoFit/>
          </a:bodyPr>
          <a:lstStyle/>
          <a:p>
            <a:r>
              <a:rPr lang="en-US" sz="2200" i="1" dirty="0">
                <a:latin typeface="Arial" panose="020B0604020202020204" pitchFamily="34" charset="0"/>
                <a:cs typeface="Arial" panose="020B0604020202020204" pitchFamily="34" charset="0"/>
              </a:rPr>
              <a:t>LL = Length of Lanyard</a:t>
            </a:r>
          </a:p>
          <a:p>
            <a:r>
              <a:rPr lang="en-US" sz="2200" i="1" dirty="0">
                <a:latin typeface="Arial" panose="020B0604020202020204" pitchFamily="34" charset="0"/>
                <a:cs typeface="Arial" panose="020B0604020202020204" pitchFamily="34" charset="0"/>
              </a:rPr>
              <a:t>HA = Height of Anchor</a:t>
            </a:r>
          </a:p>
          <a:p>
            <a:r>
              <a:rPr lang="en-US" sz="2200" i="1" dirty="0">
                <a:latin typeface="Arial" panose="020B0604020202020204" pitchFamily="34" charset="0"/>
                <a:cs typeface="Arial" panose="020B0604020202020204" pitchFamily="34" charset="0"/>
              </a:rPr>
              <a:t>HD = Height of D-ring</a:t>
            </a:r>
          </a:p>
        </p:txBody>
      </p:sp>
      <p:sp>
        <p:nvSpPr>
          <p:cNvPr id="8"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p:spTree>
    <p:extLst>
      <p:ext uri="{BB962C8B-B14F-4D97-AF65-F5344CB8AC3E}">
        <p14:creationId xmlns:p14="http://schemas.microsoft.com/office/powerpoint/2010/main" val="4130438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109</a:t>
            </a:fld>
            <a:endParaRPr lang="en-US"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4"/>
              </p:nvPr>
            </p:nvSpPr>
            <p:spPr>
              <a:xfrm>
                <a:off x="348093" y="1344955"/>
                <a:ext cx="6129619" cy="3514964"/>
              </a:xfrm>
            </p:spPr>
            <p:txBody>
              <a:bodyPr/>
              <a:lstStyle/>
              <a:p>
                <a:pPr marL="0" indent="0">
                  <a:buNone/>
                </a:pPr>
                <a:r>
                  <a:rPr lang="en-US" dirty="0" smtClean="0"/>
                  <a:t>Anchor point is ABOVE the D-ring</a:t>
                </a:r>
              </a:p>
              <a:p>
                <a:pPr marL="0" indent="0">
                  <a:buNone/>
                </a:pPr>
                <a:endParaRPr lang="en-US" dirty="0" smtClean="0"/>
              </a:p>
              <a:p>
                <a:pPr marL="0" indent="0">
                  <a:buNone/>
                </a:pPr>
                <a14:m>
                  <m:oMathPara xmlns:m="http://schemas.openxmlformats.org/officeDocument/2006/math">
                    <m:oMathParaPr>
                      <m:jc m:val="left"/>
                    </m:oMathParaPr>
                    <m:oMath xmlns:m="http://schemas.openxmlformats.org/officeDocument/2006/math">
                      <m:r>
                        <a:rPr lang="en-US" b="0" i="1" dirty="0" smtClean="0">
                          <a:latin typeface="Cambria Math" panose="02040503050406030204" pitchFamily="18" charset="0"/>
                        </a:rPr>
                        <m:t>𝐸𝑄</m:t>
                      </m:r>
                      <m:r>
                        <a:rPr lang="en-US" b="0" i="1" dirty="0" smtClean="0">
                          <a:latin typeface="Cambria Math" panose="02040503050406030204" pitchFamily="18" charset="0"/>
                        </a:rPr>
                        <m:t>1   </m:t>
                      </m:r>
                      <m:r>
                        <a:rPr lang="en-US" i="1" dirty="0" smtClean="0">
                          <a:latin typeface="Cambria Math" panose="02040503050406030204" pitchFamily="18" charset="0"/>
                        </a:rPr>
                        <m:t>𝐹𝑟𝑒𝑒</m:t>
                      </m:r>
                      <m:r>
                        <a:rPr lang="en-US" i="1" dirty="0" smtClean="0">
                          <a:latin typeface="Cambria Math" panose="02040503050406030204" pitchFamily="18" charset="0"/>
                        </a:rPr>
                        <m:t> </m:t>
                      </m:r>
                      <m:r>
                        <a:rPr lang="en-US" i="1" dirty="0" smtClean="0">
                          <a:latin typeface="Cambria Math" panose="02040503050406030204" pitchFamily="18" charset="0"/>
                        </a:rPr>
                        <m:t>𝐹𝑎𝑙𝑙</m:t>
                      </m:r>
                      <m:r>
                        <a:rPr lang="en-US" i="1" dirty="0" smtClean="0">
                          <a:latin typeface="Cambria Math" panose="02040503050406030204" pitchFamily="18" charset="0"/>
                        </a:rPr>
                        <m:t> </m:t>
                      </m:r>
                      <m:r>
                        <a:rPr lang="en-US" i="1" dirty="0" smtClean="0">
                          <a:latin typeface="Cambria Math" panose="02040503050406030204" pitchFamily="18" charset="0"/>
                        </a:rPr>
                        <m:t>𝐷𝑖𝑠𝑡𝑎𝑛𝑐𝑒</m:t>
                      </m:r>
                      <m:r>
                        <a:rPr lang="en-US" i="1" dirty="0" smtClean="0">
                          <a:latin typeface="Cambria Math" panose="02040503050406030204" pitchFamily="18" charset="0"/>
                        </a:rPr>
                        <m:t> =  </m:t>
                      </m:r>
                      <m:r>
                        <a:rPr lang="en-US" b="0" i="1" dirty="0" smtClean="0">
                          <a:latin typeface="Cambria Math" panose="02040503050406030204" pitchFamily="18" charset="0"/>
                        </a:rPr>
                        <m:t>𝐿𝐿</m:t>
                      </m:r>
                      <m:r>
                        <a:rPr lang="en-US" b="0" i="1" dirty="0" smtClean="0">
                          <a:latin typeface="Cambria Math" panose="02040503050406030204" pitchFamily="18" charset="0"/>
                        </a:rPr>
                        <m:t> −(</m:t>
                      </m:r>
                      <m:r>
                        <a:rPr lang="en-US" b="0" i="1" dirty="0" smtClean="0">
                          <a:latin typeface="Cambria Math" panose="02040503050406030204" pitchFamily="18" charset="0"/>
                        </a:rPr>
                        <m:t>𝐻𝐴</m:t>
                      </m:r>
                      <m:r>
                        <a:rPr lang="en-US" b="0" i="1" dirty="0" smtClean="0">
                          <a:latin typeface="Cambria Math" panose="02040503050406030204" pitchFamily="18" charset="0"/>
                        </a:rPr>
                        <m:t>−</m:t>
                      </m:r>
                      <m:r>
                        <a:rPr lang="en-US" b="0" i="1" dirty="0" smtClean="0">
                          <a:latin typeface="Cambria Math" panose="02040503050406030204" pitchFamily="18" charset="0"/>
                        </a:rPr>
                        <m:t>𝐻𝐷</m:t>
                      </m:r>
                      <m:r>
                        <a:rPr lang="en-US" b="0" i="1" dirty="0" smtClean="0">
                          <a:latin typeface="Cambria Math" panose="02040503050406030204" pitchFamily="18" charset="0"/>
                        </a:rPr>
                        <m:t>)</m:t>
                      </m:r>
                    </m:oMath>
                  </m:oMathPara>
                </a14:m>
                <a:endParaRPr lang="en-US"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4"/>
              </p:nvPr>
            </p:nvSpPr>
            <p:spPr>
              <a:xfrm>
                <a:off x="348093" y="1344955"/>
                <a:ext cx="6129619" cy="3514964"/>
              </a:xfrm>
              <a:blipFill rotWithShape="0">
                <a:blip r:embed="rId3"/>
                <a:stretch>
                  <a:fillRect l="-1292" t="-2083"/>
                </a:stretch>
              </a:blipFill>
            </p:spPr>
            <p:txBody>
              <a:bodyPr/>
              <a:lstStyle/>
              <a:p>
                <a:r>
                  <a:rPr lang="en-US">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48" y="2803075"/>
            <a:ext cx="2782401" cy="3076432"/>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3264447" y="3280517"/>
                <a:ext cx="4435313"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𝐹𝑟𝑒𝑒</m:t>
                      </m:r>
                      <m:r>
                        <a:rPr lang="en-US" i="1">
                          <a:latin typeface="Cambria Math" panose="02040503050406030204" pitchFamily="18" charset="0"/>
                        </a:rPr>
                        <m:t> </m:t>
                      </m:r>
                      <m:r>
                        <a:rPr lang="en-US" i="1">
                          <a:latin typeface="Cambria Math" panose="02040503050406030204" pitchFamily="18" charset="0"/>
                        </a:rPr>
                        <m:t>𝐹𝑎𝑙𝑙</m:t>
                      </m:r>
                      <m:r>
                        <a:rPr lang="en-US" i="1">
                          <a:latin typeface="Cambria Math" panose="02040503050406030204" pitchFamily="18" charset="0"/>
                        </a:rPr>
                        <m:t> </m:t>
                      </m:r>
                      <m:r>
                        <a:rPr lang="en-US" i="1">
                          <a:latin typeface="Cambria Math" panose="02040503050406030204" pitchFamily="18" charset="0"/>
                        </a:rPr>
                        <m:t>𝐷𝑖𝑠𝑡𝑎𝑛𝑐𝑒</m:t>
                      </m:r>
                      <m:r>
                        <a:rPr lang="en-US" i="1">
                          <a:latin typeface="Cambria Math" panose="02040503050406030204" pitchFamily="18" charset="0"/>
                        </a:rPr>
                        <m:t>=6 </m:t>
                      </m:r>
                      <m:r>
                        <a:rPr lang="en-US" i="1">
                          <a:latin typeface="Cambria Math" panose="02040503050406030204" pitchFamily="18" charset="0"/>
                        </a:rPr>
                        <m:t>𝑓𝑡</m:t>
                      </m:r>
                      <m:r>
                        <a:rPr lang="en-US" i="1">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9 </m:t>
                          </m:r>
                          <m:r>
                            <a:rPr lang="en-US" i="1">
                              <a:latin typeface="Cambria Math" panose="02040503050406030204" pitchFamily="18" charset="0"/>
                            </a:rPr>
                            <m:t>𝑓𝑡</m:t>
                          </m:r>
                          <m:r>
                            <a:rPr lang="en-US" i="1">
                              <a:latin typeface="Cambria Math" panose="02040503050406030204" pitchFamily="18" charset="0"/>
                            </a:rPr>
                            <m:t>. − 5 </m:t>
                          </m:r>
                          <m:r>
                            <a:rPr lang="en-US" i="1">
                              <a:latin typeface="Cambria Math" panose="02040503050406030204" pitchFamily="18" charset="0"/>
                            </a:rPr>
                            <m:t>𝑓𝑡</m:t>
                          </m:r>
                          <m:r>
                            <a:rPr lang="en-US" i="1">
                              <a:latin typeface="Cambria Math" panose="02040503050406030204" pitchFamily="18" charset="0"/>
                            </a:rPr>
                            <m:t>.</m:t>
                          </m:r>
                        </m:e>
                      </m:d>
                    </m:oMath>
                  </m:oMathPara>
                </a14:m>
                <a:endParaRPr lang="en-US" dirty="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264447" y="3280517"/>
                <a:ext cx="4435313" cy="369332"/>
              </a:xfrm>
              <a:prstGeom prst="rect">
                <a:avLst/>
              </a:prstGeom>
              <a:blipFill rotWithShape="0">
                <a:blip r:embed="rId5"/>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264448" y="3666447"/>
                <a:ext cx="4050752"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𝐹𝑟𝑒𝑒</m:t>
                      </m:r>
                      <m:r>
                        <a:rPr lang="en-US" i="1">
                          <a:latin typeface="Cambria Math" panose="02040503050406030204" pitchFamily="18" charset="0"/>
                        </a:rPr>
                        <m:t> </m:t>
                      </m:r>
                      <m:r>
                        <a:rPr lang="en-US" i="1">
                          <a:latin typeface="Cambria Math" panose="02040503050406030204" pitchFamily="18" charset="0"/>
                        </a:rPr>
                        <m:t>𝐹𝑎𝑙𝑙</m:t>
                      </m:r>
                      <m:r>
                        <a:rPr lang="en-US" i="1">
                          <a:latin typeface="Cambria Math" panose="02040503050406030204" pitchFamily="18" charset="0"/>
                        </a:rPr>
                        <m:t> </m:t>
                      </m:r>
                      <m:r>
                        <a:rPr lang="en-US" i="1">
                          <a:latin typeface="Cambria Math" panose="02040503050406030204" pitchFamily="18" charset="0"/>
                        </a:rPr>
                        <m:t>𝐷𝑖𝑠𝑡𝑎𝑛𝑐𝑒</m:t>
                      </m:r>
                      <m:r>
                        <a:rPr lang="en-US" i="1">
                          <a:latin typeface="Cambria Math" panose="02040503050406030204" pitchFamily="18" charset="0"/>
                        </a:rPr>
                        <m:t>=6 </m:t>
                      </m:r>
                      <m:r>
                        <a:rPr lang="en-US" i="1">
                          <a:latin typeface="Cambria Math" panose="02040503050406030204" pitchFamily="18" charset="0"/>
                        </a:rPr>
                        <m:t>𝑓𝑡</m:t>
                      </m:r>
                      <m:r>
                        <a:rPr lang="en-US" i="1">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4 </m:t>
                          </m:r>
                          <m:r>
                            <a:rPr lang="en-US" i="1">
                              <a:latin typeface="Cambria Math" panose="02040503050406030204" pitchFamily="18" charset="0"/>
                            </a:rPr>
                            <m:t>𝑓𝑡</m:t>
                          </m:r>
                          <m:r>
                            <a:rPr lang="en-US" i="1">
                              <a:latin typeface="Cambria Math" panose="02040503050406030204" pitchFamily="18" charset="0"/>
                            </a:rPr>
                            <m:t>.</m:t>
                          </m:r>
                        </m:e>
                      </m:d>
                    </m:oMath>
                  </m:oMathPara>
                </a14:m>
                <a:endParaRPr lang="en-US" dirty="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264448" y="3666447"/>
                <a:ext cx="4050752" cy="369332"/>
              </a:xfrm>
              <a:prstGeom prst="rect">
                <a:avLst/>
              </a:prstGeom>
              <a:blipFill rotWithShape="0">
                <a:blip r:embed="rId6"/>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264447" y="4042604"/>
                <a:ext cx="3320615"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𝐹𝑟𝑒𝑒</m:t>
                      </m:r>
                      <m:r>
                        <a:rPr lang="en-US" i="1">
                          <a:latin typeface="Cambria Math" panose="02040503050406030204" pitchFamily="18" charset="0"/>
                        </a:rPr>
                        <m:t> </m:t>
                      </m:r>
                      <m:r>
                        <a:rPr lang="en-US" i="1">
                          <a:latin typeface="Cambria Math" panose="02040503050406030204" pitchFamily="18" charset="0"/>
                        </a:rPr>
                        <m:t>𝐹𝑎𝑙𝑙</m:t>
                      </m:r>
                      <m:r>
                        <a:rPr lang="en-US" i="1">
                          <a:latin typeface="Cambria Math" panose="02040503050406030204" pitchFamily="18" charset="0"/>
                        </a:rPr>
                        <m:t> </m:t>
                      </m:r>
                      <m:r>
                        <a:rPr lang="en-US" i="1">
                          <a:latin typeface="Cambria Math" panose="02040503050406030204" pitchFamily="18" charset="0"/>
                        </a:rPr>
                        <m:t>𝐷𝑖𝑠𝑡𝑎𝑛𝑐𝑒</m:t>
                      </m:r>
                      <m:r>
                        <a:rPr lang="en-US" i="1">
                          <a:latin typeface="Cambria Math" panose="02040503050406030204" pitchFamily="18" charset="0"/>
                        </a:rPr>
                        <m:t>=2 </m:t>
                      </m:r>
                      <m:r>
                        <a:rPr lang="en-US" i="1">
                          <a:latin typeface="Cambria Math" panose="02040503050406030204" pitchFamily="18" charset="0"/>
                        </a:rPr>
                        <m:t>𝑓𝑡</m:t>
                      </m:r>
                      <m:r>
                        <a:rPr lang="en-US" i="1">
                          <a:latin typeface="Cambria Math" panose="02040503050406030204" pitchFamily="18" charset="0"/>
                        </a:rPr>
                        <m:t>.</m:t>
                      </m:r>
                    </m:oMath>
                  </m:oMathPara>
                </a14:m>
                <a:endParaRPr lang="en-US" dirty="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264447" y="4042604"/>
                <a:ext cx="3320615" cy="369332"/>
              </a:xfrm>
              <a:prstGeom prst="rect">
                <a:avLst/>
              </a:prstGeom>
              <a:blipFill rotWithShape="0">
                <a:blip r:embed="rId7"/>
                <a:stretch>
                  <a:fillRect b="-14754"/>
                </a:stretch>
              </a:blipFill>
            </p:spPr>
            <p:txBody>
              <a:bodyPr/>
              <a:lstStyle/>
              <a:p>
                <a:r>
                  <a:rPr lang="en-US">
                    <a:noFill/>
                  </a:rPr>
                  <a:t> </a:t>
                </a:r>
              </a:p>
            </p:txBody>
          </p:sp>
        </mc:Fallback>
      </mc:AlternateContent>
      <p:sp>
        <p:nvSpPr>
          <p:cNvPr id="10"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p:spTree>
    <p:extLst>
      <p:ext uri="{BB962C8B-B14F-4D97-AF65-F5344CB8AC3E}">
        <p14:creationId xmlns:p14="http://schemas.microsoft.com/office/powerpoint/2010/main" val="426601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99422" y="1216727"/>
            <a:ext cx="6928017" cy="1015663"/>
          </a:xfrm>
          <a:prstGeom prst="rect">
            <a:avLst/>
          </a:prstGeom>
          <a:noFill/>
        </p:spPr>
        <p:txBody>
          <a:bodyPr wrap="square" rtlCol="0">
            <a:spAutoFit/>
          </a:bodyPr>
          <a:lstStyle/>
          <a:p>
            <a:pPr>
              <a:lnSpc>
                <a:spcPct val="150000"/>
              </a:lnSpc>
              <a:buClr>
                <a:srgbClr val="00B0F0"/>
              </a:buClr>
            </a:pPr>
            <a:endParaRPr lang="en-US" sz="1000" dirty="0" smtClean="0">
              <a:latin typeface="Arial" panose="020B0604020202020204" pitchFamily="34" charset="0"/>
              <a:cs typeface="Arial" panose="020B0604020202020204" pitchFamily="34" charset="0"/>
            </a:endParaRPr>
          </a:p>
          <a:p>
            <a:pPr>
              <a:lnSpc>
                <a:spcPct val="150000"/>
              </a:lnSpc>
              <a:buClr>
                <a:srgbClr val="00B0F0"/>
              </a:buClr>
            </a:pPr>
            <a:endParaRPr lang="en-US" sz="1000" dirty="0" smtClean="0">
              <a:latin typeface="Arial" panose="020B0604020202020204" pitchFamily="34" charset="0"/>
              <a:cs typeface="Arial" panose="020B0604020202020204" pitchFamily="34" charset="0"/>
            </a:endParaRPr>
          </a:p>
          <a:p>
            <a:pPr>
              <a:lnSpc>
                <a:spcPct val="150000"/>
              </a:lnSpc>
              <a:buClr>
                <a:srgbClr val="00B0F0"/>
              </a:buClr>
            </a:pPr>
            <a:endParaRPr lang="en-US" sz="2000" dirty="0">
              <a:latin typeface="Arial" panose="020B0604020202020204" pitchFamily="34" charset="0"/>
              <a:cs typeface="Arial" panose="020B0604020202020204" pitchFamily="34" charset="0"/>
            </a:endParaRPr>
          </a:p>
        </p:txBody>
      </p:sp>
      <p:sp>
        <p:nvSpPr>
          <p:cNvPr id="4" name="Content Placeholder 3"/>
          <p:cNvSpPr txBox="1">
            <a:spLocks noGrp="1"/>
          </p:cNvSpPr>
          <p:nvPr>
            <p:ph idx="1"/>
          </p:nvPr>
        </p:nvSpPr>
        <p:spPr>
          <a:xfrm>
            <a:off x="399423" y="6066255"/>
            <a:ext cx="5180239" cy="189283"/>
          </a:xfrm>
          <a:prstGeom prst="rect">
            <a:avLst/>
          </a:prstGeom>
          <a:noFill/>
        </p:spPr>
        <p:txBody>
          <a:bodyPr wrap="square" rtlCol="0">
            <a:spAutoFit/>
          </a:bodyPr>
          <a:lstStyle/>
          <a:p>
            <a:pPr marL="0" indent="0">
              <a:buNone/>
            </a:pPr>
            <a:r>
              <a:rPr lang="en-US" sz="700" dirty="0" smtClean="0">
                <a:latin typeface="Arial Black" panose="020B0A04020102020204" pitchFamily="34" charset="0"/>
                <a:cs typeface="Arial" panose="020B0604020202020204" pitchFamily="34" charset="0"/>
              </a:rPr>
              <a:t>Working at Heights / SFT FCX1012C</a:t>
            </a:r>
            <a:endParaRPr lang="en-US" sz="700" dirty="0">
              <a:latin typeface="Arial Black" panose="020B0A040201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327439" y="6025804"/>
            <a:ext cx="1813680" cy="273844"/>
          </a:xfrm>
        </p:spPr>
        <p:txBody>
          <a:bodyPr/>
          <a:lstStyle/>
          <a:p>
            <a:pPr algn="ctr"/>
            <a:fld id="{4E106CF0-8FC4-44FB-A4AF-CFA1CEDD85BD}" type="slidenum">
              <a:rPr lang="en-US" smtClean="0">
                <a:ln w="0"/>
                <a:solidFill>
                  <a:schemeClr val="tx1"/>
                </a:solidFill>
                <a:effectLst>
                  <a:outerShdw blurRad="38100" dist="19050" dir="2700000" algn="tl" rotWithShape="0">
                    <a:schemeClr val="dk1">
                      <a:alpha val="40000"/>
                    </a:schemeClr>
                  </a:outerShdw>
                </a:effectLst>
              </a:rPr>
              <a:pPr algn="ctr"/>
              <a:t>11</a:t>
            </a:fld>
            <a:endParaRPr lang="en-US" dirty="0">
              <a:ln w="0"/>
              <a:solidFill>
                <a:schemeClr val="tx1"/>
              </a:solidFill>
              <a:effectLst>
                <a:outerShdw blurRad="38100" dist="19050" dir="2700000" algn="tl" rotWithShape="0">
                  <a:schemeClr val="dk1">
                    <a:alpha val="40000"/>
                  </a:schemeClr>
                </a:outerShdw>
              </a:effectLst>
            </a:endParaRPr>
          </a:p>
        </p:txBody>
      </p:sp>
      <p:sp>
        <p:nvSpPr>
          <p:cNvPr id="8" name="Title 1"/>
          <p:cNvSpPr txBox="1">
            <a:spLocks/>
          </p:cNvSpPr>
          <p:nvPr/>
        </p:nvSpPr>
        <p:spPr>
          <a:xfrm>
            <a:off x="384351" y="374019"/>
            <a:ext cx="875676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rgbClr val="0099CC"/>
                </a:solidFill>
                <a:latin typeface="Arial Black" panose="020B0A04020102020204" pitchFamily="34" charset="0"/>
              </a:rPr>
              <a:t>Introduction</a:t>
            </a:r>
            <a:endParaRPr lang="en-US" sz="3000" dirty="0">
              <a:solidFill>
                <a:srgbClr val="0099CC"/>
              </a:solidFill>
              <a:latin typeface="Arial Black" panose="020B0A04020102020204" pitchFamily="34" charset="0"/>
            </a:endParaRPr>
          </a:p>
        </p:txBody>
      </p:sp>
      <p:cxnSp>
        <p:nvCxnSpPr>
          <p:cNvPr id="11" name="Straight Connector 10"/>
          <p:cNvCxnSpPr/>
          <p:nvPr/>
        </p:nvCxnSpPr>
        <p:spPr>
          <a:xfrm>
            <a:off x="0" y="1102426"/>
            <a:ext cx="6834098" cy="0"/>
          </a:xfrm>
          <a:prstGeom prst="line">
            <a:avLst/>
          </a:prstGeom>
        </p:spPr>
        <p:style>
          <a:lnRef idx="3">
            <a:schemeClr val="dk1"/>
          </a:lnRef>
          <a:fillRef idx="0">
            <a:schemeClr val="dk1"/>
          </a:fillRef>
          <a:effectRef idx="2">
            <a:schemeClr val="dk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4226028366"/>
              </p:ext>
            </p:extLst>
          </p:nvPr>
        </p:nvGraphicFramePr>
        <p:xfrm>
          <a:off x="-2001749" y="1482491"/>
          <a:ext cx="7939088" cy="4367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p:cNvSpPr/>
          <p:nvPr/>
        </p:nvSpPr>
        <p:spPr>
          <a:xfrm>
            <a:off x="2894791" y="2046427"/>
            <a:ext cx="2828199" cy="1100380"/>
          </a:xfrm>
          <a:prstGeom prst="rect">
            <a:avLst/>
          </a:prstGeom>
          <a:solidFill>
            <a:schemeClr val="bg1"/>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ln>
                  <a:noFill/>
                </a:ln>
                <a:solidFill>
                  <a:srgbClr val="000000"/>
                </a:solidFill>
                <a:latin typeface="Arial" panose="020B0604020202020204" pitchFamily="34" charset="0"/>
                <a:ea typeface="Times New Roman" panose="02020603050405020304" pitchFamily="18" charset="0"/>
                <a:cs typeface="Arial" panose="020B0604020202020204" pitchFamily="34" charset="0"/>
              </a:rPr>
              <a:t>Corporate </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000" dirty="0">
                <a:ln>
                  <a:noFill/>
                </a:ln>
                <a:solidFill>
                  <a:srgbClr val="000000"/>
                </a:solidFill>
                <a:latin typeface="Arial" panose="020B0604020202020204" pitchFamily="34" charset="0"/>
                <a:ea typeface="Times New Roman" panose="02020603050405020304" pitchFamily="18" charset="0"/>
                <a:cs typeface="Arial" panose="020B0604020202020204" pitchFamily="34" charset="0"/>
              </a:rPr>
              <a:t>Working at Heights </a:t>
            </a:r>
            <a:r>
              <a:rPr lang="en-US" sz="2000" b="1" dirty="0">
                <a:ln>
                  <a:noFill/>
                </a:ln>
                <a:solidFill>
                  <a:srgbClr val="000000"/>
                </a:solidFill>
                <a:latin typeface="Arial" panose="020B0604020202020204" pitchFamily="34" charset="0"/>
                <a:ea typeface="Times New Roman" panose="02020603050405020304" pitchFamily="18" charset="0"/>
                <a:cs typeface="Arial" panose="020B0604020202020204" pitchFamily="34" charset="0"/>
              </a:rPr>
              <a:t>Policy</a:t>
            </a:r>
            <a:r>
              <a:rPr lang="en-US" sz="2000" dirty="0">
                <a:ln>
                  <a:noFill/>
                </a:ln>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smtClean="0">
                <a:ln>
                  <a:noFill/>
                </a:ln>
                <a:solidFill>
                  <a:srgbClr val="000000"/>
                </a:solidFill>
                <a:latin typeface="Arial" panose="020B0604020202020204" pitchFamily="34" charset="0"/>
                <a:ea typeface="Times New Roman" panose="02020603050405020304" pitchFamily="18" charset="0"/>
                <a:cs typeface="Arial" panose="020B0604020202020204" pitchFamily="34" charset="0"/>
              </a:rPr>
              <a:t>FCX-HS02</a:t>
            </a:r>
            <a:r>
              <a:rPr lang="en-US" sz="2000" dirty="0">
                <a:ln>
                  <a:noFill/>
                </a:ln>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p:cNvSpPr txBox="1"/>
          <p:nvPr/>
        </p:nvSpPr>
        <p:spPr>
          <a:xfrm>
            <a:off x="2886921" y="3298655"/>
            <a:ext cx="2828199" cy="1184940"/>
          </a:xfrm>
          <a:prstGeom prst="rect">
            <a:avLst/>
          </a:prstGeom>
          <a:solidFill>
            <a:schemeClr val="bg1"/>
          </a:solidFill>
          <a:ln w="12700">
            <a:solidFill>
              <a:srgbClr val="0099CC"/>
            </a:solidFill>
          </a:ln>
        </p:spPr>
        <p:txBody>
          <a:bodyPr wrap="square" rtlCol="0">
            <a:spAutoFit/>
          </a:bodyPr>
          <a:lstStyle/>
          <a:p>
            <a:pPr algn="ctr"/>
            <a:r>
              <a:rPr lang="en-US" sz="2000" dirty="0" smtClean="0">
                <a:latin typeface="Arial" panose="020B0604020202020204" pitchFamily="34" charset="0"/>
                <a:cs typeface="Arial" panose="020B0604020202020204" pitchFamily="34" charset="0"/>
              </a:rPr>
              <a:t>Site-Specific</a:t>
            </a:r>
          </a:p>
          <a:p>
            <a:pPr algn="ctr"/>
            <a:r>
              <a:rPr lang="en-US" sz="2000" dirty="0" smtClean="0">
                <a:latin typeface="Arial" panose="020B0604020202020204" pitchFamily="34" charset="0"/>
                <a:cs typeface="Arial" panose="020B0604020202020204" pitchFamily="34" charset="0"/>
              </a:rPr>
              <a:t>Hazardous Recognition </a:t>
            </a:r>
            <a:r>
              <a:rPr lang="en-US" sz="2000" b="1" dirty="0" smtClean="0">
                <a:latin typeface="Arial" panose="020B0604020202020204" pitchFamily="34" charset="0"/>
                <a:cs typeface="Arial" panose="020B0604020202020204" pitchFamily="34" charset="0"/>
              </a:rPr>
              <a:t>Program</a:t>
            </a:r>
          </a:p>
          <a:p>
            <a:pPr algn="ctr"/>
            <a:endParaRPr lang="en-US" sz="1100" dirty="0">
              <a:latin typeface="Arial" panose="020B0604020202020204" pitchFamily="34" charset="0"/>
              <a:cs typeface="Arial" panose="020B0604020202020204" pitchFamily="34" charset="0"/>
            </a:endParaRPr>
          </a:p>
        </p:txBody>
      </p:sp>
      <p:sp>
        <p:nvSpPr>
          <p:cNvPr id="5" name="Rectangle 4"/>
          <p:cNvSpPr/>
          <p:nvPr/>
        </p:nvSpPr>
        <p:spPr>
          <a:xfrm>
            <a:off x="2886920" y="4657923"/>
            <a:ext cx="2843939" cy="1102308"/>
          </a:xfrm>
          <a:prstGeom prst="rect">
            <a:avLst/>
          </a:prstGeom>
          <a:solidFill>
            <a:schemeClr val="bg1"/>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panose="020B0604020202020204" pitchFamily="34" charset="0"/>
                <a:cs typeface="Arial" panose="020B0604020202020204" pitchFamily="34" charset="0"/>
              </a:rPr>
              <a:t>Equipment- or </a:t>
            </a:r>
          </a:p>
          <a:p>
            <a:pPr algn="ctr"/>
            <a:r>
              <a:rPr lang="en-US" sz="2000" dirty="0" smtClean="0">
                <a:solidFill>
                  <a:schemeClr val="tx1"/>
                </a:solidFill>
                <a:latin typeface="Arial" panose="020B0604020202020204" pitchFamily="34" charset="0"/>
                <a:cs typeface="Arial" panose="020B0604020202020204" pitchFamily="34" charset="0"/>
              </a:rPr>
              <a:t>Scenario-Specific </a:t>
            </a:r>
            <a:r>
              <a:rPr lang="en-US" sz="2000" b="1" dirty="0" smtClean="0">
                <a:solidFill>
                  <a:schemeClr val="tx1"/>
                </a:solidFill>
                <a:latin typeface="Arial" panose="020B0604020202020204" pitchFamily="34" charset="0"/>
                <a:cs typeface="Arial" panose="020B0604020202020204" pitchFamily="34" charset="0"/>
              </a:rPr>
              <a:t>Procedures</a:t>
            </a:r>
            <a:endParaRPr lang="en-US"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1029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110</a:t>
            </a:fld>
            <a:endParaRPr lang="en-US" dirty="0"/>
          </a:p>
        </p:txBody>
      </p:sp>
      <p:sp>
        <p:nvSpPr>
          <p:cNvPr id="4" name="Text Placeholder 3"/>
          <p:cNvSpPr>
            <a:spLocks noGrp="1"/>
          </p:cNvSpPr>
          <p:nvPr>
            <p:ph type="body" sz="quarter" idx="14"/>
          </p:nvPr>
        </p:nvSpPr>
        <p:spPr>
          <a:xfrm>
            <a:off x="348091" y="1322725"/>
            <a:ext cx="8163519" cy="4834869"/>
          </a:xfrm>
        </p:spPr>
        <p:txBody>
          <a:bodyPr>
            <a:normAutofit/>
          </a:bodyPr>
          <a:lstStyle/>
          <a:p>
            <a:r>
              <a:rPr lang="en-US" dirty="0" smtClean="0"/>
              <a:t>As a class, read the practice scenario (SG p. 81)</a:t>
            </a:r>
          </a:p>
          <a:p>
            <a:r>
              <a:rPr lang="en-US" dirty="0" smtClean="0"/>
              <a:t>Fill in the known information</a:t>
            </a:r>
          </a:p>
          <a:p>
            <a:pPr marL="0" indent="0">
              <a:buNone/>
            </a:pPr>
            <a:r>
              <a:rPr lang="en-US" dirty="0" smtClean="0"/>
              <a:t>LL  = _____</a:t>
            </a:r>
          </a:p>
          <a:p>
            <a:pPr marL="0" indent="0">
              <a:buNone/>
            </a:pPr>
            <a:r>
              <a:rPr lang="en-US" dirty="0" smtClean="0"/>
              <a:t>HA = _____</a:t>
            </a:r>
          </a:p>
          <a:p>
            <a:pPr marL="0" indent="0">
              <a:buNone/>
            </a:pPr>
            <a:r>
              <a:rPr lang="en-US" dirty="0" smtClean="0"/>
              <a:t>HD = _____</a:t>
            </a:r>
          </a:p>
          <a:p>
            <a:pPr marL="0" indent="0">
              <a:buNone/>
            </a:pPr>
            <a:endParaRPr lang="en-US" dirty="0"/>
          </a:p>
          <a:p>
            <a:r>
              <a:rPr lang="en-US" dirty="0" smtClean="0"/>
              <a:t>Use EQ 1 since the anchor point is above the D-ring</a:t>
            </a:r>
          </a:p>
          <a:p>
            <a:r>
              <a:rPr lang="en-US" dirty="0" smtClean="0"/>
              <a:t>Fill in the equation and solve</a:t>
            </a:r>
            <a:endParaRPr lang="en-US" dirty="0"/>
          </a:p>
          <a:p>
            <a:pPr marL="0" indent="0">
              <a:buNone/>
            </a:pPr>
            <a:r>
              <a:rPr lang="en-US" i="1" dirty="0"/>
              <a:t>Free Fall Distance = </a:t>
            </a:r>
            <a:r>
              <a:rPr lang="en-US" i="1" u="sng" dirty="0"/>
              <a:t>	</a:t>
            </a:r>
            <a:r>
              <a:rPr lang="en-US" i="1" u="sng" dirty="0" smtClean="0"/>
              <a:t>        </a:t>
            </a:r>
            <a:r>
              <a:rPr lang="en-US" i="1" dirty="0" smtClean="0"/>
              <a:t> </a:t>
            </a:r>
            <a:r>
              <a:rPr lang="en-US" i="1" dirty="0"/>
              <a:t>ft. – (</a:t>
            </a:r>
            <a:r>
              <a:rPr lang="en-US" i="1" u="sng" dirty="0"/>
              <a:t>	</a:t>
            </a:r>
            <a:r>
              <a:rPr lang="en-US" i="1" u="sng" dirty="0" smtClean="0"/>
              <a:t>      </a:t>
            </a:r>
            <a:r>
              <a:rPr lang="en-US" i="1" dirty="0" smtClean="0"/>
              <a:t>ft</a:t>
            </a:r>
            <a:r>
              <a:rPr lang="en-US" i="1" dirty="0"/>
              <a:t>. </a:t>
            </a:r>
            <a:r>
              <a:rPr lang="en-US" i="1" dirty="0" smtClean="0"/>
              <a:t>– </a:t>
            </a:r>
            <a:r>
              <a:rPr lang="en-US" i="1" u="sng" dirty="0"/>
              <a:t>	</a:t>
            </a:r>
            <a:r>
              <a:rPr lang="en-US" i="1" dirty="0" smtClean="0"/>
              <a:t> </a:t>
            </a:r>
            <a:r>
              <a:rPr lang="en-US" i="1" dirty="0"/>
              <a:t>ft</a:t>
            </a:r>
            <a:r>
              <a:rPr lang="en-US" i="1" dirty="0" smtClean="0"/>
              <a:t>.)</a:t>
            </a:r>
            <a:endParaRPr lang="en-US" dirty="0"/>
          </a:p>
          <a:p>
            <a:pPr marL="0" indent="0">
              <a:buNone/>
            </a:pPr>
            <a:r>
              <a:rPr lang="en-US" i="1" dirty="0"/>
              <a:t>Free Fall Distance = </a:t>
            </a:r>
            <a:r>
              <a:rPr lang="en-US" i="1" u="sng" dirty="0" smtClean="0"/>
              <a:t>	        </a:t>
            </a:r>
            <a:r>
              <a:rPr lang="en-US" i="1" dirty="0" smtClean="0"/>
              <a:t> ft</a:t>
            </a:r>
            <a:r>
              <a:rPr lang="en-US" i="1" dirty="0"/>
              <a:t>. – (</a:t>
            </a:r>
            <a:r>
              <a:rPr lang="en-US" i="1" u="sng" dirty="0"/>
              <a:t>	</a:t>
            </a:r>
            <a:r>
              <a:rPr lang="en-US" i="1" u="sng" dirty="0" smtClean="0"/>
              <a:t>      </a:t>
            </a:r>
            <a:r>
              <a:rPr lang="en-US" i="1" dirty="0" smtClean="0"/>
              <a:t> </a:t>
            </a:r>
            <a:r>
              <a:rPr lang="en-US" i="1" dirty="0"/>
              <a:t>ft.) =  </a:t>
            </a:r>
            <a:r>
              <a:rPr lang="en-US" i="1" u="sng" dirty="0" smtClean="0"/>
              <a:t>	   </a:t>
            </a:r>
            <a:r>
              <a:rPr lang="en-US" i="1" dirty="0" smtClean="0"/>
              <a:t> </a:t>
            </a:r>
            <a:r>
              <a:rPr lang="en-US" i="1" dirty="0"/>
              <a:t>ft.</a:t>
            </a:r>
            <a:endParaRPr lang="en-US" dirty="0"/>
          </a:p>
          <a:p>
            <a:pPr marL="0" indent="0">
              <a:buNone/>
            </a:pPr>
            <a:endParaRPr lang="en-US" dirty="0"/>
          </a:p>
        </p:txBody>
      </p:sp>
      <p:sp>
        <p:nvSpPr>
          <p:cNvPr id="6" name="TextBox 5"/>
          <p:cNvSpPr txBox="1"/>
          <p:nvPr/>
        </p:nvSpPr>
        <p:spPr>
          <a:xfrm>
            <a:off x="1228807" y="2151716"/>
            <a:ext cx="719633"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6 ft.</a:t>
            </a:r>
          </a:p>
        </p:txBody>
      </p:sp>
      <p:sp>
        <p:nvSpPr>
          <p:cNvPr id="7" name="TextBox 6"/>
          <p:cNvSpPr txBox="1"/>
          <p:nvPr/>
        </p:nvSpPr>
        <p:spPr>
          <a:xfrm>
            <a:off x="1228808" y="2595000"/>
            <a:ext cx="830728"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8 ft.</a:t>
            </a:r>
          </a:p>
        </p:txBody>
      </p:sp>
      <p:sp>
        <p:nvSpPr>
          <p:cNvPr id="8" name="TextBox 7"/>
          <p:cNvSpPr txBox="1"/>
          <p:nvPr/>
        </p:nvSpPr>
        <p:spPr>
          <a:xfrm>
            <a:off x="1228808" y="3038284"/>
            <a:ext cx="719632"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4 ft.</a:t>
            </a:r>
          </a:p>
        </p:txBody>
      </p:sp>
      <p:sp>
        <p:nvSpPr>
          <p:cNvPr id="9" name="TextBox 8"/>
          <p:cNvSpPr txBox="1"/>
          <p:nvPr/>
        </p:nvSpPr>
        <p:spPr>
          <a:xfrm>
            <a:off x="6442314" y="5103798"/>
            <a:ext cx="846612"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2 </a:t>
            </a:r>
          </a:p>
        </p:txBody>
      </p:sp>
      <p:sp>
        <p:nvSpPr>
          <p:cNvPr id="10" name="TextBox 9"/>
          <p:cNvSpPr txBox="1"/>
          <p:nvPr/>
        </p:nvSpPr>
        <p:spPr>
          <a:xfrm>
            <a:off x="6442314" y="4689260"/>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4</a:t>
            </a:r>
            <a:endParaRPr lang="en-US" sz="2200" dirty="0">
              <a:latin typeface="Arial" panose="020B0604020202020204" pitchFamily="34" charset="0"/>
              <a:cs typeface="Arial" panose="020B0604020202020204" pitchFamily="34" charset="0"/>
            </a:endParaRPr>
          </a:p>
        </p:txBody>
      </p:sp>
      <p:sp>
        <p:nvSpPr>
          <p:cNvPr id="11" name="TextBox 10"/>
          <p:cNvSpPr txBox="1"/>
          <p:nvPr/>
        </p:nvSpPr>
        <p:spPr>
          <a:xfrm>
            <a:off x="4848239" y="5120149"/>
            <a:ext cx="447787"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4</a:t>
            </a:r>
            <a:endParaRPr lang="en-US" sz="2200" dirty="0">
              <a:latin typeface="Arial" panose="020B0604020202020204" pitchFamily="34" charset="0"/>
              <a:cs typeface="Arial" panose="020B0604020202020204" pitchFamily="34" charset="0"/>
            </a:endParaRPr>
          </a:p>
        </p:txBody>
      </p:sp>
      <p:sp>
        <p:nvSpPr>
          <p:cNvPr id="12" name="TextBox 11"/>
          <p:cNvSpPr txBox="1"/>
          <p:nvPr/>
        </p:nvSpPr>
        <p:spPr>
          <a:xfrm>
            <a:off x="4850270" y="4689261"/>
            <a:ext cx="868694"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8</a:t>
            </a:r>
            <a:endParaRPr lang="en-US" sz="2200" dirty="0">
              <a:latin typeface="Arial" panose="020B0604020202020204" pitchFamily="34" charset="0"/>
              <a:cs typeface="Arial" panose="020B0604020202020204" pitchFamily="34" charset="0"/>
            </a:endParaRPr>
          </a:p>
        </p:txBody>
      </p:sp>
      <p:sp>
        <p:nvSpPr>
          <p:cNvPr id="13" name="TextBox 12"/>
          <p:cNvSpPr txBox="1"/>
          <p:nvPr/>
        </p:nvSpPr>
        <p:spPr>
          <a:xfrm>
            <a:off x="3243817" y="5120149"/>
            <a:ext cx="656869"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p:txBody>
      </p:sp>
      <p:sp>
        <p:nvSpPr>
          <p:cNvPr id="14" name="TextBox 13"/>
          <p:cNvSpPr txBox="1"/>
          <p:nvPr/>
        </p:nvSpPr>
        <p:spPr>
          <a:xfrm>
            <a:off x="3241679" y="4712518"/>
            <a:ext cx="809914"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p:txBody>
      </p:sp>
      <p:sp>
        <p:nvSpPr>
          <p:cNvPr id="15"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Fall Dynamics</a:t>
            </a:r>
            <a:endParaRPr lang="en-US" dirty="0"/>
          </a:p>
        </p:txBody>
      </p:sp>
    </p:spTree>
    <p:extLst>
      <p:ext uri="{BB962C8B-B14F-4D97-AF65-F5344CB8AC3E}">
        <p14:creationId xmlns:p14="http://schemas.microsoft.com/office/powerpoint/2010/main" val="28259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111</a:t>
            </a:fld>
            <a:endParaRPr lang="en-US"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4"/>
              </p:nvPr>
            </p:nvSpPr>
            <p:spPr>
              <a:xfrm>
                <a:off x="348093" y="1356492"/>
                <a:ext cx="5898883" cy="3514964"/>
              </a:xfrm>
            </p:spPr>
            <p:txBody>
              <a:bodyPr/>
              <a:lstStyle/>
              <a:p>
                <a:pPr marL="0" indent="0">
                  <a:buNone/>
                </a:pPr>
                <a:r>
                  <a:rPr lang="en-US" dirty="0" smtClean="0"/>
                  <a:t>Anchor point is BELOW the D-ring</a:t>
                </a:r>
              </a:p>
              <a:p>
                <a:pPr marL="0" indent="0">
                  <a:buNone/>
                </a:pPr>
                <a:endParaRPr lang="en-US"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en-US" b="0" i="1" dirty="0" smtClean="0">
                          <a:latin typeface="Cambria Math" panose="02040503050406030204" pitchFamily="18" charset="0"/>
                        </a:rPr>
                        <m:t>𝐸𝑄</m:t>
                      </m:r>
                      <m:r>
                        <a:rPr lang="en-US" b="0" i="1" dirty="0" smtClean="0">
                          <a:latin typeface="Cambria Math" panose="02040503050406030204" pitchFamily="18" charset="0"/>
                        </a:rPr>
                        <m:t> 2   </m:t>
                      </m:r>
                      <m:r>
                        <a:rPr lang="en-US" i="1" dirty="0" smtClean="0">
                          <a:latin typeface="Cambria Math" panose="02040503050406030204" pitchFamily="18" charset="0"/>
                        </a:rPr>
                        <m:t>𝐹𝑟𝑒𝑒</m:t>
                      </m:r>
                      <m:r>
                        <a:rPr lang="en-US" i="1" dirty="0" smtClean="0">
                          <a:latin typeface="Cambria Math" panose="02040503050406030204" pitchFamily="18" charset="0"/>
                        </a:rPr>
                        <m:t> </m:t>
                      </m:r>
                      <m:r>
                        <a:rPr lang="en-US" i="1" dirty="0" smtClean="0">
                          <a:latin typeface="Cambria Math" panose="02040503050406030204" pitchFamily="18" charset="0"/>
                        </a:rPr>
                        <m:t>𝐹𝑎𝑙𝑙</m:t>
                      </m:r>
                      <m:r>
                        <a:rPr lang="en-US" i="1" dirty="0" smtClean="0">
                          <a:latin typeface="Cambria Math" panose="02040503050406030204" pitchFamily="18" charset="0"/>
                        </a:rPr>
                        <m:t> </m:t>
                      </m:r>
                      <m:r>
                        <a:rPr lang="en-US" i="1" dirty="0" smtClean="0">
                          <a:latin typeface="Cambria Math" panose="02040503050406030204" pitchFamily="18" charset="0"/>
                        </a:rPr>
                        <m:t>𝐷𝑖𝑠𝑡𝑎𝑛𝑐𝑒</m:t>
                      </m:r>
                      <m:r>
                        <a:rPr lang="en-US" i="1" dirty="0" smtClean="0">
                          <a:latin typeface="Cambria Math" panose="02040503050406030204" pitchFamily="18" charset="0"/>
                        </a:rPr>
                        <m:t> =  </m:t>
                      </m:r>
                      <m:r>
                        <a:rPr lang="en-US" i="1" dirty="0" smtClean="0">
                          <a:latin typeface="Cambria Math" panose="02040503050406030204" pitchFamily="18" charset="0"/>
                        </a:rPr>
                        <m:t>𝐿𝐿</m:t>
                      </m:r>
                      <m:r>
                        <a:rPr lang="en-US" b="0" i="1" dirty="0" smtClean="0">
                          <a:latin typeface="Cambria Math" panose="02040503050406030204" pitchFamily="18" charset="0"/>
                        </a:rPr>
                        <m:t>+(</m:t>
                      </m:r>
                      <m:r>
                        <a:rPr lang="en-US" b="0" i="1" dirty="0" smtClean="0">
                          <a:latin typeface="Cambria Math" panose="02040503050406030204" pitchFamily="18" charset="0"/>
                        </a:rPr>
                        <m:t>𝐻𝐷</m:t>
                      </m:r>
                      <m:r>
                        <a:rPr lang="en-US" b="0" i="1" dirty="0" smtClean="0">
                          <a:latin typeface="Cambria Math" panose="02040503050406030204" pitchFamily="18" charset="0"/>
                        </a:rPr>
                        <m:t>−</m:t>
                      </m:r>
                      <m:r>
                        <a:rPr lang="en-US" b="0" i="1" dirty="0" smtClean="0">
                          <a:latin typeface="Cambria Math" panose="02040503050406030204" pitchFamily="18" charset="0"/>
                        </a:rPr>
                        <m:t>𝐻𝐴</m:t>
                      </m:r>
                      <m:r>
                        <a:rPr lang="en-US" b="0" i="1" dirty="0" smtClean="0">
                          <a:latin typeface="Cambria Math" panose="02040503050406030204" pitchFamily="18" charset="0"/>
                        </a:rPr>
                        <m:t>)</m:t>
                      </m:r>
                    </m:oMath>
                  </m:oMathPara>
                </a14:m>
                <a:endParaRPr lang="en-US"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4"/>
              </p:nvPr>
            </p:nvSpPr>
            <p:spPr>
              <a:xfrm>
                <a:off x="348093" y="1356492"/>
                <a:ext cx="5898883" cy="3514964"/>
              </a:xfrm>
              <a:blipFill rotWithShape="0">
                <a:blip r:embed="rId3"/>
                <a:stretch>
                  <a:fillRect l="-1343" t="-2083"/>
                </a:stretch>
              </a:blipFill>
            </p:spPr>
            <p:txBody>
              <a:bodyPr/>
              <a:lstStyle/>
              <a:p>
                <a:r>
                  <a:rPr lang="en-US">
                    <a:noFill/>
                  </a:rPr>
                  <a:t> </a:t>
                </a:r>
              </a:p>
            </p:txBody>
          </p:sp>
        </mc:Fallback>
      </mc:AlternateContent>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092" y="2794929"/>
            <a:ext cx="2950585" cy="3249179"/>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3541251" y="3390672"/>
                <a:ext cx="4731078"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𝐹𝑟𝑒𝑒</m:t>
                      </m:r>
                      <m:r>
                        <a:rPr lang="en-US" i="1">
                          <a:latin typeface="Cambria Math" panose="02040503050406030204" pitchFamily="18" charset="0"/>
                        </a:rPr>
                        <m:t> </m:t>
                      </m:r>
                      <m:r>
                        <a:rPr lang="en-US" i="1">
                          <a:latin typeface="Cambria Math" panose="02040503050406030204" pitchFamily="18" charset="0"/>
                        </a:rPr>
                        <m:t>𝐹𝑎𝑙𝑙</m:t>
                      </m:r>
                      <m:r>
                        <a:rPr lang="en-US" i="1">
                          <a:latin typeface="Cambria Math" panose="02040503050406030204" pitchFamily="18" charset="0"/>
                        </a:rPr>
                        <m:t> </m:t>
                      </m:r>
                      <m:r>
                        <a:rPr lang="en-US" i="1">
                          <a:latin typeface="Cambria Math" panose="02040503050406030204" pitchFamily="18" charset="0"/>
                        </a:rPr>
                        <m:t>𝐷𝑖𝑠𝑡𝑎𝑛𝑐𝑒</m:t>
                      </m:r>
                      <m:r>
                        <a:rPr lang="en-US" i="1">
                          <a:latin typeface="Cambria Math" panose="02040503050406030204" pitchFamily="18" charset="0"/>
                        </a:rPr>
                        <m:t>=6 </m:t>
                      </m:r>
                      <m:r>
                        <a:rPr lang="en-US" i="1">
                          <a:latin typeface="Cambria Math" panose="02040503050406030204" pitchFamily="18" charset="0"/>
                        </a:rPr>
                        <m:t>𝑓𝑡</m:t>
                      </m:r>
                      <m:r>
                        <a:rPr lang="en-US" i="1">
                          <a:latin typeface="Cambria Math" panose="02040503050406030204" pitchFamily="18" charset="0"/>
                        </a:rPr>
                        <m:t>. + </m:t>
                      </m:r>
                      <m:d>
                        <m:dPr>
                          <m:ctrlPr>
                            <a:rPr lang="en-US" i="1">
                              <a:latin typeface="Cambria Math" panose="02040503050406030204" pitchFamily="18" charset="0"/>
                            </a:rPr>
                          </m:ctrlPr>
                        </m:dPr>
                        <m:e>
                          <m:r>
                            <a:rPr lang="en-US" i="1">
                              <a:latin typeface="Cambria Math" panose="02040503050406030204" pitchFamily="18" charset="0"/>
                            </a:rPr>
                            <m:t>5 </m:t>
                          </m:r>
                          <m:r>
                            <a:rPr lang="en-US" i="1">
                              <a:latin typeface="Cambria Math" panose="02040503050406030204" pitchFamily="18" charset="0"/>
                            </a:rPr>
                            <m:t>𝑓𝑡</m:t>
                          </m:r>
                          <m:r>
                            <a:rPr lang="en-US" i="1">
                              <a:latin typeface="Cambria Math" panose="02040503050406030204" pitchFamily="18" charset="0"/>
                            </a:rPr>
                            <m:t>. − 3 </m:t>
                          </m:r>
                          <m:r>
                            <a:rPr lang="en-US" i="1">
                              <a:latin typeface="Cambria Math" panose="02040503050406030204" pitchFamily="18" charset="0"/>
                            </a:rPr>
                            <m:t>𝑓𝑡</m:t>
                          </m:r>
                          <m:r>
                            <a:rPr lang="en-US" i="1">
                              <a:latin typeface="Cambria Math" panose="02040503050406030204" pitchFamily="18" charset="0"/>
                            </a:rPr>
                            <m:t>.</m:t>
                          </m:r>
                        </m:e>
                      </m:d>
                    </m:oMath>
                  </m:oMathPara>
                </a14:m>
                <a:endParaRPr lang="en-US" dirty="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541251" y="3390672"/>
                <a:ext cx="4731078" cy="369332"/>
              </a:xfrm>
              <a:prstGeom prst="rect">
                <a:avLst/>
              </a:prstGeom>
              <a:blipFill rotWithShape="0">
                <a:blip r:embed="rId5"/>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541250" y="3751924"/>
                <a:ext cx="4449067"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𝐹𝑟𝑒𝑒</m:t>
                      </m:r>
                      <m:r>
                        <a:rPr lang="en-US" i="1">
                          <a:latin typeface="Cambria Math" panose="02040503050406030204" pitchFamily="18" charset="0"/>
                        </a:rPr>
                        <m:t> </m:t>
                      </m:r>
                      <m:r>
                        <a:rPr lang="en-US" i="1">
                          <a:latin typeface="Cambria Math" panose="02040503050406030204" pitchFamily="18" charset="0"/>
                        </a:rPr>
                        <m:t>𝐹𝑎𝑙𝑙</m:t>
                      </m:r>
                      <m:r>
                        <a:rPr lang="en-US" i="1">
                          <a:latin typeface="Cambria Math" panose="02040503050406030204" pitchFamily="18" charset="0"/>
                        </a:rPr>
                        <m:t> </m:t>
                      </m:r>
                      <m:r>
                        <a:rPr lang="en-US" i="1">
                          <a:latin typeface="Cambria Math" panose="02040503050406030204" pitchFamily="18" charset="0"/>
                        </a:rPr>
                        <m:t>𝐷𝑖𝑠𝑡𝑎𝑛𝑐𝑒</m:t>
                      </m:r>
                      <m:r>
                        <a:rPr lang="en-US" i="1">
                          <a:latin typeface="Cambria Math" panose="02040503050406030204" pitchFamily="18" charset="0"/>
                        </a:rPr>
                        <m:t>=6 </m:t>
                      </m:r>
                      <m:r>
                        <a:rPr lang="en-US" i="1">
                          <a:latin typeface="Cambria Math" panose="02040503050406030204" pitchFamily="18" charset="0"/>
                        </a:rPr>
                        <m:t>𝑓𝑡</m:t>
                      </m:r>
                      <m:r>
                        <a:rPr lang="en-US" i="1">
                          <a:latin typeface="Cambria Math" panose="02040503050406030204" pitchFamily="18" charset="0"/>
                        </a:rPr>
                        <m:t>. + </m:t>
                      </m:r>
                      <m:d>
                        <m:dPr>
                          <m:ctrlPr>
                            <a:rPr lang="en-US" i="1">
                              <a:latin typeface="Cambria Math" panose="02040503050406030204" pitchFamily="18" charset="0"/>
                            </a:rPr>
                          </m:ctrlPr>
                        </m:dPr>
                        <m:e>
                          <m:r>
                            <a:rPr lang="en-US" i="1">
                              <a:latin typeface="Cambria Math" panose="02040503050406030204" pitchFamily="18" charset="0"/>
                            </a:rPr>
                            <m:t>2 </m:t>
                          </m:r>
                          <m:r>
                            <a:rPr lang="en-US" i="1">
                              <a:latin typeface="Cambria Math" panose="02040503050406030204" pitchFamily="18" charset="0"/>
                            </a:rPr>
                            <m:t>𝑓𝑡</m:t>
                          </m:r>
                          <m:r>
                            <a:rPr lang="en-US" i="1">
                              <a:latin typeface="Cambria Math" panose="02040503050406030204" pitchFamily="18" charset="0"/>
                            </a:rPr>
                            <m:t>.</m:t>
                          </m:r>
                        </m:e>
                      </m:d>
                    </m:oMath>
                  </m:oMathPara>
                </a14:m>
                <a:endParaRPr lang="en-US"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541250" y="3751924"/>
                <a:ext cx="4449067" cy="369332"/>
              </a:xfrm>
              <a:prstGeom prst="rect">
                <a:avLst/>
              </a:prstGeom>
              <a:blipFill rotWithShape="0">
                <a:blip r:embed="rId6"/>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541251" y="4135875"/>
                <a:ext cx="3235564"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𝐹𝑟𝑒𝑒</m:t>
                      </m:r>
                      <m:r>
                        <a:rPr lang="en-US" i="1">
                          <a:latin typeface="Cambria Math" panose="02040503050406030204" pitchFamily="18" charset="0"/>
                        </a:rPr>
                        <m:t> </m:t>
                      </m:r>
                      <m:r>
                        <a:rPr lang="en-US" i="1">
                          <a:latin typeface="Cambria Math" panose="02040503050406030204" pitchFamily="18" charset="0"/>
                        </a:rPr>
                        <m:t>𝐹𝑎𝑙𝑙</m:t>
                      </m:r>
                      <m:r>
                        <a:rPr lang="en-US" i="1">
                          <a:latin typeface="Cambria Math" panose="02040503050406030204" pitchFamily="18" charset="0"/>
                        </a:rPr>
                        <m:t> </m:t>
                      </m:r>
                      <m:r>
                        <a:rPr lang="en-US" i="1">
                          <a:latin typeface="Cambria Math" panose="02040503050406030204" pitchFamily="18" charset="0"/>
                        </a:rPr>
                        <m:t>𝐷𝑖𝑠𝑡𝑎𝑛𝑐𝑒</m:t>
                      </m:r>
                      <m:r>
                        <a:rPr lang="en-US" i="1">
                          <a:latin typeface="Cambria Math" panose="02040503050406030204" pitchFamily="18" charset="0"/>
                        </a:rPr>
                        <m:t>=8 </m:t>
                      </m:r>
                      <m:r>
                        <a:rPr lang="en-US" i="1">
                          <a:latin typeface="Cambria Math" panose="02040503050406030204" pitchFamily="18" charset="0"/>
                        </a:rPr>
                        <m:t>𝑓𝑡</m:t>
                      </m:r>
                      <m:r>
                        <a:rPr lang="en-US" i="1">
                          <a:latin typeface="Cambria Math" panose="02040503050406030204" pitchFamily="18" charset="0"/>
                        </a:rPr>
                        <m:t>.</m:t>
                      </m:r>
                    </m:oMath>
                  </m:oMathPara>
                </a14:m>
                <a:endParaRPr lang="en-US" dirty="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541251" y="4135875"/>
                <a:ext cx="3235564" cy="369332"/>
              </a:xfrm>
              <a:prstGeom prst="rect">
                <a:avLst/>
              </a:prstGeom>
              <a:blipFill rotWithShape="0">
                <a:blip r:embed="rId7"/>
                <a:stretch>
                  <a:fillRect b="-14754"/>
                </a:stretch>
              </a:blipFill>
            </p:spPr>
            <p:txBody>
              <a:bodyPr/>
              <a:lstStyle/>
              <a:p>
                <a:r>
                  <a:rPr lang="en-US">
                    <a:noFill/>
                  </a:rPr>
                  <a:t> </a:t>
                </a:r>
              </a:p>
            </p:txBody>
          </p:sp>
        </mc:Fallback>
      </mc:AlternateContent>
      <p:sp>
        <p:nvSpPr>
          <p:cNvPr id="10"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p:spTree>
    <p:extLst>
      <p:ext uri="{BB962C8B-B14F-4D97-AF65-F5344CB8AC3E}">
        <p14:creationId xmlns:p14="http://schemas.microsoft.com/office/powerpoint/2010/main" val="286530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112</a:t>
            </a:fld>
            <a:endParaRPr lang="en-US" dirty="0"/>
          </a:p>
        </p:txBody>
      </p:sp>
      <p:sp>
        <p:nvSpPr>
          <p:cNvPr id="4" name="Text Placeholder 3"/>
          <p:cNvSpPr>
            <a:spLocks noGrp="1"/>
          </p:cNvSpPr>
          <p:nvPr>
            <p:ph type="body" sz="quarter" idx="14"/>
          </p:nvPr>
        </p:nvSpPr>
        <p:spPr>
          <a:xfrm>
            <a:off x="346674" y="1383710"/>
            <a:ext cx="7951292" cy="4512887"/>
          </a:xfrm>
        </p:spPr>
        <p:txBody>
          <a:bodyPr>
            <a:normAutofit/>
          </a:bodyPr>
          <a:lstStyle/>
          <a:p>
            <a:r>
              <a:rPr lang="en-US" dirty="0" smtClean="0"/>
              <a:t>As a class, read the practice scenario (SG p. 82)</a:t>
            </a:r>
          </a:p>
          <a:p>
            <a:r>
              <a:rPr lang="en-US" dirty="0" smtClean="0"/>
              <a:t>Fill in the known information</a:t>
            </a:r>
          </a:p>
          <a:p>
            <a:pPr marL="0" indent="0">
              <a:buNone/>
            </a:pPr>
            <a:r>
              <a:rPr lang="en-US" dirty="0" smtClean="0"/>
              <a:t>LL  = _____</a:t>
            </a:r>
          </a:p>
          <a:p>
            <a:pPr marL="0" indent="0">
              <a:buNone/>
            </a:pPr>
            <a:r>
              <a:rPr lang="en-US" dirty="0" smtClean="0"/>
              <a:t>HA = _____</a:t>
            </a:r>
          </a:p>
          <a:p>
            <a:pPr marL="0" indent="0">
              <a:buNone/>
            </a:pPr>
            <a:r>
              <a:rPr lang="en-US" dirty="0" smtClean="0"/>
              <a:t>HD = _____</a:t>
            </a:r>
          </a:p>
          <a:p>
            <a:pPr marL="0" indent="0">
              <a:buNone/>
            </a:pPr>
            <a:endParaRPr lang="en-US" dirty="0"/>
          </a:p>
          <a:p>
            <a:r>
              <a:rPr lang="en-US" dirty="0" smtClean="0"/>
              <a:t>Use EQ 2 since the anchor point is below the D-ring</a:t>
            </a:r>
          </a:p>
          <a:p>
            <a:r>
              <a:rPr lang="en-US" dirty="0" smtClean="0"/>
              <a:t>Fill in the equation and solve</a:t>
            </a:r>
            <a:endParaRPr lang="en-US" dirty="0"/>
          </a:p>
          <a:p>
            <a:pPr marL="0" indent="0">
              <a:buNone/>
            </a:pPr>
            <a:r>
              <a:rPr lang="en-US" i="1" dirty="0"/>
              <a:t>Free Fall Distance = </a:t>
            </a:r>
            <a:r>
              <a:rPr lang="en-US" i="1" u="sng" dirty="0"/>
              <a:t>	</a:t>
            </a:r>
            <a:r>
              <a:rPr lang="en-US" i="1" u="sng" dirty="0" smtClean="0"/>
              <a:t>        </a:t>
            </a:r>
            <a:r>
              <a:rPr lang="en-US" i="1" dirty="0" smtClean="0"/>
              <a:t> </a:t>
            </a:r>
            <a:r>
              <a:rPr lang="en-US" i="1" dirty="0"/>
              <a:t>ft. +</a:t>
            </a:r>
            <a:r>
              <a:rPr lang="en-US" i="1" dirty="0" smtClean="0"/>
              <a:t> </a:t>
            </a:r>
            <a:r>
              <a:rPr lang="en-US" i="1" dirty="0"/>
              <a:t>(</a:t>
            </a:r>
            <a:r>
              <a:rPr lang="en-US" i="1" u="sng" dirty="0"/>
              <a:t>	</a:t>
            </a:r>
            <a:r>
              <a:rPr lang="en-US" i="1" u="sng" dirty="0" smtClean="0"/>
              <a:t>       </a:t>
            </a:r>
            <a:r>
              <a:rPr lang="en-US" i="1" dirty="0" smtClean="0"/>
              <a:t>ft</a:t>
            </a:r>
            <a:r>
              <a:rPr lang="en-US" i="1" dirty="0"/>
              <a:t>. </a:t>
            </a:r>
            <a:r>
              <a:rPr lang="en-US" i="1" dirty="0" smtClean="0"/>
              <a:t>– </a:t>
            </a:r>
            <a:r>
              <a:rPr lang="en-US" i="1" u="sng" dirty="0"/>
              <a:t>	</a:t>
            </a:r>
            <a:r>
              <a:rPr lang="en-US" i="1" dirty="0"/>
              <a:t> ft</a:t>
            </a:r>
            <a:r>
              <a:rPr lang="en-US" i="1" dirty="0" smtClean="0"/>
              <a:t>.)</a:t>
            </a:r>
            <a:endParaRPr lang="en-US" dirty="0"/>
          </a:p>
          <a:p>
            <a:pPr marL="0" indent="0">
              <a:buNone/>
            </a:pPr>
            <a:r>
              <a:rPr lang="en-US" i="1" dirty="0"/>
              <a:t>Free Fall Distance = </a:t>
            </a:r>
            <a:r>
              <a:rPr lang="en-US" i="1" u="sng" dirty="0" smtClean="0"/>
              <a:t>	        </a:t>
            </a:r>
            <a:r>
              <a:rPr lang="en-US" i="1" dirty="0" smtClean="0"/>
              <a:t> ft</a:t>
            </a:r>
            <a:r>
              <a:rPr lang="en-US" i="1" dirty="0"/>
              <a:t>. </a:t>
            </a:r>
            <a:r>
              <a:rPr lang="en-US" i="1" dirty="0" smtClean="0"/>
              <a:t>+ </a:t>
            </a:r>
            <a:r>
              <a:rPr lang="en-US" i="1" dirty="0"/>
              <a:t>(</a:t>
            </a:r>
            <a:r>
              <a:rPr lang="en-US" i="1" u="sng" dirty="0"/>
              <a:t>	</a:t>
            </a:r>
            <a:r>
              <a:rPr lang="en-US" i="1" u="sng" dirty="0" smtClean="0"/>
              <a:t>      </a:t>
            </a:r>
            <a:r>
              <a:rPr lang="en-US" i="1" dirty="0" smtClean="0"/>
              <a:t> </a:t>
            </a:r>
            <a:r>
              <a:rPr lang="en-US" i="1" dirty="0"/>
              <a:t>ft.) =  </a:t>
            </a:r>
            <a:r>
              <a:rPr lang="en-US" i="1" u="sng" dirty="0" smtClean="0"/>
              <a:t>	   </a:t>
            </a:r>
            <a:r>
              <a:rPr lang="en-US" i="1" dirty="0" smtClean="0"/>
              <a:t> </a:t>
            </a:r>
            <a:r>
              <a:rPr lang="en-US" i="1" dirty="0"/>
              <a:t>ft.</a:t>
            </a:r>
            <a:endParaRPr lang="en-US" dirty="0"/>
          </a:p>
          <a:p>
            <a:pPr marL="0" indent="0">
              <a:buNone/>
            </a:pPr>
            <a:endParaRPr lang="en-US" dirty="0"/>
          </a:p>
        </p:txBody>
      </p:sp>
      <p:sp>
        <p:nvSpPr>
          <p:cNvPr id="6" name="TextBox 5"/>
          <p:cNvSpPr txBox="1"/>
          <p:nvPr/>
        </p:nvSpPr>
        <p:spPr>
          <a:xfrm>
            <a:off x="1256901" y="2167638"/>
            <a:ext cx="713401"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6 ft.</a:t>
            </a:r>
            <a:endParaRPr lang="en-US" sz="2200" dirty="0">
              <a:latin typeface="Arial" panose="020B0604020202020204" pitchFamily="34" charset="0"/>
              <a:cs typeface="Arial" panose="020B0604020202020204" pitchFamily="34" charset="0"/>
            </a:endParaRPr>
          </a:p>
        </p:txBody>
      </p:sp>
      <p:sp>
        <p:nvSpPr>
          <p:cNvPr id="7" name="TextBox 6"/>
          <p:cNvSpPr txBox="1"/>
          <p:nvPr/>
        </p:nvSpPr>
        <p:spPr>
          <a:xfrm>
            <a:off x="1256901" y="2603082"/>
            <a:ext cx="713401"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2 ft.</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1235234" y="3033969"/>
            <a:ext cx="735068"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4 ft. </a:t>
            </a:r>
            <a:endParaRPr lang="en-US" sz="2200" dirty="0">
              <a:latin typeface="Arial" panose="020B0604020202020204" pitchFamily="34" charset="0"/>
              <a:cs typeface="Arial" panose="020B0604020202020204" pitchFamily="34" charset="0"/>
            </a:endParaRPr>
          </a:p>
        </p:txBody>
      </p:sp>
      <p:sp>
        <p:nvSpPr>
          <p:cNvPr id="9" name="TextBox 8"/>
          <p:cNvSpPr txBox="1"/>
          <p:nvPr/>
        </p:nvSpPr>
        <p:spPr>
          <a:xfrm>
            <a:off x="6445899" y="5188509"/>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8</a:t>
            </a:r>
            <a:endParaRPr lang="en-US" sz="2200" dirty="0">
              <a:latin typeface="Arial" panose="020B0604020202020204" pitchFamily="34" charset="0"/>
              <a:cs typeface="Arial" panose="020B0604020202020204" pitchFamily="34" charset="0"/>
            </a:endParaRPr>
          </a:p>
        </p:txBody>
      </p:sp>
      <p:sp>
        <p:nvSpPr>
          <p:cNvPr id="10" name="TextBox 9"/>
          <p:cNvSpPr txBox="1"/>
          <p:nvPr/>
        </p:nvSpPr>
        <p:spPr>
          <a:xfrm>
            <a:off x="6292343" y="4747761"/>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p:txBody>
      </p:sp>
      <p:sp>
        <p:nvSpPr>
          <p:cNvPr id="11" name="TextBox 10"/>
          <p:cNvSpPr txBox="1"/>
          <p:nvPr/>
        </p:nvSpPr>
        <p:spPr>
          <a:xfrm>
            <a:off x="4824406" y="5188509"/>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p:txBody>
      </p:sp>
      <p:sp>
        <p:nvSpPr>
          <p:cNvPr id="12" name="TextBox 11"/>
          <p:cNvSpPr txBox="1"/>
          <p:nvPr/>
        </p:nvSpPr>
        <p:spPr>
          <a:xfrm>
            <a:off x="4824406" y="4755377"/>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4</a:t>
            </a:r>
            <a:endParaRPr lang="en-US" sz="2200" dirty="0">
              <a:latin typeface="Arial" panose="020B0604020202020204" pitchFamily="34" charset="0"/>
              <a:cs typeface="Arial" panose="020B0604020202020204" pitchFamily="34" charset="0"/>
            </a:endParaRPr>
          </a:p>
        </p:txBody>
      </p:sp>
      <p:sp>
        <p:nvSpPr>
          <p:cNvPr id="13" name="TextBox 12"/>
          <p:cNvSpPr txBox="1"/>
          <p:nvPr/>
        </p:nvSpPr>
        <p:spPr>
          <a:xfrm>
            <a:off x="3202913" y="5160143"/>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p:txBody>
      </p:sp>
      <p:sp>
        <p:nvSpPr>
          <p:cNvPr id="14" name="TextBox 13"/>
          <p:cNvSpPr txBox="1"/>
          <p:nvPr/>
        </p:nvSpPr>
        <p:spPr>
          <a:xfrm>
            <a:off x="3202913" y="4747760"/>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p:txBody>
      </p:sp>
      <p:sp>
        <p:nvSpPr>
          <p:cNvPr id="15"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p:spTree>
    <p:extLst>
      <p:ext uri="{BB962C8B-B14F-4D97-AF65-F5344CB8AC3E}">
        <p14:creationId xmlns:p14="http://schemas.microsoft.com/office/powerpoint/2010/main" val="16483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113</a:t>
            </a:fld>
            <a:endParaRPr lang="en-US"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4"/>
              </p:nvPr>
            </p:nvSpPr>
            <p:spPr>
              <a:xfrm>
                <a:off x="351817" y="1312055"/>
                <a:ext cx="5664422" cy="3514964"/>
              </a:xfrm>
            </p:spPr>
            <p:txBody>
              <a:bodyPr/>
              <a:lstStyle/>
              <a:p>
                <a:pPr marL="0" indent="0">
                  <a:buNone/>
                </a:pPr>
                <a:r>
                  <a:rPr lang="en-US" dirty="0" smtClean="0"/>
                  <a:t>Anchor point is LEVEL with the D-ring</a:t>
                </a:r>
              </a:p>
              <a:p>
                <a:pPr marL="0" indent="0">
                  <a:buNone/>
                </a:pPr>
                <a:endParaRPr lang="en-US" i="1" dirty="0" smtClean="0">
                  <a:latin typeface="Cambria Math" panose="02040503050406030204" pitchFamily="18" charset="0"/>
                </a:endParaRPr>
              </a:p>
              <a:p>
                <a:pPr marL="0" indent="0">
                  <a:buNone/>
                </a:pPr>
                <a:r>
                  <a:rPr lang="en-US" i="1" dirty="0" smtClean="0">
                    <a:latin typeface="Cambria Math" panose="02040503050406030204" pitchFamily="18" charset="0"/>
                  </a:rPr>
                  <a:t>EQ 3</a:t>
                </a:r>
                <a14:m>
                  <m:oMath xmlns:m="http://schemas.openxmlformats.org/officeDocument/2006/math">
                    <m:r>
                      <a:rPr lang="en-US" b="0" i="1" dirty="0" smtClean="0">
                        <a:latin typeface="Cambria Math" panose="02040503050406030204" pitchFamily="18" charset="0"/>
                      </a:rPr>
                      <m:t>   </m:t>
                    </m:r>
                    <m:r>
                      <a:rPr lang="en-US" i="1" dirty="0" smtClean="0">
                        <a:latin typeface="Cambria Math" panose="02040503050406030204" pitchFamily="18" charset="0"/>
                      </a:rPr>
                      <m:t>𝐹𝑟𝑒𝑒</m:t>
                    </m:r>
                    <m:r>
                      <a:rPr lang="en-US" i="1" dirty="0" smtClean="0">
                        <a:latin typeface="Cambria Math" panose="02040503050406030204" pitchFamily="18" charset="0"/>
                      </a:rPr>
                      <m:t> </m:t>
                    </m:r>
                    <m:r>
                      <a:rPr lang="en-US" i="1" dirty="0" smtClean="0">
                        <a:latin typeface="Cambria Math" panose="02040503050406030204" pitchFamily="18" charset="0"/>
                      </a:rPr>
                      <m:t>𝐹𝑎𝑙𝑙</m:t>
                    </m:r>
                    <m:r>
                      <a:rPr lang="en-US" i="1" dirty="0" smtClean="0">
                        <a:latin typeface="Cambria Math" panose="02040503050406030204" pitchFamily="18" charset="0"/>
                      </a:rPr>
                      <m:t> </m:t>
                    </m:r>
                    <m:r>
                      <a:rPr lang="en-US" i="1" dirty="0" smtClean="0">
                        <a:latin typeface="Cambria Math" panose="02040503050406030204" pitchFamily="18" charset="0"/>
                      </a:rPr>
                      <m:t>𝐷𝑖𝑠𝑡𝑎𝑛𝑐𝑒</m:t>
                    </m:r>
                    <m:r>
                      <a:rPr lang="en-US" i="1" dirty="0" smtClean="0">
                        <a:latin typeface="Cambria Math" panose="02040503050406030204" pitchFamily="18" charset="0"/>
                      </a:rPr>
                      <m:t> =   </m:t>
                    </m:r>
                    <m:r>
                      <a:rPr lang="en-US" i="1" dirty="0" smtClean="0">
                        <a:latin typeface="Cambria Math" panose="02040503050406030204" pitchFamily="18" charset="0"/>
                      </a:rPr>
                      <m:t>𝐿𝐿</m:t>
                    </m:r>
                  </m:oMath>
                </a14:m>
                <a:endParaRPr lang="en-US"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4"/>
              </p:nvPr>
            </p:nvSpPr>
            <p:spPr>
              <a:xfrm>
                <a:off x="351817" y="1312055"/>
                <a:ext cx="5664422" cy="3514964"/>
              </a:xfrm>
              <a:blipFill rotWithShape="0">
                <a:blip r:embed="rId3"/>
                <a:stretch>
                  <a:fillRect l="-1399" t="-2080"/>
                </a:stretch>
              </a:blipFill>
            </p:spPr>
            <p:txBody>
              <a:bodyPr/>
              <a:lstStyle/>
              <a:p>
                <a:r>
                  <a:rPr lang="en-US">
                    <a:noFill/>
                  </a:rPr>
                  <a:t> </a:t>
                </a:r>
              </a:p>
            </p:txBody>
          </p:sp>
        </mc:Fallback>
      </mc:AlternateContent>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51" y="2766576"/>
            <a:ext cx="3043300" cy="3393755"/>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3547940" y="3681152"/>
                <a:ext cx="3317679"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𝐹𝑟𝑒𝑒</m:t>
                      </m:r>
                      <m:r>
                        <a:rPr lang="en-US" i="1" smtClean="0">
                          <a:latin typeface="Cambria Math" panose="02040503050406030204" pitchFamily="18" charset="0"/>
                        </a:rPr>
                        <m:t> </m:t>
                      </m:r>
                      <m:r>
                        <a:rPr lang="en-US" i="1" smtClean="0">
                          <a:latin typeface="Cambria Math" panose="02040503050406030204" pitchFamily="18" charset="0"/>
                        </a:rPr>
                        <m:t>𝐹𝑎𝑙𝑙</m:t>
                      </m:r>
                      <m:r>
                        <a:rPr lang="en-US" i="1" smtClean="0">
                          <a:latin typeface="Cambria Math" panose="02040503050406030204" pitchFamily="18" charset="0"/>
                        </a:rPr>
                        <m:t> </m:t>
                      </m:r>
                      <m:r>
                        <a:rPr lang="en-US" i="1" smtClean="0">
                          <a:latin typeface="Cambria Math" panose="02040503050406030204" pitchFamily="18" charset="0"/>
                        </a:rPr>
                        <m:t>𝐷𝑖𝑠𝑡𝑎𝑛𝑐𝑒</m:t>
                      </m:r>
                      <m:r>
                        <a:rPr lang="en-US" i="1" smtClean="0">
                          <a:latin typeface="Cambria Math" panose="02040503050406030204" pitchFamily="18" charset="0"/>
                        </a:rPr>
                        <m:t>=6 </m:t>
                      </m:r>
                      <m:r>
                        <a:rPr lang="en-US" i="1" smtClean="0">
                          <a:latin typeface="Cambria Math" panose="02040503050406030204" pitchFamily="18" charset="0"/>
                        </a:rPr>
                        <m:t>𝑓𝑡</m:t>
                      </m:r>
                      <m:r>
                        <a:rPr lang="en-US" i="1" smtClean="0">
                          <a:latin typeface="Cambria Math" panose="02040503050406030204" pitchFamily="18" charset="0"/>
                        </a:rPr>
                        <m:t>.</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547940" y="3681152"/>
                <a:ext cx="3317679" cy="369332"/>
              </a:xfrm>
              <a:prstGeom prst="rect">
                <a:avLst/>
              </a:prstGeom>
              <a:blipFill rotWithShape="0">
                <a:blip r:embed="rId5"/>
                <a:stretch>
                  <a:fillRect b="-13333"/>
                </a:stretch>
              </a:blipFill>
            </p:spPr>
            <p:txBody>
              <a:bodyPr/>
              <a:lstStyle/>
              <a:p>
                <a:r>
                  <a:rPr lang="en-US">
                    <a:noFill/>
                  </a:rPr>
                  <a:t> </a:t>
                </a:r>
              </a:p>
            </p:txBody>
          </p:sp>
        </mc:Fallback>
      </mc:AlternateContent>
      <p:sp>
        <p:nvSpPr>
          <p:cNvPr id="8"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p:spTree>
    <p:extLst>
      <p:ext uri="{BB962C8B-B14F-4D97-AF65-F5344CB8AC3E}">
        <p14:creationId xmlns:p14="http://schemas.microsoft.com/office/powerpoint/2010/main" val="95906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114</a:t>
            </a:fld>
            <a:endParaRPr lang="en-US" dirty="0"/>
          </a:p>
        </p:txBody>
      </p:sp>
      <p:sp>
        <p:nvSpPr>
          <p:cNvPr id="4" name="Text Placeholder 3"/>
          <p:cNvSpPr>
            <a:spLocks noGrp="1"/>
          </p:cNvSpPr>
          <p:nvPr>
            <p:ph type="body" sz="quarter" idx="14"/>
          </p:nvPr>
        </p:nvSpPr>
        <p:spPr>
          <a:xfrm>
            <a:off x="348093" y="1379219"/>
            <a:ext cx="6517527" cy="4778375"/>
          </a:xfrm>
        </p:spPr>
        <p:txBody>
          <a:bodyPr>
            <a:normAutofit lnSpcReduction="10000"/>
          </a:bodyPr>
          <a:lstStyle/>
          <a:p>
            <a:pPr marL="0" indent="0">
              <a:buNone/>
            </a:pPr>
            <a:r>
              <a:rPr lang="en-US" dirty="0" smtClean="0"/>
              <a:t>Fall Clearance Formula</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endParaRPr lang="en-US" dirty="0" smtClean="0"/>
          </a:p>
          <a:p>
            <a:endParaRPr lang="en-US" dirty="0"/>
          </a:p>
          <a:p>
            <a:r>
              <a:rPr lang="en-US" dirty="0" smtClean="0"/>
              <a:t>Five Variables</a:t>
            </a:r>
          </a:p>
          <a:p>
            <a:pPr lvl="1"/>
            <a:r>
              <a:rPr lang="en-US" dirty="0" smtClean="0"/>
              <a:t>Lanyard Length (LL)</a:t>
            </a:r>
          </a:p>
          <a:p>
            <a:pPr lvl="1"/>
            <a:r>
              <a:rPr lang="en-US" dirty="0" smtClean="0"/>
              <a:t>Deceleration Distance (DD)</a:t>
            </a:r>
          </a:p>
          <a:p>
            <a:pPr lvl="1"/>
            <a:r>
              <a:rPr lang="en-US" dirty="0" smtClean="0"/>
              <a:t>Height of the suspended worker (HW)</a:t>
            </a:r>
          </a:p>
          <a:p>
            <a:pPr lvl="1"/>
            <a:r>
              <a:rPr lang="en-US" dirty="0" smtClean="0"/>
              <a:t>Safety factor (SF)</a:t>
            </a:r>
          </a:p>
          <a:p>
            <a:pPr marL="0" indent="0">
              <a:buNone/>
            </a:pPr>
            <a:endParaRPr lang="en-US" dirty="0"/>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109081413"/>
                  </p:ext>
                </p:extLst>
              </p:nvPr>
            </p:nvGraphicFramePr>
            <p:xfrm>
              <a:off x="348092" y="2028092"/>
              <a:ext cx="7088132" cy="1535724"/>
            </p:xfrm>
            <a:graphic>
              <a:graphicData uri="http://schemas.openxmlformats.org/drawingml/2006/table">
                <a:tbl>
                  <a:tblPr firstRow="1" firstCol="1" bandRow="1">
                    <a:tableStyleId>{5C22544A-7EE6-4342-B048-85BDC9FD1C3A}</a:tableStyleId>
                  </a:tblPr>
                  <a:tblGrid>
                    <a:gridCol w="1268260">
                      <a:extLst>
                        <a:ext uri="{9D8B030D-6E8A-4147-A177-3AD203B41FA5}">
                          <a16:colId xmlns:a16="http://schemas.microsoft.com/office/drawing/2014/main" val="20000"/>
                        </a:ext>
                      </a:extLst>
                    </a:gridCol>
                    <a:gridCol w="5819872">
                      <a:extLst>
                        <a:ext uri="{9D8B030D-6E8A-4147-A177-3AD203B41FA5}">
                          <a16:colId xmlns:a16="http://schemas.microsoft.com/office/drawing/2014/main" val="20001"/>
                        </a:ext>
                      </a:extLst>
                    </a:gridCol>
                  </a:tblGrid>
                  <a:tr h="456290">
                    <a:tc>
                      <a:txBody>
                        <a:bodyPr/>
                        <a:lstStyle/>
                        <a:p>
                          <a:pPr marL="0" marR="0" indent="228600">
                            <a:spcBef>
                              <a:spcPts val="300"/>
                            </a:spcBef>
                            <a:spcAft>
                              <a:spcPts val="30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0099CC"/>
                        </a:solidFill>
                      </a:tcPr>
                    </a:tc>
                    <a:tc>
                      <a:txBody>
                        <a:bodyPr/>
                        <a:lstStyle/>
                        <a:p>
                          <a:pPr marL="0" marR="0" indent="228600">
                            <a:spcBef>
                              <a:spcPts val="300"/>
                            </a:spcBef>
                            <a:spcAft>
                              <a:spcPts val="300"/>
                            </a:spcAft>
                          </a:pPr>
                          <a:r>
                            <a:rPr lang="en-US" sz="2000" dirty="0" smtClean="0">
                              <a:effectLst/>
                              <a:latin typeface="Arial" panose="020B0604020202020204" pitchFamily="34" charset="0"/>
                              <a:cs typeface="Arial" panose="020B0604020202020204" pitchFamily="34" charset="0"/>
                            </a:rPr>
                            <a:t>Formulas</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68580" marB="68580">
                        <a:solidFill>
                          <a:srgbClr val="0099CC"/>
                        </a:solidFill>
                      </a:tcPr>
                    </a:tc>
                    <a:extLst>
                      <a:ext uri="{0D108BD9-81ED-4DB2-BD59-A6C34878D82A}">
                        <a16:rowId xmlns:a16="http://schemas.microsoft.com/office/drawing/2014/main" val="10000"/>
                      </a:ext>
                    </a:extLst>
                  </a:tr>
                  <a:tr h="1079434">
                    <a:tc>
                      <a:txBody>
                        <a:bodyPr/>
                        <a:lstStyle/>
                        <a:p>
                          <a:pPr marL="0" marR="0" indent="228600">
                            <a:spcBef>
                              <a:spcPts val="0"/>
                            </a:spcBef>
                            <a:spcAft>
                              <a:spcPts val="0"/>
                            </a:spcAft>
                          </a:pPr>
                          <a:r>
                            <a:rPr lang="en-US" sz="2000" dirty="0">
                              <a:effectLst/>
                              <a:latin typeface="Arial" panose="020B0604020202020204" pitchFamily="34" charset="0"/>
                              <a:cs typeface="Arial" panose="020B0604020202020204" pitchFamily="34" charset="0"/>
                            </a:rPr>
                            <a:t> </a:t>
                          </a:r>
                        </a:p>
                        <a:p>
                          <a:pPr marL="0" marR="0" indent="228600">
                            <a:spcBef>
                              <a:spcPts val="0"/>
                            </a:spcBef>
                            <a:spcAft>
                              <a:spcPts val="0"/>
                            </a:spcAft>
                          </a:pPr>
                          <a:r>
                            <a:rPr lang="en-US" sz="2000" dirty="0">
                              <a:effectLst/>
                              <a:latin typeface="Arial" panose="020B0604020202020204" pitchFamily="34" charset="0"/>
                              <a:cs typeface="Arial" panose="020B0604020202020204" pitchFamily="34" charset="0"/>
                            </a:rPr>
                            <a:t>EQ 4</a:t>
                          </a:r>
                        </a:p>
                        <a:p>
                          <a:pPr marL="0" marR="0" indent="228600">
                            <a:spcBef>
                              <a:spcPts val="0"/>
                            </a:spcBef>
                            <a:spcAft>
                              <a:spcPts val="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0099CC"/>
                        </a:solidFill>
                      </a:tcPr>
                    </a:tc>
                    <a:tc>
                      <a:txBody>
                        <a:bodyPr/>
                        <a:lstStyle/>
                        <a:p>
                          <a:pPr indent="228600">
                            <a:spcBef>
                              <a:spcPts val="300"/>
                            </a:spcBef>
                            <a:spcAft>
                              <a:spcPts val="300"/>
                            </a:spcAft>
                          </a:pPr>
                          <a:r>
                            <a:rPr lang="en-US" sz="2000" dirty="0">
                              <a:effectLst/>
                              <a:latin typeface="Arial" panose="020B0604020202020204" pitchFamily="34" charset="0"/>
                              <a:cs typeface="Arial" panose="020B0604020202020204" pitchFamily="34" charset="0"/>
                            </a:rPr>
                            <a:t> </a:t>
                          </a:r>
                        </a:p>
                        <a:p>
                          <a:pPr marL="0" marR="0" indent="228600">
                            <a:spcBef>
                              <a:spcPts val="300"/>
                            </a:spcBef>
                            <a:spcAft>
                              <a:spcPts val="300"/>
                            </a:spcAft>
                          </a:pPr>
                          <a14:m>
                            <m:oMath xmlns:m="http://schemas.openxmlformats.org/officeDocument/2006/math">
                              <m:r>
                                <a:rPr lang="en-US" sz="1800">
                                  <a:effectLst/>
                                  <a:latin typeface="Cambria Math" panose="02040503050406030204" pitchFamily="18" charset="0"/>
                                </a:rPr>
                                <m:t>𝐹𝑎𝑙𝑙</m:t>
                              </m:r>
                              <m:r>
                                <a:rPr lang="en-US" sz="1800">
                                  <a:effectLst/>
                                  <a:latin typeface="Cambria Math" panose="02040503050406030204" pitchFamily="18" charset="0"/>
                                </a:rPr>
                                <m:t> </m:t>
                              </m:r>
                              <m:r>
                                <a:rPr lang="en-US" sz="1800">
                                  <a:effectLst/>
                                  <a:latin typeface="Cambria Math" panose="02040503050406030204" pitchFamily="18" charset="0"/>
                                </a:rPr>
                                <m:t>𝐶𝑙𝑒𝑎𝑟𝑎𝑛𝑐𝑒</m:t>
                              </m:r>
                              <m:r>
                                <a:rPr lang="en-US" sz="1800">
                                  <a:effectLst/>
                                  <a:latin typeface="Cambria Math" panose="02040503050406030204" pitchFamily="18" charset="0"/>
                                </a:rPr>
                                <m:t> </m:t>
                              </m:r>
                              <m:r>
                                <a:rPr lang="en-US" sz="1800">
                                  <a:effectLst/>
                                  <a:latin typeface="Cambria Math" panose="02040503050406030204" pitchFamily="18" charset="0"/>
                                </a:rPr>
                                <m:t>𝐷𝑖𝑠𝑡𝑎𝑛𝑐𝑒</m:t>
                              </m:r>
                              <m:r>
                                <a:rPr lang="en-US" sz="1800">
                                  <a:effectLst/>
                                  <a:latin typeface="Cambria Math" panose="02040503050406030204" pitchFamily="18" charset="0"/>
                                </a:rPr>
                                <m:t>=</m:t>
                              </m:r>
                              <m:r>
                                <a:rPr lang="en-US" sz="1800">
                                  <a:effectLst/>
                                  <a:latin typeface="Cambria Math" panose="02040503050406030204" pitchFamily="18" charset="0"/>
                                </a:rPr>
                                <m:t>𝐿𝐿</m:t>
                              </m:r>
                              <m:r>
                                <a:rPr lang="en-US" sz="1800">
                                  <a:effectLst/>
                                  <a:latin typeface="Cambria Math" panose="02040503050406030204" pitchFamily="18" charset="0"/>
                                </a:rPr>
                                <m:t>+</m:t>
                              </m:r>
                              <m:r>
                                <a:rPr lang="en-US" sz="1800">
                                  <a:effectLst/>
                                  <a:latin typeface="Cambria Math" panose="02040503050406030204" pitchFamily="18" charset="0"/>
                                </a:rPr>
                                <m:t>𝐷𝐷</m:t>
                              </m:r>
                              <m:r>
                                <a:rPr lang="en-US" sz="1800">
                                  <a:effectLst/>
                                  <a:latin typeface="Cambria Math" panose="02040503050406030204" pitchFamily="18" charset="0"/>
                                </a:rPr>
                                <m:t>+</m:t>
                              </m:r>
                              <m:r>
                                <a:rPr lang="en-US" sz="1800">
                                  <a:effectLst/>
                                  <a:latin typeface="Cambria Math" panose="02040503050406030204" pitchFamily="18" charset="0"/>
                                </a:rPr>
                                <m:t>𝐻𝑊</m:t>
                              </m:r>
                              <m:r>
                                <a:rPr lang="en-US" sz="1800">
                                  <a:effectLst/>
                                  <a:latin typeface="Cambria Math" panose="02040503050406030204" pitchFamily="18" charset="0"/>
                                </a:rPr>
                                <m:t>+</m:t>
                              </m:r>
                              <m:r>
                                <a:rPr lang="en-US" sz="1800">
                                  <a:effectLst/>
                                  <a:latin typeface="Cambria Math" panose="02040503050406030204" pitchFamily="18" charset="0"/>
                                </a:rPr>
                                <m:t>𝑆𝐹</m:t>
                              </m:r>
                            </m:oMath>
                          </a14:m>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D1F3FF"/>
                        </a:solidFill>
                      </a:tcPr>
                    </a:tc>
                    <a:extLst>
                      <a:ext uri="{0D108BD9-81ED-4DB2-BD59-A6C34878D82A}">
                        <a16:rowId xmlns:a16="http://schemas.microsoft.com/office/drawing/2014/main" val="10001"/>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109081413"/>
                  </p:ext>
                </p:extLst>
              </p:nvPr>
            </p:nvGraphicFramePr>
            <p:xfrm>
              <a:off x="348092" y="2028092"/>
              <a:ext cx="7088132" cy="1535724"/>
            </p:xfrm>
            <a:graphic>
              <a:graphicData uri="http://schemas.openxmlformats.org/drawingml/2006/table">
                <a:tbl>
                  <a:tblPr firstRow="1" firstCol="1" bandRow="1">
                    <a:tableStyleId>{5C22544A-7EE6-4342-B048-85BDC9FD1C3A}</a:tableStyleId>
                  </a:tblPr>
                  <a:tblGrid>
                    <a:gridCol w="1268260">
                      <a:extLst>
                        <a:ext uri="{9D8B030D-6E8A-4147-A177-3AD203B41FA5}">
                          <a16:colId xmlns:a16="http://schemas.microsoft.com/office/drawing/2014/main" val="20000"/>
                        </a:ext>
                      </a:extLst>
                    </a:gridCol>
                    <a:gridCol w="5819872">
                      <a:extLst>
                        <a:ext uri="{9D8B030D-6E8A-4147-A177-3AD203B41FA5}">
                          <a16:colId xmlns:a16="http://schemas.microsoft.com/office/drawing/2014/main" val="20001"/>
                        </a:ext>
                      </a:extLst>
                    </a:gridCol>
                  </a:tblGrid>
                  <a:tr h="456290">
                    <a:tc>
                      <a:txBody>
                        <a:bodyPr/>
                        <a:lstStyle/>
                        <a:p>
                          <a:pPr marL="0" marR="0" indent="228600">
                            <a:spcBef>
                              <a:spcPts val="300"/>
                            </a:spcBef>
                            <a:spcAft>
                              <a:spcPts val="30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0099CC"/>
                        </a:solidFill>
                      </a:tcPr>
                    </a:tc>
                    <a:tc>
                      <a:txBody>
                        <a:bodyPr/>
                        <a:lstStyle/>
                        <a:p>
                          <a:pPr marL="0" marR="0" indent="228600">
                            <a:spcBef>
                              <a:spcPts val="300"/>
                            </a:spcBef>
                            <a:spcAft>
                              <a:spcPts val="300"/>
                            </a:spcAft>
                          </a:pPr>
                          <a:r>
                            <a:rPr lang="en-US" sz="2000" dirty="0" smtClean="0">
                              <a:effectLst/>
                              <a:latin typeface="Arial" panose="020B0604020202020204" pitchFamily="34" charset="0"/>
                              <a:cs typeface="Arial" panose="020B0604020202020204" pitchFamily="34" charset="0"/>
                            </a:rPr>
                            <a:t>Formulas</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68580" marB="68580">
                        <a:solidFill>
                          <a:srgbClr val="0099CC"/>
                        </a:solidFill>
                      </a:tcPr>
                    </a:tc>
                    <a:extLst>
                      <a:ext uri="{0D108BD9-81ED-4DB2-BD59-A6C34878D82A}">
                        <a16:rowId xmlns:a16="http://schemas.microsoft.com/office/drawing/2014/main" val="10000"/>
                      </a:ext>
                    </a:extLst>
                  </a:tr>
                  <a:tr h="1079434">
                    <a:tc>
                      <a:txBody>
                        <a:bodyPr/>
                        <a:lstStyle/>
                        <a:p>
                          <a:pPr marL="0" marR="0" indent="228600">
                            <a:spcBef>
                              <a:spcPts val="0"/>
                            </a:spcBef>
                            <a:spcAft>
                              <a:spcPts val="0"/>
                            </a:spcAft>
                          </a:pPr>
                          <a:r>
                            <a:rPr lang="en-US" sz="2000" dirty="0">
                              <a:effectLst/>
                              <a:latin typeface="Arial" panose="020B0604020202020204" pitchFamily="34" charset="0"/>
                              <a:cs typeface="Arial" panose="020B0604020202020204" pitchFamily="34" charset="0"/>
                            </a:rPr>
                            <a:t> </a:t>
                          </a:r>
                        </a:p>
                        <a:p>
                          <a:pPr marL="0" marR="0" indent="228600">
                            <a:spcBef>
                              <a:spcPts val="0"/>
                            </a:spcBef>
                            <a:spcAft>
                              <a:spcPts val="0"/>
                            </a:spcAft>
                          </a:pPr>
                          <a:r>
                            <a:rPr lang="en-US" sz="2000" dirty="0">
                              <a:effectLst/>
                              <a:latin typeface="Arial" panose="020B0604020202020204" pitchFamily="34" charset="0"/>
                              <a:cs typeface="Arial" panose="020B0604020202020204" pitchFamily="34" charset="0"/>
                            </a:rPr>
                            <a:t>EQ 4</a:t>
                          </a:r>
                        </a:p>
                        <a:p>
                          <a:pPr marL="0" marR="0" indent="228600">
                            <a:spcBef>
                              <a:spcPts val="0"/>
                            </a:spcBef>
                            <a:spcAft>
                              <a:spcPts val="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0099CC"/>
                        </a:solidFill>
                      </a:tcPr>
                    </a:tc>
                    <a:tc>
                      <a:txBody>
                        <a:bodyPr/>
                        <a:lstStyle/>
                        <a:p>
                          <a:endParaRPr lang="en-US"/>
                        </a:p>
                      </a:txBody>
                      <a:tcPr marL="51435" marR="51435" marT="0" marB="0">
                        <a:blipFill>
                          <a:blip r:embed="rId3"/>
                          <a:stretch>
                            <a:fillRect l="-21885" t="-42697" r="-524" b="-1124"/>
                          </a:stretch>
                        </a:blipFill>
                      </a:tcPr>
                    </a:tc>
                    <a:extLst>
                      <a:ext uri="{0D108BD9-81ED-4DB2-BD59-A6C34878D82A}">
                        <a16:rowId xmlns:a16="http://schemas.microsoft.com/office/drawing/2014/main" val="10001"/>
                      </a:ext>
                    </a:extLst>
                  </a:tr>
                </a:tbl>
              </a:graphicData>
            </a:graphic>
          </p:graphicFrame>
        </mc:Fallback>
      </mc:AlternateContent>
      <p:sp>
        <p:nvSpPr>
          <p:cNvPr id="8"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p:spTree>
    <p:extLst>
      <p:ext uri="{BB962C8B-B14F-4D97-AF65-F5344CB8AC3E}">
        <p14:creationId xmlns:p14="http://schemas.microsoft.com/office/powerpoint/2010/main" val="7594391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8093" y="1733150"/>
            <a:ext cx="4955427" cy="4358897"/>
          </a:xfrm>
          <a:prstGeom prst="rect">
            <a:avLst/>
          </a:prstGeom>
        </p:spPr>
      </p:pic>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115</a:t>
            </a:fld>
            <a:endParaRPr lang="en-US"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4"/>
              </p:nvPr>
            </p:nvSpPr>
            <p:spPr>
              <a:xfrm>
                <a:off x="353938" y="1337518"/>
                <a:ext cx="7162967" cy="3514964"/>
              </a:xfrm>
            </p:spPr>
            <p:txBody>
              <a:bodyPr/>
              <a:lstStyle/>
              <a:p>
                <a:pPr marL="0" indent="0">
                  <a:buNone/>
                </a:pP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𝐹𝑎𝑙𝑙</m:t>
                      </m:r>
                      <m:r>
                        <a:rPr lang="en-US" b="0" i="1">
                          <a:latin typeface="Cambria Math" panose="02040503050406030204" pitchFamily="18" charset="0"/>
                        </a:rPr>
                        <m:t> </m:t>
                      </m:r>
                      <m:r>
                        <a:rPr lang="en-US" b="0" i="1">
                          <a:latin typeface="Cambria Math" panose="02040503050406030204" pitchFamily="18" charset="0"/>
                        </a:rPr>
                        <m:t>𝐶𝑙𝑒𝑎𝑟𝑎𝑛𝑐𝑒</m:t>
                      </m:r>
                      <m:r>
                        <a:rPr lang="en-US" b="0" i="1">
                          <a:latin typeface="Cambria Math" panose="02040503050406030204" pitchFamily="18" charset="0"/>
                        </a:rPr>
                        <m:t> </m:t>
                      </m:r>
                      <m:r>
                        <a:rPr lang="en-US" b="0" i="1">
                          <a:latin typeface="Cambria Math" panose="02040503050406030204" pitchFamily="18" charset="0"/>
                        </a:rPr>
                        <m:t>𝐷𝑖𝑠𝑡𝑎𝑛𝑐𝑒</m:t>
                      </m:r>
                      <m:r>
                        <a:rPr lang="en-US" b="0" i="1">
                          <a:latin typeface="Cambria Math" panose="02040503050406030204" pitchFamily="18" charset="0"/>
                        </a:rPr>
                        <m:t>=</m:t>
                      </m:r>
                      <m:r>
                        <a:rPr lang="en-US" b="0" i="1">
                          <a:latin typeface="Cambria Math" panose="02040503050406030204" pitchFamily="18" charset="0"/>
                        </a:rPr>
                        <m:t>𝐿𝐿</m:t>
                      </m:r>
                      <m:r>
                        <a:rPr lang="en-US" b="0" i="1">
                          <a:latin typeface="Cambria Math" panose="02040503050406030204" pitchFamily="18" charset="0"/>
                        </a:rPr>
                        <m:t>+</m:t>
                      </m:r>
                      <m:r>
                        <a:rPr lang="en-US" b="0" i="1">
                          <a:latin typeface="Cambria Math" panose="02040503050406030204" pitchFamily="18" charset="0"/>
                        </a:rPr>
                        <m:t>𝐷𝐷</m:t>
                      </m:r>
                      <m:r>
                        <a:rPr lang="en-US" b="0" i="1">
                          <a:latin typeface="Cambria Math" panose="02040503050406030204" pitchFamily="18" charset="0"/>
                        </a:rPr>
                        <m:t>+</m:t>
                      </m:r>
                      <m:r>
                        <a:rPr lang="en-US" b="0" i="1">
                          <a:latin typeface="Cambria Math" panose="02040503050406030204" pitchFamily="18" charset="0"/>
                        </a:rPr>
                        <m:t>𝐻𝑊</m:t>
                      </m:r>
                      <m:r>
                        <a:rPr lang="en-US" b="0" i="1">
                          <a:latin typeface="Cambria Math" panose="02040503050406030204" pitchFamily="18" charset="0"/>
                        </a:rPr>
                        <m:t>+</m:t>
                      </m:r>
                      <m:r>
                        <a:rPr lang="en-US" b="0" i="1">
                          <a:latin typeface="Cambria Math" panose="02040503050406030204" pitchFamily="18" charset="0"/>
                        </a:rPr>
                        <m:t>𝑆𝐹</m:t>
                      </m:r>
                    </m:oMath>
                  </m:oMathPara>
                </a14:m>
                <a:endParaRPr lang="en-US"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4"/>
              </p:nvPr>
            </p:nvSpPr>
            <p:spPr>
              <a:xfrm>
                <a:off x="353938" y="1337518"/>
                <a:ext cx="7162967" cy="3514964"/>
              </a:xfrm>
              <a:blipFill>
                <a:blip r:embed="rId4"/>
                <a:stretch>
                  <a:fillRect/>
                </a:stretch>
              </a:blipFill>
            </p:spPr>
            <p:txBody>
              <a:bodyPr/>
              <a:lstStyle/>
              <a:p>
                <a:r>
                  <a:rPr lang="en-US">
                    <a:noFill/>
                  </a:rPr>
                  <a:t> </a:t>
                </a:r>
              </a:p>
            </p:txBody>
          </p:sp>
        </mc:Fallback>
      </mc:AlternateContent>
      <p:sp>
        <p:nvSpPr>
          <p:cNvPr id="6" name="TextBox 5"/>
          <p:cNvSpPr txBox="1"/>
          <p:nvPr/>
        </p:nvSpPr>
        <p:spPr>
          <a:xfrm>
            <a:off x="4763562" y="2717035"/>
            <a:ext cx="3241248" cy="144655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Fall clearance distance must be less than the height of the anchor to the lower level</a:t>
            </a:r>
          </a:p>
        </p:txBody>
      </p:sp>
      <p:sp>
        <p:nvSpPr>
          <p:cNvPr id="9"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p:spTree>
    <p:extLst>
      <p:ext uri="{BB962C8B-B14F-4D97-AF65-F5344CB8AC3E}">
        <p14:creationId xmlns:p14="http://schemas.microsoft.com/office/powerpoint/2010/main" val="1333643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1614488" y="1860492"/>
            <a:ext cx="5550694" cy="3514964"/>
          </a:xfrm>
        </p:spPr>
        <p:txBody>
          <a:bodyPr/>
          <a:lstStyle/>
          <a:p>
            <a:pPr marL="0" indent="0">
              <a:buNone/>
            </a:pPr>
            <a:r>
              <a:rPr lang="en-US" dirty="0"/>
              <a:t>	</a:t>
            </a:r>
            <a:r>
              <a:rPr lang="en-US" dirty="0" smtClean="0"/>
              <a:t>				</a:t>
            </a:r>
            <a:endParaRPr lang="en-US" dirty="0"/>
          </a:p>
        </p:txBody>
      </p:sp>
      <p:sp>
        <p:nvSpPr>
          <p:cNvPr id="17" name="Slide Number Placeholder 2"/>
          <p:cNvSpPr>
            <a:spLocks noGrp="1"/>
          </p:cNvSpPr>
          <p:nvPr>
            <p:ph type="sldNum" sz="quarter" idx="12"/>
          </p:nvPr>
        </p:nvSpPr>
        <p:spPr>
          <a:xfrm>
            <a:off x="7083299" y="6234969"/>
            <a:ext cx="1708785" cy="273844"/>
          </a:xfrm>
        </p:spPr>
        <p:txBody>
          <a:bodyPr/>
          <a:lstStyle/>
          <a:p>
            <a:pPr algn="ctr"/>
            <a:fld id="{25D3FF45-FB88-453A-A2AC-7EF0564DBF56}" type="slidenum">
              <a:rPr lang="en-US" smtClean="0"/>
              <a:pPr algn="ctr"/>
              <a:t>116</a:t>
            </a:fld>
            <a:endParaRPr lang="en-US" dirty="0"/>
          </a:p>
        </p:txBody>
      </p:sp>
      <p:sp>
        <p:nvSpPr>
          <p:cNvPr id="20"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mc:AlternateContent xmlns:mc="http://schemas.openxmlformats.org/markup-compatibility/2006" xmlns:a14="http://schemas.microsoft.com/office/drawing/2010/main">
        <mc:Choice Requires="a14">
          <p:sp>
            <p:nvSpPr>
              <p:cNvPr id="21" name="Text Placeholder 3"/>
              <p:cNvSpPr>
                <a:spLocks noGrp="1"/>
              </p:cNvSpPr>
              <p:nvPr>
                <p:ph type="body" sz="quarter" idx="14"/>
              </p:nvPr>
            </p:nvSpPr>
            <p:spPr>
              <a:xfrm>
                <a:off x="348093" y="1479212"/>
                <a:ext cx="8119251" cy="1620192"/>
              </a:xfrm>
            </p:spPr>
            <p:txBody>
              <a:bodyPr>
                <a:normAutofit/>
              </a:bodyPr>
              <a:lstStyle/>
              <a:p>
                <a:pPr>
                  <a:lnSpc>
                    <a:spcPct val="120000"/>
                  </a:lnSpc>
                  <a:spcBef>
                    <a:spcPts val="600"/>
                  </a:spcBef>
                  <a:spcAft>
                    <a:spcPts val="600"/>
                  </a:spcAft>
                </a:pPr>
                <a:r>
                  <a:rPr lang="en-US" dirty="0" smtClean="0"/>
                  <a:t>Fall Clearance on a Lanyard</a:t>
                </a:r>
                <a:endParaRPr lang="en-US" dirty="0"/>
              </a:p>
              <a:p>
                <a:pPr marL="0" indent="0">
                  <a:lnSpc>
                    <a:spcPct val="120000"/>
                  </a:lnSpc>
                  <a:spcBef>
                    <a:spcPts val="1200"/>
                  </a:spcBef>
                  <a:spcAft>
                    <a:spcPts val="600"/>
                  </a:spcAft>
                  <a:buNone/>
                </a:pPr>
                <a14:m>
                  <m:oMathPara xmlns:m="http://schemas.openxmlformats.org/officeDocument/2006/math">
                    <m:oMathParaPr>
                      <m:jc m:val="left"/>
                    </m:oMathParaPr>
                    <m:oMath xmlns:m="http://schemas.openxmlformats.org/officeDocument/2006/math">
                      <m:r>
                        <a:rPr lang="en-US" b="1" i="1">
                          <a:latin typeface="Cambria Math" panose="02040503050406030204" pitchFamily="18" charset="0"/>
                        </a:rPr>
                        <m:t>𝑭𝒂𝒍𝒍</m:t>
                      </m:r>
                      <m:r>
                        <a:rPr lang="en-US" b="1" i="1">
                          <a:latin typeface="Cambria Math" panose="02040503050406030204" pitchFamily="18" charset="0"/>
                        </a:rPr>
                        <m:t> </m:t>
                      </m:r>
                      <m:r>
                        <a:rPr lang="en-US" b="1" i="1">
                          <a:latin typeface="Cambria Math" panose="02040503050406030204" pitchFamily="18" charset="0"/>
                        </a:rPr>
                        <m:t>𝑪𝒍𝒆𝒂𝒓𝒂𝒏𝒄𝒆</m:t>
                      </m:r>
                      <m:r>
                        <a:rPr lang="en-US" b="1" i="1">
                          <a:latin typeface="Cambria Math" panose="02040503050406030204" pitchFamily="18" charset="0"/>
                        </a:rPr>
                        <m:t> </m:t>
                      </m:r>
                      <m:r>
                        <a:rPr lang="en-US" b="1" i="1">
                          <a:latin typeface="Cambria Math" panose="02040503050406030204" pitchFamily="18" charset="0"/>
                        </a:rPr>
                        <m:t>𝑫𝒊𝒔𝒕𝒂𝒏𝒄𝒆</m:t>
                      </m:r>
                      <m:r>
                        <a:rPr lang="en-US" b="1" i="1">
                          <a:latin typeface="Cambria Math" panose="02040503050406030204" pitchFamily="18" charset="0"/>
                        </a:rPr>
                        <m:t>=</m:t>
                      </m:r>
                      <m:r>
                        <a:rPr lang="en-US" b="1" i="1">
                          <a:latin typeface="Cambria Math" panose="02040503050406030204" pitchFamily="18" charset="0"/>
                        </a:rPr>
                        <m:t>𝑳𝑳</m:t>
                      </m:r>
                      <m:r>
                        <a:rPr lang="en-US" b="1" i="1">
                          <a:latin typeface="Cambria Math" panose="02040503050406030204" pitchFamily="18" charset="0"/>
                        </a:rPr>
                        <m:t>+</m:t>
                      </m:r>
                      <m:r>
                        <a:rPr lang="en-US" b="1" i="1">
                          <a:latin typeface="Cambria Math" panose="02040503050406030204" pitchFamily="18" charset="0"/>
                        </a:rPr>
                        <m:t>𝑫𝑫</m:t>
                      </m:r>
                      <m:r>
                        <a:rPr lang="en-US" b="1" i="1">
                          <a:latin typeface="Cambria Math" panose="02040503050406030204" pitchFamily="18" charset="0"/>
                        </a:rPr>
                        <m:t>+</m:t>
                      </m:r>
                      <m:r>
                        <a:rPr lang="en-US" b="1" i="1">
                          <a:latin typeface="Cambria Math" panose="02040503050406030204" pitchFamily="18" charset="0"/>
                        </a:rPr>
                        <m:t>𝑯𝑾</m:t>
                      </m:r>
                      <m:r>
                        <a:rPr lang="en-US" b="1" i="1">
                          <a:latin typeface="Cambria Math" panose="02040503050406030204" pitchFamily="18" charset="0"/>
                        </a:rPr>
                        <m:t>+</m:t>
                      </m:r>
                      <m:r>
                        <a:rPr lang="en-US" b="1" i="1">
                          <a:latin typeface="Cambria Math" panose="02040503050406030204" pitchFamily="18" charset="0"/>
                        </a:rPr>
                        <m:t>𝑺𝑭</m:t>
                      </m:r>
                    </m:oMath>
                  </m:oMathPara>
                </a14:m>
                <a:endParaRPr lang="en-US" b="1" dirty="0"/>
              </a:p>
            </p:txBody>
          </p:sp>
        </mc:Choice>
        <mc:Fallback xmlns="">
          <p:sp>
            <p:nvSpPr>
              <p:cNvPr id="21" name="Text Placeholder 3"/>
              <p:cNvSpPr>
                <a:spLocks noGrp="1" noRot="1" noChangeAspect="1" noMove="1" noResize="1" noEditPoints="1" noAdjustHandles="1" noChangeArrowheads="1" noChangeShapeType="1" noTextEdit="1"/>
              </p:cNvSpPr>
              <p:nvPr>
                <p:ph type="body" sz="quarter" idx="14"/>
              </p:nvPr>
            </p:nvSpPr>
            <p:spPr>
              <a:xfrm>
                <a:off x="348093" y="1479212"/>
                <a:ext cx="8119251" cy="1620192"/>
              </a:xfrm>
              <a:blipFill>
                <a:blip r:embed="rId3"/>
                <a:stretch>
                  <a:fillRect l="-826" t="-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 Placeholder 3"/>
              <p:cNvSpPr>
                <a:spLocks noGrp="1"/>
              </p:cNvSpPr>
              <p:nvPr>
                <p:ph type="body" sz="quarter" idx="14"/>
              </p:nvPr>
            </p:nvSpPr>
            <p:spPr>
              <a:xfrm>
                <a:off x="348093" y="2485849"/>
                <a:ext cx="8119251" cy="495857"/>
              </a:xfrm>
            </p:spPr>
            <p:txBody>
              <a:bodyPr>
                <a:normAutofit/>
              </a:bodyPr>
              <a:lstStyle/>
              <a:p>
                <a:pPr marL="0" indent="0">
                  <a:buNone/>
                </a:pPr>
                <a14:m>
                  <m:oMath xmlns:m="http://schemas.openxmlformats.org/officeDocument/2006/math">
                    <m:r>
                      <a:rPr lang="en-US" sz="2400" i="1">
                        <a:latin typeface="Cambria Math" panose="02040503050406030204" pitchFamily="18" charset="0"/>
                      </a:rPr>
                      <m:t>𝐹𝑎𝑙𝑙</m:t>
                    </m:r>
                    <m:r>
                      <a:rPr lang="en-US" sz="2400" i="1">
                        <a:latin typeface="Cambria Math" panose="02040503050406030204" pitchFamily="18" charset="0"/>
                      </a:rPr>
                      <m:t> </m:t>
                    </m:r>
                    <m:r>
                      <a:rPr lang="en-US" sz="2400" i="1">
                        <a:latin typeface="Cambria Math" panose="02040503050406030204" pitchFamily="18" charset="0"/>
                      </a:rPr>
                      <m:t>𝐶𝑙𝑒𝑎𝑟𝑎𝑛𝑐𝑒</m:t>
                    </m:r>
                    <m:r>
                      <a:rPr lang="en-US" sz="2400" i="1">
                        <a:latin typeface="Cambria Math" panose="02040503050406030204" pitchFamily="18" charset="0"/>
                      </a:rPr>
                      <m:t> </m:t>
                    </m:r>
                    <m:r>
                      <a:rPr lang="en-US" sz="2400" i="1">
                        <a:latin typeface="Cambria Math" panose="02040503050406030204" pitchFamily="18" charset="0"/>
                      </a:rPr>
                      <m:t>𝐷𝑖𝑠𝑡𝑎𝑛𝑐𝑒</m:t>
                    </m:r>
                    <m:r>
                      <a:rPr lang="en-US" sz="2400" i="1">
                        <a:latin typeface="Cambria Math" panose="02040503050406030204" pitchFamily="18" charset="0"/>
                      </a:rPr>
                      <m:t>=6 </m:t>
                    </m:r>
                    <m:r>
                      <a:rPr lang="en-US" sz="2400" i="1">
                        <a:latin typeface="Cambria Math" panose="02040503050406030204" pitchFamily="18" charset="0"/>
                      </a:rPr>
                      <m:t>𝑓𝑡</m:t>
                    </m:r>
                    <m:r>
                      <a:rPr lang="en-US" sz="2400" i="1">
                        <a:latin typeface="Cambria Math" panose="02040503050406030204" pitchFamily="18" charset="0"/>
                      </a:rPr>
                      <m:t>. +3.5 </m:t>
                    </m:r>
                    <m:r>
                      <a:rPr lang="en-US" sz="2400" i="1">
                        <a:latin typeface="Cambria Math" panose="02040503050406030204" pitchFamily="18" charset="0"/>
                      </a:rPr>
                      <m:t>𝑓𝑡</m:t>
                    </m:r>
                    <m:r>
                      <a:rPr lang="en-US" sz="2400" i="1">
                        <a:latin typeface="Cambria Math" panose="02040503050406030204" pitchFamily="18" charset="0"/>
                      </a:rPr>
                      <m:t>. +6 </m:t>
                    </m:r>
                    <m:r>
                      <a:rPr lang="en-US" sz="2400" i="1">
                        <a:latin typeface="Cambria Math" panose="02040503050406030204" pitchFamily="18" charset="0"/>
                      </a:rPr>
                      <m:t>𝑓𝑡</m:t>
                    </m:r>
                    <m:r>
                      <a:rPr lang="en-US" sz="2400" i="1">
                        <a:latin typeface="Cambria Math" panose="02040503050406030204" pitchFamily="18" charset="0"/>
                      </a:rPr>
                      <m:t>. +2 </m:t>
                    </m:r>
                    <m:r>
                      <a:rPr lang="en-US" sz="2400" i="1">
                        <a:latin typeface="Cambria Math" panose="02040503050406030204" pitchFamily="18" charset="0"/>
                      </a:rPr>
                      <m:t>𝑓𝑡</m:t>
                    </m:r>
                  </m:oMath>
                </a14:m>
                <a:r>
                  <a:rPr lang="en-US" dirty="0" smtClean="0"/>
                  <a:t>. </a:t>
                </a:r>
                <a:endParaRPr lang="en-US" dirty="0">
                  <a:latin typeface="Cambria Math" panose="02040503050406030204" pitchFamily="18" charset="0"/>
                  <a:ea typeface="Cambria Math" panose="02040503050406030204" pitchFamily="18" charset="0"/>
                </a:endParaRPr>
              </a:p>
            </p:txBody>
          </p:sp>
        </mc:Choice>
        <mc:Fallback xmlns="">
          <p:sp>
            <p:nvSpPr>
              <p:cNvPr id="22" name="Text Placeholder 3"/>
              <p:cNvSpPr>
                <a:spLocks noGrp="1" noRot="1" noChangeAspect="1" noMove="1" noResize="1" noEditPoints="1" noAdjustHandles="1" noChangeArrowheads="1" noChangeShapeType="1" noTextEdit="1"/>
              </p:cNvSpPr>
              <p:nvPr>
                <p:ph type="body" sz="quarter" idx="14"/>
              </p:nvPr>
            </p:nvSpPr>
            <p:spPr>
              <a:xfrm>
                <a:off x="348093" y="2485849"/>
                <a:ext cx="8119251" cy="495857"/>
              </a:xfrm>
              <a:blipFill>
                <a:blip r:embed="rId4"/>
                <a:stretch>
                  <a:fillRect l="-225" t="-11111" b="-8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ontent Placeholder 2"/>
              <p:cNvSpPr>
                <a:spLocks noGrp="1"/>
              </p:cNvSpPr>
              <p:nvPr>
                <p:ph type="body" sz="quarter" idx="14"/>
              </p:nvPr>
            </p:nvSpPr>
            <p:spPr>
              <a:xfrm>
                <a:off x="348093" y="2935125"/>
                <a:ext cx="7259479" cy="502646"/>
              </a:xfrm>
            </p:spPr>
            <p:txBody>
              <a:bodyPr>
                <a:normAutofit/>
              </a:bodyPr>
              <a:lstStyle/>
              <a:p>
                <a:pPr marL="0" indent="0">
                  <a:buNone/>
                </a:pPr>
                <a14:m>
                  <m:oMath xmlns:m="http://schemas.openxmlformats.org/officeDocument/2006/math">
                    <m:r>
                      <a:rPr lang="en-US" sz="2400" i="1">
                        <a:latin typeface="Cambria Math" panose="02040503050406030204" pitchFamily="18" charset="0"/>
                      </a:rPr>
                      <m:t>𝐹𝑎𝑙𝑙</m:t>
                    </m:r>
                    <m:r>
                      <a:rPr lang="en-US" sz="2400" i="1">
                        <a:latin typeface="Cambria Math" panose="02040503050406030204" pitchFamily="18" charset="0"/>
                      </a:rPr>
                      <m:t> </m:t>
                    </m:r>
                    <m:r>
                      <a:rPr lang="en-US" sz="2400" i="1">
                        <a:latin typeface="Cambria Math" panose="02040503050406030204" pitchFamily="18" charset="0"/>
                      </a:rPr>
                      <m:t>𝐶𝑙𝑒𝑎𝑟𝑎𝑛𝑐𝑒</m:t>
                    </m:r>
                    <m:r>
                      <a:rPr lang="en-US" sz="2400" i="1">
                        <a:latin typeface="Cambria Math" panose="02040503050406030204" pitchFamily="18" charset="0"/>
                      </a:rPr>
                      <m:t> </m:t>
                    </m:r>
                    <m:r>
                      <a:rPr lang="en-US" sz="2400" i="1">
                        <a:latin typeface="Cambria Math" panose="02040503050406030204" pitchFamily="18" charset="0"/>
                      </a:rPr>
                      <m:t>𝐷𝑖𝑠𝑡𝑎𝑛𝑐𝑒</m:t>
                    </m:r>
                    <m:r>
                      <a:rPr lang="en-US" sz="2400" i="1">
                        <a:latin typeface="Cambria Math" panose="02040503050406030204" pitchFamily="18" charset="0"/>
                      </a:rPr>
                      <m:t>=17.5 </m:t>
                    </m:r>
                    <m:r>
                      <a:rPr lang="en-US" sz="2400" i="1">
                        <a:latin typeface="Cambria Math" panose="02040503050406030204" pitchFamily="18" charset="0"/>
                      </a:rPr>
                      <m:t>𝑓𝑡</m:t>
                    </m:r>
                    <m:r>
                      <a:rPr lang="en-US" sz="2400" i="1">
                        <a:latin typeface="Cambria Math" panose="02040503050406030204" pitchFamily="18" charset="0"/>
                      </a:rPr>
                      <m:t>.</m:t>
                    </m:r>
                  </m:oMath>
                </a14:m>
                <a:r>
                  <a:rPr lang="en-US" sz="2400" dirty="0"/>
                  <a:t> </a:t>
                </a:r>
              </a:p>
              <a:p>
                <a:pPr marL="0" indent="0">
                  <a:buNone/>
                </a:pPr>
                <a:endParaRPr lang="en-US" dirty="0"/>
              </a:p>
            </p:txBody>
          </p:sp>
        </mc:Choice>
        <mc:Fallback xmlns="">
          <p:sp>
            <p:nvSpPr>
              <p:cNvPr id="23" name="Content Placeholder 2"/>
              <p:cNvSpPr>
                <a:spLocks noGrp="1" noRot="1" noChangeAspect="1" noMove="1" noResize="1" noEditPoints="1" noAdjustHandles="1" noChangeArrowheads="1" noChangeShapeType="1" noTextEdit="1"/>
              </p:cNvSpPr>
              <p:nvPr>
                <p:ph type="body" sz="quarter" idx="14"/>
              </p:nvPr>
            </p:nvSpPr>
            <p:spPr>
              <a:xfrm>
                <a:off x="348093" y="2935125"/>
                <a:ext cx="7259479" cy="502646"/>
              </a:xfrm>
              <a:blipFill>
                <a:blip r:embed="rId5"/>
                <a:stretch>
                  <a:fillRect l="-252" b="-2410"/>
                </a:stretch>
              </a:blipFill>
            </p:spPr>
            <p:txBody>
              <a:bodyPr/>
              <a:lstStyle/>
              <a:p>
                <a:r>
                  <a:rPr lang="en-US">
                    <a:noFill/>
                  </a:rPr>
                  <a:t> </a:t>
                </a:r>
              </a:p>
            </p:txBody>
          </p:sp>
        </mc:Fallback>
      </mc:AlternateContent>
      <p:sp>
        <p:nvSpPr>
          <p:cNvPr id="24" name="Text Placeholder 3"/>
          <p:cNvSpPr>
            <a:spLocks noGrp="1"/>
          </p:cNvSpPr>
          <p:nvPr>
            <p:ph type="body" sz="quarter" idx="14"/>
          </p:nvPr>
        </p:nvSpPr>
        <p:spPr>
          <a:xfrm>
            <a:off x="348093" y="3704109"/>
            <a:ext cx="8119251" cy="997000"/>
          </a:xfrm>
        </p:spPr>
        <p:txBody>
          <a:bodyPr>
            <a:normAutofit/>
          </a:bodyPr>
          <a:lstStyle/>
          <a:p>
            <a:pPr marL="0" indent="0">
              <a:lnSpc>
                <a:spcPct val="120000"/>
              </a:lnSpc>
              <a:spcBef>
                <a:spcPts val="600"/>
              </a:spcBef>
              <a:spcAft>
                <a:spcPts val="600"/>
              </a:spcAft>
              <a:buNone/>
            </a:pPr>
            <a:r>
              <a:rPr lang="en-US" dirty="0"/>
              <a:t>Since 17.5 ft. is greater than 15 ft., this is not a safe working condition.</a:t>
            </a:r>
          </a:p>
        </p:txBody>
      </p:sp>
      <p:sp>
        <p:nvSpPr>
          <p:cNvPr id="25" name="Footer Placeholder 1"/>
          <p:cNvSpPr>
            <a:spLocks noGrp="1"/>
          </p:cNvSpPr>
          <p:nvPr>
            <p:ph type="ftr" sz="quarter" idx="11"/>
          </p:nvPr>
        </p:nvSpPr>
        <p:spPr>
          <a:xfrm>
            <a:off x="628650" y="6190297"/>
            <a:ext cx="5486400" cy="365125"/>
          </a:xfrm>
        </p:spPr>
        <p:txBody>
          <a:bodyPr/>
          <a:lstStyle/>
          <a:p>
            <a:r>
              <a:rPr lang="en-US" dirty="0" smtClean="0"/>
              <a:t>WORKING AT HEIGHTS – SFT FCX1012C</a:t>
            </a:r>
            <a:endParaRPr lang="en-US" dirty="0"/>
          </a:p>
        </p:txBody>
      </p:sp>
    </p:spTree>
    <p:extLst>
      <p:ext uri="{BB962C8B-B14F-4D97-AF65-F5344CB8AC3E}">
        <p14:creationId xmlns:p14="http://schemas.microsoft.com/office/powerpoint/2010/main" val="124519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build="p"/>
      <p:bldP spid="24"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1614488" y="1860492"/>
            <a:ext cx="5550694" cy="3514964"/>
          </a:xfrm>
        </p:spPr>
        <p:txBody>
          <a:bodyPr/>
          <a:lstStyle/>
          <a:p>
            <a:pPr marL="0" indent="0">
              <a:buNone/>
            </a:pPr>
            <a:r>
              <a:rPr lang="en-US" dirty="0"/>
              <a:t>	</a:t>
            </a:r>
            <a:r>
              <a:rPr lang="en-US" dirty="0" smtClean="0"/>
              <a:t>				</a:t>
            </a:r>
            <a:endParaRPr lang="en-US" dirty="0"/>
          </a:p>
        </p:txBody>
      </p:sp>
      <p:sp>
        <p:nvSpPr>
          <p:cNvPr id="17" name="Slide Number Placeholder 2"/>
          <p:cNvSpPr>
            <a:spLocks noGrp="1"/>
          </p:cNvSpPr>
          <p:nvPr>
            <p:ph type="sldNum" sz="quarter" idx="12"/>
          </p:nvPr>
        </p:nvSpPr>
        <p:spPr>
          <a:xfrm>
            <a:off x="7083299" y="6234969"/>
            <a:ext cx="1708785" cy="273844"/>
          </a:xfrm>
        </p:spPr>
        <p:txBody>
          <a:bodyPr/>
          <a:lstStyle/>
          <a:p>
            <a:pPr algn="ctr"/>
            <a:fld id="{25D3FF45-FB88-453A-A2AC-7EF0564DBF56}" type="slidenum">
              <a:rPr lang="en-US" smtClean="0"/>
              <a:pPr algn="ctr"/>
              <a:t>117</a:t>
            </a:fld>
            <a:endParaRPr lang="en-US" dirty="0"/>
          </a:p>
        </p:txBody>
      </p:sp>
      <p:sp>
        <p:nvSpPr>
          <p:cNvPr id="20"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Fall Dynamics</a:t>
            </a:r>
            <a:endParaRPr lang="en-US" dirty="0"/>
          </a:p>
        </p:txBody>
      </p:sp>
      <mc:AlternateContent xmlns:mc="http://schemas.openxmlformats.org/markup-compatibility/2006" xmlns:a14="http://schemas.microsoft.com/office/drawing/2010/main">
        <mc:Choice Requires="a14">
          <p:sp>
            <p:nvSpPr>
              <p:cNvPr id="21" name="Text Placeholder 3"/>
              <p:cNvSpPr>
                <a:spLocks noGrp="1"/>
              </p:cNvSpPr>
              <p:nvPr>
                <p:ph type="body" sz="quarter" idx="14"/>
              </p:nvPr>
            </p:nvSpPr>
            <p:spPr>
              <a:xfrm>
                <a:off x="348093" y="1479212"/>
                <a:ext cx="8119251" cy="1620192"/>
              </a:xfrm>
            </p:spPr>
            <p:txBody>
              <a:bodyPr>
                <a:normAutofit fontScale="55000" lnSpcReduction="20000"/>
              </a:bodyPr>
              <a:lstStyle/>
              <a:p>
                <a:pPr>
                  <a:lnSpc>
                    <a:spcPct val="120000"/>
                  </a:lnSpc>
                  <a:spcBef>
                    <a:spcPts val="600"/>
                  </a:spcBef>
                  <a:spcAft>
                    <a:spcPts val="600"/>
                  </a:spcAft>
                </a:pPr>
                <a:r>
                  <a:rPr lang="en-US" sz="4600" dirty="0" smtClean="0"/>
                  <a:t>As a class, read the practice scenario (SG p. 86)</a:t>
                </a:r>
              </a:p>
              <a:p>
                <a:pPr>
                  <a:lnSpc>
                    <a:spcPct val="120000"/>
                  </a:lnSpc>
                  <a:spcBef>
                    <a:spcPts val="600"/>
                  </a:spcBef>
                  <a:spcAft>
                    <a:spcPts val="600"/>
                  </a:spcAft>
                </a:pPr>
                <a:r>
                  <a:rPr lang="en-US" sz="4600" dirty="0" smtClean="0"/>
                  <a:t>Fill in the equation and solve</a:t>
                </a:r>
                <a:endParaRPr lang="en-US" sz="4600" dirty="0"/>
              </a:p>
              <a:p>
                <a:pPr marL="0" indent="0">
                  <a:lnSpc>
                    <a:spcPct val="120000"/>
                  </a:lnSpc>
                  <a:spcBef>
                    <a:spcPts val="1200"/>
                  </a:spcBef>
                  <a:spcAft>
                    <a:spcPts val="600"/>
                  </a:spcAft>
                  <a:buNone/>
                </a:pPr>
                <a14:m>
                  <m:oMathPara xmlns:m="http://schemas.openxmlformats.org/officeDocument/2006/math">
                    <m:oMathParaPr>
                      <m:jc m:val="centerGroup"/>
                    </m:oMathParaPr>
                    <m:oMath xmlns:m="http://schemas.openxmlformats.org/officeDocument/2006/math">
                      <m:r>
                        <a:rPr lang="en-US" sz="4600" b="1" i="1">
                          <a:latin typeface="Cambria Math" panose="02040503050406030204" pitchFamily="18" charset="0"/>
                          <a:ea typeface="Cambria Math" panose="02040503050406030204" pitchFamily="18" charset="0"/>
                        </a:rPr>
                        <m:t>𝑭𝒂𝒍𝒍</m:t>
                      </m:r>
                      <m:r>
                        <a:rPr lang="en-US" sz="4600" b="1" i="1">
                          <a:latin typeface="Cambria Math" panose="02040503050406030204" pitchFamily="18" charset="0"/>
                          <a:ea typeface="Cambria Math" panose="02040503050406030204" pitchFamily="18" charset="0"/>
                        </a:rPr>
                        <m:t> </m:t>
                      </m:r>
                      <m:r>
                        <a:rPr lang="en-US" sz="4600" b="1" i="1">
                          <a:latin typeface="Cambria Math" panose="02040503050406030204" pitchFamily="18" charset="0"/>
                          <a:ea typeface="Cambria Math" panose="02040503050406030204" pitchFamily="18" charset="0"/>
                        </a:rPr>
                        <m:t>𝑪𝒍𝒆𝒂𝒓𝒂𝒏𝒄𝒆</m:t>
                      </m:r>
                      <m:r>
                        <a:rPr lang="en-US" sz="4600" b="1" i="1">
                          <a:latin typeface="Cambria Math" panose="02040503050406030204" pitchFamily="18" charset="0"/>
                          <a:ea typeface="Cambria Math" panose="02040503050406030204" pitchFamily="18" charset="0"/>
                        </a:rPr>
                        <m:t> </m:t>
                      </m:r>
                      <m:r>
                        <a:rPr lang="en-US" sz="4600" b="1" i="1">
                          <a:latin typeface="Cambria Math" panose="02040503050406030204" pitchFamily="18" charset="0"/>
                          <a:ea typeface="Cambria Math" panose="02040503050406030204" pitchFamily="18" charset="0"/>
                        </a:rPr>
                        <m:t>𝑫𝒊𝒔𝒕𝒂𝒏𝒄𝒆</m:t>
                      </m:r>
                      <m:r>
                        <a:rPr lang="en-US" sz="4600" b="1" i="1">
                          <a:latin typeface="Cambria Math" panose="02040503050406030204" pitchFamily="18" charset="0"/>
                          <a:ea typeface="Cambria Math" panose="02040503050406030204" pitchFamily="18" charset="0"/>
                        </a:rPr>
                        <m:t>=</m:t>
                      </m:r>
                      <m:r>
                        <a:rPr lang="en-US" sz="4600" b="1" i="1">
                          <a:latin typeface="Cambria Math" panose="02040503050406030204" pitchFamily="18" charset="0"/>
                          <a:ea typeface="Cambria Math" panose="02040503050406030204" pitchFamily="18" charset="0"/>
                        </a:rPr>
                        <m:t>𝑳𝑳</m:t>
                      </m:r>
                      <m:r>
                        <a:rPr lang="en-US" sz="4600" b="1" i="1">
                          <a:latin typeface="Cambria Math" panose="02040503050406030204" pitchFamily="18" charset="0"/>
                          <a:ea typeface="Cambria Math" panose="02040503050406030204" pitchFamily="18" charset="0"/>
                        </a:rPr>
                        <m:t>+</m:t>
                      </m:r>
                      <m:r>
                        <a:rPr lang="en-US" sz="4600" b="1" i="1">
                          <a:latin typeface="Cambria Math" panose="02040503050406030204" pitchFamily="18" charset="0"/>
                          <a:ea typeface="Cambria Math" panose="02040503050406030204" pitchFamily="18" charset="0"/>
                        </a:rPr>
                        <m:t>𝑫𝑫</m:t>
                      </m:r>
                      <m:r>
                        <a:rPr lang="en-US" sz="4600" b="1" i="1">
                          <a:latin typeface="Cambria Math" panose="02040503050406030204" pitchFamily="18" charset="0"/>
                          <a:ea typeface="Cambria Math" panose="02040503050406030204" pitchFamily="18" charset="0"/>
                        </a:rPr>
                        <m:t>+</m:t>
                      </m:r>
                      <m:r>
                        <a:rPr lang="en-US" sz="4600" b="1" i="1">
                          <a:latin typeface="Cambria Math" panose="02040503050406030204" pitchFamily="18" charset="0"/>
                          <a:ea typeface="Cambria Math" panose="02040503050406030204" pitchFamily="18" charset="0"/>
                        </a:rPr>
                        <m:t>𝑯𝑾</m:t>
                      </m:r>
                      <m:r>
                        <a:rPr lang="en-US" sz="4600" b="1" i="1">
                          <a:latin typeface="Cambria Math" panose="02040503050406030204" pitchFamily="18" charset="0"/>
                          <a:ea typeface="Cambria Math" panose="02040503050406030204" pitchFamily="18" charset="0"/>
                        </a:rPr>
                        <m:t>+</m:t>
                      </m:r>
                      <m:r>
                        <a:rPr lang="en-US" sz="4600" b="1" i="1">
                          <a:latin typeface="Cambria Math" panose="02040503050406030204" pitchFamily="18" charset="0"/>
                          <a:ea typeface="Cambria Math" panose="02040503050406030204" pitchFamily="18" charset="0"/>
                        </a:rPr>
                        <m:t>𝑺𝑭</m:t>
                      </m:r>
                    </m:oMath>
                  </m:oMathPara>
                </a14:m>
                <a:endParaRPr lang="en-US" sz="4600" dirty="0">
                  <a:latin typeface="Cambria Math" panose="02040503050406030204" pitchFamily="18" charset="0"/>
                  <a:ea typeface="Cambria Math" panose="02040503050406030204" pitchFamily="18" charset="0"/>
                </a:endParaRPr>
              </a:p>
            </p:txBody>
          </p:sp>
        </mc:Choice>
        <mc:Fallback xmlns="">
          <p:sp>
            <p:nvSpPr>
              <p:cNvPr id="21" name="Text Placeholder 3"/>
              <p:cNvSpPr>
                <a:spLocks noGrp="1" noRot="1" noChangeAspect="1" noMove="1" noResize="1" noEditPoints="1" noAdjustHandles="1" noChangeArrowheads="1" noChangeShapeType="1" noTextEdit="1"/>
              </p:cNvSpPr>
              <p:nvPr>
                <p:ph type="body" sz="quarter" idx="14"/>
              </p:nvPr>
            </p:nvSpPr>
            <p:spPr>
              <a:xfrm>
                <a:off x="348093" y="1479212"/>
                <a:ext cx="8119251" cy="1620192"/>
              </a:xfrm>
              <a:blipFill>
                <a:blip r:embed="rId3"/>
                <a:stretch>
                  <a:fillRect l="-1051" t="-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 Placeholder 3"/>
              <p:cNvSpPr>
                <a:spLocks noGrp="1"/>
              </p:cNvSpPr>
              <p:nvPr>
                <p:ph type="body" sz="quarter" idx="14"/>
              </p:nvPr>
            </p:nvSpPr>
            <p:spPr>
              <a:xfrm>
                <a:off x="348093" y="2993849"/>
                <a:ext cx="8338707" cy="495857"/>
              </a:xfrm>
            </p:spPr>
            <p:txBody>
              <a:bodyPr>
                <a:normAutofit/>
              </a:bodyPr>
              <a:lstStyle/>
              <a:p>
                <a:pPr marL="0" indent="0">
                  <a:buNone/>
                </a:pPr>
                <a14:m>
                  <m:oMath xmlns:m="http://schemas.openxmlformats.org/officeDocument/2006/math">
                    <m:r>
                      <a:rPr lang="en-US" sz="2400" i="1" smtClean="0">
                        <a:latin typeface="Cambria Math" panose="02040503050406030204" pitchFamily="18" charset="0"/>
                      </a:rPr>
                      <m:t>𝐹𝑎𝑙𝑙</m:t>
                    </m:r>
                    <m:r>
                      <a:rPr lang="en-US" sz="2400" i="1" smtClean="0">
                        <a:latin typeface="Cambria Math" panose="02040503050406030204" pitchFamily="18" charset="0"/>
                      </a:rPr>
                      <m:t> </m:t>
                    </m:r>
                    <m:r>
                      <a:rPr lang="en-US" sz="2400" i="1" smtClean="0">
                        <a:latin typeface="Cambria Math" panose="02040503050406030204" pitchFamily="18" charset="0"/>
                      </a:rPr>
                      <m:t>𝐶𝑙𝑒𝑎𝑟𝑎𝑛𝑐𝑒</m:t>
                    </m:r>
                    <m:r>
                      <a:rPr lang="en-US" sz="2400" i="1" smtClean="0">
                        <a:latin typeface="Cambria Math" panose="02040503050406030204" pitchFamily="18" charset="0"/>
                      </a:rPr>
                      <m:t> </m:t>
                    </m:r>
                    <m:r>
                      <a:rPr lang="en-US" sz="2400" i="1" smtClean="0">
                        <a:latin typeface="Cambria Math" panose="02040503050406030204" pitchFamily="18" charset="0"/>
                      </a:rPr>
                      <m:t>𝐷𝑖𝑠𝑡𝑎𝑛𝑐𝑒</m:t>
                    </m:r>
                    <m:r>
                      <a:rPr lang="en-US" sz="2400" i="1" smtClean="0">
                        <a:latin typeface="Cambria Math" panose="02040503050406030204" pitchFamily="18" charset="0"/>
                      </a:rPr>
                      <m:t>=____ </m:t>
                    </m:r>
                    <m:r>
                      <a:rPr lang="en-US" sz="2400" i="1" smtClean="0">
                        <a:latin typeface="Cambria Math" panose="02040503050406030204" pitchFamily="18" charset="0"/>
                      </a:rPr>
                      <m:t>𝑓𝑡</m:t>
                    </m:r>
                    <m:r>
                      <a:rPr lang="en-US" sz="2400" i="1" smtClean="0">
                        <a:latin typeface="Cambria Math" panose="02040503050406030204" pitchFamily="18" charset="0"/>
                      </a:rPr>
                      <m:t>. +_____ </m:t>
                    </m:r>
                    <m:r>
                      <a:rPr lang="en-US" sz="2400" i="1" smtClean="0">
                        <a:latin typeface="Cambria Math" panose="02040503050406030204" pitchFamily="18" charset="0"/>
                      </a:rPr>
                      <m:t>𝑓𝑡</m:t>
                    </m:r>
                    <m:r>
                      <a:rPr lang="en-US" sz="2400" i="1" smtClean="0">
                        <a:latin typeface="Cambria Math" panose="02040503050406030204" pitchFamily="18" charset="0"/>
                      </a:rPr>
                      <m:t>. +5 </m:t>
                    </m:r>
                    <m:r>
                      <a:rPr lang="en-US" sz="2400" i="1">
                        <a:latin typeface="Cambria Math" panose="02040503050406030204" pitchFamily="18" charset="0"/>
                      </a:rPr>
                      <m:t>𝑓𝑡</m:t>
                    </m:r>
                    <m:r>
                      <a:rPr lang="en-US" sz="2400" i="1">
                        <a:latin typeface="Cambria Math" panose="02040503050406030204" pitchFamily="18" charset="0"/>
                      </a:rPr>
                      <m:t>. +____ </m:t>
                    </m:r>
                    <m:r>
                      <a:rPr lang="en-US" sz="2400" i="1">
                        <a:latin typeface="Cambria Math" panose="02040503050406030204" pitchFamily="18" charset="0"/>
                      </a:rPr>
                      <m:t>𝑓𝑡</m:t>
                    </m:r>
                  </m:oMath>
                </a14:m>
                <a:r>
                  <a:rPr lang="en-US" dirty="0" smtClean="0"/>
                  <a:t>.</a:t>
                </a:r>
                <a:endParaRPr lang="en-US" dirty="0"/>
              </a:p>
            </p:txBody>
          </p:sp>
        </mc:Choice>
        <mc:Fallback xmlns="">
          <p:sp>
            <p:nvSpPr>
              <p:cNvPr id="22" name="Text Placeholder 3"/>
              <p:cNvSpPr>
                <a:spLocks noGrp="1" noRot="1" noChangeAspect="1" noMove="1" noResize="1" noEditPoints="1" noAdjustHandles="1" noChangeArrowheads="1" noChangeShapeType="1" noTextEdit="1"/>
              </p:cNvSpPr>
              <p:nvPr>
                <p:ph type="body" sz="quarter" idx="14"/>
              </p:nvPr>
            </p:nvSpPr>
            <p:spPr>
              <a:xfrm>
                <a:off x="348093" y="2993849"/>
                <a:ext cx="8338707" cy="495857"/>
              </a:xfrm>
              <a:blipFill>
                <a:blip r:embed="rId4"/>
                <a:stretch>
                  <a:fillRect l="-219" t="-11111" b="-9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ontent Placeholder 2"/>
              <p:cNvSpPr>
                <a:spLocks noGrp="1"/>
              </p:cNvSpPr>
              <p:nvPr>
                <p:ph type="body" sz="quarter" idx="14"/>
              </p:nvPr>
            </p:nvSpPr>
            <p:spPr>
              <a:xfrm>
                <a:off x="348093" y="3443125"/>
                <a:ext cx="7259479" cy="502646"/>
              </a:xfrm>
            </p:spPr>
            <p:txBody>
              <a:bodyPr>
                <a:normAutofit/>
              </a:bodyPr>
              <a:lstStyle/>
              <a:p>
                <a:pPr marL="0" indent="0">
                  <a:buNone/>
                </a:pPr>
                <a14:m>
                  <m:oMath xmlns:m="http://schemas.openxmlformats.org/officeDocument/2006/math">
                    <m:r>
                      <a:rPr lang="en-US" sz="2400" i="1" smtClean="0">
                        <a:latin typeface="Cambria Math" panose="02040503050406030204" pitchFamily="18" charset="0"/>
                      </a:rPr>
                      <m:t>𝐹𝑎𝑙𝑙</m:t>
                    </m:r>
                    <m:r>
                      <a:rPr lang="en-US" sz="2400" i="1" smtClean="0">
                        <a:latin typeface="Cambria Math" panose="02040503050406030204" pitchFamily="18" charset="0"/>
                      </a:rPr>
                      <m:t> </m:t>
                    </m:r>
                    <m:r>
                      <a:rPr lang="en-US" sz="2400" i="1" smtClean="0">
                        <a:latin typeface="Cambria Math" panose="02040503050406030204" pitchFamily="18" charset="0"/>
                      </a:rPr>
                      <m:t>𝐶𝑙𝑒𝑎𝑟𝑎𝑛𝑐𝑒</m:t>
                    </m:r>
                    <m:r>
                      <a:rPr lang="en-US" sz="2400" i="1" smtClean="0">
                        <a:latin typeface="Cambria Math" panose="02040503050406030204" pitchFamily="18" charset="0"/>
                      </a:rPr>
                      <m:t> </m:t>
                    </m:r>
                    <m:r>
                      <a:rPr lang="en-US" sz="2400" i="1" smtClean="0">
                        <a:latin typeface="Cambria Math" panose="02040503050406030204" pitchFamily="18" charset="0"/>
                      </a:rPr>
                      <m:t>𝐷𝑖𝑠𝑡𝑎𝑛𝑐𝑒</m:t>
                    </m:r>
                    <m:r>
                      <a:rPr lang="en-US" sz="2400" i="1" smtClean="0">
                        <a:latin typeface="Cambria Math" panose="02040503050406030204" pitchFamily="18" charset="0"/>
                      </a:rPr>
                      <m:t>=_____ </m:t>
                    </m:r>
                    <m:r>
                      <a:rPr lang="en-US" sz="2400" i="1">
                        <a:latin typeface="Cambria Math" panose="02040503050406030204" pitchFamily="18" charset="0"/>
                      </a:rPr>
                      <m:t>𝑓𝑡</m:t>
                    </m:r>
                    <m:r>
                      <a:rPr lang="en-US" sz="2400" i="1">
                        <a:latin typeface="Cambria Math" panose="02040503050406030204" pitchFamily="18" charset="0"/>
                      </a:rPr>
                      <m:t>.</m:t>
                    </m:r>
                  </m:oMath>
                </a14:m>
                <a:r>
                  <a:rPr lang="en-US" sz="2400" dirty="0" smtClean="0"/>
                  <a:t> </a:t>
                </a:r>
                <a:endParaRPr lang="en-US" dirty="0"/>
              </a:p>
            </p:txBody>
          </p:sp>
        </mc:Choice>
        <mc:Fallback xmlns="">
          <p:sp>
            <p:nvSpPr>
              <p:cNvPr id="23" name="Content Placeholder 2"/>
              <p:cNvSpPr>
                <a:spLocks noGrp="1" noRot="1" noChangeAspect="1" noMove="1" noResize="1" noEditPoints="1" noAdjustHandles="1" noChangeArrowheads="1" noChangeShapeType="1" noTextEdit="1"/>
              </p:cNvSpPr>
              <p:nvPr>
                <p:ph type="body" sz="quarter" idx="14"/>
              </p:nvPr>
            </p:nvSpPr>
            <p:spPr>
              <a:xfrm>
                <a:off x="348093" y="3443125"/>
                <a:ext cx="7259479" cy="502646"/>
              </a:xfrm>
              <a:blipFill>
                <a:blip r:embed="rId5"/>
                <a:stretch>
                  <a:fillRect l="-252" b="-3659"/>
                </a:stretch>
              </a:blipFill>
            </p:spPr>
            <p:txBody>
              <a:bodyPr/>
              <a:lstStyle/>
              <a:p>
                <a:r>
                  <a:rPr lang="en-US">
                    <a:noFill/>
                  </a:rPr>
                  <a:t> </a:t>
                </a:r>
              </a:p>
            </p:txBody>
          </p:sp>
        </mc:Fallback>
      </mc:AlternateContent>
      <p:sp>
        <p:nvSpPr>
          <p:cNvPr id="24" name="Text Placeholder 3"/>
          <p:cNvSpPr>
            <a:spLocks noGrp="1"/>
          </p:cNvSpPr>
          <p:nvPr>
            <p:ph type="body" sz="quarter" idx="14"/>
          </p:nvPr>
        </p:nvSpPr>
        <p:spPr>
          <a:xfrm>
            <a:off x="348093" y="4212109"/>
            <a:ext cx="8119251" cy="997000"/>
          </a:xfrm>
        </p:spPr>
        <p:txBody>
          <a:bodyPr>
            <a:normAutofit/>
          </a:bodyPr>
          <a:lstStyle/>
          <a:p>
            <a:pPr marL="0" indent="0">
              <a:lnSpc>
                <a:spcPct val="120000"/>
              </a:lnSpc>
              <a:spcBef>
                <a:spcPts val="600"/>
              </a:spcBef>
              <a:spcAft>
                <a:spcPts val="600"/>
              </a:spcAft>
              <a:buNone/>
            </a:pPr>
            <a:r>
              <a:rPr lang="en-US" dirty="0"/>
              <a:t>Since </a:t>
            </a:r>
            <a:r>
              <a:rPr lang="en-US" dirty="0" smtClean="0"/>
              <a:t>16.5 </a:t>
            </a:r>
            <a:r>
              <a:rPr lang="en-US" dirty="0"/>
              <a:t>ft. is </a:t>
            </a:r>
            <a:r>
              <a:rPr lang="en-US" dirty="0" smtClean="0"/>
              <a:t>less </a:t>
            </a:r>
            <a:r>
              <a:rPr lang="en-US" dirty="0"/>
              <a:t>than </a:t>
            </a:r>
            <a:r>
              <a:rPr lang="en-US" dirty="0" smtClean="0"/>
              <a:t>20 </a:t>
            </a:r>
            <a:r>
              <a:rPr lang="en-US" dirty="0"/>
              <a:t>ft., this is </a:t>
            </a:r>
            <a:r>
              <a:rPr lang="en-US" dirty="0" smtClean="0"/>
              <a:t>a </a:t>
            </a:r>
            <a:r>
              <a:rPr lang="en-US" dirty="0"/>
              <a:t>safe working condition.</a:t>
            </a:r>
          </a:p>
        </p:txBody>
      </p:sp>
      <p:sp>
        <p:nvSpPr>
          <p:cNvPr id="25" name="Footer Placeholder 1"/>
          <p:cNvSpPr>
            <a:spLocks noGrp="1"/>
          </p:cNvSpPr>
          <p:nvPr>
            <p:ph type="ftr" sz="quarter" idx="11"/>
          </p:nvPr>
        </p:nvSpPr>
        <p:spPr>
          <a:xfrm>
            <a:off x="628650" y="6190297"/>
            <a:ext cx="5486400" cy="365125"/>
          </a:xfrm>
        </p:spPr>
        <p:txBody>
          <a:bodyPr/>
          <a:lstStyle/>
          <a:p>
            <a:r>
              <a:rPr lang="en-US" dirty="0" smtClean="0"/>
              <a:t>WORKING AT HEIGHTS – SFT FCX1012C</a:t>
            </a:r>
            <a:endParaRPr lang="en-US" dirty="0"/>
          </a:p>
        </p:txBody>
      </p:sp>
      <p:sp>
        <p:nvSpPr>
          <p:cNvPr id="10" name="TextBox 9"/>
          <p:cNvSpPr txBox="1"/>
          <p:nvPr/>
        </p:nvSpPr>
        <p:spPr>
          <a:xfrm>
            <a:off x="7481294" y="2953887"/>
            <a:ext cx="585440"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2</a:t>
            </a:r>
          </a:p>
        </p:txBody>
      </p:sp>
      <p:sp>
        <p:nvSpPr>
          <p:cNvPr id="11" name="TextBox 10"/>
          <p:cNvSpPr txBox="1"/>
          <p:nvPr/>
        </p:nvSpPr>
        <p:spPr>
          <a:xfrm>
            <a:off x="5248014" y="2970804"/>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3.5</a:t>
            </a:r>
            <a:endParaRPr lang="en-US" sz="2200" dirty="0">
              <a:latin typeface="Arial" panose="020B0604020202020204" pitchFamily="34" charset="0"/>
              <a:cs typeface="Arial" panose="020B0604020202020204" pitchFamily="34" charset="0"/>
            </a:endParaRPr>
          </a:p>
        </p:txBody>
      </p:sp>
      <p:sp>
        <p:nvSpPr>
          <p:cNvPr id="12" name="TextBox 11"/>
          <p:cNvSpPr txBox="1"/>
          <p:nvPr/>
        </p:nvSpPr>
        <p:spPr>
          <a:xfrm>
            <a:off x="4038798" y="3384774"/>
            <a:ext cx="7378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16.5</a:t>
            </a:r>
            <a:endParaRPr lang="en-US" sz="2200" dirty="0">
              <a:latin typeface="Arial" panose="020B0604020202020204" pitchFamily="34" charset="0"/>
              <a:cs typeface="Arial" panose="020B0604020202020204" pitchFamily="34" charset="0"/>
            </a:endParaRPr>
          </a:p>
        </p:txBody>
      </p:sp>
      <p:sp>
        <p:nvSpPr>
          <p:cNvPr id="14" name="TextBox 13"/>
          <p:cNvSpPr txBox="1"/>
          <p:nvPr/>
        </p:nvSpPr>
        <p:spPr>
          <a:xfrm>
            <a:off x="4178912" y="2970805"/>
            <a:ext cx="585440"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51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118</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smtClean="0"/>
              <a:t>What is swing fall?</a:t>
            </a:r>
          </a:p>
          <a:p>
            <a:r>
              <a:rPr lang="en-US" dirty="0" smtClean="0"/>
              <a:t>How can it be avoided?</a:t>
            </a:r>
          </a:p>
          <a:p>
            <a:r>
              <a:rPr lang="en-US" dirty="0" smtClean="0"/>
              <a:t>Is there a difference on a lanyard vs. an SRL?</a:t>
            </a:r>
          </a:p>
          <a:p>
            <a:endParaRPr lang="en-US" dirty="0">
              <a:solidFill>
                <a:srgbClr val="C00000"/>
              </a:solidFill>
            </a:endParaRPr>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Fall Dynamics</a:t>
            </a:r>
            <a:endParaRPr lang="en-US" dirty="0"/>
          </a:p>
        </p:txBody>
      </p:sp>
      <p:pic>
        <p:nvPicPr>
          <p:cNvPr id="6" name="Picture 5"/>
          <p:cNvPicPr>
            <a:picLocks noChangeAspect="1"/>
          </p:cNvPicPr>
          <p:nvPr/>
        </p:nvPicPr>
        <p:blipFill>
          <a:blip r:embed="rId3"/>
          <a:stretch>
            <a:fillRect/>
          </a:stretch>
        </p:blipFill>
        <p:spPr>
          <a:xfrm>
            <a:off x="352743" y="2713502"/>
            <a:ext cx="6512877" cy="3221584"/>
          </a:xfrm>
          <a:prstGeom prst="rect">
            <a:avLst/>
          </a:prstGeom>
        </p:spPr>
      </p:pic>
    </p:spTree>
    <p:extLst>
      <p:ext uri="{BB962C8B-B14F-4D97-AF65-F5344CB8AC3E}">
        <p14:creationId xmlns:p14="http://schemas.microsoft.com/office/powerpoint/2010/main" val="14685952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348092" y="1369515"/>
            <a:ext cx="7236739" cy="4866421"/>
          </a:xfrm>
        </p:spPr>
        <p:txBody>
          <a:bodyPr>
            <a:normAutofit/>
          </a:bodyPr>
          <a:lstStyle/>
          <a:p>
            <a:pPr marL="0" indent="0">
              <a:buNone/>
            </a:pPr>
            <a:r>
              <a:rPr lang="en-US" dirty="0" smtClean="0"/>
              <a:t>SRL</a:t>
            </a:r>
            <a:r>
              <a:rPr lang="en-US" dirty="0"/>
              <a:t> </a:t>
            </a:r>
            <a:r>
              <a:rPr lang="en-US" dirty="0" smtClean="0"/>
              <a:t>Equation:</a:t>
            </a:r>
            <a:endParaRPr lang="en-US" i="1" dirty="0" smtClean="0">
              <a:ea typeface="Times New Roman" panose="02020603050405020304" pitchFamily="18" charset="0"/>
            </a:endParaRPr>
          </a:p>
          <a:p>
            <a:pPr marL="0" indent="0">
              <a:buNone/>
            </a:pPr>
            <a:endParaRPr lang="en-US" dirty="0" smtClean="0"/>
          </a:p>
          <a:p>
            <a:pPr marL="0" indent="0">
              <a:buNone/>
            </a:pPr>
            <a:endParaRPr lang="en-US" dirty="0" smtClean="0"/>
          </a:p>
          <a:p>
            <a:pPr marL="0" indent="0">
              <a:buNone/>
            </a:pPr>
            <a:r>
              <a:rPr lang="en-US" dirty="0" smtClean="0"/>
              <a:t>You </a:t>
            </a:r>
            <a:r>
              <a:rPr lang="en-US" dirty="0"/>
              <a:t>will be working on an elevated platform that is 15 ft. above the lower level.  You have selected an SRL as the appropriate lanyard for the task. The deceleration distance of your SRL is 3.5 ft., and you are using a 2 ft. safety </a:t>
            </a:r>
            <a:r>
              <a:rPr lang="en-US" dirty="0" smtClean="0"/>
              <a:t>factor.</a:t>
            </a:r>
            <a:endParaRPr lang="en-US" dirty="0"/>
          </a:p>
          <a:p>
            <a:pPr marL="0" indent="0">
              <a:buNone/>
            </a:pPr>
            <a:endParaRPr lang="en-US" dirty="0">
              <a:ea typeface="Times New Roman" panose="02020603050405020304" pitchFamily="18" charset="0"/>
            </a:endParaRPr>
          </a:p>
          <a:p>
            <a:pPr marL="0" indent="0">
              <a:buNone/>
            </a:pPr>
            <a:r>
              <a:rPr lang="en-US" dirty="0" smtClean="0"/>
              <a:t>		</a:t>
            </a:r>
            <a:endParaRPr lang="en-US" dirty="0"/>
          </a:p>
        </p:txBody>
      </p:sp>
      <p:sp>
        <p:nvSpPr>
          <p:cNvPr id="130" name="TextBox 129"/>
          <p:cNvSpPr txBox="1"/>
          <p:nvPr/>
        </p:nvSpPr>
        <p:spPr>
          <a:xfrm>
            <a:off x="1371754" y="4458358"/>
            <a:ext cx="5392558" cy="430887"/>
          </a:xfrm>
          <a:prstGeom prst="rect">
            <a:avLst/>
          </a:prstGeom>
          <a:noFill/>
        </p:spPr>
        <p:txBody>
          <a:bodyPr wrap="square" rtlCol="0">
            <a:spAutoFit/>
          </a:bodyPr>
          <a:lstStyle/>
          <a:p>
            <a:r>
              <a:rPr lang="en-US" sz="2200" b="1" dirty="0" smtClean="0">
                <a:solidFill>
                  <a:srgbClr val="C00000"/>
                </a:solidFill>
                <a:latin typeface="Arial" panose="020B0604020202020204" pitchFamily="34" charset="0"/>
                <a:cs typeface="Arial" panose="020B0604020202020204" pitchFamily="34" charset="0"/>
              </a:rPr>
              <a:t>______ + Deceleration Distance of SRL</a:t>
            </a:r>
            <a:endParaRPr lang="en-US" sz="2200" b="1" dirty="0">
              <a:solidFill>
                <a:srgbClr val="C00000"/>
              </a:solidFill>
              <a:latin typeface="Arial" panose="020B0604020202020204" pitchFamily="34" charset="0"/>
              <a:cs typeface="Arial" panose="020B0604020202020204" pitchFamily="34" charset="0"/>
            </a:endParaRPr>
          </a:p>
        </p:txBody>
      </p:sp>
      <p:sp>
        <p:nvSpPr>
          <p:cNvPr id="132" name="TextBox 131"/>
          <p:cNvSpPr txBox="1"/>
          <p:nvPr/>
        </p:nvSpPr>
        <p:spPr>
          <a:xfrm>
            <a:off x="1371754" y="5008782"/>
            <a:ext cx="3986273" cy="430887"/>
          </a:xfrm>
          <a:prstGeom prst="rect">
            <a:avLst/>
          </a:prstGeom>
          <a:noFill/>
        </p:spPr>
        <p:txBody>
          <a:bodyPr wrap="square" rtlCol="0">
            <a:spAutoFit/>
          </a:bodyPr>
          <a:lstStyle/>
          <a:p>
            <a:r>
              <a:rPr lang="en-US" sz="2200" b="1" dirty="0" smtClean="0">
                <a:solidFill>
                  <a:srgbClr val="6600CC"/>
                </a:solidFill>
                <a:latin typeface="Arial" panose="020B0604020202020204" pitchFamily="34" charset="0"/>
                <a:cs typeface="Arial" panose="020B0604020202020204" pitchFamily="34" charset="0"/>
              </a:rPr>
              <a:t>______ + Safety </a:t>
            </a:r>
            <a:r>
              <a:rPr lang="en-US" sz="2200" b="1" dirty="0">
                <a:solidFill>
                  <a:srgbClr val="6600CC"/>
                </a:solidFill>
                <a:latin typeface="Arial" panose="020B0604020202020204" pitchFamily="34" charset="0"/>
                <a:cs typeface="Arial" panose="020B0604020202020204" pitchFamily="34" charset="0"/>
              </a:rPr>
              <a:t>Factor</a:t>
            </a:r>
          </a:p>
        </p:txBody>
      </p:sp>
      <p:sp>
        <p:nvSpPr>
          <p:cNvPr id="135" name="TextBox 134"/>
          <p:cNvSpPr txBox="1"/>
          <p:nvPr/>
        </p:nvSpPr>
        <p:spPr>
          <a:xfrm>
            <a:off x="1541121" y="4405902"/>
            <a:ext cx="1210925"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3.5 ft.</a:t>
            </a:r>
          </a:p>
        </p:txBody>
      </p:sp>
      <p:sp>
        <p:nvSpPr>
          <p:cNvPr id="137" name="TextBox 136"/>
          <p:cNvSpPr txBox="1"/>
          <p:nvPr/>
        </p:nvSpPr>
        <p:spPr>
          <a:xfrm>
            <a:off x="1564590" y="4977068"/>
            <a:ext cx="801447"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2 ft.</a:t>
            </a:r>
          </a:p>
        </p:txBody>
      </p:sp>
      <p:sp>
        <p:nvSpPr>
          <p:cNvPr id="17" name="Slide Number Placeholder 2"/>
          <p:cNvSpPr>
            <a:spLocks noGrp="1"/>
          </p:cNvSpPr>
          <p:nvPr>
            <p:ph type="sldNum" sz="quarter" idx="12"/>
          </p:nvPr>
        </p:nvSpPr>
        <p:spPr>
          <a:xfrm>
            <a:off x="7006363" y="6235937"/>
            <a:ext cx="1708785" cy="273844"/>
          </a:xfrm>
        </p:spPr>
        <p:txBody>
          <a:bodyPr/>
          <a:lstStyle/>
          <a:p>
            <a:pPr algn="ctr"/>
            <a:fld id="{25D3FF45-FB88-453A-A2AC-7EF0564DBF56}" type="slidenum">
              <a:rPr lang="en-US" smtClean="0"/>
              <a:pPr algn="ctr"/>
              <a:t>119</a:t>
            </a:fld>
            <a:endParaRPr lang="en-US" dirty="0"/>
          </a:p>
        </p:txBody>
      </p:sp>
      <p:sp>
        <p:nvSpPr>
          <p:cNvPr id="18" name="TextBox 17"/>
          <p:cNvSpPr txBox="1"/>
          <p:nvPr/>
        </p:nvSpPr>
        <p:spPr>
          <a:xfrm>
            <a:off x="1387364" y="5606488"/>
            <a:ext cx="6616686" cy="430887"/>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______ Working Height above Fall </a:t>
            </a:r>
            <a:r>
              <a:rPr lang="en-US" sz="2200" b="1" dirty="0">
                <a:latin typeface="Arial" panose="020B0604020202020204" pitchFamily="34" charset="0"/>
                <a:cs typeface="Arial" panose="020B0604020202020204" pitchFamily="34" charset="0"/>
              </a:rPr>
              <a:t>S</a:t>
            </a:r>
            <a:r>
              <a:rPr lang="en-US" sz="2200" b="1" dirty="0" smtClean="0">
                <a:latin typeface="Arial" panose="020B0604020202020204" pitchFamily="34" charset="0"/>
                <a:cs typeface="Arial" panose="020B0604020202020204" pitchFamily="34" charset="0"/>
              </a:rPr>
              <a:t>urface</a:t>
            </a:r>
            <a:endParaRPr lang="en-US" sz="2200" b="1" dirty="0">
              <a:latin typeface="Arial" panose="020B0604020202020204" pitchFamily="34" charset="0"/>
              <a:cs typeface="Arial" panose="020B0604020202020204" pitchFamily="34" charset="0"/>
            </a:endParaRPr>
          </a:p>
        </p:txBody>
      </p:sp>
      <p:sp>
        <p:nvSpPr>
          <p:cNvPr id="19" name="TextBox 18"/>
          <p:cNvSpPr txBox="1"/>
          <p:nvPr/>
        </p:nvSpPr>
        <p:spPr>
          <a:xfrm>
            <a:off x="1449293" y="5570796"/>
            <a:ext cx="985148"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15 </a:t>
            </a:r>
            <a:r>
              <a:rPr lang="en-US" sz="2200" dirty="0">
                <a:latin typeface="Arial" panose="020B0604020202020204" pitchFamily="34" charset="0"/>
                <a:cs typeface="Arial" panose="020B0604020202020204" pitchFamily="34" charset="0"/>
              </a:rPr>
              <a:t>ft.</a:t>
            </a:r>
          </a:p>
        </p:txBody>
      </p:sp>
      <p:sp>
        <p:nvSpPr>
          <p:cNvPr id="21" name="Text Placeholder 4"/>
          <p:cNvSpPr>
            <a:spLocks noGrp="1"/>
          </p:cNvSpPr>
          <p:nvPr>
            <p:ph type="body" sz="quarter" idx="15"/>
          </p:nvPr>
        </p:nvSpPr>
        <p:spPr>
          <a:xfrm>
            <a:off x="348093" y="615474"/>
            <a:ext cx="6236970" cy="763746"/>
          </a:xfrm>
        </p:spPr>
        <p:txBody>
          <a:bodyPr/>
          <a:lstStyle/>
          <a:p>
            <a:r>
              <a:rPr lang="en-US" dirty="0" smtClean="0"/>
              <a:t>Fall Dynamics</a:t>
            </a:r>
            <a:endParaRPr lang="en-US" dirty="0"/>
          </a:p>
        </p:txBody>
      </p:sp>
      <p:sp>
        <p:nvSpPr>
          <p:cNvPr id="20" name="Footer Placeholder 1"/>
          <p:cNvSpPr>
            <a:spLocks noGrp="1"/>
          </p:cNvSpPr>
          <p:nvPr>
            <p:ph type="ftr" sz="quarter" idx="11"/>
          </p:nvPr>
        </p:nvSpPr>
        <p:spPr>
          <a:xfrm>
            <a:off x="628650" y="6190297"/>
            <a:ext cx="5486400" cy="365125"/>
          </a:xfrm>
        </p:spPr>
        <p:txBody>
          <a:bodyPr/>
          <a:lstStyle/>
          <a:p>
            <a:r>
              <a:rPr lang="en-US" dirty="0" smtClean="0"/>
              <a:t>WORKING AT HEIGHTS – SFT FCX1012C</a:t>
            </a:r>
            <a:endParaRPr lang="en-US" dirty="0"/>
          </a:p>
        </p:txBody>
      </p:sp>
      <p:sp>
        <p:nvSpPr>
          <p:cNvPr id="2" name="TextBox 1"/>
          <p:cNvSpPr txBox="1"/>
          <p:nvPr/>
        </p:nvSpPr>
        <p:spPr>
          <a:xfrm>
            <a:off x="320563" y="1810045"/>
            <a:ext cx="8483468" cy="384721"/>
          </a:xfrm>
          <a:prstGeom prst="rect">
            <a:avLst/>
          </a:prstGeom>
          <a:noFill/>
        </p:spPr>
        <p:txBody>
          <a:bodyPr wrap="square" rtlCol="0">
            <a:spAutoFit/>
          </a:bodyPr>
          <a:lstStyle/>
          <a:p>
            <a:r>
              <a:rPr lang="en-US" sz="1900" i="1" dirty="0">
                <a:latin typeface="Arial" panose="020B0604020202020204" pitchFamily="34" charset="0"/>
                <a:ea typeface="Times New Roman" panose="02020603050405020304" pitchFamily="18" charset="0"/>
                <a:cs typeface="Arial" panose="020B0604020202020204" pitchFamily="34" charset="0"/>
              </a:rPr>
              <a:t>Deceleration distance + SF = Fall Clearance Distance &lt; distance to next level</a:t>
            </a:r>
          </a:p>
        </p:txBody>
      </p:sp>
    </p:spTree>
    <p:extLst>
      <p:ext uri="{BB962C8B-B14F-4D97-AF65-F5344CB8AC3E}">
        <p14:creationId xmlns:p14="http://schemas.microsoft.com/office/powerpoint/2010/main" val="2306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rot="16200000">
            <a:off x="5059350" y="2659645"/>
            <a:ext cx="6313462" cy="994172"/>
          </a:xfrm>
        </p:spPr>
        <p:txBody>
          <a:bodyPr>
            <a:normAutofit/>
          </a:bodyPr>
          <a:lstStyle/>
          <a:p>
            <a:r>
              <a:rPr lang="en-US" sz="3000" dirty="0" smtClean="0">
                <a:solidFill>
                  <a:srgbClr val="0099CC"/>
                </a:solidFill>
                <a:latin typeface="Arial Black" panose="020B0A04020102020204" pitchFamily="34" charset="0"/>
              </a:rPr>
              <a:t>MODULE 1: Fall Hazard Recognition</a:t>
            </a:r>
            <a:endParaRPr lang="en-US" sz="3000" dirty="0">
              <a:solidFill>
                <a:srgbClr val="0099CC"/>
              </a:solidFill>
              <a:latin typeface="Arial Black" panose="020B0A04020102020204" pitchFamily="34" charset="0"/>
            </a:endParaRPr>
          </a:p>
        </p:txBody>
      </p:sp>
    </p:spTree>
    <p:extLst>
      <p:ext uri="{BB962C8B-B14F-4D97-AF65-F5344CB8AC3E}">
        <p14:creationId xmlns:p14="http://schemas.microsoft.com/office/powerpoint/2010/main" val="84312554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348093" y="1369516"/>
            <a:ext cx="5550694" cy="3514964"/>
          </a:xfrm>
        </p:spPr>
        <p:txBody>
          <a:bodyPr/>
          <a:lstStyle/>
          <a:p>
            <a:pPr marL="0" indent="0">
              <a:buNone/>
            </a:pPr>
            <a:r>
              <a:rPr lang="en-US" dirty="0" smtClean="0"/>
              <a:t>SRL – Example 5: Pg. 87 in SG			</a:t>
            </a:r>
            <a:endParaRPr lang="en-US" dirty="0"/>
          </a:p>
        </p:txBody>
      </p:sp>
      <p:sp>
        <p:nvSpPr>
          <p:cNvPr id="130" name="TextBox 129"/>
          <p:cNvSpPr txBox="1"/>
          <p:nvPr/>
        </p:nvSpPr>
        <p:spPr>
          <a:xfrm>
            <a:off x="348092" y="2519150"/>
            <a:ext cx="6531271" cy="430887"/>
          </a:xfrm>
          <a:prstGeom prst="rect">
            <a:avLst/>
          </a:prstGeom>
          <a:noFill/>
        </p:spPr>
        <p:txBody>
          <a:bodyPr wrap="square" rtlCol="0">
            <a:spAutoFit/>
          </a:bodyPr>
          <a:lstStyle/>
          <a:p>
            <a:r>
              <a:rPr lang="en-US" sz="2200" b="1" dirty="0" smtClean="0">
                <a:solidFill>
                  <a:srgbClr val="C00000"/>
                </a:solidFill>
                <a:latin typeface="Arial" panose="020B0604020202020204" pitchFamily="34" charset="0"/>
                <a:cs typeface="Arial" panose="020B0604020202020204" pitchFamily="34" charset="0"/>
              </a:rPr>
              <a:t>__________ + Deceleration Distance</a:t>
            </a:r>
            <a:endParaRPr lang="en-US" sz="2200" b="1" dirty="0">
              <a:solidFill>
                <a:srgbClr val="C00000"/>
              </a:solidFill>
              <a:latin typeface="Arial" panose="020B0604020202020204" pitchFamily="34" charset="0"/>
              <a:cs typeface="Arial" panose="020B0604020202020204" pitchFamily="34" charset="0"/>
            </a:endParaRPr>
          </a:p>
        </p:txBody>
      </p:sp>
      <p:sp>
        <p:nvSpPr>
          <p:cNvPr id="132" name="TextBox 131"/>
          <p:cNvSpPr txBox="1"/>
          <p:nvPr/>
        </p:nvSpPr>
        <p:spPr>
          <a:xfrm>
            <a:off x="348092" y="3364589"/>
            <a:ext cx="5266494" cy="430887"/>
          </a:xfrm>
          <a:prstGeom prst="rect">
            <a:avLst/>
          </a:prstGeom>
          <a:noFill/>
        </p:spPr>
        <p:txBody>
          <a:bodyPr wrap="square" rtlCol="0">
            <a:spAutoFit/>
          </a:bodyPr>
          <a:lstStyle/>
          <a:p>
            <a:r>
              <a:rPr lang="en-US" sz="2200" b="1" dirty="0" smtClean="0">
                <a:solidFill>
                  <a:srgbClr val="6600CC"/>
                </a:solidFill>
                <a:latin typeface="Arial" panose="020B0604020202020204" pitchFamily="34" charset="0"/>
                <a:cs typeface="Arial" panose="020B0604020202020204" pitchFamily="34" charset="0"/>
              </a:rPr>
              <a:t>__________ + Safety </a:t>
            </a:r>
            <a:r>
              <a:rPr lang="en-US" sz="2200" b="1" dirty="0">
                <a:solidFill>
                  <a:srgbClr val="6600CC"/>
                </a:solidFill>
                <a:latin typeface="Arial" panose="020B0604020202020204" pitchFamily="34" charset="0"/>
                <a:cs typeface="Arial" panose="020B0604020202020204" pitchFamily="34" charset="0"/>
              </a:rPr>
              <a:t>Factor</a:t>
            </a:r>
          </a:p>
        </p:txBody>
      </p:sp>
      <p:sp>
        <p:nvSpPr>
          <p:cNvPr id="135" name="TextBox 134"/>
          <p:cNvSpPr txBox="1"/>
          <p:nvPr/>
        </p:nvSpPr>
        <p:spPr>
          <a:xfrm>
            <a:off x="656527" y="2513592"/>
            <a:ext cx="1210925"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3.5 ft.</a:t>
            </a:r>
          </a:p>
        </p:txBody>
      </p:sp>
      <p:sp>
        <p:nvSpPr>
          <p:cNvPr id="137" name="TextBox 136"/>
          <p:cNvSpPr txBox="1"/>
          <p:nvPr/>
        </p:nvSpPr>
        <p:spPr>
          <a:xfrm>
            <a:off x="902333" y="3400521"/>
            <a:ext cx="801447"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2 ft.</a:t>
            </a:r>
          </a:p>
        </p:txBody>
      </p:sp>
      <p:sp>
        <p:nvSpPr>
          <p:cNvPr id="17" name="Slide Number Placeholder 2"/>
          <p:cNvSpPr>
            <a:spLocks noGrp="1"/>
          </p:cNvSpPr>
          <p:nvPr>
            <p:ph type="sldNum" sz="quarter" idx="12"/>
          </p:nvPr>
        </p:nvSpPr>
        <p:spPr>
          <a:xfrm>
            <a:off x="7006363" y="6235937"/>
            <a:ext cx="1708785" cy="273844"/>
          </a:xfrm>
        </p:spPr>
        <p:txBody>
          <a:bodyPr/>
          <a:lstStyle/>
          <a:p>
            <a:pPr algn="ctr"/>
            <a:fld id="{25D3FF45-FB88-453A-A2AC-7EF0564DBF56}" type="slidenum">
              <a:rPr lang="en-US" smtClean="0"/>
              <a:pPr algn="ctr"/>
              <a:t>120</a:t>
            </a:fld>
            <a:endParaRPr lang="en-US" dirty="0"/>
          </a:p>
        </p:txBody>
      </p:sp>
      <p:sp>
        <p:nvSpPr>
          <p:cNvPr id="18" name="TextBox 17"/>
          <p:cNvSpPr txBox="1"/>
          <p:nvPr/>
        </p:nvSpPr>
        <p:spPr>
          <a:xfrm>
            <a:off x="389677" y="4248065"/>
            <a:ext cx="8285094" cy="430887"/>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__________ Working Height above Fall </a:t>
            </a:r>
            <a:r>
              <a:rPr lang="en-US" sz="2200" b="1" dirty="0">
                <a:latin typeface="Arial" panose="020B0604020202020204" pitchFamily="34" charset="0"/>
                <a:cs typeface="Arial" panose="020B0604020202020204" pitchFamily="34" charset="0"/>
              </a:rPr>
              <a:t>S</a:t>
            </a:r>
            <a:r>
              <a:rPr lang="en-US" sz="2200" b="1" dirty="0" smtClean="0">
                <a:latin typeface="Arial" panose="020B0604020202020204" pitchFamily="34" charset="0"/>
                <a:cs typeface="Arial" panose="020B0604020202020204" pitchFamily="34" charset="0"/>
              </a:rPr>
              <a:t>urface</a:t>
            </a:r>
            <a:endParaRPr lang="en-US" sz="2200" b="1" dirty="0">
              <a:latin typeface="Arial" panose="020B0604020202020204" pitchFamily="34" charset="0"/>
              <a:cs typeface="Arial" panose="020B0604020202020204" pitchFamily="34" charset="0"/>
            </a:endParaRPr>
          </a:p>
        </p:txBody>
      </p:sp>
      <p:sp>
        <p:nvSpPr>
          <p:cNvPr id="19" name="TextBox 18"/>
          <p:cNvSpPr txBox="1"/>
          <p:nvPr/>
        </p:nvSpPr>
        <p:spPr>
          <a:xfrm>
            <a:off x="773000" y="4223329"/>
            <a:ext cx="985148"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5</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ft.</a:t>
            </a:r>
          </a:p>
        </p:txBody>
      </p:sp>
      <p:sp>
        <p:nvSpPr>
          <p:cNvPr id="21" name="Text Placeholder 4"/>
          <p:cNvSpPr>
            <a:spLocks noGrp="1"/>
          </p:cNvSpPr>
          <p:nvPr>
            <p:ph type="body" sz="quarter" idx="15"/>
          </p:nvPr>
        </p:nvSpPr>
        <p:spPr>
          <a:xfrm>
            <a:off x="348093" y="615474"/>
            <a:ext cx="6236970" cy="763746"/>
          </a:xfrm>
        </p:spPr>
        <p:txBody>
          <a:bodyPr/>
          <a:lstStyle/>
          <a:p>
            <a:r>
              <a:rPr lang="en-US" dirty="0" smtClean="0"/>
              <a:t>Fall Dynamics</a:t>
            </a:r>
            <a:endParaRPr lang="en-US" dirty="0"/>
          </a:p>
        </p:txBody>
      </p:sp>
      <p:sp>
        <p:nvSpPr>
          <p:cNvPr id="20" name="Footer Placeholder 1"/>
          <p:cNvSpPr>
            <a:spLocks noGrp="1"/>
          </p:cNvSpPr>
          <p:nvPr>
            <p:ph type="ftr" sz="quarter" idx="11"/>
          </p:nvPr>
        </p:nvSpPr>
        <p:spPr>
          <a:xfrm>
            <a:off x="628650" y="6190297"/>
            <a:ext cx="5486400" cy="365125"/>
          </a:xfrm>
        </p:spPr>
        <p:txBody>
          <a:bodyPr/>
          <a:lstStyle/>
          <a:p>
            <a:r>
              <a:rPr lang="en-US" dirty="0" smtClean="0"/>
              <a:t>WORKING AT HEIGHTS – SFT FCX1012C</a:t>
            </a:r>
            <a:endParaRPr lang="en-US" dirty="0"/>
          </a:p>
        </p:txBody>
      </p:sp>
    </p:spTree>
    <p:extLst>
      <p:ext uri="{BB962C8B-B14F-4D97-AF65-F5344CB8AC3E}">
        <p14:creationId xmlns:p14="http://schemas.microsoft.com/office/powerpoint/2010/main" val="163163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P spid="1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121</a:t>
            </a:fld>
            <a:endParaRPr lang="en-US" dirty="0"/>
          </a:p>
        </p:txBody>
      </p:sp>
      <p:sp>
        <p:nvSpPr>
          <p:cNvPr id="4" name="Text Placeholder 3"/>
          <p:cNvSpPr>
            <a:spLocks noGrp="1"/>
          </p:cNvSpPr>
          <p:nvPr>
            <p:ph type="body" sz="quarter" idx="14"/>
          </p:nvPr>
        </p:nvSpPr>
        <p:spPr>
          <a:xfrm>
            <a:off x="358483" y="1379220"/>
            <a:ext cx="650713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activity </a:t>
            </a:r>
            <a:r>
              <a:rPr lang="en-US" dirty="0" smtClean="0">
                <a:solidFill>
                  <a:prstClr val="black"/>
                </a:solidFill>
              </a:rPr>
              <a:t>(SG p.89)</a:t>
            </a:r>
            <a:endParaRPr lang="en-US" dirty="0">
              <a:solidFill>
                <a:prstClr val="black"/>
              </a:solidFill>
            </a:endParaRPr>
          </a:p>
          <a:p>
            <a:pPr marL="457200" lvl="0" indent="-457200">
              <a:buFont typeface="+mj-lt"/>
              <a:buAutoNum type="arabicPeriod"/>
            </a:pPr>
            <a:r>
              <a:rPr lang="en-US" dirty="0">
                <a:solidFill>
                  <a:prstClr val="black"/>
                </a:solidFill>
              </a:rPr>
              <a:t>Take 5 minutes to complete the calculations for the scenario, and answer the questions</a:t>
            </a:r>
          </a:p>
          <a:p>
            <a:pPr marL="457200" lvl="0" indent="-457200">
              <a:buFont typeface="+mj-lt"/>
              <a:buAutoNum type="arabicPeriod"/>
            </a:pPr>
            <a:r>
              <a:rPr lang="en-US" dirty="0">
                <a:solidFill>
                  <a:prstClr val="black"/>
                </a:solidFill>
              </a:rPr>
              <a:t>Be prepared to share your results</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Calculate the Fall</a:t>
            </a:r>
            <a:endParaRPr lang="en-US" dirty="0"/>
          </a:p>
        </p:txBody>
      </p:sp>
      <p:sp>
        <p:nvSpPr>
          <p:cNvPr id="6" name="Rectangle 5"/>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8</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3468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p:txBody>
          <a:bodyPr/>
          <a:lstStyle/>
          <a:p>
            <a:pPr marL="0" indent="0">
              <a:buNone/>
            </a:pPr>
            <a:r>
              <a:rPr lang="en-US" dirty="0"/>
              <a:t>	</a:t>
            </a:r>
            <a:r>
              <a:rPr lang="en-US" dirty="0" smtClean="0"/>
              <a:t>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	</a:t>
            </a:r>
            <a:endParaRPr lang="en-US" dirty="0"/>
          </a:p>
        </p:txBody>
      </p:sp>
      <p:sp>
        <p:nvSpPr>
          <p:cNvPr id="4" name="Text Placeholder 3"/>
          <p:cNvSpPr>
            <a:spLocks noGrp="1"/>
          </p:cNvSpPr>
          <p:nvPr>
            <p:ph type="body" sz="quarter" idx="15"/>
          </p:nvPr>
        </p:nvSpPr>
        <p:spPr>
          <a:xfrm>
            <a:off x="358484" y="615474"/>
            <a:ext cx="6236970" cy="763746"/>
          </a:xfrm>
        </p:spPr>
        <p:txBody>
          <a:bodyPr/>
          <a:lstStyle/>
          <a:p>
            <a:r>
              <a:rPr lang="en-US" dirty="0" smtClean="0"/>
              <a:t>Calculate the Fall</a:t>
            </a:r>
            <a:endParaRPr lang="en-US" dirty="0"/>
          </a:p>
        </p:txBody>
      </p:sp>
      <p:sp>
        <p:nvSpPr>
          <p:cNvPr id="129" name="TextBox 128"/>
          <p:cNvSpPr txBox="1"/>
          <p:nvPr/>
        </p:nvSpPr>
        <p:spPr>
          <a:xfrm>
            <a:off x="3644057" y="1644685"/>
            <a:ext cx="5120801" cy="430887"/>
          </a:xfrm>
          <a:prstGeom prst="rect">
            <a:avLst/>
          </a:prstGeom>
          <a:noFill/>
        </p:spPr>
        <p:txBody>
          <a:bodyPr wrap="square" rtlCol="0">
            <a:spAutoFit/>
          </a:bodyPr>
          <a:lstStyle/>
          <a:p>
            <a:pPr fontAlgn="auto">
              <a:spcBef>
                <a:spcPts val="0"/>
              </a:spcBef>
              <a:spcAft>
                <a:spcPts val="0"/>
              </a:spcAft>
            </a:pPr>
            <a:r>
              <a:rPr lang="en-US" sz="2200" b="1" dirty="0" smtClean="0">
                <a:solidFill>
                  <a:srgbClr val="70AD47">
                    <a:lumMod val="75000"/>
                  </a:srgbClr>
                </a:solidFill>
                <a:latin typeface="Arial" panose="020B0604020202020204" pitchFamily="34" charset="0"/>
                <a:cs typeface="Arial" panose="020B0604020202020204" pitchFamily="34" charset="0"/>
              </a:rPr>
              <a:t>______ + Lanyard Length</a:t>
            </a:r>
            <a:endParaRPr lang="en-US" sz="2200" b="1" dirty="0">
              <a:solidFill>
                <a:srgbClr val="70AD47">
                  <a:lumMod val="75000"/>
                </a:srgbClr>
              </a:solidFill>
              <a:latin typeface="Arial" panose="020B0604020202020204" pitchFamily="34" charset="0"/>
              <a:cs typeface="Arial" panose="020B0604020202020204" pitchFamily="34" charset="0"/>
            </a:endParaRPr>
          </a:p>
        </p:txBody>
      </p:sp>
      <p:sp>
        <p:nvSpPr>
          <p:cNvPr id="130" name="TextBox 129"/>
          <p:cNvSpPr txBox="1"/>
          <p:nvPr/>
        </p:nvSpPr>
        <p:spPr>
          <a:xfrm>
            <a:off x="3644058" y="2324944"/>
            <a:ext cx="5299220" cy="430887"/>
          </a:xfrm>
          <a:prstGeom prst="rect">
            <a:avLst/>
          </a:prstGeom>
          <a:noFill/>
        </p:spPr>
        <p:txBody>
          <a:bodyPr wrap="square" rtlCol="0">
            <a:spAutoFit/>
          </a:bodyPr>
          <a:lstStyle/>
          <a:p>
            <a:pPr fontAlgn="auto">
              <a:spcBef>
                <a:spcPts val="0"/>
              </a:spcBef>
              <a:spcAft>
                <a:spcPts val="0"/>
              </a:spcAft>
            </a:pPr>
            <a:r>
              <a:rPr lang="en-US" sz="2000" b="1" dirty="0" smtClean="0">
                <a:solidFill>
                  <a:srgbClr val="C00000"/>
                </a:solidFill>
                <a:latin typeface="Arial" panose="020B0604020202020204" pitchFamily="34" charset="0"/>
                <a:cs typeface="Arial" panose="020B0604020202020204" pitchFamily="34" charset="0"/>
              </a:rPr>
              <a:t>______ </a:t>
            </a:r>
            <a:r>
              <a:rPr lang="en-US" sz="2200" b="1" dirty="0" smtClean="0">
                <a:solidFill>
                  <a:srgbClr val="C00000"/>
                </a:solidFill>
                <a:latin typeface="Arial" panose="020B0604020202020204" pitchFamily="34" charset="0"/>
                <a:cs typeface="Arial" panose="020B0604020202020204" pitchFamily="34" charset="0"/>
              </a:rPr>
              <a:t>+ Deceleration Distance</a:t>
            </a:r>
            <a:endParaRPr lang="en-US" sz="2200" b="1" dirty="0">
              <a:solidFill>
                <a:srgbClr val="C00000"/>
              </a:solidFill>
              <a:latin typeface="Arial" panose="020B0604020202020204" pitchFamily="34" charset="0"/>
              <a:cs typeface="Arial" panose="020B0604020202020204" pitchFamily="34" charset="0"/>
            </a:endParaRPr>
          </a:p>
        </p:txBody>
      </p:sp>
      <p:sp>
        <p:nvSpPr>
          <p:cNvPr id="131" name="TextBox 130"/>
          <p:cNvSpPr txBox="1"/>
          <p:nvPr/>
        </p:nvSpPr>
        <p:spPr>
          <a:xfrm>
            <a:off x="3644058" y="2999363"/>
            <a:ext cx="5299220" cy="430887"/>
          </a:xfrm>
          <a:prstGeom prst="rect">
            <a:avLst/>
          </a:prstGeom>
          <a:noFill/>
        </p:spPr>
        <p:txBody>
          <a:bodyPr wrap="square" rtlCol="0">
            <a:spAutoFit/>
          </a:bodyPr>
          <a:lstStyle/>
          <a:p>
            <a:pPr fontAlgn="auto">
              <a:spcBef>
                <a:spcPts val="0"/>
              </a:spcBef>
              <a:spcAft>
                <a:spcPts val="0"/>
              </a:spcAft>
            </a:pPr>
            <a:r>
              <a:rPr lang="en-US" sz="2000" b="1" dirty="0" smtClean="0">
                <a:solidFill>
                  <a:srgbClr val="4472C4"/>
                </a:solidFill>
                <a:latin typeface="Arial" panose="020B0604020202020204" pitchFamily="34" charset="0"/>
                <a:cs typeface="Arial" panose="020B0604020202020204" pitchFamily="34" charset="0"/>
              </a:rPr>
              <a:t>______ </a:t>
            </a:r>
            <a:r>
              <a:rPr lang="en-US" sz="2200" b="1" dirty="0" smtClean="0">
                <a:solidFill>
                  <a:srgbClr val="4472C4"/>
                </a:solidFill>
                <a:latin typeface="Arial" panose="020B0604020202020204" pitchFamily="34" charset="0"/>
                <a:cs typeface="Arial" panose="020B0604020202020204" pitchFamily="34" charset="0"/>
              </a:rPr>
              <a:t>+ Height of Suspended Worker</a:t>
            </a:r>
            <a:endParaRPr lang="en-US" sz="2200" b="1" dirty="0">
              <a:solidFill>
                <a:srgbClr val="4472C4"/>
              </a:solidFill>
              <a:latin typeface="Arial" panose="020B0604020202020204" pitchFamily="34" charset="0"/>
              <a:cs typeface="Arial" panose="020B0604020202020204" pitchFamily="34" charset="0"/>
            </a:endParaRPr>
          </a:p>
        </p:txBody>
      </p:sp>
      <p:sp>
        <p:nvSpPr>
          <p:cNvPr id="132" name="TextBox 131"/>
          <p:cNvSpPr txBox="1"/>
          <p:nvPr/>
        </p:nvSpPr>
        <p:spPr>
          <a:xfrm>
            <a:off x="3644058" y="3673781"/>
            <a:ext cx="5499942" cy="430887"/>
          </a:xfrm>
          <a:prstGeom prst="rect">
            <a:avLst/>
          </a:prstGeom>
          <a:noFill/>
        </p:spPr>
        <p:txBody>
          <a:bodyPr wrap="square" rtlCol="0">
            <a:spAutoFit/>
          </a:bodyPr>
          <a:lstStyle/>
          <a:p>
            <a:pPr fontAlgn="auto">
              <a:spcBef>
                <a:spcPts val="0"/>
              </a:spcBef>
              <a:spcAft>
                <a:spcPts val="0"/>
              </a:spcAft>
            </a:pPr>
            <a:r>
              <a:rPr lang="en-US" sz="2000" b="1" dirty="0" smtClean="0">
                <a:solidFill>
                  <a:srgbClr val="6600CC"/>
                </a:solidFill>
                <a:latin typeface="Arial" panose="020B0604020202020204" pitchFamily="34" charset="0"/>
                <a:cs typeface="Arial" panose="020B0604020202020204" pitchFamily="34" charset="0"/>
              </a:rPr>
              <a:t>______</a:t>
            </a:r>
            <a:r>
              <a:rPr lang="en-US" sz="2200" b="1" dirty="0" smtClean="0">
                <a:solidFill>
                  <a:srgbClr val="6600CC"/>
                </a:solidFill>
                <a:latin typeface="Arial" panose="020B0604020202020204" pitchFamily="34" charset="0"/>
                <a:cs typeface="Arial" panose="020B0604020202020204" pitchFamily="34" charset="0"/>
              </a:rPr>
              <a:t> + Safety Factor</a:t>
            </a:r>
            <a:endParaRPr lang="en-US" sz="2200" b="1" dirty="0">
              <a:solidFill>
                <a:srgbClr val="6600CC"/>
              </a:solidFill>
              <a:latin typeface="Arial" panose="020B0604020202020204" pitchFamily="34" charset="0"/>
              <a:cs typeface="Arial" panose="020B0604020202020204" pitchFamily="34" charset="0"/>
            </a:endParaRPr>
          </a:p>
        </p:txBody>
      </p:sp>
      <p:sp>
        <p:nvSpPr>
          <p:cNvPr id="133" name="TextBox 132"/>
          <p:cNvSpPr txBox="1"/>
          <p:nvPr/>
        </p:nvSpPr>
        <p:spPr>
          <a:xfrm>
            <a:off x="3644058" y="4525574"/>
            <a:ext cx="5499942" cy="430887"/>
          </a:xfrm>
          <a:prstGeom prst="rect">
            <a:avLst/>
          </a:prstGeom>
          <a:noFill/>
        </p:spPr>
        <p:txBody>
          <a:bodyPr wrap="square" rtlCol="0">
            <a:spAutoFit/>
          </a:bodyPr>
          <a:lstStyle/>
          <a:p>
            <a:pPr fontAlgn="auto">
              <a:spcBef>
                <a:spcPts val="0"/>
              </a:spcBef>
              <a:spcAft>
                <a:spcPts val="0"/>
              </a:spcAft>
            </a:pPr>
            <a:r>
              <a:rPr lang="en-US" sz="2000" b="1" dirty="0" smtClean="0">
                <a:solidFill>
                  <a:srgbClr val="009999"/>
                </a:solidFill>
                <a:latin typeface="Arial" panose="020B0604020202020204" pitchFamily="34" charset="0"/>
                <a:cs typeface="Arial" panose="020B0604020202020204" pitchFamily="34" charset="0"/>
              </a:rPr>
              <a:t>______ </a:t>
            </a:r>
            <a:r>
              <a:rPr lang="en-US" sz="2200" b="1" dirty="0" smtClean="0">
                <a:solidFill>
                  <a:srgbClr val="009999"/>
                </a:solidFill>
                <a:latin typeface="Arial" panose="020B0604020202020204" pitchFamily="34" charset="0"/>
                <a:cs typeface="Arial" panose="020B0604020202020204" pitchFamily="34" charset="0"/>
              </a:rPr>
              <a:t>= Fall Clearance Distance</a:t>
            </a:r>
            <a:endParaRPr lang="en-US" sz="2200" b="1" dirty="0">
              <a:solidFill>
                <a:srgbClr val="009999"/>
              </a:solidFill>
              <a:latin typeface="Arial" panose="020B0604020202020204" pitchFamily="34" charset="0"/>
              <a:cs typeface="Arial" panose="020B0604020202020204" pitchFamily="34" charset="0"/>
            </a:endParaRPr>
          </a:p>
        </p:txBody>
      </p:sp>
      <p:sp>
        <p:nvSpPr>
          <p:cNvPr id="134" name="TextBox 133"/>
          <p:cNvSpPr txBox="1"/>
          <p:nvPr/>
        </p:nvSpPr>
        <p:spPr>
          <a:xfrm>
            <a:off x="3899155" y="1625455"/>
            <a:ext cx="841837"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6 ft.</a:t>
            </a:r>
            <a:endParaRPr lang="en-US" sz="2200" dirty="0">
              <a:latin typeface="Arial" panose="020B0604020202020204" pitchFamily="34" charset="0"/>
              <a:cs typeface="Arial" panose="020B0604020202020204" pitchFamily="34" charset="0"/>
            </a:endParaRPr>
          </a:p>
        </p:txBody>
      </p:sp>
      <p:sp>
        <p:nvSpPr>
          <p:cNvPr id="135" name="TextBox 134"/>
          <p:cNvSpPr txBox="1"/>
          <p:nvPr/>
        </p:nvSpPr>
        <p:spPr>
          <a:xfrm>
            <a:off x="3703730" y="2326596"/>
            <a:ext cx="982937"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3.5 ft.</a:t>
            </a:r>
            <a:endParaRPr lang="en-US" sz="2200" dirty="0">
              <a:latin typeface="Arial" panose="020B0604020202020204" pitchFamily="34" charset="0"/>
              <a:cs typeface="Arial" panose="020B0604020202020204" pitchFamily="34" charset="0"/>
            </a:endParaRPr>
          </a:p>
        </p:txBody>
      </p:sp>
      <p:sp>
        <p:nvSpPr>
          <p:cNvPr id="136" name="TextBox 135"/>
          <p:cNvSpPr txBox="1"/>
          <p:nvPr/>
        </p:nvSpPr>
        <p:spPr>
          <a:xfrm>
            <a:off x="3918315" y="2982339"/>
            <a:ext cx="672153"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6 ft.</a:t>
            </a:r>
            <a:endParaRPr lang="en-US" sz="2200" dirty="0">
              <a:latin typeface="Arial" panose="020B0604020202020204" pitchFamily="34" charset="0"/>
              <a:cs typeface="Arial" panose="020B0604020202020204" pitchFamily="34" charset="0"/>
            </a:endParaRPr>
          </a:p>
        </p:txBody>
      </p:sp>
      <p:sp>
        <p:nvSpPr>
          <p:cNvPr id="137" name="TextBox 136"/>
          <p:cNvSpPr txBox="1"/>
          <p:nvPr/>
        </p:nvSpPr>
        <p:spPr>
          <a:xfrm>
            <a:off x="3927808" y="3599690"/>
            <a:ext cx="653166"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2 ft.</a:t>
            </a:r>
            <a:endParaRPr lang="en-US" sz="2200" dirty="0">
              <a:latin typeface="Arial" panose="020B0604020202020204" pitchFamily="34" charset="0"/>
              <a:cs typeface="Arial" panose="020B0604020202020204" pitchFamily="34" charset="0"/>
            </a:endParaRPr>
          </a:p>
        </p:txBody>
      </p:sp>
      <p:sp>
        <p:nvSpPr>
          <p:cNvPr id="138" name="TextBox 137"/>
          <p:cNvSpPr txBox="1"/>
          <p:nvPr/>
        </p:nvSpPr>
        <p:spPr>
          <a:xfrm>
            <a:off x="3596274" y="4494797"/>
            <a:ext cx="1055319"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17.5 ft.</a:t>
            </a:r>
            <a:endParaRPr lang="en-US" sz="2200" dirty="0">
              <a:latin typeface="Arial" panose="020B0604020202020204" pitchFamily="34" charset="0"/>
              <a:cs typeface="Arial" panose="020B0604020202020204" pitchFamily="34" charset="0"/>
            </a:endParaRPr>
          </a:p>
        </p:txBody>
      </p:sp>
      <p:sp>
        <p:nvSpPr>
          <p:cNvPr id="16" name="Footer Placeholder 1"/>
          <p:cNvSpPr>
            <a:spLocks noGrp="1"/>
          </p:cNvSpPr>
          <p:nvPr>
            <p:ph type="ftr" sz="quarter" idx="11"/>
          </p:nvPr>
        </p:nvSpPr>
        <p:spPr>
          <a:xfrm>
            <a:off x="628650" y="6190297"/>
            <a:ext cx="5486400" cy="365125"/>
          </a:xfrm>
        </p:spPr>
        <p:txBody>
          <a:bodyPr/>
          <a:lstStyle/>
          <a:p>
            <a:r>
              <a:rPr lang="en-US" dirty="0" smtClean="0"/>
              <a:t>WORKING AT HEIGHTS – SFT FCX1012C</a:t>
            </a:r>
            <a:endParaRPr lang="en-US" dirty="0"/>
          </a:p>
        </p:txBody>
      </p:sp>
      <p:sp>
        <p:nvSpPr>
          <p:cNvPr id="17" name="Slide Number Placeholder 2"/>
          <p:cNvSpPr>
            <a:spLocks noGrp="1"/>
          </p:cNvSpPr>
          <p:nvPr>
            <p:ph type="sldNum" sz="quarter" idx="12"/>
          </p:nvPr>
        </p:nvSpPr>
        <p:spPr>
          <a:xfrm>
            <a:off x="6865620" y="6157595"/>
            <a:ext cx="2278380" cy="365125"/>
          </a:xfrm>
        </p:spPr>
        <p:txBody>
          <a:bodyPr/>
          <a:lstStyle/>
          <a:p>
            <a:pPr algn="ctr"/>
            <a:fld id="{25D3FF45-FB88-453A-A2AC-7EF0564DBF56}" type="slidenum">
              <a:rPr lang="en-US" smtClean="0"/>
              <a:pPr algn="ctr"/>
              <a:t>122</a:t>
            </a:fld>
            <a:endParaRPr lang="en-US" dirty="0"/>
          </a:p>
        </p:txBody>
      </p:sp>
      <p:sp>
        <p:nvSpPr>
          <p:cNvPr id="19" name="TextBox 18"/>
          <p:cNvSpPr txBox="1"/>
          <p:nvPr/>
        </p:nvSpPr>
        <p:spPr>
          <a:xfrm>
            <a:off x="3644058" y="5086101"/>
            <a:ext cx="5386926" cy="769441"/>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______ </a:t>
            </a:r>
            <a:r>
              <a:rPr lang="en-US" sz="2200" b="1" dirty="0">
                <a:latin typeface="Arial" panose="020B0604020202020204" pitchFamily="34" charset="0"/>
                <a:cs typeface="Arial" panose="020B0604020202020204" pitchFamily="34" charset="0"/>
              </a:rPr>
              <a:t>Height of Anchor Point </a:t>
            </a:r>
            <a:r>
              <a:rPr lang="en-US" sz="2200" b="1" dirty="0" smtClean="0">
                <a:latin typeface="Arial" panose="020B0604020202020204" pitchFamily="34" charset="0"/>
                <a:cs typeface="Arial" panose="020B0604020202020204" pitchFamily="34" charset="0"/>
              </a:rPr>
              <a:t>above </a:t>
            </a:r>
          </a:p>
          <a:p>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Fall </a:t>
            </a:r>
            <a:r>
              <a:rPr lang="en-US" sz="2200" b="1" dirty="0">
                <a:latin typeface="Arial" panose="020B0604020202020204" pitchFamily="34" charset="0"/>
                <a:cs typeface="Arial" panose="020B0604020202020204" pitchFamily="34" charset="0"/>
              </a:rPr>
              <a:t>S</a:t>
            </a:r>
            <a:r>
              <a:rPr lang="en-US" sz="2200" b="1" dirty="0" smtClean="0">
                <a:latin typeface="Arial" panose="020B0604020202020204" pitchFamily="34" charset="0"/>
                <a:cs typeface="Arial" panose="020B0604020202020204" pitchFamily="34" charset="0"/>
              </a:rPr>
              <a:t>urface</a:t>
            </a:r>
            <a:endParaRPr lang="en-US" sz="2200" b="1" dirty="0">
              <a:latin typeface="Arial" panose="020B0604020202020204" pitchFamily="34" charset="0"/>
              <a:cs typeface="Arial" panose="020B0604020202020204" pitchFamily="34" charset="0"/>
            </a:endParaRPr>
          </a:p>
        </p:txBody>
      </p:sp>
      <p:sp>
        <p:nvSpPr>
          <p:cNvPr id="20" name="TextBox 19"/>
          <p:cNvSpPr txBox="1"/>
          <p:nvPr/>
        </p:nvSpPr>
        <p:spPr>
          <a:xfrm>
            <a:off x="3814644" y="5029573"/>
            <a:ext cx="906483"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17 ft.</a:t>
            </a: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0981" y="1750655"/>
            <a:ext cx="3284906" cy="3846251"/>
          </a:xfrm>
          <a:prstGeom prst="rect">
            <a:avLst/>
          </a:prstGeom>
        </p:spPr>
      </p:pic>
    </p:spTree>
    <p:extLst>
      <p:ext uri="{BB962C8B-B14F-4D97-AF65-F5344CB8AC3E}">
        <p14:creationId xmlns:p14="http://schemas.microsoft.com/office/powerpoint/2010/main" val="411366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p:bldP spid="137" grpId="0"/>
      <p:bldP spid="138" grpId="0"/>
      <p:bldP spid="2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p:txBody>
          <a:bodyPr/>
          <a:lstStyle/>
          <a:p>
            <a:pPr marL="0" indent="0">
              <a:buNone/>
            </a:pPr>
            <a:r>
              <a:rPr lang="en-US" dirty="0"/>
              <a:t>	</a:t>
            </a:r>
            <a:r>
              <a:rPr lang="en-US" dirty="0" smtClean="0"/>
              <a:t>		</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a:t>
            </a:r>
            <a:endParaRPr lang="en-US" dirty="0"/>
          </a:p>
        </p:txBody>
      </p:sp>
      <p:sp>
        <p:nvSpPr>
          <p:cNvPr id="4" name="Text Placeholder 3"/>
          <p:cNvSpPr>
            <a:spLocks noGrp="1"/>
          </p:cNvSpPr>
          <p:nvPr>
            <p:ph type="body" sz="quarter" idx="15"/>
          </p:nvPr>
        </p:nvSpPr>
        <p:spPr>
          <a:xfrm>
            <a:off x="358484" y="615474"/>
            <a:ext cx="6236970" cy="763746"/>
          </a:xfrm>
        </p:spPr>
        <p:txBody>
          <a:bodyPr/>
          <a:lstStyle/>
          <a:p>
            <a:r>
              <a:rPr lang="en-US" dirty="0" smtClean="0"/>
              <a:t>Calculate the Fall</a:t>
            </a:r>
            <a:endParaRPr lang="en-US" dirty="0"/>
          </a:p>
        </p:txBody>
      </p:sp>
      <p:sp>
        <p:nvSpPr>
          <p:cNvPr id="129" name="TextBox 128"/>
          <p:cNvSpPr txBox="1"/>
          <p:nvPr/>
        </p:nvSpPr>
        <p:spPr>
          <a:xfrm>
            <a:off x="358485" y="1304941"/>
            <a:ext cx="7434698" cy="430887"/>
          </a:xfrm>
          <a:prstGeom prst="rect">
            <a:avLst/>
          </a:prstGeom>
          <a:noFill/>
        </p:spPr>
        <p:txBody>
          <a:bodyPr wrap="square" rtlCol="0">
            <a:spAutoFit/>
          </a:bodyPr>
          <a:lstStyle/>
          <a:p>
            <a:pPr fontAlgn="auto">
              <a:spcBef>
                <a:spcPts val="0"/>
              </a:spcBef>
              <a:spcAft>
                <a:spcPts val="0"/>
              </a:spcAft>
            </a:pPr>
            <a:r>
              <a:rPr lang="en-US" sz="2200" dirty="0" smtClean="0">
                <a:latin typeface="Arial" panose="020B0604020202020204" pitchFamily="34" charset="0"/>
                <a:cs typeface="Arial" panose="020B0604020202020204" pitchFamily="34" charset="0"/>
              </a:rPr>
              <a:t>________: Height of Anchor Point above Working </a:t>
            </a:r>
            <a:r>
              <a:rPr lang="en-US" sz="2200" dirty="0">
                <a:latin typeface="Arial" panose="020B0604020202020204" pitchFamily="34" charset="0"/>
                <a:cs typeface="Arial" panose="020B0604020202020204" pitchFamily="34" charset="0"/>
              </a:rPr>
              <a:t>S</a:t>
            </a:r>
            <a:r>
              <a:rPr lang="en-US" sz="2200" dirty="0" smtClean="0">
                <a:latin typeface="Arial" panose="020B0604020202020204" pitchFamily="34" charset="0"/>
                <a:cs typeface="Arial" panose="020B0604020202020204" pitchFamily="34" charset="0"/>
              </a:rPr>
              <a:t>urface</a:t>
            </a:r>
            <a:endParaRPr lang="en-US" sz="2200" dirty="0">
              <a:latin typeface="Arial" panose="020B0604020202020204" pitchFamily="34" charset="0"/>
              <a:cs typeface="Arial" panose="020B0604020202020204" pitchFamily="34" charset="0"/>
            </a:endParaRPr>
          </a:p>
        </p:txBody>
      </p:sp>
      <p:sp>
        <p:nvSpPr>
          <p:cNvPr id="130" name="TextBox 129"/>
          <p:cNvSpPr txBox="1"/>
          <p:nvPr/>
        </p:nvSpPr>
        <p:spPr>
          <a:xfrm>
            <a:off x="358484" y="1807215"/>
            <a:ext cx="4139444" cy="430887"/>
          </a:xfrm>
          <a:prstGeom prst="rect">
            <a:avLst/>
          </a:prstGeom>
          <a:noFill/>
        </p:spPr>
        <p:txBody>
          <a:bodyPr wrap="square" rtlCol="0">
            <a:spAutoFit/>
          </a:bodyPr>
          <a:lstStyle/>
          <a:p>
            <a:pPr fontAlgn="auto">
              <a:spcBef>
                <a:spcPts val="0"/>
              </a:spcBef>
              <a:spcAft>
                <a:spcPts val="0"/>
              </a:spcAft>
            </a:pPr>
            <a:r>
              <a:rPr lang="en-US" sz="2200" dirty="0" smtClean="0">
                <a:latin typeface="Arial" panose="020B0604020202020204" pitchFamily="34" charset="0"/>
                <a:cs typeface="Arial" panose="020B0604020202020204" pitchFamily="34" charset="0"/>
              </a:rPr>
              <a:t>________: Height of D-ring</a:t>
            </a:r>
            <a:endParaRPr lang="en-US" sz="2200" dirty="0">
              <a:latin typeface="Arial" panose="020B0604020202020204" pitchFamily="34" charset="0"/>
              <a:cs typeface="Arial" panose="020B0604020202020204" pitchFamily="34" charset="0"/>
            </a:endParaRPr>
          </a:p>
        </p:txBody>
      </p:sp>
      <p:sp>
        <p:nvSpPr>
          <p:cNvPr id="131" name="TextBox 130"/>
          <p:cNvSpPr txBox="1"/>
          <p:nvPr/>
        </p:nvSpPr>
        <p:spPr>
          <a:xfrm>
            <a:off x="358484" y="2280484"/>
            <a:ext cx="4453633" cy="430887"/>
          </a:xfrm>
          <a:prstGeom prst="rect">
            <a:avLst/>
          </a:prstGeom>
          <a:noFill/>
        </p:spPr>
        <p:txBody>
          <a:bodyPr wrap="square" rtlCol="0">
            <a:spAutoFit/>
          </a:bodyPr>
          <a:lstStyle/>
          <a:p>
            <a:pPr fontAlgn="auto">
              <a:spcBef>
                <a:spcPts val="0"/>
              </a:spcBef>
              <a:spcAft>
                <a:spcPts val="0"/>
              </a:spcAft>
            </a:pPr>
            <a:r>
              <a:rPr lang="en-US" sz="2200" dirty="0" smtClean="0">
                <a:latin typeface="Arial" panose="020B0604020202020204" pitchFamily="34" charset="0"/>
                <a:cs typeface="Arial" panose="020B0604020202020204" pitchFamily="34" charset="0"/>
              </a:rPr>
              <a:t>________: Free Fall Distance</a:t>
            </a:r>
            <a:endParaRPr lang="en-US" sz="2200" dirty="0">
              <a:latin typeface="Arial" panose="020B0604020202020204" pitchFamily="34" charset="0"/>
              <a:cs typeface="Arial" panose="020B0604020202020204" pitchFamily="34" charset="0"/>
            </a:endParaRPr>
          </a:p>
        </p:txBody>
      </p:sp>
      <p:sp>
        <p:nvSpPr>
          <p:cNvPr id="136" name="TextBox 135"/>
          <p:cNvSpPr txBox="1"/>
          <p:nvPr/>
        </p:nvSpPr>
        <p:spPr>
          <a:xfrm>
            <a:off x="856235" y="1815561"/>
            <a:ext cx="672153"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5</a:t>
            </a:r>
            <a:r>
              <a:rPr lang="en-US" sz="2200" dirty="0" smtClean="0">
                <a:latin typeface="Arial" panose="020B0604020202020204" pitchFamily="34" charset="0"/>
                <a:cs typeface="Arial" panose="020B0604020202020204" pitchFamily="34" charset="0"/>
              </a:rPr>
              <a:t> ft.</a:t>
            </a:r>
            <a:endParaRPr lang="en-US" sz="2200" dirty="0">
              <a:latin typeface="Arial" panose="020B0604020202020204" pitchFamily="34" charset="0"/>
              <a:cs typeface="Arial" panose="020B0604020202020204" pitchFamily="34" charset="0"/>
            </a:endParaRPr>
          </a:p>
        </p:txBody>
      </p:sp>
      <p:sp>
        <p:nvSpPr>
          <p:cNvPr id="137" name="TextBox 136"/>
          <p:cNvSpPr txBox="1"/>
          <p:nvPr/>
        </p:nvSpPr>
        <p:spPr>
          <a:xfrm>
            <a:off x="845844" y="1336838"/>
            <a:ext cx="653166"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7</a:t>
            </a:r>
            <a:r>
              <a:rPr lang="en-US" sz="2200" dirty="0" smtClean="0">
                <a:latin typeface="Arial" panose="020B0604020202020204" pitchFamily="34" charset="0"/>
                <a:cs typeface="Arial" panose="020B0604020202020204" pitchFamily="34" charset="0"/>
              </a:rPr>
              <a:t> ft.</a:t>
            </a:r>
            <a:endParaRPr lang="en-US" sz="2200" dirty="0">
              <a:latin typeface="Arial" panose="020B0604020202020204" pitchFamily="34" charset="0"/>
              <a:cs typeface="Arial" panose="020B0604020202020204" pitchFamily="34" charset="0"/>
            </a:endParaRPr>
          </a:p>
        </p:txBody>
      </p:sp>
      <p:sp>
        <p:nvSpPr>
          <p:cNvPr id="138" name="TextBox 137"/>
          <p:cNvSpPr txBox="1"/>
          <p:nvPr/>
        </p:nvSpPr>
        <p:spPr>
          <a:xfrm>
            <a:off x="845844" y="2323557"/>
            <a:ext cx="653166" cy="430887"/>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4 ft.</a:t>
            </a:r>
            <a:endParaRPr lang="en-US" sz="2200" dirty="0">
              <a:latin typeface="Arial" panose="020B0604020202020204" pitchFamily="34" charset="0"/>
              <a:cs typeface="Arial" panose="020B0604020202020204" pitchFamily="34" charset="0"/>
            </a:endParaRPr>
          </a:p>
        </p:txBody>
      </p:sp>
      <p:sp>
        <p:nvSpPr>
          <p:cNvPr id="16" name="Footer Placeholder 1"/>
          <p:cNvSpPr>
            <a:spLocks noGrp="1"/>
          </p:cNvSpPr>
          <p:nvPr>
            <p:ph type="ftr" sz="quarter" idx="11"/>
          </p:nvPr>
        </p:nvSpPr>
        <p:spPr>
          <a:xfrm>
            <a:off x="628650" y="6190297"/>
            <a:ext cx="5486400" cy="365125"/>
          </a:xfrm>
        </p:spPr>
        <p:txBody>
          <a:bodyPr/>
          <a:lstStyle/>
          <a:p>
            <a:r>
              <a:rPr lang="en-US" dirty="0" smtClean="0"/>
              <a:t>WORKING AT HEIGHTS – SFT FCX1012C</a:t>
            </a:r>
            <a:endParaRPr lang="en-US" dirty="0"/>
          </a:p>
        </p:txBody>
      </p:sp>
      <p:sp>
        <p:nvSpPr>
          <p:cNvPr id="17" name="Slide Number Placeholder 2"/>
          <p:cNvSpPr>
            <a:spLocks noGrp="1"/>
          </p:cNvSpPr>
          <p:nvPr>
            <p:ph type="sldNum" sz="quarter" idx="12"/>
          </p:nvPr>
        </p:nvSpPr>
        <p:spPr>
          <a:xfrm>
            <a:off x="6865620" y="6157595"/>
            <a:ext cx="2278380" cy="365125"/>
          </a:xfrm>
        </p:spPr>
        <p:txBody>
          <a:bodyPr/>
          <a:lstStyle/>
          <a:p>
            <a:pPr algn="ctr"/>
            <a:fld id="{25D3FF45-FB88-453A-A2AC-7EF0564DBF56}" type="slidenum">
              <a:rPr lang="en-US" smtClean="0"/>
              <a:pPr algn="ctr"/>
              <a:t>123</a:t>
            </a:fld>
            <a:endParaRPr lang="en-US" dirty="0"/>
          </a:p>
        </p:txBody>
      </p:sp>
    </p:spTree>
    <p:extLst>
      <p:ext uri="{BB962C8B-B14F-4D97-AF65-F5344CB8AC3E}">
        <p14:creationId xmlns:p14="http://schemas.microsoft.com/office/powerpoint/2010/main" val="80420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124</a:t>
            </a:fld>
            <a:endParaRPr lang="en-US" dirty="0"/>
          </a:p>
        </p:txBody>
      </p:sp>
      <p:sp>
        <p:nvSpPr>
          <p:cNvPr id="4" name="Text Placeholder 3"/>
          <p:cNvSpPr>
            <a:spLocks noGrp="1"/>
          </p:cNvSpPr>
          <p:nvPr>
            <p:ph type="body" sz="quarter" idx="14"/>
          </p:nvPr>
        </p:nvSpPr>
        <p:spPr>
          <a:xfrm>
            <a:off x="358484" y="1350484"/>
            <a:ext cx="6507136" cy="4486752"/>
          </a:xfrm>
        </p:spPr>
        <p:txBody>
          <a:bodyPr/>
          <a:lstStyle/>
          <a:p>
            <a:r>
              <a:rPr lang="en-US" dirty="0" smtClean="0"/>
              <a:t>Are you performing the work in a safe manner?</a:t>
            </a:r>
          </a:p>
          <a:p>
            <a:r>
              <a:rPr lang="en-US" dirty="0" smtClean="0"/>
              <a:t>Is your free fall distance less than the maximum allowable distance?</a:t>
            </a:r>
          </a:p>
          <a:p>
            <a:r>
              <a:rPr lang="en-US" dirty="0" smtClean="0"/>
              <a:t>What are at least two aspects of this job that you could change in order to better protect yourself?</a:t>
            </a:r>
          </a:p>
          <a:p>
            <a:pPr lvl="1"/>
            <a:r>
              <a:rPr lang="en-US" dirty="0" smtClean="0"/>
              <a:t>Raise the anchor point</a:t>
            </a:r>
          </a:p>
          <a:p>
            <a:pPr lvl="1"/>
            <a:r>
              <a:rPr lang="en-US" dirty="0" smtClean="0"/>
              <a:t>Use a shorter lanyard</a:t>
            </a:r>
          </a:p>
          <a:p>
            <a:pPr lvl="1"/>
            <a:r>
              <a:rPr lang="en-US" dirty="0" smtClean="0"/>
              <a:t>Use an aerial work platform (AWP)</a:t>
            </a:r>
          </a:p>
          <a:p>
            <a:pPr lvl="1"/>
            <a:r>
              <a:rPr lang="en-US" dirty="0" smtClean="0"/>
              <a:t>Switch to an SRL</a:t>
            </a:r>
            <a:endParaRPr lang="en-US" dirty="0"/>
          </a:p>
        </p:txBody>
      </p:sp>
      <p:sp>
        <p:nvSpPr>
          <p:cNvPr id="5" name="Text Placeholder 4"/>
          <p:cNvSpPr>
            <a:spLocks noGrp="1"/>
          </p:cNvSpPr>
          <p:nvPr>
            <p:ph type="body" sz="quarter" idx="15"/>
          </p:nvPr>
        </p:nvSpPr>
        <p:spPr>
          <a:xfrm>
            <a:off x="358484" y="581495"/>
            <a:ext cx="6236970" cy="1891506"/>
          </a:xfrm>
        </p:spPr>
        <p:txBody>
          <a:bodyPr/>
          <a:lstStyle/>
          <a:p>
            <a:r>
              <a:rPr lang="en-US" dirty="0" smtClean="0"/>
              <a:t>Calculate the Fall</a:t>
            </a:r>
            <a:endParaRPr lang="en-US" dirty="0"/>
          </a:p>
        </p:txBody>
      </p:sp>
      <p:sp>
        <p:nvSpPr>
          <p:cNvPr id="6" name="TextBox 5"/>
          <p:cNvSpPr txBox="1"/>
          <p:nvPr/>
        </p:nvSpPr>
        <p:spPr>
          <a:xfrm>
            <a:off x="6594335" y="1342582"/>
            <a:ext cx="732588" cy="430887"/>
          </a:xfrm>
          <a:prstGeom prst="rect">
            <a:avLst/>
          </a:prstGeom>
          <a:noFill/>
          <a:ln w="19050">
            <a:noFill/>
          </a:ln>
        </p:spPr>
        <p:txBody>
          <a:bodyPr wrap="square" rtlCol="0">
            <a:spAutoFit/>
          </a:bodyPr>
          <a:lstStyle/>
          <a:p>
            <a:r>
              <a:rPr lang="en-US" sz="2200" b="1" dirty="0" smtClean="0">
                <a:solidFill>
                  <a:srgbClr val="0099CC"/>
                </a:solidFill>
                <a:latin typeface="Arial" panose="020B0604020202020204" pitchFamily="34" charset="0"/>
                <a:cs typeface="Arial" panose="020B0604020202020204" pitchFamily="34" charset="0"/>
              </a:rPr>
              <a:t>No</a:t>
            </a:r>
            <a:endParaRPr lang="en-US" sz="2200" b="1" dirty="0">
              <a:solidFill>
                <a:srgbClr val="0099CC"/>
              </a:solidFill>
              <a:latin typeface="Arial" panose="020B0604020202020204" pitchFamily="34" charset="0"/>
              <a:cs typeface="Arial" panose="020B0604020202020204" pitchFamily="34" charset="0"/>
            </a:endParaRPr>
          </a:p>
        </p:txBody>
      </p:sp>
      <p:sp>
        <p:nvSpPr>
          <p:cNvPr id="7" name="TextBox 6"/>
          <p:cNvSpPr txBox="1"/>
          <p:nvPr/>
        </p:nvSpPr>
        <p:spPr>
          <a:xfrm>
            <a:off x="3205683" y="2038825"/>
            <a:ext cx="674941" cy="430887"/>
          </a:xfrm>
          <a:prstGeom prst="rect">
            <a:avLst/>
          </a:prstGeom>
          <a:noFill/>
          <a:ln w="19050">
            <a:noFill/>
          </a:ln>
        </p:spPr>
        <p:txBody>
          <a:bodyPr wrap="square" rtlCol="0">
            <a:spAutoFit/>
          </a:bodyPr>
          <a:lstStyle/>
          <a:p>
            <a:r>
              <a:rPr lang="en-US" sz="2200" b="1" dirty="0" smtClean="0">
                <a:solidFill>
                  <a:srgbClr val="0099CC"/>
                </a:solidFill>
                <a:latin typeface="Arial" panose="020B0604020202020204" pitchFamily="34" charset="0"/>
                <a:cs typeface="Arial" panose="020B0604020202020204" pitchFamily="34" charset="0"/>
              </a:rPr>
              <a:t>Yes</a:t>
            </a:r>
            <a:endParaRPr lang="en-US" sz="2200" b="1"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0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125</a:t>
            </a:fld>
            <a:endParaRPr lang="en-US" dirty="0"/>
          </a:p>
        </p:txBody>
      </p:sp>
      <p:sp>
        <p:nvSpPr>
          <p:cNvPr id="4" name="Text Placeholder 3"/>
          <p:cNvSpPr>
            <a:spLocks noGrp="1"/>
          </p:cNvSpPr>
          <p:nvPr>
            <p:ph type="body" sz="quarter" idx="14"/>
          </p:nvPr>
        </p:nvSpPr>
        <p:spPr>
          <a:xfrm>
            <a:off x="358484" y="1348047"/>
            <a:ext cx="6507136" cy="4686618"/>
          </a:xfrm>
        </p:spPr>
        <p:txBody>
          <a:bodyPr/>
          <a:lstStyle/>
          <a:p>
            <a:r>
              <a:rPr lang="en-US" dirty="0" smtClean="0"/>
              <a:t>Why is it important to understand fall dynamics prior to working on a job?</a:t>
            </a:r>
          </a:p>
          <a:p>
            <a:r>
              <a:rPr lang="en-US" dirty="0" smtClean="0"/>
              <a:t>How can the location of the anchor affect a fall?</a:t>
            </a:r>
          </a:p>
          <a:p>
            <a:r>
              <a:rPr lang="en-US" dirty="0" smtClean="0"/>
              <a:t>How is a fall altered if you are connected to a lanyard versus an SRL?</a:t>
            </a:r>
          </a:p>
          <a:p>
            <a:endParaRPr lang="en-US" dirty="0"/>
          </a:p>
          <a:p>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303533861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126</a:t>
            </a:fld>
            <a:endParaRPr lang="en-US" dirty="0"/>
          </a:p>
        </p:txBody>
      </p:sp>
      <p:sp>
        <p:nvSpPr>
          <p:cNvPr id="4" name="Text Placeholder 3"/>
          <p:cNvSpPr>
            <a:spLocks noGrp="1"/>
          </p:cNvSpPr>
          <p:nvPr>
            <p:ph type="body" sz="quarter" idx="14"/>
          </p:nvPr>
        </p:nvSpPr>
        <p:spPr>
          <a:xfrm>
            <a:off x="358483" y="1358438"/>
            <a:ext cx="650713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Quiz </a:t>
            </a:r>
            <a:r>
              <a:rPr lang="en-US" dirty="0">
                <a:solidFill>
                  <a:prstClr val="black"/>
                </a:solidFill>
              </a:rPr>
              <a:t>in the Student </a:t>
            </a:r>
            <a:r>
              <a:rPr lang="en-US" dirty="0" smtClean="0">
                <a:solidFill>
                  <a:prstClr val="black"/>
                </a:solidFill>
              </a:rPr>
              <a:t>Guide (p. 90)</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5 Quiz</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Quiz</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62914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127</a:t>
            </a:fld>
            <a:endParaRPr lang="en-US" dirty="0"/>
          </a:p>
        </p:txBody>
      </p:sp>
      <p:sp>
        <p:nvSpPr>
          <p:cNvPr id="4" name="Text Placeholder 3"/>
          <p:cNvSpPr>
            <a:spLocks noGrp="1"/>
          </p:cNvSpPr>
          <p:nvPr>
            <p:ph type="body" sz="quarter" idx="14"/>
          </p:nvPr>
        </p:nvSpPr>
        <p:spPr>
          <a:xfrm>
            <a:off x="358485" y="1348047"/>
            <a:ext cx="6883979" cy="4686618"/>
          </a:xfrm>
        </p:spPr>
        <p:txBody>
          <a:bodyPr/>
          <a:lstStyle/>
          <a:p>
            <a:pPr marL="457200" indent="-457200">
              <a:buFont typeface="+mj-lt"/>
              <a:buAutoNum type="arabicPeriod"/>
            </a:pPr>
            <a:r>
              <a:rPr lang="en-US" dirty="0" smtClean="0"/>
              <a:t>What can cause a swing fall?</a:t>
            </a:r>
          </a:p>
          <a:p>
            <a:pPr marL="914400" lvl="1" indent="-457200">
              <a:buFont typeface="+mj-lt"/>
              <a:buAutoNum type="alphaLcPeriod"/>
            </a:pPr>
            <a:r>
              <a:rPr lang="en-US" dirty="0" smtClean="0"/>
              <a:t>There is too much slack in the lanyard</a:t>
            </a:r>
          </a:p>
          <a:p>
            <a:pPr marL="914400" lvl="1" indent="-457200">
              <a:buFont typeface="+mj-lt"/>
              <a:buAutoNum type="alphaLcPeriod"/>
            </a:pPr>
            <a:r>
              <a:rPr lang="en-US" dirty="0" smtClean="0"/>
              <a:t>The body harnesses are not worn properly</a:t>
            </a:r>
          </a:p>
          <a:p>
            <a:pPr marL="914400" lvl="1" indent="-457200">
              <a:buFont typeface="+mj-lt"/>
              <a:buAutoNum type="alphaLcPeriod"/>
            </a:pPr>
            <a:r>
              <a:rPr lang="en-US" dirty="0" smtClean="0"/>
              <a:t>The anchor points are lower than the employee</a:t>
            </a:r>
          </a:p>
          <a:p>
            <a:pPr marL="914400" lvl="1" indent="-457200">
              <a:buFont typeface="+mj-lt"/>
              <a:buAutoNum type="alphaLcPeriod"/>
            </a:pPr>
            <a:r>
              <a:rPr lang="en-US" dirty="0" smtClean="0"/>
              <a:t>The anchor point is no longer above the employee</a:t>
            </a:r>
          </a:p>
          <a:p>
            <a:pPr marL="457200" indent="-457200">
              <a:buFont typeface="+mj-lt"/>
              <a:buAutoNum type="alphaLcPeriod"/>
            </a:pPr>
            <a:endParaRPr lang="en-US" dirty="0"/>
          </a:p>
          <a:p>
            <a:pPr marL="0" indent="0">
              <a:buNone/>
            </a:pPr>
            <a:endParaRPr lang="en-US" dirty="0"/>
          </a:p>
        </p:txBody>
      </p:sp>
      <p:sp>
        <p:nvSpPr>
          <p:cNvPr id="5" name="Text Placeholder 4"/>
          <p:cNvSpPr>
            <a:spLocks noGrp="1"/>
          </p:cNvSpPr>
          <p:nvPr>
            <p:ph type="body" sz="quarter" idx="15"/>
          </p:nvPr>
        </p:nvSpPr>
        <p:spPr>
          <a:xfrm>
            <a:off x="358484" y="615474"/>
            <a:ext cx="6236970" cy="763746"/>
          </a:xfrm>
        </p:spPr>
        <p:txBody>
          <a:bodyPr>
            <a:normAutofit/>
          </a:bodyPr>
          <a:lstStyle/>
          <a:p>
            <a:r>
              <a:rPr lang="en-US" dirty="0" smtClean="0"/>
              <a:t>Module 5 Quiz</a:t>
            </a:r>
            <a:endParaRPr lang="en-US" dirty="0"/>
          </a:p>
        </p:txBody>
      </p:sp>
      <p:sp>
        <p:nvSpPr>
          <p:cNvPr id="7" name="Oval 6"/>
          <p:cNvSpPr/>
          <p:nvPr/>
        </p:nvSpPr>
        <p:spPr>
          <a:xfrm>
            <a:off x="805291" y="3135751"/>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32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128</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457200" indent="-457200">
              <a:buFont typeface="+mj-lt"/>
              <a:buAutoNum type="arabicPeriod" startAt="2"/>
            </a:pPr>
            <a:r>
              <a:rPr lang="en-US" dirty="0" smtClean="0"/>
              <a:t>On a lanyard, how is fall clearance calculated?</a:t>
            </a:r>
          </a:p>
          <a:p>
            <a:pPr marL="914400" lvl="1" indent="-457200">
              <a:buFont typeface="+mj-lt"/>
              <a:buAutoNum type="alphaLcPeriod"/>
            </a:pPr>
            <a:r>
              <a:rPr lang="en-US" dirty="0"/>
              <a:t>From the anchor point to the D-ring</a:t>
            </a:r>
          </a:p>
          <a:p>
            <a:pPr marL="914400" lvl="1" indent="-457200">
              <a:buFont typeface="+mj-lt"/>
              <a:buAutoNum type="alphaLcPeriod"/>
            </a:pPr>
            <a:r>
              <a:rPr lang="en-US" dirty="0"/>
              <a:t>From the anchor point to the lower level</a:t>
            </a:r>
          </a:p>
          <a:p>
            <a:pPr marL="914400" lvl="1" indent="-457200">
              <a:buFont typeface="+mj-lt"/>
              <a:buAutoNum type="alphaLcPeriod"/>
            </a:pPr>
            <a:r>
              <a:rPr lang="en-US" dirty="0"/>
              <a:t>From the anchor point to the higher level</a:t>
            </a:r>
          </a:p>
          <a:p>
            <a:pPr marL="914400" lvl="1" indent="-457200">
              <a:buFont typeface="+mj-lt"/>
              <a:buAutoNum type="alphaLcPeriod"/>
            </a:pPr>
            <a:r>
              <a:rPr lang="en-US" dirty="0"/>
              <a:t>From the D-ring to the lower </a:t>
            </a:r>
            <a:r>
              <a:rPr lang="en-US" dirty="0" smtClean="0"/>
              <a:t>level</a:t>
            </a:r>
          </a:p>
          <a:p>
            <a:pPr marL="914400" lvl="1" indent="-457200">
              <a:buFont typeface="+mj-lt"/>
              <a:buAutoNum type="alphaLcPeriod"/>
            </a:pPr>
            <a:endParaRPr lang="en-US" dirty="0"/>
          </a:p>
          <a:p>
            <a:pPr marL="457200" indent="-457200">
              <a:buFont typeface="+mj-lt"/>
              <a:buAutoNum type="arabicPeriod" startAt="3"/>
            </a:pPr>
            <a:r>
              <a:rPr lang="en-US" dirty="0"/>
              <a:t>What is the maximum allowable free fall distance?</a:t>
            </a:r>
          </a:p>
          <a:p>
            <a:pPr marL="914400" lvl="1" indent="-457200">
              <a:buFont typeface="+mj-lt"/>
              <a:buAutoNum type="alphaLcPeriod"/>
            </a:pPr>
            <a:r>
              <a:rPr lang="en-US" dirty="0"/>
              <a:t>3 feet</a:t>
            </a:r>
          </a:p>
          <a:p>
            <a:pPr marL="914400" lvl="1" indent="-457200">
              <a:buFont typeface="+mj-lt"/>
              <a:buAutoNum type="alphaLcPeriod"/>
            </a:pPr>
            <a:r>
              <a:rPr lang="en-US" dirty="0"/>
              <a:t>5 feet</a:t>
            </a:r>
          </a:p>
          <a:p>
            <a:pPr marL="914400" lvl="1" indent="-457200">
              <a:buFont typeface="+mj-lt"/>
              <a:buAutoNum type="alphaLcPeriod"/>
            </a:pPr>
            <a:r>
              <a:rPr lang="en-US" dirty="0"/>
              <a:t>6 feet</a:t>
            </a:r>
          </a:p>
          <a:p>
            <a:pPr marL="914400" lvl="1" indent="-457200">
              <a:buFont typeface="+mj-lt"/>
              <a:buAutoNum type="alphaLcPeriod"/>
            </a:pPr>
            <a:r>
              <a:rPr lang="en-US" dirty="0"/>
              <a:t>8 </a:t>
            </a:r>
            <a:r>
              <a:rPr lang="en-US" dirty="0" smtClean="0"/>
              <a:t>feet</a:t>
            </a:r>
            <a:endParaRPr lang="en-US" dirty="0"/>
          </a:p>
          <a:p>
            <a:pPr marL="457200" indent="-457200">
              <a:buFont typeface="+mj-lt"/>
              <a:buAutoNum type="alphaLcPeriod"/>
            </a:pPr>
            <a:endParaRPr lang="en-US" dirty="0"/>
          </a:p>
          <a:p>
            <a:pPr marL="0" indent="0">
              <a:buNone/>
            </a:pPr>
            <a:endParaRPr lang="en-US" dirty="0"/>
          </a:p>
        </p:txBody>
      </p:sp>
      <p:sp>
        <p:nvSpPr>
          <p:cNvPr id="5" name="Text Placeholder 4"/>
          <p:cNvSpPr>
            <a:spLocks noGrp="1"/>
          </p:cNvSpPr>
          <p:nvPr>
            <p:ph type="body" sz="quarter" idx="15"/>
          </p:nvPr>
        </p:nvSpPr>
        <p:spPr>
          <a:xfrm>
            <a:off x="358484" y="615474"/>
            <a:ext cx="6236970" cy="763746"/>
          </a:xfrm>
        </p:spPr>
        <p:txBody>
          <a:bodyPr>
            <a:normAutofit/>
          </a:bodyPr>
          <a:lstStyle/>
          <a:p>
            <a:r>
              <a:rPr lang="en-US" dirty="0" smtClean="0"/>
              <a:t>Module 5 Quiz</a:t>
            </a:r>
            <a:endParaRPr lang="en-US" dirty="0"/>
          </a:p>
        </p:txBody>
      </p:sp>
      <p:sp>
        <p:nvSpPr>
          <p:cNvPr id="7" name="Oval 6"/>
          <p:cNvSpPr/>
          <p:nvPr/>
        </p:nvSpPr>
        <p:spPr>
          <a:xfrm>
            <a:off x="794900" y="2091474"/>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94900" y="5030115"/>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7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rot="16200000">
            <a:off x="5014600" y="2768951"/>
            <a:ext cx="6313462" cy="994172"/>
          </a:xfrm>
        </p:spPr>
        <p:txBody>
          <a:bodyPr>
            <a:normAutofit/>
          </a:bodyPr>
          <a:lstStyle/>
          <a:p>
            <a:r>
              <a:rPr lang="en-US" sz="3000" dirty="0" smtClean="0">
                <a:solidFill>
                  <a:srgbClr val="0099CC"/>
                </a:solidFill>
                <a:latin typeface="Arial Black" panose="020B0A04020102020204" pitchFamily="34" charset="0"/>
              </a:rPr>
              <a:t>MODULE 6: </a:t>
            </a:r>
            <a:r>
              <a:rPr lang="en-US" sz="3000" dirty="0">
                <a:solidFill>
                  <a:srgbClr val="0099CC"/>
                </a:solidFill>
                <a:latin typeface="Arial Black" panose="020B0A04020102020204" pitchFamily="34" charset="0"/>
              </a:rPr>
              <a:t>Fit, Donning, and Adjustment</a:t>
            </a:r>
          </a:p>
        </p:txBody>
      </p:sp>
    </p:spTree>
    <p:extLst>
      <p:ext uri="{BB962C8B-B14F-4D97-AF65-F5344CB8AC3E}">
        <p14:creationId xmlns:p14="http://schemas.microsoft.com/office/powerpoint/2010/main" val="1203025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smtClean="0"/>
              <a:t>When </a:t>
            </a:r>
            <a:r>
              <a:rPr lang="en-US" dirty="0"/>
              <a:t>you hear the words “Fall Hazard,” what comes to mind?</a:t>
            </a:r>
          </a:p>
          <a:p>
            <a:r>
              <a:rPr lang="en-US" dirty="0"/>
              <a:t>Are you confident that you can spot any fall hazard in your surroundings?</a:t>
            </a:r>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Fall Hazard Recognition</a:t>
            </a:r>
            <a:endParaRPr lang="en-US" dirty="0"/>
          </a:p>
        </p:txBody>
      </p:sp>
      <p:pic>
        <p:nvPicPr>
          <p:cNvPr id="6" name="Picture 5"/>
          <p:cNvPicPr>
            <a:picLocks noChangeAspect="1"/>
          </p:cNvPicPr>
          <p:nvPr/>
        </p:nvPicPr>
        <p:blipFill>
          <a:blip r:embed="rId3"/>
          <a:stretch>
            <a:fillRect/>
          </a:stretch>
        </p:blipFill>
        <p:spPr>
          <a:xfrm>
            <a:off x="348093" y="4205865"/>
            <a:ext cx="2110154" cy="1828800"/>
          </a:xfrm>
          <a:prstGeom prst="rect">
            <a:avLst/>
          </a:prstGeom>
        </p:spPr>
      </p:pic>
    </p:spTree>
    <p:extLst>
      <p:ext uri="{BB962C8B-B14F-4D97-AF65-F5344CB8AC3E}">
        <p14:creationId xmlns:p14="http://schemas.microsoft.com/office/powerpoint/2010/main" val="374318744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130</a:t>
            </a:fld>
            <a:endParaRPr lang="en-US" dirty="0"/>
          </a:p>
        </p:txBody>
      </p:sp>
      <p:sp>
        <p:nvSpPr>
          <p:cNvPr id="4" name="Text Placeholder 3"/>
          <p:cNvSpPr>
            <a:spLocks noGrp="1"/>
          </p:cNvSpPr>
          <p:nvPr>
            <p:ph type="body" sz="quarter" idx="14"/>
          </p:nvPr>
        </p:nvSpPr>
        <p:spPr>
          <a:xfrm>
            <a:off x="348094" y="1348047"/>
            <a:ext cx="7164534" cy="4686618"/>
          </a:xfrm>
        </p:spPr>
        <p:txBody>
          <a:bodyPr/>
          <a:lstStyle/>
          <a:p>
            <a:pPr marL="0" indent="0">
              <a:buNone/>
            </a:pPr>
            <a:r>
              <a:rPr lang="en-US" dirty="0" smtClean="0"/>
              <a:t>Fit and Donning</a:t>
            </a:r>
          </a:p>
          <a:p>
            <a:r>
              <a:rPr lang="en-US" dirty="0" smtClean="0"/>
              <a:t>Why is the harness fit important?</a:t>
            </a:r>
          </a:p>
          <a:p>
            <a:r>
              <a:rPr lang="en-US" dirty="0" smtClean="0"/>
              <a:t>What should be done prior to donning the equipment?</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Fit, Donning, and Adjustment</a:t>
            </a:r>
            <a:endParaRPr lang="en-US" dirty="0"/>
          </a:p>
        </p:txBody>
      </p:sp>
    </p:spTree>
    <p:extLst>
      <p:ext uri="{BB962C8B-B14F-4D97-AF65-F5344CB8AC3E}">
        <p14:creationId xmlns:p14="http://schemas.microsoft.com/office/powerpoint/2010/main" val="8526193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50" y="6340157"/>
            <a:ext cx="5486400" cy="365125"/>
          </a:xfrm>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131</a:t>
            </a:fld>
            <a:endParaRPr lang="en-US" dirty="0"/>
          </a:p>
        </p:txBody>
      </p:sp>
      <p:sp>
        <p:nvSpPr>
          <p:cNvPr id="4" name="Text Placeholder 3"/>
          <p:cNvSpPr>
            <a:spLocks noGrp="1"/>
          </p:cNvSpPr>
          <p:nvPr>
            <p:ph type="body" sz="quarter" idx="14"/>
          </p:nvPr>
        </p:nvSpPr>
        <p:spPr>
          <a:xfrm>
            <a:off x="348093" y="1348047"/>
            <a:ext cx="3568587" cy="4686618"/>
          </a:xfrm>
        </p:spPr>
        <p:txBody>
          <a:bodyPr/>
          <a:lstStyle/>
          <a:p>
            <a:pPr marL="342900" indent="-342900">
              <a:buFont typeface="+mj-lt"/>
              <a:buAutoNum type="arabicPeriod"/>
            </a:pPr>
            <a:r>
              <a:rPr lang="en-US" dirty="0" smtClean="0"/>
              <a:t>Don the harness beginning with the leg strap</a:t>
            </a:r>
            <a:endParaRPr lang="en-US" dirty="0"/>
          </a:p>
        </p:txBody>
      </p:sp>
      <p:sp>
        <p:nvSpPr>
          <p:cNvPr id="10" name="Text Placeholder 3"/>
          <p:cNvSpPr txBox="1">
            <a:spLocks/>
          </p:cNvSpPr>
          <p:nvPr/>
        </p:nvSpPr>
        <p:spPr>
          <a:xfrm>
            <a:off x="3924825" y="1340745"/>
            <a:ext cx="2940795" cy="468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2"/>
            </a:pPr>
            <a:r>
              <a:rPr lang="en-US" dirty="0" smtClean="0"/>
              <a:t>Connect the chest strap</a:t>
            </a:r>
            <a:endParaRPr lang="en-US" dirty="0"/>
          </a:p>
        </p:txBody>
      </p:sp>
      <p:pic>
        <p:nvPicPr>
          <p:cNvPr id="13" name="Picture 12" descr="T:\DEPARTMENTS\Safety\_Safety Courses\_Working at Heights\5_Pictures &amp; Videos\Module 4-Inspection and Storage\Inspection &amp; Storage\DSCN2246.JPG"/>
          <p:cNvPicPr/>
          <p:nvPr/>
        </p:nvPicPr>
        <p:blipFill rotWithShape="1">
          <a:blip r:embed="rId3" cstate="print">
            <a:extLst>
              <a:ext uri="{28A0092B-C50C-407E-A947-70E740481C1C}">
                <a14:useLocalDpi xmlns:a14="http://schemas.microsoft.com/office/drawing/2010/main" val="0"/>
              </a:ext>
            </a:extLst>
          </a:blip>
          <a:srcRect l="2094" r="8257" b="2393"/>
          <a:stretch/>
        </p:blipFill>
        <p:spPr bwMode="auto">
          <a:xfrm>
            <a:off x="4052454" y="2344599"/>
            <a:ext cx="2680855" cy="3474310"/>
          </a:xfrm>
          <a:prstGeom prst="rect">
            <a:avLst/>
          </a:prstGeom>
          <a:noFill/>
          <a:ln>
            <a:solidFill>
              <a:schemeClr val="tx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049" r="23924" b="539"/>
          <a:stretch/>
        </p:blipFill>
        <p:spPr>
          <a:xfrm>
            <a:off x="503138" y="2344599"/>
            <a:ext cx="2749217" cy="3474310"/>
          </a:xfrm>
          <a:prstGeom prst="rect">
            <a:avLst/>
          </a:prstGeom>
          <a:ln>
            <a:solidFill>
              <a:schemeClr val="tx1"/>
            </a:solidFill>
          </a:ln>
        </p:spPr>
      </p:pic>
      <p:sp>
        <p:nvSpPr>
          <p:cNvPr id="11" name="Text Placeholder 4"/>
          <p:cNvSpPr txBox="1">
            <a:spLocks/>
          </p:cNvSpPr>
          <p:nvPr/>
        </p:nvSpPr>
        <p:spPr>
          <a:xfrm>
            <a:off x="348093" y="615474"/>
            <a:ext cx="6236970" cy="7637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0099CC"/>
                </a:solidFill>
              </a:rPr>
              <a:t>Fit, Donning, and Adjustment</a:t>
            </a:r>
            <a:endParaRPr lang="en-US" dirty="0">
              <a:solidFill>
                <a:srgbClr val="0099CC"/>
              </a:solidFill>
            </a:endParaRPr>
          </a:p>
        </p:txBody>
      </p:sp>
    </p:spTree>
    <p:extLst>
      <p:ext uri="{BB962C8B-B14F-4D97-AF65-F5344CB8AC3E}">
        <p14:creationId xmlns:p14="http://schemas.microsoft.com/office/powerpoint/2010/main" val="320070344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50" y="6340157"/>
            <a:ext cx="5486400" cy="365125"/>
          </a:xfrm>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132</a:t>
            </a:fld>
            <a:endParaRPr lang="en-US" dirty="0"/>
          </a:p>
        </p:txBody>
      </p:sp>
      <p:sp>
        <p:nvSpPr>
          <p:cNvPr id="4" name="Text Placeholder 3"/>
          <p:cNvSpPr>
            <a:spLocks noGrp="1"/>
          </p:cNvSpPr>
          <p:nvPr>
            <p:ph type="body" sz="quarter" idx="14"/>
          </p:nvPr>
        </p:nvSpPr>
        <p:spPr>
          <a:xfrm>
            <a:off x="348093" y="1348047"/>
            <a:ext cx="3288725" cy="4686618"/>
          </a:xfrm>
        </p:spPr>
        <p:txBody>
          <a:bodyPr/>
          <a:lstStyle/>
          <a:p>
            <a:pPr marL="342900" indent="-342900">
              <a:buFont typeface="+mj-lt"/>
              <a:buAutoNum type="arabicPeriod" startAt="3"/>
            </a:pPr>
            <a:r>
              <a:rPr lang="en-US" dirty="0" smtClean="0"/>
              <a:t>Make sure that the straps are snug</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Fit, Donning, and Adjustment</a:t>
            </a:r>
            <a:endParaRPr lang="en-US" dirty="0"/>
          </a:p>
        </p:txBody>
      </p:sp>
      <p:sp>
        <p:nvSpPr>
          <p:cNvPr id="10" name="Text Placeholder 3"/>
          <p:cNvSpPr txBox="1">
            <a:spLocks/>
          </p:cNvSpPr>
          <p:nvPr/>
        </p:nvSpPr>
        <p:spPr>
          <a:xfrm>
            <a:off x="3924298" y="1348047"/>
            <a:ext cx="3141519" cy="468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4"/>
            </a:pPr>
            <a:r>
              <a:rPr lang="en-US" dirty="0" smtClean="0"/>
              <a:t>Position the D-ring on your back.  Have a co-worker inspect your harness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59" y="2656330"/>
            <a:ext cx="2367099" cy="3156132"/>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5216" y="2664543"/>
            <a:ext cx="2368732" cy="3158310"/>
          </a:xfrm>
          <a:prstGeom prst="rect">
            <a:avLst/>
          </a:prstGeom>
          <a:ln>
            <a:solidFill>
              <a:schemeClr val="tx1"/>
            </a:solidFill>
          </a:ln>
        </p:spPr>
      </p:pic>
    </p:spTree>
    <p:extLst>
      <p:ext uri="{BB962C8B-B14F-4D97-AF65-F5344CB8AC3E}">
        <p14:creationId xmlns:p14="http://schemas.microsoft.com/office/powerpoint/2010/main" val="231853740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133</a:t>
            </a:fld>
            <a:endParaRPr lang="en-US" dirty="0"/>
          </a:p>
        </p:txBody>
      </p:sp>
      <p:sp>
        <p:nvSpPr>
          <p:cNvPr id="6" name="Text Placeholder 5"/>
          <p:cNvSpPr>
            <a:spLocks noGrp="1"/>
          </p:cNvSpPr>
          <p:nvPr>
            <p:ph type="body" sz="quarter" idx="14"/>
          </p:nvPr>
        </p:nvSpPr>
        <p:spPr>
          <a:xfrm>
            <a:off x="348093" y="1348047"/>
            <a:ext cx="6517527" cy="4686618"/>
          </a:xfrm>
        </p:spPr>
        <p:txBody>
          <a:bodyPr/>
          <a:lstStyle/>
          <a:p>
            <a:pPr marL="0" indent="0">
              <a:buNone/>
            </a:pPr>
            <a:r>
              <a:rPr lang="en-US" dirty="0" smtClean="0"/>
              <a:t>Adjusting</a:t>
            </a:r>
          </a:p>
          <a:p>
            <a:r>
              <a:rPr lang="en-US" dirty="0" smtClean="0"/>
              <a:t>Shoulders</a:t>
            </a:r>
          </a:p>
          <a:p>
            <a:r>
              <a:rPr lang="en-US" dirty="0" smtClean="0"/>
              <a:t>Chest strap</a:t>
            </a:r>
          </a:p>
          <a:p>
            <a:r>
              <a:rPr lang="en-US" dirty="0" smtClean="0"/>
              <a:t>D-ring (on back)</a:t>
            </a:r>
            <a:endParaRPr lang="en-US" dirty="0"/>
          </a:p>
        </p:txBody>
      </p:sp>
      <p:sp>
        <p:nvSpPr>
          <p:cNvPr id="7" name="Text Placeholder 6"/>
          <p:cNvSpPr>
            <a:spLocks noGrp="1"/>
          </p:cNvSpPr>
          <p:nvPr>
            <p:ph type="body" sz="quarter" idx="15"/>
          </p:nvPr>
        </p:nvSpPr>
        <p:spPr>
          <a:xfrm>
            <a:off x="348093" y="615474"/>
            <a:ext cx="6236970" cy="763746"/>
          </a:xfrm>
        </p:spPr>
        <p:txBody>
          <a:bodyPr/>
          <a:lstStyle/>
          <a:p>
            <a:r>
              <a:rPr lang="en-US" dirty="0" smtClean="0"/>
              <a:t>Fit, Donning, and Adjustment</a:t>
            </a:r>
            <a:endParaRPr lang="en-US" dirty="0"/>
          </a:p>
        </p:txBody>
      </p:sp>
    </p:spTree>
    <p:extLst>
      <p:ext uri="{BB962C8B-B14F-4D97-AF65-F5344CB8AC3E}">
        <p14:creationId xmlns:p14="http://schemas.microsoft.com/office/powerpoint/2010/main" val="221910260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134</a:t>
            </a:fld>
            <a:endParaRPr lang="en-US" dirty="0"/>
          </a:p>
        </p:txBody>
      </p:sp>
      <p:sp>
        <p:nvSpPr>
          <p:cNvPr id="4" name="Text Placeholder 3"/>
          <p:cNvSpPr>
            <a:spLocks noGrp="1"/>
          </p:cNvSpPr>
          <p:nvPr>
            <p:ph type="body" sz="quarter" idx="14"/>
          </p:nvPr>
        </p:nvSpPr>
        <p:spPr>
          <a:xfrm>
            <a:off x="348093" y="1379220"/>
            <a:ext cx="6517528"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smtClean="0">
                <a:solidFill>
                  <a:prstClr val="black"/>
                </a:solidFill>
              </a:rPr>
              <a:t>Refer to the worksheet (SG pp. 98-99)</a:t>
            </a:r>
            <a:endParaRPr lang="en-US" dirty="0">
              <a:solidFill>
                <a:prstClr val="black"/>
              </a:solidFill>
            </a:endParaRPr>
          </a:p>
          <a:p>
            <a:pPr marL="457200" lvl="0" indent="-457200">
              <a:buFont typeface="+mj-lt"/>
              <a:buAutoNum type="arabicPeriod"/>
            </a:pPr>
            <a:r>
              <a:rPr lang="en-US" dirty="0">
                <a:solidFill>
                  <a:prstClr val="black"/>
                </a:solidFill>
              </a:rPr>
              <a:t>Take 5 minutes to determine if the fall protection equipment in the photos fit properly</a:t>
            </a:r>
          </a:p>
          <a:p>
            <a:pPr marL="457200" lvl="0" indent="-457200">
              <a:buFont typeface="+mj-lt"/>
              <a:buAutoNum type="arabicPeriod"/>
            </a:pPr>
            <a:r>
              <a:rPr lang="en-US" dirty="0">
                <a:solidFill>
                  <a:prstClr val="black"/>
                </a:solidFill>
              </a:rPr>
              <a:t>Be prepared to share your findings</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Proper Fit</a:t>
            </a:r>
            <a:endParaRPr lang="en-US" dirty="0"/>
          </a:p>
        </p:txBody>
      </p:sp>
      <p:sp>
        <p:nvSpPr>
          <p:cNvPr id="6" name="Rectangle 5"/>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9</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66882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135</a:t>
            </a:fld>
            <a:endParaRPr lang="en-US" dirty="0"/>
          </a:p>
        </p:txBody>
      </p:sp>
      <p:sp>
        <p:nvSpPr>
          <p:cNvPr id="6" name="Text Placeholder 5"/>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1.</a:t>
            </a:r>
            <a:endParaRPr lang="en-US" dirty="0">
              <a:solidFill>
                <a:srgbClr val="00B0F0"/>
              </a:solidFill>
            </a:endParaRPr>
          </a:p>
        </p:txBody>
      </p:sp>
      <p:pic>
        <p:nvPicPr>
          <p:cNvPr id="8" name="Picture 7" descr="T:\DEPARTMENTS\Safety\_Safety Courses\_Working at Heights\5_Pictures &amp; Videos\Module 4-Fit, Donning and Adjustment\DSCN0267.JPG"/>
          <p:cNvPicPr/>
          <p:nvPr/>
        </p:nvPicPr>
        <p:blipFill rotWithShape="1">
          <a:blip r:embed="rId3" cstate="print">
            <a:extLst>
              <a:ext uri="{28A0092B-C50C-407E-A947-70E740481C1C}">
                <a14:useLocalDpi xmlns:a14="http://schemas.microsoft.com/office/drawing/2010/main" val="0"/>
              </a:ext>
            </a:extLst>
          </a:blip>
          <a:srcRect l="24123" t="8213" b="5737"/>
          <a:stretch/>
        </p:blipFill>
        <p:spPr bwMode="auto">
          <a:xfrm>
            <a:off x="777245" y="1431175"/>
            <a:ext cx="5573670" cy="468661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Text Placeholder 4"/>
          <p:cNvSpPr>
            <a:spLocks noGrp="1"/>
          </p:cNvSpPr>
          <p:nvPr>
            <p:ph type="body" sz="quarter" idx="15"/>
          </p:nvPr>
        </p:nvSpPr>
        <p:spPr>
          <a:xfrm>
            <a:off x="348093" y="615474"/>
            <a:ext cx="6236970" cy="763746"/>
          </a:xfrm>
        </p:spPr>
        <p:txBody>
          <a:bodyPr>
            <a:noAutofit/>
          </a:bodyPr>
          <a:lstStyle/>
          <a:p>
            <a:r>
              <a:rPr lang="en-US" dirty="0" smtClean="0"/>
              <a:t>Proper Fit</a:t>
            </a:r>
            <a:endParaRPr lang="en-US" dirty="0"/>
          </a:p>
        </p:txBody>
      </p:sp>
    </p:spTree>
    <p:extLst>
      <p:ext uri="{BB962C8B-B14F-4D97-AF65-F5344CB8AC3E}">
        <p14:creationId xmlns:p14="http://schemas.microsoft.com/office/powerpoint/2010/main" val="58904462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136</a:t>
            </a:fld>
            <a:endParaRPr lang="en-US" dirty="0"/>
          </a:p>
        </p:txBody>
      </p:sp>
      <p:sp>
        <p:nvSpPr>
          <p:cNvPr id="6" name="Text Placeholder 5"/>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2.</a:t>
            </a:r>
            <a:endParaRPr lang="en-US" dirty="0">
              <a:solidFill>
                <a:srgbClr val="00B0F0"/>
              </a:solidFill>
            </a:endParaRPr>
          </a:p>
        </p:txBody>
      </p:sp>
      <p:pic>
        <p:nvPicPr>
          <p:cNvPr id="9" name="Picture 8" descr="T:\DEPARTMENTS\Safety\_Safety Courses\_Working at Heights\5_Pictures &amp; Videos\Module 4-Fit, Donning and Adjustment\Proper fit\DSCN04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851" y="1431175"/>
            <a:ext cx="5532895" cy="4686618"/>
          </a:xfrm>
          <a:prstGeom prst="rect">
            <a:avLst/>
          </a:prstGeom>
          <a:noFill/>
          <a:ln>
            <a:solidFill>
              <a:schemeClr val="tx1"/>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Proper Fit</a:t>
            </a:r>
            <a:endParaRPr lang="en-US" dirty="0"/>
          </a:p>
        </p:txBody>
      </p:sp>
    </p:spTree>
    <p:extLst>
      <p:ext uri="{BB962C8B-B14F-4D97-AF65-F5344CB8AC3E}">
        <p14:creationId xmlns:p14="http://schemas.microsoft.com/office/powerpoint/2010/main" val="134120749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137</a:t>
            </a:fld>
            <a:endParaRPr lang="en-US" dirty="0"/>
          </a:p>
        </p:txBody>
      </p:sp>
      <p:sp>
        <p:nvSpPr>
          <p:cNvPr id="6" name="Text Placeholder 5"/>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3.</a:t>
            </a:r>
            <a:endParaRPr lang="en-US" dirty="0">
              <a:solidFill>
                <a:srgbClr val="00B0F0"/>
              </a:solidFill>
            </a:endParaRPr>
          </a:p>
        </p:txBody>
      </p:sp>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Proper Fit</a:t>
            </a:r>
            <a:endParaRPr lang="en-US" dirty="0"/>
          </a:p>
        </p:txBody>
      </p:sp>
      <p:pic>
        <p:nvPicPr>
          <p:cNvPr id="10" name="Picture 9" descr="C:\Users\60040092\AppData\Local\Microsoft\Windows\Temporary Internet Files\Content.Outlook\T0Y0Z3SV\DSCN3043.JPG"/>
          <p:cNvPicPr/>
          <p:nvPr/>
        </p:nvPicPr>
        <p:blipFill rotWithShape="1">
          <a:blip r:embed="rId3" cstate="print">
            <a:extLst>
              <a:ext uri="{28A0092B-C50C-407E-A947-70E740481C1C}">
                <a14:useLocalDpi xmlns:a14="http://schemas.microsoft.com/office/drawing/2010/main" val="0"/>
              </a:ext>
            </a:extLst>
          </a:blip>
          <a:srcRect l="6126" b="3809"/>
          <a:stretch/>
        </p:blipFill>
        <p:spPr bwMode="auto">
          <a:xfrm>
            <a:off x="789708" y="1431173"/>
            <a:ext cx="6092049" cy="468411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366235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138</a:t>
            </a:fld>
            <a:endParaRPr lang="en-US" dirty="0"/>
          </a:p>
        </p:txBody>
      </p:sp>
      <p:sp>
        <p:nvSpPr>
          <p:cNvPr id="6" name="Text Placeholder 5"/>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4.</a:t>
            </a:r>
            <a:endParaRPr lang="en-US" dirty="0">
              <a:solidFill>
                <a:srgbClr val="00B0F0"/>
              </a:solidFill>
            </a:endParaRPr>
          </a:p>
        </p:txBody>
      </p:sp>
      <p:pic>
        <p:nvPicPr>
          <p:cNvPr id="9" name="Picture 8" descr="T:\DEPARTMENTS\Safety\_Safety Courses\_Working at Heights\5_Pictures &amp; Videos\Module 4-Fit, Donning and Adjustment\DSCN076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84" y="1431175"/>
            <a:ext cx="5623115" cy="4686618"/>
          </a:xfrm>
          <a:prstGeom prst="rect">
            <a:avLst/>
          </a:prstGeom>
          <a:noFill/>
          <a:ln>
            <a:solidFill>
              <a:schemeClr val="tx1"/>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Proper Fit</a:t>
            </a:r>
            <a:endParaRPr lang="en-US" dirty="0"/>
          </a:p>
        </p:txBody>
      </p:sp>
    </p:spTree>
    <p:extLst>
      <p:ext uri="{BB962C8B-B14F-4D97-AF65-F5344CB8AC3E}">
        <p14:creationId xmlns:p14="http://schemas.microsoft.com/office/powerpoint/2010/main" val="354048920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139</a:t>
            </a:fld>
            <a:endParaRPr lang="en-US" dirty="0"/>
          </a:p>
        </p:txBody>
      </p:sp>
      <p:sp>
        <p:nvSpPr>
          <p:cNvPr id="6" name="Text Placeholder 5"/>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5.</a:t>
            </a:r>
            <a:endParaRPr lang="en-US" dirty="0">
              <a:solidFill>
                <a:srgbClr val="00B0F0"/>
              </a:solidFill>
            </a:endParaRPr>
          </a:p>
        </p:txBody>
      </p:sp>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Proper Fit</a:t>
            </a:r>
            <a:endParaRPr lang="en-US" dirty="0"/>
          </a:p>
        </p:txBody>
      </p:sp>
      <p:pic>
        <p:nvPicPr>
          <p:cNvPr id="7" name="Picture 6" descr="T:\DEPARTMENTS\Safety\_Safety Courses\_Working at Heights\5_Pictures &amp; Videos\Module 4-Fit, Donning and Adjustment\Proper fit\DSCN0076.JPG"/>
          <p:cNvPicPr>
            <a:picLocks noChangeAspect="1"/>
          </p:cNvPicPr>
          <p:nvPr/>
        </p:nvPicPr>
        <p:blipFill rotWithShape="1">
          <a:blip r:embed="rId3" cstate="print">
            <a:extLst>
              <a:ext uri="{28A0092B-C50C-407E-A947-70E740481C1C}">
                <a14:useLocalDpi xmlns:a14="http://schemas.microsoft.com/office/drawing/2010/main" val="0"/>
              </a:ext>
            </a:extLst>
          </a:blip>
          <a:srcRect r="2247"/>
          <a:stretch/>
        </p:blipFill>
        <p:spPr bwMode="auto">
          <a:xfrm>
            <a:off x="762507" y="1430941"/>
            <a:ext cx="5918848" cy="468552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8852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53727" y="1368829"/>
            <a:ext cx="6511893" cy="4686618"/>
          </a:xfrm>
        </p:spPr>
        <p:txBody>
          <a:bodyPr/>
          <a:lstStyle/>
          <a:p>
            <a:pPr marL="0" indent="0">
              <a:buNone/>
            </a:pPr>
            <a:r>
              <a:rPr lang="en-US" dirty="0" smtClean="0"/>
              <a:t>Directions</a:t>
            </a:r>
          </a:p>
          <a:p>
            <a:pPr marL="457200" lvl="0" indent="-457200">
              <a:buFont typeface="+mj-lt"/>
              <a:buAutoNum type="arabicPeriod"/>
            </a:pPr>
            <a:r>
              <a:rPr lang="en-US" dirty="0">
                <a:solidFill>
                  <a:prstClr val="black"/>
                </a:solidFill>
              </a:rPr>
              <a:t>As a class, brainstorm a list of fall hazards present on our </a:t>
            </a:r>
            <a:r>
              <a:rPr lang="en-US" dirty="0" smtClean="0">
                <a:solidFill>
                  <a:prstClr val="black"/>
                </a:solidFill>
              </a:rPr>
              <a:t>properties</a:t>
            </a:r>
            <a:endParaRPr lang="en-US" dirty="0">
              <a:solidFill>
                <a:prstClr val="black"/>
              </a:solidFill>
            </a:endParaRPr>
          </a:p>
          <a:p>
            <a:pPr marL="457200" lvl="0" indent="-457200">
              <a:buFont typeface="+mj-lt"/>
              <a:buAutoNum type="arabicPeriod"/>
            </a:pPr>
            <a:r>
              <a:rPr lang="en-US" dirty="0">
                <a:solidFill>
                  <a:prstClr val="black"/>
                </a:solidFill>
              </a:rPr>
              <a:t>The facilitator will ask for a volunteer to capture those responses on a flip </a:t>
            </a:r>
            <a:r>
              <a:rPr lang="en-US" dirty="0" smtClean="0">
                <a:solidFill>
                  <a:prstClr val="black"/>
                </a:solidFill>
              </a:rPr>
              <a:t>chart</a:t>
            </a:r>
            <a:endParaRPr lang="en-US" dirty="0">
              <a:solidFill>
                <a:prstClr val="black"/>
              </a:solidFill>
            </a:endParaRPr>
          </a:p>
        </p:txBody>
      </p:sp>
      <p:sp>
        <p:nvSpPr>
          <p:cNvPr id="5" name="Text Placeholder 4"/>
          <p:cNvSpPr>
            <a:spLocks noGrp="1"/>
          </p:cNvSpPr>
          <p:nvPr>
            <p:ph type="body" sz="quarter" idx="15"/>
          </p:nvPr>
        </p:nvSpPr>
        <p:spPr>
          <a:xfrm>
            <a:off x="353727" y="276977"/>
            <a:ext cx="6236971" cy="763746"/>
          </a:xfrm>
          <a:solidFill>
            <a:schemeClr val="bg1"/>
          </a:solidFill>
        </p:spPr>
        <p:txBody>
          <a:bodyPr>
            <a:noAutofit/>
          </a:bodyPr>
          <a:lstStyle/>
          <a:p>
            <a:endParaRPr lang="en-US" sz="1600" dirty="0" smtClean="0"/>
          </a:p>
          <a:p>
            <a:r>
              <a:rPr lang="en-US" dirty="0" smtClean="0"/>
              <a:t>Naming Fall Hazards</a:t>
            </a:r>
            <a:endParaRPr lang="en-US" dirty="0"/>
          </a:p>
        </p:txBody>
      </p:sp>
      <p:sp>
        <p:nvSpPr>
          <p:cNvPr id="6" name="Footer Placeholder 5"/>
          <p:cNvSpPr>
            <a:spLocks noGrp="1"/>
          </p:cNvSpPr>
          <p:nvPr>
            <p:ph type="ftr" sz="quarter" idx="11"/>
          </p:nvPr>
        </p:nvSpPr>
        <p:spPr/>
        <p:txBody>
          <a:bodyPr/>
          <a:lstStyle/>
          <a:p>
            <a:r>
              <a:rPr lang="en-US" dirty="0" smtClean="0"/>
              <a:t>WORKING AT HEIGHTS – SFT FCX1012C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14</a:t>
            </a:fld>
            <a:endParaRPr lang="en-US" dirty="0"/>
          </a:p>
        </p:txBody>
      </p:sp>
      <p:sp>
        <p:nvSpPr>
          <p:cNvPr id="2" name="Rectangle 1"/>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2</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14967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140</a:t>
            </a:fld>
            <a:endParaRPr lang="en-US" dirty="0"/>
          </a:p>
        </p:txBody>
      </p:sp>
      <p:sp>
        <p:nvSpPr>
          <p:cNvPr id="6" name="Text Placeholder 5"/>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6.</a:t>
            </a:r>
            <a:endParaRPr lang="en-US" dirty="0">
              <a:solidFill>
                <a:srgbClr val="00B0F0"/>
              </a:solidFill>
            </a:endParaRPr>
          </a:p>
        </p:txBody>
      </p:sp>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Proper Fit</a:t>
            </a:r>
            <a:endParaRPr lang="en-US" dirty="0"/>
          </a:p>
        </p:txBody>
      </p:sp>
      <p:pic>
        <p:nvPicPr>
          <p:cNvPr id="4" name="Picture 3"/>
          <p:cNvPicPr>
            <a:picLocks noChangeAspect="1"/>
          </p:cNvPicPr>
          <p:nvPr/>
        </p:nvPicPr>
        <p:blipFill rotWithShape="1">
          <a:blip r:embed="rId3"/>
          <a:srcRect r="6157"/>
          <a:stretch/>
        </p:blipFill>
        <p:spPr>
          <a:xfrm>
            <a:off x="782635" y="1381942"/>
            <a:ext cx="6075365" cy="4681174"/>
          </a:xfrm>
          <a:prstGeom prst="rect">
            <a:avLst/>
          </a:prstGeom>
          <a:ln>
            <a:solidFill>
              <a:schemeClr val="tx1"/>
            </a:solidFill>
          </a:ln>
        </p:spPr>
      </p:pic>
    </p:spTree>
    <p:extLst>
      <p:ext uri="{BB962C8B-B14F-4D97-AF65-F5344CB8AC3E}">
        <p14:creationId xmlns:p14="http://schemas.microsoft.com/office/powerpoint/2010/main" val="128784313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141</a:t>
            </a:fld>
            <a:endParaRPr lang="en-US" dirty="0"/>
          </a:p>
        </p:txBody>
      </p:sp>
      <p:sp>
        <p:nvSpPr>
          <p:cNvPr id="6" name="Text Placeholder 5"/>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7.</a:t>
            </a:r>
            <a:endParaRPr lang="en-US" dirty="0">
              <a:solidFill>
                <a:srgbClr val="00B0F0"/>
              </a:solidFill>
            </a:endParaRPr>
          </a:p>
        </p:txBody>
      </p:sp>
      <p:pic>
        <p:nvPicPr>
          <p:cNvPr id="9" name="Picture 8" descr="T:\DEPARTMENTS\Safety\_Safety Courses\_Working at Heights\5_Pictures &amp; Videos\Module 4-Fit, Donning and Adjustment\DSCN078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029" y="1431175"/>
            <a:ext cx="5819484" cy="4686618"/>
          </a:xfrm>
          <a:prstGeom prst="rect">
            <a:avLst/>
          </a:prstGeom>
          <a:noFill/>
          <a:ln>
            <a:solidFill>
              <a:schemeClr val="tx1"/>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Proper Fit</a:t>
            </a:r>
            <a:endParaRPr lang="en-US" dirty="0"/>
          </a:p>
        </p:txBody>
      </p:sp>
    </p:spTree>
    <p:extLst>
      <p:ext uri="{BB962C8B-B14F-4D97-AF65-F5344CB8AC3E}">
        <p14:creationId xmlns:p14="http://schemas.microsoft.com/office/powerpoint/2010/main" val="310396707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142</a:t>
            </a:fld>
            <a:endParaRPr lang="en-US" dirty="0"/>
          </a:p>
        </p:txBody>
      </p:sp>
      <p:sp>
        <p:nvSpPr>
          <p:cNvPr id="6" name="Text Placeholder 5"/>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8.</a:t>
            </a:r>
            <a:endParaRPr lang="en-US" dirty="0">
              <a:solidFill>
                <a:srgbClr val="00B0F0"/>
              </a:solidFill>
            </a:endParaRPr>
          </a:p>
        </p:txBody>
      </p:sp>
      <p:pic>
        <p:nvPicPr>
          <p:cNvPr id="9" name="Picture 8" descr="T:\DEPARTMENTS\Safety\_Safety Courses\_Working at Heights\5_Pictures &amp; Videos\Module 4-Fit, Donning and Adjustment\Proper fit\DSCN0264.JPG"/>
          <p:cNvPicPr>
            <a:picLocks noChangeAspect="1"/>
          </p:cNvPicPr>
          <p:nvPr/>
        </p:nvPicPr>
        <p:blipFill rotWithShape="1">
          <a:blip r:embed="rId3" cstate="print">
            <a:extLst>
              <a:ext uri="{28A0092B-C50C-407E-A947-70E740481C1C}">
                <a14:useLocalDpi xmlns:a14="http://schemas.microsoft.com/office/drawing/2010/main" val="0"/>
              </a:ext>
            </a:extLst>
          </a:blip>
          <a:srcRect r="5960"/>
          <a:stretch/>
        </p:blipFill>
        <p:spPr bwMode="auto">
          <a:xfrm>
            <a:off x="781666" y="1431175"/>
            <a:ext cx="6065944" cy="4691929"/>
          </a:xfrm>
          <a:prstGeom prst="rect">
            <a:avLst/>
          </a:prstGeom>
          <a:noFill/>
          <a:ln>
            <a:solidFill>
              <a:schemeClr val="tx1"/>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Proper Fit</a:t>
            </a:r>
            <a:endParaRPr lang="en-US" dirty="0"/>
          </a:p>
        </p:txBody>
      </p:sp>
    </p:spTree>
    <p:extLst>
      <p:ext uri="{BB962C8B-B14F-4D97-AF65-F5344CB8AC3E}">
        <p14:creationId xmlns:p14="http://schemas.microsoft.com/office/powerpoint/2010/main" val="15704485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143</a:t>
            </a:fld>
            <a:endParaRPr lang="en-US" dirty="0"/>
          </a:p>
        </p:txBody>
      </p:sp>
      <p:sp>
        <p:nvSpPr>
          <p:cNvPr id="4" name="Text Placeholder 3"/>
          <p:cNvSpPr>
            <a:spLocks noGrp="1"/>
          </p:cNvSpPr>
          <p:nvPr>
            <p:ph type="body" sz="quarter" idx="14"/>
          </p:nvPr>
        </p:nvSpPr>
        <p:spPr>
          <a:xfrm>
            <a:off x="368875" y="1368829"/>
            <a:ext cx="6496746"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smtClean="0">
                <a:solidFill>
                  <a:prstClr val="black"/>
                </a:solidFill>
              </a:rPr>
              <a:t>Watch video.</a:t>
            </a:r>
          </a:p>
          <a:p>
            <a:pPr marL="457200" lvl="0" indent="-457200">
              <a:buFont typeface="+mj-lt"/>
              <a:buAutoNum type="arabicPeriod"/>
            </a:pPr>
            <a:r>
              <a:rPr lang="en-US" dirty="0" smtClean="0">
                <a:solidFill>
                  <a:prstClr val="black"/>
                </a:solidFill>
              </a:rPr>
              <a:t>Proceed </a:t>
            </a:r>
            <a:r>
              <a:rPr lang="en-US" dirty="0">
                <a:solidFill>
                  <a:prstClr val="black"/>
                </a:solidFill>
              </a:rPr>
              <a:t>to the table with the harnesses and lanyards</a:t>
            </a:r>
          </a:p>
          <a:p>
            <a:pPr marL="457200" lvl="0" indent="-457200">
              <a:buFont typeface="+mj-lt"/>
              <a:buAutoNum type="arabicPeriod"/>
            </a:pPr>
            <a:r>
              <a:rPr lang="en-US" dirty="0">
                <a:solidFill>
                  <a:prstClr val="black"/>
                </a:solidFill>
              </a:rPr>
              <a:t>Practice fitting, donning, and adjusting the harness</a:t>
            </a:r>
          </a:p>
          <a:p>
            <a:pPr marL="457200" lvl="0" indent="-457200">
              <a:buFont typeface="+mj-lt"/>
              <a:buAutoNum type="arabicPeriod"/>
            </a:pPr>
            <a:r>
              <a:rPr lang="en-US" dirty="0">
                <a:solidFill>
                  <a:prstClr val="black"/>
                </a:solidFill>
              </a:rPr>
              <a:t>Pair up and have another student inspect your harness</a:t>
            </a:r>
          </a:p>
          <a:p>
            <a:pPr marL="457200" lvl="0" indent="-457200">
              <a:buFont typeface="+mj-lt"/>
              <a:buAutoNum type="arabicPeriod"/>
            </a:pPr>
            <a:r>
              <a:rPr lang="en-US" dirty="0">
                <a:solidFill>
                  <a:prstClr val="black"/>
                </a:solidFill>
              </a:rPr>
              <a:t>The facilitator will suspend each student to check for effectiveness of the fitting, donning and adjustment</a:t>
            </a:r>
          </a:p>
          <a:p>
            <a:pPr marL="0" indent="0">
              <a:buNone/>
            </a:pPr>
            <a:endParaRPr lang="en-US" sz="5400" dirty="0"/>
          </a:p>
        </p:txBody>
      </p:sp>
      <p:sp>
        <p:nvSpPr>
          <p:cNvPr id="5" name="Text Placeholder 4"/>
          <p:cNvSpPr>
            <a:spLocks noGrp="1"/>
          </p:cNvSpPr>
          <p:nvPr>
            <p:ph type="body" sz="quarter" idx="15"/>
          </p:nvPr>
        </p:nvSpPr>
        <p:spPr>
          <a:xfrm>
            <a:off x="368874" y="615474"/>
            <a:ext cx="6236970" cy="763746"/>
          </a:xfrm>
        </p:spPr>
        <p:txBody>
          <a:bodyPr>
            <a:noAutofit/>
          </a:bodyPr>
          <a:lstStyle/>
          <a:p>
            <a:r>
              <a:rPr lang="en-US" dirty="0" smtClean="0"/>
              <a:t>Test The Fitting</a:t>
            </a:r>
            <a:endParaRPr lang="en-US" dirty="0"/>
          </a:p>
        </p:txBody>
      </p:sp>
      <p:sp>
        <p:nvSpPr>
          <p:cNvPr id="6" name="Rectangle 5"/>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10</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68044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144</a:t>
            </a:fld>
            <a:endParaRPr lang="en-US" dirty="0"/>
          </a:p>
        </p:txBody>
      </p:sp>
      <p:sp>
        <p:nvSpPr>
          <p:cNvPr id="5" name="Text Placeholder 4"/>
          <p:cNvSpPr>
            <a:spLocks noGrp="1"/>
          </p:cNvSpPr>
          <p:nvPr>
            <p:ph type="body" sz="quarter" idx="15"/>
          </p:nvPr>
        </p:nvSpPr>
        <p:spPr>
          <a:xfrm>
            <a:off x="253365" y="285812"/>
            <a:ext cx="6236970" cy="1891506"/>
          </a:xfrm>
        </p:spPr>
        <p:txBody>
          <a:bodyPr/>
          <a:lstStyle/>
          <a:p>
            <a:r>
              <a:rPr lang="en-US" dirty="0" smtClean="0"/>
              <a:t>Test The Fitting Video</a:t>
            </a:r>
            <a:endParaRPr lang="en-US" dirty="0"/>
          </a:p>
        </p:txBody>
      </p:sp>
      <p:sp>
        <p:nvSpPr>
          <p:cNvPr id="4" name="TextBox 3"/>
          <p:cNvSpPr txBox="1"/>
          <p:nvPr/>
        </p:nvSpPr>
        <p:spPr>
          <a:xfrm>
            <a:off x="764087" y="1375652"/>
            <a:ext cx="2355197" cy="369332"/>
          </a:xfrm>
          <a:prstGeom prst="rect">
            <a:avLst/>
          </a:prstGeom>
          <a:noFill/>
        </p:spPr>
        <p:txBody>
          <a:bodyPr wrap="none" rtlCol="0">
            <a:spAutoFit/>
          </a:bodyPr>
          <a:lstStyle/>
          <a:p>
            <a:r>
              <a:rPr lang="en-US" dirty="0" smtClean="0"/>
              <a:t>Click </a:t>
            </a:r>
            <a:r>
              <a:rPr lang="en-US" dirty="0" smtClean="0">
                <a:hlinkClick r:id="rId3"/>
              </a:rPr>
              <a:t>here</a:t>
            </a:r>
            <a:r>
              <a:rPr lang="en-US" dirty="0" smtClean="0"/>
              <a:t> to play video</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19" y="2162110"/>
            <a:ext cx="6249645" cy="3572504"/>
          </a:xfrm>
          <a:prstGeom prst="rect">
            <a:avLst/>
          </a:prstGeom>
        </p:spPr>
      </p:pic>
    </p:spTree>
    <p:extLst>
      <p:ext uri="{BB962C8B-B14F-4D97-AF65-F5344CB8AC3E}">
        <p14:creationId xmlns:p14="http://schemas.microsoft.com/office/powerpoint/2010/main" val="73746530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145</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smtClean="0"/>
              <a:t>How does fit or adjustment affect your fall protection system?</a:t>
            </a:r>
          </a:p>
          <a:p>
            <a:r>
              <a:rPr lang="en-US" dirty="0" smtClean="0"/>
              <a:t>How will you apply the skills learned in this module to any job you perform at heights?</a:t>
            </a:r>
          </a:p>
          <a:p>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151359598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146</a:t>
            </a:fld>
            <a:endParaRPr lang="en-US" dirty="0"/>
          </a:p>
        </p:txBody>
      </p:sp>
      <p:sp>
        <p:nvSpPr>
          <p:cNvPr id="4" name="Text Placeholder 3"/>
          <p:cNvSpPr>
            <a:spLocks noGrp="1"/>
          </p:cNvSpPr>
          <p:nvPr>
            <p:ph type="body" sz="quarter" idx="14"/>
          </p:nvPr>
        </p:nvSpPr>
        <p:spPr>
          <a:xfrm>
            <a:off x="358483" y="1348047"/>
            <a:ext cx="650713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Quiz </a:t>
            </a:r>
            <a:r>
              <a:rPr lang="en-US" dirty="0">
                <a:solidFill>
                  <a:prstClr val="black"/>
                </a:solidFill>
              </a:rPr>
              <a:t>in the Student </a:t>
            </a:r>
            <a:r>
              <a:rPr lang="en-US" dirty="0" smtClean="0">
                <a:solidFill>
                  <a:prstClr val="black"/>
                </a:solidFill>
              </a:rPr>
              <a:t>Guide (p. 100)</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6 Quiz</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Quiz</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540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147</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457200" indent="-457200">
              <a:buFont typeface="+mj-lt"/>
              <a:buAutoNum type="arabicPeriod"/>
            </a:pPr>
            <a:r>
              <a:rPr lang="en-US" dirty="0" smtClean="0"/>
              <a:t>Harnesses are one size fit all.</a:t>
            </a:r>
          </a:p>
          <a:p>
            <a:pPr marL="914400" lvl="1" indent="-457200">
              <a:buFont typeface="+mj-lt"/>
              <a:buAutoNum type="alphaLcPeriod"/>
            </a:pPr>
            <a:r>
              <a:rPr lang="en-US" dirty="0" smtClean="0"/>
              <a:t>True</a:t>
            </a:r>
          </a:p>
          <a:p>
            <a:pPr marL="914400" lvl="1" indent="-457200">
              <a:buFont typeface="+mj-lt"/>
              <a:buAutoNum type="alphaLcPeriod"/>
            </a:pPr>
            <a:r>
              <a:rPr lang="en-US" dirty="0" smtClean="0"/>
              <a:t>False</a:t>
            </a:r>
          </a:p>
          <a:p>
            <a:pPr marL="0" indent="0">
              <a:buNone/>
            </a:pPr>
            <a:endParaRPr lang="en-US" dirty="0" smtClean="0"/>
          </a:p>
          <a:p>
            <a:pPr marL="457200" indent="-457200">
              <a:buFont typeface="+mj-lt"/>
              <a:buAutoNum type="arabicPeriod" startAt="2"/>
            </a:pPr>
            <a:r>
              <a:rPr lang="en-US" dirty="0"/>
              <a:t>The straps around the legs should be a snug fit; not too loose or too tight.</a:t>
            </a:r>
          </a:p>
          <a:p>
            <a:pPr marL="914400" lvl="1" indent="-457200">
              <a:buFont typeface="+mj-lt"/>
              <a:buAutoNum type="alphaLcPeriod"/>
            </a:pPr>
            <a:r>
              <a:rPr lang="en-US" dirty="0"/>
              <a:t>True</a:t>
            </a:r>
          </a:p>
          <a:p>
            <a:pPr marL="914400" lvl="1" indent="-457200">
              <a:buFont typeface="+mj-lt"/>
              <a:buAutoNum type="alphaLcPeriod"/>
            </a:pPr>
            <a:r>
              <a:rPr lang="en-US" dirty="0"/>
              <a:t>False</a:t>
            </a:r>
          </a:p>
          <a:p>
            <a:pPr marL="0" indent="0">
              <a:buNone/>
            </a:pPr>
            <a:endParaRPr lang="en-US" dirty="0"/>
          </a:p>
          <a:p>
            <a:pPr marL="0" indent="0">
              <a:buNone/>
            </a:pPr>
            <a:endParaRPr lang="en-US" dirty="0"/>
          </a:p>
        </p:txBody>
      </p:sp>
      <p:sp>
        <p:nvSpPr>
          <p:cNvPr id="5" name="Text Placeholder 4"/>
          <p:cNvSpPr>
            <a:spLocks noGrp="1"/>
          </p:cNvSpPr>
          <p:nvPr>
            <p:ph type="body" sz="quarter" idx="15"/>
          </p:nvPr>
        </p:nvSpPr>
        <p:spPr>
          <a:xfrm>
            <a:off x="358484" y="615474"/>
            <a:ext cx="6236970" cy="763746"/>
          </a:xfrm>
        </p:spPr>
        <p:txBody>
          <a:bodyPr>
            <a:normAutofit/>
          </a:bodyPr>
          <a:lstStyle/>
          <a:p>
            <a:r>
              <a:rPr lang="en-US" dirty="0" smtClean="0"/>
              <a:t>Module 6 Quiz</a:t>
            </a:r>
            <a:endParaRPr lang="en-US" dirty="0"/>
          </a:p>
        </p:txBody>
      </p:sp>
      <p:sp>
        <p:nvSpPr>
          <p:cNvPr id="6" name="Oval 5"/>
          <p:cNvSpPr/>
          <p:nvPr/>
        </p:nvSpPr>
        <p:spPr>
          <a:xfrm>
            <a:off x="799198" y="2121128"/>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99198" y="3670616"/>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31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148</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457200" indent="-457200">
              <a:buFont typeface="+mj-lt"/>
              <a:buAutoNum type="arabicPeriod" startAt="3"/>
            </a:pPr>
            <a:r>
              <a:rPr lang="en-US" dirty="0" smtClean="0"/>
              <a:t>When not in use, lanyard connections can be attached to which of the following?</a:t>
            </a:r>
          </a:p>
          <a:p>
            <a:pPr marL="914400" lvl="1" indent="-457200">
              <a:buFont typeface="+mj-lt"/>
              <a:buAutoNum type="alphaLcPeriod"/>
            </a:pPr>
            <a:r>
              <a:rPr lang="en-US" dirty="0" smtClean="0"/>
              <a:t>Jean pockets</a:t>
            </a:r>
          </a:p>
          <a:p>
            <a:pPr marL="914400" lvl="1" indent="-457200">
              <a:buFont typeface="+mj-lt"/>
              <a:buAutoNum type="alphaLcPeriod"/>
            </a:pPr>
            <a:r>
              <a:rPr lang="en-US" dirty="0" smtClean="0"/>
              <a:t>Unused D-rings</a:t>
            </a:r>
          </a:p>
          <a:p>
            <a:pPr marL="914400" lvl="1" indent="-457200">
              <a:buFont typeface="+mj-lt"/>
              <a:buAutoNum type="alphaLcPeriod"/>
            </a:pPr>
            <a:r>
              <a:rPr lang="en-US" dirty="0" smtClean="0"/>
              <a:t>Break-away connections</a:t>
            </a:r>
          </a:p>
          <a:p>
            <a:pPr marL="914400" lvl="1" indent="-457200">
              <a:buFont typeface="+mj-lt"/>
              <a:buAutoNum type="alphaLcPeriod"/>
            </a:pPr>
            <a:r>
              <a:rPr lang="en-US" dirty="0" smtClean="0"/>
              <a:t>Around the harness straps</a:t>
            </a:r>
          </a:p>
          <a:p>
            <a:pPr marL="457200" indent="-457200">
              <a:buFont typeface="+mj-lt"/>
              <a:buAutoNum type="alphaLcPeriod"/>
            </a:pPr>
            <a:endParaRPr lang="en-US" dirty="0"/>
          </a:p>
          <a:p>
            <a:pPr marL="457200" indent="-457200">
              <a:buFont typeface="+mj-lt"/>
              <a:buAutoNum type="alphaLcPeriod"/>
            </a:pPr>
            <a:endParaRPr lang="en-US" dirty="0"/>
          </a:p>
          <a:p>
            <a:pPr marL="0" indent="0">
              <a:buNone/>
            </a:pPr>
            <a:endParaRPr lang="en-US" dirty="0"/>
          </a:p>
        </p:txBody>
      </p:sp>
      <p:sp>
        <p:nvSpPr>
          <p:cNvPr id="5" name="Text Placeholder 4"/>
          <p:cNvSpPr>
            <a:spLocks noGrp="1"/>
          </p:cNvSpPr>
          <p:nvPr>
            <p:ph type="body" sz="quarter" idx="15"/>
          </p:nvPr>
        </p:nvSpPr>
        <p:spPr>
          <a:xfrm>
            <a:off x="358484" y="615474"/>
            <a:ext cx="6236970" cy="763746"/>
          </a:xfrm>
        </p:spPr>
        <p:txBody>
          <a:bodyPr>
            <a:normAutofit/>
          </a:bodyPr>
          <a:lstStyle/>
          <a:p>
            <a:r>
              <a:rPr lang="en-US" dirty="0" smtClean="0"/>
              <a:t>Module 6 Quiz</a:t>
            </a:r>
            <a:endParaRPr lang="en-US" dirty="0"/>
          </a:p>
        </p:txBody>
      </p:sp>
      <p:sp>
        <p:nvSpPr>
          <p:cNvPr id="6" name="Oval 5"/>
          <p:cNvSpPr/>
          <p:nvPr/>
        </p:nvSpPr>
        <p:spPr>
          <a:xfrm>
            <a:off x="794902" y="2809436"/>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40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rot="16200000">
            <a:off x="5014600" y="2768951"/>
            <a:ext cx="6313462" cy="994172"/>
          </a:xfrm>
        </p:spPr>
        <p:txBody>
          <a:bodyPr>
            <a:normAutofit/>
          </a:bodyPr>
          <a:lstStyle/>
          <a:p>
            <a:r>
              <a:rPr lang="en-US" sz="3000" dirty="0" smtClean="0">
                <a:solidFill>
                  <a:srgbClr val="0099CC"/>
                </a:solidFill>
                <a:latin typeface="Arial Black" panose="020B0A04020102020204" pitchFamily="34" charset="0"/>
              </a:rPr>
              <a:t>MODULE </a:t>
            </a:r>
            <a:r>
              <a:rPr lang="en-US" sz="3000" dirty="0">
                <a:solidFill>
                  <a:srgbClr val="0099CC"/>
                </a:solidFill>
                <a:latin typeface="Arial Black" panose="020B0A04020102020204" pitchFamily="34" charset="0"/>
              </a:rPr>
              <a:t>7</a:t>
            </a:r>
            <a:r>
              <a:rPr lang="en-US" sz="3000" dirty="0" smtClean="0">
                <a:solidFill>
                  <a:srgbClr val="0099CC"/>
                </a:solidFill>
                <a:latin typeface="Arial Black" panose="020B0A04020102020204" pitchFamily="34" charset="0"/>
              </a:rPr>
              <a:t>: </a:t>
            </a:r>
            <a:r>
              <a:rPr lang="en-US" sz="3000" dirty="0">
                <a:solidFill>
                  <a:srgbClr val="0099CC"/>
                </a:solidFill>
                <a:latin typeface="Arial Black" panose="020B0A04020102020204" pitchFamily="34" charset="0"/>
              </a:rPr>
              <a:t>Other Working at Height Systems</a:t>
            </a:r>
          </a:p>
        </p:txBody>
      </p:sp>
    </p:spTree>
    <p:extLst>
      <p:ext uri="{BB962C8B-B14F-4D97-AF65-F5344CB8AC3E}">
        <p14:creationId xmlns:p14="http://schemas.microsoft.com/office/powerpoint/2010/main" val="654946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a:t>
            </a:fld>
            <a:endParaRPr lang="en-US" dirty="0"/>
          </a:p>
        </p:txBody>
      </p:sp>
      <p:sp>
        <p:nvSpPr>
          <p:cNvPr id="4" name="Text Placeholder 3"/>
          <p:cNvSpPr>
            <a:spLocks noGrp="1"/>
          </p:cNvSpPr>
          <p:nvPr>
            <p:ph type="body" sz="quarter" idx="14"/>
          </p:nvPr>
        </p:nvSpPr>
        <p:spPr>
          <a:xfrm>
            <a:off x="348095" y="1348047"/>
            <a:ext cx="7681480" cy="4686618"/>
          </a:xfrm>
        </p:spPr>
        <p:txBody>
          <a:bodyPr/>
          <a:lstStyle/>
          <a:p>
            <a:pPr marL="0" indent="0">
              <a:buNone/>
            </a:pPr>
            <a:r>
              <a:rPr lang="en-US" dirty="0" smtClean="0"/>
              <a:t>Example of a fall hazard</a:t>
            </a:r>
            <a:endParaRPr lang="en-US" dirty="0"/>
          </a:p>
        </p:txBody>
      </p:sp>
      <p:sp>
        <p:nvSpPr>
          <p:cNvPr id="5" name="Text Placeholder 4"/>
          <p:cNvSpPr>
            <a:spLocks noGrp="1"/>
          </p:cNvSpPr>
          <p:nvPr>
            <p:ph type="body" sz="quarter" idx="15"/>
          </p:nvPr>
        </p:nvSpPr>
        <p:spPr>
          <a:xfrm>
            <a:off x="348094" y="615474"/>
            <a:ext cx="6236970" cy="763746"/>
          </a:xfrm>
        </p:spPr>
        <p:txBody>
          <a:bodyPr/>
          <a:lstStyle/>
          <a:p>
            <a:r>
              <a:rPr lang="en-US" dirty="0" smtClean="0"/>
              <a:t>Naming Fall Hazards</a:t>
            </a:r>
            <a:endParaRPr lang="en-US"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3736"/>
          <a:stretch/>
        </p:blipFill>
        <p:spPr>
          <a:xfrm>
            <a:off x="467777" y="1829392"/>
            <a:ext cx="6117287" cy="4236446"/>
          </a:xfrm>
          <a:prstGeom prst="rect">
            <a:avLst/>
          </a:prstGeom>
          <a:ln>
            <a:solidFill>
              <a:schemeClr val="tx1"/>
            </a:solidFill>
          </a:ln>
        </p:spPr>
      </p:pic>
    </p:spTree>
    <p:extLst>
      <p:ext uri="{BB962C8B-B14F-4D97-AF65-F5344CB8AC3E}">
        <p14:creationId xmlns:p14="http://schemas.microsoft.com/office/powerpoint/2010/main" val="138215176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150</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Ladders</a:t>
            </a:r>
          </a:p>
          <a:p>
            <a:r>
              <a:rPr lang="en-US" dirty="0" smtClean="0"/>
              <a:t>Improper use</a:t>
            </a:r>
          </a:p>
          <a:p>
            <a:r>
              <a:rPr lang="en-US" dirty="0" smtClean="0"/>
              <a:t>Selection and care</a:t>
            </a:r>
          </a:p>
          <a:p>
            <a:r>
              <a:rPr lang="en-US" dirty="0" smtClean="0"/>
              <a:t>Best practices</a:t>
            </a:r>
          </a:p>
          <a:p>
            <a:pPr lvl="1"/>
            <a:endParaRPr lang="en-US" dirty="0" smtClean="0"/>
          </a:p>
        </p:txBody>
      </p:sp>
      <p:sp>
        <p:nvSpPr>
          <p:cNvPr id="5" name="Text Placeholder 4"/>
          <p:cNvSpPr>
            <a:spLocks noGrp="1"/>
          </p:cNvSpPr>
          <p:nvPr>
            <p:ph type="body" sz="quarter" idx="15"/>
          </p:nvPr>
        </p:nvSpPr>
        <p:spPr>
          <a:xfrm>
            <a:off x="358484" y="208505"/>
            <a:ext cx="6236970" cy="763746"/>
          </a:xfrm>
        </p:spPr>
        <p:txBody>
          <a:bodyPr>
            <a:noAutofit/>
          </a:bodyPr>
          <a:lstStyle/>
          <a:p>
            <a:r>
              <a:rPr lang="en-US" dirty="0" smtClean="0"/>
              <a:t>Other Working at Height Systems</a:t>
            </a:r>
            <a:endParaRPr lang="en-US" dirty="0"/>
          </a:p>
        </p:txBody>
      </p:sp>
    </p:spTree>
    <p:extLst>
      <p:ext uri="{BB962C8B-B14F-4D97-AF65-F5344CB8AC3E}">
        <p14:creationId xmlns:p14="http://schemas.microsoft.com/office/powerpoint/2010/main" val="76403135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151</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General ladder </a:t>
            </a:r>
            <a:r>
              <a:rPr lang="en-US" dirty="0"/>
              <a:t>s</a:t>
            </a:r>
            <a:r>
              <a:rPr lang="en-US" dirty="0" smtClean="0"/>
              <a:t>afety and best </a:t>
            </a:r>
            <a:r>
              <a:rPr lang="en-US" dirty="0"/>
              <a:t>p</a:t>
            </a:r>
            <a:r>
              <a:rPr lang="en-US" dirty="0" smtClean="0"/>
              <a:t>ractices</a:t>
            </a:r>
          </a:p>
          <a:p>
            <a:r>
              <a:rPr lang="en-US" dirty="0" smtClean="0"/>
              <a:t>Take </a:t>
            </a:r>
            <a:r>
              <a:rPr lang="en-US" dirty="0"/>
              <a:t>2 minutes to read </a:t>
            </a:r>
            <a:r>
              <a:rPr lang="en-US" dirty="0" smtClean="0"/>
              <a:t>“Eliminating the Risk” (SG p. 107)</a:t>
            </a:r>
            <a:endParaRPr lang="en-US" dirty="0"/>
          </a:p>
          <a:p>
            <a:r>
              <a:rPr lang="en-US" dirty="0"/>
              <a:t>As a class, answer the Discussion </a:t>
            </a:r>
            <a:r>
              <a:rPr lang="en-US" dirty="0" smtClean="0"/>
              <a:t>Questions</a:t>
            </a:r>
          </a:p>
        </p:txBody>
      </p:sp>
      <p:pic>
        <p:nvPicPr>
          <p:cNvPr id="6" name="Picture 5" descr="C:\Users\095499\AppData\Local\Microsoft\Windows\Temporary Internet Files\Content.Outlook\B9UAK40Z\ORIGINAL GREASE PORT WITH LADD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351" y="2944151"/>
            <a:ext cx="2424103" cy="3230525"/>
          </a:xfrm>
          <a:prstGeom prst="rect">
            <a:avLst/>
          </a:prstGeom>
          <a:noFill/>
          <a:ln>
            <a:solidFill>
              <a:schemeClr val="tx1"/>
            </a:solidFill>
          </a:ln>
        </p:spPr>
      </p:pic>
      <p:cxnSp>
        <p:nvCxnSpPr>
          <p:cNvPr id="7" name="Straight Arrow Connector 6"/>
          <p:cNvCxnSpPr/>
          <p:nvPr/>
        </p:nvCxnSpPr>
        <p:spPr>
          <a:xfrm flipH="1">
            <a:off x="603006" y="3870794"/>
            <a:ext cx="1258570" cy="201295"/>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4"/>
          <p:cNvSpPr>
            <a:spLocks noGrp="1"/>
          </p:cNvSpPr>
          <p:nvPr>
            <p:ph type="body" sz="quarter" idx="15"/>
          </p:nvPr>
        </p:nvSpPr>
        <p:spPr>
          <a:xfrm>
            <a:off x="358484" y="208505"/>
            <a:ext cx="6236970" cy="763746"/>
          </a:xfrm>
        </p:spPr>
        <p:txBody>
          <a:bodyPr>
            <a:noAutofit/>
          </a:bodyPr>
          <a:lstStyle/>
          <a:p>
            <a:r>
              <a:rPr lang="en-US" dirty="0" smtClean="0"/>
              <a:t>Other Working at Height Systems</a:t>
            </a:r>
            <a:endParaRPr lang="en-US" dirty="0"/>
          </a:p>
        </p:txBody>
      </p:sp>
    </p:spTree>
    <p:extLst>
      <p:ext uri="{BB962C8B-B14F-4D97-AF65-F5344CB8AC3E}">
        <p14:creationId xmlns:p14="http://schemas.microsoft.com/office/powerpoint/2010/main" val="292272036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152</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Using </a:t>
            </a:r>
            <a:r>
              <a:rPr lang="en-US" dirty="0"/>
              <a:t>l</a:t>
            </a:r>
            <a:r>
              <a:rPr lang="en-US" dirty="0" smtClean="0"/>
              <a:t>adders with fall protection</a:t>
            </a:r>
            <a:endParaRPr lang="en-US" dirty="0"/>
          </a:p>
          <a:p>
            <a:r>
              <a:rPr lang="en-US" dirty="0" smtClean="0"/>
              <a:t>Review the questions for using fall protection with ladders(SG p.108)</a:t>
            </a:r>
          </a:p>
          <a:p>
            <a:r>
              <a:rPr lang="en-US" dirty="0" smtClean="0"/>
              <a:t>Take a moment to read the “Learn from Others” story (SG p.108)</a:t>
            </a:r>
            <a:endParaRPr lang="en-US" dirty="0"/>
          </a:p>
          <a:p>
            <a:pPr lvl="1"/>
            <a:endParaRPr lang="en-US" dirty="0" smtClean="0"/>
          </a:p>
        </p:txBody>
      </p:sp>
      <p:sp>
        <p:nvSpPr>
          <p:cNvPr id="7" name="Text Placeholder 4"/>
          <p:cNvSpPr>
            <a:spLocks noGrp="1"/>
          </p:cNvSpPr>
          <p:nvPr>
            <p:ph type="body" sz="quarter" idx="15"/>
          </p:nvPr>
        </p:nvSpPr>
        <p:spPr>
          <a:xfrm>
            <a:off x="358484" y="208505"/>
            <a:ext cx="6236970" cy="763746"/>
          </a:xfrm>
        </p:spPr>
        <p:txBody>
          <a:bodyPr>
            <a:noAutofit/>
          </a:bodyPr>
          <a:lstStyle/>
          <a:p>
            <a:r>
              <a:rPr lang="en-US" dirty="0" smtClean="0"/>
              <a:t>Other Working at Height Systems</a:t>
            </a:r>
            <a:endParaRPr lang="en-US" dirty="0"/>
          </a:p>
        </p:txBody>
      </p:sp>
    </p:spTree>
    <p:extLst>
      <p:ext uri="{BB962C8B-B14F-4D97-AF65-F5344CB8AC3E}">
        <p14:creationId xmlns:p14="http://schemas.microsoft.com/office/powerpoint/2010/main" val="378906497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6032" y="2052429"/>
            <a:ext cx="2628704" cy="4157121"/>
          </a:xfrm>
          <a:prstGeom prst="rect">
            <a:avLst/>
          </a:prstGeom>
        </p:spPr>
      </p:pic>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153</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Extension ladders</a:t>
            </a:r>
          </a:p>
          <a:p>
            <a:r>
              <a:rPr lang="en-US" dirty="0" smtClean="0"/>
              <a:t>4:1 rule</a:t>
            </a:r>
            <a:endParaRPr lang="en-US" dirty="0"/>
          </a:p>
          <a:p>
            <a:pPr lvl="1"/>
            <a:endParaRPr lang="en-US" dirty="0" smtClean="0"/>
          </a:p>
        </p:txBody>
      </p:sp>
      <p:sp>
        <p:nvSpPr>
          <p:cNvPr id="8" name="Text Placeholder 4"/>
          <p:cNvSpPr>
            <a:spLocks noGrp="1"/>
          </p:cNvSpPr>
          <p:nvPr>
            <p:ph type="body" sz="quarter" idx="15"/>
          </p:nvPr>
        </p:nvSpPr>
        <p:spPr>
          <a:xfrm>
            <a:off x="358484" y="208505"/>
            <a:ext cx="6236970" cy="763746"/>
          </a:xfrm>
        </p:spPr>
        <p:txBody>
          <a:bodyPr>
            <a:noAutofit/>
          </a:bodyPr>
          <a:lstStyle/>
          <a:p>
            <a:r>
              <a:rPr lang="en-US" dirty="0" smtClean="0"/>
              <a:t>Other Working at Height Systems</a:t>
            </a:r>
            <a:endParaRPr lang="en-US" dirty="0"/>
          </a:p>
        </p:txBody>
      </p:sp>
    </p:spTree>
    <p:extLst>
      <p:ext uri="{BB962C8B-B14F-4D97-AF65-F5344CB8AC3E}">
        <p14:creationId xmlns:p14="http://schemas.microsoft.com/office/powerpoint/2010/main" val="162212280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154</a:t>
            </a:fld>
            <a:endParaRPr lang="en-US" dirty="0"/>
          </a:p>
        </p:txBody>
      </p:sp>
      <p:sp>
        <p:nvSpPr>
          <p:cNvPr id="4" name="Text Placeholder 3"/>
          <p:cNvSpPr>
            <a:spLocks noGrp="1"/>
          </p:cNvSpPr>
          <p:nvPr>
            <p:ph type="body" sz="quarter" idx="14"/>
          </p:nvPr>
        </p:nvSpPr>
        <p:spPr>
          <a:xfrm>
            <a:off x="358483" y="1348047"/>
            <a:ext cx="6507137" cy="4686618"/>
          </a:xfrm>
        </p:spPr>
        <p:txBody>
          <a:bodyPr/>
          <a:lstStyle/>
          <a:p>
            <a:pPr marL="0" indent="0">
              <a:buNone/>
            </a:pPr>
            <a:r>
              <a:rPr lang="en-US" dirty="0" smtClean="0"/>
              <a:t>Aerial Work Platforms (AWP)</a:t>
            </a:r>
          </a:p>
          <a:p>
            <a:r>
              <a:rPr lang="en-US" dirty="0" smtClean="0"/>
              <a:t>Personal fall protection systems must be utilized when working from aerial lifts and mobile platforms</a:t>
            </a:r>
            <a:endParaRPr lang="en-US" dirty="0"/>
          </a:p>
          <a:p>
            <a:pPr lvl="1"/>
            <a:endParaRPr lang="en-US" dirty="0" smtClean="0"/>
          </a:p>
        </p:txBody>
      </p:sp>
      <p:pic>
        <p:nvPicPr>
          <p:cNvPr id="6" name="Picture 5" descr="T:\DEPARTMENTS\Safety\_Safety Courses\_Working at Heights\5_Pictures &amp; Videos\Morenci 012815\DSCN0368.JPG"/>
          <p:cNvPicPr/>
          <p:nvPr/>
        </p:nvPicPr>
        <p:blipFill>
          <a:blip r:embed="rId3" cstate="print">
            <a:extLst>
              <a:ext uri="{BEBA8EAE-BF5A-486C-A8C5-ECC9F3942E4B}">
                <a14:imgProps xmlns:a14="http://schemas.microsoft.com/office/drawing/2010/main">
                  <a14:imgLayer r:embed="rId4">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79408" y="3152836"/>
            <a:ext cx="4023360" cy="3017520"/>
          </a:xfrm>
          <a:prstGeom prst="rect">
            <a:avLst/>
          </a:prstGeom>
          <a:solidFill>
            <a:sysClr val="windowText" lastClr="000000"/>
          </a:solidFill>
          <a:ln>
            <a:solidFill>
              <a:schemeClr val="tx1"/>
            </a:solidFill>
          </a:ln>
        </p:spPr>
      </p:pic>
      <p:cxnSp>
        <p:nvCxnSpPr>
          <p:cNvPr id="8" name="Straight Connector 7"/>
          <p:cNvCxnSpPr/>
          <p:nvPr/>
        </p:nvCxnSpPr>
        <p:spPr>
          <a:xfrm flipH="1" flipV="1">
            <a:off x="3007640" y="3073911"/>
            <a:ext cx="1142231" cy="192164"/>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007641" y="2731236"/>
            <a:ext cx="1723252" cy="52876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07640" y="3484303"/>
            <a:ext cx="1705461" cy="75518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028446" y="3474244"/>
            <a:ext cx="1099614" cy="217112"/>
          </a:xfrm>
          <a:prstGeom prst="line">
            <a:avLst/>
          </a:prstGeom>
          <a:noFill/>
          <a:ln w="9525" cap="flat" cmpd="sng" algn="ctr">
            <a:solidFill>
              <a:schemeClr val="tx1">
                <a:lumMod val="75000"/>
                <a:lumOff val="25000"/>
              </a:schemeClr>
            </a:solidFill>
            <a:prstDash val="dash"/>
          </a:ln>
          <a:effectLst/>
        </p:spPr>
      </p:cxnSp>
      <p:sp>
        <p:nvSpPr>
          <p:cNvPr id="20" name="Rectangle 19"/>
          <p:cNvSpPr/>
          <p:nvPr/>
        </p:nvSpPr>
        <p:spPr>
          <a:xfrm>
            <a:off x="4149868" y="3279939"/>
            <a:ext cx="581025" cy="19050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Placeholder 4"/>
          <p:cNvSpPr>
            <a:spLocks noGrp="1"/>
          </p:cNvSpPr>
          <p:nvPr>
            <p:ph type="body" sz="quarter" idx="15"/>
          </p:nvPr>
        </p:nvSpPr>
        <p:spPr>
          <a:xfrm>
            <a:off x="358484" y="208505"/>
            <a:ext cx="6236970" cy="763746"/>
          </a:xfrm>
        </p:spPr>
        <p:txBody>
          <a:bodyPr>
            <a:noAutofit/>
          </a:bodyPr>
          <a:lstStyle/>
          <a:p>
            <a:r>
              <a:rPr lang="en-US" dirty="0" smtClean="0"/>
              <a:t>Other Working at Height Systems</a:t>
            </a:r>
            <a:endParaRPr lang="en-US" dirty="0"/>
          </a:p>
        </p:txBody>
      </p:sp>
      <p:pic>
        <p:nvPicPr>
          <p:cNvPr id="18" name="Picture 17" descr="T:\DEPARTMENTS\Safety\_Safety Courses\_Working at Heights\5_Pictures &amp; Videos\Morenci 012815\DSCN0366.JPG"/>
          <p:cNvPicPr>
            <a:picLocks noChangeAspect="1"/>
          </p:cNvPicPr>
          <p:nvPr/>
        </p:nvPicPr>
        <p:blipFill rotWithShape="1">
          <a:blip r:embed="rId5" cstate="print">
            <a:extLst>
              <a:ext uri="{28A0092B-C50C-407E-A947-70E740481C1C}">
                <a14:useLocalDpi xmlns:a14="http://schemas.microsoft.com/office/drawing/2010/main" val="0"/>
              </a:ext>
            </a:extLst>
          </a:blip>
          <a:srcRect b="21455"/>
          <a:stretch/>
        </p:blipFill>
        <p:spPr bwMode="auto">
          <a:xfrm>
            <a:off x="446637" y="2731236"/>
            <a:ext cx="2561004" cy="1508255"/>
          </a:xfrm>
          <a:prstGeom prst="rect">
            <a:avLst/>
          </a:prstGeom>
          <a:noFill/>
          <a:ln>
            <a:solidFill>
              <a:sysClr val="windowText" lastClr="000000"/>
            </a:solidFill>
          </a:ln>
        </p:spPr>
      </p:pic>
    </p:spTree>
    <p:extLst>
      <p:ext uri="{BB962C8B-B14F-4D97-AF65-F5344CB8AC3E}">
        <p14:creationId xmlns:p14="http://schemas.microsoft.com/office/powerpoint/2010/main" val="271070872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83" y="3324355"/>
            <a:ext cx="2031774" cy="2865942"/>
          </a:xfrm>
          <a:prstGeom prst="rect">
            <a:avLst/>
          </a:prstGeom>
        </p:spPr>
      </p:pic>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155</a:t>
            </a:fld>
            <a:endParaRPr lang="en-US" dirty="0"/>
          </a:p>
        </p:txBody>
      </p:sp>
      <p:sp>
        <p:nvSpPr>
          <p:cNvPr id="4" name="Text Placeholder 3"/>
          <p:cNvSpPr>
            <a:spLocks noGrp="1"/>
          </p:cNvSpPr>
          <p:nvPr>
            <p:ph type="body" sz="quarter" idx="14"/>
          </p:nvPr>
        </p:nvSpPr>
        <p:spPr>
          <a:xfrm>
            <a:off x="358483" y="1348047"/>
            <a:ext cx="6507137" cy="4686618"/>
          </a:xfrm>
        </p:spPr>
        <p:txBody>
          <a:bodyPr/>
          <a:lstStyle/>
          <a:p>
            <a:pPr marL="0" indent="0">
              <a:buNone/>
            </a:pPr>
            <a:r>
              <a:rPr lang="en-US" dirty="0" smtClean="0"/>
              <a:t>Aerial Work Platforms (AWP)</a:t>
            </a:r>
          </a:p>
          <a:p>
            <a:r>
              <a:rPr lang="en-US" dirty="0"/>
              <a:t>The location of the anchor point will have a large impact on the appropriate lanyard selection. </a:t>
            </a:r>
            <a:endParaRPr lang="en-US" dirty="0" smtClean="0"/>
          </a:p>
          <a:p>
            <a:r>
              <a:rPr lang="en-US" dirty="0" smtClean="0"/>
              <a:t>Effective working length of the lanyard will be reduced if you are anchored inside the working platform, as it pertains to fall clearance.</a:t>
            </a:r>
          </a:p>
          <a:p>
            <a:endParaRPr lang="en-US" dirty="0" smtClean="0"/>
          </a:p>
        </p:txBody>
      </p:sp>
      <p:sp>
        <p:nvSpPr>
          <p:cNvPr id="14" name="Text Placeholder 4"/>
          <p:cNvSpPr>
            <a:spLocks noGrp="1"/>
          </p:cNvSpPr>
          <p:nvPr>
            <p:ph type="body" sz="quarter" idx="15"/>
          </p:nvPr>
        </p:nvSpPr>
        <p:spPr>
          <a:xfrm>
            <a:off x="358484" y="208505"/>
            <a:ext cx="6236970" cy="763746"/>
          </a:xfrm>
        </p:spPr>
        <p:txBody>
          <a:bodyPr>
            <a:noAutofit/>
          </a:bodyPr>
          <a:lstStyle/>
          <a:p>
            <a:r>
              <a:rPr lang="en-US" dirty="0" smtClean="0"/>
              <a:t>Other Working at Height Systems</a:t>
            </a:r>
            <a:endParaRPr lang="en-US" dirty="0"/>
          </a:p>
        </p:txBody>
      </p:sp>
    </p:spTree>
    <p:extLst>
      <p:ext uri="{BB962C8B-B14F-4D97-AF65-F5344CB8AC3E}">
        <p14:creationId xmlns:p14="http://schemas.microsoft.com/office/powerpoint/2010/main" val="96550490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156</a:t>
            </a:fld>
            <a:endParaRPr lang="en-US" dirty="0"/>
          </a:p>
        </p:txBody>
      </p:sp>
      <p:sp>
        <p:nvSpPr>
          <p:cNvPr id="4" name="Text Placeholder 3"/>
          <p:cNvSpPr>
            <a:spLocks noGrp="1"/>
          </p:cNvSpPr>
          <p:nvPr>
            <p:ph type="body" sz="quarter" idx="14"/>
          </p:nvPr>
        </p:nvSpPr>
        <p:spPr>
          <a:xfrm>
            <a:off x="358484" y="1348047"/>
            <a:ext cx="6754003" cy="4686618"/>
          </a:xfrm>
        </p:spPr>
        <p:txBody>
          <a:bodyPr/>
          <a:lstStyle/>
          <a:p>
            <a:pPr marL="0" indent="0">
              <a:buNone/>
            </a:pPr>
            <a:r>
              <a:rPr lang="en-US" dirty="0" smtClean="0"/>
              <a:t>Scissor Lifts</a:t>
            </a:r>
          </a:p>
          <a:p>
            <a:r>
              <a:rPr lang="en-US" dirty="0" smtClean="0"/>
              <a:t>When are fall protection systems not required?</a:t>
            </a:r>
            <a:endParaRPr lang="en-US" dirty="0"/>
          </a:p>
          <a:p>
            <a:pPr lvl="1"/>
            <a:endParaRPr lang="en-US" dirty="0" smtClean="0"/>
          </a:p>
        </p:txBody>
      </p:sp>
      <p:pic>
        <p:nvPicPr>
          <p:cNvPr id="7" name="Picture 6" descr="C:\Users\095499\Documents\MyJabberFiles\april_hardt@fmi.com\FMI Rock Logo.Still0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46" y="2533973"/>
            <a:ext cx="5589156" cy="3314888"/>
          </a:xfrm>
          <a:prstGeom prst="rect">
            <a:avLst/>
          </a:prstGeom>
          <a:noFill/>
          <a:ln>
            <a:solidFill>
              <a:schemeClr val="tx1"/>
            </a:solidFill>
          </a:ln>
        </p:spPr>
      </p:pic>
      <p:sp>
        <p:nvSpPr>
          <p:cNvPr id="8" name="Text Placeholder 4"/>
          <p:cNvSpPr>
            <a:spLocks noGrp="1"/>
          </p:cNvSpPr>
          <p:nvPr>
            <p:ph type="body" sz="quarter" idx="15"/>
          </p:nvPr>
        </p:nvSpPr>
        <p:spPr>
          <a:xfrm>
            <a:off x="358484" y="208505"/>
            <a:ext cx="6236970" cy="763746"/>
          </a:xfrm>
        </p:spPr>
        <p:txBody>
          <a:bodyPr>
            <a:noAutofit/>
          </a:bodyPr>
          <a:lstStyle/>
          <a:p>
            <a:r>
              <a:rPr lang="en-US" dirty="0" smtClean="0"/>
              <a:t>Other Working at Height Systems</a:t>
            </a:r>
            <a:endParaRPr lang="en-US" dirty="0"/>
          </a:p>
        </p:txBody>
      </p:sp>
    </p:spTree>
    <p:extLst>
      <p:ext uri="{BB962C8B-B14F-4D97-AF65-F5344CB8AC3E}">
        <p14:creationId xmlns:p14="http://schemas.microsoft.com/office/powerpoint/2010/main" val="198684511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157</a:t>
            </a:fld>
            <a:endParaRPr lang="en-US" dirty="0"/>
          </a:p>
        </p:txBody>
      </p:sp>
      <p:sp>
        <p:nvSpPr>
          <p:cNvPr id="4" name="Text Placeholder 3"/>
          <p:cNvSpPr>
            <a:spLocks noGrp="1"/>
          </p:cNvSpPr>
          <p:nvPr>
            <p:ph type="body" sz="quarter" idx="14"/>
          </p:nvPr>
        </p:nvSpPr>
        <p:spPr>
          <a:xfrm>
            <a:off x="358484" y="1348047"/>
            <a:ext cx="7291996" cy="4686618"/>
          </a:xfrm>
        </p:spPr>
        <p:txBody>
          <a:bodyPr/>
          <a:lstStyle/>
          <a:p>
            <a:pPr marL="0" indent="0">
              <a:buNone/>
            </a:pPr>
            <a:r>
              <a:rPr lang="en-US" dirty="0" smtClean="0"/>
              <a:t>Handrails</a:t>
            </a:r>
          </a:p>
          <a:p>
            <a:r>
              <a:rPr lang="en-US" dirty="0" smtClean="0"/>
              <a:t>Permanent barriers 39-45 inches from working platform</a:t>
            </a:r>
          </a:p>
          <a:p>
            <a:r>
              <a:rPr lang="en-US"/>
              <a:t>M</a:t>
            </a:r>
            <a:r>
              <a:rPr lang="en-US" smtClean="0"/>
              <a:t>id-rail supports </a:t>
            </a:r>
            <a:r>
              <a:rPr lang="en-US" dirty="0" smtClean="0"/>
              <a:t>200lbs </a:t>
            </a:r>
            <a:r>
              <a:rPr lang="en-US" smtClean="0"/>
              <a:t>of horizontal/lateral </a:t>
            </a:r>
            <a:r>
              <a:rPr lang="en-US" dirty="0" smtClean="0"/>
              <a:t>force</a:t>
            </a:r>
          </a:p>
          <a:p>
            <a:r>
              <a:rPr lang="en-US" dirty="0" smtClean="0"/>
              <a:t>Toe board on all exposed sides</a:t>
            </a:r>
            <a:endParaRPr lang="en-US" dirty="0"/>
          </a:p>
          <a:p>
            <a:pPr lvl="1"/>
            <a:endParaRPr lang="en-US" dirty="0" smtClean="0"/>
          </a:p>
        </p:txBody>
      </p:sp>
      <p:sp>
        <p:nvSpPr>
          <p:cNvPr id="9" name="Text Placeholder 4"/>
          <p:cNvSpPr>
            <a:spLocks noGrp="1"/>
          </p:cNvSpPr>
          <p:nvPr>
            <p:ph type="body" sz="quarter" idx="15"/>
          </p:nvPr>
        </p:nvSpPr>
        <p:spPr>
          <a:xfrm>
            <a:off x="358484" y="208505"/>
            <a:ext cx="6236970" cy="763746"/>
          </a:xfrm>
        </p:spPr>
        <p:txBody>
          <a:bodyPr>
            <a:noAutofit/>
          </a:bodyPr>
          <a:lstStyle/>
          <a:p>
            <a:r>
              <a:rPr lang="en-US" dirty="0" smtClean="0"/>
              <a:t>Other Working at Height Systems</a:t>
            </a:r>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48253" y="3440025"/>
            <a:ext cx="3801629" cy="2750272"/>
          </a:xfrm>
          <a:prstGeom prst="rect">
            <a:avLst/>
          </a:prstGeom>
          <a:ln>
            <a:solidFill>
              <a:schemeClr val="tx1"/>
            </a:solidFill>
          </a:ln>
        </p:spPr>
      </p:pic>
    </p:spTree>
    <p:extLst>
      <p:ext uri="{BB962C8B-B14F-4D97-AF65-F5344CB8AC3E}">
        <p14:creationId xmlns:p14="http://schemas.microsoft.com/office/powerpoint/2010/main" val="62086422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158</a:t>
            </a:fld>
            <a:endParaRPr lang="en-US" dirty="0"/>
          </a:p>
        </p:txBody>
      </p:sp>
      <p:sp>
        <p:nvSpPr>
          <p:cNvPr id="4" name="Text Placeholder 3"/>
          <p:cNvSpPr>
            <a:spLocks noGrp="1"/>
          </p:cNvSpPr>
          <p:nvPr>
            <p:ph type="body" sz="quarter" idx="14"/>
          </p:nvPr>
        </p:nvSpPr>
        <p:spPr>
          <a:xfrm>
            <a:off x="348093" y="1368829"/>
            <a:ext cx="6517528"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Break into groups</a:t>
            </a:r>
          </a:p>
          <a:p>
            <a:pPr marL="457200" lvl="0" indent="-457200">
              <a:buFont typeface="+mj-lt"/>
              <a:buAutoNum type="arabicPeriod"/>
            </a:pPr>
            <a:r>
              <a:rPr lang="en-US" dirty="0" smtClean="0">
                <a:solidFill>
                  <a:prstClr val="black"/>
                </a:solidFill>
              </a:rPr>
              <a:t>Take 10 minutes and complete </a:t>
            </a:r>
            <a:r>
              <a:rPr lang="en-US" dirty="0">
                <a:solidFill>
                  <a:prstClr val="black"/>
                </a:solidFill>
              </a:rPr>
              <a:t>the Activity Sheet located in the Student </a:t>
            </a:r>
            <a:r>
              <a:rPr lang="en-US" dirty="0" smtClean="0">
                <a:solidFill>
                  <a:prstClr val="black"/>
                </a:solidFill>
              </a:rPr>
              <a:t>Guide (p.113) </a:t>
            </a:r>
            <a:r>
              <a:rPr lang="en-US" dirty="0">
                <a:solidFill>
                  <a:prstClr val="black"/>
                </a:solidFill>
              </a:rPr>
              <a:t>based on your assigned system</a:t>
            </a:r>
          </a:p>
          <a:p>
            <a:pPr lvl="1">
              <a:buFont typeface="Wingdings" panose="05000000000000000000" pitchFamily="2" charset="2"/>
              <a:buChar char="§"/>
            </a:pPr>
            <a:r>
              <a:rPr lang="en-US" dirty="0">
                <a:solidFill>
                  <a:prstClr val="black"/>
                </a:solidFill>
              </a:rPr>
              <a:t>List the pros, cons, and limitations for your system</a:t>
            </a:r>
          </a:p>
          <a:p>
            <a:pPr marL="457200" lvl="0" indent="-457200">
              <a:buFont typeface="+mj-lt"/>
              <a:buAutoNum type="arabicPeriod"/>
            </a:pPr>
            <a:r>
              <a:rPr lang="en-US" dirty="0">
                <a:solidFill>
                  <a:prstClr val="black"/>
                </a:solidFill>
              </a:rPr>
              <a:t>Be prepared to share your responses</a:t>
            </a:r>
          </a:p>
          <a:p>
            <a:pPr marL="0" indent="0">
              <a:buNone/>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Understand Your System</a:t>
            </a:r>
            <a:endParaRPr lang="en-US" dirty="0"/>
          </a:p>
        </p:txBody>
      </p:sp>
      <p:sp>
        <p:nvSpPr>
          <p:cNvPr id="6" name="Rectangle 5"/>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11</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7854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159</a:t>
            </a:fld>
            <a:endParaRPr lang="en-US" dirty="0"/>
          </a:p>
        </p:txBody>
      </p:sp>
      <p:sp>
        <p:nvSpPr>
          <p:cNvPr id="4" name="Text Placeholder 3"/>
          <p:cNvSpPr>
            <a:spLocks noGrp="1"/>
          </p:cNvSpPr>
          <p:nvPr>
            <p:ph type="body" sz="quarter" idx="14"/>
          </p:nvPr>
        </p:nvSpPr>
        <p:spPr>
          <a:xfrm>
            <a:off x="358484" y="1348047"/>
            <a:ext cx="6507136" cy="4686618"/>
          </a:xfrm>
        </p:spPr>
        <p:txBody>
          <a:bodyPr/>
          <a:lstStyle/>
          <a:p>
            <a:r>
              <a:rPr lang="en-US" dirty="0" smtClean="0"/>
              <a:t>How will this knowledge affect how you plan a job at heights?</a:t>
            </a:r>
          </a:p>
          <a:p>
            <a:r>
              <a:rPr lang="en-US" dirty="0" smtClean="0"/>
              <a:t>What jobs performed at heights do not require fall protection?</a:t>
            </a:r>
          </a:p>
          <a:p>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3636469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a:t>
            </a:fld>
            <a:endParaRPr lang="en-US" dirty="0"/>
          </a:p>
        </p:txBody>
      </p:sp>
      <p:sp>
        <p:nvSpPr>
          <p:cNvPr id="4" name="Text Placeholder 3"/>
          <p:cNvSpPr>
            <a:spLocks noGrp="1"/>
          </p:cNvSpPr>
          <p:nvPr>
            <p:ph type="body" sz="quarter" idx="14"/>
          </p:nvPr>
        </p:nvSpPr>
        <p:spPr>
          <a:xfrm>
            <a:off x="348093" y="1348047"/>
            <a:ext cx="7681481" cy="4686618"/>
          </a:xfrm>
        </p:spPr>
        <p:txBody>
          <a:bodyPr/>
          <a:lstStyle/>
          <a:p>
            <a:pPr marL="0" indent="0">
              <a:buNone/>
            </a:pPr>
            <a:r>
              <a:rPr lang="en-US" dirty="0" smtClean="0"/>
              <a:t>Example of a fall hazard</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a:t>Naming Fall Hazards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361" y="1824757"/>
            <a:ext cx="6111702" cy="4261863"/>
          </a:xfrm>
          <a:prstGeom prst="rect">
            <a:avLst/>
          </a:prstGeom>
          <a:ln>
            <a:solidFill>
              <a:schemeClr val="tx1"/>
            </a:solidFill>
          </a:ln>
        </p:spPr>
      </p:pic>
    </p:spTree>
    <p:extLst>
      <p:ext uri="{BB962C8B-B14F-4D97-AF65-F5344CB8AC3E}">
        <p14:creationId xmlns:p14="http://schemas.microsoft.com/office/powerpoint/2010/main" val="293473114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160</a:t>
            </a:fld>
            <a:endParaRPr lang="en-US" dirty="0"/>
          </a:p>
        </p:txBody>
      </p:sp>
      <p:sp>
        <p:nvSpPr>
          <p:cNvPr id="4" name="Text Placeholder 3"/>
          <p:cNvSpPr>
            <a:spLocks noGrp="1"/>
          </p:cNvSpPr>
          <p:nvPr>
            <p:ph type="body" sz="quarter" idx="14"/>
          </p:nvPr>
        </p:nvSpPr>
        <p:spPr>
          <a:xfrm>
            <a:off x="358483" y="1348047"/>
            <a:ext cx="650713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Quiz </a:t>
            </a:r>
            <a:r>
              <a:rPr lang="en-US" dirty="0">
                <a:solidFill>
                  <a:prstClr val="black"/>
                </a:solidFill>
              </a:rPr>
              <a:t>in the Student </a:t>
            </a:r>
            <a:r>
              <a:rPr lang="en-US" dirty="0" smtClean="0">
                <a:solidFill>
                  <a:prstClr val="black"/>
                </a:solidFill>
              </a:rPr>
              <a:t>Guide (p. 114)</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7 Quiz</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Quiz</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00717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161</a:t>
            </a:fld>
            <a:endParaRPr lang="en-US" dirty="0"/>
          </a:p>
        </p:txBody>
      </p:sp>
      <p:sp>
        <p:nvSpPr>
          <p:cNvPr id="4" name="Text Placeholder 3"/>
          <p:cNvSpPr>
            <a:spLocks noGrp="1"/>
          </p:cNvSpPr>
          <p:nvPr>
            <p:ph type="body" sz="quarter" idx="14"/>
          </p:nvPr>
        </p:nvSpPr>
        <p:spPr>
          <a:xfrm>
            <a:off x="358483" y="1379220"/>
            <a:ext cx="6915153" cy="4686618"/>
          </a:xfrm>
        </p:spPr>
        <p:txBody>
          <a:bodyPr>
            <a:normAutofit/>
          </a:bodyPr>
          <a:lstStyle/>
          <a:p>
            <a:pPr marL="457200" lvl="0" indent="-457200">
              <a:buFont typeface="+mj-lt"/>
              <a:buAutoNum type="arabicPeriod"/>
            </a:pPr>
            <a:r>
              <a:rPr lang="en-US" dirty="0"/>
              <a:t>When working with ladders, always maintain ________ points of contact when </a:t>
            </a:r>
            <a:r>
              <a:rPr lang="en-US" u="sng" dirty="0" smtClean="0"/>
              <a:t>		</a:t>
            </a:r>
            <a:r>
              <a:rPr lang="en-US" dirty="0" smtClean="0"/>
              <a:t> </a:t>
            </a:r>
            <a:r>
              <a:rPr lang="en-US" dirty="0"/>
              <a:t>or </a:t>
            </a:r>
            <a:r>
              <a:rPr lang="en-US" u="sng" dirty="0"/>
              <a:t>			</a:t>
            </a:r>
            <a:r>
              <a:rPr lang="en-US" u="sng" dirty="0" smtClean="0"/>
              <a:t>	</a:t>
            </a:r>
            <a:r>
              <a:rPr lang="en-US" dirty="0" smtClean="0"/>
              <a:t>.</a:t>
            </a:r>
          </a:p>
          <a:p>
            <a:pPr marL="457200" lvl="0" indent="-457200">
              <a:buFont typeface="+mj-lt"/>
              <a:buAutoNum type="arabicPeriod"/>
            </a:pPr>
            <a:endParaRPr lang="en-US" dirty="0"/>
          </a:p>
          <a:p>
            <a:pPr marL="457200" indent="-457200">
              <a:buFont typeface="+mj-lt"/>
              <a:buAutoNum type="arabicPeriod"/>
            </a:pPr>
            <a:r>
              <a:rPr lang="en-US" dirty="0"/>
              <a:t>When working with ladders, never step above the </a:t>
            </a:r>
            <a:r>
              <a:rPr lang="en-US" u="sng" dirty="0"/>
              <a:t>				</a:t>
            </a:r>
            <a:r>
              <a:rPr lang="en-US" dirty="0"/>
              <a:t> </a:t>
            </a:r>
            <a:r>
              <a:rPr lang="en-US" u="sng" dirty="0"/>
              <a:t>		</a:t>
            </a:r>
            <a:r>
              <a:rPr lang="en-US" dirty="0"/>
              <a:t> indicated by the </a:t>
            </a:r>
            <a:r>
              <a:rPr lang="en-US" dirty="0" smtClean="0"/>
              <a:t>manufacturer.</a:t>
            </a:r>
          </a:p>
          <a:p>
            <a:pPr marL="457200" indent="-457200">
              <a:buFont typeface="+mj-lt"/>
              <a:buAutoNum type="arabicPeriod"/>
            </a:pPr>
            <a:endParaRPr lang="en-US" dirty="0"/>
          </a:p>
          <a:p>
            <a:pPr marL="457200" indent="-457200">
              <a:buFont typeface="+mj-lt"/>
              <a:buAutoNum type="arabicPeriod"/>
            </a:pPr>
            <a:r>
              <a:rPr lang="en-US" dirty="0" smtClean="0"/>
              <a:t>What </a:t>
            </a:r>
            <a:r>
              <a:rPr lang="en-US" dirty="0"/>
              <a:t>are some examples of aerial work platforms?</a:t>
            </a:r>
          </a:p>
          <a:p>
            <a:pPr marL="0" indent="0">
              <a:buNone/>
              <a:tabLst>
                <a:tab pos="457200" algn="l"/>
              </a:tabLst>
            </a:pPr>
            <a:r>
              <a:rPr lang="en-US" dirty="0"/>
              <a:t>	Man </a:t>
            </a:r>
            <a:r>
              <a:rPr lang="en-US" dirty="0" smtClean="0"/>
              <a:t>lifts, Bucket </a:t>
            </a:r>
            <a:r>
              <a:rPr lang="en-US" dirty="0"/>
              <a:t>trucks</a:t>
            </a:r>
          </a:p>
          <a:p>
            <a:pPr marL="457200" lvl="0" indent="-457200">
              <a:buFont typeface="+mj-lt"/>
              <a:buAutoNum type="arabicPeriod"/>
            </a:pPr>
            <a:endParaRPr lang="en-US" dirty="0"/>
          </a:p>
          <a:p>
            <a:pPr lvl="0"/>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7 Quiz</a:t>
            </a:r>
            <a:endParaRPr lang="en-US" dirty="0"/>
          </a:p>
        </p:txBody>
      </p:sp>
      <p:sp>
        <p:nvSpPr>
          <p:cNvPr id="7" name="Rectangle 6"/>
          <p:cNvSpPr/>
          <p:nvPr/>
        </p:nvSpPr>
        <p:spPr>
          <a:xfrm>
            <a:off x="1296908" y="1695041"/>
            <a:ext cx="417593"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0099CC"/>
                </a:solidFill>
                <a:latin typeface="Arial" panose="020B0604020202020204" pitchFamily="34" charset="0"/>
                <a:cs typeface="Arial" panose="020B0604020202020204" pitchFamily="34" charset="0"/>
              </a:rPr>
              <a:t>3</a:t>
            </a:r>
            <a:endParaRPr lang="en-US" sz="2200" b="1" dirty="0">
              <a:solidFill>
                <a:srgbClr val="0099CC"/>
              </a:solidFill>
              <a:latin typeface="Arial" panose="020B0604020202020204" pitchFamily="34" charset="0"/>
              <a:cs typeface="Arial" panose="020B0604020202020204" pitchFamily="34" charset="0"/>
            </a:endParaRPr>
          </a:p>
        </p:txBody>
      </p:sp>
      <p:sp>
        <p:nvSpPr>
          <p:cNvPr id="8" name="Rectangle 7"/>
          <p:cNvSpPr/>
          <p:nvPr/>
        </p:nvSpPr>
        <p:spPr>
          <a:xfrm>
            <a:off x="5131153" y="1710793"/>
            <a:ext cx="1643720"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9CC"/>
                </a:solidFill>
                <a:latin typeface="Arial" panose="020B0604020202020204" pitchFamily="34" charset="0"/>
                <a:cs typeface="Arial" panose="020B0604020202020204" pitchFamily="34" charset="0"/>
              </a:rPr>
              <a:t>a</a:t>
            </a:r>
            <a:r>
              <a:rPr lang="en-US" sz="2200" b="1" dirty="0" smtClean="0">
                <a:solidFill>
                  <a:srgbClr val="0099CC"/>
                </a:solidFill>
                <a:latin typeface="Arial" panose="020B0604020202020204" pitchFamily="34" charset="0"/>
                <a:cs typeface="Arial" panose="020B0604020202020204" pitchFamily="34" charset="0"/>
              </a:rPr>
              <a:t>scending</a:t>
            </a:r>
            <a:endParaRPr lang="en-US" sz="2200" b="1" dirty="0">
              <a:solidFill>
                <a:srgbClr val="0099CC"/>
              </a:solidFill>
              <a:latin typeface="Arial" panose="020B0604020202020204" pitchFamily="34" charset="0"/>
              <a:cs typeface="Arial" panose="020B0604020202020204" pitchFamily="34" charset="0"/>
            </a:endParaRPr>
          </a:p>
        </p:txBody>
      </p:sp>
      <p:sp>
        <p:nvSpPr>
          <p:cNvPr id="9" name="Rectangle 8"/>
          <p:cNvSpPr/>
          <p:nvPr/>
        </p:nvSpPr>
        <p:spPr>
          <a:xfrm>
            <a:off x="1752317" y="2018031"/>
            <a:ext cx="1846667"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0099CC"/>
                </a:solidFill>
                <a:latin typeface="Arial" panose="020B0604020202020204" pitchFamily="34" charset="0"/>
                <a:cs typeface="Arial" panose="020B0604020202020204" pitchFamily="34" charset="0"/>
              </a:rPr>
              <a:t>descending</a:t>
            </a:r>
            <a:endParaRPr lang="en-US" sz="2200" b="1" dirty="0">
              <a:solidFill>
                <a:srgbClr val="0099CC"/>
              </a:solidFill>
              <a:latin typeface="Arial" panose="020B0604020202020204" pitchFamily="34" charset="0"/>
              <a:cs typeface="Arial" panose="020B0604020202020204" pitchFamily="34" charset="0"/>
            </a:endParaRPr>
          </a:p>
        </p:txBody>
      </p:sp>
      <p:sp>
        <p:nvSpPr>
          <p:cNvPr id="10" name="Rectangle 9"/>
          <p:cNvSpPr/>
          <p:nvPr/>
        </p:nvSpPr>
        <p:spPr>
          <a:xfrm>
            <a:off x="1858017" y="3175866"/>
            <a:ext cx="1425510"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0099CC"/>
                </a:solidFill>
                <a:latin typeface="Arial" panose="020B0604020202020204" pitchFamily="34" charset="0"/>
                <a:cs typeface="Arial" panose="020B0604020202020204" pitchFamily="34" charset="0"/>
              </a:rPr>
              <a:t>highest</a:t>
            </a:r>
            <a:endParaRPr lang="en-US" sz="2200" b="1" dirty="0">
              <a:solidFill>
                <a:srgbClr val="0099CC"/>
              </a:solidFill>
              <a:latin typeface="Arial" panose="020B0604020202020204" pitchFamily="34" charset="0"/>
              <a:cs typeface="Arial" panose="020B0604020202020204" pitchFamily="34" charset="0"/>
            </a:endParaRPr>
          </a:p>
        </p:txBody>
      </p:sp>
      <p:sp>
        <p:nvSpPr>
          <p:cNvPr id="11" name="Rectangle 10"/>
          <p:cNvSpPr/>
          <p:nvPr/>
        </p:nvSpPr>
        <p:spPr>
          <a:xfrm>
            <a:off x="4343400" y="3171879"/>
            <a:ext cx="1262495"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0099CC"/>
                </a:solidFill>
                <a:latin typeface="Arial" panose="020B0604020202020204" pitchFamily="34" charset="0"/>
                <a:cs typeface="Arial" panose="020B0604020202020204" pitchFamily="34" charset="0"/>
              </a:rPr>
              <a:t>rung</a:t>
            </a:r>
            <a:endParaRPr lang="en-US" sz="2200" b="1"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8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162</a:t>
            </a:fld>
            <a:endParaRPr lang="en-US" dirty="0"/>
          </a:p>
        </p:txBody>
      </p:sp>
      <p:sp>
        <p:nvSpPr>
          <p:cNvPr id="6" name="Text Placeholder 5"/>
          <p:cNvSpPr>
            <a:spLocks noGrp="1"/>
          </p:cNvSpPr>
          <p:nvPr>
            <p:ph type="body" sz="quarter" idx="14"/>
          </p:nvPr>
        </p:nvSpPr>
        <p:spPr>
          <a:xfrm>
            <a:off x="358485" y="1348047"/>
            <a:ext cx="6507135" cy="4686618"/>
          </a:xfrm>
        </p:spPr>
        <p:txBody>
          <a:bodyPr>
            <a:normAutofit/>
          </a:bodyPr>
          <a:lstStyle/>
          <a:p>
            <a:pPr marL="457200" indent="-457200">
              <a:buFont typeface="+mj-lt"/>
              <a:buAutoNum type="arabicPeriod" startAt="4"/>
            </a:pPr>
            <a:r>
              <a:rPr lang="en-US" dirty="0" smtClean="0"/>
              <a:t>Employees </a:t>
            </a:r>
            <a:r>
              <a:rPr lang="en-US" dirty="0"/>
              <a:t>working in scissor lifts always need to use fall protection.</a:t>
            </a:r>
          </a:p>
          <a:p>
            <a:pPr marL="914400" lvl="1" indent="-457200">
              <a:buFont typeface="+mj-lt"/>
              <a:buAutoNum type="alphaLcPeriod"/>
            </a:pPr>
            <a:r>
              <a:rPr lang="en-US" dirty="0" smtClean="0"/>
              <a:t>True</a:t>
            </a:r>
            <a:endParaRPr lang="en-US" dirty="0"/>
          </a:p>
          <a:p>
            <a:pPr marL="914400" lvl="1" indent="-457200">
              <a:buFont typeface="+mj-lt"/>
              <a:buAutoNum type="alphaLcPeriod"/>
            </a:pPr>
            <a:r>
              <a:rPr lang="en-US" dirty="0" smtClean="0"/>
              <a:t>False</a:t>
            </a:r>
          </a:p>
          <a:p>
            <a:pPr marL="457200" indent="-457200">
              <a:buFont typeface="+mj-lt"/>
              <a:buAutoNum type="arabicPeriod" startAt="2"/>
            </a:pPr>
            <a:endParaRPr lang="en-US" dirty="0"/>
          </a:p>
          <a:p>
            <a:pPr marL="457200" indent="-457200">
              <a:buFont typeface="+mj-lt"/>
              <a:buAutoNum type="arabicPeriod" startAt="5"/>
            </a:pPr>
            <a:r>
              <a:rPr lang="en-US" dirty="0" smtClean="0"/>
              <a:t>The </a:t>
            </a:r>
            <a:r>
              <a:rPr lang="en-US" dirty="0"/>
              <a:t>4:1 rule applies to aerial work </a:t>
            </a:r>
            <a:r>
              <a:rPr lang="en-US" dirty="0" smtClean="0"/>
              <a:t>platforms.</a:t>
            </a:r>
          </a:p>
          <a:p>
            <a:pPr marL="914400" lvl="1" indent="-457200">
              <a:buFont typeface="+mj-lt"/>
              <a:buAutoNum type="alphaLcPeriod"/>
            </a:pPr>
            <a:r>
              <a:rPr lang="en-US" dirty="0" smtClean="0"/>
              <a:t>True</a:t>
            </a:r>
            <a:endParaRPr lang="en-US" dirty="0"/>
          </a:p>
          <a:p>
            <a:pPr marL="914400" lvl="1" indent="-457200">
              <a:buFont typeface="+mj-lt"/>
              <a:buAutoNum type="alphaLcPeriod"/>
            </a:pPr>
            <a:r>
              <a:rPr lang="en-US" dirty="0" smtClean="0"/>
              <a:t>False</a:t>
            </a:r>
          </a:p>
          <a:p>
            <a:pPr marL="457200" indent="-457200">
              <a:buFont typeface="+mj-lt"/>
              <a:buAutoNum type="arabicPeriod" startAt="2"/>
            </a:pPr>
            <a:endParaRPr lang="en-US" dirty="0"/>
          </a:p>
        </p:txBody>
      </p:sp>
      <p:sp>
        <p:nvSpPr>
          <p:cNvPr id="8" name="Oval 7"/>
          <p:cNvSpPr/>
          <p:nvPr/>
        </p:nvSpPr>
        <p:spPr>
          <a:xfrm>
            <a:off x="788808" y="2405027"/>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8808" y="3991532"/>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p:cNvSpPr>
            <a:spLocks noGrp="1"/>
          </p:cNvSpPr>
          <p:nvPr>
            <p:ph type="body" sz="quarter" idx="15"/>
          </p:nvPr>
        </p:nvSpPr>
        <p:spPr>
          <a:xfrm>
            <a:off x="358484" y="615474"/>
            <a:ext cx="6236970" cy="763746"/>
          </a:xfrm>
        </p:spPr>
        <p:txBody>
          <a:bodyPr>
            <a:noAutofit/>
          </a:bodyPr>
          <a:lstStyle/>
          <a:p>
            <a:r>
              <a:rPr lang="en-US" dirty="0" smtClean="0"/>
              <a:t>Module 7 Quiz</a:t>
            </a:r>
            <a:endParaRPr lang="en-US" dirty="0"/>
          </a:p>
        </p:txBody>
      </p:sp>
    </p:spTree>
    <p:extLst>
      <p:ext uri="{BB962C8B-B14F-4D97-AF65-F5344CB8AC3E}">
        <p14:creationId xmlns:p14="http://schemas.microsoft.com/office/powerpoint/2010/main" val="10927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rot="16200000">
            <a:off x="5014600" y="2768951"/>
            <a:ext cx="6313462" cy="994172"/>
          </a:xfrm>
        </p:spPr>
        <p:txBody>
          <a:bodyPr>
            <a:normAutofit/>
          </a:bodyPr>
          <a:lstStyle/>
          <a:p>
            <a:r>
              <a:rPr lang="en-US" sz="3000" dirty="0" smtClean="0">
                <a:solidFill>
                  <a:srgbClr val="0099CC"/>
                </a:solidFill>
                <a:latin typeface="Arial Black" panose="020B0A04020102020204" pitchFamily="34" charset="0"/>
              </a:rPr>
              <a:t>MODULE 8: Rescue</a:t>
            </a:r>
            <a:endParaRPr lang="en-US" sz="3000" dirty="0">
              <a:solidFill>
                <a:srgbClr val="0099CC"/>
              </a:solidFill>
              <a:latin typeface="Arial Black" panose="020B0A04020102020204" pitchFamily="34" charset="0"/>
            </a:endParaRPr>
          </a:p>
        </p:txBody>
      </p:sp>
    </p:spTree>
    <p:extLst>
      <p:ext uri="{BB962C8B-B14F-4D97-AF65-F5344CB8AC3E}">
        <p14:creationId xmlns:p14="http://schemas.microsoft.com/office/powerpoint/2010/main" val="260733428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164</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a:t>S</a:t>
            </a:r>
            <a:r>
              <a:rPr lang="en-US" dirty="0" smtClean="0"/>
              <a:t>uspension trauma</a:t>
            </a:r>
          </a:p>
          <a:p>
            <a:pPr>
              <a:lnSpc>
                <a:spcPct val="100000"/>
              </a:lnSpc>
              <a:spcBef>
                <a:spcPts val="600"/>
              </a:spcBef>
              <a:spcAft>
                <a:spcPts val="600"/>
              </a:spcAft>
            </a:pPr>
            <a:r>
              <a:rPr lang="en-US" dirty="0">
                <a:ea typeface="Times New Roman" panose="02020603050405020304" pitchFamily="18" charset="0"/>
              </a:rPr>
              <a:t>As a worker hangs in the harness, blood begins to pool in the legs.  This reduces the amount of blood that can reach the lungs and brain.  As the brain is deprived of oxygen, the body is essentially suffocating.  </a:t>
            </a:r>
          </a:p>
          <a:p>
            <a:pPr lvl="1"/>
            <a:endParaRPr lang="en-US" dirty="0" smtClean="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Rescue</a:t>
            </a:r>
            <a:endParaRPr lang="en-US" dirty="0"/>
          </a:p>
        </p:txBody>
      </p:sp>
    </p:spTree>
    <p:extLst>
      <p:ext uri="{BB962C8B-B14F-4D97-AF65-F5344CB8AC3E}">
        <p14:creationId xmlns:p14="http://schemas.microsoft.com/office/powerpoint/2010/main" val="130483217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165</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What should be included in a rescue plan?</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Rescue</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491621" y="1982232"/>
            <a:ext cx="4399248" cy="3299436"/>
          </a:xfrm>
          <a:prstGeom prst="rect">
            <a:avLst/>
          </a:prstGeom>
          <a:noFill/>
          <a:ln>
            <a:solidFill>
              <a:sysClr val="windowText" lastClr="000000"/>
            </a:solidFill>
          </a:ln>
        </p:spPr>
      </p:pic>
    </p:spTree>
    <p:extLst>
      <p:ext uri="{BB962C8B-B14F-4D97-AF65-F5344CB8AC3E}">
        <p14:creationId xmlns:p14="http://schemas.microsoft.com/office/powerpoint/2010/main" val="208821314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166</a:t>
            </a:fld>
            <a:endParaRPr lang="en-US" dirty="0"/>
          </a:p>
        </p:txBody>
      </p:sp>
      <p:sp>
        <p:nvSpPr>
          <p:cNvPr id="4" name="Text Placeholder 3"/>
          <p:cNvSpPr>
            <a:spLocks noGrp="1"/>
          </p:cNvSpPr>
          <p:nvPr>
            <p:ph type="body" sz="quarter" idx="14"/>
          </p:nvPr>
        </p:nvSpPr>
        <p:spPr>
          <a:xfrm>
            <a:off x="348093" y="1348047"/>
            <a:ext cx="6904762" cy="4686618"/>
          </a:xfrm>
        </p:spPr>
        <p:txBody>
          <a:bodyPr/>
          <a:lstStyle/>
          <a:p>
            <a:pPr marL="0" indent="0">
              <a:buNone/>
            </a:pPr>
            <a:r>
              <a:rPr lang="en-US" dirty="0" smtClean="0"/>
              <a:t>What is included in emergency response procedures?</a:t>
            </a:r>
          </a:p>
        </p:txBody>
      </p:sp>
      <p:sp>
        <p:nvSpPr>
          <p:cNvPr id="5" name="Text Placeholder 4"/>
          <p:cNvSpPr>
            <a:spLocks noGrp="1"/>
          </p:cNvSpPr>
          <p:nvPr>
            <p:ph type="body" sz="quarter" idx="15"/>
          </p:nvPr>
        </p:nvSpPr>
        <p:spPr>
          <a:xfrm>
            <a:off x="348093" y="615474"/>
            <a:ext cx="6236970" cy="763746"/>
          </a:xfrm>
        </p:spPr>
        <p:txBody>
          <a:bodyPr/>
          <a:lstStyle/>
          <a:p>
            <a:r>
              <a:rPr lang="en-US" dirty="0" smtClean="0"/>
              <a:t>Rescue</a:t>
            </a:r>
            <a:endParaRPr lang="en-US"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685517" y="2235070"/>
            <a:ext cx="2436129" cy="1903877"/>
          </a:xfrm>
          <a:prstGeom prst="rect">
            <a:avLst/>
          </a:prstGeom>
          <a:noFill/>
          <a:ln>
            <a:solidFill>
              <a:sysClr val="windowText" lastClr="000000"/>
            </a:solidFill>
          </a:ln>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bwMode="auto">
          <a:xfrm>
            <a:off x="669931" y="4308016"/>
            <a:ext cx="2436129" cy="1830326"/>
          </a:xfrm>
          <a:prstGeom prst="rect">
            <a:avLst/>
          </a:prstGeom>
          <a:noFill/>
          <a:ln>
            <a:solidFill>
              <a:sysClr val="windowText" lastClr="000000"/>
            </a:solidFill>
          </a:ln>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bwMode="auto">
          <a:xfrm>
            <a:off x="3293017" y="1871461"/>
            <a:ext cx="1700615" cy="2267486"/>
          </a:xfrm>
          <a:prstGeom prst="rect">
            <a:avLst/>
          </a:prstGeom>
          <a:noFill/>
          <a:ln>
            <a:solidFill>
              <a:sysClr val="windowText" lastClr="000000"/>
            </a:solidFill>
          </a:ln>
        </p:spPr>
      </p:pic>
      <p:pic>
        <p:nvPicPr>
          <p:cNvPr id="14" name="Picture 13"/>
          <p:cNvPicPr/>
          <p:nvPr/>
        </p:nvPicPr>
        <p:blipFill>
          <a:blip r:embed="rId6" cstate="print">
            <a:extLst>
              <a:ext uri="{28A0092B-C50C-407E-A947-70E740481C1C}">
                <a14:useLocalDpi xmlns:a14="http://schemas.microsoft.com/office/drawing/2010/main" val="0"/>
              </a:ext>
            </a:extLst>
          </a:blip>
          <a:stretch>
            <a:fillRect/>
          </a:stretch>
        </p:blipFill>
        <p:spPr bwMode="auto">
          <a:xfrm>
            <a:off x="3293017" y="4310315"/>
            <a:ext cx="2436129" cy="1828027"/>
          </a:xfrm>
          <a:prstGeom prst="rect">
            <a:avLst/>
          </a:prstGeom>
          <a:noFill/>
          <a:ln>
            <a:solidFill>
              <a:sysClr val="windowText" lastClr="000000"/>
            </a:solidFill>
          </a:ln>
        </p:spPr>
      </p:pic>
    </p:spTree>
    <p:extLst>
      <p:ext uri="{BB962C8B-B14F-4D97-AF65-F5344CB8AC3E}">
        <p14:creationId xmlns:p14="http://schemas.microsoft.com/office/powerpoint/2010/main" val="205207234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167</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a:t>R</a:t>
            </a:r>
            <a:r>
              <a:rPr lang="en-US" dirty="0" smtClean="0"/>
              <a:t>escue techniques</a:t>
            </a:r>
          </a:p>
          <a:p>
            <a:pPr lvl="1"/>
            <a:r>
              <a:rPr lang="en-US" dirty="0" smtClean="0"/>
              <a:t>Self-rescue</a:t>
            </a:r>
          </a:p>
          <a:p>
            <a:pPr lvl="1"/>
            <a:r>
              <a:rPr lang="en-US" dirty="0" smtClean="0"/>
              <a:t>Assisted rescue</a:t>
            </a:r>
          </a:p>
          <a:p>
            <a:pPr lvl="1"/>
            <a:r>
              <a:rPr lang="en-US" dirty="0" smtClean="0"/>
              <a:t>When is each used?</a:t>
            </a:r>
          </a:p>
          <a:p>
            <a:pPr lvl="1"/>
            <a:r>
              <a:rPr lang="en-US" dirty="0" smtClean="0"/>
              <a:t>How is each implemented?</a:t>
            </a:r>
          </a:p>
        </p:txBody>
      </p:sp>
      <p:sp>
        <p:nvSpPr>
          <p:cNvPr id="5" name="Text Placeholder 4"/>
          <p:cNvSpPr>
            <a:spLocks noGrp="1"/>
          </p:cNvSpPr>
          <p:nvPr>
            <p:ph type="body" sz="quarter" idx="15"/>
          </p:nvPr>
        </p:nvSpPr>
        <p:spPr>
          <a:xfrm>
            <a:off x="348093" y="615474"/>
            <a:ext cx="6236970" cy="763746"/>
          </a:xfrm>
        </p:spPr>
        <p:txBody>
          <a:bodyPr/>
          <a:lstStyle/>
          <a:p>
            <a:r>
              <a:rPr lang="en-US" dirty="0" smtClean="0"/>
              <a:t>Rescue</a:t>
            </a:r>
            <a:endParaRPr lang="en-US" dirty="0"/>
          </a:p>
        </p:txBody>
      </p:sp>
    </p:spTree>
    <p:extLst>
      <p:ext uri="{BB962C8B-B14F-4D97-AF65-F5344CB8AC3E}">
        <p14:creationId xmlns:p14="http://schemas.microsoft.com/office/powerpoint/2010/main" val="221469997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168</a:t>
            </a:fld>
            <a:endParaRPr lang="en-US" dirty="0"/>
          </a:p>
        </p:txBody>
      </p:sp>
      <p:sp>
        <p:nvSpPr>
          <p:cNvPr id="4" name="Text Placeholder 3"/>
          <p:cNvSpPr>
            <a:spLocks noGrp="1"/>
          </p:cNvSpPr>
          <p:nvPr>
            <p:ph type="body" sz="quarter" idx="14"/>
          </p:nvPr>
        </p:nvSpPr>
        <p:spPr>
          <a:xfrm>
            <a:off x="348093" y="1368829"/>
            <a:ext cx="6517528"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Correctly fit, don and adjust your harness</a:t>
            </a:r>
          </a:p>
          <a:p>
            <a:pPr marL="457200" lvl="0" indent="-457200">
              <a:buFont typeface="+mj-lt"/>
              <a:buAutoNum type="arabicPeriod"/>
            </a:pPr>
            <a:r>
              <a:rPr lang="en-US" dirty="0">
                <a:solidFill>
                  <a:prstClr val="black"/>
                </a:solidFill>
              </a:rPr>
              <a:t>The facilitator will suspend each student</a:t>
            </a:r>
          </a:p>
          <a:p>
            <a:pPr marL="457200" lvl="0" indent="-457200">
              <a:buFont typeface="+mj-lt"/>
              <a:buAutoNum type="arabicPeriod"/>
            </a:pPr>
            <a:r>
              <a:rPr lang="en-US" dirty="0">
                <a:solidFill>
                  <a:prstClr val="black"/>
                </a:solidFill>
              </a:rPr>
              <a:t>Conduct a self-rescue by relieving the pressure from your legs</a:t>
            </a:r>
          </a:p>
          <a:p>
            <a:pPr lvl="1">
              <a:buFont typeface="Wingdings" panose="05000000000000000000" pitchFamily="2" charset="2"/>
              <a:buChar char="§"/>
            </a:pPr>
            <a:r>
              <a:rPr lang="en-US" dirty="0">
                <a:solidFill>
                  <a:prstClr val="black"/>
                </a:solidFill>
              </a:rPr>
              <a:t>This should be accomplished within two </a:t>
            </a:r>
            <a:r>
              <a:rPr lang="en-US" dirty="0" smtClean="0">
                <a:solidFill>
                  <a:prstClr val="black"/>
                </a:solidFill>
              </a:rPr>
              <a:t>minutes</a:t>
            </a:r>
          </a:p>
          <a:p>
            <a:pPr marL="457200" indent="-457200">
              <a:buFont typeface="+mj-lt"/>
              <a:buAutoNum type="arabicPeriod"/>
            </a:pPr>
            <a:r>
              <a:rPr lang="en-US" dirty="0" smtClean="0">
                <a:solidFill>
                  <a:prstClr val="black"/>
                </a:solidFill>
              </a:rPr>
              <a:t>Record any observations in the Student Guide (SG p. 122)</a:t>
            </a:r>
            <a:endParaRPr lang="en-US" dirty="0">
              <a:solidFill>
                <a:prstClr val="black"/>
              </a:solidFill>
            </a:endParaRPr>
          </a:p>
          <a:p>
            <a:pPr marL="0" indent="0">
              <a:buNone/>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Rescue Me</a:t>
            </a:r>
            <a:endParaRPr lang="en-US" dirty="0"/>
          </a:p>
        </p:txBody>
      </p:sp>
      <p:sp>
        <p:nvSpPr>
          <p:cNvPr id="6" name="Rectangle 5"/>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12</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89874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169</a:t>
            </a:fld>
            <a:endParaRPr lang="en-US" dirty="0"/>
          </a:p>
        </p:txBody>
      </p:sp>
      <p:sp>
        <p:nvSpPr>
          <p:cNvPr id="5" name="Text Placeholder 4"/>
          <p:cNvSpPr>
            <a:spLocks noGrp="1"/>
          </p:cNvSpPr>
          <p:nvPr>
            <p:ph type="body" sz="quarter" idx="15"/>
          </p:nvPr>
        </p:nvSpPr>
        <p:spPr>
          <a:xfrm>
            <a:off x="348093" y="573910"/>
            <a:ext cx="6236970" cy="1891506"/>
          </a:xfrm>
        </p:spPr>
        <p:txBody>
          <a:bodyPr/>
          <a:lstStyle/>
          <a:p>
            <a:r>
              <a:rPr lang="en-US" dirty="0" smtClean="0"/>
              <a:t>Rescue Me Video</a:t>
            </a:r>
            <a:endParaRPr lang="en-US" dirty="0"/>
          </a:p>
        </p:txBody>
      </p:sp>
      <p:sp>
        <p:nvSpPr>
          <p:cNvPr id="6" name="TextBox 5"/>
          <p:cNvSpPr txBox="1"/>
          <p:nvPr/>
        </p:nvSpPr>
        <p:spPr>
          <a:xfrm>
            <a:off x="628650" y="1553227"/>
            <a:ext cx="2355197" cy="369332"/>
          </a:xfrm>
          <a:prstGeom prst="rect">
            <a:avLst/>
          </a:prstGeom>
          <a:noFill/>
        </p:spPr>
        <p:txBody>
          <a:bodyPr wrap="none" rtlCol="0">
            <a:spAutoFit/>
          </a:bodyPr>
          <a:lstStyle/>
          <a:p>
            <a:r>
              <a:rPr lang="en-US" dirty="0" smtClean="0"/>
              <a:t>Click </a:t>
            </a:r>
            <a:r>
              <a:rPr lang="en-US" dirty="0" smtClean="0">
                <a:hlinkClick r:id="rId3"/>
              </a:rPr>
              <a:t>here</a:t>
            </a:r>
            <a:r>
              <a:rPr lang="en-US" dirty="0" smtClean="0"/>
              <a:t> to play video</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08" y="2139883"/>
            <a:ext cx="6384155" cy="3734824"/>
          </a:xfrm>
          <a:prstGeom prst="rect">
            <a:avLst/>
          </a:prstGeom>
        </p:spPr>
      </p:pic>
    </p:spTree>
    <p:extLst>
      <p:ext uri="{BB962C8B-B14F-4D97-AF65-F5344CB8AC3E}">
        <p14:creationId xmlns:p14="http://schemas.microsoft.com/office/powerpoint/2010/main" val="393225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a:t>
            </a:fld>
            <a:endParaRPr lang="en-US" dirty="0"/>
          </a:p>
        </p:txBody>
      </p:sp>
      <p:sp>
        <p:nvSpPr>
          <p:cNvPr id="4" name="Text Placeholder 3"/>
          <p:cNvSpPr>
            <a:spLocks noGrp="1"/>
          </p:cNvSpPr>
          <p:nvPr>
            <p:ph type="body" sz="quarter" idx="14"/>
          </p:nvPr>
        </p:nvSpPr>
        <p:spPr>
          <a:xfrm>
            <a:off x="348093" y="1348047"/>
            <a:ext cx="7681481" cy="4686618"/>
          </a:xfrm>
        </p:spPr>
        <p:txBody>
          <a:bodyPr/>
          <a:lstStyle/>
          <a:p>
            <a:pPr marL="0" indent="0">
              <a:buNone/>
            </a:pPr>
            <a:r>
              <a:rPr lang="en-US" dirty="0" smtClean="0"/>
              <a:t>Example of a fall hazard</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a:t>Naming Fall Hazards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3921"/>
          <a:stretch/>
        </p:blipFill>
        <p:spPr>
          <a:xfrm>
            <a:off x="478129" y="1829320"/>
            <a:ext cx="6106934" cy="4288473"/>
          </a:xfrm>
          <a:prstGeom prst="rect">
            <a:avLst/>
          </a:prstGeom>
          <a:ln>
            <a:solidFill>
              <a:schemeClr val="tx1"/>
            </a:solidFill>
          </a:ln>
        </p:spPr>
      </p:pic>
    </p:spTree>
    <p:extLst>
      <p:ext uri="{BB962C8B-B14F-4D97-AF65-F5344CB8AC3E}">
        <p14:creationId xmlns:p14="http://schemas.microsoft.com/office/powerpoint/2010/main" val="18034728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170</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smtClean="0"/>
              <a:t>How will you apply the rescue skills learned in this module to your daily work activities?</a:t>
            </a:r>
          </a:p>
          <a:p>
            <a:r>
              <a:rPr lang="en-US" dirty="0" smtClean="0"/>
              <a:t>What was most surprising or interesting to you?</a:t>
            </a:r>
          </a:p>
          <a:p>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376037849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171</a:t>
            </a:fld>
            <a:endParaRPr lang="en-US" dirty="0"/>
          </a:p>
        </p:txBody>
      </p:sp>
      <p:sp>
        <p:nvSpPr>
          <p:cNvPr id="4" name="Text Placeholder 3"/>
          <p:cNvSpPr>
            <a:spLocks noGrp="1"/>
          </p:cNvSpPr>
          <p:nvPr>
            <p:ph type="body" sz="quarter" idx="14"/>
          </p:nvPr>
        </p:nvSpPr>
        <p:spPr>
          <a:xfrm>
            <a:off x="358483" y="1348047"/>
            <a:ext cx="650713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Quiz (SG p. 123)</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8 Quiz</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Quiz</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234803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172</a:t>
            </a:fld>
            <a:endParaRPr lang="en-US" dirty="0"/>
          </a:p>
        </p:txBody>
      </p:sp>
      <p:sp>
        <p:nvSpPr>
          <p:cNvPr id="6" name="Text Placeholder 5"/>
          <p:cNvSpPr>
            <a:spLocks noGrp="1"/>
          </p:cNvSpPr>
          <p:nvPr>
            <p:ph type="body" sz="quarter" idx="14"/>
          </p:nvPr>
        </p:nvSpPr>
        <p:spPr>
          <a:xfrm>
            <a:off x="358485" y="1316874"/>
            <a:ext cx="6507135" cy="4686618"/>
          </a:xfrm>
        </p:spPr>
        <p:txBody>
          <a:bodyPr/>
          <a:lstStyle/>
          <a:p>
            <a:pPr marL="457200" indent="-457200">
              <a:lnSpc>
                <a:spcPct val="100000"/>
              </a:lnSpc>
              <a:buFont typeface="+mj-lt"/>
              <a:buAutoNum type="arabicPeriod"/>
            </a:pPr>
            <a:r>
              <a:rPr lang="en-US" dirty="0" smtClean="0"/>
              <a:t>What should be included in the written rescue plan?</a:t>
            </a:r>
          </a:p>
          <a:p>
            <a:pPr marL="914400" lvl="1" indent="-457200">
              <a:lnSpc>
                <a:spcPct val="100000"/>
              </a:lnSpc>
              <a:spcBef>
                <a:spcPts val="600"/>
              </a:spcBef>
              <a:buFont typeface="+mj-lt"/>
              <a:buAutoNum type="alphaLcPeriod"/>
            </a:pPr>
            <a:r>
              <a:rPr lang="en-US" dirty="0" smtClean="0"/>
              <a:t>Response </a:t>
            </a:r>
            <a:r>
              <a:rPr lang="en-US" dirty="0"/>
              <a:t>procedures</a:t>
            </a:r>
          </a:p>
          <a:p>
            <a:pPr marL="914400" lvl="1" indent="-457200">
              <a:lnSpc>
                <a:spcPct val="100000"/>
              </a:lnSpc>
              <a:spcBef>
                <a:spcPts val="600"/>
              </a:spcBef>
              <a:buFont typeface="+mj-lt"/>
              <a:buAutoNum type="alphaLcPeriod"/>
            </a:pPr>
            <a:r>
              <a:rPr lang="en-US" dirty="0" smtClean="0"/>
              <a:t>General </a:t>
            </a:r>
            <a:r>
              <a:rPr lang="en-US" dirty="0"/>
              <a:t>guidelines for methods used during rescue operations</a:t>
            </a:r>
          </a:p>
          <a:p>
            <a:pPr marL="914400" lvl="1" indent="-457200">
              <a:lnSpc>
                <a:spcPct val="100000"/>
              </a:lnSpc>
              <a:spcBef>
                <a:spcPts val="600"/>
              </a:spcBef>
              <a:buFont typeface="+mj-lt"/>
              <a:buAutoNum type="alphaLcPeriod"/>
            </a:pPr>
            <a:r>
              <a:rPr lang="en-US" dirty="0" smtClean="0"/>
              <a:t>Training </a:t>
            </a:r>
            <a:r>
              <a:rPr lang="en-US" dirty="0"/>
              <a:t>requirements/competency measurements for team members</a:t>
            </a:r>
          </a:p>
          <a:p>
            <a:pPr marL="914400" lvl="1" indent="-457200">
              <a:lnSpc>
                <a:spcPct val="100000"/>
              </a:lnSpc>
              <a:spcBef>
                <a:spcPts val="600"/>
              </a:spcBef>
              <a:buFont typeface="+mj-lt"/>
              <a:buAutoNum type="alphaLcPeriod"/>
            </a:pPr>
            <a:r>
              <a:rPr lang="en-US" dirty="0" smtClean="0"/>
              <a:t>All </a:t>
            </a:r>
            <a:r>
              <a:rPr lang="en-US" dirty="0"/>
              <a:t>of the above </a:t>
            </a:r>
          </a:p>
          <a:p>
            <a:pPr marL="0" indent="0">
              <a:buNone/>
            </a:pPr>
            <a:endParaRPr lang="en-US" dirty="0"/>
          </a:p>
        </p:txBody>
      </p:sp>
      <p:sp>
        <p:nvSpPr>
          <p:cNvPr id="7" name="Text Placeholder 6"/>
          <p:cNvSpPr>
            <a:spLocks noGrp="1"/>
          </p:cNvSpPr>
          <p:nvPr>
            <p:ph type="body" sz="quarter" idx="15"/>
          </p:nvPr>
        </p:nvSpPr>
        <p:spPr>
          <a:xfrm>
            <a:off x="358484" y="615474"/>
            <a:ext cx="6236970" cy="763746"/>
          </a:xfrm>
        </p:spPr>
        <p:txBody>
          <a:bodyPr/>
          <a:lstStyle/>
          <a:p>
            <a:r>
              <a:rPr lang="en-US" dirty="0" smtClean="0"/>
              <a:t>Module 8 Quiz</a:t>
            </a:r>
            <a:endParaRPr lang="en-US" dirty="0"/>
          </a:p>
        </p:txBody>
      </p:sp>
      <p:sp>
        <p:nvSpPr>
          <p:cNvPr id="8" name="Oval 7"/>
          <p:cNvSpPr/>
          <p:nvPr/>
        </p:nvSpPr>
        <p:spPr>
          <a:xfrm>
            <a:off x="805293" y="4003084"/>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173</a:t>
            </a:fld>
            <a:endParaRPr lang="en-US" dirty="0"/>
          </a:p>
        </p:txBody>
      </p:sp>
      <p:sp>
        <p:nvSpPr>
          <p:cNvPr id="6" name="Text Placeholder 5"/>
          <p:cNvSpPr>
            <a:spLocks noGrp="1"/>
          </p:cNvSpPr>
          <p:nvPr>
            <p:ph type="body" sz="quarter" idx="14"/>
          </p:nvPr>
        </p:nvSpPr>
        <p:spPr>
          <a:xfrm>
            <a:off x="368876" y="1316874"/>
            <a:ext cx="6790460" cy="4686618"/>
          </a:xfrm>
        </p:spPr>
        <p:txBody>
          <a:bodyPr/>
          <a:lstStyle/>
          <a:p>
            <a:pPr marL="457200" indent="-457200">
              <a:lnSpc>
                <a:spcPct val="100000"/>
              </a:lnSpc>
              <a:buFont typeface="+mj-lt"/>
              <a:buAutoNum type="arabicPeriod" startAt="2"/>
            </a:pPr>
            <a:r>
              <a:rPr lang="en-US" dirty="0" smtClean="0"/>
              <a:t>What causes a suspended person to lose consciousness?</a:t>
            </a:r>
          </a:p>
          <a:p>
            <a:pPr marL="914400" lvl="1" indent="-457200">
              <a:lnSpc>
                <a:spcPct val="100000"/>
              </a:lnSpc>
              <a:spcBef>
                <a:spcPts val="600"/>
              </a:spcBef>
              <a:buFont typeface="+mj-lt"/>
              <a:buAutoNum type="alphaLcPeriod"/>
            </a:pPr>
            <a:r>
              <a:rPr lang="en-US" dirty="0" smtClean="0"/>
              <a:t>Fear </a:t>
            </a:r>
            <a:r>
              <a:rPr lang="en-US" dirty="0"/>
              <a:t>of heights</a:t>
            </a:r>
          </a:p>
          <a:p>
            <a:pPr marL="914400" lvl="1" indent="-457200">
              <a:lnSpc>
                <a:spcPct val="100000"/>
              </a:lnSpc>
              <a:spcBef>
                <a:spcPts val="600"/>
              </a:spcBef>
              <a:buFont typeface="+mj-lt"/>
              <a:buAutoNum type="alphaLcPeriod"/>
            </a:pPr>
            <a:r>
              <a:rPr lang="en-US" dirty="0" smtClean="0"/>
              <a:t>Nerves </a:t>
            </a:r>
            <a:r>
              <a:rPr lang="en-US" dirty="0"/>
              <a:t>are pinched</a:t>
            </a:r>
          </a:p>
          <a:p>
            <a:pPr marL="914400" lvl="1" indent="-457200">
              <a:lnSpc>
                <a:spcPct val="100000"/>
              </a:lnSpc>
              <a:spcBef>
                <a:spcPts val="600"/>
              </a:spcBef>
              <a:buFont typeface="+mj-lt"/>
              <a:buAutoNum type="alphaLcPeriod"/>
            </a:pPr>
            <a:r>
              <a:rPr lang="en-US" dirty="0" smtClean="0"/>
              <a:t>Air </a:t>
            </a:r>
            <a:r>
              <a:rPr lang="en-US" dirty="0"/>
              <a:t>flow is restricted</a:t>
            </a:r>
          </a:p>
          <a:p>
            <a:pPr marL="914400" lvl="1" indent="-457200">
              <a:lnSpc>
                <a:spcPct val="100000"/>
              </a:lnSpc>
              <a:spcBef>
                <a:spcPts val="600"/>
              </a:spcBef>
              <a:buFont typeface="+mj-lt"/>
              <a:buAutoNum type="alphaLcPeriod"/>
            </a:pPr>
            <a:r>
              <a:rPr lang="en-US" dirty="0" smtClean="0"/>
              <a:t>Blood </a:t>
            </a:r>
            <a:r>
              <a:rPr lang="en-US" dirty="0"/>
              <a:t>flow is restricted</a:t>
            </a:r>
          </a:p>
          <a:p>
            <a:pPr marL="0" indent="0">
              <a:buNone/>
            </a:pPr>
            <a:endParaRPr lang="en-US" dirty="0" smtClean="0"/>
          </a:p>
          <a:p>
            <a:pPr marL="457200" indent="-457200">
              <a:buFont typeface="+mj-lt"/>
              <a:buAutoNum type="arabicPeriod" startAt="3"/>
            </a:pPr>
            <a:r>
              <a:rPr lang="en-US" dirty="0" smtClean="0"/>
              <a:t>When are assisted rescues necessary?</a:t>
            </a:r>
          </a:p>
          <a:p>
            <a:pPr marL="0" indent="0" defTabSz="457200">
              <a:buNone/>
            </a:pPr>
            <a:r>
              <a:rPr lang="en-US" dirty="0"/>
              <a:t>	</a:t>
            </a:r>
            <a:r>
              <a:rPr lang="en-US" dirty="0" smtClean="0"/>
              <a:t>When the employee cannot perform a self-rescue</a:t>
            </a:r>
            <a:endParaRPr lang="en-US" dirty="0"/>
          </a:p>
        </p:txBody>
      </p:sp>
      <p:sp>
        <p:nvSpPr>
          <p:cNvPr id="7" name="Text Placeholder 6"/>
          <p:cNvSpPr>
            <a:spLocks noGrp="1"/>
          </p:cNvSpPr>
          <p:nvPr>
            <p:ph type="body" sz="quarter" idx="15"/>
          </p:nvPr>
        </p:nvSpPr>
        <p:spPr>
          <a:xfrm>
            <a:off x="358484" y="615474"/>
            <a:ext cx="6236970" cy="763746"/>
          </a:xfrm>
        </p:spPr>
        <p:txBody>
          <a:bodyPr/>
          <a:lstStyle/>
          <a:p>
            <a:r>
              <a:rPr lang="en-US" dirty="0" smtClean="0"/>
              <a:t>Module 8 Quiz</a:t>
            </a:r>
            <a:endParaRPr lang="en-US" dirty="0"/>
          </a:p>
        </p:txBody>
      </p:sp>
      <p:sp>
        <p:nvSpPr>
          <p:cNvPr id="8" name="Oval 7"/>
          <p:cNvSpPr/>
          <p:nvPr/>
        </p:nvSpPr>
        <p:spPr>
          <a:xfrm>
            <a:off x="826075" y="3338270"/>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7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rot="16200000">
            <a:off x="5014600" y="2768951"/>
            <a:ext cx="6313462" cy="994172"/>
          </a:xfrm>
        </p:spPr>
        <p:txBody>
          <a:bodyPr>
            <a:normAutofit/>
          </a:bodyPr>
          <a:lstStyle/>
          <a:p>
            <a:r>
              <a:rPr lang="en-US" sz="3000" dirty="0" smtClean="0">
                <a:solidFill>
                  <a:srgbClr val="0099CC"/>
                </a:solidFill>
                <a:latin typeface="Arial Black" panose="020B0A04020102020204" pitchFamily="34" charset="0"/>
              </a:rPr>
              <a:t>Conclusion</a:t>
            </a:r>
            <a:endParaRPr lang="en-US" sz="3000" dirty="0">
              <a:solidFill>
                <a:srgbClr val="0099CC"/>
              </a:solidFill>
              <a:latin typeface="Arial Black" panose="020B0A04020102020204" pitchFamily="34" charset="0"/>
            </a:endParaRPr>
          </a:p>
        </p:txBody>
      </p:sp>
    </p:spTree>
    <p:extLst>
      <p:ext uri="{BB962C8B-B14F-4D97-AF65-F5344CB8AC3E}">
        <p14:creationId xmlns:p14="http://schemas.microsoft.com/office/powerpoint/2010/main" val="192215837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175</a:t>
            </a:fld>
            <a:endParaRPr lang="en-US" dirty="0"/>
          </a:p>
        </p:txBody>
      </p:sp>
      <p:sp>
        <p:nvSpPr>
          <p:cNvPr id="6" name="Text Placeholder 5"/>
          <p:cNvSpPr>
            <a:spLocks noGrp="1"/>
          </p:cNvSpPr>
          <p:nvPr>
            <p:ph type="body" sz="quarter" idx="14"/>
          </p:nvPr>
        </p:nvSpPr>
        <p:spPr>
          <a:xfrm>
            <a:off x="348094" y="1354022"/>
            <a:ext cx="6517526" cy="4686618"/>
          </a:xfrm>
        </p:spPr>
        <p:txBody>
          <a:bodyPr>
            <a:normAutofit/>
          </a:bodyPr>
          <a:lstStyle/>
          <a:p>
            <a:r>
              <a:rPr lang="en-US" dirty="0" smtClean="0"/>
              <a:t>What are some of the key concepts in each module?</a:t>
            </a:r>
          </a:p>
          <a:p>
            <a:pPr lvl="1"/>
            <a:r>
              <a:rPr lang="en-US" dirty="0" smtClean="0"/>
              <a:t>Module </a:t>
            </a:r>
            <a:r>
              <a:rPr lang="en-US" dirty="0"/>
              <a:t>1</a:t>
            </a:r>
            <a:r>
              <a:rPr lang="en-US" dirty="0" smtClean="0"/>
              <a:t>: Fall Hazard Recognition</a:t>
            </a:r>
          </a:p>
          <a:p>
            <a:pPr lvl="1"/>
            <a:r>
              <a:rPr lang="en-US" dirty="0" smtClean="0"/>
              <a:t>Module 2: Hierarchy of Controls</a:t>
            </a:r>
          </a:p>
          <a:p>
            <a:pPr lvl="1"/>
            <a:r>
              <a:rPr lang="en-US" dirty="0" smtClean="0"/>
              <a:t>Module </a:t>
            </a:r>
            <a:r>
              <a:rPr lang="en-US" dirty="0"/>
              <a:t>3</a:t>
            </a:r>
            <a:r>
              <a:rPr lang="en-US" dirty="0" smtClean="0"/>
              <a:t>: Component Identification and Systems</a:t>
            </a:r>
          </a:p>
          <a:p>
            <a:pPr lvl="1"/>
            <a:r>
              <a:rPr lang="en-US" dirty="0" smtClean="0"/>
              <a:t>Module 4: Inspection and Storage</a:t>
            </a:r>
          </a:p>
          <a:p>
            <a:pPr lvl="1"/>
            <a:r>
              <a:rPr lang="en-US" dirty="0" smtClean="0"/>
              <a:t>Module 5: Fall Dynamics</a:t>
            </a:r>
          </a:p>
          <a:p>
            <a:pPr lvl="1"/>
            <a:r>
              <a:rPr lang="en-US" dirty="0" smtClean="0"/>
              <a:t>Module 6: Fit, Donning, and Adjustment</a:t>
            </a:r>
          </a:p>
          <a:p>
            <a:pPr lvl="1"/>
            <a:r>
              <a:rPr lang="en-US" dirty="0" smtClean="0"/>
              <a:t>Module 7: Other Working at Height Systems</a:t>
            </a:r>
          </a:p>
          <a:p>
            <a:pPr lvl="1"/>
            <a:r>
              <a:rPr lang="en-US" dirty="0" smtClean="0"/>
              <a:t>Module 8: Rescue</a:t>
            </a:r>
          </a:p>
          <a:p>
            <a:r>
              <a:rPr lang="en-US" dirty="0" smtClean="0"/>
              <a:t>Are there any additional questions, comments, or concerns?</a:t>
            </a:r>
          </a:p>
          <a:p>
            <a:pPr marL="0" indent="0">
              <a:buNone/>
            </a:pPr>
            <a:endParaRPr lang="en-US" dirty="0" smtClean="0"/>
          </a:p>
        </p:txBody>
      </p:sp>
      <p:sp>
        <p:nvSpPr>
          <p:cNvPr id="7" name="Text Placeholder 6"/>
          <p:cNvSpPr>
            <a:spLocks noGrp="1"/>
          </p:cNvSpPr>
          <p:nvPr>
            <p:ph type="body" sz="quarter" idx="15"/>
          </p:nvPr>
        </p:nvSpPr>
        <p:spPr>
          <a:xfrm>
            <a:off x="348093"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250470788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176</a:t>
            </a:fld>
            <a:endParaRPr lang="en-US" dirty="0"/>
          </a:p>
        </p:txBody>
      </p:sp>
      <p:sp>
        <p:nvSpPr>
          <p:cNvPr id="4" name="Text Placeholder 3"/>
          <p:cNvSpPr>
            <a:spLocks noGrp="1"/>
          </p:cNvSpPr>
          <p:nvPr>
            <p:ph type="body" sz="quarter" idx="14"/>
          </p:nvPr>
        </p:nvSpPr>
        <p:spPr>
          <a:xfrm>
            <a:off x="348093" y="1368829"/>
            <a:ext cx="6517528"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t>Complete the assessment</a:t>
            </a:r>
          </a:p>
          <a:p>
            <a:pPr marL="457200" lvl="0" indent="-457200">
              <a:buFont typeface="+mj-lt"/>
              <a:buAutoNum type="arabicPeriod"/>
            </a:pPr>
            <a:r>
              <a:rPr lang="en-US" dirty="0"/>
              <a:t>Return the completed assessment to the facilitator</a:t>
            </a:r>
          </a:p>
          <a:p>
            <a:pPr marL="457200" lvl="0" indent="-457200">
              <a:buFont typeface="+mj-lt"/>
              <a:buAutoNum type="arabicPeriod"/>
            </a:pPr>
            <a:r>
              <a:rPr lang="en-US" dirty="0"/>
              <a:t>Facilitator scores it</a:t>
            </a:r>
          </a:p>
          <a:p>
            <a:pPr marL="0" indent="0">
              <a:buNone/>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Knowledge Assessment</a:t>
            </a:r>
            <a:endParaRPr lang="en-US" dirty="0"/>
          </a:p>
        </p:txBody>
      </p:sp>
      <p:sp>
        <p:nvSpPr>
          <p:cNvPr id="6" name="Rectangle 5"/>
          <p:cNvSpPr/>
          <p:nvPr/>
        </p:nvSpPr>
        <p:spPr>
          <a:xfrm>
            <a:off x="7291953" y="-11875"/>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Assessment</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70261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177</a:t>
            </a:fld>
            <a:endParaRPr lang="en-US" dirty="0"/>
          </a:p>
        </p:txBody>
      </p:sp>
      <p:sp>
        <p:nvSpPr>
          <p:cNvPr id="4" name="Text Placeholder 3"/>
          <p:cNvSpPr>
            <a:spLocks noGrp="1"/>
          </p:cNvSpPr>
          <p:nvPr>
            <p:ph type="body" sz="quarter" idx="14"/>
          </p:nvPr>
        </p:nvSpPr>
        <p:spPr>
          <a:xfrm>
            <a:off x="348093" y="1368829"/>
            <a:ext cx="6517528"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t>Read through the student directions</a:t>
            </a:r>
          </a:p>
          <a:p>
            <a:pPr marL="457200" lvl="0" indent="-457200">
              <a:buFont typeface="+mj-lt"/>
              <a:buAutoNum type="arabicPeriod"/>
            </a:pPr>
            <a:r>
              <a:rPr lang="en-US" dirty="0"/>
              <a:t>Complete the assessment while the facilitator observes</a:t>
            </a:r>
          </a:p>
          <a:p>
            <a:pPr marL="0" indent="0">
              <a:buNone/>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Performance Assessment</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Assessment</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576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178</a:t>
            </a:fld>
            <a:endParaRPr lang="en-US" dirty="0"/>
          </a:p>
        </p:txBody>
      </p:sp>
      <p:sp>
        <p:nvSpPr>
          <p:cNvPr id="4" name="Text Placeholder 3"/>
          <p:cNvSpPr>
            <a:spLocks noGrp="1"/>
          </p:cNvSpPr>
          <p:nvPr>
            <p:ph type="body" sz="quarter" idx="14"/>
          </p:nvPr>
        </p:nvSpPr>
        <p:spPr>
          <a:xfrm>
            <a:off x="348093" y="1368829"/>
            <a:ext cx="6517528"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t>Complete the </a:t>
            </a:r>
            <a:r>
              <a:rPr lang="en-US" dirty="0" smtClean="0"/>
              <a:t>questionnaire (SG pp. 135)</a:t>
            </a:r>
          </a:p>
          <a:p>
            <a:pPr lvl="1">
              <a:buFont typeface="Wingdings" panose="05000000000000000000" pitchFamily="2" charset="2"/>
              <a:buChar char="§"/>
            </a:pPr>
            <a:r>
              <a:rPr lang="en-US" dirty="0"/>
              <a:t>Your feedback is valuable to us</a:t>
            </a:r>
          </a:p>
          <a:p>
            <a:pPr marL="457200" lvl="0" indent="-457200">
              <a:buFont typeface="+mj-lt"/>
              <a:buAutoNum type="arabicPeriod"/>
            </a:pPr>
            <a:r>
              <a:rPr lang="en-US" dirty="0" smtClean="0"/>
              <a:t>Return </a:t>
            </a:r>
            <a:r>
              <a:rPr lang="en-US" dirty="0"/>
              <a:t>the completed form to the </a:t>
            </a:r>
            <a:r>
              <a:rPr lang="en-US" dirty="0" smtClean="0"/>
              <a:t>facilitator</a:t>
            </a:r>
          </a:p>
          <a:p>
            <a:pPr marL="457200" lvl="0" indent="-457200">
              <a:buFont typeface="+mj-lt"/>
              <a:buAutoNum type="arabicPeriod"/>
            </a:pPr>
            <a:endParaRPr lang="en-US" dirty="0"/>
          </a:p>
          <a:p>
            <a:pPr marL="457200" lvl="0" indent="-457200">
              <a:buFont typeface="+mj-lt"/>
              <a:buAutoNum type="arabicPeriod"/>
            </a:pPr>
            <a:endParaRPr lang="en-US" dirty="0" smtClean="0"/>
          </a:p>
          <a:p>
            <a:pPr marL="0" lvl="0" indent="0">
              <a:buNone/>
            </a:pPr>
            <a:endParaRPr lang="en-US" dirty="0"/>
          </a:p>
          <a:p>
            <a:pPr marL="914400" indent="-914400">
              <a:buFont typeface="+mj-lt"/>
              <a:buAutoNum type="arabicPeriod"/>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End of Course Questionnaire</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Questionnaire</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587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18</a:t>
            </a:fld>
            <a:endParaRPr lang="en-US" dirty="0"/>
          </a:p>
        </p:txBody>
      </p:sp>
      <p:sp>
        <p:nvSpPr>
          <p:cNvPr id="4" name="Text Placeholder 3"/>
          <p:cNvSpPr>
            <a:spLocks noGrp="1"/>
          </p:cNvSpPr>
          <p:nvPr>
            <p:ph type="body" sz="quarter" idx="14"/>
          </p:nvPr>
        </p:nvSpPr>
        <p:spPr>
          <a:xfrm>
            <a:off x="348095" y="1348047"/>
            <a:ext cx="7681480" cy="4686618"/>
          </a:xfrm>
        </p:spPr>
        <p:txBody>
          <a:bodyPr/>
          <a:lstStyle/>
          <a:p>
            <a:pPr marL="0" indent="0">
              <a:buNone/>
            </a:pPr>
            <a:r>
              <a:rPr lang="en-US" dirty="0" smtClean="0"/>
              <a:t>Example of a fall hazard</a:t>
            </a:r>
            <a:endParaRPr lang="en-US" dirty="0"/>
          </a:p>
        </p:txBody>
      </p:sp>
      <p:sp>
        <p:nvSpPr>
          <p:cNvPr id="5" name="Text Placeholder 4"/>
          <p:cNvSpPr>
            <a:spLocks noGrp="1"/>
          </p:cNvSpPr>
          <p:nvPr>
            <p:ph type="body" sz="quarter" idx="15"/>
          </p:nvPr>
        </p:nvSpPr>
        <p:spPr>
          <a:xfrm>
            <a:off x="348094" y="615474"/>
            <a:ext cx="6236970" cy="763746"/>
          </a:xfrm>
        </p:spPr>
        <p:txBody>
          <a:bodyPr/>
          <a:lstStyle/>
          <a:p>
            <a:r>
              <a:rPr lang="en-US" dirty="0"/>
              <a:t>Naming Fall Hazards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521"/>
          <a:stretch/>
        </p:blipFill>
        <p:spPr>
          <a:xfrm>
            <a:off x="475085" y="1829861"/>
            <a:ext cx="2795587" cy="4267150"/>
          </a:xfrm>
          <a:prstGeom prst="rect">
            <a:avLst/>
          </a:prstGeom>
          <a:ln>
            <a:solidFill>
              <a:schemeClr val="tx1"/>
            </a:solidFill>
          </a:ln>
        </p:spPr>
      </p:pic>
    </p:spTree>
    <p:extLst>
      <p:ext uri="{BB962C8B-B14F-4D97-AF65-F5344CB8AC3E}">
        <p14:creationId xmlns:p14="http://schemas.microsoft.com/office/powerpoint/2010/main" val="2362170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19</a:t>
            </a:fld>
            <a:endParaRPr lang="en-US" dirty="0"/>
          </a:p>
        </p:txBody>
      </p:sp>
      <p:sp>
        <p:nvSpPr>
          <p:cNvPr id="4" name="Text Placeholder 3"/>
          <p:cNvSpPr>
            <a:spLocks noGrp="1"/>
          </p:cNvSpPr>
          <p:nvPr>
            <p:ph type="body" sz="quarter" idx="14"/>
          </p:nvPr>
        </p:nvSpPr>
        <p:spPr>
          <a:xfrm>
            <a:off x="348093" y="1348047"/>
            <a:ext cx="7681481" cy="4686618"/>
          </a:xfrm>
        </p:spPr>
        <p:txBody>
          <a:bodyPr/>
          <a:lstStyle/>
          <a:p>
            <a:pPr marL="0" indent="0">
              <a:buNone/>
            </a:pPr>
            <a:r>
              <a:rPr lang="en-US" dirty="0" smtClean="0"/>
              <a:t>Example of a fall hazard</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a:t>Naming Fall Hazards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532" b="1016"/>
          <a:stretch/>
        </p:blipFill>
        <p:spPr>
          <a:xfrm>
            <a:off x="478127" y="1827159"/>
            <a:ext cx="6106936" cy="4263775"/>
          </a:xfrm>
          <a:prstGeom prst="rect">
            <a:avLst/>
          </a:prstGeom>
          <a:ln>
            <a:solidFill>
              <a:schemeClr val="tx1"/>
            </a:solidFill>
          </a:ln>
        </p:spPr>
      </p:pic>
    </p:spTree>
    <p:extLst>
      <p:ext uri="{BB962C8B-B14F-4D97-AF65-F5344CB8AC3E}">
        <p14:creationId xmlns:p14="http://schemas.microsoft.com/office/powerpoint/2010/main" val="2621783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48093" y="1348047"/>
            <a:ext cx="6517527" cy="4686618"/>
          </a:xfrm>
        </p:spPr>
        <p:txBody>
          <a:bodyPr/>
          <a:lstStyle/>
          <a:p>
            <a:pPr marL="0" indent="0">
              <a:buNone/>
            </a:pPr>
            <a:r>
              <a:rPr lang="en-US" dirty="0" smtClean="0"/>
              <a:t>Before we start:</a:t>
            </a:r>
          </a:p>
          <a:p>
            <a:r>
              <a:rPr lang="en-US" dirty="0" smtClean="0"/>
              <a:t>Safety</a:t>
            </a:r>
          </a:p>
          <a:p>
            <a:r>
              <a:rPr lang="en-US" dirty="0" smtClean="0"/>
              <a:t>Breaks/Restrooms</a:t>
            </a:r>
          </a:p>
          <a:p>
            <a:r>
              <a:rPr lang="en-US" dirty="0" smtClean="0"/>
              <a:t>Technology</a:t>
            </a:r>
          </a:p>
          <a:p>
            <a:r>
              <a:rPr lang="en-US" dirty="0"/>
              <a:t>Participation</a:t>
            </a:r>
          </a:p>
        </p:txBody>
      </p:sp>
      <p:sp>
        <p:nvSpPr>
          <p:cNvPr id="3" name="Text Placeholder 2"/>
          <p:cNvSpPr>
            <a:spLocks noGrp="1"/>
          </p:cNvSpPr>
          <p:nvPr>
            <p:ph type="body" sz="quarter" idx="15"/>
          </p:nvPr>
        </p:nvSpPr>
        <p:spPr>
          <a:xfrm>
            <a:off x="348093" y="615474"/>
            <a:ext cx="6236970" cy="763746"/>
          </a:xfrm>
        </p:spPr>
        <p:txBody>
          <a:bodyPr/>
          <a:lstStyle/>
          <a:p>
            <a:r>
              <a:rPr lang="en-US" dirty="0" smtClean="0"/>
              <a:t>Expectations</a:t>
            </a:r>
            <a:endParaRPr lang="en-US" dirty="0"/>
          </a:p>
        </p:txBody>
      </p:sp>
      <p:sp>
        <p:nvSpPr>
          <p:cNvPr id="4" name="Footer Placeholder 3"/>
          <p:cNvSpPr>
            <a:spLocks noGrp="1"/>
          </p:cNvSpPr>
          <p:nvPr>
            <p:ph type="ftr" sz="quarter" idx="11"/>
          </p:nvPr>
        </p:nvSpPr>
        <p:spPr/>
        <p:txBody>
          <a:bodyPr/>
          <a:lstStyle/>
          <a:p>
            <a:r>
              <a:rPr lang="en-US" smtClean="0"/>
              <a:t>WORKING AT HEIGHTS – SFT FCX1012C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2</a:t>
            </a:fld>
            <a:endParaRPr lang="en-US" dirty="0"/>
          </a:p>
        </p:txBody>
      </p:sp>
    </p:spTree>
    <p:extLst>
      <p:ext uri="{BB962C8B-B14F-4D97-AF65-F5344CB8AC3E}">
        <p14:creationId xmlns:p14="http://schemas.microsoft.com/office/powerpoint/2010/main" val="2175191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20</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Fall Hazard Identification</a:t>
            </a:r>
          </a:p>
          <a:p>
            <a:r>
              <a:rPr lang="en-US" dirty="0" smtClean="0"/>
              <a:t>Read the “Be on the Lookout” story</a:t>
            </a:r>
            <a:r>
              <a:rPr lang="en-US" dirty="0"/>
              <a:t> </a:t>
            </a:r>
            <a:r>
              <a:rPr lang="en-US" dirty="0" smtClean="0"/>
              <a:t>(SG p.5)</a:t>
            </a:r>
          </a:p>
          <a:p>
            <a:r>
              <a:rPr lang="en-US" dirty="0" smtClean="0"/>
              <a:t>What could have happened if no action was taken?</a:t>
            </a:r>
            <a:endParaRPr lang="en-US" dirty="0"/>
          </a:p>
          <a:p>
            <a:pPr marL="0" indent="0">
              <a:buNone/>
            </a:pPr>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Fall Hazard Recognition</a:t>
            </a:r>
            <a:endParaRPr lang="en-US" dirty="0"/>
          </a:p>
        </p:txBody>
      </p:sp>
    </p:spTree>
    <p:extLst>
      <p:ext uri="{BB962C8B-B14F-4D97-AF65-F5344CB8AC3E}">
        <p14:creationId xmlns:p14="http://schemas.microsoft.com/office/powerpoint/2010/main" val="3065918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21</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Falls from Heights</a:t>
            </a:r>
          </a:p>
          <a:p>
            <a:r>
              <a:rPr lang="en-US" dirty="0" smtClean="0"/>
              <a:t>Take a moment to read the “Learn </a:t>
            </a:r>
            <a:r>
              <a:rPr lang="en-US" dirty="0"/>
              <a:t>from O</a:t>
            </a:r>
            <a:r>
              <a:rPr lang="en-US" dirty="0" smtClean="0"/>
              <a:t>thers” (SG p. 7)</a:t>
            </a:r>
          </a:p>
          <a:p>
            <a:r>
              <a:rPr lang="en-US" dirty="0" smtClean="0"/>
              <a:t>What was the hazard in this situation?</a:t>
            </a:r>
            <a:endParaRPr lang="en-US" dirty="0"/>
          </a:p>
          <a:p>
            <a:r>
              <a:rPr lang="en-US" dirty="0" smtClean="0"/>
              <a:t>What </a:t>
            </a:r>
            <a:r>
              <a:rPr lang="en-US" dirty="0"/>
              <a:t>should you do if you discover a hazard in your work area</a:t>
            </a:r>
            <a:r>
              <a:rPr lang="en-US" dirty="0" smtClean="0"/>
              <a:t>?</a:t>
            </a:r>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Fall Hazard Recognition</a:t>
            </a:r>
            <a:endParaRPr lang="en-US" dirty="0"/>
          </a:p>
        </p:txBody>
      </p:sp>
    </p:spTree>
    <p:extLst>
      <p:ext uri="{BB962C8B-B14F-4D97-AF65-F5344CB8AC3E}">
        <p14:creationId xmlns:p14="http://schemas.microsoft.com/office/powerpoint/2010/main" val="1552041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22</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a:t>Routine tasks</a:t>
            </a:r>
          </a:p>
          <a:p>
            <a:r>
              <a:rPr lang="en-US" dirty="0"/>
              <a:t>Non-routine </a:t>
            </a:r>
            <a:r>
              <a:rPr lang="en-US" dirty="0" smtClean="0"/>
              <a:t>tasks</a:t>
            </a:r>
          </a:p>
          <a:p>
            <a:r>
              <a:rPr lang="en-US" dirty="0" smtClean="0"/>
              <a:t>Take a moment to read through the smelter examples (SG pp. 9-11)</a:t>
            </a:r>
            <a:endParaRPr lang="en-US" dirty="0"/>
          </a:p>
          <a:p>
            <a:r>
              <a:rPr lang="en-US" dirty="0"/>
              <a:t>How does hazard recognition vary in these </a:t>
            </a:r>
            <a:r>
              <a:rPr lang="en-US" dirty="0" smtClean="0"/>
              <a:t>types of tasks?</a:t>
            </a:r>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Fall Hazard Recognition</a:t>
            </a:r>
            <a:endParaRPr lang="en-US" dirty="0"/>
          </a:p>
        </p:txBody>
      </p:sp>
    </p:spTree>
    <p:extLst>
      <p:ext uri="{BB962C8B-B14F-4D97-AF65-F5344CB8AC3E}">
        <p14:creationId xmlns:p14="http://schemas.microsoft.com/office/powerpoint/2010/main" val="1935768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53727" y="1368829"/>
            <a:ext cx="6511893" cy="4686618"/>
          </a:xfrm>
        </p:spPr>
        <p:txBody>
          <a:bodyPr/>
          <a:lstStyle/>
          <a:p>
            <a:pPr marL="0" indent="0">
              <a:buNone/>
            </a:pPr>
            <a:r>
              <a:rPr lang="en-US" dirty="0" smtClean="0"/>
              <a:t>Directions</a:t>
            </a:r>
          </a:p>
          <a:p>
            <a:pPr marL="457200" lvl="0" indent="-457200">
              <a:buFont typeface="+mj-lt"/>
              <a:buAutoNum type="arabicPeriod"/>
            </a:pPr>
            <a:r>
              <a:rPr lang="en-US" dirty="0">
                <a:solidFill>
                  <a:prstClr val="black"/>
                </a:solidFill>
              </a:rPr>
              <a:t>Refer to the activity </a:t>
            </a:r>
            <a:r>
              <a:rPr lang="en-US" dirty="0" smtClean="0">
                <a:solidFill>
                  <a:prstClr val="black"/>
                </a:solidFill>
              </a:rPr>
              <a:t>(SG pp. 12-14)</a:t>
            </a:r>
            <a:endParaRPr lang="en-US" dirty="0">
              <a:solidFill>
                <a:prstClr val="black"/>
              </a:solidFill>
            </a:endParaRPr>
          </a:p>
          <a:p>
            <a:pPr marL="457200" lvl="0" indent="-457200">
              <a:buFont typeface="+mj-lt"/>
              <a:buAutoNum type="arabicPeriod"/>
            </a:pPr>
            <a:r>
              <a:rPr lang="en-US" dirty="0">
                <a:solidFill>
                  <a:prstClr val="black"/>
                </a:solidFill>
              </a:rPr>
              <a:t>Take five minutes to identify if there are any existing fall hazards present in each photo</a:t>
            </a:r>
          </a:p>
          <a:p>
            <a:pPr marL="457200" lvl="0" indent="-457200">
              <a:buFont typeface="+mj-lt"/>
              <a:buAutoNum type="arabicPeriod"/>
            </a:pPr>
            <a:r>
              <a:rPr lang="en-US" dirty="0">
                <a:solidFill>
                  <a:prstClr val="black"/>
                </a:solidFill>
              </a:rPr>
              <a:t>Be prepared to share your findings</a:t>
            </a:r>
          </a:p>
          <a:p>
            <a:pPr marL="457200" lvl="0" indent="-457200">
              <a:buFont typeface="+mj-lt"/>
              <a:buAutoNum type="arabicPeriod"/>
            </a:pPr>
            <a:r>
              <a:rPr lang="en-US" dirty="0">
                <a:solidFill>
                  <a:prstClr val="black"/>
                </a:solidFill>
              </a:rPr>
              <a:t>Review the answers as a class</a:t>
            </a:r>
          </a:p>
        </p:txBody>
      </p:sp>
      <p:sp>
        <p:nvSpPr>
          <p:cNvPr id="5" name="Text Placeholder 4"/>
          <p:cNvSpPr>
            <a:spLocks noGrp="1"/>
          </p:cNvSpPr>
          <p:nvPr>
            <p:ph type="body" sz="quarter" idx="15"/>
          </p:nvPr>
        </p:nvSpPr>
        <p:spPr>
          <a:xfrm>
            <a:off x="353727" y="276977"/>
            <a:ext cx="6236971" cy="763746"/>
          </a:xfrm>
          <a:solidFill>
            <a:schemeClr val="bg1"/>
          </a:solidFill>
        </p:spPr>
        <p:txBody>
          <a:bodyPr>
            <a:noAutofit/>
          </a:bodyPr>
          <a:lstStyle/>
          <a:p>
            <a:endParaRPr lang="en-US" sz="1600" dirty="0" smtClean="0"/>
          </a:p>
          <a:p>
            <a:r>
              <a:rPr lang="en-US" dirty="0" smtClean="0"/>
              <a:t>Fall Hazard Detective</a:t>
            </a:r>
            <a:endParaRPr lang="en-US" dirty="0"/>
          </a:p>
        </p:txBody>
      </p:sp>
      <p:sp>
        <p:nvSpPr>
          <p:cNvPr id="6" name="Footer Placeholder 5"/>
          <p:cNvSpPr>
            <a:spLocks noGrp="1"/>
          </p:cNvSpPr>
          <p:nvPr>
            <p:ph type="ftr" sz="quarter" idx="11"/>
          </p:nvPr>
        </p:nvSpPr>
        <p:spPr/>
        <p:txBody>
          <a:bodyPr/>
          <a:lstStyle/>
          <a:p>
            <a:r>
              <a:rPr lang="en-US" dirty="0" smtClean="0"/>
              <a:t>WORKING AT HEIGHTS – SFT FCX1012C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23</a:t>
            </a:fld>
            <a:endParaRPr lang="en-US" dirty="0"/>
          </a:p>
        </p:txBody>
      </p:sp>
      <p:sp>
        <p:nvSpPr>
          <p:cNvPr id="2" name="Rectangle 1"/>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3</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064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24</a:t>
            </a:fld>
            <a:endParaRPr lang="en-US" dirty="0"/>
          </a:p>
        </p:txBody>
      </p:sp>
      <p:sp>
        <p:nvSpPr>
          <p:cNvPr id="4" name="Text Placeholder 3"/>
          <p:cNvSpPr>
            <a:spLocks noGrp="1"/>
          </p:cNvSpPr>
          <p:nvPr>
            <p:ph type="body" sz="quarter" idx="14"/>
          </p:nvPr>
        </p:nvSpPr>
        <p:spPr>
          <a:xfrm>
            <a:off x="349527" y="1379220"/>
            <a:ext cx="7680048" cy="4686618"/>
          </a:xfrm>
        </p:spPr>
        <p:txBody>
          <a:bodyPr/>
          <a:lstStyle/>
          <a:p>
            <a:pPr marL="0" indent="0">
              <a:buNone/>
            </a:pPr>
            <a:r>
              <a:rPr lang="en-US" dirty="0" smtClean="0">
                <a:solidFill>
                  <a:srgbClr val="00B0F0"/>
                </a:solidFill>
              </a:rPr>
              <a:t>1.</a:t>
            </a:r>
            <a:endParaRPr lang="en-US" dirty="0">
              <a:solidFill>
                <a:srgbClr val="00B0F0"/>
              </a:solidFill>
            </a:endParaRPr>
          </a:p>
        </p:txBody>
      </p:sp>
      <p:sp>
        <p:nvSpPr>
          <p:cNvPr id="5" name="Text Placeholder 4"/>
          <p:cNvSpPr>
            <a:spLocks noGrp="1"/>
          </p:cNvSpPr>
          <p:nvPr>
            <p:ph type="body" sz="quarter" idx="15"/>
          </p:nvPr>
        </p:nvSpPr>
        <p:spPr>
          <a:xfrm>
            <a:off x="349526" y="272110"/>
            <a:ext cx="6236970" cy="763746"/>
          </a:xfrm>
        </p:spPr>
        <p:txBody>
          <a:bodyPr>
            <a:noAutofit/>
          </a:bodyPr>
          <a:lstStyle/>
          <a:p>
            <a:endParaRPr lang="en-US" sz="1600" dirty="0" smtClean="0"/>
          </a:p>
          <a:p>
            <a:r>
              <a:rPr lang="en-US" dirty="0" smtClean="0"/>
              <a:t>Fall Hazard Detective</a:t>
            </a:r>
            <a:endParaRPr lang="en-US" dirty="0"/>
          </a:p>
        </p:txBody>
      </p:sp>
      <p:pic>
        <p:nvPicPr>
          <p:cNvPr id="6" name="Content Placeholder 4" descr="T:\DEPARTMENTS\Safety\_Safety Courses\_Working at Heights\5_Pictures &amp; Videos\Module 1-Fall Hazard Recognition and Controls\DSCN019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74594" y="1431175"/>
            <a:ext cx="5706559" cy="4230470"/>
          </a:xfrm>
          <a:prstGeom prst="rect">
            <a:avLst/>
          </a:prstGeom>
          <a:noFill/>
          <a:ln>
            <a:solidFill>
              <a:schemeClr val="tx1"/>
            </a:solidFill>
          </a:ln>
        </p:spPr>
      </p:pic>
    </p:spTree>
    <p:extLst>
      <p:ext uri="{BB962C8B-B14F-4D97-AF65-F5344CB8AC3E}">
        <p14:creationId xmlns:p14="http://schemas.microsoft.com/office/powerpoint/2010/main" val="4067534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25</a:t>
            </a:fld>
            <a:endParaRPr lang="en-US" dirty="0"/>
          </a:p>
        </p:txBody>
      </p:sp>
      <p:sp>
        <p:nvSpPr>
          <p:cNvPr id="4" name="Text Placeholder 3"/>
          <p:cNvSpPr>
            <a:spLocks noGrp="1"/>
          </p:cNvSpPr>
          <p:nvPr>
            <p:ph type="body" sz="quarter" idx="14"/>
          </p:nvPr>
        </p:nvSpPr>
        <p:spPr>
          <a:xfrm>
            <a:off x="349537" y="1379220"/>
            <a:ext cx="7680037" cy="4686618"/>
          </a:xfrm>
        </p:spPr>
        <p:txBody>
          <a:bodyPr/>
          <a:lstStyle/>
          <a:p>
            <a:pPr marL="0" indent="0">
              <a:buNone/>
            </a:pPr>
            <a:r>
              <a:rPr lang="en-US" dirty="0" smtClean="0">
                <a:solidFill>
                  <a:srgbClr val="00B0F0"/>
                </a:solidFill>
              </a:rPr>
              <a:t>2.</a:t>
            </a:r>
            <a:endParaRPr lang="en-US" dirty="0">
              <a:solidFill>
                <a:srgbClr val="00B0F0"/>
              </a:solidFill>
            </a:endParaRPr>
          </a:p>
        </p:txBody>
      </p:sp>
      <p:pic>
        <p:nvPicPr>
          <p:cNvPr id="6" name="Content Placeholder 3" descr="T:\DEPARTMENTS\Safety\_Safety Courses\_Working at Heights\5_Pictures &amp; Videos\Variety\Tyrone\DSCN0798.JPG"/>
          <p:cNvPicPr>
            <a:picLocks noGrp="1"/>
          </p:cNvPicPr>
          <p:nvPr>
            <p:ph idx="1"/>
          </p:nvPr>
        </p:nvPicPr>
        <p:blipFill rotWithShape="1">
          <a:blip r:embed="rId3" cstate="print">
            <a:extLst>
              <a:ext uri="{28A0092B-C50C-407E-A947-70E740481C1C}">
                <a14:useLocalDpi xmlns:a14="http://schemas.microsoft.com/office/drawing/2010/main" val="0"/>
              </a:ext>
            </a:extLst>
          </a:blip>
          <a:srcRect l="135" r="406"/>
          <a:stretch/>
        </p:blipFill>
        <p:spPr bwMode="auto">
          <a:xfrm>
            <a:off x="776511" y="1431293"/>
            <a:ext cx="5717808" cy="4242144"/>
          </a:xfrm>
          <a:prstGeom prst="rect">
            <a:avLst/>
          </a:prstGeom>
          <a:noFill/>
          <a:ln>
            <a:solidFill>
              <a:schemeClr val="tx1"/>
            </a:solidFill>
          </a:ln>
        </p:spPr>
      </p:pic>
      <p:sp>
        <p:nvSpPr>
          <p:cNvPr id="9" name="Text Placeholder 4"/>
          <p:cNvSpPr>
            <a:spLocks noGrp="1"/>
          </p:cNvSpPr>
          <p:nvPr>
            <p:ph type="body" sz="quarter" idx="15"/>
          </p:nvPr>
        </p:nvSpPr>
        <p:spPr>
          <a:xfrm>
            <a:off x="349537" y="271463"/>
            <a:ext cx="6237288" cy="765175"/>
          </a:xfrm>
        </p:spPr>
        <p:txBody>
          <a:bodyPr>
            <a:noAutofit/>
          </a:bodyPr>
          <a:lstStyle/>
          <a:p>
            <a:endParaRPr lang="en-US" sz="1600" dirty="0" smtClean="0"/>
          </a:p>
          <a:p>
            <a:r>
              <a:rPr lang="en-US" dirty="0" smtClean="0"/>
              <a:t>Fall Hazard Detective</a:t>
            </a:r>
            <a:endParaRPr lang="en-US" dirty="0"/>
          </a:p>
        </p:txBody>
      </p:sp>
    </p:spTree>
    <p:extLst>
      <p:ext uri="{BB962C8B-B14F-4D97-AF65-F5344CB8AC3E}">
        <p14:creationId xmlns:p14="http://schemas.microsoft.com/office/powerpoint/2010/main" val="4286186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26</a:t>
            </a:fld>
            <a:endParaRPr lang="en-US" dirty="0"/>
          </a:p>
        </p:txBody>
      </p:sp>
      <p:sp>
        <p:nvSpPr>
          <p:cNvPr id="4" name="Text Placeholder 3"/>
          <p:cNvSpPr>
            <a:spLocks noGrp="1"/>
          </p:cNvSpPr>
          <p:nvPr>
            <p:ph type="body" sz="quarter" idx="14"/>
          </p:nvPr>
        </p:nvSpPr>
        <p:spPr>
          <a:xfrm>
            <a:off x="349349" y="1379220"/>
            <a:ext cx="7680225" cy="4686618"/>
          </a:xfrm>
        </p:spPr>
        <p:txBody>
          <a:bodyPr/>
          <a:lstStyle/>
          <a:p>
            <a:pPr marL="0" indent="0">
              <a:buNone/>
            </a:pPr>
            <a:r>
              <a:rPr lang="en-US" dirty="0">
                <a:solidFill>
                  <a:srgbClr val="00B0F0"/>
                </a:solidFill>
              </a:rPr>
              <a:t>3</a:t>
            </a:r>
            <a:r>
              <a:rPr lang="en-US" dirty="0" smtClean="0">
                <a:solidFill>
                  <a:srgbClr val="00B0F0"/>
                </a:solidFill>
              </a:rPr>
              <a:t>.</a:t>
            </a:r>
            <a:endParaRPr lang="en-US" dirty="0">
              <a:solidFill>
                <a:srgbClr val="00B0F0"/>
              </a:solidFill>
            </a:endParaRPr>
          </a:p>
        </p:txBody>
      </p:sp>
      <p:sp>
        <p:nvSpPr>
          <p:cNvPr id="5" name="Text Placeholder 4"/>
          <p:cNvSpPr>
            <a:spLocks noGrp="1"/>
          </p:cNvSpPr>
          <p:nvPr>
            <p:ph type="body" sz="quarter" idx="15"/>
          </p:nvPr>
        </p:nvSpPr>
        <p:spPr>
          <a:xfrm>
            <a:off x="349349" y="209168"/>
            <a:ext cx="6236970" cy="763746"/>
          </a:xfrm>
        </p:spPr>
        <p:txBody>
          <a:bodyPr>
            <a:noAutofit/>
          </a:bodyPr>
          <a:lstStyle/>
          <a:p>
            <a:endParaRPr lang="en-US" sz="2000" dirty="0" smtClean="0"/>
          </a:p>
          <a:p>
            <a:r>
              <a:rPr lang="en-US" dirty="0" smtClean="0"/>
              <a:t>Fall </a:t>
            </a:r>
            <a:r>
              <a:rPr lang="en-US" dirty="0"/>
              <a:t>Hazard Detective</a:t>
            </a:r>
          </a:p>
          <a:p>
            <a:endParaRPr lang="en-US" dirty="0"/>
          </a:p>
        </p:txBody>
      </p:sp>
      <p:pic>
        <p:nvPicPr>
          <p:cNvPr id="6" name="Content Placeholder 4" descr="C:\Users\095499\AppData\Local\Microsoft\Windows\Temporary Internet Files\Content.Outlook\B9UAK40Z\Shutdown%201.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8618" y="1438829"/>
            <a:ext cx="3624672" cy="4710138"/>
          </a:xfrm>
          <a:prstGeom prst="rect">
            <a:avLst/>
          </a:prstGeom>
          <a:noFill/>
          <a:ln>
            <a:solidFill>
              <a:sysClr val="windowText" lastClr="000000"/>
            </a:solidFill>
          </a:ln>
        </p:spPr>
      </p:pic>
    </p:spTree>
    <p:extLst>
      <p:ext uri="{BB962C8B-B14F-4D97-AF65-F5344CB8AC3E}">
        <p14:creationId xmlns:p14="http://schemas.microsoft.com/office/powerpoint/2010/main" val="3025176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27</a:t>
            </a:fld>
            <a:endParaRPr lang="en-US" dirty="0"/>
          </a:p>
        </p:txBody>
      </p:sp>
      <p:sp>
        <p:nvSpPr>
          <p:cNvPr id="4" name="Text Placeholder 3"/>
          <p:cNvSpPr>
            <a:spLocks noGrp="1"/>
          </p:cNvSpPr>
          <p:nvPr>
            <p:ph type="body" sz="quarter" idx="14"/>
          </p:nvPr>
        </p:nvSpPr>
        <p:spPr>
          <a:xfrm>
            <a:off x="351993" y="1379220"/>
            <a:ext cx="7677582" cy="4686618"/>
          </a:xfrm>
        </p:spPr>
        <p:txBody>
          <a:bodyPr/>
          <a:lstStyle/>
          <a:p>
            <a:pPr marL="0" indent="0">
              <a:buNone/>
            </a:pPr>
            <a:r>
              <a:rPr lang="en-US" dirty="0">
                <a:solidFill>
                  <a:srgbClr val="00B0F0"/>
                </a:solidFill>
              </a:rPr>
              <a:t>4</a:t>
            </a:r>
            <a:r>
              <a:rPr lang="en-US" dirty="0" smtClean="0">
                <a:solidFill>
                  <a:srgbClr val="00B0F0"/>
                </a:solidFill>
              </a:rPr>
              <a:t>.</a:t>
            </a:r>
            <a:endParaRPr lang="en-US" dirty="0">
              <a:solidFill>
                <a:srgbClr val="00B0F0"/>
              </a:solidFill>
            </a:endParaRPr>
          </a:p>
        </p:txBody>
      </p:sp>
      <p:sp>
        <p:nvSpPr>
          <p:cNvPr id="5" name="Text Placeholder 4"/>
          <p:cNvSpPr>
            <a:spLocks noGrp="1"/>
          </p:cNvSpPr>
          <p:nvPr>
            <p:ph type="body" sz="quarter" idx="15"/>
          </p:nvPr>
        </p:nvSpPr>
        <p:spPr>
          <a:xfrm>
            <a:off x="351992" y="161448"/>
            <a:ext cx="6236970" cy="763746"/>
          </a:xfrm>
        </p:spPr>
        <p:txBody>
          <a:bodyPr>
            <a:noAutofit/>
          </a:bodyPr>
          <a:lstStyle/>
          <a:p>
            <a:endParaRPr lang="en-US" sz="2400" dirty="0" smtClean="0"/>
          </a:p>
          <a:p>
            <a:r>
              <a:rPr lang="en-US" dirty="0" smtClean="0"/>
              <a:t>Fall </a:t>
            </a:r>
            <a:r>
              <a:rPr lang="en-US" dirty="0"/>
              <a:t>Hazard Detective</a:t>
            </a:r>
          </a:p>
          <a:p>
            <a:endParaRPr lang="en-US" dirty="0"/>
          </a:p>
        </p:txBody>
      </p:sp>
      <p:pic>
        <p:nvPicPr>
          <p:cNvPr id="6" name="Content Placeholder 4" descr="T:\DEPARTMENTS\Safety\_Safety Courses\_Working at Heights\5_Pictures &amp; Videos\Variety\Morenci Metcalf mill.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80995" y="1431408"/>
            <a:ext cx="5702932" cy="4293983"/>
          </a:xfrm>
          <a:prstGeom prst="rect">
            <a:avLst/>
          </a:prstGeom>
          <a:noFill/>
          <a:ln>
            <a:solidFill>
              <a:sysClr val="windowText" lastClr="000000"/>
            </a:solidFill>
          </a:ln>
        </p:spPr>
      </p:pic>
    </p:spTree>
    <p:extLst>
      <p:ext uri="{BB962C8B-B14F-4D97-AF65-F5344CB8AC3E}">
        <p14:creationId xmlns:p14="http://schemas.microsoft.com/office/powerpoint/2010/main" val="2189560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28</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a:solidFill>
                  <a:srgbClr val="00B0F0"/>
                </a:solidFill>
              </a:rPr>
              <a:t>5</a:t>
            </a:r>
            <a:r>
              <a:rPr lang="en-US" dirty="0" smtClean="0">
                <a:solidFill>
                  <a:srgbClr val="00B0F0"/>
                </a:solidFill>
              </a:rPr>
              <a:t>.</a:t>
            </a:r>
            <a:endParaRPr lang="en-US" dirty="0">
              <a:solidFill>
                <a:srgbClr val="00B0F0"/>
              </a:solidFill>
            </a:endParaRPr>
          </a:p>
        </p:txBody>
      </p:sp>
      <p:sp>
        <p:nvSpPr>
          <p:cNvPr id="5" name="Text Placeholder 4"/>
          <p:cNvSpPr>
            <a:spLocks noGrp="1"/>
          </p:cNvSpPr>
          <p:nvPr>
            <p:ph type="body" sz="quarter" idx="15"/>
          </p:nvPr>
        </p:nvSpPr>
        <p:spPr>
          <a:xfrm>
            <a:off x="348093" y="212660"/>
            <a:ext cx="6236970" cy="763746"/>
          </a:xfrm>
        </p:spPr>
        <p:txBody>
          <a:bodyPr>
            <a:noAutofit/>
          </a:bodyPr>
          <a:lstStyle/>
          <a:p>
            <a:endParaRPr lang="en-US" sz="2000" dirty="0" smtClean="0"/>
          </a:p>
          <a:p>
            <a:r>
              <a:rPr lang="en-US" dirty="0"/>
              <a:t>Fall Hazard Detective</a:t>
            </a:r>
          </a:p>
          <a:p>
            <a:endParaRPr lang="en-US" dirty="0"/>
          </a:p>
        </p:txBody>
      </p:sp>
      <p:pic>
        <p:nvPicPr>
          <p:cNvPr id="6" name="Content Placeholder 4" descr="C:\Users\095499\AppData\Local\Microsoft\Windows\Temporary Internet Files\Content.Outlook\B9UAK40Z\DSCN9300.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83657" y="1431175"/>
            <a:ext cx="5710661" cy="4325388"/>
          </a:xfrm>
          <a:prstGeom prst="rect">
            <a:avLst/>
          </a:prstGeom>
          <a:noFill/>
          <a:ln>
            <a:solidFill>
              <a:sysClr val="windowText" lastClr="000000"/>
            </a:solidFill>
          </a:ln>
        </p:spPr>
      </p:pic>
    </p:spTree>
    <p:extLst>
      <p:ext uri="{BB962C8B-B14F-4D97-AF65-F5344CB8AC3E}">
        <p14:creationId xmlns:p14="http://schemas.microsoft.com/office/powerpoint/2010/main" val="2173234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29</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a:solidFill>
                  <a:srgbClr val="00B0F0"/>
                </a:solidFill>
              </a:rPr>
              <a:t>6</a:t>
            </a:r>
            <a:r>
              <a:rPr lang="en-US" dirty="0" smtClean="0">
                <a:solidFill>
                  <a:srgbClr val="00B0F0"/>
                </a:solidFill>
              </a:rPr>
              <a:t>.</a:t>
            </a:r>
            <a:endParaRPr lang="en-US" dirty="0">
              <a:solidFill>
                <a:srgbClr val="00B0F0"/>
              </a:solidFill>
            </a:endParaRPr>
          </a:p>
        </p:txBody>
      </p:sp>
      <p:sp>
        <p:nvSpPr>
          <p:cNvPr id="5" name="Text Placeholder 4"/>
          <p:cNvSpPr>
            <a:spLocks noGrp="1"/>
          </p:cNvSpPr>
          <p:nvPr>
            <p:ph type="body" sz="quarter" idx="15"/>
          </p:nvPr>
        </p:nvSpPr>
        <p:spPr>
          <a:xfrm>
            <a:off x="348093" y="212415"/>
            <a:ext cx="6236970" cy="763746"/>
          </a:xfrm>
        </p:spPr>
        <p:txBody>
          <a:bodyPr>
            <a:noAutofit/>
          </a:bodyPr>
          <a:lstStyle/>
          <a:p>
            <a:endParaRPr lang="en-US" sz="2000" dirty="0" smtClean="0"/>
          </a:p>
          <a:p>
            <a:r>
              <a:rPr lang="en-US" dirty="0" smtClean="0"/>
              <a:t>Fall </a:t>
            </a:r>
            <a:r>
              <a:rPr lang="en-US" dirty="0"/>
              <a:t>Hazard Detective</a:t>
            </a:r>
          </a:p>
          <a:p>
            <a:endParaRPr lang="en-US" dirty="0"/>
          </a:p>
        </p:txBody>
      </p:sp>
      <p:pic>
        <p:nvPicPr>
          <p:cNvPr id="6" name="Content Placeholder 5" descr="C:\Users\095499\AppData\Local\Microsoft\Windows\Temporary Internet Files\Content.Outlook\B9UAK40Z\DSCN0332.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74814" y="1431935"/>
            <a:ext cx="5709113" cy="4386974"/>
          </a:xfrm>
          <a:prstGeom prst="rect">
            <a:avLst/>
          </a:prstGeom>
          <a:noFill/>
          <a:ln>
            <a:solidFill>
              <a:sysClr val="windowText" lastClr="000000"/>
            </a:solidFill>
          </a:ln>
        </p:spPr>
      </p:pic>
    </p:spTree>
    <p:extLst>
      <p:ext uri="{BB962C8B-B14F-4D97-AF65-F5344CB8AC3E}">
        <p14:creationId xmlns:p14="http://schemas.microsoft.com/office/powerpoint/2010/main" val="3645132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53727" y="1368829"/>
            <a:ext cx="6511893" cy="4686618"/>
          </a:xfrm>
        </p:spPr>
        <p:txBody>
          <a:bodyPr/>
          <a:lstStyle/>
          <a:p>
            <a:pPr marL="0" indent="0">
              <a:buNone/>
            </a:pPr>
            <a:r>
              <a:rPr lang="en-US" dirty="0" smtClean="0"/>
              <a:t>Directions</a:t>
            </a:r>
          </a:p>
          <a:p>
            <a:pPr marL="457200" indent="-457200">
              <a:buFont typeface="+mj-lt"/>
              <a:buAutoNum type="arabicPeriod"/>
            </a:pPr>
            <a:r>
              <a:rPr lang="en-US" dirty="0" smtClean="0"/>
              <a:t>Participate </a:t>
            </a:r>
            <a:r>
              <a:rPr lang="en-US" dirty="0"/>
              <a:t>in an activity to get to know each other</a:t>
            </a:r>
          </a:p>
        </p:txBody>
      </p:sp>
      <p:sp>
        <p:nvSpPr>
          <p:cNvPr id="5" name="Text Placeholder 4"/>
          <p:cNvSpPr>
            <a:spLocks noGrp="1"/>
          </p:cNvSpPr>
          <p:nvPr>
            <p:ph type="body" sz="quarter" idx="15"/>
          </p:nvPr>
        </p:nvSpPr>
        <p:spPr>
          <a:xfrm>
            <a:off x="353727" y="276977"/>
            <a:ext cx="6236971" cy="763746"/>
          </a:xfrm>
          <a:solidFill>
            <a:schemeClr val="bg1"/>
          </a:solidFill>
        </p:spPr>
        <p:txBody>
          <a:bodyPr>
            <a:noAutofit/>
          </a:bodyPr>
          <a:lstStyle/>
          <a:p>
            <a:endParaRPr lang="en-US" sz="1600" dirty="0" smtClean="0"/>
          </a:p>
          <a:p>
            <a:r>
              <a:rPr lang="en-US" dirty="0" smtClean="0"/>
              <a:t>Icebreaker</a:t>
            </a:r>
            <a:endParaRPr lang="en-US" dirty="0"/>
          </a:p>
        </p:txBody>
      </p:sp>
      <p:sp>
        <p:nvSpPr>
          <p:cNvPr id="6" name="Footer Placeholder 5"/>
          <p:cNvSpPr>
            <a:spLocks noGrp="1"/>
          </p:cNvSpPr>
          <p:nvPr>
            <p:ph type="ftr" sz="quarter" idx="11"/>
          </p:nvPr>
        </p:nvSpPr>
        <p:spPr/>
        <p:txBody>
          <a:bodyPr/>
          <a:lstStyle/>
          <a:p>
            <a:r>
              <a:rPr lang="en-US" dirty="0" smtClean="0"/>
              <a:t>WORKING AT HEIGHTS – SFT FCX1012C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3</a:t>
            </a:fld>
            <a:endParaRPr lang="en-US" dirty="0"/>
          </a:p>
        </p:txBody>
      </p:sp>
      <p:sp>
        <p:nvSpPr>
          <p:cNvPr id="2" name="Rectangle 1"/>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1</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0074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30</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smtClean="0"/>
              <a:t>How will you apply the skills learned in this module to your daily work activities?</a:t>
            </a:r>
          </a:p>
          <a:p>
            <a:r>
              <a:rPr lang="en-US" dirty="0" smtClean="0"/>
              <a:t>Were there any fall hazards that surprised you?</a:t>
            </a:r>
          </a:p>
          <a:p>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777958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31</a:t>
            </a:fld>
            <a:endParaRPr lang="en-US" dirty="0"/>
          </a:p>
        </p:txBody>
      </p:sp>
      <p:sp>
        <p:nvSpPr>
          <p:cNvPr id="4" name="Text Placeholder 3"/>
          <p:cNvSpPr>
            <a:spLocks noGrp="1"/>
          </p:cNvSpPr>
          <p:nvPr>
            <p:ph type="body" sz="quarter" idx="14"/>
          </p:nvPr>
        </p:nvSpPr>
        <p:spPr>
          <a:xfrm>
            <a:off x="358483" y="1348047"/>
            <a:ext cx="6507136"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Quiz (SG p. 15)</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1 Quiz</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Quiz</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285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32</a:t>
            </a:fld>
            <a:endParaRPr lang="en-US" dirty="0"/>
          </a:p>
        </p:txBody>
      </p:sp>
      <p:sp>
        <p:nvSpPr>
          <p:cNvPr id="4" name="Text Placeholder 3"/>
          <p:cNvSpPr>
            <a:spLocks noGrp="1"/>
          </p:cNvSpPr>
          <p:nvPr>
            <p:ph type="body" sz="quarter" idx="14"/>
          </p:nvPr>
        </p:nvSpPr>
        <p:spPr>
          <a:xfrm>
            <a:off x="358485" y="1337656"/>
            <a:ext cx="6603424" cy="4948844"/>
          </a:xfrm>
        </p:spPr>
        <p:txBody>
          <a:bodyPr>
            <a:normAutofit fontScale="92500"/>
          </a:bodyPr>
          <a:lstStyle/>
          <a:p>
            <a:pPr marL="457200" indent="-457200">
              <a:buFont typeface="+mj-lt"/>
              <a:buAutoNum type="arabicPeriod"/>
            </a:pPr>
            <a:r>
              <a:rPr lang="en-US" dirty="0" smtClean="0"/>
              <a:t>Which of the following is a fall hazard?  Circle all that apply.</a:t>
            </a:r>
          </a:p>
          <a:p>
            <a:pPr marL="914400" lvl="1" indent="-457200">
              <a:buFont typeface="+mj-lt"/>
              <a:buAutoNum type="alphaLcPeriod"/>
            </a:pPr>
            <a:r>
              <a:rPr lang="en-US" dirty="0" smtClean="0"/>
              <a:t>Open hole</a:t>
            </a:r>
          </a:p>
          <a:p>
            <a:pPr marL="914400" lvl="1" indent="-457200">
              <a:buFont typeface="+mj-lt"/>
              <a:buAutoNum type="alphaLcPeriod"/>
            </a:pPr>
            <a:r>
              <a:rPr lang="en-US" dirty="0" smtClean="0"/>
              <a:t>Scaffolding</a:t>
            </a:r>
          </a:p>
          <a:p>
            <a:pPr marL="914400" lvl="1" indent="-457200">
              <a:buFont typeface="+mj-lt"/>
              <a:buAutoNum type="alphaLcPeriod"/>
            </a:pPr>
            <a:r>
              <a:rPr lang="en-US" dirty="0" smtClean="0"/>
              <a:t>Retaining walls</a:t>
            </a:r>
          </a:p>
          <a:p>
            <a:pPr marL="914400" lvl="1" indent="-457200">
              <a:buFont typeface="+mj-lt"/>
              <a:buAutoNum type="alphaLcPeriod"/>
            </a:pPr>
            <a:r>
              <a:rPr lang="en-US" dirty="0" smtClean="0"/>
              <a:t>Aerial work platform</a:t>
            </a:r>
          </a:p>
          <a:p>
            <a:pPr marL="0" indent="0">
              <a:buNone/>
            </a:pPr>
            <a:endParaRPr lang="en-US" dirty="0"/>
          </a:p>
          <a:p>
            <a:pPr marL="457200" indent="-457200">
              <a:buFont typeface="+mj-lt"/>
              <a:buAutoNum type="arabicPeriod" startAt="2"/>
            </a:pPr>
            <a:r>
              <a:rPr lang="en-US" dirty="0" smtClean="0"/>
              <a:t>What should you do if you encounter a fall hazard?</a:t>
            </a:r>
          </a:p>
          <a:p>
            <a:pPr marL="914400" lvl="1" indent="-457200">
              <a:buFont typeface="+mj-lt"/>
              <a:buAutoNum type="alphaLcPeriod"/>
            </a:pPr>
            <a:r>
              <a:rPr lang="en-US" dirty="0" smtClean="0"/>
              <a:t>Tell your co-worker and continue with your work.</a:t>
            </a:r>
          </a:p>
          <a:p>
            <a:pPr marL="914400" lvl="1" indent="-457200">
              <a:buFont typeface="+mj-lt"/>
              <a:buAutoNum type="alphaLcPeriod"/>
            </a:pPr>
            <a:r>
              <a:rPr lang="en-US" dirty="0" smtClean="0"/>
              <a:t>Leave it alone.  Someone must be working on it.</a:t>
            </a:r>
          </a:p>
          <a:p>
            <a:pPr marL="914400" lvl="1" indent="-457200">
              <a:buFont typeface="+mj-lt"/>
              <a:buAutoNum type="alphaLcPeriod"/>
            </a:pPr>
            <a:r>
              <a:rPr lang="en-US" dirty="0" smtClean="0"/>
              <a:t>Remove yourself from the hazard, secure the area, and contact your supervisor.</a:t>
            </a:r>
          </a:p>
          <a:p>
            <a:pPr marL="914400" lvl="1" indent="-457200">
              <a:buFont typeface="+mj-lt"/>
              <a:buAutoNum type="alphaLcPeriod"/>
            </a:pPr>
            <a:r>
              <a:rPr lang="en-US" dirty="0" smtClean="0"/>
              <a:t>Set up proper flagging and continue with your work.</a:t>
            </a:r>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dirty="0" smtClean="0"/>
              <a:t>Module 1 Quiz</a:t>
            </a:r>
            <a:endParaRPr lang="en-US" dirty="0"/>
          </a:p>
        </p:txBody>
      </p:sp>
      <p:sp>
        <p:nvSpPr>
          <p:cNvPr id="8" name="Oval 7"/>
          <p:cNvSpPr/>
          <p:nvPr/>
        </p:nvSpPr>
        <p:spPr>
          <a:xfrm>
            <a:off x="781206" y="1956456"/>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1206" y="2296932"/>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1206" y="2637744"/>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1206" y="2988071"/>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81206" y="4801760"/>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86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33</a:t>
            </a:fld>
            <a:endParaRPr lang="en-US" dirty="0"/>
          </a:p>
        </p:txBody>
      </p:sp>
      <p:sp>
        <p:nvSpPr>
          <p:cNvPr id="4" name="Text Placeholder 3"/>
          <p:cNvSpPr>
            <a:spLocks noGrp="1"/>
          </p:cNvSpPr>
          <p:nvPr>
            <p:ph type="body" sz="quarter" idx="14"/>
          </p:nvPr>
        </p:nvSpPr>
        <p:spPr>
          <a:xfrm>
            <a:off x="358485" y="1348047"/>
            <a:ext cx="6507136" cy="4686618"/>
          </a:xfrm>
        </p:spPr>
        <p:txBody>
          <a:bodyPr/>
          <a:lstStyle/>
          <a:p>
            <a:pPr marL="457200" indent="-457200">
              <a:buFont typeface="+mj-lt"/>
              <a:buAutoNum type="arabicPeriod" startAt="3"/>
            </a:pPr>
            <a:r>
              <a:rPr lang="en-US" dirty="0" smtClean="0"/>
              <a:t>Select a couple of students to share their routine working at heights task and the factor(s) that can impact that task.</a:t>
            </a:r>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smtClean="0"/>
              <a:t>Module 1 Quiz</a:t>
            </a:r>
            <a:endParaRPr lang="en-US" dirty="0"/>
          </a:p>
        </p:txBody>
      </p:sp>
    </p:spTree>
    <p:extLst>
      <p:ext uri="{BB962C8B-B14F-4D97-AF65-F5344CB8AC3E}">
        <p14:creationId xmlns:p14="http://schemas.microsoft.com/office/powerpoint/2010/main" val="1678795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rot="16200000">
            <a:off x="5059350" y="2659645"/>
            <a:ext cx="6313462" cy="994172"/>
          </a:xfrm>
        </p:spPr>
        <p:txBody>
          <a:bodyPr>
            <a:normAutofit/>
          </a:bodyPr>
          <a:lstStyle/>
          <a:p>
            <a:r>
              <a:rPr lang="en-US" sz="3000" dirty="0" smtClean="0">
                <a:solidFill>
                  <a:srgbClr val="0099CC"/>
                </a:solidFill>
                <a:latin typeface="Arial Black" panose="020B0A04020102020204" pitchFamily="34" charset="0"/>
              </a:rPr>
              <a:t>MODULE 2: Hierarchy of Controls</a:t>
            </a:r>
            <a:endParaRPr lang="en-US" sz="3000" dirty="0">
              <a:solidFill>
                <a:srgbClr val="0099CC"/>
              </a:solidFill>
              <a:latin typeface="Arial Black" panose="020B0A04020102020204" pitchFamily="34" charset="0"/>
            </a:endParaRPr>
          </a:p>
        </p:txBody>
      </p:sp>
    </p:spTree>
    <p:extLst>
      <p:ext uri="{BB962C8B-B14F-4D97-AF65-F5344CB8AC3E}">
        <p14:creationId xmlns:p14="http://schemas.microsoft.com/office/powerpoint/2010/main" val="892067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35</a:t>
            </a:fld>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Hierarchy of Controls</a:t>
            </a:r>
            <a:endParaRPr lang="en-US" dirty="0"/>
          </a:p>
        </p:txBody>
      </p:sp>
      <p:pic>
        <p:nvPicPr>
          <p:cNvPr id="7" name="Picture 6" descr="T:\DEPARTMENTS\Safety\_Safety Courses\_Working at Heights\3_Student Guide\H of controls.PNG"/>
          <p:cNvPicPr/>
          <p:nvPr/>
        </p:nvPicPr>
        <p:blipFill>
          <a:blip r:embed="rId3">
            <a:extLst>
              <a:ext uri="{28A0092B-C50C-407E-A947-70E740481C1C}">
                <a14:useLocalDpi xmlns:a14="http://schemas.microsoft.com/office/drawing/2010/main" val="0"/>
              </a:ext>
            </a:extLst>
          </a:blip>
          <a:srcRect/>
          <a:stretch>
            <a:fillRect/>
          </a:stretch>
        </p:blipFill>
        <p:spPr bwMode="auto">
          <a:xfrm>
            <a:off x="300186" y="1192416"/>
            <a:ext cx="6827004" cy="4696115"/>
          </a:xfrm>
          <a:prstGeom prst="rect">
            <a:avLst/>
          </a:prstGeom>
          <a:noFill/>
          <a:ln>
            <a:noFill/>
          </a:ln>
        </p:spPr>
      </p:pic>
    </p:spTree>
    <p:extLst>
      <p:ext uri="{BB962C8B-B14F-4D97-AF65-F5344CB8AC3E}">
        <p14:creationId xmlns:p14="http://schemas.microsoft.com/office/powerpoint/2010/main" val="6141126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36</a:t>
            </a:fld>
            <a:endParaRPr lang="en-US" dirty="0"/>
          </a:p>
        </p:txBody>
      </p:sp>
      <p:sp>
        <p:nvSpPr>
          <p:cNvPr id="4" name="Text Placeholder 3"/>
          <p:cNvSpPr>
            <a:spLocks noGrp="1"/>
          </p:cNvSpPr>
          <p:nvPr>
            <p:ph type="body" sz="quarter" idx="14"/>
          </p:nvPr>
        </p:nvSpPr>
        <p:spPr>
          <a:xfrm>
            <a:off x="348094" y="1348047"/>
            <a:ext cx="7019062" cy="4686618"/>
          </a:xfrm>
        </p:spPr>
        <p:txBody>
          <a:bodyPr/>
          <a:lstStyle/>
          <a:p>
            <a:pPr marL="0" indent="0">
              <a:buNone/>
            </a:pPr>
            <a:r>
              <a:rPr lang="en-US" dirty="0"/>
              <a:t>Elimination</a:t>
            </a:r>
          </a:p>
          <a:p>
            <a:r>
              <a:rPr lang="en-US" dirty="0"/>
              <a:t>Removing the hazard entirely from the workplace</a:t>
            </a:r>
          </a:p>
          <a:p>
            <a:pPr lvl="1"/>
            <a:endParaRPr lang="en-US" dirty="0"/>
          </a:p>
          <a:p>
            <a:pPr lvl="1"/>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Hierarchy of Controls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04" y="2193610"/>
            <a:ext cx="5245677" cy="3862539"/>
          </a:xfrm>
          <a:prstGeom prst="rect">
            <a:avLst/>
          </a:prstGeom>
          <a:ln>
            <a:solidFill>
              <a:schemeClr val="tx1"/>
            </a:solidFill>
          </a:ln>
        </p:spPr>
      </p:pic>
    </p:spTree>
    <p:extLst>
      <p:ext uri="{BB962C8B-B14F-4D97-AF65-F5344CB8AC3E}">
        <p14:creationId xmlns:p14="http://schemas.microsoft.com/office/powerpoint/2010/main" val="522916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37</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a:t>Substitution</a:t>
            </a:r>
          </a:p>
          <a:p>
            <a:r>
              <a:rPr lang="en-US" dirty="0"/>
              <a:t>Using a less hazardous chemical, substance, or practice in place of a highly hazardous one</a:t>
            </a:r>
          </a:p>
          <a:p>
            <a:pPr lvl="1"/>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Hierarchy of Controls</a:t>
            </a:r>
            <a:endParaRPr lang="en-US" dirty="0"/>
          </a:p>
        </p:txBody>
      </p:sp>
      <p:pic>
        <p:nvPicPr>
          <p:cNvPr id="6" name="Picture 5" descr="P:\Team Files\Training Presentation\Compliance\Fall Protection\W@H_Pics\W@H_PICS\IMG_6329.JPG"/>
          <p:cNvPicPr/>
          <p:nvPr/>
        </p:nvPicPr>
        <p:blipFill rotWithShape="1">
          <a:blip r:embed="rId3" cstate="print">
            <a:extLst>
              <a:ext uri="{28A0092B-C50C-407E-A947-70E740481C1C}">
                <a14:useLocalDpi xmlns:a14="http://schemas.microsoft.com/office/drawing/2010/main" val="0"/>
              </a:ext>
            </a:extLst>
          </a:blip>
          <a:srcRect t="2574"/>
          <a:stretch/>
        </p:blipFill>
        <p:spPr bwMode="auto">
          <a:xfrm>
            <a:off x="478482" y="2524991"/>
            <a:ext cx="5236518" cy="3540847"/>
          </a:xfrm>
          <a:prstGeom prst="rect">
            <a:avLst/>
          </a:prstGeom>
          <a:noFill/>
          <a:ln>
            <a:solidFill>
              <a:schemeClr val="tx1"/>
            </a:solidFill>
          </a:ln>
        </p:spPr>
      </p:pic>
    </p:spTree>
    <p:extLst>
      <p:ext uri="{BB962C8B-B14F-4D97-AF65-F5344CB8AC3E}">
        <p14:creationId xmlns:p14="http://schemas.microsoft.com/office/powerpoint/2010/main" val="2696275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38</a:t>
            </a:fld>
            <a:endParaRPr lang="en-US" dirty="0"/>
          </a:p>
        </p:txBody>
      </p:sp>
      <p:sp>
        <p:nvSpPr>
          <p:cNvPr id="4" name="Text Placeholder 3"/>
          <p:cNvSpPr>
            <a:spLocks noGrp="1"/>
          </p:cNvSpPr>
          <p:nvPr>
            <p:ph type="body" sz="quarter" idx="14"/>
          </p:nvPr>
        </p:nvSpPr>
        <p:spPr>
          <a:xfrm>
            <a:off x="348093" y="1348047"/>
            <a:ext cx="6644989" cy="4686618"/>
          </a:xfrm>
        </p:spPr>
        <p:txBody>
          <a:bodyPr/>
          <a:lstStyle/>
          <a:p>
            <a:pPr marL="0" indent="0">
              <a:buNone/>
            </a:pPr>
            <a:r>
              <a:rPr lang="en-US" dirty="0"/>
              <a:t>Engineering</a:t>
            </a:r>
          </a:p>
          <a:p>
            <a:r>
              <a:rPr lang="en-US" dirty="0"/>
              <a:t>Creation of a device or barrier to prevent employees from coming in contact with the hazard</a:t>
            </a:r>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Hierarchy of Controls</a:t>
            </a:r>
            <a:endParaRPr lang="en-US" dirty="0"/>
          </a:p>
        </p:txBody>
      </p:sp>
      <p:pic>
        <p:nvPicPr>
          <p:cNvPr id="6" name="Picture 5" descr="C:\Users\095499\Documents\MyJabberFiles\john_conyer@fmi.com\Mona 1.png"/>
          <p:cNvPicPr/>
          <p:nvPr/>
        </p:nvPicPr>
        <p:blipFill rotWithShape="1">
          <a:blip r:embed="rId3">
            <a:extLst>
              <a:ext uri="{28A0092B-C50C-407E-A947-70E740481C1C}">
                <a14:useLocalDpi xmlns:a14="http://schemas.microsoft.com/office/drawing/2010/main" val="0"/>
              </a:ext>
            </a:extLst>
          </a:blip>
          <a:srcRect l="1929" r="1"/>
          <a:stretch/>
        </p:blipFill>
        <p:spPr bwMode="auto">
          <a:xfrm>
            <a:off x="3779524" y="2526863"/>
            <a:ext cx="3086096" cy="2691957"/>
          </a:xfrm>
          <a:prstGeom prst="rect">
            <a:avLst/>
          </a:prstGeom>
          <a:noFill/>
          <a:ln w="9525">
            <a:solidFill>
              <a:schemeClr val="tx1"/>
            </a:solidFill>
          </a:ln>
        </p:spPr>
      </p:pic>
      <p:pic>
        <p:nvPicPr>
          <p:cNvPr id="7" name="Picture 6" descr="C:\Users\095499\Documents\MyJabberFiles\john_conyer@fmi.com\Mona 2.png"/>
          <p:cNvPicPr/>
          <p:nvPr/>
        </p:nvPicPr>
        <p:blipFill rotWithShape="1">
          <a:blip r:embed="rId4">
            <a:extLst>
              <a:ext uri="{28A0092B-C50C-407E-A947-70E740481C1C}">
                <a14:useLocalDpi xmlns:a14="http://schemas.microsoft.com/office/drawing/2010/main" val="0"/>
              </a:ext>
            </a:extLst>
          </a:blip>
          <a:srcRect l="10023" t="1356" r="1754" b="3815"/>
          <a:stretch/>
        </p:blipFill>
        <p:spPr bwMode="auto">
          <a:xfrm>
            <a:off x="477980" y="2526980"/>
            <a:ext cx="3099087" cy="2691840"/>
          </a:xfrm>
          <a:prstGeom prst="rect">
            <a:avLst/>
          </a:prstGeom>
          <a:noFill/>
          <a:ln>
            <a:solidFill>
              <a:schemeClr val="tx1"/>
            </a:solidFill>
          </a:ln>
        </p:spPr>
      </p:pic>
    </p:spTree>
    <p:extLst>
      <p:ext uri="{BB962C8B-B14F-4D97-AF65-F5344CB8AC3E}">
        <p14:creationId xmlns:p14="http://schemas.microsoft.com/office/powerpoint/2010/main" val="32161114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39</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a:t>Administrative</a:t>
            </a:r>
          </a:p>
          <a:p>
            <a:r>
              <a:rPr lang="en-US" dirty="0"/>
              <a:t>Form of communicating the hazard typically through policies, regulations, signage, JSAs, Risk Assessments, and SOPs</a:t>
            </a:r>
          </a:p>
          <a:p>
            <a:endParaRPr lang="en-US" dirty="0"/>
          </a:p>
        </p:txBody>
      </p:sp>
      <p:sp>
        <p:nvSpPr>
          <p:cNvPr id="5" name="Text Placeholder 4"/>
          <p:cNvSpPr>
            <a:spLocks noGrp="1"/>
          </p:cNvSpPr>
          <p:nvPr>
            <p:ph type="body" sz="quarter" idx="15"/>
          </p:nvPr>
        </p:nvSpPr>
        <p:spPr>
          <a:xfrm>
            <a:off x="348092" y="615474"/>
            <a:ext cx="6236970" cy="763746"/>
          </a:xfrm>
        </p:spPr>
        <p:txBody>
          <a:bodyPr/>
          <a:lstStyle/>
          <a:p>
            <a:r>
              <a:rPr lang="en-US" dirty="0" smtClean="0"/>
              <a:t>Hierarchy of Controls</a:t>
            </a:r>
            <a:endParaRPr lang="en-US" dirty="0"/>
          </a:p>
        </p:txBody>
      </p:sp>
      <p:pic>
        <p:nvPicPr>
          <p:cNvPr id="6" name="Picture 5" descr="cid:image002.png@01D08284.4C43F380"/>
          <p:cNvPicPr/>
          <p:nvPr/>
        </p:nvPicPr>
        <p:blipFill rotWithShape="1">
          <a:blip r:embed="rId3" r:link="rId4" cstate="print">
            <a:extLst>
              <a:ext uri="{28A0092B-C50C-407E-A947-70E740481C1C}">
                <a14:useLocalDpi xmlns:a14="http://schemas.microsoft.com/office/drawing/2010/main" val="0"/>
              </a:ext>
            </a:extLst>
          </a:blip>
          <a:srcRect l="-123" r="7890"/>
          <a:stretch/>
        </p:blipFill>
        <p:spPr bwMode="auto">
          <a:xfrm>
            <a:off x="465633" y="2911278"/>
            <a:ext cx="3120441" cy="2560320"/>
          </a:xfrm>
          <a:prstGeom prst="rect">
            <a:avLst/>
          </a:prstGeom>
          <a:noFill/>
          <a:ln>
            <a:solidFill>
              <a:schemeClr val="tx1"/>
            </a:solidFill>
          </a:ln>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3755570" y="2911278"/>
            <a:ext cx="3110050" cy="2560320"/>
          </a:xfrm>
          <a:prstGeom prst="rect">
            <a:avLst/>
          </a:prstGeom>
          <a:ln>
            <a:solidFill>
              <a:schemeClr val="tx1"/>
            </a:solidFill>
          </a:ln>
        </p:spPr>
      </p:pic>
    </p:spTree>
    <p:extLst>
      <p:ext uri="{BB962C8B-B14F-4D97-AF65-F5344CB8AC3E}">
        <p14:creationId xmlns:p14="http://schemas.microsoft.com/office/powerpoint/2010/main" val="4244207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WORKING AT HEIGHTS – SFT FCX1012C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4</a:t>
            </a:fld>
            <a:endParaRPr lang="en-US" dirty="0"/>
          </a:p>
        </p:txBody>
      </p:sp>
      <p:sp>
        <p:nvSpPr>
          <p:cNvPr id="4" name="Text Placeholder 3"/>
          <p:cNvSpPr>
            <a:spLocks noGrp="1"/>
          </p:cNvSpPr>
          <p:nvPr>
            <p:ph type="body" sz="quarter" idx="14"/>
          </p:nvPr>
        </p:nvSpPr>
        <p:spPr>
          <a:xfrm>
            <a:off x="358485" y="1348047"/>
            <a:ext cx="7671090" cy="4686618"/>
          </a:xfrm>
        </p:spPr>
        <p:txBody>
          <a:bodyPr/>
          <a:lstStyle/>
          <a:p>
            <a:pPr marL="0" lvl="0" indent="0">
              <a:buNone/>
            </a:pPr>
            <a:r>
              <a:rPr lang="en-US" i="1" dirty="0">
                <a:solidFill>
                  <a:prstClr val="black"/>
                </a:solidFill>
              </a:rPr>
              <a:t>“We start with looking after our workers’ welfare</a:t>
            </a:r>
            <a:r>
              <a:rPr lang="en-US" i="1" dirty="0" smtClean="0">
                <a:solidFill>
                  <a:prstClr val="black"/>
                </a:solidFill>
              </a:rPr>
              <a:t>.”</a:t>
            </a:r>
          </a:p>
          <a:p>
            <a:pPr marL="0" lvl="0" indent="0">
              <a:buNone/>
            </a:pPr>
            <a:r>
              <a:rPr lang="en-US" i="1" dirty="0" smtClean="0">
                <a:solidFill>
                  <a:prstClr val="black"/>
                </a:solidFill>
              </a:rPr>
              <a:t>-Richard C. </a:t>
            </a:r>
            <a:r>
              <a:rPr lang="en-US" i="1" dirty="0" err="1" smtClean="0">
                <a:solidFill>
                  <a:prstClr val="black"/>
                </a:solidFill>
              </a:rPr>
              <a:t>Adkerson</a:t>
            </a:r>
            <a:endParaRPr lang="en-US" i="1" dirty="0" smtClean="0">
              <a:solidFill>
                <a:prstClr val="black"/>
              </a:solidFill>
            </a:endParaRPr>
          </a:p>
          <a:p>
            <a:pPr marL="0" lvl="0" indent="0">
              <a:buNone/>
            </a:pPr>
            <a:endParaRPr lang="en-US" dirty="0">
              <a:solidFill>
                <a:prstClr val="black"/>
              </a:solidFill>
            </a:endParaRPr>
          </a:p>
          <a:p>
            <a:pPr lvl="0"/>
            <a:r>
              <a:rPr lang="en-US" dirty="0">
                <a:solidFill>
                  <a:prstClr val="black"/>
                </a:solidFill>
              </a:rPr>
              <a:t>What does this mean to you?</a:t>
            </a:r>
          </a:p>
          <a:p>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dirty="0" smtClean="0"/>
              <a:t>Quote</a:t>
            </a:r>
            <a:endParaRPr lang="en-US" dirty="0"/>
          </a:p>
        </p:txBody>
      </p:sp>
    </p:spTree>
    <p:extLst>
      <p:ext uri="{BB962C8B-B14F-4D97-AF65-F5344CB8AC3E}">
        <p14:creationId xmlns:p14="http://schemas.microsoft.com/office/powerpoint/2010/main" val="513917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40</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a:t>PPE</a:t>
            </a:r>
          </a:p>
          <a:p>
            <a:r>
              <a:rPr lang="en-US" dirty="0"/>
              <a:t>Relies on the behavior of the employee to properly use it</a:t>
            </a:r>
          </a:p>
          <a:p>
            <a:r>
              <a:rPr lang="en-US" dirty="0"/>
              <a:t>Worn on the person’s body</a:t>
            </a:r>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Hierarchy of Controls</a:t>
            </a:r>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l="13496" t="5819" r="9300" b="6248"/>
          <a:stretch/>
        </p:blipFill>
        <p:spPr bwMode="auto">
          <a:xfrm>
            <a:off x="477981" y="2922033"/>
            <a:ext cx="3065318" cy="2678668"/>
          </a:xfrm>
          <a:prstGeom prst="rect">
            <a:avLst/>
          </a:prstGeom>
          <a:noFill/>
          <a:ln>
            <a:solidFill>
              <a:schemeClr val="tx1"/>
            </a:solidFill>
          </a:ln>
          <a:effectLst/>
          <a:extLst>
            <a:ext uri="{53640926-AAD7-44D8-BBD7-CCE9431645EC}">
              <a14:shadowObscured xmlns:a14="http://schemas.microsoft.com/office/drawing/2010/main"/>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r="4598"/>
          <a:stretch/>
        </p:blipFill>
        <p:spPr bwMode="auto">
          <a:xfrm>
            <a:off x="3727925" y="2922033"/>
            <a:ext cx="3140466" cy="2651760"/>
          </a:xfrm>
          <a:prstGeom prst="rect">
            <a:avLst/>
          </a:prstGeom>
          <a:noFill/>
          <a:ln>
            <a:solidFill>
              <a:schemeClr val="tx1"/>
            </a:solidFill>
          </a:ln>
        </p:spPr>
      </p:pic>
    </p:spTree>
    <p:extLst>
      <p:ext uri="{BB962C8B-B14F-4D97-AF65-F5344CB8AC3E}">
        <p14:creationId xmlns:p14="http://schemas.microsoft.com/office/powerpoint/2010/main" val="24395490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41</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a:t>Behavior</a:t>
            </a:r>
          </a:p>
          <a:p>
            <a:r>
              <a:rPr lang="en-US" dirty="0"/>
              <a:t>Plays a key role in the effectiveness of the established controls</a:t>
            </a:r>
          </a:p>
          <a:p>
            <a:r>
              <a:rPr lang="en-US" dirty="0" smtClean="0"/>
              <a:t>Take two minutes to read the “Learn </a:t>
            </a:r>
            <a:r>
              <a:rPr lang="en-US" dirty="0"/>
              <a:t>from </a:t>
            </a:r>
            <a:r>
              <a:rPr lang="en-US" dirty="0" smtClean="0"/>
              <a:t>Others” story (SG p. 26) </a:t>
            </a:r>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Hierarchy of Controls</a:t>
            </a:r>
            <a:endParaRPr lang="en-US" dirty="0"/>
          </a:p>
        </p:txBody>
      </p:sp>
    </p:spTree>
    <p:extLst>
      <p:ext uri="{BB962C8B-B14F-4D97-AF65-F5344CB8AC3E}">
        <p14:creationId xmlns:p14="http://schemas.microsoft.com/office/powerpoint/2010/main" val="2856874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42</a:t>
            </a:fld>
            <a:endParaRPr lang="en-US" dirty="0"/>
          </a:p>
        </p:txBody>
      </p:sp>
      <p:sp>
        <p:nvSpPr>
          <p:cNvPr id="4" name="Text Placeholder 3"/>
          <p:cNvSpPr>
            <a:spLocks noGrp="1"/>
          </p:cNvSpPr>
          <p:nvPr>
            <p:ph type="body" sz="quarter" idx="14"/>
          </p:nvPr>
        </p:nvSpPr>
        <p:spPr>
          <a:xfrm>
            <a:off x="628650" y="1379220"/>
            <a:ext cx="6228850" cy="4686618"/>
          </a:xfrm>
        </p:spPr>
        <p:txBody>
          <a:bodyPr/>
          <a:lstStyle/>
          <a:p>
            <a:pPr marL="0" indent="0">
              <a:buNone/>
            </a:pPr>
            <a:r>
              <a:rPr lang="en-US" dirty="0" smtClean="0"/>
              <a:t>Click </a:t>
            </a:r>
            <a:r>
              <a:rPr lang="en-US" dirty="0" smtClean="0">
                <a:hlinkClick r:id="rId3"/>
              </a:rPr>
              <a:t>here</a:t>
            </a:r>
            <a:r>
              <a:rPr lang="en-US" dirty="0" smtClean="0"/>
              <a:t> to play video</a:t>
            </a:r>
          </a:p>
          <a:p>
            <a:pPr marL="0" indent="0">
              <a:buNone/>
            </a:pPr>
            <a:endParaRPr lang="en-US" dirty="0"/>
          </a:p>
          <a:p>
            <a:pPr marL="0" indent="0">
              <a:buNone/>
            </a:pPr>
            <a:r>
              <a:rPr lang="en-US" dirty="0" smtClean="0"/>
              <a:t> </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Hierarchy of Controls Video</a:t>
            </a:r>
            <a:endParaRPr lang="en-US" dirty="0"/>
          </a:p>
        </p:txBody>
      </p:sp>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75" y="2142966"/>
            <a:ext cx="6853818" cy="3721566"/>
          </a:xfrm>
          <a:prstGeom prst="rect">
            <a:avLst/>
          </a:prstGeom>
        </p:spPr>
      </p:pic>
    </p:spTree>
    <p:extLst>
      <p:ext uri="{BB962C8B-B14F-4D97-AF65-F5344CB8AC3E}">
        <p14:creationId xmlns:p14="http://schemas.microsoft.com/office/powerpoint/2010/main" val="2452893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84901" y="1368829"/>
            <a:ext cx="6480719" cy="4686618"/>
          </a:xfrm>
        </p:spPr>
        <p:txBody>
          <a:bodyPr/>
          <a:lstStyle/>
          <a:p>
            <a:pPr marL="0" indent="0">
              <a:buNone/>
            </a:pPr>
            <a:r>
              <a:rPr lang="en-US" dirty="0" smtClean="0"/>
              <a:t>Directions</a:t>
            </a:r>
          </a:p>
          <a:p>
            <a:pPr marL="457200" lvl="0" indent="-457200">
              <a:buFont typeface="+mj-lt"/>
              <a:buAutoNum type="arabicPeriod"/>
            </a:pPr>
            <a:r>
              <a:rPr lang="en-US" dirty="0">
                <a:solidFill>
                  <a:prstClr val="black"/>
                </a:solidFill>
              </a:rPr>
              <a:t>Refer to the activity </a:t>
            </a:r>
            <a:r>
              <a:rPr lang="en-US" dirty="0" smtClean="0">
                <a:solidFill>
                  <a:prstClr val="black"/>
                </a:solidFill>
              </a:rPr>
              <a:t>(SG p. 27)</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 the scenarios by creating a solution for each control</a:t>
            </a:r>
          </a:p>
          <a:p>
            <a:pPr marL="457200" lvl="0" indent="-457200">
              <a:buFont typeface="+mj-lt"/>
              <a:buAutoNum type="arabicPeriod"/>
            </a:pPr>
            <a:r>
              <a:rPr lang="en-US" dirty="0">
                <a:solidFill>
                  <a:prstClr val="black"/>
                </a:solidFill>
              </a:rPr>
              <a:t>Be prepared to share your results</a:t>
            </a:r>
          </a:p>
          <a:p>
            <a:pPr marL="457200" lvl="0" indent="-457200">
              <a:buFont typeface="+mj-lt"/>
              <a:buAutoNum type="arabicPeriod"/>
            </a:pPr>
            <a:r>
              <a:rPr lang="en-US" dirty="0">
                <a:solidFill>
                  <a:prstClr val="black"/>
                </a:solidFill>
              </a:rPr>
              <a:t>Review the answers as a class</a:t>
            </a:r>
          </a:p>
          <a:p>
            <a:pPr marL="0" lvl="0" indent="0">
              <a:buNone/>
            </a:pPr>
            <a:endParaRPr lang="en-US" dirty="0">
              <a:solidFill>
                <a:prstClr val="black"/>
              </a:solidFill>
            </a:endParaRPr>
          </a:p>
        </p:txBody>
      </p:sp>
      <p:sp>
        <p:nvSpPr>
          <p:cNvPr id="5" name="Text Placeholder 4"/>
          <p:cNvSpPr>
            <a:spLocks noGrp="1"/>
          </p:cNvSpPr>
          <p:nvPr>
            <p:ph type="body" sz="quarter" idx="15"/>
          </p:nvPr>
        </p:nvSpPr>
        <p:spPr>
          <a:xfrm>
            <a:off x="384901" y="276976"/>
            <a:ext cx="6236971" cy="763746"/>
          </a:xfrm>
          <a:solidFill>
            <a:schemeClr val="bg1"/>
          </a:solidFill>
        </p:spPr>
        <p:txBody>
          <a:bodyPr>
            <a:noAutofit/>
          </a:bodyPr>
          <a:lstStyle/>
          <a:p>
            <a:endParaRPr lang="en-US" sz="1600" dirty="0" smtClean="0"/>
          </a:p>
          <a:p>
            <a:r>
              <a:rPr lang="en-US" dirty="0" smtClean="0"/>
              <a:t>Applying the Hierarchy</a:t>
            </a:r>
            <a:endParaRPr lang="en-US" dirty="0"/>
          </a:p>
        </p:txBody>
      </p:sp>
      <p:sp>
        <p:nvSpPr>
          <p:cNvPr id="6" name="Footer Placeholder 5"/>
          <p:cNvSpPr>
            <a:spLocks noGrp="1"/>
          </p:cNvSpPr>
          <p:nvPr>
            <p:ph type="ftr" sz="quarter" idx="11"/>
          </p:nvPr>
        </p:nvSpPr>
        <p:spPr/>
        <p:txBody>
          <a:bodyPr/>
          <a:lstStyle/>
          <a:p>
            <a:r>
              <a:rPr lang="en-US" dirty="0" smtClean="0"/>
              <a:t>WORKING AT HEIGHTS – SFT FCX1012C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43</a:t>
            </a:fld>
            <a:endParaRPr lang="en-US" dirty="0"/>
          </a:p>
        </p:txBody>
      </p:sp>
      <p:sp>
        <p:nvSpPr>
          <p:cNvPr id="2" name="Rectangle 1"/>
          <p:cNvSpPr/>
          <p:nvPr/>
        </p:nvSpPr>
        <p:spPr>
          <a:xfrm>
            <a:off x="7325475" y="0"/>
            <a:ext cx="1818526"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4</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8179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44</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smtClean="0"/>
              <a:t>How will you apply the hierarchy of controls in your work area?</a:t>
            </a:r>
          </a:p>
          <a:p>
            <a:r>
              <a:rPr lang="en-US" dirty="0" smtClean="0"/>
              <a:t>Any safety successes as a result of a control that you are willing to share?</a:t>
            </a:r>
          </a:p>
          <a:p>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1530939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45</a:t>
            </a:fld>
            <a:endParaRPr lang="en-US" dirty="0"/>
          </a:p>
        </p:txBody>
      </p:sp>
      <p:sp>
        <p:nvSpPr>
          <p:cNvPr id="4" name="Text Placeholder 3"/>
          <p:cNvSpPr>
            <a:spLocks noGrp="1"/>
          </p:cNvSpPr>
          <p:nvPr>
            <p:ph type="body" sz="quarter" idx="14"/>
          </p:nvPr>
        </p:nvSpPr>
        <p:spPr>
          <a:xfrm>
            <a:off x="358483" y="1348047"/>
            <a:ext cx="650713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Quiz (SG p. 29)</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2 Quiz</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Quiz</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2083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46</a:t>
            </a:fld>
            <a:endParaRPr lang="en-US" dirty="0"/>
          </a:p>
        </p:txBody>
      </p:sp>
      <p:sp>
        <p:nvSpPr>
          <p:cNvPr id="4" name="Text Placeholder 3"/>
          <p:cNvSpPr>
            <a:spLocks noGrp="1"/>
          </p:cNvSpPr>
          <p:nvPr>
            <p:ph type="body" sz="quarter" idx="14"/>
          </p:nvPr>
        </p:nvSpPr>
        <p:spPr>
          <a:xfrm>
            <a:off x="358485" y="1346551"/>
            <a:ext cx="6507136" cy="4686618"/>
          </a:xfrm>
        </p:spPr>
        <p:txBody>
          <a:bodyPr>
            <a:noAutofit/>
          </a:bodyPr>
          <a:lstStyle/>
          <a:p>
            <a:pPr marL="457200" indent="-457200">
              <a:buFont typeface="+mj-lt"/>
              <a:buAutoNum type="arabicPeriod"/>
            </a:pPr>
            <a:r>
              <a:rPr lang="en-US" dirty="0" smtClean="0"/>
              <a:t>Hierarchy of controls in order of effectiveness</a:t>
            </a:r>
          </a:p>
          <a:p>
            <a:pPr marL="457200" indent="0">
              <a:lnSpc>
                <a:spcPct val="100000"/>
              </a:lnSpc>
              <a:spcBef>
                <a:spcPts val="0"/>
              </a:spcBef>
              <a:buNone/>
              <a:tabLst>
                <a:tab pos="457200" algn="l"/>
              </a:tabLst>
            </a:pPr>
            <a:r>
              <a:rPr lang="en-US" dirty="0" smtClean="0"/>
              <a:t>Elimination, Substitution, Engineering, Administrative, PPE</a:t>
            </a:r>
          </a:p>
          <a:p>
            <a:pPr marL="0" indent="0">
              <a:lnSpc>
                <a:spcPct val="100000"/>
              </a:lnSpc>
              <a:spcBef>
                <a:spcPts val="0"/>
              </a:spcBef>
              <a:buNone/>
            </a:pPr>
            <a:endParaRPr lang="en-US" sz="1000" dirty="0" smtClean="0"/>
          </a:p>
          <a:p>
            <a:pPr marL="457200" indent="-457200">
              <a:buFont typeface="+mj-lt"/>
              <a:buAutoNum type="arabicPeriod" startAt="2"/>
            </a:pPr>
            <a:r>
              <a:rPr lang="en-US" dirty="0" smtClean="0"/>
              <a:t>You </a:t>
            </a:r>
            <a:r>
              <a:rPr lang="en-US" dirty="0"/>
              <a:t>notice a grate missing in the catwalk that is 10 feet off the ground, but you are able to </a:t>
            </a:r>
            <a:r>
              <a:rPr lang="en-US" dirty="0" smtClean="0"/>
              <a:t>find assistance with putting a temporary guardrail around the hole.  </a:t>
            </a:r>
            <a:r>
              <a:rPr lang="en-US" dirty="0"/>
              <a:t>What control is this an example of?</a:t>
            </a:r>
          </a:p>
          <a:p>
            <a:pPr marL="914400" lvl="1" indent="-457200">
              <a:lnSpc>
                <a:spcPct val="100000"/>
              </a:lnSpc>
              <a:spcBef>
                <a:spcPts val="300"/>
              </a:spcBef>
              <a:buFont typeface="+mj-lt"/>
              <a:buAutoNum type="alphaLcPeriod"/>
            </a:pPr>
            <a:r>
              <a:rPr lang="en-US" dirty="0" smtClean="0"/>
              <a:t>Substitution</a:t>
            </a:r>
            <a:endParaRPr lang="en-US" dirty="0"/>
          </a:p>
          <a:p>
            <a:pPr marL="914400" lvl="1" indent="-457200">
              <a:lnSpc>
                <a:spcPct val="100000"/>
              </a:lnSpc>
              <a:spcBef>
                <a:spcPts val="300"/>
              </a:spcBef>
              <a:buFont typeface="+mj-lt"/>
              <a:buAutoNum type="alphaLcPeriod"/>
            </a:pPr>
            <a:r>
              <a:rPr lang="en-US" dirty="0" smtClean="0"/>
              <a:t>Elimination</a:t>
            </a:r>
            <a:endParaRPr lang="en-US" dirty="0"/>
          </a:p>
          <a:p>
            <a:pPr marL="914400" lvl="1" indent="-457200">
              <a:lnSpc>
                <a:spcPct val="100000"/>
              </a:lnSpc>
              <a:spcBef>
                <a:spcPts val="300"/>
              </a:spcBef>
              <a:buFont typeface="+mj-lt"/>
              <a:buAutoNum type="alphaLcPeriod"/>
            </a:pPr>
            <a:r>
              <a:rPr lang="en-US" dirty="0" smtClean="0"/>
              <a:t>Engineering</a:t>
            </a:r>
            <a:endParaRPr lang="en-US" dirty="0"/>
          </a:p>
          <a:p>
            <a:pPr marL="914400" lvl="1" indent="-457200">
              <a:lnSpc>
                <a:spcPct val="100000"/>
              </a:lnSpc>
              <a:spcBef>
                <a:spcPts val="300"/>
              </a:spcBef>
              <a:buFont typeface="+mj-lt"/>
              <a:buAutoNum type="alphaLcPeriod"/>
            </a:pPr>
            <a:r>
              <a:rPr lang="en-US" dirty="0" smtClean="0"/>
              <a:t>Administrative</a:t>
            </a:r>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dirty="0" smtClean="0"/>
              <a:t>Module 2 Quiz</a:t>
            </a:r>
            <a:endParaRPr lang="en-US" dirty="0"/>
          </a:p>
        </p:txBody>
      </p:sp>
      <p:sp>
        <p:nvSpPr>
          <p:cNvPr id="6" name="Oval 5"/>
          <p:cNvSpPr/>
          <p:nvPr/>
        </p:nvSpPr>
        <p:spPr>
          <a:xfrm>
            <a:off x="771323" y="4926817"/>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82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47</a:t>
            </a:fld>
            <a:endParaRPr lang="en-US" dirty="0"/>
          </a:p>
        </p:txBody>
      </p:sp>
      <p:sp>
        <p:nvSpPr>
          <p:cNvPr id="4" name="Text Placeholder 3"/>
          <p:cNvSpPr>
            <a:spLocks noGrp="1"/>
          </p:cNvSpPr>
          <p:nvPr>
            <p:ph type="body" sz="quarter" idx="14"/>
          </p:nvPr>
        </p:nvSpPr>
        <p:spPr>
          <a:xfrm>
            <a:off x="358485" y="1316874"/>
            <a:ext cx="6507136" cy="4686618"/>
          </a:xfrm>
        </p:spPr>
        <p:txBody>
          <a:bodyPr>
            <a:noAutofit/>
          </a:bodyPr>
          <a:lstStyle/>
          <a:p>
            <a:pPr marL="457200" indent="-457200">
              <a:lnSpc>
                <a:spcPct val="100000"/>
              </a:lnSpc>
              <a:spcBef>
                <a:spcPts val="0"/>
              </a:spcBef>
              <a:buFont typeface="+mj-lt"/>
              <a:buAutoNum type="arabicPeriod" startAt="3"/>
            </a:pPr>
            <a:r>
              <a:rPr lang="en-US" dirty="0" smtClean="0"/>
              <a:t>Your </a:t>
            </a:r>
            <a:r>
              <a:rPr lang="en-US" dirty="0"/>
              <a:t>co-worker is using </a:t>
            </a:r>
            <a:r>
              <a:rPr lang="en-US" dirty="0" smtClean="0"/>
              <a:t>the top rung of a ladder to perform maintenance on a haul truck.  </a:t>
            </a:r>
            <a:r>
              <a:rPr lang="en-US" dirty="0"/>
              <a:t>You remember hearing at your tailgate meeting about </a:t>
            </a:r>
            <a:r>
              <a:rPr lang="en-US" dirty="0" smtClean="0"/>
              <a:t>ladder safety and suggest using a scissor lift (a form of mobile scaffolding that elevates employees in a vertical motion) to </a:t>
            </a:r>
            <a:r>
              <a:rPr lang="en-US" dirty="0"/>
              <a:t>your co-worker.  What control is this an example of?</a:t>
            </a:r>
          </a:p>
          <a:p>
            <a:pPr marL="914400" lvl="1" indent="-457200">
              <a:lnSpc>
                <a:spcPct val="100000"/>
              </a:lnSpc>
              <a:spcBef>
                <a:spcPts val="0"/>
              </a:spcBef>
              <a:buFont typeface="+mj-lt"/>
              <a:buAutoNum type="alphaLcPeriod"/>
            </a:pPr>
            <a:r>
              <a:rPr lang="en-US" dirty="0" smtClean="0"/>
              <a:t>PPE</a:t>
            </a:r>
          </a:p>
          <a:p>
            <a:pPr marL="914400" lvl="1" indent="-457200">
              <a:lnSpc>
                <a:spcPct val="100000"/>
              </a:lnSpc>
              <a:spcBef>
                <a:spcPts val="0"/>
              </a:spcBef>
              <a:buFont typeface="+mj-lt"/>
              <a:buAutoNum type="alphaLcPeriod"/>
            </a:pPr>
            <a:r>
              <a:rPr lang="en-US" dirty="0" smtClean="0"/>
              <a:t>Substitution</a:t>
            </a:r>
          </a:p>
          <a:p>
            <a:pPr marL="914400" lvl="1" indent="-457200">
              <a:lnSpc>
                <a:spcPct val="100000"/>
              </a:lnSpc>
              <a:spcBef>
                <a:spcPts val="0"/>
              </a:spcBef>
              <a:buFont typeface="+mj-lt"/>
              <a:buAutoNum type="alphaLcPeriod"/>
            </a:pPr>
            <a:r>
              <a:rPr lang="en-US" dirty="0" smtClean="0"/>
              <a:t>Elimination</a:t>
            </a:r>
            <a:endParaRPr lang="en-US" dirty="0"/>
          </a:p>
          <a:p>
            <a:pPr marL="914400" lvl="1" indent="-457200">
              <a:lnSpc>
                <a:spcPct val="100000"/>
              </a:lnSpc>
              <a:spcBef>
                <a:spcPts val="0"/>
              </a:spcBef>
              <a:buFont typeface="+mj-lt"/>
              <a:buAutoNum type="alphaLcPeriod"/>
            </a:pPr>
            <a:r>
              <a:rPr lang="en-US" dirty="0" smtClean="0"/>
              <a:t>Administrative</a:t>
            </a:r>
          </a:p>
          <a:p>
            <a:pPr marL="0" indent="0">
              <a:lnSpc>
                <a:spcPct val="100000"/>
              </a:lnSpc>
              <a:spcBef>
                <a:spcPts val="0"/>
              </a:spcBef>
              <a:buNone/>
            </a:pPr>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dirty="0" smtClean="0"/>
              <a:t>Module 2 Quiz</a:t>
            </a:r>
            <a:endParaRPr lang="en-US" dirty="0"/>
          </a:p>
        </p:txBody>
      </p:sp>
      <p:sp>
        <p:nvSpPr>
          <p:cNvPr id="6" name="Oval 5"/>
          <p:cNvSpPr/>
          <p:nvPr/>
        </p:nvSpPr>
        <p:spPr>
          <a:xfrm>
            <a:off x="784512" y="4391366"/>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97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48</a:t>
            </a:fld>
            <a:endParaRPr lang="en-US" dirty="0"/>
          </a:p>
        </p:txBody>
      </p:sp>
      <p:sp>
        <p:nvSpPr>
          <p:cNvPr id="4" name="Text Placeholder 3"/>
          <p:cNvSpPr>
            <a:spLocks noGrp="1"/>
          </p:cNvSpPr>
          <p:nvPr>
            <p:ph type="body" sz="quarter" idx="14"/>
          </p:nvPr>
        </p:nvSpPr>
        <p:spPr>
          <a:xfrm>
            <a:off x="358485" y="1316874"/>
            <a:ext cx="6507135" cy="4686618"/>
          </a:xfrm>
        </p:spPr>
        <p:txBody>
          <a:bodyPr>
            <a:noAutofit/>
          </a:bodyPr>
          <a:lstStyle/>
          <a:p>
            <a:pPr marL="457200" indent="-457200">
              <a:lnSpc>
                <a:spcPct val="100000"/>
              </a:lnSpc>
              <a:spcBef>
                <a:spcPts val="0"/>
              </a:spcBef>
              <a:buFont typeface="+mj-lt"/>
              <a:buAutoNum type="arabicPeriod" startAt="4"/>
            </a:pPr>
            <a:r>
              <a:rPr lang="en-US" dirty="0" smtClean="0"/>
              <a:t>At </a:t>
            </a:r>
            <a:r>
              <a:rPr lang="en-US" dirty="0"/>
              <a:t>the safety meeting, they announce that handrails are being installed in the tankhouse to prevent employees from falling off the platform.  What control is this an example of?</a:t>
            </a:r>
          </a:p>
          <a:p>
            <a:pPr marL="914400" lvl="1" indent="-457200">
              <a:lnSpc>
                <a:spcPct val="100000"/>
              </a:lnSpc>
              <a:spcBef>
                <a:spcPts val="0"/>
              </a:spcBef>
              <a:buFont typeface="+mj-lt"/>
              <a:buAutoNum type="alphaLcPeriod"/>
            </a:pPr>
            <a:r>
              <a:rPr lang="en-US" dirty="0" smtClean="0"/>
              <a:t>PPE</a:t>
            </a:r>
            <a:endParaRPr lang="en-US" dirty="0"/>
          </a:p>
          <a:p>
            <a:pPr marL="914400" lvl="1" indent="-457200">
              <a:lnSpc>
                <a:spcPct val="100000"/>
              </a:lnSpc>
              <a:spcBef>
                <a:spcPts val="0"/>
              </a:spcBef>
              <a:buFont typeface="+mj-lt"/>
              <a:buAutoNum type="alphaLcPeriod"/>
            </a:pPr>
            <a:r>
              <a:rPr lang="en-US" dirty="0" smtClean="0"/>
              <a:t>Substitution</a:t>
            </a:r>
            <a:endParaRPr lang="en-US" dirty="0"/>
          </a:p>
          <a:p>
            <a:pPr marL="914400" lvl="1" indent="-457200">
              <a:lnSpc>
                <a:spcPct val="100000"/>
              </a:lnSpc>
              <a:spcBef>
                <a:spcPts val="0"/>
              </a:spcBef>
              <a:buFont typeface="+mj-lt"/>
              <a:buAutoNum type="alphaLcPeriod"/>
            </a:pPr>
            <a:r>
              <a:rPr lang="en-US" dirty="0" smtClean="0"/>
              <a:t>Engineering</a:t>
            </a:r>
            <a:endParaRPr lang="en-US" dirty="0"/>
          </a:p>
          <a:p>
            <a:pPr marL="914400" lvl="1" indent="-457200">
              <a:lnSpc>
                <a:spcPct val="100000"/>
              </a:lnSpc>
              <a:spcBef>
                <a:spcPts val="0"/>
              </a:spcBef>
              <a:buFont typeface="+mj-lt"/>
              <a:buAutoNum type="alphaLcPeriod"/>
            </a:pPr>
            <a:r>
              <a:rPr lang="en-US" dirty="0" smtClean="0"/>
              <a:t>Administrative</a:t>
            </a:r>
          </a:p>
          <a:p>
            <a:pPr marL="457200" indent="-457200">
              <a:lnSpc>
                <a:spcPct val="100000"/>
              </a:lnSpc>
              <a:spcBef>
                <a:spcPts val="0"/>
              </a:spcBef>
              <a:buFont typeface="+mj-lt"/>
              <a:buAutoNum type="alphaLcPeriod"/>
            </a:pPr>
            <a:endParaRPr lang="en-US" sz="1000" dirty="0"/>
          </a:p>
          <a:p>
            <a:pPr marL="457200" indent="-457200">
              <a:lnSpc>
                <a:spcPct val="100000"/>
              </a:lnSpc>
              <a:spcBef>
                <a:spcPts val="0"/>
              </a:spcBef>
              <a:buFont typeface="+mj-lt"/>
              <a:buAutoNum type="arabicPeriod" startAt="5"/>
            </a:pPr>
            <a:r>
              <a:rPr lang="en-US" dirty="0" smtClean="0"/>
              <a:t>You notice a sign stating “D-ring Tie-off Point.”  What control is this an example of?</a:t>
            </a:r>
          </a:p>
          <a:p>
            <a:pPr marL="914400" lvl="1" indent="-457200">
              <a:lnSpc>
                <a:spcPct val="100000"/>
              </a:lnSpc>
              <a:spcBef>
                <a:spcPts val="0"/>
              </a:spcBef>
              <a:buFont typeface="+mj-lt"/>
              <a:buAutoNum type="alphaLcPeriod"/>
            </a:pPr>
            <a:r>
              <a:rPr lang="en-US" dirty="0" smtClean="0"/>
              <a:t>PPE</a:t>
            </a:r>
            <a:endParaRPr lang="en-US" dirty="0"/>
          </a:p>
          <a:p>
            <a:pPr marL="914400" lvl="1" indent="-457200">
              <a:lnSpc>
                <a:spcPct val="100000"/>
              </a:lnSpc>
              <a:spcBef>
                <a:spcPts val="0"/>
              </a:spcBef>
              <a:buFont typeface="+mj-lt"/>
              <a:buAutoNum type="alphaLcPeriod"/>
            </a:pPr>
            <a:r>
              <a:rPr lang="en-US" dirty="0" smtClean="0"/>
              <a:t>Elimination</a:t>
            </a:r>
            <a:endParaRPr lang="en-US" dirty="0"/>
          </a:p>
          <a:p>
            <a:pPr marL="914400" lvl="1" indent="-457200">
              <a:lnSpc>
                <a:spcPct val="100000"/>
              </a:lnSpc>
              <a:spcBef>
                <a:spcPts val="0"/>
              </a:spcBef>
              <a:buFont typeface="+mj-lt"/>
              <a:buAutoNum type="alphaLcPeriod"/>
            </a:pPr>
            <a:r>
              <a:rPr lang="en-US" dirty="0" smtClean="0"/>
              <a:t>Engineering</a:t>
            </a:r>
            <a:endParaRPr lang="en-US" dirty="0"/>
          </a:p>
          <a:p>
            <a:pPr marL="914400" lvl="1" indent="-457200">
              <a:lnSpc>
                <a:spcPct val="100000"/>
              </a:lnSpc>
              <a:spcBef>
                <a:spcPts val="0"/>
              </a:spcBef>
              <a:buFont typeface="+mj-lt"/>
              <a:buAutoNum type="alphaLcPeriod"/>
            </a:pPr>
            <a:r>
              <a:rPr lang="en-US" dirty="0" smtClean="0"/>
              <a:t>Administrative</a:t>
            </a:r>
            <a:endParaRPr lang="en-US" dirty="0"/>
          </a:p>
          <a:p>
            <a:pPr marL="457200" indent="-457200">
              <a:lnSpc>
                <a:spcPct val="100000"/>
              </a:lnSpc>
              <a:spcBef>
                <a:spcPts val="0"/>
              </a:spcBef>
              <a:buFont typeface="+mj-lt"/>
              <a:buAutoNum type="arabicPeriod" startAt="5"/>
            </a:pPr>
            <a:endParaRPr lang="en-US" dirty="0"/>
          </a:p>
          <a:p>
            <a:pPr marL="457200" indent="-457200">
              <a:lnSpc>
                <a:spcPct val="100000"/>
              </a:lnSpc>
              <a:spcBef>
                <a:spcPts val="0"/>
              </a:spcBef>
              <a:buFont typeface="+mj-lt"/>
              <a:buAutoNum type="arabicPeriod" startAt="4"/>
            </a:pPr>
            <a:endParaRPr lang="en-US" dirty="0" smtClean="0"/>
          </a:p>
          <a:p>
            <a:pPr marL="457200" indent="-457200">
              <a:lnSpc>
                <a:spcPct val="100000"/>
              </a:lnSpc>
              <a:spcBef>
                <a:spcPts val="0"/>
              </a:spcBef>
              <a:buFont typeface="+mj-lt"/>
              <a:buAutoNum type="arabicPeriod" startAt="3"/>
            </a:pPr>
            <a:endParaRPr lang="en-US" dirty="0"/>
          </a:p>
          <a:p>
            <a:pPr marL="457200" indent="-457200">
              <a:lnSpc>
                <a:spcPct val="100000"/>
              </a:lnSpc>
              <a:spcBef>
                <a:spcPts val="0"/>
              </a:spcBef>
              <a:buFont typeface="+mj-lt"/>
              <a:buAutoNum type="arabicPeriod" startAt="3"/>
            </a:pPr>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dirty="0" smtClean="0"/>
              <a:t>Module 2 Quiz</a:t>
            </a:r>
            <a:endParaRPr lang="en-US" dirty="0"/>
          </a:p>
        </p:txBody>
      </p:sp>
      <p:sp>
        <p:nvSpPr>
          <p:cNvPr id="6" name="Oval 5"/>
          <p:cNvSpPr/>
          <p:nvPr/>
        </p:nvSpPr>
        <p:spPr>
          <a:xfrm>
            <a:off x="799198" y="3404931"/>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99198" y="5872828"/>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28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rot="16200000">
            <a:off x="5059350" y="2659645"/>
            <a:ext cx="6313462" cy="994172"/>
          </a:xfrm>
        </p:spPr>
        <p:txBody>
          <a:bodyPr>
            <a:normAutofit/>
          </a:bodyPr>
          <a:lstStyle/>
          <a:p>
            <a:r>
              <a:rPr lang="en-US" sz="3000" dirty="0" smtClean="0">
                <a:solidFill>
                  <a:srgbClr val="0099CC"/>
                </a:solidFill>
                <a:latin typeface="Arial Black" panose="020B0A04020102020204" pitchFamily="34" charset="0"/>
              </a:rPr>
              <a:t>MODULE </a:t>
            </a:r>
            <a:r>
              <a:rPr lang="en-US" sz="3000" dirty="0">
                <a:solidFill>
                  <a:srgbClr val="0099CC"/>
                </a:solidFill>
                <a:latin typeface="Arial Black" panose="020B0A04020102020204" pitchFamily="34" charset="0"/>
              </a:rPr>
              <a:t>3</a:t>
            </a:r>
            <a:r>
              <a:rPr lang="en-US" sz="3000" dirty="0" smtClean="0">
                <a:solidFill>
                  <a:srgbClr val="0099CC"/>
                </a:solidFill>
                <a:latin typeface="Arial Black" panose="020B0A04020102020204" pitchFamily="34" charset="0"/>
              </a:rPr>
              <a:t>: </a:t>
            </a:r>
            <a:r>
              <a:rPr lang="en-US" sz="3000" dirty="0">
                <a:solidFill>
                  <a:srgbClr val="0099CC"/>
                </a:solidFill>
                <a:latin typeface="Arial Black" panose="020B0A04020102020204" pitchFamily="34" charset="0"/>
              </a:rPr>
              <a:t>Component Identification and Systems</a:t>
            </a:r>
          </a:p>
        </p:txBody>
      </p:sp>
    </p:spTree>
    <p:extLst>
      <p:ext uri="{BB962C8B-B14F-4D97-AF65-F5344CB8AC3E}">
        <p14:creationId xmlns:p14="http://schemas.microsoft.com/office/powerpoint/2010/main" val="3008531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99422" y="1216727"/>
            <a:ext cx="6434675" cy="4662815"/>
          </a:xfrm>
          <a:prstGeom prst="rect">
            <a:avLst/>
          </a:prstGeom>
          <a:noFill/>
        </p:spPr>
        <p:txBody>
          <a:bodyPr wrap="square" rtlCol="0">
            <a:spAutoFit/>
          </a:bodyPr>
          <a:lstStyle/>
          <a:p>
            <a:pPr>
              <a:lnSpc>
                <a:spcPct val="150000"/>
              </a:lnSpc>
              <a:buClr>
                <a:srgbClr val="00B0F0"/>
              </a:buClr>
            </a:pPr>
            <a:r>
              <a:rPr lang="en-US" sz="2200" dirty="0" smtClean="0">
                <a:latin typeface="Arial" panose="020B0604020202020204" pitchFamily="34" charset="0"/>
                <a:cs typeface="Arial" panose="020B0604020202020204" pitchFamily="34" charset="0"/>
              </a:rPr>
              <a:t>Module </a:t>
            </a:r>
            <a:r>
              <a:rPr lang="en-US" sz="2200" dirty="0">
                <a:latin typeface="Arial" panose="020B0604020202020204" pitchFamily="34" charset="0"/>
                <a:cs typeface="Arial" panose="020B0604020202020204" pitchFamily="34" charset="0"/>
              </a:rPr>
              <a:t>1:  </a:t>
            </a:r>
            <a:r>
              <a:rPr lang="en-US" sz="2200" dirty="0" smtClean="0">
                <a:latin typeface="Arial" panose="020B0604020202020204" pitchFamily="34" charset="0"/>
                <a:cs typeface="Arial" panose="020B0604020202020204" pitchFamily="34" charset="0"/>
              </a:rPr>
              <a:t>Fall Hazard Recognition</a:t>
            </a:r>
            <a:endParaRPr lang="en-US" sz="2200" dirty="0">
              <a:latin typeface="Arial" panose="020B0604020202020204" pitchFamily="34" charset="0"/>
              <a:cs typeface="Arial" panose="020B0604020202020204" pitchFamily="34" charset="0"/>
            </a:endParaRP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Demonstrate the ability to recognize fall hazards.</a:t>
            </a: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Describe fall hazards in routine and non-routine jobs.</a:t>
            </a:r>
          </a:p>
          <a:p>
            <a:pPr marL="342900" indent="-342900">
              <a:buClr>
                <a:srgbClr val="00B0F0"/>
              </a:buClr>
              <a:buFont typeface="Wingdings" panose="05000000000000000000" pitchFamily="2" charset="2"/>
              <a:buChar char="§"/>
            </a:pPr>
            <a:endParaRPr lang="en-US" sz="2200" dirty="0">
              <a:latin typeface="Arial" panose="020B0604020202020204" pitchFamily="34" charset="0"/>
              <a:cs typeface="Arial" panose="020B0604020202020204" pitchFamily="34" charset="0"/>
            </a:endParaRPr>
          </a:p>
          <a:p>
            <a:pPr>
              <a:lnSpc>
                <a:spcPct val="150000"/>
              </a:lnSpc>
              <a:buClr>
                <a:srgbClr val="00B0F0"/>
              </a:buClr>
            </a:pPr>
            <a:r>
              <a:rPr lang="en-US" sz="2200" dirty="0">
                <a:latin typeface="Arial" panose="020B0604020202020204" pitchFamily="34" charset="0"/>
                <a:cs typeface="Arial" panose="020B0604020202020204" pitchFamily="34" charset="0"/>
              </a:rPr>
              <a:t>Module 2:  Hierarchy of Controls</a:t>
            </a: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Explain </a:t>
            </a:r>
            <a:r>
              <a:rPr lang="en-US" sz="2200" dirty="0">
                <a:latin typeface="Arial" panose="020B0604020202020204" pitchFamily="34" charset="0"/>
                <a:cs typeface="Arial" panose="020B0604020202020204" pitchFamily="34" charset="0"/>
              </a:rPr>
              <a:t>the differences in the hierarchy of controls.</a:t>
            </a:r>
          </a:p>
          <a:p>
            <a:pPr marL="342900" indent="-342900">
              <a:buClr>
                <a:srgbClr val="00B0F0"/>
              </a:buClr>
              <a:buFont typeface="Wingdings" panose="05000000000000000000" pitchFamily="2" charset="2"/>
              <a:buChar char="§"/>
            </a:pPr>
            <a:r>
              <a:rPr lang="en-US" sz="2200" dirty="0">
                <a:latin typeface="Arial" panose="020B0604020202020204" pitchFamily="34" charset="0"/>
                <a:cs typeface="Arial" panose="020B0604020202020204" pitchFamily="34" charset="0"/>
              </a:rPr>
              <a:t>Analyze a situation and recommend the most effective control</a:t>
            </a:r>
            <a:r>
              <a:rPr lang="en-US" sz="2200" dirty="0" smtClean="0">
                <a:latin typeface="Arial" panose="020B0604020202020204" pitchFamily="34" charset="0"/>
                <a:cs typeface="Arial" panose="020B0604020202020204" pitchFamily="34" charset="0"/>
              </a:rPr>
              <a:t>.</a:t>
            </a:r>
          </a:p>
          <a:p>
            <a:pPr>
              <a:lnSpc>
                <a:spcPct val="150000"/>
              </a:lnSpc>
              <a:buClr>
                <a:srgbClr val="00B0F0"/>
              </a:buClr>
            </a:pPr>
            <a:endParaRPr lang="en-US" sz="2200" dirty="0">
              <a:latin typeface="Arial" panose="020B0604020202020204" pitchFamily="34" charset="0"/>
              <a:cs typeface="Arial" panose="020B0604020202020204" pitchFamily="34" charset="0"/>
            </a:endParaRPr>
          </a:p>
        </p:txBody>
      </p:sp>
      <p:sp>
        <p:nvSpPr>
          <p:cNvPr id="4" name="Content Placeholder 3"/>
          <p:cNvSpPr txBox="1">
            <a:spLocks noGrp="1"/>
          </p:cNvSpPr>
          <p:nvPr>
            <p:ph idx="1"/>
          </p:nvPr>
        </p:nvSpPr>
        <p:spPr>
          <a:xfrm>
            <a:off x="399423" y="6066255"/>
            <a:ext cx="5180239" cy="189283"/>
          </a:xfrm>
          <a:prstGeom prst="rect">
            <a:avLst/>
          </a:prstGeom>
          <a:noFill/>
        </p:spPr>
        <p:txBody>
          <a:bodyPr wrap="square" rtlCol="0">
            <a:spAutoFit/>
          </a:bodyPr>
          <a:lstStyle/>
          <a:p>
            <a:pPr marL="0" indent="0">
              <a:buNone/>
            </a:pPr>
            <a:r>
              <a:rPr lang="en-US" sz="700" dirty="0" smtClean="0">
                <a:latin typeface="Arial Black" panose="020B0A04020102020204" pitchFamily="34" charset="0"/>
                <a:cs typeface="Arial" panose="020B0604020202020204" pitchFamily="34" charset="0"/>
              </a:rPr>
              <a:t>Working at Heights / SFT FCX1012C</a:t>
            </a:r>
            <a:endParaRPr lang="en-US" sz="700" dirty="0">
              <a:latin typeface="Arial Black" panose="020B0A040201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327439" y="6025804"/>
            <a:ext cx="1813680" cy="273844"/>
          </a:xfrm>
        </p:spPr>
        <p:txBody>
          <a:bodyPr/>
          <a:lstStyle/>
          <a:p>
            <a:pPr algn="ctr"/>
            <a:fld id="{4E106CF0-8FC4-44FB-A4AF-CFA1CEDD85BD}" type="slidenum">
              <a:rPr lang="en-US" smtClean="0">
                <a:ln w="0"/>
                <a:solidFill>
                  <a:schemeClr val="tx1"/>
                </a:solidFill>
                <a:effectLst>
                  <a:outerShdw blurRad="38100" dist="19050" dir="2700000" algn="tl" rotWithShape="0">
                    <a:schemeClr val="dk1">
                      <a:alpha val="40000"/>
                    </a:schemeClr>
                  </a:outerShdw>
                </a:effectLst>
              </a:rPr>
              <a:pPr algn="ctr"/>
              <a:t>5</a:t>
            </a:fld>
            <a:endParaRPr lang="en-US" dirty="0">
              <a:ln w="0"/>
              <a:solidFill>
                <a:schemeClr val="tx1"/>
              </a:solidFill>
              <a:effectLst>
                <a:outerShdw blurRad="38100" dist="19050" dir="2700000" algn="tl" rotWithShape="0">
                  <a:schemeClr val="dk1">
                    <a:alpha val="40000"/>
                  </a:schemeClr>
                </a:outerShdw>
              </a:effectLst>
            </a:endParaRPr>
          </a:p>
        </p:txBody>
      </p:sp>
      <p:sp>
        <p:nvSpPr>
          <p:cNvPr id="8" name="Title 1"/>
          <p:cNvSpPr txBox="1">
            <a:spLocks/>
          </p:cNvSpPr>
          <p:nvPr/>
        </p:nvSpPr>
        <p:spPr>
          <a:xfrm>
            <a:off x="384351" y="374019"/>
            <a:ext cx="875676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rgbClr val="0099CC"/>
                </a:solidFill>
                <a:latin typeface="Arial Black" panose="020B0A04020102020204" pitchFamily="34" charset="0"/>
              </a:rPr>
              <a:t>Learning Modules &amp; Objectives</a:t>
            </a:r>
            <a:endParaRPr lang="en-US" sz="3000" dirty="0">
              <a:solidFill>
                <a:srgbClr val="0099CC"/>
              </a:solidFill>
              <a:latin typeface="Arial Black" panose="020B0A04020102020204" pitchFamily="34" charset="0"/>
            </a:endParaRPr>
          </a:p>
        </p:txBody>
      </p:sp>
      <p:cxnSp>
        <p:nvCxnSpPr>
          <p:cNvPr id="11" name="Straight Connector 10"/>
          <p:cNvCxnSpPr/>
          <p:nvPr/>
        </p:nvCxnSpPr>
        <p:spPr>
          <a:xfrm>
            <a:off x="0" y="1102426"/>
            <a:ext cx="6834098" cy="0"/>
          </a:xfrm>
          <a:prstGeom prst="line">
            <a:avLst/>
          </a:prstGeom>
        </p:spPr>
        <p:style>
          <a:lnRef idx="3">
            <a:schemeClr val="dk1"/>
          </a:lnRef>
          <a:fillRef idx="0">
            <a:schemeClr val="dk1"/>
          </a:fillRef>
          <a:effectRef idx="2">
            <a:schemeClr val="dk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Tree>
    <p:extLst>
      <p:ext uri="{BB962C8B-B14F-4D97-AF65-F5344CB8AC3E}">
        <p14:creationId xmlns:p14="http://schemas.microsoft.com/office/powerpoint/2010/main" val="13868586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50</a:t>
            </a:fld>
            <a:endParaRPr lang="en-US" dirty="0"/>
          </a:p>
        </p:txBody>
      </p:sp>
      <p:sp>
        <p:nvSpPr>
          <p:cNvPr id="4" name="Text Placeholder 3"/>
          <p:cNvSpPr>
            <a:spLocks noGrp="1"/>
          </p:cNvSpPr>
          <p:nvPr>
            <p:ph type="body" sz="quarter" idx="14"/>
          </p:nvPr>
        </p:nvSpPr>
        <p:spPr>
          <a:xfrm>
            <a:off x="358483" y="1348047"/>
            <a:ext cx="6507137" cy="4686618"/>
          </a:xfrm>
        </p:spPr>
        <p:txBody>
          <a:bodyPr/>
          <a:lstStyle/>
          <a:p>
            <a:pPr marL="0" indent="0">
              <a:buNone/>
            </a:pPr>
            <a:r>
              <a:rPr lang="en-US" dirty="0"/>
              <a:t>ABCs of fall protection</a:t>
            </a:r>
          </a:p>
          <a:p>
            <a:r>
              <a:rPr lang="en-US" dirty="0"/>
              <a:t>A = A</a:t>
            </a:r>
            <a:r>
              <a:rPr lang="en-US" dirty="0" smtClean="0"/>
              <a:t>nchors or Anchor </a:t>
            </a:r>
            <a:r>
              <a:rPr lang="en-US" dirty="0"/>
              <a:t>points</a:t>
            </a:r>
          </a:p>
          <a:p>
            <a:r>
              <a:rPr lang="en-US" dirty="0"/>
              <a:t>B = </a:t>
            </a:r>
            <a:r>
              <a:rPr lang="en-US" dirty="0" smtClean="0"/>
              <a:t>Body </a:t>
            </a:r>
            <a:r>
              <a:rPr lang="en-US" dirty="0"/>
              <a:t>wear (PPE)</a:t>
            </a:r>
          </a:p>
          <a:p>
            <a:r>
              <a:rPr lang="en-US" dirty="0"/>
              <a:t>C = </a:t>
            </a:r>
            <a:r>
              <a:rPr lang="en-US" dirty="0" smtClean="0"/>
              <a:t>Connecting </a:t>
            </a:r>
            <a:r>
              <a:rPr lang="en-US" dirty="0"/>
              <a:t>devices</a:t>
            </a:r>
          </a:p>
          <a:p>
            <a:endParaRPr lang="en-US" dirty="0">
              <a:solidFill>
                <a:srgbClr val="C00000"/>
              </a:solidFill>
            </a:endParaRPr>
          </a:p>
        </p:txBody>
      </p:sp>
      <p:sp>
        <p:nvSpPr>
          <p:cNvPr id="5" name="Text Placeholder 4"/>
          <p:cNvSpPr>
            <a:spLocks noGrp="1"/>
          </p:cNvSpPr>
          <p:nvPr>
            <p:ph type="body" sz="quarter" idx="15"/>
          </p:nvPr>
        </p:nvSpPr>
        <p:spPr>
          <a:xfrm>
            <a:off x="358483" y="116681"/>
            <a:ext cx="6236970" cy="763746"/>
          </a:xfrm>
        </p:spPr>
        <p:txBody>
          <a:bodyPr>
            <a:noAutofit/>
          </a:bodyPr>
          <a:lstStyle/>
          <a:p>
            <a:pPr>
              <a:lnSpc>
                <a:spcPct val="100000"/>
              </a:lnSpc>
              <a:spcBef>
                <a:spcPts val="0"/>
              </a:spcBef>
            </a:pPr>
            <a:r>
              <a:rPr lang="en-US" dirty="0"/>
              <a:t>Component Identification and Systems</a:t>
            </a:r>
          </a:p>
        </p:txBody>
      </p:sp>
      <p:pic>
        <p:nvPicPr>
          <p:cNvPr id="10" name="Picture 9" descr="T:\DEPARTMENTS\Safety\_Safety Courses\_Working at Heights\5_Pictures &amp; Videos\Variety\Morenci truck shop.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835" y="2996125"/>
            <a:ext cx="2553335" cy="1914525"/>
          </a:xfrm>
          <a:prstGeom prst="rect">
            <a:avLst/>
          </a:prstGeom>
          <a:noFill/>
          <a:ln>
            <a:solidFill>
              <a:schemeClr val="tx1"/>
            </a:solidFill>
          </a:ln>
        </p:spPr>
      </p:pic>
      <p:pic>
        <p:nvPicPr>
          <p:cNvPr id="11" name="Picture 10" descr="T:\DEPARTMENTS\Safety\_Safety Courses\_Working at Heights\5_Pictures &amp; Videos\Tyrone 012715\100NIKON\DSCN02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1446" y="2990409"/>
            <a:ext cx="2570480" cy="1925955"/>
          </a:xfrm>
          <a:prstGeom prst="rect">
            <a:avLst/>
          </a:prstGeom>
          <a:noFill/>
          <a:ln>
            <a:solidFill>
              <a:schemeClr val="tx1"/>
            </a:solidFill>
          </a:ln>
        </p:spPr>
      </p:pic>
      <p:pic>
        <p:nvPicPr>
          <p:cNvPr id="12" name="Picture 11" descr="T:\DEPARTMENTS\Safety\_Safety Courses\_Working at Heights\5_Pictures &amp; Videos\Climax March 2015\DSCN007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040" y="2990409"/>
            <a:ext cx="2308543" cy="1920241"/>
          </a:xfrm>
          <a:prstGeom prst="rect">
            <a:avLst/>
          </a:prstGeom>
          <a:noFill/>
          <a:ln>
            <a:solidFill>
              <a:schemeClr val="tx1"/>
            </a:solidFill>
          </a:ln>
        </p:spPr>
      </p:pic>
    </p:spTree>
    <p:extLst>
      <p:ext uri="{BB962C8B-B14F-4D97-AF65-F5344CB8AC3E}">
        <p14:creationId xmlns:p14="http://schemas.microsoft.com/office/powerpoint/2010/main" val="10005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51</a:t>
            </a:fld>
            <a:endParaRPr lang="en-US" dirty="0"/>
          </a:p>
        </p:txBody>
      </p:sp>
      <p:sp>
        <p:nvSpPr>
          <p:cNvPr id="4" name="Text Placeholder 3"/>
          <p:cNvSpPr>
            <a:spLocks noGrp="1"/>
          </p:cNvSpPr>
          <p:nvPr>
            <p:ph type="body" sz="quarter" idx="14"/>
          </p:nvPr>
        </p:nvSpPr>
        <p:spPr>
          <a:xfrm>
            <a:off x="358483" y="1348047"/>
            <a:ext cx="6507137" cy="4686618"/>
          </a:xfrm>
        </p:spPr>
        <p:txBody>
          <a:bodyPr/>
          <a:lstStyle/>
          <a:p>
            <a:pPr marL="0" indent="0">
              <a:buNone/>
            </a:pPr>
            <a:r>
              <a:rPr lang="en-US" dirty="0" smtClean="0"/>
              <a:t>ABCs</a:t>
            </a:r>
          </a:p>
          <a:p>
            <a:r>
              <a:rPr lang="en-US" dirty="0" smtClean="0"/>
              <a:t>Take two minutes to read “Be on the Lookout” (SG p. 38)</a:t>
            </a:r>
          </a:p>
          <a:p>
            <a:r>
              <a:rPr lang="en-US" dirty="0" smtClean="0"/>
              <a:t>Why was this a safety success?</a:t>
            </a:r>
            <a:endParaRPr lang="en-US" dirty="0"/>
          </a:p>
        </p:txBody>
      </p:sp>
      <p:sp>
        <p:nvSpPr>
          <p:cNvPr id="5" name="Text Placeholder 4"/>
          <p:cNvSpPr>
            <a:spLocks noGrp="1"/>
          </p:cNvSpPr>
          <p:nvPr>
            <p:ph type="body" sz="quarter" idx="15"/>
          </p:nvPr>
        </p:nvSpPr>
        <p:spPr>
          <a:xfrm>
            <a:off x="358483" y="116710"/>
            <a:ext cx="6236970" cy="763746"/>
          </a:xfrm>
        </p:spPr>
        <p:txBody>
          <a:bodyPr>
            <a:noAutofit/>
          </a:bodyPr>
          <a:lstStyle/>
          <a:p>
            <a:pPr>
              <a:lnSpc>
                <a:spcPct val="100000"/>
              </a:lnSpc>
              <a:spcBef>
                <a:spcPts val="0"/>
              </a:spcBef>
            </a:pPr>
            <a:r>
              <a:rPr lang="en-US" dirty="0"/>
              <a:t>Component Identification and Systems</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52002" y="3128412"/>
            <a:ext cx="3758338" cy="2639480"/>
          </a:xfrm>
          <a:prstGeom prst="rect">
            <a:avLst/>
          </a:prstGeom>
          <a:noFill/>
          <a:ln>
            <a:noFill/>
          </a:ln>
        </p:spPr>
      </p:pic>
    </p:spTree>
    <p:extLst>
      <p:ext uri="{BB962C8B-B14F-4D97-AF65-F5344CB8AC3E}">
        <p14:creationId xmlns:p14="http://schemas.microsoft.com/office/powerpoint/2010/main" val="12515197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49" y="6157595"/>
            <a:ext cx="5486400" cy="365125"/>
          </a:xfrm>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52</a:t>
            </a:fld>
            <a:endParaRPr lang="en-US" dirty="0"/>
          </a:p>
        </p:txBody>
      </p:sp>
      <p:sp>
        <p:nvSpPr>
          <p:cNvPr id="4" name="Text Placeholder 3"/>
          <p:cNvSpPr>
            <a:spLocks noGrp="1"/>
          </p:cNvSpPr>
          <p:nvPr>
            <p:ph type="body" sz="quarter" idx="14"/>
          </p:nvPr>
        </p:nvSpPr>
        <p:spPr>
          <a:xfrm>
            <a:off x="358481" y="1348047"/>
            <a:ext cx="6507139" cy="4686618"/>
          </a:xfrm>
        </p:spPr>
        <p:txBody>
          <a:bodyPr/>
          <a:lstStyle/>
          <a:p>
            <a:pPr marL="0" indent="0">
              <a:buNone/>
            </a:pPr>
            <a:r>
              <a:rPr lang="en-US" dirty="0" smtClean="0"/>
              <a:t>Anchor</a:t>
            </a:r>
          </a:p>
          <a:p>
            <a:r>
              <a:rPr lang="en-US" dirty="0" smtClean="0"/>
              <a:t>Foundation of a fall protection system</a:t>
            </a:r>
            <a:endParaRPr lang="en-US" dirty="0"/>
          </a:p>
        </p:txBody>
      </p:sp>
      <p:sp>
        <p:nvSpPr>
          <p:cNvPr id="5" name="Text Placeholder 4"/>
          <p:cNvSpPr>
            <a:spLocks noGrp="1"/>
          </p:cNvSpPr>
          <p:nvPr>
            <p:ph type="body" sz="quarter" idx="15"/>
          </p:nvPr>
        </p:nvSpPr>
        <p:spPr>
          <a:xfrm>
            <a:off x="358481" y="124909"/>
            <a:ext cx="6236970" cy="763746"/>
          </a:xfrm>
        </p:spPr>
        <p:txBody>
          <a:bodyPr>
            <a:noAutofit/>
          </a:bodyPr>
          <a:lstStyle/>
          <a:p>
            <a:pPr>
              <a:lnSpc>
                <a:spcPct val="100000"/>
              </a:lnSpc>
              <a:spcBef>
                <a:spcPts val="0"/>
              </a:spcBef>
            </a:pPr>
            <a:r>
              <a:rPr lang="en-US" dirty="0"/>
              <a:t>Component Identification and Systems</a:t>
            </a:r>
          </a:p>
        </p:txBody>
      </p:sp>
      <p:pic>
        <p:nvPicPr>
          <p:cNvPr id="6" name="Picture 5" descr="Z:\DEPARTMENTS\Safety\_Safety Courses\_Working at Heights\5_Pictures &amp; Videos\Morenci 012815\DSCN0433.JPG"/>
          <p:cNvPicPr>
            <a:picLocks noChangeAspect="1"/>
          </p:cNvPicPr>
          <p:nvPr/>
        </p:nvPicPr>
        <p:blipFill rotWithShape="1">
          <a:blip r:embed="rId3" cstate="print">
            <a:extLst>
              <a:ext uri="{28A0092B-C50C-407E-A947-70E740481C1C}">
                <a14:useLocalDpi xmlns:a14="http://schemas.microsoft.com/office/drawing/2010/main" val="0"/>
              </a:ext>
            </a:extLst>
          </a:blip>
          <a:srcRect l="3776"/>
          <a:stretch/>
        </p:blipFill>
        <p:spPr bwMode="auto">
          <a:xfrm>
            <a:off x="498763" y="2527907"/>
            <a:ext cx="3044733" cy="2542858"/>
          </a:xfrm>
          <a:prstGeom prst="rect">
            <a:avLst/>
          </a:prstGeom>
          <a:noFill/>
          <a:ln>
            <a:solidFill>
              <a:schemeClr val="tx1"/>
            </a:solidFill>
          </a:ln>
        </p:spPr>
      </p:pic>
      <p:pic>
        <p:nvPicPr>
          <p:cNvPr id="7" name="Picture 6" descr="Z:\DEPARTMENTS\Safety\_Safety Courses\_Working at Heights\5_Pictures &amp; Videos\Photos from FP trailer\DSCN048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7574" y="2517516"/>
            <a:ext cx="3150647" cy="2553250"/>
          </a:xfrm>
          <a:prstGeom prst="rect">
            <a:avLst/>
          </a:prstGeom>
          <a:noFill/>
          <a:ln>
            <a:solidFill>
              <a:schemeClr val="tx1"/>
            </a:solidFill>
          </a:ln>
        </p:spPr>
      </p:pic>
    </p:spTree>
    <p:extLst>
      <p:ext uri="{BB962C8B-B14F-4D97-AF65-F5344CB8AC3E}">
        <p14:creationId xmlns:p14="http://schemas.microsoft.com/office/powerpoint/2010/main" val="27103436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53</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Beam Strap</a:t>
            </a:r>
          </a:p>
          <a:p>
            <a:r>
              <a:rPr lang="en-US" dirty="0" smtClean="0"/>
              <a:t>Type of temporary anchorage connector</a:t>
            </a:r>
            <a:endParaRPr lang="en-US" dirty="0"/>
          </a:p>
        </p:txBody>
      </p:sp>
      <p:pic>
        <p:nvPicPr>
          <p:cNvPr id="6" name="Picture 5" descr="Z:\DEPARTMENTS\Safety\_Safety Courses\_Working at Heights\5_Pictures &amp; Videos\Variety\FP equipment 051815\DSCN026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204" y="2510551"/>
            <a:ext cx="4423657" cy="3555287"/>
          </a:xfrm>
          <a:prstGeom prst="rect">
            <a:avLst/>
          </a:prstGeom>
          <a:noFill/>
          <a:ln>
            <a:solidFill>
              <a:schemeClr val="tx1"/>
            </a:solidFill>
          </a:ln>
        </p:spPr>
      </p:pic>
      <p:sp>
        <p:nvSpPr>
          <p:cNvPr id="8" name="Text Placeholder 4"/>
          <p:cNvSpPr>
            <a:spLocks noGrp="1"/>
          </p:cNvSpPr>
          <p:nvPr>
            <p:ph type="body" sz="quarter" idx="15"/>
          </p:nvPr>
        </p:nvSpPr>
        <p:spPr>
          <a:xfrm>
            <a:off x="358484" y="122546"/>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34026909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54</a:t>
            </a:fld>
            <a:endParaRPr lang="en-US" dirty="0"/>
          </a:p>
        </p:txBody>
      </p:sp>
      <p:sp>
        <p:nvSpPr>
          <p:cNvPr id="4" name="Text Placeholder 3"/>
          <p:cNvSpPr>
            <a:spLocks noGrp="1"/>
          </p:cNvSpPr>
          <p:nvPr>
            <p:ph type="body" sz="quarter" idx="14"/>
          </p:nvPr>
        </p:nvSpPr>
        <p:spPr>
          <a:xfrm>
            <a:off x="358483" y="1348047"/>
            <a:ext cx="6507137" cy="4686618"/>
          </a:xfrm>
        </p:spPr>
        <p:txBody>
          <a:bodyPr/>
          <a:lstStyle/>
          <a:p>
            <a:pPr marL="0" indent="0">
              <a:buNone/>
            </a:pPr>
            <a:r>
              <a:rPr lang="en-US" dirty="0" smtClean="0"/>
              <a:t>I-Beam Clamp</a:t>
            </a:r>
          </a:p>
          <a:p>
            <a:r>
              <a:rPr lang="en-US" dirty="0" smtClean="0"/>
              <a:t>Another anchorage connector</a:t>
            </a:r>
          </a:p>
          <a:p>
            <a:r>
              <a:rPr lang="en-US" dirty="0"/>
              <a:t>A</a:t>
            </a:r>
            <a:r>
              <a:rPr lang="en-US" dirty="0" smtClean="0"/>
              <a:t>lso known as a Fixed Beam Anchor</a:t>
            </a:r>
            <a:endParaRPr lang="en-US" dirty="0"/>
          </a:p>
        </p:txBody>
      </p:sp>
      <p:pic>
        <p:nvPicPr>
          <p:cNvPr id="6" name="Picture 5" descr="T:\DEPARTMENTS\Safety\_Safety Courses\_Working at Heights\5_Pictures &amp; Videos\Component ID\DSCN1038.JPG"/>
          <p:cNvPicPr>
            <a:picLocks noChangeAspect="1"/>
          </p:cNvPicPr>
          <p:nvPr/>
        </p:nvPicPr>
        <p:blipFill rotWithShape="1">
          <a:blip r:embed="rId3" cstate="print">
            <a:extLst>
              <a:ext uri="{28A0092B-C50C-407E-A947-70E740481C1C}">
                <a14:useLocalDpi xmlns:a14="http://schemas.microsoft.com/office/drawing/2010/main" val="0"/>
              </a:ext>
            </a:extLst>
          </a:blip>
          <a:srcRect t="16256" b="14180"/>
          <a:stretch/>
        </p:blipFill>
        <p:spPr bwMode="auto">
          <a:xfrm>
            <a:off x="493565" y="2675804"/>
            <a:ext cx="3642017" cy="3070639"/>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7" name="Picture 6" descr="T:\DEPARTMENTS\Safety\_Safety Courses\_Working at Heights\5_Pictures &amp; Videos\Component ID\DSCN104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369" y="2675804"/>
            <a:ext cx="2487252" cy="3070639"/>
          </a:xfrm>
          <a:prstGeom prst="rect">
            <a:avLst/>
          </a:prstGeom>
          <a:noFill/>
          <a:ln>
            <a:solidFill>
              <a:sysClr val="windowText" lastClr="000000"/>
            </a:solidFill>
          </a:ln>
        </p:spPr>
      </p:pic>
      <p:sp>
        <p:nvSpPr>
          <p:cNvPr id="9" name="Text Placeholder 4"/>
          <p:cNvSpPr>
            <a:spLocks noGrp="1"/>
          </p:cNvSpPr>
          <p:nvPr>
            <p:ph type="body" sz="quarter" idx="15"/>
          </p:nvPr>
        </p:nvSpPr>
        <p:spPr>
          <a:xfrm>
            <a:off x="358482" y="116711"/>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15998701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55</a:t>
            </a:fld>
            <a:endParaRPr lang="en-US" dirty="0"/>
          </a:p>
        </p:txBody>
      </p:sp>
      <p:sp>
        <p:nvSpPr>
          <p:cNvPr id="4" name="Text Placeholder 3"/>
          <p:cNvSpPr>
            <a:spLocks noGrp="1"/>
          </p:cNvSpPr>
          <p:nvPr>
            <p:ph type="body" sz="quarter" idx="14"/>
          </p:nvPr>
        </p:nvSpPr>
        <p:spPr>
          <a:xfrm>
            <a:off x="358483" y="1348047"/>
            <a:ext cx="6507137" cy="4686618"/>
          </a:xfrm>
        </p:spPr>
        <p:txBody>
          <a:bodyPr/>
          <a:lstStyle/>
          <a:p>
            <a:pPr marL="0" indent="0">
              <a:buNone/>
            </a:pPr>
            <a:r>
              <a:rPr lang="en-US" dirty="0" smtClean="0"/>
              <a:t>I-Beam Roller</a:t>
            </a:r>
          </a:p>
          <a:p>
            <a:r>
              <a:rPr lang="en-US" dirty="0" smtClean="0"/>
              <a:t>Intended for use with a horizontal beam support</a:t>
            </a:r>
          </a:p>
          <a:p>
            <a:r>
              <a:rPr lang="en-US" dirty="0"/>
              <a:t>A</a:t>
            </a:r>
            <a:r>
              <a:rPr lang="en-US" dirty="0" smtClean="0"/>
              <a:t>lso known as Beam Trolleys</a:t>
            </a:r>
            <a:endParaRPr lang="en-US" dirty="0"/>
          </a:p>
        </p:txBody>
      </p:sp>
      <p:pic>
        <p:nvPicPr>
          <p:cNvPr id="6" name="Picture 5" descr="Z:\DEPARTMENTS\Safety\_Safety Courses\_Working at Heights\5_Pictures &amp; Videos\Tyrone 0515\DSCN071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76" y="2690712"/>
            <a:ext cx="4624321" cy="3375126"/>
          </a:xfrm>
          <a:prstGeom prst="rect">
            <a:avLst/>
          </a:prstGeom>
          <a:noFill/>
          <a:ln>
            <a:solidFill>
              <a:schemeClr val="tx1"/>
            </a:solidFill>
          </a:ln>
        </p:spPr>
      </p:pic>
      <p:sp>
        <p:nvSpPr>
          <p:cNvPr id="8" name="Text Placeholder 4"/>
          <p:cNvSpPr>
            <a:spLocks noGrp="1"/>
          </p:cNvSpPr>
          <p:nvPr>
            <p:ph type="body" sz="quarter" idx="15"/>
          </p:nvPr>
        </p:nvSpPr>
        <p:spPr>
          <a:xfrm>
            <a:off x="358483" y="116710"/>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29014288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56</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Body Wear (PPE) </a:t>
            </a:r>
          </a:p>
          <a:p>
            <a:r>
              <a:rPr lang="en-US" dirty="0" smtClean="0"/>
              <a:t>Connects the worker to the rest of the fall protection system</a:t>
            </a:r>
            <a:endParaRPr lang="en-US" dirty="0"/>
          </a:p>
        </p:txBody>
      </p:sp>
      <p:sp>
        <p:nvSpPr>
          <p:cNvPr id="7" name="Text Placeholder 4"/>
          <p:cNvSpPr>
            <a:spLocks noGrp="1"/>
          </p:cNvSpPr>
          <p:nvPr>
            <p:ph type="body" sz="quarter" idx="15"/>
          </p:nvPr>
        </p:nvSpPr>
        <p:spPr>
          <a:xfrm>
            <a:off x="358484" y="116710"/>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21858821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57</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Full Body Harness</a:t>
            </a:r>
          </a:p>
          <a:p>
            <a:r>
              <a:rPr lang="en-US" dirty="0" smtClean="0"/>
              <a:t>Protects the employee by supporting them in an upright position after a fall</a:t>
            </a:r>
            <a:endParaRPr lang="en-US" dirty="0"/>
          </a:p>
        </p:txBody>
      </p:sp>
      <p:pic>
        <p:nvPicPr>
          <p:cNvPr id="6" name="Picture 5" descr="Z:\DEPARTMENTS\Safety\_Safety Courses\_Working at Heights\5_Pictures &amp; Videos\Fallprotection\IMG_0173.JPG"/>
          <p:cNvPicPr/>
          <p:nvPr/>
        </p:nvPicPr>
        <p:blipFill rotWithShape="1">
          <a:blip r:embed="rId3" cstate="print">
            <a:extLst>
              <a:ext uri="{28A0092B-C50C-407E-A947-70E740481C1C}">
                <a14:useLocalDpi xmlns:a14="http://schemas.microsoft.com/office/drawing/2010/main" val="0"/>
              </a:ext>
            </a:extLst>
          </a:blip>
          <a:srcRect r="11602"/>
          <a:stretch/>
        </p:blipFill>
        <p:spPr bwMode="auto">
          <a:xfrm>
            <a:off x="491301" y="2644579"/>
            <a:ext cx="3935226" cy="3166410"/>
          </a:xfrm>
          <a:prstGeom prst="rect">
            <a:avLst/>
          </a:prstGeom>
          <a:noFill/>
          <a:ln>
            <a:solidFill>
              <a:schemeClr val="tx1"/>
            </a:solidFill>
          </a:ln>
        </p:spPr>
      </p:pic>
      <p:pic>
        <p:nvPicPr>
          <p:cNvPr id="7" name="Picture 6" descr="C:\Users\015600\Documents\Africa and site pics\2nd session confined space rescue\IMG_03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2955" y="2644579"/>
            <a:ext cx="2232665" cy="3166409"/>
          </a:xfrm>
          <a:prstGeom prst="rect">
            <a:avLst/>
          </a:prstGeom>
          <a:noFill/>
          <a:ln>
            <a:solidFill>
              <a:schemeClr val="tx1"/>
            </a:solidFill>
          </a:ln>
        </p:spPr>
      </p:pic>
      <p:sp>
        <p:nvSpPr>
          <p:cNvPr id="9" name="Text Placeholder 4"/>
          <p:cNvSpPr>
            <a:spLocks noGrp="1"/>
          </p:cNvSpPr>
          <p:nvPr>
            <p:ph type="body" sz="quarter" idx="15"/>
          </p:nvPr>
        </p:nvSpPr>
        <p:spPr>
          <a:xfrm>
            <a:off x="358484" y="116710"/>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23517336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58</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Body Belt</a:t>
            </a:r>
          </a:p>
          <a:p>
            <a:r>
              <a:rPr lang="en-US" dirty="0" smtClean="0"/>
              <a:t>Only secure around the waist</a:t>
            </a:r>
            <a:endParaRPr lang="en-US" dirty="0"/>
          </a:p>
        </p:txBody>
      </p:sp>
      <p:pic>
        <p:nvPicPr>
          <p:cNvPr id="6" name="Picture 5" descr="http://ts1.mm.bing.net/th?&amp;id=JN.s0bVlVVk10hJJT1t/krGLg&amp;w=314&amp;h=300&amp;c=0&amp;pid=1.9&amp;rs=0&amp;p=0">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75" y="2477047"/>
            <a:ext cx="4806584" cy="3311025"/>
          </a:xfrm>
          <a:prstGeom prst="rect">
            <a:avLst/>
          </a:prstGeom>
          <a:noFill/>
          <a:ln>
            <a:noFill/>
          </a:ln>
        </p:spPr>
      </p:pic>
      <p:sp>
        <p:nvSpPr>
          <p:cNvPr id="8" name="Text Placeholder 4"/>
          <p:cNvSpPr>
            <a:spLocks noGrp="1"/>
          </p:cNvSpPr>
          <p:nvPr>
            <p:ph type="body" sz="quarter" idx="15"/>
          </p:nvPr>
        </p:nvSpPr>
        <p:spPr>
          <a:xfrm>
            <a:off x="358484" y="118516"/>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9311517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59</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Connecting Devices</a:t>
            </a:r>
          </a:p>
          <a:p>
            <a:r>
              <a:rPr lang="en-US" dirty="0" smtClean="0"/>
              <a:t>Means of coupling and attaching components of a fall protection system to each other</a:t>
            </a:r>
          </a:p>
          <a:p>
            <a:r>
              <a:rPr lang="en-US" dirty="0" smtClean="0"/>
              <a:t>Some connecting devices act as deceleration devices (i.e. lanyards and rope grabs)</a:t>
            </a:r>
            <a:endParaRPr lang="en-US" dirty="0"/>
          </a:p>
        </p:txBody>
      </p:sp>
      <p:sp>
        <p:nvSpPr>
          <p:cNvPr id="7" name="Text Placeholder 4"/>
          <p:cNvSpPr>
            <a:spLocks noGrp="1"/>
          </p:cNvSpPr>
          <p:nvPr>
            <p:ph type="body" sz="quarter" idx="15"/>
          </p:nvPr>
        </p:nvSpPr>
        <p:spPr>
          <a:xfrm>
            <a:off x="358484" y="116711"/>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3909863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84351" y="1216727"/>
            <a:ext cx="7055540" cy="3477875"/>
          </a:xfrm>
          <a:prstGeom prst="rect">
            <a:avLst/>
          </a:prstGeom>
          <a:noFill/>
        </p:spPr>
        <p:txBody>
          <a:bodyPr wrap="square" rtlCol="0">
            <a:spAutoFit/>
          </a:bodyPr>
          <a:lstStyle/>
          <a:p>
            <a:pPr>
              <a:lnSpc>
                <a:spcPct val="150000"/>
              </a:lnSpc>
              <a:buClr>
                <a:srgbClr val="00B0F0"/>
              </a:buClr>
            </a:pPr>
            <a:r>
              <a:rPr lang="en-US" sz="2200" dirty="0">
                <a:latin typeface="Arial" panose="020B0604020202020204" pitchFamily="34" charset="0"/>
                <a:cs typeface="Arial" panose="020B0604020202020204" pitchFamily="34" charset="0"/>
              </a:rPr>
              <a:t>Module 3:  Component Identification and Systems</a:t>
            </a: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Identify </a:t>
            </a:r>
            <a:r>
              <a:rPr lang="en-US" sz="2200" dirty="0">
                <a:latin typeface="Arial" panose="020B0604020202020204" pitchFamily="34" charset="0"/>
                <a:cs typeface="Arial" panose="020B0604020202020204" pitchFamily="34" charset="0"/>
              </a:rPr>
              <a:t>the components of a fall protection system.</a:t>
            </a:r>
          </a:p>
          <a:p>
            <a:pPr>
              <a:lnSpc>
                <a:spcPct val="150000"/>
              </a:lnSpc>
              <a:buClr>
                <a:srgbClr val="00B0F0"/>
              </a:buClr>
            </a:pPr>
            <a:endParaRPr lang="en-US" sz="2200" dirty="0" smtClean="0">
              <a:latin typeface="Arial" panose="020B0604020202020204" pitchFamily="34" charset="0"/>
              <a:cs typeface="Arial" panose="020B0604020202020204" pitchFamily="34" charset="0"/>
            </a:endParaRPr>
          </a:p>
          <a:p>
            <a:pPr>
              <a:lnSpc>
                <a:spcPct val="150000"/>
              </a:lnSpc>
              <a:buClr>
                <a:srgbClr val="00B0F0"/>
              </a:buClr>
            </a:pPr>
            <a:r>
              <a:rPr lang="en-US" sz="2200" dirty="0">
                <a:latin typeface="Arial" panose="020B0604020202020204" pitchFamily="34" charset="0"/>
                <a:cs typeface="Arial" panose="020B0604020202020204" pitchFamily="34" charset="0"/>
              </a:rPr>
              <a:t>Module 4:  Inspection and Storage</a:t>
            </a: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Define </a:t>
            </a:r>
            <a:r>
              <a:rPr lang="en-US" sz="2200" dirty="0">
                <a:latin typeface="Arial" panose="020B0604020202020204" pitchFamily="34" charset="0"/>
                <a:cs typeface="Arial" panose="020B0604020202020204" pitchFamily="34" charset="0"/>
              </a:rPr>
              <a:t>the different types of inspections.</a:t>
            </a:r>
          </a:p>
          <a:p>
            <a:pPr marL="342900" indent="-342900">
              <a:buClr>
                <a:srgbClr val="00B0F0"/>
              </a:buClr>
              <a:buFont typeface="Wingdings" panose="05000000000000000000" pitchFamily="2" charset="2"/>
              <a:buChar char="§"/>
            </a:pPr>
            <a:r>
              <a:rPr lang="en-US" sz="2200" dirty="0">
                <a:latin typeface="Arial" panose="020B0604020202020204" pitchFamily="34" charset="0"/>
                <a:cs typeface="Arial" panose="020B0604020202020204" pitchFamily="34" charset="0"/>
              </a:rPr>
              <a:t>Demonstrate a pre-use inspection and storage for a piece of fall protection equipment</a:t>
            </a:r>
            <a:r>
              <a:rPr lang="en-US" sz="2200" dirty="0" smtClean="0">
                <a:latin typeface="Arial" panose="020B0604020202020204" pitchFamily="34" charset="0"/>
                <a:cs typeface="Arial" panose="020B0604020202020204" pitchFamily="34" charset="0"/>
              </a:rPr>
              <a:t>.</a:t>
            </a:r>
          </a:p>
          <a:p>
            <a:pPr>
              <a:lnSpc>
                <a:spcPct val="150000"/>
              </a:lnSpc>
              <a:buClr>
                <a:srgbClr val="00B0F0"/>
              </a:buClr>
            </a:pPr>
            <a:endParaRPr lang="en-US" sz="2200" dirty="0">
              <a:latin typeface="Arial" panose="020B0604020202020204" pitchFamily="34" charset="0"/>
              <a:cs typeface="Arial" panose="020B0604020202020204" pitchFamily="34" charset="0"/>
            </a:endParaRPr>
          </a:p>
        </p:txBody>
      </p:sp>
      <p:sp>
        <p:nvSpPr>
          <p:cNvPr id="4" name="Content Placeholder 3"/>
          <p:cNvSpPr txBox="1">
            <a:spLocks noGrp="1"/>
          </p:cNvSpPr>
          <p:nvPr>
            <p:ph idx="1"/>
          </p:nvPr>
        </p:nvSpPr>
        <p:spPr>
          <a:xfrm>
            <a:off x="399423" y="6066255"/>
            <a:ext cx="5180239" cy="189283"/>
          </a:xfrm>
          <a:prstGeom prst="rect">
            <a:avLst/>
          </a:prstGeom>
          <a:noFill/>
        </p:spPr>
        <p:txBody>
          <a:bodyPr wrap="square" rtlCol="0">
            <a:spAutoFit/>
          </a:bodyPr>
          <a:lstStyle/>
          <a:p>
            <a:pPr marL="0" indent="0">
              <a:buNone/>
            </a:pPr>
            <a:r>
              <a:rPr lang="en-US" sz="700" dirty="0" smtClean="0">
                <a:latin typeface="Arial Black" panose="020B0A04020102020204" pitchFamily="34" charset="0"/>
                <a:cs typeface="Arial" panose="020B0604020202020204" pitchFamily="34" charset="0"/>
              </a:rPr>
              <a:t>Working at Heights / SFT FCX1012C</a:t>
            </a:r>
            <a:endParaRPr lang="en-US" sz="700" dirty="0">
              <a:latin typeface="Arial Black" panose="020B0A040201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327439" y="6025804"/>
            <a:ext cx="1813680" cy="273844"/>
          </a:xfrm>
        </p:spPr>
        <p:txBody>
          <a:bodyPr/>
          <a:lstStyle/>
          <a:p>
            <a:pPr algn="ctr"/>
            <a:fld id="{4E106CF0-8FC4-44FB-A4AF-CFA1CEDD85BD}" type="slidenum">
              <a:rPr lang="en-US" smtClean="0">
                <a:ln w="0"/>
                <a:solidFill>
                  <a:schemeClr val="tx1"/>
                </a:solidFill>
                <a:effectLst>
                  <a:outerShdw blurRad="38100" dist="19050" dir="2700000" algn="tl" rotWithShape="0">
                    <a:schemeClr val="dk1">
                      <a:alpha val="40000"/>
                    </a:schemeClr>
                  </a:outerShdw>
                </a:effectLst>
              </a:rPr>
              <a:pPr algn="ctr"/>
              <a:t>6</a:t>
            </a:fld>
            <a:endParaRPr lang="en-US" dirty="0">
              <a:ln w="0"/>
              <a:solidFill>
                <a:schemeClr val="tx1"/>
              </a:solidFill>
              <a:effectLst>
                <a:outerShdw blurRad="38100" dist="19050" dir="2700000" algn="tl" rotWithShape="0">
                  <a:schemeClr val="dk1">
                    <a:alpha val="40000"/>
                  </a:schemeClr>
                </a:outerShdw>
              </a:effectLst>
            </a:endParaRPr>
          </a:p>
        </p:txBody>
      </p:sp>
      <p:sp>
        <p:nvSpPr>
          <p:cNvPr id="8" name="Title 1"/>
          <p:cNvSpPr txBox="1">
            <a:spLocks/>
          </p:cNvSpPr>
          <p:nvPr/>
        </p:nvSpPr>
        <p:spPr>
          <a:xfrm>
            <a:off x="384351" y="374019"/>
            <a:ext cx="875676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rgbClr val="0099CC"/>
                </a:solidFill>
                <a:latin typeface="Arial Black" panose="020B0A04020102020204" pitchFamily="34" charset="0"/>
              </a:rPr>
              <a:t>Learning Objectives</a:t>
            </a:r>
            <a:endParaRPr lang="en-US" sz="3000" dirty="0">
              <a:solidFill>
                <a:srgbClr val="0099CC"/>
              </a:solidFill>
              <a:latin typeface="Arial Black" panose="020B0A04020102020204" pitchFamily="34" charset="0"/>
            </a:endParaRPr>
          </a:p>
        </p:txBody>
      </p:sp>
      <p:cxnSp>
        <p:nvCxnSpPr>
          <p:cNvPr id="11" name="Straight Connector 10"/>
          <p:cNvCxnSpPr/>
          <p:nvPr/>
        </p:nvCxnSpPr>
        <p:spPr>
          <a:xfrm>
            <a:off x="0" y="1102426"/>
            <a:ext cx="6834098" cy="0"/>
          </a:xfrm>
          <a:prstGeom prst="line">
            <a:avLst/>
          </a:prstGeom>
        </p:spPr>
        <p:style>
          <a:lnRef idx="3">
            <a:schemeClr val="dk1"/>
          </a:lnRef>
          <a:fillRef idx="0">
            <a:schemeClr val="dk1"/>
          </a:fillRef>
          <a:effectRef idx="2">
            <a:schemeClr val="dk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Tree>
    <p:extLst>
      <p:ext uri="{BB962C8B-B14F-4D97-AF65-F5344CB8AC3E}">
        <p14:creationId xmlns:p14="http://schemas.microsoft.com/office/powerpoint/2010/main" val="4936145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60</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Lanyard</a:t>
            </a:r>
          </a:p>
          <a:p>
            <a:r>
              <a:rPr lang="en-US" dirty="0" smtClean="0"/>
              <a:t>Connects the harness to the anchor point</a:t>
            </a:r>
            <a:endParaRPr lang="en-US" dirty="0"/>
          </a:p>
        </p:txBody>
      </p:sp>
      <p:pic>
        <p:nvPicPr>
          <p:cNvPr id="6" name="Picture 5" descr="Z:\DEPARTMENTS\Safety\_Safety Courses\_Working at Heights\5_Pictures &amp; Videos\Module 4-Inspection and Storage\Lanyard inspection\Equipment\DSCN090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064" y="2339498"/>
            <a:ext cx="5063809" cy="3548957"/>
          </a:xfrm>
          <a:prstGeom prst="rect">
            <a:avLst/>
          </a:prstGeom>
          <a:noFill/>
          <a:ln>
            <a:solidFill>
              <a:schemeClr val="tx1"/>
            </a:solidFill>
          </a:ln>
        </p:spPr>
      </p:pic>
      <p:sp>
        <p:nvSpPr>
          <p:cNvPr id="8" name="Text Placeholder 4"/>
          <p:cNvSpPr>
            <a:spLocks noGrp="1"/>
          </p:cNvSpPr>
          <p:nvPr>
            <p:ph type="body" sz="quarter" idx="15"/>
          </p:nvPr>
        </p:nvSpPr>
        <p:spPr>
          <a:xfrm>
            <a:off x="358484" y="124944"/>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18378047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61</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Shock-Absorbing Lanyard</a:t>
            </a:r>
          </a:p>
          <a:p>
            <a:r>
              <a:rPr lang="en-US" dirty="0" smtClean="0"/>
              <a:t>Foundation of a fall protection system</a:t>
            </a:r>
            <a:endParaRPr lang="en-US" dirty="0"/>
          </a:p>
        </p:txBody>
      </p:sp>
      <p:pic>
        <p:nvPicPr>
          <p:cNvPr id="6" name="Picture 5" descr="Z:\DEPARTMENTS\Safety\_Safety Courses\_Working at Heights\5_Pictures &amp; Videos\Module 4-Inspection and Storage\Lanyard inspection\Equipment\DSCN089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792" y="2439758"/>
            <a:ext cx="5006566" cy="3535545"/>
          </a:xfrm>
          <a:prstGeom prst="rect">
            <a:avLst/>
          </a:prstGeom>
          <a:noFill/>
          <a:ln>
            <a:solidFill>
              <a:schemeClr val="tx1"/>
            </a:solidFill>
          </a:ln>
        </p:spPr>
      </p:pic>
      <p:sp>
        <p:nvSpPr>
          <p:cNvPr id="8" name="Text Placeholder 4"/>
          <p:cNvSpPr>
            <a:spLocks noGrp="1"/>
          </p:cNvSpPr>
          <p:nvPr>
            <p:ph type="body" sz="quarter" idx="15"/>
          </p:nvPr>
        </p:nvSpPr>
        <p:spPr>
          <a:xfrm>
            <a:off x="358484" y="116378"/>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31100927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62</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Y Lanyard</a:t>
            </a:r>
          </a:p>
          <a:p>
            <a:r>
              <a:rPr lang="en-US" dirty="0" smtClean="0"/>
              <a:t>Fixed length lanyard that allows you to connect to two anchor points simultaneously</a:t>
            </a:r>
            <a:endParaRPr lang="en-US" dirty="0"/>
          </a:p>
        </p:txBody>
      </p:sp>
      <p:pic>
        <p:nvPicPr>
          <p:cNvPr id="6" name="Picture 5" descr="Z:\DEPARTMENTS\Safety\_Safety Courses\_Working at Heights\5_Pictures &amp; Videos\Module 4-Inspection and Storage\Lanyard inspection\Equipment\DSCN0895.JPG"/>
          <p:cNvPicPr/>
          <p:nvPr/>
        </p:nvPicPr>
        <p:blipFill rotWithShape="1">
          <a:blip r:embed="rId3" cstate="print">
            <a:extLst>
              <a:ext uri="{28A0092B-C50C-407E-A947-70E740481C1C}">
                <a14:useLocalDpi xmlns:a14="http://schemas.microsoft.com/office/drawing/2010/main" val="0"/>
              </a:ext>
            </a:extLst>
          </a:blip>
          <a:srcRect t="21604" r="4744"/>
          <a:stretch/>
        </p:blipFill>
        <p:spPr bwMode="auto">
          <a:xfrm>
            <a:off x="497438" y="2707597"/>
            <a:ext cx="5169528" cy="3404119"/>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Text Placeholder 4"/>
          <p:cNvSpPr>
            <a:spLocks noGrp="1"/>
          </p:cNvSpPr>
          <p:nvPr>
            <p:ph type="body" sz="quarter" idx="15"/>
          </p:nvPr>
        </p:nvSpPr>
        <p:spPr>
          <a:xfrm>
            <a:off x="358484" y="116710"/>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40762533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63</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Positioning and Restraint Lanyard</a:t>
            </a:r>
          </a:p>
          <a:p>
            <a:r>
              <a:rPr lang="en-US" dirty="0" smtClean="0"/>
              <a:t>Do not contain a shock-absorbing component</a:t>
            </a:r>
          </a:p>
          <a:p>
            <a:r>
              <a:rPr lang="en-US" dirty="0" smtClean="0"/>
              <a:t>Should never be used in a fall arrest system</a:t>
            </a:r>
            <a:endParaRPr lang="en-US" dirty="0"/>
          </a:p>
        </p:txBody>
      </p:sp>
      <p:pic>
        <p:nvPicPr>
          <p:cNvPr id="6" name="Picture 5" descr="T:\DEPARTMENTS\Safety\_Safety Courses\_Working at Heights\5_Pictures &amp; Videos\Component ID\DSCN1036.JPG"/>
          <p:cNvPicPr/>
          <p:nvPr/>
        </p:nvPicPr>
        <p:blipFill rotWithShape="1">
          <a:blip r:embed="rId3" cstate="print">
            <a:extLst>
              <a:ext uri="{28A0092B-C50C-407E-A947-70E740481C1C}">
                <a14:useLocalDpi xmlns:a14="http://schemas.microsoft.com/office/drawing/2010/main" val="0"/>
              </a:ext>
            </a:extLst>
          </a:blip>
          <a:srcRect l="11575" r="7947"/>
          <a:stretch/>
        </p:blipFill>
        <p:spPr bwMode="auto">
          <a:xfrm>
            <a:off x="484559" y="2724638"/>
            <a:ext cx="3709471" cy="3403429"/>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Text Placeholder 4"/>
          <p:cNvSpPr>
            <a:spLocks noGrp="1"/>
          </p:cNvSpPr>
          <p:nvPr>
            <p:ph type="body" sz="quarter" idx="15"/>
          </p:nvPr>
        </p:nvSpPr>
        <p:spPr>
          <a:xfrm>
            <a:off x="358484" y="116710"/>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17565083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64</a:t>
            </a:fld>
            <a:endParaRPr lang="en-US" dirty="0"/>
          </a:p>
        </p:txBody>
      </p:sp>
      <p:sp>
        <p:nvSpPr>
          <p:cNvPr id="4" name="Text Placeholder 3"/>
          <p:cNvSpPr>
            <a:spLocks noGrp="1"/>
          </p:cNvSpPr>
          <p:nvPr>
            <p:ph type="body" sz="quarter" idx="14"/>
          </p:nvPr>
        </p:nvSpPr>
        <p:spPr>
          <a:xfrm>
            <a:off x="358485" y="1348047"/>
            <a:ext cx="6507136" cy="4686618"/>
          </a:xfrm>
        </p:spPr>
        <p:txBody>
          <a:bodyPr/>
          <a:lstStyle/>
          <a:p>
            <a:pPr marL="0" indent="0">
              <a:buNone/>
            </a:pPr>
            <a:r>
              <a:rPr lang="en-US" dirty="0" smtClean="0"/>
              <a:t>Self-Retracting Lanyard/Lifeline (SRL)</a:t>
            </a:r>
          </a:p>
          <a:p>
            <a:r>
              <a:rPr lang="en-US" dirty="0" smtClean="0"/>
              <a:t>Variable length lanyard that employs a locking mechanism</a:t>
            </a:r>
          </a:p>
          <a:p>
            <a:r>
              <a:rPr lang="en-US" dirty="0"/>
              <a:t>SRL has a retracting line </a:t>
            </a:r>
            <a:r>
              <a:rPr lang="en-US" dirty="0" smtClean="0"/>
              <a:t>attaching </a:t>
            </a:r>
            <a:r>
              <a:rPr lang="en-US" dirty="0"/>
              <a:t>to the D-Ring</a:t>
            </a:r>
          </a:p>
        </p:txBody>
      </p:sp>
      <p:pic>
        <p:nvPicPr>
          <p:cNvPr id="7" name="Picture 6" descr="Z:\DEPARTMENTS\Safety\_Safety Courses\_Working at Heights\5_Pictures &amp; Videos\Module 4-Inspection and Storage\Lanyard inspection\Equipment\DSCN090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2989897"/>
            <a:ext cx="2368227" cy="3200400"/>
          </a:xfrm>
          <a:prstGeom prst="rect">
            <a:avLst/>
          </a:prstGeom>
          <a:noFill/>
          <a:ln>
            <a:solidFill>
              <a:schemeClr val="tx1"/>
            </a:solidFill>
          </a:ln>
        </p:spPr>
      </p:pic>
      <p:sp>
        <p:nvSpPr>
          <p:cNvPr id="8" name="Text Placeholder 4"/>
          <p:cNvSpPr>
            <a:spLocks noGrp="1"/>
          </p:cNvSpPr>
          <p:nvPr>
            <p:ph type="body" sz="quarter" idx="15"/>
          </p:nvPr>
        </p:nvSpPr>
        <p:spPr>
          <a:xfrm>
            <a:off x="358484" y="124167"/>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10366638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65</a:t>
            </a:fld>
            <a:endParaRPr lang="en-US" dirty="0"/>
          </a:p>
        </p:txBody>
      </p:sp>
      <p:sp>
        <p:nvSpPr>
          <p:cNvPr id="4" name="Text Placeholder 3"/>
          <p:cNvSpPr>
            <a:spLocks noGrp="1"/>
          </p:cNvSpPr>
          <p:nvPr>
            <p:ph type="body" sz="quarter" idx="14"/>
          </p:nvPr>
        </p:nvSpPr>
        <p:spPr>
          <a:xfrm>
            <a:off x="358483" y="1348047"/>
            <a:ext cx="6507137" cy="4686618"/>
          </a:xfrm>
        </p:spPr>
        <p:txBody>
          <a:bodyPr/>
          <a:lstStyle/>
          <a:p>
            <a:pPr marL="0" indent="0">
              <a:buNone/>
            </a:pPr>
            <a:r>
              <a:rPr lang="en-US" dirty="0" smtClean="0"/>
              <a:t>Personal Fall Limiter (PFL)</a:t>
            </a:r>
          </a:p>
          <a:p>
            <a:r>
              <a:rPr lang="en-US" dirty="0" smtClean="0"/>
              <a:t>Allows for 100% anchoring</a:t>
            </a:r>
          </a:p>
          <a:p>
            <a:r>
              <a:rPr lang="en-US" dirty="0"/>
              <a:t>PFL has a retracting line that attaches to the anchor point</a:t>
            </a:r>
          </a:p>
        </p:txBody>
      </p:sp>
      <p:pic>
        <p:nvPicPr>
          <p:cNvPr id="6" name="Picture 5" descr="Z:\DEPARTMENTS\Safety\_Safety Courses\_Working at Heights\5_Pictures &amp; Videos\Module 4-Inspection and Storage\Lanyard inspection\Equipment\DSCN090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2971425"/>
            <a:ext cx="4261494" cy="3063240"/>
          </a:xfrm>
          <a:prstGeom prst="rect">
            <a:avLst/>
          </a:prstGeom>
          <a:noFill/>
          <a:ln>
            <a:solidFill>
              <a:schemeClr val="tx1"/>
            </a:solidFill>
          </a:ln>
        </p:spPr>
      </p:pic>
      <p:sp>
        <p:nvSpPr>
          <p:cNvPr id="8" name="Text Placeholder 4"/>
          <p:cNvSpPr>
            <a:spLocks noGrp="1"/>
          </p:cNvSpPr>
          <p:nvPr>
            <p:ph type="body" sz="quarter" idx="15"/>
          </p:nvPr>
        </p:nvSpPr>
        <p:spPr>
          <a:xfrm>
            <a:off x="358483" y="124896"/>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38900142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66</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Carabiner and Snap Hook</a:t>
            </a:r>
          </a:p>
          <a:p>
            <a:r>
              <a:rPr lang="en-US" dirty="0" smtClean="0"/>
              <a:t>Connectors used to secure lanyards both to anchor points and harness D-rings</a:t>
            </a:r>
            <a:endParaRPr lang="en-US" dirty="0"/>
          </a:p>
        </p:txBody>
      </p:sp>
      <p:pic>
        <p:nvPicPr>
          <p:cNvPr id="6" name="Picture 5" descr="T:\DEPARTMENTS\Safety\_Safety Courses\_Working at Heights\5_Pictures &amp; Videos\Component ID\DSCN104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69" y="2755423"/>
            <a:ext cx="4167952" cy="3356293"/>
          </a:xfrm>
          <a:prstGeom prst="rect">
            <a:avLst/>
          </a:prstGeom>
          <a:noFill/>
          <a:ln>
            <a:solidFill>
              <a:sysClr val="windowText" lastClr="000000"/>
            </a:solidFill>
          </a:ln>
        </p:spPr>
      </p:pic>
      <p:sp>
        <p:nvSpPr>
          <p:cNvPr id="8" name="Text Placeholder 4"/>
          <p:cNvSpPr>
            <a:spLocks noGrp="1"/>
          </p:cNvSpPr>
          <p:nvPr>
            <p:ph type="body" sz="quarter" idx="15"/>
          </p:nvPr>
        </p:nvSpPr>
        <p:spPr>
          <a:xfrm>
            <a:off x="358484" y="116710"/>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7276674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67</a:t>
            </a:fld>
            <a:endParaRPr lang="en-US" dirty="0"/>
          </a:p>
        </p:txBody>
      </p:sp>
      <p:sp>
        <p:nvSpPr>
          <p:cNvPr id="4" name="Text Placeholder 3"/>
          <p:cNvSpPr>
            <a:spLocks noGrp="1"/>
          </p:cNvSpPr>
          <p:nvPr>
            <p:ph type="body" sz="quarter" idx="14"/>
          </p:nvPr>
        </p:nvSpPr>
        <p:spPr>
          <a:xfrm>
            <a:off x="358485" y="1348047"/>
            <a:ext cx="6769679" cy="4686618"/>
          </a:xfrm>
        </p:spPr>
        <p:txBody>
          <a:bodyPr/>
          <a:lstStyle/>
          <a:p>
            <a:pPr marL="0" indent="0">
              <a:buNone/>
            </a:pPr>
            <a:r>
              <a:rPr lang="en-US" dirty="0" smtClean="0"/>
              <a:t>D-Ring</a:t>
            </a:r>
          </a:p>
          <a:p>
            <a:r>
              <a:rPr lang="en-US" dirty="0" smtClean="0"/>
              <a:t>Connection point between the lanyard and harness</a:t>
            </a:r>
            <a:endParaRPr lang="en-US" dirty="0"/>
          </a:p>
        </p:txBody>
      </p:sp>
      <p:pic>
        <p:nvPicPr>
          <p:cNvPr id="7" name="Picture 6" descr="T:\DEPARTMENTS\Safety\_Safety Courses\_Working at Heights\5_Pictures &amp; Videos\Component ID\DSCN105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17" y="2377322"/>
            <a:ext cx="3015916" cy="3786188"/>
          </a:xfrm>
          <a:prstGeom prst="rect">
            <a:avLst/>
          </a:prstGeom>
          <a:noFill/>
          <a:ln>
            <a:solidFill>
              <a:schemeClr val="tx1"/>
            </a:solidFill>
          </a:ln>
        </p:spPr>
      </p:pic>
      <p:sp>
        <p:nvSpPr>
          <p:cNvPr id="8" name="Text Placeholder 4"/>
          <p:cNvSpPr>
            <a:spLocks noGrp="1"/>
          </p:cNvSpPr>
          <p:nvPr>
            <p:ph type="body" sz="quarter" idx="15"/>
          </p:nvPr>
        </p:nvSpPr>
        <p:spPr>
          <a:xfrm>
            <a:off x="358484" y="119381"/>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11251778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68</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Rope Grab </a:t>
            </a:r>
          </a:p>
          <a:p>
            <a:r>
              <a:rPr lang="en-US" dirty="0" smtClean="0"/>
              <a:t>Mobile anchor point that secures to a lifeline</a:t>
            </a:r>
            <a:endParaRPr lang="en-US" dirty="0"/>
          </a:p>
        </p:txBody>
      </p:sp>
      <p:pic>
        <p:nvPicPr>
          <p:cNvPr id="6" name="Picture 5" descr="T:\DEPARTMENTS\Safety\_Safety Courses\_Working at Heights\5_Pictures &amp; Videos\Component ID\DSCN10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48" y="2471980"/>
            <a:ext cx="4525504" cy="3593858"/>
          </a:xfrm>
          <a:prstGeom prst="rect">
            <a:avLst/>
          </a:prstGeom>
          <a:noFill/>
          <a:ln>
            <a:solidFill>
              <a:sysClr val="windowText" lastClr="000000"/>
            </a:solidFill>
          </a:ln>
        </p:spPr>
      </p:pic>
      <p:sp>
        <p:nvSpPr>
          <p:cNvPr id="8" name="Text Placeholder 4"/>
          <p:cNvSpPr>
            <a:spLocks noGrp="1"/>
          </p:cNvSpPr>
          <p:nvPr>
            <p:ph type="body" sz="quarter" idx="15"/>
          </p:nvPr>
        </p:nvSpPr>
        <p:spPr>
          <a:xfrm>
            <a:off x="358484" y="121049"/>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10531805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69</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Vertical Lifeline </a:t>
            </a:r>
          </a:p>
          <a:p>
            <a:r>
              <a:rPr lang="en-US" dirty="0" smtClean="0"/>
              <a:t>Pathway for a sliding rope grab</a:t>
            </a:r>
          </a:p>
          <a:p>
            <a:pPr marL="0" indent="0">
              <a:buNone/>
            </a:pPr>
            <a:r>
              <a:rPr lang="en-US" dirty="0" smtClean="0"/>
              <a:t>Horizontal Lifeline</a:t>
            </a:r>
          </a:p>
          <a:p>
            <a:r>
              <a:rPr lang="en-US" dirty="0" smtClean="0"/>
              <a:t>Anchor point similar to a horizontal I-Beam</a:t>
            </a:r>
            <a:endParaRPr lang="en-US" dirty="0"/>
          </a:p>
        </p:txBody>
      </p:sp>
      <p:pic>
        <p:nvPicPr>
          <p:cNvPr id="6" name="Picture 5" descr="T:\DEPARTMENTS\Safety\_Safety Courses\_Working at Heights\5_Pictures &amp; Videos\Component ID\DSCN104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66" y="3049588"/>
            <a:ext cx="2984392" cy="3219476"/>
          </a:xfrm>
          <a:prstGeom prst="rect">
            <a:avLst/>
          </a:prstGeom>
          <a:noFill/>
          <a:ln>
            <a:solidFill>
              <a:sysClr val="windowText" lastClr="000000"/>
            </a:solidFill>
          </a:ln>
        </p:spPr>
      </p:pic>
      <p:sp>
        <p:nvSpPr>
          <p:cNvPr id="8" name="Text Placeholder 4"/>
          <p:cNvSpPr>
            <a:spLocks noGrp="1"/>
          </p:cNvSpPr>
          <p:nvPr>
            <p:ph type="body" sz="quarter" idx="15"/>
          </p:nvPr>
        </p:nvSpPr>
        <p:spPr>
          <a:xfrm>
            <a:off x="358484" y="116711"/>
            <a:ext cx="6236970" cy="763746"/>
          </a:xfrm>
        </p:spPr>
        <p:txBody>
          <a:bodyPr>
            <a:noAutofit/>
          </a:bodyPr>
          <a:lstStyle/>
          <a:p>
            <a:pPr>
              <a:lnSpc>
                <a:spcPct val="100000"/>
              </a:lnSpc>
              <a:spcBef>
                <a:spcPts val="0"/>
              </a:spcBef>
            </a:pPr>
            <a:r>
              <a:rPr lang="en-US" dirty="0"/>
              <a:t>Component Identification and Systems</a:t>
            </a:r>
          </a:p>
        </p:txBody>
      </p:sp>
    </p:spTree>
    <p:extLst>
      <p:ext uri="{BB962C8B-B14F-4D97-AF65-F5344CB8AC3E}">
        <p14:creationId xmlns:p14="http://schemas.microsoft.com/office/powerpoint/2010/main" val="214179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84464" y="1216727"/>
            <a:ext cx="6449634" cy="4493538"/>
          </a:xfrm>
          <a:prstGeom prst="rect">
            <a:avLst/>
          </a:prstGeom>
          <a:noFill/>
        </p:spPr>
        <p:txBody>
          <a:bodyPr wrap="square" rtlCol="0">
            <a:spAutoFit/>
          </a:bodyPr>
          <a:lstStyle/>
          <a:p>
            <a:pPr>
              <a:lnSpc>
                <a:spcPct val="150000"/>
              </a:lnSpc>
              <a:buClr>
                <a:srgbClr val="00B0F0"/>
              </a:buClr>
            </a:pPr>
            <a:r>
              <a:rPr lang="en-US" sz="2200" dirty="0" smtClean="0">
                <a:latin typeface="Arial" panose="020B0604020202020204" pitchFamily="34" charset="0"/>
                <a:cs typeface="Arial" panose="020B0604020202020204" pitchFamily="34" charset="0"/>
              </a:rPr>
              <a:t>Module 5:  Fall Dynamics</a:t>
            </a:r>
            <a:endParaRPr lang="en-US" sz="2200" dirty="0">
              <a:latin typeface="Arial" panose="020B0604020202020204" pitchFamily="34" charset="0"/>
              <a:cs typeface="Arial" panose="020B0604020202020204" pitchFamily="34" charset="0"/>
            </a:endParaRP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Calculate the fall clearances for a given scenario.</a:t>
            </a: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Evaluate a situation and select the appropriate system to use.</a:t>
            </a:r>
          </a:p>
          <a:p>
            <a:pPr>
              <a:lnSpc>
                <a:spcPct val="150000"/>
              </a:lnSpc>
              <a:buClr>
                <a:srgbClr val="00B0F0"/>
              </a:buClr>
            </a:pPr>
            <a:endParaRPr lang="en-US" sz="2200" dirty="0" smtClean="0">
              <a:latin typeface="Arial" panose="020B0604020202020204" pitchFamily="34" charset="0"/>
              <a:cs typeface="Arial" panose="020B0604020202020204" pitchFamily="34" charset="0"/>
            </a:endParaRPr>
          </a:p>
          <a:p>
            <a:pPr>
              <a:lnSpc>
                <a:spcPct val="150000"/>
              </a:lnSpc>
              <a:buClr>
                <a:srgbClr val="00B0F0"/>
              </a:buClr>
            </a:pPr>
            <a:r>
              <a:rPr lang="en-US" sz="2200" dirty="0">
                <a:latin typeface="Arial" panose="020B0604020202020204" pitchFamily="34" charset="0"/>
                <a:cs typeface="Arial" panose="020B0604020202020204" pitchFamily="34" charset="0"/>
              </a:rPr>
              <a:t>Module 6:  Fit, Donning, and Adjustment</a:t>
            </a: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Demonstrate </a:t>
            </a:r>
            <a:r>
              <a:rPr lang="en-US" sz="2200" dirty="0">
                <a:latin typeface="Arial" panose="020B0604020202020204" pitchFamily="34" charset="0"/>
                <a:cs typeface="Arial" panose="020B0604020202020204" pitchFamily="34" charset="0"/>
              </a:rPr>
              <a:t>proper fit, donning, and adjustment of full body harnesses and lanyards</a:t>
            </a:r>
            <a:r>
              <a:rPr lang="en-US" sz="2200" dirty="0" smtClean="0">
                <a:latin typeface="Arial" panose="020B0604020202020204" pitchFamily="34" charset="0"/>
                <a:cs typeface="Arial" panose="020B0604020202020204" pitchFamily="34" charset="0"/>
              </a:rPr>
              <a:t>.</a:t>
            </a:r>
          </a:p>
          <a:p>
            <a:pPr>
              <a:lnSpc>
                <a:spcPct val="150000"/>
              </a:lnSpc>
              <a:buClr>
                <a:srgbClr val="00B0F0"/>
              </a:buClr>
            </a:pPr>
            <a:endParaRPr lang="en-US" sz="2200" dirty="0">
              <a:latin typeface="Arial" panose="020B0604020202020204" pitchFamily="34" charset="0"/>
              <a:cs typeface="Arial" panose="020B0604020202020204" pitchFamily="34" charset="0"/>
            </a:endParaRPr>
          </a:p>
        </p:txBody>
      </p:sp>
      <p:sp>
        <p:nvSpPr>
          <p:cNvPr id="4" name="Content Placeholder 3"/>
          <p:cNvSpPr txBox="1">
            <a:spLocks noGrp="1"/>
          </p:cNvSpPr>
          <p:nvPr>
            <p:ph idx="1"/>
          </p:nvPr>
        </p:nvSpPr>
        <p:spPr>
          <a:xfrm>
            <a:off x="399423" y="6066255"/>
            <a:ext cx="5180239" cy="189283"/>
          </a:xfrm>
          <a:prstGeom prst="rect">
            <a:avLst/>
          </a:prstGeom>
          <a:noFill/>
        </p:spPr>
        <p:txBody>
          <a:bodyPr wrap="square" rtlCol="0">
            <a:spAutoFit/>
          </a:bodyPr>
          <a:lstStyle/>
          <a:p>
            <a:pPr marL="0" indent="0">
              <a:buNone/>
            </a:pPr>
            <a:r>
              <a:rPr lang="en-US" sz="700" dirty="0" smtClean="0">
                <a:latin typeface="Arial Black" panose="020B0A04020102020204" pitchFamily="34" charset="0"/>
                <a:cs typeface="Arial" panose="020B0604020202020204" pitchFamily="34" charset="0"/>
              </a:rPr>
              <a:t>Working at Heights / SFT FCX1012C</a:t>
            </a:r>
            <a:endParaRPr lang="en-US" sz="700" dirty="0">
              <a:latin typeface="Arial Black" panose="020B0A040201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327439" y="6025804"/>
            <a:ext cx="1813680" cy="273844"/>
          </a:xfrm>
        </p:spPr>
        <p:txBody>
          <a:bodyPr/>
          <a:lstStyle/>
          <a:p>
            <a:pPr algn="ctr"/>
            <a:fld id="{4E106CF0-8FC4-44FB-A4AF-CFA1CEDD85BD}" type="slidenum">
              <a:rPr lang="en-US" smtClean="0">
                <a:ln w="0"/>
                <a:solidFill>
                  <a:schemeClr val="tx1"/>
                </a:solidFill>
                <a:effectLst>
                  <a:outerShdw blurRad="38100" dist="19050" dir="2700000" algn="tl" rotWithShape="0">
                    <a:schemeClr val="dk1">
                      <a:alpha val="40000"/>
                    </a:schemeClr>
                  </a:outerShdw>
                </a:effectLst>
              </a:rPr>
              <a:pPr algn="ctr"/>
              <a:t>7</a:t>
            </a:fld>
            <a:endParaRPr lang="en-US" dirty="0">
              <a:ln w="0"/>
              <a:solidFill>
                <a:schemeClr val="tx1"/>
              </a:solidFill>
              <a:effectLst>
                <a:outerShdw blurRad="38100" dist="19050" dir="2700000" algn="tl" rotWithShape="0">
                  <a:schemeClr val="dk1">
                    <a:alpha val="40000"/>
                  </a:schemeClr>
                </a:outerShdw>
              </a:effectLst>
            </a:endParaRPr>
          </a:p>
        </p:txBody>
      </p:sp>
      <p:sp>
        <p:nvSpPr>
          <p:cNvPr id="8" name="Title 1"/>
          <p:cNvSpPr txBox="1">
            <a:spLocks/>
          </p:cNvSpPr>
          <p:nvPr/>
        </p:nvSpPr>
        <p:spPr>
          <a:xfrm>
            <a:off x="384351" y="374019"/>
            <a:ext cx="875676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rgbClr val="0099CC"/>
                </a:solidFill>
                <a:latin typeface="Arial Black" panose="020B0A04020102020204" pitchFamily="34" charset="0"/>
              </a:rPr>
              <a:t>Learning Objectives</a:t>
            </a:r>
            <a:endParaRPr lang="en-US" sz="3000" dirty="0">
              <a:solidFill>
                <a:srgbClr val="0099CC"/>
              </a:solidFill>
              <a:latin typeface="Arial Black" panose="020B0A04020102020204" pitchFamily="34" charset="0"/>
            </a:endParaRPr>
          </a:p>
        </p:txBody>
      </p:sp>
      <p:cxnSp>
        <p:nvCxnSpPr>
          <p:cNvPr id="11" name="Straight Connector 10"/>
          <p:cNvCxnSpPr/>
          <p:nvPr/>
        </p:nvCxnSpPr>
        <p:spPr>
          <a:xfrm>
            <a:off x="0" y="1102426"/>
            <a:ext cx="6834098" cy="0"/>
          </a:xfrm>
          <a:prstGeom prst="line">
            <a:avLst/>
          </a:prstGeom>
        </p:spPr>
        <p:style>
          <a:lnRef idx="3">
            <a:schemeClr val="dk1"/>
          </a:lnRef>
          <a:fillRef idx="0">
            <a:schemeClr val="dk1"/>
          </a:fillRef>
          <a:effectRef idx="2">
            <a:schemeClr val="dk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Tree>
    <p:extLst>
      <p:ext uri="{BB962C8B-B14F-4D97-AF65-F5344CB8AC3E}">
        <p14:creationId xmlns:p14="http://schemas.microsoft.com/office/powerpoint/2010/main" val="16922107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70</a:t>
            </a:fld>
            <a:endParaRPr lang="en-US" dirty="0"/>
          </a:p>
        </p:txBody>
      </p:sp>
      <p:sp>
        <p:nvSpPr>
          <p:cNvPr id="4" name="Text Placeholder 3"/>
          <p:cNvSpPr>
            <a:spLocks noGrp="1"/>
          </p:cNvSpPr>
          <p:nvPr>
            <p:ph type="body" sz="quarter" idx="14"/>
          </p:nvPr>
        </p:nvSpPr>
        <p:spPr>
          <a:xfrm>
            <a:off x="358485" y="1348047"/>
            <a:ext cx="6507135" cy="4686618"/>
          </a:xfrm>
        </p:spPr>
        <p:txBody>
          <a:bodyPr/>
          <a:lstStyle/>
          <a:p>
            <a:pPr marL="0" indent="0">
              <a:buNone/>
            </a:pPr>
            <a:r>
              <a:rPr lang="en-US" dirty="0" smtClean="0"/>
              <a:t>Discuss each system and its limitations</a:t>
            </a:r>
          </a:p>
          <a:p>
            <a:r>
              <a:rPr lang="en-US" dirty="0" smtClean="0"/>
              <a:t>Fall restraint system</a:t>
            </a:r>
          </a:p>
          <a:p>
            <a:r>
              <a:rPr lang="en-US" dirty="0" smtClean="0"/>
              <a:t>Fall positioning system</a:t>
            </a:r>
          </a:p>
          <a:p>
            <a:r>
              <a:rPr lang="en-US" dirty="0" smtClean="0"/>
              <a:t>Fall arrest system</a:t>
            </a:r>
          </a:p>
          <a:p>
            <a:endParaRPr lang="en-US" dirty="0" smtClean="0"/>
          </a:p>
          <a:p>
            <a:endParaRPr lang="en-US" dirty="0"/>
          </a:p>
        </p:txBody>
      </p:sp>
      <p:pic>
        <p:nvPicPr>
          <p:cNvPr id="6" name="Picture 5" descr="T:\DEPARTMENTS\Safety\_Safety Courses\_Working at Heights\5_Pictures &amp; Videos\Module 3-Inspection and Storage\Fall restraint\DSCN108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565" y="3023617"/>
            <a:ext cx="2545700" cy="1765359"/>
          </a:xfrm>
          <a:prstGeom prst="rect">
            <a:avLst/>
          </a:prstGeom>
          <a:noFill/>
          <a:ln>
            <a:solidFill>
              <a:sysClr val="windowText" lastClr="000000"/>
            </a:solidFill>
          </a:ln>
        </p:spPr>
      </p:pic>
      <p:pic>
        <p:nvPicPr>
          <p:cNvPr id="7" name="Picture 6" descr="T:\DEPARTMENTS\Safety\_Safety Courses\_Working at Heights\5_Pictures &amp; Videos\Module 3-Fall Dynamics\Positioning\DSCN198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0309" y="3023616"/>
            <a:ext cx="2350798" cy="1765359"/>
          </a:xfrm>
          <a:prstGeom prst="rect">
            <a:avLst/>
          </a:prstGeom>
          <a:noFill/>
          <a:ln>
            <a:solidFill>
              <a:sysClr val="windowText" lastClr="000000"/>
            </a:solidFill>
          </a:ln>
        </p:spPr>
      </p:pic>
      <p:pic>
        <p:nvPicPr>
          <p:cNvPr id="8" name="Picture 7" descr="T:\DEPARTMENTS\Safety\_Safety Courses\_Working at Heights\5_Pictures &amp; Videos\Morenci 012815\P1280016.JPG"/>
          <p:cNvPicPr/>
          <p:nvPr/>
        </p:nvPicPr>
        <p:blipFill rotWithShape="1">
          <a:blip r:embed="rId5" cstate="print">
            <a:extLst>
              <a:ext uri="{28A0092B-C50C-407E-A947-70E740481C1C}">
                <a14:useLocalDpi xmlns:a14="http://schemas.microsoft.com/office/drawing/2010/main" val="0"/>
              </a:ext>
            </a:extLst>
          </a:blip>
          <a:srcRect l="20806" b="14452"/>
          <a:stretch/>
        </p:blipFill>
        <p:spPr bwMode="auto">
          <a:xfrm>
            <a:off x="5744272" y="3023615"/>
            <a:ext cx="2266524" cy="1765359"/>
          </a:xfrm>
          <a:prstGeom prst="rect">
            <a:avLst/>
          </a:prstGeom>
          <a:noFill/>
          <a:ln>
            <a:solidFill>
              <a:sysClr val="windowText" lastClr="000000"/>
            </a:solidFill>
          </a:ln>
          <a:extLst>
            <a:ext uri="{53640926-AAD7-44D8-BBD7-CCE9431645EC}">
              <a14:shadowObscured xmlns:a14="http://schemas.microsoft.com/office/drawing/2010/main"/>
            </a:ext>
          </a:extLst>
        </p:spPr>
      </p:pic>
      <p:sp>
        <p:nvSpPr>
          <p:cNvPr id="10" name="Text Placeholder 4"/>
          <p:cNvSpPr txBox="1">
            <a:spLocks/>
          </p:cNvSpPr>
          <p:nvPr/>
        </p:nvSpPr>
        <p:spPr>
          <a:xfrm>
            <a:off x="358484" y="116711"/>
            <a:ext cx="6236970" cy="7637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B0F0"/>
              </a:buClr>
              <a:buFont typeface="Wingdings" panose="05000000000000000000" pitchFamily="2" charset="2"/>
              <a:buNone/>
              <a:defRPr sz="3000" kern="1200">
                <a:solidFill>
                  <a:srgbClr val="00B0F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smtClean="0">
                <a:solidFill>
                  <a:srgbClr val="0099CC"/>
                </a:solidFill>
              </a:rPr>
              <a:t>Component Identification and Systems</a:t>
            </a:r>
            <a:endParaRPr lang="en-US" dirty="0">
              <a:solidFill>
                <a:srgbClr val="0099CC"/>
              </a:solidFill>
            </a:endParaRPr>
          </a:p>
        </p:txBody>
      </p:sp>
    </p:spTree>
    <p:extLst>
      <p:ext uri="{BB962C8B-B14F-4D97-AF65-F5344CB8AC3E}">
        <p14:creationId xmlns:p14="http://schemas.microsoft.com/office/powerpoint/2010/main" val="38255914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71</a:t>
            </a:fld>
            <a:endParaRPr lang="en-US" dirty="0"/>
          </a:p>
        </p:txBody>
      </p:sp>
      <p:sp>
        <p:nvSpPr>
          <p:cNvPr id="4" name="Text Placeholder 3"/>
          <p:cNvSpPr>
            <a:spLocks noGrp="1"/>
          </p:cNvSpPr>
          <p:nvPr>
            <p:ph type="body" sz="quarter" idx="14"/>
          </p:nvPr>
        </p:nvSpPr>
        <p:spPr>
          <a:xfrm>
            <a:off x="348093" y="1368829"/>
            <a:ext cx="651752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Each group will receive a topic (anchors, </a:t>
            </a:r>
            <a:r>
              <a:rPr lang="en-US" dirty="0" smtClean="0">
                <a:solidFill>
                  <a:prstClr val="black"/>
                </a:solidFill>
              </a:rPr>
              <a:t>body wear, or connecting devices)</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 the </a:t>
            </a:r>
            <a:r>
              <a:rPr lang="en-US" dirty="0" smtClean="0">
                <a:solidFill>
                  <a:prstClr val="black"/>
                </a:solidFill>
              </a:rPr>
              <a:t>worksheet (SG p. 50)</a:t>
            </a:r>
            <a:endParaRPr lang="en-US" dirty="0">
              <a:solidFill>
                <a:prstClr val="black"/>
              </a:solidFill>
            </a:endParaRPr>
          </a:p>
          <a:p>
            <a:pPr marL="457200" lvl="0" indent="-457200">
              <a:buFont typeface="+mj-lt"/>
              <a:buAutoNum type="arabicPeriod"/>
            </a:pPr>
            <a:r>
              <a:rPr lang="en-US" dirty="0">
                <a:solidFill>
                  <a:prstClr val="black"/>
                </a:solidFill>
              </a:rPr>
              <a:t>Identify the components on each item within that topic</a:t>
            </a:r>
          </a:p>
          <a:p>
            <a:pPr marL="457200" lvl="0" indent="-457200">
              <a:buFont typeface="+mj-lt"/>
              <a:buAutoNum type="arabicPeriod"/>
            </a:pPr>
            <a:r>
              <a:rPr lang="en-US" dirty="0">
                <a:solidFill>
                  <a:prstClr val="black"/>
                </a:solidFill>
              </a:rPr>
              <a:t>Are there any limitations, or pros and cons for using these items?</a:t>
            </a:r>
          </a:p>
          <a:p>
            <a:pPr marL="457200" lvl="0" indent="-457200">
              <a:buFont typeface="+mj-lt"/>
              <a:buAutoNum type="arabicPeriod"/>
            </a:pPr>
            <a:r>
              <a:rPr lang="en-US" dirty="0">
                <a:solidFill>
                  <a:prstClr val="black"/>
                </a:solidFill>
              </a:rPr>
              <a:t>Prepare to teach back to the class on your topic</a:t>
            </a:r>
          </a:p>
          <a:p>
            <a:pPr marL="0" indent="0">
              <a:buNone/>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Name Those Components</a:t>
            </a:r>
            <a:endParaRPr lang="en-US" dirty="0"/>
          </a:p>
        </p:txBody>
      </p:sp>
      <p:sp>
        <p:nvSpPr>
          <p:cNvPr id="6" name="Rectangle 5"/>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5</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5543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72</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r>
              <a:rPr lang="en-US" dirty="0" smtClean="0"/>
              <a:t>Why is it important to know the components of the system you are using?</a:t>
            </a:r>
          </a:p>
          <a:p>
            <a:r>
              <a:rPr lang="en-US" dirty="0" smtClean="0"/>
              <a:t>How can you apply this knowledge to your daily work activities?</a:t>
            </a:r>
          </a:p>
          <a:p>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Debrief</a:t>
            </a:r>
            <a:endParaRPr lang="en-US" dirty="0"/>
          </a:p>
        </p:txBody>
      </p:sp>
    </p:spTree>
    <p:extLst>
      <p:ext uri="{BB962C8B-B14F-4D97-AF65-F5344CB8AC3E}">
        <p14:creationId xmlns:p14="http://schemas.microsoft.com/office/powerpoint/2010/main" val="1869435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73</a:t>
            </a:fld>
            <a:endParaRPr lang="en-US" dirty="0"/>
          </a:p>
        </p:txBody>
      </p:sp>
      <p:sp>
        <p:nvSpPr>
          <p:cNvPr id="4" name="Text Placeholder 3"/>
          <p:cNvSpPr>
            <a:spLocks noGrp="1"/>
          </p:cNvSpPr>
          <p:nvPr>
            <p:ph type="body" sz="quarter" idx="14"/>
          </p:nvPr>
        </p:nvSpPr>
        <p:spPr>
          <a:xfrm>
            <a:off x="358483" y="1348047"/>
            <a:ext cx="6507137"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Quiz (SG p. 51)</a:t>
            </a:r>
            <a:endParaRPr lang="en-US" dirty="0">
              <a:solidFill>
                <a:prstClr val="black"/>
              </a:solidFill>
            </a:endParaRPr>
          </a:p>
          <a:p>
            <a:pPr marL="457200" lvl="0" indent="-457200">
              <a:buFont typeface="+mj-lt"/>
              <a:buAutoNum type="arabicPeriod"/>
            </a:pPr>
            <a:r>
              <a:rPr lang="en-US" dirty="0">
                <a:solidFill>
                  <a:prstClr val="black"/>
                </a:solidFill>
              </a:rPr>
              <a:t>Take five minutes to complete</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58483" y="615474"/>
            <a:ext cx="6236970" cy="763746"/>
          </a:xfrm>
        </p:spPr>
        <p:txBody>
          <a:bodyPr>
            <a:noAutofit/>
          </a:bodyPr>
          <a:lstStyle/>
          <a:p>
            <a:r>
              <a:rPr lang="en-US" dirty="0" smtClean="0"/>
              <a:t>Module 3 Quiz</a:t>
            </a:r>
            <a:endParaRPr lang="en-US" dirty="0"/>
          </a:p>
        </p:txBody>
      </p:sp>
      <p:sp>
        <p:nvSpPr>
          <p:cNvPr id="6" name="Rectangle 5"/>
          <p:cNvSpPr/>
          <p:nvPr/>
        </p:nvSpPr>
        <p:spPr>
          <a:xfrm>
            <a:off x="7291953" y="0"/>
            <a:ext cx="1852047"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Quiz</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8898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74</a:t>
            </a:fld>
            <a:endParaRPr lang="en-US" dirty="0"/>
          </a:p>
        </p:txBody>
      </p:sp>
      <p:sp>
        <p:nvSpPr>
          <p:cNvPr id="4" name="Text Placeholder 3"/>
          <p:cNvSpPr>
            <a:spLocks noGrp="1"/>
          </p:cNvSpPr>
          <p:nvPr>
            <p:ph type="body" sz="quarter" idx="14"/>
          </p:nvPr>
        </p:nvSpPr>
        <p:spPr>
          <a:xfrm>
            <a:off x="358485" y="1341970"/>
            <a:ext cx="6507136" cy="4686618"/>
          </a:xfrm>
        </p:spPr>
        <p:txBody>
          <a:bodyPr>
            <a:normAutofit fontScale="92500"/>
          </a:bodyPr>
          <a:lstStyle/>
          <a:p>
            <a:pPr marL="457200" indent="-457200">
              <a:buFont typeface="+mj-lt"/>
              <a:buAutoNum type="arabicPeriod"/>
            </a:pPr>
            <a:r>
              <a:rPr lang="en-US" dirty="0" smtClean="0"/>
              <a:t>Sometimes is equipped with an energy absorber  </a:t>
            </a:r>
            <a:endParaRPr lang="en-US" dirty="0" smtClean="0">
              <a:solidFill>
                <a:srgbClr val="C00000"/>
              </a:solidFill>
            </a:endParaRPr>
          </a:p>
          <a:p>
            <a:pPr marL="457200" indent="-457200">
              <a:buFont typeface="+mj-lt"/>
              <a:buAutoNum type="arabicPeriod"/>
            </a:pPr>
            <a:r>
              <a:rPr lang="en-US" dirty="0" smtClean="0"/>
              <a:t>Only secure around the waist and cannot be used in a fall protection system  </a:t>
            </a:r>
          </a:p>
          <a:p>
            <a:pPr marL="457200" indent="-457200">
              <a:buFont typeface="+mj-lt"/>
              <a:buAutoNum type="arabicPeriod"/>
            </a:pPr>
            <a:r>
              <a:rPr lang="en-US" dirty="0" smtClean="0"/>
              <a:t>Temporary anchorage connector used as an anchor point when working on structural supports  </a:t>
            </a:r>
          </a:p>
          <a:p>
            <a:pPr marL="457200" indent="-457200">
              <a:buFont typeface="+mj-lt"/>
              <a:buAutoNum type="arabicPeriod"/>
            </a:pPr>
            <a:r>
              <a:rPr lang="en-US" dirty="0" smtClean="0"/>
              <a:t>Connection point between your lanyard and your harness  </a:t>
            </a:r>
          </a:p>
          <a:p>
            <a:pPr marL="457200" indent="-457200">
              <a:buFont typeface="+mj-lt"/>
              <a:buAutoNum type="arabicPeriod"/>
            </a:pPr>
            <a:r>
              <a:rPr lang="en-US" dirty="0" smtClean="0"/>
              <a:t>A mobile anchor point that secures to a lifeline  </a:t>
            </a:r>
          </a:p>
          <a:p>
            <a:pPr marL="457200" indent="-457200">
              <a:buFont typeface="+mj-lt"/>
              <a:buAutoNum type="arabicPeriod"/>
            </a:pPr>
            <a:r>
              <a:rPr lang="en-US" dirty="0" smtClean="0"/>
              <a:t>Self-closing or self-locking connectors that are able to withstand 5000 lbs. of force  </a:t>
            </a:r>
          </a:p>
          <a:p>
            <a:pPr marL="457200" indent="-457200">
              <a:buFont typeface="+mj-lt"/>
              <a:buAutoNum type="arabicPeriod"/>
            </a:pPr>
            <a:r>
              <a:rPr lang="en-US" dirty="0" smtClean="0"/>
              <a:t>Designed to distribute the shock evenly throughout the body and keep employee in an upright position once a fall has occurred  </a:t>
            </a:r>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dirty="0" smtClean="0"/>
              <a:t>Module 3 Quiz</a:t>
            </a:r>
            <a:endParaRPr lang="en-US" dirty="0"/>
          </a:p>
        </p:txBody>
      </p:sp>
      <p:sp>
        <p:nvSpPr>
          <p:cNvPr id="6" name="Rectangle 5"/>
          <p:cNvSpPr/>
          <p:nvPr/>
        </p:nvSpPr>
        <p:spPr>
          <a:xfrm>
            <a:off x="6342740" y="1325825"/>
            <a:ext cx="1406214"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I: Lanyard</a:t>
            </a:r>
            <a:endParaRPr lang="en-US" b="1" dirty="0">
              <a:solidFill>
                <a:srgbClr val="0099CC"/>
              </a:solidFill>
              <a:latin typeface="Arial" panose="020B0604020202020204" pitchFamily="34" charset="0"/>
              <a:cs typeface="Arial" panose="020B0604020202020204" pitchFamily="34" charset="0"/>
            </a:endParaRPr>
          </a:p>
        </p:txBody>
      </p:sp>
      <p:sp>
        <p:nvSpPr>
          <p:cNvPr id="7" name="Rectangle 6"/>
          <p:cNvSpPr/>
          <p:nvPr/>
        </p:nvSpPr>
        <p:spPr>
          <a:xfrm>
            <a:off x="3539316" y="2005954"/>
            <a:ext cx="1618838"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C: Body belt</a:t>
            </a:r>
            <a:endParaRPr lang="en-US" b="1" dirty="0">
              <a:solidFill>
                <a:srgbClr val="0099CC"/>
              </a:solidFill>
              <a:latin typeface="Arial" panose="020B0604020202020204" pitchFamily="34" charset="0"/>
              <a:cs typeface="Arial" panose="020B0604020202020204" pitchFamily="34" charset="0"/>
            </a:endParaRPr>
          </a:p>
        </p:txBody>
      </p:sp>
      <p:sp>
        <p:nvSpPr>
          <p:cNvPr id="8" name="Rectangle 7"/>
          <p:cNvSpPr/>
          <p:nvPr/>
        </p:nvSpPr>
        <p:spPr>
          <a:xfrm>
            <a:off x="5626394" y="2670647"/>
            <a:ext cx="1794313"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A: Beam strap</a:t>
            </a:r>
            <a:endParaRPr lang="en-US" b="1" dirty="0">
              <a:solidFill>
                <a:srgbClr val="0099CC"/>
              </a:solidFill>
              <a:latin typeface="Arial" panose="020B0604020202020204" pitchFamily="34" charset="0"/>
              <a:cs typeface="Arial" panose="020B0604020202020204" pitchFamily="34" charset="0"/>
            </a:endParaRPr>
          </a:p>
        </p:txBody>
      </p:sp>
      <p:sp>
        <p:nvSpPr>
          <p:cNvPr id="9" name="Rectangle 8"/>
          <p:cNvSpPr/>
          <p:nvPr/>
        </p:nvSpPr>
        <p:spPr>
          <a:xfrm>
            <a:off x="1858017" y="3346930"/>
            <a:ext cx="1307214"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L: D-ring</a:t>
            </a:r>
            <a:endParaRPr lang="en-US" b="1" dirty="0">
              <a:solidFill>
                <a:srgbClr val="0099CC"/>
              </a:solidFill>
              <a:latin typeface="Arial" panose="020B0604020202020204" pitchFamily="34" charset="0"/>
              <a:cs typeface="Arial" panose="020B0604020202020204" pitchFamily="34" charset="0"/>
            </a:endParaRPr>
          </a:p>
        </p:txBody>
      </p:sp>
      <p:sp>
        <p:nvSpPr>
          <p:cNvPr id="10" name="Rectangle 9"/>
          <p:cNvSpPr/>
          <p:nvPr/>
        </p:nvSpPr>
        <p:spPr>
          <a:xfrm>
            <a:off x="6118513" y="3762719"/>
            <a:ext cx="1700779"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J: Rope grab</a:t>
            </a:r>
            <a:endParaRPr lang="en-US" b="1" dirty="0">
              <a:solidFill>
                <a:srgbClr val="0099CC"/>
              </a:solidFill>
              <a:latin typeface="Arial" panose="020B0604020202020204" pitchFamily="34" charset="0"/>
              <a:cs typeface="Arial" panose="020B0604020202020204" pitchFamily="34" charset="0"/>
            </a:endParaRPr>
          </a:p>
        </p:txBody>
      </p:sp>
      <p:sp>
        <p:nvSpPr>
          <p:cNvPr id="11" name="Rectangle 10"/>
          <p:cNvSpPr/>
          <p:nvPr/>
        </p:nvSpPr>
        <p:spPr>
          <a:xfrm>
            <a:off x="4323380" y="4432358"/>
            <a:ext cx="1537251"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F: Carabiner</a:t>
            </a:r>
            <a:endParaRPr lang="en-US" b="1" dirty="0">
              <a:solidFill>
                <a:srgbClr val="0099CC"/>
              </a:solidFill>
              <a:latin typeface="Arial" panose="020B0604020202020204" pitchFamily="34" charset="0"/>
              <a:cs typeface="Arial" panose="020B0604020202020204" pitchFamily="34" charset="0"/>
            </a:endParaRPr>
          </a:p>
        </p:txBody>
      </p:sp>
      <p:sp>
        <p:nvSpPr>
          <p:cNvPr id="12" name="Rectangle 11"/>
          <p:cNvSpPr/>
          <p:nvPr/>
        </p:nvSpPr>
        <p:spPr>
          <a:xfrm>
            <a:off x="3657584" y="5383296"/>
            <a:ext cx="2457466" cy="3671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99CC"/>
                </a:solidFill>
                <a:latin typeface="Arial" panose="020B0604020202020204" pitchFamily="34" charset="0"/>
                <a:cs typeface="Arial" panose="020B0604020202020204" pitchFamily="34" charset="0"/>
              </a:rPr>
              <a:t>H: Full body harness</a:t>
            </a:r>
            <a:endParaRPr lang="en-US" b="1"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60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75</a:t>
            </a:fld>
            <a:endParaRPr lang="en-US" dirty="0"/>
          </a:p>
        </p:txBody>
      </p:sp>
      <p:sp>
        <p:nvSpPr>
          <p:cNvPr id="4" name="Text Placeholder 3"/>
          <p:cNvSpPr>
            <a:spLocks noGrp="1"/>
          </p:cNvSpPr>
          <p:nvPr>
            <p:ph type="body" sz="quarter" idx="14"/>
          </p:nvPr>
        </p:nvSpPr>
        <p:spPr>
          <a:xfrm>
            <a:off x="358485" y="1341970"/>
            <a:ext cx="6507136" cy="4686618"/>
          </a:xfrm>
        </p:spPr>
        <p:txBody>
          <a:bodyPr/>
          <a:lstStyle/>
          <a:p>
            <a:pPr marL="457200" indent="-457200">
              <a:buFont typeface="+mj-lt"/>
              <a:buAutoNum type="arabicPeriod" startAt="8"/>
            </a:pPr>
            <a:r>
              <a:rPr lang="en-US" dirty="0" smtClean="0"/>
              <a:t>What are the ABCs?</a:t>
            </a:r>
          </a:p>
          <a:p>
            <a:pPr marL="914400" lvl="1" indent="-457200">
              <a:buFont typeface="+mj-lt"/>
              <a:buAutoNum type="alphaLcPeriod"/>
            </a:pPr>
            <a:r>
              <a:rPr lang="en-US" dirty="0" smtClean="0"/>
              <a:t>Anchor </a:t>
            </a:r>
            <a:r>
              <a:rPr lang="en-US" dirty="0"/>
              <a:t>points, body wear, connecting devices</a:t>
            </a:r>
          </a:p>
          <a:p>
            <a:pPr marL="914400" lvl="1" indent="-457200">
              <a:buFont typeface="+mj-lt"/>
              <a:buAutoNum type="alphaLcPeriod"/>
            </a:pPr>
            <a:r>
              <a:rPr lang="en-US" dirty="0" smtClean="0"/>
              <a:t>Anchor </a:t>
            </a:r>
            <a:r>
              <a:rPr lang="en-US" dirty="0"/>
              <a:t>points, body armor, communication plan</a:t>
            </a:r>
          </a:p>
          <a:p>
            <a:pPr marL="914400" lvl="1" indent="-457200">
              <a:buFont typeface="+mj-lt"/>
              <a:buAutoNum type="alphaLcPeriod"/>
            </a:pPr>
            <a:r>
              <a:rPr lang="en-US" dirty="0" smtClean="0"/>
              <a:t>Anchorage </a:t>
            </a:r>
            <a:r>
              <a:rPr lang="en-US" dirty="0"/>
              <a:t>points, body harnesses, company policy</a:t>
            </a:r>
          </a:p>
          <a:p>
            <a:pPr marL="914400" lvl="1" indent="-457200">
              <a:buFont typeface="+mj-lt"/>
              <a:buAutoNum type="alphaLcPeriod"/>
            </a:pPr>
            <a:r>
              <a:rPr lang="en-US" dirty="0" smtClean="0"/>
              <a:t>Aerial </a:t>
            </a:r>
            <a:r>
              <a:rPr lang="en-US" dirty="0"/>
              <a:t>platforms, body harnesses, connecting devices</a:t>
            </a:r>
          </a:p>
          <a:p>
            <a:pPr marL="457200" indent="-457200">
              <a:buFont typeface="+mj-lt"/>
              <a:buAutoNum type="alphaLcPeriod"/>
            </a:pPr>
            <a:endParaRPr lang="en-US" dirty="0"/>
          </a:p>
        </p:txBody>
      </p:sp>
      <p:sp>
        <p:nvSpPr>
          <p:cNvPr id="5" name="Text Placeholder 4"/>
          <p:cNvSpPr>
            <a:spLocks noGrp="1"/>
          </p:cNvSpPr>
          <p:nvPr>
            <p:ph type="body" sz="quarter" idx="15"/>
          </p:nvPr>
        </p:nvSpPr>
        <p:spPr>
          <a:xfrm>
            <a:off x="358484" y="615474"/>
            <a:ext cx="6236970" cy="763746"/>
          </a:xfrm>
        </p:spPr>
        <p:txBody>
          <a:bodyPr/>
          <a:lstStyle/>
          <a:p>
            <a:r>
              <a:rPr lang="en-US" dirty="0" smtClean="0"/>
              <a:t>Module 3 Quiz</a:t>
            </a:r>
            <a:endParaRPr lang="en-US" dirty="0"/>
          </a:p>
        </p:txBody>
      </p:sp>
      <p:sp>
        <p:nvSpPr>
          <p:cNvPr id="14" name="Oval 13"/>
          <p:cNvSpPr/>
          <p:nvPr/>
        </p:nvSpPr>
        <p:spPr>
          <a:xfrm>
            <a:off x="819080" y="1744745"/>
            <a:ext cx="403446" cy="3530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5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DEPARTMENTS\Safety\_Safety Courses\_Working at Heights\5_Pictures &amp; Videos\Morenci 012815\DSCN0377.JPG"/>
          <p:cNvPicPr/>
          <p:nvPr/>
        </p:nvPicPr>
        <p:blipFill rotWithShape="1">
          <a:blip r:embed="rId3" cstate="print">
            <a:extLst>
              <a:ext uri="{28A0092B-C50C-407E-A947-70E740481C1C}">
                <a14:useLocalDpi xmlns:a14="http://schemas.microsoft.com/office/drawing/2010/main" val="0"/>
              </a:ext>
            </a:extLst>
          </a:blip>
          <a:srcRect r="7756"/>
          <a:stretch/>
        </p:blipFill>
        <p:spPr bwMode="auto">
          <a:xfrm>
            <a:off x="-1" y="0"/>
            <a:ext cx="8447809" cy="6858000"/>
          </a:xfrm>
          <a:prstGeom prst="rect">
            <a:avLst/>
          </a:prstGeom>
          <a:noFill/>
          <a:ln>
            <a:noFill/>
          </a:ln>
        </p:spPr>
      </p:pic>
      <p:sp>
        <p:nvSpPr>
          <p:cNvPr id="4" name="Rectangle 3"/>
          <p:cNvSpPr/>
          <p:nvPr/>
        </p:nvSpPr>
        <p:spPr>
          <a:xfrm>
            <a:off x="7326321" y="0"/>
            <a:ext cx="18167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rot="16200000">
            <a:off x="5059350" y="2659645"/>
            <a:ext cx="6313462" cy="994172"/>
          </a:xfrm>
        </p:spPr>
        <p:txBody>
          <a:bodyPr>
            <a:normAutofit/>
          </a:bodyPr>
          <a:lstStyle/>
          <a:p>
            <a:r>
              <a:rPr lang="en-US" sz="3000" dirty="0" smtClean="0">
                <a:solidFill>
                  <a:srgbClr val="0099CC"/>
                </a:solidFill>
                <a:latin typeface="Arial Black" panose="020B0A04020102020204" pitchFamily="34" charset="0"/>
              </a:rPr>
              <a:t>MODULE 4: </a:t>
            </a:r>
            <a:r>
              <a:rPr lang="en-US" sz="3000" dirty="0">
                <a:solidFill>
                  <a:srgbClr val="0099CC"/>
                </a:solidFill>
                <a:latin typeface="Arial Black" panose="020B0A04020102020204" pitchFamily="34" charset="0"/>
              </a:rPr>
              <a:t>Inspection and Storage</a:t>
            </a:r>
          </a:p>
        </p:txBody>
      </p:sp>
    </p:spTree>
    <p:extLst>
      <p:ext uri="{BB962C8B-B14F-4D97-AF65-F5344CB8AC3E}">
        <p14:creationId xmlns:p14="http://schemas.microsoft.com/office/powerpoint/2010/main" val="26190164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77</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Inspections</a:t>
            </a:r>
          </a:p>
          <a:p>
            <a:r>
              <a:rPr lang="en-US" dirty="0" smtClean="0"/>
              <a:t>Purpose:  Inspections are a means of lengthening the life of equipment and proactively catching any issues before they occur.</a:t>
            </a:r>
          </a:p>
          <a:p>
            <a:endParaRPr lang="en-US" dirty="0"/>
          </a:p>
          <a:p>
            <a:pPr marL="0" indent="0">
              <a:buNone/>
            </a:pPr>
            <a:r>
              <a:rPr lang="en-US" dirty="0" smtClean="0"/>
              <a:t>Harness: What to look for</a:t>
            </a:r>
          </a:p>
          <a:p>
            <a:r>
              <a:rPr lang="en-US" dirty="0" smtClean="0"/>
              <a:t>Review </a:t>
            </a:r>
            <a:r>
              <a:rPr lang="en-US" dirty="0"/>
              <a:t>the </a:t>
            </a:r>
            <a:r>
              <a:rPr lang="en-US" dirty="0" smtClean="0"/>
              <a:t>table with components of a harness and what to inspect (SG p. 57)</a:t>
            </a:r>
            <a:endParaRPr lang="en-US" dirty="0"/>
          </a:p>
          <a:p>
            <a:endParaRPr lang="en-US" dirty="0" smtClean="0"/>
          </a:p>
          <a:p>
            <a:pPr marL="0" indent="0">
              <a:buNone/>
            </a:pP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Tree>
    <p:extLst>
      <p:ext uri="{BB962C8B-B14F-4D97-AF65-F5344CB8AC3E}">
        <p14:creationId xmlns:p14="http://schemas.microsoft.com/office/powerpoint/2010/main" val="33447275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78</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Harness Inspection</a:t>
            </a:r>
          </a:p>
          <a:p>
            <a:pPr marL="342900" indent="-342900">
              <a:buFont typeface="+mj-lt"/>
              <a:buAutoNum type="arabicPeriod"/>
            </a:pPr>
            <a:r>
              <a:rPr lang="en-US" dirty="0" smtClean="0"/>
              <a:t>Hold harness by the D-ring</a:t>
            </a:r>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pic>
        <p:nvPicPr>
          <p:cNvPr id="6" name="Picture 5" descr="T:\DEPARTMENTS\Safety\_Safety Courses\_Working at Heights\5_Pictures &amp; Videos\Module 3-Inspection and Storage\Inspection &amp; Storage\DSCN0944.JPG"/>
          <p:cNvPicPr/>
          <p:nvPr/>
        </p:nvPicPr>
        <p:blipFill rotWithShape="1">
          <a:blip r:embed="rId3" cstate="print">
            <a:extLst>
              <a:ext uri="{28A0092B-C50C-407E-A947-70E740481C1C}">
                <a14:useLocalDpi xmlns:a14="http://schemas.microsoft.com/office/drawing/2010/main" val="0"/>
              </a:ext>
            </a:extLst>
          </a:blip>
          <a:srcRect r="2428"/>
          <a:stretch/>
        </p:blipFill>
        <p:spPr bwMode="auto">
          <a:xfrm>
            <a:off x="486554" y="2332658"/>
            <a:ext cx="2765801" cy="3474720"/>
          </a:xfrm>
          <a:prstGeom prst="rect">
            <a:avLst/>
          </a:prstGeom>
          <a:noFill/>
          <a:ln>
            <a:solidFill>
              <a:schemeClr val="tx1"/>
            </a:solidFill>
          </a:ln>
        </p:spPr>
      </p:pic>
    </p:spTree>
    <p:extLst>
      <p:ext uri="{BB962C8B-B14F-4D97-AF65-F5344CB8AC3E}">
        <p14:creationId xmlns:p14="http://schemas.microsoft.com/office/powerpoint/2010/main" val="9407167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79</a:t>
            </a:fld>
            <a:endParaRPr lang="en-US" dirty="0"/>
          </a:p>
        </p:txBody>
      </p:sp>
      <p:sp>
        <p:nvSpPr>
          <p:cNvPr id="4" name="Text Placeholder 3"/>
          <p:cNvSpPr>
            <a:spLocks noGrp="1"/>
          </p:cNvSpPr>
          <p:nvPr>
            <p:ph type="body" sz="quarter" idx="14"/>
          </p:nvPr>
        </p:nvSpPr>
        <p:spPr>
          <a:xfrm>
            <a:off x="348093" y="1348047"/>
            <a:ext cx="3497997" cy="4686618"/>
          </a:xfrm>
        </p:spPr>
        <p:txBody>
          <a:bodyPr/>
          <a:lstStyle/>
          <a:p>
            <a:pPr marL="342900" indent="-342900">
              <a:buFont typeface="+mj-lt"/>
              <a:buAutoNum type="arabicPeriod" startAt="2"/>
            </a:pPr>
            <a:r>
              <a:rPr lang="en-US" dirty="0" smtClean="0"/>
              <a:t>Inspect for deterioration of webbing or hardware</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
        <p:nvSpPr>
          <p:cNvPr id="10" name="Text Placeholder 3"/>
          <p:cNvSpPr txBox="1">
            <a:spLocks/>
          </p:cNvSpPr>
          <p:nvPr/>
        </p:nvSpPr>
        <p:spPr>
          <a:xfrm>
            <a:off x="3903517" y="1348047"/>
            <a:ext cx="3034840" cy="468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3"/>
            </a:pPr>
            <a:r>
              <a:rPr lang="en-US" dirty="0" smtClean="0"/>
              <a:t>Is the manufacturer label legible?</a:t>
            </a:r>
            <a:endParaRPr lang="en-US" dirty="0"/>
          </a:p>
        </p:txBody>
      </p:sp>
      <p:pic>
        <p:nvPicPr>
          <p:cNvPr id="11" name="Picture 10" descr="T:\DEPARTMENTS\Safety\_Safety Courses\_Working at Heights\5_Pictures &amp; Videos\Module 3-Inspection and Storage\Inspection &amp; Storage\DSCN0952.JPG"/>
          <p:cNvPicPr/>
          <p:nvPr/>
        </p:nvPicPr>
        <p:blipFill rotWithShape="1">
          <a:blip r:embed="rId3" cstate="print">
            <a:extLst>
              <a:ext uri="{28A0092B-C50C-407E-A947-70E740481C1C}">
                <a14:useLocalDpi xmlns:a14="http://schemas.microsoft.com/office/drawing/2010/main" val="0"/>
              </a:ext>
            </a:extLst>
          </a:blip>
          <a:srcRect r="2765"/>
          <a:stretch/>
        </p:blipFill>
        <p:spPr bwMode="auto">
          <a:xfrm>
            <a:off x="489632" y="2326983"/>
            <a:ext cx="2762723" cy="3478849"/>
          </a:xfrm>
          <a:prstGeom prst="rect">
            <a:avLst/>
          </a:prstGeom>
          <a:noFill/>
          <a:ln>
            <a:solidFill>
              <a:schemeClr val="tx1"/>
            </a:solidFill>
          </a:ln>
        </p:spPr>
      </p:pic>
      <p:pic>
        <p:nvPicPr>
          <p:cNvPr id="12" name="Picture 11" descr="T:\DEPARTMENTS\Safety\_Safety Courses\_Working at Heights\5_Pictures &amp; Videos\Module 3-Inspection and Storage\Inspection &amp; Storage\DSCN094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3910" y="2326982"/>
            <a:ext cx="2676627" cy="3478849"/>
          </a:xfrm>
          <a:prstGeom prst="rect">
            <a:avLst/>
          </a:prstGeom>
          <a:noFill/>
          <a:ln>
            <a:solidFill>
              <a:schemeClr val="tx1"/>
            </a:solidFill>
          </a:ln>
        </p:spPr>
      </p:pic>
    </p:spTree>
    <p:extLst>
      <p:ext uri="{BB962C8B-B14F-4D97-AF65-F5344CB8AC3E}">
        <p14:creationId xmlns:p14="http://schemas.microsoft.com/office/powerpoint/2010/main" val="3886493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05244" y="1216727"/>
            <a:ext cx="6428853" cy="3477875"/>
          </a:xfrm>
          <a:prstGeom prst="rect">
            <a:avLst/>
          </a:prstGeom>
          <a:noFill/>
        </p:spPr>
        <p:txBody>
          <a:bodyPr wrap="square" rtlCol="0">
            <a:spAutoFit/>
          </a:bodyPr>
          <a:lstStyle/>
          <a:p>
            <a:pPr>
              <a:lnSpc>
                <a:spcPct val="150000"/>
              </a:lnSpc>
              <a:buClr>
                <a:srgbClr val="00B0F0"/>
              </a:buClr>
            </a:pPr>
            <a:r>
              <a:rPr lang="en-US" sz="2200" dirty="0" smtClean="0">
                <a:latin typeface="Arial" panose="020B0604020202020204" pitchFamily="34" charset="0"/>
                <a:cs typeface="Arial" panose="020B0604020202020204" pitchFamily="34" charset="0"/>
              </a:rPr>
              <a:t>Module 7:  Other Working at Height Systems</a:t>
            </a:r>
            <a:endParaRPr lang="en-US" sz="2200" dirty="0">
              <a:latin typeface="Arial" panose="020B0604020202020204" pitchFamily="34" charset="0"/>
              <a:cs typeface="Arial" panose="020B0604020202020204" pitchFamily="34" charset="0"/>
            </a:endParaRP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Discuss the other types of equipment used to work at heights.</a:t>
            </a:r>
          </a:p>
          <a:p>
            <a:pPr>
              <a:lnSpc>
                <a:spcPct val="150000"/>
              </a:lnSpc>
              <a:buClr>
                <a:srgbClr val="00B0F0"/>
              </a:buClr>
            </a:pPr>
            <a:endParaRPr lang="en-US" sz="2200" dirty="0" smtClean="0">
              <a:latin typeface="Arial" panose="020B0604020202020204" pitchFamily="34" charset="0"/>
              <a:cs typeface="Arial" panose="020B0604020202020204" pitchFamily="34" charset="0"/>
            </a:endParaRPr>
          </a:p>
          <a:p>
            <a:pPr>
              <a:lnSpc>
                <a:spcPct val="150000"/>
              </a:lnSpc>
              <a:buClr>
                <a:srgbClr val="00B0F0"/>
              </a:buClr>
            </a:pPr>
            <a:r>
              <a:rPr lang="en-US" sz="2200" dirty="0">
                <a:latin typeface="Arial" panose="020B0604020202020204" pitchFamily="34" charset="0"/>
                <a:cs typeface="Arial" panose="020B0604020202020204" pitchFamily="34" charset="0"/>
              </a:rPr>
              <a:t>Module 8:  Rescue</a:t>
            </a:r>
          </a:p>
          <a:p>
            <a:pPr marL="342900" indent="-342900">
              <a:buClr>
                <a:srgbClr val="00B0F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Describe </a:t>
            </a:r>
            <a:r>
              <a:rPr lang="en-US" sz="2200" dirty="0">
                <a:latin typeface="Arial" panose="020B0604020202020204" pitchFamily="34" charset="0"/>
                <a:cs typeface="Arial" panose="020B0604020202020204" pitchFamily="34" charset="0"/>
              </a:rPr>
              <a:t>the components of a rescue plan.</a:t>
            </a:r>
          </a:p>
          <a:p>
            <a:pPr marL="342900" indent="-342900">
              <a:buClr>
                <a:srgbClr val="00B0F0"/>
              </a:buClr>
              <a:buFont typeface="Wingdings" panose="05000000000000000000" pitchFamily="2" charset="2"/>
              <a:buChar char="§"/>
            </a:pPr>
            <a:r>
              <a:rPr lang="en-US" sz="2200" dirty="0">
                <a:latin typeface="Arial" panose="020B0604020202020204" pitchFamily="34" charset="0"/>
                <a:cs typeface="Arial" panose="020B0604020202020204" pitchFamily="34" charset="0"/>
              </a:rPr>
              <a:t>Demonstrate how to conduct a self-rescue</a:t>
            </a:r>
            <a:r>
              <a:rPr lang="en-US" sz="2200" dirty="0" smtClean="0">
                <a:latin typeface="Arial" panose="020B0604020202020204" pitchFamily="34" charset="0"/>
                <a:cs typeface="Arial" panose="020B0604020202020204" pitchFamily="34" charset="0"/>
              </a:rPr>
              <a:t>.</a:t>
            </a:r>
          </a:p>
          <a:p>
            <a:pPr>
              <a:lnSpc>
                <a:spcPct val="150000"/>
              </a:lnSpc>
              <a:buClr>
                <a:srgbClr val="00B0F0"/>
              </a:buClr>
            </a:pPr>
            <a:endParaRPr lang="en-US" sz="2200" dirty="0">
              <a:latin typeface="Arial" panose="020B0604020202020204" pitchFamily="34" charset="0"/>
              <a:cs typeface="Arial" panose="020B0604020202020204" pitchFamily="34" charset="0"/>
            </a:endParaRPr>
          </a:p>
        </p:txBody>
      </p:sp>
      <p:sp>
        <p:nvSpPr>
          <p:cNvPr id="4" name="Content Placeholder 3"/>
          <p:cNvSpPr txBox="1">
            <a:spLocks noGrp="1"/>
          </p:cNvSpPr>
          <p:nvPr>
            <p:ph idx="1"/>
          </p:nvPr>
        </p:nvSpPr>
        <p:spPr>
          <a:xfrm>
            <a:off x="399423" y="6066255"/>
            <a:ext cx="5180239" cy="189283"/>
          </a:xfrm>
          <a:prstGeom prst="rect">
            <a:avLst/>
          </a:prstGeom>
          <a:noFill/>
        </p:spPr>
        <p:txBody>
          <a:bodyPr wrap="square" rtlCol="0">
            <a:spAutoFit/>
          </a:bodyPr>
          <a:lstStyle/>
          <a:p>
            <a:pPr marL="0" indent="0">
              <a:buNone/>
            </a:pPr>
            <a:r>
              <a:rPr lang="en-US" sz="700" dirty="0" smtClean="0">
                <a:latin typeface="Arial Black" panose="020B0A04020102020204" pitchFamily="34" charset="0"/>
                <a:cs typeface="Arial" panose="020B0604020202020204" pitchFamily="34" charset="0"/>
              </a:rPr>
              <a:t>Working at Heights / SFT FCX1012C</a:t>
            </a:r>
            <a:endParaRPr lang="en-US" sz="700" dirty="0">
              <a:latin typeface="Arial Black" panose="020B0A040201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327439" y="6025804"/>
            <a:ext cx="1813680" cy="273844"/>
          </a:xfrm>
        </p:spPr>
        <p:txBody>
          <a:bodyPr/>
          <a:lstStyle/>
          <a:p>
            <a:pPr algn="ctr"/>
            <a:fld id="{4E106CF0-8FC4-44FB-A4AF-CFA1CEDD85BD}" type="slidenum">
              <a:rPr lang="en-US" smtClean="0">
                <a:ln w="0"/>
                <a:solidFill>
                  <a:schemeClr val="tx1"/>
                </a:solidFill>
                <a:effectLst>
                  <a:outerShdw blurRad="38100" dist="19050" dir="2700000" algn="tl" rotWithShape="0">
                    <a:schemeClr val="dk1">
                      <a:alpha val="40000"/>
                    </a:schemeClr>
                  </a:outerShdw>
                </a:effectLst>
              </a:rPr>
              <a:pPr algn="ctr"/>
              <a:t>8</a:t>
            </a:fld>
            <a:endParaRPr lang="en-US" dirty="0">
              <a:ln w="0"/>
              <a:solidFill>
                <a:schemeClr val="tx1"/>
              </a:solidFill>
              <a:effectLst>
                <a:outerShdw blurRad="38100" dist="19050" dir="2700000" algn="tl" rotWithShape="0">
                  <a:schemeClr val="dk1">
                    <a:alpha val="40000"/>
                  </a:schemeClr>
                </a:outerShdw>
              </a:effectLst>
            </a:endParaRPr>
          </a:p>
        </p:txBody>
      </p:sp>
      <p:sp>
        <p:nvSpPr>
          <p:cNvPr id="8" name="Title 1"/>
          <p:cNvSpPr txBox="1">
            <a:spLocks/>
          </p:cNvSpPr>
          <p:nvPr/>
        </p:nvSpPr>
        <p:spPr>
          <a:xfrm>
            <a:off x="384351" y="374019"/>
            <a:ext cx="875676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rgbClr val="0099CC"/>
                </a:solidFill>
                <a:latin typeface="Arial Black" panose="020B0A04020102020204" pitchFamily="34" charset="0"/>
              </a:rPr>
              <a:t>Learning Objectives</a:t>
            </a:r>
            <a:endParaRPr lang="en-US" sz="3000" dirty="0">
              <a:solidFill>
                <a:srgbClr val="0099CC"/>
              </a:solidFill>
              <a:latin typeface="Arial Black" panose="020B0A04020102020204" pitchFamily="34" charset="0"/>
            </a:endParaRPr>
          </a:p>
        </p:txBody>
      </p:sp>
      <p:cxnSp>
        <p:nvCxnSpPr>
          <p:cNvPr id="11" name="Straight Connector 10"/>
          <p:cNvCxnSpPr/>
          <p:nvPr/>
        </p:nvCxnSpPr>
        <p:spPr>
          <a:xfrm>
            <a:off x="0" y="1102426"/>
            <a:ext cx="6834098" cy="0"/>
          </a:xfrm>
          <a:prstGeom prst="line">
            <a:avLst/>
          </a:prstGeom>
        </p:spPr>
        <p:style>
          <a:lnRef idx="3">
            <a:schemeClr val="dk1"/>
          </a:lnRef>
          <a:fillRef idx="0">
            <a:schemeClr val="dk1"/>
          </a:fillRef>
          <a:effectRef idx="2">
            <a:schemeClr val="dk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Tree>
    <p:extLst>
      <p:ext uri="{BB962C8B-B14F-4D97-AF65-F5344CB8AC3E}">
        <p14:creationId xmlns:p14="http://schemas.microsoft.com/office/powerpoint/2010/main" val="3915789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50" y="6340157"/>
            <a:ext cx="5486400" cy="365125"/>
          </a:xfrm>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80</a:t>
            </a:fld>
            <a:endParaRPr lang="en-US" dirty="0"/>
          </a:p>
        </p:txBody>
      </p:sp>
      <p:sp>
        <p:nvSpPr>
          <p:cNvPr id="4" name="Text Placeholder 3"/>
          <p:cNvSpPr>
            <a:spLocks noGrp="1"/>
          </p:cNvSpPr>
          <p:nvPr>
            <p:ph type="body" sz="quarter" idx="14"/>
          </p:nvPr>
        </p:nvSpPr>
        <p:spPr>
          <a:xfrm>
            <a:off x="348093" y="1348047"/>
            <a:ext cx="3568587" cy="4686618"/>
          </a:xfrm>
        </p:spPr>
        <p:txBody>
          <a:bodyPr/>
          <a:lstStyle/>
          <a:p>
            <a:pPr marL="342900" indent="-342900">
              <a:buFont typeface="+mj-lt"/>
              <a:buAutoNum type="arabicPeriod" startAt="4"/>
            </a:pPr>
            <a:r>
              <a:rPr lang="en-US" dirty="0" smtClean="0"/>
              <a:t>Inspect straps for twists or knots</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
        <p:nvSpPr>
          <p:cNvPr id="10" name="Text Placeholder 3"/>
          <p:cNvSpPr txBox="1">
            <a:spLocks/>
          </p:cNvSpPr>
          <p:nvPr/>
        </p:nvSpPr>
        <p:spPr>
          <a:xfrm>
            <a:off x="3913908" y="1348047"/>
            <a:ext cx="3284220" cy="468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5"/>
            </a:pPr>
            <a:r>
              <a:rPr lang="en-US" dirty="0" smtClean="0"/>
              <a:t>Document your inspection</a:t>
            </a:r>
            <a:endParaRPr lang="en-US" dirty="0"/>
          </a:p>
        </p:txBody>
      </p:sp>
      <p:pic>
        <p:nvPicPr>
          <p:cNvPr id="9" name="Picture 8" descr="T:\DEPARTMENTS\Safety\_Safety Courses\_Working at Heights\5_Pictures &amp; Videos\Module 3-Inspection and Storage\Inspection &amp; Storage\DSCN095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97" y="2325539"/>
            <a:ext cx="2776220" cy="3478849"/>
          </a:xfrm>
          <a:prstGeom prst="rect">
            <a:avLst/>
          </a:prstGeom>
          <a:noFill/>
          <a:ln>
            <a:solidFill>
              <a:sysClr val="windowText" lastClr="000000"/>
            </a:solidFill>
          </a:ln>
        </p:spPr>
      </p:pic>
      <p:pic>
        <p:nvPicPr>
          <p:cNvPr id="12" name="Picture 11" descr="T:\DEPARTMENTS\Safety\_Safety Courses\_Working at Heights\5_Pictures &amp; Videos\Module 3-Inspection and Storage\Inspection &amp; Storage\DSCN0963.JPG"/>
          <p:cNvPicPr/>
          <p:nvPr/>
        </p:nvPicPr>
        <p:blipFill rotWithShape="1">
          <a:blip r:embed="rId4" cstate="print">
            <a:extLst>
              <a:ext uri="{28A0092B-C50C-407E-A947-70E740481C1C}">
                <a14:useLocalDpi xmlns:a14="http://schemas.microsoft.com/office/drawing/2010/main" val="0"/>
              </a:ext>
            </a:extLst>
          </a:blip>
          <a:srcRect r="7672"/>
          <a:stretch/>
        </p:blipFill>
        <p:spPr bwMode="auto">
          <a:xfrm>
            <a:off x="4042124" y="2320607"/>
            <a:ext cx="2701576" cy="3474720"/>
          </a:xfrm>
          <a:prstGeom prst="rect">
            <a:avLst/>
          </a:prstGeom>
          <a:noFill/>
          <a:ln>
            <a:solidFill>
              <a:sysClr val="windowText" lastClr="000000"/>
            </a:solidFill>
          </a:ln>
        </p:spPr>
      </p:pic>
    </p:spTree>
    <p:extLst>
      <p:ext uri="{BB962C8B-B14F-4D97-AF65-F5344CB8AC3E}">
        <p14:creationId xmlns:p14="http://schemas.microsoft.com/office/powerpoint/2010/main" val="17434818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81</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Harness Inspection</a:t>
            </a:r>
          </a:p>
          <a:p>
            <a:r>
              <a:rPr lang="en-US" dirty="0" smtClean="0"/>
              <a:t>Take a moment to review the Full Body Harness Inspection Checklist / Log example (SG p. 59)</a:t>
            </a:r>
          </a:p>
          <a:p>
            <a:endParaRPr lang="en-US" dirty="0" smtClean="0"/>
          </a:p>
          <a:p>
            <a:pPr marL="0" indent="0">
              <a:buNone/>
            </a:pPr>
            <a:r>
              <a:rPr lang="en-US" dirty="0" smtClean="0"/>
              <a:t>Lanyard: </a:t>
            </a:r>
            <a:r>
              <a:rPr lang="en-US" dirty="0"/>
              <a:t>What to look </a:t>
            </a:r>
            <a:r>
              <a:rPr lang="en-US" dirty="0" smtClean="0"/>
              <a:t>for</a:t>
            </a:r>
          </a:p>
          <a:p>
            <a:r>
              <a:rPr lang="en-US" dirty="0" smtClean="0"/>
              <a:t>Review the signs of damage to webbing, cable or wire, and rope lanyards (SG p. 60)</a:t>
            </a:r>
          </a:p>
          <a:p>
            <a:r>
              <a:rPr lang="en-US" dirty="0"/>
              <a:t>What can affect the life expectancy of lanyards?</a:t>
            </a:r>
          </a:p>
          <a:p>
            <a:endParaRPr lang="en-US" dirty="0"/>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Tree>
    <p:extLst>
      <p:ext uri="{BB962C8B-B14F-4D97-AF65-F5344CB8AC3E}">
        <p14:creationId xmlns:p14="http://schemas.microsoft.com/office/powerpoint/2010/main" val="10707290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50" y="6340157"/>
            <a:ext cx="5486400" cy="365125"/>
          </a:xfrm>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82</a:t>
            </a:fld>
            <a:endParaRPr lang="en-US" dirty="0"/>
          </a:p>
        </p:txBody>
      </p:sp>
      <p:sp>
        <p:nvSpPr>
          <p:cNvPr id="4" name="Text Placeholder 3"/>
          <p:cNvSpPr>
            <a:spLocks noGrp="1"/>
          </p:cNvSpPr>
          <p:nvPr>
            <p:ph type="body" sz="quarter" idx="14"/>
          </p:nvPr>
        </p:nvSpPr>
        <p:spPr>
          <a:xfrm>
            <a:off x="348093" y="1348047"/>
            <a:ext cx="3690507" cy="4686618"/>
          </a:xfrm>
        </p:spPr>
        <p:txBody>
          <a:bodyPr/>
          <a:lstStyle/>
          <a:p>
            <a:pPr marL="0" indent="0">
              <a:buNone/>
            </a:pPr>
            <a:r>
              <a:rPr lang="en-US" dirty="0" smtClean="0"/>
              <a:t>Lanyard Inspection</a:t>
            </a:r>
          </a:p>
          <a:p>
            <a:pPr marL="457200" indent="-457200">
              <a:buFont typeface="+mj-lt"/>
              <a:buAutoNum type="arabicPeriod"/>
            </a:pPr>
            <a:r>
              <a:rPr lang="en-US" dirty="0" smtClean="0"/>
              <a:t>Inspect the connectors (visually and functionally)</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
        <p:nvSpPr>
          <p:cNvPr id="10" name="Text Placeholder 3"/>
          <p:cNvSpPr txBox="1">
            <a:spLocks/>
          </p:cNvSpPr>
          <p:nvPr/>
        </p:nvSpPr>
        <p:spPr>
          <a:xfrm>
            <a:off x="3924299" y="1337656"/>
            <a:ext cx="3284220" cy="468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a:p>
            <a:pPr marL="457200" indent="-457200">
              <a:buFont typeface="+mj-lt"/>
              <a:buAutoNum type="arabicPeriod" startAt="2"/>
            </a:pPr>
            <a:r>
              <a:rPr lang="en-US" dirty="0" smtClean="0"/>
              <a:t>Inspect the shock absorber and labeling</a:t>
            </a:r>
            <a:endParaRPr lang="en-US" dirty="0"/>
          </a:p>
        </p:txBody>
      </p:sp>
      <p:pic>
        <p:nvPicPr>
          <p:cNvPr id="11" name="Picture 10" descr="T:\DEPARTMENTS\Safety\_Safety Courses\_Working at Heights\5_Pictures &amp; Videos\Module 3-Inspection and Storage\Lanyard inspection\DSCN0428.JPG"/>
          <p:cNvPicPr/>
          <p:nvPr/>
        </p:nvPicPr>
        <p:blipFill rotWithShape="1">
          <a:blip r:embed="rId3" cstate="print">
            <a:extLst>
              <a:ext uri="{28A0092B-C50C-407E-A947-70E740481C1C}">
                <a14:useLocalDpi xmlns:a14="http://schemas.microsoft.com/office/drawing/2010/main" val="0"/>
              </a:ext>
            </a:extLst>
          </a:blip>
          <a:srcRect r="4273"/>
          <a:stretch/>
        </p:blipFill>
        <p:spPr bwMode="auto">
          <a:xfrm>
            <a:off x="483305" y="2784642"/>
            <a:ext cx="3008040" cy="2676843"/>
          </a:xfrm>
          <a:prstGeom prst="rect">
            <a:avLst/>
          </a:prstGeom>
          <a:noFill/>
          <a:ln>
            <a:solidFill>
              <a:sysClr val="windowText" lastClr="000000"/>
            </a:solidFill>
          </a:ln>
        </p:spPr>
      </p:pic>
      <p:pic>
        <p:nvPicPr>
          <p:cNvPr id="12" name="Picture 11" descr="T:\DEPARTMENTS\Safety\_Safety Courses\_Working at Heights\5_Pictures &amp; Videos\Module 3-Inspection and Storage\Lanyard inspection\DSCN0427.JPG"/>
          <p:cNvPicPr/>
          <p:nvPr/>
        </p:nvPicPr>
        <p:blipFill rotWithShape="1">
          <a:blip r:embed="rId4" cstate="print">
            <a:extLst>
              <a:ext uri="{28A0092B-C50C-407E-A947-70E740481C1C}">
                <a14:useLocalDpi xmlns:a14="http://schemas.microsoft.com/office/drawing/2010/main" val="0"/>
              </a:ext>
            </a:extLst>
          </a:blip>
          <a:srcRect r="8358"/>
          <a:stretch/>
        </p:blipFill>
        <p:spPr bwMode="auto">
          <a:xfrm>
            <a:off x="4050721" y="2784646"/>
            <a:ext cx="2817670" cy="2676843"/>
          </a:xfrm>
          <a:prstGeom prst="rect">
            <a:avLst/>
          </a:prstGeom>
          <a:noFill/>
          <a:ln>
            <a:solidFill>
              <a:sysClr val="windowText" lastClr="000000"/>
            </a:solidFill>
          </a:ln>
        </p:spPr>
      </p:pic>
    </p:spTree>
    <p:extLst>
      <p:ext uri="{BB962C8B-B14F-4D97-AF65-F5344CB8AC3E}">
        <p14:creationId xmlns:p14="http://schemas.microsoft.com/office/powerpoint/2010/main" val="30717838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50" y="6340157"/>
            <a:ext cx="5486400" cy="365125"/>
          </a:xfrm>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83</a:t>
            </a:fld>
            <a:endParaRPr lang="en-US" dirty="0"/>
          </a:p>
        </p:txBody>
      </p:sp>
      <p:sp>
        <p:nvSpPr>
          <p:cNvPr id="4" name="Text Placeholder 3"/>
          <p:cNvSpPr>
            <a:spLocks noGrp="1"/>
          </p:cNvSpPr>
          <p:nvPr>
            <p:ph type="body" sz="quarter" idx="14"/>
          </p:nvPr>
        </p:nvSpPr>
        <p:spPr>
          <a:xfrm>
            <a:off x="348093" y="1348047"/>
            <a:ext cx="3568587" cy="4686618"/>
          </a:xfrm>
        </p:spPr>
        <p:txBody>
          <a:bodyPr/>
          <a:lstStyle/>
          <a:p>
            <a:pPr marL="457200" indent="-457200">
              <a:buFont typeface="+mj-lt"/>
              <a:buAutoNum type="arabicPeriod" startAt="3"/>
            </a:pPr>
            <a:r>
              <a:rPr lang="en-US" dirty="0" smtClean="0"/>
              <a:t>Inspect the entire length of the webbing</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
        <p:nvSpPr>
          <p:cNvPr id="10" name="Text Placeholder 3"/>
          <p:cNvSpPr txBox="1">
            <a:spLocks/>
          </p:cNvSpPr>
          <p:nvPr/>
        </p:nvSpPr>
        <p:spPr>
          <a:xfrm>
            <a:off x="3893126" y="1348047"/>
            <a:ext cx="3505201" cy="468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4"/>
            </a:pPr>
            <a:r>
              <a:rPr lang="en-US" dirty="0" smtClean="0"/>
              <a:t>Inspect the connectors on opposite end from the single connector</a:t>
            </a:r>
            <a:endParaRPr lang="en-US" dirty="0"/>
          </a:p>
        </p:txBody>
      </p:sp>
      <p:pic>
        <p:nvPicPr>
          <p:cNvPr id="11" name="Picture 10" descr="T:\DEPARTMENTS\Safety\_Safety Courses\_Working at Heights\5_Pictures &amp; Videos\Module 3-Inspection and Storage\Lanyard inspection\DSCN0430.JPG"/>
          <p:cNvPicPr/>
          <p:nvPr/>
        </p:nvPicPr>
        <p:blipFill rotWithShape="1">
          <a:blip r:embed="rId3" cstate="print">
            <a:extLst>
              <a:ext uri="{28A0092B-C50C-407E-A947-70E740481C1C}">
                <a14:useLocalDpi xmlns:a14="http://schemas.microsoft.com/office/drawing/2010/main" val="0"/>
              </a:ext>
            </a:extLst>
          </a:blip>
          <a:srcRect r="4099"/>
          <a:stretch/>
        </p:blipFill>
        <p:spPr bwMode="auto">
          <a:xfrm>
            <a:off x="487787" y="2322881"/>
            <a:ext cx="2806131" cy="3474720"/>
          </a:xfrm>
          <a:prstGeom prst="rect">
            <a:avLst/>
          </a:prstGeom>
          <a:noFill/>
          <a:ln>
            <a:solidFill>
              <a:sysClr val="windowText" lastClr="000000"/>
            </a:solidFill>
          </a:ln>
        </p:spPr>
      </p:pic>
      <p:pic>
        <p:nvPicPr>
          <p:cNvPr id="12" name="Picture 11" descr="T:\DEPARTMENTS\Safety\_Safety Courses\_Working at Heights\5_Pictures &amp; Videos\Module 3-Inspection and Storage\Lanyard inspection\DSCN0436.JPG"/>
          <p:cNvPicPr/>
          <p:nvPr/>
        </p:nvPicPr>
        <p:blipFill rotWithShape="1">
          <a:blip r:embed="rId4" cstate="print">
            <a:extLst>
              <a:ext uri="{28A0092B-C50C-407E-A947-70E740481C1C}">
                <a14:useLocalDpi xmlns:a14="http://schemas.microsoft.com/office/drawing/2010/main" val="0"/>
              </a:ext>
            </a:extLst>
          </a:blip>
          <a:srcRect r="3039"/>
          <a:stretch/>
        </p:blipFill>
        <p:spPr bwMode="auto">
          <a:xfrm>
            <a:off x="4046027" y="2324469"/>
            <a:ext cx="2708064" cy="3474720"/>
          </a:xfrm>
          <a:prstGeom prst="rect">
            <a:avLst/>
          </a:prstGeom>
          <a:noFill/>
          <a:ln>
            <a:solidFill>
              <a:sysClr val="windowText" lastClr="000000"/>
            </a:solidFill>
          </a:ln>
        </p:spPr>
      </p:pic>
    </p:spTree>
    <p:extLst>
      <p:ext uri="{BB962C8B-B14F-4D97-AF65-F5344CB8AC3E}">
        <p14:creationId xmlns:p14="http://schemas.microsoft.com/office/powerpoint/2010/main" val="42480067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84</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Lanyard Inspection</a:t>
            </a:r>
          </a:p>
          <a:p>
            <a:r>
              <a:rPr lang="en-US" dirty="0" smtClean="0"/>
              <a:t>Take a moment to review the Lanyard Inspection Checklist / Log example (SG p. 62)</a:t>
            </a:r>
          </a:p>
          <a:p>
            <a:endParaRPr lang="en-US" dirty="0" smtClean="0"/>
          </a:p>
          <a:p>
            <a:pPr marL="0" indent="0">
              <a:buNone/>
            </a:pPr>
            <a:r>
              <a:rPr lang="en-US" dirty="0" smtClean="0"/>
              <a:t>SRL: </a:t>
            </a:r>
            <a:r>
              <a:rPr lang="en-US" dirty="0"/>
              <a:t>What to look </a:t>
            </a:r>
            <a:r>
              <a:rPr lang="en-US" dirty="0" smtClean="0"/>
              <a:t>for</a:t>
            </a:r>
          </a:p>
          <a:p>
            <a:r>
              <a:rPr lang="en-US" dirty="0" smtClean="0"/>
              <a:t>Review the table with components of an SRL and what to inspect (SG p. 63)</a:t>
            </a:r>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Tree>
    <p:extLst>
      <p:ext uri="{BB962C8B-B14F-4D97-AF65-F5344CB8AC3E}">
        <p14:creationId xmlns:p14="http://schemas.microsoft.com/office/powerpoint/2010/main" val="34788853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85</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SRL Inspection</a:t>
            </a:r>
          </a:p>
          <a:p>
            <a:pPr marL="457200" indent="-457200">
              <a:buFont typeface="+mj-lt"/>
              <a:buAutoNum type="arabicPeriod"/>
            </a:pPr>
            <a:r>
              <a:rPr lang="en-US" dirty="0" smtClean="0"/>
              <a:t>Inspect the carabiner and SRL housing</a:t>
            </a:r>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pic>
        <p:nvPicPr>
          <p:cNvPr id="7" name="Picture 6" descr="T:\DEPARTMENTS\Safety\_Safety Courses\_Working at Heights\5_Pictures &amp; Videos\Module 3-Inspection and Storage\Inspection &amp; Storage\DSCN098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29" y="2522033"/>
            <a:ext cx="3383280" cy="2743200"/>
          </a:xfrm>
          <a:prstGeom prst="rect">
            <a:avLst/>
          </a:prstGeom>
          <a:noFill/>
          <a:ln>
            <a:solidFill>
              <a:sysClr val="windowText" lastClr="000000"/>
            </a:solidFill>
          </a:ln>
        </p:spPr>
      </p:pic>
    </p:spTree>
    <p:extLst>
      <p:ext uri="{BB962C8B-B14F-4D97-AF65-F5344CB8AC3E}">
        <p14:creationId xmlns:p14="http://schemas.microsoft.com/office/powerpoint/2010/main" val="12848880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50" y="6340157"/>
            <a:ext cx="5486400" cy="365125"/>
          </a:xfrm>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86</a:t>
            </a:fld>
            <a:endParaRPr lang="en-US" dirty="0"/>
          </a:p>
        </p:txBody>
      </p:sp>
      <p:sp>
        <p:nvSpPr>
          <p:cNvPr id="4" name="Text Placeholder 3"/>
          <p:cNvSpPr>
            <a:spLocks noGrp="1"/>
          </p:cNvSpPr>
          <p:nvPr>
            <p:ph type="body" sz="quarter" idx="14"/>
          </p:nvPr>
        </p:nvSpPr>
        <p:spPr>
          <a:xfrm>
            <a:off x="348093" y="1348047"/>
            <a:ext cx="3274867" cy="4686618"/>
          </a:xfrm>
        </p:spPr>
        <p:txBody>
          <a:bodyPr/>
          <a:lstStyle/>
          <a:p>
            <a:pPr marL="457200" indent="-457200">
              <a:buFont typeface="+mj-lt"/>
              <a:buAutoNum type="arabicPeriod" startAt="2"/>
            </a:pPr>
            <a:r>
              <a:rPr lang="en-US" dirty="0" smtClean="0"/>
              <a:t>Engage mechanism four times</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
        <p:nvSpPr>
          <p:cNvPr id="10" name="Text Placeholder 3"/>
          <p:cNvSpPr txBox="1">
            <a:spLocks/>
          </p:cNvSpPr>
          <p:nvPr/>
        </p:nvSpPr>
        <p:spPr>
          <a:xfrm>
            <a:off x="3903517" y="1348047"/>
            <a:ext cx="2962103" cy="468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dirty="0" smtClean="0"/>
              <a:t>Ensure that shock indicator has not been deployed</a:t>
            </a:r>
            <a:endParaRPr lang="en-US" dirty="0"/>
          </a:p>
        </p:txBody>
      </p:sp>
      <p:pic>
        <p:nvPicPr>
          <p:cNvPr id="11" name="Picture 10" descr="T:\DEPARTMENTS\Safety\_Safety Courses\_Working at Heights\5_Pictures &amp; Videos\Module 3-Inspection and Storage\Inspection &amp; Storage\DSCN0991.JPG"/>
          <p:cNvPicPr/>
          <p:nvPr/>
        </p:nvPicPr>
        <p:blipFill rotWithShape="1">
          <a:blip r:embed="rId3" cstate="print">
            <a:extLst>
              <a:ext uri="{28A0092B-C50C-407E-A947-70E740481C1C}">
                <a14:useLocalDpi xmlns:a14="http://schemas.microsoft.com/office/drawing/2010/main" val="0"/>
              </a:ext>
            </a:extLst>
          </a:blip>
          <a:srcRect l="14310"/>
          <a:stretch/>
        </p:blipFill>
        <p:spPr bwMode="auto">
          <a:xfrm>
            <a:off x="498761" y="2529515"/>
            <a:ext cx="3095798" cy="27241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2" name="Picture 11" descr="T:\DEPARTMENTS\Safety\_Safety Courses\_Working at Heights\5_Pictures &amp; Videos\Module 3-Inspection and Storage\Inspection &amp; Storage\DSCN0992.JPG"/>
          <p:cNvPicPr/>
          <p:nvPr/>
        </p:nvPicPr>
        <p:blipFill rotWithShape="1">
          <a:blip r:embed="rId4" cstate="print">
            <a:extLst>
              <a:ext uri="{28A0092B-C50C-407E-A947-70E740481C1C}">
                <a14:useLocalDpi xmlns:a14="http://schemas.microsoft.com/office/drawing/2010/main" val="0"/>
              </a:ext>
            </a:extLst>
          </a:blip>
          <a:srcRect l="2795" r="15513"/>
          <a:stretch/>
        </p:blipFill>
        <p:spPr bwMode="auto">
          <a:xfrm>
            <a:off x="4031672" y="2529515"/>
            <a:ext cx="2836719" cy="27241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05197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8650" y="6340157"/>
            <a:ext cx="5486400" cy="365125"/>
          </a:xfrm>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87</a:t>
            </a:fld>
            <a:endParaRPr lang="en-US" dirty="0"/>
          </a:p>
        </p:txBody>
      </p:sp>
      <p:sp>
        <p:nvSpPr>
          <p:cNvPr id="4" name="Text Placeholder 3"/>
          <p:cNvSpPr>
            <a:spLocks noGrp="1"/>
          </p:cNvSpPr>
          <p:nvPr>
            <p:ph type="body" sz="quarter" idx="14"/>
          </p:nvPr>
        </p:nvSpPr>
        <p:spPr>
          <a:xfrm>
            <a:off x="348093" y="1348047"/>
            <a:ext cx="3568587" cy="4686618"/>
          </a:xfrm>
        </p:spPr>
        <p:txBody>
          <a:bodyPr/>
          <a:lstStyle/>
          <a:p>
            <a:pPr marL="457200" indent="-457200">
              <a:buFont typeface="+mj-lt"/>
              <a:buAutoNum type="arabicPeriod" startAt="4"/>
            </a:pPr>
            <a:r>
              <a:rPr lang="en-US" dirty="0" smtClean="0"/>
              <a:t>Inspect entire length of webbing</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
        <p:nvSpPr>
          <p:cNvPr id="10" name="Text Placeholder 3"/>
          <p:cNvSpPr txBox="1">
            <a:spLocks/>
          </p:cNvSpPr>
          <p:nvPr/>
        </p:nvSpPr>
        <p:spPr>
          <a:xfrm>
            <a:off x="3903517" y="1348047"/>
            <a:ext cx="3266210" cy="468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5"/>
            </a:pPr>
            <a:r>
              <a:rPr lang="en-US" dirty="0" smtClean="0"/>
              <a:t>Inspect the connector</a:t>
            </a:r>
            <a:endParaRPr lang="en-US" dirty="0"/>
          </a:p>
        </p:txBody>
      </p:sp>
      <p:pic>
        <p:nvPicPr>
          <p:cNvPr id="9" name="Picture 8" descr="T:\DEPARTMENTS\Safety\_Safety Courses\_Working at Heights\5_Pictures &amp; Videos\Module 3-Inspection and Storage\Inspection &amp; Storage\DSCN0993.JPG"/>
          <p:cNvPicPr/>
          <p:nvPr/>
        </p:nvPicPr>
        <p:blipFill rotWithShape="1">
          <a:blip r:embed="rId3" cstate="print">
            <a:extLst>
              <a:ext uri="{28A0092B-C50C-407E-A947-70E740481C1C}">
                <a14:useLocalDpi xmlns:a14="http://schemas.microsoft.com/office/drawing/2010/main" val="0"/>
              </a:ext>
            </a:extLst>
          </a:blip>
          <a:srcRect t="5264" r="3161" b="7888"/>
          <a:stretch/>
        </p:blipFill>
        <p:spPr bwMode="auto">
          <a:xfrm>
            <a:off x="493567" y="2529517"/>
            <a:ext cx="3184815" cy="27241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3" name="Picture 12" descr="T:\DEPARTMENTS\Safety\_Safety Courses\_Working at Heights\5_Pictures &amp; Videos\Module 3-Inspection and Storage\Inspection &amp; Storage\DSCN0994.JPG"/>
          <p:cNvPicPr/>
          <p:nvPr/>
        </p:nvPicPr>
        <p:blipFill rotWithShape="1">
          <a:blip r:embed="rId4" cstate="print">
            <a:extLst>
              <a:ext uri="{28A0092B-C50C-407E-A947-70E740481C1C}">
                <a14:useLocalDpi xmlns:a14="http://schemas.microsoft.com/office/drawing/2010/main" val="0"/>
              </a:ext>
            </a:extLst>
          </a:blip>
          <a:srcRect l="15892" t="14152" r="2057" b="1580"/>
          <a:stretch/>
        </p:blipFill>
        <p:spPr bwMode="auto">
          <a:xfrm>
            <a:off x="4021276" y="2529515"/>
            <a:ext cx="2847115" cy="27241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60457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88</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SRL Inspection</a:t>
            </a:r>
          </a:p>
          <a:p>
            <a:r>
              <a:rPr lang="en-US" dirty="0" smtClean="0"/>
              <a:t>Take a moment to review the Self-Retracting Lifeline Inspection Checklist / Log example (SG p. 65)</a:t>
            </a:r>
          </a:p>
          <a:p>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Tree>
    <p:extLst>
      <p:ext uri="{BB962C8B-B14F-4D97-AF65-F5344CB8AC3E}">
        <p14:creationId xmlns:p14="http://schemas.microsoft.com/office/powerpoint/2010/main" val="41346862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89</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Inspection Frequency</a:t>
            </a:r>
          </a:p>
          <a:p>
            <a:r>
              <a:rPr lang="en-US" dirty="0" smtClean="0"/>
              <a:t>Pre-use</a:t>
            </a:r>
          </a:p>
          <a:p>
            <a:r>
              <a:rPr lang="en-US" dirty="0" smtClean="0"/>
              <a:t>Monthly</a:t>
            </a:r>
          </a:p>
          <a:p>
            <a:r>
              <a:rPr lang="en-US" dirty="0" smtClean="0"/>
              <a:t>Annual</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spTree>
    <p:extLst>
      <p:ext uri="{BB962C8B-B14F-4D97-AF65-F5344CB8AC3E}">
        <p14:creationId xmlns:p14="http://schemas.microsoft.com/office/powerpoint/2010/main" val="2783843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a:t>
            </a:fld>
            <a:endParaRPr lang="en-US" dirty="0"/>
          </a:p>
        </p:txBody>
      </p:sp>
      <p:sp>
        <p:nvSpPr>
          <p:cNvPr id="4" name="Text Placeholder 3"/>
          <p:cNvSpPr>
            <a:spLocks noGrp="1"/>
          </p:cNvSpPr>
          <p:nvPr>
            <p:ph type="body" sz="quarter" idx="14"/>
          </p:nvPr>
        </p:nvSpPr>
        <p:spPr/>
        <p:txBody>
          <a:bodyPr/>
          <a:lstStyle/>
          <a:p>
            <a:pPr marL="0" indent="0">
              <a:buNone/>
            </a:pPr>
            <a:r>
              <a:rPr lang="en-US" dirty="0" smtClean="0"/>
              <a:t>Fall from Heights</a:t>
            </a:r>
          </a:p>
          <a:p>
            <a:r>
              <a:rPr lang="en-US" dirty="0" smtClean="0"/>
              <a:t>Working at </a:t>
            </a:r>
            <a:r>
              <a:rPr lang="en-US" dirty="0"/>
              <a:t>height where the danger of falling </a:t>
            </a:r>
            <a:r>
              <a:rPr lang="en-US" dirty="0" smtClean="0"/>
              <a:t>exists</a:t>
            </a:r>
          </a:p>
          <a:p>
            <a:r>
              <a:rPr lang="en-US" dirty="0" smtClean="0"/>
              <a:t>Critical Controls</a:t>
            </a:r>
          </a:p>
          <a:p>
            <a:pPr lvl="1"/>
            <a:r>
              <a:rPr lang="en-US" dirty="0" smtClean="0"/>
              <a:t>Fall Protection System</a:t>
            </a:r>
          </a:p>
          <a:p>
            <a:pPr lvl="1"/>
            <a:r>
              <a:rPr lang="en-US" dirty="0" smtClean="0"/>
              <a:t>Fixed Work Platform</a:t>
            </a:r>
          </a:p>
          <a:p>
            <a:pPr lvl="1"/>
            <a:r>
              <a:rPr lang="en-US" dirty="0" smtClean="0"/>
              <a:t>Leading edge/Open Hole Protection</a:t>
            </a:r>
          </a:p>
          <a:p>
            <a:pPr lvl="1"/>
            <a:r>
              <a:rPr lang="en-US" dirty="0" smtClean="0"/>
              <a:t>Mobile Work Platform</a:t>
            </a:r>
          </a:p>
          <a:p>
            <a:pPr lvl="1"/>
            <a:r>
              <a:rPr lang="en-US" dirty="0" smtClean="0"/>
              <a:t>Scaffold</a:t>
            </a:r>
            <a:endParaRPr lang="en-US" dirty="0"/>
          </a:p>
        </p:txBody>
      </p:sp>
      <p:sp>
        <p:nvSpPr>
          <p:cNvPr id="5" name="Text Placeholder 4"/>
          <p:cNvSpPr>
            <a:spLocks noGrp="1"/>
          </p:cNvSpPr>
          <p:nvPr>
            <p:ph type="body" sz="quarter" idx="15"/>
          </p:nvPr>
        </p:nvSpPr>
        <p:spPr>
          <a:xfrm>
            <a:off x="628650" y="615474"/>
            <a:ext cx="6236970" cy="1139754"/>
          </a:xfrm>
        </p:spPr>
        <p:txBody>
          <a:bodyPr/>
          <a:lstStyle/>
          <a:p>
            <a:r>
              <a:rPr lang="en-US" dirty="0" smtClean="0"/>
              <a:t>Fatal Risks and Critical Controls</a:t>
            </a:r>
            <a:endParaRPr lang="en-US" dirty="0"/>
          </a:p>
        </p:txBody>
      </p:sp>
      <p:pic>
        <p:nvPicPr>
          <p:cNvPr id="6" name="Picture 5"/>
          <p:cNvPicPr>
            <a:picLocks noChangeAspect="1"/>
          </p:cNvPicPr>
          <p:nvPr/>
        </p:nvPicPr>
        <p:blipFill>
          <a:blip r:embed="rId3"/>
          <a:stretch>
            <a:fillRect/>
          </a:stretch>
        </p:blipFill>
        <p:spPr>
          <a:xfrm>
            <a:off x="4755466" y="4237038"/>
            <a:ext cx="2110154" cy="1828800"/>
          </a:xfrm>
          <a:prstGeom prst="rect">
            <a:avLst/>
          </a:prstGeom>
        </p:spPr>
      </p:pic>
    </p:spTree>
    <p:extLst>
      <p:ext uri="{BB962C8B-B14F-4D97-AF65-F5344CB8AC3E}">
        <p14:creationId xmlns:p14="http://schemas.microsoft.com/office/powerpoint/2010/main" val="19338733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90</a:t>
            </a:fld>
            <a:endParaRPr lang="en-US" dirty="0"/>
          </a:p>
        </p:txBody>
      </p:sp>
      <p:sp>
        <p:nvSpPr>
          <p:cNvPr id="4" name="Text Placeholder 3"/>
          <p:cNvSpPr>
            <a:spLocks noGrp="1"/>
          </p:cNvSpPr>
          <p:nvPr>
            <p:ph type="body" sz="quarter" idx="14"/>
          </p:nvPr>
        </p:nvSpPr>
        <p:spPr>
          <a:xfrm>
            <a:off x="348093" y="1348047"/>
            <a:ext cx="6517527" cy="4686618"/>
          </a:xfrm>
        </p:spPr>
        <p:txBody>
          <a:bodyPr/>
          <a:lstStyle/>
          <a:p>
            <a:pPr marL="0" indent="0">
              <a:buNone/>
            </a:pPr>
            <a:r>
              <a:rPr lang="en-US" dirty="0" smtClean="0"/>
              <a:t>Storage and Care</a:t>
            </a:r>
          </a:p>
          <a:p>
            <a:r>
              <a:rPr lang="en-US" dirty="0" smtClean="0"/>
              <a:t>Cleaning components</a:t>
            </a:r>
          </a:p>
          <a:p>
            <a:r>
              <a:rPr lang="en-US" dirty="0" smtClean="0"/>
              <a:t>Storage guidelines</a:t>
            </a:r>
          </a:p>
          <a:p>
            <a:r>
              <a:rPr lang="en-US" dirty="0" smtClean="0"/>
              <a:t>Why are these important?</a:t>
            </a:r>
            <a:endParaRPr lang="en-US" dirty="0"/>
          </a:p>
        </p:txBody>
      </p:sp>
      <p:sp>
        <p:nvSpPr>
          <p:cNvPr id="5" name="Text Placeholder 4"/>
          <p:cNvSpPr>
            <a:spLocks noGrp="1"/>
          </p:cNvSpPr>
          <p:nvPr>
            <p:ph type="body" sz="quarter" idx="15"/>
          </p:nvPr>
        </p:nvSpPr>
        <p:spPr>
          <a:xfrm>
            <a:off x="348093" y="615474"/>
            <a:ext cx="6236970" cy="763746"/>
          </a:xfrm>
        </p:spPr>
        <p:txBody>
          <a:bodyPr/>
          <a:lstStyle/>
          <a:p>
            <a:r>
              <a:rPr lang="en-US" dirty="0" smtClean="0"/>
              <a:t>Inspection and Storage</a:t>
            </a:r>
            <a:endParaRPr lang="en-US" dirty="0"/>
          </a:p>
        </p:txBody>
      </p:sp>
      <p:pic>
        <p:nvPicPr>
          <p:cNvPr id="6" name="Picture 5" descr="T:\DEPARTMENTS\Safety\_Safety Courses\_Working at Heights\5_Pictures &amp; Videos\Module 3-Inspection and Storage\Inspection &amp; Storage\DSCN064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37" y="3075718"/>
            <a:ext cx="4125245" cy="2990120"/>
          </a:xfrm>
          <a:prstGeom prst="rect">
            <a:avLst/>
          </a:prstGeom>
          <a:noFill/>
          <a:ln>
            <a:solidFill>
              <a:schemeClr val="tx1"/>
            </a:solidFill>
          </a:ln>
        </p:spPr>
      </p:pic>
    </p:spTree>
    <p:extLst>
      <p:ext uri="{BB962C8B-B14F-4D97-AF65-F5344CB8AC3E}">
        <p14:creationId xmlns:p14="http://schemas.microsoft.com/office/powerpoint/2010/main" val="31621200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91</a:t>
            </a:fld>
            <a:endParaRPr lang="en-US" dirty="0"/>
          </a:p>
        </p:txBody>
      </p:sp>
      <p:sp>
        <p:nvSpPr>
          <p:cNvPr id="4" name="Text Placeholder 3"/>
          <p:cNvSpPr>
            <a:spLocks noGrp="1"/>
          </p:cNvSpPr>
          <p:nvPr>
            <p:ph type="body" sz="quarter" idx="14"/>
          </p:nvPr>
        </p:nvSpPr>
        <p:spPr>
          <a:xfrm>
            <a:off x="348093" y="1379220"/>
            <a:ext cx="6517528" cy="4686618"/>
          </a:xfrm>
        </p:spPr>
        <p:txBody>
          <a:bodyPr>
            <a:normAutofit/>
          </a:bodyPr>
          <a:lstStyle/>
          <a:p>
            <a:pPr marL="0" lvl="0" indent="0">
              <a:buNone/>
            </a:pPr>
            <a:r>
              <a:rPr lang="en-US" dirty="0" smtClean="0">
                <a:solidFill>
                  <a:prstClr val="black"/>
                </a:solidFill>
              </a:rPr>
              <a:t>Directions</a:t>
            </a:r>
            <a:endParaRPr lang="en-US" dirty="0">
              <a:solidFill>
                <a:prstClr val="black"/>
              </a:solidFill>
            </a:endParaRPr>
          </a:p>
          <a:p>
            <a:pPr marL="457200" lvl="0" indent="-457200">
              <a:buFont typeface="+mj-lt"/>
              <a:buAutoNum type="arabicPeriod"/>
            </a:pPr>
            <a:r>
              <a:rPr lang="en-US" dirty="0">
                <a:solidFill>
                  <a:prstClr val="black"/>
                </a:solidFill>
              </a:rPr>
              <a:t>Refer to the </a:t>
            </a:r>
            <a:r>
              <a:rPr lang="en-US" dirty="0" smtClean="0">
                <a:solidFill>
                  <a:prstClr val="black"/>
                </a:solidFill>
              </a:rPr>
              <a:t>activity (SG pp. 70-72)</a:t>
            </a:r>
            <a:endParaRPr lang="en-US" dirty="0">
              <a:solidFill>
                <a:prstClr val="black"/>
              </a:solidFill>
            </a:endParaRPr>
          </a:p>
          <a:p>
            <a:pPr marL="457200" lvl="0" indent="-457200">
              <a:buFont typeface="+mj-lt"/>
              <a:buAutoNum type="arabicPeriod"/>
            </a:pPr>
            <a:r>
              <a:rPr lang="en-US" dirty="0">
                <a:solidFill>
                  <a:prstClr val="black"/>
                </a:solidFill>
              </a:rPr>
              <a:t>Take 5 minutes to determine if the photos show proper storage, or pass inspection</a:t>
            </a:r>
          </a:p>
          <a:p>
            <a:pPr marL="457200" lvl="0" indent="-457200">
              <a:buFont typeface="+mj-lt"/>
              <a:buAutoNum type="arabicPeriod"/>
            </a:pPr>
            <a:r>
              <a:rPr lang="en-US" dirty="0">
                <a:solidFill>
                  <a:prstClr val="black"/>
                </a:solidFill>
              </a:rPr>
              <a:t>Be prepared to share your results</a:t>
            </a:r>
          </a:p>
          <a:p>
            <a:pPr marL="457200" lvl="0" indent="-457200">
              <a:buFont typeface="+mj-lt"/>
              <a:buAutoNum type="arabicPeriod"/>
            </a:pPr>
            <a:r>
              <a:rPr lang="en-US" dirty="0">
                <a:solidFill>
                  <a:prstClr val="black"/>
                </a:solidFill>
              </a:rPr>
              <a:t>Review the answers as a class</a:t>
            </a:r>
          </a:p>
          <a:p>
            <a:pPr marL="0" indent="0">
              <a:buNone/>
            </a:pPr>
            <a:endParaRPr lang="en-US" sz="5400" dirty="0"/>
          </a:p>
        </p:txBody>
      </p:sp>
      <p:sp>
        <p:nvSpPr>
          <p:cNvPr id="5" name="Text Placeholder 4"/>
          <p:cNvSpPr>
            <a:spLocks noGrp="1"/>
          </p:cNvSpPr>
          <p:nvPr>
            <p:ph type="body" sz="quarter" idx="15"/>
          </p:nvPr>
        </p:nvSpPr>
        <p:spPr>
          <a:xfrm>
            <a:off x="348092" y="615474"/>
            <a:ext cx="6236970" cy="763746"/>
          </a:xfrm>
        </p:spPr>
        <p:txBody>
          <a:bodyPr>
            <a:noAutofit/>
          </a:bodyPr>
          <a:lstStyle/>
          <a:p>
            <a:r>
              <a:rPr lang="en-US" dirty="0" smtClean="0"/>
              <a:t>Is There an Issue?</a:t>
            </a:r>
            <a:endParaRPr lang="en-US" dirty="0"/>
          </a:p>
        </p:txBody>
      </p:sp>
      <p:sp>
        <p:nvSpPr>
          <p:cNvPr id="6" name="Rectangle 5"/>
          <p:cNvSpPr/>
          <p:nvPr/>
        </p:nvSpPr>
        <p:spPr>
          <a:xfrm>
            <a:off x="7315201" y="0"/>
            <a:ext cx="1828800"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8000" dirty="0" smtClean="0">
                <a:latin typeface="Arial" panose="020B0604020202020204" pitchFamily="34" charset="0"/>
                <a:cs typeface="Arial" panose="020B0604020202020204" pitchFamily="34" charset="0"/>
              </a:rPr>
              <a:t>  Activity 6</a:t>
            </a:r>
            <a:endParaRPr lang="en-US"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4338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92</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1.</a:t>
            </a:r>
            <a:endParaRPr lang="en-US" dirty="0">
              <a:solidFill>
                <a:srgbClr val="00B0F0"/>
              </a:solidFill>
            </a:endParaRPr>
          </a:p>
        </p:txBody>
      </p:sp>
      <p:pic>
        <p:nvPicPr>
          <p:cNvPr id="6" name="Content Placeholder 3" descr="T:\DEPARTMENTS\Safety\_Safety Courses\_Working at Heights\5_Pictures &amp; Videos\Variety\Tyrone\DSCN0693.JPG"/>
          <p:cNvPicPr>
            <a:picLocks noGrp="1"/>
          </p:cNvPicPr>
          <p:nvPr>
            <p:ph idx="1"/>
          </p:nvPr>
        </p:nvPicPr>
        <p:blipFill rotWithShape="1">
          <a:blip r:embed="rId3" cstate="print">
            <a:extLst>
              <a:ext uri="{28A0092B-C50C-407E-A947-70E740481C1C}">
                <a14:useLocalDpi xmlns:a14="http://schemas.microsoft.com/office/drawing/2010/main" val="0"/>
              </a:ext>
            </a:extLst>
          </a:blip>
          <a:srcRect t="2222"/>
          <a:stretch/>
        </p:blipFill>
        <p:spPr bwMode="auto">
          <a:xfrm>
            <a:off x="783071" y="1433944"/>
            <a:ext cx="5721637" cy="4239489"/>
          </a:xfrm>
          <a:prstGeom prst="rect">
            <a:avLst/>
          </a:prstGeom>
          <a:noFill/>
          <a:ln>
            <a:solidFill>
              <a:sysClr val="windowText" lastClr="000000"/>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Is There an Issue?</a:t>
            </a:r>
            <a:endParaRPr lang="en-US" dirty="0"/>
          </a:p>
        </p:txBody>
      </p:sp>
    </p:spTree>
    <p:extLst>
      <p:ext uri="{BB962C8B-B14F-4D97-AF65-F5344CB8AC3E}">
        <p14:creationId xmlns:p14="http://schemas.microsoft.com/office/powerpoint/2010/main" val="3693371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93</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2.</a:t>
            </a:r>
            <a:endParaRPr lang="en-US" dirty="0">
              <a:solidFill>
                <a:srgbClr val="00B0F0"/>
              </a:solidFill>
            </a:endParaRPr>
          </a:p>
        </p:txBody>
      </p:sp>
      <p:pic>
        <p:nvPicPr>
          <p:cNvPr id="7" name="Content Placeholder 4" descr="T:\DEPARTMENTS\Safety\_Safety Courses\_Working at Heights\5_Pictures &amp; Videos\Variety\Tyrone\DSCN0706.JPG"/>
          <p:cNvPicPr>
            <a:picLocks noGrp="1"/>
          </p:cNvPicPr>
          <p:nvPr>
            <p:ph idx="1"/>
          </p:nvPr>
        </p:nvPicPr>
        <p:blipFill rotWithShape="1">
          <a:blip r:embed="rId3" cstate="print">
            <a:extLst>
              <a:ext uri="{28A0092B-C50C-407E-A947-70E740481C1C}">
                <a14:useLocalDpi xmlns:a14="http://schemas.microsoft.com/office/drawing/2010/main" val="0"/>
              </a:ext>
            </a:extLst>
          </a:blip>
          <a:srcRect l="3998" r="-1"/>
          <a:stretch/>
        </p:blipFill>
        <p:spPr bwMode="auto">
          <a:xfrm>
            <a:off x="800100" y="1431175"/>
            <a:ext cx="5696836" cy="4252652"/>
          </a:xfrm>
          <a:prstGeom prst="rect">
            <a:avLst/>
          </a:prstGeom>
          <a:noFill/>
          <a:ln>
            <a:solidFill>
              <a:sysClr val="windowText" lastClr="000000"/>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Is There an Issue?</a:t>
            </a:r>
            <a:endParaRPr lang="en-US" dirty="0"/>
          </a:p>
        </p:txBody>
      </p:sp>
    </p:spTree>
    <p:extLst>
      <p:ext uri="{BB962C8B-B14F-4D97-AF65-F5344CB8AC3E}">
        <p14:creationId xmlns:p14="http://schemas.microsoft.com/office/powerpoint/2010/main" val="36230397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94</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3.</a:t>
            </a:r>
            <a:endParaRPr lang="en-US" dirty="0">
              <a:solidFill>
                <a:srgbClr val="00B0F0"/>
              </a:solidFill>
            </a:endParaRPr>
          </a:p>
        </p:txBody>
      </p:sp>
      <p:pic>
        <p:nvPicPr>
          <p:cNvPr id="7" name="Content Placeholder 5" descr="T:\DEPARTMENTS\Safety\_Safety Courses\_Working at Heights\5_Pictures &amp; Videos\Variety\Tyrone\DSCN0701.JPG"/>
          <p:cNvPicPr>
            <a:picLocks noGrp="1"/>
          </p:cNvPicPr>
          <p:nvPr>
            <p:ph idx="1"/>
          </p:nvPr>
        </p:nvPicPr>
        <p:blipFill rotWithShape="1">
          <a:blip r:embed="rId3" cstate="print">
            <a:extLst>
              <a:ext uri="{28A0092B-C50C-407E-A947-70E740481C1C}">
                <a14:useLocalDpi xmlns:a14="http://schemas.microsoft.com/office/drawing/2010/main" val="0"/>
              </a:ext>
            </a:extLst>
          </a:blip>
          <a:srcRect t="309"/>
          <a:stretch/>
        </p:blipFill>
        <p:spPr bwMode="auto">
          <a:xfrm>
            <a:off x="796133" y="1423554"/>
            <a:ext cx="5698185" cy="4249882"/>
          </a:xfrm>
          <a:prstGeom prst="rect">
            <a:avLst/>
          </a:prstGeom>
          <a:noFill/>
          <a:ln>
            <a:solidFill>
              <a:sysClr val="windowText" lastClr="000000"/>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Is There an Issue?</a:t>
            </a:r>
            <a:endParaRPr lang="en-US" dirty="0"/>
          </a:p>
        </p:txBody>
      </p:sp>
    </p:spTree>
    <p:extLst>
      <p:ext uri="{BB962C8B-B14F-4D97-AF65-F5344CB8AC3E}">
        <p14:creationId xmlns:p14="http://schemas.microsoft.com/office/powerpoint/2010/main" val="29097544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95</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4.</a:t>
            </a:r>
            <a:endParaRPr lang="en-US" dirty="0">
              <a:solidFill>
                <a:srgbClr val="00B0F0"/>
              </a:solidFill>
            </a:endParaRPr>
          </a:p>
        </p:txBody>
      </p:sp>
      <p:pic>
        <p:nvPicPr>
          <p:cNvPr id="7" name="Content Placeholder 4" descr="T:\DEPARTMENTS\Safety\_Safety Courses\_Working at Heights\5_Pictures &amp; Videos\Variety\Tyrone\DSCN0716.JPG"/>
          <p:cNvPicPr>
            <a:picLocks noGrp="1"/>
          </p:cNvPicPr>
          <p:nvPr>
            <p:ph idx="1"/>
          </p:nvPr>
        </p:nvPicPr>
        <p:blipFill rotWithShape="1">
          <a:blip r:embed="rId3" cstate="print">
            <a:extLst>
              <a:ext uri="{28A0092B-C50C-407E-A947-70E740481C1C}">
                <a14:useLocalDpi xmlns:a14="http://schemas.microsoft.com/office/drawing/2010/main" val="0"/>
              </a:ext>
            </a:extLst>
          </a:blip>
          <a:srcRect l="903" t="790" r="-1"/>
          <a:stretch/>
        </p:blipFill>
        <p:spPr bwMode="auto">
          <a:xfrm>
            <a:off x="800100" y="1423553"/>
            <a:ext cx="5708710" cy="4263737"/>
          </a:xfrm>
          <a:prstGeom prst="rect">
            <a:avLst/>
          </a:prstGeom>
          <a:noFill/>
          <a:ln>
            <a:solidFill>
              <a:sysClr val="windowText" lastClr="000000"/>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Is There an Issue?</a:t>
            </a:r>
            <a:endParaRPr lang="en-US" dirty="0"/>
          </a:p>
        </p:txBody>
      </p:sp>
    </p:spTree>
    <p:extLst>
      <p:ext uri="{BB962C8B-B14F-4D97-AF65-F5344CB8AC3E}">
        <p14:creationId xmlns:p14="http://schemas.microsoft.com/office/powerpoint/2010/main" val="6698259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96</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5.</a:t>
            </a:r>
            <a:endParaRPr lang="en-US" dirty="0">
              <a:solidFill>
                <a:srgbClr val="00B0F0"/>
              </a:solidFill>
            </a:endParaRPr>
          </a:p>
        </p:txBody>
      </p:sp>
      <p:pic>
        <p:nvPicPr>
          <p:cNvPr id="8" name="Picture 7" descr="T:\DEPARTMENTS\Safety\_Safety Courses\_Working at Heights\5_Pictures &amp; Videos\Module 4-Inspection and Storage\Lanyard inspection\DSCN0432.JPG"/>
          <p:cNvPicPr/>
          <p:nvPr/>
        </p:nvPicPr>
        <p:blipFill rotWithShape="1">
          <a:blip r:embed="rId3" cstate="print">
            <a:extLst>
              <a:ext uri="{28A0092B-C50C-407E-A947-70E740481C1C}">
                <a14:useLocalDpi xmlns:a14="http://schemas.microsoft.com/office/drawing/2010/main" val="0"/>
              </a:ext>
            </a:extLst>
          </a:blip>
          <a:srcRect t="8571" r="210" b="12703"/>
          <a:stretch/>
        </p:blipFill>
        <p:spPr bwMode="auto">
          <a:xfrm>
            <a:off x="799350" y="1433944"/>
            <a:ext cx="5518323" cy="4242721"/>
          </a:xfrm>
          <a:prstGeom prst="rect">
            <a:avLst/>
          </a:prstGeom>
          <a:noFill/>
          <a:ln>
            <a:solidFill>
              <a:sysClr val="windowText" lastClr="000000"/>
            </a:solidFill>
          </a:ln>
        </p:spPr>
      </p:pic>
      <p:sp>
        <p:nvSpPr>
          <p:cNvPr id="9" name="Text Placeholder 4"/>
          <p:cNvSpPr>
            <a:spLocks noGrp="1"/>
          </p:cNvSpPr>
          <p:nvPr>
            <p:ph type="body" sz="quarter" idx="15"/>
          </p:nvPr>
        </p:nvSpPr>
        <p:spPr>
          <a:xfrm>
            <a:off x="348093" y="615474"/>
            <a:ext cx="6236970" cy="763746"/>
          </a:xfrm>
        </p:spPr>
        <p:txBody>
          <a:bodyPr>
            <a:noAutofit/>
          </a:bodyPr>
          <a:lstStyle/>
          <a:p>
            <a:r>
              <a:rPr lang="en-US" dirty="0" smtClean="0"/>
              <a:t>Is There an Issue?</a:t>
            </a:r>
            <a:endParaRPr lang="en-US" dirty="0"/>
          </a:p>
        </p:txBody>
      </p:sp>
    </p:spTree>
    <p:extLst>
      <p:ext uri="{BB962C8B-B14F-4D97-AF65-F5344CB8AC3E}">
        <p14:creationId xmlns:p14="http://schemas.microsoft.com/office/powerpoint/2010/main" val="9345573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97</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6.</a:t>
            </a:r>
            <a:endParaRPr lang="en-US" dirty="0">
              <a:solidFill>
                <a:srgbClr val="00B0F0"/>
              </a:solidFill>
            </a:endParaRPr>
          </a:p>
        </p:txBody>
      </p:sp>
      <p:pic>
        <p:nvPicPr>
          <p:cNvPr id="7" name="Picture 6" descr="T:\DEPARTMENTS\Safety\_Safety Courses\_Working at Heights\5_Pictures &amp; Videos\Module 3-Inspection and Storage\Inspection &amp; Storage\DSCN0921.JPG"/>
          <p:cNvPicPr/>
          <p:nvPr/>
        </p:nvPicPr>
        <p:blipFill rotWithShape="1">
          <a:blip r:embed="rId3" cstate="print">
            <a:extLst>
              <a:ext uri="{28A0092B-C50C-407E-A947-70E740481C1C}">
                <a14:useLocalDpi xmlns:a14="http://schemas.microsoft.com/office/drawing/2010/main" val="0"/>
              </a:ext>
            </a:extLst>
          </a:blip>
          <a:srcRect b="4408"/>
          <a:stretch/>
        </p:blipFill>
        <p:spPr bwMode="auto">
          <a:xfrm>
            <a:off x="796256" y="1431174"/>
            <a:ext cx="5698062" cy="4252653"/>
          </a:xfrm>
          <a:prstGeom prst="rect">
            <a:avLst/>
          </a:prstGeom>
          <a:noFill/>
          <a:ln>
            <a:solidFill>
              <a:sysClr val="windowText" lastClr="000000"/>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Is There an Issue?</a:t>
            </a:r>
            <a:endParaRPr lang="en-US" dirty="0"/>
          </a:p>
        </p:txBody>
      </p:sp>
    </p:spTree>
    <p:extLst>
      <p:ext uri="{BB962C8B-B14F-4D97-AF65-F5344CB8AC3E}">
        <p14:creationId xmlns:p14="http://schemas.microsoft.com/office/powerpoint/2010/main" val="22983656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98</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7.</a:t>
            </a:r>
            <a:endParaRPr lang="en-US" dirty="0">
              <a:solidFill>
                <a:srgbClr val="00B0F0"/>
              </a:solidFill>
            </a:endParaRPr>
          </a:p>
        </p:txBody>
      </p:sp>
      <p:pic>
        <p:nvPicPr>
          <p:cNvPr id="1027" name="Picture 3"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b="2148"/>
          <a:stretch/>
        </p:blipFill>
        <p:spPr bwMode="auto">
          <a:xfrm>
            <a:off x="800100" y="1429413"/>
            <a:ext cx="5704609" cy="425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Is There an Issue?</a:t>
            </a:r>
            <a:endParaRPr lang="en-US" dirty="0"/>
          </a:p>
        </p:txBody>
      </p:sp>
    </p:spTree>
    <p:extLst>
      <p:ext uri="{BB962C8B-B14F-4D97-AF65-F5344CB8AC3E}">
        <p14:creationId xmlns:p14="http://schemas.microsoft.com/office/powerpoint/2010/main" val="38650026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WORKING AT HEIGHTS – SFT FCX1012C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99</a:t>
            </a:fld>
            <a:endParaRPr lang="en-US" dirty="0"/>
          </a:p>
        </p:txBody>
      </p:sp>
      <p:sp>
        <p:nvSpPr>
          <p:cNvPr id="4" name="Text Placeholder 3"/>
          <p:cNvSpPr>
            <a:spLocks noGrp="1"/>
          </p:cNvSpPr>
          <p:nvPr>
            <p:ph type="body" sz="quarter" idx="14"/>
          </p:nvPr>
        </p:nvSpPr>
        <p:spPr>
          <a:xfrm>
            <a:off x="348093" y="1379220"/>
            <a:ext cx="7681481" cy="4686618"/>
          </a:xfrm>
        </p:spPr>
        <p:txBody>
          <a:bodyPr/>
          <a:lstStyle/>
          <a:p>
            <a:pPr marL="0" indent="0">
              <a:buNone/>
            </a:pPr>
            <a:r>
              <a:rPr lang="en-US" dirty="0" smtClean="0">
                <a:solidFill>
                  <a:srgbClr val="00B0F0"/>
                </a:solidFill>
              </a:rPr>
              <a:t>8.</a:t>
            </a:r>
            <a:endParaRPr lang="en-US" dirty="0">
              <a:solidFill>
                <a:srgbClr val="00B0F0"/>
              </a:solidFill>
            </a:endParaRPr>
          </a:p>
        </p:txBody>
      </p:sp>
      <p:pic>
        <p:nvPicPr>
          <p:cNvPr id="6" name="Picture 5" descr="T:\DEPARTMENTS\Safety\_Safety Courses\_Working at Heights\5_Pictures &amp; Videos\Module 4-Inspection and Storage\SRL\DSCN0990.JPG"/>
          <p:cNvPicPr/>
          <p:nvPr/>
        </p:nvPicPr>
        <p:blipFill rotWithShape="1">
          <a:blip r:embed="rId3" cstate="print">
            <a:extLst>
              <a:ext uri="{28A0092B-C50C-407E-A947-70E740481C1C}">
                <a14:useLocalDpi xmlns:a14="http://schemas.microsoft.com/office/drawing/2010/main" val="0"/>
              </a:ext>
            </a:extLst>
          </a:blip>
          <a:srcRect b="1532"/>
          <a:stretch/>
        </p:blipFill>
        <p:spPr bwMode="auto">
          <a:xfrm>
            <a:off x="799760" y="1431176"/>
            <a:ext cx="5577840" cy="4231869"/>
          </a:xfrm>
          <a:prstGeom prst="rect">
            <a:avLst/>
          </a:prstGeom>
          <a:noFill/>
          <a:ln>
            <a:solidFill>
              <a:sysClr val="windowText" lastClr="000000"/>
            </a:solidFill>
          </a:ln>
        </p:spPr>
      </p:pic>
      <p:sp>
        <p:nvSpPr>
          <p:cNvPr id="8" name="Text Placeholder 4"/>
          <p:cNvSpPr>
            <a:spLocks noGrp="1"/>
          </p:cNvSpPr>
          <p:nvPr>
            <p:ph type="body" sz="quarter" idx="15"/>
          </p:nvPr>
        </p:nvSpPr>
        <p:spPr>
          <a:xfrm>
            <a:off x="348093" y="615474"/>
            <a:ext cx="6236970" cy="763746"/>
          </a:xfrm>
        </p:spPr>
        <p:txBody>
          <a:bodyPr>
            <a:noAutofit/>
          </a:bodyPr>
          <a:lstStyle/>
          <a:p>
            <a:r>
              <a:rPr lang="en-US" dirty="0" smtClean="0"/>
              <a:t>Is There an Issue?</a:t>
            </a:r>
            <a:endParaRPr lang="en-US" dirty="0"/>
          </a:p>
        </p:txBody>
      </p:sp>
    </p:spTree>
    <p:extLst>
      <p:ext uri="{BB962C8B-B14F-4D97-AF65-F5344CB8AC3E}">
        <p14:creationId xmlns:p14="http://schemas.microsoft.com/office/powerpoint/2010/main" val="3101748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Learning Content" ma:contentTypeID="0x01010046829DE55437B147B48D1766376E3D6B00F97DF3A8579A634D8806E108BC6ED99500DBCDF2A5234363409A996C2812A1462E" ma:contentTypeVersion="14" ma:contentTypeDescription="" ma:contentTypeScope="" ma:versionID="75655d7decbaac52d1ae05442178ed6e">
  <xsd:schema xmlns:xsd="http://www.w3.org/2001/XMLSchema" xmlns:xs="http://www.w3.org/2001/XMLSchema" xmlns:p="http://schemas.microsoft.com/office/2006/metadata/properties" xmlns:ns1="http://schemas.microsoft.com/sharepoint/v3" xmlns:ns2="b5ba0a33-b247-4d4b-b9ae-c709af684fd3" xmlns:ns3="53d28b8c-eb58-44d7-87aa-8c57ee0de470" targetNamespace="http://schemas.microsoft.com/office/2006/metadata/properties" ma:root="true" ma:fieldsID="ab7e9238dbcbaa30849098f2d7f34100" ns1:_="" ns2:_="" ns3:_="">
    <xsd:import namespace="http://schemas.microsoft.com/sharepoint/v3"/>
    <xsd:import namespace="b5ba0a33-b247-4d4b-b9ae-c709af684fd3"/>
    <xsd:import namespace="53d28b8c-eb58-44d7-87aa-8c57ee0de470"/>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3:Course_x0020_Code" minOccurs="0"/>
                <xsd:element ref="ns3:le4b7b4580bd46459214883069e3a18d" minOccurs="0"/>
                <xsd:element ref="ns1:_ip_UnifiedCompliancePolicyProperties" minOccurs="0"/>
                <xsd:element ref="ns1:_ip_UnifiedCompliancePolicyUIAction" minOccurs="0"/>
                <xsd:element ref="ns3:isArchive" minOccurs="0"/>
                <xsd:element ref="ns3:a0a882b4cf6e4552977556b03a7b624b" minOccurs="0"/>
                <xsd:element ref="ns2:FM_x0020_LO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13a180ca-75a6-4419-b62e-731a1baaa59b}" ma:internalName="TaxCatchAll" ma:showField="CatchAllData" ma:web="53d28b8c-eb58-44d7-87aa-8c57ee0de47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3a180ca-75a6-4419-b62e-731a1baaa59b}" ma:internalName="TaxCatchAllLabel" ma:readOnly="true" ma:showField="CatchAllDataLabel" ma:web="53d28b8c-eb58-44d7-87aa-8c57ee0de470">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25" nillable="true" ma:displayName="FM LOC" ma:description="This column is used to assign Location" ma:format="Dropdown"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53d28b8c-eb58-44d7-87aa-8c57ee0de470" elementFormDefault="qualified">
    <xsd:import namespace="http://schemas.microsoft.com/office/2006/documentManagement/types"/>
    <xsd:import namespace="http://schemas.microsoft.com/office/infopath/2007/PartnerControls"/>
    <xsd:element name="Course_x0020_Code" ma:index="18" nillable="true" ma:displayName="Course Code" ma:internalName="Course_x0020_Code">
      <xsd:simpleType>
        <xsd:restriction base="dms:Text">
          <xsd:maxLength value="255"/>
        </xsd:restriction>
      </xsd:simpleType>
    </xsd:element>
    <xsd:element name="le4b7b4580bd46459214883069e3a18d" ma:index="19" nillable="true" ma:taxonomy="true" ma:internalName="le4b7b4580bd46459214883069e3a18d" ma:taxonomyFieldName="Course_x0020_Group" ma:displayName="Course Group" ma:default="" ma:fieldId="{5e4b7b45-80bd-4645-9214-883069e3a18d}" ma:sspId="b7e16863-b940-4291-96f8-ad8461baff96" ma:termSetId="7afb5f7f-44cf-4f4c-b979-4ca38eae3e13" ma:anchorId="00000000-0000-0000-0000-000000000000" ma:open="false" ma:isKeyword="false">
      <xsd:complexType>
        <xsd:sequence>
          <xsd:element ref="pc:Terms" minOccurs="0" maxOccurs="1"/>
        </xsd:sequence>
      </xsd:complexType>
    </xsd:element>
    <xsd:element name="isArchive" ma:index="23" nillable="true" ma:displayName="isArchive" ma:default="0" ma:internalName="isArchive">
      <xsd:simpleType>
        <xsd:restriction base="dms:Boolean"/>
      </xsd:simpleType>
    </xsd:element>
    <xsd:element name="a0a882b4cf6e4552977556b03a7b624b" ma:index="24" ma:taxonomy="true" ma:internalName="a0a882b4cf6e4552977556b03a7b624b" ma:taxonomyFieldName="Document_x0020_Type" ma:displayName="Document Type" ma:readOnly="false" ma:default="" ma:fieldId="{a0a882b4-cf6e-4552-9775-56b03a7b624b}" ma:sspId="b7e16863-b940-4291-96f8-ad8461baff96" ma:termSetId="806960dd-2bd1-49d4-999d-1396b928405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34</Value>
      <Value>55</Value>
      <Value>44</Value>
      <Value>1</Value>
      <Value>35</Value>
    </TaxCatchAll>
    <lcf76f155ced4ddcb4097134ff3c332f xmlns="96b50f58-a40e-4869-8bc2-ee1dec35f0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FCA5B7-F7D7-4F79-BEAB-2B623D652CDA}"/>
</file>

<file path=customXml/itemProps2.xml><?xml version="1.0" encoding="utf-8"?>
<ds:datastoreItem xmlns:ds="http://schemas.openxmlformats.org/officeDocument/2006/customXml" ds:itemID="{4DDBFD4C-E1C1-4B74-BAA0-C0097D471E39}"/>
</file>

<file path=customXml/itemProps3.xml><?xml version="1.0" encoding="utf-8"?>
<ds:datastoreItem xmlns:ds="http://schemas.openxmlformats.org/officeDocument/2006/customXml" ds:itemID="{67CCD376-EFB1-4575-B7C5-409D4014AABA}">
  <ds:schemaRefs>
    <ds:schemaRef ds:uri="http://schemas.microsoft.com/sharepoint/v3/contenttype/forms"/>
  </ds:schemaRefs>
</ds:datastoreItem>
</file>

<file path=customXml/itemProps4.xml><?xml version="1.0" encoding="utf-8"?>
<ds:datastoreItem xmlns:ds="http://schemas.openxmlformats.org/officeDocument/2006/customXml" ds:itemID="{466B03D0-F107-4073-9D05-E78FDBCF7536}">
  <ds:schemaRefs>
    <ds:schemaRef ds:uri="b5ba0a33-b247-4d4b-b9ae-c709af684fd3"/>
    <ds:schemaRef ds:uri="http://schemas.microsoft.com/office/2006/metadata/properties"/>
    <ds:schemaRef ds:uri="http://purl.org/dc/dcmitype/"/>
    <ds:schemaRef ds:uri="http://purl.org/dc/elements/1.1/"/>
    <ds:schemaRef ds:uri="http://www.w3.org/XML/1998/namespace"/>
    <ds:schemaRef ds:uri="http://schemas.microsoft.com/sharepoint/v3/field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5e392781-86c7-49c9-b488-0c559099668a"/>
  </ds:schemaRefs>
</ds:datastoreItem>
</file>

<file path=docProps/app.xml><?xml version="1.0" encoding="utf-8"?>
<Properties xmlns="http://schemas.openxmlformats.org/officeDocument/2006/extended-properties" xmlns:vt="http://schemas.openxmlformats.org/officeDocument/2006/docPropsVTypes">
  <Template>Office Theme</Template>
  <TotalTime>21071</TotalTime>
  <Words>12879</Words>
  <Application>Microsoft Office PowerPoint</Application>
  <PresentationFormat>On-screen Show (4:3)</PresentationFormat>
  <Paragraphs>2411</Paragraphs>
  <Slides>178</Slides>
  <Notes>178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178</vt:i4>
      </vt:variant>
    </vt:vector>
  </HeadingPairs>
  <TitlesOfParts>
    <vt:vector size="190" baseType="lpstr">
      <vt:lpstr>Arial</vt:lpstr>
      <vt:lpstr>Arial Black</vt:lpstr>
      <vt:lpstr>Calibri</vt:lpstr>
      <vt:lpstr>Calibri Light</vt:lpstr>
      <vt:lpstr>Cambria Math</vt:lpstr>
      <vt:lpstr>Courier New</vt:lpstr>
      <vt:lpstr>Symbol</vt:lpstr>
      <vt:lpstr>Times New Roman</vt:lpstr>
      <vt:lpstr>Wingdings</vt:lpstr>
      <vt:lpstr>Office Theme</vt:lpstr>
      <vt:lpstr>1_Custom Design</vt:lpstr>
      <vt:lpstr>Custom Design</vt:lpstr>
      <vt:lpstr>SFT FCX1012C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1: Fall Hazard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2: Hierarchy of 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3: Component Identification and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4: Inspection and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5: Fall 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6: Fit, Donning, and Adjustment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7: Other Working at Height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8: Rescue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vector>
  </TitlesOfParts>
  <Company>FreePort-McMoRan Copper &amp;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SFT FCX1012C</dc:title>
  <dc:creator>Johnson, Angela</dc:creator>
  <cp:lastModifiedBy>Hood, Alice</cp:lastModifiedBy>
  <cp:revision>533</cp:revision>
  <cp:lastPrinted>2015-10-07T12:57:59Z</cp:lastPrinted>
  <dcterms:created xsi:type="dcterms:W3CDTF">2015-06-25T19:39:11Z</dcterms:created>
  <dcterms:modified xsi:type="dcterms:W3CDTF">2019-07-09T18:20:33Z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Retention Category">
    <vt:lpwstr>34;#Non-Record|2fb12692-2fbc-4218-b317-5b3c330affda</vt:lpwstr>
  </property>
  <property fmtid="{D5CDD505-2E9C-101B-9397-08002B2CF9AE}" pid="3" name="FM Doc Type">
    <vt:lpwstr>1;#Training|68c97745-b3e4-45d8-99e5-d482d00e3af0</vt:lpwstr>
  </property>
  <property fmtid="{D5CDD505-2E9C-101B-9397-08002B2CF9AE}" pid="4" name="ContentTypeId">
    <vt:lpwstr>0x01010046829DE55437B147B48D1766376E3D6B00F97DF3A8579A634D8806E108BC6ED99500DBCDF2A5234363409A996C2812A1462E</vt:lpwstr>
  </property>
  <property fmtid="{D5CDD505-2E9C-101B-9397-08002B2CF9AE}" pid="5" name="FM Ent Taxonomy">
    <vt:lpwstr>35;#Mining|bfe0addb-9ed0-46c0-a2c3-ddf4aa4997cc</vt:lpwstr>
  </property>
  <property fmtid="{D5CDD505-2E9C-101B-9397-08002B2CF9AE}" pid="6" name="Phase">
    <vt:lpwstr>4.Complete</vt:lpwstr>
  </property>
  <property fmtid="{D5CDD505-2E9C-101B-9397-08002B2CF9AE}" pid="7" name="FM Ent TaxonomyTaxHTField0">
    <vt:lpwstr>Mining|bfe0addb-9ed0-46c0-a2c3-ddf4aa4997cc</vt:lpwstr>
  </property>
  <property fmtid="{D5CDD505-2E9C-101B-9397-08002B2CF9AE}" pid="8" name="o79fb0eb13274969baa8945b2a62dcda">
    <vt:lpwstr>Non-Record|2fb12692-2fbc-4218-b317-5b3c330affda</vt:lpwstr>
  </property>
  <property fmtid="{D5CDD505-2E9C-101B-9397-08002B2CF9AE}" pid="9" name="Document Choice">
    <vt:lpwstr>Training Document</vt:lpwstr>
  </property>
  <property fmtid="{D5CDD505-2E9C-101B-9397-08002B2CF9AE}" pid="10" name="FM DPT">
    <vt:lpwstr>FM Americas</vt:lpwstr>
  </property>
  <property fmtid="{D5CDD505-2E9C-101B-9397-08002B2CF9AE}" pid="11" name="FM LOC">
    <vt:lpwstr>Mine Training Institute</vt:lpwstr>
  </property>
  <property fmtid="{D5CDD505-2E9C-101B-9397-08002B2CF9AE}" pid="12" name="Status">
    <vt:lpwstr>Final</vt:lpwstr>
  </property>
  <property fmtid="{D5CDD505-2E9C-101B-9397-08002B2CF9AE}" pid="13" name="Project Name">
    <vt:lpwstr>5</vt:lpwstr>
  </property>
  <property fmtid="{D5CDD505-2E9C-101B-9397-08002B2CF9AE}" pid="14" name="FM Doc TypeTaxHTField0">
    <vt:lpwstr>Training|68c97745-b3e4-45d8-99e5-d482d00e3af0</vt:lpwstr>
  </property>
  <property fmtid="{D5CDD505-2E9C-101B-9397-08002B2CF9AE}" pid="15" name="Order">
    <vt:r8>63200</vt:r8>
  </property>
  <property fmtid="{D5CDD505-2E9C-101B-9397-08002B2CF9AE}" pid="16" name="xd_ProgID">
    <vt:lpwstr/>
  </property>
  <property fmtid="{D5CDD505-2E9C-101B-9397-08002B2CF9AE}" pid="17" name="TemplateUrl">
    <vt:lpwstr/>
  </property>
  <property fmtid="{D5CDD505-2E9C-101B-9397-08002B2CF9AE}" pid="18" name="Folder">
    <vt:lpwstr>Final Docs V1</vt:lpwstr>
  </property>
  <property fmtid="{D5CDD505-2E9C-101B-9397-08002B2CF9AE}" pid="19" name="SharedWithUsers">
    <vt:lpwstr>429;#Nixon, Jeremy</vt:lpwstr>
  </property>
  <property fmtid="{D5CDD505-2E9C-101B-9397-08002B2CF9AE}" pid="20" name="Course Group">
    <vt:lpwstr>55;#Safety|7493f174-3823-44b5-a64f-6d7769779f59</vt:lpwstr>
  </property>
  <property fmtid="{D5CDD505-2E9C-101B-9397-08002B2CF9AE}" pid="21" name="Document Type">
    <vt:lpwstr>44;#Facilitator Presentation|301d71f6-f435-4af7-9fd0-d5282897076a</vt:lpwstr>
  </property>
</Properties>
</file>