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72" r:id="rId7"/>
  </p:sldMasterIdLst>
  <p:notesMasterIdLst>
    <p:notesMasterId r:id="rId68"/>
  </p:notesMasterIdLst>
  <p:handoutMasterIdLst>
    <p:handoutMasterId r:id="rId69"/>
  </p:handoutMasterIdLst>
  <p:sldIdLst>
    <p:sldId id="256" r:id="rId8"/>
    <p:sldId id="257" r:id="rId9"/>
    <p:sldId id="258" r:id="rId10"/>
    <p:sldId id="413" r:id="rId11"/>
    <p:sldId id="441" r:id="rId12"/>
    <p:sldId id="563" r:id="rId13"/>
    <p:sldId id="565" r:id="rId14"/>
    <p:sldId id="567" r:id="rId15"/>
    <p:sldId id="260" r:id="rId16"/>
    <p:sldId id="529" r:id="rId17"/>
    <p:sldId id="519" r:id="rId18"/>
    <p:sldId id="530" r:id="rId19"/>
    <p:sldId id="531" r:id="rId20"/>
    <p:sldId id="518" r:id="rId21"/>
    <p:sldId id="540" r:id="rId22"/>
    <p:sldId id="299" r:id="rId23"/>
    <p:sldId id="541" r:id="rId24"/>
    <p:sldId id="457" r:id="rId25"/>
    <p:sldId id="535" r:id="rId26"/>
    <p:sldId id="536" r:id="rId27"/>
    <p:sldId id="566" r:id="rId28"/>
    <p:sldId id="520" r:id="rId29"/>
    <p:sldId id="527" r:id="rId30"/>
    <p:sldId id="533" r:id="rId31"/>
    <p:sldId id="564" r:id="rId32"/>
    <p:sldId id="525" r:id="rId33"/>
    <p:sldId id="561" r:id="rId34"/>
    <p:sldId id="524" r:id="rId35"/>
    <p:sldId id="553" r:id="rId36"/>
    <p:sldId id="522" r:id="rId37"/>
    <p:sldId id="537" r:id="rId38"/>
    <p:sldId id="538" r:id="rId39"/>
    <p:sldId id="528" r:id="rId40"/>
    <p:sldId id="542" r:id="rId41"/>
    <p:sldId id="539" r:id="rId42"/>
    <p:sldId id="555" r:id="rId43"/>
    <p:sldId id="554" r:id="rId44"/>
    <p:sldId id="556" r:id="rId45"/>
    <p:sldId id="557" r:id="rId46"/>
    <p:sldId id="543" r:id="rId47"/>
    <p:sldId id="544" r:id="rId48"/>
    <p:sldId id="545" r:id="rId49"/>
    <p:sldId id="546" r:id="rId50"/>
    <p:sldId id="547" r:id="rId51"/>
    <p:sldId id="548" r:id="rId52"/>
    <p:sldId id="549" r:id="rId53"/>
    <p:sldId id="550" r:id="rId54"/>
    <p:sldId id="551" r:id="rId55"/>
    <p:sldId id="423" r:id="rId56"/>
    <p:sldId id="495" r:id="rId57"/>
    <p:sldId id="552" r:id="rId58"/>
    <p:sldId id="496" r:id="rId59"/>
    <p:sldId id="558" r:id="rId60"/>
    <p:sldId id="559" r:id="rId61"/>
    <p:sldId id="560" r:id="rId62"/>
    <p:sldId id="514" r:id="rId63"/>
    <p:sldId id="437" r:id="rId64"/>
    <p:sldId id="510" r:id="rId65"/>
    <p:sldId id="511" r:id="rId66"/>
    <p:sldId id="51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89898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F0492-0C11-4167-9C7D-01C4DA3BC16E}" v="4" dt="2019-08-28T17:07:29.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56586" autoAdjust="0"/>
  </p:normalViewPr>
  <p:slideViewPr>
    <p:cSldViewPr snapToGrid="0" showGuides="1">
      <p:cViewPr varScale="1">
        <p:scale>
          <a:sx n="70" d="100"/>
          <a:sy n="70" d="100"/>
        </p:scale>
        <p:origin x="2904"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a, April" userId="e73b7ea7-415f-4170-b6d7-aadfbd93d903" providerId="ADAL" clId="{21FF0492-0C11-4167-9C7D-01C4DA3BC16E}"/>
    <pc:docChg chg="custSel modSld">
      <pc:chgData name="Cota, April" userId="e73b7ea7-415f-4170-b6d7-aadfbd93d903" providerId="ADAL" clId="{21FF0492-0C11-4167-9C7D-01C4DA3BC16E}" dt="2019-08-28T17:07:06.031" v="6" actId="20577"/>
      <pc:docMkLst>
        <pc:docMk/>
      </pc:docMkLst>
      <pc:sldChg chg="addSp delSp modSp modNotesTx">
        <pc:chgData name="Cota, April" userId="e73b7ea7-415f-4170-b6d7-aadfbd93d903" providerId="ADAL" clId="{21FF0492-0C11-4167-9C7D-01C4DA3BC16E}" dt="2019-08-28T17:07:06.031" v="6" actId="20577"/>
        <pc:sldMkLst>
          <pc:docMk/>
          <pc:sldMk cId="1530939996" sldId="423"/>
        </pc:sldMkLst>
        <pc:spChg chg="add del mod">
          <ac:chgData name="Cota, April" userId="e73b7ea7-415f-4170-b6d7-aadfbd93d903" providerId="ADAL" clId="{21FF0492-0C11-4167-9C7D-01C4DA3BC16E}" dt="2019-08-28T17:04:46.260" v="2" actId="478"/>
          <ac:spMkLst>
            <pc:docMk/>
            <pc:sldMk cId="1530939996" sldId="423"/>
            <ac:spMk id="7" creationId="{0AE552C2-110F-481C-8722-4ECAB25478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73CE4B-23B0-4E29-8829-38C241BDBAD2}" type="datetimeFigureOut">
              <a:rPr lang="en-US" smtClean="0"/>
              <a:t>4/22/2020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D5EE7-B2A2-4F9E-B300-42DCC6354330}" type="slidenum">
              <a:rPr lang="en-US" smtClean="0"/>
              <a:t>‹#›</a:t>
            </a:fld>
            <a:endParaRPr lang="en-US"/>
          </a:p>
        </p:txBody>
      </p:sp>
    </p:spTree>
    <p:extLst>
      <p:ext uri="{BB962C8B-B14F-4D97-AF65-F5344CB8AC3E}">
        <p14:creationId xmlns:p14="http://schemas.microsoft.com/office/powerpoint/2010/main" val="4251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9B97AA-E93D-4143-B7C9-BE349798162C}" type="datetimeFigureOut">
              <a:rPr lang="en-US" smtClean="0"/>
              <a:t>4/22/2020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A23A79-5B0B-4086-986B-EBBAC35FAF85}" type="slidenum">
              <a:rPr lang="en-US" smtClean="0"/>
              <a:t>‹#›</a:t>
            </a:fld>
            <a:endParaRPr lang="en-US"/>
          </a:p>
        </p:txBody>
      </p:sp>
    </p:spTree>
    <p:extLst>
      <p:ext uri="{BB962C8B-B14F-4D97-AF65-F5344CB8AC3E}">
        <p14:creationId xmlns:p14="http://schemas.microsoft.com/office/powerpoint/2010/main" val="42141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Welcome students to the class.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Hands-on course with plenty of opportunities to apply what we are learning.  Expect to be working in small groups and involved in many discuss ions.  We all need to learn from the knowledge and experience of others.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a:t>
            </a:fld>
            <a:endParaRPr lang="en-US"/>
          </a:p>
        </p:txBody>
      </p:sp>
    </p:spTree>
    <p:extLst>
      <p:ext uri="{BB962C8B-B14F-4D97-AF65-F5344CB8AC3E}">
        <p14:creationId xmlns:p14="http://schemas.microsoft.com/office/powerpoint/2010/main" val="299168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why workplace exams are conducted.</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what a workplace exam is.</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Emphasize that doing workplace exams as a group or with coworkers strengthens the workplace exam</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10</a:t>
            </a:fld>
            <a:endParaRPr lang="en-US"/>
          </a:p>
        </p:txBody>
      </p:sp>
    </p:spTree>
    <p:extLst>
      <p:ext uri="{BB962C8B-B14F-4D97-AF65-F5344CB8AC3E}">
        <p14:creationId xmlns:p14="http://schemas.microsoft.com/office/powerpoint/2010/main" val="231713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the bullet points under each question.</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Freeport-McMoRan requires a competent person perform the exam</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how someone is deemed competent</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workplace exam cannot be performed by just anyone</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11</a:t>
            </a:fld>
            <a:endParaRPr lang="en-US"/>
          </a:p>
        </p:txBody>
      </p:sp>
    </p:spTree>
    <p:extLst>
      <p:ext uri="{BB962C8B-B14F-4D97-AF65-F5344CB8AC3E}">
        <p14:creationId xmlns:p14="http://schemas.microsoft.com/office/powerpoint/2010/main" val="252652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the bullet points under each question.</a:t>
            </a:r>
          </a:p>
          <a:p>
            <a:pPr marL="800100" marR="0" lvl="1"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Varied backgrounds will bring a new perspective to a workplace examination</a:t>
            </a:r>
          </a:p>
          <a:p>
            <a:pPr marL="800100" marR="0" lvl="1"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Whether the additional person is a new hire, from a different culture, or even from a different industry, he or she can possibly note new hazards that were otherwise not noticed.</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12</a:t>
            </a:fld>
            <a:endParaRPr lang="en-US"/>
          </a:p>
        </p:txBody>
      </p:sp>
    </p:spTree>
    <p:extLst>
      <p:ext uri="{BB962C8B-B14F-4D97-AF65-F5344CB8AC3E}">
        <p14:creationId xmlns:p14="http://schemas.microsoft.com/office/powerpoint/2010/main" val="225996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each bullet point.</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 is important that students understand what is required, per MSHA, within their workplace examination record.</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Records are retained for one year and must be made available upon request.</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13</a:t>
            </a:fld>
            <a:endParaRPr lang="en-US"/>
          </a:p>
        </p:txBody>
      </p:sp>
    </p:spTree>
    <p:extLst>
      <p:ext uri="{BB962C8B-B14F-4D97-AF65-F5344CB8AC3E}">
        <p14:creationId xmlns:p14="http://schemas.microsoft.com/office/powerpoint/2010/main" val="346410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each bullet point.</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 is important that students understand what is required, per MSHA, within their workplace examination record.</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Records are retained for one year and must be made available upon request.</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14</a:t>
            </a:fld>
            <a:endParaRPr lang="en-US"/>
          </a:p>
        </p:txBody>
      </p:sp>
    </p:spTree>
    <p:extLst>
      <p:ext uri="{BB962C8B-B14F-4D97-AF65-F5344CB8AC3E}">
        <p14:creationId xmlns:p14="http://schemas.microsoft.com/office/powerpoint/2010/main" val="385647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Flip chart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Markers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activity draws out the students’ existing knowledge on workplace examination compliance.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Divide the class into two teams.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team will create five questions and answers about this module that they believe will stump the other team.  Designate one person as the leader.  Allow 10 minutes to complete.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10 minutes, teams will take turns with the leader asking the other team one question and allowing them to answer it.  Rotate between the two teams until all 10 questions have been asked and answered.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flip chart can be used to capture questions that generate a discussion.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 the responses as a class.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  If there are not any questions generated regarding the qualifications of a competent person, be sure to include those questions on your own.  It is important that this information is reiterated to the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15</a:t>
            </a:fld>
            <a:endParaRPr lang="en-US"/>
          </a:p>
        </p:txBody>
      </p:sp>
    </p:spTree>
    <p:extLst>
      <p:ext uri="{BB962C8B-B14F-4D97-AF65-F5344CB8AC3E}">
        <p14:creationId xmlns:p14="http://schemas.microsoft.com/office/powerpoint/2010/main" val="400520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A23A79-5B0B-4086-986B-EBBAC35FAF85}" type="slidenum">
              <a:rPr lang="en-US" smtClean="0"/>
              <a:t>16</a:t>
            </a:fld>
            <a:endParaRPr lang="en-US"/>
          </a:p>
        </p:txBody>
      </p:sp>
    </p:spTree>
    <p:extLst>
      <p:ext uri="{BB962C8B-B14F-4D97-AF65-F5344CB8AC3E}">
        <p14:creationId xmlns:p14="http://schemas.microsoft.com/office/powerpoint/2010/main" val="60011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complete the answers to the quiz questions in the SG.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answers as a class (See the following page for answers)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17</a:t>
            </a:fld>
            <a:endParaRPr lang="en-US"/>
          </a:p>
        </p:txBody>
      </p:sp>
    </p:spTree>
    <p:extLst>
      <p:ext uri="{BB962C8B-B14F-4D97-AF65-F5344CB8AC3E}">
        <p14:creationId xmlns:p14="http://schemas.microsoft.com/office/powerpoint/2010/main" val="87751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Quiz Answers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Answer: c, SG p. 5</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18</a:t>
            </a:fld>
            <a:endParaRPr lang="en-US"/>
          </a:p>
        </p:txBody>
      </p:sp>
    </p:spTree>
    <p:extLst>
      <p:ext uri="{BB962C8B-B14F-4D97-AF65-F5344CB8AC3E}">
        <p14:creationId xmlns:p14="http://schemas.microsoft.com/office/powerpoint/2010/main" val="79657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Quiz Answers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2"/>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Answer: b, SG p. vii, 5</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19</a:t>
            </a:fld>
            <a:endParaRPr lang="en-US"/>
          </a:p>
        </p:txBody>
      </p:sp>
    </p:spTree>
    <p:extLst>
      <p:ext uri="{BB962C8B-B14F-4D97-AF65-F5344CB8AC3E}">
        <p14:creationId xmlns:p14="http://schemas.microsoft.com/office/powerpoint/2010/main" val="423675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Instruction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your expectations of them as students and how the breaks will be scheduled.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Administrative/Classroom policies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Safety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Identify the appropriate evacuation procedures, gathering areas, and emergency exits and fire extinguisher locations, etc.</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Breaks and Restrooms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 a break schedule and announce it to the class.  Suggested break times are included throughout the FG and occur approximately every hour and often occur at the end of each module. Breaks should last 5-10 minutes to give students time to rest and relax before beginning the next learning session.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Identify the location of the nearest restroom and smoking areas.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Technology policy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Please review your policy on the use of cell phones and laptops during the training.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Participation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course requires significant participation.  Students should be prepared for discussion and small group activities</a:t>
            </a:r>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a:t>
            </a:fld>
            <a:endParaRPr lang="en-US"/>
          </a:p>
        </p:txBody>
      </p:sp>
    </p:spTree>
    <p:extLst>
      <p:ext uri="{BB962C8B-B14F-4D97-AF65-F5344CB8AC3E}">
        <p14:creationId xmlns:p14="http://schemas.microsoft.com/office/powerpoint/2010/main" val="84380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Quiz Answers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3"/>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Answer: a, c, SG p. 5</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20</a:t>
            </a:fld>
            <a:endParaRPr lang="en-US"/>
          </a:p>
        </p:txBody>
      </p:sp>
    </p:spTree>
    <p:extLst>
      <p:ext uri="{BB962C8B-B14F-4D97-AF65-F5344CB8AC3E}">
        <p14:creationId xmlns:p14="http://schemas.microsoft.com/office/powerpoint/2010/main" val="379300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Upon completion of Module 1, the students will be able to: </a:t>
            </a:r>
          </a:p>
          <a:p>
            <a:pPr marL="800100" marR="0" lvl="1" indent="-342900">
              <a:spcBef>
                <a:spcPts val="600"/>
              </a:spcBef>
              <a:spcAft>
                <a:spcPts val="600"/>
              </a:spcAft>
              <a:buFont typeface="Symbol" panose="05050102010706020507" pitchFamily="18" charset="2"/>
              <a:buChar char=""/>
            </a:pPr>
            <a:r>
              <a:rPr lang="en-US" sz="1200" dirty="0">
                <a:latin typeface="Arial" panose="020B0604020202020204" pitchFamily="34" charset="0"/>
                <a:cs typeface="Arial" panose="020B0604020202020204" pitchFamily="34" charset="0"/>
              </a:rPr>
              <a:t>Conduct a workplace examination by assessing a scenario for general hazards </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21</a:t>
            </a:fld>
            <a:endParaRPr lang="en-US"/>
          </a:p>
        </p:txBody>
      </p:sp>
    </p:spTree>
    <p:extLst>
      <p:ext uri="{BB962C8B-B14F-4D97-AF65-F5344CB8AC3E}">
        <p14:creationId xmlns:p14="http://schemas.microsoft.com/office/powerpoint/2010/main" val="3313382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guidelines for performing an effective workplace examination.</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Ensure the appropriate forms are being used</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Include as many people from your team as possible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Begin by defining the boundaries of your work area</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Talk through the tasks being performed in the defined work area</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Survey the area from a distance and a closer point</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Examine specific pieces of equipment pertinent to your job</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22</a:t>
            </a:fld>
            <a:endParaRPr lang="en-US"/>
          </a:p>
        </p:txBody>
      </p:sp>
    </p:spTree>
    <p:extLst>
      <p:ext uri="{BB962C8B-B14F-4D97-AF65-F5344CB8AC3E}">
        <p14:creationId xmlns:p14="http://schemas.microsoft.com/office/powerpoint/2010/main" val="139754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list of questions in the SG you should ask yourself when lifting, welding, and grinding equipment are in your work area</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23</a:t>
            </a:fld>
            <a:endParaRPr lang="en-US"/>
          </a:p>
        </p:txBody>
      </p:sp>
    </p:spTree>
    <p:extLst>
      <p:ext uri="{BB962C8B-B14F-4D97-AF65-F5344CB8AC3E}">
        <p14:creationId xmlns:p14="http://schemas.microsoft.com/office/powerpoint/2010/main" val="2894165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questions and bullets on the slide.</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Emphasize that if guarding deficiencies are discovered through a workplace exam, stop working until the guarding is repaired or reinstalled.</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24</a:t>
            </a:fld>
            <a:endParaRPr lang="en-US"/>
          </a:p>
        </p:txBody>
      </p:sp>
    </p:spTree>
    <p:extLst>
      <p:ext uri="{BB962C8B-B14F-4D97-AF65-F5344CB8AC3E}">
        <p14:creationId xmlns:p14="http://schemas.microsoft.com/office/powerpoint/2010/main" val="4038336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questions and bullets on the slide.</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Emphasize that if guarding deficiencies are discovered through a workplace exam, stop working until the guarding is repaired or reinstalled.</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25</a:t>
            </a:fld>
            <a:endParaRPr lang="en-US"/>
          </a:p>
        </p:txBody>
      </p:sp>
    </p:spTree>
    <p:extLst>
      <p:ext uri="{BB962C8B-B14F-4D97-AF65-F5344CB8AC3E}">
        <p14:creationId xmlns:p14="http://schemas.microsoft.com/office/powerpoint/2010/main" val="1012389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Important Questions boxes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Standing liquids, uneven surfaces, hoses or electrical cords, or stairs and ladders</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can result in slipping </a:t>
            </a:r>
            <a:r>
              <a:rPr lang="en-US" sz="1200" baseline="0">
                <a:effectLst/>
                <a:latin typeface="Times New Roman" panose="02020603050405020304" pitchFamily="18" charset="0"/>
                <a:ea typeface="Times New Roman" panose="02020603050405020304" pitchFamily="18" charset="0"/>
                <a:cs typeface="Times New Roman" panose="02020603050405020304" pitchFamily="18" charset="0"/>
              </a:rPr>
              <a:t>and tripping </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hazards.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Trash and clutter can impede escape routes and provide a fuel source, in the event of a fire.</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Improperly stored materials can impede travelways, exceed the weight limits or a shelving system, or have illegible/missing labels.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26</a:t>
            </a:fld>
            <a:endParaRPr lang="en-US"/>
          </a:p>
        </p:txBody>
      </p:sp>
    </p:spTree>
    <p:extLst>
      <p:ext uri="{BB962C8B-B14F-4D97-AF65-F5344CB8AC3E}">
        <p14:creationId xmlns:p14="http://schemas.microsoft.com/office/powerpoint/2010/main" val="1093931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Signs are needed to understand the hazards and adhere to proper precautions while working.</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 effective sign must be positioned in a conspicuous location, be clean and legible, and oriented properly</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27</a:t>
            </a:fld>
            <a:endParaRPr lang="en-US"/>
          </a:p>
        </p:txBody>
      </p:sp>
    </p:spTree>
    <p:extLst>
      <p:ext uri="{BB962C8B-B14F-4D97-AF65-F5344CB8AC3E}">
        <p14:creationId xmlns:p14="http://schemas.microsoft.com/office/powerpoint/2010/main" val="3774217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Conduit is attached to electrical boxes at small pre-cut holes.  When a knockout plug is missing, it leaves the electrical box exposed to external elements.</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Broken or damaged conduit can lead to exposed wiring, which is a shock/electrocution hazard.</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28</a:t>
            </a:fld>
            <a:endParaRPr lang="en-US"/>
          </a:p>
        </p:txBody>
      </p:sp>
    </p:spTree>
    <p:extLst>
      <p:ext uri="{BB962C8B-B14F-4D97-AF65-F5344CB8AC3E}">
        <p14:creationId xmlns:p14="http://schemas.microsoft.com/office/powerpoint/2010/main" val="2037866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Important Questions boxes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Proper labeling of all electrical panels is critical to the safety of personnel.</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Ground checks test the continuity and resistance of the grounding system.</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29</a:t>
            </a:fld>
            <a:endParaRPr lang="en-US"/>
          </a:p>
        </p:txBody>
      </p:sp>
    </p:spTree>
    <p:extLst>
      <p:ext uri="{BB962C8B-B14F-4D97-AF65-F5344CB8AC3E}">
        <p14:creationId xmlns:p14="http://schemas.microsoft.com/office/powerpoint/2010/main" val="15271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Utilize icebreakers to engage students at the onset of the course, especially quiet groups.  When icebreakers are run successfully, students become more engaged and vested in the course, thus also contributing their ideas and thoughts.  By the same token, icebreakers that are not successful can leave the students devaluing the course and the facilitator.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a:t>
            </a:r>
            <a:r>
              <a:rPr lang="en-US" sz="1200" kern="1200" baseline="0" dirty="0">
                <a:solidFill>
                  <a:schemeClr val="tx1"/>
                </a:solidFill>
                <a:effectLst/>
                <a:latin typeface="+mn-lt"/>
                <a:ea typeface="+mn-ea"/>
                <a:cs typeface="+mn-cs"/>
              </a:rPr>
              <a:t> an assortment of icebreakers in the Facilitator Guide to choose from.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a:t>
            </a:fld>
            <a:endParaRPr lang="en-US"/>
          </a:p>
        </p:txBody>
      </p:sp>
    </p:spTree>
    <p:extLst>
      <p:ext uri="{BB962C8B-B14F-4D97-AF65-F5344CB8AC3E}">
        <p14:creationId xmlns:p14="http://schemas.microsoft.com/office/powerpoint/2010/main" val="2811277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Important Questions box for fire extinguishers</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Locating fire extinguishers, first-aid kits, and AEDs can be extremely important during a health emergency.</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30</a:t>
            </a:fld>
            <a:endParaRPr lang="en-US"/>
          </a:p>
        </p:txBody>
      </p:sp>
    </p:spTree>
    <p:extLst>
      <p:ext uri="{BB962C8B-B14F-4D97-AF65-F5344CB8AC3E}">
        <p14:creationId xmlns:p14="http://schemas.microsoft.com/office/powerpoint/2010/main" val="571676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Emergency eyewash stations and showers are oftentimes the difference between life-altering exposure events and a recoverable injury.</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Waiting for an event that requires the use of either an emergency eyewash station or shower, is not the time to learn where they are located or if they are operational.</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31</a:t>
            </a:fld>
            <a:endParaRPr lang="en-US"/>
          </a:p>
        </p:txBody>
      </p:sp>
    </p:spTree>
    <p:extLst>
      <p:ext uri="{BB962C8B-B14F-4D97-AF65-F5344CB8AC3E}">
        <p14:creationId xmlns:p14="http://schemas.microsoft.com/office/powerpoint/2010/main" val="2265676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successful evacuation is partially dependent upon emergency lighting, exit signs, and clear access to all routes.</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Familiarize yourself with evacuation routes and location of exit signs.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32</a:t>
            </a:fld>
            <a:endParaRPr lang="en-US"/>
          </a:p>
        </p:txBody>
      </p:sp>
    </p:spTree>
    <p:extLst>
      <p:ext uri="{BB962C8B-B14F-4D97-AF65-F5344CB8AC3E}">
        <p14:creationId xmlns:p14="http://schemas.microsoft.com/office/powerpoint/2010/main" val="4273254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Safe access along any path that is traveled for work, repair or maintenance should be kept free of debris or obstruction, be easily accessible, and well lit.</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33</a:t>
            </a:fld>
            <a:endParaRPr lang="en-US"/>
          </a:p>
        </p:txBody>
      </p:sp>
    </p:spTree>
    <p:extLst>
      <p:ext uri="{BB962C8B-B14F-4D97-AF65-F5344CB8AC3E}">
        <p14:creationId xmlns:p14="http://schemas.microsoft.com/office/powerpoint/2010/main" val="766299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Important Questions box.</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Handrails, midrails, and toe boards are provided to protect employees from falling to a lower level, or protect those working or traveling beneath the elevated walkway.</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Be aware of any overhead hazards from infrastructure or equipment, as well as any associated warning devices.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presence of an unguarded/non-barricaded open hole along any travelway or escape route is considered an imminent danger.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be considered an open hole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 person </a:t>
            </a:r>
            <a:r>
              <a:rPr lang="en-US" sz="1200" kern="1200" dirty="0">
                <a:solidFill>
                  <a:schemeClr val="tx1"/>
                </a:solidFill>
                <a:effectLst/>
                <a:latin typeface="+mn-lt"/>
                <a:ea typeface="+mn-ea"/>
                <a:cs typeface="+mn-cs"/>
              </a:rPr>
              <a:t>can fall through the opening to a lower level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Horizontal opening must measure 12 inches (30 cm) or more in its least dimension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Vertical opening must be at least 30 inches (76 cm) tall and 18 inches (46cm) wide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person cannot accidentally walk to the hole due to fixed machinery, equipment, or walls, a secure cover that supports at least twice the expected load and leaves no more than 1 inch (2.5cm) openings must be used and labeled “Hole” or “Cover”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examining travelway along conveyors, be sure to look for material build-up and any gaps that may exist in the guarding.</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34</a:t>
            </a:fld>
            <a:endParaRPr lang="en-US"/>
          </a:p>
        </p:txBody>
      </p:sp>
    </p:spTree>
    <p:extLst>
      <p:ext uri="{BB962C8B-B14F-4D97-AF65-F5344CB8AC3E}">
        <p14:creationId xmlns:p14="http://schemas.microsoft.com/office/powerpoint/2010/main" val="3030501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list of common hazards noted with a visual examination.</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35</a:t>
            </a:fld>
            <a:endParaRPr lang="en-US"/>
          </a:p>
        </p:txBody>
      </p:sp>
    </p:spTree>
    <p:extLst>
      <p:ext uri="{BB962C8B-B14F-4D97-AF65-F5344CB8AC3E}">
        <p14:creationId xmlns:p14="http://schemas.microsoft.com/office/powerpoint/2010/main" val="2110290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the conditions that may lead to the common hazards listed in the previous slide.</a:t>
            </a:r>
          </a:p>
          <a:p>
            <a:pPr marL="0" marR="0">
              <a:spcBef>
                <a:spcPts val="60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36</a:t>
            </a:fld>
            <a:endParaRPr lang="en-US"/>
          </a:p>
        </p:txBody>
      </p:sp>
    </p:spTree>
    <p:extLst>
      <p:ext uri="{BB962C8B-B14F-4D97-AF65-F5344CB8AC3E}">
        <p14:creationId xmlns:p14="http://schemas.microsoft.com/office/powerpoint/2010/main" val="3483250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Maintaining highwalls and benches is critical to the stability of the pit.</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examining benches, begin by focusing on the level upon which you are standing or driving.  Benches need to be clean of debris, rocks, and boulders.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examining high walls, watch for rocks, boulders, or large masses of material that could loosen or dislodge from the face or crest.</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Scan the levels above and below you.</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37</a:t>
            </a:fld>
            <a:endParaRPr lang="en-US"/>
          </a:p>
        </p:txBody>
      </p:sp>
    </p:spTree>
    <p:extLst>
      <p:ext uri="{BB962C8B-B14F-4D97-AF65-F5344CB8AC3E}">
        <p14:creationId xmlns:p14="http://schemas.microsoft.com/office/powerpoint/2010/main" val="1553044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Undercutting occurs when the ore is removed from the bottom of the pile, and will cause a change in the angle of repose.  By changing the angle of repose (the natural angle at which the material settles when deposited), stockpiles are made substantially less stable.</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ore is being actively deposited, be aware of any personnel or equipment near the bottom of the pile that could be engulfed or crushed if a shift in the stockpile was to occur.</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38</a:t>
            </a:fld>
            <a:endParaRPr lang="en-US"/>
          </a:p>
        </p:txBody>
      </p:sp>
    </p:spTree>
    <p:extLst>
      <p:ext uri="{BB962C8B-B14F-4D97-AF65-F5344CB8AC3E}">
        <p14:creationId xmlns:p14="http://schemas.microsoft.com/office/powerpoint/2010/main" val="1978854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While gaps are permitted for drainage purposes, they should not be large enough that a vehicle can pass through them.  </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you see insufficient barriers while driving on any part of our properties, notify a supervisor immediately.</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39</a:t>
            </a:fld>
            <a:endParaRPr lang="en-US"/>
          </a:p>
        </p:txBody>
      </p:sp>
    </p:spTree>
    <p:extLst>
      <p:ext uri="{BB962C8B-B14F-4D97-AF65-F5344CB8AC3E}">
        <p14:creationId xmlns:p14="http://schemas.microsoft.com/office/powerpoint/2010/main" val="170586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Introduce the student guide to the students as a resource.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Have them open up to the quote by Richard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Adkerson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Read it aloud.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Discuss as a group what it means to them that safety lives in our conversations. </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a:t>
            </a:fld>
            <a:endParaRPr lang="en-US"/>
          </a:p>
        </p:txBody>
      </p:sp>
    </p:spTree>
    <p:extLst>
      <p:ext uri="{BB962C8B-B14F-4D97-AF65-F5344CB8AC3E}">
        <p14:creationId xmlns:p14="http://schemas.microsoft.com/office/powerpoint/2010/main" val="1212915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Worksheet (located in the SG pp. 30-33)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activity reinforces this module’s lesson on workplace examinations.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 the class to the activity worksheet in the Student Guide (pp. 32-35).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student will identify if there are any hazards in the workplace photo.  Allow 10 minutes to complete.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10 minutes, progress through the slides and review the answers as a class. Proposed answers are provided as a guideline.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40</a:t>
            </a:fld>
            <a:endParaRPr lang="en-US"/>
          </a:p>
        </p:txBody>
      </p:sp>
    </p:spTree>
    <p:extLst>
      <p:ext uri="{BB962C8B-B14F-4D97-AF65-F5344CB8AC3E}">
        <p14:creationId xmlns:p14="http://schemas.microsoft.com/office/powerpoint/2010/main" val="1582457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 </a:t>
            </a:r>
          </a:p>
          <a:p>
            <a:pPr marL="171450" indent="-171450">
              <a:buFont typeface="Arial" panose="020B0604020202020204" pitchFamily="34" charset="0"/>
              <a:buChar char="•"/>
            </a:pPr>
            <a:r>
              <a:rPr lang="en-US" dirty="0"/>
              <a:t>Working with energized power lines</a:t>
            </a:r>
          </a:p>
          <a:p>
            <a:pPr marL="171450" indent="-171450">
              <a:buFont typeface="Arial" panose="020B0604020202020204" pitchFamily="34" charset="0"/>
              <a:buChar char="•"/>
            </a:pPr>
            <a:r>
              <a:rPr lang="en-US" dirty="0"/>
              <a:t>Fall out of bucket truck</a:t>
            </a:r>
          </a:p>
          <a:p>
            <a:pPr marL="171450" indent="-171450">
              <a:buFont typeface="Arial" panose="020B0604020202020204" pitchFamily="34" charset="0"/>
              <a:buChar char="•"/>
            </a:pPr>
            <a:r>
              <a:rPr lang="en-US" dirty="0"/>
              <a:t>Uneven ground</a:t>
            </a:r>
          </a:p>
          <a:p>
            <a:pPr marL="171450" indent="-171450">
              <a:buFont typeface="Arial" panose="020B0604020202020204" pitchFamily="34" charset="0"/>
              <a:buChar char="•"/>
            </a:pPr>
            <a:r>
              <a:rPr lang="en-US" dirty="0"/>
              <a:t>HDPE pipes on the ground (tripping hazard)</a:t>
            </a:r>
          </a:p>
          <a:p>
            <a:pPr marL="171450" indent="-171450">
              <a:buFont typeface="Arial" panose="020B0604020202020204" pitchFamily="34" charset="0"/>
              <a:buChar char="•"/>
            </a:pPr>
            <a:r>
              <a:rPr lang="en-US" dirty="0"/>
              <a:t>Potential</a:t>
            </a:r>
            <a:r>
              <a:rPr lang="en-US" baseline="0" dirty="0"/>
              <a:t> for tools to fall from bucket</a:t>
            </a:r>
          </a:p>
          <a:p>
            <a:pPr marL="171450" indent="-171450">
              <a:buFont typeface="Arial" panose="020B0604020202020204" pitchFamily="34" charset="0"/>
              <a:buChar char="•"/>
            </a:pPr>
            <a:r>
              <a:rPr lang="en-US" baseline="0" dirty="0"/>
              <a:t>Pedestrians and light vehicle traffic</a:t>
            </a:r>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41</a:t>
            </a:fld>
            <a:endParaRPr lang="en-US"/>
          </a:p>
        </p:txBody>
      </p:sp>
    </p:spTree>
    <p:extLst>
      <p:ext uri="{BB962C8B-B14F-4D97-AF65-F5344CB8AC3E}">
        <p14:creationId xmlns:p14="http://schemas.microsoft.com/office/powerpoint/2010/main" val="714010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Trip</a:t>
            </a:r>
            <a:r>
              <a:rPr lang="en-US" baseline="0" dirty="0"/>
              <a:t>ping </a:t>
            </a:r>
          </a:p>
          <a:p>
            <a:pPr marL="171450" indent="-171450">
              <a:buFont typeface="Arial" panose="020B0604020202020204" pitchFamily="34" charset="0"/>
              <a:buChar char="•"/>
            </a:pPr>
            <a:r>
              <a:rPr lang="en-US" baseline="0" dirty="0"/>
              <a:t>Uneven grounds, rock underfoot</a:t>
            </a:r>
          </a:p>
          <a:p>
            <a:pPr marL="171450" indent="-171450">
              <a:buFont typeface="Arial" panose="020B0604020202020204" pitchFamily="34" charset="0"/>
              <a:buChar char="•"/>
            </a:pPr>
            <a:r>
              <a:rPr lang="en-US" baseline="0" dirty="0"/>
              <a:t>Red flagging fallen down and why is it there?</a:t>
            </a:r>
          </a:p>
          <a:p>
            <a:pPr marL="171450" indent="-171450">
              <a:buFont typeface="Arial" panose="020B0604020202020204" pitchFamily="34" charset="0"/>
              <a:buChar char="•"/>
            </a:pPr>
            <a:r>
              <a:rPr lang="en-US" baseline="0" dirty="0"/>
              <a:t>Wench line under tension</a:t>
            </a:r>
          </a:p>
          <a:p>
            <a:pPr marL="171450" indent="-171450">
              <a:buFont typeface="Arial" panose="020B0604020202020204" pitchFamily="34" charset="0"/>
              <a:buChar char="•"/>
            </a:pPr>
            <a:r>
              <a:rPr lang="en-US" dirty="0"/>
              <a:t>Air lines under pressure</a:t>
            </a:r>
          </a:p>
          <a:p>
            <a:pPr marL="171450" indent="-171450">
              <a:buFont typeface="Arial" panose="020B0604020202020204" pitchFamily="34" charset="0"/>
              <a:buChar char="•"/>
            </a:pPr>
            <a:r>
              <a:rPr lang="en-US" dirty="0"/>
              <a:t>Broken handle, potential for cuts</a:t>
            </a:r>
          </a:p>
          <a:p>
            <a:pPr marL="171450" indent="-171450">
              <a:buFont typeface="Arial" panose="020B0604020202020204" pitchFamily="34" charset="0"/>
              <a:buChar char="•"/>
            </a:pPr>
            <a:r>
              <a:rPr lang="en-US" dirty="0"/>
              <a:t>Missing guarding on wench</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42</a:t>
            </a:fld>
            <a:endParaRPr lang="en-US"/>
          </a:p>
        </p:txBody>
      </p:sp>
    </p:spTree>
    <p:extLst>
      <p:ext uri="{BB962C8B-B14F-4D97-AF65-F5344CB8AC3E}">
        <p14:creationId xmlns:p14="http://schemas.microsoft.com/office/powerpoint/2010/main" val="3446575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Trip hazards</a:t>
            </a:r>
          </a:p>
          <a:p>
            <a:pPr marL="171450" indent="-171450">
              <a:buFont typeface="Arial" panose="020B0604020202020204" pitchFamily="34" charset="0"/>
              <a:buChar char="•"/>
            </a:pPr>
            <a:r>
              <a:rPr lang="en-US" dirty="0"/>
              <a:t>Low overhang or head clearance</a:t>
            </a:r>
          </a:p>
          <a:p>
            <a:pPr marL="171450" indent="-171450">
              <a:buFont typeface="Arial" panose="020B0604020202020204" pitchFamily="34" charset="0"/>
              <a:buChar char="•"/>
            </a:pPr>
            <a:r>
              <a:rPr lang="en-US" dirty="0"/>
              <a:t>Poor lighting</a:t>
            </a:r>
          </a:p>
        </p:txBody>
      </p:sp>
      <p:sp>
        <p:nvSpPr>
          <p:cNvPr id="4" name="Slide Number Placeholder 3"/>
          <p:cNvSpPr>
            <a:spLocks noGrp="1"/>
          </p:cNvSpPr>
          <p:nvPr>
            <p:ph type="sldNum" sz="quarter" idx="10"/>
          </p:nvPr>
        </p:nvSpPr>
        <p:spPr/>
        <p:txBody>
          <a:bodyPr/>
          <a:lstStyle/>
          <a:p>
            <a:fld id="{BDA23A79-5B0B-4086-986B-EBBAC35FAF85}" type="slidenum">
              <a:rPr lang="en-US" smtClean="0"/>
              <a:t>43</a:t>
            </a:fld>
            <a:endParaRPr lang="en-US"/>
          </a:p>
        </p:txBody>
      </p:sp>
    </p:spTree>
    <p:extLst>
      <p:ext uri="{BB962C8B-B14F-4D97-AF65-F5344CB8AC3E}">
        <p14:creationId xmlns:p14="http://schemas.microsoft.com/office/powerpoint/2010/main" val="1019053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Slipping hazards</a:t>
            </a:r>
          </a:p>
          <a:p>
            <a:pPr marL="171450" indent="-171450">
              <a:buFont typeface="Arial" panose="020B0604020202020204" pitchFamily="34" charset="0"/>
              <a:buChar char="•"/>
            </a:pPr>
            <a:r>
              <a:rPr lang="en-US" dirty="0"/>
              <a:t>Overhead clearance</a:t>
            </a:r>
          </a:p>
          <a:p>
            <a:pPr marL="171450" indent="-171450">
              <a:buFont typeface="Arial" panose="020B0604020202020204" pitchFamily="34" charset="0"/>
              <a:buChar char="•"/>
            </a:pPr>
            <a:r>
              <a:rPr lang="en-US" dirty="0"/>
              <a:t>Uneven surfaces</a:t>
            </a:r>
          </a:p>
          <a:p>
            <a:pPr marL="171450" indent="-171450">
              <a:buFont typeface="Arial" panose="020B0604020202020204" pitchFamily="34" charset="0"/>
              <a:buChar char="•"/>
            </a:pPr>
            <a:r>
              <a:rPr lang="en-US" dirty="0"/>
              <a:t>Missing</a:t>
            </a:r>
            <a:r>
              <a:rPr lang="en-US" baseline="0" dirty="0"/>
              <a:t> mid-rail</a:t>
            </a:r>
          </a:p>
          <a:p>
            <a:pPr marL="171450" indent="-171450">
              <a:buFont typeface="Arial" panose="020B0604020202020204" pitchFamily="34" charset="0"/>
              <a:buChar char="•"/>
            </a:pPr>
            <a:r>
              <a:rPr lang="en-US" baseline="0" dirty="0"/>
              <a:t>Elevated platform</a:t>
            </a:r>
          </a:p>
          <a:p>
            <a:pPr marL="171450" indent="-171450">
              <a:buFont typeface="Arial" panose="020B0604020202020204" pitchFamily="34" charset="0"/>
              <a:buChar char="•"/>
            </a:pPr>
            <a:r>
              <a:rPr lang="en-US" baseline="0" dirty="0"/>
              <a:t>No catch chain visible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44</a:t>
            </a:fld>
            <a:endParaRPr lang="en-US"/>
          </a:p>
        </p:txBody>
      </p:sp>
    </p:spTree>
    <p:extLst>
      <p:ext uri="{BB962C8B-B14F-4D97-AF65-F5344CB8AC3E}">
        <p14:creationId xmlns:p14="http://schemas.microsoft.com/office/powerpoint/2010/main" val="2626645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Electrical lines on the ground</a:t>
            </a:r>
          </a:p>
          <a:p>
            <a:pPr marL="171450" indent="-171450">
              <a:buFont typeface="Arial" panose="020B0604020202020204" pitchFamily="34" charset="0"/>
              <a:buChar char="•"/>
            </a:pPr>
            <a:r>
              <a:rPr lang="en-US" dirty="0"/>
              <a:t>Sagging electrical lines (overhead clearance)</a:t>
            </a:r>
          </a:p>
          <a:p>
            <a:pPr marL="171450" indent="-171450">
              <a:buFont typeface="Arial" panose="020B0604020202020204" pitchFamily="34" charset="0"/>
              <a:buChar char="•"/>
            </a:pPr>
            <a:r>
              <a:rPr lang="en-US" dirty="0"/>
              <a:t>Loose material</a:t>
            </a:r>
          </a:p>
          <a:p>
            <a:pPr marL="171450" indent="-171450">
              <a:buFont typeface="Arial" panose="020B0604020202020204" pitchFamily="34" charset="0"/>
              <a:buChar char="•"/>
            </a:pPr>
            <a:r>
              <a:rPr lang="en-US" dirty="0"/>
              <a:t>Light trucks and heavy equipment in the same area</a:t>
            </a:r>
          </a:p>
          <a:p>
            <a:pPr marL="171450" indent="-171450">
              <a:buFont typeface="Arial" panose="020B0604020202020204" pitchFamily="34" charset="0"/>
              <a:buChar char="•"/>
            </a:pPr>
            <a:r>
              <a:rPr lang="en-US" dirty="0"/>
              <a:t>Pedestrian</a:t>
            </a:r>
            <a:r>
              <a:rPr lang="en-US" baseline="0" dirty="0"/>
              <a:t> traffic</a:t>
            </a:r>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45</a:t>
            </a:fld>
            <a:endParaRPr lang="en-US"/>
          </a:p>
        </p:txBody>
      </p:sp>
    </p:spTree>
    <p:extLst>
      <p:ext uri="{BB962C8B-B14F-4D97-AF65-F5344CB8AC3E}">
        <p14:creationId xmlns:p14="http://schemas.microsoft.com/office/powerpoint/2010/main" val="75793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Suspended</a:t>
            </a:r>
            <a:r>
              <a:rPr lang="en-US" baseline="0" dirty="0"/>
              <a:t> load</a:t>
            </a:r>
          </a:p>
          <a:p>
            <a:pPr marL="171450" indent="-171450">
              <a:buFont typeface="Arial" panose="020B0604020202020204" pitchFamily="34" charset="0"/>
              <a:buChar char="•"/>
            </a:pPr>
            <a:r>
              <a:rPr lang="en-US" baseline="0" dirty="0"/>
              <a:t>Propane gas is highly flammable and displaces oxygen</a:t>
            </a:r>
          </a:p>
          <a:p>
            <a:pPr marL="171450" indent="-171450">
              <a:buFont typeface="Arial" panose="020B0604020202020204" pitchFamily="34" charset="0"/>
              <a:buChar char="•"/>
            </a:pPr>
            <a:r>
              <a:rPr lang="en-US" baseline="0" dirty="0"/>
              <a:t>Forklift and pedestrian traffic</a:t>
            </a:r>
          </a:p>
          <a:p>
            <a:pPr marL="171450" indent="-171450">
              <a:buFont typeface="Arial" panose="020B0604020202020204" pitchFamily="34" charset="0"/>
              <a:buChar char="•"/>
            </a:pPr>
            <a:r>
              <a:rPr lang="en-US" baseline="0" dirty="0"/>
              <a:t>Sharp edges and corners on cathodes</a:t>
            </a:r>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46</a:t>
            </a:fld>
            <a:endParaRPr lang="en-US"/>
          </a:p>
        </p:txBody>
      </p:sp>
    </p:spTree>
    <p:extLst>
      <p:ext uri="{BB962C8B-B14F-4D97-AF65-F5344CB8AC3E}">
        <p14:creationId xmlns:p14="http://schemas.microsoft.com/office/powerpoint/2010/main" val="481716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Housekeeping</a:t>
            </a:r>
            <a:r>
              <a:rPr lang="en-US" baseline="0" dirty="0"/>
              <a:t> issues</a:t>
            </a:r>
          </a:p>
          <a:p>
            <a:pPr marL="171450" indent="-171450">
              <a:buFont typeface="Arial" panose="020B0604020202020204" pitchFamily="34" charset="0"/>
              <a:buChar char="•"/>
            </a:pPr>
            <a:r>
              <a:rPr lang="en-US" dirty="0"/>
              <a:t>Shop</a:t>
            </a:r>
            <a:r>
              <a:rPr lang="en-US" baseline="0" dirty="0"/>
              <a:t> </a:t>
            </a:r>
            <a:r>
              <a:rPr lang="en-US" baseline="0" dirty="0" err="1"/>
              <a:t>vac</a:t>
            </a:r>
            <a:r>
              <a:rPr lang="en-US" baseline="0" dirty="0"/>
              <a:t> stored less than 3 feet from electrical box</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47</a:t>
            </a:fld>
            <a:endParaRPr lang="en-US"/>
          </a:p>
        </p:txBody>
      </p:sp>
    </p:spTree>
    <p:extLst>
      <p:ext uri="{BB962C8B-B14F-4D97-AF65-F5344CB8AC3E}">
        <p14:creationId xmlns:p14="http://schemas.microsoft.com/office/powerpoint/2010/main" val="102564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a:t>
            </a:r>
          </a:p>
          <a:p>
            <a:pPr marL="171450" indent="-171450">
              <a:buFont typeface="Arial" panose="020B0604020202020204" pitchFamily="34" charset="0"/>
              <a:buChar char="•"/>
            </a:pPr>
            <a:r>
              <a:rPr lang="en-US" dirty="0"/>
              <a:t>Overhead crane</a:t>
            </a:r>
          </a:p>
          <a:p>
            <a:pPr marL="171450" indent="-171450">
              <a:buFont typeface="Arial" panose="020B0604020202020204" pitchFamily="34" charset="0"/>
              <a:buChar char="•"/>
            </a:pPr>
            <a:r>
              <a:rPr lang="en-US" dirty="0"/>
              <a:t>Vehicle and pedestrian</a:t>
            </a:r>
            <a:r>
              <a:rPr lang="en-US" baseline="0" dirty="0"/>
              <a:t> traffic</a:t>
            </a:r>
          </a:p>
          <a:p>
            <a:pPr marL="171450" indent="-171450">
              <a:buFont typeface="Arial" panose="020B0604020202020204" pitchFamily="34" charset="0"/>
              <a:buChar char="•"/>
            </a:pPr>
            <a:r>
              <a:rPr lang="en-US" baseline="0" dirty="0"/>
              <a:t>Blind turn</a:t>
            </a:r>
          </a:p>
          <a:p>
            <a:pPr marL="171450" indent="-171450">
              <a:buFont typeface="Arial" panose="020B0604020202020204" pitchFamily="34" charset="0"/>
              <a:buChar char="•"/>
            </a:pPr>
            <a:r>
              <a:rPr lang="en-US" baseline="0" dirty="0"/>
              <a:t>Noise exposure</a:t>
            </a:r>
            <a:endParaRPr lang="en-US" dirty="0"/>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48</a:t>
            </a:fld>
            <a:endParaRPr lang="en-US"/>
          </a:p>
        </p:txBody>
      </p:sp>
    </p:spTree>
    <p:extLst>
      <p:ext uri="{BB962C8B-B14F-4D97-AF65-F5344CB8AC3E}">
        <p14:creationId xmlns:p14="http://schemas.microsoft.com/office/powerpoint/2010/main" val="2382577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Play the 5 minute video.  This is a brief overview of this module and visually shows examples of areas across the mine that could be examined.</a:t>
            </a:r>
          </a:p>
          <a:p>
            <a:pPr marL="0" marR="0" lvl="0" indent="0">
              <a:spcBef>
                <a:spcPts val="600"/>
              </a:spcBef>
              <a:spcAft>
                <a:spcPts val="600"/>
              </a:spcAft>
              <a:buFont typeface="Symbol" panose="05050102010706020507" pitchFamily="18" charset="2"/>
              <a:buNone/>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https://web.microsoftstream.com/video/c221ad5f-0a77-4561-a433-148be71ac758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49</a:t>
            </a:fld>
            <a:endParaRPr lang="en-US"/>
          </a:p>
        </p:txBody>
      </p:sp>
    </p:spTree>
    <p:extLst>
      <p:ext uri="{BB962C8B-B14F-4D97-AF65-F5344CB8AC3E}">
        <p14:creationId xmlns:p14="http://schemas.microsoft.com/office/powerpoint/2010/main" val="250516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Before beginning these next two slides: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60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Ask the Students what they would like to get out of this course, or what they think about it? Then go into each slide. </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You will want to read the following two slides to explain the objectives for each module. This information can be found on p. vii in their Student Guides. </a:t>
            </a:r>
          </a:p>
          <a:p>
            <a:pPr marL="342900" marR="0" lvl="0" indent="-342900">
              <a:spcBef>
                <a:spcPts val="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They may also find the module objectives listed on the first page of each module.</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5</a:t>
            </a:fld>
            <a:endParaRPr lang="en-US"/>
          </a:p>
        </p:txBody>
      </p:sp>
    </p:spTree>
    <p:extLst>
      <p:ext uri="{BB962C8B-B14F-4D97-AF65-F5344CB8AC3E}">
        <p14:creationId xmlns:p14="http://schemas.microsoft.com/office/powerpoint/2010/main" val="2020752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Worksheet (located in the SG p. 34)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activity reinforces this module’s lesson on the different kinds of hazards present on our properties.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Divide the class into small groups.</a:t>
            </a:r>
          </a:p>
          <a:p>
            <a:pPr marL="342900" marR="0" lvl="0" indent="-3429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Assign each group a hazard topic (Equipment, guards, housekeeping, electrical, emergency preparedness, travelways/escapeways, or ground control).</a:t>
            </a:r>
          </a:p>
          <a:p>
            <a:pPr marL="342900" marR="0" lvl="0" indent="-3429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Direct each small group to the worksheet in the Student Guide.  Allow ten minutes for each group to research and prepare talking points about their assigned topic.  </a:t>
            </a:r>
          </a:p>
          <a:p>
            <a:pPr marL="342900" marR="0" lvl="0" indent="-342900">
              <a:spcBef>
                <a:spcPts val="0"/>
              </a:spcBef>
              <a:spcAft>
                <a:spcPts val="60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They will teach back their topic to the class.  Their presentation should cover the following questions: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What do you want your classmates to understand about this topic?  What are some key concepts? How can you apply this topic to your workplace?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50</a:t>
            </a:fld>
            <a:endParaRPr lang="en-US"/>
          </a:p>
        </p:txBody>
      </p:sp>
    </p:spTree>
    <p:extLst>
      <p:ext uri="{BB962C8B-B14F-4D97-AF65-F5344CB8AC3E}">
        <p14:creationId xmlns:p14="http://schemas.microsoft.com/office/powerpoint/2010/main" val="2008677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questions on the slide.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helps to review and refresh the information that was covered in this module.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asking the students to apply the information, they are further retaining the lesson.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51</a:t>
            </a:fld>
            <a:endParaRPr lang="en-US"/>
          </a:p>
        </p:txBody>
      </p:sp>
    </p:spTree>
    <p:extLst>
      <p:ext uri="{BB962C8B-B14F-4D97-AF65-F5344CB8AC3E}">
        <p14:creationId xmlns:p14="http://schemas.microsoft.com/office/powerpoint/2010/main" val="1360266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complete the answers to the quiz questions in the SG.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the answers as a class (See the following page for answers).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52</a:t>
            </a:fld>
            <a:endParaRPr lang="en-US"/>
          </a:p>
        </p:txBody>
      </p:sp>
    </p:spTree>
    <p:extLst>
      <p:ext uri="{BB962C8B-B14F-4D97-AF65-F5344CB8AC3E}">
        <p14:creationId xmlns:p14="http://schemas.microsoft.com/office/powerpoint/2010/main" val="2727726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SG p. 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53</a:t>
            </a:fld>
            <a:endParaRPr lang="en-US"/>
          </a:p>
        </p:txBody>
      </p:sp>
    </p:spTree>
    <p:extLst>
      <p:ext uri="{BB962C8B-B14F-4D97-AF65-F5344CB8AC3E}">
        <p14:creationId xmlns:p14="http://schemas.microsoft.com/office/powerpoint/2010/main" val="2907135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2"/>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a, b, d, SG pp.</a:t>
            </a:r>
            <a:r>
              <a:rPr lang="en-US" sz="1200" kern="1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54</a:t>
            </a:fld>
            <a:endParaRPr lang="en-US"/>
          </a:p>
        </p:txBody>
      </p:sp>
    </p:spTree>
    <p:extLst>
      <p:ext uri="{BB962C8B-B14F-4D97-AF65-F5344CB8AC3E}">
        <p14:creationId xmlns:p14="http://schemas.microsoft.com/office/powerpoint/2010/main" val="3084898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startAt="3"/>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d, SG p. 29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55</a:t>
            </a:fld>
            <a:endParaRPr lang="en-US"/>
          </a:p>
        </p:txBody>
      </p:sp>
    </p:spTree>
    <p:extLst>
      <p:ext uri="{BB962C8B-B14F-4D97-AF65-F5344CB8AC3E}">
        <p14:creationId xmlns:p14="http://schemas.microsoft.com/office/powerpoint/2010/main" val="4005075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Complete a final review session </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56</a:t>
            </a:fld>
            <a:endParaRPr lang="en-US"/>
          </a:p>
        </p:txBody>
      </p:sp>
    </p:spTree>
    <p:extLst>
      <p:ext uri="{BB962C8B-B14F-4D97-AF65-F5344CB8AC3E}">
        <p14:creationId xmlns:p14="http://schemas.microsoft.com/office/powerpoint/2010/main" val="2226549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the objectives for each module are reviewed, ask if there are any lingering questions, comments, or concerns.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Module 1</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the purpose of workplace examinations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the qualifications and training level necessary to conduct one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Module 2</a:t>
            </a:r>
          </a:p>
          <a:p>
            <a:pPr marL="742950" marR="0" lvl="1" indent="-285750">
              <a:spcBef>
                <a:spcPts val="0"/>
              </a:spcBef>
              <a:spcAft>
                <a:spcPts val="6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Conduct a workplace examination by assessing a scenario for general hazards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57</a:t>
            </a:fld>
            <a:endParaRPr lang="en-US"/>
          </a:p>
        </p:txBody>
      </p:sp>
    </p:spTree>
    <p:extLst>
      <p:ext uri="{BB962C8B-B14F-4D97-AF65-F5344CB8AC3E}">
        <p14:creationId xmlns:p14="http://schemas.microsoft.com/office/powerpoint/2010/main" val="37207076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Have students complete the knowledge assessment.</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58</a:t>
            </a:fld>
            <a:endParaRPr lang="en-US"/>
          </a:p>
        </p:txBody>
      </p:sp>
    </p:spTree>
    <p:extLst>
      <p:ext uri="{BB962C8B-B14F-4D97-AF65-F5344CB8AC3E}">
        <p14:creationId xmlns:p14="http://schemas.microsoft.com/office/powerpoint/2010/main" val="3916159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Have students complete the performance assessment in small groups (see the assessment for further details)</a:t>
            </a:r>
          </a:p>
          <a:p>
            <a:pPr marL="342900" marR="0" lvl="0" indent="-342900">
              <a:spcBef>
                <a:spcPts val="600"/>
              </a:spcBef>
              <a:spcAft>
                <a:spcPts val="60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1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Note: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For a portion of the performance assessment, you will need to have a workplace scenario set up, create posters of different workplaces, or be prepared to take the class to an actual workplace.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600"/>
              </a:spcBef>
              <a:spcAft>
                <a:spcPts val="60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59</a:t>
            </a:fld>
            <a:endParaRPr lang="en-US"/>
          </a:p>
        </p:txBody>
      </p:sp>
    </p:spTree>
    <p:extLst>
      <p:ext uri="{BB962C8B-B14F-4D97-AF65-F5344CB8AC3E}">
        <p14:creationId xmlns:p14="http://schemas.microsoft.com/office/powerpoint/2010/main" val="153997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workplace examination is also referred to as an area inspection, pre-shift inspection, and workplace inspection.  These procedures or processes are created by each site to identify hazards prior to the beginning of and throughout the shift.  They are the first line of defense in protecting our most valuable asset – you.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Never assume that you are automatically aware of all the hazards around you.  Changing environmental conditions can drastically impact the associated risk of existing workplace hazards.  Temperature fluctuations, noise levels, illumination, and weather conditions are all environmental factors that can greatly alter your work area, and in turn, the associated hazards.</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6</a:t>
            </a:fld>
            <a:endParaRPr lang="en-US"/>
          </a:p>
        </p:txBody>
      </p:sp>
    </p:spTree>
    <p:extLst>
      <p:ext uri="{BB962C8B-B14F-4D97-AF65-F5344CB8AC3E}">
        <p14:creationId xmlns:p14="http://schemas.microsoft.com/office/powerpoint/2010/main" val="2837728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Have students complete the Student Course Evaluation (located in the SG)</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60</a:t>
            </a:fld>
            <a:endParaRPr lang="en-US"/>
          </a:p>
        </p:txBody>
      </p:sp>
    </p:spTree>
    <p:extLst>
      <p:ext uri="{BB962C8B-B14F-4D97-AF65-F5344CB8AC3E}">
        <p14:creationId xmlns:p14="http://schemas.microsoft.com/office/powerpoint/2010/main" val="41918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Instruction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workplace examination is also referred to as an area inspection, pre-shift inspection, and workplace inspection.  These procedures or processes are created by each site to identify hazards prior to the beginning of and throughout the shift.  They are the first line of defense in protecting our most valuable asset – you.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Never assume you are automatically aware of all the hazards around you.  Changing environmental conditions can drastically impact the associated risk of existing workplace hazards.  Temperature fluctuations, noise levels, illumination, and weather conditions are all environmental factors that can greatly alter your work area, and in turn, the associated hazards.</a:t>
            </a:r>
          </a:p>
          <a:p>
            <a:pPr marL="806615" marR="0" lvl="1" indent="-349415"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Explain the first bullet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14266" marR="0" lvl="2" indent="-2911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Even though there are specific processes in place for risk analysis, every employee must be able to evaluate the risks associated with any given hazard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14266" marR="0" lvl="2" indent="-2911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is difficult to be knowledgeable in all workplace hazards, so ask questions of your coworkers, supervisors, safety professionals, and other area experts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6615" marR="0" lvl="1" indent="-349415"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Explain the second bullet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14266" marR="0" lvl="2" indent="-2911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Fatal Risks are listed on slide 5.</a:t>
            </a:r>
          </a:p>
          <a:p>
            <a:pPr marL="806615" marR="0" lvl="1" indent="-34941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Explain the third bullet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14266" marR="0" lvl="2" indent="-2911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Identify and inspect existing critical controls to see if they are in working order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14266" marR="0" lvl="2" indent="-2911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If the effectiveness of any controls cannot be validated, take the necessary steps to control the risk before starting work</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7</a:t>
            </a:fld>
            <a:endParaRPr lang="en-US"/>
          </a:p>
        </p:txBody>
      </p:sp>
    </p:spTree>
    <p:extLst>
      <p:ext uri="{BB962C8B-B14F-4D97-AF65-F5344CB8AC3E}">
        <p14:creationId xmlns:p14="http://schemas.microsoft.com/office/powerpoint/2010/main" val="267996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endParaRPr lang="en-US" b="0" dirty="0"/>
          </a:p>
          <a:p>
            <a:endParaRPr lang="en-US" b="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Fatal Risks are based on industry data, where specific risk exposure has resulted in catastrophic events such as severe injury or death.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While all risks have a degree of danger, Fatal Risks are those risks that, when left uncontrolled, will kill you.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After identifying a Fatal Risk, Critical Control(s) are implemented and verified with standard verification questions, to prevent death as a result of the exposure to the Fatal Risk.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In the event of an absent or failure of a Critical Control, the job must be stopped as it significantly increases the risk of severe injury or death despite the existence of other controls.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short, Critical Controls help keep you from being killed.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Clarify</a:t>
            </a:r>
            <a:r>
              <a:rPr lang="en-US" sz="1200" b="1" kern="1200" baseline="0" dirty="0">
                <a:solidFill>
                  <a:schemeClr val="tx1"/>
                </a:solidFill>
                <a:effectLst/>
                <a:latin typeface="+mn-lt"/>
                <a:ea typeface="+mn-ea"/>
                <a:cs typeface="+mn-cs"/>
              </a:rPr>
              <a:t> that every Fatal Risk is not present at each site. However, during a workplace examination, the Critical Controls for relevant Fatal Risks should be assessed.</a:t>
            </a:r>
          </a:p>
          <a:p>
            <a:pPr marL="171450" indent="-171450">
              <a:buFont typeface="Arial" panose="020B0604020202020204" pitchFamily="34" charset="0"/>
              <a:buChar char="•"/>
            </a:pPr>
            <a:r>
              <a:rPr lang="en-US" dirty="0"/>
              <a:t>Remember, Fatal Risk Management assists in: </a:t>
            </a:r>
          </a:p>
          <a:p>
            <a:pPr marL="628650" lvl="1" indent="-171450">
              <a:buFont typeface="Arial" panose="020B0604020202020204" pitchFamily="34" charset="0"/>
              <a:buChar char="•"/>
            </a:pPr>
            <a:r>
              <a:rPr lang="en-US" dirty="0"/>
              <a:t>Identifying the risks that will kill you </a:t>
            </a:r>
          </a:p>
          <a:p>
            <a:pPr marL="628650" lvl="1" indent="-171450">
              <a:buFont typeface="Arial" panose="020B0604020202020204" pitchFamily="34" charset="0"/>
              <a:buChar char="•"/>
            </a:pPr>
            <a:r>
              <a:rPr lang="en-US" dirty="0"/>
              <a:t>Implementing the controls that will keep you safe </a:t>
            </a:r>
          </a:p>
          <a:p>
            <a:pPr marL="628650" lvl="1" indent="-171450">
              <a:buFont typeface="Arial" panose="020B0604020202020204" pitchFamily="34" charset="0"/>
              <a:buChar char="•"/>
            </a:pPr>
            <a:r>
              <a:rPr lang="en-US" dirty="0"/>
              <a:t>Verifying that Critical Controls are in place </a:t>
            </a:r>
          </a:p>
          <a:p>
            <a:pPr marL="628650" lvl="1" indent="-171450">
              <a:buFont typeface="Arial" panose="020B0604020202020204" pitchFamily="34" charset="0"/>
              <a:buChar char="•"/>
            </a:pPr>
            <a:r>
              <a:rPr lang="en-US" dirty="0"/>
              <a:t>Empowering you to stop the job if the Critical Controls are missing or not implemented correctly   </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Some examples of Critical Controls for various Fatal Risks that may be assessed during a workplace examination:</a:t>
            </a:r>
          </a:p>
          <a:p>
            <a:pPr marL="628650" lvl="1" indent="-171450">
              <a:buFont typeface="Arial" panose="020B0604020202020204" pitchFamily="34" charset="0"/>
              <a:buChar char="•"/>
            </a:pPr>
            <a:r>
              <a:rPr lang="en-US" b="0" kern="1200" baseline="0" dirty="0">
                <a:solidFill>
                  <a:schemeClr val="tx1"/>
                </a:solidFill>
                <a:effectLst/>
                <a:latin typeface="+mn-lt"/>
                <a:ea typeface="+mn-ea"/>
                <a:cs typeface="+mn-cs"/>
              </a:rPr>
              <a:t>Entanglement and Crushing – guards, barriers, barricades </a:t>
            </a:r>
          </a:p>
          <a:p>
            <a:pPr marL="628650" lvl="1" indent="-171450">
              <a:buFont typeface="Arial" panose="020B0604020202020204" pitchFamily="34" charset="0"/>
              <a:buChar char="•"/>
            </a:pPr>
            <a:r>
              <a:rPr lang="en-US" b="0" kern="1200" baseline="0" dirty="0">
                <a:solidFill>
                  <a:schemeClr val="tx1"/>
                </a:solidFill>
                <a:effectLst/>
                <a:latin typeface="+mn-lt"/>
                <a:ea typeface="+mn-ea"/>
                <a:cs typeface="+mn-cs"/>
              </a:rPr>
              <a:t>Exposure to Hazardous Substances - Acute – mechanical integrity of storage and distribution</a:t>
            </a:r>
          </a:p>
          <a:p>
            <a:pPr marL="628650" lvl="1" indent="-171450">
              <a:buFont typeface="Arial" panose="020B0604020202020204" pitchFamily="34" charset="0"/>
              <a:buChar char="•"/>
            </a:pPr>
            <a:r>
              <a:rPr lang="en-US" b="0" kern="1200" baseline="0" dirty="0">
                <a:solidFill>
                  <a:schemeClr val="tx1"/>
                </a:solidFill>
                <a:effectLst/>
                <a:latin typeface="+mn-lt"/>
                <a:ea typeface="+mn-ea"/>
                <a:cs typeface="+mn-cs"/>
              </a:rPr>
              <a:t>Lifting Operations – mechanical integrity of equipment</a:t>
            </a:r>
          </a:p>
          <a:p>
            <a:pPr marL="628650" lvl="1" indent="-171450">
              <a:buFont typeface="Arial" panose="020B0604020202020204" pitchFamily="34" charset="0"/>
              <a:buChar char="•"/>
            </a:pPr>
            <a:r>
              <a:rPr lang="en-US" b="0" kern="1200" baseline="0" dirty="0">
                <a:solidFill>
                  <a:schemeClr val="tx1"/>
                </a:solidFill>
                <a:effectLst/>
                <a:latin typeface="+mn-lt"/>
                <a:ea typeface="+mn-ea"/>
                <a:cs typeface="+mn-cs"/>
              </a:rPr>
              <a:t>Drowning – barriers and segregation</a:t>
            </a:r>
          </a:p>
          <a:p>
            <a:pPr marL="628650" lvl="1" indent="-171450">
              <a:buFont typeface="Arial" panose="020B0604020202020204" pitchFamily="34" charset="0"/>
              <a:buChar char="•"/>
            </a:pPr>
            <a:r>
              <a:rPr lang="en-US" b="0" kern="1200" baseline="0" dirty="0">
                <a:solidFill>
                  <a:schemeClr val="tx1"/>
                </a:solidFill>
                <a:effectLst/>
                <a:latin typeface="+mn-lt"/>
                <a:ea typeface="+mn-ea"/>
                <a:cs typeface="+mn-cs"/>
              </a:rPr>
              <a:t>Contact with Molten Material – access integrity</a:t>
            </a:r>
          </a:p>
          <a:p>
            <a:pPr marL="628650" lvl="1" indent="-171450">
              <a:buFont typeface="Arial" panose="020B0604020202020204" pitchFamily="34" charset="0"/>
              <a:buChar char="•"/>
            </a:pPr>
            <a:r>
              <a:rPr lang="en-US" b="0" kern="1200" baseline="0" dirty="0">
                <a:solidFill>
                  <a:schemeClr val="tx1"/>
                </a:solidFill>
                <a:effectLst/>
                <a:latin typeface="+mn-lt"/>
                <a:ea typeface="+mn-ea"/>
                <a:cs typeface="+mn-cs"/>
              </a:rPr>
              <a:t>Underground Hazardous Atmosphere – refuge chambers </a:t>
            </a:r>
            <a:endParaRPr lang="en-US" b="0" dirty="0"/>
          </a:p>
        </p:txBody>
      </p:sp>
      <p:sp>
        <p:nvSpPr>
          <p:cNvPr id="4" name="Slide Number Placeholder 3"/>
          <p:cNvSpPr>
            <a:spLocks noGrp="1"/>
          </p:cNvSpPr>
          <p:nvPr>
            <p:ph type="sldNum" sz="quarter" idx="10"/>
          </p:nvPr>
        </p:nvSpPr>
        <p:spPr/>
        <p:txBody>
          <a:bodyPr/>
          <a:lstStyle/>
          <a:p>
            <a:fld id="{3F8FCD5C-19B0-4F7A-B49D-975DBE93C182}" type="slidenum">
              <a:rPr lang="en-US" smtClean="0"/>
              <a:t>8</a:t>
            </a:fld>
            <a:endParaRPr lang="en-US" dirty="0"/>
          </a:p>
        </p:txBody>
      </p:sp>
    </p:spTree>
    <p:extLst>
      <p:ext uri="{BB962C8B-B14F-4D97-AF65-F5344CB8AC3E}">
        <p14:creationId xmlns:p14="http://schemas.microsoft.com/office/powerpoint/2010/main" val="381737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Instruction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Upon completion of Module 1, the students will be able to: </a:t>
            </a:r>
          </a:p>
          <a:p>
            <a:pPr marL="800100" marR="0" lvl="1"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Explain the purpose of workplace examinations </a:t>
            </a:r>
          </a:p>
          <a:p>
            <a:pPr marL="800100" marR="0" lvl="1" indent="-342900">
              <a:spcBef>
                <a:spcPts val="600"/>
              </a:spcBef>
              <a:spcAft>
                <a:spcPts val="6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Describe the qualifications and training level necessary to conduct one</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9</a:t>
            </a:fld>
            <a:endParaRPr lang="en-US"/>
          </a:p>
        </p:txBody>
      </p:sp>
    </p:spTree>
    <p:extLst>
      <p:ext uri="{BB962C8B-B14F-4D97-AF65-F5344CB8AC3E}">
        <p14:creationId xmlns:p14="http://schemas.microsoft.com/office/powerpoint/2010/main" val="1796070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1920"/>
            <a:ext cx="7315200" cy="1325563"/>
          </a:xfrm>
        </p:spPr>
        <p:txBody>
          <a:bodyPr>
            <a:normAutofit/>
          </a:bodyPr>
          <a:lstStyle>
            <a:lvl1pPr algn="ctr">
              <a:defRPr sz="1800">
                <a:solidFill>
                  <a:srgbClr val="0099CC"/>
                </a:solidFill>
                <a:latin typeface="Arial Black" panose="020B0A04020102020204" pitchFamily="34" charset="0"/>
              </a:defRPr>
            </a:lvl1pPr>
          </a:lstStyle>
          <a:p>
            <a:endParaRPr lang="en-US" dirty="0"/>
          </a:p>
        </p:txBody>
      </p:sp>
      <p:sp>
        <p:nvSpPr>
          <p:cNvPr id="13" name="Picture Placeholder 12"/>
          <p:cNvSpPr>
            <a:spLocks noGrp="1"/>
          </p:cNvSpPr>
          <p:nvPr>
            <p:ph type="pic" sz="quarter" idx="11"/>
          </p:nvPr>
        </p:nvSpPr>
        <p:spPr>
          <a:xfrm>
            <a:off x="1379220" y="2110423"/>
            <a:ext cx="4572000" cy="3657600"/>
          </a:xfrm>
          <a:solidFill>
            <a:schemeClr val="bg1"/>
          </a:solidFill>
        </p:spPr>
        <p:txBody>
          <a:bodyPr/>
          <a:lstStyle>
            <a:lvl1pPr marL="0" indent="0" algn="ctr">
              <a:buNone/>
              <a:defRPr baseline="0"/>
            </a:lvl1pPr>
          </a:lstStyle>
          <a:p>
            <a:endParaRPr lang="en-US" dirty="0"/>
          </a:p>
          <a:p>
            <a:endParaRPr lang="en-US" dirty="0"/>
          </a:p>
          <a:p>
            <a:r>
              <a:rPr lang="en-US" dirty="0"/>
              <a:t>Insert picture here</a:t>
            </a:r>
          </a:p>
          <a:p>
            <a:r>
              <a:rPr lang="en-US" dirty="0"/>
              <a:t>Approximately 5” wide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356" y="652105"/>
            <a:ext cx="1371600" cy="1535479"/>
          </a:xfrm>
          <a:prstGeom prst="rect">
            <a:avLst/>
          </a:prstGeom>
        </p:spPr>
      </p:pic>
      <p:sp>
        <p:nvSpPr>
          <p:cNvPr id="21" name="Text Placeholder 20"/>
          <p:cNvSpPr>
            <a:spLocks noGrp="1"/>
          </p:cNvSpPr>
          <p:nvPr>
            <p:ph type="body" sz="quarter" idx="14" hasCustomPrompt="1"/>
          </p:nvPr>
        </p:nvSpPr>
        <p:spPr>
          <a:xfrm>
            <a:off x="7315200" y="6185535"/>
            <a:ext cx="1828800" cy="672465"/>
          </a:xfrm>
        </p:spPr>
        <p:txBody>
          <a:bodyPr/>
          <a:lstStyle>
            <a:lvl1pPr marL="0" indent="0" algn="ctr">
              <a:buFontTx/>
              <a:buNone/>
              <a:defRPr sz="700">
                <a:solidFill>
                  <a:srgbClr val="0099CC"/>
                </a:solidFill>
                <a:latin typeface="Arial Black" panose="020B0A04020102020204" pitchFamily="34" charset="0"/>
              </a:defRPr>
            </a:lvl1pPr>
          </a:lstStyle>
          <a:p>
            <a:pPr lvl="0"/>
            <a:r>
              <a:rPr lang="en-US" dirty="0"/>
              <a:t>VERSION # / MONTH YEAR</a:t>
            </a:r>
          </a:p>
        </p:txBody>
      </p:sp>
      <p:sp>
        <p:nvSpPr>
          <p:cNvPr id="24" name="Text Placeholder 23"/>
          <p:cNvSpPr>
            <a:spLocks noGrp="1"/>
          </p:cNvSpPr>
          <p:nvPr>
            <p:ph type="body" sz="quarter" idx="15"/>
          </p:nvPr>
        </p:nvSpPr>
        <p:spPr>
          <a:xfrm>
            <a:off x="0" y="1249045"/>
            <a:ext cx="7315200" cy="1463675"/>
          </a:xfrm>
        </p:spPr>
        <p:txBody>
          <a:bodyPr>
            <a:normAutofit/>
          </a:bodyPr>
          <a:lstStyle>
            <a:lvl1pPr marL="0" indent="0" algn="ctr">
              <a:buFontTx/>
              <a:buNone/>
              <a:defRPr sz="3000">
                <a:solidFill>
                  <a:schemeClr val="bg1"/>
                </a:solidFill>
                <a:latin typeface="Arial Black" panose="020B0A04020102020204" pitchFamily="34" charset="0"/>
              </a:defRPr>
            </a:lvl1pPr>
          </a:lstStyle>
          <a:p>
            <a:pPr lvl="0"/>
            <a:endParaRPr lang="en-US" dirty="0"/>
          </a:p>
        </p:txBody>
      </p:sp>
      <p:sp>
        <p:nvSpPr>
          <p:cNvPr id="28" name="Text Placeholder 27"/>
          <p:cNvSpPr>
            <a:spLocks noGrp="1"/>
          </p:cNvSpPr>
          <p:nvPr>
            <p:ph type="body" sz="quarter" idx="17" hasCustomPrompt="1"/>
          </p:nvPr>
        </p:nvSpPr>
        <p:spPr>
          <a:xfrm>
            <a:off x="7620" y="6185535"/>
            <a:ext cx="7315200" cy="672465"/>
          </a:xfrm>
        </p:spPr>
        <p:txBody>
          <a:bodyPr>
            <a:normAutofit/>
          </a:bodyPr>
          <a:lstStyle>
            <a:lvl1pPr marL="0" indent="0" algn="ctr">
              <a:buNone/>
              <a:defRPr sz="700" baseline="0">
                <a:solidFill>
                  <a:schemeClr val="bg1"/>
                </a:solidFill>
                <a:latin typeface="Arial Black" panose="020B0A04020102020204" pitchFamily="34" charset="0"/>
              </a:defRPr>
            </a:lvl1pPr>
          </a:lstStyle>
          <a:p>
            <a:pPr lvl="0"/>
            <a:r>
              <a:rPr lang="en-US" dirty="0"/>
              <a:t>FOR USE BY FREEPORT-MCMORAN ONLY – DO NOT COPY OR DISTRIBUTE EXTERNALLY</a:t>
            </a:r>
          </a:p>
        </p:txBody>
      </p:sp>
    </p:spTree>
    <p:extLst>
      <p:ext uri="{BB962C8B-B14F-4D97-AF65-F5344CB8AC3E}">
        <p14:creationId xmlns:p14="http://schemas.microsoft.com/office/powerpoint/2010/main" val="79258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 SFT FCXC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2" name="Text Placeholder 10"/>
          <p:cNvSpPr>
            <a:spLocks noGrp="1"/>
          </p:cNvSpPr>
          <p:nvPr>
            <p:ph type="body" sz="quarter" idx="15" hasCustomPrompt="1"/>
          </p:nvPr>
        </p:nvSpPr>
        <p:spPr>
          <a:xfrm>
            <a:off x="628650" y="615474"/>
            <a:ext cx="6236970" cy="763746"/>
          </a:xfr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
        <p:nvSpPr>
          <p:cNvPr id="10" name="Picture Placeholder 6"/>
          <p:cNvSpPr>
            <a:spLocks noGrp="1"/>
          </p:cNvSpPr>
          <p:nvPr>
            <p:ph type="pic" sz="quarter" idx="13"/>
          </p:nvPr>
        </p:nvSpPr>
        <p:spPr>
          <a:xfrm>
            <a:off x="628650" y="1349375"/>
            <a:ext cx="1828800" cy="2743200"/>
          </a:xfrm>
          <a:ln>
            <a:noFill/>
          </a:ln>
        </p:spPr>
        <p:txBody>
          <a:bodyPr/>
          <a:lstStyle>
            <a:lvl1pPr marL="0" indent="0" algn="ctr">
              <a:buNone/>
              <a:defRPr>
                <a:ln>
                  <a:noFill/>
                </a:ln>
              </a:defRPr>
            </a:lvl1pPr>
          </a:lstStyle>
          <a:p>
            <a:endParaRPr lang="en-US" dirty="0"/>
          </a:p>
          <a:p>
            <a:r>
              <a:rPr lang="en-US" dirty="0"/>
              <a:t>Insert Picture here</a:t>
            </a:r>
          </a:p>
        </p:txBody>
      </p:sp>
      <p:sp>
        <p:nvSpPr>
          <p:cNvPr id="13" name="Picture Placeholder 6"/>
          <p:cNvSpPr>
            <a:spLocks noGrp="1"/>
          </p:cNvSpPr>
          <p:nvPr>
            <p:ph type="pic" sz="quarter" idx="16"/>
          </p:nvPr>
        </p:nvSpPr>
        <p:spPr>
          <a:xfrm>
            <a:off x="2747010" y="1349375"/>
            <a:ext cx="1828800" cy="2743200"/>
          </a:xfrm>
          <a:ln>
            <a:noFill/>
          </a:ln>
        </p:spPr>
        <p:txBody>
          <a:bodyPr/>
          <a:lstStyle>
            <a:lvl1pPr marL="0" indent="0" algn="ctr">
              <a:buNone/>
              <a:defRPr>
                <a:ln>
                  <a:noFill/>
                </a:ln>
              </a:defRPr>
            </a:lvl1pPr>
          </a:lstStyle>
          <a:p>
            <a:endParaRPr lang="en-US" dirty="0"/>
          </a:p>
          <a:p>
            <a:r>
              <a:rPr lang="en-US" dirty="0"/>
              <a:t>Insert Picture here</a:t>
            </a:r>
          </a:p>
        </p:txBody>
      </p:sp>
      <p:sp>
        <p:nvSpPr>
          <p:cNvPr id="3" name="Text Placeholder 2"/>
          <p:cNvSpPr>
            <a:spLocks noGrp="1"/>
          </p:cNvSpPr>
          <p:nvPr>
            <p:ph type="body" sz="quarter" idx="17"/>
          </p:nvPr>
        </p:nvSpPr>
        <p:spPr>
          <a:xfrm>
            <a:off x="4922838" y="1349375"/>
            <a:ext cx="2232342" cy="3222625"/>
          </a:xfrm>
        </p:spPr>
        <p:txBody>
          <a:bodyPr>
            <a:noAutofit/>
          </a:bodyPr>
          <a:lstStyle>
            <a:lvl1pPr marL="228600" indent="-228600">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buClr>
                <a:srgbClr val="00B0F0"/>
              </a:buCl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5615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DC0A2-5AB8-41D6-BE6E-D6C3528E0EB6}"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06CF0-8FC4-44FB-A4AF-CFA1CEDD85BD}" type="slidenum">
              <a:rPr lang="en-US" smtClean="0"/>
              <a:t>‹#›</a:t>
            </a:fld>
            <a:endParaRPr lang="en-US"/>
          </a:p>
        </p:txBody>
      </p:sp>
    </p:spTree>
    <p:extLst>
      <p:ext uri="{BB962C8B-B14F-4D97-AF65-F5344CB8AC3E}">
        <p14:creationId xmlns:p14="http://schemas.microsoft.com/office/powerpoint/2010/main" val="3539381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mp; 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a:t>Fatal Risk MANAGEMENT</a:t>
            </a:r>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2000">
                <a:latin typeface="Arial" panose="020B0604020202020204" pitchFamily="34" charset="0"/>
                <a:cs typeface="Arial" panose="020B0604020202020204" pitchFamily="34" charset="0"/>
              </a:defRPr>
            </a:lvl1pPr>
            <a:lvl2pPr>
              <a:spcBef>
                <a:spcPts val="600"/>
              </a:spcBef>
              <a:buClr>
                <a:srgbClr val="00B0F0"/>
              </a:buClr>
              <a:defRPr sz="2000" baseline="0">
                <a:latin typeface="Arial" panose="020B0604020202020204" pitchFamily="34" charset="0"/>
                <a:cs typeface="Arial" panose="020B0604020202020204" pitchFamily="34" charset="0"/>
              </a:defRPr>
            </a:lvl2pPr>
          </a:lstStyle>
          <a:p>
            <a:pPr lvl="0"/>
            <a:r>
              <a:rPr lang="en-US" dirty="0"/>
              <a:t>Level one</a:t>
            </a:r>
          </a:p>
          <a:p>
            <a:pPr lvl="1"/>
            <a:r>
              <a:rPr lang="en-US" dirty="0"/>
              <a:t>Level two </a:t>
            </a:r>
          </a:p>
          <a:p>
            <a:pPr lvl="1"/>
            <a:r>
              <a:rPr lang="en-US" dirty="0"/>
              <a:t>Level two</a:t>
            </a:r>
          </a:p>
          <a:p>
            <a:pPr lvl="1"/>
            <a:endParaRPr lang="en-US" dirty="0"/>
          </a:p>
          <a:p>
            <a:pPr lvl="0"/>
            <a:r>
              <a:rPr lang="en-US" dirty="0"/>
              <a:t>Level one</a:t>
            </a:r>
          </a:p>
          <a:p>
            <a:pPr lvl="1"/>
            <a:r>
              <a:rPr lang="en-US" dirty="0"/>
              <a:t>Level two</a:t>
            </a:r>
          </a:p>
          <a:p>
            <a:pPr lvl="1"/>
            <a:endParaRPr lang="en-US" dirty="0"/>
          </a:p>
          <a:p>
            <a:pPr lvl="0"/>
            <a:r>
              <a:rPr lang="en-US" dirty="0"/>
              <a:t>Level one</a:t>
            </a:r>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Tree>
    <p:extLst>
      <p:ext uri="{BB962C8B-B14F-4D97-AF65-F5344CB8AC3E}">
        <p14:creationId xmlns:p14="http://schemas.microsoft.com/office/powerpoint/2010/main" val="201667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21920"/>
            <a:ext cx="7315200" cy="1325563"/>
          </a:xfrm>
        </p:spPr>
        <p:txBody>
          <a:bodyPr>
            <a:normAutofit/>
          </a:bodyPr>
          <a:lstStyle>
            <a:lvl1pPr algn="ctr">
              <a:defRPr sz="1800">
                <a:solidFill>
                  <a:srgbClr val="0099CC"/>
                </a:solidFill>
                <a:latin typeface="Arial Black" panose="020B0A04020102020204" pitchFamily="34" charset="0"/>
              </a:defRPr>
            </a:lvl1pPr>
          </a:lstStyle>
          <a:p>
            <a:r>
              <a:rPr lang="en-US" dirty="0"/>
              <a:t>COURSE CODE</a:t>
            </a:r>
          </a:p>
        </p:txBody>
      </p:sp>
      <p:sp>
        <p:nvSpPr>
          <p:cNvPr id="13" name="Picture Placeholder 12"/>
          <p:cNvSpPr>
            <a:spLocks noGrp="1"/>
          </p:cNvSpPr>
          <p:nvPr>
            <p:ph type="pic" sz="quarter" idx="11"/>
          </p:nvPr>
        </p:nvSpPr>
        <p:spPr>
          <a:xfrm>
            <a:off x="1379220" y="2574607"/>
            <a:ext cx="4572000" cy="3193415"/>
          </a:xfrm>
          <a:solidFill>
            <a:schemeClr val="bg1"/>
          </a:solidFill>
        </p:spPr>
        <p:txBody>
          <a:bodyPr/>
          <a:lstStyle>
            <a:lvl1pPr marL="0" indent="0" algn="ctr">
              <a:buNone/>
              <a:defRPr baseline="0"/>
            </a:lvl1pPr>
          </a:lstStyle>
          <a:p>
            <a:endParaRPr lang="en-US" dirty="0"/>
          </a:p>
          <a:p>
            <a:endParaRPr lang="en-US" dirty="0"/>
          </a:p>
          <a:p>
            <a:r>
              <a:rPr lang="en-US" dirty="0"/>
              <a:t>Insert picture here</a:t>
            </a:r>
          </a:p>
          <a:p>
            <a:r>
              <a:rPr lang="en-US" dirty="0"/>
              <a:t>Approximately 5” wide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356" y="652105"/>
            <a:ext cx="1371600" cy="1535479"/>
          </a:xfrm>
          <a:prstGeom prst="rect">
            <a:avLst/>
          </a:prstGeom>
        </p:spPr>
      </p:pic>
      <p:sp>
        <p:nvSpPr>
          <p:cNvPr id="21" name="Text Placeholder 20"/>
          <p:cNvSpPr>
            <a:spLocks noGrp="1"/>
          </p:cNvSpPr>
          <p:nvPr>
            <p:ph type="body" sz="quarter" idx="14" hasCustomPrompt="1"/>
          </p:nvPr>
        </p:nvSpPr>
        <p:spPr>
          <a:xfrm>
            <a:off x="7315200" y="6185535"/>
            <a:ext cx="1828800" cy="672465"/>
          </a:xfrm>
        </p:spPr>
        <p:txBody>
          <a:bodyPr/>
          <a:lstStyle>
            <a:lvl1pPr marL="0" indent="0" algn="ctr">
              <a:buFontTx/>
              <a:buNone/>
              <a:defRPr sz="700">
                <a:solidFill>
                  <a:srgbClr val="0099CC"/>
                </a:solidFill>
                <a:latin typeface="Arial Black" panose="020B0A04020102020204" pitchFamily="34" charset="0"/>
              </a:defRPr>
            </a:lvl1pPr>
          </a:lstStyle>
          <a:p>
            <a:pPr lvl="0"/>
            <a:r>
              <a:rPr lang="en-US" dirty="0"/>
              <a:t>VERSION # / MONTH YEAR</a:t>
            </a:r>
          </a:p>
        </p:txBody>
      </p:sp>
      <p:sp>
        <p:nvSpPr>
          <p:cNvPr id="28" name="Text Placeholder 27"/>
          <p:cNvSpPr>
            <a:spLocks noGrp="1"/>
          </p:cNvSpPr>
          <p:nvPr>
            <p:ph type="body" sz="quarter" idx="17" hasCustomPrompt="1"/>
          </p:nvPr>
        </p:nvSpPr>
        <p:spPr>
          <a:xfrm>
            <a:off x="7620" y="6185535"/>
            <a:ext cx="7315200" cy="672465"/>
          </a:xfrm>
        </p:spPr>
        <p:txBody>
          <a:bodyPr>
            <a:normAutofit/>
          </a:bodyPr>
          <a:lstStyle>
            <a:lvl1pPr marL="0" indent="0" algn="ctr">
              <a:buNone/>
              <a:defRPr sz="700" baseline="0">
                <a:solidFill>
                  <a:schemeClr val="bg1"/>
                </a:solidFill>
                <a:latin typeface="Arial Black" panose="020B0A04020102020204" pitchFamily="34" charset="0"/>
              </a:defRPr>
            </a:lvl1pPr>
          </a:lstStyle>
          <a:p>
            <a:pPr lvl="0"/>
            <a:r>
              <a:rPr lang="en-US" dirty="0"/>
              <a:t>FREEPORT MCMORAN INC USE ONLY / PROPRIETORY AND CONFIDENTIAL / DO NOT COPY OR DISTRIBUTE EXTERNALLY</a:t>
            </a:r>
          </a:p>
        </p:txBody>
      </p:sp>
      <p:sp>
        <p:nvSpPr>
          <p:cNvPr id="4" name="Text Placeholder 3"/>
          <p:cNvSpPr>
            <a:spLocks noGrp="1"/>
          </p:cNvSpPr>
          <p:nvPr>
            <p:ph type="body" sz="quarter" idx="18" hasCustomPrompt="1"/>
          </p:nvPr>
        </p:nvSpPr>
        <p:spPr>
          <a:xfrm>
            <a:off x="0" y="1228724"/>
            <a:ext cx="7315200" cy="1209675"/>
          </a:xfrm>
        </p:spPr>
        <p:txBody>
          <a:bodyPr>
            <a:normAutofit/>
          </a:bodyPr>
          <a:lstStyle>
            <a:lvl1pPr marL="0" indent="0" algn="ctr">
              <a:buFontTx/>
              <a:buNone/>
              <a:defRPr sz="3000">
                <a:solidFill>
                  <a:schemeClr val="bg1"/>
                </a:solidFill>
                <a:latin typeface="Arial Black" panose="020B0A04020102020204" pitchFamily="34" charset="0"/>
              </a:defRPr>
            </a:lvl1pPr>
            <a:lvl3pPr>
              <a:defRPr/>
            </a:lvl3pPr>
          </a:lstStyle>
          <a:p>
            <a:pPr lvl="0"/>
            <a:r>
              <a:rPr lang="en-US" dirty="0"/>
              <a:t>COURSE TITLE </a:t>
            </a:r>
          </a:p>
          <a:p>
            <a:pPr lvl="0"/>
            <a:r>
              <a:rPr lang="en-US" dirty="0"/>
              <a:t>ON TWO LINES</a:t>
            </a:r>
          </a:p>
        </p:txBody>
      </p:sp>
    </p:spTree>
    <p:extLst>
      <p:ext uri="{BB962C8B-B14F-4D97-AF65-F5344CB8AC3E}">
        <p14:creationId xmlns:p14="http://schemas.microsoft.com/office/powerpoint/2010/main" val="25182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p:spPr>
        <p:txBody>
          <a:bodyPr/>
          <a:lstStyle>
            <a:lvl1pPr marL="0" indent="0" algn="ctr">
              <a:buNone/>
              <a:defRPr baseline="0"/>
            </a:lvl1pPr>
          </a:lstStyle>
          <a:p>
            <a:endParaRPr lang="en-US" dirty="0"/>
          </a:p>
          <a:p>
            <a:endParaRPr lang="en-US" dirty="0"/>
          </a:p>
          <a:p>
            <a:endParaRPr lang="en-US" dirty="0"/>
          </a:p>
          <a:p>
            <a:endParaRPr lang="en-US" dirty="0"/>
          </a:p>
          <a:p>
            <a:endParaRPr lang="en-US" dirty="0"/>
          </a:p>
          <a:p>
            <a:r>
              <a:rPr lang="en-US" dirty="0"/>
              <a:t>Insert image here</a:t>
            </a:r>
          </a:p>
          <a:p>
            <a:r>
              <a:rPr lang="en-US" dirty="0"/>
              <a:t>Approximately 7.5” high</a:t>
            </a:r>
          </a:p>
        </p:txBody>
      </p:sp>
      <p:sp>
        <p:nvSpPr>
          <p:cNvPr id="7" name="Picture Placeholder 6"/>
          <p:cNvSpPr>
            <a:spLocks noGrp="1"/>
          </p:cNvSpPr>
          <p:nvPr>
            <p:ph type="pic" sz="quarter" idx="13"/>
          </p:nvPr>
        </p:nvSpPr>
        <p:spPr>
          <a:xfrm>
            <a:off x="7326086" y="0"/>
            <a:ext cx="1839684" cy="6858000"/>
          </a:xfrm>
          <a:solidFill>
            <a:schemeClr val="tx1"/>
          </a:solidFill>
          <a:ln>
            <a:noFill/>
          </a:ln>
        </p:spPr>
        <p:txBody>
          <a:body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p:spPr>
        <p:txBody>
          <a:bodyPr>
            <a:normAutofit/>
          </a:bodyPr>
          <a:lstStyle>
            <a:lvl1pPr marL="0" indent="0">
              <a:buNone/>
              <a:defRPr sz="3600">
                <a:solidFill>
                  <a:srgbClr val="0099CC"/>
                </a:solidFill>
                <a:latin typeface="Arial Black" panose="020B0A04020102020204" pitchFamily="34" charset="0"/>
              </a:defRPr>
            </a:lvl1pPr>
          </a:lstStyle>
          <a:p>
            <a:pPr lvl="0"/>
            <a:r>
              <a:rPr lang="en-US" dirty="0"/>
              <a:t>Section Title</a:t>
            </a:r>
          </a:p>
        </p:txBody>
      </p:sp>
    </p:spTree>
    <p:extLst>
      <p:ext uri="{BB962C8B-B14F-4D97-AF65-F5344CB8AC3E}">
        <p14:creationId xmlns:p14="http://schemas.microsoft.com/office/powerpoint/2010/main" val="3398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p:spPr>
        <p:txBody>
          <a:bodyPr/>
          <a:lstStyle>
            <a:lvl1pPr marL="0" indent="0" algn="ctr">
              <a:buNone/>
              <a:defRPr baseline="0"/>
            </a:lvl1pPr>
          </a:lstStyle>
          <a:p>
            <a:endParaRPr lang="en-US" dirty="0"/>
          </a:p>
          <a:p>
            <a:endParaRPr lang="en-US" dirty="0"/>
          </a:p>
          <a:p>
            <a:endParaRPr lang="en-US" dirty="0"/>
          </a:p>
          <a:p>
            <a:endParaRPr lang="en-US" dirty="0"/>
          </a:p>
          <a:p>
            <a:endParaRPr lang="en-US" dirty="0"/>
          </a:p>
          <a:p>
            <a:r>
              <a:rPr lang="en-US" dirty="0"/>
              <a:t>Insert image here</a:t>
            </a:r>
          </a:p>
          <a:p>
            <a:r>
              <a:rPr lang="en-US" dirty="0"/>
              <a:t>Approximately 7.5” high</a:t>
            </a:r>
          </a:p>
        </p:txBody>
      </p:sp>
      <p:sp>
        <p:nvSpPr>
          <p:cNvPr id="7" name="Picture Placeholder 6"/>
          <p:cNvSpPr>
            <a:spLocks noGrp="1"/>
          </p:cNvSpPr>
          <p:nvPr>
            <p:ph type="pic" sz="quarter" idx="13"/>
          </p:nvPr>
        </p:nvSpPr>
        <p:spPr>
          <a:xfrm>
            <a:off x="7326086" y="0"/>
            <a:ext cx="1839684" cy="6858000"/>
          </a:xfrm>
          <a:solidFill>
            <a:schemeClr val="tx1"/>
          </a:solidFill>
          <a:ln>
            <a:noFill/>
          </a:ln>
        </p:spPr>
        <p:txBody>
          <a:bodyPr/>
          <a:lstStyle/>
          <a:p>
            <a:endParaRPr lang="en-US" dirty="0"/>
          </a:p>
        </p:txBody>
      </p:sp>
      <p:sp>
        <p:nvSpPr>
          <p:cNvPr id="11" name="Text Placeholder 2"/>
          <p:cNvSpPr>
            <a:spLocks noGrp="1"/>
          </p:cNvSpPr>
          <p:nvPr>
            <p:ph type="body" sz="quarter" idx="15" hasCustomPrompt="1"/>
          </p:nvPr>
        </p:nvSpPr>
        <p:spPr>
          <a:xfrm rot="16200000">
            <a:off x="5412909" y="2756774"/>
            <a:ext cx="5917090" cy="1119822"/>
          </a:xfrm>
        </p:spPr>
        <p:txBody>
          <a:bodyPr>
            <a:normAutofit/>
          </a:bodyPr>
          <a:lstStyle>
            <a:lvl1pPr marL="0" indent="0">
              <a:buNone/>
              <a:defRPr sz="3600">
                <a:solidFill>
                  <a:srgbClr val="0099CC"/>
                </a:solidFill>
                <a:latin typeface="Arial Black" panose="020B0A04020102020204" pitchFamily="34" charset="0"/>
              </a:defRPr>
            </a:lvl1pPr>
          </a:lstStyle>
          <a:p>
            <a:pPr lvl="0"/>
            <a:r>
              <a:rPr lang="en-US" dirty="0"/>
              <a:t>Section Title on Two Lines</a:t>
            </a:r>
          </a:p>
        </p:txBody>
      </p:sp>
    </p:spTree>
    <p:extLst>
      <p:ext uri="{BB962C8B-B14F-4D97-AF65-F5344CB8AC3E}">
        <p14:creationId xmlns:p14="http://schemas.microsoft.com/office/powerpoint/2010/main" val="1147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p:spPr>
        <p:txBody>
          <a:bodyPr/>
          <a:lstStyle>
            <a:lvl1pPr marL="0" indent="0" algn="ctr">
              <a:buNone/>
              <a:defRPr baseline="0"/>
            </a:lvl1pPr>
          </a:lstStyle>
          <a:p>
            <a:endParaRPr lang="en-US" dirty="0"/>
          </a:p>
          <a:p>
            <a:endParaRPr lang="en-US" dirty="0"/>
          </a:p>
          <a:p>
            <a:endParaRPr lang="en-US" dirty="0"/>
          </a:p>
          <a:p>
            <a:endParaRPr lang="en-US" dirty="0"/>
          </a:p>
          <a:p>
            <a:endParaRPr lang="en-US" dirty="0"/>
          </a:p>
          <a:p>
            <a:r>
              <a:rPr lang="en-US" dirty="0"/>
              <a:t>Insert image here</a:t>
            </a:r>
          </a:p>
          <a:p>
            <a:r>
              <a:rPr lang="en-US" dirty="0"/>
              <a:t>Approximately 7.5” high</a:t>
            </a:r>
          </a:p>
        </p:txBody>
      </p:sp>
      <p:sp>
        <p:nvSpPr>
          <p:cNvPr id="7" name="Picture Placeholder 6"/>
          <p:cNvSpPr>
            <a:spLocks noGrp="1"/>
          </p:cNvSpPr>
          <p:nvPr>
            <p:ph type="pic" sz="quarter" idx="13"/>
          </p:nvPr>
        </p:nvSpPr>
        <p:spPr>
          <a:xfrm>
            <a:off x="7304314" y="0"/>
            <a:ext cx="1861456" cy="6858000"/>
          </a:xfr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5401479" y="2745344"/>
            <a:ext cx="5939950" cy="1119822"/>
          </a:xfrm>
        </p:spPr>
        <p:txBody>
          <a:bodyPr>
            <a:normAutofit/>
          </a:bodyPr>
          <a:lstStyle>
            <a:lvl1pPr marL="0" indent="0">
              <a:buNone/>
              <a:defRPr sz="3600" baseline="0">
                <a:solidFill>
                  <a:srgbClr val="0099CC"/>
                </a:solidFill>
                <a:latin typeface="Arial Black" panose="020B0A04020102020204" pitchFamily="34" charset="0"/>
              </a:defRPr>
            </a:lvl1pPr>
          </a:lstStyle>
          <a:p>
            <a:pPr lvl="0"/>
            <a:r>
              <a:rPr lang="en-US" dirty="0"/>
              <a:t>UNIT #: Unit Title on Two Lines</a:t>
            </a:r>
          </a:p>
        </p:txBody>
      </p:sp>
    </p:spTree>
    <p:extLst>
      <p:ext uri="{BB962C8B-B14F-4D97-AF65-F5344CB8AC3E}">
        <p14:creationId xmlns:p14="http://schemas.microsoft.com/office/powerpoint/2010/main" val="292843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 SFT FCXC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379220"/>
            <a:ext cx="7400925" cy="4686618"/>
          </a:xfrm>
        </p:spPr>
        <p:txBody>
          <a:bodyPr>
            <a:normAutofit/>
          </a:bodyPr>
          <a:lstStyle>
            <a:lvl1pPr marL="228600" indent="-228600">
              <a:buClr>
                <a:srgbClr val="0099CC"/>
              </a:buClr>
              <a:buFont typeface="Wingdings" panose="05000000000000000000" pitchFamily="2" charset="2"/>
              <a:buChar char="§"/>
              <a:defRPr sz="2000">
                <a:latin typeface="Arial" panose="020B0604020202020204" pitchFamily="34" charset="0"/>
                <a:cs typeface="Arial" panose="020B0604020202020204" pitchFamily="34" charset="0"/>
              </a:defRPr>
            </a:lvl1pPr>
            <a:lvl2pPr>
              <a:buClr>
                <a:srgbClr val="0099CC"/>
              </a:buCl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763746"/>
          </a:xfrm>
        </p:spPr>
        <p:txBody>
          <a:bodyPr>
            <a:normAutofit/>
          </a:bodyPr>
          <a:lstStyle>
            <a:lvl1pPr marL="0" indent="0">
              <a:buClr>
                <a:srgbClr val="00B0F0"/>
              </a:buClr>
              <a:buFont typeface="Wingdings" panose="05000000000000000000" pitchFamily="2" charset="2"/>
              <a:buNone/>
              <a:defRPr sz="300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Tree>
    <p:extLst>
      <p:ext uri="{BB962C8B-B14F-4D97-AF65-F5344CB8AC3E}">
        <p14:creationId xmlns:p14="http://schemas.microsoft.com/office/powerpoint/2010/main" val="428254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 SFT FCXC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579086"/>
            <a:ext cx="7439025" cy="4486752"/>
          </a:xfrm>
        </p:spPr>
        <p:txBody>
          <a:bodyPr>
            <a:normAutofit/>
          </a:bodyPr>
          <a:lstStyle>
            <a:lvl1pPr marL="228600" indent="-228600">
              <a:buClr>
                <a:srgbClr val="0099CC"/>
              </a:buClr>
              <a:buFont typeface="Wingdings" panose="05000000000000000000" pitchFamily="2" charset="2"/>
              <a:buChar char="§"/>
              <a:defRPr sz="2000">
                <a:latin typeface="Arial" panose="020B0604020202020204" pitchFamily="34" charset="0"/>
                <a:cs typeface="Arial" panose="020B0604020202020204" pitchFamily="34" charset="0"/>
              </a:defRPr>
            </a:lvl1pPr>
            <a:lvl2pPr>
              <a:buClr>
                <a:srgbClr val="0099CC"/>
              </a:buCl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963612"/>
          </a:xfrm>
        </p:spPr>
        <p:txBody>
          <a:bodyPr>
            <a:normAutofit/>
          </a:bodyPr>
          <a:lstStyle>
            <a:lvl1pPr marL="0" indent="0">
              <a:lnSpc>
                <a:spcPct val="100000"/>
              </a:lnSpc>
              <a:buClr>
                <a:srgbClr val="00B0F0"/>
              </a:buClr>
              <a:buFont typeface="Wingdings" panose="05000000000000000000" pitchFamily="2" charset="2"/>
              <a:buNone/>
              <a:defRPr sz="300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 Runs Onto Two Lines</a:t>
            </a:r>
          </a:p>
        </p:txBody>
      </p:sp>
    </p:spTree>
    <p:extLst>
      <p:ext uri="{BB962C8B-B14F-4D97-AF65-F5344CB8AC3E}">
        <p14:creationId xmlns:p14="http://schemas.microsoft.com/office/powerpoint/2010/main" val="193763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WORKPLACE EXAMINATIONS – SFT FCXC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50" y="1579086"/>
            <a:ext cx="6236970" cy="4486752"/>
          </a:xfrm>
        </p:spPr>
        <p:txBody>
          <a:bodyPr>
            <a:normAutofit/>
          </a:bodyPr>
          <a:lstStyle>
            <a:lvl1pPr marL="228600" indent="-228600">
              <a:buClr>
                <a:srgbClr val="0099CC"/>
              </a:buClr>
              <a:buFont typeface="Wingdings" panose="05000000000000000000" pitchFamily="2" charset="2"/>
              <a:buChar char="§"/>
              <a:defRPr sz="2000">
                <a:latin typeface="Arial" panose="020B0604020202020204" pitchFamily="34" charset="0"/>
                <a:cs typeface="Arial" panose="020B0604020202020204" pitchFamily="34" charset="0"/>
              </a:defRPr>
            </a:lvl1pPr>
            <a:lvl2pPr>
              <a:buClr>
                <a:srgbClr val="0099CC"/>
              </a:buCl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a:p>
            <a:pPr lvl="1"/>
            <a:r>
              <a:rPr lang="en-US" dirty="0"/>
              <a:t>Third level</a:t>
            </a:r>
          </a:p>
          <a:p>
            <a:pPr lvl="0"/>
            <a:r>
              <a:rPr lang="en-US" dirty="0"/>
              <a:t>Fourth level</a:t>
            </a:r>
          </a:p>
          <a:p>
            <a:pPr lvl="0"/>
            <a:r>
              <a:rPr lang="en-US" dirty="0"/>
              <a:t>Fifth level</a:t>
            </a:r>
          </a:p>
        </p:txBody>
      </p:sp>
      <p:sp>
        <p:nvSpPr>
          <p:cNvPr id="12" name="Text Placeholder 10"/>
          <p:cNvSpPr>
            <a:spLocks noGrp="1"/>
          </p:cNvSpPr>
          <p:nvPr>
            <p:ph type="body" sz="quarter" idx="15" hasCustomPrompt="1"/>
          </p:nvPr>
        </p:nvSpPr>
        <p:spPr>
          <a:xfrm>
            <a:off x="628650" y="615474"/>
            <a:ext cx="6236970" cy="963612"/>
          </a:xfrm>
        </p:spPr>
        <p:txBody>
          <a:bodyPr>
            <a:normAutofit/>
          </a:bodyPr>
          <a:lstStyle>
            <a:lvl1pPr marL="0" indent="0">
              <a:lnSpc>
                <a:spcPct val="100000"/>
              </a:lnSpc>
              <a:buClr>
                <a:srgbClr val="00B0F0"/>
              </a:buClr>
              <a:buFont typeface="Wingdings" panose="05000000000000000000" pitchFamily="2" charset="2"/>
              <a:buNone/>
              <a:defRPr sz="3000" baseline="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SECTION #: Section Title Runs Onto Two Lines</a:t>
            </a:r>
          </a:p>
        </p:txBody>
      </p:sp>
    </p:spTree>
    <p:extLst>
      <p:ext uri="{BB962C8B-B14F-4D97-AF65-F5344CB8AC3E}">
        <p14:creationId xmlns:p14="http://schemas.microsoft.com/office/powerpoint/2010/main" val="31299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dirty="0"/>
              <a:t>WORKING AT HEIGHTS – SFT FCX1012C</a:t>
            </a: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5250180"/>
            <a:ext cx="6236970" cy="815658"/>
          </a:xfrm>
        </p:spPr>
        <p:txBody>
          <a:bodyPr/>
          <a:lstStyle>
            <a:lvl1pPr marL="0" indent="0">
              <a:buClr>
                <a:srgbClr val="00B0F0"/>
              </a:buClr>
              <a:buFont typeface="Wingdings" panose="05000000000000000000" pitchFamily="2" charset="2"/>
              <a:buNone/>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a:t>Picture and text ranged left</a:t>
            </a:r>
          </a:p>
        </p:txBody>
      </p:sp>
      <p:sp>
        <p:nvSpPr>
          <p:cNvPr id="12" name="Text Placeholder 10"/>
          <p:cNvSpPr>
            <a:spLocks noGrp="1"/>
          </p:cNvSpPr>
          <p:nvPr>
            <p:ph type="body" sz="quarter" idx="15" hasCustomPrompt="1"/>
          </p:nvPr>
        </p:nvSpPr>
        <p:spPr>
          <a:xfrm>
            <a:off x="628650" y="615474"/>
            <a:ext cx="6236970" cy="763746"/>
          </a:xfrm>
        </p:spPr>
        <p:txBody>
          <a:bodyPr>
            <a:normAutofit/>
          </a:bodyPr>
          <a:lstStyle>
            <a:lvl1pPr marL="0" indent="0">
              <a:buClr>
                <a:srgbClr val="00B0F0"/>
              </a:buClr>
              <a:buFont typeface="Wingdings" panose="05000000000000000000" pitchFamily="2" charset="2"/>
              <a:buNone/>
              <a:defRPr sz="300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a:t>Slide Title</a:t>
            </a:r>
          </a:p>
        </p:txBody>
      </p:sp>
      <p:sp>
        <p:nvSpPr>
          <p:cNvPr id="10" name="Picture Placeholder 6"/>
          <p:cNvSpPr>
            <a:spLocks noGrp="1"/>
          </p:cNvSpPr>
          <p:nvPr>
            <p:ph type="pic" sz="quarter" idx="13"/>
          </p:nvPr>
        </p:nvSpPr>
        <p:spPr>
          <a:xfrm>
            <a:off x="628650" y="1349375"/>
            <a:ext cx="4572000" cy="3657600"/>
          </a:xfrm>
          <a:ln>
            <a:noFill/>
          </a:ln>
        </p:spPr>
        <p:txBody>
          <a:bodyPr/>
          <a:lstStyle>
            <a:lvl1pPr marL="0" indent="0" algn="ctr">
              <a:buNone/>
              <a:defRPr>
                <a:ln>
                  <a:noFill/>
                </a:ln>
              </a:defRPr>
            </a:lvl1pPr>
          </a:lstStyle>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281828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WORKING AT HEIGHTS – SFT FCX1012C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91DA1-6DC9-42FB-A086-8FDC2C3FA923}" type="slidenum">
              <a:rPr lang="en-US" smtClean="0"/>
              <a:t>‹#›</a:t>
            </a:fld>
            <a:endParaRPr lang="en-US"/>
          </a:p>
        </p:txBody>
      </p:sp>
    </p:spTree>
    <p:extLst>
      <p:ext uri="{BB962C8B-B14F-4D97-AF65-F5344CB8AC3E}">
        <p14:creationId xmlns:p14="http://schemas.microsoft.com/office/powerpoint/2010/main" val="4042250247"/>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WORKING AT HEIGHTS – SFT FCX1012C</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225792378"/>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WORKING AT HEIGHTS – SFT FCX1012C</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FF45-FB88-453A-A2AC-7EF0564DBF56}" type="slidenum">
              <a:rPr lang="en-US" smtClean="0"/>
              <a:t>‹#›</a:t>
            </a:fld>
            <a:endParaRPr lang="en-US"/>
          </a:p>
        </p:txBody>
      </p:sp>
    </p:spTree>
    <p:extLst>
      <p:ext uri="{BB962C8B-B14F-4D97-AF65-F5344CB8AC3E}">
        <p14:creationId xmlns:p14="http://schemas.microsoft.com/office/powerpoint/2010/main" val="2624339979"/>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6" r:id="rId3"/>
    <p:sldLayoutId id="2147483707" r:id="rId4"/>
    <p:sldLayoutId id="2147483708" r:id="rId5"/>
    <p:sldLayoutId id="2147483711" r:id="rId6"/>
    <p:sldLayoutId id="2147483712"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eb.microsoftstream.com/video/c221ad5f-0a77-4561-a433-148be71ac758"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 y="91440"/>
            <a:ext cx="7315200" cy="1325563"/>
          </a:xfrm>
        </p:spPr>
        <p:txBody>
          <a:bodyPr/>
          <a:lstStyle/>
          <a:p>
            <a:r>
              <a:rPr lang="en-US" dirty="0"/>
              <a:t>SFT FCX1015C</a:t>
            </a:r>
          </a:p>
        </p:txBody>
      </p:sp>
      <p:sp>
        <p:nvSpPr>
          <p:cNvPr id="6" name="Text Placeholder 5"/>
          <p:cNvSpPr>
            <a:spLocks noGrp="1"/>
          </p:cNvSpPr>
          <p:nvPr>
            <p:ph type="body" sz="quarter" idx="14"/>
          </p:nvPr>
        </p:nvSpPr>
        <p:spPr/>
        <p:txBody>
          <a:bodyPr/>
          <a:lstStyle/>
          <a:p>
            <a:r>
              <a:rPr lang="en-US" dirty="0"/>
              <a:t>VERSION 1.1 </a:t>
            </a:r>
            <a:r>
              <a:rPr lang="en-US"/>
              <a:t>/ AUGUST </a:t>
            </a:r>
            <a:r>
              <a:rPr lang="en-US" dirty="0"/>
              <a:t>2018</a:t>
            </a:r>
          </a:p>
        </p:txBody>
      </p:sp>
      <p:sp>
        <p:nvSpPr>
          <p:cNvPr id="7" name="Text Placeholder 6"/>
          <p:cNvSpPr>
            <a:spLocks noGrp="1"/>
          </p:cNvSpPr>
          <p:nvPr>
            <p:ph type="body" sz="quarter" idx="15"/>
          </p:nvPr>
        </p:nvSpPr>
        <p:spPr/>
        <p:txBody>
          <a:bodyPr/>
          <a:lstStyle/>
          <a:p>
            <a:pPr>
              <a:lnSpc>
                <a:spcPct val="100000"/>
              </a:lnSpc>
              <a:spcBef>
                <a:spcPts val="0"/>
              </a:spcBef>
            </a:pPr>
            <a:r>
              <a:rPr lang="en-US"/>
              <a:t>WORKPLACE EXAMINATIONS</a:t>
            </a:r>
            <a:endParaRPr lang="en-US" dirty="0"/>
          </a:p>
        </p:txBody>
      </p:sp>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125" r="3125"/>
          <a:stretch>
            <a:fillRect/>
          </a:stretch>
        </p:blipFill>
        <p:spPr>
          <a:xfrm>
            <a:off x="1250492" y="2097673"/>
            <a:ext cx="4837488" cy="3725611"/>
          </a:xfrm>
        </p:spPr>
      </p:pic>
      <p:sp>
        <p:nvSpPr>
          <p:cNvPr id="9" name="Text Placeholder 17"/>
          <p:cNvSpPr>
            <a:spLocks noGrp="1"/>
          </p:cNvSpPr>
          <p:nvPr>
            <p:ph type="body" sz="quarter" idx="17"/>
          </p:nvPr>
        </p:nvSpPr>
        <p:spPr>
          <a:xfrm>
            <a:off x="7620" y="6185535"/>
            <a:ext cx="7315200" cy="672465"/>
          </a:xfrm>
        </p:spPr>
        <p:txBody>
          <a:bodyPr/>
          <a:lstStyle/>
          <a:p>
            <a:pPr lvl="0"/>
            <a:r>
              <a:rPr lang="en-US" dirty="0"/>
              <a:t>FOR USE BY FREEPORT-MCMORAN ONLY – DO NOT COPY OR DISTRIBUTE EXTERNALLY</a:t>
            </a:r>
          </a:p>
        </p:txBody>
      </p:sp>
    </p:spTree>
    <p:extLst>
      <p:ext uri="{BB962C8B-B14F-4D97-AF65-F5344CB8AC3E}">
        <p14:creationId xmlns:p14="http://schemas.microsoft.com/office/powerpoint/2010/main" val="87369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10</a:t>
            </a:fld>
            <a:endParaRPr lang="en-US" dirty="0"/>
          </a:p>
        </p:txBody>
      </p:sp>
      <p:sp>
        <p:nvSpPr>
          <p:cNvPr id="4" name="Text Placeholder 3"/>
          <p:cNvSpPr>
            <a:spLocks noGrp="1"/>
          </p:cNvSpPr>
          <p:nvPr>
            <p:ph type="body" sz="quarter" idx="14"/>
          </p:nvPr>
        </p:nvSpPr>
        <p:spPr>
          <a:xfrm>
            <a:off x="628650" y="1379220"/>
            <a:ext cx="7154142" cy="4686618"/>
          </a:xfrm>
        </p:spPr>
        <p:txBody>
          <a:bodyPr/>
          <a:lstStyle/>
          <a:p>
            <a:pPr marL="0" indent="0">
              <a:lnSpc>
                <a:spcPct val="100000"/>
              </a:lnSpc>
              <a:spcBef>
                <a:spcPts val="600"/>
              </a:spcBef>
              <a:spcAft>
                <a:spcPts val="600"/>
              </a:spcAft>
              <a:buNone/>
            </a:pPr>
            <a:r>
              <a:rPr lang="en-US" dirty="0"/>
              <a:t>What is the purpose for conducting a workplace examination?</a:t>
            </a:r>
          </a:p>
          <a:p>
            <a:pPr marL="342900" indent="-342900">
              <a:spcBef>
                <a:spcPts val="600"/>
              </a:spcBef>
              <a:spcAft>
                <a:spcPts val="600"/>
              </a:spcAft>
            </a:pPr>
            <a:r>
              <a:rPr lang="en-US" dirty="0"/>
              <a:t>Brings employees’ attention to recognized hazards in the working area and taking immediate action to mitigate or eliminate them</a:t>
            </a:r>
          </a:p>
          <a:p>
            <a:pPr marL="0" lvl="0" indent="0">
              <a:spcBef>
                <a:spcPts val="600"/>
              </a:spcBef>
              <a:spcAft>
                <a:spcPts val="600"/>
              </a:spcAft>
              <a:buNone/>
            </a:pPr>
            <a:r>
              <a:rPr lang="en-US" dirty="0">
                <a:solidFill>
                  <a:prstClr val="black"/>
                </a:solidFill>
              </a:rPr>
              <a:t>What is a workplace examination?</a:t>
            </a:r>
          </a:p>
          <a:p>
            <a:pPr marL="342900" lvl="0" indent="-342900">
              <a:spcBef>
                <a:spcPts val="600"/>
              </a:spcBef>
              <a:spcAft>
                <a:spcPts val="600"/>
              </a:spcAft>
            </a:pPr>
            <a:r>
              <a:rPr lang="en-US" dirty="0">
                <a:solidFill>
                  <a:prstClr val="black"/>
                </a:solidFill>
              </a:rPr>
              <a:t>Practice to ensure the </a:t>
            </a:r>
            <a:r>
              <a:rPr lang="en-US" dirty="0"/>
              <a:t>workplace is free of hazards and adequate for you to perform your regular job duties</a:t>
            </a:r>
            <a:endParaRPr lang="en-US" dirty="0">
              <a:solidFill>
                <a:prstClr val="black"/>
              </a:solidFill>
            </a:endParaRPr>
          </a:p>
          <a:p>
            <a:pPr marL="0" indent="0">
              <a:spcBef>
                <a:spcPts val="600"/>
              </a:spcBef>
              <a:spcAft>
                <a:spcPts val="600"/>
              </a:spcAft>
              <a:buNone/>
            </a:pPr>
            <a:endParaRPr lang="en-US" dirty="0"/>
          </a:p>
          <a:p>
            <a:pPr marL="342900" indent="-342900">
              <a:spcBef>
                <a:spcPts val="600"/>
              </a:spcBef>
              <a:spcAft>
                <a:spcPts val="600"/>
              </a:spcAft>
            </a:pPr>
            <a:endParaRPr lang="en-US" dirty="0"/>
          </a:p>
          <a:p>
            <a:pPr>
              <a:lnSpc>
                <a:spcPct val="100000"/>
              </a:lnSpc>
              <a:spcBef>
                <a:spcPts val="600"/>
              </a:spcBef>
              <a:spcAft>
                <a:spcPts val="600"/>
              </a:spcAft>
            </a:pPr>
            <a:endParaRPr lang="en-US" dirty="0"/>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a:xfrm>
            <a:off x="628650" y="647747"/>
            <a:ext cx="6236970" cy="869081"/>
          </a:xfrm>
        </p:spPr>
        <p:txBody>
          <a:bodyPr>
            <a:noAutofit/>
          </a:bodyPr>
          <a:lstStyle/>
          <a:p>
            <a:r>
              <a:rPr lang="en-US" dirty="0"/>
              <a:t>Purpose of Workplace Examination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766" t="1964" r="8771"/>
          <a:stretch/>
        </p:blipFill>
        <p:spPr bwMode="auto">
          <a:xfrm>
            <a:off x="628648" y="3993741"/>
            <a:ext cx="2622232" cy="207209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1080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11</a:t>
            </a:fld>
            <a:endParaRPr lang="en-US" dirty="0"/>
          </a:p>
        </p:txBody>
      </p:sp>
      <p:sp>
        <p:nvSpPr>
          <p:cNvPr id="4" name="Text Placeholder 3"/>
          <p:cNvSpPr>
            <a:spLocks noGrp="1"/>
          </p:cNvSpPr>
          <p:nvPr>
            <p:ph type="body" sz="quarter" idx="14"/>
          </p:nvPr>
        </p:nvSpPr>
        <p:spPr>
          <a:xfrm>
            <a:off x="628648" y="1379220"/>
            <a:ext cx="6428367" cy="4686618"/>
          </a:xfrm>
        </p:spPr>
        <p:txBody>
          <a:bodyPr>
            <a:normAutofit lnSpcReduction="10000"/>
          </a:bodyPr>
          <a:lstStyle/>
          <a:p>
            <a:pPr marL="0" indent="0">
              <a:lnSpc>
                <a:spcPct val="100000"/>
              </a:lnSpc>
              <a:spcBef>
                <a:spcPts val="600"/>
              </a:spcBef>
              <a:spcAft>
                <a:spcPts val="600"/>
              </a:spcAft>
              <a:buNone/>
            </a:pPr>
            <a:r>
              <a:rPr lang="en-US" dirty="0"/>
              <a:t>Who conducts them?</a:t>
            </a:r>
          </a:p>
          <a:p>
            <a:pPr>
              <a:lnSpc>
                <a:spcPct val="100000"/>
              </a:lnSpc>
              <a:spcBef>
                <a:spcPts val="600"/>
              </a:spcBef>
              <a:spcAft>
                <a:spcPts val="600"/>
              </a:spcAft>
            </a:pPr>
            <a:r>
              <a:rPr lang="en-US" dirty="0"/>
              <a:t>A competent person must perform a workplace exam</a:t>
            </a:r>
          </a:p>
          <a:p>
            <a:pPr lvl="1">
              <a:lnSpc>
                <a:spcPct val="100000"/>
              </a:lnSpc>
              <a:spcBef>
                <a:spcPts val="600"/>
              </a:spcBef>
              <a:spcAft>
                <a:spcPts val="600"/>
              </a:spcAft>
            </a:pPr>
            <a:r>
              <a:rPr lang="en-US" dirty="0"/>
              <a:t>before work begins</a:t>
            </a:r>
          </a:p>
          <a:p>
            <a:pPr lvl="1">
              <a:lnSpc>
                <a:spcPct val="100000"/>
              </a:lnSpc>
              <a:spcBef>
                <a:spcPts val="600"/>
              </a:spcBef>
              <a:spcAft>
                <a:spcPts val="600"/>
              </a:spcAft>
            </a:pPr>
            <a:r>
              <a:rPr lang="en-US" dirty="0"/>
              <a:t>as employees begin work in that area</a:t>
            </a:r>
          </a:p>
          <a:p>
            <a:pPr marL="0" indent="0">
              <a:lnSpc>
                <a:spcPct val="100000"/>
              </a:lnSpc>
              <a:spcBef>
                <a:spcPts val="600"/>
              </a:spcBef>
              <a:spcAft>
                <a:spcPts val="600"/>
              </a:spcAft>
              <a:buNone/>
            </a:pPr>
            <a:endParaRPr lang="en-US" dirty="0"/>
          </a:p>
          <a:p>
            <a:pPr marL="0" indent="0">
              <a:lnSpc>
                <a:spcPct val="100000"/>
              </a:lnSpc>
              <a:spcBef>
                <a:spcPts val="600"/>
              </a:spcBef>
              <a:spcAft>
                <a:spcPts val="600"/>
              </a:spcAft>
              <a:buNone/>
            </a:pPr>
            <a:r>
              <a:rPr lang="en-US" dirty="0"/>
              <a:t>How is a competent person defined?</a:t>
            </a:r>
          </a:p>
          <a:p>
            <a:r>
              <a:rPr lang="en-US" dirty="0"/>
              <a:t>A person who has demonstrated the capability of </a:t>
            </a:r>
          </a:p>
          <a:p>
            <a:pPr lvl="1"/>
            <a:r>
              <a:rPr lang="en-US" dirty="0"/>
              <a:t>identifying existing and predictable hazards in the surroundings</a:t>
            </a:r>
          </a:p>
          <a:p>
            <a:pPr lvl="1"/>
            <a:r>
              <a:rPr lang="en-US" dirty="0"/>
              <a:t>Identifying unsanitary, hazardous, or dangerous working conditions</a:t>
            </a:r>
          </a:p>
          <a:p>
            <a:pPr lvl="1"/>
            <a:r>
              <a:rPr lang="en-US" dirty="0"/>
              <a:t>Has authorization to take prompt corrective measures</a:t>
            </a:r>
          </a:p>
        </p:txBody>
      </p:sp>
      <p:sp>
        <p:nvSpPr>
          <p:cNvPr id="5" name="Text Placeholder 4"/>
          <p:cNvSpPr>
            <a:spLocks noGrp="1"/>
          </p:cNvSpPr>
          <p:nvPr>
            <p:ph type="body" sz="quarter" idx="15"/>
          </p:nvPr>
        </p:nvSpPr>
        <p:spPr/>
        <p:txBody>
          <a:bodyPr>
            <a:noAutofit/>
          </a:bodyPr>
          <a:lstStyle/>
          <a:p>
            <a:r>
              <a:rPr lang="en-US" dirty="0"/>
              <a:t>Responsible Individuals</a:t>
            </a:r>
          </a:p>
        </p:txBody>
      </p:sp>
    </p:spTree>
    <p:extLst>
      <p:ext uri="{BB962C8B-B14F-4D97-AF65-F5344CB8AC3E}">
        <p14:creationId xmlns:p14="http://schemas.microsoft.com/office/powerpoint/2010/main" val="2349092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12</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marL="0" indent="0">
              <a:lnSpc>
                <a:spcPct val="100000"/>
              </a:lnSpc>
              <a:spcBef>
                <a:spcPts val="600"/>
              </a:spcBef>
              <a:spcAft>
                <a:spcPts val="600"/>
              </a:spcAft>
              <a:buNone/>
            </a:pPr>
            <a:r>
              <a:rPr lang="en-US" dirty="0"/>
              <a:t>What are some advantages to increased team involvement in workplace examinations?</a:t>
            </a:r>
          </a:p>
          <a:p>
            <a:pPr>
              <a:lnSpc>
                <a:spcPct val="100000"/>
              </a:lnSpc>
              <a:spcBef>
                <a:spcPts val="600"/>
              </a:spcBef>
              <a:spcAft>
                <a:spcPts val="600"/>
              </a:spcAft>
            </a:pPr>
            <a:r>
              <a:rPr lang="en-US" dirty="0"/>
              <a:t>Fresh set of eyes</a:t>
            </a:r>
          </a:p>
          <a:p>
            <a:pPr>
              <a:lnSpc>
                <a:spcPct val="100000"/>
              </a:lnSpc>
              <a:spcBef>
                <a:spcPts val="600"/>
              </a:spcBef>
              <a:spcAft>
                <a:spcPts val="600"/>
              </a:spcAft>
            </a:pPr>
            <a:r>
              <a:rPr lang="en-US" dirty="0"/>
              <a:t>Increased awareness of hazards</a:t>
            </a:r>
          </a:p>
          <a:p>
            <a:pPr>
              <a:lnSpc>
                <a:spcPct val="100000"/>
              </a:lnSpc>
              <a:spcBef>
                <a:spcPts val="600"/>
              </a:spcBef>
              <a:spcAft>
                <a:spcPts val="600"/>
              </a:spcAft>
            </a:pPr>
            <a:r>
              <a:rPr lang="en-US" dirty="0"/>
              <a:t>Different perspective on situations</a:t>
            </a:r>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noAutofit/>
          </a:bodyPr>
          <a:lstStyle/>
          <a:p>
            <a:r>
              <a:rPr lang="en-US" dirty="0"/>
              <a:t>Responsible Individuals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954997"/>
            <a:ext cx="2980400" cy="2235300"/>
          </a:xfrm>
          <a:prstGeom prst="rect">
            <a:avLst/>
          </a:prstGeom>
          <a:ln>
            <a:solidFill>
              <a:schemeClr val="tx1"/>
            </a:solidFill>
          </a:ln>
        </p:spPr>
      </p:pic>
      <p:pic>
        <p:nvPicPr>
          <p:cNvPr id="7" name="Picture 6" descr="T:\DEPARTMENTS\Safety\_Safety Courses\Workplace Examinations\5_Pictures &amp; Videos\Gregs photos\DSCN2744.JPG"/>
          <p:cNvPicPr>
            <a:picLocks noChangeAspect="1"/>
          </p:cNvPicPr>
          <p:nvPr/>
        </p:nvPicPr>
        <p:blipFill rotWithShape="1">
          <a:blip r:embed="rId4" cstate="print">
            <a:extLst>
              <a:ext uri="{28A0092B-C50C-407E-A947-70E740481C1C}">
                <a14:useLocalDpi xmlns:a14="http://schemas.microsoft.com/office/drawing/2010/main" val="0"/>
              </a:ext>
            </a:extLst>
          </a:blip>
          <a:srcRect l="5770"/>
          <a:stretch/>
        </p:blipFill>
        <p:spPr bwMode="auto">
          <a:xfrm>
            <a:off x="3842083" y="3954997"/>
            <a:ext cx="2979939" cy="2235300"/>
          </a:xfrm>
          <a:prstGeom prst="rect">
            <a:avLst/>
          </a:prstGeom>
          <a:noFill/>
          <a:ln>
            <a:solidFill>
              <a:schemeClr val="tx1"/>
            </a:solidFill>
          </a:ln>
        </p:spPr>
      </p:pic>
    </p:spTree>
    <p:extLst>
      <p:ext uri="{BB962C8B-B14F-4D97-AF65-F5344CB8AC3E}">
        <p14:creationId xmlns:p14="http://schemas.microsoft.com/office/powerpoint/2010/main" val="37881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13</a:t>
            </a:fld>
            <a:endParaRPr lang="en-US" dirty="0"/>
          </a:p>
        </p:txBody>
      </p:sp>
      <p:sp>
        <p:nvSpPr>
          <p:cNvPr id="4" name="Text Placeholder 3"/>
          <p:cNvSpPr>
            <a:spLocks noGrp="1"/>
          </p:cNvSpPr>
          <p:nvPr>
            <p:ph type="body" sz="quarter" idx="14"/>
          </p:nvPr>
        </p:nvSpPr>
        <p:spPr/>
        <p:txBody>
          <a:bodyPr>
            <a:normAutofit/>
          </a:bodyPr>
          <a:lstStyle/>
          <a:p>
            <a:pPr marL="0" indent="0">
              <a:lnSpc>
                <a:spcPct val="100000"/>
              </a:lnSpc>
              <a:spcBef>
                <a:spcPts val="600"/>
              </a:spcBef>
              <a:spcAft>
                <a:spcPts val="600"/>
              </a:spcAft>
              <a:buNone/>
            </a:pPr>
            <a:r>
              <a:rPr lang="en-US" dirty="0"/>
              <a:t>What is included in a workplace exam record?</a:t>
            </a:r>
          </a:p>
          <a:p>
            <a:pPr>
              <a:lnSpc>
                <a:spcPct val="100000"/>
              </a:lnSpc>
              <a:spcBef>
                <a:spcPts val="600"/>
              </a:spcBef>
              <a:spcAft>
                <a:spcPts val="600"/>
              </a:spcAft>
            </a:pPr>
            <a:r>
              <a:rPr lang="en-US" dirty="0"/>
              <a:t>Date the examination was made</a:t>
            </a:r>
          </a:p>
          <a:p>
            <a:pPr>
              <a:lnSpc>
                <a:spcPct val="100000"/>
              </a:lnSpc>
              <a:spcBef>
                <a:spcPts val="600"/>
              </a:spcBef>
              <a:spcAft>
                <a:spcPts val="600"/>
              </a:spcAft>
            </a:pPr>
            <a:r>
              <a:rPr lang="en-US" dirty="0"/>
              <a:t>Examiner’s name</a:t>
            </a:r>
          </a:p>
          <a:p>
            <a:pPr>
              <a:lnSpc>
                <a:spcPct val="100000"/>
              </a:lnSpc>
              <a:spcBef>
                <a:spcPts val="600"/>
              </a:spcBef>
              <a:spcAft>
                <a:spcPts val="600"/>
              </a:spcAft>
            </a:pPr>
            <a:r>
              <a:rPr lang="en-US" dirty="0"/>
              <a:t>Work areas examined</a:t>
            </a:r>
          </a:p>
          <a:p>
            <a:pPr>
              <a:lnSpc>
                <a:spcPct val="100000"/>
              </a:lnSpc>
              <a:spcBef>
                <a:spcPts val="600"/>
              </a:spcBef>
              <a:spcAft>
                <a:spcPts val="600"/>
              </a:spcAft>
            </a:pPr>
            <a:r>
              <a:rPr lang="en-US" dirty="0"/>
              <a:t>Description of each adverse condition not corrected promptly</a:t>
            </a:r>
          </a:p>
          <a:p>
            <a:pPr>
              <a:lnSpc>
                <a:spcPct val="100000"/>
              </a:lnSpc>
              <a:spcBef>
                <a:spcPts val="600"/>
              </a:spcBef>
              <a:spcAft>
                <a:spcPts val="600"/>
              </a:spcAft>
            </a:pPr>
            <a:r>
              <a:rPr lang="en-US" dirty="0"/>
              <a:t>Date when the condition is corrected</a:t>
            </a:r>
          </a:p>
          <a:p>
            <a:pPr>
              <a:lnSpc>
                <a:spcPct val="100000"/>
              </a:lnSpc>
              <a:spcBef>
                <a:spcPts val="600"/>
              </a:spcBef>
              <a:spcAft>
                <a:spcPts val="600"/>
              </a:spcAft>
            </a:pPr>
            <a:endParaRPr lang="en-US" dirty="0"/>
          </a:p>
          <a:p>
            <a:pPr marL="0" indent="0">
              <a:lnSpc>
                <a:spcPct val="100000"/>
              </a:lnSpc>
              <a:spcBef>
                <a:spcPts val="600"/>
              </a:spcBef>
              <a:spcAft>
                <a:spcPts val="600"/>
              </a:spcAft>
              <a:buNone/>
            </a:pPr>
            <a:r>
              <a:rPr lang="en-US" dirty="0"/>
              <a:t>Maintain records of each workplace examination in accordance with Freeport-McMoRan’s record retention policy</a:t>
            </a:r>
          </a:p>
          <a:p>
            <a:pPr>
              <a:lnSpc>
                <a:spcPct val="100000"/>
              </a:lnSpc>
              <a:spcBef>
                <a:spcPts val="600"/>
              </a:spcBef>
              <a:spcAft>
                <a:spcPts val="600"/>
              </a:spcAft>
            </a:pPr>
            <a:endParaRPr lang="en-US" dirty="0"/>
          </a:p>
        </p:txBody>
      </p:sp>
      <p:sp>
        <p:nvSpPr>
          <p:cNvPr id="5" name="Text Placeholder 4"/>
          <p:cNvSpPr>
            <a:spLocks noGrp="1"/>
          </p:cNvSpPr>
          <p:nvPr>
            <p:ph type="body" sz="quarter" idx="15"/>
          </p:nvPr>
        </p:nvSpPr>
        <p:spPr/>
        <p:txBody>
          <a:bodyPr>
            <a:noAutofit/>
          </a:bodyPr>
          <a:lstStyle/>
          <a:p>
            <a:r>
              <a:rPr lang="en-US" dirty="0"/>
              <a:t>Record Keeping</a:t>
            </a:r>
          </a:p>
        </p:txBody>
      </p:sp>
    </p:spTree>
    <p:extLst>
      <p:ext uri="{BB962C8B-B14F-4D97-AF65-F5344CB8AC3E}">
        <p14:creationId xmlns:p14="http://schemas.microsoft.com/office/powerpoint/2010/main" val="408482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14</a:t>
            </a:fld>
            <a:endParaRPr lang="en-US" dirty="0"/>
          </a:p>
        </p:txBody>
      </p:sp>
      <p:sp>
        <p:nvSpPr>
          <p:cNvPr id="4" name="Text Placeholder 3"/>
          <p:cNvSpPr>
            <a:spLocks noGrp="1"/>
          </p:cNvSpPr>
          <p:nvPr>
            <p:ph type="body" sz="quarter" idx="14"/>
          </p:nvPr>
        </p:nvSpPr>
        <p:spPr/>
        <p:txBody>
          <a:bodyPr/>
          <a:lstStyle/>
          <a:p>
            <a:pPr marL="0" indent="0">
              <a:buNone/>
            </a:pPr>
            <a:r>
              <a:rPr lang="en-US" dirty="0"/>
              <a:t>Mitigation of Findings</a:t>
            </a:r>
          </a:p>
          <a:p>
            <a:r>
              <a:rPr lang="en-US" dirty="0"/>
              <a:t>Preventing access to the hazard</a:t>
            </a:r>
          </a:p>
          <a:p>
            <a:r>
              <a:rPr lang="en-US" dirty="0"/>
              <a:t>Contact appropriate personnel</a:t>
            </a:r>
          </a:p>
          <a:p>
            <a:endParaRPr lang="en-US" dirty="0"/>
          </a:p>
          <a:p>
            <a:pPr marL="0" indent="0">
              <a:buNone/>
            </a:pPr>
            <a:r>
              <a:rPr lang="en-US" dirty="0"/>
              <a:t>Read the “Learn from Others” story (SG p.7).</a:t>
            </a:r>
          </a:p>
          <a:p>
            <a:endParaRPr lang="en-US" dirty="0"/>
          </a:p>
          <a:p>
            <a:endParaRPr lang="en-US" dirty="0"/>
          </a:p>
          <a:p>
            <a:endParaRPr lang="en-US" dirty="0"/>
          </a:p>
        </p:txBody>
      </p:sp>
      <p:sp>
        <p:nvSpPr>
          <p:cNvPr id="5" name="Text Placeholder 4"/>
          <p:cNvSpPr>
            <a:spLocks noGrp="1"/>
          </p:cNvSpPr>
          <p:nvPr>
            <p:ph type="body" sz="quarter" idx="15"/>
          </p:nvPr>
        </p:nvSpPr>
        <p:spPr/>
        <p:txBody>
          <a:bodyPr>
            <a:noAutofit/>
          </a:bodyPr>
          <a:lstStyle/>
          <a:p>
            <a:r>
              <a:rPr lang="en-US" dirty="0"/>
              <a:t>Mitigation of Findings</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28649" y="3423684"/>
            <a:ext cx="4604758" cy="2766613"/>
          </a:xfrm>
          <a:prstGeom prst="rect">
            <a:avLst/>
          </a:prstGeom>
          <a:noFill/>
        </p:spPr>
      </p:pic>
    </p:spTree>
    <p:extLst>
      <p:ext uri="{BB962C8B-B14F-4D97-AF65-F5344CB8AC3E}">
        <p14:creationId xmlns:p14="http://schemas.microsoft.com/office/powerpoint/2010/main" val="558713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lvl="0" indent="-457200">
              <a:buFont typeface="+mj-lt"/>
              <a:buAutoNum type="arabicPeriod"/>
            </a:pPr>
            <a:r>
              <a:rPr lang="en-US" dirty="0">
                <a:solidFill>
                  <a:prstClr val="black"/>
                </a:solidFill>
              </a:rPr>
              <a:t>Facilitator will divide the class into two teams.</a:t>
            </a:r>
          </a:p>
          <a:p>
            <a:pPr marL="457200" lvl="0" indent="-457200">
              <a:buFont typeface="+mj-lt"/>
              <a:buAutoNum type="arabicPeriod"/>
            </a:pPr>
            <a:r>
              <a:rPr lang="en-US" dirty="0">
                <a:solidFill>
                  <a:prstClr val="black"/>
                </a:solidFill>
              </a:rPr>
              <a:t>Each team will designate a leader.</a:t>
            </a:r>
          </a:p>
          <a:p>
            <a:pPr marL="457200" lvl="0" indent="-457200">
              <a:buFont typeface="+mj-lt"/>
              <a:buAutoNum type="arabicPeriod"/>
            </a:pPr>
            <a:r>
              <a:rPr lang="en-US" dirty="0">
                <a:solidFill>
                  <a:prstClr val="black"/>
                </a:solidFill>
              </a:rPr>
              <a:t>Take five minutes to create three questions and answers that you believe will stump the other team.</a:t>
            </a:r>
          </a:p>
          <a:p>
            <a:pPr marL="457200" lvl="0" indent="-457200">
              <a:buFont typeface="+mj-lt"/>
              <a:buAutoNum type="arabicPeriod"/>
            </a:pPr>
            <a:r>
              <a:rPr lang="en-US" dirty="0">
                <a:solidFill>
                  <a:prstClr val="black"/>
                </a:solidFill>
              </a:rPr>
              <a:t>Each leader will take turns asking the other team one of their questions.</a:t>
            </a:r>
          </a:p>
          <a:p>
            <a:pPr marL="457200" lvl="0" indent="-457200">
              <a:buFont typeface="+mj-lt"/>
              <a:buAutoNum type="arabicPeriod"/>
            </a:pPr>
            <a:r>
              <a:rPr lang="en-US" dirty="0">
                <a:solidFill>
                  <a:prstClr val="black"/>
                </a:solidFill>
              </a:rPr>
              <a:t>Review the answers as a class.</a:t>
            </a:r>
          </a:p>
        </p:txBody>
      </p:sp>
      <p:sp>
        <p:nvSpPr>
          <p:cNvPr id="5" name="Text Placeholder 4"/>
          <p:cNvSpPr>
            <a:spLocks noGrp="1"/>
          </p:cNvSpPr>
          <p:nvPr>
            <p:ph type="body" sz="quarter" idx="15"/>
          </p:nvPr>
        </p:nvSpPr>
        <p:spPr>
          <a:xfrm>
            <a:off x="504661" y="573437"/>
            <a:ext cx="6699876" cy="470503"/>
          </a:xfrm>
          <a:solidFill>
            <a:schemeClr val="bg1"/>
          </a:solidFill>
        </p:spPr>
        <p:txBody>
          <a:bodyPr>
            <a:noAutofit/>
          </a:bodyPr>
          <a:lstStyle/>
          <a:p>
            <a:r>
              <a:rPr lang="en-US" dirty="0"/>
              <a:t>Stump Your Neighbor</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15</a:t>
            </a:fld>
            <a:endParaRPr lang="en-US" dirty="0"/>
          </a:p>
        </p:txBody>
      </p:sp>
      <p:sp>
        <p:nvSpPr>
          <p:cNvPr id="2" name="Rectangle 1"/>
          <p:cNvSpPr/>
          <p:nvPr/>
        </p:nvSpPr>
        <p:spPr>
          <a:xfrm>
            <a:off x="7315201" y="0"/>
            <a:ext cx="1828800"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2</a:t>
            </a:r>
          </a:p>
        </p:txBody>
      </p:sp>
      <p:sp>
        <p:nvSpPr>
          <p:cNvPr id="8"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17543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16</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r>
              <a:rPr lang="en-US" dirty="0"/>
              <a:t>How will you apply the skills learned in this module to your daily work activities?</a:t>
            </a:r>
          </a:p>
          <a:p>
            <a:pPr marL="0" indent="0">
              <a:buNone/>
            </a:pPr>
            <a:endParaRPr lang="en-US" dirty="0"/>
          </a:p>
          <a:p>
            <a:r>
              <a:rPr lang="en-US" dirty="0"/>
              <a:t>What information surprised you?</a:t>
            </a:r>
          </a:p>
          <a:p>
            <a:endParaRPr lang="en-US" dirty="0"/>
          </a:p>
          <a:p>
            <a:endParaRPr lang="en-US" dirty="0"/>
          </a:p>
        </p:txBody>
      </p:sp>
      <p:sp>
        <p:nvSpPr>
          <p:cNvPr id="5" name="Text Placeholder 4"/>
          <p:cNvSpPr>
            <a:spLocks noGrp="1"/>
          </p:cNvSpPr>
          <p:nvPr>
            <p:ph type="body" sz="quarter" idx="15"/>
          </p:nvPr>
        </p:nvSpPr>
        <p:spPr/>
        <p:txBody>
          <a:bodyPr/>
          <a:lstStyle/>
          <a:p>
            <a:r>
              <a:rPr lang="en-US" dirty="0"/>
              <a:t>Debrief</a:t>
            </a:r>
          </a:p>
        </p:txBody>
      </p:sp>
    </p:spTree>
    <p:extLst>
      <p:ext uri="{BB962C8B-B14F-4D97-AF65-F5344CB8AC3E}">
        <p14:creationId xmlns:p14="http://schemas.microsoft.com/office/powerpoint/2010/main" val="777958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17</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solidFill>
                  <a:prstClr val="black"/>
                </a:solidFill>
              </a:rPr>
              <a:t>Refer to the Quiz in the Student Guide (p.8).</a:t>
            </a:r>
          </a:p>
          <a:p>
            <a:pPr marL="457200" lvl="0" indent="-457200">
              <a:buFont typeface="+mj-lt"/>
              <a:buAutoNum type="arabicPeriod"/>
            </a:pPr>
            <a:r>
              <a:rPr lang="en-US" dirty="0">
                <a:solidFill>
                  <a:prstClr val="black"/>
                </a:solidFill>
              </a:rPr>
              <a:t>Take five minutes to complete.</a:t>
            </a:r>
          </a:p>
          <a:p>
            <a:pPr marL="457200" lvl="0" indent="-457200">
              <a:buFont typeface="+mj-lt"/>
              <a:buAutoNum type="arabicPeriod"/>
            </a:pPr>
            <a:r>
              <a:rPr lang="en-US" dirty="0">
                <a:solidFill>
                  <a:prstClr val="black"/>
                </a:solidFill>
              </a:rPr>
              <a:t>Review the answers as a class.</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150361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18</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a:pPr>
            <a:r>
              <a:rPr lang="en-US" dirty="0"/>
              <a:t>In accordance with FCX requirements, how often should a workplace examination occur?</a:t>
            </a:r>
          </a:p>
          <a:p>
            <a:pPr marL="914400" indent="-457200">
              <a:buFont typeface="+mj-lt"/>
              <a:buAutoNum type="alphaLcPeriod"/>
            </a:pPr>
            <a:r>
              <a:rPr lang="en-US" dirty="0"/>
              <a:t>Once per hour</a:t>
            </a:r>
          </a:p>
          <a:p>
            <a:pPr marL="914400" indent="-457200">
              <a:buFont typeface="+mj-lt"/>
              <a:buAutoNum type="alphaLcPeriod"/>
            </a:pPr>
            <a:r>
              <a:rPr lang="en-US" dirty="0"/>
              <a:t>At the end of each shift</a:t>
            </a:r>
          </a:p>
          <a:p>
            <a:pPr marL="914400" indent="-457200">
              <a:buFont typeface="+mj-lt"/>
              <a:buAutoNum type="alphaLcPeriod"/>
            </a:pPr>
            <a:r>
              <a:rPr lang="en-US" dirty="0"/>
              <a:t>Before work begins or as employees begin work in that area</a:t>
            </a:r>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
        <p:nvSpPr>
          <p:cNvPr id="2" name="Oval 1"/>
          <p:cNvSpPr/>
          <p:nvPr/>
        </p:nvSpPr>
        <p:spPr>
          <a:xfrm>
            <a:off x="1102474" y="2894798"/>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2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19</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2"/>
            </a:pPr>
            <a:r>
              <a:rPr lang="en-US" dirty="0"/>
              <a:t>Why is it important to conduct a workplace examination?</a:t>
            </a:r>
          </a:p>
          <a:p>
            <a:pPr marL="914400" indent="-457200">
              <a:buFont typeface="+mj-lt"/>
              <a:buAutoNum type="alphaLcPeriod"/>
            </a:pPr>
            <a:r>
              <a:rPr lang="en-US" dirty="0"/>
              <a:t>To avoid MSHA fines</a:t>
            </a:r>
          </a:p>
          <a:p>
            <a:pPr marL="914400" indent="-457200">
              <a:buFont typeface="+mj-lt"/>
              <a:buAutoNum type="alphaLcPeriod"/>
            </a:pPr>
            <a:r>
              <a:rPr lang="en-US" dirty="0"/>
              <a:t>To recognize hazards prior to starting work</a:t>
            </a:r>
          </a:p>
          <a:p>
            <a:pPr marL="914400" indent="-457200">
              <a:buFont typeface="+mj-lt"/>
              <a:buAutoNum type="alphaLcPeriod"/>
            </a:pPr>
            <a:r>
              <a:rPr lang="en-US" dirty="0"/>
              <a:t>To ensure the previous shift was productive</a:t>
            </a:r>
          </a:p>
          <a:p>
            <a:pPr marL="914400" indent="-457200">
              <a:buFont typeface="+mj-lt"/>
              <a:buAutoNum type="alphaLcPeriod"/>
            </a:pPr>
            <a:r>
              <a:rPr lang="en-US" dirty="0"/>
              <a:t>None of the above</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
        <p:nvSpPr>
          <p:cNvPr id="2" name="Oval 1"/>
          <p:cNvSpPr/>
          <p:nvPr/>
        </p:nvSpPr>
        <p:spPr>
          <a:xfrm>
            <a:off x="1085849" y="2437598"/>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7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WORKPLACE EXAMINATIONS – SFT FCX1015C</a:t>
            </a:r>
          </a:p>
        </p:txBody>
      </p:sp>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a:t>
            </a:fld>
            <a:endParaRPr lang="en-US" dirty="0"/>
          </a:p>
        </p:txBody>
      </p:sp>
      <p:sp>
        <p:nvSpPr>
          <p:cNvPr id="2" name="Text Placeholder 1"/>
          <p:cNvSpPr>
            <a:spLocks noGrp="1"/>
          </p:cNvSpPr>
          <p:nvPr>
            <p:ph type="body" sz="quarter" idx="14"/>
          </p:nvPr>
        </p:nvSpPr>
        <p:spPr/>
        <p:txBody>
          <a:bodyPr/>
          <a:lstStyle/>
          <a:p>
            <a:r>
              <a:rPr lang="en-US" dirty="0"/>
              <a:t>Safety</a:t>
            </a:r>
          </a:p>
          <a:p>
            <a:r>
              <a:rPr lang="en-US" dirty="0"/>
              <a:t>Breaks/Restrooms</a:t>
            </a:r>
          </a:p>
          <a:p>
            <a:r>
              <a:rPr lang="en-US" dirty="0"/>
              <a:t>Technology</a:t>
            </a:r>
          </a:p>
          <a:p>
            <a:r>
              <a:rPr lang="en-US" dirty="0"/>
              <a:t>Participation</a:t>
            </a:r>
          </a:p>
        </p:txBody>
      </p:sp>
      <p:sp>
        <p:nvSpPr>
          <p:cNvPr id="3" name="Text Placeholder 2"/>
          <p:cNvSpPr>
            <a:spLocks noGrp="1"/>
          </p:cNvSpPr>
          <p:nvPr>
            <p:ph type="body" sz="quarter" idx="15"/>
          </p:nvPr>
        </p:nvSpPr>
        <p:spPr/>
        <p:txBody>
          <a:bodyPr/>
          <a:lstStyle/>
          <a:p>
            <a:r>
              <a:rPr lang="en-US" dirty="0"/>
              <a:t>Expectations</a:t>
            </a:r>
          </a:p>
        </p:txBody>
      </p:sp>
    </p:spTree>
    <p:extLst>
      <p:ext uri="{BB962C8B-B14F-4D97-AF65-F5344CB8AC3E}">
        <p14:creationId xmlns:p14="http://schemas.microsoft.com/office/powerpoint/2010/main" val="2175191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20</a:t>
            </a:fld>
            <a:endParaRPr lang="en-US" dirty="0"/>
          </a:p>
        </p:txBody>
      </p:sp>
      <p:sp>
        <p:nvSpPr>
          <p:cNvPr id="4" name="Text Placeholder 3"/>
          <p:cNvSpPr>
            <a:spLocks noGrp="1"/>
          </p:cNvSpPr>
          <p:nvPr>
            <p:ph type="body" sz="quarter" idx="14"/>
          </p:nvPr>
        </p:nvSpPr>
        <p:spPr>
          <a:xfrm>
            <a:off x="628650" y="1379220"/>
            <a:ext cx="6663304" cy="4686618"/>
          </a:xfrm>
        </p:spPr>
        <p:txBody>
          <a:bodyPr>
            <a:normAutofit/>
          </a:bodyPr>
          <a:lstStyle/>
          <a:p>
            <a:pPr marL="457200" indent="-457200">
              <a:buFont typeface="+mj-lt"/>
              <a:buAutoNum type="arabicPeriod" startAt="3"/>
            </a:pPr>
            <a:r>
              <a:rPr lang="en-US" dirty="0"/>
              <a:t>What defines someone as competent to conduct a workplace examination? (Circle all that apply)</a:t>
            </a:r>
          </a:p>
          <a:p>
            <a:pPr marL="742950" marR="0" lvl="1" indent="-285750">
              <a:lnSpc>
                <a:spcPct val="115000"/>
              </a:lnSpc>
              <a:spcBef>
                <a:spcPts val="600"/>
              </a:spcBef>
              <a:spcAft>
                <a:spcPts val="600"/>
              </a:spcAft>
              <a:buFont typeface="+mj-lt"/>
              <a:buAutoNum type="alphaLcPeriod"/>
            </a:pPr>
            <a:r>
              <a:rPr lang="en-US" dirty="0">
                <a:ea typeface="Times New Roman" panose="02020603050405020304" pitchFamily="18" charset="0"/>
              </a:rPr>
              <a:t>Demonstrated capability of identifying existing and predictable hazards in working conditions</a:t>
            </a:r>
          </a:p>
          <a:p>
            <a:pPr marL="742950" marR="0" lvl="1" indent="-285750">
              <a:lnSpc>
                <a:spcPct val="115000"/>
              </a:lnSpc>
              <a:spcBef>
                <a:spcPts val="600"/>
              </a:spcBef>
              <a:spcAft>
                <a:spcPts val="600"/>
              </a:spcAft>
              <a:buFont typeface="+mj-lt"/>
              <a:buAutoNum type="alphaLcPeriod"/>
            </a:pPr>
            <a:r>
              <a:rPr lang="en-US" dirty="0"/>
              <a:t>Understanding of operations in that work area</a:t>
            </a:r>
          </a:p>
          <a:p>
            <a:pPr marL="742950" marR="0" lvl="1" indent="-285750">
              <a:lnSpc>
                <a:spcPct val="115000"/>
              </a:lnSpc>
              <a:spcBef>
                <a:spcPts val="600"/>
              </a:spcBef>
              <a:spcAft>
                <a:spcPts val="600"/>
              </a:spcAft>
              <a:buFont typeface="+mj-lt"/>
              <a:buAutoNum type="alphaLcPeriod"/>
            </a:pPr>
            <a:r>
              <a:rPr lang="en-US" dirty="0"/>
              <a:t>Authorized to promptly eliminate hazards in the work area</a:t>
            </a:r>
            <a:endParaRPr lang="en-US" sz="1400" dirty="0"/>
          </a:p>
        </p:txBody>
      </p:sp>
      <p:sp>
        <p:nvSpPr>
          <p:cNvPr id="5" name="Text Placeholder 4"/>
          <p:cNvSpPr>
            <a:spLocks noGrp="1"/>
          </p:cNvSpPr>
          <p:nvPr>
            <p:ph type="body" sz="quarter" idx="15"/>
          </p:nvPr>
        </p:nvSpPr>
        <p:spPr/>
        <p:txBody>
          <a:bodyPr>
            <a:noAutofit/>
          </a:bodyPr>
          <a:lstStyle/>
          <a:p>
            <a:r>
              <a:rPr lang="en-US" dirty="0"/>
              <a:t>Module 1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2" name="Oval 1"/>
          <p:cNvSpPr/>
          <p:nvPr/>
        </p:nvSpPr>
        <p:spPr>
          <a:xfrm>
            <a:off x="1087927" y="2088611"/>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087927" y="342900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0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11069" t="129" r="-4819" b="-129"/>
          <a:stretch/>
        </p:blipFill>
        <p:spPr>
          <a:xfrm>
            <a:off x="0" y="0"/>
            <a:ext cx="8904712" cy="6858000"/>
          </a:xfrm>
          <a:prstGeom prst="rect">
            <a:avLst/>
          </a:prstGeom>
        </p:spPr>
      </p:pic>
      <p:sp>
        <p:nvSpPr>
          <p:cNvPr id="4" name="Rectangle 3"/>
          <p:cNvSpPr/>
          <p:nvPr/>
        </p:nvSpPr>
        <p:spPr>
          <a:xfrm>
            <a:off x="7327231"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11619" y="2659645"/>
            <a:ext cx="6313462" cy="994172"/>
          </a:xfrm>
        </p:spPr>
        <p:txBody>
          <a:bodyPr>
            <a:normAutofit/>
          </a:bodyPr>
          <a:lstStyle/>
          <a:p>
            <a:r>
              <a:rPr lang="en-US" sz="3000" dirty="0">
                <a:solidFill>
                  <a:srgbClr val="00B0F0"/>
                </a:solidFill>
                <a:latin typeface="Arial Black" panose="020B0A04020102020204" pitchFamily="34" charset="0"/>
              </a:rPr>
              <a:t>MODULE 2: General Hazard Identification</a:t>
            </a:r>
          </a:p>
        </p:txBody>
      </p:sp>
    </p:spTree>
    <p:extLst>
      <p:ext uri="{BB962C8B-B14F-4D97-AF65-F5344CB8AC3E}">
        <p14:creationId xmlns:p14="http://schemas.microsoft.com/office/powerpoint/2010/main" val="4197595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22</a:t>
            </a:fld>
            <a:endParaRPr lang="en-US" dirty="0"/>
          </a:p>
        </p:txBody>
      </p:sp>
      <p:sp>
        <p:nvSpPr>
          <p:cNvPr id="4" name="Text Placeholder 3"/>
          <p:cNvSpPr>
            <a:spLocks noGrp="1"/>
          </p:cNvSpPr>
          <p:nvPr>
            <p:ph type="body" sz="quarter" idx="14"/>
          </p:nvPr>
        </p:nvSpPr>
        <p:spPr/>
        <p:txBody>
          <a:bodyPr/>
          <a:lstStyle/>
          <a:p>
            <a:pPr marL="0" lvl="1" indent="0">
              <a:buNone/>
            </a:pPr>
            <a:r>
              <a:rPr lang="en-US" dirty="0"/>
              <a:t>What guidelines are necessary for performing an effective workplace examination?</a:t>
            </a:r>
          </a:p>
          <a:p>
            <a:pPr marL="342900" lvl="1" indent="-342900">
              <a:buFont typeface="Wingdings" panose="05000000000000000000" pitchFamily="2" charset="2"/>
              <a:buChar char="§"/>
            </a:pPr>
            <a:r>
              <a:rPr lang="en-US" dirty="0"/>
              <a:t>Appropriate forms</a:t>
            </a:r>
          </a:p>
          <a:p>
            <a:pPr marL="342900" lvl="1" indent="-342900">
              <a:buFont typeface="Wingdings" panose="05000000000000000000" pitchFamily="2" charset="2"/>
              <a:buChar char="§"/>
            </a:pPr>
            <a:r>
              <a:rPr lang="en-US" dirty="0"/>
              <a:t>Teamwork</a:t>
            </a:r>
          </a:p>
          <a:p>
            <a:pPr marL="342900" lvl="1" indent="-342900">
              <a:buFont typeface="Wingdings" panose="05000000000000000000" pitchFamily="2" charset="2"/>
              <a:buChar char="§"/>
            </a:pPr>
            <a:r>
              <a:rPr lang="en-US" dirty="0"/>
              <a:t>Define boundaries</a:t>
            </a:r>
          </a:p>
          <a:p>
            <a:pPr marL="342900" lvl="1" indent="-342900">
              <a:buFont typeface="Wingdings" panose="05000000000000000000" pitchFamily="2" charset="2"/>
              <a:buChar char="§"/>
            </a:pPr>
            <a:r>
              <a:rPr lang="en-US" dirty="0"/>
              <a:t>Discuss tasks being performed</a:t>
            </a:r>
          </a:p>
          <a:p>
            <a:pPr marL="342900" lvl="1" indent="-342900">
              <a:buFont typeface="Wingdings" panose="05000000000000000000" pitchFamily="2" charset="2"/>
              <a:buChar char="§"/>
            </a:pPr>
            <a:r>
              <a:rPr lang="en-US" dirty="0"/>
              <a:t>Survey the area</a:t>
            </a:r>
          </a:p>
          <a:p>
            <a:pPr marL="800100" lvl="2" indent="-342900">
              <a:buClr>
                <a:srgbClr val="0099CC"/>
              </a:buClr>
            </a:pPr>
            <a:r>
              <a:rPr lang="en-US" dirty="0">
                <a:latin typeface="Arial" panose="020B0604020202020204" pitchFamily="34" charset="0"/>
                <a:cs typeface="Arial" panose="020B0604020202020204" pitchFamily="34" charset="0"/>
              </a:rPr>
              <a:t>From a distance</a:t>
            </a:r>
          </a:p>
          <a:p>
            <a:pPr marL="800100" lvl="2" indent="-342900">
              <a:buClr>
                <a:srgbClr val="0099CC"/>
              </a:buClr>
            </a:pPr>
            <a:r>
              <a:rPr lang="en-US" dirty="0">
                <a:latin typeface="Arial" panose="020B0604020202020204" pitchFamily="34" charset="0"/>
                <a:cs typeface="Arial" panose="020B0604020202020204" pitchFamily="34" charset="0"/>
              </a:rPr>
              <a:t>From a closer point</a:t>
            </a:r>
          </a:p>
          <a:p>
            <a:pPr marL="342900" lvl="1" indent="-342900">
              <a:buFont typeface="Wingdings" panose="05000000000000000000" pitchFamily="2" charset="2"/>
              <a:buChar char="§"/>
            </a:pPr>
            <a:r>
              <a:rPr lang="en-US" dirty="0"/>
              <a:t>Examine specific equipment</a:t>
            </a:r>
          </a:p>
          <a:p>
            <a:pPr marL="342900" lvl="1" indent="-342900">
              <a:buFont typeface="Wingdings" panose="05000000000000000000" pitchFamily="2" charset="2"/>
              <a:buChar char="§"/>
            </a:pPr>
            <a:endParaRPr lang="en-US" dirty="0"/>
          </a:p>
          <a:p>
            <a:endParaRPr lang="en-US" dirty="0"/>
          </a:p>
        </p:txBody>
      </p:sp>
      <p:sp>
        <p:nvSpPr>
          <p:cNvPr id="5" name="Text Placeholder 4"/>
          <p:cNvSpPr>
            <a:spLocks noGrp="1"/>
          </p:cNvSpPr>
          <p:nvPr>
            <p:ph type="body" sz="quarter" idx="15"/>
          </p:nvPr>
        </p:nvSpPr>
        <p:spPr>
          <a:xfrm>
            <a:off x="628649" y="615474"/>
            <a:ext cx="6426777" cy="763746"/>
          </a:xfrm>
        </p:spPr>
        <p:txBody>
          <a:bodyPr>
            <a:noAutofit/>
          </a:bodyPr>
          <a:lstStyle/>
          <a:p>
            <a:r>
              <a:rPr lang="en-US" dirty="0"/>
              <a:t>General Hazard Identification</a:t>
            </a:r>
          </a:p>
        </p:txBody>
      </p:sp>
      <p:pic>
        <p:nvPicPr>
          <p:cNvPr id="7" name="Picture 6" descr="T:\DEPARTMENTS\Safety\_Safety Courses\Workplace Examinations\5_Pictures &amp; Videos\Sierrita 11.2.2015\Train\DSCN1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517" y="2142965"/>
            <a:ext cx="3802512" cy="2766385"/>
          </a:xfrm>
          <a:prstGeom prst="rect">
            <a:avLst/>
          </a:prstGeom>
          <a:noFill/>
          <a:ln>
            <a:solidFill>
              <a:schemeClr val="tx1"/>
            </a:solidFill>
          </a:ln>
        </p:spPr>
      </p:pic>
    </p:spTree>
    <p:extLst>
      <p:ext uri="{BB962C8B-B14F-4D97-AF65-F5344CB8AC3E}">
        <p14:creationId xmlns:p14="http://schemas.microsoft.com/office/powerpoint/2010/main" val="23012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23</a:t>
            </a:fld>
            <a:endParaRPr lang="en-US" dirty="0"/>
          </a:p>
        </p:txBody>
      </p:sp>
      <p:sp>
        <p:nvSpPr>
          <p:cNvPr id="4" name="Text Placeholder 3"/>
          <p:cNvSpPr>
            <a:spLocks noGrp="1"/>
          </p:cNvSpPr>
          <p:nvPr>
            <p:ph type="body" sz="quarter" idx="14"/>
          </p:nvPr>
        </p:nvSpPr>
        <p:spPr/>
        <p:txBody>
          <a:bodyPr/>
          <a:lstStyle/>
          <a:p>
            <a:pPr marL="0" indent="0">
              <a:buNone/>
            </a:pPr>
            <a:r>
              <a:rPr lang="en-US" dirty="0"/>
              <a:t>Equipment</a:t>
            </a:r>
          </a:p>
          <a:p>
            <a:r>
              <a:rPr lang="en-US" dirty="0"/>
              <a:t>What hazards exist with each of these types of equipment?</a:t>
            </a:r>
          </a:p>
          <a:p>
            <a:pPr lvl="1"/>
            <a:r>
              <a:rPr lang="en-US" dirty="0"/>
              <a:t>Lifting equipment</a:t>
            </a:r>
          </a:p>
          <a:p>
            <a:pPr lvl="1"/>
            <a:r>
              <a:rPr lang="en-US" dirty="0"/>
              <a:t>Welding equipment</a:t>
            </a:r>
          </a:p>
          <a:p>
            <a:pPr lvl="1"/>
            <a:r>
              <a:rPr lang="en-US" dirty="0"/>
              <a:t>Grinding equipment</a:t>
            </a:r>
          </a:p>
          <a:p>
            <a:r>
              <a:rPr lang="en-US" dirty="0"/>
              <a:t>Review the list of questions in the Student Guide (pp. 14-15)</a:t>
            </a:r>
          </a:p>
          <a:p>
            <a:pPr lvl="1"/>
            <a:endParaRPr lang="en-US" dirty="0"/>
          </a:p>
          <a:p>
            <a:endParaRPr lang="en-US" dirty="0"/>
          </a:p>
        </p:txBody>
      </p:sp>
      <p:sp>
        <p:nvSpPr>
          <p:cNvPr id="5" name="Text Placeholder 4"/>
          <p:cNvSpPr>
            <a:spLocks noGrp="1"/>
          </p:cNvSpPr>
          <p:nvPr>
            <p:ph type="body" sz="quarter" idx="15"/>
          </p:nvPr>
        </p:nvSpPr>
        <p:spPr>
          <a:xfrm>
            <a:off x="628649" y="615474"/>
            <a:ext cx="6374823" cy="763746"/>
          </a:xfrm>
        </p:spPr>
        <p:txBody>
          <a:bodyPr>
            <a:noAutofit/>
          </a:bodyPr>
          <a:lstStyle/>
          <a:p>
            <a:r>
              <a:rPr lang="en-US" dirty="0"/>
              <a:t>General Hazard Identification</a:t>
            </a:r>
          </a:p>
        </p:txBody>
      </p:sp>
      <p:pic>
        <p:nvPicPr>
          <p:cNvPr id="7" name="Picture 6" descr="T:\DEPARTMENTS\Safety\_Safety Courses\Workplace Examinations\5_Pictures &amp; Videos\Sierrita 11.2.2015\Mill\DSCN0896.JPG"/>
          <p:cNvPicPr>
            <a:picLocks noChangeAspect="1"/>
          </p:cNvPicPr>
          <p:nvPr/>
        </p:nvPicPr>
        <p:blipFill rotWithShape="1">
          <a:blip r:embed="rId3" cstate="print">
            <a:extLst>
              <a:ext uri="{28A0092B-C50C-407E-A947-70E740481C1C}">
                <a14:useLocalDpi xmlns:a14="http://schemas.microsoft.com/office/drawing/2010/main" val="0"/>
              </a:ext>
            </a:extLst>
          </a:blip>
          <a:srcRect l="33309" r="14080" b="14840"/>
          <a:stretch/>
        </p:blipFill>
        <p:spPr bwMode="auto">
          <a:xfrm>
            <a:off x="468228" y="3668551"/>
            <a:ext cx="2291184" cy="2397286"/>
          </a:xfrm>
          <a:prstGeom prst="rect">
            <a:avLst/>
          </a:prstGeom>
          <a:noFill/>
          <a:ln>
            <a:solidFill>
              <a:schemeClr val="tx1"/>
            </a:solidFill>
          </a:ln>
          <a:extLst>
            <a:ext uri="{53640926-AAD7-44D8-BBD7-CCE9431645EC}">
              <a14:shadowObscured xmlns:a14="http://schemas.microsoft.com/office/drawing/2010/main"/>
            </a:ext>
          </a:extLst>
        </p:spPr>
      </p:pic>
      <p:pic>
        <p:nvPicPr>
          <p:cNvPr id="8" name="Picture 7" descr="T:\DEPARTMENTS\Safety\_Safety Courses\Workplace Examinations\5_Pictures &amp; Videos\Sierrita 11.2.2015\Mill\DSCN0957.JPG"/>
          <p:cNvPicPr>
            <a:picLocks noChangeAspect="1"/>
          </p:cNvPicPr>
          <p:nvPr/>
        </p:nvPicPr>
        <p:blipFill rotWithShape="1">
          <a:blip r:embed="rId4" cstate="print">
            <a:extLst>
              <a:ext uri="{28A0092B-C50C-407E-A947-70E740481C1C}">
                <a14:useLocalDpi xmlns:a14="http://schemas.microsoft.com/office/drawing/2010/main" val="0"/>
              </a:ext>
            </a:extLst>
          </a:blip>
          <a:srcRect l="17065" r="21380"/>
          <a:stretch/>
        </p:blipFill>
        <p:spPr bwMode="auto">
          <a:xfrm>
            <a:off x="2945797" y="3666075"/>
            <a:ext cx="1909023" cy="2414427"/>
          </a:xfrm>
          <a:prstGeom prst="rect">
            <a:avLst/>
          </a:prstGeom>
          <a:noFill/>
          <a:ln>
            <a:solidFill>
              <a:schemeClr val="tx1"/>
            </a:solidFill>
          </a:ln>
        </p:spPr>
      </p:pic>
      <p:pic>
        <p:nvPicPr>
          <p:cNvPr id="10" name="Picture 9" descr="T:\DEPARTMENTS\Safety\Pictures\Stationary grinder\Hotwork-Grinder-FCX-SIE-IMG_3236.JPG"/>
          <p:cNvPicPr>
            <a:picLocks noChangeAspect="1"/>
          </p:cNvPicPr>
          <p:nvPr/>
        </p:nvPicPr>
        <p:blipFill rotWithShape="1">
          <a:blip r:embed="rId5" cstate="print">
            <a:extLst>
              <a:ext uri="{28A0092B-C50C-407E-A947-70E740481C1C}">
                <a14:useLocalDpi xmlns:a14="http://schemas.microsoft.com/office/drawing/2010/main" val="0"/>
              </a:ext>
            </a:extLst>
          </a:blip>
          <a:srcRect l="17676" r="10908"/>
          <a:stretch/>
        </p:blipFill>
        <p:spPr bwMode="auto">
          <a:xfrm>
            <a:off x="5043710" y="3666075"/>
            <a:ext cx="2586301" cy="2413763"/>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8432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24</a:t>
            </a:fld>
            <a:endParaRPr lang="en-US" dirty="0"/>
          </a:p>
        </p:txBody>
      </p:sp>
      <p:sp>
        <p:nvSpPr>
          <p:cNvPr id="4" name="Text Placeholder 3"/>
          <p:cNvSpPr>
            <a:spLocks noGrp="1"/>
          </p:cNvSpPr>
          <p:nvPr>
            <p:ph type="body" sz="quarter" idx="14"/>
          </p:nvPr>
        </p:nvSpPr>
        <p:spPr/>
        <p:txBody>
          <a:bodyPr/>
          <a:lstStyle/>
          <a:p>
            <a:pPr marL="0" indent="0">
              <a:buNone/>
            </a:pPr>
            <a:r>
              <a:rPr lang="en-US" dirty="0"/>
              <a:t>Guarding</a:t>
            </a:r>
          </a:p>
          <a:p>
            <a:r>
              <a:rPr lang="en-US" dirty="0"/>
              <a:t>What is the purpose?</a:t>
            </a:r>
          </a:p>
          <a:p>
            <a:pPr lvl="1"/>
            <a:r>
              <a:rPr lang="en-US" dirty="0"/>
              <a:t>To prevent access into a hazardous area</a:t>
            </a:r>
          </a:p>
          <a:p>
            <a:pPr marL="457200" lvl="1" indent="0">
              <a:buNone/>
            </a:pPr>
            <a:endParaRPr lang="en-US" dirty="0"/>
          </a:p>
          <a:p>
            <a:endParaRPr lang="en-US" dirty="0"/>
          </a:p>
        </p:txBody>
      </p:sp>
      <p:sp>
        <p:nvSpPr>
          <p:cNvPr id="5" name="Text Placeholder 4"/>
          <p:cNvSpPr>
            <a:spLocks noGrp="1"/>
          </p:cNvSpPr>
          <p:nvPr>
            <p:ph type="body" sz="quarter" idx="15"/>
          </p:nvPr>
        </p:nvSpPr>
        <p:spPr>
          <a:xfrm>
            <a:off x="628649" y="615474"/>
            <a:ext cx="6405995" cy="763746"/>
          </a:xfrm>
        </p:spPr>
        <p:txBody>
          <a:bodyPr>
            <a:noAutofit/>
          </a:bodyPr>
          <a:lstStyle/>
          <a:p>
            <a:r>
              <a:rPr lang="en-US" dirty="0"/>
              <a:t>General Hazard Identification</a:t>
            </a:r>
          </a:p>
        </p:txBody>
      </p:sp>
      <p:pic>
        <p:nvPicPr>
          <p:cNvPr id="8" name="Picture 7" descr="C:\Users\095499\Documents\MyJabberFiles\matthew_adams2@fmi.com\DSCN07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2645030"/>
            <a:ext cx="4206056" cy="3176650"/>
          </a:xfrm>
          <a:prstGeom prst="rect">
            <a:avLst/>
          </a:prstGeom>
          <a:noFill/>
          <a:ln>
            <a:solidFill>
              <a:schemeClr val="tx1"/>
            </a:solidFill>
          </a:ln>
        </p:spPr>
      </p:pic>
    </p:spTree>
    <p:extLst>
      <p:ext uri="{BB962C8B-B14F-4D97-AF65-F5344CB8AC3E}">
        <p14:creationId xmlns:p14="http://schemas.microsoft.com/office/powerpoint/2010/main" val="2740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25</a:t>
            </a:fld>
            <a:endParaRPr lang="en-US" dirty="0"/>
          </a:p>
        </p:txBody>
      </p:sp>
      <p:sp>
        <p:nvSpPr>
          <p:cNvPr id="4" name="Text Placeholder 3"/>
          <p:cNvSpPr>
            <a:spLocks noGrp="1"/>
          </p:cNvSpPr>
          <p:nvPr>
            <p:ph type="body" sz="quarter" idx="14"/>
          </p:nvPr>
        </p:nvSpPr>
        <p:spPr/>
        <p:txBody>
          <a:bodyPr/>
          <a:lstStyle/>
          <a:p>
            <a:pPr marL="0" indent="0">
              <a:buNone/>
            </a:pPr>
            <a:r>
              <a:rPr lang="en-US" dirty="0"/>
              <a:t>Guards</a:t>
            </a:r>
          </a:p>
          <a:p>
            <a:r>
              <a:rPr lang="en-US" dirty="0"/>
              <a:t>What types of hazardous areas are guarded?</a:t>
            </a:r>
          </a:p>
          <a:p>
            <a:pPr lvl="1"/>
            <a:r>
              <a:rPr lang="en-US" dirty="0"/>
              <a:t>Machinery with exposed moving parts</a:t>
            </a:r>
          </a:p>
          <a:p>
            <a:pPr lvl="1"/>
            <a:r>
              <a:rPr lang="en-US" dirty="0"/>
              <a:t>Chemical contact</a:t>
            </a:r>
          </a:p>
          <a:p>
            <a:pPr lvl="1"/>
            <a:r>
              <a:rPr lang="en-US" dirty="0"/>
              <a:t>Excessive heat</a:t>
            </a:r>
          </a:p>
          <a:p>
            <a:pPr lvl="1"/>
            <a:r>
              <a:rPr lang="en-US" dirty="0"/>
              <a:t>Excessive noise</a:t>
            </a:r>
          </a:p>
          <a:p>
            <a:pPr marL="457200" lvl="1" indent="0">
              <a:buNone/>
            </a:pPr>
            <a:endParaRPr lang="en-US" dirty="0"/>
          </a:p>
          <a:p>
            <a:endParaRPr lang="en-US" dirty="0"/>
          </a:p>
        </p:txBody>
      </p:sp>
      <p:sp>
        <p:nvSpPr>
          <p:cNvPr id="5" name="Text Placeholder 4"/>
          <p:cNvSpPr>
            <a:spLocks noGrp="1"/>
          </p:cNvSpPr>
          <p:nvPr>
            <p:ph type="body" sz="quarter" idx="15"/>
          </p:nvPr>
        </p:nvSpPr>
        <p:spPr>
          <a:xfrm>
            <a:off x="628650" y="615474"/>
            <a:ext cx="6385214" cy="763746"/>
          </a:xfrm>
        </p:spPr>
        <p:txBody>
          <a:bodyPr>
            <a:noAutofit/>
          </a:bodyPr>
          <a:lstStyle/>
          <a:p>
            <a:r>
              <a:rPr lang="en-US" dirty="0"/>
              <a:t>General Hazard Identification</a:t>
            </a:r>
          </a:p>
        </p:txBody>
      </p:sp>
      <p:pic>
        <p:nvPicPr>
          <p:cNvPr id="8" name="Picture 7" descr="C:\Users\095499\Documents\MyJabberFiles\matthew_adams2@fmi.com\DSCN07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38" y="3666401"/>
            <a:ext cx="3224260" cy="2239734"/>
          </a:xfrm>
          <a:prstGeom prst="rect">
            <a:avLst/>
          </a:prstGeom>
          <a:noFill/>
          <a:ln>
            <a:solidFill>
              <a:schemeClr val="tx1"/>
            </a:solidFill>
          </a:ln>
        </p:spPr>
      </p:pic>
    </p:spTree>
    <p:extLst>
      <p:ext uri="{BB962C8B-B14F-4D97-AF65-F5344CB8AC3E}">
        <p14:creationId xmlns:p14="http://schemas.microsoft.com/office/powerpoint/2010/main" val="7389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26</a:t>
            </a:fld>
            <a:endParaRPr lang="en-US" dirty="0"/>
          </a:p>
        </p:txBody>
      </p:sp>
      <p:sp>
        <p:nvSpPr>
          <p:cNvPr id="4" name="Text Placeholder 3"/>
          <p:cNvSpPr>
            <a:spLocks noGrp="1"/>
          </p:cNvSpPr>
          <p:nvPr>
            <p:ph type="body" sz="quarter" idx="14"/>
          </p:nvPr>
        </p:nvSpPr>
        <p:spPr/>
        <p:txBody>
          <a:bodyPr/>
          <a:lstStyle/>
          <a:p>
            <a:pPr marL="0" indent="0">
              <a:buNone/>
            </a:pPr>
            <a:r>
              <a:rPr lang="en-US" dirty="0"/>
              <a:t>Housekeeping </a:t>
            </a:r>
          </a:p>
          <a:p>
            <a:r>
              <a:rPr lang="en-US" dirty="0"/>
              <a:t>What is housekeeping?</a:t>
            </a:r>
          </a:p>
          <a:p>
            <a:r>
              <a:rPr lang="en-US" dirty="0"/>
              <a:t>Why are these considered hazards?</a:t>
            </a:r>
          </a:p>
          <a:p>
            <a:pPr lvl="1"/>
            <a:r>
              <a:rPr lang="en-US" dirty="0"/>
              <a:t>Standing liquids, uneven surfaces, stairs, or ladders</a:t>
            </a:r>
          </a:p>
          <a:p>
            <a:pPr lvl="1"/>
            <a:r>
              <a:rPr lang="en-US" dirty="0"/>
              <a:t>Trash and clutter</a:t>
            </a:r>
          </a:p>
          <a:p>
            <a:pPr lvl="1"/>
            <a:r>
              <a:rPr lang="en-US" dirty="0"/>
              <a:t>Improperly stored materials</a:t>
            </a:r>
          </a:p>
          <a:p>
            <a:endParaRPr lang="en-US" dirty="0"/>
          </a:p>
          <a:p>
            <a:endParaRPr lang="en-US" dirty="0"/>
          </a:p>
          <a:p>
            <a:pPr marL="0" indent="0">
              <a:buNone/>
            </a:pPr>
            <a:endParaRPr lang="en-US" dirty="0"/>
          </a:p>
        </p:txBody>
      </p:sp>
      <p:sp>
        <p:nvSpPr>
          <p:cNvPr id="5" name="Text Placeholder 4"/>
          <p:cNvSpPr>
            <a:spLocks noGrp="1"/>
          </p:cNvSpPr>
          <p:nvPr>
            <p:ph type="body" sz="quarter" idx="15"/>
          </p:nvPr>
        </p:nvSpPr>
        <p:spPr>
          <a:xfrm>
            <a:off x="628650" y="615474"/>
            <a:ext cx="6457950" cy="763746"/>
          </a:xfrm>
        </p:spPr>
        <p:txBody>
          <a:bodyPr>
            <a:noAutofit/>
          </a:bodyPr>
          <a:lstStyle/>
          <a:p>
            <a:r>
              <a:rPr lang="en-US" dirty="0"/>
              <a:t>General Hazard Identification</a:t>
            </a:r>
          </a:p>
        </p:txBody>
      </p:sp>
      <p:pic>
        <p:nvPicPr>
          <p:cNvPr id="8" name="Picture 7" descr="T:\DEPARTMENTS\Safety\_Safety Courses\Workplace Examinations\5_Pictures &amp; Videos\Sierrita 11.2.2015\Mill\DSCN09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781584"/>
            <a:ext cx="1884134" cy="2376011"/>
          </a:xfrm>
          <a:prstGeom prst="rect">
            <a:avLst/>
          </a:prstGeom>
          <a:noFill/>
          <a:ln>
            <a:solidFill>
              <a:schemeClr val="tx1"/>
            </a:solidFill>
          </a:ln>
        </p:spPr>
      </p:pic>
      <p:pic>
        <p:nvPicPr>
          <p:cNvPr id="9" name="Picture 8" descr="T:\DEPARTMENTS\Safety\_Safety Courses\Workplace Examinations\5_Pictures &amp; Videos\Sierrita 11.2.2015\Mill\DSCN0976.JPG"/>
          <p:cNvPicPr/>
          <p:nvPr/>
        </p:nvPicPr>
        <p:blipFill rotWithShape="1">
          <a:blip r:embed="rId4" cstate="print">
            <a:extLst>
              <a:ext uri="{28A0092B-C50C-407E-A947-70E740481C1C}">
                <a14:useLocalDpi xmlns:a14="http://schemas.microsoft.com/office/drawing/2010/main" val="0"/>
              </a:ext>
            </a:extLst>
          </a:blip>
          <a:srcRect l="34041" t="3367" r="17107" b="647"/>
          <a:stretch/>
        </p:blipFill>
        <p:spPr bwMode="auto">
          <a:xfrm>
            <a:off x="2661829" y="3765233"/>
            <a:ext cx="1499937" cy="2376011"/>
          </a:xfrm>
          <a:prstGeom prst="rect">
            <a:avLst/>
          </a:prstGeom>
          <a:noFill/>
          <a:ln>
            <a:solidFill>
              <a:schemeClr val="tx1"/>
            </a:solidFill>
          </a:ln>
        </p:spPr>
      </p:pic>
      <p:pic>
        <p:nvPicPr>
          <p:cNvPr id="10" name="Picture 9" descr="T:\DEPARTMENTS\Safety\_Safety Courses\Workplace Examinations\5_Pictures &amp; Videos\GA audit photos\Bad\11-24-08_Photos 002.jpg"/>
          <p:cNvPicPr>
            <a:picLocks noChangeAspect="1"/>
          </p:cNvPicPr>
          <p:nvPr/>
        </p:nvPicPr>
        <p:blipFill rotWithShape="1">
          <a:blip r:embed="rId5" cstate="print">
            <a:extLst>
              <a:ext uri="{28A0092B-C50C-407E-A947-70E740481C1C}">
                <a14:useLocalDpi xmlns:a14="http://schemas.microsoft.com/office/drawing/2010/main" val="0"/>
              </a:ext>
            </a:extLst>
          </a:blip>
          <a:srcRect l="13965" r="11915"/>
          <a:stretch/>
        </p:blipFill>
        <p:spPr bwMode="auto">
          <a:xfrm>
            <a:off x="4310813" y="3773408"/>
            <a:ext cx="2480720" cy="2392361"/>
          </a:xfrm>
          <a:prstGeom prst="rect">
            <a:avLst/>
          </a:prstGeom>
          <a:noFill/>
          <a:ln>
            <a:solidFill>
              <a:schemeClr val="tx1"/>
            </a:solidFill>
          </a:ln>
        </p:spPr>
      </p:pic>
    </p:spTree>
    <p:extLst>
      <p:ext uri="{BB962C8B-B14F-4D97-AF65-F5344CB8AC3E}">
        <p14:creationId xmlns:p14="http://schemas.microsoft.com/office/powerpoint/2010/main" val="1147951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WORKPLACE EXAMINATIONS – SFT FCXC</a:t>
            </a:r>
            <a:endParaRPr lang="en-US" dirty="0"/>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27</a:t>
            </a:fld>
            <a:endParaRPr lang="en-US" dirty="0"/>
          </a:p>
        </p:txBody>
      </p:sp>
      <p:sp>
        <p:nvSpPr>
          <p:cNvPr id="4" name="Text Placeholder 3"/>
          <p:cNvSpPr>
            <a:spLocks noGrp="1"/>
          </p:cNvSpPr>
          <p:nvPr>
            <p:ph type="body" sz="quarter" idx="14"/>
          </p:nvPr>
        </p:nvSpPr>
        <p:spPr/>
        <p:txBody>
          <a:bodyPr/>
          <a:lstStyle/>
          <a:p>
            <a:pPr marL="0" indent="0">
              <a:buNone/>
            </a:pPr>
            <a:r>
              <a:rPr lang="en-US" dirty="0"/>
              <a:t>Housekeeping</a:t>
            </a:r>
          </a:p>
          <a:p>
            <a:r>
              <a:rPr lang="en-US" dirty="0"/>
              <a:t>Signage</a:t>
            </a:r>
          </a:p>
          <a:p>
            <a:pPr lvl="1"/>
            <a:r>
              <a:rPr lang="en-US" dirty="0"/>
              <a:t>Why are signs needed?</a:t>
            </a:r>
          </a:p>
          <a:p>
            <a:pPr lvl="1"/>
            <a:r>
              <a:rPr lang="en-US" dirty="0"/>
              <a:t>What makes a sign effective?</a:t>
            </a:r>
          </a:p>
        </p:txBody>
      </p:sp>
      <p:sp>
        <p:nvSpPr>
          <p:cNvPr id="5" name="Text Placeholder 4"/>
          <p:cNvSpPr>
            <a:spLocks noGrp="1"/>
          </p:cNvSpPr>
          <p:nvPr>
            <p:ph type="body" sz="quarter" idx="15"/>
          </p:nvPr>
        </p:nvSpPr>
        <p:spPr>
          <a:xfrm>
            <a:off x="628649" y="615474"/>
            <a:ext cx="6395605" cy="763746"/>
          </a:xfrm>
        </p:spPr>
        <p:txBody>
          <a:bodyPr>
            <a:noAutofit/>
          </a:bodyPr>
          <a:lstStyle/>
          <a:p>
            <a:r>
              <a:rPr lang="en-US" dirty="0"/>
              <a:t>General Hazard Identification</a:t>
            </a:r>
          </a:p>
          <a:p>
            <a:endParaRPr lang="en-US" dirty="0"/>
          </a:p>
        </p:txBody>
      </p:sp>
      <p:pic>
        <p:nvPicPr>
          <p:cNvPr id="6" name="Picture 5" descr="T:\DEPARTMENTS\Safety\_Safety Courses\Workplace Examinations\5_Pictures &amp; Videos\Sierrita 11.2.2015\Mill\DSCN097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8" y="3178945"/>
            <a:ext cx="3961107" cy="2630351"/>
          </a:xfrm>
          <a:prstGeom prst="rect">
            <a:avLst/>
          </a:prstGeom>
          <a:noFill/>
          <a:ln>
            <a:solidFill>
              <a:sysClr val="windowText" lastClr="000000"/>
            </a:solidFill>
          </a:ln>
        </p:spPr>
      </p:pic>
    </p:spTree>
    <p:extLst>
      <p:ext uri="{BB962C8B-B14F-4D97-AF65-F5344CB8AC3E}">
        <p14:creationId xmlns:p14="http://schemas.microsoft.com/office/powerpoint/2010/main" val="1778486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28</a:t>
            </a:fld>
            <a:endParaRPr lang="en-US" dirty="0"/>
          </a:p>
        </p:txBody>
      </p:sp>
      <p:sp>
        <p:nvSpPr>
          <p:cNvPr id="4" name="Text Placeholder 3"/>
          <p:cNvSpPr>
            <a:spLocks noGrp="1"/>
          </p:cNvSpPr>
          <p:nvPr>
            <p:ph type="body" sz="quarter" idx="14"/>
          </p:nvPr>
        </p:nvSpPr>
        <p:spPr/>
        <p:txBody>
          <a:bodyPr/>
          <a:lstStyle/>
          <a:p>
            <a:pPr marL="0" indent="0">
              <a:buNone/>
            </a:pPr>
            <a:r>
              <a:rPr lang="en-US" dirty="0"/>
              <a:t>Electrical</a:t>
            </a:r>
          </a:p>
          <a:p>
            <a:r>
              <a:rPr lang="en-US" dirty="0"/>
              <a:t>Missing knockout plugs</a:t>
            </a:r>
          </a:p>
          <a:p>
            <a:pPr lvl="1"/>
            <a:r>
              <a:rPr lang="en-US" dirty="0"/>
              <a:t>Why is this a hazard?</a:t>
            </a:r>
          </a:p>
          <a:p>
            <a:r>
              <a:rPr lang="en-US" dirty="0"/>
              <a:t>Broken or damaged conduits</a:t>
            </a:r>
          </a:p>
          <a:p>
            <a:pPr lvl="1"/>
            <a:r>
              <a:rPr lang="en-US" dirty="0"/>
              <a:t>What could happen if these were not repaired or replaced?</a:t>
            </a:r>
          </a:p>
        </p:txBody>
      </p:sp>
      <p:sp>
        <p:nvSpPr>
          <p:cNvPr id="5" name="Text Placeholder 4"/>
          <p:cNvSpPr>
            <a:spLocks noGrp="1"/>
          </p:cNvSpPr>
          <p:nvPr>
            <p:ph type="body" sz="quarter" idx="15"/>
          </p:nvPr>
        </p:nvSpPr>
        <p:spPr>
          <a:xfrm>
            <a:off x="628649" y="615474"/>
            <a:ext cx="6395605" cy="763746"/>
          </a:xfrm>
        </p:spPr>
        <p:txBody>
          <a:bodyPr>
            <a:noAutofit/>
          </a:bodyPr>
          <a:lstStyle/>
          <a:p>
            <a:r>
              <a:rPr lang="en-US" dirty="0"/>
              <a:t>General Hazard Identification</a:t>
            </a:r>
          </a:p>
        </p:txBody>
      </p:sp>
      <p:pic>
        <p:nvPicPr>
          <p:cNvPr id="8" name="Picture 7" descr="T:\DEPARTMENTS\Safety\_Safety Courses\Workplace Examinations\5_Pictures &amp; Videos\GA audit photos\Bad\10-16-08_Photos 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887775"/>
            <a:ext cx="3149267" cy="2095930"/>
          </a:xfrm>
          <a:prstGeom prst="rect">
            <a:avLst/>
          </a:prstGeom>
          <a:noFill/>
          <a:ln>
            <a:solidFill>
              <a:schemeClr val="tx1"/>
            </a:solidFill>
          </a:ln>
        </p:spPr>
      </p:pic>
      <p:pic>
        <p:nvPicPr>
          <p:cNvPr id="9" name="Picture 8" descr="T:\DEPARTMENTS\Safety\_Safety Courses\Workplace Examinations\5_Pictures &amp; Videos\GA audit photos\Bad\10-16-08_Photos 0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421" y="3887775"/>
            <a:ext cx="2895199" cy="2095930"/>
          </a:xfrm>
          <a:prstGeom prst="rect">
            <a:avLst/>
          </a:prstGeom>
          <a:noFill/>
          <a:ln>
            <a:solidFill>
              <a:schemeClr val="tx1"/>
            </a:solidFill>
          </a:ln>
        </p:spPr>
      </p:pic>
    </p:spTree>
    <p:extLst>
      <p:ext uri="{BB962C8B-B14F-4D97-AF65-F5344CB8AC3E}">
        <p14:creationId xmlns:p14="http://schemas.microsoft.com/office/powerpoint/2010/main" val="7882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29</a:t>
            </a:fld>
            <a:endParaRPr lang="en-US" dirty="0"/>
          </a:p>
        </p:txBody>
      </p:sp>
      <p:sp>
        <p:nvSpPr>
          <p:cNvPr id="4" name="Text Placeholder 3"/>
          <p:cNvSpPr>
            <a:spLocks noGrp="1"/>
          </p:cNvSpPr>
          <p:nvPr>
            <p:ph type="body" sz="quarter" idx="14"/>
          </p:nvPr>
        </p:nvSpPr>
        <p:spPr/>
        <p:txBody>
          <a:bodyPr/>
          <a:lstStyle/>
          <a:p>
            <a:pPr marL="0" indent="0">
              <a:buNone/>
            </a:pPr>
            <a:r>
              <a:rPr lang="en-US" dirty="0"/>
              <a:t>Electrical</a:t>
            </a:r>
          </a:p>
          <a:p>
            <a:r>
              <a:rPr lang="en-US" dirty="0"/>
              <a:t>Improperly labeled and illegible panels</a:t>
            </a:r>
          </a:p>
          <a:p>
            <a:pPr lvl="1"/>
            <a:r>
              <a:rPr lang="en-US" dirty="0"/>
              <a:t>What should you ask yourself?</a:t>
            </a:r>
          </a:p>
          <a:p>
            <a:r>
              <a:rPr lang="en-US" dirty="0"/>
              <a:t>Expired ground checks</a:t>
            </a:r>
          </a:p>
          <a:p>
            <a:pPr lvl="1"/>
            <a:r>
              <a:rPr lang="en-US" dirty="0"/>
              <a:t>What is this year’s colored tape?</a:t>
            </a:r>
          </a:p>
        </p:txBody>
      </p:sp>
      <p:sp>
        <p:nvSpPr>
          <p:cNvPr id="5" name="Text Placeholder 4"/>
          <p:cNvSpPr>
            <a:spLocks noGrp="1"/>
          </p:cNvSpPr>
          <p:nvPr>
            <p:ph type="body" sz="quarter" idx="15"/>
          </p:nvPr>
        </p:nvSpPr>
        <p:spPr>
          <a:xfrm>
            <a:off x="628649" y="615474"/>
            <a:ext cx="6447559" cy="763746"/>
          </a:xfrm>
        </p:spPr>
        <p:txBody>
          <a:bodyPr>
            <a:noAutofit/>
          </a:bodyPr>
          <a:lstStyle/>
          <a:p>
            <a:r>
              <a:rPr lang="en-US" dirty="0"/>
              <a:t>General Hazard Identification</a:t>
            </a:r>
          </a:p>
        </p:txBody>
      </p:sp>
      <p:pic>
        <p:nvPicPr>
          <p:cNvPr id="8" name="Picture 7" descr="T:\DEPARTMENTS\Safety\_Safety Courses\Fundamentals Of Safety\5_Pictures &amp; Videos\Module 9 - General Electrical Safety\Book\annual cord inspection.JPG"/>
          <p:cNvPicPr/>
          <p:nvPr/>
        </p:nvPicPr>
        <p:blipFill rotWithShape="1">
          <a:blip r:embed="rId3" cstate="print">
            <a:extLst>
              <a:ext uri="{28A0092B-C50C-407E-A947-70E740481C1C}">
                <a14:useLocalDpi xmlns:a14="http://schemas.microsoft.com/office/drawing/2010/main" val="0"/>
              </a:ext>
            </a:extLst>
          </a:blip>
          <a:srcRect l="26193" t="12800" r="19278"/>
          <a:stretch/>
        </p:blipFill>
        <p:spPr bwMode="auto">
          <a:xfrm>
            <a:off x="2595217" y="3851831"/>
            <a:ext cx="2189747" cy="2308235"/>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descr="T:\DEPARTMENTS\Safety\_Safety Courses\Workplace Examinations\5_Pictures &amp; Videos\Sierrita 11.2.2015\Mill\DSCN097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9" y="3849360"/>
            <a:ext cx="1806147" cy="2313179"/>
          </a:xfrm>
          <a:prstGeom prst="rect">
            <a:avLst/>
          </a:prstGeom>
          <a:noFill/>
          <a:ln>
            <a:solidFill>
              <a:schemeClr val="tx1"/>
            </a:solidFill>
          </a:ln>
        </p:spPr>
      </p:pic>
      <p:sp>
        <p:nvSpPr>
          <p:cNvPr id="10" name="Rectangle 9"/>
          <p:cNvSpPr>
            <a:spLocks noChangeArrowheads="1"/>
          </p:cNvSpPr>
          <p:nvPr/>
        </p:nvSpPr>
        <p:spPr bwMode="auto">
          <a:xfrm>
            <a:off x="5035615" y="4927530"/>
            <a:ext cx="1828800" cy="465455"/>
          </a:xfrm>
          <a:prstGeom prst="rect">
            <a:avLst/>
          </a:prstGeom>
          <a:solidFill>
            <a:srgbClr val="FFFF00"/>
          </a:solidFill>
          <a:ln w="9525">
            <a:solidFill>
              <a:schemeClr val="tx1"/>
            </a:solidFill>
            <a:miter lim="800000"/>
            <a:headEnd/>
            <a:tailEnd/>
          </a:ln>
        </p:spPr>
        <p:txBody>
          <a:bodyPr wrap="square" anchor="ctr"/>
          <a:lstStyle/>
          <a:p>
            <a:pPr marL="0" marR="0" algn="ctr" fontAlgn="base">
              <a:lnSpc>
                <a:spcPct val="115000"/>
              </a:lnSpc>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a:spLocks noChangeArrowheads="1"/>
          </p:cNvSpPr>
          <p:nvPr/>
        </p:nvSpPr>
        <p:spPr bwMode="auto">
          <a:xfrm>
            <a:off x="5048885" y="4394585"/>
            <a:ext cx="1816735" cy="465455"/>
          </a:xfrm>
          <a:prstGeom prst="rect">
            <a:avLst/>
          </a:prstGeom>
          <a:solidFill>
            <a:srgbClr val="FF6600"/>
          </a:solidFill>
          <a:ln w="9525">
            <a:solidFill>
              <a:schemeClr val="tx1"/>
            </a:solidFill>
            <a:miter lim="800000"/>
            <a:headEnd/>
            <a:tailEnd/>
          </a:ln>
        </p:spPr>
        <p:txBody>
          <a:bodyPr wrap="square" anchor="ctr"/>
          <a:lstStyle/>
          <a:p>
            <a:pPr marL="0" marR="0" algn="ctr" fontAlgn="base">
              <a:lnSpc>
                <a:spcPct val="115000"/>
              </a:lnSpc>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a:spLocks noChangeArrowheads="1"/>
          </p:cNvSpPr>
          <p:nvPr/>
        </p:nvSpPr>
        <p:spPr bwMode="auto">
          <a:xfrm>
            <a:off x="5041647" y="3849360"/>
            <a:ext cx="1816735" cy="465455"/>
          </a:xfrm>
          <a:prstGeom prst="rect">
            <a:avLst/>
          </a:prstGeom>
          <a:solidFill>
            <a:srgbClr val="663300"/>
          </a:solidFill>
          <a:ln w="9525">
            <a:solidFill>
              <a:schemeClr val="tx1"/>
            </a:solidFill>
            <a:miter lim="800000"/>
            <a:headEnd/>
            <a:tailEnd/>
          </a:ln>
        </p:spPr>
        <p:txBody>
          <a:bodyPr wrap="square" anchor="ctr"/>
          <a:lstStyle/>
          <a:p>
            <a:pPr marL="0" marR="0" algn="ctr" fontAlgn="base">
              <a:lnSpc>
                <a:spcPct val="115000"/>
              </a:lnSpc>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80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indent="-457200">
              <a:buFont typeface="+mj-lt"/>
              <a:buAutoNum type="arabicPeriod"/>
            </a:pPr>
            <a:r>
              <a:rPr lang="en-US" dirty="0"/>
              <a:t>Participate in an activity to get to know each other</a:t>
            </a:r>
          </a:p>
        </p:txBody>
      </p:sp>
      <p:sp>
        <p:nvSpPr>
          <p:cNvPr id="5" name="Text Placeholder 4"/>
          <p:cNvSpPr>
            <a:spLocks noGrp="1"/>
          </p:cNvSpPr>
          <p:nvPr>
            <p:ph type="body" sz="quarter" idx="15"/>
          </p:nvPr>
        </p:nvSpPr>
        <p:spPr>
          <a:xfrm>
            <a:off x="551156" y="297759"/>
            <a:ext cx="6236971" cy="763746"/>
          </a:xfrm>
          <a:solidFill>
            <a:schemeClr val="bg1"/>
          </a:solidFill>
        </p:spPr>
        <p:txBody>
          <a:bodyPr>
            <a:noAutofit/>
          </a:bodyPr>
          <a:lstStyle/>
          <a:p>
            <a:endParaRPr lang="en-US" sz="1600" dirty="0"/>
          </a:p>
          <a:p>
            <a:r>
              <a:rPr lang="en-US" dirty="0"/>
              <a:t>Icebreaker</a:t>
            </a:r>
          </a:p>
        </p:txBody>
      </p:sp>
      <p:sp>
        <p:nvSpPr>
          <p:cNvPr id="6" name="Footer Placeholder 5"/>
          <p:cNvSpPr>
            <a:spLocks noGrp="1"/>
          </p:cNvSpPr>
          <p:nvPr>
            <p:ph type="ftr" sz="quarter" idx="11"/>
          </p:nvPr>
        </p:nvSpPr>
        <p:spPr>
          <a:xfrm>
            <a:off x="628649" y="6157595"/>
            <a:ext cx="5486400" cy="365125"/>
          </a:xfrm>
        </p:spPr>
        <p:txBody>
          <a:bodyPr/>
          <a:lstStyle/>
          <a:p>
            <a:r>
              <a:rPr lang="en-US" dirty="0"/>
              <a:t>WORKPLACE EXAMINATIONS – SFT FCX1015C</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3</a:t>
            </a:fld>
            <a:endParaRPr lang="en-US" dirty="0"/>
          </a:p>
        </p:txBody>
      </p:sp>
      <p:sp>
        <p:nvSpPr>
          <p:cNvPr id="2" name="Rectangle 1"/>
          <p:cNvSpPr/>
          <p:nvPr/>
        </p:nvSpPr>
        <p:spPr>
          <a:xfrm>
            <a:off x="7315201" y="0"/>
            <a:ext cx="1828800"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1</a:t>
            </a:r>
          </a:p>
        </p:txBody>
      </p:sp>
    </p:spTree>
    <p:extLst>
      <p:ext uri="{BB962C8B-B14F-4D97-AF65-F5344CB8AC3E}">
        <p14:creationId xmlns:p14="http://schemas.microsoft.com/office/powerpoint/2010/main" val="1600007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30</a:t>
            </a:fld>
            <a:endParaRPr lang="en-US" dirty="0"/>
          </a:p>
        </p:txBody>
      </p:sp>
      <p:sp>
        <p:nvSpPr>
          <p:cNvPr id="4" name="Text Placeholder 3"/>
          <p:cNvSpPr>
            <a:spLocks noGrp="1"/>
          </p:cNvSpPr>
          <p:nvPr>
            <p:ph type="body" sz="quarter" idx="14"/>
          </p:nvPr>
        </p:nvSpPr>
        <p:spPr>
          <a:xfrm>
            <a:off x="628649" y="1379220"/>
            <a:ext cx="5258803" cy="4686618"/>
          </a:xfrm>
        </p:spPr>
        <p:txBody>
          <a:bodyPr/>
          <a:lstStyle/>
          <a:p>
            <a:pPr marL="0" indent="0">
              <a:buNone/>
            </a:pPr>
            <a:r>
              <a:rPr lang="en-US" dirty="0"/>
              <a:t>Emergency Preparedness</a:t>
            </a:r>
          </a:p>
          <a:p>
            <a:r>
              <a:rPr lang="en-US" dirty="0"/>
              <a:t>Note the location of and working order for:</a:t>
            </a:r>
          </a:p>
          <a:p>
            <a:pPr lvl="1"/>
            <a:r>
              <a:rPr lang="en-US" dirty="0"/>
              <a:t>Fire extinguishers</a:t>
            </a:r>
          </a:p>
          <a:p>
            <a:pPr lvl="1"/>
            <a:r>
              <a:rPr lang="en-US" dirty="0"/>
              <a:t>AEDs</a:t>
            </a:r>
          </a:p>
          <a:p>
            <a:r>
              <a:rPr lang="en-US" dirty="0"/>
              <a:t> Do the locations have proper signage?</a:t>
            </a:r>
          </a:p>
          <a:p>
            <a:r>
              <a:rPr lang="en-US" dirty="0"/>
              <a:t>Are the first-aid kit supplies stocked and expiration dates are current?</a:t>
            </a:r>
          </a:p>
          <a:p>
            <a:endParaRPr lang="en-US" dirty="0"/>
          </a:p>
          <a:p>
            <a:endParaRPr lang="en-US" dirty="0"/>
          </a:p>
        </p:txBody>
      </p:sp>
      <p:sp>
        <p:nvSpPr>
          <p:cNvPr id="5" name="Text Placeholder 4"/>
          <p:cNvSpPr>
            <a:spLocks noGrp="1"/>
          </p:cNvSpPr>
          <p:nvPr>
            <p:ph type="body" sz="quarter" idx="15"/>
          </p:nvPr>
        </p:nvSpPr>
        <p:spPr>
          <a:xfrm>
            <a:off x="628649" y="615474"/>
            <a:ext cx="6447559" cy="763746"/>
          </a:xfrm>
        </p:spPr>
        <p:txBody>
          <a:bodyPr>
            <a:noAutofit/>
          </a:bodyPr>
          <a:lstStyle/>
          <a:p>
            <a:r>
              <a:rPr lang="en-US" dirty="0"/>
              <a:t>General Hazard Identification</a:t>
            </a:r>
          </a:p>
        </p:txBody>
      </p:sp>
      <p:pic>
        <p:nvPicPr>
          <p:cNvPr id="7" name="Picture 6" descr="T:\DEPARTMENTS\Safety\_Safety Courses\Workplace Examinations\5_Pictures &amp; Videos\Sierrita 11.2.2015\Mill\DSCN0905.JPG"/>
          <p:cNvPicPr>
            <a:picLocks noChangeAspect="1"/>
          </p:cNvPicPr>
          <p:nvPr/>
        </p:nvPicPr>
        <p:blipFill rotWithShape="1">
          <a:blip r:embed="rId3" cstate="print">
            <a:extLst>
              <a:ext uri="{28A0092B-C50C-407E-A947-70E740481C1C}">
                <a14:useLocalDpi xmlns:a14="http://schemas.microsoft.com/office/drawing/2010/main" val="0"/>
              </a:ext>
            </a:extLst>
          </a:blip>
          <a:srcRect l="25612" t="8517" r="12334" b="4944"/>
          <a:stretch/>
        </p:blipFill>
        <p:spPr bwMode="auto">
          <a:xfrm>
            <a:off x="5887452" y="1565212"/>
            <a:ext cx="2930139" cy="4493059"/>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715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31</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marL="0" indent="0">
              <a:buNone/>
            </a:pPr>
            <a:r>
              <a:rPr lang="en-US" dirty="0"/>
              <a:t>Emergency Preparedness</a:t>
            </a:r>
          </a:p>
          <a:p>
            <a:r>
              <a:rPr lang="en-US" dirty="0"/>
              <a:t>Why is it important to include eyewash stations and showers in a workplace examination?</a:t>
            </a:r>
          </a:p>
          <a:p>
            <a:endParaRPr lang="en-US" dirty="0"/>
          </a:p>
          <a:p>
            <a:endParaRPr lang="en-US" dirty="0"/>
          </a:p>
        </p:txBody>
      </p:sp>
      <p:sp>
        <p:nvSpPr>
          <p:cNvPr id="5" name="Text Placeholder 4"/>
          <p:cNvSpPr>
            <a:spLocks noGrp="1"/>
          </p:cNvSpPr>
          <p:nvPr>
            <p:ph type="body" sz="quarter" idx="15"/>
          </p:nvPr>
        </p:nvSpPr>
        <p:spPr>
          <a:xfrm>
            <a:off x="628649" y="615474"/>
            <a:ext cx="6395605" cy="763746"/>
          </a:xfrm>
        </p:spPr>
        <p:txBody>
          <a:bodyPr>
            <a:noAutofit/>
          </a:bodyPr>
          <a:lstStyle/>
          <a:p>
            <a:r>
              <a:rPr lang="en-US" dirty="0"/>
              <a:t>General Hazard Identification</a:t>
            </a:r>
          </a:p>
        </p:txBody>
      </p:sp>
      <p:pic>
        <p:nvPicPr>
          <p:cNvPr id="7" name="Picture 6" descr="T:\DEPARTMENTS\Safety\_Safety Courses\Workplace Examinations\5_Pictures &amp; Videos\GA audit photos\Bad\11-25-08_Photos 0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032" y="2739992"/>
            <a:ext cx="2840854" cy="3112486"/>
          </a:xfrm>
          <a:prstGeom prst="rect">
            <a:avLst/>
          </a:prstGeom>
          <a:noFill/>
          <a:ln>
            <a:solidFill>
              <a:schemeClr val="tx1"/>
            </a:solidFill>
          </a:ln>
        </p:spPr>
      </p:pic>
      <p:pic>
        <p:nvPicPr>
          <p:cNvPr id="8" name="Picture 7" descr="T:\DEPARTMENTS\Safety\_Safety Courses\Workplace Examinations\5_Pictures &amp; Videos\Sierrita 11.2.2015\Mill\DSCN096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14" y="2739992"/>
            <a:ext cx="2396853" cy="3112486"/>
          </a:xfrm>
          <a:prstGeom prst="rect">
            <a:avLst/>
          </a:prstGeom>
          <a:noFill/>
          <a:ln>
            <a:solidFill>
              <a:schemeClr val="tx1"/>
            </a:solidFill>
          </a:ln>
        </p:spPr>
      </p:pic>
    </p:spTree>
    <p:extLst>
      <p:ext uri="{BB962C8B-B14F-4D97-AF65-F5344CB8AC3E}">
        <p14:creationId xmlns:p14="http://schemas.microsoft.com/office/powerpoint/2010/main" val="3428716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32</a:t>
            </a:fld>
            <a:endParaRPr lang="en-US" dirty="0"/>
          </a:p>
        </p:txBody>
      </p:sp>
      <p:sp>
        <p:nvSpPr>
          <p:cNvPr id="4" name="Text Placeholder 3"/>
          <p:cNvSpPr>
            <a:spLocks noGrp="1"/>
          </p:cNvSpPr>
          <p:nvPr>
            <p:ph type="body" sz="quarter" idx="14"/>
          </p:nvPr>
        </p:nvSpPr>
        <p:spPr/>
        <p:txBody>
          <a:bodyPr/>
          <a:lstStyle/>
          <a:p>
            <a:pPr marL="0" indent="0">
              <a:buNone/>
            </a:pPr>
            <a:r>
              <a:rPr lang="en-US" dirty="0"/>
              <a:t>Emergency Preparedness</a:t>
            </a:r>
          </a:p>
          <a:p>
            <a:r>
              <a:rPr lang="en-US" dirty="0"/>
              <a:t>How do these affect a workplace examination?</a:t>
            </a:r>
          </a:p>
          <a:p>
            <a:pPr lvl="1"/>
            <a:r>
              <a:rPr lang="en-US" dirty="0"/>
              <a:t>Emergency lighting</a:t>
            </a:r>
          </a:p>
          <a:p>
            <a:pPr lvl="1"/>
            <a:r>
              <a:rPr lang="en-US" dirty="0"/>
              <a:t>Exit signs</a:t>
            </a:r>
          </a:p>
          <a:p>
            <a:pPr lvl="1"/>
            <a:r>
              <a:rPr lang="en-US" dirty="0"/>
              <a:t>Exit access</a:t>
            </a:r>
          </a:p>
          <a:p>
            <a:endParaRPr lang="en-US" dirty="0"/>
          </a:p>
          <a:p>
            <a:endParaRPr lang="en-US" dirty="0"/>
          </a:p>
          <a:p>
            <a:endParaRPr lang="en-US" dirty="0"/>
          </a:p>
        </p:txBody>
      </p:sp>
      <p:sp>
        <p:nvSpPr>
          <p:cNvPr id="5" name="Text Placeholder 4"/>
          <p:cNvSpPr>
            <a:spLocks noGrp="1"/>
          </p:cNvSpPr>
          <p:nvPr>
            <p:ph type="body" sz="quarter" idx="15"/>
          </p:nvPr>
        </p:nvSpPr>
        <p:spPr>
          <a:xfrm>
            <a:off x="628649" y="615474"/>
            <a:ext cx="6395605" cy="763746"/>
          </a:xfrm>
        </p:spPr>
        <p:txBody>
          <a:bodyPr>
            <a:noAutofit/>
          </a:bodyPr>
          <a:lstStyle/>
          <a:p>
            <a:r>
              <a:rPr lang="en-US" dirty="0"/>
              <a:t>General Hazard Identification</a:t>
            </a:r>
          </a:p>
        </p:txBody>
      </p:sp>
      <p:pic>
        <p:nvPicPr>
          <p:cNvPr id="7" name="Picture 6" descr="T:\DEPARTMENTS\Safety\_Safety Courses\Workplace Examinations\5_Pictures &amp; Videos\15001.JPG"/>
          <p:cNvPicPr/>
          <p:nvPr/>
        </p:nvPicPr>
        <p:blipFill rotWithShape="1">
          <a:blip r:embed="rId3" cstate="print">
            <a:extLst>
              <a:ext uri="{28A0092B-C50C-407E-A947-70E740481C1C}">
                <a14:useLocalDpi xmlns:a14="http://schemas.microsoft.com/office/drawing/2010/main" val="0"/>
              </a:ext>
            </a:extLst>
          </a:blip>
          <a:srcRect l="15785" r="22672" b="32835"/>
          <a:stretch/>
        </p:blipFill>
        <p:spPr bwMode="auto">
          <a:xfrm>
            <a:off x="628649" y="3176337"/>
            <a:ext cx="3847098" cy="2737101"/>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3566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33</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marL="0" indent="0">
              <a:buNone/>
            </a:pPr>
            <a:r>
              <a:rPr lang="en-US" dirty="0"/>
              <a:t>Travelways/Escapeways</a:t>
            </a:r>
          </a:p>
          <a:p>
            <a:r>
              <a:rPr lang="en-US" dirty="0"/>
              <a:t>Allows employees to travel on foot from one area  to another</a:t>
            </a:r>
          </a:p>
          <a:p>
            <a:r>
              <a:rPr lang="en-US" dirty="0"/>
              <a:t>Remain a safe route for any employee at all times</a:t>
            </a:r>
          </a:p>
        </p:txBody>
      </p:sp>
      <p:sp>
        <p:nvSpPr>
          <p:cNvPr id="5" name="Text Placeholder 4"/>
          <p:cNvSpPr>
            <a:spLocks noGrp="1"/>
          </p:cNvSpPr>
          <p:nvPr>
            <p:ph type="body" sz="quarter" idx="15"/>
          </p:nvPr>
        </p:nvSpPr>
        <p:spPr>
          <a:xfrm>
            <a:off x="628649" y="615474"/>
            <a:ext cx="6374823" cy="763746"/>
          </a:xfrm>
        </p:spPr>
        <p:txBody>
          <a:bodyPr>
            <a:noAutofit/>
          </a:bodyPr>
          <a:lstStyle/>
          <a:p>
            <a:r>
              <a:rPr lang="en-US" dirty="0"/>
              <a:t>General Hazard Identification</a:t>
            </a:r>
          </a:p>
        </p:txBody>
      </p:sp>
      <p:pic>
        <p:nvPicPr>
          <p:cNvPr id="7" name="Picture 6" descr="T:\DEPARTMENTS\Safety\_Safety Courses\Workplace Examinations\5_Pictures &amp; Videos\Sierrita 11.2.2015\Train\DSCN1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2928880"/>
            <a:ext cx="2466753" cy="3036082"/>
          </a:xfrm>
          <a:prstGeom prst="rect">
            <a:avLst/>
          </a:prstGeom>
          <a:noFill/>
          <a:ln>
            <a:solidFill>
              <a:schemeClr val="tx1"/>
            </a:solidFill>
          </a:ln>
        </p:spPr>
      </p:pic>
    </p:spTree>
    <p:extLst>
      <p:ext uri="{BB962C8B-B14F-4D97-AF65-F5344CB8AC3E}">
        <p14:creationId xmlns:p14="http://schemas.microsoft.com/office/powerpoint/2010/main" val="2710165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34</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marL="0" indent="0">
              <a:buNone/>
            </a:pPr>
            <a:r>
              <a:rPr lang="en-US" dirty="0"/>
              <a:t>When your travelway contains these items, what should you ask yourself?</a:t>
            </a:r>
          </a:p>
          <a:p>
            <a:r>
              <a:rPr lang="en-US" dirty="0"/>
              <a:t>Railings and toe boards</a:t>
            </a:r>
          </a:p>
          <a:p>
            <a:r>
              <a:rPr lang="en-US" dirty="0"/>
              <a:t>Overhead clearance</a:t>
            </a:r>
          </a:p>
          <a:p>
            <a:r>
              <a:rPr lang="en-US" dirty="0"/>
              <a:t>Open holes</a:t>
            </a:r>
          </a:p>
          <a:p>
            <a:r>
              <a:rPr lang="en-US" dirty="0"/>
              <a:t>Conveyors</a:t>
            </a:r>
          </a:p>
        </p:txBody>
      </p:sp>
      <p:sp>
        <p:nvSpPr>
          <p:cNvPr id="5" name="Text Placeholder 4"/>
          <p:cNvSpPr>
            <a:spLocks noGrp="1"/>
          </p:cNvSpPr>
          <p:nvPr>
            <p:ph type="body" sz="quarter" idx="15"/>
          </p:nvPr>
        </p:nvSpPr>
        <p:spPr>
          <a:xfrm>
            <a:off x="628649" y="615474"/>
            <a:ext cx="6395605" cy="763746"/>
          </a:xfrm>
        </p:spPr>
        <p:txBody>
          <a:bodyPr>
            <a:noAutofit/>
          </a:bodyPr>
          <a:lstStyle/>
          <a:p>
            <a:r>
              <a:rPr lang="en-US" dirty="0"/>
              <a:t>General Hazard Identification</a:t>
            </a:r>
          </a:p>
        </p:txBody>
      </p:sp>
      <p:pic>
        <p:nvPicPr>
          <p:cNvPr id="8" name="Picture 7" descr="C:\Users\095499\Documents\MyJabberFiles\nathan_madrigal@fmi.com\Kids_mine 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965589"/>
            <a:ext cx="2838232" cy="2100249"/>
          </a:xfrm>
          <a:prstGeom prst="rect">
            <a:avLst/>
          </a:prstGeom>
          <a:noFill/>
          <a:ln>
            <a:solidFill>
              <a:schemeClr val="tx1"/>
            </a:solidFill>
          </a:ln>
        </p:spPr>
      </p:pic>
      <p:pic>
        <p:nvPicPr>
          <p:cNvPr id="9" name="Picture 8" descr="T:\DEPARTMENTS\Safety\_Safety Courses\Workplace Examinations\5_Pictures &amp; Videos\Sierrita 11.2.2015\Mill\DSCN096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972" y="3965588"/>
            <a:ext cx="3096648" cy="2100249"/>
          </a:xfrm>
          <a:prstGeom prst="rect">
            <a:avLst/>
          </a:prstGeom>
          <a:noFill/>
          <a:ln>
            <a:solidFill>
              <a:schemeClr val="tx1"/>
            </a:solidFill>
          </a:ln>
        </p:spPr>
      </p:pic>
    </p:spTree>
    <p:extLst>
      <p:ext uri="{BB962C8B-B14F-4D97-AF65-F5344CB8AC3E}">
        <p14:creationId xmlns:p14="http://schemas.microsoft.com/office/powerpoint/2010/main" val="2166408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35</a:t>
            </a:fld>
            <a:endParaRPr lang="en-US" dirty="0"/>
          </a:p>
        </p:txBody>
      </p:sp>
      <p:sp>
        <p:nvSpPr>
          <p:cNvPr id="4" name="Text Placeholder 3"/>
          <p:cNvSpPr>
            <a:spLocks noGrp="1"/>
          </p:cNvSpPr>
          <p:nvPr>
            <p:ph type="body" sz="quarter" idx="14"/>
          </p:nvPr>
        </p:nvSpPr>
        <p:spPr/>
        <p:txBody>
          <a:bodyPr/>
          <a:lstStyle/>
          <a:p>
            <a:pPr marL="0" indent="0">
              <a:buNone/>
            </a:pPr>
            <a:r>
              <a:rPr lang="en-US" dirty="0"/>
              <a:t>Ground Control</a:t>
            </a:r>
          </a:p>
          <a:p>
            <a:r>
              <a:rPr lang="en-US" dirty="0"/>
              <a:t>Common hazards spotted during a visual examination</a:t>
            </a:r>
          </a:p>
          <a:p>
            <a:pPr lvl="1"/>
            <a:r>
              <a:rPr lang="en-US" dirty="0"/>
              <a:t>Cracks</a:t>
            </a:r>
          </a:p>
          <a:p>
            <a:pPr lvl="1"/>
            <a:r>
              <a:rPr lang="en-US" dirty="0"/>
              <a:t>Raveling</a:t>
            </a:r>
          </a:p>
          <a:p>
            <a:pPr lvl="1"/>
            <a:r>
              <a:rPr lang="en-US" dirty="0"/>
              <a:t>Erosion</a:t>
            </a:r>
          </a:p>
          <a:p>
            <a:pPr lvl="1"/>
            <a:r>
              <a:rPr lang="en-US" dirty="0"/>
              <a:t>Water seepage</a:t>
            </a:r>
          </a:p>
          <a:p>
            <a:pPr lvl="1"/>
            <a:r>
              <a:rPr lang="en-US" dirty="0"/>
              <a:t>Bulging</a:t>
            </a:r>
          </a:p>
          <a:p>
            <a:pPr lvl="1"/>
            <a:endParaRPr lang="en-US" dirty="0"/>
          </a:p>
          <a:p>
            <a:pPr marL="0" indent="0">
              <a:buNone/>
            </a:pPr>
            <a:endParaRPr lang="en-US" dirty="0"/>
          </a:p>
        </p:txBody>
      </p:sp>
      <p:sp>
        <p:nvSpPr>
          <p:cNvPr id="5" name="Text Placeholder 4"/>
          <p:cNvSpPr>
            <a:spLocks noGrp="1"/>
          </p:cNvSpPr>
          <p:nvPr>
            <p:ph type="body" sz="quarter" idx="15"/>
          </p:nvPr>
        </p:nvSpPr>
        <p:spPr>
          <a:xfrm>
            <a:off x="628650" y="615474"/>
            <a:ext cx="6385214" cy="763746"/>
          </a:xfrm>
        </p:spPr>
        <p:txBody>
          <a:bodyPr>
            <a:noAutofit/>
          </a:bodyPr>
          <a:lstStyle/>
          <a:p>
            <a:r>
              <a:rPr lang="en-US" dirty="0"/>
              <a:t>General Hazard Identification</a:t>
            </a:r>
          </a:p>
        </p:txBody>
      </p:sp>
    </p:spTree>
    <p:extLst>
      <p:ext uri="{BB962C8B-B14F-4D97-AF65-F5344CB8AC3E}">
        <p14:creationId xmlns:p14="http://schemas.microsoft.com/office/powerpoint/2010/main" val="272167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36</a:t>
            </a:fld>
            <a:endParaRPr lang="en-US" dirty="0"/>
          </a:p>
        </p:txBody>
      </p:sp>
      <p:sp>
        <p:nvSpPr>
          <p:cNvPr id="4" name="Text Placeholder 3"/>
          <p:cNvSpPr>
            <a:spLocks noGrp="1"/>
          </p:cNvSpPr>
          <p:nvPr>
            <p:ph type="body" sz="quarter" idx="14"/>
          </p:nvPr>
        </p:nvSpPr>
        <p:spPr/>
        <p:txBody>
          <a:bodyPr/>
          <a:lstStyle/>
          <a:p>
            <a:pPr marL="0" indent="0">
              <a:buNone/>
            </a:pPr>
            <a:r>
              <a:rPr lang="en-US" dirty="0"/>
              <a:t>Ground Control</a:t>
            </a:r>
          </a:p>
          <a:p>
            <a:r>
              <a:rPr lang="en-US" dirty="0"/>
              <a:t>Some conditions that cause ground hazards</a:t>
            </a:r>
          </a:p>
          <a:p>
            <a:pPr lvl="1"/>
            <a:r>
              <a:rPr lang="en-US" dirty="0"/>
              <a:t>Burrowing wildlife</a:t>
            </a:r>
          </a:p>
          <a:p>
            <a:pPr lvl="1"/>
            <a:r>
              <a:rPr lang="en-US" dirty="0"/>
              <a:t>Weather</a:t>
            </a:r>
          </a:p>
          <a:p>
            <a:pPr lvl="1"/>
            <a:r>
              <a:rPr lang="en-US" dirty="0"/>
              <a:t>Root systems</a:t>
            </a:r>
          </a:p>
          <a:p>
            <a:pPr lvl="1"/>
            <a:r>
              <a:rPr lang="en-US" dirty="0"/>
              <a:t>Seismic activity</a:t>
            </a:r>
          </a:p>
          <a:p>
            <a:pPr lvl="1"/>
            <a:r>
              <a:rPr lang="en-US" dirty="0"/>
              <a:t>Change in slope stability</a:t>
            </a:r>
          </a:p>
          <a:p>
            <a:pPr lvl="1"/>
            <a:endParaRPr lang="en-US" dirty="0"/>
          </a:p>
          <a:p>
            <a:pPr marL="0" indent="0">
              <a:buNone/>
            </a:pPr>
            <a:endParaRPr lang="en-US" dirty="0"/>
          </a:p>
        </p:txBody>
      </p:sp>
      <p:sp>
        <p:nvSpPr>
          <p:cNvPr id="5" name="Text Placeholder 4"/>
          <p:cNvSpPr>
            <a:spLocks noGrp="1"/>
          </p:cNvSpPr>
          <p:nvPr>
            <p:ph type="body" sz="quarter" idx="15"/>
          </p:nvPr>
        </p:nvSpPr>
        <p:spPr>
          <a:xfrm>
            <a:off x="628650" y="615474"/>
            <a:ext cx="6416386" cy="763746"/>
          </a:xfrm>
        </p:spPr>
        <p:txBody>
          <a:bodyPr>
            <a:noAutofit/>
          </a:bodyPr>
          <a:lstStyle/>
          <a:p>
            <a:r>
              <a:rPr lang="en-US" dirty="0"/>
              <a:t>General Hazard Identification</a:t>
            </a:r>
          </a:p>
        </p:txBody>
      </p:sp>
    </p:spTree>
    <p:extLst>
      <p:ext uri="{BB962C8B-B14F-4D97-AF65-F5344CB8AC3E}">
        <p14:creationId xmlns:p14="http://schemas.microsoft.com/office/powerpoint/2010/main" val="14257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37</a:t>
            </a:fld>
            <a:endParaRPr lang="en-US" dirty="0"/>
          </a:p>
        </p:txBody>
      </p:sp>
      <p:sp>
        <p:nvSpPr>
          <p:cNvPr id="4" name="Text Placeholder 3"/>
          <p:cNvSpPr>
            <a:spLocks noGrp="1"/>
          </p:cNvSpPr>
          <p:nvPr>
            <p:ph type="body" sz="quarter" idx="14"/>
          </p:nvPr>
        </p:nvSpPr>
        <p:spPr/>
        <p:txBody>
          <a:bodyPr/>
          <a:lstStyle/>
          <a:p>
            <a:pPr marL="0" indent="0">
              <a:buNone/>
            </a:pPr>
            <a:r>
              <a:rPr lang="en-US" dirty="0"/>
              <a:t>Ground Control</a:t>
            </a:r>
          </a:p>
          <a:p>
            <a:r>
              <a:rPr lang="en-US" dirty="0"/>
              <a:t>Why inspect highwalls and benches?</a:t>
            </a:r>
          </a:p>
          <a:p>
            <a:pPr lvl="1"/>
            <a:r>
              <a:rPr lang="en-US" dirty="0"/>
              <a:t>Provide access routes throughout the mine</a:t>
            </a:r>
          </a:p>
          <a:p>
            <a:pPr lvl="1"/>
            <a:r>
              <a:rPr lang="en-US" dirty="0"/>
              <a:t>Benches catch rocks and other sliding materials</a:t>
            </a:r>
          </a:p>
        </p:txBody>
      </p:sp>
      <p:sp>
        <p:nvSpPr>
          <p:cNvPr id="5" name="Text Placeholder 4"/>
          <p:cNvSpPr>
            <a:spLocks noGrp="1"/>
          </p:cNvSpPr>
          <p:nvPr>
            <p:ph type="body" sz="quarter" idx="15"/>
          </p:nvPr>
        </p:nvSpPr>
        <p:spPr>
          <a:xfrm>
            <a:off x="628650" y="615474"/>
            <a:ext cx="6385214" cy="763746"/>
          </a:xfrm>
        </p:spPr>
        <p:txBody>
          <a:bodyPr>
            <a:noAutofit/>
          </a:bodyPr>
          <a:lstStyle/>
          <a:p>
            <a:r>
              <a:rPr lang="en-US" dirty="0"/>
              <a:t>General Hazard Identification</a:t>
            </a:r>
          </a:p>
        </p:txBody>
      </p:sp>
      <p:pic>
        <p:nvPicPr>
          <p:cNvPr id="7" name="Picture 6" descr="T:\DEPARTMENTS\Safety\_Safety Courses\Fundamentals Of Safety\5_Pictures &amp; Videos\Module 14 - Ground Control\morenci_pit_1121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346882"/>
            <a:ext cx="3916718" cy="2718956"/>
          </a:xfrm>
          <a:prstGeom prst="rect">
            <a:avLst/>
          </a:prstGeom>
          <a:noFill/>
          <a:ln>
            <a:solidFill>
              <a:schemeClr val="tx1"/>
            </a:solidFill>
          </a:ln>
        </p:spPr>
      </p:pic>
    </p:spTree>
    <p:extLst>
      <p:ext uri="{BB962C8B-B14F-4D97-AF65-F5344CB8AC3E}">
        <p14:creationId xmlns:p14="http://schemas.microsoft.com/office/powerpoint/2010/main" val="416710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38</a:t>
            </a:fld>
            <a:endParaRPr lang="en-US" dirty="0"/>
          </a:p>
        </p:txBody>
      </p:sp>
      <p:sp>
        <p:nvSpPr>
          <p:cNvPr id="4" name="Text Placeholder 3"/>
          <p:cNvSpPr>
            <a:spLocks noGrp="1"/>
          </p:cNvSpPr>
          <p:nvPr>
            <p:ph type="body" sz="quarter" idx="14"/>
          </p:nvPr>
        </p:nvSpPr>
        <p:spPr/>
        <p:txBody>
          <a:bodyPr/>
          <a:lstStyle/>
          <a:p>
            <a:pPr marL="0" indent="0">
              <a:buNone/>
            </a:pPr>
            <a:r>
              <a:rPr lang="en-US" dirty="0"/>
              <a:t>Ground Control</a:t>
            </a:r>
          </a:p>
          <a:p>
            <a:r>
              <a:rPr lang="en-US" dirty="0"/>
              <a:t>What are some concerns with working near stockpiles?</a:t>
            </a:r>
          </a:p>
          <a:p>
            <a:pPr lvl="1"/>
            <a:r>
              <a:rPr lang="en-US" dirty="0"/>
              <a:t>Undercutting</a:t>
            </a:r>
          </a:p>
          <a:p>
            <a:pPr lvl="1"/>
            <a:r>
              <a:rPr lang="en-US" dirty="0"/>
              <a:t>Engulfment</a:t>
            </a:r>
          </a:p>
        </p:txBody>
      </p:sp>
      <p:sp>
        <p:nvSpPr>
          <p:cNvPr id="5" name="Text Placeholder 4"/>
          <p:cNvSpPr>
            <a:spLocks noGrp="1"/>
          </p:cNvSpPr>
          <p:nvPr>
            <p:ph type="body" sz="quarter" idx="15"/>
          </p:nvPr>
        </p:nvSpPr>
        <p:spPr>
          <a:xfrm>
            <a:off x="628649" y="615474"/>
            <a:ext cx="6447559" cy="763746"/>
          </a:xfrm>
        </p:spPr>
        <p:txBody>
          <a:bodyPr>
            <a:noAutofit/>
          </a:bodyPr>
          <a:lstStyle/>
          <a:p>
            <a:r>
              <a:rPr lang="en-US" dirty="0"/>
              <a:t>General Hazard Identification</a:t>
            </a:r>
          </a:p>
        </p:txBody>
      </p:sp>
      <p:pic>
        <p:nvPicPr>
          <p:cNvPr id="7" name="Picture 6" descr="T:\DEPARTMENTS\Safety\_Safety Courses\Fundamentals Of Safety\5_Pictures &amp; Videos\Module 14 - Ground Control\stockpile_1121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096560"/>
            <a:ext cx="3887154" cy="2817195"/>
          </a:xfrm>
          <a:prstGeom prst="rect">
            <a:avLst/>
          </a:prstGeom>
          <a:noFill/>
          <a:ln>
            <a:solidFill>
              <a:schemeClr val="tx1"/>
            </a:solidFill>
          </a:ln>
        </p:spPr>
      </p:pic>
    </p:spTree>
    <p:extLst>
      <p:ext uri="{BB962C8B-B14F-4D97-AF65-F5344CB8AC3E}">
        <p14:creationId xmlns:p14="http://schemas.microsoft.com/office/powerpoint/2010/main" val="19245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39</a:t>
            </a:fld>
            <a:endParaRPr lang="en-US" dirty="0"/>
          </a:p>
        </p:txBody>
      </p:sp>
      <p:sp>
        <p:nvSpPr>
          <p:cNvPr id="4" name="Text Placeholder 3"/>
          <p:cNvSpPr>
            <a:spLocks noGrp="1"/>
          </p:cNvSpPr>
          <p:nvPr>
            <p:ph type="body" sz="quarter" idx="14"/>
          </p:nvPr>
        </p:nvSpPr>
        <p:spPr>
          <a:xfrm>
            <a:off x="628649" y="1379220"/>
            <a:ext cx="6236971" cy="4686618"/>
          </a:xfrm>
        </p:spPr>
        <p:txBody>
          <a:bodyPr/>
          <a:lstStyle/>
          <a:p>
            <a:pPr marL="0" indent="0">
              <a:buNone/>
            </a:pPr>
            <a:r>
              <a:rPr lang="en-US" dirty="0"/>
              <a:t>Ground Control</a:t>
            </a:r>
          </a:p>
          <a:p>
            <a:r>
              <a:rPr lang="en-US" dirty="0"/>
              <a:t>Berms and guardrails</a:t>
            </a:r>
          </a:p>
          <a:p>
            <a:pPr lvl="1"/>
            <a:r>
              <a:rPr lang="en-US" dirty="0"/>
              <a:t>Any section of road that has a drop off large enough for a vehicle to overturn</a:t>
            </a:r>
          </a:p>
          <a:p>
            <a:pPr lvl="1"/>
            <a:r>
              <a:rPr lang="en-US" dirty="0"/>
              <a:t>Height of guardrail/berm must be equal to or greater than the mid-axle height of the largest vehicle that travels that road</a:t>
            </a:r>
          </a:p>
        </p:txBody>
      </p:sp>
      <p:sp>
        <p:nvSpPr>
          <p:cNvPr id="5" name="Text Placeholder 4"/>
          <p:cNvSpPr>
            <a:spLocks noGrp="1"/>
          </p:cNvSpPr>
          <p:nvPr>
            <p:ph type="body" sz="quarter" idx="15"/>
          </p:nvPr>
        </p:nvSpPr>
        <p:spPr>
          <a:xfrm>
            <a:off x="628650" y="615474"/>
            <a:ext cx="6364432" cy="763746"/>
          </a:xfrm>
        </p:spPr>
        <p:txBody>
          <a:bodyPr>
            <a:noAutofit/>
          </a:bodyPr>
          <a:lstStyle/>
          <a:p>
            <a:r>
              <a:rPr lang="en-US" dirty="0"/>
              <a:t>General Hazard Identification</a:t>
            </a:r>
          </a:p>
        </p:txBody>
      </p:sp>
      <p:pic>
        <p:nvPicPr>
          <p:cNvPr id="8" name="Picture 7" descr="T:\DEPARTMENTS\Safety\_Safety Courses\Workplace Examinations\5_Pictures &amp; Videos\GA audit photos\Good\11-23-08_Audit_Photos 026.jpg"/>
          <p:cNvPicPr/>
          <p:nvPr/>
        </p:nvPicPr>
        <p:blipFill>
          <a:blip r:embed="rId3">
            <a:extLst>
              <a:ext uri="{28A0092B-C50C-407E-A947-70E740481C1C}">
                <a14:useLocalDpi xmlns:a14="http://schemas.microsoft.com/office/drawing/2010/main" val="0"/>
              </a:ext>
            </a:extLst>
          </a:blip>
          <a:srcRect/>
          <a:stretch>
            <a:fillRect/>
          </a:stretch>
        </p:blipFill>
        <p:spPr bwMode="auto">
          <a:xfrm>
            <a:off x="628649" y="3820220"/>
            <a:ext cx="3175000" cy="2245618"/>
          </a:xfrm>
          <a:prstGeom prst="rect">
            <a:avLst/>
          </a:prstGeom>
          <a:noFill/>
          <a:ln>
            <a:solidFill>
              <a:sysClr val="windowText" lastClr="000000"/>
            </a:solidFill>
          </a:ln>
        </p:spPr>
      </p:pic>
    </p:spTree>
    <p:extLst>
      <p:ext uri="{BB962C8B-B14F-4D97-AF65-F5344CB8AC3E}">
        <p14:creationId xmlns:p14="http://schemas.microsoft.com/office/powerpoint/2010/main" val="13172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WORKPLACE EXAMINATIONS – SFT FCX1015C</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4</a:t>
            </a:fld>
            <a:endParaRPr lang="en-US" dirty="0"/>
          </a:p>
        </p:txBody>
      </p:sp>
      <p:sp>
        <p:nvSpPr>
          <p:cNvPr id="4" name="Text Placeholder 3"/>
          <p:cNvSpPr>
            <a:spLocks noGrp="1"/>
          </p:cNvSpPr>
          <p:nvPr>
            <p:ph type="body" sz="quarter" idx="14"/>
          </p:nvPr>
        </p:nvSpPr>
        <p:spPr/>
        <p:txBody>
          <a:bodyPr/>
          <a:lstStyle/>
          <a:p>
            <a:pPr marL="0" lvl="0" indent="0">
              <a:buNone/>
            </a:pPr>
            <a:r>
              <a:rPr lang="en-US" i="1" dirty="0">
                <a:solidFill>
                  <a:prstClr val="black"/>
                </a:solidFill>
              </a:rPr>
              <a:t>“We start with looking after our workers’ welfare.”</a:t>
            </a:r>
          </a:p>
          <a:p>
            <a:pPr marL="0" lvl="0" indent="0" algn="ctr">
              <a:buNone/>
            </a:pPr>
            <a:r>
              <a:rPr lang="en-US" i="1" dirty="0">
                <a:solidFill>
                  <a:prstClr val="black"/>
                </a:solidFill>
              </a:rPr>
              <a:t>Richard C. </a:t>
            </a:r>
            <a:r>
              <a:rPr lang="en-US" i="1" dirty="0" err="1">
                <a:solidFill>
                  <a:prstClr val="black"/>
                </a:solidFill>
              </a:rPr>
              <a:t>Adkerson</a:t>
            </a:r>
            <a:endParaRPr lang="en-US" i="1"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marL="0" lvl="0" indent="0">
              <a:buNone/>
            </a:pPr>
            <a:r>
              <a:rPr lang="en-US" dirty="0">
                <a:solidFill>
                  <a:prstClr val="black"/>
                </a:solidFill>
              </a:rPr>
              <a:t>What does this mean to you?</a:t>
            </a:r>
          </a:p>
          <a:p>
            <a:endParaRPr lang="en-US" dirty="0"/>
          </a:p>
        </p:txBody>
      </p:sp>
      <p:sp>
        <p:nvSpPr>
          <p:cNvPr id="5" name="Text Placeholder 4"/>
          <p:cNvSpPr>
            <a:spLocks noGrp="1"/>
          </p:cNvSpPr>
          <p:nvPr>
            <p:ph type="body" sz="quarter" idx="15"/>
          </p:nvPr>
        </p:nvSpPr>
        <p:spPr/>
        <p:txBody>
          <a:bodyPr/>
          <a:lstStyle/>
          <a:p>
            <a:r>
              <a:rPr lang="en-US" dirty="0"/>
              <a:t>Quote</a:t>
            </a:r>
          </a:p>
        </p:txBody>
      </p:sp>
    </p:spTree>
    <p:extLst>
      <p:ext uri="{BB962C8B-B14F-4D97-AF65-F5344CB8AC3E}">
        <p14:creationId xmlns:p14="http://schemas.microsoft.com/office/powerpoint/2010/main" val="513917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lvl="0" indent="-457200">
              <a:buFont typeface="+mj-lt"/>
              <a:buAutoNum type="arabicPeriod"/>
            </a:pPr>
            <a:r>
              <a:rPr lang="en-US" dirty="0">
                <a:solidFill>
                  <a:prstClr val="black"/>
                </a:solidFill>
              </a:rPr>
              <a:t>Refer to the activity in the Student Guide (p.30).</a:t>
            </a:r>
          </a:p>
          <a:p>
            <a:pPr marL="457200" lvl="0" indent="-457200">
              <a:buFont typeface="+mj-lt"/>
              <a:buAutoNum type="arabicPeriod"/>
            </a:pPr>
            <a:r>
              <a:rPr lang="en-US" dirty="0">
                <a:solidFill>
                  <a:prstClr val="black"/>
                </a:solidFill>
              </a:rPr>
              <a:t>Take five minutes to identify if there are any hazards in the workplace.</a:t>
            </a:r>
          </a:p>
          <a:p>
            <a:pPr marL="457200" lvl="0" indent="-457200">
              <a:buFont typeface="+mj-lt"/>
              <a:buAutoNum type="arabicPeriod"/>
            </a:pPr>
            <a:r>
              <a:rPr lang="en-US" dirty="0">
                <a:solidFill>
                  <a:prstClr val="black"/>
                </a:solidFill>
              </a:rPr>
              <a:t>Be prepared to share your findings.</a:t>
            </a:r>
          </a:p>
          <a:p>
            <a:pPr marL="457200" lvl="0" indent="-457200">
              <a:buFont typeface="+mj-lt"/>
              <a:buAutoNum type="arabicPeriod"/>
            </a:pPr>
            <a:r>
              <a:rPr lang="en-US" dirty="0">
                <a:solidFill>
                  <a:prstClr val="black"/>
                </a:solidFill>
              </a:rPr>
              <a:t>Review the answers as a class.</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40</a:t>
            </a:fld>
            <a:endParaRPr lang="en-US" dirty="0"/>
          </a:p>
        </p:txBody>
      </p:sp>
      <p:sp>
        <p:nvSpPr>
          <p:cNvPr id="2" name="Rectangle 1"/>
          <p:cNvSpPr/>
          <p:nvPr/>
        </p:nvSpPr>
        <p:spPr>
          <a:xfrm>
            <a:off x="7315201" y="0"/>
            <a:ext cx="1828800"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3</a:t>
            </a:r>
          </a:p>
        </p:txBody>
      </p:sp>
      <p:sp>
        <p:nvSpPr>
          <p:cNvPr id="8"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
        <p:nvSpPr>
          <p:cNvPr id="9" name="Text Placeholder 4"/>
          <p:cNvSpPr>
            <a:spLocks noGrp="1"/>
          </p:cNvSpPr>
          <p:nvPr>
            <p:ph type="body" sz="quarter" idx="15"/>
          </p:nvPr>
        </p:nvSpPr>
        <p:spPr/>
        <p:txBody>
          <a:bodyPr>
            <a:noAutofit/>
          </a:bodyPr>
          <a:lstStyle/>
          <a:p>
            <a:r>
              <a:rPr lang="en-US" dirty="0"/>
              <a:t>Hazards in the Workplace</a:t>
            </a:r>
          </a:p>
        </p:txBody>
      </p:sp>
    </p:spTree>
    <p:extLst>
      <p:ext uri="{BB962C8B-B14F-4D97-AF65-F5344CB8AC3E}">
        <p14:creationId xmlns:p14="http://schemas.microsoft.com/office/powerpoint/2010/main" val="2481734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41</a:t>
            </a:fld>
            <a:endParaRPr lang="en-US" dirty="0"/>
          </a:p>
        </p:txBody>
      </p:sp>
      <p:sp>
        <p:nvSpPr>
          <p:cNvPr id="4" name="Text Placeholder 3"/>
          <p:cNvSpPr>
            <a:spLocks noGrp="1"/>
          </p:cNvSpPr>
          <p:nvPr>
            <p:ph type="body" sz="quarter" idx="14"/>
          </p:nvPr>
        </p:nvSpPr>
        <p:spPr/>
        <p:txBody>
          <a:bodyPr/>
          <a:lstStyle/>
          <a:p>
            <a:pPr marL="0" indent="0">
              <a:buNone/>
            </a:pPr>
            <a:r>
              <a:rPr lang="en-US" dirty="0"/>
              <a:t>#1</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7" name="Picture 6" descr="T:\DEPARTMENTS\Safety\_Safety Courses\Workplace Examinations\5_Pictures &amp; Videos\Gregs photos\DSCN018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819922"/>
            <a:ext cx="6171646" cy="4370375"/>
          </a:xfrm>
          <a:prstGeom prst="rect">
            <a:avLst/>
          </a:prstGeom>
          <a:noFill/>
          <a:ln>
            <a:solidFill>
              <a:schemeClr val="tx1"/>
            </a:solidFill>
          </a:ln>
        </p:spPr>
      </p:pic>
    </p:spTree>
    <p:extLst>
      <p:ext uri="{BB962C8B-B14F-4D97-AF65-F5344CB8AC3E}">
        <p14:creationId xmlns:p14="http://schemas.microsoft.com/office/powerpoint/2010/main" val="1652206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42</a:t>
            </a:fld>
            <a:endParaRPr lang="en-US" dirty="0"/>
          </a:p>
        </p:txBody>
      </p:sp>
      <p:sp>
        <p:nvSpPr>
          <p:cNvPr id="4" name="Text Placeholder 3"/>
          <p:cNvSpPr>
            <a:spLocks noGrp="1"/>
          </p:cNvSpPr>
          <p:nvPr>
            <p:ph type="body" sz="quarter" idx="14"/>
          </p:nvPr>
        </p:nvSpPr>
        <p:spPr/>
        <p:txBody>
          <a:bodyPr/>
          <a:lstStyle/>
          <a:p>
            <a:pPr marL="0" indent="0">
              <a:buNone/>
            </a:pPr>
            <a:r>
              <a:rPr lang="en-US" dirty="0"/>
              <a:t>#2</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8" name="Picture 7" descr="T:\DEPARTMENTS\Safety\_Safety Courses\Workplace Examinations\5_Pictures &amp; Videos\Gregs photos\20130703_084854.jpg"/>
          <p:cNvPicPr/>
          <p:nvPr/>
        </p:nvPicPr>
        <p:blipFill rotWithShape="1">
          <a:blip r:embed="rId3" cstate="print">
            <a:extLst>
              <a:ext uri="{28A0092B-C50C-407E-A947-70E740481C1C}">
                <a14:useLocalDpi xmlns:a14="http://schemas.microsoft.com/office/drawing/2010/main" val="0"/>
              </a:ext>
            </a:extLst>
          </a:blip>
          <a:srcRect l="104" t="13029" r="-104" b="21824"/>
          <a:stretch/>
        </p:blipFill>
        <p:spPr bwMode="auto">
          <a:xfrm>
            <a:off x="628649" y="1828799"/>
            <a:ext cx="6150713" cy="436149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7372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43</a:t>
            </a:fld>
            <a:endParaRPr lang="en-US" dirty="0"/>
          </a:p>
        </p:txBody>
      </p:sp>
      <p:sp>
        <p:nvSpPr>
          <p:cNvPr id="4" name="Text Placeholder 3"/>
          <p:cNvSpPr>
            <a:spLocks noGrp="1"/>
          </p:cNvSpPr>
          <p:nvPr>
            <p:ph type="body" sz="quarter" idx="14"/>
          </p:nvPr>
        </p:nvSpPr>
        <p:spPr/>
        <p:txBody>
          <a:bodyPr/>
          <a:lstStyle/>
          <a:p>
            <a:pPr marL="0" indent="0">
              <a:buNone/>
            </a:pPr>
            <a:r>
              <a:rPr lang="en-US" dirty="0"/>
              <a:t>#3</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1811046"/>
            <a:ext cx="6249283" cy="4379252"/>
          </a:xfrm>
          <a:prstGeom prst="rect">
            <a:avLst/>
          </a:prstGeom>
          <a:ln>
            <a:solidFill>
              <a:schemeClr val="tx1"/>
            </a:solidFill>
          </a:ln>
        </p:spPr>
      </p:pic>
    </p:spTree>
    <p:extLst>
      <p:ext uri="{BB962C8B-B14F-4D97-AF65-F5344CB8AC3E}">
        <p14:creationId xmlns:p14="http://schemas.microsoft.com/office/powerpoint/2010/main" val="215815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44</a:t>
            </a:fld>
            <a:endParaRPr lang="en-US" dirty="0"/>
          </a:p>
        </p:txBody>
      </p:sp>
      <p:sp>
        <p:nvSpPr>
          <p:cNvPr id="4" name="Text Placeholder 3"/>
          <p:cNvSpPr>
            <a:spLocks noGrp="1"/>
          </p:cNvSpPr>
          <p:nvPr>
            <p:ph type="body" sz="quarter" idx="14"/>
          </p:nvPr>
        </p:nvSpPr>
        <p:spPr/>
        <p:txBody>
          <a:bodyPr/>
          <a:lstStyle/>
          <a:p>
            <a:pPr marL="0" indent="0">
              <a:buNone/>
            </a:pPr>
            <a:r>
              <a:rPr lang="en-US" dirty="0"/>
              <a:t>#4</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04" r="3457"/>
          <a:stretch/>
        </p:blipFill>
        <p:spPr>
          <a:xfrm>
            <a:off x="628649" y="1844701"/>
            <a:ext cx="6236971" cy="4312894"/>
          </a:xfrm>
          <a:prstGeom prst="rect">
            <a:avLst/>
          </a:prstGeom>
          <a:ln>
            <a:solidFill>
              <a:schemeClr val="tx1"/>
            </a:solidFill>
          </a:ln>
        </p:spPr>
      </p:pic>
    </p:spTree>
    <p:extLst>
      <p:ext uri="{BB962C8B-B14F-4D97-AF65-F5344CB8AC3E}">
        <p14:creationId xmlns:p14="http://schemas.microsoft.com/office/powerpoint/2010/main" val="363822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45</a:t>
            </a:fld>
            <a:endParaRPr lang="en-US" dirty="0"/>
          </a:p>
        </p:txBody>
      </p:sp>
      <p:sp>
        <p:nvSpPr>
          <p:cNvPr id="4" name="Text Placeholder 3"/>
          <p:cNvSpPr>
            <a:spLocks noGrp="1"/>
          </p:cNvSpPr>
          <p:nvPr>
            <p:ph type="body" sz="quarter" idx="14"/>
          </p:nvPr>
        </p:nvSpPr>
        <p:spPr/>
        <p:txBody>
          <a:bodyPr/>
          <a:lstStyle/>
          <a:p>
            <a:pPr marL="0" indent="0">
              <a:buNone/>
            </a:pPr>
            <a:r>
              <a:rPr lang="en-US" dirty="0"/>
              <a:t>#5</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8" name="Picture 7" descr="T:\DEPARTMENTS\Safety\_Safety Courses\Workplace Examinations\5_Pictures &amp; Videos\Gregs photos\DSCN02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1855433"/>
            <a:ext cx="6236971" cy="4334864"/>
          </a:xfrm>
          <a:prstGeom prst="rect">
            <a:avLst/>
          </a:prstGeom>
          <a:noFill/>
          <a:ln>
            <a:solidFill>
              <a:schemeClr val="tx1"/>
            </a:solidFill>
          </a:ln>
        </p:spPr>
      </p:pic>
    </p:spTree>
    <p:extLst>
      <p:ext uri="{BB962C8B-B14F-4D97-AF65-F5344CB8AC3E}">
        <p14:creationId xmlns:p14="http://schemas.microsoft.com/office/powerpoint/2010/main" val="2125053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46</a:t>
            </a:fld>
            <a:endParaRPr lang="en-US" dirty="0"/>
          </a:p>
        </p:txBody>
      </p:sp>
      <p:sp>
        <p:nvSpPr>
          <p:cNvPr id="4" name="Text Placeholder 3"/>
          <p:cNvSpPr>
            <a:spLocks noGrp="1"/>
          </p:cNvSpPr>
          <p:nvPr>
            <p:ph type="body" sz="quarter" idx="14"/>
          </p:nvPr>
        </p:nvSpPr>
        <p:spPr/>
        <p:txBody>
          <a:bodyPr/>
          <a:lstStyle/>
          <a:p>
            <a:pPr marL="0" indent="0">
              <a:buNone/>
            </a:pPr>
            <a:r>
              <a:rPr lang="en-US" dirty="0"/>
              <a:t>#6</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165"/>
          <a:stretch/>
        </p:blipFill>
        <p:spPr>
          <a:xfrm>
            <a:off x="628649" y="1846555"/>
            <a:ext cx="6236971" cy="4311040"/>
          </a:xfrm>
          <a:prstGeom prst="rect">
            <a:avLst/>
          </a:prstGeom>
          <a:ln>
            <a:solidFill>
              <a:schemeClr val="tx1"/>
            </a:solidFill>
          </a:ln>
        </p:spPr>
      </p:pic>
    </p:spTree>
    <p:extLst>
      <p:ext uri="{BB962C8B-B14F-4D97-AF65-F5344CB8AC3E}">
        <p14:creationId xmlns:p14="http://schemas.microsoft.com/office/powerpoint/2010/main" val="2575441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47</a:t>
            </a:fld>
            <a:endParaRPr lang="en-US" dirty="0"/>
          </a:p>
        </p:txBody>
      </p:sp>
      <p:sp>
        <p:nvSpPr>
          <p:cNvPr id="4" name="Text Placeholder 3"/>
          <p:cNvSpPr>
            <a:spLocks noGrp="1"/>
          </p:cNvSpPr>
          <p:nvPr>
            <p:ph type="body" sz="quarter" idx="14"/>
          </p:nvPr>
        </p:nvSpPr>
        <p:spPr/>
        <p:txBody>
          <a:bodyPr/>
          <a:lstStyle/>
          <a:p>
            <a:pPr marL="0" indent="0">
              <a:buNone/>
            </a:pPr>
            <a:r>
              <a:rPr lang="en-US" dirty="0"/>
              <a:t>#7</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8" name="Picture 7" descr="T:\DEPARTMENTS\Safety\_Safety Courses\Workplace Examinations\5_Pictures &amp; Videos\Gregs photos\DSCN0477.JPG"/>
          <p:cNvPicPr/>
          <p:nvPr/>
        </p:nvPicPr>
        <p:blipFill rotWithShape="1">
          <a:blip r:embed="rId3" cstate="print">
            <a:extLst>
              <a:ext uri="{28A0092B-C50C-407E-A947-70E740481C1C}">
                <a14:useLocalDpi xmlns:a14="http://schemas.microsoft.com/office/drawing/2010/main" val="0"/>
              </a:ext>
            </a:extLst>
          </a:blip>
          <a:srcRect l="6692"/>
          <a:stretch/>
        </p:blipFill>
        <p:spPr bwMode="auto">
          <a:xfrm>
            <a:off x="628649" y="1846555"/>
            <a:ext cx="6160131" cy="4311040"/>
          </a:xfrm>
          <a:prstGeom prst="rect">
            <a:avLst/>
          </a:prstGeom>
          <a:noFill/>
          <a:ln>
            <a:solidFill>
              <a:sysClr val="windowText" lastClr="000000"/>
            </a:solidFill>
          </a:ln>
        </p:spPr>
      </p:pic>
    </p:spTree>
    <p:extLst>
      <p:ext uri="{BB962C8B-B14F-4D97-AF65-F5344CB8AC3E}">
        <p14:creationId xmlns:p14="http://schemas.microsoft.com/office/powerpoint/2010/main" val="4060241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48</a:t>
            </a:fld>
            <a:endParaRPr lang="en-US" dirty="0"/>
          </a:p>
        </p:txBody>
      </p:sp>
      <p:sp>
        <p:nvSpPr>
          <p:cNvPr id="4" name="Text Placeholder 3"/>
          <p:cNvSpPr>
            <a:spLocks noGrp="1"/>
          </p:cNvSpPr>
          <p:nvPr>
            <p:ph type="body" sz="quarter" idx="14"/>
          </p:nvPr>
        </p:nvSpPr>
        <p:spPr/>
        <p:txBody>
          <a:bodyPr/>
          <a:lstStyle/>
          <a:p>
            <a:pPr marL="0" indent="0">
              <a:buNone/>
            </a:pPr>
            <a:r>
              <a:rPr lang="en-US" dirty="0"/>
              <a:t>#8</a:t>
            </a:r>
          </a:p>
        </p:txBody>
      </p:sp>
      <p:sp>
        <p:nvSpPr>
          <p:cNvPr id="5" name="Text Placeholder 4"/>
          <p:cNvSpPr>
            <a:spLocks noGrp="1"/>
          </p:cNvSpPr>
          <p:nvPr>
            <p:ph type="body" sz="quarter" idx="15"/>
          </p:nvPr>
        </p:nvSpPr>
        <p:spPr/>
        <p:txBody>
          <a:bodyPr>
            <a:noAutofit/>
          </a:bodyPr>
          <a:lstStyle/>
          <a:p>
            <a:r>
              <a:rPr lang="en-US" dirty="0"/>
              <a:t>Hazards in the Workplace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009"/>
          <a:stretch/>
        </p:blipFill>
        <p:spPr>
          <a:xfrm>
            <a:off x="628649" y="1873188"/>
            <a:ext cx="6236971" cy="4284407"/>
          </a:xfrm>
          <a:prstGeom prst="rect">
            <a:avLst/>
          </a:prstGeom>
          <a:ln>
            <a:solidFill>
              <a:schemeClr val="tx1"/>
            </a:solidFill>
          </a:ln>
        </p:spPr>
      </p:pic>
    </p:spTree>
    <p:extLst>
      <p:ext uri="{BB962C8B-B14F-4D97-AF65-F5344CB8AC3E}">
        <p14:creationId xmlns:p14="http://schemas.microsoft.com/office/powerpoint/2010/main" val="228090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49</a:t>
            </a:fld>
            <a:endParaRPr lang="en-US" dirty="0"/>
          </a:p>
        </p:txBody>
      </p:sp>
      <p:sp>
        <p:nvSpPr>
          <p:cNvPr id="4" name="Text Placeholder 3"/>
          <p:cNvSpPr>
            <a:spLocks noGrp="1"/>
          </p:cNvSpPr>
          <p:nvPr>
            <p:ph type="body" sz="quarter" idx="14"/>
          </p:nvPr>
        </p:nvSpPr>
        <p:spPr/>
        <p:txBody>
          <a:bodyPr/>
          <a:lstStyle/>
          <a:p>
            <a:pPr marL="0" indent="0">
              <a:buNone/>
            </a:pPr>
            <a:endParaRPr lang="en-US" dirty="0"/>
          </a:p>
          <a:p>
            <a:endParaRPr lang="en-US" dirty="0"/>
          </a:p>
        </p:txBody>
      </p:sp>
      <p:sp>
        <p:nvSpPr>
          <p:cNvPr id="5" name="Text Placeholder 4"/>
          <p:cNvSpPr>
            <a:spLocks noGrp="1"/>
          </p:cNvSpPr>
          <p:nvPr>
            <p:ph type="body" sz="quarter" idx="15"/>
          </p:nvPr>
        </p:nvSpPr>
        <p:spPr/>
        <p:txBody>
          <a:bodyPr>
            <a:normAutofit/>
          </a:bodyPr>
          <a:lstStyle/>
          <a:p>
            <a:r>
              <a:rPr lang="en-US" dirty="0"/>
              <a:t>Video</a:t>
            </a:r>
          </a:p>
        </p:txBody>
      </p:sp>
      <p:pic>
        <p:nvPicPr>
          <p:cNvPr id="7" name="Picture 6">
            <a:hlinkClick r:id="rId3"/>
          </p:cNvPr>
          <p:cNvPicPr>
            <a:picLocks noChangeAspect="1"/>
          </p:cNvPicPr>
          <p:nvPr/>
        </p:nvPicPr>
        <p:blipFill>
          <a:blip r:embed="rId4"/>
          <a:stretch>
            <a:fillRect/>
          </a:stretch>
        </p:blipFill>
        <p:spPr>
          <a:xfrm>
            <a:off x="1210740" y="1774278"/>
            <a:ext cx="5555054" cy="3657600"/>
          </a:xfrm>
          <a:prstGeom prst="rect">
            <a:avLst/>
          </a:prstGeom>
        </p:spPr>
      </p:pic>
    </p:spTree>
    <p:extLst>
      <p:ext uri="{BB962C8B-B14F-4D97-AF65-F5344CB8AC3E}">
        <p14:creationId xmlns:p14="http://schemas.microsoft.com/office/powerpoint/2010/main" val="153093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6" name="Text Placeholder 5"/>
          <p:cNvSpPr>
            <a:spLocks noGrp="1"/>
          </p:cNvSpPr>
          <p:nvPr>
            <p:ph type="body" sz="quarter" idx="14"/>
          </p:nvPr>
        </p:nvSpPr>
        <p:spPr/>
        <p:txBody>
          <a:bodyPr/>
          <a:lstStyle/>
          <a:p>
            <a:pPr marL="0" indent="0">
              <a:spcBef>
                <a:spcPts val="600"/>
              </a:spcBef>
              <a:spcAft>
                <a:spcPts val="600"/>
              </a:spcAft>
              <a:buNone/>
            </a:pPr>
            <a:r>
              <a:rPr lang="en-US" b="1" dirty="0"/>
              <a:t>Module 1:</a:t>
            </a:r>
            <a:r>
              <a:rPr lang="en-US" dirty="0"/>
              <a:t>  Workplace Examination Compliance</a:t>
            </a:r>
          </a:p>
          <a:p>
            <a:pPr marL="214313" indent="-214313">
              <a:spcBef>
                <a:spcPts val="600"/>
              </a:spcBef>
              <a:spcAft>
                <a:spcPts val="600"/>
              </a:spcAft>
            </a:pPr>
            <a:r>
              <a:rPr lang="en-US" dirty="0"/>
              <a:t>Upon completion of this module, the student will be able to:</a:t>
            </a:r>
          </a:p>
          <a:p>
            <a:pPr marL="800100" lvl="1" indent="-342900">
              <a:spcBef>
                <a:spcPts val="600"/>
              </a:spcBef>
              <a:spcAft>
                <a:spcPts val="600"/>
              </a:spcAft>
            </a:pPr>
            <a:r>
              <a:rPr lang="en-US" dirty="0"/>
              <a:t>Explain the purpose of workplace examinations </a:t>
            </a:r>
          </a:p>
          <a:p>
            <a:pPr marL="800100" lvl="1" indent="-342900">
              <a:spcBef>
                <a:spcPts val="600"/>
              </a:spcBef>
              <a:spcAft>
                <a:spcPts val="600"/>
              </a:spcAft>
            </a:pPr>
            <a:r>
              <a:rPr lang="en-US" dirty="0"/>
              <a:t>Describe the qualifications and training necessary to conduct one</a:t>
            </a:r>
          </a:p>
          <a:p>
            <a:pPr marL="0" indent="0">
              <a:spcBef>
                <a:spcPts val="600"/>
              </a:spcBef>
              <a:spcAft>
                <a:spcPts val="600"/>
              </a:spcAft>
              <a:buNone/>
            </a:pPr>
            <a:r>
              <a:rPr lang="en-US" b="1" dirty="0"/>
              <a:t>Module 2:</a:t>
            </a:r>
            <a:r>
              <a:rPr lang="en-US" dirty="0"/>
              <a:t>  General Hazard Identification</a:t>
            </a:r>
          </a:p>
          <a:p>
            <a:pPr marL="214313" indent="-214313">
              <a:spcBef>
                <a:spcPts val="600"/>
              </a:spcBef>
              <a:spcAft>
                <a:spcPts val="600"/>
              </a:spcAft>
            </a:pPr>
            <a:r>
              <a:rPr lang="en-US" dirty="0"/>
              <a:t>Upon completion of this module, the student will be able to:</a:t>
            </a:r>
          </a:p>
          <a:p>
            <a:pPr marL="800100" lvl="1" indent="-342900">
              <a:spcBef>
                <a:spcPts val="600"/>
              </a:spcBef>
              <a:spcAft>
                <a:spcPts val="600"/>
              </a:spcAft>
            </a:pPr>
            <a:r>
              <a:rPr lang="en-US" dirty="0"/>
              <a:t>Conduct a workplace examination by assessing a scenario for general hazards </a:t>
            </a:r>
          </a:p>
          <a:p>
            <a:pPr marL="0" indent="0">
              <a:spcBef>
                <a:spcPts val="600"/>
              </a:spcBef>
              <a:spcAft>
                <a:spcPts val="600"/>
              </a:spcAft>
              <a:buNone/>
            </a:pPr>
            <a:endParaRPr lang="en-US" dirty="0"/>
          </a:p>
          <a:p>
            <a:pPr marL="0" indent="0">
              <a:buNone/>
            </a:pPr>
            <a:endParaRPr lang="en-US" dirty="0"/>
          </a:p>
        </p:txBody>
      </p:sp>
      <p:sp>
        <p:nvSpPr>
          <p:cNvPr id="7" name="Text Placeholder 6"/>
          <p:cNvSpPr>
            <a:spLocks noGrp="1"/>
          </p:cNvSpPr>
          <p:nvPr>
            <p:ph type="body" sz="quarter" idx="15"/>
          </p:nvPr>
        </p:nvSpPr>
        <p:spPr/>
        <p:txBody>
          <a:bodyPr/>
          <a:lstStyle/>
          <a:p>
            <a:r>
              <a:rPr lang="en-US" dirty="0"/>
              <a:t>Learning Objectives</a:t>
            </a:r>
          </a:p>
        </p:txBody>
      </p:sp>
      <p:sp>
        <p:nvSpPr>
          <p:cNvPr id="12"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7</a:t>
            </a:r>
          </a:p>
        </p:txBody>
      </p:sp>
    </p:spTree>
    <p:extLst>
      <p:ext uri="{BB962C8B-B14F-4D97-AF65-F5344CB8AC3E}">
        <p14:creationId xmlns:p14="http://schemas.microsoft.com/office/powerpoint/2010/main" val="1386858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49" y="1379220"/>
            <a:ext cx="6686551" cy="4686618"/>
          </a:xfrm>
        </p:spPr>
        <p:txBody>
          <a:bodyPr/>
          <a:lstStyle/>
          <a:p>
            <a:pPr marL="0" indent="0">
              <a:buNone/>
            </a:pPr>
            <a:r>
              <a:rPr lang="en-US" b="1" dirty="0"/>
              <a:t>Directions</a:t>
            </a:r>
          </a:p>
          <a:p>
            <a:pPr marL="457200" lvl="0" indent="-457200">
              <a:buFont typeface="+mj-lt"/>
              <a:buAutoNum type="arabicPeriod"/>
            </a:pPr>
            <a:r>
              <a:rPr lang="en-US" dirty="0">
                <a:solidFill>
                  <a:prstClr val="black"/>
                </a:solidFill>
              </a:rPr>
              <a:t>Facilitator will divide the class into small groups.</a:t>
            </a:r>
          </a:p>
          <a:p>
            <a:pPr marL="457200" lvl="0" indent="-457200">
              <a:buFont typeface="+mj-lt"/>
              <a:buAutoNum type="arabicPeriod"/>
            </a:pPr>
            <a:r>
              <a:rPr lang="en-US" dirty="0">
                <a:solidFill>
                  <a:prstClr val="black"/>
                </a:solidFill>
              </a:rPr>
              <a:t>Each group will receive an assigned hazard topic (Equipment, guards, housekeeping, electrical, emergency preparedness, travelways/escapeways, or ground control).</a:t>
            </a:r>
          </a:p>
          <a:p>
            <a:pPr marL="457200" lvl="0" indent="-457200">
              <a:buFont typeface="+mj-lt"/>
              <a:buAutoNum type="arabicPeriod"/>
            </a:pPr>
            <a:r>
              <a:rPr lang="en-US" dirty="0">
                <a:solidFill>
                  <a:prstClr val="black"/>
                </a:solidFill>
              </a:rPr>
              <a:t>Take ten minutes to research and prepare talking points about your hazard topic.  Use the worksheet in the Student Guide (p.34). </a:t>
            </a:r>
          </a:p>
          <a:p>
            <a:pPr marL="457200" indent="-457200">
              <a:buFont typeface="+mj-lt"/>
              <a:buAutoNum type="arabicPeriod"/>
            </a:pPr>
            <a:r>
              <a:rPr lang="en-US" dirty="0">
                <a:solidFill>
                  <a:prstClr val="black"/>
                </a:solidFill>
              </a:rPr>
              <a:t>Teach your topic back to the class. </a:t>
            </a:r>
            <a:r>
              <a:rPr lang="en-US" i="1" dirty="0">
                <a:solidFill>
                  <a:prstClr val="black"/>
                </a:solidFill>
              </a:rPr>
              <a:t>What do you want your classmates to understand about this topic?  What are some key concepts? How can you apply this topic to your workplace?</a:t>
            </a:r>
          </a:p>
          <a:p>
            <a:pPr marL="457200" lvl="0" indent="-457200">
              <a:buFont typeface="+mj-lt"/>
              <a:buAutoNum type="arabicPeriod"/>
            </a:pPr>
            <a:endParaRPr lang="en-US" dirty="0">
              <a:solidFill>
                <a:prstClr val="black"/>
              </a:solidFill>
            </a:endParaRPr>
          </a:p>
        </p:txBody>
      </p:sp>
      <p:sp>
        <p:nvSpPr>
          <p:cNvPr id="5" name="Text Placeholder 4"/>
          <p:cNvSpPr>
            <a:spLocks noGrp="1"/>
          </p:cNvSpPr>
          <p:nvPr>
            <p:ph type="body" sz="quarter" idx="15"/>
          </p:nvPr>
        </p:nvSpPr>
        <p:spPr>
          <a:xfrm>
            <a:off x="551156" y="297759"/>
            <a:ext cx="6699876" cy="763746"/>
          </a:xfrm>
          <a:solidFill>
            <a:schemeClr val="bg1"/>
          </a:solidFill>
        </p:spPr>
        <p:txBody>
          <a:bodyPr>
            <a:noAutofit/>
          </a:bodyPr>
          <a:lstStyle/>
          <a:p>
            <a:endParaRPr lang="en-US" sz="1600" dirty="0"/>
          </a:p>
          <a:p>
            <a:r>
              <a:rPr lang="en-US" dirty="0"/>
              <a:t>Teach Me</a:t>
            </a:r>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50</a:t>
            </a:fld>
            <a:endParaRPr lang="en-US" dirty="0"/>
          </a:p>
        </p:txBody>
      </p:sp>
      <p:sp>
        <p:nvSpPr>
          <p:cNvPr id="2" name="Rectangle 1"/>
          <p:cNvSpPr/>
          <p:nvPr/>
        </p:nvSpPr>
        <p:spPr>
          <a:xfrm>
            <a:off x="7251033" y="0"/>
            <a:ext cx="1892968"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Activity 4</a:t>
            </a:r>
          </a:p>
        </p:txBody>
      </p:sp>
      <p:sp>
        <p:nvSpPr>
          <p:cNvPr id="8"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2502817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51</a:t>
            </a:fld>
            <a:endParaRPr lang="en-US" dirty="0"/>
          </a:p>
        </p:txBody>
      </p:sp>
      <p:sp>
        <p:nvSpPr>
          <p:cNvPr id="4" name="Text Placeholder 3"/>
          <p:cNvSpPr>
            <a:spLocks noGrp="1"/>
          </p:cNvSpPr>
          <p:nvPr>
            <p:ph type="body" sz="quarter" idx="14"/>
          </p:nvPr>
        </p:nvSpPr>
        <p:spPr/>
        <p:txBody>
          <a:bodyPr/>
          <a:lstStyle/>
          <a:p>
            <a:r>
              <a:rPr lang="en-US" dirty="0"/>
              <a:t>How will this module impact your future workplace examinations?</a:t>
            </a:r>
          </a:p>
          <a:p>
            <a:r>
              <a:rPr lang="en-US" dirty="0"/>
              <a:t>What information surprised you?</a:t>
            </a:r>
          </a:p>
          <a:p>
            <a:endParaRPr lang="en-US" dirty="0"/>
          </a:p>
          <a:p>
            <a:endParaRPr lang="en-US" dirty="0"/>
          </a:p>
        </p:txBody>
      </p:sp>
      <p:sp>
        <p:nvSpPr>
          <p:cNvPr id="5" name="Text Placeholder 4"/>
          <p:cNvSpPr>
            <a:spLocks noGrp="1"/>
          </p:cNvSpPr>
          <p:nvPr>
            <p:ph type="body" sz="quarter" idx="15"/>
          </p:nvPr>
        </p:nvSpPr>
        <p:spPr/>
        <p:txBody>
          <a:bodyPr/>
          <a:lstStyle/>
          <a:p>
            <a:r>
              <a:rPr lang="en-US" dirty="0"/>
              <a:t>Debrief</a:t>
            </a:r>
          </a:p>
        </p:txBody>
      </p:sp>
    </p:spTree>
    <p:extLst>
      <p:ext uri="{BB962C8B-B14F-4D97-AF65-F5344CB8AC3E}">
        <p14:creationId xmlns:p14="http://schemas.microsoft.com/office/powerpoint/2010/main" val="257967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52</a:t>
            </a:fld>
            <a:endParaRPr lang="en-US" dirty="0"/>
          </a:p>
        </p:txBody>
      </p:sp>
      <p:sp>
        <p:nvSpPr>
          <p:cNvPr id="4" name="Text Placeholder 3"/>
          <p:cNvSpPr>
            <a:spLocks noGrp="1"/>
          </p:cNvSpPr>
          <p:nvPr>
            <p:ph type="body" sz="quarter" idx="14"/>
          </p:nvPr>
        </p:nvSpPr>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solidFill>
                  <a:prstClr val="black"/>
                </a:solidFill>
              </a:rPr>
              <a:t>Refer to the Quiz in the Student Guide (p.35).</a:t>
            </a:r>
          </a:p>
          <a:p>
            <a:pPr marL="457200" lvl="0" indent="-457200">
              <a:buFont typeface="+mj-lt"/>
              <a:buAutoNum type="arabicPeriod"/>
            </a:pPr>
            <a:r>
              <a:rPr lang="en-US" dirty="0">
                <a:solidFill>
                  <a:prstClr val="black"/>
                </a:solidFill>
              </a:rPr>
              <a:t>Take five minutes to complete.</a:t>
            </a:r>
          </a:p>
          <a:p>
            <a:pPr marL="457200" lvl="0" indent="-457200">
              <a:buFont typeface="+mj-lt"/>
              <a:buAutoNum type="arabicPeriod"/>
            </a:pPr>
            <a:r>
              <a:rPr lang="en-US" dirty="0">
                <a:solidFill>
                  <a:prstClr val="black"/>
                </a:solidFill>
              </a:rPr>
              <a:t>Review the answers as a class.</a:t>
            </a:r>
          </a:p>
          <a:p>
            <a:pPr marL="0" indent="0">
              <a:buNone/>
            </a:pPr>
            <a:endParaRPr lang="en-US" sz="5400" dirty="0"/>
          </a:p>
        </p:txBody>
      </p:sp>
      <p:sp>
        <p:nvSpPr>
          <p:cNvPr id="5" name="Text Placeholder 4"/>
          <p:cNvSpPr>
            <a:spLocks noGrp="1"/>
          </p:cNvSpPr>
          <p:nvPr>
            <p:ph type="body" sz="quarter" idx="15"/>
          </p:nvPr>
        </p:nvSpPr>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Tree>
    <p:extLst>
      <p:ext uri="{BB962C8B-B14F-4D97-AF65-F5344CB8AC3E}">
        <p14:creationId xmlns:p14="http://schemas.microsoft.com/office/powerpoint/2010/main" val="3874208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53</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a:pPr>
            <a:r>
              <a:rPr lang="en-US" dirty="0"/>
              <a:t>What is the purpose of guarding?</a:t>
            </a:r>
          </a:p>
          <a:p>
            <a:pPr marL="914400" indent="-457200">
              <a:buFont typeface="+mj-lt"/>
              <a:buAutoNum type="alphaLcPeriod"/>
            </a:pPr>
            <a:r>
              <a:rPr lang="en-US" dirty="0"/>
              <a:t>Prevent access into a hazardous area</a:t>
            </a:r>
          </a:p>
          <a:p>
            <a:pPr marL="914400" indent="-457200">
              <a:buFont typeface="+mj-lt"/>
              <a:buAutoNum type="alphaLcPeriod"/>
            </a:pPr>
            <a:r>
              <a:rPr lang="en-US" dirty="0"/>
              <a:t>Provide another location to store PPE</a:t>
            </a:r>
          </a:p>
          <a:p>
            <a:pPr marL="914400" indent="-457200">
              <a:buFont typeface="+mj-lt"/>
              <a:buAutoNum type="alphaLcPeriod"/>
            </a:pPr>
            <a:r>
              <a:rPr lang="en-US" dirty="0"/>
              <a:t>Protect equipment from dust and debris</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
        <p:nvSpPr>
          <p:cNvPr id="2" name="Oval 1"/>
          <p:cNvSpPr/>
          <p:nvPr/>
        </p:nvSpPr>
        <p:spPr>
          <a:xfrm>
            <a:off x="1135726" y="1822124"/>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7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54</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2"/>
            </a:pPr>
            <a:r>
              <a:rPr lang="en-US" dirty="0"/>
              <a:t>What are some examples of good housekeeping? (Circle all that apply)</a:t>
            </a:r>
          </a:p>
          <a:p>
            <a:pPr marL="914400" indent="-457200">
              <a:buFont typeface="+mj-lt"/>
              <a:buAutoNum type="alphaLcPeriod"/>
            </a:pPr>
            <a:r>
              <a:rPr lang="en-US" dirty="0"/>
              <a:t>Disposing of trash</a:t>
            </a:r>
          </a:p>
          <a:p>
            <a:pPr marL="914400" indent="-457200">
              <a:buFont typeface="+mj-lt"/>
              <a:buAutoNum type="alphaLcPeriod"/>
            </a:pPr>
            <a:r>
              <a:rPr lang="en-US" dirty="0"/>
              <a:t>Cleaning up puddles or leaks</a:t>
            </a:r>
          </a:p>
          <a:p>
            <a:pPr marL="914400" indent="-457200">
              <a:buFont typeface="+mj-lt"/>
              <a:buAutoNum type="alphaLcPeriod"/>
            </a:pPr>
            <a:r>
              <a:rPr lang="en-US" dirty="0"/>
              <a:t>Wearing the correct dust mask</a:t>
            </a:r>
          </a:p>
          <a:p>
            <a:pPr marL="914400" indent="-457200">
              <a:buFont typeface="+mj-lt"/>
              <a:buAutoNum type="alphaLcPeriod"/>
            </a:pPr>
            <a:r>
              <a:rPr lang="en-US" dirty="0"/>
              <a:t>Securing ladders in the tool shop</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
        <p:nvSpPr>
          <p:cNvPr id="2" name="Oval 1"/>
          <p:cNvSpPr/>
          <p:nvPr/>
        </p:nvSpPr>
        <p:spPr>
          <a:xfrm>
            <a:off x="1099868" y="249675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099868" y="2079567"/>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099868" y="3288614"/>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8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55</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457200" indent="-457200">
              <a:buFont typeface="+mj-lt"/>
              <a:buAutoNum type="arabicPeriod" startAt="3"/>
            </a:pPr>
            <a:r>
              <a:rPr lang="en-US" dirty="0"/>
              <a:t>What determines the height of a berm?</a:t>
            </a:r>
          </a:p>
          <a:p>
            <a:pPr marL="914400" indent="-457200">
              <a:buFont typeface="+mj-lt"/>
              <a:buAutoNum type="alphaLcPeriod"/>
            </a:pPr>
            <a:r>
              <a:rPr lang="en-US" dirty="0"/>
              <a:t>The Supervisor</a:t>
            </a:r>
          </a:p>
          <a:p>
            <a:pPr marL="914400" indent="-457200">
              <a:buFont typeface="+mj-lt"/>
              <a:buAutoNum type="alphaLcPeriod"/>
            </a:pPr>
            <a:r>
              <a:rPr lang="en-US" dirty="0"/>
              <a:t>The depth of the pit</a:t>
            </a:r>
          </a:p>
          <a:p>
            <a:pPr marL="914400" indent="-457200">
              <a:buFont typeface="+mj-lt"/>
              <a:buAutoNum type="alphaLcPeriod"/>
            </a:pPr>
            <a:r>
              <a:rPr lang="en-US" dirty="0"/>
              <a:t>The type of ore body being mined</a:t>
            </a:r>
          </a:p>
          <a:p>
            <a:pPr marL="914400" indent="-457200">
              <a:buFont typeface="+mj-lt"/>
              <a:buAutoNum type="alphaLcPeriod"/>
            </a:pPr>
            <a:r>
              <a:rPr lang="en-US" dirty="0"/>
              <a:t>The height of the mid-axle of the largest vehicle</a:t>
            </a:r>
          </a:p>
          <a:p>
            <a:pPr marL="457200" indent="-457200">
              <a:buFont typeface="+mj-lt"/>
              <a:buAutoNum type="alphaLcPeriod"/>
            </a:pPr>
            <a:endParaRPr lang="en-US"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Module 2 Quiz</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Quiz</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
        <p:nvSpPr>
          <p:cNvPr id="8" name="Oval 7"/>
          <p:cNvSpPr/>
          <p:nvPr/>
        </p:nvSpPr>
        <p:spPr>
          <a:xfrm>
            <a:off x="1110787" y="2965900"/>
            <a:ext cx="328864" cy="3208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158" r="-18158"/>
          <a:stretch/>
        </p:blipFill>
        <p:spPr>
          <a:xfrm>
            <a:off x="0" y="0"/>
            <a:ext cx="9144000" cy="6858000"/>
          </a:xfrm>
          <a:prstGeom prst="rect">
            <a:avLst/>
          </a:prstGeom>
        </p:spPr>
      </p:pic>
      <p:sp>
        <p:nvSpPr>
          <p:cNvPr id="4" name="Rectangle 3"/>
          <p:cNvSpPr/>
          <p:nvPr/>
        </p:nvSpPr>
        <p:spPr>
          <a:xfrm>
            <a:off x="7481635"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59350" y="2659645"/>
            <a:ext cx="6313462" cy="994172"/>
          </a:xfrm>
        </p:spPr>
        <p:txBody>
          <a:bodyPr>
            <a:normAutofit/>
          </a:bodyPr>
          <a:lstStyle/>
          <a:p>
            <a:r>
              <a:rPr lang="en-US" sz="3000" dirty="0">
                <a:solidFill>
                  <a:srgbClr val="00B0F0"/>
                </a:solidFill>
                <a:latin typeface="Arial Black" panose="020B0A04020102020204" pitchFamily="34" charset="0"/>
              </a:rPr>
              <a:t>Conclusion</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5169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57</a:t>
            </a:fld>
            <a:endParaRPr lang="en-US" dirty="0"/>
          </a:p>
        </p:txBody>
      </p:sp>
      <p:sp>
        <p:nvSpPr>
          <p:cNvPr id="6" name="Text Placeholder 5"/>
          <p:cNvSpPr>
            <a:spLocks noGrp="1"/>
          </p:cNvSpPr>
          <p:nvPr>
            <p:ph type="body" sz="quarter" idx="14"/>
          </p:nvPr>
        </p:nvSpPr>
        <p:spPr>
          <a:xfrm>
            <a:off x="628650" y="1416368"/>
            <a:ext cx="7312191" cy="4686618"/>
          </a:xfrm>
        </p:spPr>
        <p:txBody>
          <a:bodyPr>
            <a:normAutofit/>
          </a:bodyPr>
          <a:lstStyle/>
          <a:p>
            <a:r>
              <a:rPr lang="en-US" dirty="0"/>
              <a:t>What are some key concepts in each module?</a:t>
            </a:r>
          </a:p>
          <a:p>
            <a:pPr lvl="1"/>
            <a:r>
              <a:rPr lang="en-US" dirty="0"/>
              <a:t>Module 1: Workplace Examination Compliance</a:t>
            </a:r>
          </a:p>
          <a:p>
            <a:pPr lvl="1"/>
            <a:r>
              <a:rPr lang="en-US" dirty="0"/>
              <a:t>Module 2: General Hazard Identification</a:t>
            </a:r>
          </a:p>
          <a:p>
            <a:r>
              <a:rPr lang="en-US" dirty="0"/>
              <a:t>Are there any additional questions, comments, or concerns?</a:t>
            </a:r>
          </a:p>
          <a:p>
            <a:pPr marL="0" indent="0">
              <a:buNone/>
            </a:pPr>
            <a:endParaRPr lang="en-US" dirty="0"/>
          </a:p>
        </p:txBody>
      </p:sp>
      <p:sp>
        <p:nvSpPr>
          <p:cNvPr id="7" name="Text Placeholder 6"/>
          <p:cNvSpPr>
            <a:spLocks noGrp="1"/>
          </p:cNvSpPr>
          <p:nvPr>
            <p:ph type="body" sz="quarter" idx="15"/>
          </p:nvPr>
        </p:nvSpPr>
        <p:spPr/>
        <p:txBody>
          <a:bodyPr/>
          <a:lstStyle/>
          <a:p>
            <a:r>
              <a:rPr lang="en-US" dirty="0"/>
              <a:t>Debrief</a:t>
            </a:r>
          </a:p>
        </p:txBody>
      </p:sp>
      <p:sp>
        <p:nvSpPr>
          <p:cNvPr id="8"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2504707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58</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t>Complete the assessment.</a:t>
            </a:r>
          </a:p>
          <a:p>
            <a:pPr marL="457200" lvl="0" indent="-457200">
              <a:buFont typeface="+mj-lt"/>
              <a:buAutoNum type="arabicPeriod"/>
            </a:pPr>
            <a:r>
              <a:rPr lang="en-US" dirty="0"/>
              <a:t>Return the completed assessment to the facilitator.</a:t>
            </a:r>
          </a:p>
          <a:p>
            <a:pPr marL="457200" lvl="0" indent="-457200">
              <a:buFont typeface="+mj-lt"/>
              <a:buAutoNum type="arabicPeriod"/>
            </a:pPr>
            <a:r>
              <a:rPr lang="en-US" dirty="0"/>
              <a:t>Facilitator scores it.</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Knowledge Assessment</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Assessment</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1613702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59</a:t>
            </a:fld>
            <a:endParaRPr lang="en-US" dirty="0"/>
          </a:p>
        </p:txBody>
      </p:sp>
      <p:sp>
        <p:nvSpPr>
          <p:cNvPr id="4" name="Text Placeholder 3"/>
          <p:cNvSpPr>
            <a:spLocks noGrp="1"/>
          </p:cNvSpPr>
          <p:nvPr>
            <p:ph type="body" sz="quarter" idx="14"/>
          </p:nvPr>
        </p:nvSpPr>
        <p:spPr>
          <a:xfrm>
            <a:off x="628649" y="1379220"/>
            <a:ext cx="6663304"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t>Read through the student directions.</a:t>
            </a:r>
          </a:p>
          <a:p>
            <a:pPr marL="457200" lvl="0" indent="-457200">
              <a:buFont typeface="+mj-lt"/>
              <a:buAutoNum type="arabicPeriod"/>
            </a:pPr>
            <a:r>
              <a:rPr lang="en-US" dirty="0"/>
              <a:t>Complete the assessment while the facilitator observes.</a:t>
            </a:r>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Performance Assessment</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Assessment</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917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4" name="Text Placeholder 3"/>
          <p:cNvSpPr>
            <a:spLocks noGrp="1"/>
          </p:cNvSpPr>
          <p:nvPr>
            <p:ph type="body" sz="quarter" idx="14"/>
          </p:nvPr>
        </p:nvSpPr>
        <p:spPr/>
        <p:txBody>
          <a:bodyPr/>
          <a:lstStyle/>
          <a:p>
            <a:pPr marL="0" indent="0">
              <a:spcBef>
                <a:spcPts val="600"/>
              </a:spcBef>
              <a:spcAft>
                <a:spcPts val="600"/>
              </a:spcAft>
              <a:buNone/>
            </a:pPr>
            <a:r>
              <a:rPr lang="en-US" dirty="0"/>
              <a:t>Workplace examination is also known as:</a:t>
            </a:r>
          </a:p>
          <a:p>
            <a:pPr>
              <a:spcBef>
                <a:spcPts val="600"/>
              </a:spcBef>
              <a:spcAft>
                <a:spcPts val="600"/>
              </a:spcAft>
            </a:pPr>
            <a:r>
              <a:rPr lang="en-US" dirty="0"/>
              <a:t>Area inspection</a:t>
            </a:r>
          </a:p>
          <a:p>
            <a:pPr>
              <a:spcBef>
                <a:spcPts val="600"/>
              </a:spcBef>
              <a:spcAft>
                <a:spcPts val="600"/>
              </a:spcAft>
            </a:pPr>
            <a:r>
              <a:rPr lang="en-US" dirty="0"/>
              <a:t>Pre-shift inspection</a:t>
            </a:r>
          </a:p>
          <a:p>
            <a:pPr>
              <a:spcBef>
                <a:spcPts val="600"/>
              </a:spcBef>
              <a:spcAft>
                <a:spcPts val="600"/>
              </a:spcAft>
            </a:pPr>
            <a:r>
              <a:rPr lang="en-US" dirty="0"/>
              <a:t>Workplace inspection</a:t>
            </a:r>
          </a:p>
          <a:p>
            <a:pPr marL="0" indent="0">
              <a:buNone/>
            </a:pPr>
            <a:endParaRPr lang="en-US" dirty="0"/>
          </a:p>
        </p:txBody>
      </p:sp>
      <p:sp>
        <p:nvSpPr>
          <p:cNvPr id="5" name="Text Placeholder 4"/>
          <p:cNvSpPr>
            <a:spLocks noGrp="1"/>
          </p:cNvSpPr>
          <p:nvPr>
            <p:ph type="body" sz="quarter" idx="15"/>
          </p:nvPr>
        </p:nvSpPr>
        <p:spPr/>
        <p:txBody>
          <a:bodyPr/>
          <a:lstStyle/>
          <a:p>
            <a:r>
              <a:rPr lang="en-US" dirty="0"/>
              <a:t>Introduction</a:t>
            </a:r>
          </a:p>
        </p:txBody>
      </p:sp>
      <p:sp>
        <p:nvSpPr>
          <p:cNvPr id="12"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9</a:t>
            </a:r>
          </a:p>
        </p:txBody>
      </p:sp>
    </p:spTree>
    <p:extLst>
      <p:ext uri="{BB962C8B-B14F-4D97-AF65-F5344CB8AC3E}">
        <p14:creationId xmlns:p14="http://schemas.microsoft.com/office/powerpoint/2010/main" val="244177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pPr algn="ctr"/>
              <a:t>60</a:t>
            </a:fld>
            <a:endParaRPr lang="en-US" dirty="0"/>
          </a:p>
        </p:txBody>
      </p:sp>
      <p:sp>
        <p:nvSpPr>
          <p:cNvPr id="4" name="Text Placeholder 3"/>
          <p:cNvSpPr>
            <a:spLocks noGrp="1"/>
          </p:cNvSpPr>
          <p:nvPr>
            <p:ph type="body" sz="quarter" idx="14"/>
          </p:nvPr>
        </p:nvSpPr>
        <p:spPr>
          <a:xfrm>
            <a:off x="628649" y="1379220"/>
            <a:ext cx="6694300" cy="4686618"/>
          </a:xfrm>
        </p:spPr>
        <p:txBody>
          <a:bodyPr>
            <a:normAutofit/>
          </a:bodyPr>
          <a:lstStyle/>
          <a:p>
            <a:pPr marL="0" lvl="0" indent="0">
              <a:buNone/>
            </a:pPr>
            <a:r>
              <a:rPr lang="en-US" b="1" dirty="0">
                <a:solidFill>
                  <a:prstClr val="black"/>
                </a:solidFill>
              </a:rPr>
              <a:t>Directions</a:t>
            </a:r>
          </a:p>
          <a:p>
            <a:pPr marL="457200" lvl="0" indent="-457200">
              <a:buFont typeface="+mj-lt"/>
              <a:buAutoNum type="arabicPeriod"/>
            </a:pPr>
            <a:r>
              <a:rPr lang="en-US" dirty="0"/>
              <a:t>Complete the course evaluation (SG p. 47).</a:t>
            </a:r>
          </a:p>
          <a:p>
            <a:pPr lvl="1">
              <a:buFont typeface="Wingdings" panose="05000000000000000000" pitchFamily="2" charset="2"/>
              <a:buChar char="§"/>
            </a:pPr>
            <a:r>
              <a:rPr lang="en-US" dirty="0"/>
              <a:t>Your feedback is valuable to us.</a:t>
            </a:r>
          </a:p>
          <a:p>
            <a:pPr marL="457200" lvl="0" indent="-457200">
              <a:buFont typeface="+mj-lt"/>
              <a:buAutoNum type="arabicPeriod"/>
            </a:pPr>
            <a:r>
              <a:rPr lang="en-US" dirty="0"/>
              <a:t>Return the completed form to the facilitator.</a:t>
            </a:r>
          </a:p>
          <a:p>
            <a:pPr marL="457200" lvl="0" indent="-457200">
              <a:buFont typeface="+mj-lt"/>
              <a:buAutoNum type="arabicPeriod"/>
            </a:pPr>
            <a:endParaRPr lang="en-US" dirty="0"/>
          </a:p>
          <a:p>
            <a:pPr marL="457200" lvl="0" indent="-457200">
              <a:buFont typeface="+mj-lt"/>
              <a:buAutoNum type="arabicPeriod"/>
            </a:pPr>
            <a:endParaRPr lang="en-US" dirty="0"/>
          </a:p>
          <a:p>
            <a:pPr marL="0" lvl="0" indent="0">
              <a:buNone/>
            </a:pPr>
            <a:endParaRPr lang="en-US" dirty="0"/>
          </a:p>
          <a:p>
            <a:pPr marL="914400" indent="-914400">
              <a:buFont typeface="+mj-lt"/>
              <a:buAutoNum type="arabicPeriod"/>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a:t>Student Course Evaluation</a:t>
            </a:r>
          </a:p>
        </p:txBody>
      </p:sp>
      <p:sp>
        <p:nvSpPr>
          <p:cNvPr id="6" name="Rectangle 5"/>
          <p:cNvSpPr/>
          <p:nvPr/>
        </p:nvSpPr>
        <p:spPr>
          <a:xfrm>
            <a:off x="7291953" y="0"/>
            <a:ext cx="1852047" cy="6858000"/>
          </a:xfrm>
          <a:prstGeom prst="rect">
            <a:avLst/>
          </a:prstGeom>
          <a:solidFill>
            <a:srgbClr val="0099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a:latin typeface="Arial" panose="020B0604020202020204" pitchFamily="34" charset="0"/>
                <a:cs typeface="Arial" panose="020B0604020202020204" pitchFamily="34" charset="0"/>
              </a:rPr>
              <a:t> </a:t>
            </a:r>
            <a:r>
              <a:rPr lang="en-US" sz="6000" dirty="0">
                <a:latin typeface="Arial Black" panose="020B0A04020102020204" pitchFamily="34" charset="0"/>
                <a:cs typeface="Arial" panose="020B0604020202020204" pitchFamily="34" charset="0"/>
              </a:rPr>
              <a:t>Evaluation</a:t>
            </a:r>
          </a:p>
        </p:txBody>
      </p:sp>
      <p:sp>
        <p:nvSpPr>
          <p:cNvPr id="7" name="Footer Placeholder 1"/>
          <p:cNvSpPr>
            <a:spLocks noGrp="1"/>
          </p:cNvSpPr>
          <p:nvPr>
            <p:ph type="ftr" sz="quarter" idx="11"/>
          </p:nvPr>
        </p:nvSpPr>
        <p:spPr>
          <a:xfrm>
            <a:off x="628650" y="6190297"/>
            <a:ext cx="5486400" cy="365125"/>
          </a:xfrm>
        </p:spPr>
        <p:txBody>
          <a:bodyPr/>
          <a:lstStyle/>
          <a:p>
            <a:pPr algn="l"/>
            <a:r>
              <a:rPr lang="en-US" sz="700" dirty="0">
                <a:latin typeface="Arial Black" panose="020B0A04020102020204" pitchFamily="34" charset="0"/>
              </a:rPr>
              <a:t>WORKPLACE EXAMINATIONS – SFT FCX1015C</a:t>
            </a:r>
          </a:p>
        </p:txBody>
      </p:sp>
    </p:spTree>
    <p:extLst>
      <p:ext uri="{BB962C8B-B14F-4D97-AF65-F5344CB8AC3E}">
        <p14:creationId xmlns:p14="http://schemas.microsoft.com/office/powerpoint/2010/main" val="342058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9" name="Footer Placeholder 1"/>
          <p:cNvSpPr>
            <a:spLocks noGrp="1"/>
          </p:cNvSpPr>
          <p:nvPr>
            <p:ph type="ftr" sz="quarter" idx="11"/>
          </p:nvPr>
        </p:nvSpPr>
        <p:spPr/>
        <p:txBody>
          <a:bodyPr/>
          <a:lstStyle/>
          <a:p>
            <a:pPr algn="l"/>
            <a:r>
              <a:rPr lang="en-US" sz="700" dirty="0">
                <a:latin typeface="Arial Black" panose="020B0A04020102020204" pitchFamily="34" charset="0"/>
              </a:rPr>
              <a:t>WORKPLACE EXAMINATIONS – SFT FCX1015C</a:t>
            </a:r>
          </a:p>
        </p:txBody>
      </p:sp>
      <p:sp>
        <p:nvSpPr>
          <p:cNvPr id="2" name="Text Placeholder 1"/>
          <p:cNvSpPr>
            <a:spLocks noGrp="1"/>
          </p:cNvSpPr>
          <p:nvPr>
            <p:ph type="body" sz="quarter" idx="14"/>
          </p:nvPr>
        </p:nvSpPr>
        <p:spPr>
          <a:xfrm>
            <a:off x="628649" y="1379220"/>
            <a:ext cx="6205449" cy="4686618"/>
          </a:xfrm>
        </p:spPr>
        <p:txBody>
          <a:bodyPr/>
          <a:lstStyle/>
          <a:p>
            <a:pPr marL="0" indent="0">
              <a:spcBef>
                <a:spcPts val="600"/>
              </a:spcBef>
              <a:spcAft>
                <a:spcPts val="600"/>
              </a:spcAft>
              <a:buNone/>
            </a:pPr>
            <a:r>
              <a:rPr lang="en-US" dirty="0"/>
              <a:t>Hazards generally fall under one of three categories</a:t>
            </a:r>
          </a:p>
          <a:p>
            <a:pPr marL="342900" indent="-342900">
              <a:spcBef>
                <a:spcPts val="600"/>
              </a:spcBef>
              <a:spcAft>
                <a:spcPts val="600"/>
              </a:spcAft>
            </a:pPr>
            <a:r>
              <a:rPr lang="en-US" dirty="0"/>
              <a:t>Chemical</a:t>
            </a:r>
          </a:p>
          <a:p>
            <a:pPr marL="342900" indent="-342900">
              <a:spcBef>
                <a:spcPts val="600"/>
              </a:spcBef>
              <a:spcAft>
                <a:spcPts val="600"/>
              </a:spcAft>
            </a:pPr>
            <a:r>
              <a:rPr lang="en-US" dirty="0"/>
              <a:t>Biological</a:t>
            </a:r>
          </a:p>
          <a:p>
            <a:pPr marL="342900" indent="-342900">
              <a:spcBef>
                <a:spcPts val="600"/>
              </a:spcBef>
              <a:spcAft>
                <a:spcPts val="600"/>
              </a:spcAft>
            </a:pPr>
            <a:r>
              <a:rPr lang="en-US" dirty="0"/>
              <a:t>Physical</a:t>
            </a:r>
          </a:p>
          <a:p>
            <a:pPr marL="342900" indent="-342900">
              <a:spcBef>
                <a:spcPts val="600"/>
              </a:spcBef>
              <a:spcAft>
                <a:spcPts val="600"/>
              </a:spcAft>
            </a:pPr>
            <a:endParaRPr lang="en-US" dirty="0"/>
          </a:p>
          <a:p>
            <a:pPr marL="0" lvl="0" indent="0">
              <a:spcBef>
                <a:spcPts val="600"/>
              </a:spcBef>
              <a:spcAft>
                <a:spcPts val="600"/>
              </a:spcAft>
              <a:buNone/>
            </a:pPr>
            <a:r>
              <a:rPr lang="en-US" dirty="0">
                <a:solidFill>
                  <a:prstClr val="black"/>
                </a:solidFill>
              </a:rPr>
              <a:t>Never assume you are automatically aware of all hazards around you</a:t>
            </a:r>
          </a:p>
          <a:p>
            <a:pPr marL="346075" lvl="0" indent="-346075">
              <a:spcBef>
                <a:spcPts val="600"/>
              </a:spcBef>
              <a:spcAft>
                <a:spcPts val="600"/>
              </a:spcAft>
            </a:pPr>
            <a:r>
              <a:rPr lang="en-US" dirty="0">
                <a:solidFill>
                  <a:prstClr val="black"/>
                </a:solidFill>
              </a:rPr>
              <a:t>Hazard control begins with recognition</a:t>
            </a:r>
          </a:p>
          <a:p>
            <a:pPr marL="346075" lvl="0" indent="-346075">
              <a:spcBef>
                <a:spcPts val="600"/>
              </a:spcBef>
              <a:spcAft>
                <a:spcPts val="600"/>
              </a:spcAft>
            </a:pPr>
            <a:r>
              <a:rPr lang="en-US" dirty="0">
                <a:solidFill>
                  <a:prstClr val="black"/>
                </a:solidFill>
              </a:rPr>
              <a:t>Fatal Risks can result in severe injuries or death</a:t>
            </a:r>
          </a:p>
          <a:p>
            <a:pPr marL="346075" lvl="0" indent="-346075">
              <a:spcBef>
                <a:spcPts val="600"/>
              </a:spcBef>
              <a:spcAft>
                <a:spcPts val="600"/>
              </a:spcAft>
            </a:pPr>
            <a:r>
              <a:rPr lang="en-US" dirty="0">
                <a:solidFill>
                  <a:prstClr val="black"/>
                </a:solidFill>
              </a:rPr>
              <a:t>Critical Controls eliminate or reduce the risk of serious injury or death</a:t>
            </a:r>
          </a:p>
          <a:p>
            <a:pPr marL="0" lvl="0" indent="0">
              <a:spcBef>
                <a:spcPts val="600"/>
              </a:spcBef>
              <a:spcAft>
                <a:spcPts val="600"/>
              </a:spcAft>
              <a:buNone/>
            </a:pPr>
            <a:endParaRPr lang="en-US" dirty="0">
              <a:solidFill>
                <a:prstClr val="black"/>
              </a:solidFill>
            </a:endParaRPr>
          </a:p>
          <a:p>
            <a:pPr marL="0" indent="0">
              <a:buNone/>
            </a:pPr>
            <a:endParaRPr lang="en-US" dirty="0"/>
          </a:p>
        </p:txBody>
      </p:sp>
      <p:sp>
        <p:nvSpPr>
          <p:cNvPr id="3" name="Text Placeholder 2"/>
          <p:cNvSpPr>
            <a:spLocks noGrp="1"/>
          </p:cNvSpPr>
          <p:nvPr>
            <p:ph type="body" sz="quarter" idx="15"/>
          </p:nvPr>
        </p:nvSpPr>
        <p:spPr/>
        <p:txBody>
          <a:bodyPr/>
          <a:lstStyle/>
          <a:p>
            <a:r>
              <a:rPr lang="en-US" dirty="0"/>
              <a:t>Introduction </a:t>
            </a:r>
          </a:p>
        </p:txBody>
      </p:sp>
      <p:sp>
        <p:nvSpPr>
          <p:cNvPr id="10" name="Slide Number Placeholder 2"/>
          <p:cNvSpPr txBox="1">
            <a:spLocks/>
          </p:cNvSpPr>
          <p:nvPr/>
        </p:nvSpPr>
        <p:spPr>
          <a:xfrm>
            <a:off x="6865620" y="6208154"/>
            <a:ext cx="22783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898989"/>
                </a:solidFill>
                <a:latin typeface="Arial Black" panose="020B0A04020102020204" pitchFamily="34" charset="0"/>
              </a:rPr>
              <a:t>10</a:t>
            </a:r>
          </a:p>
        </p:txBody>
      </p:sp>
    </p:spTree>
    <p:extLst>
      <p:ext uri="{BB962C8B-B14F-4D97-AF65-F5344CB8AC3E}">
        <p14:creationId xmlns:p14="http://schemas.microsoft.com/office/powerpoint/2010/main" val="1914044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p:cNvSpPr>
            <a:spLocks noGrp="1"/>
          </p:cNvSpPr>
          <p:nvPr>
            <p:ph type="ftr" sz="quarter" idx="11"/>
          </p:nvPr>
        </p:nvSpPr>
        <p:spPr/>
        <p:txBody>
          <a:bodyPr/>
          <a:lstStyle/>
          <a:p>
            <a:r>
              <a:rPr lang="en-US" dirty="0"/>
              <a:t>WORKPLACE EXAMINATIONS – SFT FCX1015C</a:t>
            </a:r>
          </a:p>
        </p:txBody>
      </p:sp>
      <p:sp>
        <p:nvSpPr>
          <p:cNvPr id="3" name="Slide Number Placeholder 2"/>
          <p:cNvSpPr>
            <a:spLocks noGrp="1"/>
          </p:cNvSpPr>
          <p:nvPr>
            <p:ph type="sldNum" sz="quarter" idx="12"/>
          </p:nvPr>
        </p:nvSpPr>
        <p:spPr>
          <a:xfrm>
            <a:off x="6865620" y="6208776"/>
            <a:ext cx="2278380" cy="365125"/>
          </a:xfrm>
        </p:spPr>
        <p:txBody>
          <a:bodyPr/>
          <a:lstStyle/>
          <a:p>
            <a:pPr algn="ctr"/>
            <a:fld id="{25D3FF45-FB88-453A-A2AC-7EF0564DBF56}" type="slidenum">
              <a:rPr lang="en-US" smtClean="0"/>
              <a:pPr algn="ctr"/>
              <a:t>8</a:t>
            </a:fld>
            <a:endParaRPr lang="en-US" dirty="0"/>
          </a:p>
        </p:txBody>
      </p:sp>
      <p:sp>
        <p:nvSpPr>
          <p:cNvPr id="5" name="Text Placeholder 4"/>
          <p:cNvSpPr>
            <a:spLocks noGrp="1"/>
          </p:cNvSpPr>
          <p:nvPr>
            <p:ph type="body" sz="quarter" idx="15"/>
          </p:nvPr>
        </p:nvSpPr>
        <p:spPr/>
        <p:txBody>
          <a:bodyPr>
            <a:normAutofit lnSpcReduction="10000"/>
          </a:bodyPr>
          <a:lstStyle/>
          <a:p>
            <a:r>
              <a:rPr lang="en-US" dirty="0"/>
              <a:t>Fatal Risks and Critical Controls</a:t>
            </a:r>
          </a:p>
        </p:txBody>
      </p:sp>
      <p:cxnSp>
        <p:nvCxnSpPr>
          <p:cNvPr id="60" name="Straight Connector 59"/>
          <p:cNvCxnSpPr/>
          <p:nvPr/>
        </p:nvCxnSpPr>
        <p:spPr>
          <a:xfrm flipH="1">
            <a:off x="3558448" y="1579086"/>
            <a:ext cx="25829" cy="44964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p:cNvCxnSpPr/>
          <p:nvPr/>
        </p:nvCxnSpPr>
        <p:spPr>
          <a:xfrm>
            <a:off x="6285297" y="1579086"/>
            <a:ext cx="3498" cy="44964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TextBox 68"/>
          <p:cNvSpPr txBox="1"/>
          <p:nvPr/>
        </p:nvSpPr>
        <p:spPr>
          <a:xfrm>
            <a:off x="285776" y="1537664"/>
            <a:ext cx="3110794"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Present at all sites</a:t>
            </a:r>
          </a:p>
        </p:txBody>
      </p:sp>
      <p:sp>
        <p:nvSpPr>
          <p:cNvPr id="70" name="TextBox 69"/>
          <p:cNvSpPr txBox="1"/>
          <p:nvPr/>
        </p:nvSpPr>
        <p:spPr>
          <a:xfrm>
            <a:off x="3727121" y="1532322"/>
            <a:ext cx="244277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Present at many sites</a:t>
            </a:r>
          </a:p>
        </p:txBody>
      </p:sp>
      <p:sp>
        <p:nvSpPr>
          <p:cNvPr id="71" name="TextBox 70"/>
          <p:cNvSpPr txBox="1"/>
          <p:nvPr/>
        </p:nvSpPr>
        <p:spPr>
          <a:xfrm>
            <a:off x="6510206" y="1539419"/>
            <a:ext cx="250893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Present at few sites</a:t>
            </a:r>
          </a:p>
        </p:txBody>
      </p:sp>
      <p:pic>
        <p:nvPicPr>
          <p:cNvPr id="78" name="Picture 77" descr="C:\Users\jbefort\OneDrive - Freeport-McMoRan Inc\Fatal Risk Docs\Fatal Risks (Labeled Along Bottom)\Contact-with-Electricity-Fatal-Ris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786" y="1846852"/>
            <a:ext cx="1061791" cy="746679"/>
          </a:xfrm>
          <a:prstGeom prst="rect">
            <a:avLst/>
          </a:prstGeom>
          <a:noFill/>
          <a:ln>
            <a:noFill/>
          </a:ln>
        </p:spPr>
      </p:pic>
      <p:pic>
        <p:nvPicPr>
          <p:cNvPr id="79" name="Picture 78" descr="C:\Users\jbefort\OneDrive - Freeport-McMoRan Inc\Fatal Risk Docs\Fatal Risks (Labeled Along Bottom)\Entanglement-and-Crushing-Fatal-Ris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8993" y="1850036"/>
            <a:ext cx="822960" cy="864108"/>
          </a:xfrm>
          <a:prstGeom prst="rect">
            <a:avLst/>
          </a:prstGeom>
          <a:noFill/>
          <a:ln>
            <a:noFill/>
          </a:ln>
        </p:spPr>
      </p:pic>
      <p:pic>
        <p:nvPicPr>
          <p:cNvPr id="80" name="Picture 79" descr="C:\Users\jbefort\OneDrive - Freeport-McMoRan Inc\Fatal Risk Docs\Fatal Risks (Labeled Along Bottom)\Expsoure-to-Hazardous-Substances---Acu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0484" y="1846852"/>
            <a:ext cx="1049274" cy="960120"/>
          </a:xfrm>
          <a:prstGeom prst="rect">
            <a:avLst/>
          </a:prstGeom>
          <a:noFill/>
          <a:ln>
            <a:noFill/>
          </a:ln>
        </p:spPr>
      </p:pic>
      <p:pic>
        <p:nvPicPr>
          <p:cNvPr id="81" name="Picture 80" descr="C:\Users\jbefort\OneDrive - Freeport-McMoRan Inc\Fatal Risk Docs\Fatal Risks (Labeled Along Bottom)\Exposure-to-Hazardous-Substances---Chronic.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418" y="2864417"/>
            <a:ext cx="1049274" cy="960120"/>
          </a:xfrm>
          <a:prstGeom prst="rect">
            <a:avLst/>
          </a:prstGeom>
          <a:noFill/>
          <a:ln>
            <a:noFill/>
          </a:ln>
        </p:spPr>
      </p:pic>
      <p:pic>
        <p:nvPicPr>
          <p:cNvPr id="82" name="Picture 81" descr="C:\Users\jbefort\OneDrive - Freeport-McMoRan Inc\Fatal Risk Docs\Fatal Risks (Labeled Along Bottom)\Fall-from-Heights-Fatal-Risk.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4078" y="2848483"/>
            <a:ext cx="781812" cy="747522"/>
          </a:xfrm>
          <a:prstGeom prst="rect">
            <a:avLst/>
          </a:prstGeom>
          <a:noFill/>
          <a:ln>
            <a:noFill/>
          </a:ln>
        </p:spPr>
      </p:pic>
      <p:pic>
        <p:nvPicPr>
          <p:cNvPr id="83" name="Picture 82" descr="C:\Users\jbefort\OneDrive - Freeport-McMoRan Inc\Fatal Risk Docs\Fatal Risks (Labeled Along Bottom)\Falling-Objects-Fatal-Risk.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77301" y="2861803"/>
            <a:ext cx="740664" cy="747522"/>
          </a:xfrm>
          <a:prstGeom prst="rect">
            <a:avLst/>
          </a:prstGeom>
          <a:noFill/>
          <a:ln>
            <a:noFill/>
          </a:ln>
        </p:spPr>
      </p:pic>
      <p:pic>
        <p:nvPicPr>
          <p:cNvPr id="84" name="Picture 83" descr="C:\Users\jbefort\OneDrive - Freeport-McMoRan Inc\Fatal Risk Docs\Fatal Risks (Labeled Along Bottom)\Fi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8723" y="3839214"/>
            <a:ext cx="740664" cy="733806"/>
          </a:xfrm>
          <a:prstGeom prst="rect">
            <a:avLst/>
          </a:prstGeom>
          <a:noFill/>
          <a:ln>
            <a:noFill/>
          </a:ln>
        </p:spPr>
      </p:pic>
      <p:pic>
        <p:nvPicPr>
          <p:cNvPr id="85" name="Picture 84" descr="C:\Users\jbefort\OneDrive - Freeport-McMoRan Inc\Fatal Risk Docs\Fatal Risks (Labeled Along Bottom)\Lifting-Operations-Fatal-Risk.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48533" y="3839844"/>
            <a:ext cx="822960" cy="747522"/>
          </a:xfrm>
          <a:prstGeom prst="rect">
            <a:avLst/>
          </a:prstGeom>
          <a:noFill/>
          <a:ln>
            <a:noFill/>
          </a:ln>
        </p:spPr>
      </p:pic>
      <p:pic>
        <p:nvPicPr>
          <p:cNvPr id="86" name="Picture 85" descr="C:\Users\jbefort\OneDrive - Freeport-McMoRan Inc\Fatal Risk Docs\Fatal Risks (Labeled Along Bottom)\Uncontrolled-Release-of-Energy-Fatal-Ris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45005" y="3834099"/>
            <a:ext cx="829818" cy="864108"/>
          </a:xfrm>
          <a:prstGeom prst="rect">
            <a:avLst/>
          </a:prstGeom>
          <a:noFill/>
          <a:ln>
            <a:noFill/>
          </a:ln>
        </p:spPr>
      </p:pic>
      <p:pic>
        <p:nvPicPr>
          <p:cNvPr id="87" name="Picture 86" descr="C:\Users\jbefort\OneDrive - Freeport-McMoRan Inc\Fatal Risk Docs\Fatal Risks (Labeled Along Bottom)\Vehicle-Collision-or-Rollov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7428" y="4780184"/>
            <a:ext cx="761238" cy="843534"/>
          </a:xfrm>
          <a:prstGeom prst="rect">
            <a:avLst/>
          </a:prstGeom>
          <a:noFill/>
          <a:ln>
            <a:noFill/>
          </a:ln>
        </p:spPr>
      </p:pic>
      <p:pic>
        <p:nvPicPr>
          <p:cNvPr id="88" name="Picture 87" descr="C:\Users\jbefort\OneDrive - Freeport-McMoRan Inc\Fatal Risk Docs\Fatal Risks (Labeled Along Bottom)\Vehicle-Impact-on-Pers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47421" y="4780184"/>
            <a:ext cx="740664" cy="843534"/>
          </a:xfrm>
          <a:prstGeom prst="rect">
            <a:avLst/>
          </a:prstGeom>
          <a:noFill/>
          <a:ln>
            <a:noFill/>
          </a:ln>
        </p:spPr>
      </p:pic>
      <p:pic>
        <p:nvPicPr>
          <p:cNvPr id="89" name="Picture 88" descr="C:\Users\jbefort\OneDrive - Freeport-McMoRan Inc\Fatal Risk Docs\Fatal Risks (Labeled Along Bottom)\Blasting.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35567" y="1849619"/>
            <a:ext cx="740664" cy="747522"/>
          </a:xfrm>
          <a:prstGeom prst="rect">
            <a:avLst/>
          </a:prstGeom>
          <a:noFill/>
          <a:ln>
            <a:noFill/>
          </a:ln>
        </p:spPr>
      </p:pic>
      <p:pic>
        <p:nvPicPr>
          <p:cNvPr id="90" name="Picture 89" descr="C:\Users\jbefort\OneDrive - Freeport-McMoRan Inc\Fatal Risk Docs\Fatal Risks (Labeled Along Bottom)\Confined-Space-Fatal-Risk.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117324" y="1846009"/>
            <a:ext cx="754380" cy="747522"/>
          </a:xfrm>
          <a:prstGeom prst="rect">
            <a:avLst/>
          </a:prstGeom>
          <a:noFill/>
          <a:ln>
            <a:noFill/>
          </a:ln>
        </p:spPr>
      </p:pic>
      <p:pic>
        <p:nvPicPr>
          <p:cNvPr id="91" name="Picture 90" descr="C:\Users\jbefort\OneDrive - Freeport-McMoRan Inc\Fatal Risk Docs\Fatal Risks (Labeled Along Bottom)\Drowning.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842637" y="2860862"/>
            <a:ext cx="740664" cy="747522"/>
          </a:xfrm>
          <a:prstGeom prst="rect">
            <a:avLst/>
          </a:prstGeom>
          <a:noFill/>
          <a:ln>
            <a:noFill/>
          </a:ln>
        </p:spPr>
      </p:pic>
      <p:pic>
        <p:nvPicPr>
          <p:cNvPr id="92" name="Picture 91" descr="C:\Users\jbefort\OneDrive - Freeport-McMoRan Inc\Fatal Risk Docs\Fatal Risks (Labeled Along Bottom)\Ground-Failure-Fatal-Risk.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116600" y="2867720"/>
            <a:ext cx="740664" cy="733806"/>
          </a:xfrm>
          <a:prstGeom prst="rect">
            <a:avLst/>
          </a:prstGeom>
          <a:noFill/>
          <a:ln>
            <a:noFill/>
          </a:ln>
        </p:spPr>
      </p:pic>
      <p:pic>
        <p:nvPicPr>
          <p:cNvPr id="93" name="Picture 92" descr="C:\Users\jbefort\OneDrive - Freeport-McMoRan Inc\Fatal Risk Docs\Fatal Risks (Labeled Along Bottom)\Rail-Collision.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45327" y="3821081"/>
            <a:ext cx="740664" cy="733806"/>
          </a:xfrm>
          <a:prstGeom prst="rect">
            <a:avLst/>
          </a:prstGeom>
          <a:noFill/>
          <a:ln>
            <a:noFill/>
          </a:ln>
        </p:spPr>
      </p:pic>
      <p:pic>
        <p:nvPicPr>
          <p:cNvPr id="94" name="Picture 93" descr="C:\Users\jbefort\OneDrive - Freeport-McMoRan Inc\Fatal Risk Docs\Fatal Risks (Labeled Along Bottom)\Rail-Impact-on-Person.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114605" y="3832473"/>
            <a:ext cx="740664" cy="843534"/>
          </a:xfrm>
          <a:prstGeom prst="rect">
            <a:avLst/>
          </a:prstGeom>
          <a:noFill/>
          <a:ln>
            <a:noFill/>
          </a:ln>
        </p:spPr>
      </p:pic>
      <p:pic>
        <p:nvPicPr>
          <p:cNvPr id="95" name="Picture 94" descr="C:\Users\jbefort\OneDrive - Freeport-McMoRan Inc\Fatal Risk Docs\Fatal Risks (Labeled Along Bottom)\Underground-Inrush.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496735" y="3833868"/>
            <a:ext cx="918972" cy="747522"/>
          </a:xfrm>
          <a:prstGeom prst="rect">
            <a:avLst/>
          </a:prstGeom>
          <a:noFill/>
          <a:ln>
            <a:noFill/>
          </a:ln>
        </p:spPr>
      </p:pic>
      <p:pic>
        <p:nvPicPr>
          <p:cNvPr id="96" name="Picture 95" descr="C:\Users\jbefort\OneDrive - Freeport-McMoRan Inc\Fatal Risk Docs\Fatal Risks (Labeled Along Bottom)\Underground-Hazardous-Atmosphere-Fatal-Risk.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688735" y="2864417"/>
            <a:ext cx="1069848" cy="864108"/>
          </a:xfrm>
          <a:prstGeom prst="rect">
            <a:avLst/>
          </a:prstGeom>
          <a:noFill/>
          <a:ln>
            <a:noFill/>
          </a:ln>
        </p:spPr>
      </p:pic>
      <p:pic>
        <p:nvPicPr>
          <p:cNvPr id="97" name="Picture 96" descr="C:\Users\jbefort\OneDrive - Freeport-McMoRan Inc\Fatal Risk Docs\Fatal Risks (Labeled Along Bottom)\Personnel-Hoisting.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524167" y="2867199"/>
            <a:ext cx="864108" cy="747522"/>
          </a:xfrm>
          <a:prstGeom prst="rect">
            <a:avLst/>
          </a:prstGeom>
          <a:noFill/>
          <a:ln>
            <a:noFill/>
          </a:ln>
        </p:spPr>
      </p:pic>
      <p:pic>
        <p:nvPicPr>
          <p:cNvPr id="98" name="Picture 97" descr="C:\Users\jbefort\OneDrive - Freeport-McMoRan Inc\Fatal Risk Docs\Fatal Risks (Labeled Along Bottom)\Contact-with-Molten-Material-Fatal-Risk.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853327" y="1843795"/>
            <a:ext cx="740664" cy="843534"/>
          </a:xfrm>
          <a:prstGeom prst="rect">
            <a:avLst/>
          </a:prstGeom>
          <a:noFill/>
          <a:ln>
            <a:noFill/>
          </a:ln>
        </p:spPr>
      </p:pic>
      <p:pic>
        <p:nvPicPr>
          <p:cNvPr id="99" name="Picture 98" descr="C:\Users\jbefort\OneDrive - Freeport-McMoRan Inc\Fatal Risk Docs\Fatal Risks (Labeled Along Bottom)\Aircraft-Operation.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548170" y="1842879"/>
            <a:ext cx="816102" cy="747522"/>
          </a:xfrm>
          <a:prstGeom prst="rect">
            <a:avLst/>
          </a:prstGeom>
          <a:noFill/>
          <a:ln>
            <a:noFill/>
          </a:ln>
        </p:spPr>
      </p:pic>
      <p:pic>
        <p:nvPicPr>
          <p:cNvPr id="100" name="Picture 99" descr="C:\Users\jbefort\OneDrive - Freeport-McMoRan Inc\Fatal Risk Docs\Fatal Risks (Labeled Along Bottom)\Underground-Rock-Fall.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853327" y="3827498"/>
            <a:ext cx="740664" cy="843534"/>
          </a:xfrm>
          <a:prstGeom prst="rect">
            <a:avLst/>
          </a:prstGeom>
          <a:noFill/>
          <a:ln>
            <a:noFill/>
          </a:ln>
        </p:spPr>
      </p:pic>
    </p:spTree>
    <p:extLst>
      <p:ext uri="{BB962C8B-B14F-4D97-AF65-F5344CB8AC3E}">
        <p14:creationId xmlns:p14="http://schemas.microsoft.com/office/powerpoint/2010/main" val="207585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11069" t="129" r="-4819" b="-129"/>
          <a:stretch/>
        </p:blipFill>
        <p:spPr>
          <a:xfrm>
            <a:off x="0" y="0"/>
            <a:ext cx="8904712" cy="6858000"/>
          </a:xfrm>
          <a:prstGeom prst="rect">
            <a:avLst/>
          </a:prstGeom>
        </p:spPr>
      </p:pic>
      <p:sp>
        <p:nvSpPr>
          <p:cNvPr id="4" name="Rectangle 3"/>
          <p:cNvSpPr/>
          <p:nvPr/>
        </p:nvSpPr>
        <p:spPr>
          <a:xfrm>
            <a:off x="7327231" y="0"/>
            <a:ext cx="18167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6200000">
            <a:off x="5011619" y="2659645"/>
            <a:ext cx="6313462" cy="994172"/>
          </a:xfrm>
        </p:spPr>
        <p:txBody>
          <a:bodyPr>
            <a:normAutofit/>
          </a:bodyPr>
          <a:lstStyle/>
          <a:p>
            <a:r>
              <a:rPr lang="en-US" sz="3000" dirty="0">
                <a:solidFill>
                  <a:srgbClr val="0099CC"/>
                </a:solidFill>
                <a:latin typeface="Arial Black" panose="020B0A04020102020204" pitchFamily="34" charset="0"/>
              </a:rPr>
              <a:t>MODULE 1: Workplace Examination Compliance</a:t>
            </a:r>
          </a:p>
        </p:txBody>
      </p:sp>
    </p:spTree>
    <p:extLst>
      <p:ext uri="{BB962C8B-B14F-4D97-AF65-F5344CB8AC3E}">
        <p14:creationId xmlns:p14="http://schemas.microsoft.com/office/powerpoint/2010/main" val="383167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607997-8241-496c-997e-277352d2442c">
      <Value>55</Value>
      <Value>23</Value>
      <Value>73</Value>
      <Value>72</Value>
      <Value>44</Value>
    </TaxCatchAll>
    <lcf76f155ced4ddcb4097134ff3c332f xmlns="96b50f58-a40e-4869-8bc2-ee1dec35f0fa">
      <Terms xmlns="http://schemas.microsoft.com/office/infopath/2007/PartnerControls"/>
    </lcf76f155ced4ddcb4097134ff3c332f>
    <SharedWithUsers xmlns="cd607997-8241-496c-997e-277352d2442c">
      <UserInfo>
        <DisplayName>Giacoletti, Tyrell</DisplayName>
        <AccountId>51</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Learning Content" ma:contentTypeID="0x01010046829DE55437B147B48D1766376E3D6B00F97DF3A8579A634D8806E108BC6ED99500DBCDF2A5234363409A996C2812A1462E" ma:contentTypeVersion="14" ma:contentTypeDescription="" ma:contentTypeScope="" ma:versionID="75655d7decbaac52d1ae05442178ed6e">
  <xsd:schema xmlns:xsd="http://www.w3.org/2001/XMLSchema" xmlns:xs="http://www.w3.org/2001/XMLSchema" xmlns:p="http://schemas.microsoft.com/office/2006/metadata/properties" xmlns:ns1="http://schemas.microsoft.com/sharepoint/v3" xmlns:ns2="b5ba0a33-b247-4d4b-b9ae-c709af684fd3" xmlns:ns3="53d28b8c-eb58-44d7-87aa-8c57ee0de470" targetNamespace="http://schemas.microsoft.com/office/2006/metadata/properties" ma:root="true" ma:fieldsID="ab7e9238dbcbaa30849098f2d7f34100" ns1:_="" ns2:_="" ns3:_="">
    <xsd:import namespace="http://schemas.microsoft.com/sharepoint/v3"/>
    <xsd:import namespace="b5ba0a33-b247-4d4b-b9ae-c709af684fd3"/>
    <xsd:import namespace="53d28b8c-eb58-44d7-87aa-8c57ee0de470"/>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3:Course_x0020_Code" minOccurs="0"/>
                <xsd:element ref="ns3:le4b7b4580bd46459214883069e3a18d" minOccurs="0"/>
                <xsd:element ref="ns1:_ip_UnifiedCompliancePolicyProperties" minOccurs="0"/>
                <xsd:element ref="ns1:_ip_UnifiedCompliancePolicyUIAction" minOccurs="0"/>
                <xsd:element ref="ns3:isArchive" minOccurs="0"/>
                <xsd:element ref="ns3:a0a882b4cf6e4552977556b03a7b624b" minOccurs="0"/>
                <xsd:element ref="ns2:FM_x0020_LO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3a180ca-75a6-4419-b62e-731a1baaa59b}" ma:internalName="TaxCatchAll" ma:showField="CatchAllData"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a180ca-75a6-4419-b62e-731a1baaa59b}" ma:internalName="TaxCatchAllLabel" ma:readOnly="true" ma:showField="CatchAllDataLabel"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25" nillable="true" ma:displayName="FM LOC" ma:description="This column is used to assign Location" ma:format="Dropdown"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53d28b8c-eb58-44d7-87aa-8c57ee0de470" elementFormDefault="qualified">
    <xsd:import namespace="http://schemas.microsoft.com/office/2006/documentManagement/types"/>
    <xsd:import namespace="http://schemas.microsoft.com/office/infopath/2007/PartnerControls"/>
    <xsd:element name="Course_x0020_Code" ma:index="18" nillable="true" ma:displayName="Course Code" ma:internalName="Course_x0020_Code">
      <xsd:simpleType>
        <xsd:restriction base="dms:Text">
          <xsd:maxLength value="255"/>
        </xsd:restriction>
      </xsd:simpleType>
    </xsd:element>
    <xsd:element name="le4b7b4580bd46459214883069e3a18d" ma:index="19" nillable="true" ma:taxonomy="true" ma:internalName="le4b7b4580bd46459214883069e3a18d" ma:taxonomyFieldName="Course_x0020_Group" ma:displayName="Course Group" ma:default="" ma:fieldId="{5e4b7b45-80bd-4645-9214-883069e3a18d}" ma:sspId="b7e16863-b940-4291-96f8-ad8461baff96" ma:termSetId="7afb5f7f-44cf-4f4c-b979-4ca38eae3e13" ma:anchorId="00000000-0000-0000-0000-000000000000" ma:open="false" ma:isKeyword="false">
      <xsd:complexType>
        <xsd:sequence>
          <xsd:element ref="pc:Terms" minOccurs="0" maxOccurs="1"/>
        </xsd:sequence>
      </xsd:complexType>
    </xsd:element>
    <xsd:element name="isArchive" ma:index="23" nillable="true" ma:displayName="isArchive" ma:default="0" ma:internalName="isArchive">
      <xsd:simpleType>
        <xsd:restriction base="dms:Boolean"/>
      </xsd:simpleType>
    </xsd:element>
    <xsd:element name="a0a882b4cf6e4552977556b03a7b624b" ma:index="24" ma:taxonomy="true" ma:internalName="a0a882b4cf6e4552977556b03a7b624b" ma:taxonomyFieldName="Document_x0020_Type" ma:displayName="Document Type" ma:readOnly="false" ma:default="" ma:fieldId="{a0a882b4-cf6e-4552-9775-56b03a7b624b}" ma:sspId="b7e16863-b940-4291-96f8-ad8461baff96" ma:termSetId="806960dd-2bd1-49d4-999d-1396b928405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B805AF-FEDA-4791-BB75-25120A3A9201}"/>
</file>

<file path=customXml/itemProps2.xml><?xml version="1.0" encoding="utf-8"?>
<ds:datastoreItem xmlns:ds="http://schemas.openxmlformats.org/officeDocument/2006/customXml" ds:itemID="{2086476F-3171-4E7C-97D4-6A7589BDB695}">
  <ds:schemaRefs>
    <ds:schemaRef ds:uri="http://schemas.microsoft.com/sharepoint/v3/contenttype/forms"/>
  </ds:schemaRefs>
</ds:datastoreItem>
</file>

<file path=customXml/itemProps3.xml><?xml version="1.0" encoding="utf-8"?>
<ds:datastoreItem xmlns:ds="http://schemas.openxmlformats.org/officeDocument/2006/customXml" ds:itemID="{36260717-D207-4911-8AEA-665E6DF31DF2}">
  <ds:schemaRefs>
    <ds:schemaRef ds:uri="http://schemas.microsoft.com/office/2006/metadata/properties"/>
    <ds:schemaRef ds:uri="http://purl.org/dc/elements/1.1/"/>
    <ds:schemaRef ds:uri="b5ba0a33-b247-4d4b-b9ae-c709af684fd3"/>
    <ds:schemaRef ds:uri="5e392781-86c7-49c9-b488-0c559099668a"/>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DA3DEA7D-B690-4EA1-A635-58F5CCEBC2C2}"/>
</file>

<file path=docProps/app.xml><?xml version="1.0" encoding="utf-8"?>
<Properties xmlns="http://schemas.openxmlformats.org/officeDocument/2006/extended-properties" xmlns:vt="http://schemas.openxmlformats.org/officeDocument/2006/docPropsVTypes">
  <Template>Office Theme</Template>
  <TotalTime>19783</TotalTime>
  <Words>5058</Words>
  <Application>Microsoft Office PowerPoint</Application>
  <PresentationFormat>On-screen Show (4:3)</PresentationFormat>
  <Paragraphs>775</Paragraphs>
  <Slides>60</Slides>
  <Notes>60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60</vt:i4>
      </vt:variant>
    </vt:vector>
  </HeadingPairs>
  <TitlesOfParts>
    <vt:vector size="72" baseType="lpstr">
      <vt:lpstr>Arial</vt:lpstr>
      <vt:lpstr>Arial Black</vt:lpstr>
      <vt:lpstr>Calibri</vt:lpstr>
      <vt:lpstr>Calibri Light</vt:lpstr>
      <vt:lpstr>Cambria</vt:lpstr>
      <vt:lpstr>Courier New</vt:lpstr>
      <vt:lpstr>Symbol</vt:lpstr>
      <vt:lpstr>Times New Roman</vt:lpstr>
      <vt:lpstr>Wingdings</vt:lpstr>
      <vt:lpstr>Office Theme</vt:lpstr>
      <vt:lpstr>1_Custom Design</vt:lpstr>
      <vt:lpstr>Custom Design</vt:lpstr>
      <vt:lpstr>SFT FCX1015C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 Workplace Examination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2: General Hazard Identification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SFT FCX1015C</dc:title>
  <dc:creator>Johnson, Angela</dc:creator>
  <cp:lastModifiedBy>Johnson, Cynthia</cp:lastModifiedBy>
  <cp:revision>445</cp:revision>
  <cp:lastPrinted>2015-11-02T16:05:26Z</cp:lastPrinted>
  <dcterms:created xsi:type="dcterms:W3CDTF">2015-06-25T19:39:11Z</dcterms:created>
  <dcterms:modified xsi:type="dcterms:W3CDTF">2020-04-22T19:19:22Z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0x0101000625A717CE324144AA678D44AED611A7</vt:lpwstr>
  </property>
  <property fmtid="{D5CDD505-2E9C-101B-9397-08002B2CF9AE}" pid="3" name="FM Doc Type">
    <vt:lpwstr>73;#Project Management|56b5f44d-7083-46ac-b589-3c09ac11ecee</vt:lpwstr>
  </property>
  <property fmtid="{D5CDD505-2E9C-101B-9397-08002B2CF9AE}" pid="4" name="FM Retention Category">
    <vt:lpwstr>23;#Administration|5648ecb6-843d-42d8-8ec5-901cd2d614fb</vt:lpwstr>
  </property>
  <property fmtid="{D5CDD505-2E9C-101B-9397-08002B2CF9AE}" pid="5" name="FM Ent Taxonomy">
    <vt:lpwstr>72;#Project Management|e0c14ea4-d21c-4944-84da-db2874151277</vt:lpwstr>
  </property>
  <property fmtid="{D5CDD505-2E9C-101B-9397-08002B2CF9AE}" pid="6" name="Phase">
    <vt:lpwstr>1. Initiation</vt:lpwstr>
  </property>
  <property fmtid="{D5CDD505-2E9C-101B-9397-08002B2CF9AE}" pid="7" name="o79fb0eb13274969baa8945b2a62dcda">
    <vt:lpwstr>Administration|5648ecb6-843d-42d8-8ec5-901cd2d614fb</vt:lpwstr>
  </property>
  <property fmtid="{D5CDD505-2E9C-101B-9397-08002B2CF9AE}" pid="8" name="FM Ent TaxonomyTaxHTField0">
    <vt:lpwstr>Project Management|e0c14ea4-d21c-4944-84da-db2874151277</vt:lpwstr>
  </property>
  <property fmtid="{D5CDD505-2E9C-101B-9397-08002B2CF9AE}" pid="9" name="Document Choice">
    <vt:lpwstr>Training Document</vt:lpwstr>
  </property>
  <property fmtid="{D5CDD505-2E9C-101B-9397-08002B2CF9AE}" pid="10" name="FM DPT">
    <vt:lpwstr>Human Resources</vt:lpwstr>
  </property>
  <property fmtid="{D5CDD505-2E9C-101B-9397-08002B2CF9AE}" pid="11" name="FM LOC">
    <vt:lpwstr>Mine Training Institute</vt:lpwstr>
  </property>
  <property fmtid="{D5CDD505-2E9C-101B-9397-08002B2CF9AE}" pid="12" name="Status">
    <vt:lpwstr>Final</vt:lpwstr>
  </property>
  <property fmtid="{D5CDD505-2E9C-101B-9397-08002B2CF9AE}" pid="13" name="FM Doc TypeTaxHTField0">
    <vt:lpwstr>Project Management|56b5f44d-7083-46ac-b589-3c09ac11ecee</vt:lpwstr>
  </property>
  <property fmtid="{D5CDD505-2E9C-101B-9397-08002B2CF9AE}" pid="14" name="Project Name">
    <vt:lpwstr>7</vt:lpwstr>
  </property>
  <property fmtid="{D5CDD505-2E9C-101B-9397-08002B2CF9AE}" pid="15" name="Order">
    <vt:r8>32200</vt:r8>
  </property>
  <property fmtid="{D5CDD505-2E9C-101B-9397-08002B2CF9AE}" pid="16" name="xd_ProgID">
    <vt:lpwstr/>
  </property>
  <property fmtid="{D5CDD505-2E9C-101B-9397-08002B2CF9AE}" pid="17" name="TemplateUrl">
    <vt:lpwstr/>
  </property>
  <property fmtid="{D5CDD505-2E9C-101B-9397-08002B2CF9AE}" pid="18" name="Folder">
    <vt:lpwstr>Final Docs V1</vt:lpwstr>
  </property>
  <property fmtid="{D5CDD505-2E9C-101B-9397-08002B2CF9AE}" pid="19" name="Course Group">
    <vt:lpwstr>55</vt:lpwstr>
  </property>
  <property fmtid="{D5CDD505-2E9C-101B-9397-08002B2CF9AE}" pid="20" name="Document Type">
    <vt:lpwstr>44;#Facilitator Presentation|301d71f6-f435-4af7-9fd0-d5282897076a</vt:lpwstr>
  </property>
  <property fmtid="{D5CDD505-2E9C-101B-9397-08002B2CF9AE}" pid="21" name="SharedWithUsers">
    <vt:lpwstr>2405;#Giacoletti, Tyrell</vt:lpwstr>
  </property>
  <property fmtid="{D5CDD505-2E9C-101B-9397-08002B2CF9AE}" pid="22" name="xd_Signature">
    <vt:bool>false</vt:bool>
  </property>
  <property fmtid="{D5CDD505-2E9C-101B-9397-08002B2CF9AE}" pid="23" name="le4b7b4580bd46459214883069e3a18d">
    <vt:lpwstr>Safety|7493f174-3823-44b5-a64f-6d7769779f59</vt:lpwstr>
  </property>
  <property fmtid="{D5CDD505-2E9C-101B-9397-08002B2CF9AE}" pid="24" name="Course Code">
    <vt:lpwstr>SFT FCX1015C</vt:lpwstr>
  </property>
  <property fmtid="{D5CDD505-2E9C-101B-9397-08002B2CF9AE}" pid="25" name="_SourceUrl">
    <vt:lpwstr/>
  </property>
  <property fmtid="{D5CDD505-2E9C-101B-9397-08002B2CF9AE}" pid="26" name="_SharedFileIndex">
    <vt:lpwstr/>
  </property>
  <property fmtid="{D5CDD505-2E9C-101B-9397-08002B2CF9AE}" pid="27" name="ComplianceAssetId">
    <vt:lpwstr/>
  </property>
  <property fmtid="{D5CDD505-2E9C-101B-9397-08002B2CF9AE}" pid="28" name="_ExtendedDescription">
    <vt:lpwstr/>
  </property>
  <property fmtid="{D5CDD505-2E9C-101B-9397-08002B2CF9AE}" pid="29" name="a0a882b4cf6e4552977556b03a7b624b">
    <vt:lpwstr>Facilitator Presentation|301d71f6-f435-4af7-9fd0-d5282897076a</vt:lpwstr>
  </property>
  <property fmtid="{D5CDD505-2E9C-101B-9397-08002B2CF9AE}" pid="30" name="TriggerFlowInfo">
    <vt:lpwstr/>
  </property>
  <property fmtid="{D5CDD505-2E9C-101B-9397-08002B2CF9AE}" pid="31" name="isArchive">
    <vt:bool>false</vt:bool>
  </property>
</Properties>
</file>