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 id="2147483727" r:id="rId8"/>
  </p:sldMasterIdLst>
  <p:notesMasterIdLst>
    <p:notesMasterId r:id="rId66"/>
  </p:notesMasterIdLst>
  <p:handoutMasterIdLst>
    <p:handoutMasterId r:id="rId67"/>
  </p:handoutMasterIdLst>
  <p:sldIdLst>
    <p:sldId id="256" r:id="rId9"/>
    <p:sldId id="277" r:id="rId10"/>
    <p:sldId id="263" r:id="rId11"/>
    <p:sldId id="364" r:id="rId12"/>
    <p:sldId id="318" r:id="rId13"/>
    <p:sldId id="278" r:id="rId14"/>
    <p:sldId id="322" r:id="rId15"/>
    <p:sldId id="258" r:id="rId16"/>
    <p:sldId id="323" r:id="rId17"/>
    <p:sldId id="283" r:id="rId18"/>
    <p:sldId id="306" r:id="rId19"/>
    <p:sldId id="284" r:id="rId20"/>
    <p:sldId id="267" r:id="rId21"/>
    <p:sldId id="324" r:id="rId22"/>
    <p:sldId id="325" r:id="rId23"/>
    <p:sldId id="326" r:id="rId24"/>
    <p:sldId id="352" r:id="rId25"/>
    <p:sldId id="259" r:id="rId26"/>
    <p:sldId id="301" r:id="rId27"/>
    <p:sldId id="282" r:id="rId28"/>
    <p:sldId id="309" r:id="rId29"/>
    <p:sldId id="358" r:id="rId30"/>
    <p:sldId id="289" r:id="rId31"/>
    <p:sldId id="321" r:id="rId32"/>
    <p:sldId id="343" r:id="rId33"/>
    <p:sldId id="329" r:id="rId34"/>
    <p:sldId id="331" r:id="rId35"/>
    <p:sldId id="330" r:id="rId36"/>
    <p:sldId id="353" r:id="rId37"/>
    <p:sldId id="260" r:id="rId38"/>
    <p:sldId id="281" r:id="rId39"/>
    <p:sldId id="320" r:id="rId40"/>
    <p:sldId id="311" r:id="rId41"/>
    <p:sldId id="312" r:id="rId42"/>
    <p:sldId id="313" r:id="rId43"/>
    <p:sldId id="314" r:id="rId44"/>
    <p:sldId id="304" r:id="rId45"/>
    <p:sldId id="341" r:id="rId46"/>
    <p:sldId id="365" r:id="rId47"/>
    <p:sldId id="340" r:id="rId48"/>
    <p:sldId id="342" r:id="rId49"/>
    <p:sldId id="356" r:id="rId50"/>
    <p:sldId id="305" r:id="rId51"/>
    <p:sldId id="350" r:id="rId52"/>
    <p:sldId id="302" r:id="rId53"/>
    <p:sldId id="328" r:id="rId54"/>
    <p:sldId id="344" r:id="rId55"/>
    <p:sldId id="345" r:id="rId56"/>
    <p:sldId id="354" r:id="rId57"/>
    <p:sldId id="261" r:id="rId58"/>
    <p:sldId id="280" r:id="rId59"/>
    <p:sldId id="303" r:id="rId60"/>
    <p:sldId id="355" r:id="rId61"/>
    <p:sldId id="315" r:id="rId62"/>
    <p:sldId id="310" r:id="rId63"/>
    <p:sldId id="360" r:id="rId64"/>
    <p:sldId id="361"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D1F3FF"/>
    <a:srgbClr val="0083E6"/>
    <a:srgbClr val="A365D1"/>
    <a:srgbClr val="15C2FF"/>
    <a:srgbClr val="00B9FA"/>
    <a:srgbClr val="19C3FF"/>
    <a:srgbClr val="47CFFF"/>
    <a:srgbClr val="00A7E2"/>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442" autoAdjust="0"/>
  </p:normalViewPr>
  <p:slideViewPr>
    <p:cSldViewPr snapToGrid="0" showGuides="1">
      <p:cViewPr varScale="1">
        <p:scale>
          <a:sx n="104" d="100"/>
          <a:sy n="104" d="100"/>
        </p:scale>
        <p:origin x="1782" y="114"/>
      </p:cViewPr>
      <p:guideLst>
        <p:guide orient="horz" pos="2160"/>
        <p:guide pos="2904"/>
      </p:guideLst>
    </p:cSldViewPr>
  </p:slideViewPr>
  <p:outlineViewPr>
    <p:cViewPr>
      <p:scale>
        <a:sx n="33" d="100"/>
        <a:sy n="33" d="100"/>
      </p:scale>
      <p:origin x="0" y="-9048"/>
    </p:cViewPr>
  </p:outlineViewPr>
  <p:notesTextViewPr>
    <p:cViewPr>
      <p:scale>
        <a:sx n="3" d="2"/>
        <a:sy n="3" d="2"/>
      </p:scale>
      <p:origin x="0" y="0"/>
    </p:cViewPr>
  </p:notesTextViewPr>
  <p:sorterViewPr>
    <p:cViewPr>
      <p:scale>
        <a:sx n="100" d="100"/>
        <a:sy n="100" d="100"/>
      </p:scale>
      <p:origin x="0" y="-17832"/>
    </p:cViewPr>
  </p:sorterViewPr>
  <p:notesViewPr>
    <p:cSldViewPr snapToGrid="0" showGuides="1">
      <p:cViewPr>
        <p:scale>
          <a:sx n="140" d="100"/>
          <a:sy n="140" d="100"/>
        </p:scale>
        <p:origin x="1434" y="-47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83599-F03B-407A-8C6E-DF64D85F42DD}"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en-US"/>
        </a:p>
      </dgm:t>
    </dgm:pt>
    <dgm:pt modelId="{61165370-DF16-4B5C-BA78-D7F5C9EB1318}">
      <dgm:prSet phldrT="[Text]"/>
      <dgm:spPr>
        <a:solidFill>
          <a:srgbClr val="0099CC"/>
        </a:solidFill>
        <a:scene3d>
          <a:camera prst="orthographicFront">
            <a:rot lat="0" lon="0" rev="0"/>
          </a:camera>
          <a:lightRig rig="contrasting" dir="t">
            <a:rot lat="0" lon="0" rev="1200000"/>
          </a:lightRig>
        </a:scene3d>
      </dgm:spPr>
      <dgm:t>
        <a:bodyPr/>
        <a:lstStyle/>
        <a:p>
          <a:r>
            <a:rPr lang="en-US" dirty="0" smtClean="0">
              <a:latin typeface="Arial Black" panose="020B0A04020102020204" pitchFamily="34" charset="0"/>
            </a:rPr>
            <a:t>Requestor</a:t>
          </a:r>
          <a:endParaRPr lang="en-US" dirty="0">
            <a:latin typeface="Arial Black" panose="020B0A04020102020204" pitchFamily="34" charset="0"/>
          </a:endParaRPr>
        </a:p>
      </dgm:t>
    </dgm:pt>
    <dgm:pt modelId="{342DAD05-A828-4F22-9ED5-5A150C16AD2D}" type="parTrans" cxnId="{242A7846-F2D2-4BF2-88C2-80E7D29979B0}">
      <dgm:prSet/>
      <dgm:spPr/>
      <dgm:t>
        <a:bodyPr/>
        <a:lstStyle/>
        <a:p>
          <a:endParaRPr lang="en-US"/>
        </a:p>
      </dgm:t>
    </dgm:pt>
    <dgm:pt modelId="{74E61AF6-699C-43AA-990F-9D7140A2C941}" type="sibTrans" cxnId="{242A7846-F2D2-4BF2-88C2-80E7D29979B0}">
      <dgm:prSet/>
      <dgm:spPr/>
      <dgm:t>
        <a:bodyPr/>
        <a:lstStyle/>
        <a:p>
          <a:endParaRPr lang="en-US"/>
        </a:p>
      </dgm:t>
    </dgm:pt>
    <dgm:pt modelId="{E45CE281-C982-4F83-9117-E2E480BC8AB9}">
      <dgm:prSet phldrT="[Text]"/>
      <dgm:spPr>
        <a:solidFill>
          <a:srgbClr val="0099CC"/>
        </a:solidFill>
      </dgm:spPr>
      <dgm:t>
        <a:bodyPr/>
        <a:lstStyle/>
        <a:p>
          <a:r>
            <a:rPr lang="en-US" dirty="0" smtClean="0">
              <a:latin typeface="Arial Black" panose="020B0A04020102020204" pitchFamily="34" charset="0"/>
            </a:rPr>
            <a:t>Manager, Superintendent, Supervisor</a:t>
          </a:r>
          <a:endParaRPr lang="en-US" dirty="0">
            <a:latin typeface="Arial Black" panose="020B0A04020102020204" pitchFamily="34" charset="0"/>
          </a:endParaRPr>
        </a:p>
      </dgm:t>
    </dgm:pt>
    <dgm:pt modelId="{C24F3132-4C14-4242-9747-2B4F7B1AB205}" type="parTrans" cxnId="{DBCBDEB0-9CD8-4709-85AE-8213CA6F7ED8}">
      <dgm:prSet/>
      <dgm:spPr/>
      <dgm:t>
        <a:bodyPr/>
        <a:lstStyle/>
        <a:p>
          <a:endParaRPr lang="en-US"/>
        </a:p>
      </dgm:t>
    </dgm:pt>
    <dgm:pt modelId="{70F4D28E-D6DA-4098-AE26-9B8F925CFCFE}" type="sibTrans" cxnId="{DBCBDEB0-9CD8-4709-85AE-8213CA6F7ED8}">
      <dgm:prSet/>
      <dgm:spPr/>
      <dgm:t>
        <a:bodyPr/>
        <a:lstStyle/>
        <a:p>
          <a:endParaRPr lang="en-US"/>
        </a:p>
      </dgm:t>
    </dgm:pt>
    <dgm:pt modelId="{3649554B-3313-496A-8DD8-C80701590650}">
      <dgm:prSet phldrT="[Text]"/>
      <dgm:spPr>
        <a:solidFill>
          <a:srgbClr val="0099CC"/>
        </a:solidFill>
      </dgm:spPr>
      <dgm:t>
        <a:bodyPr/>
        <a:lstStyle/>
        <a:p>
          <a:r>
            <a:rPr lang="en-US" dirty="0" smtClean="0">
              <a:latin typeface="Arial Black" panose="020B0A04020102020204" pitchFamily="34" charset="0"/>
            </a:rPr>
            <a:t>Representative</a:t>
          </a:r>
          <a:endParaRPr lang="en-US" dirty="0">
            <a:latin typeface="Arial Black" panose="020B0A04020102020204" pitchFamily="34" charset="0"/>
          </a:endParaRPr>
        </a:p>
      </dgm:t>
    </dgm:pt>
    <dgm:pt modelId="{D015407C-ADE1-46FF-887A-463BA45C7AB4}" type="parTrans" cxnId="{9B90097E-CC12-4E77-8F60-82E08FC05723}">
      <dgm:prSet/>
      <dgm:spPr/>
      <dgm:t>
        <a:bodyPr/>
        <a:lstStyle/>
        <a:p>
          <a:endParaRPr lang="en-US"/>
        </a:p>
      </dgm:t>
    </dgm:pt>
    <dgm:pt modelId="{D11CE425-3BDC-4016-BB10-3FE2F7FC708D}" type="sibTrans" cxnId="{9B90097E-CC12-4E77-8F60-82E08FC05723}">
      <dgm:prSet/>
      <dgm:spPr/>
      <dgm:t>
        <a:bodyPr/>
        <a:lstStyle/>
        <a:p>
          <a:endParaRPr lang="en-US"/>
        </a:p>
      </dgm:t>
    </dgm:pt>
    <dgm:pt modelId="{4D14BD8C-27C7-43F2-B651-49AA8F1AF95B}">
      <dgm:prSet/>
      <dgm:spPr>
        <a:solidFill>
          <a:srgbClr val="0099CC"/>
        </a:solidFill>
      </dgm:spPr>
      <dgm:t>
        <a:bodyPr/>
        <a:lstStyle/>
        <a:p>
          <a:r>
            <a:rPr lang="en-US" dirty="0" smtClean="0">
              <a:latin typeface="Arial Black" panose="020B0A04020102020204" pitchFamily="34" charset="0"/>
            </a:rPr>
            <a:t>Operators</a:t>
          </a:r>
          <a:endParaRPr lang="en-US" dirty="0">
            <a:latin typeface="Arial Black" panose="020B0A04020102020204" pitchFamily="34" charset="0"/>
          </a:endParaRPr>
        </a:p>
      </dgm:t>
    </dgm:pt>
    <dgm:pt modelId="{D3D471FF-97F6-41AC-AD11-AD81D751635D}" type="parTrans" cxnId="{6B5AEEB7-E604-41BE-B454-24B8E59DB90E}">
      <dgm:prSet/>
      <dgm:spPr/>
      <dgm:t>
        <a:bodyPr/>
        <a:lstStyle/>
        <a:p>
          <a:endParaRPr lang="en-US"/>
        </a:p>
      </dgm:t>
    </dgm:pt>
    <dgm:pt modelId="{3639F75B-5ADF-43B2-9ED6-41AA0B4320CC}" type="sibTrans" cxnId="{6B5AEEB7-E604-41BE-B454-24B8E59DB90E}">
      <dgm:prSet/>
      <dgm:spPr/>
      <dgm:t>
        <a:bodyPr/>
        <a:lstStyle/>
        <a:p>
          <a:endParaRPr lang="en-US"/>
        </a:p>
      </dgm:t>
    </dgm:pt>
    <dgm:pt modelId="{86D7019D-FCCB-4E2C-9649-4E87B0C20A71}" type="pres">
      <dgm:prSet presAssocID="{B4283599-F03B-407A-8C6E-DF64D85F42DD}" presName="rootnode" presStyleCnt="0">
        <dgm:presLayoutVars>
          <dgm:chMax/>
          <dgm:chPref/>
          <dgm:dir/>
          <dgm:animLvl val="lvl"/>
        </dgm:presLayoutVars>
      </dgm:prSet>
      <dgm:spPr/>
      <dgm:t>
        <a:bodyPr/>
        <a:lstStyle/>
        <a:p>
          <a:endParaRPr lang="en-US"/>
        </a:p>
      </dgm:t>
    </dgm:pt>
    <dgm:pt modelId="{25902118-734F-4EB2-A4E0-CE6B12D30235}" type="pres">
      <dgm:prSet presAssocID="{61165370-DF16-4B5C-BA78-D7F5C9EB1318}" presName="composite" presStyleCnt="0"/>
      <dgm:spPr/>
    </dgm:pt>
    <dgm:pt modelId="{CDF1138A-49E7-454E-B870-03885CE99005}" type="pres">
      <dgm:prSet presAssocID="{61165370-DF16-4B5C-BA78-D7F5C9EB1318}" presName="bentUpArrow1" presStyleLbl="alignImgPlace1" presStyleIdx="0" presStyleCnt="3"/>
      <dgm:spPr>
        <a:solidFill>
          <a:srgbClr val="15C2FF"/>
        </a:solidFill>
        <a:ln>
          <a:noFill/>
        </a:ln>
        <a:scene3d>
          <a:camera prst="orthographicFront">
            <a:rot lat="0" lon="0" rev="0"/>
          </a:camera>
          <a:lightRig rig="contrasting" dir="t">
            <a:rot lat="0" lon="0" rev="1200000"/>
          </a:lightRig>
        </a:scene3d>
        <a:sp3d contourW="12700" prstMaterial="flat">
          <a:bevelT/>
          <a:bevelB w="152400"/>
        </a:sp3d>
      </dgm:spPr>
      <dgm:t>
        <a:bodyPr/>
        <a:lstStyle/>
        <a:p>
          <a:endParaRPr lang="en-US"/>
        </a:p>
      </dgm:t>
    </dgm:pt>
    <dgm:pt modelId="{ACB35244-1CD4-47EB-903B-53FBE8AAD279}" type="pres">
      <dgm:prSet presAssocID="{61165370-DF16-4B5C-BA78-D7F5C9EB1318}" presName="ParentText" presStyleLbl="node1" presStyleIdx="0" presStyleCnt="4">
        <dgm:presLayoutVars>
          <dgm:chMax val="1"/>
          <dgm:chPref val="1"/>
          <dgm:bulletEnabled val="1"/>
        </dgm:presLayoutVars>
      </dgm:prSet>
      <dgm:spPr/>
      <dgm:t>
        <a:bodyPr/>
        <a:lstStyle/>
        <a:p>
          <a:endParaRPr lang="en-US"/>
        </a:p>
      </dgm:t>
    </dgm:pt>
    <dgm:pt modelId="{FDF8EDF6-C7E8-4675-B71B-EFA2EA9A2671}" type="pres">
      <dgm:prSet presAssocID="{61165370-DF16-4B5C-BA78-D7F5C9EB1318}" presName="ChildText" presStyleLbl="revTx" presStyleIdx="0" presStyleCnt="3">
        <dgm:presLayoutVars>
          <dgm:chMax val="0"/>
          <dgm:chPref val="0"/>
          <dgm:bulletEnabled val="1"/>
        </dgm:presLayoutVars>
      </dgm:prSet>
      <dgm:spPr/>
      <dgm:t>
        <a:bodyPr/>
        <a:lstStyle/>
        <a:p>
          <a:endParaRPr lang="en-US"/>
        </a:p>
      </dgm:t>
    </dgm:pt>
    <dgm:pt modelId="{ED8851B2-541D-43B5-978B-B1CE0F2F1813}" type="pres">
      <dgm:prSet presAssocID="{74E61AF6-699C-43AA-990F-9D7140A2C941}" presName="sibTrans" presStyleCnt="0"/>
      <dgm:spPr/>
    </dgm:pt>
    <dgm:pt modelId="{035BFD4E-158E-42DC-A5B3-E1462B985159}" type="pres">
      <dgm:prSet presAssocID="{E45CE281-C982-4F83-9117-E2E480BC8AB9}" presName="composite" presStyleCnt="0"/>
      <dgm:spPr/>
    </dgm:pt>
    <dgm:pt modelId="{C8B2A85B-9B21-437E-BF82-E7A742B1D0FD}" type="pres">
      <dgm:prSet presAssocID="{E45CE281-C982-4F83-9117-E2E480BC8AB9}" presName="bentUpArrow1" presStyleLbl="alignImgPlace1" presStyleIdx="1" presStyleCnt="3"/>
      <dgm:spPr>
        <a:solidFill>
          <a:srgbClr val="15C2FF"/>
        </a:solidFill>
        <a:ln>
          <a:noFill/>
        </a:ln>
        <a:scene3d>
          <a:camera prst="orthographicFront">
            <a:rot lat="0" lon="0" rev="0"/>
          </a:camera>
          <a:lightRig rig="contrasting" dir="t">
            <a:rot lat="0" lon="0" rev="1200000"/>
          </a:lightRig>
        </a:scene3d>
        <a:sp3d contourW="12700" prstMaterial="flat">
          <a:bevelT/>
          <a:bevelB w="152400"/>
        </a:sp3d>
      </dgm:spPr>
      <dgm:t>
        <a:bodyPr/>
        <a:lstStyle/>
        <a:p>
          <a:endParaRPr lang="en-US"/>
        </a:p>
      </dgm:t>
    </dgm:pt>
    <dgm:pt modelId="{16F67724-B2F9-47A6-8941-DD2A206A2898}" type="pres">
      <dgm:prSet presAssocID="{E45CE281-C982-4F83-9117-E2E480BC8AB9}" presName="ParentText" presStyleLbl="node1" presStyleIdx="1" presStyleCnt="4">
        <dgm:presLayoutVars>
          <dgm:chMax val="1"/>
          <dgm:chPref val="1"/>
          <dgm:bulletEnabled val="1"/>
        </dgm:presLayoutVars>
      </dgm:prSet>
      <dgm:spPr/>
      <dgm:t>
        <a:bodyPr/>
        <a:lstStyle/>
        <a:p>
          <a:endParaRPr lang="en-US"/>
        </a:p>
      </dgm:t>
    </dgm:pt>
    <dgm:pt modelId="{478CB4D6-CF67-49DC-BB1D-A2C74FCF7D44}" type="pres">
      <dgm:prSet presAssocID="{E45CE281-C982-4F83-9117-E2E480BC8AB9}" presName="ChildText" presStyleLbl="revTx" presStyleIdx="1" presStyleCnt="3">
        <dgm:presLayoutVars>
          <dgm:chMax val="0"/>
          <dgm:chPref val="0"/>
          <dgm:bulletEnabled val="1"/>
        </dgm:presLayoutVars>
      </dgm:prSet>
      <dgm:spPr/>
      <dgm:t>
        <a:bodyPr/>
        <a:lstStyle/>
        <a:p>
          <a:endParaRPr lang="en-US"/>
        </a:p>
      </dgm:t>
    </dgm:pt>
    <dgm:pt modelId="{C8BD7B29-CB39-453A-AA5A-8CCA996BB319}" type="pres">
      <dgm:prSet presAssocID="{70F4D28E-D6DA-4098-AE26-9B8F925CFCFE}" presName="sibTrans" presStyleCnt="0"/>
      <dgm:spPr/>
    </dgm:pt>
    <dgm:pt modelId="{139B8DB1-28B9-4F36-868D-9A381E596A85}" type="pres">
      <dgm:prSet presAssocID="{3649554B-3313-496A-8DD8-C80701590650}" presName="composite" presStyleCnt="0"/>
      <dgm:spPr/>
    </dgm:pt>
    <dgm:pt modelId="{381664E6-B8CA-49BA-8778-199A9B565BFC}" type="pres">
      <dgm:prSet presAssocID="{3649554B-3313-496A-8DD8-C80701590650}" presName="bentUpArrow1" presStyleLbl="alignImgPlace1" presStyleIdx="2" presStyleCnt="3"/>
      <dgm:spPr>
        <a:solidFill>
          <a:srgbClr val="15C2FF"/>
        </a:solidFill>
        <a:ln>
          <a:noFill/>
        </a:ln>
        <a:scene3d>
          <a:camera prst="orthographicFront">
            <a:rot lat="0" lon="0" rev="0"/>
          </a:camera>
          <a:lightRig rig="contrasting" dir="t">
            <a:rot lat="0" lon="0" rev="1200000"/>
          </a:lightRig>
        </a:scene3d>
        <a:sp3d contourW="12700" prstMaterial="flat">
          <a:bevelB w="152400"/>
        </a:sp3d>
      </dgm:spPr>
      <dgm:t>
        <a:bodyPr/>
        <a:lstStyle/>
        <a:p>
          <a:endParaRPr lang="en-US"/>
        </a:p>
      </dgm:t>
    </dgm:pt>
    <dgm:pt modelId="{450EAA6C-2F89-4DAA-94DF-A0EA106A652D}" type="pres">
      <dgm:prSet presAssocID="{3649554B-3313-496A-8DD8-C80701590650}" presName="ParentText" presStyleLbl="node1" presStyleIdx="2" presStyleCnt="4">
        <dgm:presLayoutVars>
          <dgm:chMax val="1"/>
          <dgm:chPref val="1"/>
          <dgm:bulletEnabled val="1"/>
        </dgm:presLayoutVars>
      </dgm:prSet>
      <dgm:spPr/>
      <dgm:t>
        <a:bodyPr/>
        <a:lstStyle/>
        <a:p>
          <a:endParaRPr lang="en-US"/>
        </a:p>
      </dgm:t>
    </dgm:pt>
    <dgm:pt modelId="{1555C5CA-BB9E-416D-861D-8BAFB19D612E}" type="pres">
      <dgm:prSet presAssocID="{3649554B-3313-496A-8DD8-C80701590650}" presName="ChildText" presStyleLbl="revTx" presStyleIdx="2" presStyleCnt="3">
        <dgm:presLayoutVars>
          <dgm:chMax val="0"/>
          <dgm:chPref val="0"/>
          <dgm:bulletEnabled val="1"/>
        </dgm:presLayoutVars>
      </dgm:prSet>
      <dgm:spPr/>
      <dgm:t>
        <a:bodyPr/>
        <a:lstStyle/>
        <a:p>
          <a:endParaRPr lang="en-US"/>
        </a:p>
      </dgm:t>
    </dgm:pt>
    <dgm:pt modelId="{8D547B03-42B5-4579-80AA-07176E7A2C1A}" type="pres">
      <dgm:prSet presAssocID="{D11CE425-3BDC-4016-BB10-3FE2F7FC708D}" presName="sibTrans" presStyleCnt="0"/>
      <dgm:spPr/>
    </dgm:pt>
    <dgm:pt modelId="{7AD9EF8E-5EA0-4ED6-82AE-A04667E52330}" type="pres">
      <dgm:prSet presAssocID="{4D14BD8C-27C7-43F2-B651-49AA8F1AF95B}" presName="composite" presStyleCnt="0"/>
      <dgm:spPr/>
    </dgm:pt>
    <dgm:pt modelId="{DE7FB039-D03D-4A57-A1AF-D466F09BAA88}" type="pres">
      <dgm:prSet presAssocID="{4D14BD8C-27C7-43F2-B651-49AA8F1AF95B}" presName="ParentText" presStyleLbl="node1" presStyleIdx="3" presStyleCnt="4">
        <dgm:presLayoutVars>
          <dgm:chMax val="1"/>
          <dgm:chPref val="1"/>
          <dgm:bulletEnabled val="1"/>
        </dgm:presLayoutVars>
      </dgm:prSet>
      <dgm:spPr/>
      <dgm:t>
        <a:bodyPr/>
        <a:lstStyle/>
        <a:p>
          <a:endParaRPr lang="en-US"/>
        </a:p>
      </dgm:t>
    </dgm:pt>
  </dgm:ptLst>
  <dgm:cxnLst>
    <dgm:cxn modelId="{4FDA87E8-01C1-4ACC-BD35-D2EBA5B3931B}" type="presOf" srcId="{B4283599-F03B-407A-8C6E-DF64D85F42DD}" destId="{86D7019D-FCCB-4E2C-9649-4E87B0C20A71}" srcOrd="0" destOrd="0" presId="urn:microsoft.com/office/officeart/2005/8/layout/StepDownProcess"/>
    <dgm:cxn modelId="{7CE01DDE-5A5C-48EF-A557-0B52E2C42BAD}" type="presOf" srcId="{61165370-DF16-4B5C-BA78-D7F5C9EB1318}" destId="{ACB35244-1CD4-47EB-903B-53FBE8AAD279}" srcOrd="0" destOrd="0" presId="urn:microsoft.com/office/officeart/2005/8/layout/StepDownProcess"/>
    <dgm:cxn modelId="{D716263E-3947-442B-9715-BFFABD1D10A7}" type="presOf" srcId="{3649554B-3313-496A-8DD8-C80701590650}" destId="{450EAA6C-2F89-4DAA-94DF-A0EA106A652D}" srcOrd="0" destOrd="0" presId="urn:microsoft.com/office/officeart/2005/8/layout/StepDownProcess"/>
    <dgm:cxn modelId="{0AC32D19-36CE-4BDD-9580-5097A0735AFC}" type="presOf" srcId="{4D14BD8C-27C7-43F2-B651-49AA8F1AF95B}" destId="{DE7FB039-D03D-4A57-A1AF-D466F09BAA88}" srcOrd="0" destOrd="0" presId="urn:microsoft.com/office/officeart/2005/8/layout/StepDownProcess"/>
    <dgm:cxn modelId="{DBCBDEB0-9CD8-4709-85AE-8213CA6F7ED8}" srcId="{B4283599-F03B-407A-8C6E-DF64D85F42DD}" destId="{E45CE281-C982-4F83-9117-E2E480BC8AB9}" srcOrd="1" destOrd="0" parTransId="{C24F3132-4C14-4242-9747-2B4F7B1AB205}" sibTransId="{70F4D28E-D6DA-4098-AE26-9B8F925CFCFE}"/>
    <dgm:cxn modelId="{6B5AEEB7-E604-41BE-B454-24B8E59DB90E}" srcId="{B4283599-F03B-407A-8C6E-DF64D85F42DD}" destId="{4D14BD8C-27C7-43F2-B651-49AA8F1AF95B}" srcOrd="3" destOrd="0" parTransId="{D3D471FF-97F6-41AC-AD11-AD81D751635D}" sibTransId="{3639F75B-5ADF-43B2-9ED6-41AA0B4320CC}"/>
    <dgm:cxn modelId="{D6D62B22-970D-4F8C-A91C-BB33DEAF0333}" type="presOf" srcId="{E45CE281-C982-4F83-9117-E2E480BC8AB9}" destId="{16F67724-B2F9-47A6-8941-DD2A206A2898}" srcOrd="0" destOrd="0" presId="urn:microsoft.com/office/officeart/2005/8/layout/StepDownProcess"/>
    <dgm:cxn modelId="{9B90097E-CC12-4E77-8F60-82E08FC05723}" srcId="{B4283599-F03B-407A-8C6E-DF64D85F42DD}" destId="{3649554B-3313-496A-8DD8-C80701590650}" srcOrd="2" destOrd="0" parTransId="{D015407C-ADE1-46FF-887A-463BA45C7AB4}" sibTransId="{D11CE425-3BDC-4016-BB10-3FE2F7FC708D}"/>
    <dgm:cxn modelId="{242A7846-F2D2-4BF2-88C2-80E7D29979B0}" srcId="{B4283599-F03B-407A-8C6E-DF64D85F42DD}" destId="{61165370-DF16-4B5C-BA78-D7F5C9EB1318}" srcOrd="0" destOrd="0" parTransId="{342DAD05-A828-4F22-9ED5-5A150C16AD2D}" sibTransId="{74E61AF6-699C-43AA-990F-9D7140A2C941}"/>
    <dgm:cxn modelId="{85881B9F-D826-4683-BD9E-8F9E5106D65E}" type="presParOf" srcId="{86D7019D-FCCB-4E2C-9649-4E87B0C20A71}" destId="{25902118-734F-4EB2-A4E0-CE6B12D30235}" srcOrd="0" destOrd="0" presId="urn:microsoft.com/office/officeart/2005/8/layout/StepDownProcess"/>
    <dgm:cxn modelId="{6F326518-F8A5-40C0-8C42-D0A08E410EB5}" type="presParOf" srcId="{25902118-734F-4EB2-A4E0-CE6B12D30235}" destId="{CDF1138A-49E7-454E-B870-03885CE99005}" srcOrd="0" destOrd="0" presId="urn:microsoft.com/office/officeart/2005/8/layout/StepDownProcess"/>
    <dgm:cxn modelId="{6D73AB8B-B08A-429D-9633-88427522C217}" type="presParOf" srcId="{25902118-734F-4EB2-A4E0-CE6B12D30235}" destId="{ACB35244-1CD4-47EB-903B-53FBE8AAD279}" srcOrd="1" destOrd="0" presId="urn:microsoft.com/office/officeart/2005/8/layout/StepDownProcess"/>
    <dgm:cxn modelId="{2322772C-293D-4CAE-8DF5-41100CEBD762}" type="presParOf" srcId="{25902118-734F-4EB2-A4E0-CE6B12D30235}" destId="{FDF8EDF6-C7E8-4675-B71B-EFA2EA9A2671}" srcOrd="2" destOrd="0" presId="urn:microsoft.com/office/officeart/2005/8/layout/StepDownProcess"/>
    <dgm:cxn modelId="{DF0F7168-B6B0-4681-8C38-AC65F4AF2227}" type="presParOf" srcId="{86D7019D-FCCB-4E2C-9649-4E87B0C20A71}" destId="{ED8851B2-541D-43B5-978B-B1CE0F2F1813}" srcOrd="1" destOrd="0" presId="urn:microsoft.com/office/officeart/2005/8/layout/StepDownProcess"/>
    <dgm:cxn modelId="{F8BC2AE2-E0E0-41B5-9220-CECFC0E16FB1}" type="presParOf" srcId="{86D7019D-FCCB-4E2C-9649-4E87B0C20A71}" destId="{035BFD4E-158E-42DC-A5B3-E1462B985159}" srcOrd="2" destOrd="0" presId="urn:microsoft.com/office/officeart/2005/8/layout/StepDownProcess"/>
    <dgm:cxn modelId="{1111C810-9BFC-4233-816A-A6466E7BD5C9}" type="presParOf" srcId="{035BFD4E-158E-42DC-A5B3-E1462B985159}" destId="{C8B2A85B-9B21-437E-BF82-E7A742B1D0FD}" srcOrd="0" destOrd="0" presId="urn:microsoft.com/office/officeart/2005/8/layout/StepDownProcess"/>
    <dgm:cxn modelId="{DB5CDCC4-FC64-458D-9CDA-C5DE0CFC4A03}" type="presParOf" srcId="{035BFD4E-158E-42DC-A5B3-E1462B985159}" destId="{16F67724-B2F9-47A6-8941-DD2A206A2898}" srcOrd="1" destOrd="0" presId="urn:microsoft.com/office/officeart/2005/8/layout/StepDownProcess"/>
    <dgm:cxn modelId="{1A6FEF32-CC83-4DC8-B5E6-C58A15E5C4BF}" type="presParOf" srcId="{035BFD4E-158E-42DC-A5B3-E1462B985159}" destId="{478CB4D6-CF67-49DC-BB1D-A2C74FCF7D44}" srcOrd="2" destOrd="0" presId="urn:microsoft.com/office/officeart/2005/8/layout/StepDownProcess"/>
    <dgm:cxn modelId="{3D424B3F-71F9-4005-B515-EECC46E5EB36}" type="presParOf" srcId="{86D7019D-FCCB-4E2C-9649-4E87B0C20A71}" destId="{C8BD7B29-CB39-453A-AA5A-8CCA996BB319}" srcOrd="3" destOrd="0" presId="urn:microsoft.com/office/officeart/2005/8/layout/StepDownProcess"/>
    <dgm:cxn modelId="{2BDFEC18-49DF-4379-BB78-169074D74EC3}" type="presParOf" srcId="{86D7019D-FCCB-4E2C-9649-4E87B0C20A71}" destId="{139B8DB1-28B9-4F36-868D-9A381E596A85}" srcOrd="4" destOrd="0" presId="urn:microsoft.com/office/officeart/2005/8/layout/StepDownProcess"/>
    <dgm:cxn modelId="{996F57B5-8273-4FFB-AF65-283F6BCFCE23}" type="presParOf" srcId="{139B8DB1-28B9-4F36-868D-9A381E596A85}" destId="{381664E6-B8CA-49BA-8778-199A9B565BFC}" srcOrd="0" destOrd="0" presId="urn:microsoft.com/office/officeart/2005/8/layout/StepDownProcess"/>
    <dgm:cxn modelId="{6C77955A-07C1-4D1E-907F-DFD49406770A}" type="presParOf" srcId="{139B8DB1-28B9-4F36-868D-9A381E596A85}" destId="{450EAA6C-2F89-4DAA-94DF-A0EA106A652D}" srcOrd="1" destOrd="0" presId="urn:microsoft.com/office/officeart/2005/8/layout/StepDownProcess"/>
    <dgm:cxn modelId="{4B047296-E04C-4037-8FDB-ECAA68E7AA02}" type="presParOf" srcId="{139B8DB1-28B9-4F36-868D-9A381E596A85}" destId="{1555C5CA-BB9E-416D-861D-8BAFB19D612E}" srcOrd="2" destOrd="0" presId="urn:microsoft.com/office/officeart/2005/8/layout/StepDownProcess"/>
    <dgm:cxn modelId="{84CBC95D-1C53-4852-AF07-B9767F0087B1}" type="presParOf" srcId="{86D7019D-FCCB-4E2C-9649-4E87B0C20A71}" destId="{8D547B03-42B5-4579-80AA-07176E7A2C1A}" srcOrd="5" destOrd="0" presId="urn:microsoft.com/office/officeart/2005/8/layout/StepDownProcess"/>
    <dgm:cxn modelId="{66A8EBC0-DEB5-42CF-B29C-FE422CD8FB4E}" type="presParOf" srcId="{86D7019D-FCCB-4E2C-9649-4E87B0C20A71}" destId="{7AD9EF8E-5EA0-4ED6-82AE-A04667E52330}" srcOrd="6" destOrd="0" presId="urn:microsoft.com/office/officeart/2005/8/layout/StepDownProcess"/>
    <dgm:cxn modelId="{FF1C6AC4-6BEC-4CDE-AD7C-B5FA3CAFDE79}" type="presParOf" srcId="{7AD9EF8E-5EA0-4ED6-82AE-A04667E52330}" destId="{DE7FB039-D03D-4A57-A1AF-D466F09BAA8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83F737-D7D5-4362-955F-CCC55D799C6F}"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2AE0B4EB-BDA6-491D-A65B-8B7EA6C2AA1C}">
      <dgm:prSet phldrT="[Text]"/>
      <dgm:spPr>
        <a:solidFill>
          <a:schemeClr val="accent1">
            <a:lumMod val="50000"/>
          </a:schemeClr>
        </a:solidFill>
      </dgm:spPr>
      <dgm:t>
        <a:bodyPr/>
        <a:lstStyle/>
        <a:p>
          <a:r>
            <a:rPr lang="en-US" dirty="0" smtClean="0">
              <a:latin typeface="Arial" panose="020B0604020202020204" pitchFamily="34" charset="0"/>
              <a:cs typeface="Arial" panose="020B0604020202020204" pitchFamily="34" charset="0"/>
            </a:rPr>
            <a:t>MOC</a:t>
          </a:r>
          <a:endParaRPr lang="en-US" dirty="0">
            <a:latin typeface="Arial" panose="020B0604020202020204" pitchFamily="34" charset="0"/>
            <a:cs typeface="Arial" panose="020B0604020202020204" pitchFamily="34" charset="0"/>
          </a:endParaRPr>
        </a:p>
      </dgm:t>
    </dgm:pt>
    <dgm:pt modelId="{E3A5F952-B673-4A9B-AD37-79C4D0308EEF}" type="parTrans" cxnId="{DC95E7DD-CDB5-4E34-81BE-9FB11D4E2AFA}">
      <dgm:prSet/>
      <dgm:spPr/>
      <dgm:t>
        <a:bodyPr/>
        <a:lstStyle/>
        <a:p>
          <a:endParaRPr lang="en-US">
            <a:latin typeface="Arial" panose="020B0604020202020204" pitchFamily="34" charset="0"/>
            <a:cs typeface="Arial" panose="020B0604020202020204" pitchFamily="34" charset="0"/>
          </a:endParaRPr>
        </a:p>
      </dgm:t>
    </dgm:pt>
    <dgm:pt modelId="{949B0000-50B8-4454-A422-7D0E6C79DD77}" type="sibTrans" cxnId="{DC95E7DD-CDB5-4E34-81BE-9FB11D4E2AFA}">
      <dgm:prSet/>
      <dgm:spPr/>
      <dgm:t>
        <a:bodyPr/>
        <a:lstStyle/>
        <a:p>
          <a:endParaRPr lang="en-US" dirty="0">
            <a:latin typeface="Arial" panose="020B0604020202020204" pitchFamily="34" charset="0"/>
            <a:cs typeface="Arial" panose="020B0604020202020204" pitchFamily="34" charset="0"/>
          </a:endParaRPr>
        </a:p>
      </dgm:t>
    </dgm:pt>
    <dgm:pt modelId="{480F749C-2144-4729-952A-FA39D1DA1561}">
      <dgm:prSet phldrT="[Text]"/>
      <dgm:spPr>
        <a:solidFill>
          <a:schemeClr val="accent1">
            <a:lumMod val="75000"/>
          </a:schemeClr>
        </a:solidFill>
      </dgm:spPr>
      <dgm:t>
        <a:bodyPr/>
        <a:lstStyle/>
        <a:p>
          <a:r>
            <a:rPr lang="en-US" dirty="0" smtClean="0">
              <a:latin typeface="Arial" panose="020B0604020202020204" pitchFamily="34" charset="0"/>
              <a:cs typeface="Arial" panose="020B0604020202020204" pitchFamily="34" charset="0"/>
            </a:rPr>
            <a:t>Participants and Roles</a:t>
          </a:r>
          <a:endParaRPr lang="en-US" dirty="0">
            <a:latin typeface="Arial" panose="020B0604020202020204" pitchFamily="34" charset="0"/>
            <a:cs typeface="Arial" panose="020B0604020202020204" pitchFamily="34" charset="0"/>
          </a:endParaRPr>
        </a:p>
      </dgm:t>
    </dgm:pt>
    <dgm:pt modelId="{D670BE57-E5BF-4A40-BC33-2BF2803C2D35}" type="parTrans" cxnId="{AD15B737-D6A4-489F-8EC3-77F84C8DC14E}">
      <dgm:prSet/>
      <dgm:spPr/>
      <dgm:t>
        <a:bodyPr/>
        <a:lstStyle/>
        <a:p>
          <a:endParaRPr lang="en-US">
            <a:latin typeface="Arial" panose="020B0604020202020204" pitchFamily="34" charset="0"/>
            <a:cs typeface="Arial" panose="020B0604020202020204" pitchFamily="34" charset="0"/>
          </a:endParaRPr>
        </a:p>
      </dgm:t>
    </dgm:pt>
    <dgm:pt modelId="{36D4579B-2EF0-4F11-9CDE-10CDDE421CD3}" type="sibTrans" cxnId="{AD15B737-D6A4-489F-8EC3-77F84C8DC14E}">
      <dgm:prSet/>
      <dgm:spPr/>
      <dgm:t>
        <a:bodyPr/>
        <a:lstStyle/>
        <a:p>
          <a:endParaRPr lang="en-US" dirty="0">
            <a:latin typeface="Arial" panose="020B0604020202020204" pitchFamily="34" charset="0"/>
            <a:cs typeface="Arial" panose="020B0604020202020204" pitchFamily="34" charset="0"/>
          </a:endParaRPr>
        </a:p>
      </dgm:t>
    </dgm:pt>
    <dgm:pt modelId="{D3430E25-C205-42E1-8848-5E5EBE7D8C7B}">
      <dgm:prSet phldrT="[Text]"/>
      <dgm:spPr>
        <a:solidFill>
          <a:srgbClr val="0099CC"/>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Haz Rec</a:t>
          </a:r>
        </a:p>
      </dgm:t>
    </dgm:pt>
    <dgm:pt modelId="{3AD6855E-833F-4363-84AF-FEB085C0B5F4}" type="parTrans" cxnId="{E10A1C33-8FD1-4194-B1C1-DEFA844DB3DA}">
      <dgm:prSet/>
      <dgm:spPr/>
      <dgm:t>
        <a:bodyPr/>
        <a:lstStyle/>
        <a:p>
          <a:endParaRPr lang="en-US">
            <a:latin typeface="Arial" panose="020B0604020202020204" pitchFamily="34" charset="0"/>
            <a:cs typeface="Arial" panose="020B0604020202020204" pitchFamily="34" charset="0"/>
          </a:endParaRPr>
        </a:p>
      </dgm:t>
    </dgm:pt>
    <dgm:pt modelId="{03BD6033-880B-4D5B-AD7B-5762C57A31CA}" type="sibTrans" cxnId="{E10A1C33-8FD1-4194-B1C1-DEFA844DB3DA}">
      <dgm:prSet/>
      <dgm:spPr/>
      <dgm:t>
        <a:bodyPr/>
        <a:lstStyle/>
        <a:p>
          <a:endParaRPr lang="en-US" dirty="0">
            <a:latin typeface="Arial" panose="020B0604020202020204" pitchFamily="34" charset="0"/>
            <a:cs typeface="Arial" panose="020B0604020202020204" pitchFamily="34" charset="0"/>
          </a:endParaRPr>
        </a:p>
      </dgm:t>
    </dgm:pt>
    <dgm:pt modelId="{27E4EC1F-1750-4C84-BE88-F2B5094FC257}">
      <dgm:prSet phldrT="[Text]"/>
      <dgm:spPr>
        <a:solidFill>
          <a:srgbClr val="00A7E2"/>
        </a:solidFill>
      </dgm:spPr>
      <dgm:t>
        <a:bodyPr/>
        <a:lstStyle/>
        <a:p>
          <a:r>
            <a:rPr lang="en-US" dirty="0" smtClean="0">
              <a:latin typeface="Arial" panose="020B0604020202020204" pitchFamily="34" charset="0"/>
              <a:cs typeface="Arial" panose="020B0604020202020204" pitchFamily="34" charset="0"/>
            </a:rPr>
            <a:t>Request</a:t>
          </a:r>
          <a:endParaRPr lang="en-US" dirty="0">
            <a:latin typeface="Arial" panose="020B0604020202020204" pitchFamily="34" charset="0"/>
            <a:cs typeface="Arial" panose="020B0604020202020204" pitchFamily="34" charset="0"/>
          </a:endParaRPr>
        </a:p>
      </dgm:t>
    </dgm:pt>
    <dgm:pt modelId="{709ADC28-8C87-4485-B09D-EC1539543E33}" type="parTrans" cxnId="{ABF2EF86-7DFC-42F1-B5C3-BA8987B165C3}">
      <dgm:prSet/>
      <dgm:spPr/>
      <dgm:t>
        <a:bodyPr/>
        <a:lstStyle/>
        <a:p>
          <a:endParaRPr lang="en-US">
            <a:latin typeface="Arial" panose="020B0604020202020204" pitchFamily="34" charset="0"/>
            <a:cs typeface="Arial" panose="020B0604020202020204" pitchFamily="34" charset="0"/>
          </a:endParaRPr>
        </a:p>
      </dgm:t>
    </dgm:pt>
    <dgm:pt modelId="{2C0914BD-6C5D-45A8-8EFF-684C00DC162A}" type="sibTrans" cxnId="{ABF2EF86-7DFC-42F1-B5C3-BA8987B165C3}">
      <dgm:prSet/>
      <dgm:spPr/>
      <dgm:t>
        <a:bodyPr/>
        <a:lstStyle/>
        <a:p>
          <a:endParaRPr lang="en-US" dirty="0">
            <a:latin typeface="Arial" panose="020B0604020202020204" pitchFamily="34" charset="0"/>
            <a:cs typeface="Arial" panose="020B0604020202020204" pitchFamily="34" charset="0"/>
          </a:endParaRPr>
        </a:p>
      </dgm:t>
    </dgm:pt>
    <dgm:pt modelId="{6214CA10-799A-4182-88E4-6674B668C665}">
      <dgm:prSet phldrT="[Text]"/>
      <dgm:spPr>
        <a:solidFill>
          <a:srgbClr val="00B9FA"/>
        </a:solidFill>
      </dgm:spPr>
      <dgm:t>
        <a:bodyPr/>
        <a:lstStyle/>
        <a:p>
          <a:r>
            <a:rPr lang="en-US" dirty="0" smtClean="0">
              <a:solidFill>
                <a:schemeClr val="tx1"/>
              </a:solidFill>
              <a:latin typeface="Arial" panose="020B0604020202020204" pitchFamily="34" charset="0"/>
              <a:cs typeface="Arial" panose="020B0604020202020204" pitchFamily="34" charset="0"/>
            </a:rPr>
            <a:t>Permit</a:t>
          </a:r>
          <a:endParaRPr lang="en-US" dirty="0">
            <a:solidFill>
              <a:schemeClr val="tx1"/>
            </a:solidFill>
            <a:latin typeface="Arial" panose="020B0604020202020204" pitchFamily="34" charset="0"/>
            <a:cs typeface="Arial" panose="020B0604020202020204" pitchFamily="34" charset="0"/>
          </a:endParaRPr>
        </a:p>
      </dgm:t>
    </dgm:pt>
    <dgm:pt modelId="{21FE1878-700C-4192-A127-9CCF0863D5E0}" type="parTrans" cxnId="{B92677FA-798F-471B-AD00-EC760465916B}">
      <dgm:prSet/>
      <dgm:spPr/>
      <dgm:t>
        <a:bodyPr/>
        <a:lstStyle/>
        <a:p>
          <a:endParaRPr lang="en-US">
            <a:latin typeface="Arial" panose="020B0604020202020204" pitchFamily="34" charset="0"/>
            <a:cs typeface="Arial" panose="020B0604020202020204" pitchFamily="34" charset="0"/>
          </a:endParaRPr>
        </a:p>
      </dgm:t>
    </dgm:pt>
    <dgm:pt modelId="{3B485E84-799A-499E-B1F8-756C24AB14AF}" type="sibTrans" cxnId="{B92677FA-798F-471B-AD00-EC760465916B}">
      <dgm:prSet/>
      <dgm:spPr/>
      <dgm:t>
        <a:bodyPr/>
        <a:lstStyle/>
        <a:p>
          <a:endParaRPr lang="en-US" dirty="0">
            <a:latin typeface="Arial" panose="020B0604020202020204" pitchFamily="34" charset="0"/>
            <a:cs typeface="Arial" panose="020B0604020202020204" pitchFamily="34" charset="0"/>
          </a:endParaRPr>
        </a:p>
      </dgm:t>
    </dgm:pt>
    <dgm:pt modelId="{954657A3-1092-439B-9593-C5B9E6E7C483}">
      <dgm:prSet/>
      <dgm:spPr>
        <a:solidFill>
          <a:srgbClr val="47CFFF"/>
        </a:solidFill>
      </dgm:spPr>
      <dgm:t>
        <a:bodyPr/>
        <a:lstStyle/>
        <a:p>
          <a:r>
            <a:rPr lang="en-US" dirty="0" smtClean="0">
              <a:solidFill>
                <a:schemeClr val="tx1"/>
              </a:solidFill>
              <a:latin typeface="Arial" panose="020B0604020202020204" pitchFamily="34" charset="0"/>
              <a:cs typeface="Arial" panose="020B0604020202020204" pitchFamily="34" charset="0"/>
            </a:rPr>
            <a:t>Storage</a:t>
          </a:r>
          <a:endParaRPr lang="en-US" dirty="0">
            <a:solidFill>
              <a:schemeClr val="tx1"/>
            </a:solidFill>
            <a:latin typeface="Arial" panose="020B0604020202020204" pitchFamily="34" charset="0"/>
            <a:cs typeface="Arial" panose="020B0604020202020204" pitchFamily="34" charset="0"/>
          </a:endParaRPr>
        </a:p>
      </dgm:t>
    </dgm:pt>
    <dgm:pt modelId="{4069B245-A04D-42B9-B83E-BC65037EC98B}" type="parTrans" cxnId="{05772EDB-F7C3-418F-961B-490B4067D01D}">
      <dgm:prSet/>
      <dgm:spPr/>
      <dgm:t>
        <a:bodyPr/>
        <a:lstStyle/>
        <a:p>
          <a:endParaRPr lang="en-US">
            <a:latin typeface="Arial" panose="020B0604020202020204" pitchFamily="34" charset="0"/>
            <a:cs typeface="Arial" panose="020B0604020202020204" pitchFamily="34" charset="0"/>
          </a:endParaRPr>
        </a:p>
      </dgm:t>
    </dgm:pt>
    <dgm:pt modelId="{306BA25C-F58C-4E82-B52F-7FCEBB7A6105}" type="sibTrans" cxnId="{05772EDB-F7C3-418F-961B-490B4067D01D}">
      <dgm:prSet/>
      <dgm:spPr/>
      <dgm:t>
        <a:bodyPr/>
        <a:lstStyle/>
        <a:p>
          <a:endParaRPr lang="en-US" dirty="0">
            <a:latin typeface="Arial" panose="020B0604020202020204" pitchFamily="34" charset="0"/>
            <a:cs typeface="Arial" panose="020B0604020202020204" pitchFamily="34" charset="0"/>
          </a:endParaRPr>
        </a:p>
      </dgm:t>
    </dgm:pt>
    <dgm:pt modelId="{01606184-E7C2-4704-872B-58FD87D07C7C}">
      <dgm:prSet/>
      <dgm:spPr>
        <a:solidFill>
          <a:srgbClr val="85DFFF"/>
        </a:solidFill>
      </dgm:spPr>
      <dgm:t>
        <a:bodyPr/>
        <a:lstStyle/>
        <a:p>
          <a:r>
            <a:rPr lang="en-US" dirty="0" smtClean="0">
              <a:solidFill>
                <a:schemeClr val="tx1"/>
              </a:solidFill>
              <a:latin typeface="Arial" panose="020B0604020202020204" pitchFamily="34" charset="0"/>
              <a:cs typeface="Arial" panose="020B0604020202020204" pitchFamily="34" charset="0"/>
            </a:rPr>
            <a:t>Work</a:t>
          </a:r>
          <a:endParaRPr lang="en-US" dirty="0">
            <a:solidFill>
              <a:schemeClr val="tx1"/>
            </a:solidFill>
            <a:latin typeface="Arial" panose="020B0604020202020204" pitchFamily="34" charset="0"/>
            <a:cs typeface="Arial" panose="020B0604020202020204" pitchFamily="34" charset="0"/>
          </a:endParaRPr>
        </a:p>
      </dgm:t>
    </dgm:pt>
    <dgm:pt modelId="{CAFAFC58-2F48-4928-BCE7-58531F04A47D}" type="parTrans" cxnId="{345AD430-8523-419D-8DFB-33E921BA9B47}">
      <dgm:prSet/>
      <dgm:spPr/>
      <dgm:t>
        <a:bodyPr/>
        <a:lstStyle/>
        <a:p>
          <a:endParaRPr lang="en-US">
            <a:latin typeface="Arial" panose="020B0604020202020204" pitchFamily="34" charset="0"/>
            <a:cs typeface="Arial" panose="020B0604020202020204" pitchFamily="34" charset="0"/>
          </a:endParaRPr>
        </a:p>
      </dgm:t>
    </dgm:pt>
    <dgm:pt modelId="{1FF9AB58-E03D-4F7F-8BA4-7A78A56E2602}" type="sibTrans" cxnId="{345AD430-8523-419D-8DFB-33E921BA9B47}">
      <dgm:prSet/>
      <dgm:spPr/>
      <dgm:t>
        <a:bodyPr/>
        <a:lstStyle/>
        <a:p>
          <a:endParaRPr lang="en-US" dirty="0">
            <a:latin typeface="Arial" panose="020B0604020202020204" pitchFamily="34" charset="0"/>
            <a:cs typeface="Arial" panose="020B0604020202020204" pitchFamily="34" charset="0"/>
          </a:endParaRPr>
        </a:p>
      </dgm:t>
    </dgm:pt>
    <dgm:pt modelId="{BA702A3B-8885-4C05-B533-793E2EB2A4D5}">
      <dgm:prSet/>
      <dgm:spPr>
        <a:solidFill>
          <a:srgbClr val="D1F3FF"/>
        </a:solidFill>
      </dgm:spPr>
      <dgm:t>
        <a:bodyPr/>
        <a:lstStyle/>
        <a:p>
          <a:r>
            <a:rPr lang="en-US" dirty="0" smtClean="0">
              <a:solidFill>
                <a:schemeClr val="tx1"/>
              </a:solidFill>
              <a:latin typeface="Arial" panose="020B0604020202020204" pitchFamily="34" charset="0"/>
              <a:cs typeface="Arial" panose="020B0604020202020204" pitchFamily="34" charset="0"/>
            </a:rPr>
            <a:t>Completed Permit</a:t>
          </a:r>
          <a:endParaRPr lang="en-US" dirty="0">
            <a:solidFill>
              <a:schemeClr val="tx1"/>
            </a:solidFill>
            <a:latin typeface="Arial" panose="020B0604020202020204" pitchFamily="34" charset="0"/>
            <a:cs typeface="Arial" panose="020B0604020202020204" pitchFamily="34" charset="0"/>
          </a:endParaRPr>
        </a:p>
      </dgm:t>
    </dgm:pt>
    <dgm:pt modelId="{AEC68A54-9B90-412B-B627-EB3885238040}" type="parTrans" cxnId="{E37824C9-C39D-4286-AAEF-13A082A03C5A}">
      <dgm:prSet/>
      <dgm:spPr/>
      <dgm:t>
        <a:bodyPr/>
        <a:lstStyle/>
        <a:p>
          <a:endParaRPr lang="en-US">
            <a:latin typeface="Arial" panose="020B0604020202020204" pitchFamily="34" charset="0"/>
            <a:cs typeface="Arial" panose="020B0604020202020204" pitchFamily="34" charset="0"/>
          </a:endParaRPr>
        </a:p>
      </dgm:t>
    </dgm:pt>
    <dgm:pt modelId="{6E5561AF-8A28-4D44-A58E-074B293F1EE5}" type="sibTrans" cxnId="{E37824C9-C39D-4286-AAEF-13A082A03C5A}">
      <dgm:prSet/>
      <dgm:spPr/>
      <dgm:t>
        <a:bodyPr/>
        <a:lstStyle/>
        <a:p>
          <a:endParaRPr lang="en-US">
            <a:latin typeface="Arial" panose="020B0604020202020204" pitchFamily="34" charset="0"/>
            <a:cs typeface="Arial" panose="020B0604020202020204" pitchFamily="34" charset="0"/>
          </a:endParaRPr>
        </a:p>
      </dgm:t>
    </dgm:pt>
    <dgm:pt modelId="{790156BD-B61B-4B11-BA7E-E068ECA79731}" type="pres">
      <dgm:prSet presAssocID="{E883F737-D7D5-4362-955F-CCC55D799C6F}" presName="diagram" presStyleCnt="0">
        <dgm:presLayoutVars>
          <dgm:dir/>
          <dgm:resizeHandles val="exact"/>
        </dgm:presLayoutVars>
      </dgm:prSet>
      <dgm:spPr/>
      <dgm:t>
        <a:bodyPr/>
        <a:lstStyle/>
        <a:p>
          <a:endParaRPr lang="en-US"/>
        </a:p>
      </dgm:t>
    </dgm:pt>
    <dgm:pt modelId="{3B63B640-F7B4-4DC2-A75A-5F82DD3DB48B}" type="pres">
      <dgm:prSet presAssocID="{2AE0B4EB-BDA6-491D-A65B-8B7EA6C2AA1C}" presName="node" presStyleLbl="node1" presStyleIdx="0" presStyleCnt="8">
        <dgm:presLayoutVars>
          <dgm:bulletEnabled val="1"/>
        </dgm:presLayoutVars>
      </dgm:prSet>
      <dgm:spPr/>
      <dgm:t>
        <a:bodyPr/>
        <a:lstStyle/>
        <a:p>
          <a:endParaRPr lang="en-US"/>
        </a:p>
      </dgm:t>
    </dgm:pt>
    <dgm:pt modelId="{D588ACCA-7C92-44BB-9B01-C76690BC3CD0}" type="pres">
      <dgm:prSet presAssocID="{949B0000-50B8-4454-A422-7D0E6C79DD77}" presName="sibTrans" presStyleLbl="sibTrans2D1" presStyleIdx="0" presStyleCnt="7"/>
      <dgm:spPr/>
      <dgm:t>
        <a:bodyPr/>
        <a:lstStyle/>
        <a:p>
          <a:endParaRPr lang="en-US"/>
        </a:p>
      </dgm:t>
    </dgm:pt>
    <dgm:pt modelId="{D14A225D-F60C-4F57-8F2C-1E90335AA5A2}" type="pres">
      <dgm:prSet presAssocID="{949B0000-50B8-4454-A422-7D0E6C79DD77}" presName="connectorText" presStyleLbl="sibTrans2D1" presStyleIdx="0" presStyleCnt="7"/>
      <dgm:spPr/>
      <dgm:t>
        <a:bodyPr/>
        <a:lstStyle/>
        <a:p>
          <a:endParaRPr lang="en-US"/>
        </a:p>
      </dgm:t>
    </dgm:pt>
    <dgm:pt modelId="{F5D5C418-7B03-4BA7-9F82-451C79F345FD}" type="pres">
      <dgm:prSet presAssocID="{480F749C-2144-4729-952A-FA39D1DA1561}" presName="node" presStyleLbl="node1" presStyleIdx="1" presStyleCnt="8">
        <dgm:presLayoutVars>
          <dgm:bulletEnabled val="1"/>
        </dgm:presLayoutVars>
      </dgm:prSet>
      <dgm:spPr/>
      <dgm:t>
        <a:bodyPr/>
        <a:lstStyle/>
        <a:p>
          <a:endParaRPr lang="en-US"/>
        </a:p>
      </dgm:t>
    </dgm:pt>
    <dgm:pt modelId="{F4203F87-ECC4-4325-8B15-3010660B8255}" type="pres">
      <dgm:prSet presAssocID="{36D4579B-2EF0-4F11-9CDE-10CDDE421CD3}" presName="sibTrans" presStyleLbl="sibTrans2D1" presStyleIdx="1" presStyleCnt="7"/>
      <dgm:spPr/>
      <dgm:t>
        <a:bodyPr/>
        <a:lstStyle/>
        <a:p>
          <a:endParaRPr lang="en-US"/>
        </a:p>
      </dgm:t>
    </dgm:pt>
    <dgm:pt modelId="{32593FD6-B0DB-4D30-BB3A-8CD92F708471}" type="pres">
      <dgm:prSet presAssocID="{36D4579B-2EF0-4F11-9CDE-10CDDE421CD3}" presName="connectorText" presStyleLbl="sibTrans2D1" presStyleIdx="1" presStyleCnt="7"/>
      <dgm:spPr/>
      <dgm:t>
        <a:bodyPr/>
        <a:lstStyle/>
        <a:p>
          <a:endParaRPr lang="en-US"/>
        </a:p>
      </dgm:t>
    </dgm:pt>
    <dgm:pt modelId="{18CCD1D7-8800-419A-AE17-9CE7F99E14B3}" type="pres">
      <dgm:prSet presAssocID="{D3430E25-C205-42E1-8848-5E5EBE7D8C7B}" presName="node" presStyleLbl="node1" presStyleIdx="2" presStyleCnt="8">
        <dgm:presLayoutVars>
          <dgm:bulletEnabled val="1"/>
        </dgm:presLayoutVars>
      </dgm:prSet>
      <dgm:spPr/>
      <dgm:t>
        <a:bodyPr/>
        <a:lstStyle/>
        <a:p>
          <a:endParaRPr lang="en-US"/>
        </a:p>
      </dgm:t>
    </dgm:pt>
    <dgm:pt modelId="{00A161BF-BEF6-46E2-BD1D-F09C72CAF64E}" type="pres">
      <dgm:prSet presAssocID="{03BD6033-880B-4D5B-AD7B-5762C57A31CA}" presName="sibTrans" presStyleLbl="sibTrans2D1" presStyleIdx="2" presStyleCnt="7"/>
      <dgm:spPr/>
      <dgm:t>
        <a:bodyPr/>
        <a:lstStyle/>
        <a:p>
          <a:endParaRPr lang="en-US"/>
        </a:p>
      </dgm:t>
    </dgm:pt>
    <dgm:pt modelId="{51E1D8B8-F901-42DD-9B19-B135EA6C26AC}" type="pres">
      <dgm:prSet presAssocID="{03BD6033-880B-4D5B-AD7B-5762C57A31CA}" presName="connectorText" presStyleLbl="sibTrans2D1" presStyleIdx="2" presStyleCnt="7"/>
      <dgm:spPr/>
      <dgm:t>
        <a:bodyPr/>
        <a:lstStyle/>
        <a:p>
          <a:endParaRPr lang="en-US"/>
        </a:p>
      </dgm:t>
    </dgm:pt>
    <dgm:pt modelId="{342D846D-BAF8-46E6-9B76-5ABFFA1170D1}" type="pres">
      <dgm:prSet presAssocID="{27E4EC1F-1750-4C84-BE88-F2B5094FC257}" presName="node" presStyleLbl="node1" presStyleIdx="3" presStyleCnt="8">
        <dgm:presLayoutVars>
          <dgm:bulletEnabled val="1"/>
        </dgm:presLayoutVars>
      </dgm:prSet>
      <dgm:spPr/>
      <dgm:t>
        <a:bodyPr/>
        <a:lstStyle/>
        <a:p>
          <a:endParaRPr lang="en-US"/>
        </a:p>
      </dgm:t>
    </dgm:pt>
    <dgm:pt modelId="{2CA5BC74-9654-488D-B979-B06B284ECF32}" type="pres">
      <dgm:prSet presAssocID="{2C0914BD-6C5D-45A8-8EFF-684C00DC162A}" presName="sibTrans" presStyleLbl="sibTrans2D1" presStyleIdx="3" presStyleCnt="7"/>
      <dgm:spPr/>
      <dgm:t>
        <a:bodyPr/>
        <a:lstStyle/>
        <a:p>
          <a:endParaRPr lang="en-US"/>
        </a:p>
      </dgm:t>
    </dgm:pt>
    <dgm:pt modelId="{E5F98A34-341A-44C3-AFB3-E83C79A32ECB}" type="pres">
      <dgm:prSet presAssocID="{2C0914BD-6C5D-45A8-8EFF-684C00DC162A}" presName="connectorText" presStyleLbl="sibTrans2D1" presStyleIdx="3" presStyleCnt="7"/>
      <dgm:spPr/>
      <dgm:t>
        <a:bodyPr/>
        <a:lstStyle/>
        <a:p>
          <a:endParaRPr lang="en-US"/>
        </a:p>
      </dgm:t>
    </dgm:pt>
    <dgm:pt modelId="{B449A367-0C14-4D70-B0BB-49C274A26AB2}" type="pres">
      <dgm:prSet presAssocID="{6214CA10-799A-4182-88E4-6674B668C665}" presName="node" presStyleLbl="node1" presStyleIdx="4" presStyleCnt="8">
        <dgm:presLayoutVars>
          <dgm:bulletEnabled val="1"/>
        </dgm:presLayoutVars>
      </dgm:prSet>
      <dgm:spPr/>
      <dgm:t>
        <a:bodyPr/>
        <a:lstStyle/>
        <a:p>
          <a:endParaRPr lang="en-US"/>
        </a:p>
      </dgm:t>
    </dgm:pt>
    <dgm:pt modelId="{6514F69D-A8C0-4ED2-9ED1-5C9D0823E848}" type="pres">
      <dgm:prSet presAssocID="{3B485E84-799A-499E-B1F8-756C24AB14AF}" presName="sibTrans" presStyleLbl="sibTrans2D1" presStyleIdx="4" presStyleCnt="7"/>
      <dgm:spPr/>
      <dgm:t>
        <a:bodyPr/>
        <a:lstStyle/>
        <a:p>
          <a:endParaRPr lang="en-US"/>
        </a:p>
      </dgm:t>
    </dgm:pt>
    <dgm:pt modelId="{7AB48FDE-9065-422C-BC59-3E2840141984}" type="pres">
      <dgm:prSet presAssocID="{3B485E84-799A-499E-B1F8-756C24AB14AF}" presName="connectorText" presStyleLbl="sibTrans2D1" presStyleIdx="4" presStyleCnt="7"/>
      <dgm:spPr/>
      <dgm:t>
        <a:bodyPr/>
        <a:lstStyle/>
        <a:p>
          <a:endParaRPr lang="en-US"/>
        </a:p>
      </dgm:t>
    </dgm:pt>
    <dgm:pt modelId="{974D6045-2B71-4094-9345-037463A015E8}" type="pres">
      <dgm:prSet presAssocID="{954657A3-1092-439B-9593-C5B9E6E7C483}" presName="node" presStyleLbl="node1" presStyleIdx="5" presStyleCnt="8">
        <dgm:presLayoutVars>
          <dgm:bulletEnabled val="1"/>
        </dgm:presLayoutVars>
      </dgm:prSet>
      <dgm:spPr/>
      <dgm:t>
        <a:bodyPr/>
        <a:lstStyle/>
        <a:p>
          <a:endParaRPr lang="en-US"/>
        </a:p>
      </dgm:t>
    </dgm:pt>
    <dgm:pt modelId="{AD8F4916-1C68-4F51-A8F5-343E6A3949E8}" type="pres">
      <dgm:prSet presAssocID="{306BA25C-F58C-4E82-B52F-7FCEBB7A6105}" presName="sibTrans" presStyleLbl="sibTrans2D1" presStyleIdx="5" presStyleCnt="7"/>
      <dgm:spPr/>
      <dgm:t>
        <a:bodyPr/>
        <a:lstStyle/>
        <a:p>
          <a:endParaRPr lang="en-US"/>
        </a:p>
      </dgm:t>
    </dgm:pt>
    <dgm:pt modelId="{914639F2-D047-4D23-853B-8062581358A1}" type="pres">
      <dgm:prSet presAssocID="{306BA25C-F58C-4E82-B52F-7FCEBB7A6105}" presName="connectorText" presStyleLbl="sibTrans2D1" presStyleIdx="5" presStyleCnt="7"/>
      <dgm:spPr/>
      <dgm:t>
        <a:bodyPr/>
        <a:lstStyle/>
        <a:p>
          <a:endParaRPr lang="en-US"/>
        </a:p>
      </dgm:t>
    </dgm:pt>
    <dgm:pt modelId="{470DA63B-4AB8-4415-86E6-313D094A8477}" type="pres">
      <dgm:prSet presAssocID="{01606184-E7C2-4704-872B-58FD87D07C7C}" presName="node" presStyleLbl="node1" presStyleIdx="6" presStyleCnt="8">
        <dgm:presLayoutVars>
          <dgm:bulletEnabled val="1"/>
        </dgm:presLayoutVars>
      </dgm:prSet>
      <dgm:spPr/>
      <dgm:t>
        <a:bodyPr/>
        <a:lstStyle/>
        <a:p>
          <a:endParaRPr lang="en-US"/>
        </a:p>
      </dgm:t>
    </dgm:pt>
    <dgm:pt modelId="{66EBB2EB-89F6-45A8-BB3A-48213185083B}" type="pres">
      <dgm:prSet presAssocID="{1FF9AB58-E03D-4F7F-8BA4-7A78A56E2602}" presName="sibTrans" presStyleLbl="sibTrans2D1" presStyleIdx="6" presStyleCnt="7"/>
      <dgm:spPr/>
      <dgm:t>
        <a:bodyPr/>
        <a:lstStyle/>
        <a:p>
          <a:endParaRPr lang="en-US"/>
        </a:p>
      </dgm:t>
    </dgm:pt>
    <dgm:pt modelId="{DECAA2D8-E4D9-499C-B549-93B1E5FBE16E}" type="pres">
      <dgm:prSet presAssocID="{1FF9AB58-E03D-4F7F-8BA4-7A78A56E2602}" presName="connectorText" presStyleLbl="sibTrans2D1" presStyleIdx="6" presStyleCnt="7"/>
      <dgm:spPr/>
      <dgm:t>
        <a:bodyPr/>
        <a:lstStyle/>
        <a:p>
          <a:endParaRPr lang="en-US"/>
        </a:p>
      </dgm:t>
    </dgm:pt>
    <dgm:pt modelId="{C952AF1B-0B6B-4589-964E-591512542ACE}" type="pres">
      <dgm:prSet presAssocID="{BA702A3B-8885-4C05-B533-793E2EB2A4D5}" presName="node" presStyleLbl="node1" presStyleIdx="7" presStyleCnt="8">
        <dgm:presLayoutVars>
          <dgm:bulletEnabled val="1"/>
        </dgm:presLayoutVars>
      </dgm:prSet>
      <dgm:spPr/>
      <dgm:t>
        <a:bodyPr/>
        <a:lstStyle/>
        <a:p>
          <a:endParaRPr lang="en-US"/>
        </a:p>
      </dgm:t>
    </dgm:pt>
  </dgm:ptLst>
  <dgm:cxnLst>
    <dgm:cxn modelId="{DC95E7DD-CDB5-4E34-81BE-9FB11D4E2AFA}" srcId="{E883F737-D7D5-4362-955F-CCC55D799C6F}" destId="{2AE0B4EB-BDA6-491D-A65B-8B7EA6C2AA1C}" srcOrd="0" destOrd="0" parTransId="{E3A5F952-B673-4A9B-AD37-79C4D0308EEF}" sibTransId="{949B0000-50B8-4454-A422-7D0E6C79DD77}"/>
    <dgm:cxn modelId="{C2D60522-D063-44E5-89E8-542C9EFCE3E9}" type="presOf" srcId="{2C0914BD-6C5D-45A8-8EFF-684C00DC162A}" destId="{E5F98A34-341A-44C3-AFB3-E83C79A32ECB}" srcOrd="1" destOrd="0" presId="urn:microsoft.com/office/officeart/2005/8/layout/process5"/>
    <dgm:cxn modelId="{05772EDB-F7C3-418F-961B-490B4067D01D}" srcId="{E883F737-D7D5-4362-955F-CCC55D799C6F}" destId="{954657A3-1092-439B-9593-C5B9E6E7C483}" srcOrd="5" destOrd="0" parTransId="{4069B245-A04D-42B9-B83E-BC65037EC98B}" sibTransId="{306BA25C-F58C-4E82-B52F-7FCEBB7A6105}"/>
    <dgm:cxn modelId="{A17A596B-D4AE-46F7-9381-810D6A09BC88}" type="presOf" srcId="{03BD6033-880B-4D5B-AD7B-5762C57A31CA}" destId="{51E1D8B8-F901-42DD-9B19-B135EA6C26AC}" srcOrd="1" destOrd="0" presId="urn:microsoft.com/office/officeart/2005/8/layout/process5"/>
    <dgm:cxn modelId="{1F1AFC4C-BCD9-4982-8F36-A0696E37A643}" type="presOf" srcId="{2AE0B4EB-BDA6-491D-A65B-8B7EA6C2AA1C}" destId="{3B63B640-F7B4-4DC2-A75A-5F82DD3DB48B}" srcOrd="0" destOrd="0" presId="urn:microsoft.com/office/officeart/2005/8/layout/process5"/>
    <dgm:cxn modelId="{E37824C9-C39D-4286-AAEF-13A082A03C5A}" srcId="{E883F737-D7D5-4362-955F-CCC55D799C6F}" destId="{BA702A3B-8885-4C05-B533-793E2EB2A4D5}" srcOrd="7" destOrd="0" parTransId="{AEC68A54-9B90-412B-B627-EB3885238040}" sibTransId="{6E5561AF-8A28-4D44-A58E-074B293F1EE5}"/>
    <dgm:cxn modelId="{7E255AE1-F299-4A9B-A842-78A0DDAB1B55}" type="presOf" srcId="{306BA25C-F58C-4E82-B52F-7FCEBB7A6105}" destId="{AD8F4916-1C68-4F51-A8F5-343E6A3949E8}" srcOrd="0" destOrd="0" presId="urn:microsoft.com/office/officeart/2005/8/layout/process5"/>
    <dgm:cxn modelId="{B2DB8929-DF63-4B96-BD7B-DA58FD405DB6}" type="presOf" srcId="{6214CA10-799A-4182-88E4-6674B668C665}" destId="{B449A367-0C14-4D70-B0BB-49C274A26AB2}" srcOrd="0" destOrd="0" presId="urn:microsoft.com/office/officeart/2005/8/layout/process5"/>
    <dgm:cxn modelId="{E0DA8832-B790-416B-A4DC-0127AD791CAD}" type="presOf" srcId="{36D4579B-2EF0-4F11-9CDE-10CDDE421CD3}" destId="{32593FD6-B0DB-4D30-BB3A-8CD92F708471}" srcOrd="1" destOrd="0" presId="urn:microsoft.com/office/officeart/2005/8/layout/process5"/>
    <dgm:cxn modelId="{7004726F-DCA8-44F3-9ECA-1B14111BE354}" type="presOf" srcId="{03BD6033-880B-4D5B-AD7B-5762C57A31CA}" destId="{00A161BF-BEF6-46E2-BD1D-F09C72CAF64E}" srcOrd="0" destOrd="0" presId="urn:microsoft.com/office/officeart/2005/8/layout/process5"/>
    <dgm:cxn modelId="{8F89CD25-742A-4B2A-B9AC-F8A6D31604E2}" type="presOf" srcId="{949B0000-50B8-4454-A422-7D0E6C79DD77}" destId="{D588ACCA-7C92-44BB-9B01-C76690BC3CD0}" srcOrd="0" destOrd="0" presId="urn:microsoft.com/office/officeart/2005/8/layout/process5"/>
    <dgm:cxn modelId="{423DC94D-6DD5-457A-83AA-D23267DA3BB1}" type="presOf" srcId="{480F749C-2144-4729-952A-FA39D1DA1561}" destId="{F5D5C418-7B03-4BA7-9F82-451C79F345FD}" srcOrd="0" destOrd="0" presId="urn:microsoft.com/office/officeart/2005/8/layout/process5"/>
    <dgm:cxn modelId="{B92677FA-798F-471B-AD00-EC760465916B}" srcId="{E883F737-D7D5-4362-955F-CCC55D799C6F}" destId="{6214CA10-799A-4182-88E4-6674B668C665}" srcOrd="4" destOrd="0" parTransId="{21FE1878-700C-4192-A127-9CCF0863D5E0}" sibTransId="{3B485E84-799A-499E-B1F8-756C24AB14AF}"/>
    <dgm:cxn modelId="{345AD430-8523-419D-8DFB-33E921BA9B47}" srcId="{E883F737-D7D5-4362-955F-CCC55D799C6F}" destId="{01606184-E7C2-4704-872B-58FD87D07C7C}" srcOrd="6" destOrd="0" parTransId="{CAFAFC58-2F48-4928-BCE7-58531F04A47D}" sibTransId="{1FF9AB58-E03D-4F7F-8BA4-7A78A56E2602}"/>
    <dgm:cxn modelId="{7B03FAF2-E6B8-4F7B-9855-68DAE03F83B6}" type="presOf" srcId="{1FF9AB58-E03D-4F7F-8BA4-7A78A56E2602}" destId="{66EBB2EB-89F6-45A8-BB3A-48213185083B}" srcOrd="0" destOrd="0" presId="urn:microsoft.com/office/officeart/2005/8/layout/process5"/>
    <dgm:cxn modelId="{DD99C597-EDE8-48F5-9E65-1586560F776C}" type="presOf" srcId="{36D4579B-2EF0-4F11-9CDE-10CDDE421CD3}" destId="{F4203F87-ECC4-4325-8B15-3010660B8255}" srcOrd="0" destOrd="0" presId="urn:microsoft.com/office/officeart/2005/8/layout/process5"/>
    <dgm:cxn modelId="{E6BABD58-AB2E-4A2A-AC69-265015BFCF38}" type="presOf" srcId="{D3430E25-C205-42E1-8848-5E5EBE7D8C7B}" destId="{18CCD1D7-8800-419A-AE17-9CE7F99E14B3}" srcOrd="0" destOrd="0" presId="urn:microsoft.com/office/officeart/2005/8/layout/process5"/>
    <dgm:cxn modelId="{809C6B6B-7A5D-46AA-AE02-8E4D53737E00}" type="presOf" srcId="{01606184-E7C2-4704-872B-58FD87D07C7C}" destId="{470DA63B-4AB8-4415-86E6-313D094A8477}" srcOrd="0" destOrd="0" presId="urn:microsoft.com/office/officeart/2005/8/layout/process5"/>
    <dgm:cxn modelId="{0509A596-10BC-4C2F-8C49-162B593F13F0}" type="presOf" srcId="{306BA25C-F58C-4E82-B52F-7FCEBB7A6105}" destId="{914639F2-D047-4D23-853B-8062581358A1}" srcOrd="1" destOrd="0" presId="urn:microsoft.com/office/officeart/2005/8/layout/process5"/>
    <dgm:cxn modelId="{ABF2EF86-7DFC-42F1-B5C3-BA8987B165C3}" srcId="{E883F737-D7D5-4362-955F-CCC55D799C6F}" destId="{27E4EC1F-1750-4C84-BE88-F2B5094FC257}" srcOrd="3" destOrd="0" parTransId="{709ADC28-8C87-4485-B09D-EC1539543E33}" sibTransId="{2C0914BD-6C5D-45A8-8EFF-684C00DC162A}"/>
    <dgm:cxn modelId="{3E65741E-667F-4600-95B1-6894F47F539E}" type="presOf" srcId="{954657A3-1092-439B-9593-C5B9E6E7C483}" destId="{974D6045-2B71-4094-9345-037463A015E8}" srcOrd="0" destOrd="0" presId="urn:microsoft.com/office/officeart/2005/8/layout/process5"/>
    <dgm:cxn modelId="{BF95FDDA-31F2-4C45-A315-150FC6AF67E6}" type="presOf" srcId="{949B0000-50B8-4454-A422-7D0E6C79DD77}" destId="{D14A225D-F60C-4F57-8F2C-1E90335AA5A2}" srcOrd="1" destOrd="0" presId="urn:microsoft.com/office/officeart/2005/8/layout/process5"/>
    <dgm:cxn modelId="{B8FF1D8F-8DDF-4F07-949F-7EFB7BD4E37F}" type="presOf" srcId="{2C0914BD-6C5D-45A8-8EFF-684C00DC162A}" destId="{2CA5BC74-9654-488D-B979-B06B284ECF32}" srcOrd="0" destOrd="0" presId="urn:microsoft.com/office/officeart/2005/8/layout/process5"/>
    <dgm:cxn modelId="{50FC6D30-3363-4D71-8BAD-39DC51E08780}" type="presOf" srcId="{3B485E84-799A-499E-B1F8-756C24AB14AF}" destId="{6514F69D-A8C0-4ED2-9ED1-5C9D0823E848}" srcOrd="0" destOrd="0" presId="urn:microsoft.com/office/officeart/2005/8/layout/process5"/>
    <dgm:cxn modelId="{AD15B737-D6A4-489F-8EC3-77F84C8DC14E}" srcId="{E883F737-D7D5-4362-955F-CCC55D799C6F}" destId="{480F749C-2144-4729-952A-FA39D1DA1561}" srcOrd="1" destOrd="0" parTransId="{D670BE57-E5BF-4A40-BC33-2BF2803C2D35}" sibTransId="{36D4579B-2EF0-4F11-9CDE-10CDDE421CD3}"/>
    <dgm:cxn modelId="{B6A25D8D-620A-41DD-B5A3-CE7312B22035}" type="presOf" srcId="{1FF9AB58-E03D-4F7F-8BA4-7A78A56E2602}" destId="{DECAA2D8-E4D9-499C-B549-93B1E5FBE16E}" srcOrd="1" destOrd="0" presId="urn:microsoft.com/office/officeart/2005/8/layout/process5"/>
    <dgm:cxn modelId="{2EDFA308-53D9-4CBE-91C8-3648D9E88DEC}" type="presOf" srcId="{3B485E84-799A-499E-B1F8-756C24AB14AF}" destId="{7AB48FDE-9065-422C-BC59-3E2840141984}" srcOrd="1" destOrd="0" presId="urn:microsoft.com/office/officeart/2005/8/layout/process5"/>
    <dgm:cxn modelId="{35A9900E-C62D-4DB3-A1FC-ACC9574586B0}" type="presOf" srcId="{BA702A3B-8885-4C05-B533-793E2EB2A4D5}" destId="{C952AF1B-0B6B-4589-964E-591512542ACE}" srcOrd="0" destOrd="0" presId="urn:microsoft.com/office/officeart/2005/8/layout/process5"/>
    <dgm:cxn modelId="{05BC1F4C-A015-4D24-A937-1D1E32B820FA}" type="presOf" srcId="{27E4EC1F-1750-4C84-BE88-F2B5094FC257}" destId="{342D846D-BAF8-46E6-9B76-5ABFFA1170D1}" srcOrd="0" destOrd="0" presId="urn:microsoft.com/office/officeart/2005/8/layout/process5"/>
    <dgm:cxn modelId="{E10A1C33-8FD1-4194-B1C1-DEFA844DB3DA}" srcId="{E883F737-D7D5-4362-955F-CCC55D799C6F}" destId="{D3430E25-C205-42E1-8848-5E5EBE7D8C7B}" srcOrd="2" destOrd="0" parTransId="{3AD6855E-833F-4363-84AF-FEB085C0B5F4}" sibTransId="{03BD6033-880B-4D5B-AD7B-5762C57A31CA}"/>
    <dgm:cxn modelId="{B39249A7-F092-4F1D-AFC3-D16232FE455E}" type="presOf" srcId="{E883F737-D7D5-4362-955F-CCC55D799C6F}" destId="{790156BD-B61B-4B11-BA7E-E068ECA79731}" srcOrd="0" destOrd="0" presId="urn:microsoft.com/office/officeart/2005/8/layout/process5"/>
    <dgm:cxn modelId="{CFA8ED21-EEDB-48F3-B473-6C2582D09BAC}" type="presParOf" srcId="{790156BD-B61B-4B11-BA7E-E068ECA79731}" destId="{3B63B640-F7B4-4DC2-A75A-5F82DD3DB48B}" srcOrd="0" destOrd="0" presId="urn:microsoft.com/office/officeart/2005/8/layout/process5"/>
    <dgm:cxn modelId="{6F94689A-29AB-4167-A875-3A0D41CB9702}" type="presParOf" srcId="{790156BD-B61B-4B11-BA7E-E068ECA79731}" destId="{D588ACCA-7C92-44BB-9B01-C76690BC3CD0}" srcOrd="1" destOrd="0" presId="urn:microsoft.com/office/officeart/2005/8/layout/process5"/>
    <dgm:cxn modelId="{14CE185A-FEA2-4BD9-AD4B-6DC1CE750FB9}" type="presParOf" srcId="{D588ACCA-7C92-44BB-9B01-C76690BC3CD0}" destId="{D14A225D-F60C-4F57-8F2C-1E90335AA5A2}" srcOrd="0" destOrd="0" presId="urn:microsoft.com/office/officeart/2005/8/layout/process5"/>
    <dgm:cxn modelId="{A42A2753-F150-4F18-82C4-E29D198957FD}" type="presParOf" srcId="{790156BD-B61B-4B11-BA7E-E068ECA79731}" destId="{F5D5C418-7B03-4BA7-9F82-451C79F345FD}" srcOrd="2" destOrd="0" presId="urn:microsoft.com/office/officeart/2005/8/layout/process5"/>
    <dgm:cxn modelId="{4EB4EF7E-F717-4815-88B1-CD204535D4FC}" type="presParOf" srcId="{790156BD-B61B-4B11-BA7E-E068ECA79731}" destId="{F4203F87-ECC4-4325-8B15-3010660B8255}" srcOrd="3" destOrd="0" presId="urn:microsoft.com/office/officeart/2005/8/layout/process5"/>
    <dgm:cxn modelId="{CEC2AC8F-5CE2-4C56-8BE6-7868B937BEFB}" type="presParOf" srcId="{F4203F87-ECC4-4325-8B15-3010660B8255}" destId="{32593FD6-B0DB-4D30-BB3A-8CD92F708471}" srcOrd="0" destOrd="0" presId="urn:microsoft.com/office/officeart/2005/8/layout/process5"/>
    <dgm:cxn modelId="{8D06B5DD-5BDA-438A-94DA-A2B2A3EF1001}" type="presParOf" srcId="{790156BD-B61B-4B11-BA7E-E068ECA79731}" destId="{18CCD1D7-8800-419A-AE17-9CE7F99E14B3}" srcOrd="4" destOrd="0" presId="urn:microsoft.com/office/officeart/2005/8/layout/process5"/>
    <dgm:cxn modelId="{D5A79987-1DE4-4F35-905D-41D372433EF2}" type="presParOf" srcId="{790156BD-B61B-4B11-BA7E-E068ECA79731}" destId="{00A161BF-BEF6-46E2-BD1D-F09C72CAF64E}" srcOrd="5" destOrd="0" presId="urn:microsoft.com/office/officeart/2005/8/layout/process5"/>
    <dgm:cxn modelId="{AAC51325-A349-43E9-8DC5-D92AC0F56296}" type="presParOf" srcId="{00A161BF-BEF6-46E2-BD1D-F09C72CAF64E}" destId="{51E1D8B8-F901-42DD-9B19-B135EA6C26AC}" srcOrd="0" destOrd="0" presId="urn:microsoft.com/office/officeart/2005/8/layout/process5"/>
    <dgm:cxn modelId="{8499B209-235E-4663-B6C7-DE0401FAB235}" type="presParOf" srcId="{790156BD-B61B-4B11-BA7E-E068ECA79731}" destId="{342D846D-BAF8-46E6-9B76-5ABFFA1170D1}" srcOrd="6" destOrd="0" presId="urn:microsoft.com/office/officeart/2005/8/layout/process5"/>
    <dgm:cxn modelId="{17D936CA-4CA7-497B-A9B7-8BDB416142CE}" type="presParOf" srcId="{790156BD-B61B-4B11-BA7E-E068ECA79731}" destId="{2CA5BC74-9654-488D-B979-B06B284ECF32}" srcOrd="7" destOrd="0" presId="urn:microsoft.com/office/officeart/2005/8/layout/process5"/>
    <dgm:cxn modelId="{80F84508-C2B3-4C03-916B-C07A8E6D28F3}" type="presParOf" srcId="{2CA5BC74-9654-488D-B979-B06B284ECF32}" destId="{E5F98A34-341A-44C3-AFB3-E83C79A32ECB}" srcOrd="0" destOrd="0" presId="urn:microsoft.com/office/officeart/2005/8/layout/process5"/>
    <dgm:cxn modelId="{F180AB97-2CA0-47BA-A6B4-5805B4E60F08}" type="presParOf" srcId="{790156BD-B61B-4B11-BA7E-E068ECA79731}" destId="{B449A367-0C14-4D70-B0BB-49C274A26AB2}" srcOrd="8" destOrd="0" presId="urn:microsoft.com/office/officeart/2005/8/layout/process5"/>
    <dgm:cxn modelId="{2F6F47DB-EAC9-4676-B44C-768027B294A8}" type="presParOf" srcId="{790156BD-B61B-4B11-BA7E-E068ECA79731}" destId="{6514F69D-A8C0-4ED2-9ED1-5C9D0823E848}" srcOrd="9" destOrd="0" presId="urn:microsoft.com/office/officeart/2005/8/layout/process5"/>
    <dgm:cxn modelId="{741C4FCC-3350-4D50-BFAC-4352C2FCFB3E}" type="presParOf" srcId="{6514F69D-A8C0-4ED2-9ED1-5C9D0823E848}" destId="{7AB48FDE-9065-422C-BC59-3E2840141984}" srcOrd="0" destOrd="0" presId="urn:microsoft.com/office/officeart/2005/8/layout/process5"/>
    <dgm:cxn modelId="{D50625AA-E8A4-4EF5-9C7B-13863104DF2B}" type="presParOf" srcId="{790156BD-B61B-4B11-BA7E-E068ECA79731}" destId="{974D6045-2B71-4094-9345-037463A015E8}" srcOrd="10" destOrd="0" presId="urn:microsoft.com/office/officeart/2005/8/layout/process5"/>
    <dgm:cxn modelId="{B5B00FAC-F22A-4A34-9814-1D06C4A5F4B2}" type="presParOf" srcId="{790156BD-B61B-4B11-BA7E-E068ECA79731}" destId="{AD8F4916-1C68-4F51-A8F5-343E6A3949E8}" srcOrd="11" destOrd="0" presId="urn:microsoft.com/office/officeart/2005/8/layout/process5"/>
    <dgm:cxn modelId="{9A0F6F2E-6C8D-4F4F-AEB7-A6871647D188}" type="presParOf" srcId="{AD8F4916-1C68-4F51-A8F5-343E6A3949E8}" destId="{914639F2-D047-4D23-853B-8062581358A1}" srcOrd="0" destOrd="0" presId="urn:microsoft.com/office/officeart/2005/8/layout/process5"/>
    <dgm:cxn modelId="{970C5895-964E-4850-A641-164B6BD86C49}" type="presParOf" srcId="{790156BD-B61B-4B11-BA7E-E068ECA79731}" destId="{470DA63B-4AB8-4415-86E6-313D094A8477}" srcOrd="12" destOrd="0" presId="urn:microsoft.com/office/officeart/2005/8/layout/process5"/>
    <dgm:cxn modelId="{724E12F6-37F4-4EA2-AFA1-3D2F5274343F}" type="presParOf" srcId="{790156BD-B61B-4B11-BA7E-E068ECA79731}" destId="{66EBB2EB-89F6-45A8-BB3A-48213185083B}" srcOrd="13" destOrd="0" presId="urn:microsoft.com/office/officeart/2005/8/layout/process5"/>
    <dgm:cxn modelId="{6F920148-9F6E-43A5-8062-2FCD5D8B1D4D}" type="presParOf" srcId="{66EBB2EB-89F6-45A8-BB3A-48213185083B}" destId="{DECAA2D8-E4D9-499C-B549-93B1E5FBE16E}" srcOrd="0" destOrd="0" presId="urn:microsoft.com/office/officeart/2005/8/layout/process5"/>
    <dgm:cxn modelId="{42C3E09E-37DA-43BD-87F8-50232F98891C}" type="presParOf" srcId="{790156BD-B61B-4B11-BA7E-E068ECA79731}" destId="{C952AF1B-0B6B-4589-964E-591512542ACE}"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1138A-49E7-454E-B870-03885CE99005}">
      <dsp:nvSpPr>
        <dsp:cNvPr id="0" name=""/>
        <dsp:cNvSpPr/>
      </dsp:nvSpPr>
      <dsp:spPr>
        <a:xfrm rot="5400000">
          <a:off x="1338268" y="1047222"/>
          <a:ext cx="919689" cy="1047033"/>
        </a:xfrm>
        <a:prstGeom prst="bentUpArrow">
          <a:avLst>
            <a:gd name="adj1" fmla="val 32840"/>
            <a:gd name="adj2" fmla="val 25000"/>
            <a:gd name="adj3" fmla="val 35780"/>
          </a:avLst>
        </a:prstGeom>
        <a:solidFill>
          <a:srgbClr val="15C2FF"/>
        </a:solidFill>
        <a:ln>
          <a:noFill/>
        </a:ln>
        <a:effectLst/>
        <a:scene3d>
          <a:camera prst="orthographicFront">
            <a:rot lat="0" lon="0" rev="0"/>
          </a:camera>
          <a:lightRig rig="contrasting" dir="t">
            <a:rot lat="0" lon="0" rev="1200000"/>
          </a:lightRig>
        </a:scene3d>
        <a:sp3d contourW="12700" prstMaterial="flat">
          <a:bevelT/>
          <a:bevelB w="152400"/>
        </a:sp3d>
      </dsp:spPr>
      <dsp:style>
        <a:lnRef idx="0">
          <a:scrgbClr r="0" g="0" b="0"/>
        </a:lnRef>
        <a:fillRef idx="1">
          <a:scrgbClr r="0" g="0" b="0"/>
        </a:fillRef>
        <a:effectRef idx="1">
          <a:scrgbClr r="0" g="0" b="0"/>
        </a:effectRef>
        <a:fontRef idx="minor"/>
      </dsp:style>
    </dsp:sp>
    <dsp:sp modelId="{ACB35244-1CD4-47EB-903B-53FBE8AAD279}">
      <dsp:nvSpPr>
        <dsp:cNvPr id="0" name=""/>
        <dsp:cNvSpPr/>
      </dsp:nvSpPr>
      <dsp:spPr>
        <a:xfrm>
          <a:off x="1094606" y="27728"/>
          <a:ext cx="1548215" cy="1083700"/>
        </a:xfrm>
        <a:prstGeom prst="roundRect">
          <a:avLst>
            <a:gd name="adj" fmla="val 16670"/>
          </a:avLst>
        </a:prstGeom>
        <a:solidFill>
          <a:srgbClr val="0099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Arial Black" panose="020B0A04020102020204" pitchFamily="34" charset="0"/>
            </a:rPr>
            <a:t>Requestor</a:t>
          </a:r>
          <a:endParaRPr lang="en-US" sz="1200" kern="1200" dirty="0">
            <a:latin typeface="Arial Black" panose="020B0A04020102020204" pitchFamily="34" charset="0"/>
          </a:endParaRPr>
        </a:p>
      </dsp:txBody>
      <dsp:txXfrm>
        <a:off x="1147517" y="80639"/>
        <a:ext cx="1442393" cy="977878"/>
      </dsp:txXfrm>
    </dsp:sp>
    <dsp:sp modelId="{FDF8EDF6-C7E8-4675-B71B-EFA2EA9A2671}">
      <dsp:nvSpPr>
        <dsp:cNvPr id="0" name=""/>
        <dsp:cNvSpPr/>
      </dsp:nvSpPr>
      <dsp:spPr>
        <a:xfrm>
          <a:off x="2642821" y="131084"/>
          <a:ext cx="1126024" cy="87589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B2A85B-9B21-437E-BF82-E7A742B1D0FD}">
      <dsp:nvSpPr>
        <dsp:cNvPr id="0" name=""/>
        <dsp:cNvSpPr/>
      </dsp:nvSpPr>
      <dsp:spPr>
        <a:xfrm rot="5400000">
          <a:off x="2621903" y="2264575"/>
          <a:ext cx="919689" cy="1047033"/>
        </a:xfrm>
        <a:prstGeom prst="bentUpArrow">
          <a:avLst>
            <a:gd name="adj1" fmla="val 32840"/>
            <a:gd name="adj2" fmla="val 25000"/>
            <a:gd name="adj3" fmla="val 35780"/>
          </a:avLst>
        </a:prstGeom>
        <a:solidFill>
          <a:srgbClr val="15C2FF"/>
        </a:solidFill>
        <a:ln>
          <a:noFill/>
        </a:ln>
        <a:effectLst/>
        <a:scene3d>
          <a:camera prst="orthographicFront">
            <a:rot lat="0" lon="0" rev="0"/>
          </a:camera>
          <a:lightRig rig="contrasting" dir="t">
            <a:rot lat="0" lon="0" rev="1200000"/>
          </a:lightRig>
        </a:scene3d>
        <a:sp3d contourW="12700" prstMaterial="flat">
          <a:bevelT/>
          <a:bevelB w="152400"/>
        </a:sp3d>
      </dsp:spPr>
      <dsp:style>
        <a:lnRef idx="0">
          <a:scrgbClr r="0" g="0" b="0"/>
        </a:lnRef>
        <a:fillRef idx="1">
          <a:scrgbClr r="0" g="0" b="0"/>
        </a:fillRef>
        <a:effectRef idx="1">
          <a:scrgbClr r="0" g="0" b="0"/>
        </a:effectRef>
        <a:fontRef idx="minor"/>
      </dsp:style>
    </dsp:sp>
    <dsp:sp modelId="{16F67724-B2F9-47A6-8941-DD2A206A2898}">
      <dsp:nvSpPr>
        <dsp:cNvPr id="0" name=""/>
        <dsp:cNvSpPr/>
      </dsp:nvSpPr>
      <dsp:spPr>
        <a:xfrm>
          <a:off x="2378241" y="1245081"/>
          <a:ext cx="1548215" cy="1083700"/>
        </a:xfrm>
        <a:prstGeom prst="roundRect">
          <a:avLst>
            <a:gd name="adj" fmla="val 16670"/>
          </a:avLst>
        </a:prstGeom>
        <a:solidFill>
          <a:srgbClr val="0099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Arial Black" panose="020B0A04020102020204" pitchFamily="34" charset="0"/>
            </a:rPr>
            <a:t>Manager, Superintendent, Supervisor</a:t>
          </a:r>
          <a:endParaRPr lang="en-US" sz="1200" kern="1200" dirty="0">
            <a:latin typeface="Arial Black" panose="020B0A04020102020204" pitchFamily="34" charset="0"/>
          </a:endParaRPr>
        </a:p>
      </dsp:txBody>
      <dsp:txXfrm>
        <a:off x="2431152" y="1297992"/>
        <a:ext cx="1442393" cy="977878"/>
      </dsp:txXfrm>
    </dsp:sp>
    <dsp:sp modelId="{478CB4D6-CF67-49DC-BB1D-A2C74FCF7D44}">
      <dsp:nvSpPr>
        <dsp:cNvPr id="0" name=""/>
        <dsp:cNvSpPr/>
      </dsp:nvSpPr>
      <dsp:spPr>
        <a:xfrm>
          <a:off x="3926456" y="1348437"/>
          <a:ext cx="1126024" cy="87589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1664E6-B8CA-49BA-8778-199A9B565BFC}">
      <dsp:nvSpPr>
        <dsp:cNvPr id="0" name=""/>
        <dsp:cNvSpPr/>
      </dsp:nvSpPr>
      <dsp:spPr>
        <a:xfrm rot="5400000">
          <a:off x="3905538" y="3481928"/>
          <a:ext cx="919689" cy="1047033"/>
        </a:xfrm>
        <a:prstGeom prst="bentUpArrow">
          <a:avLst>
            <a:gd name="adj1" fmla="val 32840"/>
            <a:gd name="adj2" fmla="val 25000"/>
            <a:gd name="adj3" fmla="val 35780"/>
          </a:avLst>
        </a:prstGeom>
        <a:solidFill>
          <a:srgbClr val="15C2FF"/>
        </a:solidFill>
        <a:ln>
          <a:noFill/>
        </a:ln>
        <a:effectLst/>
        <a:scene3d>
          <a:camera prst="orthographicFront">
            <a:rot lat="0" lon="0" rev="0"/>
          </a:camera>
          <a:lightRig rig="contrasting" dir="t">
            <a:rot lat="0" lon="0" rev="1200000"/>
          </a:lightRig>
        </a:scene3d>
        <a:sp3d contourW="12700" prstMaterial="flat">
          <a:bevelB w="152400"/>
        </a:sp3d>
      </dsp:spPr>
      <dsp:style>
        <a:lnRef idx="0">
          <a:scrgbClr r="0" g="0" b="0"/>
        </a:lnRef>
        <a:fillRef idx="1">
          <a:scrgbClr r="0" g="0" b="0"/>
        </a:fillRef>
        <a:effectRef idx="1">
          <a:scrgbClr r="0" g="0" b="0"/>
        </a:effectRef>
        <a:fontRef idx="minor"/>
      </dsp:style>
    </dsp:sp>
    <dsp:sp modelId="{450EAA6C-2F89-4DAA-94DF-A0EA106A652D}">
      <dsp:nvSpPr>
        <dsp:cNvPr id="0" name=""/>
        <dsp:cNvSpPr/>
      </dsp:nvSpPr>
      <dsp:spPr>
        <a:xfrm>
          <a:off x="3661876" y="2462434"/>
          <a:ext cx="1548215" cy="1083700"/>
        </a:xfrm>
        <a:prstGeom prst="roundRect">
          <a:avLst>
            <a:gd name="adj" fmla="val 16670"/>
          </a:avLst>
        </a:prstGeom>
        <a:solidFill>
          <a:srgbClr val="0099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Arial Black" panose="020B0A04020102020204" pitchFamily="34" charset="0"/>
            </a:rPr>
            <a:t>Representative</a:t>
          </a:r>
          <a:endParaRPr lang="en-US" sz="1200" kern="1200" dirty="0">
            <a:latin typeface="Arial Black" panose="020B0A04020102020204" pitchFamily="34" charset="0"/>
          </a:endParaRPr>
        </a:p>
      </dsp:txBody>
      <dsp:txXfrm>
        <a:off x="3714787" y="2515345"/>
        <a:ext cx="1442393" cy="977878"/>
      </dsp:txXfrm>
    </dsp:sp>
    <dsp:sp modelId="{1555C5CA-BB9E-416D-861D-8BAFB19D612E}">
      <dsp:nvSpPr>
        <dsp:cNvPr id="0" name=""/>
        <dsp:cNvSpPr/>
      </dsp:nvSpPr>
      <dsp:spPr>
        <a:xfrm>
          <a:off x="5210091" y="2565790"/>
          <a:ext cx="1126024" cy="87589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7FB039-D03D-4A57-A1AF-D466F09BAA88}">
      <dsp:nvSpPr>
        <dsp:cNvPr id="0" name=""/>
        <dsp:cNvSpPr/>
      </dsp:nvSpPr>
      <dsp:spPr>
        <a:xfrm>
          <a:off x="4945511" y="3679787"/>
          <a:ext cx="1548215" cy="1083700"/>
        </a:xfrm>
        <a:prstGeom prst="roundRect">
          <a:avLst>
            <a:gd name="adj" fmla="val 16670"/>
          </a:avLst>
        </a:prstGeom>
        <a:solidFill>
          <a:srgbClr val="0099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latin typeface="Arial Black" panose="020B0A04020102020204" pitchFamily="34" charset="0"/>
            </a:rPr>
            <a:t>Operators</a:t>
          </a:r>
          <a:endParaRPr lang="en-US" sz="1200" kern="1200" dirty="0">
            <a:latin typeface="Arial Black" panose="020B0A04020102020204" pitchFamily="34" charset="0"/>
          </a:endParaRPr>
        </a:p>
      </dsp:txBody>
      <dsp:txXfrm>
        <a:off x="4998422" y="3732698"/>
        <a:ext cx="1442393" cy="977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3B640-F7B4-4DC2-A75A-5F82DD3DB48B}">
      <dsp:nvSpPr>
        <dsp:cNvPr id="0" name=""/>
        <dsp:cNvSpPr/>
      </dsp:nvSpPr>
      <dsp:spPr>
        <a:xfrm>
          <a:off x="5481" y="179069"/>
          <a:ext cx="1638422" cy="983053"/>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MOC</a:t>
          </a:r>
          <a:endParaRPr lang="en-US" sz="2100" kern="1200" dirty="0">
            <a:latin typeface="Arial" panose="020B0604020202020204" pitchFamily="34" charset="0"/>
            <a:cs typeface="Arial" panose="020B0604020202020204" pitchFamily="34" charset="0"/>
          </a:endParaRPr>
        </a:p>
      </dsp:txBody>
      <dsp:txXfrm>
        <a:off x="34274" y="207862"/>
        <a:ext cx="1580836" cy="925467"/>
      </dsp:txXfrm>
    </dsp:sp>
    <dsp:sp modelId="{D588ACCA-7C92-44BB-9B01-C76690BC3CD0}">
      <dsp:nvSpPr>
        <dsp:cNvPr id="0" name=""/>
        <dsp:cNvSpPr/>
      </dsp:nvSpPr>
      <dsp:spPr>
        <a:xfrm>
          <a:off x="1788085" y="467431"/>
          <a:ext cx="347345" cy="40632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a:off x="1788085" y="548697"/>
        <a:ext cx="243142" cy="243796"/>
      </dsp:txXfrm>
    </dsp:sp>
    <dsp:sp modelId="{F5D5C418-7B03-4BA7-9F82-451C79F345FD}">
      <dsp:nvSpPr>
        <dsp:cNvPr id="0" name=""/>
        <dsp:cNvSpPr/>
      </dsp:nvSpPr>
      <dsp:spPr>
        <a:xfrm>
          <a:off x="2299273" y="179069"/>
          <a:ext cx="1638422" cy="983053"/>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Participants and Roles</a:t>
          </a:r>
          <a:endParaRPr lang="en-US" sz="2100" kern="1200" dirty="0">
            <a:latin typeface="Arial" panose="020B0604020202020204" pitchFamily="34" charset="0"/>
            <a:cs typeface="Arial" panose="020B0604020202020204" pitchFamily="34" charset="0"/>
          </a:endParaRPr>
        </a:p>
      </dsp:txBody>
      <dsp:txXfrm>
        <a:off x="2328066" y="207862"/>
        <a:ext cx="1580836" cy="925467"/>
      </dsp:txXfrm>
    </dsp:sp>
    <dsp:sp modelId="{F4203F87-ECC4-4325-8B15-3010660B8255}">
      <dsp:nvSpPr>
        <dsp:cNvPr id="0" name=""/>
        <dsp:cNvSpPr/>
      </dsp:nvSpPr>
      <dsp:spPr>
        <a:xfrm>
          <a:off x="4081877" y="467431"/>
          <a:ext cx="347345" cy="406328"/>
        </a:xfrm>
        <a:prstGeom prst="rightArrow">
          <a:avLst>
            <a:gd name="adj1" fmla="val 60000"/>
            <a:gd name="adj2" fmla="val 50000"/>
          </a:avLst>
        </a:prstGeom>
        <a:solidFill>
          <a:schemeClr val="accent5">
            <a:hueOff val="-1225557"/>
            <a:satOff val="-170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a:off x="4081877" y="548697"/>
        <a:ext cx="243142" cy="243796"/>
      </dsp:txXfrm>
    </dsp:sp>
    <dsp:sp modelId="{18CCD1D7-8800-419A-AE17-9CE7F99E14B3}">
      <dsp:nvSpPr>
        <dsp:cNvPr id="0" name=""/>
        <dsp:cNvSpPr/>
      </dsp:nvSpPr>
      <dsp:spPr>
        <a:xfrm>
          <a:off x="4593065" y="179069"/>
          <a:ext cx="1638422" cy="983053"/>
        </a:xfrm>
        <a:prstGeom prst="roundRect">
          <a:avLst>
            <a:gd name="adj" fmla="val 10000"/>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100" kern="1200" dirty="0" smtClean="0">
              <a:latin typeface="Arial" panose="020B0604020202020204" pitchFamily="34" charset="0"/>
              <a:cs typeface="Arial" panose="020B0604020202020204" pitchFamily="34" charset="0"/>
            </a:rPr>
            <a:t>Haz Rec</a:t>
          </a:r>
        </a:p>
      </dsp:txBody>
      <dsp:txXfrm>
        <a:off x="4621858" y="207862"/>
        <a:ext cx="1580836" cy="925467"/>
      </dsp:txXfrm>
    </dsp:sp>
    <dsp:sp modelId="{00A161BF-BEF6-46E2-BD1D-F09C72CAF64E}">
      <dsp:nvSpPr>
        <dsp:cNvPr id="0" name=""/>
        <dsp:cNvSpPr/>
      </dsp:nvSpPr>
      <dsp:spPr>
        <a:xfrm rot="5400000">
          <a:off x="5238604" y="1276812"/>
          <a:ext cx="347345" cy="406328"/>
        </a:xfrm>
        <a:prstGeom prst="rightArrow">
          <a:avLst>
            <a:gd name="adj1" fmla="val 60000"/>
            <a:gd name="adj2" fmla="val 50000"/>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5400000">
        <a:off x="5290379" y="1306304"/>
        <a:ext cx="243796" cy="243142"/>
      </dsp:txXfrm>
    </dsp:sp>
    <dsp:sp modelId="{342D846D-BAF8-46E6-9B76-5ABFFA1170D1}">
      <dsp:nvSpPr>
        <dsp:cNvPr id="0" name=""/>
        <dsp:cNvSpPr/>
      </dsp:nvSpPr>
      <dsp:spPr>
        <a:xfrm>
          <a:off x="4593065" y="1817492"/>
          <a:ext cx="1638422" cy="983053"/>
        </a:xfrm>
        <a:prstGeom prst="roundRect">
          <a:avLst>
            <a:gd name="adj" fmla="val 10000"/>
          </a:avLst>
        </a:prstGeom>
        <a:solidFill>
          <a:srgbClr val="00A7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latin typeface="Arial" panose="020B0604020202020204" pitchFamily="34" charset="0"/>
              <a:cs typeface="Arial" panose="020B0604020202020204" pitchFamily="34" charset="0"/>
            </a:rPr>
            <a:t>Request</a:t>
          </a:r>
          <a:endParaRPr lang="en-US" sz="2100" kern="1200" dirty="0">
            <a:latin typeface="Arial" panose="020B0604020202020204" pitchFamily="34" charset="0"/>
            <a:cs typeface="Arial" panose="020B0604020202020204" pitchFamily="34" charset="0"/>
          </a:endParaRPr>
        </a:p>
      </dsp:txBody>
      <dsp:txXfrm>
        <a:off x="4621858" y="1846285"/>
        <a:ext cx="1580836" cy="925467"/>
      </dsp:txXfrm>
    </dsp:sp>
    <dsp:sp modelId="{2CA5BC74-9654-488D-B979-B06B284ECF32}">
      <dsp:nvSpPr>
        <dsp:cNvPr id="0" name=""/>
        <dsp:cNvSpPr/>
      </dsp:nvSpPr>
      <dsp:spPr>
        <a:xfrm rot="10800000">
          <a:off x="4101538" y="2105854"/>
          <a:ext cx="347345" cy="406328"/>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10800000">
        <a:off x="4205741" y="2187120"/>
        <a:ext cx="243142" cy="243796"/>
      </dsp:txXfrm>
    </dsp:sp>
    <dsp:sp modelId="{B449A367-0C14-4D70-B0BB-49C274A26AB2}">
      <dsp:nvSpPr>
        <dsp:cNvPr id="0" name=""/>
        <dsp:cNvSpPr/>
      </dsp:nvSpPr>
      <dsp:spPr>
        <a:xfrm>
          <a:off x="2299273" y="1817492"/>
          <a:ext cx="1638422" cy="983053"/>
        </a:xfrm>
        <a:prstGeom prst="roundRect">
          <a:avLst>
            <a:gd name="adj" fmla="val 10000"/>
          </a:avLst>
        </a:prstGeom>
        <a:solidFill>
          <a:srgbClr val="00B9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Arial" panose="020B0604020202020204" pitchFamily="34" charset="0"/>
              <a:cs typeface="Arial" panose="020B0604020202020204" pitchFamily="34" charset="0"/>
            </a:rPr>
            <a:t>Permit</a:t>
          </a:r>
          <a:endParaRPr lang="en-US" sz="2100" kern="1200" dirty="0">
            <a:solidFill>
              <a:schemeClr val="tx1"/>
            </a:solidFill>
            <a:latin typeface="Arial" panose="020B0604020202020204" pitchFamily="34" charset="0"/>
            <a:cs typeface="Arial" panose="020B0604020202020204" pitchFamily="34" charset="0"/>
          </a:endParaRPr>
        </a:p>
      </dsp:txBody>
      <dsp:txXfrm>
        <a:off x="2328066" y="1846285"/>
        <a:ext cx="1580836" cy="925467"/>
      </dsp:txXfrm>
    </dsp:sp>
    <dsp:sp modelId="{6514F69D-A8C0-4ED2-9ED1-5C9D0823E848}">
      <dsp:nvSpPr>
        <dsp:cNvPr id="0" name=""/>
        <dsp:cNvSpPr/>
      </dsp:nvSpPr>
      <dsp:spPr>
        <a:xfrm rot="10800000">
          <a:off x="1807746" y="2105854"/>
          <a:ext cx="347345" cy="406328"/>
        </a:xfrm>
        <a:prstGeom prst="rightArrow">
          <a:avLst>
            <a:gd name="adj1" fmla="val 60000"/>
            <a:gd name="adj2" fmla="val 50000"/>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10800000">
        <a:off x="1911949" y="2187120"/>
        <a:ext cx="243142" cy="243796"/>
      </dsp:txXfrm>
    </dsp:sp>
    <dsp:sp modelId="{974D6045-2B71-4094-9345-037463A015E8}">
      <dsp:nvSpPr>
        <dsp:cNvPr id="0" name=""/>
        <dsp:cNvSpPr/>
      </dsp:nvSpPr>
      <dsp:spPr>
        <a:xfrm>
          <a:off x="5481" y="1817492"/>
          <a:ext cx="1638422" cy="983053"/>
        </a:xfrm>
        <a:prstGeom prst="roundRect">
          <a:avLst>
            <a:gd name="adj" fmla="val 10000"/>
          </a:avLst>
        </a:prstGeom>
        <a:solidFill>
          <a:srgbClr val="47C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Arial" panose="020B0604020202020204" pitchFamily="34" charset="0"/>
              <a:cs typeface="Arial" panose="020B0604020202020204" pitchFamily="34" charset="0"/>
            </a:rPr>
            <a:t>Storage</a:t>
          </a:r>
          <a:endParaRPr lang="en-US" sz="2100" kern="1200" dirty="0">
            <a:solidFill>
              <a:schemeClr val="tx1"/>
            </a:solidFill>
            <a:latin typeface="Arial" panose="020B0604020202020204" pitchFamily="34" charset="0"/>
            <a:cs typeface="Arial" panose="020B0604020202020204" pitchFamily="34" charset="0"/>
          </a:endParaRPr>
        </a:p>
      </dsp:txBody>
      <dsp:txXfrm>
        <a:off x="34274" y="1846285"/>
        <a:ext cx="1580836" cy="925467"/>
      </dsp:txXfrm>
    </dsp:sp>
    <dsp:sp modelId="{AD8F4916-1C68-4F51-A8F5-343E6A3949E8}">
      <dsp:nvSpPr>
        <dsp:cNvPr id="0" name=""/>
        <dsp:cNvSpPr/>
      </dsp:nvSpPr>
      <dsp:spPr>
        <a:xfrm rot="5400000">
          <a:off x="651020" y="2915235"/>
          <a:ext cx="347345" cy="406328"/>
        </a:xfrm>
        <a:prstGeom prst="rightArrow">
          <a:avLst>
            <a:gd name="adj1" fmla="val 60000"/>
            <a:gd name="adj2" fmla="val 50000"/>
          </a:avLst>
        </a:prstGeom>
        <a:solidFill>
          <a:schemeClr val="accent5">
            <a:hueOff val="-6127787"/>
            <a:satOff val="-8523"/>
            <a:lumOff val="-326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rot="-5400000">
        <a:off x="702795" y="2944727"/>
        <a:ext cx="243796" cy="243142"/>
      </dsp:txXfrm>
    </dsp:sp>
    <dsp:sp modelId="{470DA63B-4AB8-4415-86E6-313D094A8477}">
      <dsp:nvSpPr>
        <dsp:cNvPr id="0" name=""/>
        <dsp:cNvSpPr/>
      </dsp:nvSpPr>
      <dsp:spPr>
        <a:xfrm>
          <a:off x="5481" y="3455914"/>
          <a:ext cx="1638422" cy="983053"/>
        </a:xfrm>
        <a:prstGeom prst="roundRect">
          <a:avLst>
            <a:gd name="adj" fmla="val 10000"/>
          </a:avLst>
        </a:prstGeom>
        <a:solidFill>
          <a:srgbClr val="85D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Arial" panose="020B0604020202020204" pitchFamily="34" charset="0"/>
              <a:cs typeface="Arial" panose="020B0604020202020204" pitchFamily="34" charset="0"/>
            </a:rPr>
            <a:t>Work</a:t>
          </a:r>
          <a:endParaRPr lang="en-US" sz="2100" kern="1200" dirty="0">
            <a:solidFill>
              <a:schemeClr val="tx1"/>
            </a:solidFill>
            <a:latin typeface="Arial" panose="020B0604020202020204" pitchFamily="34" charset="0"/>
            <a:cs typeface="Arial" panose="020B0604020202020204" pitchFamily="34" charset="0"/>
          </a:endParaRPr>
        </a:p>
      </dsp:txBody>
      <dsp:txXfrm>
        <a:off x="34274" y="3484707"/>
        <a:ext cx="1580836" cy="925467"/>
      </dsp:txXfrm>
    </dsp:sp>
    <dsp:sp modelId="{66EBB2EB-89F6-45A8-BB3A-48213185083B}">
      <dsp:nvSpPr>
        <dsp:cNvPr id="0" name=""/>
        <dsp:cNvSpPr/>
      </dsp:nvSpPr>
      <dsp:spPr>
        <a:xfrm>
          <a:off x="1788085" y="3744277"/>
          <a:ext cx="347345" cy="406328"/>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latin typeface="Arial" panose="020B0604020202020204" pitchFamily="34" charset="0"/>
            <a:cs typeface="Arial" panose="020B0604020202020204" pitchFamily="34" charset="0"/>
          </a:endParaRPr>
        </a:p>
      </dsp:txBody>
      <dsp:txXfrm>
        <a:off x="1788085" y="3825543"/>
        <a:ext cx="243142" cy="243796"/>
      </dsp:txXfrm>
    </dsp:sp>
    <dsp:sp modelId="{C952AF1B-0B6B-4589-964E-591512542ACE}">
      <dsp:nvSpPr>
        <dsp:cNvPr id="0" name=""/>
        <dsp:cNvSpPr/>
      </dsp:nvSpPr>
      <dsp:spPr>
        <a:xfrm>
          <a:off x="2299273" y="3455914"/>
          <a:ext cx="1638422" cy="983053"/>
        </a:xfrm>
        <a:prstGeom prst="roundRect">
          <a:avLst>
            <a:gd name="adj" fmla="val 10000"/>
          </a:avLst>
        </a:prstGeom>
        <a:solidFill>
          <a:srgbClr val="D1F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Arial" panose="020B0604020202020204" pitchFamily="34" charset="0"/>
              <a:cs typeface="Arial" panose="020B0604020202020204" pitchFamily="34" charset="0"/>
            </a:rPr>
            <a:t>Completed Permit</a:t>
          </a:r>
          <a:endParaRPr lang="en-US" sz="2100" kern="1200" dirty="0">
            <a:solidFill>
              <a:schemeClr val="tx1"/>
            </a:solidFill>
            <a:latin typeface="Arial" panose="020B0604020202020204" pitchFamily="34" charset="0"/>
            <a:cs typeface="Arial" panose="020B0604020202020204" pitchFamily="34" charset="0"/>
          </a:endParaRPr>
        </a:p>
      </dsp:txBody>
      <dsp:txXfrm>
        <a:off x="2328066" y="3484707"/>
        <a:ext cx="1580836" cy="92546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773CE4B-23B0-4E29-8829-38C241BDBAD2}" type="datetimeFigureOut">
              <a:rPr lang="en-US" smtClean="0"/>
              <a:t>6/11/2019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84D5EE7-B2A2-4F9E-B300-42DCC6354330}" type="slidenum">
              <a:rPr lang="en-US" smtClean="0"/>
              <a:t>‹#›</a:t>
            </a:fld>
            <a:endParaRPr lang="en-US" dirty="0"/>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9A1CF9-6607-4E80-8122-C53CA39E5E3B}" type="datetimeFigureOut">
              <a:rPr lang="en-US" smtClean="0"/>
              <a:t>6/11/2019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8FCD5C-19B0-4F7A-B49D-975DBE93C182}" type="slidenum">
              <a:rPr lang="en-US" smtClean="0"/>
              <a:t>‹#›</a:t>
            </a:fld>
            <a:endParaRPr lang="en-US" dirty="0"/>
          </a:p>
        </p:txBody>
      </p:sp>
    </p:spTree>
    <p:extLst>
      <p:ext uri="{BB962C8B-B14F-4D97-AF65-F5344CB8AC3E}">
        <p14:creationId xmlns:p14="http://schemas.microsoft.com/office/powerpoint/2010/main" val="12369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N/A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Welcome students to class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 introduces self by stating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Your position at FMI</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 long you have been with the company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 long you have been in mining</a:t>
            </a:r>
            <a:endParaRPr lang="en-US" sz="1100" kern="1200" dirty="0" smtClean="0">
              <a:solidFill>
                <a:schemeClr val="tx1"/>
              </a:solidFill>
              <a:effectLst/>
              <a:latin typeface="+mn-lt"/>
              <a:ea typeface="+mn-ea"/>
              <a:cs typeface="+mn-cs"/>
            </a:endParaRP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a:t>
            </a:fld>
            <a:endParaRPr lang="en-US" dirty="0"/>
          </a:p>
        </p:txBody>
      </p:sp>
    </p:spTree>
    <p:extLst>
      <p:ext uri="{BB962C8B-B14F-4D97-AF65-F5344CB8AC3E}">
        <p14:creationId xmlns:p14="http://schemas.microsoft.com/office/powerpoint/2010/main" val="92167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03325"/>
            <a:ext cx="4181475" cy="31369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6</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Discuss the Hierarchy of Controls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Elimination—most effective, as it takes the hazard away from the situation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Substitution—something that is not as hazardous or toxic to use instead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Engineering—engineered tools to help keep the employees from touching the hazards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Administrative—policies, SOPs, signage, </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PPE—least effective, as it is fully dependent on human behavior</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Below are possible questions to discuss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Which layer of the Hierarchy of Controls is the most effective at controlling for hazards? Why?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Which layer is the least effective? Why?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Is it always possible to control hazards using the most effective category? Why/Why not?</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10</a:t>
            </a:fld>
            <a:endParaRPr lang="en-US" dirty="0"/>
          </a:p>
        </p:txBody>
      </p:sp>
    </p:spTree>
    <p:extLst>
      <p:ext uri="{BB962C8B-B14F-4D97-AF65-F5344CB8AC3E}">
        <p14:creationId xmlns:p14="http://schemas.microsoft.com/office/powerpoint/2010/main" val="49934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03325"/>
            <a:ext cx="4181475" cy="31369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7</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Learn from Others – In 2013, a contractor ruptured a water line by placing an outrigger above a buried pipe. The weight of the crane caused pressure on that spot and resulted in an indentation in the earth greater than one inch (1”). The crew stopped the job, contacted the Blue Stake Team, and called the appropriate department to repair the damage.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Below are possible questions to discuss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is an ‘outrigger’? Does anyone know how you normally place outriggers when setting up a crane?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How would they normally set up this job so that the outrigger would not dig into the ground?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Do you think they did an adequate job of examining their workplace and thinking ahead for potential consequences for doing the job the way that they did?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did they forget to consider? (potential utility lines running beneath the earth’s surface)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there was a potential that the outrigger would penetrate the earth, what could they do to determine what had been buried in this spot?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Do you think they thought through this job well enough?  </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Discuss potential consequences if the Policy is not followed by asking the following questions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Ask what happens if you do not plan ahead or follow the Blue Stake Policy?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From 2010-2015 there 162 Near Misses and Property Damages due to insufficient or incorrect application of the Blue Stake Policy and procedures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Why was this policy written? …</a:t>
            </a:r>
            <a:r>
              <a:rPr lang="en-US" sz="1200" i="1" kern="1200" dirty="0" smtClean="0">
                <a:solidFill>
                  <a:schemeClr val="tx1"/>
                </a:solidFill>
                <a:effectLst/>
                <a:latin typeface="+mn-lt"/>
                <a:ea typeface="+mn-ea"/>
                <a:cs typeface="+mn-cs"/>
              </a:rPr>
              <a:t>to minimize risk for injuries, harm to the environment and production losses during such work</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both Learn from Others at the bottom of the page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2010, contractors found a gas line while pot holing. The gas line did not follow a straight path, and no one had noted this situation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 2012, an operator, digging outside a Blue Stake area, struck a water line unmarked on the Blue Stake permit. The production area ceased work until the completion of the repair to this line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According to the Law of Intensity, students learn best from the real thing vs substitutes. Take time to discuss these Learn from Others</a:t>
            </a:r>
            <a:r>
              <a:rPr lang="en-US" sz="1200" b="1"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apply them to other situations</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Discuss stopping the job if you need to go beyond the approved boundaries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11</a:t>
            </a:fld>
            <a:endParaRPr lang="en-US" dirty="0"/>
          </a:p>
        </p:txBody>
      </p:sp>
    </p:spTree>
    <p:extLst>
      <p:ext uri="{BB962C8B-B14F-4D97-AF65-F5344CB8AC3E}">
        <p14:creationId xmlns:p14="http://schemas.microsoft.com/office/powerpoint/2010/main" val="29045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penetrating or excavating a building or earth’s surface, significant risk is involved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Risk is multiplied if employees do not know what is beneath the ground or behind a wall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Blue staking – “the act of identifying and marking utilities such as electric, gas, water, telephone, fiber optic, etc., so that they do not pose a risk of injury to workers or a risk of being damaged during penetration, excavation, trenching, or digging activities in buildings, surface excavations and underground workings”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All employees and contractors are responsible for following the policy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when a Blue Stake permit is required</a:t>
            </a:r>
          </a:p>
          <a:p>
            <a:pPr marL="628650" lvl="1" indent="-171450">
              <a:buFont typeface="Arial" panose="020B0604020202020204" pitchFamily="34" charset="0"/>
              <a:buChar char="•"/>
            </a:pPr>
            <a:r>
              <a:rPr lang="en-US" sz="1200" b="1" kern="1200" dirty="0" smtClean="0">
                <a:solidFill>
                  <a:schemeClr val="tx1"/>
                </a:solidFill>
                <a:effectLst/>
                <a:latin typeface="+mn-lt"/>
                <a:ea typeface="+mn-ea"/>
                <a:cs typeface="+mn-cs"/>
              </a:rPr>
              <a:t>Click to reveal answer</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Required if penetration is one inch or greater (</a:t>
            </a:r>
            <a:r>
              <a:rPr lang="en-US" sz="1200" dirty="0" smtClean="0"/>
              <a:t>&gt;</a:t>
            </a:r>
            <a:r>
              <a:rPr lang="en-US" sz="1200" kern="1200" dirty="0" smtClean="0">
                <a:solidFill>
                  <a:schemeClr val="tx1"/>
                </a:solidFill>
                <a:effectLst/>
                <a:latin typeface="+mn-lt"/>
                <a:ea typeface="+mn-ea"/>
                <a:cs typeface="+mn-cs"/>
              </a:rPr>
              <a:t>1”)</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who needs to be contacted prior to penetration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Site environmental representative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task is often completed at Freeport-McMoRan sites through the Management of Change (MOC) process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what the purpose of Blue Staking is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elps ensure the right people look at the potential hazards</a:t>
            </a:r>
          </a:p>
          <a:p>
            <a:pPr marL="628650" lvl="1" indent="-171450">
              <a:buFont typeface="Arial" panose="020B0604020202020204" pitchFamily="34" charset="0"/>
              <a:buChar char="•"/>
            </a:pPr>
            <a:r>
              <a:rPr lang="en-US" dirty="0" smtClean="0">
                <a:effectLst/>
              </a:rPr>
              <a:t>It</a:t>
            </a:r>
            <a:r>
              <a:rPr lang="en-US" baseline="0" dirty="0" smtClean="0">
                <a:effectLst/>
              </a:rPr>
              <a:t> a</a:t>
            </a:r>
            <a:r>
              <a:rPr lang="en-US" dirty="0" smtClean="0">
                <a:effectLst/>
              </a:rPr>
              <a:t>llows operators to implement the correct controls to protect employees, property, and the environment </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12</a:t>
            </a:fld>
            <a:endParaRPr lang="en-US" dirty="0"/>
          </a:p>
        </p:txBody>
      </p:sp>
    </p:spTree>
    <p:extLst>
      <p:ext uri="{BB962C8B-B14F-4D97-AF65-F5344CB8AC3E}">
        <p14:creationId xmlns:p14="http://schemas.microsoft.com/office/powerpoint/2010/main" val="298063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9</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Students write answers to the quiz questions in the SG</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Review the answers as a class</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Question 3 has some terms that have not been covered. Students should still attempt to answer to test their prior knowledge</a:t>
            </a:r>
            <a:endParaRPr lang="en-US" dirty="0" smtClean="0">
              <a:effectLst/>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a:t>
            </a:fld>
            <a:endParaRPr lang="en-US" dirty="0"/>
          </a:p>
        </p:txBody>
      </p:sp>
    </p:spTree>
    <p:extLst>
      <p:ext uri="{BB962C8B-B14F-4D97-AF65-F5344CB8AC3E}">
        <p14:creationId xmlns:p14="http://schemas.microsoft.com/office/powerpoint/2010/main" val="210815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9</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baseline="0" dirty="0" smtClean="0">
                <a:solidFill>
                  <a:schemeClr val="tx1"/>
                </a:solidFill>
                <a:effectLst/>
                <a:latin typeface="+mn-lt"/>
                <a:ea typeface="+mn-ea"/>
                <a:cs typeface="+mn-cs"/>
              </a:rPr>
              <a:t>Answer: </a:t>
            </a:r>
            <a:r>
              <a:rPr lang="en-US" sz="1200" b="0" kern="1200" baseline="0" dirty="0" smtClean="0">
                <a:solidFill>
                  <a:schemeClr val="tx1"/>
                </a:solidFill>
                <a:effectLst/>
                <a:latin typeface="+mn-lt"/>
                <a:ea typeface="+mn-ea"/>
                <a:cs typeface="+mn-cs"/>
              </a:rPr>
              <a:t>D. All of the above. SG </a:t>
            </a:r>
            <a:r>
              <a:rPr lang="en-US" sz="1200" b="0" kern="1200" baseline="0" dirty="0" err="1" smtClean="0">
                <a:solidFill>
                  <a:schemeClr val="tx1"/>
                </a:solidFill>
                <a:effectLst/>
                <a:latin typeface="+mn-lt"/>
                <a:ea typeface="+mn-ea"/>
                <a:cs typeface="+mn-cs"/>
              </a:rPr>
              <a:t>pg</a:t>
            </a:r>
            <a:r>
              <a:rPr lang="en-US" sz="1200" b="0" kern="1200" baseline="0" dirty="0" smtClean="0">
                <a:solidFill>
                  <a:schemeClr val="tx1"/>
                </a:solidFill>
                <a:effectLst/>
                <a:latin typeface="+mn-lt"/>
                <a:ea typeface="+mn-ea"/>
                <a:cs typeface="+mn-cs"/>
              </a:rPr>
              <a:t> 7</a:t>
            </a:r>
            <a:endParaRPr lang="en-US" sz="12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14</a:t>
            </a:fld>
            <a:endParaRPr lang="en-US" dirty="0"/>
          </a:p>
        </p:txBody>
      </p:sp>
    </p:spTree>
    <p:extLst>
      <p:ext uri="{BB962C8B-B14F-4D97-AF65-F5344CB8AC3E}">
        <p14:creationId xmlns:p14="http://schemas.microsoft.com/office/powerpoint/2010/main" val="57751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9</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baseline="0" dirty="0" smtClean="0">
                <a:solidFill>
                  <a:schemeClr val="tx1"/>
                </a:solidFill>
                <a:effectLst/>
                <a:latin typeface="+mn-lt"/>
                <a:ea typeface="+mn-ea"/>
                <a:cs typeface="+mn-cs"/>
              </a:rPr>
              <a:t>Answer</a:t>
            </a:r>
            <a:r>
              <a:rPr lang="en-US" sz="1200" b="0" kern="1200" baseline="0" dirty="0" smtClean="0">
                <a:solidFill>
                  <a:schemeClr val="tx1"/>
                </a:solidFill>
                <a:effectLst/>
                <a:latin typeface="+mn-lt"/>
                <a:ea typeface="+mn-ea"/>
                <a:cs typeface="+mn-cs"/>
              </a:rPr>
              <a:t>: A. Greater than 1 inch. SG </a:t>
            </a:r>
            <a:r>
              <a:rPr lang="en-US" sz="1200" b="0" kern="1200" baseline="0" dirty="0" err="1" smtClean="0">
                <a:solidFill>
                  <a:schemeClr val="tx1"/>
                </a:solidFill>
                <a:effectLst/>
                <a:latin typeface="+mn-lt"/>
                <a:ea typeface="+mn-ea"/>
                <a:cs typeface="+mn-cs"/>
              </a:rPr>
              <a:t>pg</a:t>
            </a:r>
            <a:r>
              <a:rPr lang="en-US" sz="1200" b="0" kern="1200" baseline="0" dirty="0" smtClean="0">
                <a:solidFill>
                  <a:schemeClr val="tx1"/>
                </a:solidFill>
                <a:effectLst/>
                <a:latin typeface="+mn-lt"/>
                <a:ea typeface="+mn-ea"/>
                <a:cs typeface="+mn-cs"/>
              </a:rPr>
              <a:t> 8</a:t>
            </a:r>
            <a:endParaRPr lang="en-US" sz="1200" b="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a:t>
            </a:fld>
            <a:endParaRPr lang="en-US" dirty="0"/>
          </a:p>
        </p:txBody>
      </p:sp>
    </p:spTree>
    <p:extLst>
      <p:ext uri="{BB962C8B-B14F-4D97-AF65-F5344CB8AC3E}">
        <p14:creationId xmlns:p14="http://schemas.microsoft.com/office/powerpoint/2010/main" val="53479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9</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smtClean="0">
                <a:solidFill>
                  <a:schemeClr val="tx1"/>
                </a:solidFill>
                <a:effectLst/>
                <a:latin typeface="+mn-lt"/>
                <a:ea typeface="+mn-ea"/>
                <a:cs typeface="+mn-cs"/>
              </a:rPr>
              <a:t>Answers</a:t>
            </a:r>
            <a:r>
              <a:rPr lang="en-US" sz="1200" b="0" kern="1200" baseline="0" dirty="0" smtClean="0">
                <a:solidFill>
                  <a:schemeClr val="tx1"/>
                </a:solidFill>
                <a:effectLst/>
                <a:latin typeface="+mn-lt"/>
                <a:ea typeface="+mn-ea"/>
                <a:cs typeface="+mn-cs"/>
              </a:rPr>
              <a:t>: E, A, D, C, B. SG </a:t>
            </a:r>
            <a:r>
              <a:rPr lang="en-US" sz="1200" b="0" kern="1200" baseline="0" dirty="0" err="1" smtClean="0">
                <a:solidFill>
                  <a:schemeClr val="tx1"/>
                </a:solidFill>
                <a:effectLst/>
                <a:latin typeface="+mn-lt"/>
                <a:ea typeface="+mn-ea"/>
                <a:cs typeface="+mn-cs"/>
              </a:rPr>
              <a:t>pgs</a:t>
            </a:r>
            <a:r>
              <a:rPr lang="en-US" sz="1200" b="0" kern="1200" baseline="0" dirty="0" smtClean="0">
                <a:solidFill>
                  <a:schemeClr val="tx1"/>
                </a:solidFill>
                <a:effectLst/>
                <a:latin typeface="+mn-lt"/>
                <a:ea typeface="+mn-ea"/>
                <a:cs typeface="+mn-cs"/>
              </a:rPr>
              <a:t> 15-17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smtClean="0">
                <a:solidFill>
                  <a:schemeClr val="tx1"/>
                </a:solidFill>
                <a:effectLst/>
                <a:latin typeface="+mn-lt"/>
                <a:ea typeface="+mn-ea"/>
                <a:cs typeface="+mn-cs"/>
              </a:rPr>
              <a:t>For this question, students may not know the material yet, but it will be covered in subsequent modules. They should still attempt to answer the question. </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16</a:t>
            </a:fld>
            <a:endParaRPr lang="en-US" dirty="0"/>
          </a:p>
        </p:txBody>
      </p:sp>
    </p:spTree>
    <p:extLst>
      <p:ext uri="{BB962C8B-B14F-4D97-AF65-F5344CB8AC3E}">
        <p14:creationId xmlns:p14="http://schemas.microsoft.com/office/powerpoint/2010/main" val="2005909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baseline="0" dirty="0" smtClean="0"/>
              <a:t> N/A</a:t>
            </a:r>
          </a:p>
          <a:p>
            <a:endParaRPr lang="en-US" dirty="0" smtClean="0"/>
          </a:p>
          <a:p>
            <a:r>
              <a:rPr lang="en-US" b="1" dirty="0" smtClean="0"/>
              <a:t>Instruction</a:t>
            </a:r>
          </a:p>
          <a:p>
            <a:r>
              <a:rPr lang="en-US" sz="1200" b="0" i="0" dirty="0" smtClean="0">
                <a:latin typeface="+mn-lt"/>
              </a:rPr>
              <a:t>Discuss</a:t>
            </a:r>
            <a:r>
              <a:rPr lang="en-US" sz="1200" b="0" i="0" baseline="0" dirty="0" smtClean="0">
                <a:latin typeface="+mn-lt"/>
              </a:rPr>
              <a:t> questions on the slide.</a:t>
            </a:r>
            <a:endParaRPr lang="en-US" sz="1200" b="0" i="0" dirty="0" smtClean="0">
              <a:latin typeface="+mn-l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17</a:t>
            </a:fld>
            <a:endParaRPr lang="en-US"/>
          </a:p>
        </p:txBody>
      </p:sp>
    </p:spTree>
    <p:extLst>
      <p:ext uri="{BB962C8B-B14F-4D97-AF65-F5344CB8AC3E}">
        <p14:creationId xmlns:p14="http://schemas.microsoft.com/office/powerpoint/2010/main" val="322504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13</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policy describes responsibilities for several participants within the blue stake process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module explains the roles and responsibilities of those involved in the process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over the learning objectives for the module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Define the roles and responsibilities of all Blue Stake process participants</a:t>
            </a:r>
          </a:p>
          <a:p>
            <a:pPr marL="1085850" lvl="2" indent="-171450">
              <a:buFont typeface="Arial" panose="020B0604020202020204" pitchFamily="34" charset="0"/>
              <a:buChar char="•"/>
            </a:pPr>
            <a:r>
              <a:rPr lang="en-US" sz="1200" b="0" kern="1200" dirty="0" smtClean="0">
                <a:solidFill>
                  <a:schemeClr val="tx1"/>
                </a:solidFill>
                <a:effectLst/>
                <a:latin typeface="+mn-lt"/>
                <a:ea typeface="+mn-ea"/>
                <a:cs typeface="+mn-cs"/>
              </a:rPr>
              <a:t>Explain how to begin the request for a Blue Stake Permit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18</a:t>
            </a:fld>
            <a:endParaRPr lang="en-US" dirty="0"/>
          </a:p>
        </p:txBody>
      </p:sp>
    </p:spTree>
    <p:extLst>
      <p:ext uri="{BB962C8B-B14F-4D97-AF65-F5344CB8AC3E}">
        <p14:creationId xmlns:p14="http://schemas.microsoft.com/office/powerpoint/2010/main" val="4162200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18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15 minutes (ongoing through the rest of the course)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 Guide (page 18)</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activity helps the students learn the roles and responsibilities of all who are connected to a Blue Stake activity.</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Divide class into four groups and assign each group a role:</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Requestor</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Managers, Superintendents, Supervisors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Representative</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Operator (all workers/employees who complete work that requires penetration of the earth, ceiling, wall, or floor)</a:t>
            </a:r>
          </a:p>
          <a:p>
            <a:pPr marL="228600" lvl="0" indent="-228600">
              <a:buFont typeface="+mj-lt"/>
              <a:buAutoNum type="arabicPeriod"/>
            </a:pPr>
            <a:r>
              <a:rPr lang="en-US" sz="1200" kern="1200" dirty="0" smtClean="0">
                <a:solidFill>
                  <a:schemeClr val="tx1"/>
                </a:solidFill>
                <a:effectLst/>
                <a:latin typeface="+mn-lt"/>
                <a:ea typeface="+mn-ea"/>
                <a:cs typeface="+mn-cs"/>
              </a:rPr>
              <a:t>Students write their role in the SG and on the chart paper</a:t>
            </a:r>
          </a:p>
          <a:p>
            <a:pPr marL="228600" lvl="0" indent="-228600">
              <a:buFont typeface="+mj-lt"/>
              <a:buAutoNum type="arabicPeriod"/>
            </a:pPr>
            <a:r>
              <a:rPr lang="en-US" sz="1200" kern="1200" dirty="0" smtClean="0">
                <a:solidFill>
                  <a:schemeClr val="tx1"/>
                </a:solidFill>
                <a:effectLst/>
                <a:latin typeface="+mn-lt"/>
                <a:ea typeface="+mn-ea"/>
                <a:cs typeface="+mn-cs"/>
              </a:rPr>
              <a:t>Groups read the “Roles and Responsibilities” section (starting on SG </a:t>
            </a:r>
            <a:r>
              <a:rPr lang="en-US" sz="1200" kern="1200" dirty="0" err="1" smtClean="0">
                <a:solidFill>
                  <a:schemeClr val="tx1"/>
                </a:solidFill>
                <a:effectLst/>
                <a:latin typeface="+mn-lt"/>
                <a:ea typeface="+mn-ea"/>
                <a:cs typeface="+mn-cs"/>
              </a:rPr>
              <a:t>pg</a:t>
            </a:r>
            <a:r>
              <a:rPr lang="en-US" sz="1200" kern="1200" dirty="0" smtClean="0">
                <a:solidFill>
                  <a:schemeClr val="tx1"/>
                </a:solidFill>
                <a:effectLst/>
                <a:latin typeface="+mn-lt"/>
                <a:ea typeface="+mn-ea"/>
                <a:cs typeface="+mn-cs"/>
              </a:rPr>
              <a:t> 15), writing the responsibilities of their assigned role</a:t>
            </a:r>
          </a:p>
          <a:p>
            <a:pPr marL="228600" lvl="0" indent="-228600">
              <a:buFont typeface="+mj-lt"/>
              <a:buAutoNum type="arabicPeriod"/>
            </a:pPr>
            <a:r>
              <a:rPr lang="en-US" sz="1200" kern="1200" dirty="0" smtClean="0">
                <a:solidFill>
                  <a:schemeClr val="tx1"/>
                </a:solidFill>
                <a:effectLst/>
                <a:latin typeface="+mn-lt"/>
                <a:ea typeface="+mn-ea"/>
                <a:cs typeface="+mn-cs"/>
              </a:rPr>
              <a:t>Each group presents their information to the class while the other groups take notes</a:t>
            </a:r>
          </a:p>
          <a:p>
            <a:pPr marL="228600" lvl="0" indent="-228600">
              <a:buFont typeface="+mj-lt"/>
              <a:buAutoNum type="arabicPeriod"/>
            </a:pPr>
            <a:r>
              <a:rPr lang="en-US" sz="1200" kern="1200" dirty="0" smtClean="0">
                <a:solidFill>
                  <a:schemeClr val="tx1"/>
                </a:solidFill>
                <a:effectLst/>
                <a:latin typeface="+mn-lt"/>
                <a:ea typeface="+mn-ea"/>
                <a:cs typeface="+mn-cs"/>
              </a:rPr>
              <a:t>Students add to their charts throughout the day when additional Responsibilities are discussed</a:t>
            </a:r>
          </a:p>
          <a:p>
            <a:pPr marL="0" indent="0">
              <a:buFont typeface="+mj-lt"/>
              <a:buNone/>
            </a:pPr>
            <a:endParaRPr lang="en-US" sz="1200" kern="1200" dirty="0" smtClean="0">
              <a:solidFill>
                <a:schemeClr val="tx1"/>
              </a:solidFill>
              <a:effectLst/>
              <a:latin typeface="+mn-lt"/>
              <a:ea typeface="+mn-ea"/>
              <a:cs typeface="+mn-cs"/>
            </a:endParaRPr>
          </a:p>
          <a:p>
            <a:pPr marL="0" indent="0">
              <a:buFont typeface="+mj-lt"/>
              <a:buNone/>
            </a:pPr>
            <a:r>
              <a:rPr lang="en-US" sz="1200" kern="1200" dirty="0" smtClean="0">
                <a:solidFill>
                  <a:schemeClr val="tx1"/>
                </a:solidFill>
                <a:effectLst/>
                <a:latin typeface="+mn-lt"/>
                <a:ea typeface="+mn-ea"/>
                <a:cs typeface="+mn-cs"/>
              </a:rPr>
              <a:t>Key points for each role, and the module to find the points, are listed in the FG.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19</a:t>
            </a:fld>
            <a:endParaRPr lang="en-US" dirty="0"/>
          </a:p>
        </p:txBody>
      </p:sp>
    </p:spTree>
    <p:extLst>
      <p:ext uri="{BB962C8B-B14F-4D97-AF65-F5344CB8AC3E}">
        <p14:creationId xmlns:p14="http://schemas.microsoft.com/office/powerpoint/2010/main" val="221341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N/A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Administrative/Classroom Policies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Safety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Identify the appropriate evacuation procedures, gathering areas, and emergency exits and fire extinguisher locations, etc.</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Breaks and Restrooms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Establish a break schedule and announce it to the class.  Suggested break times are included throughout the FG and occur approximately every hour and often occur at the end of each module. Breaks should last 5-10 minutes to give students time to rest and relax before beginning the next learning session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Identify the location of restrooms and smoking areas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Technology Policy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Review your expectations on cell phone and laptop use during the training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Participation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This course requires significant participation.  Students should be prepared for discussions and small group activities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Set the class ground rules by verbalizing your expectations. Some suggestions are provided below</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Participate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Be on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Stay on task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Listen when others talk</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Respect the opinions and attitudes of others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a:t>
            </a:fld>
            <a:endParaRPr lang="en-US" dirty="0"/>
          </a:p>
        </p:txBody>
      </p:sp>
    </p:spTree>
    <p:extLst>
      <p:ext uri="{BB962C8B-B14F-4D97-AF65-F5344CB8AC3E}">
        <p14:creationId xmlns:p14="http://schemas.microsoft.com/office/powerpoint/2010/main" val="3963253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pgs</a:t>
            </a:r>
            <a:r>
              <a:rPr lang="en-US" b="1" dirty="0" smtClean="0"/>
              <a:t> 15-17</a:t>
            </a:r>
          </a:p>
          <a:p>
            <a:endParaRPr lang="en-US" b="1" dirty="0" smtClean="0"/>
          </a:p>
          <a:p>
            <a:r>
              <a:rPr lang="en-US" b="1" dirty="0" smtClean="0"/>
              <a:t>Instruction</a:t>
            </a:r>
          </a:p>
          <a:p>
            <a:pPr marL="228600" indent="-228600">
              <a:buFont typeface="+mj-lt"/>
              <a:buAutoNum type="arabicPeriod"/>
            </a:pPr>
            <a:r>
              <a:rPr lang="en-US" b="0" dirty="0" smtClean="0"/>
              <a:t>Display</a:t>
            </a:r>
            <a:r>
              <a:rPr lang="en-US" b="0" baseline="0" dirty="0" smtClean="0"/>
              <a:t> this slide as students present</a:t>
            </a:r>
          </a:p>
          <a:p>
            <a:pPr marL="228600" lvl="0" indent="-228600">
              <a:buFont typeface="+mj-lt"/>
              <a:buAutoNum type="arabicPeriod"/>
            </a:pPr>
            <a:r>
              <a:rPr lang="en-US" sz="1200" kern="1200" dirty="0" smtClean="0">
                <a:solidFill>
                  <a:schemeClr val="tx1"/>
                </a:solidFill>
                <a:effectLst/>
                <a:latin typeface="+mn-lt"/>
                <a:ea typeface="+mn-ea"/>
                <a:cs typeface="+mn-cs"/>
              </a:rPr>
              <a:t>Each group presents their information to the class while the other groups take notes</a:t>
            </a:r>
          </a:p>
          <a:p>
            <a:pPr marL="228600" lvl="0" indent="-228600">
              <a:buFont typeface="+mj-lt"/>
              <a:buAutoNum type="arabicPeriod"/>
            </a:pPr>
            <a:r>
              <a:rPr lang="en-US" sz="1200" kern="1200" dirty="0" smtClean="0">
                <a:solidFill>
                  <a:schemeClr val="tx1"/>
                </a:solidFill>
                <a:effectLst/>
                <a:latin typeface="+mn-lt"/>
                <a:ea typeface="+mn-ea"/>
                <a:cs typeface="+mn-cs"/>
              </a:rPr>
              <a:t>Students add to the SG throughout the day when additional responsibilities are discussed</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20</a:t>
            </a:fld>
            <a:endParaRPr lang="en-US" dirty="0"/>
          </a:p>
        </p:txBody>
      </p:sp>
    </p:spTree>
    <p:extLst>
      <p:ext uri="{BB962C8B-B14F-4D97-AF65-F5344CB8AC3E}">
        <p14:creationId xmlns:p14="http://schemas.microsoft.com/office/powerpoint/2010/main" val="101060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pgs</a:t>
            </a:r>
            <a:r>
              <a:rPr lang="en-US" sz="1200" b="1" kern="1200" dirty="0" smtClean="0">
                <a:solidFill>
                  <a:schemeClr val="tx1"/>
                </a:solidFill>
                <a:effectLst/>
                <a:latin typeface="+mn-lt"/>
                <a:ea typeface="+mn-ea"/>
                <a:cs typeface="+mn-cs"/>
              </a:rPr>
              <a:t> 19-20</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follow along and underline important information in the SG as you discuss each step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Management of Change (MOC)</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first step</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corporate initiative required for ISO 14001</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gives H&amp;S and Environmental Departments sufficient opportunity to ensure changes are evaluated for potential impacts on safety, environment, production, and quality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samples, permits, surveys, studies, notification may need to be performed they must be finished before any work begins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Check site-specific MOC requirements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Participants and Roles – previously discussed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Hazard Recognition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part of non-routine jobs (Blue Stake jobs)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includes workplace examinations and job safety analyses (JSAs)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Request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starts with Requestor filling in the needed information and submitting it to the Representative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review site-specific information for additional information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meet with necessary departments to go over request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Permit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Representative determines necessity for further investigation and Blue Stake Permit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 complete permit signifies that, to the best of the Representative’s knowledge, all concealed utilities have been identified and marked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each Permit is uniquely numbered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there is a 30-day limit to get the job done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Requestor must request renewal/extension if necessary </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the Permit expires before the renewal has been issued, all work must stop</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conditions change or the scope of work expands outside the permitted area, the Requestor must ask the Representative for a new permit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Representative must approve any deviations, additions, or changes to the permit</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Storage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current Blue Stake Permit must be kept at the job site, and all Operators (and others directly connected to the job) must have read and understand the permit (and may need to sign the permit)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Operator must call the Representative for clarification if there is any missing, conflicting, or misunderstood information</a:t>
            </a:r>
            <a:r>
              <a:rPr lang="en-US" dirty="0" smtClean="0">
                <a:effectLst/>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 – discussed later</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Completed Permit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Operator must return the permit to the Representative when the job is finished</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Completed permit with any attached drawings and documents will be filed according to the FCX- Records Retention Policy</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21</a:t>
            </a:fld>
            <a:endParaRPr lang="en-US" dirty="0"/>
          </a:p>
        </p:txBody>
      </p:sp>
    </p:spTree>
    <p:extLst>
      <p:ext uri="{BB962C8B-B14F-4D97-AF65-F5344CB8AC3E}">
        <p14:creationId xmlns:p14="http://schemas.microsoft.com/office/powerpoint/2010/main" val="319001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pgs</a:t>
            </a:r>
            <a:r>
              <a:rPr lang="en-US" b="1" dirty="0" smtClean="0"/>
              <a:t> 17 and 19</a:t>
            </a:r>
          </a:p>
          <a:p>
            <a:endParaRPr lang="en-US" b="1" dirty="0" smtClean="0"/>
          </a:p>
          <a:p>
            <a:r>
              <a:rPr lang="en-US" b="1" dirty="0" smtClean="0"/>
              <a:t>Instruction</a:t>
            </a:r>
            <a:endParaRPr lang="en-US" b="0" dirty="0" smtClean="0"/>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Have a student read the Learn from Others on page 17 and discuss</a:t>
            </a:r>
            <a:r>
              <a:rPr lang="en-US" sz="1200" kern="1200" dirty="0" smtClean="0">
                <a:solidFill>
                  <a:schemeClr val="tx1"/>
                </a:solidFill>
                <a:effectLst/>
                <a:latin typeface="+mn-lt"/>
                <a:ea typeface="+mn-ea"/>
                <a:cs typeface="+mn-cs"/>
              </a:rPr>
              <a:t> – While performing demolition work on a drywall wall, a contractor sawed through a visible live 20 Amp, 277 Volt conduit which powered emergency lights. The wall was 80% demolished and the conduit was clearly visible from one side. A Blue Stake was performed but this conduit did not show on any of the reviewed drawings.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Ask students to describe what could have been done differently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Remind them if they were the Operators and if they were to find utility lines that had not been previously identified, they would need to </a:t>
            </a:r>
            <a:r>
              <a:rPr lang="en-US" sz="1200" i="1" kern="1200" dirty="0" smtClean="0">
                <a:solidFill>
                  <a:schemeClr val="tx1"/>
                </a:solidFill>
                <a:effectLst/>
                <a:latin typeface="+mn-lt"/>
                <a:ea typeface="+mn-ea"/>
                <a:cs typeface="+mn-cs"/>
              </a:rPr>
              <a:t>stop work</a:t>
            </a:r>
            <a:r>
              <a:rPr lang="en-US" sz="1200" kern="1200" dirty="0" smtClean="0">
                <a:solidFill>
                  <a:schemeClr val="tx1"/>
                </a:solidFill>
                <a:effectLst/>
                <a:latin typeface="+mn-lt"/>
                <a:ea typeface="+mn-ea"/>
                <a:cs typeface="+mn-cs"/>
              </a:rPr>
              <a:t>, clear the area, and contact the Blue Stake Representative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Have another student read the Learn from Others on page 19 and discuss</a:t>
            </a:r>
            <a:r>
              <a:rPr lang="en-US" sz="1200" kern="1200" dirty="0" smtClean="0">
                <a:solidFill>
                  <a:schemeClr val="tx1"/>
                </a:solidFill>
                <a:effectLst/>
                <a:latin typeface="+mn-lt"/>
                <a:ea typeface="+mn-ea"/>
                <a:cs typeface="+mn-cs"/>
              </a:rPr>
              <a:t> – A crew was trying to expand an area in the bottom of an excavation to put HDPE pipe fuser in the excavation. To do this, they made the ramp into the excavated area longer and more gradual, digging into the earth in an area that had not been blue staked. The crew failed to look at the excavation plan and the Blue Stakes map for underground utilities. In the process of digging they struck a 6” gas line causing it to rupture.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Ask students to describe what went wrong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What could they have done differently had they been the Operators on the job? What should this crew have done once they knew they needed to expand the excavation area? </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Always call the Blue Stake Representative and do not do more work outside the approved area until the area has been checked again and the expanded area has been approved</a:t>
            </a:r>
            <a:endParaRPr lang="en-US" sz="1100" kern="1200" dirty="0" smtClean="0">
              <a:solidFill>
                <a:schemeClr val="tx1"/>
              </a:solidFill>
              <a:effectLst/>
              <a:latin typeface="+mn-lt"/>
              <a:ea typeface="+mn-ea"/>
              <a:cs typeface="+mn-cs"/>
            </a:endParaRPr>
          </a:p>
          <a:p>
            <a:pPr marL="457200" lvl="1" indent="0">
              <a:buFont typeface="Arial" panose="020B0604020202020204" pitchFamily="34" charset="0"/>
              <a:buNone/>
            </a:pPr>
            <a:endParaRPr lang="en-US" b="1" dirty="0" smtClean="0"/>
          </a:p>
          <a:p>
            <a:pPr marL="171450" indent="-171450">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3F8FCD5C-19B0-4F7A-B49D-975DBE93C182}" type="slidenum">
              <a:rPr lang="en-US" smtClean="0"/>
              <a:t>22</a:t>
            </a:fld>
            <a:endParaRPr lang="en-US" dirty="0"/>
          </a:p>
        </p:txBody>
      </p:sp>
    </p:spTree>
    <p:extLst>
      <p:ext uri="{BB962C8B-B14F-4D97-AF65-F5344CB8AC3E}">
        <p14:creationId xmlns:p14="http://schemas.microsoft.com/office/powerpoint/2010/main" val="4277082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20</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Discuss the questions on the slide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Tell the Representative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you discover something that was not identified initially in the Blue Stake investigation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All employees have the right and the responsibility to stop work and clear the area if it becomes unsafe in any way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Immediately contact the area Supervisor, Project Manager, and Blue Stake Representative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Examples include rupture, break, or discovery of utility line during excavation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Contact Environmental Department representative, Industrial Hygienists and, as necessary, Safety Professional if situation includes a spill to the ground, or if it appears asbestos is present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you are unsure of the presence of asbestos, contact your Supervisor or Environmental</a:t>
            </a:r>
            <a:r>
              <a:rPr lang="en-US" sz="1200" kern="1200" baseline="0" dirty="0" smtClean="0">
                <a:solidFill>
                  <a:schemeClr val="tx1"/>
                </a:solidFill>
                <a:effectLst/>
                <a:latin typeface="+mn-lt"/>
                <a:ea typeface="+mn-ea"/>
                <a:cs typeface="+mn-cs"/>
              </a:rPr>
              <a:t> Representative</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Representatives bring blue prints to further investigate the situation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Further information regarding emergency work is discussed in Module 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23</a:t>
            </a:fld>
            <a:endParaRPr lang="en-US" dirty="0"/>
          </a:p>
        </p:txBody>
      </p:sp>
    </p:spTree>
    <p:extLst>
      <p:ext uri="{BB962C8B-B14F-4D97-AF65-F5344CB8AC3E}">
        <p14:creationId xmlns:p14="http://schemas.microsoft.com/office/powerpoint/2010/main" val="2476831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10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Student Guide</a:t>
            </a:r>
          </a:p>
          <a:p>
            <a:pPr lvl="0"/>
            <a:r>
              <a:rPr lang="en-US" sz="1200" kern="1200" dirty="0" smtClean="0">
                <a:solidFill>
                  <a:schemeClr val="tx1"/>
                </a:solidFill>
                <a:effectLst/>
                <a:latin typeface="+mn-lt"/>
                <a:ea typeface="+mn-ea"/>
                <a:cs typeface="+mn-cs"/>
              </a:rPr>
              <a:t>Blue Stake Policy (FCX-13)</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activity gives students the opportunity to check prior knowledge and allow them to check their assumptions of the roles that are part of the Blue Stake process.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Break the class into small groups</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Give each group copies of the Blue Stake Policy</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As a small group, read the scenarios, circle the answers and provide explanations</a:t>
            </a:r>
          </a:p>
          <a:p>
            <a:pPr marL="228600" lvl="0" indent="-228600">
              <a:buFont typeface="+mj-lt"/>
              <a:buAutoNum type="arabicPeriod"/>
            </a:pPr>
            <a:r>
              <a:rPr lang="en-US" sz="1200" b="1" kern="1200" dirty="0" smtClean="0">
                <a:solidFill>
                  <a:schemeClr val="tx1"/>
                </a:solidFill>
                <a:effectLst/>
                <a:latin typeface="+mn-lt"/>
                <a:ea typeface="+mn-ea"/>
                <a:cs typeface="+mn-cs"/>
              </a:rPr>
              <a:t>Click on each slide to reveal the answers</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b="1" kern="1200" dirty="0" smtClean="0">
                <a:solidFill>
                  <a:schemeClr val="tx1"/>
                </a:solidFill>
                <a:effectLst/>
                <a:latin typeface="+mn-lt"/>
                <a:ea typeface="+mn-ea"/>
                <a:cs typeface="+mn-cs"/>
              </a:rPr>
              <a:t>Discuss the scenarios and answers as a class</a:t>
            </a:r>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The last question has content that has not been covered. Students should still attempt to answer to test their prior knowledge</a:t>
            </a:r>
            <a:endParaRPr lang="en-US" dirty="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24</a:t>
            </a:fld>
            <a:endParaRPr lang="en-US" dirty="0"/>
          </a:p>
        </p:txBody>
      </p:sp>
    </p:spTree>
    <p:extLst>
      <p:ext uri="{BB962C8B-B14F-4D97-AF65-F5344CB8AC3E}">
        <p14:creationId xmlns:p14="http://schemas.microsoft.com/office/powerpoint/2010/main" val="595910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p>
          <a:p>
            <a:r>
              <a:rPr lang="en-US" sz="1200" b="1" kern="1200" dirty="0" smtClean="0">
                <a:solidFill>
                  <a:schemeClr val="tx1"/>
                </a:solidFill>
                <a:effectLst/>
                <a:latin typeface="+mn-lt"/>
                <a:ea typeface="+mn-ea"/>
                <a:cs typeface="+mn-cs"/>
              </a:rPr>
              <a:t>Answer</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Yes; it has the potential to penetrate </a:t>
            </a:r>
            <a:r>
              <a:rPr lang="en-US" sz="1200" dirty="0" smtClean="0"/>
              <a:t>&gt; 1”/25.4 mm.</a:t>
            </a: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25</a:t>
            </a:fld>
            <a:endParaRPr lang="en-US" dirty="0"/>
          </a:p>
        </p:txBody>
      </p:sp>
    </p:spTree>
    <p:extLst>
      <p:ext uri="{BB962C8B-B14F-4D97-AF65-F5344CB8AC3E}">
        <p14:creationId xmlns:p14="http://schemas.microsoft.com/office/powerpoint/2010/main" val="4173563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p>
          <a:p>
            <a:r>
              <a:rPr lang="en-US" sz="1200" b="1" kern="1200" dirty="0" smtClean="0">
                <a:solidFill>
                  <a:schemeClr val="tx1"/>
                </a:solidFill>
                <a:effectLst/>
                <a:latin typeface="+mn-lt"/>
                <a:ea typeface="+mn-ea"/>
                <a:cs typeface="+mn-cs"/>
              </a:rPr>
              <a:t>Answer</a:t>
            </a:r>
            <a:r>
              <a:rPr lang="en-US" sz="1200" b="0" kern="1200" dirty="0" smtClean="0">
                <a:solidFill>
                  <a:schemeClr val="tx1"/>
                </a:solidFill>
                <a:effectLst/>
                <a:latin typeface="+mn-lt"/>
                <a:ea typeface="+mn-ea"/>
                <a:cs typeface="+mn-cs"/>
              </a:rPr>
              <a:t>: Yes; it</a:t>
            </a:r>
            <a:r>
              <a:rPr lang="en-US" sz="1200" b="0" kern="1200" baseline="0" dirty="0" smtClean="0">
                <a:solidFill>
                  <a:schemeClr val="tx1"/>
                </a:solidFill>
                <a:effectLst/>
                <a:latin typeface="+mn-lt"/>
                <a:ea typeface="+mn-ea"/>
                <a:cs typeface="+mn-cs"/>
              </a:rPr>
              <a:t> has the potential to penetrate </a:t>
            </a:r>
            <a:r>
              <a:rPr lang="en-US" sz="1200" dirty="0" smtClean="0"/>
              <a:t>&gt;1”/25.4 mm.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26</a:t>
            </a:fld>
            <a:endParaRPr lang="en-US" dirty="0"/>
          </a:p>
        </p:txBody>
      </p:sp>
    </p:spTree>
    <p:extLst>
      <p:ext uri="{BB962C8B-B14F-4D97-AF65-F5344CB8AC3E}">
        <p14:creationId xmlns:p14="http://schemas.microsoft.com/office/powerpoint/2010/main" val="3781018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p>
          <a:p>
            <a:r>
              <a:rPr lang="en-US" sz="1200" b="1" kern="1200" dirty="0" smtClean="0">
                <a:solidFill>
                  <a:schemeClr val="tx1"/>
                </a:solidFill>
                <a:effectLst/>
                <a:latin typeface="+mn-lt"/>
                <a:ea typeface="+mn-ea"/>
                <a:cs typeface="+mn-cs"/>
              </a:rPr>
              <a:t>Answer</a:t>
            </a:r>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Items: ground</a:t>
            </a:r>
            <a:r>
              <a:rPr lang="en-US" sz="1200" b="0" kern="1200" baseline="0" dirty="0" smtClean="0">
                <a:solidFill>
                  <a:schemeClr val="tx1"/>
                </a:solidFill>
                <a:effectLst/>
                <a:latin typeface="+mn-lt"/>
                <a:ea typeface="+mn-ea"/>
                <a:cs typeface="+mn-cs"/>
              </a:rPr>
              <a:t> conditions, hazards, proper tools/equipment available, ground markings, Blue Stake permit</a:t>
            </a:r>
          </a:p>
          <a:p>
            <a:r>
              <a:rPr lang="en-US" sz="1200" b="0" kern="1200" baseline="0" dirty="0" smtClean="0">
                <a:solidFill>
                  <a:schemeClr val="tx1"/>
                </a:solidFill>
                <a:effectLst/>
                <a:latin typeface="+mn-lt"/>
                <a:ea typeface="+mn-ea"/>
                <a:cs typeface="+mn-cs"/>
              </a:rPr>
              <a:t>Explanation: hazard recognition, Workplace Exam</a:t>
            </a:r>
          </a:p>
          <a:p>
            <a:r>
              <a:rPr lang="en-US" sz="1200" b="0" kern="1200" baseline="0" dirty="0" smtClean="0">
                <a:solidFill>
                  <a:schemeClr val="tx1"/>
                </a:solidFill>
                <a:effectLst/>
                <a:latin typeface="+mn-lt"/>
                <a:ea typeface="+mn-ea"/>
                <a:cs typeface="+mn-cs"/>
              </a:rPr>
              <a:t>What would keep you from doing this job? Wrong  conditions or controls; missing or unclear ground markings; missing information on permit; not safe to move forward with job</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27</a:t>
            </a:fld>
            <a:endParaRPr lang="en-US" dirty="0"/>
          </a:p>
        </p:txBody>
      </p:sp>
    </p:spTree>
    <p:extLst>
      <p:ext uri="{BB962C8B-B14F-4D97-AF65-F5344CB8AC3E}">
        <p14:creationId xmlns:p14="http://schemas.microsoft.com/office/powerpoint/2010/main" val="4031124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0" lvl="0" indent="0">
              <a:buFont typeface="+mj-lt"/>
              <a:buNone/>
            </a:pPr>
            <a:r>
              <a:rPr lang="en-US" sz="1200" kern="1200" dirty="0" smtClean="0">
                <a:solidFill>
                  <a:schemeClr val="tx1"/>
                </a:solidFill>
                <a:effectLst/>
                <a:latin typeface="+mn-lt"/>
                <a:ea typeface="+mn-ea"/>
                <a:cs typeface="+mn-cs"/>
              </a:rPr>
              <a:t>The last question has content that has not been covered. Students should still attempt to answer to test their prior knowledge.</a:t>
            </a:r>
          </a:p>
          <a:p>
            <a:pPr marL="0" lvl="0" indent="0">
              <a:buFont typeface="+mj-lt"/>
              <a:buNone/>
            </a:pPr>
            <a:r>
              <a:rPr lang="en-US" b="1" dirty="0" smtClean="0">
                <a:effectLst/>
              </a:rPr>
              <a:t>Answer</a:t>
            </a:r>
            <a:r>
              <a:rPr lang="en-US" b="0" dirty="0" smtClean="0">
                <a:effectLst/>
              </a:rPr>
              <a:t>: D. All of the above. Numbers 1 and 2 have the potential to penetrate</a:t>
            </a:r>
            <a:r>
              <a:rPr lang="en-US" b="0" baseline="0" dirty="0" smtClean="0">
                <a:effectLst/>
              </a:rPr>
              <a:t> </a:t>
            </a:r>
            <a:r>
              <a:rPr lang="en-US" sz="1200" dirty="0" smtClean="0"/>
              <a:t>&gt;1”/25.4 mm; for number 3, sawing always requires a Blue</a:t>
            </a:r>
            <a:r>
              <a:rPr lang="en-US" sz="1200" baseline="0" dirty="0" smtClean="0"/>
              <a:t> Stake; per FCX-13.</a:t>
            </a:r>
            <a:endParaRPr lang="en-US" b="1" dirty="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28</a:t>
            </a:fld>
            <a:endParaRPr lang="en-US" dirty="0"/>
          </a:p>
        </p:txBody>
      </p:sp>
    </p:spTree>
    <p:extLst>
      <p:ext uri="{BB962C8B-B14F-4D97-AF65-F5344CB8AC3E}">
        <p14:creationId xmlns:p14="http://schemas.microsoft.com/office/powerpoint/2010/main" val="849522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baseline="0" dirty="0" smtClean="0"/>
              <a:t> N/A</a:t>
            </a:r>
          </a:p>
          <a:p>
            <a:endParaRPr lang="en-US" dirty="0" smtClean="0"/>
          </a:p>
          <a:p>
            <a:r>
              <a:rPr lang="en-US" b="1" dirty="0" smtClean="0"/>
              <a:t>Instruction</a:t>
            </a:r>
          </a:p>
          <a:p>
            <a:pPr marL="171450" indent="-171450">
              <a:buFont typeface="Arial" panose="020B0604020202020204" pitchFamily="34" charset="0"/>
              <a:buChar char="•"/>
            </a:pPr>
            <a:r>
              <a:rPr lang="en-US" sz="1200" b="0" i="0" dirty="0" smtClean="0">
                <a:latin typeface="+mn-lt"/>
              </a:rPr>
              <a:t>Discuss</a:t>
            </a:r>
            <a:r>
              <a:rPr lang="en-US" sz="1200" b="0" i="0" baseline="0" dirty="0" smtClean="0">
                <a:latin typeface="+mn-lt"/>
              </a:rPr>
              <a:t> questions on the slide</a:t>
            </a:r>
          </a:p>
          <a:p>
            <a:pPr marL="171450" indent="-171450">
              <a:buFont typeface="Arial" panose="020B0604020202020204" pitchFamily="34" charset="0"/>
              <a:buChar char="•"/>
            </a:pPr>
            <a:r>
              <a:rPr lang="en-US" sz="1200" b="0" i="0" baseline="0" dirty="0" smtClean="0">
                <a:latin typeface="+mn-lt"/>
              </a:rPr>
              <a:t>Update quote chart</a:t>
            </a:r>
          </a:p>
          <a:p>
            <a:pPr marL="171450" indent="-171450">
              <a:buFont typeface="Arial" panose="020B0604020202020204" pitchFamily="34" charset="0"/>
              <a:buChar char="•"/>
            </a:pPr>
            <a:r>
              <a:rPr lang="en-US" sz="1200" b="0" i="0" baseline="0" dirty="0" smtClean="0">
                <a:latin typeface="+mn-lt"/>
              </a:rPr>
              <a:t>Update roles and responsibilities charts</a:t>
            </a:r>
            <a:endParaRPr lang="en-US" sz="1200" b="0" i="0" dirty="0" smtClean="0">
              <a:latin typeface="+mn-l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29</a:t>
            </a:fld>
            <a:endParaRPr lang="en-US"/>
          </a:p>
        </p:txBody>
      </p:sp>
    </p:spTree>
    <p:extLst>
      <p:ext uri="{BB962C8B-B14F-4D97-AF65-F5344CB8AC3E}">
        <p14:creationId xmlns:p14="http://schemas.microsoft.com/office/powerpoint/2010/main" val="319589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a:t>
            </a:r>
            <a:r>
              <a:rPr lang="en-US" b="1" dirty="0" err="1" smtClean="0"/>
              <a:t>pg</a:t>
            </a:r>
            <a:r>
              <a:rPr lang="en-US" b="1" dirty="0" smtClean="0"/>
              <a:t> N/A</a:t>
            </a:r>
          </a:p>
          <a:p>
            <a:endParaRPr lang="en-US" b="1" dirty="0" smtClean="0"/>
          </a:p>
          <a:p>
            <a:r>
              <a:rPr lang="en-US" b="1" dirty="0" smtClean="0"/>
              <a:t>Time</a:t>
            </a:r>
            <a:endParaRPr lang="en-US" dirty="0" smtClean="0"/>
          </a:p>
          <a:p>
            <a:r>
              <a:rPr lang="en-US" dirty="0" smtClean="0"/>
              <a:t>Approximately 10 minutes</a:t>
            </a:r>
          </a:p>
          <a:p>
            <a:r>
              <a:rPr lang="en-US" dirty="0" smtClean="0"/>
              <a:t> </a:t>
            </a:r>
          </a:p>
          <a:p>
            <a:r>
              <a:rPr lang="en-US" b="1" dirty="0" smtClean="0"/>
              <a:t>Materials</a:t>
            </a:r>
            <a:endParaRPr lang="en-US" b="0" dirty="0" smtClean="0"/>
          </a:p>
          <a:p>
            <a:r>
              <a:rPr lang="en-US" sz="1200" kern="1200" dirty="0" smtClean="0">
                <a:solidFill>
                  <a:schemeClr val="tx1"/>
                </a:solidFill>
                <a:effectLst/>
                <a:latin typeface="+mn-lt"/>
                <a:ea typeface="+mn-ea"/>
                <a:cs typeface="+mn-cs"/>
              </a:rPr>
              <a:t>Choose an icebreaker and gather appropriate materials.</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Successful icebreakers encourage students to contribute their ideas and experiences thus increasing motivation and engagement in the class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the Facilitator</a:t>
            </a:r>
            <a:r>
              <a:rPr lang="en-US" sz="1200" kern="1200" baseline="0" dirty="0" smtClean="0">
                <a:solidFill>
                  <a:schemeClr val="tx1"/>
                </a:solidFill>
                <a:effectLst/>
                <a:latin typeface="+mn-lt"/>
                <a:ea typeface="+mn-ea"/>
                <a:cs typeface="+mn-cs"/>
              </a:rPr>
              <a:t> Guide is an assortment of icebreakers the facilitator can incorporate at the beginning of the course as well as after breaks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a:t>
            </a:fld>
            <a:endParaRPr lang="en-US" dirty="0"/>
          </a:p>
        </p:txBody>
      </p:sp>
    </p:spTree>
    <p:extLst>
      <p:ext uri="{BB962C8B-B14F-4D97-AF65-F5344CB8AC3E}">
        <p14:creationId xmlns:p14="http://schemas.microsoft.com/office/powerpoint/2010/main" val="50439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25</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module provides basic information on what happens after a permit is issued and when work is performed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not intended to be formal training allowing equipment to be operated. Before using any equipment, training is required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over the learning objectives for the module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Describe the basics of excavation requirements as per the Blue Stake Policy</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Describe the basics of floor, roof, ceiling, and wall penetration requirements as per the Blue Stake Policy</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30</a:t>
            </a:fld>
            <a:endParaRPr lang="en-US" dirty="0"/>
          </a:p>
        </p:txBody>
      </p:sp>
    </p:spTree>
    <p:extLst>
      <p:ext uri="{BB962C8B-B14F-4D97-AF65-F5344CB8AC3E}">
        <p14:creationId xmlns:p14="http://schemas.microsoft.com/office/powerpoint/2010/main" val="919942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27</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Blue Stake must be requested and a survey for concealed utilities performed if penetrating one inch or more into the ground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Requestors use site-approved white paint to mark off the perimeter of the work area</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Representatives investigate the requested area</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Mark ground, roof, wall, etc. with the specific paint colors to label the type of utilities located below the ground’s surface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Colors should be visible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31</a:t>
            </a:fld>
            <a:endParaRPr lang="en-US" dirty="0"/>
          </a:p>
        </p:txBody>
      </p:sp>
    </p:spTree>
    <p:extLst>
      <p:ext uri="{BB962C8B-B14F-4D97-AF65-F5344CB8AC3E}">
        <p14:creationId xmlns:p14="http://schemas.microsoft.com/office/powerpoint/2010/main" val="2522288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N/A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10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Student Guide, page 27</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activity allows students the opportunity to apply</a:t>
            </a:r>
            <a:r>
              <a:rPr lang="en-US" sz="1200" kern="1200" baseline="0" dirty="0" smtClean="0">
                <a:solidFill>
                  <a:schemeClr val="tx1"/>
                </a:solidFill>
                <a:effectLst/>
                <a:latin typeface="+mn-lt"/>
                <a:ea typeface="+mn-ea"/>
                <a:cs typeface="+mn-cs"/>
              </a:rPr>
              <a:t> their knowledge of the colors used to mark utilities.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Go through each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slide</a:t>
            </a:r>
          </a:p>
          <a:p>
            <a:pPr marL="228600" lvl="0" indent="-228600">
              <a:buFont typeface="+mj-lt"/>
              <a:buAutoNum type="arabicPeriod"/>
            </a:pPr>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use the chart in the SG to</a:t>
            </a:r>
            <a:r>
              <a:rPr lang="en-US" sz="1200" kern="1200" dirty="0" smtClean="0">
                <a:solidFill>
                  <a:schemeClr val="tx1"/>
                </a:solidFill>
                <a:effectLst/>
                <a:latin typeface="+mn-lt"/>
                <a:ea typeface="+mn-ea"/>
                <a:cs typeface="+mn-cs"/>
              </a:rPr>
              <a:t> identify what has been marked</a:t>
            </a:r>
          </a:p>
        </p:txBody>
      </p:sp>
      <p:sp>
        <p:nvSpPr>
          <p:cNvPr id="4" name="Slide Number Placeholder 3"/>
          <p:cNvSpPr>
            <a:spLocks noGrp="1"/>
          </p:cNvSpPr>
          <p:nvPr>
            <p:ph type="sldNum" sz="quarter" idx="10"/>
          </p:nvPr>
        </p:nvSpPr>
        <p:spPr/>
        <p:txBody>
          <a:bodyPr/>
          <a:lstStyle/>
          <a:p>
            <a:fld id="{3F8FCD5C-19B0-4F7A-B49D-975DBE93C182}" type="slidenum">
              <a:rPr lang="en-US" smtClean="0"/>
              <a:t>32</a:t>
            </a:fld>
            <a:endParaRPr lang="en-US" dirty="0"/>
          </a:p>
        </p:txBody>
      </p:sp>
    </p:spTree>
    <p:extLst>
      <p:ext uri="{BB962C8B-B14F-4D97-AF65-F5344CB8AC3E}">
        <p14:creationId xmlns:p14="http://schemas.microsoft.com/office/powerpoint/2010/main" val="767968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Red</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Electric</a:t>
            </a:r>
            <a:endParaRPr lang="en-US" dirty="0" smtClean="0">
              <a:effectLst/>
            </a:endParaRPr>
          </a:p>
          <a:p>
            <a:r>
              <a:rPr lang="en-US" sz="1200" kern="1200" dirty="0" smtClean="0">
                <a:solidFill>
                  <a:schemeClr val="tx1"/>
                </a:solidFill>
                <a:effectLst/>
                <a:latin typeface="+mn-lt"/>
                <a:ea typeface="+mn-ea"/>
                <a:cs typeface="+mn-cs"/>
              </a:rPr>
              <a:t>Blue</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Water</a:t>
            </a:r>
            <a:endParaRPr lang="en-US" dirty="0" smtClean="0">
              <a:effectLst/>
            </a:endParaRPr>
          </a:p>
          <a:p>
            <a:r>
              <a:rPr lang="en-US" sz="1200" kern="1200" dirty="0" smtClean="0">
                <a:solidFill>
                  <a:schemeClr val="tx1"/>
                </a:solidFill>
                <a:effectLst/>
                <a:latin typeface="+mn-lt"/>
                <a:ea typeface="+mn-ea"/>
                <a:cs typeface="+mn-cs"/>
              </a:rPr>
              <a:t>Yellow</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Gas</a:t>
            </a:r>
          </a:p>
          <a:p>
            <a:r>
              <a:rPr lang="en-US" sz="1200" kern="1200" dirty="0" smtClean="0">
                <a:solidFill>
                  <a:schemeClr val="tx1"/>
                </a:solidFill>
                <a:effectLst/>
                <a:latin typeface="+mn-lt"/>
                <a:ea typeface="+mn-ea"/>
                <a:cs typeface="+mn-cs"/>
              </a:rPr>
              <a:t>Orange =</a:t>
            </a:r>
            <a:r>
              <a:rPr lang="en-US" sz="1200" kern="1200" baseline="0" dirty="0" smtClean="0">
                <a:solidFill>
                  <a:schemeClr val="tx1"/>
                </a:solidFill>
                <a:effectLst/>
                <a:latin typeface="+mn-lt"/>
                <a:ea typeface="+mn-ea"/>
                <a:cs typeface="+mn-cs"/>
              </a:rPr>
              <a:t> Communications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33</a:t>
            </a:fld>
            <a:endParaRPr lang="en-US" dirty="0"/>
          </a:p>
        </p:txBody>
      </p:sp>
    </p:spTree>
    <p:extLst>
      <p:ext uri="{BB962C8B-B14F-4D97-AF65-F5344CB8AC3E}">
        <p14:creationId xmlns:p14="http://schemas.microsoft.com/office/powerpoint/2010/main" val="3005940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Answers</a:t>
            </a:r>
            <a:endParaRPr lang="en-US" sz="1200" kern="1200" dirty="0" smtClean="0">
              <a:solidFill>
                <a:schemeClr val="tx1"/>
              </a:solidFill>
              <a:effectLst/>
              <a:latin typeface="+mn-lt"/>
              <a:ea typeface="+mn-ea"/>
              <a:cs typeface="+mn-cs"/>
            </a:endParaRPr>
          </a:p>
          <a:p>
            <a:r>
              <a:rPr lang="en-US" dirty="0" smtClean="0"/>
              <a:t>Red = Electric</a:t>
            </a:r>
          </a:p>
          <a:p>
            <a:r>
              <a:rPr lang="en-US" dirty="0" smtClean="0"/>
              <a:t>Blue</a:t>
            </a:r>
            <a:r>
              <a:rPr lang="en-US" baseline="0" dirty="0" smtClean="0"/>
              <a:t> =</a:t>
            </a:r>
            <a:r>
              <a:rPr lang="en-US" dirty="0" smtClean="0"/>
              <a:t> Water</a:t>
            </a:r>
          </a:p>
          <a:p>
            <a:r>
              <a:rPr lang="en-US" dirty="0" smtClean="0"/>
              <a:t>Orange</a:t>
            </a:r>
            <a:r>
              <a:rPr lang="en-US" baseline="0" dirty="0" smtClean="0"/>
              <a:t> =</a:t>
            </a:r>
            <a:r>
              <a:rPr lang="en-US" dirty="0" smtClean="0"/>
              <a:t> 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Yellow</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Gas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34</a:t>
            </a:fld>
            <a:endParaRPr lang="en-US" dirty="0"/>
          </a:p>
        </p:txBody>
      </p:sp>
    </p:spTree>
    <p:extLst>
      <p:ext uri="{BB962C8B-B14F-4D97-AF65-F5344CB8AC3E}">
        <p14:creationId xmlns:p14="http://schemas.microsoft.com/office/powerpoint/2010/main" val="709503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mn-ea"/>
                <a:cs typeface="+mn-cs"/>
              </a:rPr>
              <a:t>Answers</a:t>
            </a:r>
            <a:endParaRPr lang="en-US" sz="1200" kern="1200" dirty="0" smtClean="0">
              <a:solidFill>
                <a:schemeClr val="tx1"/>
              </a:solidFill>
              <a:effectLst/>
              <a:latin typeface="+mn-lt"/>
              <a:ea typeface="+mn-ea"/>
              <a:cs typeface="+mn-cs"/>
            </a:endParaRPr>
          </a:p>
          <a:p>
            <a:r>
              <a:rPr lang="en-US" dirty="0" smtClean="0"/>
              <a:t>Red</a:t>
            </a:r>
            <a:r>
              <a:rPr lang="en-US" baseline="0" dirty="0" smtClean="0"/>
              <a:t> =</a:t>
            </a:r>
            <a:r>
              <a:rPr lang="en-US" dirty="0" smtClean="0"/>
              <a:t> Electric</a:t>
            </a:r>
          </a:p>
          <a:p>
            <a:r>
              <a:rPr lang="en-US" dirty="0" smtClean="0"/>
              <a:t>Blue</a:t>
            </a:r>
            <a:r>
              <a:rPr lang="en-US" baseline="0" dirty="0" smtClean="0"/>
              <a:t> =</a:t>
            </a:r>
            <a:r>
              <a:rPr lang="en-US" dirty="0" smtClean="0"/>
              <a:t> Water</a:t>
            </a:r>
          </a:p>
        </p:txBody>
      </p:sp>
      <p:sp>
        <p:nvSpPr>
          <p:cNvPr id="4" name="Slide Number Placeholder 3"/>
          <p:cNvSpPr>
            <a:spLocks noGrp="1"/>
          </p:cNvSpPr>
          <p:nvPr>
            <p:ph type="sldNum" sz="quarter" idx="10"/>
          </p:nvPr>
        </p:nvSpPr>
        <p:spPr/>
        <p:txBody>
          <a:bodyPr/>
          <a:lstStyle/>
          <a:p>
            <a:fld id="{3F8FCD5C-19B0-4F7A-B49D-975DBE93C182}" type="slidenum">
              <a:rPr lang="en-US" smtClean="0"/>
              <a:t>35</a:t>
            </a:fld>
            <a:endParaRPr lang="en-US" dirty="0"/>
          </a:p>
        </p:txBody>
      </p:sp>
    </p:spTree>
    <p:extLst>
      <p:ext uri="{BB962C8B-B14F-4D97-AF65-F5344CB8AC3E}">
        <p14:creationId xmlns:p14="http://schemas.microsoft.com/office/powerpoint/2010/main" val="1897813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smtClean="0">
                <a:solidFill>
                  <a:schemeClr val="tx1"/>
                </a:solidFill>
                <a:effectLst/>
                <a:latin typeface="+mn-lt"/>
                <a:ea typeface="+mn-ea"/>
                <a:cs typeface="+mn-cs"/>
              </a:rPr>
              <a:t>Answers</a:t>
            </a:r>
            <a:endParaRPr lang="en-US" sz="1200" kern="1200" dirty="0" smtClean="0">
              <a:solidFill>
                <a:schemeClr val="tx1"/>
              </a:solidFill>
              <a:effectLst/>
              <a:latin typeface="+mn-lt"/>
              <a:ea typeface="+mn-ea"/>
              <a:cs typeface="+mn-cs"/>
            </a:endParaRPr>
          </a:p>
          <a:p>
            <a:r>
              <a:rPr lang="en-US" dirty="0" smtClean="0"/>
              <a:t>Orange</a:t>
            </a:r>
            <a:r>
              <a:rPr lang="en-US" baseline="0" dirty="0" smtClean="0"/>
              <a:t> =</a:t>
            </a:r>
            <a:r>
              <a:rPr lang="en-US" dirty="0" smtClean="0"/>
              <a:t> Communications</a:t>
            </a:r>
          </a:p>
          <a:p>
            <a:r>
              <a:rPr lang="en-US" dirty="0" smtClean="0"/>
              <a:t>Blue</a:t>
            </a:r>
            <a:r>
              <a:rPr lang="en-US" baseline="0" dirty="0" smtClean="0"/>
              <a:t> =</a:t>
            </a:r>
            <a:r>
              <a:rPr lang="en-US" dirty="0" smtClean="0"/>
              <a:t> Water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36</a:t>
            </a:fld>
            <a:endParaRPr lang="en-US" dirty="0"/>
          </a:p>
        </p:txBody>
      </p:sp>
    </p:spTree>
    <p:extLst>
      <p:ext uri="{BB962C8B-B14F-4D97-AF65-F5344CB8AC3E}">
        <p14:creationId xmlns:p14="http://schemas.microsoft.com/office/powerpoint/2010/main" val="1785946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Help</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ommunicate to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Indicate </a:t>
            </a:r>
            <a:r>
              <a:rPr lang="en-US" sz="1200" b="0" kern="1200" dirty="0" smtClean="0">
                <a:solidFill>
                  <a:schemeClr val="tx1"/>
                </a:solidFill>
                <a:effectLst/>
                <a:latin typeface="+mn-lt"/>
                <a:ea typeface="+mn-ea"/>
                <a:cs typeface="+mn-cs"/>
              </a:rPr>
              <a:t>to Operators when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they </a:t>
            </a:r>
            <a:r>
              <a:rPr lang="en-US" sz="1200" kern="1200" dirty="0" smtClean="0">
                <a:solidFill>
                  <a:schemeClr val="tx1"/>
                </a:solidFill>
                <a:effectLst/>
                <a:latin typeface="+mn-lt"/>
                <a:ea typeface="+mn-ea"/>
                <a:cs typeface="+mn-cs"/>
              </a:rPr>
              <a:t>are close to lines (do</a:t>
            </a:r>
            <a:r>
              <a:rPr lang="en-US" sz="1200" kern="1200" baseline="0" dirty="0" smtClean="0">
                <a:solidFill>
                  <a:schemeClr val="tx1"/>
                </a:solidFill>
                <a:effectLst/>
                <a:latin typeface="+mn-lt"/>
                <a:ea typeface="+mn-ea"/>
                <a:cs typeface="+mn-cs"/>
              </a:rPr>
              <a:t> not prevent contact</a:t>
            </a:r>
            <a:r>
              <a:rPr lang="en-US" sz="1200" kern="120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Help Representatives when blue staking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Usually placed when installing underground utilities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Often used as tracers/indicators to warn workers, such as Representatives, of nearby utilities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Sometimes installed</a:t>
            </a:r>
            <a:r>
              <a:rPr lang="en-US" sz="1200" kern="1200" baseline="0" dirty="0" smtClean="0">
                <a:solidFill>
                  <a:schemeClr val="tx1"/>
                </a:solidFill>
                <a:effectLst/>
                <a:latin typeface="+mn-lt"/>
                <a:ea typeface="+mn-ea"/>
                <a:cs typeface="+mn-cs"/>
              </a:rPr>
              <a:t> by </a:t>
            </a:r>
            <a:r>
              <a:rPr lang="en-US" sz="1200" kern="1200" dirty="0" smtClean="0">
                <a:solidFill>
                  <a:schemeClr val="tx1"/>
                </a:solidFill>
                <a:effectLst/>
                <a:latin typeface="+mn-lt"/>
                <a:ea typeface="+mn-ea"/>
                <a:cs typeface="+mn-cs"/>
              </a:rPr>
              <a:t>Operators if they are part of the underground utility installation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Explain site-specific information</a:t>
            </a:r>
            <a:endParaRPr lang="en-US" b="0" dirty="0" smtClean="0">
              <a:effectLst/>
            </a:endParaRPr>
          </a:p>
          <a:p>
            <a:pPr marL="171450" lvl="0" indent="-171450">
              <a:buFont typeface="Arial" panose="020B0604020202020204" pitchFamily="34" charset="0"/>
              <a:buChar char="•"/>
            </a:pPr>
            <a:r>
              <a:rPr lang="en-US" sz="1200" b="1" kern="1200" baseline="0" dirty="0" smtClean="0">
                <a:solidFill>
                  <a:schemeClr val="tx1"/>
                </a:solidFill>
                <a:effectLst/>
                <a:latin typeface="+mn-lt"/>
                <a:ea typeface="+mn-ea"/>
                <a:cs typeface="+mn-cs"/>
              </a:rPr>
              <a:t>Note: </a:t>
            </a:r>
            <a:r>
              <a:rPr lang="en-US" sz="1200" b="0" kern="1200" baseline="0" dirty="0" smtClean="0">
                <a:solidFill>
                  <a:schemeClr val="tx1"/>
                </a:solidFill>
                <a:effectLst/>
                <a:latin typeface="+mn-lt"/>
                <a:ea typeface="+mn-ea"/>
                <a:cs typeface="+mn-cs"/>
              </a:rPr>
              <a:t>The table is not a complete list of all tracers/indicators found</a:t>
            </a:r>
          </a:p>
          <a:p>
            <a:pPr marL="171450" lvl="0" indent="-171450">
              <a:buFont typeface="Arial" panose="020B0604020202020204" pitchFamily="34" charset="0"/>
              <a:buChar cha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smtClean="0">
                <a:solidFill>
                  <a:schemeClr val="tx1"/>
                </a:solidFill>
                <a:effectLst/>
                <a:latin typeface="+mn-lt"/>
                <a:ea typeface="+mn-ea"/>
                <a:cs typeface="+mn-cs"/>
              </a:rPr>
              <a:t>Describe each example on the following slides</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37</a:t>
            </a:fld>
            <a:endParaRPr lang="en-US" dirty="0"/>
          </a:p>
        </p:txBody>
      </p:sp>
    </p:spTree>
    <p:extLst>
      <p:ext uri="{BB962C8B-B14F-4D97-AF65-F5344CB8AC3E}">
        <p14:creationId xmlns:p14="http://schemas.microsoft.com/office/powerpoint/2010/main" val="1790930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Tracer/tracer wire on electric conduit or gas lines = electric</a:t>
            </a:r>
            <a:endParaRPr lang="en-US" dirty="0" smtClean="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38</a:t>
            </a:fld>
            <a:endParaRPr lang="en-US" dirty="0"/>
          </a:p>
        </p:txBody>
      </p:sp>
    </p:spTree>
    <p:extLst>
      <p:ext uri="{BB962C8B-B14F-4D97-AF65-F5344CB8AC3E}">
        <p14:creationId xmlns:p14="http://schemas.microsoft.com/office/powerpoint/2010/main" val="3559343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Tracer wire taped to conduit above the ground level = electric</a:t>
            </a:r>
            <a:endParaRPr lang="en-US" dirty="0" smtClean="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39</a:t>
            </a:fld>
            <a:endParaRPr lang="en-US" dirty="0"/>
          </a:p>
        </p:txBody>
      </p:sp>
    </p:spTree>
    <p:extLst>
      <p:ext uri="{BB962C8B-B14F-4D97-AF65-F5344CB8AC3E}">
        <p14:creationId xmlns:p14="http://schemas.microsoft.com/office/powerpoint/2010/main" val="252946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SG </a:t>
            </a:r>
            <a:r>
              <a:rPr lang="en-US" b="1" dirty="0" err="1" smtClean="0"/>
              <a:t>pg</a:t>
            </a:r>
            <a:r>
              <a:rPr lang="en-US" b="1" dirty="0" smtClean="0"/>
              <a:t> </a:t>
            </a:r>
            <a:r>
              <a:rPr lang="en-US" b="1" dirty="0" err="1" smtClean="0"/>
              <a:t>i</a:t>
            </a:r>
            <a:endParaRPr lang="en-US" b="1" dirty="0" smtClean="0"/>
          </a:p>
          <a:p>
            <a:endParaRPr lang="en-US" b="1" dirty="0" smtClean="0"/>
          </a:p>
          <a:p>
            <a:r>
              <a:rPr lang="en-US" sz="1200" b="1" kern="1200" dirty="0" smtClean="0">
                <a:solidFill>
                  <a:schemeClr val="tx1"/>
                </a:solidFill>
                <a:effectLst/>
                <a:latin typeface="+mn-lt"/>
                <a:ea typeface="+mn-ea"/>
                <a:cs typeface="+mn-cs"/>
              </a:rPr>
              <a:t>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Approximately 10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Poster sheets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Variety of color markers (at least 2)</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 quote spurs conversation that continues throughout the course. It also encourage students to contribute their ideas and experiences thus increasing motivation and engagement in the class.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safety quote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the quote’s meaning:</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Agree/disagree?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Examples?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Deeper meanings?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Applications?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Write student ideas/answers on the poster paper</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This quote is revisited throughout the course, so keep the poster paper(s) visible and easily accessible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a:t>
            </a:fld>
            <a:endParaRPr lang="en-US" dirty="0"/>
          </a:p>
        </p:txBody>
      </p:sp>
    </p:spTree>
    <p:extLst>
      <p:ext uri="{BB962C8B-B14F-4D97-AF65-F5344CB8AC3E}">
        <p14:creationId xmlns:p14="http://schemas.microsoft.com/office/powerpoint/2010/main" val="1371330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Orange tape = communications</a:t>
            </a:r>
          </a:p>
          <a:p>
            <a:pPr marL="0" lvl="0" indent="0">
              <a:buFont typeface="Arial" panose="020B0604020202020204" pitchFamily="34" charset="0"/>
              <a:buNone/>
            </a:pPr>
            <a:r>
              <a:rPr lang="en-US" sz="1200" b="1" kern="1200" baseline="0" dirty="0" smtClean="0">
                <a:solidFill>
                  <a:schemeClr val="tx1"/>
                </a:solidFill>
                <a:effectLst/>
                <a:latin typeface="+mn-lt"/>
                <a:ea typeface="+mn-ea"/>
                <a:cs typeface="+mn-cs"/>
              </a:rPr>
              <a:t>Note: This image is not included in the SG. </a:t>
            </a:r>
            <a:endParaRPr lang="en-US" b="1" dirty="0" smtClean="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40</a:t>
            </a:fld>
            <a:endParaRPr lang="en-US" dirty="0"/>
          </a:p>
        </p:txBody>
      </p:sp>
    </p:spTree>
    <p:extLst>
      <p:ext uri="{BB962C8B-B14F-4D97-AF65-F5344CB8AC3E}">
        <p14:creationId xmlns:p14="http://schemas.microsoft.com/office/powerpoint/2010/main" val="4052680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28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dirty="0" smtClean="0">
                <a:effectLst/>
              </a:rPr>
              <a:t>Red concrete = electric (sites and best practice)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smtClean="0">
                <a:solidFill>
                  <a:schemeClr val="tx1"/>
                </a:solidFill>
                <a:effectLst/>
                <a:latin typeface="+mn-lt"/>
                <a:ea typeface="+mn-ea"/>
                <a:cs typeface="+mn-cs"/>
              </a:rPr>
              <a:t>Note: This image is included in the SG on page 31.</a:t>
            </a:r>
            <a:endParaRPr lang="en-US" b="1" dirty="0" smtClean="0">
              <a:effectLst/>
            </a:endParaRPr>
          </a:p>
          <a:p>
            <a:pPr marL="0" lvl="0" indent="0">
              <a:buFont typeface="Arial" panose="020B0604020202020204" pitchFamily="34" charset="0"/>
              <a:buNone/>
            </a:pPr>
            <a:endParaRPr lang="en-US" dirty="0" smtClean="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41</a:t>
            </a:fld>
            <a:endParaRPr lang="en-US" dirty="0"/>
          </a:p>
        </p:txBody>
      </p:sp>
    </p:spTree>
    <p:extLst>
      <p:ext uri="{BB962C8B-B14F-4D97-AF65-F5344CB8AC3E}">
        <p14:creationId xmlns:p14="http://schemas.microsoft.com/office/powerpoint/2010/main" val="4261538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30</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0" kern="1200" dirty="0" smtClean="0">
                <a:solidFill>
                  <a:schemeClr val="tx1"/>
                </a:solidFill>
                <a:effectLst/>
                <a:latin typeface="+mn-lt"/>
                <a:ea typeface="+mn-ea"/>
                <a:cs typeface="+mn-cs"/>
              </a:rPr>
              <a:t>Trenching</a:t>
            </a: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Excavations must comply with all FCX requirements which meet and/or exceed regulatory standards </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When installing, rerouting, or repairing an underground utility, work must comply with local and regional buried utility/new installation requirements</a:t>
            </a:r>
          </a:p>
          <a:p>
            <a:pPr marL="171450" lvl="0" indent="-171450">
              <a:buFont typeface="Arial" panose="020B0604020202020204" pitchFamily="34" charset="0"/>
              <a:buChar char="•"/>
            </a:pPr>
            <a:r>
              <a:rPr lang="en-US" sz="1200" b="0" kern="1200" baseline="0" dirty="0" smtClean="0">
                <a:solidFill>
                  <a:schemeClr val="tx1"/>
                </a:solidFill>
                <a:effectLst/>
                <a:latin typeface="+mn-lt"/>
                <a:ea typeface="+mn-ea"/>
                <a:cs typeface="+mn-cs"/>
              </a:rPr>
              <a:t>Trenching and Excavating training</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Provides specific information on these topics and the use of equipment</a:t>
            </a:r>
          </a:p>
          <a:p>
            <a:pPr marL="628650" lvl="1" indent="-171450">
              <a:buFont typeface="Arial" panose="020B0604020202020204" pitchFamily="34" charset="0"/>
              <a:buChar char="•"/>
            </a:pPr>
            <a:r>
              <a:rPr lang="en-US" sz="1200" b="0" kern="1200" baseline="0" dirty="0" smtClean="0">
                <a:solidFill>
                  <a:schemeClr val="tx1"/>
                </a:solidFill>
                <a:effectLst/>
                <a:latin typeface="+mn-lt"/>
                <a:ea typeface="+mn-ea"/>
                <a:cs typeface="+mn-cs"/>
              </a:rPr>
              <a:t>Must be taken before participating in trenching and excavation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Explain site-specific</a:t>
            </a:r>
            <a:r>
              <a:rPr lang="en-US" sz="1200" kern="1200" baseline="0" dirty="0" smtClean="0">
                <a:solidFill>
                  <a:schemeClr val="tx1"/>
                </a:solidFill>
                <a:effectLst/>
                <a:latin typeface="+mn-lt"/>
                <a:ea typeface="+mn-ea"/>
                <a:cs typeface="+mn-cs"/>
              </a:rPr>
              <a:t> courses </a:t>
            </a:r>
            <a:r>
              <a:rPr lang="en-US" sz="1200" kern="1200" dirty="0" smtClean="0">
                <a:solidFill>
                  <a:schemeClr val="tx1"/>
                </a:solidFill>
                <a:effectLst/>
                <a:latin typeface="+mn-lt"/>
                <a:ea typeface="+mn-ea"/>
                <a:cs typeface="+mn-cs"/>
              </a:rPr>
              <a:t>available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class only</a:t>
            </a:r>
            <a:r>
              <a:rPr lang="en-US" sz="1200" kern="1200" baseline="0" dirty="0" smtClean="0">
                <a:solidFill>
                  <a:schemeClr val="tx1"/>
                </a:solidFill>
                <a:effectLst/>
                <a:latin typeface="+mn-lt"/>
                <a:ea typeface="+mn-ea"/>
                <a:cs typeface="+mn-cs"/>
              </a:rPr>
              <a:t> teaches </a:t>
            </a:r>
            <a:r>
              <a:rPr lang="en-US" sz="1200" kern="1200" dirty="0" smtClean="0">
                <a:solidFill>
                  <a:schemeClr val="tx1"/>
                </a:solidFill>
                <a:effectLst/>
                <a:latin typeface="+mn-lt"/>
                <a:ea typeface="+mn-ea"/>
                <a:cs typeface="+mn-cs"/>
              </a:rPr>
              <a:t>awareness</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Hand</a:t>
            </a:r>
            <a:r>
              <a:rPr lang="en-US" sz="1200" kern="1200" baseline="0" dirty="0" smtClean="0">
                <a:solidFill>
                  <a:schemeClr val="tx1"/>
                </a:solidFill>
                <a:effectLst/>
                <a:latin typeface="+mn-lt"/>
                <a:ea typeface="+mn-ea"/>
                <a:cs typeface="+mn-cs"/>
              </a:rPr>
              <a:t> digging/Pot holing</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a:t>
            </a:r>
            <a:r>
              <a:rPr lang="en-US" sz="1200" kern="1200" baseline="0" dirty="0" smtClean="0">
                <a:solidFill>
                  <a:schemeClr val="tx1"/>
                </a:solidFill>
                <a:effectLst/>
                <a:latin typeface="+mn-lt"/>
                <a:ea typeface="+mn-ea"/>
                <a:cs typeface="+mn-cs"/>
              </a:rPr>
              <a:t> be done when w</a:t>
            </a:r>
            <a:r>
              <a:rPr lang="en-US" sz="1200" kern="1200" dirty="0" smtClean="0">
                <a:solidFill>
                  <a:schemeClr val="tx1"/>
                </a:solidFill>
                <a:effectLst/>
                <a:latin typeface="+mn-lt"/>
                <a:ea typeface="+mn-ea"/>
                <a:cs typeface="+mn-cs"/>
              </a:rPr>
              <a:t>ithin</a:t>
            </a:r>
            <a:r>
              <a:rPr lang="en-US" sz="1200" kern="1200" baseline="0" dirty="0" smtClean="0">
                <a:solidFill>
                  <a:schemeClr val="tx1"/>
                </a:solidFill>
                <a:effectLst/>
                <a:latin typeface="+mn-lt"/>
                <a:ea typeface="+mn-ea"/>
                <a:cs typeface="+mn-cs"/>
              </a:rPr>
              <a:t> 24” (60.96 cm, or .61 m) of known utilities</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Operators must use processes such as hand digging, vacuum extraction, or other impact minimizing techniques to prevent contacting and damaging underground utilities</a:t>
            </a:r>
          </a:p>
        </p:txBody>
      </p:sp>
      <p:sp>
        <p:nvSpPr>
          <p:cNvPr id="4" name="Slide Number Placeholder 3"/>
          <p:cNvSpPr>
            <a:spLocks noGrp="1"/>
          </p:cNvSpPr>
          <p:nvPr>
            <p:ph type="sldNum" sz="quarter" idx="10"/>
          </p:nvPr>
        </p:nvSpPr>
        <p:spPr/>
        <p:txBody>
          <a:bodyPr/>
          <a:lstStyle/>
          <a:p>
            <a:fld id="{3F8FCD5C-19B0-4F7A-B49D-975DBE93C182}" type="slidenum">
              <a:rPr lang="en-US" smtClean="0"/>
              <a:t>42</a:t>
            </a:fld>
            <a:endParaRPr lang="en-US" dirty="0"/>
          </a:p>
        </p:txBody>
      </p:sp>
    </p:spTree>
    <p:extLst>
      <p:ext uri="{BB962C8B-B14F-4D97-AF65-F5344CB8AC3E}">
        <p14:creationId xmlns:p14="http://schemas.microsoft.com/office/powerpoint/2010/main" val="3063597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pgs</a:t>
            </a:r>
            <a:r>
              <a:rPr lang="en-US" sz="1200" b="1" kern="1200" baseline="0" dirty="0" smtClean="0">
                <a:solidFill>
                  <a:schemeClr val="tx1"/>
                </a:solidFill>
                <a:effectLst/>
                <a:latin typeface="+mn-lt"/>
                <a:ea typeface="+mn-ea"/>
                <a:cs typeface="+mn-cs"/>
              </a:rPr>
              <a:t> 30-31</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FCX-13 expectations for inside work</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Sawing</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Requires a permit at all times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Must be trained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Renovations and Demolitions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May</a:t>
            </a:r>
            <a:r>
              <a:rPr lang="en-US" sz="1200" kern="1200" baseline="0" dirty="0" smtClean="0">
                <a:solidFill>
                  <a:schemeClr val="tx1"/>
                </a:solidFill>
                <a:effectLst/>
                <a:latin typeface="+mn-lt"/>
                <a:ea typeface="+mn-ea"/>
                <a:cs typeface="+mn-cs"/>
              </a:rPr>
              <a:t> r</a:t>
            </a:r>
            <a:r>
              <a:rPr lang="en-US" sz="1200" kern="1200" dirty="0" smtClean="0">
                <a:solidFill>
                  <a:schemeClr val="tx1"/>
                </a:solidFill>
                <a:effectLst/>
                <a:latin typeface="+mn-lt"/>
                <a:ea typeface="+mn-ea"/>
                <a:cs typeface="+mn-cs"/>
              </a:rPr>
              <a:t>equire coordination with site Environmental Department so they can test for airborne contaminants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Coordinate using MOC</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Markings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When doubt exists regarding utility location within structure</a:t>
            </a:r>
            <a:r>
              <a:rPr lang="en-US" sz="1100" kern="1200" dirty="0" smtClean="0">
                <a:solidFill>
                  <a:schemeClr val="tx1"/>
                </a:solidFill>
                <a:effectLst/>
                <a:latin typeface="+mn-lt"/>
                <a:ea typeface="+mn-ea"/>
                <a:cs typeface="+mn-cs"/>
              </a:rPr>
              <a:t>,</a:t>
            </a:r>
            <a:r>
              <a:rPr lang="en-US" sz="11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Representative uses drawings or prints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Markings should be prominent and visible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Check site-specific procedures for types of markings used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Explain any other relevant site-specific information that meets or exceed FCX-13</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Read and discuss the Learn from Others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On September 28, 2012, a contractor operating a track hoe contacted a two inch (2”) electrical cable while digging a test pit. This dig was one of 60 test pits surveyed and blue staked for the project. It appeared the cables were “not live” and everyone was OK. The Project Manager instructed the crew to shut down the job and secure the area for further investigation. The Blue Stake Team and Safety On-Call were contacted and a Near Miss Report was completed. The next morning, the Blue Stake Team confirmed to the Project Manager that the cable was not live. They also reported the operators were working outside the blue staked area by 270 feet.  The Project Manager reinforced the Blue Stake Policy with the contractors, and work resumed.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43</a:t>
            </a:fld>
            <a:endParaRPr lang="en-US" dirty="0"/>
          </a:p>
        </p:txBody>
      </p:sp>
    </p:spTree>
    <p:extLst>
      <p:ext uri="{BB962C8B-B14F-4D97-AF65-F5344CB8AC3E}">
        <p14:creationId xmlns:p14="http://schemas.microsoft.com/office/powerpoint/2010/main" val="977710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Time Limits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Permits are good for 30 days after issue date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Must have extension before continuing when the permit expires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Long-term permit is valid for 1 year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Explain site-specific information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Must meet or exceed FCX-13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Shift change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Explain site-specific SOP for handing over a job to the next shift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Must meet</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exceed FCX-13</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44</a:t>
            </a:fld>
            <a:endParaRPr lang="en-US" dirty="0"/>
          </a:p>
        </p:txBody>
      </p:sp>
    </p:spTree>
    <p:extLst>
      <p:ext uri="{BB962C8B-B14F-4D97-AF65-F5344CB8AC3E}">
        <p14:creationId xmlns:p14="http://schemas.microsoft.com/office/powerpoint/2010/main" val="1255643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32</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b="1" kern="1200" dirty="0" smtClean="0">
                <a:solidFill>
                  <a:schemeClr val="tx1"/>
                </a:solidFill>
                <a:effectLst/>
                <a:latin typeface="+mn-lt"/>
                <a:ea typeface="+mn-ea"/>
                <a:cs typeface="+mn-cs"/>
              </a:rPr>
              <a:t>Time</a:t>
            </a:r>
            <a:endParaRPr lang="en-US" dirty="0" smtClean="0">
              <a:effectLst/>
            </a:endParaRPr>
          </a:p>
          <a:p>
            <a:r>
              <a:rPr lang="en-US" sz="1200" kern="1200" dirty="0" smtClean="0">
                <a:solidFill>
                  <a:schemeClr val="tx1"/>
                </a:solidFill>
                <a:effectLst/>
                <a:latin typeface="+mn-lt"/>
                <a:ea typeface="+mn-ea"/>
                <a:cs typeface="+mn-cs"/>
              </a:rPr>
              <a:t>Approximately 10 minutes</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b="1" kern="1200" dirty="0" smtClean="0">
                <a:solidFill>
                  <a:schemeClr val="tx1"/>
                </a:solidFill>
                <a:effectLst/>
                <a:latin typeface="+mn-lt"/>
                <a:ea typeface="+mn-ea"/>
                <a:cs typeface="+mn-cs"/>
              </a:rPr>
              <a:t>Materials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Student Guide, page 32</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Blue Stake Policy (FCX-13)</a:t>
            </a: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dirty="0" smtClean="0">
              <a:effectLst/>
            </a:endParaRPr>
          </a:p>
          <a:p>
            <a:r>
              <a:rPr lang="en-US" sz="1200" kern="1200" dirty="0" smtClean="0">
                <a:solidFill>
                  <a:schemeClr val="tx1"/>
                </a:solidFill>
                <a:effectLst/>
                <a:latin typeface="+mn-lt"/>
                <a:ea typeface="+mn-ea"/>
                <a:cs typeface="+mn-cs"/>
              </a:rPr>
              <a:t>This activity gives students the opportunity to review the basic procedures for excavation as well as other areas of penetration.</a:t>
            </a:r>
          </a:p>
          <a:p>
            <a:r>
              <a:rPr lang="en-US" sz="1200" b="1" kern="1200" dirty="0" smtClean="0">
                <a:solidFill>
                  <a:schemeClr val="tx1"/>
                </a:solidFill>
                <a:effectLst/>
                <a:latin typeface="+mn-lt"/>
                <a:ea typeface="+mn-ea"/>
                <a:cs typeface="+mn-cs"/>
              </a:rPr>
              <a:t> </a:t>
            </a:r>
            <a:endParaRPr lang="en-US" dirty="0" smtClean="0">
              <a:effectLst/>
            </a:endParaRPr>
          </a:p>
          <a:p>
            <a:r>
              <a:rPr lang="en-US" sz="1200" b="1" kern="1200" dirty="0" smtClean="0">
                <a:solidFill>
                  <a:schemeClr val="tx1"/>
                </a:solidFill>
                <a:effectLst/>
                <a:latin typeface="+mn-lt"/>
                <a:ea typeface="+mn-ea"/>
                <a:cs typeface="+mn-cs"/>
              </a:rPr>
              <a:t>Instruction</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Tell students to get out the Blue Stake policy copy they were given earlier</a:t>
            </a:r>
            <a:endParaRPr lang="en-US" dirty="0" smtClean="0">
              <a:effectLst/>
            </a:endParaRPr>
          </a:p>
          <a:p>
            <a:pPr marL="228600" lvl="0" indent="-228600">
              <a:buFont typeface="+mj-lt"/>
              <a:buAutoNum type="arabicPeriod"/>
            </a:pPr>
            <a:r>
              <a:rPr lang="en-US" sz="1200" kern="1200" dirty="0" smtClean="0">
                <a:solidFill>
                  <a:schemeClr val="tx1"/>
                </a:solidFill>
                <a:effectLst/>
                <a:latin typeface="+mn-lt"/>
                <a:ea typeface="+mn-ea"/>
                <a:cs typeface="+mn-cs"/>
              </a:rPr>
              <a:t>Students should write answers to the quiz questions in the SG</a:t>
            </a:r>
          </a:p>
          <a:p>
            <a:pPr marL="228600" lvl="0" indent="-228600">
              <a:buFont typeface="+mj-lt"/>
              <a:buAutoNum type="arabicPeriod"/>
            </a:pPr>
            <a:r>
              <a:rPr lang="en-US" sz="1200" kern="1200" dirty="0" smtClean="0">
                <a:solidFill>
                  <a:schemeClr val="tx1"/>
                </a:solidFill>
                <a:effectLst/>
                <a:latin typeface="+mn-lt"/>
                <a:ea typeface="+mn-ea"/>
                <a:cs typeface="+mn-cs"/>
              </a:rPr>
              <a:t>Review the answers as a class</a:t>
            </a:r>
          </a:p>
        </p:txBody>
      </p:sp>
      <p:sp>
        <p:nvSpPr>
          <p:cNvPr id="4" name="Slide Number Placeholder 3"/>
          <p:cNvSpPr>
            <a:spLocks noGrp="1"/>
          </p:cNvSpPr>
          <p:nvPr>
            <p:ph type="sldNum" sz="quarter" idx="10"/>
          </p:nvPr>
        </p:nvSpPr>
        <p:spPr/>
        <p:txBody>
          <a:bodyPr/>
          <a:lstStyle/>
          <a:p>
            <a:fld id="{3F8FCD5C-19B0-4F7A-B49D-975DBE93C182}" type="slidenum">
              <a:rPr lang="en-US" smtClean="0"/>
              <a:t>45</a:t>
            </a:fld>
            <a:endParaRPr lang="en-US" dirty="0"/>
          </a:p>
        </p:txBody>
      </p:sp>
    </p:spTree>
    <p:extLst>
      <p:ext uri="{BB962C8B-B14F-4D97-AF65-F5344CB8AC3E}">
        <p14:creationId xmlns:p14="http://schemas.microsoft.com/office/powerpoint/2010/main" val="2102219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32</a:t>
            </a:r>
          </a:p>
          <a:p>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200" b="1" kern="1200" dirty="0" smtClean="0">
                <a:solidFill>
                  <a:schemeClr val="tx1"/>
                </a:solidFill>
                <a:effectLst/>
                <a:latin typeface="+mn-lt"/>
                <a:ea typeface="+mn-ea"/>
                <a:cs typeface="+mn-cs"/>
              </a:rPr>
              <a:t>Answer</a:t>
            </a:r>
            <a:endParaRPr lang="en-US"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200" b="0" kern="1200" baseline="0" dirty="0" smtClean="0">
                <a:solidFill>
                  <a:schemeClr val="tx1"/>
                </a:solidFill>
                <a:effectLst/>
                <a:latin typeface="+mn-lt"/>
                <a:ea typeface="+mn-ea"/>
                <a:cs typeface="+mn-cs"/>
              </a:rPr>
              <a:t>D. White, per FCX-13 policy</a:t>
            </a:r>
            <a:endParaRPr lang="en-US" sz="1200" b="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46</a:t>
            </a:fld>
            <a:endParaRPr lang="en-US" dirty="0"/>
          </a:p>
        </p:txBody>
      </p:sp>
    </p:spTree>
    <p:extLst>
      <p:ext uri="{BB962C8B-B14F-4D97-AF65-F5344CB8AC3E}">
        <p14:creationId xmlns:p14="http://schemas.microsoft.com/office/powerpoint/2010/main" val="2016380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32</a:t>
            </a:r>
          </a:p>
          <a:p>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200" b="1" kern="1200" dirty="0" smtClean="0">
                <a:solidFill>
                  <a:schemeClr val="tx1"/>
                </a:solidFill>
                <a:effectLst/>
                <a:latin typeface="+mn-lt"/>
                <a:ea typeface="+mn-ea"/>
                <a:cs typeface="+mn-cs"/>
              </a:rPr>
              <a:t>Answer</a:t>
            </a: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200" b="0" kern="1200" dirty="0" smtClean="0">
                <a:solidFill>
                  <a:schemeClr val="tx1"/>
                </a:solidFill>
                <a:effectLst/>
                <a:latin typeface="+mn-lt"/>
                <a:ea typeface="+mn-ea"/>
                <a:cs typeface="+mn-cs"/>
              </a:rPr>
              <a:t>B. 24”, per FCX-13 policy</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47</a:t>
            </a:fld>
            <a:endParaRPr lang="en-US" dirty="0"/>
          </a:p>
        </p:txBody>
      </p:sp>
    </p:spTree>
    <p:extLst>
      <p:ext uri="{BB962C8B-B14F-4D97-AF65-F5344CB8AC3E}">
        <p14:creationId xmlns:p14="http://schemas.microsoft.com/office/powerpoint/2010/main" val="2432817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32</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Answer</a:t>
            </a:r>
          </a:p>
          <a:p>
            <a:r>
              <a:rPr lang="en-US" sz="1200" b="0" kern="1200" dirty="0" smtClean="0">
                <a:solidFill>
                  <a:schemeClr val="tx1"/>
                </a:solidFill>
                <a:effectLst/>
                <a:latin typeface="+mn-lt"/>
                <a:ea typeface="+mn-ea"/>
                <a:cs typeface="+mn-cs"/>
              </a:rPr>
              <a:t>C. Properly flag, barricade</a:t>
            </a:r>
            <a:r>
              <a:rPr lang="en-US" sz="1200" b="0" kern="1200" baseline="0" dirty="0" smtClean="0">
                <a:solidFill>
                  <a:schemeClr val="tx1"/>
                </a:solidFill>
                <a:effectLst/>
                <a:latin typeface="+mn-lt"/>
                <a:ea typeface="+mn-ea"/>
                <a:cs typeface="+mn-cs"/>
              </a:rPr>
              <a:t>, and tag as needed.</a:t>
            </a:r>
          </a:p>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sz="1200" b="1" dirty="0" smtClean="0"/>
              <a:t>Note: </a:t>
            </a:r>
            <a:r>
              <a:rPr lang="en-US" sz="1200" b="0" dirty="0" smtClean="0"/>
              <a:t>Yes, you should clean up, and if there is an un-barricaded open hole, you need someone to watch it until you can barricade it, but the third answer is the BEST answer. It’s all about labeling and communication.</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48</a:t>
            </a:fld>
            <a:endParaRPr lang="en-US" dirty="0"/>
          </a:p>
        </p:txBody>
      </p:sp>
    </p:spTree>
    <p:extLst>
      <p:ext uri="{BB962C8B-B14F-4D97-AF65-F5344CB8AC3E}">
        <p14:creationId xmlns:p14="http://schemas.microsoft.com/office/powerpoint/2010/main" val="783302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baseline="0" dirty="0" smtClean="0"/>
              <a:t> N/A</a:t>
            </a:r>
          </a:p>
          <a:p>
            <a:endParaRPr lang="en-US" dirty="0" smtClean="0"/>
          </a:p>
          <a:p>
            <a:r>
              <a:rPr lang="en-US" b="1" dirty="0" smtClean="0"/>
              <a:t>Instruction</a:t>
            </a:r>
          </a:p>
          <a:p>
            <a:pPr marL="171450" indent="-171450">
              <a:buFont typeface="Arial" panose="020B0604020202020204" pitchFamily="34" charset="0"/>
              <a:buChar char="•"/>
            </a:pPr>
            <a:r>
              <a:rPr lang="en-US" sz="1200" b="0" i="0" dirty="0" smtClean="0">
                <a:latin typeface="+mn-lt"/>
              </a:rPr>
              <a:t>Discuss</a:t>
            </a:r>
            <a:r>
              <a:rPr lang="en-US" sz="1200" b="0" i="0" baseline="0" dirty="0" smtClean="0">
                <a:latin typeface="+mn-lt"/>
              </a:rPr>
              <a:t> questions on the slide</a:t>
            </a:r>
          </a:p>
          <a:p>
            <a:pPr marL="171450" indent="-171450">
              <a:buFont typeface="Arial" panose="020B0604020202020204" pitchFamily="34" charset="0"/>
              <a:buChar char="•"/>
            </a:pPr>
            <a:r>
              <a:rPr lang="en-US" sz="1200" b="0" i="0" baseline="0" dirty="0" smtClean="0">
                <a:latin typeface="+mn-lt"/>
              </a:rPr>
              <a:t>Update quote chart</a:t>
            </a:r>
          </a:p>
          <a:p>
            <a:pPr marL="171450" indent="-171450">
              <a:buFont typeface="Arial" panose="020B0604020202020204" pitchFamily="34" charset="0"/>
              <a:buChar char="•"/>
            </a:pPr>
            <a:r>
              <a:rPr lang="en-US" sz="1200" b="0" i="0" baseline="0" dirty="0" smtClean="0">
                <a:latin typeface="+mn-lt"/>
              </a:rPr>
              <a:t>Update roles and responsibilities charts</a:t>
            </a:r>
            <a:endParaRPr lang="en-US" sz="1200" b="0" i="0" dirty="0" smtClean="0">
              <a:latin typeface="+mn-l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49</a:t>
            </a:fld>
            <a:endParaRPr lang="en-US"/>
          </a:p>
        </p:txBody>
      </p:sp>
    </p:spTree>
    <p:extLst>
      <p:ext uri="{BB962C8B-B14F-4D97-AF65-F5344CB8AC3E}">
        <p14:creationId xmlns:p14="http://schemas.microsoft.com/office/powerpoint/2010/main" val="329150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dirty="0" smtClean="0"/>
              <a:t> v</a:t>
            </a:r>
          </a:p>
          <a:p>
            <a:endParaRPr lang="en-US" b="1" dirty="0" smtClean="0"/>
          </a:p>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over learning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Learning objectives are also located at the beginning of each module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5</a:t>
            </a:fld>
            <a:endParaRPr lang="en-US" dirty="0"/>
          </a:p>
        </p:txBody>
      </p:sp>
    </p:spTree>
    <p:extLst>
      <p:ext uri="{BB962C8B-B14F-4D97-AF65-F5344CB8AC3E}">
        <p14:creationId xmlns:p14="http://schemas.microsoft.com/office/powerpoint/2010/main" val="1935804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35</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Mining is a dynamic environment and exceptions are sometimes necessary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module explains some of the exceptions and the proper actions to take when exceptions are necessary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Time frames, exemptions, and variances</a:t>
            </a:r>
            <a:r>
              <a:rPr lang="en-US" sz="1200" kern="1200" baseline="0" dirty="0" smtClean="0">
                <a:solidFill>
                  <a:schemeClr val="tx1"/>
                </a:solidFill>
                <a:effectLst/>
                <a:latin typeface="+mn-lt"/>
                <a:ea typeface="+mn-ea"/>
                <a:cs typeface="+mn-cs"/>
              </a:rPr>
              <a:t> will be discussed</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over the learning objectives for the module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dirty="0" smtClean="0">
                <a:effectLst/>
              </a:rPr>
              <a:t>Describe what a variance is and when to request one</a:t>
            </a:r>
          </a:p>
          <a:p>
            <a:pPr marL="1085850" lvl="2" indent="-171450">
              <a:buFont typeface="Arial" panose="020B0604020202020204" pitchFamily="34" charset="0"/>
              <a:buChar char="•"/>
            </a:pPr>
            <a:r>
              <a:rPr lang="en-US" dirty="0" smtClean="0">
                <a:effectLst/>
              </a:rPr>
              <a:t>Describe what the exemptions are for when using the Blue Stake process</a:t>
            </a:r>
          </a:p>
        </p:txBody>
      </p:sp>
      <p:sp>
        <p:nvSpPr>
          <p:cNvPr id="4" name="Slide Number Placeholder 3"/>
          <p:cNvSpPr>
            <a:spLocks noGrp="1"/>
          </p:cNvSpPr>
          <p:nvPr>
            <p:ph type="sldNum" sz="quarter" idx="10"/>
          </p:nvPr>
        </p:nvSpPr>
        <p:spPr/>
        <p:txBody>
          <a:bodyPr/>
          <a:lstStyle/>
          <a:p>
            <a:fld id="{3F8FCD5C-19B0-4F7A-B49D-975DBE93C182}" type="slidenum">
              <a:rPr lang="en-US" smtClean="0"/>
              <a:t>50</a:t>
            </a:fld>
            <a:endParaRPr lang="en-US" dirty="0"/>
          </a:p>
        </p:txBody>
      </p:sp>
    </p:spTree>
    <p:extLst>
      <p:ext uri="{BB962C8B-B14F-4D97-AF65-F5344CB8AC3E}">
        <p14:creationId xmlns:p14="http://schemas.microsoft.com/office/powerpoint/2010/main" val="2729396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pgs</a:t>
            </a:r>
            <a:r>
              <a:rPr lang="en-US" sz="1200" b="1" kern="1200" dirty="0" smtClean="0">
                <a:solidFill>
                  <a:schemeClr val="tx1"/>
                </a:solidFill>
                <a:effectLst/>
                <a:latin typeface="+mn-lt"/>
                <a:ea typeface="+mn-ea"/>
                <a:cs typeface="+mn-cs"/>
              </a:rPr>
              <a:t> 37-38</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Extensions and Expirations </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30 days; 1 year (long-term)</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Stop job until extension is in hand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Requestor contacts Representative</a:t>
            </a:r>
            <a:r>
              <a:rPr lang="en-US" sz="1200" kern="1200" baseline="0" dirty="0" smtClean="0">
                <a:solidFill>
                  <a:schemeClr val="tx1"/>
                </a:solidFill>
                <a:effectLst/>
                <a:latin typeface="+mn-lt"/>
                <a:ea typeface="+mn-ea"/>
                <a:cs typeface="+mn-cs"/>
              </a:rPr>
              <a:t> for 30-day extension</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Only one extension is allowed per permit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Representative may resurvey area if Requestor asks for an extension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Designated Operator(s) must be listed on the long-term permit at the time of initial request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Only designated Operator(s) can perform the excavation in accordance with the restrictions of the permit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documentation on the permit is necessary for renewal as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Operator(s) must have a copy of the current permit with them while they perform work</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Exemptions – apply</a:t>
            </a:r>
            <a:r>
              <a:rPr lang="en-US" sz="1200" kern="1200" baseline="0" dirty="0" smtClean="0">
                <a:solidFill>
                  <a:schemeClr val="tx1"/>
                </a:solidFill>
                <a:effectLst/>
                <a:latin typeface="+mn-lt"/>
                <a:ea typeface="+mn-ea"/>
                <a:cs typeface="+mn-cs"/>
              </a:rPr>
              <a:t> to mine sites only; other non-mining sites may need to call for local utility location services</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Emergency procedures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 an excavation must begin due to a safety, environmental, or facility operation emergency, the area supervisor must visit the site and determine if the problem is an immediate hazard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 determined to be an emergency, the area supervisor must notify the Representative(s) or a manager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They, in turn, may authorize the area supervisor to proceed with the emergency excavation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If there is any doubt, the job must be stopped immediately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Native ground, top surface of active leach, waste stock piles, and active mining areas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Native Ground – Top surface of active leach and waste stockpiles, and active mining areas where utilities have never been present</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 Blue Stake team does not issue a permit in these instances</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Residential and commercial lessees of Freeport-McMoRan-owned town sites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No Freeport-McMoRan Blue Stake Permit will be issued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These individuals must contact the appropriate entities per the lease agreement and per local laws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Variance</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Freeport-McMoRan GSR Variance Process Policy (FCX-21)</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Must be filed with Health and Safety when full compliance of FCX-13 is not met</a:t>
            </a:r>
            <a:endParaRPr lang="en-US" dirty="0" smtClean="0">
              <a:effectLst/>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Fill in with site-specific material that meets or exceeds FCX-13 and FCX-21</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Approved and completed variance form must be kept on file with an SOP or other work procedure established for future action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An engineer or other qualified individual must review the work to be performed, provide justification for the exemption, and give alternate safety controls to minimize or eliminate the risks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Check with your site Health and Safety Department for further information</a:t>
            </a:r>
            <a:endParaRPr lang="en-US" dirty="0" smtClean="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51</a:t>
            </a:fld>
            <a:endParaRPr lang="en-US" dirty="0"/>
          </a:p>
        </p:txBody>
      </p:sp>
    </p:spTree>
    <p:extLst>
      <p:ext uri="{BB962C8B-B14F-4D97-AF65-F5344CB8AC3E}">
        <p14:creationId xmlns:p14="http://schemas.microsoft.com/office/powerpoint/2010/main" val="2168126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39</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Approximately 10 minutes</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Materials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Student Guide, page</a:t>
            </a:r>
            <a:r>
              <a:rPr lang="en-US" sz="1200" kern="1200" baseline="0" dirty="0" smtClean="0">
                <a:solidFill>
                  <a:schemeClr val="tx1"/>
                </a:solidFill>
                <a:effectLst/>
                <a:latin typeface="+mn-lt"/>
                <a:ea typeface="+mn-ea"/>
                <a:cs typeface="+mn-cs"/>
              </a:rPr>
              <a:t> 39</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Job Title cards (1 of each job title per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Scenario cards (1 copy per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Blue Stake Policy</a:t>
            </a:r>
          </a:p>
          <a:p>
            <a:r>
              <a:rPr lang="en-US"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Purpose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activity has students review content presented throughout the course.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Students form groups of three.</a:t>
            </a:r>
          </a:p>
          <a:p>
            <a:pPr marL="228600" lvl="0" indent="-228600">
              <a:buFont typeface="+mj-lt"/>
              <a:buAutoNum type="arabicPeriod"/>
            </a:pPr>
            <a:r>
              <a:rPr lang="en-US" sz="1200" kern="1200" dirty="0" smtClean="0">
                <a:solidFill>
                  <a:schemeClr val="tx1"/>
                </a:solidFill>
                <a:effectLst/>
                <a:latin typeface="+mn-lt"/>
                <a:ea typeface="+mn-ea"/>
                <a:cs typeface="+mn-cs"/>
              </a:rPr>
              <a:t>Give each group member a different job title card (or just tell them their roles).</a:t>
            </a:r>
          </a:p>
          <a:p>
            <a:pPr marL="228600" lvl="0" indent="-228600">
              <a:buFont typeface="+mj-lt"/>
              <a:buAutoNum type="arabicPeriod"/>
            </a:pPr>
            <a:r>
              <a:rPr lang="en-US" sz="1200" kern="1200" dirty="0" smtClean="0">
                <a:solidFill>
                  <a:schemeClr val="tx1"/>
                </a:solidFill>
                <a:effectLst/>
                <a:latin typeface="+mn-lt"/>
                <a:ea typeface="+mn-ea"/>
                <a:cs typeface="+mn-cs"/>
              </a:rPr>
              <a:t>Explain that you (the facilitator) will be the Representative.</a:t>
            </a:r>
          </a:p>
          <a:p>
            <a:pPr marL="228600" lvl="0" indent="-228600">
              <a:buFont typeface="+mj-lt"/>
              <a:buAutoNum type="arabicPeriod"/>
            </a:pPr>
            <a:r>
              <a:rPr lang="en-US" sz="1200" kern="1200" dirty="0" smtClean="0">
                <a:solidFill>
                  <a:schemeClr val="tx1"/>
                </a:solidFill>
                <a:effectLst/>
                <a:latin typeface="+mn-lt"/>
                <a:ea typeface="+mn-ea"/>
                <a:cs typeface="+mn-cs"/>
              </a:rPr>
              <a:t>Give each group a scenario card.</a:t>
            </a:r>
          </a:p>
          <a:p>
            <a:pPr marL="228600" lvl="0" indent="-228600">
              <a:buFont typeface="+mj-lt"/>
              <a:buAutoNum type="arabicPeriod"/>
            </a:pPr>
            <a:r>
              <a:rPr lang="en-US" sz="1200" kern="1200" dirty="0" smtClean="0">
                <a:solidFill>
                  <a:schemeClr val="tx1"/>
                </a:solidFill>
                <a:effectLst/>
                <a:latin typeface="+mn-lt"/>
                <a:ea typeface="+mn-ea"/>
                <a:cs typeface="+mn-cs"/>
              </a:rPr>
              <a:t>Groups read their scenario.</a:t>
            </a:r>
          </a:p>
          <a:p>
            <a:pPr marL="228600" lvl="0" indent="-228600">
              <a:buFont typeface="+mj-lt"/>
              <a:buAutoNum type="arabicPeriod"/>
            </a:pPr>
            <a:r>
              <a:rPr lang="en-US" sz="1200" kern="1200" dirty="0" smtClean="0">
                <a:solidFill>
                  <a:schemeClr val="tx1"/>
                </a:solidFill>
                <a:effectLst/>
                <a:latin typeface="+mn-lt"/>
                <a:ea typeface="+mn-ea"/>
                <a:cs typeface="+mn-cs"/>
              </a:rPr>
              <a:t>Using the Blue Stake Policy and speaking from the view point of their job title, students discuss with their group how to complete their scenario safely.</a:t>
            </a:r>
          </a:p>
          <a:p>
            <a:pPr marL="228600" lvl="0" indent="-228600">
              <a:buFont typeface="+mj-lt"/>
              <a:buAutoNum type="arabicPeriod"/>
            </a:pPr>
            <a:r>
              <a:rPr lang="en-US" sz="1200" kern="1200" dirty="0" smtClean="0">
                <a:solidFill>
                  <a:schemeClr val="tx1"/>
                </a:solidFill>
                <a:effectLst/>
                <a:latin typeface="+mn-lt"/>
                <a:ea typeface="+mn-ea"/>
                <a:cs typeface="+mn-cs"/>
              </a:rPr>
              <a:t>Students write their plan and all responsibilities of their job role from in the SG.</a:t>
            </a:r>
          </a:p>
          <a:p>
            <a:pPr marL="228600" lvl="0" indent="-228600">
              <a:buFont typeface="+mj-lt"/>
              <a:buAutoNum type="arabicPeriod"/>
            </a:pPr>
            <a:r>
              <a:rPr lang="en-US" sz="1200" kern="1200" dirty="0" smtClean="0">
                <a:solidFill>
                  <a:schemeClr val="tx1"/>
                </a:solidFill>
                <a:effectLst/>
                <a:latin typeface="+mn-lt"/>
                <a:ea typeface="+mn-ea"/>
                <a:cs typeface="+mn-cs"/>
              </a:rPr>
              <a:t>Groups complete the permit at the back of the policy.</a:t>
            </a:r>
          </a:p>
          <a:p>
            <a:pPr marL="228600" lvl="0" indent="-228600">
              <a:buFont typeface="+mj-lt"/>
              <a:buAutoNum type="arabicPeriod"/>
            </a:pPr>
            <a:r>
              <a:rPr lang="en-US" dirty="0" smtClean="0">
                <a:effectLst/>
              </a:rPr>
              <a:t>Give the students about 10 minutes to finish everything.</a:t>
            </a:r>
          </a:p>
          <a:p>
            <a:pPr marL="228600" lvl="0" indent="-228600">
              <a:buFont typeface="+mj-lt"/>
              <a:buAutoNum type="arabicPeriod"/>
            </a:pPr>
            <a:r>
              <a:rPr lang="en-US" sz="1200" kern="1200" dirty="0" smtClean="0">
                <a:solidFill>
                  <a:schemeClr val="tx1"/>
                </a:solidFill>
                <a:effectLst/>
                <a:latin typeface="+mn-lt"/>
                <a:ea typeface="+mn-ea"/>
                <a:cs typeface="+mn-cs"/>
              </a:rPr>
              <a:t>Students give the completed permit to the Representative (you, the facilitator).</a:t>
            </a:r>
          </a:p>
          <a:p>
            <a:pPr marL="228600" lvl="0" indent="-228600">
              <a:buFont typeface="+mj-lt"/>
              <a:buAutoNum type="arabicPeriod"/>
            </a:pPr>
            <a:r>
              <a:rPr lang="en-US" sz="1200" kern="1200" dirty="0" smtClean="0">
                <a:solidFill>
                  <a:schemeClr val="tx1"/>
                </a:solidFill>
                <a:effectLst/>
                <a:latin typeface="+mn-lt"/>
                <a:ea typeface="+mn-ea"/>
                <a:cs typeface="+mn-cs"/>
              </a:rPr>
              <a:t>Groups share their scenario and plan with the class.</a:t>
            </a:r>
          </a:p>
          <a:p>
            <a:pPr marL="228600" lvl="0" indent="-228600">
              <a:buFont typeface="+mj-lt"/>
              <a:buAutoNum type="arabicPeriod"/>
            </a:pPr>
            <a:r>
              <a:rPr lang="en-US" sz="1200" kern="1200" dirty="0" smtClean="0">
                <a:solidFill>
                  <a:schemeClr val="tx1"/>
                </a:solidFill>
                <a:effectLst/>
                <a:latin typeface="+mn-lt"/>
                <a:ea typeface="+mn-ea"/>
                <a:cs typeface="+mn-cs"/>
              </a:rPr>
              <a:t>If students miss something important, discuss what they are missing.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Possible Answers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scenarios have variations of these answers, but students may have more information. Adjust to fit your site-specific procedures as needed.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Requestor</a:t>
            </a:r>
          </a:p>
          <a:p>
            <a:pPr marL="685800" lvl="1" indent="-228600">
              <a:buFont typeface="+mj-lt"/>
              <a:buAutoNum type="arabicPeriod"/>
            </a:pPr>
            <a:r>
              <a:rPr lang="en-US" sz="1200" kern="1200" dirty="0" smtClean="0">
                <a:solidFill>
                  <a:schemeClr val="tx1"/>
                </a:solidFill>
                <a:effectLst/>
                <a:latin typeface="+mn-lt"/>
                <a:ea typeface="+mn-ea"/>
                <a:cs typeface="+mn-cs"/>
              </a:rPr>
              <a:t>Submit MOC and wait for approval</a:t>
            </a:r>
          </a:p>
          <a:p>
            <a:pPr marL="685800" lvl="1" indent="-228600">
              <a:buFont typeface="+mj-lt"/>
              <a:buAutoNum type="arabicPeriod"/>
            </a:pPr>
            <a:r>
              <a:rPr lang="en-US" sz="1200" kern="1200" dirty="0" smtClean="0">
                <a:solidFill>
                  <a:schemeClr val="tx1"/>
                </a:solidFill>
                <a:effectLst/>
                <a:latin typeface="+mn-lt"/>
                <a:ea typeface="+mn-ea"/>
                <a:cs typeface="+mn-cs"/>
              </a:rPr>
              <a:t>Delineate area</a:t>
            </a:r>
          </a:p>
          <a:p>
            <a:pPr marL="685800" lvl="1" indent="-228600">
              <a:buFont typeface="+mj-lt"/>
              <a:buAutoNum type="arabicPeriod"/>
            </a:pPr>
            <a:r>
              <a:rPr lang="en-US" sz="1200" kern="1200" dirty="0" smtClean="0">
                <a:solidFill>
                  <a:schemeClr val="tx1"/>
                </a:solidFill>
                <a:effectLst/>
                <a:latin typeface="+mn-lt"/>
                <a:ea typeface="+mn-ea"/>
                <a:cs typeface="+mn-cs"/>
              </a:rPr>
              <a:t>Submit Blue Stake request and wait for completed Blue Stake Permit</a:t>
            </a:r>
          </a:p>
          <a:p>
            <a:pPr marL="685800" lvl="1" indent="-228600">
              <a:buFont typeface="+mj-lt"/>
              <a:buAutoNum type="arabicPeriod"/>
            </a:pPr>
            <a:r>
              <a:rPr lang="en-US" sz="1200" kern="1200" dirty="0" smtClean="0">
                <a:solidFill>
                  <a:schemeClr val="tx1"/>
                </a:solidFill>
                <a:effectLst/>
                <a:latin typeface="+mn-lt"/>
                <a:ea typeface="+mn-ea"/>
                <a:cs typeface="+mn-cs"/>
              </a:rPr>
              <a:t>Invite Supervisor (</a:t>
            </a:r>
            <a:r>
              <a:rPr lang="en-US" sz="1200" kern="1200" smtClean="0">
                <a:solidFill>
                  <a:schemeClr val="tx1"/>
                </a:solidFill>
                <a:effectLst/>
                <a:latin typeface="+mn-lt"/>
                <a:ea typeface="+mn-ea"/>
                <a:cs typeface="+mn-cs"/>
              </a:rPr>
              <a:t>or </a:t>
            </a:r>
            <a:r>
              <a:rPr lang="en-US" sz="1200" kern="1200" baseline="0" smtClean="0">
                <a:solidFill>
                  <a:schemeClr val="tx1"/>
                </a:solidFill>
                <a:effectLst/>
                <a:latin typeface="+mn-lt"/>
                <a:ea typeface="+mn-ea"/>
                <a:cs typeface="+mn-cs"/>
              </a:rPr>
              <a:t>designee</a:t>
            </a:r>
            <a:r>
              <a:rPr lang="en-US"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Representative, and Operators and run planning meeting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Manager, Superintendent, Supervisor</a:t>
            </a:r>
          </a:p>
          <a:p>
            <a:pPr marL="685800" lvl="1" indent="-228600">
              <a:buFont typeface="+mj-lt"/>
              <a:buAutoNum type="arabicPeriod"/>
            </a:pPr>
            <a:r>
              <a:rPr lang="en-US" sz="1200" kern="1200" dirty="0" smtClean="0">
                <a:solidFill>
                  <a:schemeClr val="tx1"/>
                </a:solidFill>
                <a:effectLst/>
                <a:latin typeface="+mn-lt"/>
                <a:ea typeface="+mn-ea"/>
                <a:cs typeface="+mn-cs"/>
              </a:rPr>
              <a:t>Assign Project Manager</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Attend and participate in Planning Meeting</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Supervise work being completed</a:t>
            </a:r>
            <a:endParaRPr lang="en-US" sz="1100" kern="1200" dirty="0" smtClean="0">
              <a:solidFill>
                <a:schemeClr val="tx1"/>
              </a:solidFill>
              <a:effectLst/>
              <a:latin typeface="+mn-lt"/>
              <a:ea typeface="+mn-ea"/>
              <a:cs typeface="+mn-cs"/>
            </a:endParaRPr>
          </a:p>
          <a:p>
            <a:pPr marL="685800" lvl="1" indent="-228600">
              <a:buFont typeface="+mj-lt"/>
              <a:buAutoNum type="arabicPeriod"/>
            </a:pPr>
            <a:r>
              <a:rPr lang="en-US" sz="1200" kern="1200" dirty="0" smtClean="0">
                <a:solidFill>
                  <a:schemeClr val="tx1"/>
                </a:solidFill>
                <a:effectLst/>
                <a:latin typeface="+mn-lt"/>
                <a:ea typeface="+mn-ea"/>
                <a:cs typeface="+mn-cs"/>
              </a:rPr>
              <a:t>Provide assistance if needed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Operator</a:t>
            </a:r>
          </a:p>
          <a:p>
            <a:pPr marL="685800" lvl="1" indent="-228600">
              <a:buFont typeface="+mj-lt"/>
              <a:buAutoNum type="arabicPeriod"/>
            </a:pPr>
            <a:r>
              <a:rPr lang="en-US" sz="1200" kern="1200" dirty="0" smtClean="0">
                <a:solidFill>
                  <a:schemeClr val="tx1"/>
                </a:solidFill>
                <a:effectLst/>
                <a:latin typeface="+mn-lt"/>
                <a:ea typeface="+mn-ea"/>
                <a:cs typeface="+mn-cs"/>
              </a:rPr>
              <a:t>Attend Planning Meeting and participate</a:t>
            </a:r>
          </a:p>
          <a:p>
            <a:pPr marL="685800" lvl="1" indent="-228600">
              <a:buFont typeface="+mj-lt"/>
              <a:buAutoNum type="arabicPeriod"/>
            </a:pPr>
            <a:r>
              <a:rPr lang="en-US" sz="1200" kern="1200" dirty="0" smtClean="0">
                <a:solidFill>
                  <a:schemeClr val="tx1"/>
                </a:solidFill>
                <a:effectLst/>
                <a:latin typeface="+mn-lt"/>
                <a:ea typeface="+mn-ea"/>
                <a:cs typeface="+mn-cs"/>
              </a:rPr>
              <a:t>Complete Workplace Exam and JSA</a:t>
            </a:r>
          </a:p>
          <a:p>
            <a:pPr marL="685800" lvl="1" indent="-228600">
              <a:buFont typeface="+mj-lt"/>
              <a:buAutoNum type="arabicPeriod"/>
            </a:pPr>
            <a:r>
              <a:rPr lang="en-US" sz="1200" kern="1200" dirty="0" smtClean="0">
                <a:solidFill>
                  <a:schemeClr val="tx1"/>
                </a:solidFill>
                <a:effectLst/>
                <a:latin typeface="+mn-lt"/>
                <a:ea typeface="+mn-ea"/>
                <a:cs typeface="+mn-cs"/>
              </a:rPr>
              <a:t>Bring all necessary tools and equipment to the area</a:t>
            </a:r>
          </a:p>
          <a:p>
            <a:pPr marL="685800" lvl="1" indent="-228600">
              <a:buFont typeface="+mj-lt"/>
              <a:buAutoNum type="arabicPeriod"/>
            </a:pPr>
            <a:r>
              <a:rPr lang="en-US" sz="1200" kern="1200" dirty="0" smtClean="0">
                <a:solidFill>
                  <a:schemeClr val="tx1"/>
                </a:solidFill>
                <a:effectLst/>
                <a:latin typeface="+mn-lt"/>
                <a:ea typeface="+mn-ea"/>
                <a:cs typeface="+mn-cs"/>
              </a:rPr>
              <a:t>Follow the steps of the job in the safest way possible</a:t>
            </a:r>
          </a:p>
          <a:p>
            <a:pPr marL="685800" lvl="1" indent="-228600">
              <a:buFont typeface="+mj-lt"/>
              <a:buAutoNum type="arabicPeriod"/>
            </a:pPr>
            <a:r>
              <a:rPr lang="en-US" sz="1200" kern="1200" dirty="0" smtClean="0">
                <a:solidFill>
                  <a:schemeClr val="tx1"/>
                </a:solidFill>
                <a:effectLst/>
                <a:latin typeface="+mn-lt"/>
                <a:ea typeface="+mn-ea"/>
                <a:cs typeface="+mn-cs"/>
              </a:rPr>
              <a:t>Communicate with others and stop the job if anything seems dangerous or missing</a:t>
            </a:r>
          </a:p>
          <a:p>
            <a:pPr marL="685800" lvl="1" indent="-228600">
              <a:buFont typeface="+mj-lt"/>
              <a:buAutoNum type="arabicPeriod"/>
            </a:pPr>
            <a:r>
              <a:rPr lang="en-US" sz="1200" kern="1200" dirty="0" smtClean="0">
                <a:solidFill>
                  <a:schemeClr val="tx1"/>
                </a:solidFill>
                <a:effectLst/>
                <a:latin typeface="+mn-lt"/>
                <a:ea typeface="+mn-ea"/>
                <a:cs typeface="+mn-cs"/>
              </a:rPr>
              <a:t>Call Representative and Project Manager for assistance if we need to stop the job</a:t>
            </a:r>
          </a:p>
        </p:txBody>
      </p:sp>
      <p:sp>
        <p:nvSpPr>
          <p:cNvPr id="4" name="Slide Number Placeholder 3"/>
          <p:cNvSpPr>
            <a:spLocks noGrp="1"/>
          </p:cNvSpPr>
          <p:nvPr>
            <p:ph type="sldNum" sz="quarter" idx="10"/>
          </p:nvPr>
        </p:nvSpPr>
        <p:spPr/>
        <p:txBody>
          <a:bodyPr/>
          <a:lstStyle/>
          <a:p>
            <a:fld id="{3F8FCD5C-19B0-4F7A-B49D-975DBE93C182}" type="slidenum">
              <a:rPr lang="en-US" smtClean="0"/>
              <a:t>52</a:t>
            </a:fld>
            <a:endParaRPr lang="en-US" dirty="0"/>
          </a:p>
        </p:txBody>
      </p:sp>
    </p:spTree>
    <p:extLst>
      <p:ext uri="{BB962C8B-B14F-4D97-AF65-F5344CB8AC3E}">
        <p14:creationId xmlns:p14="http://schemas.microsoft.com/office/powerpoint/2010/main" val="3857612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baseline="0" dirty="0" smtClean="0"/>
              <a:t> N/A</a:t>
            </a:r>
          </a:p>
          <a:p>
            <a:endParaRPr lang="en-US" dirty="0" smtClean="0"/>
          </a:p>
          <a:p>
            <a:r>
              <a:rPr lang="en-US" b="1" dirty="0" smtClean="0"/>
              <a:t>Instruction</a:t>
            </a:r>
          </a:p>
          <a:p>
            <a:pPr marL="171450" indent="-171450">
              <a:buFont typeface="Arial" panose="020B0604020202020204" pitchFamily="34" charset="0"/>
              <a:buChar char="•"/>
            </a:pPr>
            <a:r>
              <a:rPr lang="en-US" sz="1200" b="0" i="0" dirty="0" smtClean="0">
                <a:latin typeface="+mn-lt"/>
              </a:rPr>
              <a:t>Discuss</a:t>
            </a:r>
            <a:r>
              <a:rPr lang="en-US" sz="1200" b="0" i="0" baseline="0" dirty="0" smtClean="0">
                <a:latin typeface="+mn-lt"/>
              </a:rPr>
              <a:t> questions on the slide</a:t>
            </a:r>
          </a:p>
          <a:p>
            <a:pPr marL="171450" indent="-171450">
              <a:buFont typeface="Arial" panose="020B0604020202020204" pitchFamily="34" charset="0"/>
              <a:buChar char="•"/>
            </a:pPr>
            <a:r>
              <a:rPr lang="en-US" sz="1200" b="0" i="0" baseline="0" dirty="0" smtClean="0">
                <a:latin typeface="+mn-lt"/>
              </a:rPr>
              <a:t>Update quote chart</a:t>
            </a:r>
          </a:p>
          <a:p>
            <a:pPr marL="171450" indent="-171450">
              <a:buFont typeface="Arial" panose="020B0604020202020204" pitchFamily="34" charset="0"/>
              <a:buChar char="•"/>
            </a:pPr>
            <a:r>
              <a:rPr lang="en-US" sz="1200" b="0" i="0" baseline="0" dirty="0" smtClean="0">
                <a:latin typeface="+mn-lt"/>
              </a:rPr>
              <a:t>Update roles and responsibilities charts</a:t>
            </a:r>
            <a:endParaRPr lang="en-US" sz="1200" b="0" i="0" dirty="0" smtClean="0">
              <a:latin typeface="+mn-l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53</a:t>
            </a:fld>
            <a:endParaRPr lang="en-US"/>
          </a:p>
        </p:txBody>
      </p:sp>
    </p:spTree>
    <p:extLst>
      <p:ext uri="{BB962C8B-B14F-4D97-AF65-F5344CB8AC3E}">
        <p14:creationId xmlns:p14="http://schemas.microsoft.com/office/powerpoint/2010/main" val="1563723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41</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Pass out certificates, if this is your site’s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Serious consequences can result for those who do not follow Freeport-McMoRan’s Blue Stake Policy, including potential termination of employment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More importantly, a violation could lead to death or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health and safety of FMI Employees is a company core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“Production and costs are critical to the well-being of the company, but these considerations must never take precedence over safety, employee health, or protection of the environment” (FCX Safety and Health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you have further questions about this process, please contact a Blue Stake Representative, a Health and Safety professional, or your supervisor</a:t>
            </a:r>
          </a:p>
        </p:txBody>
      </p:sp>
      <p:sp>
        <p:nvSpPr>
          <p:cNvPr id="4" name="Slide Number Placeholder 3"/>
          <p:cNvSpPr>
            <a:spLocks noGrp="1"/>
          </p:cNvSpPr>
          <p:nvPr>
            <p:ph type="sldNum" sz="quarter" idx="10"/>
          </p:nvPr>
        </p:nvSpPr>
        <p:spPr/>
        <p:txBody>
          <a:bodyPr/>
          <a:lstStyle/>
          <a:p>
            <a:fld id="{3F8FCD5C-19B0-4F7A-B49D-975DBE93C182}" type="slidenum">
              <a:rPr lang="en-US" smtClean="0"/>
              <a:t>54</a:t>
            </a:fld>
            <a:endParaRPr lang="en-US" dirty="0"/>
          </a:p>
        </p:txBody>
      </p:sp>
    </p:spTree>
    <p:extLst>
      <p:ext uri="{BB962C8B-B14F-4D97-AF65-F5344CB8AC3E}">
        <p14:creationId xmlns:p14="http://schemas.microsoft.com/office/powerpoint/2010/main" val="2737457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roles and responsibilities charts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Add anything that needs to be added</a:t>
            </a:r>
            <a:endParaRPr lang="en-US" dirty="0" smtClean="0">
              <a:effectLst/>
            </a:endParaRPr>
          </a:p>
          <a:p>
            <a:pPr marL="171450" lvl="0" indent="-171450">
              <a:buFont typeface="Arial" panose="020B0604020202020204" pitchFamily="34" charset="0"/>
              <a:buChar char="•"/>
            </a:pPr>
            <a:r>
              <a:rPr lang="en-US" dirty="0" smtClean="0">
                <a:effectLst/>
              </a:rPr>
              <a:t>Ask if anyone has further thoughts about the</a:t>
            </a:r>
            <a:r>
              <a:rPr lang="en-US" baseline="0" dirty="0" smtClean="0">
                <a:effectLst/>
              </a:rPr>
              <a:t> safety</a:t>
            </a:r>
            <a:r>
              <a:rPr lang="en-US" dirty="0" smtClean="0">
                <a:effectLst/>
              </a:rPr>
              <a:t> quote now</a:t>
            </a:r>
          </a:p>
          <a:p>
            <a:pPr marL="171450" lvl="0" indent="-171450">
              <a:buFont typeface="Arial" panose="020B0604020202020204" pitchFamily="34" charset="0"/>
              <a:buChar char="•"/>
            </a:pPr>
            <a:r>
              <a:rPr lang="en-US" dirty="0" smtClean="0">
                <a:effectLst/>
              </a:rPr>
              <a:t>Add anything to the chart hat needs to be added</a:t>
            </a:r>
          </a:p>
          <a:p>
            <a:pPr marL="171450" lvl="0" indent="-171450">
              <a:buFont typeface="Arial" panose="020B0604020202020204" pitchFamily="34" charset="0"/>
              <a:buChar char="•"/>
            </a:pPr>
            <a:r>
              <a:rPr lang="en-US" dirty="0" smtClean="0">
                <a:effectLst/>
              </a:rPr>
              <a:t>Challenge them to make safety a priority by planning out their work</a:t>
            </a:r>
          </a:p>
          <a:p>
            <a:pPr marL="171450" lvl="0" indent="-171450">
              <a:buFont typeface="Arial" panose="020B0604020202020204" pitchFamily="34" charset="0"/>
              <a:buChar char="•"/>
            </a:pPr>
            <a:r>
              <a:rPr lang="en-US" dirty="0" smtClean="0">
                <a:effectLst/>
              </a:rPr>
              <a:t>There is </a:t>
            </a:r>
            <a:r>
              <a:rPr lang="en-US" b="0" i="0" dirty="0" smtClean="0">
                <a:effectLst/>
              </a:rPr>
              <a:t>nothing</a:t>
            </a:r>
            <a:r>
              <a:rPr lang="en-US" dirty="0" smtClean="0">
                <a:effectLst/>
              </a:rPr>
              <a:t> you do that is worth someone getting hurt or dying over</a:t>
            </a:r>
          </a:p>
          <a:p>
            <a:pPr marL="171450" lvl="0" indent="-171450">
              <a:buFont typeface="Arial" panose="020B0604020202020204" pitchFamily="34" charset="0"/>
              <a:buChar char="•"/>
            </a:pPr>
            <a:r>
              <a:rPr lang="en-US" dirty="0" smtClean="0">
                <a:effectLst/>
              </a:rPr>
              <a:t>You</a:t>
            </a:r>
            <a:r>
              <a:rPr lang="en-US" baseline="0" dirty="0" smtClean="0">
                <a:effectLst/>
              </a:rPr>
              <a:t> m</a:t>
            </a:r>
            <a:r>
              <a:rPr lang="en-US" dirty="0" smtClean="0">
                <a:effectLst/>
              </a:rPr>
              <a:t>ust plan jobs and execute them as safely as possible</a:t>
            </a:r>
          </a:p>
          <a:p>
            <a:pPr marL="171450" lvl="0" indent="-171450">
              <a:buFont typeface="Arial" panose="020B0604020202020204" pitchFamily="34" charset="0"/>
              <a:buChar char="•"/>
            </a:pPr>
            <a:r>
              <a:rPr lang="en-US" dirty="0" smtClean="0">
                <a:effectLst/>
              </a:rPr>
              <a:t>Connect the Blue Stake policy</a:t>
            </a:r>
            <a:r>
              <a:rPr lang="en-US" baseline="0" dirty="0" smtClean="0">
                <a:effectLst/>
              </a:rPr>
              <a:t> to the quote</a:t>
            </a:r>
            <a:endParaRPr lang="en-US" dirty="0" smtClean="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55</a:t>
            </a:fld>
            <a:endParaRPr lang="en-US" dirty="0"/>
          </a:p>
        </p:txBody>
      </p:sp>
    </p:spTree>
    <p:extLst>
      <p:ext uri="{BB962C8B-B14F-4D97-AF65-F5344CB8AC3E}">
        <p14:creationId xmlns:p14="http://schemas.microsoft.com/office/powerpoint/2010/main" val="419732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dirty="0" smtClean="0"/>
              <a:t> N/A</a:t>
            </a:r>
            <a:endParaRPr lang="en-US" b="0" dirty="0" smtClean="0"/>
          </a:p>
          <a:p>
            <a:endParaRPr lang="en-US" b="0" dirty="0" smtClean="0"/>
          </a:p>
          <a:p>
            <a:r>
              <a:rPr lang="en-US" b="1" dirty="0" smtClean="0"/>
              <a:t>Instruction</a:t>
            </a:r>
            <a:endParaRPr lang="en-US" b="0" dirty="0" smtClean="0"/>
          </a:p>
          <a:p>
            <a:pPr marL="171450" indent="-171450">
              <a:buFont typeface="Arial" panose="020B0604020202020204" pitchFamily="34" charset="0"/>
              <a:buChar char="•"/>
            </a:pPr>
            <a:r>
              <a:rPr lang="en-US" b="0" dirty="0" smtClean="0"/>
              <a:t>As the objectives for each module are reviewed, discuss the students’ lingering questions, comments, or concerns</a:t>
            </a:r>
          </a:p>
          <a:p>
            <a:pPr marL="171450" indent="-171450">
              <a:buFont typeface="Arial" panose="020B0604020202020204" pitchFamily="34" charset="0"/>
              <a:buChar char="•"/>
            </a:pPr>
            <a:r>
              <a:rPr lang="en-US" b="0" dirty="0" smtClean="0"/>
              <a:t>Module 1: Definitions and Explanations</a:t>
            </a:r>
          </a:p>
          <a:p>
            <a:pPr marL="628650" lvl="1" indent="-171450">
              <a:buFont typeface="Arial" panose="020B0604020202020204" pitchFamily="34" charset="0"/>
              <a:buChar char="•"/>
            </a:pPr>
            <a:r>
              <a:rPr lang="en-US" sz="2000" dirty="0" smtClean="0"/>
              <a:t>Explain the purpose and process of hazard recognition</a:t>
            </a:r>
          </a:p>
          <a:p>
            <a:pPr marL="628650" lvl="1" indent="-171450">
              <a:buFont typeface="Arial" panose="020B0604020202020204" pitchFamily="34" charset="0"/>
              <a:buChar char="•"/>
            </a:pPr>
            <a:r>
              <a:rPr lang="en-US" sz="2000" dirty="0" smtClean="0"/>
              <a:t>Explain the purpose of the Blue Stake Policy</a:t>
            </a:r>
          </a:p>
          <a:p>
            <a:pPr marL="171450" indent="-171450">
              <a:buFont typeface="Arial" panose="020B0604020202020204" pitchFamily="34" charset="0"/>
              <a:buChar char="•"/>
            </a:pPr>
            <a:r>
              <a:rPr lang="en-US" b="0" dirty="0" smtClean="0"/>
              <a:t>Module 2: Permit Process</a:t>
            </a:r>
          </a:p>
          <a:p>
            <a:pPr marL="628650" lvl="1" indent="-171450">
              <a:buFont typeface="Arial" panose="020B0604020202020204" pitchFamily="34" charset="0"/>
              <a:buChar char="•"/>
            </a:pPr>
            <a:r>
              <a:rPr lang="en-US" sz="1200" dirty="0" smtClean="0"/>
              <a:t>Define the roles and responsibilities of all Blue Stake process participants</a:t>
            </a:r>
          </a:p>
          <a:p>
            <a:pPr marL="628650" lvl="1" indent="-171450">
              <a:buFont typeface="Arial" panose="020B0604020202020204" pitchFamily="34" charset="0"/>
              <a:buChar char="•"/>
            </a:pPr>
            <a:r>
              <a:rPr lang="en-US" sz="1200" dirty="0" smtClean="0"/>
              <a:t>Explain how to begin the request for a Blue Stake Permit</a:t>
            </a:r>
          </a:p>
          <a:p>
            <a:pPr marL="171450" indent="-171450">
              <a:buFont typeface="Arial" panose="020B0604020202020204" pitchFamily="34" charset="0"/>
              <a:buChar char="•"/>
            </a:pPr>
            <a:r>
              <a:rPr lang="en-US" b="0" dirty="0" smtClean="0"/>
              <a:t>Module 3: Permit Specifics</a:t>
            </a:r>
          </a:p>
          <a:p>
            <a:pPr marL="628650" lvl="1" indent="-171450">
              <a:buFont typeface="Arial" panose="020B0604020202020204" pitchFamily="34" charset="0"/>
              <a:buChar char="•"/>
            </a:pPr>
            <a:r>
              <a:rPr lang="en-US" sz="1200" dirty="0" smtClean="0"/>
              <a:t>Describe the basics of excavation requirements as per the Blue Stake Policy</a:t>
            </a:r>
          </a:p>
          <a:p>
            <a:pPr marL="628650" lvl="1" indent="-171450">
              <a:buFont typeface="Arial" panose="020B0604020202020204" pitchFamily="34" charset="0"/>
              <a:buChar char="•"/>
            </a:pPr>
            <a:r>
              <a:rPr lang="en-US" sz="1200" dirty="0" smtClean="0"/>
              <a:t>Describe the basics of floor, roof, ceiling, and wall penetration requirements as per the Blue Stake Policy</a:t>
            </a:r>
          </a:p>
          <a:p>
            <a:pPr marL="171450" indent="-171450">
              <a:buFont typeface="Arial" panose="020B0604020202020204" pitchFamily="34" charset="0"/>
              <a:buChar char="•"/>
            </a:pPr>
            <a:r>
              <a:rPr lang="en-US" b="0" dirty="0" smtClean="0"/>
              <a:t>Module</a:t>
            </a:r>
            <a:r>
              <a:rPr lang="en-US" b="0" baseline="0" dirty="0" smtClean="0"/>
              <a:t> 4: Permit Exceptions</a:t>
            </a:r>
          </a:p>
          <a:p>
            <a:pPr marL="628650" lvl="1" indent="-171450">
              <a:buFont typeface="Arial" panose="020B0604020202020204" pitchFamily="34" charset="0"/>
              <a:buChar char="•"/>
            </a:pPr>
            <a:r>
              <a:rPr lang="en-US" sz="1200" dirty="0" smtClean="0"/>
              <a:t>Describe what a variance is and when to request one</a:t>
            </a:r>
          </a:p>
          <a:p>
            <a:pPr marL="628650" lvl="1" indent="-171450">
              <a:buFont typeface="Arial" panose="020B0604020202020204" pitchFamily="34" charset="0"/>
              <a:buChar char="•"/>
            </a:pPr>
            <a:r>
              <a:rPr lang="en-US" sz="1200" dirty="0" smtClean="0"/>
              <a:t>Describe what the exemptions are for using the Blue Stake process</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56</a:t>
            </a:fld>
            <a:endParaRPr lang="en-US" dirty="0"/>
          </a:p>
        </p:txBody>
      </p:sp>
    </p:spTree>
    <p:extLst>
      <p:ext uri="{BB962C8B-B14F-4D97-AF65-F5344CB8AC3E}">
        <p14:creationId xmlns:p14="http://schemas.microsoft.com/office/powerpoint/2010/main" val="2050683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a:t>
            </a:r>
            <a:r>
              <a:rPr lang="en-US" b="1" baseline="0" dirty="0" smtClean="0"/>
              <a:t> </a:t>
            </a:r>
            <a:r>
              <a:rPr lang="en-US" b="1" baseline="0" dirty="0" err="1" smtClean="0"/>
              <a:t>pg</a:t>
            </a:r>
            <a:r>
              <a:rPr lang="en-US" b="1" baseline="0" dirty="0" smtClean="0"/>
              <a:t> 51</a:t>
            </a:r>
          </a:p>
          <a:p>
            <a:endParaRPr lang="en-US" b="1" baseline="0" dirty="0" smtClean="0"/>
          </a:p>
          <a:p>
            <a:r>
              <a:rPr lang="en-US" b="1" baseline="0" dirty="0" smtClean="0"/>
              <a:t>Instruction</a:t>
            </a:r>
            <a:endParaRPr lang="en-US" b="0" baseline="0" dirty="0" smtClean="0"/>
          </a:p>
          <a:p>
            <a:pPr marL="171450" indent="-171450">
              <a:buFont typeface="Arial" panose="020B0604020202020204" pitchFamily="34" charset="0"/>
              <a:buChar char="•"/>
            </a:pPr>
            <a:r>
              <a:rPr lang="en-US" b="0" baseline="0" dirty="0" smtClean="0"/>
              <a:t>Students complete the Student Course Evaluation (in SG)</a:t>
            </a:r>
          </a:p>
          <a:p>
            <a:pPr marL="171450" indent="-171450">
              <a:buFont typeface="Arial" panose="020B0604020202020204" pitchFamily="34" charset="0"/>
              <a:buChar char="•"/>
            </a:pPr>
            <a:r>
              <a:rPr lang="en-US" b="0" baseline="0" dirty="0" smtClean="0"/>
              <a:t>Collect and return evaluations (including the Facilitator Course Evaluation in the back of the FG) to the Mine Training Institute according to the directions on the form</a:t>
            </a:r>
          </a:p>
        </p:txBody>
      </p:sp>
      <p:sp>
        <p:nvSpPr>
          <p:cNvPr id="4" name="Slide Number Placeholder 3"/>
          <p:cNvSpPr>
            <a:spLocks noGrp="1"/>
          </p:cNvSpPr>
          <p:nvPr>
            <p:ph type="sldNum" sz="quarter" idx="10"/>
          </p:nvPr>
        </p:nvSpPr>
        <p:spPr/>
        <p:txBody>
          <a:bodyPr/>
          <a:lstStyle/>
          <a:p>
            <a:fld id="{3F8FCD5C-19B0-4F7A-B49D-975DBE93C182}" type="slidenum">
              <a:rPr lang="en-US" smtClean="0"/>
              <a:t>57</a:t>
            </a:fld>
            <a:endParaRPr lang="en-US" dirty="0"/>
          </a:p>
        </p:txBody>
      </p:sp>
    </p:spTree>
    <p:extLst>
      <p:ext uri="{BB962C8B-B14F-4D97-AF65-F5344CB8AC3E}">
        <p14:creationId xmlns:p14="http://schemas.microsoft.com/office/powerpoint/2010/main" val="9163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dirty="0" smtClean="0"/>
              <a:t> v</a:t>
            </a:r>
          </a:p>
          <a:p>
            <a:endParaRPr lang="en-US" b="1" dirty="0" smtClean="0"/>
          </a:p>
          <a:p>
            <a:r>
              <a:rPr lang="en-US" b="1" dirty="0" smtClean="0"/>
              <a:t>Instruction: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over learning objectives for each module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Learning objectives are also located at the beginning of each module </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6</a:t>
            </a:fld>
            <a:endParaRPr lang="en-US" dirty="0"/>
          </a:p>
        </p:txBody>
      </p:sp>
    </p:spTree>
    <p:extLst>
      <p:ext uri="{BB962C8B-B14F-4D97-AF65-F5344CB8AC3E}">
        <p14:creationId xmlns:p14="http://schemas.microsoft.com/office/powerpoint/2010/main" val="1275057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vii</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students why they need to learn about Blue Stake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the chart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hows trends pertaining to Property Damage, Near Miss, and Injury/Illness related to Blue Stake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hows there is still a need to discuss Blue Stake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Blue Stake is a utility locating system</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Course informs employees of the basics of a Blue Stake process so they can understand the necessity of the request and what happens after a Blue Stake request is submitted</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FCX-13 DOHS Policy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Blue Stake request must be made when there will be a penetration of the earth’s surface, floors, roofs, ceilings, and walls of greater than one inch (1”) depth</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Blue Stake process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Begins with request and includes location and marking of all buried/concealed utility lines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Goal – keep all employees safe from concealed dangers when penetrating</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Safety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Without the correct information, operators cannot have a clear picture of the utilities buried within their work boundaries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Correct knowledge and communication allows workers to make sure the proper plans and controls are in place for the execution of a job</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If we blindly dig, we could potentially create a situation where one or more of our employees is not able to return safely home after a job</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Fatal Risk Management</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No Fatal Risks with the act of requesting a Blue Stake; there are Fatal Risks associated with the tasks that require a Blue Stake permit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Consider the environment, any Fatal Risks, and whether the corresponding Critical Controls are in place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Present, accurate, and functioning Critical Controls help keep you from being killed and continuing without them puts you and coworkers at greater risk of severe injury or death</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Personal stories and examples from your work experiences helps student connect to you and the content. This helps them transfer the knowledge to their long-term memory and see the relevancy to their job (i.e. What’s In It For Me?)</a:t>
            </a: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working conditions change, stop the job immediately, reassess the job, and implement controls before continuing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a:t>
            </a:fld>
            <a:endParaRPr lang="en-US" dirty="0"/>
          </a:p>
        </p:txBody>
      </p:sp>
    </p:spTree>
    <p:extLst>
      <p:ext uri="{BB962C8B-B14F-4D97-AF65-F5344CB8AC3E}">
        <p14:creationId xmlns:p14="http://schemas.microsoft.com/office/powerpoint/2010/main" val="151074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SG </a:t>
            </a:r>
            <a:r>
              <a:rPr lang="en-US" sz="1200" b="1" kern="1200" dirty="0" err="1" smtClean="0">
                <a:solidFill>
                  <a:schemeClr val="tx1"/>
                </a:solidFill>
                <a:effectLst/>
                <a:latin typeface="+mn-lt"/>
                <a:ea typeface="+mn-ea"/>
                <a:cs typeface="+mn-cs"/>
              </a:rPr>
              <a:t>pg</a:t>
            </a:r>
            <a:r>
              <a:rPr lang="en-US" sz="1200" b="1" kern="1200" dirty="0" smtClean="0">
                <a:solidFill>
                  <a:schemeClr val="tx1"/>
                </a:solidFill>
                <a:effectLst/>
                <a:latin typeface="+mn-lt"/>
                <a:ea typeface="+mn-ea"/>
                <a:cs typeface="+mn-cs"/>
              </a:rPr>
              <a:t> 3</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Instruction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module informs students about the purpose for hazard recognition, as well as the purpose for having a Blue Stake process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Go over the learning objectives for the module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Upon completion of this module, the students will be able to: </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Explain the purpose and process of hazard recognition</a:t>
            </a:r>
            <a:endParaRPr lang="en-US" sz="1100" kern="120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Explain the purpose of the Blue Stake Policy</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8</a:t>
            </a:fld>
            <a:endParaRPr lang="en-US" dirty="0"/>
          </a:p>
        </p:txBody>
      </p:sp>
    </p:spTree>
    <p:extLst>
      <p:ext uri="{BB962C8B-B14F-4D97-AF65-F5344CB8AC3E}">
        <p14:creationId xmlns:p14="http://schemas.microsoft.com/office/powerpoint/2010/main" val="139953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SG </a:t>
            </a:r>
            <a:r>
              <a:rPr lang="en-US" b="1" dirty="0" err="1" smtClean="0"/>
              <a:t>pg</a:t>
            </a:r>
            <a:r>
              <a:rPr lang="en-US" b="1" dirty="0" smtClean="0"/>
              <a:t> 5</a:t>
            </a:r>
          </a:p>
          <a:p>
            <a:endParaRPr lang="en-US" b="1" dirty="0" smtClean="0"/>
          </a:p>
          <a:p>
            <a:r>
              <a:rPr lang="en-US" b="1" dirty="0" smtClean="0"/>
              <a:t>Instruction</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Discuss the questions on the slide to define hazard recognition</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Definition – identifying all items and situations that can cause someone to receive an injury</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At work, observe the physical space where you work and recognize steps in job tasks that can create hazards or unintended consequences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Discuss hazards in the workplace</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Crews complete adequate hazard assessments at the work site, look for potential hazards while planning a job, implement proper controls, and not skip steps</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Students list examples of hazards they could find in the workplace in their SG</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9</a:t>
            </a:fld>
            <a:endParaRPr lang="en-US" dirty="0"/>
          </a:p>
        </p:txBody>
      </p:sp>
    </p:spTree>
    <p:extLst>
      <p:ext uri="{BB962C8B-B14F-4D97-AF65-F5344CB8AC3E}">
        <p14:creationId xmlns:p14="http://schemas.microsoft.com/office/powerpoint/2010/main" val="2025031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7749"/>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0" y="121920"/>
            <a:ext cx="7315200" cy="1325563"/>
          </a:xfrm>
        </p:spPr>
        <p:txBody>
          <a:bodyPr>
            <a:normAutofit/>
          </a:bodyPr>
          <a:lstStyle>
            <a:lvl1pPr algn="ctr">
              <a:defRPr sz="1800">
                <a:solidFill>
                  <a:srgbClr val="00B0F0"/>
                </a:solidFill>
                <a:latin typeface="Arial Black" panose="020B0A04020102020204" pitchFamily="34" charset="0"/>
              </a:defRPr>
            </a:lvl1pPr>
          </a:lstStyle>
          <a:p>
            <a:r>
              <a:rPr lang="en-US" dirty="0" smtClean="0"/>
              <a:t>SFT FCX1019C</a:t>
            </a:r>
            <a:endParaRPr lang="en-US" dirty="0"/>
          </a:p>
        </p:txBody>
      </p:sp>
      <p:sp>
        <p:nvSpPr>
          <p:cNvPr id="13" name="Picture Placeholder 12"/>
          <p:cNvSpPr>
            <a:spLocks noGrp="1"/>
          </p:cNvSpPr>
          <p:nvPr>
            <p:ph type="pic" sz="quarter" idx="11"/>
          </p:nvPr>
        </p:nvSpPr>
        <p:spPr>
          <a:xfrm>
            <a:off x="1379220" y="2110423"/>
            <a:ext cx="4572000" cy="3657600"/>
          </a:xfrm>
          <a:prstGeom prst="rect">
            <a:avLst/>
          </a:prstGeom>
          <a:solidFill>
            <a:schemeClr val="bg1"/>
          </a:solidFill>
        </p:spPr>
        <p:txBody>
          <a:bodyPr/>
          <a:lstStyle>
            <a:lvl1pPr marL="0" indent="0" algn="ctr">
              <a:buNone/>
              <a:defRPr sz="2000" baseline="0"/>
            </a:lvl1pPr>
          </a:lstStyle>
          <a:p>
            <a:endParaRPr lang="en-US" dirty="0" smtClean="0"/>
          </a:p>
          <a:p>
            <a:endParaRPr lang="en-US" dirty="0" smtClean="0"/>
          </a:p>
          <a:p>
            <a:r>
              <a:rPr lang="en-US" dirty="0" smtClean="0"/>
              <a:t>Insert cover photo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4290" y="660573"/>
            <a:ext cx="1315711" cy="1472912"/>
          </a:xfrm>
          <a:prstGeom prst="rect">
            <a:avLst/>
          </a:prstGeom>
        </p:spPr>
      </p:pic>
      <p:sp>
        <p:nvSpPr>
          <p:cNvPr id="21" name="Text Placeholder 20"/>
          <p:cNvSpPr>
            <a:spLocks noGrp="1"/>
          </p:cNvSpPr>
          <p:nvPr>
            <p:ph type="body" sz="quarter" idx="14" hasCustomPrompt="1"/>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n-US" dirty="0" smtClean="0"/>
              <a:t>VERSION 1 / APRIL 2016</a:t>
            </a:r>
          </a:p>
        </p:txBody>
      </p:sp>
      <p:sp>
        <p:nvSpPr>
          <p:cNvPr id="24" name="Text Placeholder 23"/>
          <p:cNvSpPr>
            <a:spLocks noGrp="1"/>
          </p:cNvSpPr>
          <p:nvPr>
            <p:ph type="body" sz="quarter" idx="15" hasCustomPrompt="1"/>
          </p:nvPr>
        </p:nvSpPr>
        <p:spPr>
          <a:xfrm>
            <a:off x="0" y="1249045"/>
            <a:ext cx="7315200" cy="1463675"/>
          </a:xfrm>
          <a:prstGeom prst="rect">
            <a:avLst/>
          </a:prstGeom>
        </p:spPr>
        <p:txBody>
          <a:bodyPr>
            <a:normAutofit/>
          </a:bodyPr>
          <a:lstStyle>
            <a:lvl1pPr marL="0" indent="0" algn="ctr">
              <a:buFontTx/>
              <a:buNone/>
              <a:defRPr sz="3000" baseline="0">
                <a:solidFill>
                  <a:schemeClr val="bg1"/>
                </a:solidFill>
                <a:latin typeface="Arial Black" panose="020B0A04020102020204" pitchFamily="34" charset="0"/>
              </a:defRPr>
            </a:lvl1pPr>
          </a:lstStyle>
          <a:p>
            <a:pPr lvl="0"/>
            <a:r>
              <a:rPr lang="en-US" dirty="0" smtClean="0"/>
              <a:t>BLUE STAKE</a:t>
            </a:r>
            <a:endParaRPr lang="en-US" dirty="0"/>
          </a:p>
        </p:txBody>
      </p:sp>
      <p:sp>
        <p:nvSpPr>
          <p:cNvPr id="9" name="TextBox 8"/>
          <p:cNvSpPr txBox="1"/>
          <p:nvPr userDrawn="1"/>
        </p:nvSpPr>
        <p:spPr>
          <a:xfrm>
            <a:off x="0" y="6229379"/>
            <a:ext cx="7315200" cy="584775"/>
          </a:xfrm>
          <a:prstGeom prst="rect">
            <a:avLst/>
          </a:prstGeom>
          <a:noFill/>
        </p:spPr>
        <p:txBody>
          <a:bodyPr wrap="square" rtlCol="0">
            <a:spAutoFit/>
          </a:bodyPr>
          <a:lstStyle/>
          <a:p>
            <a:pPr algn="ctr"/>
            <a:r>
              <a:rPr lang="en-US" sz="800" i="0" dirty="0" smtClean="0">
                <a:solidFill>
                  <a:schemeClr val="bg1"/>
                </a:solidFill>
                <a:latin typeface="Arial Black" panose="020B0A04020102020204" pitchFamily="34" charset="0"/>
              </a:rPr>
              <a:t>FOR USE BY FREEPORT-MCMORAN ONLY – DO NOT COPY OR DISTRIBUTE EXTERNALLY.</a:t>
            </a:r>
          </a:p>
          <a:p>
            <a:pPr algn="ctr"/>
            <a:endParaRPr lang="en-US" sz="800" i="0" dirty="0" smtClean="0">
              <a:solidFill>
                <a:schemeClr val="bg1"/>
              </a:solidFill>
              <a:latin typeface="Arial Black" panose="020B0A04020102020204" pitchFamily="34" charset="0"/>
            </a:endParaRPr>
          </a:p>
          <a:p>
            <a:pPr algn="ctr"/>
            <a:endParaRPr lang="en-US" sz="800" i="0" dirty="0" smtClean="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925842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5250180"/>
            <a:ext cx="6236970" cy="815658"/>
          </a:xfrm>
          <a:prstGeom prst="rect">
            <a:avLst/>
          </a:prstGeom>
        </p:spPr>
        <p:txBody>
          <a:bodyPr/>
          <a:lstStyle>
            <a:lvl1pPr marL="0" indent="0">
              <a:spcBef>
                <a:spcPts val="0"/>
              </a:spcBef>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p:txBody>
      </p:sp>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Image</a:t>
            </a:r>
          </a:p>
        </p:txBody>
      </p:sp>
      <p:sp>
        <p:nvSpPr>
          <p:cNvPr id="10" name="Picture Placeholder 6"/>
          <p:cNvSpPr>
            <a:spLocks noGrp="1"/>
          </p:cNvSpPr>
          <p:nvPr>
            <p:ph type="pic" sz="quarter" idx="13"/>
          </p:nvPr>
        </p:nvSpPr>
        <p:spPr>
          <a:xfrm>
            <a:off x="628650" y="1379219"/>
            <a:ext cx="4572000" cy="3627755"/>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82885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Multiple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4853941"/>
            <a:ext cx="6236971" cy="1211898"/>
          </a:xfrm>
          <a:prstGeom prst="rect">
            <a:avLst/>
          </a:prstGeom>
        </p:spPr>
        <p:txBody>
          <a:bodyPr/>
          <a:lstStyle>
            <a:lvl1pPr marL="0" indent="0">
              <a:lnSpc>
                <a:spcPct val="100000"/>
              </a:lnSpc>
              <a:spcBef>
                <a:spcPts val="0"/>
              </a:spcBef>
              <a:spcAft>
                <a:spcPts val="0"/>
              </a:spcAft>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a:p>
            <a:pPr lvl="0"/>
            <a:endParaRPr lang="en-US" dirty="0" smtClean="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144522"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3653643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Multiple Images across margi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4853941"/>
            <a:ext cx="8232982" cy="1211898"/>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marL="0" marR="0" lvl="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a:pPr>
            <a:r>
              <a:rPr lang="en-US" dirty="0" smtClean="0"/>
              <a:t>Title, image and text are ranged left, however occasionally you may need to run text and / or images into the right hand column: Where multiple images need to be seen side by side. You </a:t>
            </a:r>
            <a:r>
              <a:rPr lang="en-US" smtClean="0"/>
              <a:t>should also never </a:t>
            </a:r>
            <a:r>
              <a:rPr lang="en-US" dirty="0" smtClean="0"/>
              <a:t>leave orphans (one single word on the next line). </a:t>
            </a:r>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3" name="Picture Placeholder 6"/>
          <p:cNvSpPr>
            <a:spLocks noGrp="1"/>
          </p:cNvSpPr>
          <p:nvPr>
            <p:ph type="pic" sz="quarter" idx="16"/>
          </p:nvPr>
        </p:nvSpPr>
        <p:spPr>
          <a:xfrm>
            <a:off x="6301311"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464980"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21997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99CC"/>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n-US" dirty="0" smtClean="0"/>
              <a:t>Quiz</a:t>
            </a:r>
            <a:endParaRPr lang="en-US" dirty="0"/>
          </a:p>
        </p:txBody>
      </p:sp>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99CC"/>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11"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Module # Quiz</a:t>
            </a:r>
          </a:p>
        </p:txBody>
      </p:sp>
    </p:spTree>
    <p:extLst>
      <p:ext uri="{BB962C8B-B14F-4D97-AF65-F5344CB8AC3E}">
        <p14:creationId xmlns:p14="http://schemas.microsoft.com/office/powerpoint/2010/main" val="35099903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99CC"/>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18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99CC"/>
              </a:buClr>
              <a:buSzTx/>
              <a:buFont typeface="+mj-lt"/>
              <a:buAutoNum type="arabicPeriod"/>
              <a:tabLst/>
              <a:defRPr sz="18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33394515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lnSpc>
                <a:spcPct val="100000"/>
              </a:lnSpc>
              <a:spcBef>
                <a:spcPts val="600"/>
              </a:spcBef>
              <a:spcAft>
                <a:spcPts val="600"/>
              </a:spcAft>
              <a:buClr>
                <a:srgbClr val="0099CC"/>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800100" indent="-342900">
              <a:lnSpc>
                <a:spcPct val="100000"/>
              </a:lnSpc>
              <a:spcBef>
                <a:spcPts val="600"/>
              </a:spcBef>
              <a:spcAft>
                <a:spcPts val="600"/>
              </a:spcAft>
              <a:buClr>
                <a:srgbClr val="0099CC"/>
              </a:buClr>
              <a:buFont typeface="Arial" panose="020B0604020202020204" pitchFamily="34" charset="0"/>
              <a:buChar char="•"/>
              <a:defRPr sz="24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0"/>
            <a:r>
              <a:rPr lang="en-US" dirty="0" smtClean="0"/>
              <a:t>Level one</a:t>
            </a:r>
          </a:p>
          <a:p>
            <a:pPr lvl="1"/>
            <a:r>
              <a:rPr lang="en-US" dirty="0" smtClean="0"/>
              <a:t>Level two</a:t>
            </a:r>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27200277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6"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0" y="138854"/>
            <a:ext cx="7315200" cy="1325563"/>
          </a:xfrm>
        </p:spPr>
        <p:txBody>
          <a:bodyPr>
            <a:normAutofit/>
          </a:bodyPr>
          <a:lstStyle>
            <a:lvl1pPr algn="ctr">
              <a:defRPr sz="1800">
                <a:solidFill>
                  <a:srgbClr val="00B0F0"/>
                </a:solidFill>
                <a:latin typeface="Arial Black" panose="020B0A04020102020204" pitchFamily="34" charset="0"/>
              </a:defRPr>
            </a:lvl1pPr>
          </a:lstStyle>
          <a:p>
            <a:r>
              <a:rPr lang="en-US" dirty="0" smtClean="0"/>
              <a:t>COURSE CODE</a:t>
            </a:r>
            <a:endParaRPr lang="en-US" dirty="0"/>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endParaRPr lang="en-US" dirty="0" smtClean="0"/>
          </a:p>
          <a:p>
            <a:endParaRPr lang="en-US" dirty="0" smtClean="0"/>
          </a:p>
          <a:p>
            <a:r>
              <a:rPr lang="en-US" dirty="0" smtClean="0"/>
              <a:t>Insert cover photo here</a:t>
            </a:r>
          </a:p>
          <a:p>
            <a:r>
              <a:rPr lang="en-US" dirty="0" smtClean="0"/>
              <a:t>approximately 5” wide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5823" y="660572"/>
            <a:ext cx="1332644" cy="1491869"/>
          </a:xfrm>
          <a:prstGeom prst="rect">
            <a:avLst/>
          </a:prstGeom>
        </p:spPr>
      </p:pic>
      <p:sp>
        <p:nvSpPr>
          <p:cNvPr id="21" name="Text Placeholder 20"/>
          <p:cNvSpPr>
            <a:spLocks noGrp="1"/>
          </p:cNvSpPr>
          <p:nvPr>
            <p:ph type="body" sz="quarter" idx="14" hasCustomPrompt="1"/>
          </p:nvPr>
        </p:nvSpPr>
        <p:spPr>
          <a:xfrm>
            <a:off x="7315200" y="6185535"/>
            <a:ext cx="1828800" cy="672465"/>
          </a:xfrm>
          <a:prstGeom prst="rect">
            <a:avLst/>
          </a:prstGeom>
        </p:spPr>
        <p:txBody>
          <a:bodyPr/>
          <a:lstStyle>
            <a:lvl1pPr marL="0" indent="0" algn="ctr">
              <a:buFontTx/>
              <a:buNone/>
              <a:defRPr sz="700">
                <a:solidFill>
                  <a:srgbClr val="00B0F0"/>
                </a:solidFill>
                <a:latin typeface="Arial Black" panose="020B0A04020102020204" pitchFamily="34" charset="0"/>
              </a:defRPr>
            </a:lvl1pPr>
          </a:lstStyle>
          <a:p>
            <a:pPr lvl="0"/>
            <a:r>
              <a:rPr lang="en-US" dirty="0" smtClean="0"/>
              <a:t>VERSION # / MONTH YEAR</a:t>
            </a:r>
          </a:p>
        </p:txBody>
      </p:sp>
      <p:sp>
        <p:nvSpPr>
          <p:cNvPr id="4" name="Text Placeholder 3"/>
          <p:cNvSpPr>
            <a:spLocks noGrp="1"/>
          </p:cNvSpPr>
          <p:nvPr>
            <p:ph type="body" sz="quarter" idx="18" hasCustomPrompt="1"/>
          </p:nvPr>
        </p:nvSpPr>
        <p:spPr>
          <a:xfrm>
            <a:off x="0" y="1228724"/>
            <a:ext cx="7315200" cy="1209675"/>
          </a:xfrm>
          <a:prstGeom prst="rect">
            <a:avLst/>
          </a:prstGeo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n-US" dirty="0" smtClean="0"/>
              <a:t>COURSE TITLE </a:t>
            </a:r>
          </a:p>
          <a:p>
            <a:pPr lvl="0"/>
            <a:r>
              <a:rPr lang="en-US" dirty="0" smtClean="0"/>
              <a:t>ON TWO LINES</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3" y="6185535"/>
            <a:ext cx="7315834" cy="670618"/>
          </a:xfrm>
          <a:prstGeom prst="rect">
            <a:avLst/>
          </a:prstGeom>
        </p:spPr>
      </p:pic>
    </p:spTree>
    <p:extLst>
      <p:ext uri="{BB962C8B-B14F-4D97-AF65-F5344CB8AC3E}">
        <p14:creationId xmlns:p14="http://schemas.microsoft.com/office/powerpoint/2010/main" val="25182602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a:p>
            <a:endParaRPr lang="en-US" dirty="0"/>
          </a:p>
        </p:txBody>
      </p:sp>
      <p:sp>
        <p:nvSpPr>
          <p:cNvPr id="7" name="Picture Placeholder 6"/>
          <p:cNvSpPr>
            <a:spLocks noGrp="1"/>
          </p:cNvSpPr>
          <p:nvPr>
            <p:ph type="pic" sz="quarter" idx="13"/>
          </p:nvPr>
        </p:nvSpPr>
        <p:spPr>
          <a:xfrm>
            <a:off x="7326086" y="0"/>
            <a:ext cx="1839684" cy="6858000"/>
          </a:xfrm>
          <a:prstGeom prst="rect">
            <a:avLst/>
          </a:prstGeom>
          <a:solidFill>
            <a:schemeClr val="tx1"/>
          </a:solidFill>
          <a:ln>
            <a:noFill/>
          </a:ln>
        </p:spPr>
        <p:txBody>
          <a:body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3600">
                <a:solidFill>
                  <a:srgbClr val="00B0F0"/>
                </a:solidFill>
                <a:latin typeface="Arial Black" panose="020B0A04020102020204" pitchFamily="34" charset="0"/>
              </a:defRPr>
            </a:lvl1pPr>
          </a:lstStyle>
          <a:p>
            <a:pPr lvl="0"/>
            <a:r>
              <a:rPr lang="en-US" dirty="0" smtClean="0"/>
              <a:t>Section Title</a:t>
            </a:r>
            <a:endParaRPr lang="en-US" dirty="0"/>
          </a:p>
        </p:txBody>
      </p:sp>
    </p:spTree>
    <p:extLst>
      <p:ext uri="{BB962C8B-B14F-4D97-AF65-F5344CB8AC3E}">
        <p14:creationId xmlns:p14="http://schemas.microsoft.com/office/powerpoint/2010/main" val="33980113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6284191" y="3415418"/>
            <a:ext cx="4387161" cy="1332457"/>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n-US" dirty="0" smtClean="0"/>
              <a:t>MODULE #: Module  Title</a:t>
            </a:r>
            <a:endParaRPr lang="en-US" dirty="0"/>
          </a:p>
        </p:txBody>
      </p:sp>
    </p:spTree>
    <p:extLst>
      <p:ext uri="{BB962C8B-B14F-4D97-AF65-F5344CB8AC3E}">
        <p14:creationId xmlns:p14="http://schemas.microsoft.com/office/powerpoint/2010/main" val="18863871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4"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5401479" y="2745344"/>
            <a:ext cx="5939950" cy="1119822"/>
          </a:xfrm>
          <a:prstGeom prst="rect">
            <a:avLst/>
          </a:prstGeo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n-US" dirty="0" smtClean="0"/>
              <a:t>MODULE #: Module Title on Two Lines</a:t>
            </a:r>
            <a:endParaRPr lang="en-US" dirty="0"/>
          </a:p>
        </p:txBody>
      </p:sp>
    </p:spTree>
    <p:extLst>
      <p:ext uri="{BB962C8B-B14F-4D97-AF65-F5344CB8AC3E}">
        <p14:creationId xmlns:p14="http://schemas.microsoft.com/office/powerpoint/2010/main" val="8914753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99CC"/>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99CC"/>
              </a:buClr>
              <a:defRPr sz="18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42825459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Title on Two Lin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50" y="1820331"/>
            <a:ext cx="6236970" cy="4245507"/>
          </a:xfrm>
          <a:prstGeom prst="rect">
            <a:avLst/>
          </a:prstGeom>
        </p:spPr>
        <p:txBody>
          <a:bodyPr/>
          <a:lstStyle>
            <a:lvl1pPr marL="228600" indent="-228600">
              <a:spcBef>
                <a:spcPts val="600"/>
              </a:spcBef>
              <a:buClr>
                <a:srgbClr val="0099CC"/>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99CC"/>
              </a:buClr>
              <a:defRPr sz="180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556205"/>
            <a:ext cx="6236970"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Which Runs onto Two Lines</a:t>
            </a:r>
          </a:p>
        </p:txBody>
      </p:sp>
    </p:spTree>
    <p:extLst>
      <p:ext uri="{BB962C8B-B14F-4D97-AF65-F5344CB8AC3E}">
        <p14:creationId xmlns:p14="http://schemas.microsoft.com/office/powerpoint/2010/main" val="19376379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itle &amp; Sub Titl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99CC"/>
              </a:buClr>
              <a:buFont typeface="Wingdings" panose="05000000000000000000" pitchFamily="2" charset="2"/>
              <a:buChar char="§"/>
              <a:defRPr sz="1800" baseline="0">
                <a:latin typeface="Arial Black" panose="020B0A04020102020204" pitchFamily="34" charset="0"/>
                <a:cs typeface="Arial" panose="020B0604020202020204" pitchFamily="34" charset="0"/>
              </a:defRPr>
            </a:lvl1pPr>
            <a:lvl2pPr>
              <a:spcBef>
                <a:spcPts val="600"/>
              </a:spcBef>
              <a:buClr>
                <a:srgbClr val="0099CC"/>
              </a:buClr>
              <a:defRPr sz="1800" baseline="0">
                <a:latin typeface="Arial" panose="020B0604020202020204" pitchFamily="34" charset="0"/>
                <a:cs typeface="Arial" panose="020B0604020202020204" pitchFamily="34" charset="0"/>
              </a:defRPr>
            </a:lvl2pPr>
          </a:lstStyle>
          <a:p>
            <a:pPr lvl="0"/>
            <a:r>
              <a:rPr lang="en-US" dirty="0" smtClean="0"/>
              <a:t>LEVEL ONE - SUB TITLE</a:t>
            </a:r>
          </a:p>
          <a:p>
            <a:pPr lvl="1"/>
            <a:r>
              <a:rPr lang="en-US" dirty="0" smtClean="0"/>
              <a:t>Level two - text</a:t>
            </a:r>
          </a:p>
          <a:p>
            <a:pPr lvl="1"/>
            <a:r>
              <a:rPr lang="en-US" dirty="0" smtClean="0"/>
              <a:t>Level two - text</a:t>
            </a:r>
          </a:p>
          <a:p>
            <a:pPr lvl="1"/>
            <a:endParaRPr lang="en-US" dirty="0" smtClean="0"/>
          </a:p>
          <a:p>
            <a:pPr lvl="0"/>
            <a:r>
              <a:rPr lang="en-US" dirty="0" smtClean="0"/>
              <a:t>LEVEL ONE – SUB TITLE</a:t>
            </a:r>
          </a:p>
          <a:p>
            <a:pPr lvl="1"/>
            <a:r>
              <a:rPr lang="en-US" dirty="0" smtClean="0"/>
              <a:t>Level two - text</a:t>
            </a:r>
          </a:p>
          <a:p>
            <a:pPr lvl="1"/>
            <a:endParaRPr lang="en-US" dirty="0" smtClean="0"/>
          </a:p>
          <a:p>
            <a:pPr lvl="0"/>
            <a:r>
              <a:rPr lang="en-US" dirty="0" smtClean="0"/>
              <a:t>LEVEL ONE – SUB TITLE</a:t>
            </a:r>
          </a:p>
          <a:p>
            <a:pPr lvl="1"/>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Text and Sub Titles</a:t>
            </a:r>
          </a:p>
        </p:txBody>
      </p:sp>
    </p:spTree>
    <p:extLst>
      <p:ext uri="{BB962C8B-B14F-4D97-AF65-F5344CB8AC3E}">
        <p14:creationId xmlns:p14="http://schemas.microsoft.com/office/powerpoint/2010/main" val="16403169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BLUE STAKE – SFT FCX1019C</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Text and Image</a:t>
            </a:r>
          </a:p>
        </p:txBody>
      </p:sp>
      <p:sp>
        <p:nvSpPr>
          <p:cNvPr id="13" name="Picture Placeholder 6"/>
          <p:cNvSpPr>
            <a:spLocks noGrp="1"/>
          </p:cNvSpPr>
          <p:nvPr>
            <p:ph type="pic" sz="quarter" idx="16"/>
          </p:nvPr>
        </p:nvSpPr>
        <p:spPr>
          <a:xfrm>
            <a:off x="3666067" y="1379219"/>
            <a:ext cx="3199553" cy="3412913"/>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r>
              <a:rPr lang="en-US" dirty="0" smtClean="0"/>
              <a:t>Insert </a:t>
            </a:r>
          </a:p>
          <a:p>
            <a:r>
              <a:rPr lang="en-US" dirty="0" smtClean="0"/>
              <a:t>Image Here</a:t>
            </a:r>
            <a:endParaRPr lang="en-US" dirty="0"/>
          </a:p>
        </p:txBody>
      </p:sp>
      <p:sp>
        <p:nvSpPr>
          <p:cNvPr id="3" name="Text Placeholder 2"/>
          <p:cNvSpPr>
            <a:spLocks noGrp="1"/>
          </p:cNvSpPr>
          <p:nvPr>
            <p:ph type="body" sz="quarter" idx="17" hasCustomPrompt="1"/>
          </p:nvPr>
        </p:nvSpPr>
        <p:spPr>
          <a:xfrm>
            <a:off x="628650" y="1379220"/>
            <a:ext cx="6236970" cy="4649047"/>
          </a:xfrm>
          <a:prstGeom prst="rect">
            <a:avLst/>
          </a:prstGeom>
        </p:spPr>
        <p:txBody>
          <a:bodyPr>
            <a:noAutofit/>
          </a:bodyPr>
          <a:lstStyle>
            <a:lvl1pPr marL="228600" indent="-228600">
              <a:spcBef>
                <a:spcPts val="600"/>
              </a:spcBef>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spcBef>
                <a:spcPts val="600"/>
              </a:spcBef>
              <a:buClr>
                <a:srgbClr val="00B0F0"/>
              </a:buCl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Tree>
    <p:extLst>
      <p:ext uri="{BB962C8B-B14F-4D97-AF65-F5344CB8AC3E}">
        <p14:creationId xmlns:p14="http://schemas.microsoft.com/office/powerpoint/2010/main" val="5615095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Title Slide Examples</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BLUE STAKE – SFT FCX1019C</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91DA1-6DC9-42FB-A086-8FDC2C3FA923}" type="slidenum">
              <a:rPr lang="en-US" smtClean="0"/>
              <a:t>‹#›</a:t>
            </a:fld>
            <a:endParaRPr lang="en-US" dirty="0"/>
          </a:p>
        </p:txBody>
      </p:sp>
    </p:spTree>
    <p:extLst>
      <p:ext uri="{BB962C8B-B14F-4D97-AF65-F5344CB8AC3E}">
        <p14:creationId xmlns:p14="http://schemas.microsoft.com/office/powerpoint/2010/main" val="4042250247"/>
      </p:ext>
    </p:extLst>
  </p:cSld>
  <p:clrMap bg1="lt1" tx1="dk1" bg2="lt2" tx2="dk2" accent1="accent1" accent2="accent2" accent3="accent3" accent4="accent4" accent5="accent5" accent6="accent6" hlink="hlink" folHlink="folHlink"/>
  <p:sldLayoutIdLst>
    <p:sldLayoutId id="2147483709" r:id="rId1"/>
    <p:sldLayoutId id="2147483710"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dirty="0"/>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04" r:id="rId1"/>
    <p:sldLayoutId id="2147483733" r:id="rId2"/>
    <p:sldLayoutId id="2147483734"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dirty="0"/>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699" r:id="rId1"/>
    <p:sldLayoutId id="2147483705" r:id="rId2"/>
    <p:sldLayoutId id="2147483712" r:id="rId3"/>
    <p:sldLayoutId id="2147483708" r:id="rId4"/>
    <p:sldLayoutId id="2147483707" r:id="rId5"/>
    <p:sldLayoutId id="2147483713" r:id="rId6"/>
    <p:sldLayoutId id="2147483726" r:id="rId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BLUE STAKE – SFT FCX1019C</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dirty="0"/>
          </a:p>
        </p:txBody>
      </p:sp>
    </p:spTree>
    <p:extLst>
      <p:ext uri="{BB962C8B-B14F-4D97-AF65-F5344CB8AC3E}">
        <p14:creationId xmlns:p14="http://schemas.microsoft.com/office/powerpoint/2010/main" val="3397919701"/>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35"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solidFill>
                  <a:srgbClr val="0099CC"/>
                </a:solidFill>
              </a:rPr>
              <a:t>VERSION </a:t>
            </a:r>
            <a:r>
              <a:rPr lang="en-US" dirty="0">
                <a:solidFill>
                  <a:srgbClr val="0099CC"/>
                </a:solidFill>
              </a:rPr>
              <a:t>2</a:t>
            </a:r>
            <a:r>
              <a:rPr lang="en-US" dirty="0" smtClean="0">
                <a:solidFill>
                  <a:srgbClr val="0099CC"/>
                </a:solidFill>
              </a:rPr>
              <a:t> / APRIL 2019</a:t>
            </a:r>
            <a:endParaRPr lang="en-US" dirty="0">
              <a:solidFill>
                <a:srgbClr val="0099CC"/>
              </a:solidFill>
            </a:endParaRPr>
          </a:p>
        </p:txBody>
      </p:sp>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114" r="3114"/>
          <a:stretch>
            <a:fillRect/>
          </a:stretch>
        </p:blipFill>
        <p:spPr/>
      </p:pic>
      <p:sp>
        <p:nvSpPr>
          <p:cNvPr id="5" name="Text Placeholder 4"/>
          <p:cNvSpPr>
            <a:spLocks noGrp="1"/>
          </p:cNvSpPr>
          <p:nvPr>
            <p:ph type="body" sz="quarter" idx="15"/>
          </p:nvPr>
        </p:nvSpPr>
        <p:spPr/>
        <p:txBody>
          <a:bodyPr/>
          <a:lstStyle/>
          <a:p>
            <a:r>
              <a:rPr lang="en-US" dirty="0" smtClean="0"/>
              <a:t>BLUE STAKE</a:t>
            </a:r>
            <a:endParaRPr lang="en-US" dirty="0"/>
          </a:p>
        </p:txBody>
      </p:sp>
      <p:sp>
        <p:nvSpPr>
          <p:cNvPr id="2" name="Title 1"/>
          <p:cNvSpPr>
            <a:spLocks noGrp="1"/>
          </p:cNvSpPr>
          <p:nvPr>
            <p:ph type="title"/>
          </p:nvPr>
        </p:nvSpPr>
        <p:spPr/>
        <p:txBody>
          <a:bodyPr>
            <a:normAutofit/>
          </a:bodyPr>
          <a:lstStyle/>
          <a:p>
            <a:r>
              <a:rPr lang="en-US" sz="2000" dirty="0" smtClean="0">
                <a:solidFill>
                  <a:srgbClr val="0099CC"/>
                </a:solidFill>
              </a:rPr>
              <a:t>SFT FCX1019C</a:t>
            </a:r>
            <a:endParaRPr lang="en-US" sz="2000" dirty="0">
              <a:solidFill>
                <a:srgbClr val="0099CC"/>
              </a:solidFill>
            </a:endParaRPr>
          </a:p>
        </p:txBody>
      </p:sp>
    </p:spTree>
    <p:extLst>
      <p:ext uri="{BB962C8B-B14F-4D97-AF65-F5344CB8AC3E}">
        <p14:creationId xmlns:p14="http://schemas.microsoft.com/office/powerpoint/2010/main" val="3535314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0" y="1262062"/>
            <a:ext cx="7799071" cy="4686618"/>
          </a:xfrm>
        </p:spPr>
        <p:txBody>
          <a:bodyPr/>
          <a:lstStyle/>
          <a:p>
            <a:pPr marL="0" indent="0">
              <a:buNone/>
            </a:pPr>
            <a:endParaRPr lang="en-US" dirty="0"/>
          </a:p>
        </p:txBody>
      </p:sp>
      <p:sp>
        <p:nvSpPr>
          <p:cNvPr id="6" name="Text Placeholder 5"/>
          <p:cNvSpPr>
            <a:spLocks noGrp="1"/>
          </p:cNvSpPr>
          <p:nvPr>
            <p:ph type="body" sz="quarter" idx="15"/>
          </p:nvPr>
        </p:nvSpPr>
        <p:spPr/>
        <p:txBody>
          <a:bodyPr/>
          <a:lstStyle/>
          <a:p>
            <a:r>
              <a:rPr lang="en-US" dirty="0" smtClean="0"/>
              <a:t>Hierarchy of Controls</a:t>
            </a:r>
            <a:endParaRPr lang="en-US" dirty="0"/>
          </a:p>
        </p:txBody>
      </p:sp>
      <p:pic>
        <p:nvPicPr>
          <p:cNvPr id="2" name="Picture 1"/>
          <p:cNvPicPr>
            <a:picLocks noChangeAspect="1"/>
          </p:cNvPicPr>
          <p:nvPr/>
        </p:nvPicPr>
        <p:blipFill>
          <a:blip r:embed="rId3"/>
          <a:stretch>
            <a:fillRect/>
          </a:stretch>
        </p:blipFill>
        <p:spPr>
          <a:xfrm>
            <a:off x="574862" y="1188192"/>
            <a:ext cx="6236970" cy="4399292"/>
          </a:xfrm>
          <a:prstGeom prst="rect">
            <a:avLst/>
          </a:prstGeom>
        </p:spPr>
      </p:pic>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10</a:t>
            </a:fld>
            <a:endParaRPr lang="en-US" dirty="0"/>
          </a:p>
        </p:txBody>
      </p:sp>
    </p:spTree>
    <p:extLst>
      <p:ext uri="{BB962C8B-B14F-4D97-AF65-F5344CB8AC3E}">
        <p14:creationId xmlns:p14="http://schemas.microsoft.com/office/powerpoint/2010/main" val="1087898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749299" y="1491876"/>
            <a:ext cx="7076539" cy="4469504"/>
          </a:xfrm>
        </p:spPr>
        <p:txBody>
          <a:bodyPr/>
          <a:lstStyle/>
          <a:p>
            <a:pPr marL="0" indent="0">
              <a:buNone/>
            </a:pPr>
            <a:r>
              <a:rPr lang="en-US" sz="2000" dirty="0" smtClean="0">
                <a:latin typeface="Arial Black" panose="020B0A04020102020204" pitchFamily="34" charset="0"/>
              </a:rPr>
              <a:t>Unintentional penetration more than 1 inch deep </a:t>
            </a:r>
          </a:p>
          <a:p>
            <a:pPr marL="0" indent="0">
              <a:buNone/>
            </a:pPr>
            <a:endParaRPr lang="en-US" dirty="0"/>
          </a:p>
        </p:txBody>
      </p:sp>
      <p:sp>
        <p:nvSpPr>
          <p:cNvPr id="6" name="Text Placeholder 5"/>
          <p:cNvSpPr>
            <a:spLocks noGrp="1"/>
          </p:cNvSpPr>
          <p:nvPr>
            <p:ph type="body" sz="quarter" idx="15"/>
          </p:nvPr>
        </p:nvSpPr>
        <p:spPr/>
        <p:txBody>
          <a:bodyPr/>
          <a:lstStyle/>
          <a:p>
            <a:r>
              <a:rPr lang="en-US" dirty="0" smtClean="0"/>
              <a:t>Learn from Others</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11</a:t>
            </a:fld>
            <a:endParaRPr lang="en-US" dirty="0"/>
          </a:p>
        </p:txBody>
      </p:sp>
      <p:pic>
        <p:nvPicPr>
          <p:cNvPr id="8" name="Picture 7" descr="C:\Users\60027023\Desktop\Photo 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299" y="1923803"/>
            <a:ext cx="5252865" cy="4147802"/>
          </a:xfrm>
          <a:prstGeom prst="rect">
            <a:avLst/>
          </a:prstGeom>
          <a:noFill/>
          <a:ln w="9525">
            <a:solidFill>
              <a:schemeClr val="tx1"/>
            </a:solidFill>
          </a:ln>
        </p:spPr>
      </p:pic>
    </p:spTree>
    <p:extLst>
      <p:ext uri="{BB962C8B-B14F-4D97-AF65-F5344CB8AC3E}">
        <p14:creationId xmlns:p14="http://schemas.microsoft.com/office/powerpoint/2010/main" val="3451647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dirty="0" smtClean="0"/>
              <a:t>Blue Stake Permit Purpose</a:t>
            </a:r>
            <a:endParaRPr lang="en-US" dirty="0"/>
          </a:p>
        </p:txBody>
      </p:sp>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12</a:t>
            </a:fld>
            <a:endParaRPr lang="en-US" dirty="0"/>
          </a:p>
        </p:txBody>
      </p:sp>
      <p:pic>
        <p:nvPicPr>
          <p:cNvPr id="3" name="Picture 2"/>
          <p:cNvPicPr>
            <a:picLocks noChangeAspect="1"/>
          </p:cNvPicPr>
          <p:nvPr/>
        </p:nvPicPr>
        <p:blipFill rotWithShape="1">
          <a:blip r:embed="rId3"/>
          <a:srcRect l="16003"/>
          <a:stretch/>
        </p:blipFill>
        <p:spPr>
          <a:xfrm>
            <a:off x="745353" y="1476104"/>
            <a:ext cx="5653922" cy="3271570"/>
          </a:xfrm>
          <a:prstGeom prst="rect">
            <a:avLst/>
          </a:prstGeom>
        </p:spPr>
      </p:pic>
      <p:sp>
        <p:nvSpPr>
          <p:cNvPr id="8" name="TextBox 7"/>
          <p:cNvSpPr txBox="1"/>
          <p:nvPr/>
        </p:nvSpPr>
        <p:spPr>
          <a:xfrm>
            <a:off x="745353" y="4747674"/>
            <a:ext cx="4725691" cy="584775"/>
          </a:xfrm>
          <a:prstGeom prst="rect">
            <a:avLst/>
          </a:prstGeom>
          <a:noFill/>
        </p:spPr>
        <p:txBody>
          <a:bodyPr wrap="square" rtlCol="0">
            <a:spAutoFit/>
          </a:bodyPr>
          <a:lstStyle/>
          <a:p>
            <a:r>
              <a:rPr lang="en-US" sz="3200" dirty="0"/>
              <a:t>&gt;1</a:t>
            </a:r>
            <a:r>
              <a:rPr lang="en-US" sz="3200" dirty="0" smtClean="0"/>
              <a:t>” </a:t>
            </a:r>
            <a:r>
              <a:rPr lang="en-US" sz="3200" dirty="0"/>
              <a:t>(</a:t>
            </a:r>
            <a:r>
              <a:rPr lang="en-US" sz="3200" dirty="0" smtClean="0"/>
              <a:t>25.4 mm)</a:t>
            </a:r>
            <a:endParaRPr lang="en-US" sz="3200" dirty="0"/>
          </a:p>
        </p:txBody>
      </p:sp>
    </p:spTree>
    <p:extLst>
      <p:ext uri="{BB962C8B-B14F-4D97-AF65-F5344CB8AC3E}">
        <p14:creationId xmlns:p14="http://schemas.microsoft.com/office/powerpoint/2010/main" val="114186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Quiz</a:t>
            </a:r>
            <a:endParaRPr lang="en-US" dirty="0"/>
          </a:p>
        </p:txBody>
      </p:sp>
      <p:sp>
        <p:nvSpPr>
          <p:cNvPr id="6" name="Text Placeholder 5"/>
          <p:cNvSpPr>
            <a:spLocks noGrp="1"/>
          </p:cNvSpPr>
          <p:nvPr>
            <p:ph type="body" sz="quarter" idx="14"/>
          </p:nvPr>
        </p:nvSpPr>
        <p:spPr/>
        <p:txBody>
          <a:bodyPr/>
          <a:lstStyle/>
          <a:p>
            <a:r>
              <a:rPr lang="en-US" sz="2000" dirty="0" smtClean="0"/>
              <a:t>Directions</a:t>
            </a:r>
            <a:endParaRPr lang="en-US" sz="2000" dirty="0" smtClean="0">
              <a:latin typeface="Arial" panose="020B0604020202020204" pitchFamily="34" charset="0"/>
            </a:endParaRPr>
          </a:p>
          <a:p>
            <a:pPr marL="342900" indent="-342900">
              <a:buClr>
                <a:srgbClr val="0099CC"/>
              </a:buClr>
              <a:buFont typeface="+mj-lt"/>
              <a:buAutoNum type="arabicPeriod"/>
            </a:pPr>
            <a:r>
              <a:rPr lang="en-US" sz="2000" dirty="0" smtClean="0">
                <a:latin typeface="Arial" panose="020B0604020202020204" pitchFamily="34" charset="0"/>
              </a:rPr>
              <a:t>Complete the Quiz in the Student Guide (page 9)</a:t>
            </a:r>
          </a:p>
          <a:p>
            <a:pPr marL="342900" indent="-342900">
              <a:buClr>
                <a:srgbClr val="0099CC"/>
              </a:buClr>
              <a:buFont typeface="+mj-lt"/>
              <a:buAutoNum type="arabicPeriod"/>
            </a:pPr>
            <a:r>
              <a:rPr lang="en-US" sz="2000" dirty="0" smtClean="0">
                <a:latin typeface="Arial" panose="020B0604020202020204" pitchFamily="34" charset="0"/>
              </a:rPr>
              <a:t>Review the answers as a class</a:t>
            </a:r>
          </a:p>
          <a:p>
            <a:pPr marL="342900" indent="-342900">
              <a:buClr>
                <a:srgbClr val="0099CC"/>
              </a:buClr>
              <a:buFont typeface="+mj-lt"/>
              <a:buAutoNum type="arabicPeriod"/>
            </a:pPr>
            <a:endParaRPr lang="en-US" sz="2000" dirty="0">
              <a:latin typeface="Arial" panose="020B0604020202020204" pitchFamily="34" charset="0"/>
            </a:endParaRPr>
          </a:p>
          <a:p>
            <a:pPr>
              <a:buClr>
                <a:srgbClr val="0099CC"/>
              </a:buClr>
            </a:pPr>
            <a:r>
              <a:rPr lang="en-US" sz="2000" b="1" dirty="0" smtClean="0">
                <a:latin typeface="Arial" panose="020B0604020202020204" pitchFamily="34" charset="0"/>
              </a:rPr>
              <a:t>Note: </a:t>
            </a:r>
            <a:r>
              <a:rPr lang="en-US" sz="2000" dirty="0" smtClean="0">
                <a:latin typeface="Arial" panose="020B0604020202020204" pitchFamily="34" charset="0"/>
              </a:rPr>
              <a:t>Check your prior knowledge by attempting to answer the questions not taught yet.</a:t>
            </a:r>
          </a:p>
          <a:p>
            <a:endParaRPr lang="en-US" sz="2000" dirty="0"/>
          </a:p>
        </p:txBody>
      </p:sp>
      <p:sp>
        <p:nvSpPr>
          <p:cNvPr id="8" name="Text Placeholder 7"/>
          <p:cNvSpPr>
            <a:spLocks noGrp="1"/>
          </p:cNvSpPr>
          <p:nvPr>
            <p:ph type="body" sz="quarter" idx="16"/>
          </p:nvPr>
        </p:nvSpPr>
        <p:spPr/>
        <p:txBody>
          <a:bodyPr/>
          <a:lstStyle/>
          <a:p>
            <a:r>
              <a:rPr lang="en-US" dirty="0" smtClean="0"/>
              <a:t>Module 1 Quiz</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13</a:t>
            </a:fld>
            <a:endParaRPr lang="en-US" dirty="0"/>
          </a:p>
        </p:txBody>
      </p:sp>
    </p:spTree>
    <p:extLst>
      <p:ext uri="{BB962C8B-B14F-4D97-AF65-F5344CB8AC3E}">
        <p14:creationId xmlns:p14="http://schemas.microsoft.com/office/powerpoint/2010/main" val="3079196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14</a:t>
            </a:fld>
            <a:endParaRPr lang="en-US" dirty="0"/>
          </a:p>
        </p:txBody>
      </p:sp>
      <p:sp>
        <p:nvSpPr>
          <p:cNvPr id="8" name="Text Placeholder 7"/>
          <p:cNvSpPr>
            <a:spLocks noGrp="1"/>
          </p:cNvSpPr>
          <p:nvPr>
            <p:ph type="body" sz="quarter" idx="14"/>
          </p:nvPr>
        </p:nvSpPr>
        <p:spPr>
          <a:xfrm>
            <a:off x="628649" y="1379220"/>
            <a:ext cx="6511187" cy="4686618"/>
          </a:xfrm>
        </p:spPr>
        <p:txBody>
          <a:bodyPr/>
          <a:lstStyle/>
          <a:p>
            <a:pPr marL="342900" lvl="0" indent="-342900">
              <a:buAutoNum type="arabicPeriod"/>
            </a:pPr>
            <a:r>
              <a:rPr lang="en-US" sz="2000" dirty="0" smtClean="0"/>
              <a:t>Due </a:t>
            </a:r>
            <a:r>
              <a:rPr lang="en-US" sz="2000" dirty="0"/>
              <a:t>to the high level of risk during excavations and penetrations of building surfaces, what was the Blue Stake Policy developed to minimize? </a:t>
            </a:r>
          </a:p>
          <a:p>
            <a:pPr marL="800100" lvl="1" indent="-342900">
              <a:buAutoNum type="alphaLcPeriod"/>
            </a:pPr>
            <a:r>
              <a:rPr lang="en-US" sz="2000" dirty="0" smtClean="0"/>
              <a:t>Risk </a:t>
            </a:r>
            <a:r>
              <a:rPr lang="en-US" sz="2000" dirty="0"/>
              <a:t>for </a:t>
            </a:r>
            <a:r>
              <a:rPr lang="en-US" sz="2000" dirty="0" smtClean="0"/>
              <a:t>injuries</a:t>
            </a:r>
          </a:p>
          <a:p>
            <a:pPr marL="800100" lvl="1" indent="-342900">
              <a:buAutoNum type="alphaLcPeriod"/>
            </a:pPr>
            <a:r>
              <a:rPr lang="en-US" sz="2000" dirty="0" smtClean="0"/>
              <a:t>Harm </a:t>
            </a:r>
            <a:r>
              <a:rPr lang="en-US" sz="2000" dirty="0"/>
              <a:t>to the </a:t>
            </a:r>
            <a:r>
              <a:rPr lang="en-US" sz="2000" dirty="0" smtClean="0"/>
              <a:t>environment</a:t>
            </a:r>
          </a:p>
          <a:p>
            <a:pPr marL="800100" lvl="1" indent="-342900">
              <a:buAutoNum type="alphaLcPeriod"/>
            </a:pPr>
            <a:r>
              <a:rPr lang="en-US" sz="2000" dirty="0" smtClean="0"/>
              <a:t>Production </a:t>
            </a:r>
            <a:r>
              <a:rPr lang="en-US" sz="2000" dirty="0"/>
              <a:t>losses </a:t>
            </a:r>
            <a:endParaRPr lang="en-US" sz="2000" dirty="0" smtClean="0"/>
          </a:p>
          <a:p>
            <a:pPr marL="800100" lvl="1" indent="-342900">
              <a:buAutoNum type="alphaLcPeriod"/>
            </a:pPr>
            <a:r>
              <a:rPr lang="en-US" sz="2000" dirty="0" smtClean="0"/>
              <a:t>All </a:t>
            </a:r>
            <a:r>
              <a:rPr lang="en-US" sz="2000" dirty="0"/>
              <a:t>of the above</a:t>
            </a:r>
          </a:p>
          <a:p>
            <a:pPr marL="0" indent="0" algn="r">
              <a:buNone/>
            </a:pPr>
            <a:endParaRPr lang="en-US" sz="2000" dirty="0">
              <a:solidFill>
                <a:srgbClr val="0099CC"/>
              </a:solidFill>
              <a:latin typeface="Arial Black" panose="020B0A04020102020204" pitchFamily="34" charset="0"/>
            </a:endParaRPr>
          </a:p>
        </p:txBody>
      </p:sp>
      <p:sp>
        <p:nvSpPr>
          <p:cNvPr id="9" name="Text Placeholder 8"/>
          <p:cNvSpPr>
            <a:spLocks noGrp="1"/>
          </p:cNvSpPr>
          <p:nvPr>
            <p:ph type="body" sz="quarter" idx="15"/>
          </p:nvPr>
        </p:nvSpPr>
        <p:spPr/>
        <p:txBody>
          <a:bodyPr/>
          <a:lstStyle/>
          <a:p>
            <a:r>
              <a:rPr lang="en-US" dirty="0" smtClean="0"/>
              <a:t>Module 1 Quiz</a:t>
            </a:r>
            <a:endParaRPr lang="en-US" dirty="0"/>
          </a:p>
        </p:txBody>
      </p:sp>
      <p:sp>
        <p:nvSpPr>
          <p:cNvPr id="12" name="Oval 11"/>
          <p:cNvSpPr/>
          <p:nvPr/>
        </p:nvSpPr>
        <p:spPr>
          <a:xfrm>
            <a:off x="1063825" y="3329781"/>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84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15</a:t>
            </a:fld>
            <a:endParaRPr lang="en-US" dirty="0"/>
          </a:p>
        </p:txBody>
      </p:sp>
      <p:sp>
        <p:nvSpPr>
          <p:cNvPr id="8" name="Text Placeholder 7"/>
          <p:cNvSpPr>
            <a:spLocks noGrp="1"/>
          </p:cNvSpPr>
          <p:nvPr>
            <p:ph type="body" sz="quarter" idx="14"/>
          </p:nvPr>
        </p:nvSpPr>
        <p:spPr/>
        <p:txBody>
          <a:bodyPr/>
          <a:lstStyle/>
          <a:p>
            <a:pPr marL="342900" lvl="0" indent="-342900">
              <a:buFont typeface="+mj-lt"/>
              <a:buAutoNum type="arabicPeriod" startAt="2"/>
            </a:pPr>
            <a:r>
              <a:rPr lang="en-US" sz="2000" dirty="0" smtClean="0"/>
              <a:t>How </a:t>
            </a:r>
            <a:r>
              <a:rPr lang="en-US" sz="2000" dirty="0"/>
              <a:t>deep does an impending penetration of the earth’s surface need to be in order to warrant a Blue Stake request or survey? </a:t>
            </a:r>
            <a:endParaRPr lang="en-US" sz="2000" dirty="0" smtClean="0"/>
          </a:p>
          <a:p>
            <a:pPr marL="800100" lvl="1" indent="-342900">
              <a:buAutoNum type="alphaLcPeriod"/>
            </a:pPr>
            <a:r>
              <a:rPr lang="en-US" sz="2000" dirty="0" smtClean="0"/>
              <a:t>Greater than 1 inch</a:t>
            </a:r>
          </a:p>
          <a:p>
            <a:pPr marL="800100" lvl="1" indent="-342900">
              <a:buAutoNum type="alphaLcPeriod"/>
            </a:pPr>
            <a:r>
              <a:rPr lang="en-US" sz="2000" dirty="0" smtClean="0"/>
              <a:t>1/2 </a:t>
            </a:r>
            <a:r>
              <a:rPr lang="en-US" sz="2000" dirty="0"/>
              <a:t>inch or </a:t>
            </a:r>
            <a:r>
              <a:rPr lang="en-US" sz="2000" dirty="0" smtClean="0"/>
              <a:t>greater</a:t>
            </a:r>
          </a:p>
          <a:p>
            <a:pPr marL="800100" lvl="1" indent="-342900">
              <a:buAutoNum type="alphaLcPeriod"/>
            </a:pPr>
            <a:r>
              <a:rPr lang="en-US" sz="2000" dirty="0" smtClean="0"/>
              <a:t>It </a:t>
            </a:r>
            <a:r>
              <a:rPr lang="en-US" sz="2000" dirty="0"/>
              <a:t>is always required no matter the depth</a:t>
            </a:r>
          </a:p>
          <a:p>
            <a:pPr marL="0" indent="0">
              <a:buNone/>
            </a:pPr>
            <a:endParaRPr lang="en-US" sz="2400" dirty="0">
              <a:solidFill>
                <a:srgbClr val="0099CC"/>
              </a:solidFill>
              <a:latin typeface="Arial Black" panose="020B0A04020102020204" pitchFamily="34" charset="0"/>
            </a:endParaRPr>
          </a:p>
        </p:txBody>
      </p:sp>
      <p:sp>
        <p:nvSpPr>
          <p:cNvPr id="9" name="Text Placeholder 8"/>
          <p:cNvSpPr>
            <a:spLocks noGrp="1"/>
          </p:cNvSpPr>
          <p:nvPr>
            <p:ph type="body" sz="quarter" idx="15"/>
          </p:nvPr>
        </p:nvSpPr>
        <p:spPr/>
        <p:txBody>
          <a:bodyPr/>
          <a:lstStyle/>
          <a:p>
            <a:r>
              <a:rPr lang="en-US" dirty="0" smtClean="0"/>
              <a:t>Module 1 Quiz</a:t>
            </a:r>
            <a:endParaRPr lang="en-US" dirty="0"/>
          </a:p>
        </p:txBody>
      </p:sp>
      <p:sp>
        <p:nvSpPr>
          <p:cNvPr id="7" name="Oval 6"/>
          <p:cNvSpPr/>
          <p:nvPr/>
        </p:nvSpPr>
        <p:spPr>
          <a:xfrm>
            <a:off x="1051949" y="2296629"/>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97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16</a:t>
            </a:fld>
            <a:endParaRPr lang="en-US" dirty="0"/>
          </a:p>
        </p:txBody>
      </p:sp>
      <p:sp>
        <p:nvSpPr>
          <p:cNvPr id="8" name="Text Placeholder 7"/>
          <p:cNvSpPr>
            <a:spLocks noGrp="1"/>
          </p:cNvSpPr>
          <p:nvPr>
            <p:ph type="body" sz="quarter" idx="14"/>
          </p:nvPr>
        </p:nvSpPr>
        <p:spPr/>
        <p:txBody>
          <a:bodyPr/>
          <a:lstStyle/>
          <a:p>
            <a:pPr marL="457200" indent="-457200">
              <a:buFont typeface="+mj-lt"/>
              <a:buAutoNum type="arabicPeriod" startAt="3"/>
            </a:pPr>
            <a:r>
              <a:rPr lang="en-US" sz="2000" dirty="0" smtClean="0"/>
              <a:t>Match </a:t>
            </a:r>
            <a:r>
              <a:rPr lang="en-US" sz="2000" dirty="0"/>
              <a:t>these items with the correct </a:t>
            </a:r>
            <a:r>
              <a:rPr lang="en-US" sz="2000" dirty="0" smtClean="0"/>
              <a:t>description.</a:t>
            </a:r>
            <a:endParaRPr lang="en-US" sz="2000" dirty="0"/>
          </a:p>
        </p:txBody>
      </p:sp>
      <p:sp>
        <p:nvSpPr>
          <p:cNvPr id="9" name="Text Placeholder 8"/>
          <p:cNvSpPr>
            <a:spLocks noGrp="1"/>
          </p:cNvSpPr>
          <p:nvPr>
            <p:ph type="body" sz="quarter" idx="15"/>
          </p:nvPr>
        </p:nvSpPr>
        <p:spPr/>
        <p:txBody>
          <a:bodyPr/>
          <a:lstStyle/>
          <a:p>
            <a:r>
              <a:rPr lang="en-US" dirty="0" smtClean="0"/>
              <a:t>Module 1 Quiz</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961273629"/>
              </p:ext>
            </p:extLst>
          </p:nvPr>
        </p:nvGraphicFramePr>
        <p:xfrm>
          <a:off x="628649" y="1906531"/>
          <a:ext cx="7639371" cy="3218898"/>
        </p:xfrm>
        <a:graphic>
          <a:graphicData uri="http://schemas.openxmlformats.org/drawingml/2006/table">
            <a:tbl>
              <a:tblPr firstRow="1" firstCol="1" bandRow="1">
                <a:tableStyleId>{2D5ABB26-0587-4C30-8999-92F81FD0307C}</a:tableStyleId>
              </a:tblPr>
              <a:tblGrid>
                <a:gridCol w="3489993">
                  <a:extLst>
                    <a:ext uri="{9D8B030D-6E8A-4147-A177-3AD203B41FA5}">
                      <a16:colId xmlns:a16="http://schemas.microsoft.com/office/drawing/2014/main" val="20000"/>
                    </a:ext>
                  </a:extLst>
                </a:gridCol>
                <a:gridCol w="491778">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542649">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A. Requestor</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1600" dirty="0">
                          <a:effectLst/>
                          <a:latin typeface="Arial" panose="020B0604020202020204" pitchFamily="34" charset="0"/>
                          <a:cs typeface="Arial" panose="020B0604020202020204" pitchFamily="34" charset="0"/>
                        </a:rPr>
                        <a:t>___</a:t>
                      </a:r>
                      <a:endParaRPr lang="en-US" sz="14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Administrative control</a:t>
                      </a:r>
                      <a:endParaRPr lang="en-US" sz="18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0000"/>
                  </a:ext>
                </a:extLst>
              </a:tr>
              <a:tr h="542649">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B. Blue Stake Representative</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1600" dirty="0">
                          <a:effectLst/>
                          <a:latin typeface="Arial" panose="020B0604020202020204" pitchFamily="34" charset="0"/>
                          <a:cs typeface="Arial" panose="020B0604020202020204" pitchFamily="34" charset="0"/>
                        </a:rPr>
                        <a:t>___</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Person who puts in the request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0001"/>
                  </a:ext>
                </a:extLst>
              </a:tr>
              <a:tr h="542649">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C. Excavation Operator</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1600" dirty="0">
                          <a:effectLst/>
                          <a:latin typeface="Arial" panose="020B0604020202020204" pitchFamily="34" charset="0"/>
                          <a:cs typeface="Arial" panose="020B0604020202020204" pitchFamily="34" charset="0"/>
                        </a:rPr>
                        <a:t>___</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Items used to mark </a:t>
                      </a:r>
                      <a:r>
                        <a:rPr lang="en-US" sz="2000" dirty="0" smtClean="0">
                          <a:effectLst/>
                          <a:latin typeface="Arial" panose="020B0604020202020204" pitchFamily="34" charset="0"/>
                          <a:cs typeface="Arial" panose="020B0604020202020204" pitchFamily="34" charset="0"/>
                        </a:rPr>
                        <a:t>buried</a:t>
                      </a:r>
                      <a:r>
                        <a:rPr lang="en-US" sz="2000" baseline="0" dirty="0" smtClean="0">
                          <a:effectLst/>
                          <a:latin typeface="Arial" panose="020B0604020202020204" pitchFamily="34" charset="0"/>
                          <a:cs typeface="Arial" panose="020B0604020202020204" pitchFamily="34" charset="0"/>
                        </a:rPr>
                        <a:t> or </a:t>
                      </a:r>
                      <a:r>
                        <a:rPr lang="en-US" sz="2000" dirty="0" smtClean="0">
                          <a:effectLst/>
                          <a:latin typeface="Arial" panose="020B0604020202020204" pitchFamily="34" charset="0"/>
                          <a:cs typeface="Arial" panose="020B0604020202020204" pitchFamily="34" charset="0"/>
                        </a:rPr>
                        <a:t>concealed </a:t>
                      </a:r>
                      <a:r>
                        <a:rPr lang="en-US" sz="2000" dirty="0">
                          <a:effectLst/>
                          <a:latin typeface="Arial" panose="020B0604020202020204" pitchFamily="34" charset="0"/>
                          <a:cs typeface="Arial" panose="020B0604020202020204" pitchFamily="34" charset="0"/>
                        </a:rPr>
                        <a:t>utilities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0002"/>
                  </a:ext>
                </a:extLst>
              </a:tr>
              <a:tr h="542649">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D. </a:t>
                      </a:r>
                      <a:r>
                        <a:rPr lang="en-US" sz="2000" dirty="0" smtClean="0">
                          <a:effectLst/>
                          <a:latin typeface="Arial" panose="020B0604020202020204" pitchFamily="34" charset="0"/>
                          <a:cs typeface="Arial" panose="020B0604020202020204" pitchFamily="34" charset="0"/>
                        </a:rPr>
                        <a:t>Temporary or Permanent Markings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1600" dirty="0">
                          <a:effectLst/>
                          <a:latin typeface="Arial" panose="020B0604020202020204" pitchFamily="34" charset="0"/>
                          <a:cs typeface="Arial" panose="020B0604020202020204" pitchFamily="34" charset="0"/>
                        </a:rPr>
                        <a:t>___</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Person who </a:t>
                      </a:r>
                      <a:r>
                        <a:rPr lang="en-US" sz="2000" dirty="0" smtClean="0">
                          <a:effectLst/>
                          <a:latin typeface="Arial" panose="020B0604020202020204" pitchFamily="34" charset="0"/>
                          <a:cs typeface="Arial" panose="020B0604020202020204" pitchFamily="34" charset="0"/>
                        </a:rPr>
                        <a:t>digs </a:t>
                      </a:r>
                      <a:r>
                        <a:rPr lang="en-US" sz="2000" dirty="0">
                          <a:effectLst/>
                          <a:latin typeface="Arial" panose="020B0604020202020204" pitchFamily="34" charset="0"/>
                          <a:cs typeface="Arial" panose="020B0604020202020204" pitchFamily="34" charset="0"/>
                        </a:rPr>
                        <a:t>into the earth</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0003"/>
                  </a:ext>
                </a:extLst>
              </a:tr>
              <a:tr h="542649">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E. FMI Blue Stake Policy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1F3FF"/>
                    </a:solidFill>
                  </a:tcPr>
                </a:tc>
                <a:tc>
                  <a:txBody>
                    <a:bodyPr/>
                    <a:lstStyle/>
                    <a:p>
                      <a:pPr marL="0" marR="0">
                        <a:lnSpc>
                          <a:spcPct val="100000"/>
                        </a:lnSpc>
                        <a:spcBef>
                          <a:spcPts val="200"/>
                        </a:spcBef>
                        <a:spcAft>
                          <a:spcPts val="200"/>
                        </a:spcAft>
                      </a:pPr>
                      <a:r>
                        <a:rPr lang="en-US" sz="1600" dirty="0">
                          <a:effectLst/>
                          <a:latin typeface="Arial" panose="020B0604020202020204" pitchFamily="34" charset="0"/>
                          <a:cs typeface="Arial" panose="020B0604020202020204" pitchFamily="34" charset="0"/>
                        </a:rPr>
                        <a:t>___</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1F3FF"/>
                    </a:solidFill>
                  </a:tcPr>
                </a:tc>
                <a:tc>
                  <a:txBody>
                    <a:bodyPr/>
                    <a:lstStyle/>
                    <a:p>
                      <a:pPr marL="0" marR="0">
                        <a:lnSpc>
                          <a:spcPct val="100000"/>
                        </a:lnSpc>
                        <a:spcBef>
                          <a:spcPts val="200"/>
                        </a:spcBef>
                        <a:spcAft>
                          <a:spcPts val="200"/>
                        </a:spcAft>
                      </a:pPr>
                      <a:r>
                        <a:rPr lang="en-US" sz="2000" dirty="0">
                          <a:effectLst/>
                          <a:latin typeface="Arial" panose="020B0604020202020204" pitchFamily="34" charset="0"/>
                          <a:cs typeface="Arial" panose="020B0604020202020204" pitchFamily="34" charset="0"/>
                        </a:rPr>
                        <a:t>Investigates what is </a:t>
                      </a:r>
                      <a:r>
                        <a:rPr lang="en-US" sz="2000" dirty="0" smtClean="0">
                          <a:effectLst/>
                          <a:latin typeface="Arial" panose="020B0604020202020204" pitchFamily="34" charset="0"/>
                          <a:cs typeface="Arial" panose="020B0604020202020204" pitchFamily="34" charset="0"/>
                        </a:rPr>
                        <a:t>concealed </a:t>
                      </a:r>
                      <a:r>
                        <a:rPr lang="en-US" sz="2000" dirty="0">
                          <a:effectLst/>
                          <a:latin typeface="Arial" panose="020B0604020202020204" pitchFamily="34" charset="0"/>
                          <a:cs typeface="Arial" panose="020B0604020202020204" pitchFamily="34" charset="0"/>
                        </a:rPr>
                        <a:t>in the walls or beneath the earth</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1F3FF"/>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4187798" y="1975687"/>
            <a:ext cx="345782" cy="400110"/>
          </a:xfrm>
          <a:prstGeom prst="rect">
            <a:avLst/>
          </a:prstGeom>
          <a:noFill/>
        </p:spPr>
        <p:txBody>
          <a:bodyPr wrap="square" rtlCol="0">
            <a:spAutoFit/>
          </a:bodyPr>
          <a:lstStyle/>
          <a:p>
            <a:pPr algn="ctr"/>
            <a:r>
              <a:rPr lang="en-US" sz="2000" dirty="0" smtClean="0">
                <a:solidFill>
                  <a:srgbClr val="0099CC"/>
                </a:solidFill>
                <a:latin typeface="Arial Black" panose="020B0A04020102020204" pitchFamily="34" charset="0"/>
              </a:rPr>
              <a:t>E</a:t>
            </a:r>
            <a:endParaRPr lang="en-US" sz="2000" dirty="0">
              <a:solidFill>
                <a:srgbClr val="0099CC"/>
              </a:solidFill>
              <a:latin typeface="Arial Black" panose="020B0A04020102020204" pitchFamily="34" charset="0"/>
            </a:endParaRPr>
          </a:p>
        </p:txBody>
      </p:sp>
      <p:sp>
        <p:nvSpPr>
          <p:cNvPr id="10" name="TextBox 9"/>
          <p:cNvSpPr txBox="1"/>
          <p:nvPr/>
        </p:nvSpPr>
        <p:spPr>
          <a:xfrm>
            <a:off x="4187798" y="2521027"/>
            <a:ext cx="345782" cy="400110"/>
          </a:xfrm>
          <a:prstGeom prst="rect">
            <a:avLst/>
          </a:prstGeom>
          <a:noFill/>
        </p:spPr>
        <p:txBody>
          <a:bodyPr wrap="square" rtlCol="0">
            <a:spAutoFit/>
          </a:bodyPr>
          <a:lstStyle/>
          <a:p>
            <a:pPr algn="ctr"/>
            <a:r>
              <a:rPr lang="en-US" sz="2000" dirty="0">
                <a:solidFill>
                  <a:srgbClr val="0099CC"/>
                </a:solidFill>
                <a:latin typeface="Arial Black" panose="020B0A04020102020204" pitchFamily="34" charset="0"/>
              </a:rPr>
              <a:t>A</a:t>
            </a:r>
          </a:p>
        </p:txBody>
      </p:sp>
      <p:sp>
        <p:nvSpPr>
          <p:cNvPr id="11" name="TextBox 10"/>
          <p:cNvSpPr txBox="1"/>
          <p:nvPr/>
        </p:nvSpPr>
        <p:spPr>
          <a:xfrm>
            <a:off x="4187798" y="3095629"/>
            <a:ext cx="345782" cy="400110"/>
          </a:xfrm>
          <a:prstGeom prst="rect">
            <a:avLst/>
          </a:prstGeom>
          <a:noFill/>
        </p:spPr>
        <p:txBody>
          <a:bodyPr wrap="square" rtlCol="0">
            <a:spAutoFit/>
          </a:bodyPr>
          <a:lstStyle/>
          <a:p>
            <a:pPr algn="ctr"/>
            <a:r>
              <a:rPr lang="en-US" sz="2000" dirty="0" smtClean="0">
                <a:solidFill>
                  <a:srgbClr val="0099CC"/>
                </a:solidFill>
                <a:latin typeface="Arial Black" panose="020B0A04020102020204" pitchFamily="34" charset="0"/>
              </a:rPr>
              <a:t>D</a:t>
            </a:r>
            <a:endParaRPr lang="en-US" sz="2000" dirty="0">
              <a:solidFill>
                <a:srgbClr val="0099CC"/>
              </a:solidFill>
              <a:latin typeface="Arial Black" panose="020B0A04020102020204" pitchFamily="34" charset="0"/>
            </a:endParaRPr>
          </a:p>
        </p:txBody>
      </p:sp>
      <p:sp>
        <p:nvSpPr>
          <p:cNvPr id="12" name="TextBox 11"/>
          <p:cNvSpPr txBox="1"/>
          <p:nvPr/>
        </p:nvSpPr>
        <p:spPr>
          <a:xfrm>
            <a:off x="4187798" y="3659578"/>
            <a:ext cx="345782" cy="400110"/>
          </a:xfrm>
          <a:prstGeom prst="rect">
            <a:avLst/>
          </a:prstGeom>
          <a:noFill/>
        </p:spPr>
        <p:txBody>
          <a:bodyPr wrap="square" rtlCol="0">
            <a:spAutoFit/>
          </a:bodyPr>
          <a:lstStyle/>
          <a:p>
            <a:pPr algn="ctr"/>
            <a:r>
              <a:rPr lang="en-US" sz="2000" dirty="0" smtClean="0">
                <a:solidFill>
                  <a:srgbClr val="0099CC"/>
                </a:solidFill>
                <a:latin typeface="Arial Black" panose="020B0A04020102020204" pitchFamily="34" charset="0"/>
              </a:rPr>
              <a:t>C</a:t>
            </a:r>
            <a:endParaRPr lang="en-US" sz="2000" dirty="0">
              <a:solidFill>
                <a:srgbClr val="0099CC"/>
              </a:solidFill>
              <a:latin typeface="Arial Black" panose="020B0A04020102020204" pitchFamily="34" charset="0"/>
            </a:endParaRPr>
          </a:p>
        </p:txBody>
      </p:sp>
      <p:sp>
        <p:nvSpPr>
          <p:cNvPr id="13" name="TextBox 12"/>
          <p:cNvSpPr txBox="1"/>
          <p:nvPr/>
        </p:nvSpPr>
        <p:spPr>
          <a:xfrm>
            <a:off x="4195482" y="4252285"/>
            <a:ext cx="345782" cy="400110"/>
          </a:xfrm>
          <a:prstGeom prst="rect">
            <a:avLst/>
          </a:prstGeom>
          <a:noFill/>
        </p:spPr>
        <p:txBody>
          <a:bodyPr wrap="square" rtlCol="0">
            <a:spAutoFit/>
          </a:bodyPr>
          <a:lstStyle/>
          <a:p>
            <a:pPr algn="ctr"/>
            <a:r>
              <a:rPr lang="en-US" sz="2000" dirty="0" smtClean="0">
                <a:solidFill>
                  <a:srgbClr val="0099CC"/>
                </a:solidFill>
                <a:latin typeface="Arial Black" panose="020B0A04020102020204" pitchFamily="34" charset="0"/>
              </a:rPr>
              <a:t>B</a:t>
            </a:r>
            <a:endParaRPr lang="en-US" sz="2000" dirty="0">
              <a:solidFill>
                <a:srgbClr val="0099CC"/>
              </a:solidFill>
              <a:latin typeface="Arial Black" panose="020B0A04020102020204" pitchFamily="34" charset="0"/>
            </a:endParaRPr>
          </a:p>
        </p:txBody>
      </p:sp>
    </p:spTree>
    <p:extLst>
      <p:ext uri="{BB962C8B-B14F-4D97-AF65-F5344CB8AC3E}">
        <p14:creationId xmlns:p14="http://schemas.microsoft.com/office/powerpoint/2010/main" val="23423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BLUE STAKE – SFT FCX1019C</a:t>
            </a:r>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17</a:t>
            </a:fld>
            <a:endParaRPr lang="en-US" dirty="0"/>
          </a:p>
        </p:txBody>
      </p:sp>
      <p:sp>
        <p:nvSpPr>
          <p:cNvPr id="6" name="Text Placeholder 5"/>
          <p:cNvSpPr>
            <a:spLocks noGrp="1"/>
          </p:cNvSpPr>
          <p:nvPr>
            <p:ph type="body" sz="quarter" idx="14"/>
          </p:nvPr>
        </p:nvSpPr>
        <p:spPr/>
        <p:txBody>
          <a:bodyPr/>
          <a:lstStyle/>
          <a:p>
            <a:pPr>
              <a:lnSpc>
                <a:spcPct val="90000"/>
              </a:lnSpc>
              <a:spcAft>
                <a:spcPts val="0"/>
              </a:spcAft>
            </a:pPr>
            <a:r>
              <a:rPr lang="en-US" sz="2000" dirty="0" smtClean="0"/>
              <a:t>What are some key concepts in this module?</a:t>
            </a:r>
          </a:p>
          <a:p>
            <a:pPr>
              <a:lnSpc>
                <a:spcPct val="90000"/>
              </a:lnSpc>
              <a:spcAft>
                <a:spcPts val="0"/>
              </a:spcAft>
            </a:pPr>
            <a:r>
              <a:rPr lang="en-US" sz="2000" dirty="0" smtClean="0"/>
              <a:t>What do you need to understand better?</a:t>
            </a:r>
          </a:p>
          <a:p>
            <a:pPr>
              <a:lnSpc>
                <a:spcPct val="90000"/>
              </a:lnSpc>
              <a:spcAft>
                <a:spcPts val="0"/>
              </a:spcAft>
            </a:pPr>
            <a:r>
              <a:rPr lang="en-US" sz="2000" dirty="0" smtClean="0"/>
              <a:t>What information surprised you?</a:t>
            </a:r>
          </a:p>
        </p:txBody>
      </p:sp>
      <p:sp>
        <p:nvSpPr>
          <p:cNvPr id="7" name="Text Placeholder 6"/>
          <p:cNvSpPr>
            <a:spLocks noGrp="1"/>
          </p:cNvSpPr>
          <p:nvPr>
            <p:ph type="body" sz="quarter" idx="15"/>
          </p:nvPr>
        </p:nvSpPr>
        <p:spPr/>
        <p:txBody>
          <a:bodyPr/>
          <a:lstStyle/>
          <a:p>
            <a:r>
              <a:rPr lang="en-US" dirty="0" smtClean="0"/>
              <a:t>Debrief</a:t>
            </a:r>
            <a:endParaRPr lang="en-US" dirty="0"/>
          </a:p>
        </p:txBody>
      </p:sp>
    </p:spTree>
    <p:extLst>
      <p:ext uri="{BB962C8B-B14F-4D97-AF65-F5344CB8AC3E}">
        <p14:creationId xmlns:p14="http://schemas.microsoft.com/office/powerpoint/2010/main" val="1002060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sp>
        <p:nvSpPr>
          <p:cNvPr id="8" name="Text Placeholder 7"/>
          <p:cNvSpPr>
            <a:spLocks noGrp="1"/>
          </p:cNvSpPr>
          <p:nvPr>
            <p:ph type="body" sz="quarter" idx="15"/>
          </p:nvPr>
        </p:nvSpPr>
        <p:spPr/>
        <p:txBody>
          <a:bodyPr/>
          <a:lstStyle/>
          <a:p>
            <a:r>
              <a:rPr lang="en-US" dirty="0" smtClean="0">
                <a:solidFill>
                  <a:srgbClr val="0099CC"/>
                </a:solidFill>
              </a:rPr>
              <a:t>Module 2: PERMIT PROCESS</a:t>
            </a:r>
            <a:endParaRPr lang="en-US" dirty="0">
              <a:solidFill>
                <a:srgbClr val="0099CC"/>
              </a:solidFill>
            </a:endParaRPr>
          </a:p>
        </p:txBody>
      </p:sp>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8" r="8558"/>
          <a:stretch>
            <a:fillRect/>
          </a:stretch>
        </p:blipFill>
        <p:spPr/>
      </p:pic>
    </p:spTree>
    <p:extLst>
      <p:ext uri="{BB962C8B-B14F-4D97-AF65-F5344CB8AC3E}">
        <p14:creationId xmlns:p14="http://schemas.microsoft.com/office/powerpoint/2010/main" val="1187406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Activity 3</a:t>
            </a:r>
            <a:endParaRPr lang="en-US" dirty="0"/>
          </a:p>
        </p:txBody>
      </p:sp>
      <p:sp>
        <p:nvSpPr>
          <p:cNvPr id="6" name="Text Placeholder 5"/>
          <p:cNvSpPr>
            <a:spLocks noGrp="1"/>
          </p:cNvSpPr>
          <p:nvPr>
            <p:ph type="body" sz="quarter" idx="14"/>
          </p:nvPr>
        </p:nvSpPr>
        <p:spPr/>
        <p:txBody>
          <a:bodyPr/>
          <a:lstStyle/>
          <a:p>
            <a:r>
              <a:rPr lang="en-US" sz="2000" dirty="0" smtClean="0"/>
              <a:t>Directions</a:t>
            </a:r>
          </a:p>
          <a:p>
            <a:pPr marL="342900" indent="-342900">
              <a:buClr>
                <a:srgbClr val="0099CC"/>
              </a:buClr>
              <a:buFont typeface="+mj-lt"/>
              <a:buAutoNum type="arabicPeriod"/>
            </a:pPr>
            <a:r>
              <a:rPr lang="en-US" sz="2000" dirty="0" smtClean="0">
                <a:latin typeface="Arial" panose="020B0604020202020204" pitchFamily="34" charset="0"/>
              </a:rPr>
              <a:t>Each group is assigned one of four specific roles:</a:t>
            </a:r>
          </a:p>
          <a:p>
            <a:pPr marL="1028700" lvl="1" indent="-342900">
              <a:buFont typeface="Arial" panose="020B0604020202020204" pitchFamily="34" charset="0"/>
              <a:buChar char="•"/>
            </a:pPr>
            <a:r>
              <a:rPr lang="en-US" sz="2000" dirty="0" smtClean="0"/>
              <a:t>Requestor</a:t>
            </a:r>
          </a:p>
          <a:p>
            <a:pPr marL="1028700" lvl="1" indent="-342900">
              <a:buFont typeface="Arial" panose="020B0604020202020204" pitchFamily="34" charset="0"/>
              <a:buChar char="•"/>
            </a:pPr>
            <a:r>
              <a:rPr lang="en-US" sz="2000" dirty="0" smtClean="0"/>
              <a:t>Manager, Superintendent, Supervisor</a:t>
            </a:r>
            <a:endParaRPr lang="en-US" sz="2000" dirty="0"/>
          </a:p>
          <a:p>
            <a:pPr marL="1028700" lvl="1" indent="-342900">
              <a:buFont typeface="Arial" panose="020B0604020202020204" pitchFamily="34" charset="0"/>
              <a:buChar char="•"/>
            </a:pPr>
            <a:r>
              <a:rPr lang="en-US" sz="2000" dirty="0" smtClean="0">
                <a:latin typeface="Arial" panose="020B0604020202020204" pitchFamily="34" charset="0"/>
              </a:rPr>
              <a:t>Representative</a:t>
            </a:r>
          </a:p>
          <a:p>
            <a:pPr marL="1028700" lvl="1" indent="-342900">
              <a:buFont typeface="Arial" panose="020B0604020202020204" pitchFamily="34" charset="0"/>
              <a:buChar char="•"/>
            </a:pPr>
            <a:r>
              <a:rPr lang="en-US" sz="2000" dirty="0" smtClean="0"/>
              <a:t>Operator</a:t>
            </a:r>
          </a:p>
          <a:p>
            <a:pPr marL="342900" indent="-342900">
              <a:buClr>
                <a:srgbClr val="0099CC"/>
              </a:buClr>
              <a:buFont typeface="+mj-lt"/>
              <a:buAutoNum type="arabicPeriod"/>
            </a:pPr>
            <a:r>
              <a:rPr lang="en-US" sz="2000" dirty="0" smtClean="0">
                <a:latin typeface="Arial" panose="020B0604020202020204" pitchFamily="34" charset="0"/>
              </a:rPr>
              <a:t>Title the chart paper with your role and put it in the SG (page 18).</a:t>
            </a:r>
          </a:p>
          <a:p>
            <a:pPr marL="342900" indent="-342900">
              <a:buClr>
                <a:srgbClr val="0099CC"/>
              </a:buClr>
              <a:buFont typeface="+mj-lt"/>
              <a:buAutoNum type="arabicPeriod"/>
            </a:pPr>
            <a:r>
              <a:rPr lang="en-US" sz="2000" dirty="0" smtClean="0">
                <a:latin typeface="Arial" panose="020B0604020202020204" pitchFamily="34" charset="0"/>
              </a:rPr>
              <a:t>As a group, add responsibilities to the chart paper and in the SG.</a:t>
            </a:r>
          </a:p>
          <a:p>
            <a:pPr marL="342900" indent="-342900">
              <a:buClr>
                <a:srgbClr val="0099CC"/>
              </a:buClr>
              <a:buFont typeface="+mj-lt"/>
              <a:buAutoNum type="arabicPeriod"/>
            </a:pPr>
            <a:r>
              <a:rPr lang="en-US" sz="2000" dirty="0" smtClean="0">
                <a:latin typeface="Arial" panose="020B0604020202020204" pitchFamily="34" charset="0"/>
              </a:rPr>
              <a:t>Each group presents their role to the class while other groups take notes.</a:t>
            </a:r>
          </a:p>
          <a:p>
            <a:pPr marL="342900" indent="-342900">
              <a:buClr>
                <a:srgbClr val="0099CC"/>
              </a:buClr>
              <a:buFont typeface="+mj-lt"/>
              <a:buAutoNum type="arabicPeriod"/>
            </a:pPr>
            <a:r>
              <a:rPr lang="en-US" sz="2000" dirty="0" smtClean="0">
                <a:latin typeface="Arial" panose="020B0604020202020204" pitchFamily="34" charset="0"/>
              </a:rPr>
              <a:t>Add updates throughout the day as you learn additional responsibilities.</a:t>
            </a:r>
          </a:p>
          <a:p>
            <a:endParaRPr lang="en-US" sz="2000" dirty="0"/>
          </a:p>
        </p:txBody>
      </p:sp>
      <p:sp>
        <p:nvSpPr>
          <p:cNvPr id="8" name="Text Placeholder 7"/>
          <p:cNvSpPr>
            <a:spLocks noGrp="1"/>
          </p:cNvSpPr>
          <p:nvPr>
            <p:ph type="body" sz="quarter" idx="16"/>
          </p:nvPr>
        </p:nvSpPr>
        <p:spPr/>
        <p:txBody>
          <a:bodyPr/>
          <a:lstStyle/>
          <a:p>
            <a:r>
              <a:rPr lang="en-US" dirty="0" smtClean="0"/>
              <a:t>Roles and Responsibilities</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19</a:t>
            </a:fld>
            <a:endParaRPr lang="en-US" dirty="0"/>
          </a:p>
        </p:txBody>
      </p:sp>
    </p:spTree>
    <p:extLst>
      <p:ext uri="{BB962C8B-B14F-4D97-AF65-F5344CB8AC3E}">
        <p14:creationId xmlns:p14="http://schemas.microsoft.com/office/powerpoint/2010/main" val="957023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sz="2000" dirty="0" smtClean="0"/>
              <a:t>Safety</a:t>
            </a:r>
          </a:p>
          <a:p>
            <a:r>
              <a:rPr lang="en-US" sz="2000" dirty="0" smtClean="0"/>
              <a:t>Breaks/Restrooms/Smoking</a:t>
            </a:r>
          </a:p>
          <a:p>
            <a:r>
              <a:rPr lang="en-US" sz="2000" dirty="0" smtClean="0"/>
              <a:t>Technology</a:t>
            </a:r>
          </a:p>
          <a:p>
            <a:r>
              <a:rPr lang="en-US" sz="2000" dirty="0" smtClean="0"/>
              <a:t>Participation</a:t>
            </a:r>
          </a:p>
        </p:txBody>
      </p:sp>
      <p:sp>
        <p:nvSpPr>
          <p:cNvPr id="6" name="Text Placeholder 5"/>
          <p:cNvSpPr>
            <a:spLocks noGrp="1"/>
          </p:cNvSpPr>
          <p:nvPr>
            <p:ph type="body" sz="quarter" idx="15"/>
          </p:nvPr>
        </p:nvSpPr>
        <p:spPr/>
        <p:txBody>
          <a:bodyPr/>
          <a:lstStyle/>
          <a:p>
            <a:r>
              <a:rPr lang="en-US" dirty="0" smtClean="0"/>
              <a:t>Course Expectations</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2</a:t>
            </a:fld>
            <a:endParaRPr lang="en-US" dirty="0"/>
          </a:p>
        </p:txBody>
      </p:sp>
    </p:spTree>
    <p:extLst>
      <p:ext uri="{BB962C8B-B14F-4D97-AF65-F5344CB8AC3E}">
        <p14:creationId xmlns:p14="http://schemas.microsoft.com/office/powerpoint/2010/main" val="3575518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28649" y="1262062"/>
            <a:ext cx="6236971" cy="4803776"/>
          </a:xfrm>
        </p:spPr>
        <p:txBody>
          <a:bodyPr/>
          <a:lstStyle/>
          <a:p>
            <a:pPr marL="0" indent="0">
              <a:buNone/>
            </a:pPr>
            <a:endParaRPr lang="en-US" sz="2000" b="1" dirty="0" smtClean="0">
              <a:latin typeface="Arial Black" panose="020B0A04020102020204" pitchFamily="34" charset="0"/>
            </a:endParaRPr>
          </a:p>
        </p:txBody>
      </p:sp>
      <p:sp>
        <p:nvSpPr>
          <p:cNvPr id="6" name="Text Placeholder 5"/>
          <p:cNvSpPr>
            <a:spLocks noGrp="1"/>
          </p:cNvSpPr>
          <p:nvPr>
            <p:ph type="body" sz="quarter" idx="15"/>
          </p:nvPr>
        </p:nvSpPr>
        <p:spPr/>
        <p:txBody>
          <a:bodyPr/>
          <a:lstStyle/>
          <a:p>
            <a:r>
              <a:rPr lang="en-US" dirty="0" smtClean="0"/>
              <a:t>Roles and Responsibilities</a:t>
            </a:r>
            <a:endParaRPr lang="en-US" dirty="0"/>
          </a:p>
        </p:txBody>
      </p:sp>
      <p:graphicFrame>
        <p:nvGraphicFramePr>
          <p:cNvPr id="3" name="Diagram 2"/>
          <p:cNvGraphicFramePr/>
          <p:nvPr>
            <p:extLst>
              <p:ext uri="{D42A27DB-BD31-4B8C-83A1-F6EECF244321}">
                <p14:modId xmlns:p14="http://schemas.microsoft.com/office/powerpoint/2010/main" val="4009411552"/>
              </p:ext>
            </p:extLst>
          </p:nvPr>
        </p:nvGraphicFramePr>
        <p:xfrm>
          <a:off x="-368136" y="1274621"/>
          <a:ext cx="7588333" cy="4791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20</a:t>
            </a:fld>
            <a:endParaRPr lang="en-US" dirty="0"/>
          </a:p>
        </p:txBody>
      </p:sp>
    </p:spTree>
    <p:extLst>
      <p:ext uri="{BB962C8B-B14F-4D97-AF65-F5344CB8AC3E}">
        <p14:creationId xmlns:p14="http://schemas.microsoft.com/office/powerpoint/2010/main" val="1272039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dirty="0" smtClean="0"/>
              <a:t>Blue Stake Process</a:t>
            </a:r>
            <a:endParaRPr lang="en-US" dirty="0"/>
          </a:p>
        </p:txBody>
      </p:sp>
      <p:graphicFrame>
        <p:nvGraphicFramePr>
          <p:cNvPr id="2" name="Diagram 1"/>
          <p:cNvGraphicFramePr/>
          <p:nvPr>
            <p:extLst>
              <p:ext uri="{D42A27DB-BD31-4B8C-83A1-F6EECF244321}">
                <p14:modId xmlns:p14="http://schemas.microsoft.com/office/powerpoint/2010/main" val="708015196"/>
              </p:ext>
            </p:extLst>
          </p:nvPr>
        </p:nvGraphicFramePr>
        <p:xfrm>
          <a:off x="628650" y="1262062"/>
          <a:ext cx="6236970" cy="4618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21</a:t>
            </a:fld>
            <a:endParaRPr lang="en-US" dirty="0"/>
          </a:p>
        </p:txBody>
      </p:sp>
    </p:spTree>
    <p:extLst>
      <p:ext uri="{BB962C8B-B14F-4D97-AF65-F5344CB8AC3E}">
        <p14:creationId xmlns:p14="http://schemas.microsoft.com/office/powerpoint/2010/main" val="3964612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22</a:t>
            </a:fld>
            <a:endParaRPr lang="en-US" dirty="0"/>
          </a:p>
        </p:txBody>
      </p:sp>
      <p:sp>
        <p:nvSpPr>
          <p:cNvPr id="6" name="Text Placeholder 5"/>
          <p:cNvSpPr>
            <a:spLocks noGrp="1"/>
          </p:cNvSpPr>
          <p:nvPr>
            <p:ph type="body" sz="quarter" idx="14"/>
          </p:nvPr>
        </p:nvSpPr>
        <p:spPr>
          <a:xfrm>
            <a:off x="628649" y="1379220"/>
            <a:ext cx="6423504" cy="4686618"/>
          </a:xfrm>
        </p:spPr>
        <p:txBody>
          <a:bodyPr/>
          <a:lstStyle/>
          <a:p>
            <a:r>
              <a:rPr lang="en-US" sz="2000" dirty="0" smtClean="0"/>
              <a:t>Discuss the “Learn from Others” on pages 17 and 19.</a:t>
            </a:r>
          </a:p>
          <a:p>
            <a:r>
              <a:rPr lang="en-US" sz="2000" dirty="0" smtClean="0"/>
              <a:t>What went wrong?</a:t>
            </a:r>
          </a:p>
          <a:p>
            <a:r>
              <a:rPr lang="en-US" sz="2000" dirty="0" smtClean="0"/>
              <a:t>What could have been done differently? </a:t>
            </a:r>
            <a:endParaRPr lang="en-US" sz="2000" dirty="0"/>
          </a:p>
        </p:txBody>
      </p:sp>
      <p:sp>
        <p:nvSpPr>
          <p:cNvPr id="7" name="Text Placeholder 6"/>
          <p:cNvSpPr>
            <a:spLocks noGrp="1"/>
          </p:cNvSpPr>
          <p:nvPr>
            <p:ph type="body" sz="quarter" idx="15"/>
          </p:nvPr>
        </p:nvSpPr>
        <p:spPr/>
        <p:txBody>
          <a:bodyPr/>
          <a:lstStyle/>
          <a:p>
            <a:r>
              <a:rPr lang="en-US" dirty="0" smtClean="0"/>
              <a:t>Learn from Others</a:t>
            </a:r>
            <a:endParaRPr lang="en-US" dirty="0"/>
          </a:p>
        </p:txBody>
      </p:sp>
    </p:spTree>
    <p:extLst>
      <p:ext uri="{BB962C8B-B14F-4D97-AF65-F5344CB8AC3E}">
        <p14:creationId xmlns:p14="http://schemas.microsoft.com/office/powerpoint/2010/main" val="3756073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pPr marL="0" indent="0">
              <a:buNone/>
            </a:pPr>
            <a:r>
              <a:rPr lang="en-US" sz="2000" dirty="0" smtClean="0">
                <a:latin typeface="Arial Black" panose="020B0A04020102020204" pitchFamily="34" charset="0"/>
              </a:rPr>
              <a:t>Process</a:t>
            </a:r>
          </a:p>
          <a:p>
            <a:r>
              <a:rPr lang="en-US" sz="2000" dirty="0" smtClean="0"/>
              <a:t>What if conditions change?</a:t>
            </a:r>
          </a:p>
          <a:p>
            <a:r>
              <a:rPr lang="en-US" sz="2000" dirty="0" smtClean="0"/>
              <a:t>What if you find a utility line or conduit that was not marked on the ground or was not included on the Permit?</a:t>
            </a:r>
          </a:p>
        </p:txBody>
      </p:sp>
      <p:sp>
        <p:nvSpPr>
          <p:cNvPr id="6" name="Text Placeholder 5"/>
          <p:cNvSpPr>
            <a:spLocks noGrp="1"/>
          </p:cNvSpPr>
          <p:nvPr>
            <p:ph type="body" sz="quarter" idx="15"/>
          </p:nvPr>
        </p:nvSpPr>
        <p:spPr/>
        <p:txBody>
          <a:bodyPr/>
          <a:lstStyle/>
          <a:p>
            <a:r>
              <a:rPr lang="en-US" dirty="0" smtClean="0"/>
              <a:t>Blue Stake Process</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23</a:t>
            </a:fld>
            <a:endParaRPr lang="en-US" dirty="0"/>
          </a:p>
        </p:txBody>
      </p:sp>
    </p:spTree>
    <p:extLst>
      <p:ext uri="{BB962C8B-B14F-4D97-AF65-F5344CB8AC3E}">
        <p14:creationId xmlns:p14="http://schemas.microsoft.com/office/powerpoint/2010/main" val="2951361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Activity 4</a:t>
            </a:r>
            <a:endParaRPr lang="en-US" dirty="0"/>
          </a:p>
        </p:txBody>
      </p:sp>
      <p:sp>
        <p:nvSpPr>
          <p:cNvPr id="6" name="Text Placeholder 5"/>
          <p:cNvSpPr>
            <a:spLocks noGrp="1"/>
          </p:cNvSpPr>
          <p:nvPr>
            <p:ph type="body" sz="quarter" idx="14"/>
          </p:nvPr>
        </p:nvSpPr>
        <p:spPr/>
        <p:txBody>
          <a:bodyPr/>
          <a:lstStyle/>
          <a:p>
            <a:r>
              <a:rPr lang="en-US" sz="2000" dirty="0" smtClean="0"/>
              <a:t>Directions</a:t>
            </a:r>
          </a:p>
          <a:p>
            <a:pPr marL="342900" indent="-342900">
              <a:buClr>
                <a:srgbClr val="0099CC"/>
              </a:buClr>
              <a:buFont typeface="+mj-lt"/>
              <a:buAutoNum type="arabicPeriod"/>
            </a:pPr>
            <a:r>
              <a:rPr lang="en-US" sz="2000" dirty="0" smtClean="0">
                <a:latin typeface="Arial" panose="020B0604020202020204" pitchFamily="34" charset="0"/>
              </a:rPr>
              <a:t>Break into small groups</a:t>
            </a:r>
          </a:p>
          <a:p>
            <a:pPr marL="342900" indent="-342900">
              <a:buClr>
                <a:srgbClr val="0099CC"/>
              </a:buClr>
              <a:buFont typeface="+mj-lt"/>
              <a:buAutoNum type="arabicPeriod"/>
            </a:pPr>
            <a:r>
              <a:rPr lang="en-US" sz="2000" dirty="0" smtClean="0">
                <a:latin typeface="Arial" panose="020B0604020202020204" pitchFamily="34" charset="0"/>
              </a:rPr>
              <a:t>Read the scenarios in the Student Guide and use the Blue Stake policy to answer the questions</a:t>
            </a:r>
          </a:p>
          <a:p>
            <a:pPr marL="342900" indent="-342900">
              <a:buClr>
                <a:srgbClr val="0099CC"/>
              </a:buClr>
              <a:buFont typeface="+mj-lt"/>
              <a:buAutoNum type="arabicPeriod"/>
            </a:pPr>
            <a:r>
              <a:rPr lang="en-US" sz="2000" dirty="0" smtClean="0">
                <a:latin typeface="Arial" panose="020B0604020202020204" pitchFamily="34" charset="0"/>
              </a:rPr>
              <a:t>Be ready to share your answers as a class</a:t>
            </a:r>
          </a:p>
          <a:p>
            <a:pPr>
              <a:buClr>
                <a:srgbClr val="0099CC"/>
              </a:buClr>
            </a:pPr>
            <a:endParaRPr lang="en-US" sz="2000" dirty="0" smtClean="0">
              <a:latin typeface="Arial" panose="020B0604020202020204" pitchFamily="34" charset="0"/>
            </a:endParaRPr>
          </a:p>
          <a:p>
            <a:pPr>
              <a:buClr>
                <a:srgbClr val="0099CC"/>
              </a:buClr>
            </a:pPr>
            <a:r>
              <a:rPr lang="en-US" sz="2000" b="1" dirty="0">
                <a:latin typeface="Arial" panose="020B0604020202020204" pitchFamily="34" charset="0"/>
              </a:rPr>
              <a:t>Note: </a:t>
            </a:r>
            <a:r>
              <a:rPr lang="en-US" sz="2000" dirty="0">
                <a:latin typeface="Arial" panose="020B0604020202020204" pitchFamily="34" charset="0"/>
              </a:rPr>
              <a:t>Check your prior knowledge by attempting to answer </a:t>
            </a:r>
            <a:r>
              <a:rPr lang="en-US" sz="2000" dirty="0" smtClean="0">
                <a:latin typeface="Arial" panose="020B0604020202020204" pitchFamily="34" charset="0"/>
              </a:rPr>
              <a:t>question 4.</a:t>
            </a:r>
            <a:endParaRPr lang="en-US" sz="2000" dirty="0">
              <a:latin typeface="Arial" panose="020B0604020202020204" pitchFamily="34" charset="0"/>
            </a:endParaRPr>
          </a:p>
          <a:p>
            <a:pPr>
              <a:buClr>
                <a:srgbClr val="0099CC"/>
              </a:buClr>
            </a:pPr>
            <a:endParaRPr lang="en-US" sz="2000" dirty="0"/>
          </a:p>
        </p:txBody>
      </p:sp>
      <p:sp>
        <p:nvSpPr>
          <p:cNvPr id="8" name="Text Placeholder 7"/>
          <p:cNvSpPr>
            <a:spLocks noGrp="1"/>
          </p:cNvSpPr>
          <p:nvPr>
            <p:ph type="body" sz="quarter" idx="16"/>
          </p:nvPr>
        </p:nvSpPr>
        <p:spPr/>
        <p:txBody>
          <a:bodyPr/>
          <a:lstStyle/>
          <a:p>
            <a:r>
              <a:rPr lang="en-US" dirty="0" smtClean="0"/>
              <a:t>Digging Deeper</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24</a:t>
            </a:fld>
            <a:endParaRPr lang="en-US" dirty="0"/>
          </a:p>
        </p:txBody>
      </p:sp>
    </p:spTree>
    <p:extLst>
      <p:ext uri="{BB962C8B-B14F-4D97-AF65-F5344CB8AC3E}">
        <p14:creationId xmlns:p14="http://schemas.microsoft.com/office/powerpoint/2010/main" val="2038653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25</a:t>
            </a:fld>
            <a:endParaRPr lang="en-US" dirty="0"/>
          </a:p>
        </p:txBody>
      </p:sp>
      <p:sp>
        <p:nvSpPr>
          <p:cNvPr id="8" name="Text Placeholder 7"/>
          <p:cNvSpPr>
            <a:spLocks noGrp="1"/>
          </p:cNvSpPr>
          <p:nvPr>
            <p:ph type="body" sz="quarter" idx="14"/>
          </p:nvPr>
        </p:nvSpPr>
        <p:spPr/>
        <p:txBody>
          <a:bodyPr/>
          <a:lstStyle/>
          <a:p>
            <a:pPr marL="0" lvl="0" indent="0">
              <a:buNone/>
            </a:pPr>
            <a:r>
              <a:rPr lang="en-US" sz="2000" dirty="0" smtClean="0">
                <a:latin typeface="Arial Black" panose="020B0A04020102020204" pitchFamily="34" charset="0"/>
              </a:rPr>
              <a:t>Scenario 1</a:t>
            </a:r>
          </a:p>
          <a:p>
            <a:pPr marL="0" lvl="0" indent="0">
              <a:buNone/>
            </a:pPr>
            <a:endParaRPr lang="en-US" sz="2000" dirty="0"/>
          </a:p>
          <a:p>
            <a:pPr marL="0" lvl="0" indent="0">
              <a:buNone/>
            </a:pPr>
            <a:r>
              <a:rPr lang="en-US" sz="2000" dirty="0" smtClean="0"/>
              <a:t>Bob </a:t>
            </a:r>
            <a:r>
              <a:rPr lang="en-US" sz="2000" dirty="0"/>
              <a:t>is about to hang a heavy picture in his office with several one and a quarter inch (1 </a:t>
            </a:r>
            <a:r>
              <a:rPr lang="en-US" sz="2000" dirty="0" smtClean="0"/>
              <a:t>1/4”) </a:t>
            </a:r>
            <a:r>
              <a:rPr lang="en-US" sz="2000" dirty="0"/>
              <a:t>nails. Does he need to request a Blue Stake?</a:t>
            </a:r>
          </a:p>
          <a:p>
            <a:pPr>
              <a:lnSpc>
                <a:spcPct val="100000"/>
              </a:lnSpc>
              <a:spcBef>
                <a:spcPts val="0"/>
              </a:spcBef>
              <a:buFont typeface="Arial" panose="020B0604020202020204" pitchFamily="34" charset="0"/>
              <a:buChar char="•"/>
            </a:pPr>
            <a:r>
              <a:rPr lang="en-US" sz="2000" dirty="0"/>
              <a:t>Yes</a:t>
            </a:r>
          </a:p>
          <a:p>
            <a:pPr>
              <a:lnSpc>
                <a:spcPct val="100000"/>
              </a:lnSpc>
              <a:spcBef>
                <a:spcPts val="0"/>
              </a:spcBef>
              <a:buFont typeface="Arial" panose="020B0604020202020204" pitchFamily="34" charset="0"/>
              <a:buChar char="•"/>
            </a:pPr>
            <a:r>
              <a:rPr lang="en-US" sz="2000" dirty="0"/>
              <a:t>No</a:t>
            </a:r>
          </a:p>
          <a:p>
            <a:pPr marL="0" indent="0">
              <a:buNone/>
            </a:pPr>
            <a:r>
              <a:rPr lang="en-US" sz="2000" dirty="0"/>
              <a:t>Explanation:</a:t>
            </a:r>
          </a:p>
          <a:p>
            <a:pPr>
              <a:buFont typeface="Arial" panose="020B0604020202020204" pitchFamily="34" charset="0"/>
              <a:buChar char="•"/>
            </a:pPr>
            <a:r>
              <a:rPr lang="en-US" sz="2000" dirty="0" smtClean="0"/>
              <a:t>It has the potential to penetrate &gt;1”/25.4 mm</a:t>
            </a:r>
            <a:endParaRPr lang="en-US" sz="2000" dirty="0"/>
          </a:p>
        </p:txBody>
      </p:sp>
      <p:sp>
        <p:nvSpPr>
          <p:cNvPr id="9" name="Text Placeholder 8"/>
          <p:cNvSpPr>
            <a:spLocks noGrp="1"/>
          </p:cNvSpPr>
          <p:nvPr>
            <p:ph type="body" sz="quarter" idx="15"/>
          </p:nvPr>
        </p:nvSpPr>
        <p:spPr/>
        <p:txBody>
          <a:bodyPr/>
          <a:lstStyle/>
          <a:p>
            <a:r>
              <a:rPr lang="en-US" dirty="0" smtClean="0"/>
              <a:t>Digging Deeper</a:t>
            </a:r>
            <a:endParaRPr lang="en-US" dirty="0"/>
          </a:p>
        </p:txBody>
      </p:sp>
      <p:sp>
        <p:nvSpPr>
          <p:cNvPr id="6" name="Oval 5"/>
          <p:cNvSpPr/>
          <p:nvPr/>
        </p:nvSpPr>
        <p:spPr>
          <a:xfrm>
            <a:off x="628649" y="2928992"/>
            <a:ext cx="955222"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8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26</a:t>
            </a:fld>
            <a:endParaRPr lang="en-US" dirty="0"/>
          </a:p>
        </p:txBody>
      </p:sp>
      <p:sp>
        <p:nvSpPr>
          <p:cNvPr id="8" name="Text Placeholder 7"/>
          <p:cNvSpPr>
            <a:spLocks noGrp="1"/>
          </p:cNvSpPr>
          <p:nvPr>
            <p:ph type="body" sz="quarter" idx="14"/>
          </p:nvPr>
        </p:nvSpPr>
        <p:spPr/>
        <p:txBody>
          <a:bodyPr/>
          <a:lstStyle/>
          <a:p>
            <a:pPr marL="0" lvl="0" indent="0">
              <a:buNone/>
            </a:pPr>
            <a:r>
              <a:rPr lang="en-US" sz="2000" dirty="0" smtClean="0">
                <a:latin typeface="Arial Black" panose="020B0A04020102020204" pitchFamily="34" charset="0"/>
              </a:rPr>
              <a:t>Scenario 2</a:t>
            </a:r>
          </a:p>
          <a:p>
            <a:pPr marL="0" lvl="0" indent="0">
              <a:buNone/>
            </a:pPr>
            <a:endParaRPr lang="en-US" sz="2000" dirty="0"/>
          </a:p>
          <a:p>
            <a:pPr marL="0" lvl="0" indent="0">
              <a:buNone/>
            </a:pPr>
            <a:r>
              <a:rPr lang="en-US" sz="2000" dirty="0" smtClean="0"/>
              <a:t>Jake </a:t>
            </a:r>
            <a:r>
              <a:rPr lang="en-US" sz="2000" dirty="0"/>
              <a:t>is in charge of planning a job that will include digging a trench on the west side of the mill. Does he need to request a Blue Stake?</a:t>
            </a:r>
          </a:p>
          <a:p>
            <a:pPr>
              <a:lnSpc>
                <a:spcPct val="100000"/>
              </a:lnSpc>
              <a:spcBef>
                <a:spcPts val="0"/>
              </a:spcBef>
              <a:buFont typeface="Arial" panose="020B0604020202020204" pitchFamily="34" charset="0"/>
              <a:buChar char="•"/>
            </a:pPr>
            <a:r>
              <a:rPr lang="en-US" sz="2000" dirty="0"/>
              <a:t>Yes</a:t>
            </a:r>
          </a:p>
          <a:p>
            <a:pPr>
              <a:lnSpc>
                <a:spcPct val="100000"/>
              </a:lnSpc>
              <a:spcBef>
                <a:spcPts val="0"/>
              </a:spcBef>
              <a:buFont typeface="Arial" panose="020B0604020202020204" pitchFamily="34" charset="0"/>
              <a:buChar char="•"/>
            </a:pPr>
            <a:r>
              <a:rPr lang="en-US" sz="2000" dirty="0"/>
              <a:t>No</a:t>
            </a:r>
          </a:p>
          <a:p>
            <a:pPr marL="0" indent="0">
              <a:buNone/>
            </a:pPr>
            <a:r>
              <a:rPr lang="en-US" sz="2000" dirty="0" smtClean="0"/>
              <a:t>Explanation:</a:t>
            </a:r>
          </a:p>
          <a:p>
            <a:pPr>
              <a:lnSpc>
                <a:spcPct val="100000"/>
              </a:lnSpc>
              <a:spcBef>
                <a:spcPts val="0"/>
              </a:spcBef>
              <a:buFont typeface="Arial" panose="020B0604020202020204" pitchFamily="34" charset="0"/>
              <a:buChar char="•"/>
            </a:pPr>
            <a:r>
              <a:rPr lang="en-US" sz="2000" dirty="0" smtClean="0"/>
              <a:t>It has the potential to penetrate </a:t>
            </a:r>
            <a:r>
              <a:rPr lang="en-US" sz="2000" dirty="0"/>
              <a:t>&gt; </a:t>
            </a:r>
            <a:r>
              <a:rPr lang="en-US" sz="2000" dirty="0" smtClean="0"/>
              <a:t>1”/25.4 mm</a:t>
            </a:r>
            <a:endParaRPr lang="en-US" sz="2000" dirty="0"/>
          </a:p>
        </p:txBody>
      </p:sp>
      <p:sp>
        <p:nvSpPr>
          <p:cNvPr id="9" name="Text Placeholder 8"/>
          <p:cNvSpPr>
            <a:spLocks noGrp="1"/>
          </p:cNvSpPr>
          <p:nvPr>
            <p:ph type="body" sz="quarter" idx="15"/>
          </p:nvPr>
        </p:nvSpPr>
        <p:spPr/>
        <p:txBody>
          <a:bodyPr/>
          <a:lstStyle/>
          <a:p>
            <a:r>
              <a:rPr lang="en-US" dirty="0" smtClean="0"/>
              <a:t>Digging Deeper</a:t>
            </a:r>
            <a:endParaRPr lang="en-US" dirty="0"/>
          </a:p>
        </p:txBody>
      </p:sp>
      <p:sp>
        <p:nvSpPr>
          <p:cNvPr id="6" name="Oval 5"/>
          <p:cNvSpPr/>
          <p:nvPr/>
        </p:nvSpPr>
        <p:spPr>
          <a:xfrm>
            <a:off x="628649" y="2928992"/>
            <a:ext cx="955222"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22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27</a:t>
            </a:fld>
            <a:endParaRPr lang="en-US" dirty="0"/>
          </a:p>
        </p:txBody>
      </p:sp>
      <p:sp>
        <p:nvSpPr>
          <p:cNvPr id="8" name="Text Placeholder 7"/>
          <p:cNvSpPr>
            <a:spLocks noGrp="1"/>
          </p:cNvSpPr>
          <p:nvPr>
            <p:ph type="body" sz="quarter" idx="14"/>
          </p:nvPr>
        </p:nvSpPr>
        <p:spPr/>
        <p:txBody>
          <a:bodyPr/>
          <a:lstStyle/>
          <a:p>
            <a:pPr marL="0" indent="0">
              <a:buNone/>
            </a:pPr>
            <a:r>
              <a:rPr lang="en-US" sz="2000" dirty="0" smtClean="0">
                <a:latin typeface="Arial Black" panose="020B0A04020102020204" pitchFamily="34" charset="0"/>
              </a:rPr>
              <a:t>Scenario 3</a:t>
            </a:r>
          </a:p>
          <a:p>
            <a:pPr marL="0" indent="0">
              <a:buNone/>
            </a:pPr>
            <a:endParaRPr lang="en-US" sz="2000" dirty="0"/>
          </a:p>
          <a:p>
            <a:pPr marL="0" indent="0">
              <a:buNone/>
            </a:pPr>
            <a:r>
              <a:rPr lang="en-US" sz="2000" dirty="0" smtClean="0"/>
              <a:t>You </a:t>
            </a:r>
            <a:r>
              <a:rPr lang="en-US" sz="2000" dirty="0"/>
              <a:t>are an equipment operator, and you have been told to dig a trench four feet (4’) deep and six feet (6’) long next to the Health and Safety building. Before transporting your equipment to the area, you decide to conduct a walk through. </a:t>
            </a:r>
            <a:endParaRPr lang="en-US" sz="2000" dirty="0" smtClean="0"/>
          </a:p>
          <a:p>
            <a:pPr>
              <a:buFont typeface="Arial" panose="020B0604020202020204" pitchFamily="34" charset="0"/>
              <a:buChar char="•"/>
            </a:pPr>
            <a:r>
              <a:rPr lang="en-US" sz="2000" dirty="0" smtClean="0"/>
              <a:t>What </a:t>
            </a:r>
            <a:r>
              <a:rPr lang="en-US" sz="2000" dirty="0"/>
              <a:t>are you looking for</a:t>
            </a:r>
            <a:r>
              <a:rPr lang="en-US" sz="2000" dirty="0" smtClean="0"/>
              <a:t>? </a:t>
            </a:r>
          </a:p>
          <a:p>
            <a:pPr lvl="1">
              <a:lnSpc>
                <a:spcPct val="100000"/>
              </a:lnSpc>
              <a:spcBef>
                <a:spcPts val="0"/>
              </a:spcBef>
            </a:pPr>
            <a:r>
              <a:rPr lang="en-US" sz="2000" dirty="0" smtClean="0"/>
              <a:t>Items:		</a:t>
            </a:r>
          </a:p>
          <a:p>
            <a:pPr lvl="1">
              <a:lnSpc>
                <a:spcPct val="100000"/>
              </a:lnSpc>
              <a:spcBef>
                <a:spcPts val="0"/>
              </a:spcBef>
            </a:pPr>
            <a:endParaRPr lang="en-US" sz="2000" dirty="0" smtClean="0"/>
          </a:p>
          <a:p>
            <a:pPr lvl="1">
              <a:lnSpc>
                <a:spcPct val="100000"/>
              </a:lnSpc>
              <a:spcBef>
                <a:spcPts val="0"/>
              </a:spcBef>
            </a:pPr>
            <a:r>
              <a:rPr lang="en-US" sz="2000" dirty="0" smtClean="0"/>
              <a:t>Explanation</a:t>
            </a:r>
            <a:r>
              <a:rPr lang="en-US" sz="2000" dirty="0"/>
              <a:t>: </a:t>
            </a:r>
          </a:p>
          <a:p>
            <a:pPr marL="0" indent="0">
              <a:buNone/>
            </a:pPr>
            <a:endParaRPr lang="en-US" sz="2000" dirty="0" smtClean="0"/>
          </a:p>
          <a:p>
            <a:pPr>
              <a:buFont typeface="Arial" panose="020B0604020202020204" pitchFamily="34" charset="0"/>
              <a:buChar char="•"/>
            </a:pPr>
            <a:r>
              <a:rPr lang="en-US" sz="2000" dirty="0" smtClean="0"/>
              <a:t>What would keep you from doing this job?</a:t>
            </a:r>
          </a:p>
          <a:p>
            <a:pPr marL="0" indent="0">
              <a:buNone/>
            </a:pPr>
            <a:endParaRPr lang="en-US" dirty="0"/>
          </a:p>
        </p:txBody>
      </p:sp>
      <p:sp>
        <p:nvSpPr>
          <p:cNvPr id="10" name="Text Placeholder 8"/>
          <p:cNvSpPr>
            <a:spLocks noGrp="1"/>
          </p:cNvSpPr>
          <p:nvPr>
            <p:ph type="body" sz="quarter" idx="15"/>
          </p:nvPr>
        </p:nvSpPr>
        <p:spPr>
          <a:xfrm>
            <a:off x="628650" y="615474"/>
            <a:ext cx="6236970" cy="646588"/>
          </a:xfrm>
        </p:spPr>
        <p:txBody>
          <a:bodyPr/>
          <a:lstStyle/>
          <a:p>
            <a:r>
              <a:rPr lang="en-US" dirty="0" smtClean="0"/>
              <a:t>Digging Deeper</a:t>
            </a:r>
            <a:endParaRPr lang="en-US" dirty="0"/>
          </a:p>
        </p:txBody>
      </p:sp>
      <p:sp>
        <p:nvSpPr>
          <p:cNvPr id="3" name="TextBox 2"/>
          <p:cNvSpPr txBox="1"/>
          <p:nvPr/>
        </p:nvSpPr>
        <p:spPr>
          <a:xfrm>
            <a:off x="865416" y="5388428"/>
            <a:ext cx="7731579" cy="707886"/>
          </a:xfrm>
          <a:prstGeom prst="rect">
            <a:avLst/>
          </a:prstGeom>
          <a:noFill/>
        </p:spPr>
        <p:txBody>
          <a:bodyPr wrap="square" rtlCol="0">
            <a:spAutoFit/>
          </a:bodyPr>
          <a:lstStyle/>
          <a:p>
            <a:r>
              <a:rPr lang="en-US" sz="2000" dirty="0" smtClean="0">
                <a:solidFill>
                  <a:srgbClr val="0099CC"/>
                </a:solidFill>
                <a:latin typeface="Arial" panose="020B0604020202020204" pitchFamily="34" charset="0"/>
                <a:cs typeface="Arial" panose="020B0604020202020204" pitchFamily="34" charset="0"/>
              </a:rPr>
              <a:t>wrong </a:t>
            </a:r>
            <a:r>
              <a:rPr lang="en-US" sz="2000" dirty="0">
                <a:solidFill>
                  <a:srgbClr val="0099CC"/>
                </a:solidFill>
                <a:latin typeface="Arial" panose="020B0604020202020204" pitchFamily="34" charset="0"/>
                <a:cs typeface="Arial" panose="020B0604020202020204" pitchFamily="34" charset="0"/>
              </a:rPr>
              <a:t>conditions or controls; missing or unclear ground markings; missing information on permit;  not safe to move forward with </a:t>
            </a:r>
            <a:r>
              <a:rPr lang="en-US" sz="2000" dirty="0" smtClean="0">
                <a:solidFill>
                  <a:srgbClr val="0099CC"/>
                </a:solidFill>
                <a:latin typeface="Arial" panose="020B0604020202020204" pitchFamily="34" charset="0"/>
                <a:cs typeface="Arial" panose="020B0604020202020204" pitchFamily="34" charset="0"/>
              </a:rPr>
              <a:t>job</a:t>
            </a:r>
            <a:endParaRPr lang="en-US" sz="2000" dirty="0">
              <a:solidFill>
                <a:srgbClr val="0099CC"/>
              </a:solidFill>
              <a:latin typeface="Arial" panose="020B0604020202020204" pitchFamily="34" charset="0"/>
              <a:cs typeface="Arial" panose="020B0604020202020204" pitchFamily="34" charset="0"/>
            </a:endParaRPr>
          </a:p>
        </p:txBody>
      </p:sp>
      <p:sp>
        <p:nvSpPr>
          <p:cNvPr id="11" name="TextBox 10"/>
          <p:cNvSpPr txBox="1"/>
          <p:nvPr/>
        </p:nvSpPr>
        <p:spPr>
          <a:xfrm>
            <a:off x="2756806" y="4432198"/>
            <a:ext cx="4762501" cy="400110"/>
          </a:xfrm>
          <a:prstGeom prst="rect">
            <a:avLst/>
          </a:prstGeom>
          <a:noFill/>
        </p:spPr>
        <p:txBody>
          <a:bodyPr wrap="square" rtlCol="0">
            <a:spAutoFit/>
          </a:bodyPr>
          <a:lstStyle/>
          <a:p>
            <a:r>
              <a:rPr lang="en-US" sz="2000" dirty="0" smtClean="0">
                <a:solidFill>
                  <a:srgbClr val="0099CC"/>
                </a:solidFill>
                <a:latin typeface="Arial" panose="020B0604020202020204" pitchFamily="34" charset="0"/>
                <a:cs typeface="Arial" panose="020B0604020202020204" pitchFamily="34" charset="0"/>
              </a:rPr>
              <a:t>hazard </a:t>
            </a:r>
            <a:r>
              <a:rPr lang="en-US" sz="2000" dirty="0">
                <a:solidFill>
                  <a:srgbClr val="0099CC"/>
                </a:solidFill>
                <a:latin typeface="Arial" panose="020B0604020202020204" pitchFamily="34" charset="0"/>
                <a:cs typeface="Arial" panose="020B0604020202020204" pitchFamily="34" charset="0"/>
              </a:rPr>
              <a:t>r</a:t>
            </a:r>
            <a:r>
              <a:rPr lang="en-US" sz="2000" dirty="0" smtClean="0">
                <a:solidFill>
                  <a:srgbClr val="0099CC"/>
                </a:solidFill>
                <a:latin typeface="Arial" panose="020B0604020202020204" pitchFamily="34" charset="0"/>
                <a:cs typeface="Arial" panose="020B0604020202020204" pitchFamily="34" charset="0"/>
              </a:rPr>
              <a:t>ecognition, </a:t>
            </a:r>
            <a:r>
              <a:rPr lang="en-US" sz="2000" dirty="0">
                <a:solidFill>
                  <a:srgbClr val="0099CC"/>
                </a:solidFill>
                <a:latin typeface="Arial" panose="020B0604020202020204" pitchFamily="34" charset="0"/>
                <a:cs typeface="Arial" panose="020B0604020202020204" pitchFamily="34" charset="0"/>
              </a:rPr>
              <a:t>Workplace Exam </a:t>
            </a:r>
          </a:p>
        </p:txBody>
      </p:sp>
      <p:sp>
        <p:nvSpPr>
          <p:cNvPr id="12" name="TextBox 11"/>
          <p:cNvSpPr txBox="1"/>
          <p:nvPr/>
        </p:nvSpPr>
        <p:spPr>
          <a:xfrm>
            <a:off x="2029640" y="3803983"/>
            <a:ext cx="6493873" cy="707886"/>
          </a:xfrm>
          <a:prstGeom prst="rect">
            <a:avLst/>
          </a:prstGeom>
          <a:noFill/>
        </p:spPr>
        <p:txBody>
          <a:bodyPr wrap="square" rtlCol="0">
            <a:spAutoFit/>
          </a:bodyPr>
          <a:lstStyle/>
          <a:p>
            <a:r>
              <a:rPr lang="en-US" sz="2000" dirty="0">
                <a:solidFill>
                  <a:srgbClr val="0099CC"/>
                </a:solidFill>
                <a:latin typeface="Arial" panose="020B0604020202020204" pitchFamily="34" charset="0"/>
                <a:cs typeface="Arial" panose="020B0604020202020204" pitchFamily="34" charset="0"/>
              </a:rPr>
              <a:t>g</a:t>
            </a:r>
            <a:r>
              <a:rPr lang="en-US" sz="2000" dirty="0" smtClean="0">
                <a:solidFill>
                  <a:srgbClr val="0099CC"/>
                </a:solidFill>
                <a:latin typeface="Arial" panose="020B0604020202020204" pitchFamily="34" charset="0"/>
                <a:cs typeface="Arial" panose="020B0604020202020204" pitchFamily="34" charset="0"/>
              </a:rPr>
              <a:t>round </a:t>
            </a:r>
            <a:r>
              <a:rPr lang="en-US" sz="2000" dirty="0">
                <a:solidFill>
                  <a:srgbClr val="0099CC"/>
                </a:solidFill>
                <a:latin typeface="Arial" panose="020B0604020202020204" pitchFamily="34" charset="0"/>
                <a:cs typeface="Arial" panose="020B0604020202020204" pitchFamily="34" charset="0"/>
              </a:rPr>
              <a:t>conditions, hazards, proper tools/equipment available, ground markings, Blue Stake Permit	</a:t>
            </a:r>
          </a:p>
        </p:txBody>
      </p:sp>
    </p:spTree>
    <p:extLst>
      <p:ext uri="{BB962C8B-B14F-4D97-AF65-F5344CB8AC3E}">
        <p14:creationId xmlns:p14="http://schemas.microsoft.com/office/powerpoint/2010/main" val="59691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28</a:t>
            </a:fld>
            <a:endParaRPr lang="en-US" dirty="0"/>
          </a:p>
        </p:txBody>
      </p:sp>
      <p:sp>
        <p:nvSpPr>
          <p:cNvPr id="8" name="Text Placeholder 7"/>
          <p:cNvSpPr>
            <a:spLocks noGrp="1"/>
          </p:cNvSpPr>
          <p:nvPr>
            <p:ph type="body" sz="quarter" idx="14"/>
          </p:nvPr>
        </p:nvSpPr>
        <p:spPr>
          <a:xfrm>
            <a:off x="628649" y="1379220"/>
            <a:ext cx="6399680" cy="4802610"/>
          </a:xfrm>
        </p:spPr>
        <p:txBody>
          <a:bodyPr/>
          <a:lstStyle/>
          <a:p>
            <a:pPr marL="0" lvl="0" indent="0">
              <a:buNone/>
            </a:pPr>
            <a:r>
              <a:rPr lang="en-US" sz="2000" dirty="0"/>
              <a:t>Following the Blue Stake Policy, when must a Blue Stake be requested? </a:t>
            </a:r>
          </a:p>
          <a:p>
            <a:pPr marL="914400" lvl="1" indent="-457200">
              <a:buAutoNum type="alphaUcPeriod"/>
            </a:pPr>
            <a:r>
              <a:rPr lang="en-US" sz="2000" dirty="0" smtClean="0"/>
              <a:t>When </a:t>
            </a:r>
            <a:r>
              <a:rPr lang="en-US" sz="2000" dirty="0"/>
              <a:t>a penetration is to be made in the earth’s surface of </a:t>
            </a:r>
            <a:r>
              <a:rPr lang="en-US" sz="2000" dirty="0" smtClean="0"/>
              <a:t>&gt;1”</a:t>
            </a:r>
          </a:p>
          <a:p>
            <a:pPr marL="914400" lvl="1" indent="-457200">
              <a:buAutoNum type="alphaUcPeriod"/>
            </a:pPr>
            <a:r>
              <a:rPr lang="en-US" sz="2000" dirty="0" smtClean="0"/>
              <a:t>When </a:t>
            </a:r>
            <a:r>
              <a:rPr lang="en-US" sz="2000" dirty="0"/>
              <a:t>a penetration is to be made in a ceiling of </a:t>
            </a:r>
            <a:r>
              <a:rPr lang="en-US" sz="2000" dirty="0" smtClean="0"/>
              <a:t>&gt;1”</a:t>
            </a:r>
          </a:p>
          <a:p>
            <a:pPr marL="914400" lvl="1" indent="-457200">
              <a:buAutoNum type="alphaUcPeriod"/>
            </a:pPr>
            <a:r>
              <a:rPr lang="en-US" sz="2000" dirty="0" smtClean="0"/>
              <a:t>When </a:t>
            </a:r>
            <a:r>
              <a:rPr lang="en-US" sz="2000" dirty="0"/>
              <a:t>a </a:t>
            </a:r>
            <a:r>
              <a:rPr lang="en-US" sz="2000" dirty="0" smtClean="0"/>
              <a:t>sawing penetration </a:t>
            </a:r>
            <a:r>
              <a:rPr lang="en-US" sz="2000" dirty="0"/>
              <a:t>is to be made in a </a:t>
            </a:r>
            <a:r>
              <a:rPr lang="en-US" sz="2000" dirty="0" smtClean="0"/>
              <a:t>floor</a:t>
            </a:r>
            <a:endParaRPr lang="en-US" sz="2000" dirty="0"/>
          </a:p>
          <a:p>
            <a:pPr marL="914400" lvl="1" indent="-457200">
              <a:buAutoNum type="alphaUcPeriod"/>
            </a:pPr>
            <a:r>
              <a:rPr lang="en-US" sz="2000" dirty="0" smtClean="0"/>
              <a:t>All </a:t>
            </a:r>
            <a:r>
              <a:rPr lang="en-US" sz="2000" dirty="0"/>
              <a:t>of the above</a:t>
            </a:r>
          </a:p>
          <a:p>
            <a:pPr marL="0" indent="0">
              <a:buNone/>
            </a:pPr>
            <a:r>
              <a:rPr lang="en-US" sz="2000" dirty="0"/>
              <a:t>Explanation:</a:t>
            </a:r>
          </a:p>
          <a:p>
            <a:endParaRPr lang="en-US" sz="2000" dirty="0"/>
          </a:p>
        </p:txBody>
      </p:sp>
      <p:sp>
        <p:nvSpPr>
          <p:cNvPr id="7" name="Text Placeholder 8"/>
          <p:cNvSpPr>
            <a:spLocks noGrp="1"/>
          </p:cNvSpPr>
          <p:nvPr>
            <p:ph type="body" sz="quarter" idx="15"/>
          </p:nvPr>
        </p:nvSpPr>
        <p:spPr>
          <a:xfrm>
            <a:off x="628650" y="615474"/>
            <a:ext cx="6236970" cy="646588"/>
          </a:xfrm>
        </p:spPr>
        <p:txBody>
          <a:bodyPr/>
          <a:lstStyle/>
          <a:p>
            <a:r>
              <a:rPr lang="en-US" dirty="0" smtClean="0"/>
              <a:t>Digging Deeper</a:t>
            </a:r>
            <a:endParaRPr lang="en-US" dirty="0"/>
          </a:p>
        </p:txBody>
      </p:sp>
      <p:sp>
        <p:nvSpPr>
          <p:cNvPr id="3" name="Oval 2"/>
          <p:cNvSpPr/>
          <p:nvPr/>
        </p:nvSpPr>
        <p:spPr>
          <a:xfrm>
            <a:off x="1075700" y="3876050"/>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4786" y="4710793"/>
            <a:ext cx="7151914" cy="1015663"/>
          </a:xfrm>
          <a:prstGeom prst="rect">
            <a:avLst/>
          </a:prstGeom>
          <a:noFill/>
        </p:spPr>
        <p:txBody>
          <a:bodyPr wrap="square" rtlCol="0">
            <a:spAutoFit/>
          </a:bodyPr>
          <a:lstStyle/>
          <a:p>
            <a:pPr marL="800100" lvl="1" indent="-342900">
              <a:buClr>
                <a:srgbClr val="0099CC"/>
              </a:buClr>
              <a:buFont typeface="Arial" panose="020B0604020202020204" pitchFamily="34" charset="0"/>
              <a:buChar char="•"/>
            </a:pPr>
            <a:r>
              <a:rPr lang="en-US" sz="2000" dirty="0">
                <a:latin typeface="Arial" panose="020B0604020202020204" pitchFamily="34" charset="0"/>
                <a:cs typeface="Arial" panose="020B0604020202020204" pitchFamily="34" charset="0"/>
              </a:rPr>
              <a:t>#s 1 &amp; 2 have the potential to penetrate </a:t>
            </a:r>
            <a:r>
              <a:rPr lang="en-US" sz="2000" dirty="0" smtClean="0">
                <a:latin typeface="Arial" panose="020B0604020202020204" pitchFamily="34" charset="0"/>
                <a:cs typeface="Arial" panose="020B0604020202020204" pitchFamily="34" charset="0"/>
              </a:rPr>
              <a:t>&gt;1</a:t>
            </a:r>
            <a:r>
              <a:rPr lang="en-US" sz="2000" dirty="0">
                <a:latin typeface="Arial" panose="020B0604020202020204" pitchFamily="34" charset="0"/>
                <a:cs typeface="Arial" panose="020B0604020202020204" pitchFamily="34" charset="0"/>
              </a:rPr>
              <a:t>”/25.4 mm </a:t>
            </a: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3 sawing into a floor </a:t>
            </a:r>
            <a:r>
              <a:rPr lang="en-US" sz="2000" dirty="0" smtClean="0">
                <a:latin typeface="Arial" panose="020B0604020202020204" pitchFamily="34" charset="0"/>
                <a:cs typeface="Arial" panose="020B0604020202020204" pitchFamily="34" charset="0"/>
              </a:rPr>
              <a:t>always requires </a:t>
            </a:r>
            <a:r>
              <a:rPr lang="en-US" sz="2000" dirty="0">
                <a:latin typeface="Arial" panose="020B0604020202020204" pitchFamily="34" charset="0"/>
                <a:cs typeface="Arial" panose="020B0604020202020204" pitchFamily="34" charset="0"/>
              </a:rPr>
              <a:t>a Blue </a:t>
            </a:r>
            <a:r>
              <a:rPr lang="en-US" sz="2000" dirty="0" smtClean="0">
                <a:latin typeface="Arial" panose="020B0604020202020204" pitchFamily="34" charset="0"/>
                <a:cs typeface="Arial" panose="020B0604020202020204" pitchFamily="34" charset="0"/>
              </a:rPr>
              <a:t>Stake</a:t>
            </a:r>
          </a:p>
          <a:p>
            <a:pPr marL="800100" lvl="1" indent="-342900">
              <a:buClr>
                <a:srgbClr val="0099CC"/>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Per FCX-13</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1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BLUE STAKE – SFT FCX1019C</a:t>
            </a:r>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29</a:t>
            </a:fld>
            <a:endParaRPr lang="en-US" dirty="0"/>
          </a:p>
        </p:txBody>
      </p:sp>
      <p:sp>
        <p:nvSpPr>
          <p:cNvPr id="6" name="Text Placeholder 5"/>
          <p:cNvSpPr>
            <a:spLocks noGrp="1"/>
          </p:cNvSpPr>
          <p:nvPr>
            <p:ph type="body" sz="quarter" idx="14"/>
          </p:nvPr>
        </p:nvSpPr>
        <p:spPr/>
        <p:txBody>
          <a:bodyPr/>
          <a:lstStyle/>
          <a:p>
            <a:pPr>
              <a:lnSpc>
                <a:spcPct val="90000"/>
              </a:lnSpc>
              <a:spcAft>
                <a:spcPts val="0"/>
              </a:spcAft>
            </a:pPr>
            <a:r>
              <a:rPr lang="en-US" sz="2000" dirty="0" smtClean="0"/>
              <a:t>What are some key concepts in this module?</a:t>
            </a:r>
          </a:p>
          <a:p>
            <a:pPr>
              <a:lnSpc>
                <a:spcPct val="90000"/>
              </a:lnSpc>
              <a:spcAft>
                <a:spcPts val="0"/>
              </a:spcAft>
            </a:pPr>
            <a:r>
              <a:rPr lang="en-US" sz="2000" dirty="0" smtClean="0"/>
              <a:t>What do you need to understand better?</a:t>
            </a:r>
          </a:p>
          <a:p>
            <a:pPr>
              <a:lnSpc>
                <a:spcPct val="90000"/>
              </a:lnSpc>
              <a:spcAft>
                <a:spcPts val="0"/>
              </a:spcAft>
            </a:pPr>
            <a:r>
              <a:rPr lang="en-US" sz="2000" dirty="0" smtClean="0"/>
              <a:t>What information surprised you?</a:t>
            </a:r>
          </a:p>
        </p:txBody>
      </p:sp>
      <p:sp>
        <p:nvSpPr>
          <p:cNvPr id="7" name="Text Placeholder 6"/>
          <p:cNvSpPr>
            <a:spLocks noGrp="1"/>
          </p:cNvSpPr>
          <p:nvPr>
            <p:ph type="body" sz="quarter" idx="15"/>
          </p:nvPr>
        </p:nvSpPr>
        <p:spPr/>
        <p:txBody>
          <a:bodyPr/>
          <a:lstStyle/>
          <a:p>
            <a:r>
              <a:rPr lang="en-US" dirty="0" smtClean="0"/>
              <a:t>Debrief</a:t>
            </a:r>
            <a:endParaRPr lang="en-US" dirty="0"/>
          </a:p>
        </p:txBody>
      </p:sp>
    </p:spTree>
    <p:extLst>
      <p:ext uri="{BB962C8B-B14F-4D97-AF65-F5344CB8AC3E}">
        <p14:creationId xmlns:p14="http://schemas.microsoft.com/office/powerpoint/2010/main" val="1162477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Activity 1</a:t>
            </a:r>
            <a:endParaRPr lang="en-US" dirty="0"/>
          </a:p>
        </p:txBody>
      </p:sp>
      <p:sp>
        <p:nvSpPr>
          <p:cNvPr id="6" name="Text Placeholder 5"/>
          <p:cNvSpPr>
            <a:spLocks noGrp="1"/>
          </p:cNvSpPr>
          <p:nvPr>
            <p:ph type="body" sz="quarter" idx="14"/>
          </p:nvPr>
        </p:nvSpPr>
        <p:spPr/>
        <p:txBody>
          <a:bodyPr/>
          <a:lstStyle/>
          <a:p>
            <a:r>
              <a:rPr lang="en-US" sz="2000" dirty="0" smtClean="0"/>
              <a:t>Directions</a:t>
            </a:r>
          </a:p>
          <a:p>
            <a:pPr marL="342900" indent="-342900">
              <a:buClr>
                <a:srgbClr val="0099CC"/>
              </a:buClr>
              <a:buFont typeface="+mj-lt"/>
              <a:buAutoNum type="arabicPeriod"/>
            </a:pPr>
            <a:r>
              <a:rPr lang="en-US" sz="2000" dirty="0" smtClean="0">
                <a:latin typeface="Arial" panose="020B0604020202020204" pitchFamily="34" charset="0"/>
              </a:rPr>
              <a:t>Participate in an activity to get to know each other</a:t>
            </a:r>
            <a:endParaRPr lang="en-US" sz="2000" dirty="0">
              <a:latin typeface="Arial" panose="020B0604020202020204" pitchFamily="34" charset="0"/>
            </a:endParaRPr>
          </a:p>
        </p:txBody>
      </p:sp>
      <p:sp>
        <p:nvSpPr>
          <p:cNvPr id="8" name="Text Placeholder 7"/>
          <p:cNvSpPr>
            <a:spLocks noGrp="1"/>
          </p:cNvSpPr>
          <p:nvPr>
            <p:ph type="body" sz="quarter" idx="16"/>
          </p:nvPr>
        </p:nvSpPr>
        <p:spPr/>
        <p:txBody>
          <a:bodyPr/>
          <a:lstStyle/>
          <a:p>
            <a:r>
              <a:rPr lang="en-US" dirty="0" smtClean="0"/>
              <a:t>Icebreaker</a:t>
            </a:r>
            <a:endParaRPr lang="en-US" dirty="0"/>
          </a:p>
        </p:txBody>
      </p:sp>
      <p:sp>
        <p:nvSpPr>
          <p:cNvPr id="2" name="Slide Number Placeholder 1"/>
          <p:cNvSpPr>
            <a:spLocks noGrp="1"/>
          </p:cNvSpPr>
          <p:nvPr>
            <p:ph type="sldNum" sz="quarter" idx="12"/>
          </p:nvPr>
        </p:nvSpPr>
        <p:spPr/>
        <p:txBody>
          <a:bodyPr/>
          <a:lstStyle/>
          <a:p>
            <a:pPr algn="ctr"/>
            <a:fld id="{25D3FF45-FB88-453A-A2AC-7EF0564DBF56}" type="slidenum">
              <a:rPr lang="en-US" smtClean="0"/>
              <a:pPr algn="ctr"/>
              <a:t>3</a:t>
            </a:fld>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Tree>
    <p:extLst>
      <p:ext uri="{BB962C8B-B14F-4D97-AF65-F5344CB8AC3E}">
        <p14:creationId xmlns:p14="http://schemas.microsoft.com/office/powerpoint/2010/main" val="1685354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sp>
        <p:nvSpPr>
          <p:cNvPr id="8" name="Text Placeholder 7"/>
          <p:cNvSpPr>
            <a:spLocks noGrp="1"/>
          </p:cNvSpPr>
          <p:nvPr>
            <p:ph type="body" sz="quarter" idx="15"/>
          </p:nvPr>
        </p:nvSpPr>
        <p:spPr/>
        <p:txBody>
          <a:bodyPr/>
          <a:lstStyle/>
          <a:p>
            <a:r>
              <a:rPr lang="en-US" dirty="0" smtClean="0">
                <a:solidFill>
                  <a:srgbClr val="0099CC"/>
                </a:solidFill>
              </a:rPr>
              <a:t>Module 3: PERMIT SPECIFICS</a:t>
            </a:r>
            <a:endParaRPr lang="en-US" dirty="0">
              <a:solidFill>
                <a:srgbClr val="0099CC"/>
              </a:solidFill>
            </a:endParaRPr>
          </a:p>
        </p:txBody>
      </p:sp>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8" r="8558"/>
          <a:stretch>
            <a:fillRect/>
          </a:stretch>
        </p:blipFill>
        <p:spPr/>
      </p:pic>
    </p:spTree>
    <p:extLst>
      <p:ext uri="{BB962C8B-B14F-4D97-AF65-F5344CB8AC3E}">
        <p14:creationId xmlns:p14="http://schemas.microsoft.com/office/powerpoint/2010/main" val="2274347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dirty="0" smtClean="0"/>
              <a:t>Marking Utilities</a:t>
            </a:r>
            <a:endParaRPr lang="en-US" dirty="0"/>
          </a:p>
        </p:txBody>
      </p:sp>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005171054"/>
              </p:ext>
            </p:extLst>
          </p:nvPr>
        </p:nvGraphicFramePr>
        <p:xfrm>
          <a:off x="628650" y="1444320"/>
          <a:ext cx="6306842" cy="4572000"/>
        </p:xfrm>
        <a:graphic>
          <a:graphicData uri="http://schemas.openxmlformats.org/drawingml/2006/table">
            <a:tbl>
              <a:tblPr firstRow="1" firstCol="1" bandRow="1">
                <a:tableStyleId>{5C22544A-7EE6-4342-B048-85BDC9FD1C3A}</a:tableStyleId>
              </a:tblPr>
              <a:tblGrid>
                <a:gridCol w="2274429">
                  <a:extLst>
                    <a:ext uri="{9D8B030D-6E8A-4147-A177-3AD203B41FA5}">
                      <a16:colId xmlns:a16="http://schemas.microsoft.com/office/drawing/2014/main" val="352626978"/>
                    </a:ext>
                  </a:extLst>
                </a:gridCol>
                <a:gridCol w="4032413">
                  <a:extLst>
                    <a:ext uri="{9D8B030D-6E8A-4147-A177-3AD203B41FA5}">
                      <a16:colId xmlns:a16="http://schemas.microsoft.com/office/drawing/2014/main" val="1851656020"/>
                    </a:ext>
                  </a:extLst>
                </a:gridCol>
              </a:tblGrid>
              <a:tr h="0">
                <a:tc>
                  <a:txBody>
                    <a:bodyPr/>
                    <a:lstStyle/>
                    <a:p>
                      <a:pPr marL="0" marR="0" algn="l">
                        <a:lnSpc>
                          <a:spcPct val="150000"/>
                        </a:lnSpc>
                        <a:spcBef>
                          <a:spcPts val="600"/>
                        </a:spcBef>
                        <a:spcAft>
                          <a:spcPts val="600"/>
                        </a:spcAft>
                      </a:pPr>
                      <a:r>
                        <a:rPr lang="en-US" sz="2000" dirty="0">
                          <a:effectLst/>
                          <a:latin typeface="Arial Black" panose="020B0A04020102020204" pitchFamily="34" charset="0"/>
                          <a:cs typeface="Arial" panose="020B0604020202020204" pitchFamily="34" charset="0"/>
                        </a:rPr>
                        <a:t>Paint Color</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0099CC"/>
                    </a:solidFill>
                  </a:tcPr>
                </a:tc>
                <a:tc>
                  <a:txBody>
                    <a:bodyPr/>
                    <a:lstStyle/>
                    <a:p>
                      <a:pPr marL="0" marR="0" algn="l">
                        <a:lnSpc>
                          <a:spcPct val="150000"/>
                        </a:lnSpc>
                        <a:spcBef>
                          <a:spcPts val="600"/>
                        </a:spcBef>
                        <a:spcAft>
                          <a:spcPts val="600"/>
                        </a:spcAft>
                      </a:pPr>
                      <a:r>
                        <a:rPr lang="en-US" sz="2000" dirty="0">
                          <a:effectLst/>
                          <a:latin typeface="Arial Black" panose="020B0A04020102020204" pitchFamily="34" charset="0"/>
                          <a:cs typeface="Arial" panose="020B0604020202020204" pitchFamily="34" charset="0"/>
                        </a:rPr>
                        <a:t>Utility Type</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0099CC"/>
                    </a:solidFill>
                  </a:tcPr>
                </a:tc>
                <a:extLst>
                  <a:ext uri="{0D108BD9-81ED-4DB2-BD59-A6C34878D82A}">
                    <a16:rowId xmlns:a16="http://schemas.microsoft.com/office/drawing/2014/main" val="66931259"/>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Red</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Electrical Power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134771501"/>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Yellow</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Gas-Oil-Product, and Air Lines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2062943101"/>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Orange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Communication Cable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875634743"/>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Blue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3E6"/>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Water Systems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4211298230"/>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Green</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Sanitary Sewer Systems, Drains, Slurry Pipelines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956291020"/>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White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Perimeter of Excavation/Boundary</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2699509748"/>
                  </a:ext>
                </a:extLst>
              </a:tr>
              <a:tr h="0">
                <a:tc>
                  <a:txBody>
                    <a:bodyPr/>
                    <a:lstStyle/>
                    <a:p>
                      <a:pPr marL="0" marR="0" algn="l">
                        <a:lnSpc>
                          <a:spcPct val="150000"/>
                        </a:lnSpc>
                        <a:spcBef>
                          <a:spcPts val="600"/>
                        </a:spcBef>
                        <a:spcAft>
                          <a:spcPts val="600"/>
                        </a:spcAft>
                      </a:pPr>
                      <a:r>
                        <a:rPr lang="en-US" sz="2000" dirty="0">
                          <a:solidFill>
                            <a:schemeClr val="tx1"/>
                          </a:solidFill>
                          <a:effectLst/>
                          <a:latin typeface="Arial" panose="020B0604020202020204" pitchFamily="34" charset="0"/>
                          <a:cs typeface="Arial" panose="020B0604020202020204" pitchFamily="34" charset="0"/>
                        </a:rPr>
                        <a:t>Purple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A365D1"/>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All Solvent Extraction, </a:t>
                      </a:r>
                      <a:r>
                        <a:rPr lang="en-US" sz="2000" dirty="0" smtClean="0">
                          <a:effectLst/>
                          <a:latin typeface="Arial" panose="020B0604020202020204" pitchFamily="34" charset="0"/>
                          <a:cs typeface="Arial" panose="020B0604020202020204" pitchFamily="34" charset="0"/>
                        </a:rPr>
                        <a:t>Electro- winning</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D1F3FF"/>
                    </a:solidFill>
                  </a:tcPr>
                </a:tc>
                <a:extLst>
                  <a:ext uri="{0D108BD9-81ED-4DB2-BD59-A6C34878D82A}">
                    <a16:rowId xmlns:a16="http://schemas.microsoft.com/office/drawing/2014/main" val="2783625906"/>
                  </a:ext>
                </a:extLst>
              </a:tr>
            </a:tbl>
          </a:graphicData>
        </a:graphic>
      </p:graphicFrame>
    </p:spTree>
    <p:extLst>
      <p:ext uri="{BB962C8B-B14F-4D97-AF65-F5344CB8AC3E}">
        <p14:creationId xmlns:p14="http://schemas.microsoft.com/office/powerpoint/2010/main" val="4029024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Activity 5</a:t>
            </a:r>
            <a:endParaRPr lang="en-US" dirty="0"/>
          </a:p>
        </p:txBody>
      </p:sp>
      <p:sp>
        <p:nvSpPr>
          <p:cNvPr id="6" name="Text Placeholder 5"/>
          <p:cNvSpPr>
            <a:spLocks noGrp="1"/>
          </p:cNvSpPr>
          <p:nvPr>
            <p:ph type="body" sz="quarter" idx="14"/>
          </p:nvPr>
        </p:nvSpPr>
        <p:spPr/>
        <p:txBody>
          <a:bodyPr/>
          <a:lstStyle/>
          <a:p>
            <a:r>
              <a:rPr lang="en-US" sz="2000" dirty="0" smtClean="0"/>
              <a:t>Directions</a:t>
            </a:r>
          </a:p>
          <a:p>
            <a:pPr marL="342900" indent="-342900">
              <a:buClr>
                <a:srgbClr val="0099CC"/>
              </a:buClr>
              <a:buFont typeface="+mj-lt"/>
              <a:buAutoNum type="arabicPeriod"/>
            </a:pPr>
            <a:r>
              <a:rPr lang="en-US" sz="2000" dirty="0" smtClean="0">
                <a:latin typeface="Arial" panose="020B0604020202020204" pitchFamily="34" charset="0"/>
              </a:rPr>
              <a:t>Look at the following images</a:t>
            </a:r>
          </a:p>
          <a:p>
            <a:pPr marL="342900" indent="-342900">
              <a:buClr>
                <a:srgbClr val="0099CC"/>
              </a:buClr>
              <a:buFont typeface="+mj-lt"/>
              <a:buAutoNum type="arabicPeriod"/>
            </a:pPr>
            <a:r>
              <a:rPr lang="en-US" sz="2000" dirty="0" smtClean="0">
                <a:latin typeface="Arial" panose="020B0604020202020204" pitchFamily="34" charset="0"/>
              </a:rPr>
              <a:t>Use the chart in the Student Guide (page 27) to identify what the Blue Stake Representatives have marked</a:t>
            </a:r>
            <a:endParaRPr lang="en-US" sz="2000" dirty="0">
              <a:latin typeface="Arial" panose="020B0604020202020204" pitchFamily="34" charset="0"/>
            </a:endParaRPr>
          </a:p>
          <a:p>
            <a:endParaRPr lang="en-US" sz="2000" dirty="0"/>
          </a:p>
        </p:txBody>
      </p:sp>
      <p:sp>
        <p:nvSpPr>
          <p:cNvPr id="8" name="Text Placeholder 7"/>
          <p:cNvSpPr>
            <a:spLocks noGrp="1"/>
          </p:cNvSpPr>
          <p:nvPr>
            <p:ph type="body" sz="quarter" idx="16"/>
          </p:nvPr>
        </p:nvSpPr>
        <p:spPr/>
        <p:txBody>
          <a:bodyPr/>
          <a:lstStyle/>
          <a:p>
            <a:r>
              <a:rPr lang="en-US" dirty="0" smtClean="0"/>
              <a:t>Colors</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32</a:t>
            </a:fld>
            <a:endParaRPr lang="en-US" dirty="0"/>
          </a:p>
        </p:txBody>
      </p:sp>
    </p:spTree>
    <p:extLst>
      <p:ext uri="{BB962C8B-B14F-4D97-AF65-F5344CB8AC3E}">
        <p14:creationId xmlns:p14="http://schemas.microsoft.com/office/powerpoint/2010/main" val="726783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t>Colors #1</a:t>
            </a:r>
            <a:endParaRPr lang="en-US" dirty="0"/>
          </a:p>
        </p:txBody>
      </p:sp>
      <p:pic>
        <p:nvPicPr>
          <p:cNvPr id="8" name="Picture 7"/>
          <p:cNvPicPr>
            <a:picLocks noChangeAspect="1"/>
          </p:cNvPicPr>
          <p:nvPr/>
        </p:nvPicPr>
        <p:blipFill rotWithShape="1">
          <a:blip r:embed="rId3"/>
          <a:srcRect b="4969"/>
          <a:stretch/>
        </p:blipFill>
        <p:spPr>
          <a:xfrm>
            <a:off x="655683" y="1428311"/>
            <a:ext cx="6209937" cy="4746857"/>
          </a:xfrm>
          <a:prstGeom prst="rect">
            <a:avLst/>
          </a:prstGeom>
          <a:ln w="38100">
            <a:solidFill>
              <a:schemeClr val="tx1"/>
            </a:solidFill>
          </a:ln>
        </p:spPr>
      </p:pic>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33</a:t>
            </a:fld>
            <a:endParaRPr lang="en-US" dirty="0"/>
          </a:p>
        </p:txBody>
      </p:sp>
    </p:spTree>
    <p:extLst>
      <p:ext uri="{BB962C8B-B14F-4D97-AF65-F5344CB8AC3E}">
        <p14:creationId xmlns:p14="http://schemas.microsoft.com/office/powerpoint/2010/main" val="1403014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t>Colors #2</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384096"/>
            <a:ext cx="6236970" cy="4674535"/>
          </a:xfrm>
          <a:prstGeom prst="rect">
            <a:avLst/>
          </a:prstGeom>
          <a:ln w="38100">
            <a:solidFill>
              <a:schemeClr val="tx1"/>
            </a:solidFill>
          </a:ln>
        </p:spPr>
      </p:pic>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34</a:t>
            </a:fld>
            <a:endParaRPr lang="en-US" dirty="0"/>
          </a:p>
        </p:txBody>
      </p:sp>
    </p:spTree>
    <p:extLst>
      <p:ext uri="{BB962C8B-B14F-4D97-AF65-F5344CB8AC3E}">
        <p14:creationId xmlns:p14="http://schemas.microsoft.com/office/powerpoint/2010/main" val="3829413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t>Colors #3</a:t>
            </a:r>
            <a:endParaRPr lang="en-US" dirty="0"/>
          </a:p>
          <a:p>
            <a:endParaRPr lang="en-US" dirty="0"/>
          </a:p>
        </p:txBody>
      </p:sp>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35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425477"/>
            <a:ext cx="6342166" cy="4776200"/>
          </a:xfrm>
          <a:prstGeom prst="rect">
            <a:avLst/>
          </a:prstGeom>
        </p:spPr>
      </p:pic>
    </p:spTree>
    <p:extLst>
      <p:ext uri="{BB962C8B-B14F-4D97-AF65-F5344CB8AC3E}">
        <p14:creationId xmlns:p14="http://schemas.microsoft.com/office/powerpoint/2010/main" val="665345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US" dirty="0" smtClean="0"/>
              <a:t>Colors #4</a:t>
            </a:r>
            <a:endParaRPr lang="en-US" dirty="0"/>
          </a:p>
          <a:p>
            <a:endParaRPr lang="en-US" dirty="0"/>
          </a:p>
        </p:txBody>
      </p:sp>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36</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86149"/>
            <a:ext cx="6404234" cy="479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814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dirty="0" smtClean="0"/>
              <a:t>Tracers/Indicators</a:t>
            </a:r>
            <a:endParaRPr lang="en-US" dirty="0"/>
          </a:p>
        </p:txBody>
      </p:sp>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324378392"/>
              </p:ext>
            </p:extLst>
          </p:nvPr>
        </p:nvGraphicFramePr>
        <p:xfrm>
          <a:off x="628651" y="1444320"/>
          <a:ext cx="6418694" cy="3185160"/>
        </p:xfrm>
        <a:graphic>
          <a:graphicData uri="http://schemas.openxmlformats.org/drawingml/2006/table">
            <a:tbl>
              <a:tblPr firstRow="1" firstCol="1" bandRow="1">
                <a:tableStyleId>{5C22544A-7EE6-4342-B048-85BDC9FD1C3A}</a:tableStyleId>
              </a:tblPr>
              <a:tblGrid>
                <a:gridCol w="2659660">
                  <a:extLst>
                    <a:ext uri="{9D8B030D-6E8A-4147-A177-3AD203B41FA5}">
                      <a16:colId xmlns:a16="http://schemas.microsoft.com/office/drawing/2014/main" val="352626978"/>
                    </a:ext>
                  </a:extLst>
                </a:gridCol>
                <a:gridCol w="3759034">
                  <a:extLst>
                    <a:ext uri="{9D8B030D-6E8A-4147-A177-3AD203B41FA5}">
                      <a16:colId xmlns:a16="http://schemas.microsoft.com/office/drawing/2014/main" val="1851656020"/>
                    </a:ext>
                  </a:extLst>
                </a:gridCol>
              </a:tblGrid>
              <a:tr h="0">
                <a:tc>
                  <a:txBody>
                    <a:bodyPr/>
                    <a:lstStyle/>
                    <a:p>
                      <a:pPr marL="0" marR="0" algn="l">
                        <a:lnSpc>
                          <a:spcPct val="150000"/>
                        </a:lnSpc>
                        <a:spcBef>
                          <a:spcPts val="600"/>
                        </a:spcBef>
                        <a:spcAft>
                          <a:spcPts val="600"/>
                        </a:spcAft>
                      </a:pPr>
                      <a:r>
                        <a:rPr lang="en-US" sz="2000" dirty="0" smtClean="0">
                          <a:effectLst/>
                          <a:latin typeface="Arial Black" panose="020B0A04020102020204" pitchFamily="34" charset="0"/>
                          <a:cs typeface="Arial" panose="020B0604020202020204" pitchFamily="34" charset="0"/>
                        </a:rPr>
                        <a:t>Tracer/Indicator</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0099CC"/>
                    </a:solidFill>
                  </a:tcPr>
                </a:tc>
                <a:tc>
                  <a:txBody>
                    <a:bodyPr/>
                    <a:lstStyle/>
                    <a:p>
                      <a:pPr marL="0" marR="0" algn="l">
                        <a:lnSpc>
                          <a:spcPct val="150000"/>
                        </a:lnSpc>
                        <a:spcBef>
                          <a:spcPts val="600"/>
                        </a:spcBef>
                        <a:spcAft>
                          <a:spcPts val="600"/>
                        </a:spcAft>
                      </a:pPr>
                      <a:r>
                        <a:rPr lang="en-US" sz="2000" dirty="0">
                          <a:effectLst/>
                          <a:latin typeface="Arial Black" panose="020B0A04020102020204" pitchFamily="34" charset="0"/>
                          <a:cs typeface="Arial" panose="020B0604020202020204" pitchFamily="34" charset="0"/>
                        </a:rPr>
                        <a:t>Utility Type</a:t>
                      </a:r>
                      <a:endParaRPr lang="en-US" sz="20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0099CC"/>
                    </a:solidFill>
                  </a:tcPr>
                </a:tc>
                <a:extLst>
                  <a:ext uri="{0D108BD9-81ED-4DB2-BD59-A6C34878D82A}">
                    <a16:rowId xmlns:a16="http://schemas.microsoft.com/office/drawing/2014/main" val="66931259"/>
                  </a:ext>
                </a:extLst>
              </a:tr>
              <a:tr h="457200">
                <a:tc>
                  <a:txBody>
                    <a:bodyPr/>
                    <a:lstStyle/>
                    <a:p>
                      <a:pPr marL="0" marR="0" algn="l">
                        <a:lnSpc>
                          <a:spcPct val="150000"/>
                        </a:lnSpc>
                        <a:spcBef>
                          <a:spcPts val="600"/>
                        </a:spcBef>
                        <a:spcAft>
                          <a:spcPts val="600"/>
                        </a:spcAft>
                      </a:pPr>
                      <a:r>
                        <a:rPr lang="en-US" sz="2000" dirty="0" smtClean="0">
                          <a:solidFill>
                            <a:schemeClr val="tx1"/>
                          </a:solidFill>
                          <a:effectLst/>
                          <a:latin typeface="Arial" panose="020B0604020202020204" pitchFamily="34" charset="0"/>
                          <a:cs typeface="Arial" panose="020B0604020202020204" pitchFamily="34" charset="0"/>
                        </a:rPr>
                        <a:t>Tracer wire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tc>
                  <a:txBody>
                    <a:bodyPr/>
                    <a:lstStyle/>
                    <a:p>
                      <a:pPr marL="0" marR="0" algn="l">
                        <a:lnSpc>
                          <a:spcPct val="150000"/>
                        </a:lnSpc>
                        <a:spcBef>
                          <a:spcPts val="600"/>
                        </a:spcBef>
                        <a:spcAft>
                          <a:spcPts val="600"/>
                        </a:spcAft>
                      </a:pPr>
                      <a:r>
                        <a:rPr lang="en-US" sz="2000" dirty="0" smtClean="0">
                          <a:effectLst/>
                          <a:latin typeface="Arial" panose="020B0604020202020204" pitchFamily="34" charset="0"/>
                          <a:ea typeface="+mn-ea"/>
                          <a:cs typeface="Arial" panose="020B0604020202020204" pitchFamily="34" charset="0"/>
                        </a:rPr>
                        <a:t>All</a:t>
                      </a:r>
                      <a:r>
                        <a:rPr lang="en-US" sz="2000" baseline="0" dirty="0" smtClean="0">
                          <a:effectLst/>
                          <a:latin typeface="Arial" panose="020B0604020202020204" pitchFamily="34" charset="0"/>
                          <a:ea typeface="+mn-ea"/>
                          <a:cs typeface="Arial" panose="020B0604020202020204" pitchFamily="34" charset="0"/>
                        </a:rPr>
                        <a:t> new underground utilities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134771501"/>
                  </a:ext>
                </a:extLst>
              </a:tr>
              <a:tr h="0">
                <a:tc>
                  <a:txBody>
                    <a:bodyPr/>
                    <a:lstStyle/>
                    <a:p>
                      <a:pPr marL="0" marR="0" algn="l">
                        <a:lnSpc>
                          <a:spcPct val="150000"/>
                        </a:lnSpc>
                        <a:spcBef>
                          <a:spcPts val="600"/>
                        </a:spcBef>
                        <a:spcAft>
                          <a:spcPts val="600"/>
                        </a:spcAft>
                      </a:pPr>
                      <a:r>
                        <a:rPr lang="en-US" sz="2000" dirty="0" smtClean="0">
                          <a:solidFill>
                            <a:schemeClr val="tx1"/>
                          </a:solidFill>
                          <a:effectLst/>
                          <a:latin typeface="Arial" panose="020B0604020202020204" pitchFamily="34" charset="0"/>
                          <a:cs typeface="Arial" panose="020B0604020202020204" pitchFamily="34" charset="0"/>
                        </a:rPr>
                        <a:t>Yellow tape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marL="0" marR="0" algn="l">
                        <a:lnSpc>
                          <a:spcPct val="150000"/>
                        </a:lnSpc>
                        <a:spcBef>
                          <a:spcPts val="600"/>
                        </a:spcBef>
                        <a:spcAft>
                          <a:spcPts val="600"/>
                        </a:spcAft>
                      </a:pPr>
                      <a:r>
                        <a:rPr lang="en-US" sz="2000" dirty="0">
                          <a:effectLst/>
                          <a:latin typeface="Arial" panose="020B0604020202020204" pitchFamily="34" charset="0"/>
                          <a:cs typeface="Arial" panose="020B0604020202020204" pitchFamily="34" charset="0"/>
                        </a:rPr>
                        <a:t>Gas-Oil-Product, and Air Lines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2062943101"/>
                  </a:ext>
                </a:extLst>
              </a:tr>
              <a:tr h="0">
                <a:tc>
                  <a:txBody>
                    <a:bodyPr/>
                    <a:lstStyle/>
                    <a:p>
                      <a:pPr marL="0" marR="0" algn="l">
                        <a:lnSpc>
                          <a:spcPct val="150000"/>
                        </a:lnSpc>
                        <a:spcBef>
                          <a:spcPts val="600"/>
                        </a:spcBef>
                        <a:spcAft>
                          <a:spcPts val="600"/>
                        </a:spcAft>
                      </a:pPr>
                      <a:r>
                        <a:rPr lang="en-US" sz="2000" dirty="0" smtClean="0">
                          <a:solidFill>
                            <a:schemeClr val="tx1"/>
                          </a:solidFill>
                          <a:effectLst/>
                          <a:latin typeface="Arial" panose="020B0604020202020204" pitchFamily="34" charset="0"/>
                          <a:cs typeface="Arial" panose="020B0604020202020204" pitchFamily="34" charset="0"/>
                        </a:rPr>
                        <a:t>Orange tape</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marL="0" marR="0" algn="l">
                        <a:lnSpc>
                          <a:spcPct val="150000"/>
                        </a:lnSpc>
                        <a:spcBef>
                          <a:spcPts val="600"/>
                        </a:spcBef>
                        <a:spcAft>
                          <a:spcPts val="600"/>
                        </a:spcAft>
                      </a:pPr>
                      <a:r>
                        <a:rPr lang="en-US" sz="2000" dirty="0" smtClean="0">
                          <a:effectLst/>
                          <a:latin typeface="Arial" panose="020B0604020202020204" pitchFamily="34" charset="0"/>
                          <a:cs typeface="Arial" panose="020B0604020202020204" pitchFamily="34" charset="0"/>
                        </a:rPr>
                        <a:t>Communications </a:t>
                      </a:r>
                      <a:r>
                        <a:rPr lang="en-US" sz="2000" dirty="0">
                          <a:effectLst/>
                          <a:latin typeface="Arial" panose="020B0604020202020204" pitchFamily="34" charset="0"/>
                          <a:cs typeface="Arial" panose="020B0604020202020204" pitchFamily="34" charset="0"/>
                        </a:rPr>
                        <a:t>Cable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1875634743"/>
                  </a:ext>
                </a:extLst>
              </a:tr>
              <a:tr h="0">
                <a:tc>
                  <a:txBody>
                    <a:bodyPr/>
                    <a:lstStyle/>
                    <a:p>
                      <a:pPr marL="0" marR="0" algn="l">
                        <a:lnSpc>
                          <a:spcPct val="150000"/>
                        </a:lnSpc>
                        <a:spcBef>
                          <a:spcPts val="600"/>
                        </a:spcBef>
                        <a:spcAft>
                          <a:spcPts val="600"/>
                        </a:spcAft>
                      </a:pPr>
                      <a:r>
                        <a:rPr lang="en-US" sz="2000" dirty="0" smtClean="0">
                          <a:solidFill>
                            <a:schemeClr val="tx1"/>
                          </a:solidFill>
                          <a:effectLst/>
                          <a:latin typeface="Arial" panose="020B0604020202020204" pitchFamily="34" charset="0"/>
                          <a:cs typeface="Arial" panose="020B0604020202020204" pitchFamily="34" charset="0"/>
                        </a:rPr>
                        <a:t>Red concrete/slurry</a:t>
                      </a:r>
                    </a:p>
                    <a:p>
                      <a:pPr marL="0" marR="0" algn="l">
                        <a:lnSpc>
                          <a:spcPct val="100000"/>
                        </a:lnSpc>
                        <a:spcBef>
                          <a:spcPts val="0"/>
                        </a:spcBef>
                        <a:spcAft>
                          <a:spcPts val="0"/>
                        </a:spcAft>
                      </a:pPr>
                      <a:r>
                        <a:rPr lang="en-US" sz="18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(mortar-based</a:t>
                      </a:r>
                      <a:r>
                        <a:rPr lang="en-US" sz="1800" b="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concrete with red dye powder spread on top</a:t>
                      </a:r>
                      <a:r>
                        <a:rPr lang="en-US" sz="18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marL="0" marR="0" algn="l" defTabSz="914400" rtl="0" eaLnBrk="1" latinLnBrk="0" hangingPunct="1">
                        <a:lnSpc>
                          <a:spcPct val="150000"/>
                        </a:lnSpc>
                        <a:spcBef>
                          <a:spcPts val="600"/>
                        </a:spcBef>
                        <a:spcAft>
                          <a:spcPts val="600"/>
                        </a:spcAft>
                      </a:pPr>
                      <a:r>
                        <a:rPr lang="en-US" sz="2000" kern="1200" dirty="0" smtClean="0">
                          <a:solidFill>
                            <a:schemeClr val="dk1"/>
                          </a:solidFill>
                          <a:effectLst/>
                          <a:latin typeface="Arial" panose="020B0604020202020204" pitchFamily="34" charset="0"/>
                          <a:ea typeface="+mn-ea"/>
                          <a:cs typeface="Arial" panose="020B0604020202020204" pitchFamily="34" charset="0"/>
                        </a:rPr>
                        <a:t>Electric (sites and</a:t>
                      </a:r>
                      <a:r>
                        <a:rPr lang="en-US" sz="2000" kern="1200" baseline="0" dirty="0" smtClean="0">
                          <a:solidFill>
                            <a:schemeClr val="dk1"/>
                          </a:solidFill>
                          <a:effectLst/>
                          <a:latin typeface="Arial" panose="020B0604020202020204" pitchFamily="34" charset="0"/>
                          <a:ea typeface="+mn-ea"/>
                          <a:cs typeface="Arial" panose="020B0604020202020204" pitchFamily="34" charset="0"/>
                        </a:rPr>
                        <a:t> </a:t>
                      </a:r>
                      <a:r>
                        <a:rPr lang="en-US" sz="2000" kern="1200" dirty="0" smtClean="0">
                          <a:solidFill>
                            <a:schemeClr val="dk1"/>
                          </a:solidFill>
                          <a:effectLst/>
                          <a:latin typeface="Arial" panose="020B0604020202020204" pitchFamily="34" charset="0"/>
                          <a:ea typeface="+mn-ea"/>
                          <a:cs typeface="Arial" panose="020B0604020202020204" pitchFamily="34" charset="0"/>
                        </a:rPr>
                        <a:t>best practice)</a:t>
                      </a:r>
                      <a:endParaRPr lang="en-US" sz="20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1F3FF"/>
                    </a:solidFill>
                  </a:tcPr>
                </a:tc>
                <a:extLst>
                  <a:ext uri="{0D108BD9-81ED-4DB2-BD59-A6C34878D82A}">
                    <a16:rowId xmlns:a16="http://schemas.microsoft.com/office/drawing/2014/main" val="4211298230"/>
                  </a:ext>
                </a:extLst>
              </a:tr>
            </a:tbl>
          </a:graphicData>
        </a:graphic>
      </p:graphicFrame>
    </p:spTree>
    <p:extLst>
      <p:ext uri="{BB962C8B-B14F-4D97-AF65-F5344CB8AC3E}">
        <p14:creationId xmlns:p14="http://schemas.microsoft.com/office/powerpoint/2010/main" val="1592089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38</a:t>
            </a:fld>
            <a:endParaRPr lang="en-US" dirty="0"/>
          </a:p>
        </p:txBody>
      </p:sp>
      <p:pic>
        <p:nvPicPr>
          <p:cNvPr id="7" name="Picture 6" descr="C:\Users\60027023\Desktop\Blue Stake Pictures 4-13-2016\DSCN1068.JPG"/>
          <p:cNvPicPr>
            <a:picLocks noChangeAspect="1"/>
          </p:cNvPicPr>
          <p:nvPr/>
        </p:nvPicPr>
        <p:blipFill rotWithShape="1">
          <a:blip r:embed="rId3" cstate="print">
            <a:extLst>
              <a:ext uri="{28A0092B-C50C-407E-A947-70E740481C1C}">
                <a14:useLocalDpi xmlns:a14="http://schemas.microsoft.com/office/drawing/2010/main" val="0"/>
              </a:ext>
            </a:extLst>
          </a:blip>
          <a:srcRect l="-1" r="7993"/>
          <a:stretch/>
        </p:blipFill>
        <p:spPr bwMode="auto">
          <a:xfrm>
            <a:off x="628650" y="1416439"/>
            <a:ext cx="6235288" cy="4765391"/>
          </a:xfrm>
          <a:prstGeom prst="rect">
            <a:avLst/>
          </a:prstGeom>
          <a:noFill/>
          <a:ln w="9525">
            <a:solidFill>
              <a:schemeClr val="tx1"/>
            </a:solidFill>
          </a:ln>
        </p:spPr>
      </p:pic>
      <p:sp>
        <p:nvSpPr>
          <p:cNvPr id="9" name="Text Placeholder 5"/>
          <p:cNvSpPr>
            <a:spLocks noGrp="1"/>
          </p:cNvSpPr>
          <p:nvPr>
            <p:ph type="body" sz="quarter" idx="15"/>
          </p:nvPr>
        </p:nvSpPr>
        <p:spPr>
          <a:xfrm>
            <a:off x="628650" y="615474"/>
            <a:ext cx="6236970" cy="646588"/>
          </a:xfrm>
        </p:spPr>
        <p:txBody>
          <a:bodyPr/>
          <a:lstStyle/>
          <a:p>
            <a:r>
              <a:rPr lang="en-US" dirty="0" smtClean="0"/>
              <a:t>Tracers/Indicators #1</a:t>
            </a:r>
            <a:endParaRPr lang="en-US" dirty="0"/>
          </a:p>
        </p:txBody>
      </p:sp>
    </p:spTree>
    <p:extLst>
      <p:ext uri="{BB962C8B-B14F-4D97-AF65-F5344CB8AC3E}">
        <p14:creationId xmlns:p14="http://schemas.microsoft.com/office/powerpoint/2010/main" val="3044386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39</a:t>
            </a:fld>
            <a:endParaRPr lang="en-US" dirty="0"/>
          </a:p>
        </p:txBody>
      </p:sp>
      <p:pic>
        <p:nvPicPr>
          <p:cNvPr id="2" name="Picture 1"/>
          <p:cNvPicPr>
            <a:picLocks noChangeAspect="1"/>
          </p:cNvPicPr>
          <p:nvPr/>
        </p:nvPicPr>
        <p:blipFill rotWithShape="1">
          <a:blip r:embed="rId3"/>
          <a:srcRect l="713" t="8213" r="1149" b="916"/>
          <a:stretch/>
        </p:blipFill>
        <p:spPr>
          <a:xfrm>
            <a:off x="628649" y="1418133"/>
            <a:ext cx="4881501" cy="4790380"/>
          </a:xfrm>
          <a:prstGeom prst="rect">
            <a:avLst/>
          </a:prstGeom>
          <a:ln w="19050">
            <a:solidFill>
              <a:schemeClr val="tx1"/>
            </a:solidFill>
          </a:ln>
        </p:spPr>
      </p:pic>
      <p:sp>
        <p:nvSpPr>
          <p:cNvPr id="9" name="Text Placeholder 5"/>
          <p:cNvSpPr>
            <a:spLocks noGrp="1"/>
          </p:cNvSpPr>
          <p:nvPr>
            <p:ph type="body" sz="quarter" idx="15"/>
          </p:nvPr>
        </p:nvSpPr>
        <p:spPr>
          <a:xfrm>
            <a:off x="628650" y="615474"/>
            <a:ext cx="6236970" cy="646588"/>
          </a:xfrm>
        </p:spPr>
        <p:txBody>
          <a:bodyPr/>
          <a:lstStyle/>
          <a:p>
            <a:r>
              <a:rPr lang="en-US" dirty="0" smtClean="0"/>
              <a:t>Tracers/Indicators #2</a:t>
            </a:r>
            <a:endParaRPr lang="en-US" dirty="0"/>
          </a:p>
        </p:txBody>
      </p:sp>
    </p:spTree>
    <p:extLst>
      <p:ext uri="{BB962C8B-B14F-4D97-AF65-F5344CB8AC3E}">
        <p14:creationId xmlns:p14="http://schemas.microsoft.com/office/powerpoint/2010/main" val="46455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Activity 2</a:t>
            </a:r>
            <a:endParaRPr lang="en-US" dirty="0"/>
          </a:p>
        </p:txBody>
      </p:sp>
      <p:sp>
        <p:nvSpPr>
          <p:cNvPr id="6" name="Text Placeholder 5"/>
          <p:cNvSpPr>
            <a:spLocks noGrp="1"/>
          </p:cNvSpPr>
          <p:nvPr>
            <p:ph type="body" sz="quarter" idx="14"/>
          </p:nvPr>
        </p:nvSpPr>
        <p:spPr/>
        <p:txBody>
          <a:bodyPr/>
          <a:lstStyle/>
          <a:p>
            <a:r>
              <a:rPr lang="en-US" sz="2000" dirty="0" smtClean="0"/>
              <a:t>Directions</a:t>
            </a:r>
          </a:p>
          <a:p>
            <a:endParaRPr lang="en-US" sz="2000" dirty="0">
              <a:latin typeface="Arial" panose="020B0604020202020204" pitchFamily="34" charset="0"/>
            </a:endParaRPr>
          </a:p>
          <a:p>
            <a:r>
              <a:rPr lang="en-US" sz="2000" dirty="0" smtClean="0">
                <a:latin typeface="Arial" panose="020B0604020202020204" pitchFamily="34" charset="0"/>
              </a:rPr>
              <a:t>Read the following quote</a:t>
            </a:r>
          </a:p>
          <a:p>
            <a:r>
              <a:rPr lang="en-US" sz="2000" i="1" dirty="0">
                <a:latin typeface="Arial" panose="020B0604020202020204" pitchFamily="34" charset="0"/>
              </a:rPr>
              <a:t>“No job will be considered so important, and no schedule so urgent, that time cannot be taken to perform work in a safe manner. Working safely is a condition of employment.”</a:t>
            </a:r>
          </a:p>
          <a:p>
            <a:pPr algn="r"/>
            <a:r>
              <a:rPr lang="en-US" sz="2000" dirty="0" smtClean="0">
                <a:latin typeface="Arial" panose="020B0604020202020204" pitchFamily="34" charset="0"/>
              </a:rPr>
              <a:t>-Freeport-McMoRan </a:t>
            </a:r>
            <a:r>
              <a:rPr lang="en-US" sz="2000" dirty="0">
                <a:latin typeface="Arial" panose="020B0604020202020204" pitchFamily="34" charset="0"/>
              </a:rPr>
              <a:t>Inc. Safety and Health Policy</a:t>
            </a:r>
          </a:p>
          <a:p>
            <a:endParaRPr lang="en-US" sz="2000" dirty="0">
              <a:latin typeface="Arial" panose="020B0604020202020204" pitchFamily="34" charset="0"/>
            </a:endParaRPr>
          </a:p>
          <a:p>
            <a:pPr>
              <a:buClr>
                <a:srgbClr val="0099CC"/>
              </a:buClr>
            </a:pPr>
            <a:r>
              <a:rPr lang="en-US" sz="2000" dirty="0">
                <a:latin typeface="Arial" panose="020B0604020202020204" pitchFamily="34" charset="0"/>
              </a:rPr>
              <a:t>What does this mean to you</a:t>
            </a:r>
            <a:r>
              <a:rPr lang="en-US" sz="2000" dirty="0" smtClean="0">
                <a:latin typeface="Arial" panose="020B0604020202020204" pitchFamily="34" charset="0"/>
              </a:rPr>
              <a:t>?</a:t>
            </a:r>
          </a:p>
        </p:txBody>
      </p:sp>
      <p:sp>
        <p:nvSpPr>
          <p:cNvPr id="8" name="Text Placeholder 7"/>
          <p:cNvSpPr>
            <a:spLocks noGrp="1"/>
          </p:cNvSpPr>
          <p:nvPr>
            <p:ph type="body" sz="quarter" idx="16"/>
          </p:nvPr>
        </p:nvSpPr>
        <p:spPr/>
        <p:txBody>
          <a:bodyPr/>
          <a:lstStyle/>
          <a:p>
            <a:r>
              <a:rPr lang="en-US" dirty="0" smtClean="0"/>
              <a:t>Safety Quote</a:t>
            </a:r>
            <a:endParaRPr lang="en-US" dirty="0"/>
          </a:p>
        </p:txBody>
      </p:sp>
      <p:sp>
        <p:nvSpPr>
          <p:cNvPr id="2" name="Slide Number Placeholder 1"/>
          <p:cNvSpPr>
            <a:spLocks noGrp="1"/>
          </p:cNvSpPr>
          <p:nvPr>
            <p:ph type="sldNum" sz="quarter" idx="12"/>
          </p:nvPr>
        </p:nvSpPr>
        <p:spPr/>
        <p:txBody>
          <a:bodyPr/>
          <a:lstStyle/>
          <a:p>
            <a:pPr algn="ctr"/>
            <a:fld id="{25D3FF45-FB88-453A-A2AC-7EF0564DBF56}" type="slidenum">
              <a:rPr lang="en-US" smtClean="0"/>
              <a:pPr algn="ctr"/>
              <a:t>4</a:t>
            </a:fld>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Tree>
    <p:extLst>
      <p:ext uri="{BB962C8B-B14F-4D97-AF65-F5344CB8AC3E}">
        <p14:creationId xmlns:p14="http://schemas.microsoft.com/office/powerpoint/2010/main" val="2304175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40</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279" b="6526"/>
          <a:stretch/>
        </p:blipFill>
        <p:spPr>
          <a:xfrm>
            <a:off x="605642" y="1454814"/>
            <a:ext cx="6259978" cy="4727016"/>
          </a:xfrm>
          <a:prstGeom prst="rect">
            <a:avLst/>
          </a:prstGeom>
          <a:ln w="19050">
            <a:solidFill>
              <a:schemeClr val="tx1"/>
            </a:solidFill>
          </a:ln>
        </p:spPr>
      </p:pic>
      <p:sp>
        <p:nvSpPr>
          <p:cNvPr id="9" name="Text Placeholder 5"/>
          <p:cNvSpPr>
            <a:spLocks noGrp="1"/>
          </p:cNvSpPr>
          <p:nvPr>
            <p:ph type="body" sz="quarter" idx="15"/>
          </p:nvPr>
        </p:nvSpPr>
        <p:spPr>
          <a:xfrm>
            <a:off x="628650" y="615474"/>
            <a:ext cx="6236970" cy="646588"/>
          </a:xfrm>
        </p:spPr>
        <p:txBody>
          <a:bodyPr/>
          <a:lstStyle/>
          <a:p>
            <a:r>
              <a:rPr lang="en-US" dirty="0" smtClean="0"/>
              <a:t>Tracers/Indicators #3</a:t>
            </a:r>
            <a:endParaRPr lang="en-US" dirty="0"/>
          </a:p>
        </p:txBody>
      </p:sp>
    </p:spTree>
    <p:extLst>
      <p:ext uri="{BB962C8B-B14F-4D97-AF65-F5344CB8AC3E}">
        <p14:creationId xmlns:p14="http://schemas.microsoft.com/office/powerpoint/2010/main" val="3018862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41</a:t>
            </a:fld>
            <a:endParaRPr lang="en-US" dirty="0"/>
          </a:p>
        </p:txBody>
      </p:sp>
      <p:pic>
        <p:nvPicPr>
          <p:cNvPr id="2" name="Picture 1"/>
          <p:cNvPicPr>
            <a:picLocks noChangeAspect="1"/>
          </p:cNvPicPr>
          <p:nvPr/>
        </p:nvPicPr>
        <p:blipFill rotWithShape="1">
          <a:blip r:embed="rId3"/>
          <a:srcRect l="44563" t="43502"/>
          <a:stretch/>
        </p:blipFill>
        <p:spPr>
          <a:xfrm>
            <a:off x="653142" y="1428297"/>
            <a:ext cx="6212477" cy="4753533"/>
          </a:xfrm>
          <a:prstGeom prst="rect">
            <a:avLst/>
          </a:prstGeom>
          <a:ln w="19050">
            <a:solidFill>
              <a:schemeClr val="tx1"/>
            </a:solidFill>
          </a:ln>
        </p:spPr>
      </p:pic>
      <p:sp>
        <p:nvSpPr>
          <p:cNvPr id="8" name="Text Placeholder 5"/>
          <p:cNvSpPr>
            <a:spLocks noGrp="1"/>
          </p:cNvSpPr>
          <p:nvPr>
            <p:ph type="body" sz="quarter" idx="15"/>
          </p:nvPr>
        </p:nvSpPr>
        <p:spPr>
          <a:xfrm>
            <a:off x="628650" y="615474"/>
            <a:ext cx="6236970" cy="646588"/>
          </a:xfrm>
        </p:spPr>
        <p:txBody>
          <a:bodyPr/>
          <a:lstStyle/>
          <a:p>
            <a:r>
              <a:rPr lang="en-US" dirty="0" smtClean="0"/>
              <a:t>Tracers/Indicators #4</a:t>
            </a:r>
            <a:endParaRPr lang="en-US" dirty="0"/>
          </a:p>
        </p:txBody>
      </p:sp>
    </p:spTree>
    <p:extLst>
      <p:ext uri="{BB962C8B-B14F-4D97-AF65-F5344CB8AC3E}">
        <p14:creationId xmlns:p14="http://schemas.microsoft.com/office/powerpoint/2010/main" val="1941583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pPr marL="0" indent="0">
              <a:buNone/>
            </a:pPr>
            <a:endParaRPr lang="en-US" sz="2000" dirty="0" smtClean="0"/>
          </a:p>
        </p:txBody>
      </p:sp>
      <p:sp>
        <p:nvSpPr>
          <p:cNvPr id="6" name="Text Placeholder 5"/>
          <p:cNvSpPr>
            <a:spLocks noGrp="1"/>
          </p:cNvSpPr>
          <p:nvPr>
            <p:ph type="body" sz="quarter" idx="15"/>
          </p:nvPr>
        </p:nvSpPr>
        <p:spPr/>
        <p:txBody>
          <a:bodyPr>
            <a:normAutofit/>
          </a:bodyPr>
          <a:lstStyle/>
          <a:p>
            <a:r>
              <a:rPr lang="en-US" dirty="0" smtClean="0"/>
              <a:t>Trenching and Hand Digging</a:t>
            </a:r>
            <a:endParaRPr lang="en-US" dirty="0"/>
          </a:p>
        </p:txBody>
      </p:sp>
      <p:sp>
        <p:nvSpPr>
          <p:cNvPr id="7" name="Footer Placeholder 6"/>
          <p:cNvSpPr>
            <a:spLocks noGrp="1"/>
          </p:cNvSpPr>
          <p:nvPr>
            <p:ph type="ftr" sz="quarter" idx="11"/>
          </p:nvPr>
        </p:nvSpPr>
        <p:spPr/>
        <p:txBody>
          <a:bodyPr/>
          <a:lstStyle/>
          <a:p>
            <a:r>
              <a:rPr lang="en-US" dirty="0" smtClean="0"/>
              <a:t>BLUE STAKE – SFT FCX1019C</a:t>
            </a:r>
            <a:endParaRPr lang="en-US" dirty="0"/>
          </a:p>
        </p:txBody>
      </p:sp>
      <p:sp>
        <p:nvSpPr>
          <p:cNvPr id="8" name="Slide Number Placeholder 7"/>
          <p:cNvSpPr>
            <a:spLocks noGrp="1"/>
          </p:cNvSpPr>
          <p:nvPr>
            <p:ph type="sldNum" sz="quarter" idx="12"/>
          </p:nvPr>
        </p:nvSpPr>
        <p:spPr/>
        <p:txBody>
          <a:bodyPr/>
          <a:lstStyle/>
          <a:p>
            <a:pPr algn="ctr"/>
            <a:fld id="{25D3FF45-FB88-453A-A2AC-7EF0564DBF56}" type="slidenum">
              <a:rPr lang="en-US" smtClean="0"/>
              <a:pPr algn="ctr"/>
              <a:t>42</a:t>
            </a:fld>
            <a:endParaRPr lang="en-US" dirty="0"/>
          </a:p>
        </p:txBody>
      </p:sp>
      <p:pic>
        <p:nvPicPr>
          <p:cNvPr id="9" name="Picture 8" descr="C:\Users\60027023\Desktop\Lynda MTI ID Info\Blue Stake Project\Blue Stake Pictures 4-13-2016\Photo 1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99" y="1437428"/>
            <a:ext cx="6213222" cy="4660617"/>
          </a:xfrm>
          <a:prstGeom prst="rect">
            <a:avLst/>
          </a:prstGeom>
          <a:noFill/>
          <a:ln w="19050">
            <a:solidFill>
              <a:schemeClr val="tx1"/>
            </a:solidFill>
          </a:ln>
        </p:spPr>
      </p:pic>
    </p:spTree>
    <p:extLst>
      <p:ext uri="{BB962C8B-B14F-4D97-AF65-F5344CB8AC3E}">
        <p14:creationId xmlns:p14="http://schemas.microsoft.com/office/powerpoint/2010/main" val="341126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43</a:t>
            </a:fld>
            <a:endParaRPr lang="en-US" dirty="0"/>
          </a:p>
        </p:txBody>
      </p:sp>
      <p:sp>
        <p:nvSpPr>
          <p:cNvPr id="5" name="Text Placeholder 4"/>
          <p:cNvSpPr>
            <a:spLocks noGrp="1"/>
          </p:cNvSpPr>
          <p:nvPr>
            <p:ph type="body" sz="quarter" idx="14"/>
          </p:nvPr>
        </p:nvSpPr>
        <p:spPr/>
        <p:txBody>
          <a:bodyPr/>
          <a:lstStyle/>
          <a:p>
            <a:r>
              <a:rPr lang="en-US" sz="2000" dirty="0" smtClean="0"/>
              <a:t>Sawing</a:t>
            </a:r>
          </a:p>
          <a:p>
            <a:r>
              <a:rPr lang="en-US" sz="2000" dirty="0" smtClean="0"/>
              <a:t>Renovations and demolitions</a:t>
            </a:r>
          </a:p>
          <a:p>
            <a:r>
              <a:rPr lang="en-US" sz="2000" dirty="0" smtClean="0"/>
              <a:t>Markings</a:t>
            </a:r>
          </a:p>
          <a:p>
            <a:pPr marL="800100" lvl="1" indent="-342900">
              <a:buFont typeface="+mj-lt"/>
              <a:buAutoNum type="alphaLcPeriod"/>
            </a:pPr>
            <a:endParaRPr lang="en-US" dirty="0"/>
          </a:p>
        </p:txBody>
      </p:sp>
      <p:sp>
        <p:nvSpPr>
          <p:cNvPr id="6" name="Text Placeholder 5"/>
          <p:cNvSpPr>
            <a:spLocks noGrp="1"/>
          </p:cNvSpPr>
          <p:nvPr>
            <p:ph type="body" sz="quarter" idx="15"/>
          </p:nvPr>
        </p:nvSpPr>
        <p:spPr/>
        <p:txBody>
          <a:bodyPr>
            <a:normAutofit/>
          </a:bodyPr>
          <a:lstStyle/>
          <a:p>
            <a:r>
              <a:rPr lang="en-US" dirty="0" smtClean="0"/>
              <a:t>Floor, Roof, Ceiling, and </a:t>
            </a:r>
          </a:p>
          <a:p>
            <a:r>
              <a:rPr lang="en-US" dirty="0" smtClean="0"/>
              <a:t>Wall Penetration</a:t>
            </a:r>
            <a:endParaRPr lang="en-US" dirty="0"/>
          </a:p>
        </p:txBody>
      </p:sp>
      <p:pic>
        <p:nvPicPr>
          <p:cNvPr id="4" name="Picture 3" descr="C:\Users\60027023\AppData\Local\Microsoft\Windows\Temporary Internet Files\Content.Outlook\JZ3AFIZY\Wall Blue Stake 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3322617"/>
            <a:ext cx="3693259" cy="2743221"/>
          </a:xfrm>
          <a:prstGeom prst="rect">
            <a:avLst/>
          </a:prstGeom>
          <a:noFill/>
          <a:ln w="38100">
            <a:solidFill>
              <a:schemeClr val="tx1"/>
            </a:solidFill>
          </a:ln>
        </p:spPr>
      </p:pic>
    </p:spTree>
    <p:extLst>
      <p:ext uri="{BB962C8B-B14F-4D97-AF65-F5344CB8AC3E}">
        <p14:creationId xmlns:p14="http://schemas.microsoft.com/office/powerpoint/2010/main" val="40827663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44</a:t>
            </a:fld>
            <a:endParaRPr lang="en-US" dirty="0"/>
          </a:p>
        </p:txBody>
      </p:sp>
      <p:sp>
        <p:nvSpPr>
          <p:cNvPr id="4" name="Text Placeholder 3"/>
          <p:cNvSpPr>
            <a:spLocks noGrp="1"/>
          </p:cNvSpPr>
          <p:nvPr>
            <p:ph type="body" sz="quarter" idx="14"/>
          </p:nvPr>
        </p:nvSpPr>
        <p:spPr>
          <a:xfrm>
            <a:off x="628649" y="1428445"/>
            <a:ext cx="7304068" cy="4245507"/>
          </a:xfrm>
        </p:spPr>
        <p:txBody>
          <a:bodyPr/>
          <a:lstStyle/>
          <a:p>
            <a:r>
              <a:rPr lang="en-US" sz="2000" dirty="0" smtClean="0"/>
              <a:t>Communicate during Shift Change</a:t>
            </a:r>
          </a:p>
          <a:p>
            <a:pPr lvl="1"/>
            <a:r>
              <a:rPr lang="en-US" sz="2000" dirty="0" smtClean="0"/>
              <a:t>Follow site shift change procedures</a:t>
            </a:r>
          </a:p>
          <a:p>
            <a:pPr lvl="1"/>
            <a:r>
              <a:rPr lang="en-US" sz="2000" dirty="0" smtClean="0"/>
              <a:t>Correctly flag, barricade, </a:t>
            </a:r>
            <a:r>
              <a:rPr lang="en-US" sz="2000" dirty="0"/>
              <a:t>and </a:t>
            </a:r>
            <a:r>
              <a:rPr lang="en-US" sz="2000" dirty="0" smtClean="0"/>
              <a:t>tag </a:t>
            </a:r>
            <a:r>
              <a:rPr lang="en-US" sz="2000" dirty="0"/>
              <a:t>u</a:t>
            </a:r>
            <a:r>
              <a:rPr lang="en-US" sz="2000" dirty="0" smtClean="0"/>
              <a:t>nattended hazards</a:t>
            </a:r>
          </a:p>
        </p:txBody>
      </p:sp>
      <p:sp>
        <p:nvSpPr>
          <p:cNvPr id="5" name="Text Placeholder 4"/>
          <p:cNvSpPr>
            <a:spLocks noGrp="1"/>
          </p:cNvSpPr>
          <p:nvPr>
            <p:ph type="body" sz="quarter" idx="15"/>
          </p:nvPr>
        </p:nvSpPr>
        <p:spPr>
          <a:xfrm>
            <a:off x="628650" y="556205"/>
            <a:ext cx="6603423" cy="666953"/>
          </a:xfrm>
        </p:spPr>
        <p:txBody>
          <a:bodyPr/>
          <a:lstStyle/>
          <a:p>
            <a:r>
              <a:rPr lang="en-US" dirty="0" smtClean="0"/>
              <a:t>Shift Changes</a:t>
            </a:r>
            <a:endParaRPr lang="en-US" dirty="0"/>
          </a:p>
        </p:txBody>
      </p:sp>
    </p:spTree>
    <p:extLst>
      <p:ext uri="{BB962C8B-B14F-4D97-AF65-F5344CB8AC3E}">
        <p14:creationId xmlns:p14="http://schemas.microsoft.com/office/powerpoint/2010/main" val="3995936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normAutofit/>
          </a:bodyPr>
          <a:lstStyle/>
          <a:p>
            <a:r>
              <a:rPr lang="en-US" dirty="0" smtClean="0"/>
              <a:t>Quiz</a:t>
            </a:r>
            <a:endParaRPr lang="en-US" dirty="0"/>
          </a:p>
        </p:txBody>
      </p:sp>
      <p:sp>
        <p:nvSpPr>
          <p:cNvPr id="6" name="Text Placeholder 5"/>
          <p:cNvSpPr>
            <a:spLocks noGrp="1"/>
          </p:cNvSpPr>
          <p:nvPr>
            <p:ph type="body" sz="quarter" idx="14"/>
          </p:nvPr>
        </p:nvSpPr>
        <p:spPr/>
        <p:txBody>
          <a:bodyPr/>
          <a:lstStyle/>
          <a:p>
            <a:r>
              <a:rPr lang="en-US" sz="2000" dirty="0"/>
              <a:t>Directions</a:t>
            </a:r>
            <a:endParaRPr lang="en-US" sz="2000" dirty="0">
              <a:latin typeface="Arial" panose="020B0604020202020204" pitchFamily="34" charset="0"/>
            </a:endParaRPr>
          </a:p>
          <a:p>
            <a:pPr marL="342900" indent="-342900">
              <a:buClr>
                <a:srgbClr val="0099CC"/>
              </a:buClr>
              <a:buFont typeface="+mj-lt"/>
              <a:buAutoNum type="arabicPeriod"/>
            </a:pPr>
            <a:r>
              <a:rPr lang="en-US" sz="2000" dirty="0">
                <a:latin typeface="Arial" panose="020B0604020202020204" pitchFamily="34" charset="0"/>
              </a:rPr>
              <a:t>Complete the Quiz in the Student Guide (</a:t>
            </a:r>
            <a:r>
              <a:rPr lang="en-US" sz="2000" dirty="0" smtClean="0">
                <a:latin typeface="Arial" panose="020B0604020202020204" pitchFamily="34" charset="0"/>
              </a:rPr>
              <a:t>page 32).</a:t>
            </a:r>
            <a:endParaRPr lang="en-US" sz="2000" dirty="0">
              <a:latin typeface="Arial" panose="020B0604020202020204" pitchFamily="34" charset="0"/>
            </a:endParaRPr>
          </a:p>
          <a:p>
            <a:pPr marL="342900" indent="-342900">
              <a:buClr>
                <a:srgbClr val="0099CC"/>
              </a:buClr>
              <a:buFont typeface="+mj-lt"/>
              <a:buAutoNum type="arabicPeriod"/>
            </a:pPr>
            <a:r>
              <a:rPr lang="en-US" sz="2000" dirty="0">
                <a:latin typeface="Arial" panose="020B0604020202020204" pitchFamily="34" charset="0"/>
              </a:rPr>
              <a:t>Review the answers as a </a:t>
            </a:r>
            <a:r>
              <a:rPr lang="en-US" sz="2000" dirty="0" smtClean="0">
                <a:latin typeface="Arial" panose="020B0604020202020204" pitchFamily="34" charset="0"/>
              </a:rPr>
              <a:t>class.</a:t>
            </a:r>
            <a:endParaRPr lang="en-US" sz="2000" dirty="0">
              <a:latin typeface="Arial" panose="020B0604020202020204" pitchFamily="34" charset="0"/>
            </a:endParaRPr>
          </a:p>
          <a:p>
            <a:pPr marL="342900" indent="-342900">
              <a:buClr>
                <a:srgbClr val="0099CC"/>
              </a:buClr>
              <a:buFont typeface="+mj-lt"/>
              <a:buAutoNum type="arabicPeriod"/>
            </a:pPr>
            <a:endParaRPr lang="en-US" sz="2000" dirty="0">
              <a:latin typeface="Arial" panose="020B0604020202020204" pitchFamily="34" charset="0"/>
            </a:endParaRPr>
          </a:p>
          <a:p>
            <a:endParaRPr lang="en-US" sz="2000" dirty="0"/>
          </a:p>
        </p:txBody>
      </p:sp>
      <p:sp>
        <p:nvSpPr>
          <p:cNvPr id="8" name="Text Placeholder 7"/>
          <p:cNvSpPr>
            <a:spLocks noGrp="1"/>
          </p:cNvSpPr>
          <p:nvPr>
            <p:ph type="body" sz="quarter" idx="16"/>
          </p:nvPr>
        </p:nvSpPr>
        <p:spPr/>
        <p:txBody>
          <a:bodyPr/>
          <a:lstStyle/>
          <a:p>
            <a:r>
              <a:rPr lang="en-US" dirty="0" smtClean="0"/>
              <a:t>Module 3 Quiz</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45</a:t>
            </a:fld>
            <a:endParaRPr lang="en-US" dirty="0"/>
          </a:p>
        </p:txBody>
      </p:sp>
    </p:spTree>
    <p:extLst>
      <p:ext uri="{BB962C8B-B14F-4D97-AF65-F5344CB8AC3E}">
        <p14:creationId xmlns:p14="http://schemas.microsoft.com/office/powerpoint/2010/main" val="2306838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46</a:t>
            </a:fld>
            <a:endParaRPr lang="en-US" dirty="0"/>
          </a:p>
        </p:txBody>
      </p:sp>
      <p:sp>
        <p:nvSpPr>
          <p:cNvPr id="8" name="Text Placeholder 7"/>
          <p:cNvSpPr>
            <a:spLocks noGrp="1"/>
          </p:cNvSpPr>
          <p:nvPr>
            <p:ph type="body" sz="quarter" idx="14"/>
          </p:nvPr>
        </p:nvSpPr>
        <p:spPr>
          <a:xfrm>
            <a:off x="628649" y="1379220"/>
            <a:ext cx="6508421" cy="4686618"/>
          </a:xfrm>
        </p:spPr>
        <p:txBody>
          <a:bodyPr/>
          <a:lstStyle/>
          <a:p>
            <a:pPr marL="457200" lvl="0" indent="-457200">
              <a:buFont typeface="+mj-lt"/>
              <a:buAutoNum type="arabicPeriod"/>
            </a:pPr>
            <a:r>
              <a:rPr lang="en-US" sz="2000" dirty="0" smtClean="0"/>
              <a:t>As </a:t>
            </a:r>
            <a:r>
              <a:rPr lang="en-US" sz="2000" dirty="0"/>
              <a:t>the Requestor, what color paint would you use to mark the boundary of the area </a:t>
            </a:r>
            <a:r>
              <a:rPr lang="en-US" sz="2000" dirty="0" smtClean="0"/>
              <a:t>you </a:t>
            </a:r>
            <a:r>
              <a:rPr lang="en-US" sz="2000" dirty="0"/>
              <a:t>are planning to dig?</a:t>
            </a:r>
          </a:p>
          <a:p>
            <a:pPr marL="914400" lvl="1" indent="-457200">
              <a:buFont typeface="+mj-lt"/>
              <a:buAutoNum type="alphaUcPeriod"/>
            </a:pPr>
            <a:r>
              <a:rPr lang="en-US" sz="2000" dirty="0"/>
              <a:t>Red </a:t>
            </a:r>
          </a:p>
          <a:p>
            <a:pPr marL="914400" lvl="1" indent="-457200">
              <a:buFont typeface="+mj-lt"/>
              <a:buAutoNum type="alphaUcPeriod"/>
            </a:pPr>
            <a:r>
              <a:rPr lang="en-US" sz="2000" dirty="0"/>
              <a:t>Yellow </a:t>
            </a:r>
          </a:p>
          <a:p>
            <a:pPr marL="914400" lvl="1" indent="-457200">
              <a:buFont typeface="+mj-lt"/>
              <a:buAutoNum type="alphaUcPeriod"/>
            </a:pPr>
            <a:r>
              <a:rPr lang="en-US" sz="2000" dirty="0"/>
              <a:t>Blue</a:t>
            </a:r>
          </a:p>
          <a:p>
            <a:pPr marL="914400" lvl="1" indent="-457200">
              <a:buFont typeface="+mj-lt"/>
              <a:buAutoNum type="alphaUcPeriod"/>
            </a:pPr>
            <a:r>
              <a:rPr lang="en-US" sz="2000" dirty="0"/>
              <a:t>White </a:t>
            </a:r>
          </a:p>
          <a:p>
            <a:pPr marL="0" indent="0">
              <a:buNone/>
            </a:pPr>
            <a:endParaRPr lang="en-US" sz="2000" dirty="0" smtClean="0"/>
          </a:p>
          <a:p>
            <a:pPr marL="0" indent="0">
              <a:buNone/>
            </a:pPr>
            <a:r>
              <a:rPr lang="en-US" sz="2000" dirty="0" smtClean="0"/>
              <a:t>Explanation:</a:t>
            </a:r>
            <a:endParaRPr lang="en-US" sz="2000" dirty="0"/>
          </a:p>
        </p:txBody>
      </p:sp>
      <p:sp>
        <p:nvSpPr>
          <p:cNvPr id="9" name="Text Placeholder 8"/>
          <p:cNvSpPr>
            <a:spLocks noGrp="1"/>
          </p:cNvSpPr>
          <p:nvPr>
            <p:ph type="body" sz="quarter" idx="15"/>
          </p:nvPr>
        </p:nvSpPr>
        <p:spPr/>
        <p:txBody>
          <a:bodyPr/>
          <a:lstStyle/>
          <a:p>
            <a:r>
              <a:rPr lang="en-US" dirty="0" smtClean="0"/>
              <a:t>Module 3 Quiz</a:t>
            </a:r>
            <a:endParaRPr lang="en-US" dirty="0"/>
          </a:p>
        </p:txBody>
      </p:sp>
      <p:sp>
        <p:nvSpPr>
          <p:cNvPr id="7" name="TextBox 6"/>
          <p:cNvSpPr txBox="1"/>
          <p:nvPr/>
        </p:nvSpPr>
        <p:spPr>
          <a:xfrm>
            <a:off x="1091787" y="4282143"/>
            <a:ext cx="5773834" cy="400110"/>
          </a:xfrm>
          <a:prstGeom prst="rect">
            <a:avLst/>
          </a:prstGeom>
          <a:noFill/>
        </p:spPr>
        <p:txBody>
          <a:bodyPr wrap="square" rtlCol="0">
            <a:spAutoFit/>
          </a:bodyPr>
          <a:lstStyle/>
          <a:p>
            <a:r>
              <a:rPr lang="en-US" sz="2000" dirty="0" smtClean="0">
                <a:solidFill>
                  <a:srgbClr val="0099CC"/>
                </a:solidFill>
                <a:latin typeface="Arial" panose="020B0604020202020204" pitchFamily="34" charset="0"/>
                <a:cs typeface="Arial" panose="020B0604020202020204" pitchFamily="34" charset="0"/>
              </a:rPr>
              <a:t>As per FCX-13</a:t>
            </a:r>
            <a:endParaRPr lang="en-US" sz="2000" dirty="0">
              <a:solidFill>
                <a:srgbClr val="0099CC"/>
              </a:solidFill>
              <a:latin typeface="Arial" panose="020B0604020202020204" pitchFamily="34" charset="0"/>
              <a:cs typeface="Arial" panose="020B0604020202020204" pitchFamily="34" charset="0"/>
            </a:endParaRPr>
          </a:p>
        </p:txBody>
      </p:sp>
      <p:sp>
        <p:nvSpPr>
          <p:cNvPr id="10" name="Oval 9"/>
          <p:cNvSpPr/>
          <p:nvPr/>
        </p:nvSpPr>
        <p:spPr>
          <a:xfrm>
            <a:off x="1063825" y="3329781"/>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45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47</a:t>
            </a:fld>
            <a:endParaRPr lang="en-US" dirty="0"/>
          </a:p>
        </p:txBody>
      </p:sp>
      <p:sp>
        <p:nvSpPr>
          <p:cNvPr id="8" name="Text Placeholder 7"/>
          <p:cNvSpPr>
            <a:spLocks noGrp="1"/>
          </p:cNvSpPr>
          <p:nvPr>
            <p:ph type="body" sz="quarter" idx="14"/>
          </p:nvPr>
        </p:nvSpPr>
        <p:spPr>
          <a:xfrm>
            <a:off x="628649" y="1379220"/>
            <a:ext cx="6734052" cy="4686618"/>
          </a:xfrm>
        </p:spPr>
        <p:txBody>
          <a:bodyPr/>
          <a:lstStyle/>
          <a:p>
            <a:pPr marL="457200" lvl="0" indent="-457200">
              <a:buFont typeface="+mj-lt"/>
              <a:buAutoNum type="arabicPeriod" startAt="2"/>
            </a:pPr>
            <a:r>
              <a:rPr lang="en-US" sz="2000" dirty="0" smtClean="0"/>
              <a:t>How close to a known utility must you hand dig (pot hole)?</a:t>
            </a:r>
          </a:p>
          <a:p>
            <a:pPr marL="914400" lvl="1" indent="-457200">
              <a:buFont typeface="+mj-lt"/>
              <a:buAutoNum type="alphaUcPeriod"/>
            </a:pPr>
            <a:r>
              <a:rPr lang="en-US" sz="2000" dirty="0" smtClean="0"/>
              <a:t>12”</a:t>
            </a:r>
          </a:p>
          <a:p>
            <a:pPr marL="914400" lvl="1" indent="-457200">
              <a:buFont typeface="+mj-lt"/>
              <a:buAutoNum type="alphaUcPeriod"/>
            </a:pPr>
            <a:r>
              <a:rPr lang="en-US" sz="2000" dirty="0" smtClean="0"/>
              <a:t>24”</a:t>
            </a:r>
          </a:p>
          <a:p>
            <a:pPr marL="914400" lvl="1" indent="-457200">
              <a:buFont typeface="+mj-lt"/>
              <a:buAutoNum type="alphaUcPeriod"/>
            </a:pPr>
            <a:r>
              <a:rPr lang="en-US" sz="2000" dirty="0" smtClean="0"/>
              <a:t>6”</a:t>
            </a:r>
          </a:p>
          <a:p>
            <a:pPr marL="914400" lvl="1" indent="-457200">
              <a:buFont typeface="+mj-lt"/>
              <a:buAutoNum type="alphaUcPeriod"/>
            </a:pPr>
            <a:r>
              <a:rPr lang="en-US" sz="2000" dirty="0" smtClean="0"/>
              <a:t>36”</a:t>
            </a:r>
          </a:p>
          <a:p>
            <a:pPr marL="0" indent="0">
              <a:buNone/>
            </a:pPr>
            <a:endParaRPr lang="en-US" sz="2000" dirty="0" smtClean="0"/>
          </a:p>
          <a:p>
            <a:pPr marL="0" indent="0">
              <a:buNone/>
            </a:pPr>
            <a:r>
              <a:rPr lang="en-US" sz="2000" dirty="0" smtClean="0"/>
              <a:t>Explanation</a:t>
            </a:r>
            <a:r>
              <a:rPr lang="en-US" sz="2000" dirty="0"/>
              <a:t>:</a:t>
            </a:r>
          </a:p>
          <a:p>
            <a:endParaRPr lang="en-US" sz="2000" dirty="0"/>
          </a:p>
        </p:txBody>
      </p:sp>
      <p:sp>
        <p:nvSpPr>
          <p:cNvPr id="9" name="Text Placeholder 8"/>
          <p:cNvSpPr>
            <a:spLocks noGrp="1"/>
          </p:cNvSpPr>
          <p:nvPr>
            <p:ph type="body" sz="quarter" idx="15"/>
          </p:nvPr>
        </p:nvSpPr>
        <p:spPr/>
        <p:txBody>
          <a:bodyPr/>
          <a:lstStyle/>
          <a:p>
            <a:r>
              <a:rPr lang="en-US" dirty="0" smtClean="0"/>
              <a:t>Module 3 Quiz</a:t>
            </a:r>
            <a:endParaRPr lang="en-US" dirty="0"/>
          </a:p>
        </p:txBody>
      </p:sp>
      <p:sp>
        <p:nvSpPr>
          <p:cNvPr id="6" name="TextBox 5"/>
          <p:cNvSpPr txBox="1"/>
          <p:nvPr/>
        </p:nvSpPr>
        <p:spPr>
          <a:xfrm>
            <a:off x="1044284" y="4049054"/>
            <a:ext cx="5773834" cy="400110"/>
          </a:xfrm>
          <a:prstGeom prst="rect">
            <a:avLst/>
          </a:prstGeom>
          <a:noFill/>
        </p:spPr>
        <p:txBody>
          <a:bodyPr wrap="square" rtlCol="0">
            <a:spAutoFit/>
          </a:bodyPr>
          <a:lstStyle/>
          <a:p>
            <a:r>
              <a:rPr lang="en-US" sz="2000" dirty="0" smtClean="0">
                <a:solidFill>
                  <a:srgbClr val="0099CC"/>
                </a:solidFill>
                <a:latin typeface="Arial" panose="020B0604020202020204" pitchFamily="34" charset="0"/>
                <a:cs typeface="Arial" panose="020B0604020202020204" pitchFamily="34" charset="0"/>
              </a:rPr>
              <a:t>As per FCX-13</a:t>
            </a:r>
            <a:endParaRPr lang="en-US" sz="2000" dirty="0">
              <a:solidFill>
                <a:srgbClr val="0099CC"/>
              </a:solidFill>
              <a:latin typeface="Arial" panose="020B0604020202020204" pitchFamily="34" charset="0"/>
              <a:cs typeface="Arial" panose="020B0604020202020204" pitchFamily="34" charset="0"/>
            </a:endParaRPr>
          </a:p>
        </p:txBody>
      </p:sp>
      <p:sp>
        <p:nvSpPr>
          <p:cNvPr id="10" name="Oval 9"/>
          <p:cNvSpPr/>
          <p:nvPr/>
        </p:nvSpPr>
        <p:spPr>
          <a:xfrm>
            <a:off x="1063825" y="2344135"/>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8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5" name="Slide Number Placeholder 4"/>
          <p:cNvSpPr>
            <a:spLocks noGrp="1"/>
          </p:cNvSpPr>
          <p:nvPr>
            <p:ph type="sldNum" sz="quarter" idx="12"/>
          </p:nvPr>
        </p:nvSpPr>
        <p:spPr/>
        <p:txBody>
          <a:bodyPr/>
          <a:lstStyle/>
          <a:p>
            <a:pPr algn="ctr"/>
            <a:fld id="{25D3FF45-FB88-453A-A2AC-7EF0564DBF56}" type="slidenum">
              <a:rPr lang="en-US" smtClean="0"/>
              <a:pPr algn="ctr"/>
              <a:t>48</a:t>
            </a:fld>
            <a:endParaRPr lang="en-US" dirty="0"/>
          </a:p>
        </p:txBody>
      </p:sp>
      <p:sp>
        <p:nvSpPr>
          <p:cNvPr id="8" name="Text Placeholder 7"/>
          <p:cNvSpPr>
            <a:spLocks noGrp="1"/>
          </p:cNvSpPr>
          <p:nvPr>
            <p:ph type="body" sz="quarter" idx="14"/>
          </p:nvPr>
        </p:nvSpPr>
        <p:spPr>
          <a:xfrm>
            <a:off x="628649" y="1379220"/>
            <a:ext cx="6983434" cy="4677196"/>
          </a:xfrm>
        </p:spPr>
        <p:txBody>
          <a:bodyPr/>
          <a:lstStyle/>
          <a:p>
            <a:pPr marL="457200" lvl="0" indent="-457200">
              <a:buFont typeface="+mj-lt"/>
              <a:buAutoNum type="arabicPeriod" startAt="3"/>
            </a:pPr>
            <a:r>
              <a:rPr lang="en-US" sz="2000" dirty="0"/>
              <a:t>If you are not finished with the job at the end of your shift, how do you prepare the work area to be left until you and your crew return the next work day? </a:t>
            </a:r>
            <a:r>
              <a:rPr lang="en-US" sz="2000" dirty="0" smtClean="0"/>
              <a:t>(</a:t>
            </a:r>
            <a:r>
              <a:rPr lang="en-US" sz="2000" dirty="0"/>
              <a:t>C</a:t>
            </a:r>
            <a:r>
              <a:rPr lang="en-US" sz="2000" dirty="0" smtClean="0"/>
              <a:t>hoose </a:t>
            </a:r>
            <a:r>
              <a:rPr lang="en-US" sz="2000" dirty="0"/>
              <a:t>the best </a:t>
            </a:r>
            <a:r>
              <a:rPr lang="en-US" sz="2000" dirty="0" smtClean="0"/>
              <a:t>answer.)</a:t>
            </a:r>
            <a:endParaRPr lang="en-US" sz="2000" dirty="0"/>
          </a:p>
          <a:p>
            <a:pPr marL="914400" lvl="1" indent="-457200">
              <a:buFont typeface="+mj-lt"/>
              <a:buAutoNum type="alphaUcPeriod"/>
            </a:pPr>
            <a:r>
              <a:rPr lang="en-US" sz="2000" dirty="0" smtClean="0"/>
              <a:t>Clean </a:t>
            </a:r>
            <a:r>
              <a:rPr lang="en-US" sz="2000" dirty="0"/>
              <a:t>up your tools and leave the area neat and </a:t>
            </a:r>
            <a:r>
              <a:rPr lang="en-US" sz="2000" dirty="0" smtClean="0"/>
              <a:t>organized.</a:t>
            </a:r>
            <a:endParaRPr lang="en-US" sz="2000" dirty="0"/>
          </a:p>
          <a:p>
            <a:pPr marL="914400" lvl="1" indent="-457200">
              <a:buFont typeface="+mj-lt"/>
              <a:buAutoNum type="alphaUcPeriod"/>
            </a:pPr>
            <a:r>
              <a:rPr lang="en-US" sz="2000" dirty="0"/>
              <a:t>Post a security guard to keep people out of the </a:t>
            </a:r>
            <a:r>
              <a:rPr lang="en-US" sz="2000" dirty="0" smtClean="0"/>
              <a:t>area.</a:t>
            </a:r>
            <a:endParaRPr lang="en-US" sz="2000" dirty="0"/>
          </a:p>
          <a:p>
            <a:pPr marL="914400" lvl="1" indent="-457200">
              <a:buFont typeface="+mj-lt"/>
              <a:buAutoNum type="alphaUcPeriod"/>
            </a:pPr>
            <a:r>
              <a:rPr lang="en-US" sz="2000" dirty="0"/>
              <a:t>Properly flag, barricade, and tag as </a:t>
            </a:r>
            <a:r>
              <a:rPr lang="en-US" sz="2000" dirty="0" smtClean="0"/>
              <a:t>needed.</a:t>
            </a:r>
            <a:endParaRPr lang="en-US" sz="2000" dirty="0"/>
          </a:p>
          <a:p>
            <a:pPr marL="0" indent="0">
              <a:buNone/>
            </a:pPr>
            <a:endParaRPr lang="en-US" sz="2000" dirty="0" smtClean="0"/>
          </a:p>
          <a:p>
            <a:pPr marL="0" indent="0">
              <a:buNone/>
            </a:pPr>
            <a:r>
              <a:rPr lang="en-US" sz="2000" dirty="0" smtClean="0"/>
              <a:t>Explanation</a:t>
            </a:r>
            <a:r>
              <a:rPr lang="en-US" sz="2000" dirty="0"/>
              <a:t>:</a:t>
            </a:r>
          </a:p>
          <a:p>
            <a:endParaRPr lang="en-US" sz="2000" dirty="0"/>
          </a:p>
        </p:txBody>
      </p:sp>
      <p:sp>
        <p:nvSpPr>
          <p:cNvPr id="9" name="Text Placeholder 8"/>
          <p:cNvSpPr>
            <a:spLocks noGrp="1"/>
          </p:cNvSpPr>
          <p:nvPr>
            <p:ph type="body" sz="quarter" idx="15"/>
          </p:nvPr>
        </p:nvSpPr>
        <p:spPr/>
        <p:txBody>
          <a:bodyPr/>
          <a:lstStyle/>
          <a:p>
            <a:r>
              <a:rPr lang="en-US" dirty="0" smtClean="0"/>
              <a:t>Module 3 Quiz</a:t>
            </a:r>
            <a:endParaRPr lang="en-US" dirty="0"/>
          </a:p>
        </p:txBody>
      </p:sp>
      <p:sp>
        <p:nvSpPr>
          <p:cNvPr id="6" name="Oval 5"/>
          <p:cNvSpPr/>
          <p:nvPr/>
        </p:nvSpPr>
        <p:spPr>
          <a:xfrm>
            <a:off x="1103659" y="3794163"/>
            <a:ext cx="365760" cy="365760"/>
          </a:xfrm>
          <a:prstGeom prst="ellipse">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9909" y="4779310"/>
            <a:ext cx="5773834" cy="400110"/>
          </a:xfrm>
          <a:prstGeom prst="rect">
            <a:avLst/>
          </a:prstGeom>
          <a:noFill/>
        </p:spPr>
        <p:txBody>
          <a:bodyPr wrap="square" rtlCol="0">
            <a:spAutoFit/>
          </a:bodyPr>
          <a:lstStyle/>
          <a:p>
            <a:r>
              <a:rPr lang="en-US" sz="2000" dirty="0">
                <a:solidFill>
                  <a:srgbClr val="0099CC"/>
                </a:solidFill>
                <a:latin typeface="Arial" panose="020B0604020202020204" pitchFamily="34" charset="0"/>
                <a:cs typeface="Arial" panose="020B0604020202020204" pitchFamily="34" charset="0"/>
              </a:rPr>
              <a:t>Communication to any who may be in that </a:t>
            </a:r>
            <a:r>
              <a:rPr lang="en-US" sz="2000" dirty="0" smtClean="0">
                <a:solidFill>
                  <a:srgbClr val="0099CC"/>
                </a:solidFill>
                <a:latin typeface="Arial" panose="020B0604020202020204" pitchFamily="34" charset="0"/>
                <a:cs typeface="Arial" panose="020B0604020202020204" pitchFamily="34" charset="0"/>
              </a:rPr>
              <a:t>area</a:t>
            </a:r>
            <a:endParaRPr lang="en-US" sz="2000"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69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BLUE STAKE – SFT FCX1019C</a:t>
            </a:r>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49</a:t>
            </a:fld>
            <a:endParaRPr lang="en-US" dirty="0"/>
          </a:p>
        </p:txBody>
      </p:sp>
      <p:sp>
        <p:nvSpPr>
          <p:cNvPr id="6" name="Text Placeholder 5"/>
          <p:cNvSpPr>
            <a:spLocks noGrp="1"/>
          </p:cNvSpPr>
          <p:nvPr>
            <p:ph type="body" sz="quarter" idx="14"/>
          </p:nvPr>
        </p:nvSpPr>
        <p:spPr/>
        <p:txBody>
          <a:bodyPr/>
          <a:lstStyle/>
          <a:p>
            <a:pPr>
              <a:lnSpc>
                <a:spcPct val="90000"/>
              </a:lnSpc>
              <a:spcAft>
                <a:spcPts val="0"/>
              </a:spcAft>
            </a:pPr>
            <a:r>
              <a:rPr lang="en-US" sz="2000" dirty="0" smtClean="0"/>
              <a:t>What are some key concepts in this module?</a:t>
            </a:r>
          </a:p>
          <a:p>
            <a:pPr>
              <a:lnSpc>
                <a:spcPct val="90000"/>
              </a:lnSpc>
              <a:spcAft>
                <a:spcPts val="0"/>
              </a:spcAft>
            </a:pPr>
            <a:r>
              <a:rPr lang="en-US" sz="2000" dirty="0" smtClean="0"/>
              <a:t>What do you need to understand better?</a:t>
            </a:r>
          </a:p>
          <a:p>
            <a:pPr>
              <a:lnSpc>
                <a:spcPct val="90000"/>
              </a:lnSpc>
              <a:spcAft>
                <a:spcPts val="0"/>
              </a:spcAft>
            </a:pPr>
            <a:r>
              <a:rPr lang="en-US" sz="2000" dirty="0" smtClean="0"/>
              <a:t>What information surprised you?</a:t>
            </a:r>
          </a:p>
        </p:txBody>
      </p:sp>
      <p:sp>
        <p:nvSpPr>
          <p:cNvPr id="7" name="Text Placeholder 6"/>
          <p:cNvSpPr>
            <a:spLocks noGrp="1"/>
          </p:cNvSpPr>
          <p:nvPr>
            <p:ph type="body" sz="quarter" idx="15"/>
          </p:nvPr>
        </p:nvSpPr>
        <p:spPr/>
        <p:txBody>
          <a:bodyPr/>
          <a:lstStyle/>
          <a:p>
            <a:r>
              <a:rPr lang="en-US" dirty="0" smtClean="0"/>
              <a:t>Debrief</a:t>
            </a:r>
            <a:endParaRPr lang="en-US" dirty="0"/>
          </a:p>
        </p:txBody>
      </p:sp>
    </p:spTree>
    <p:extLst>
      <p:ext uri="{BB962C8B-B14F-4D97-AF65-F5344CB8AC3E}">
        <p14:creationId xmlns:p14="http://schemas.microsoft.com/office/powerpoint/2010/main" val="3102987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pPr marL="0" indent="0">
              <a:buNone/>
            </a:pPr>
            <a:r>
              <a:rPr lang="en-US" sz="2000" dirty="0">
                <a:latin typeface="Arial Black" panose="020B0A04020102020204" pitchFamily="34" charset="0"/>
              </a:rPr>
              <a:t>M</a:t>
            </a:r>
            <a:r>
              <a:rPr lang="en-US" sz="2000" dirty="0" smtClean="0">
                <a:latin typeface="Arial Black" panose="020B0A04020102020204" pitchFamily="34" charset="0"/>
              </a:rPr>
              <a:t>odule 1: Definitions and Explanations</a:t>
            </a:r>
          </a:p>
          <a:p>
            <a:r>
              <a:rPr lang="en-US" sz="2000" dirty="0" smtClean="0"/>
              <a:t>Explain the purpose and process of hazard recognition</a:t>
            </a:r>
          </a:p>
          <a:p>
            <a:r>
              <a:rPr lang="en-US" sz="2000" dirty="0" smtClean="0"/>
              <a:t>Explain the purpose of the Blue Stake Policy</a:t>
            </a:r>
          </a:p>
          <a:p>
            <a:pPr marL="457200" lvl="1" indent="0">
              <a:buNone/>
            </a:pPr>
            <a:endParaRPr lang="en-US" sz="2000" dirty="0" smtClean="0">
              <a:latin typeface="Arial Black" panose="020B0A04020102020204" pitchFamily="34" charset="0"/>
            </a:endParaRPr>
          </a:p>
          <a:p>
            <a:pPr marL="0" indent="0">
              <a:buNone/>
            </a:pPr>
            <a:r>
              <a:rPr lang="en-US" sz="2000" dirty="0">
                <a:latin typeface="Arial Black" panose="020B0A04020102020204" pitchFamily="34" charset="0"/>
              </a:rPr>
              <a:t>M</a:t>
            </a:r>
            <a:r>
              <a:rPr lang="en-US" sz="2000" dirty="0" smtClean="0">
                <a:latin typeface="Arial Black" panose="020B0A04020102020204" pitchFamily="34" charset="0"/>
              </a:rPr>
              <a:t>odule 2: Permit </a:t>
            </a:r>
            <a:r>
              <a:rPr lang="en-US" sz="2000" dirty="0">
                <a:latin typeface="Arial Black" panose="020B0A04020102020204" pitchFamily="34" charset="0"/>
              </a:rPr>
              <a:t>P</a:t>
            </a:r>
            <a:r>
              <a:rPr lang="en-US" sz="2000" dirty="0" smtClean="0">
                <a:latin typeface="Arial Black" panose="020B0A04020102020204" pitchFamily="34" charset="0"/>
              </a:rPr>
              <a:t>rocess</a:t>
            </a:r>
          </a:p>
          <a:p>
            <a:r>
              <a:rPr lang="en-US" sz="2000" dirty="0" smtClean="0"/>
              <a:t>Define the roles and responsibilities of all Blue Stake process participants</a:t>
            </a:r>
          </a:p>
          <a:p>
            <a:r>
              <a:rPr lang="en-US" sz="2000" dirty="0" smtClean="0"/>
              <a:t>Explain how to begin the request for a Blue Stake Permit</a:t>
            </a:r>
          </a:p>
        </p:txBody>
      </p:sp>
      <p:sp>
        <p:nvSpPr>
          <p:cNvPr id="6" name="Text Placeholder 5"/>
          <p:cNvSpPr>
            <a:spLocks noGrp="1"/>
          </p:cNvSpPr>
          <p:nvPr>
            <p:ph type="body" sz="quarter" idx="15"/>
          </p:nvPr>
        </p:nvSpPr>
        <p:spPr/>
        <p:txBody>
          <a:bodyPr/>
          <a:lstStyle/>
          <a:p>
            <a:r>
              <a:rPr lang="en-US" dirty="0" smtClean="0"/>
              <a:t>Learning Objectives</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5</a:t>
            </a:fld>
            <a:endParaRPr lang="en-US" dirty="0"/>
          </a:p>
        </p:txBody>
      </p:sp>
    </p:spTree>
    <p:extLst>
      <p:ext uri="{BB962C8B-B14F-4D97-AF65-F5344CB8AC3E}">
        <p14:creationId xmlns:p14="http://schemas.microsoft.com/office/powerpoint/2010/main" val="919403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sp>
        <p:nvSpPr>
          <p:cNvPr id="8" name="Text Placeholder 7"/>
          <p:cNvSpPr>
            <a:spLocks noGrp="1"/>
          </p:cNvSpPr>
          <p:nvPr>
            <p:ph type="body" sz="quarter" idx="15"/>
          </p:nvPr>
        </p:nvSpPr>
        <p:spPr/>
        <p:txBody>
          <a:bodyPr/>
          <a:lstStyle/>
          <a:p>
            <a:r>
              <a:rPr lang="en-US" dirty="0" smtClean="0"/>
              <a:t>Module 4: PERMIT EXCEPTIONS</a:t>
            </a:r>
            <a:endParaRPr lang="en-US" dirty="0"/>
          </a:p>
        </p:txBody>
      </p:sp>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8" r="8558"/>
          <a:stretch>
            <a:fillRect/>
          </a:stretch>
        </p:blipFill>
        <p:spPr/>
      </p:pic>
    </p:spTree>
    <p:extLst>
      <p:ext uri="{BB962C8B-B14F-4D97-AF65-F5344CB8AC3E}">
        <p14:creationId xmlns:p14="http://schemas.microsoft.com/office/powerpoint/2010/main" val="2817885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sz="2000" dirty="0" smtClean="0"/>
              <a:t>Extensions and Expirations</a:t>
            </a:r>
          </a:p>
          <a:p>
            <a:r>
              <a:rPr lang="en-US" sz="2000" dirty="0" smtClean="0"/>
              <a:t>Exemptions</a:t>
            </a:r>
          </a:p>
          <a:p>
            <a:r>
              <a:rPr lang="en-US" sz="2000" dirty="0" smtClean="0"/>
              <a:t>Variances</a:t>
            </a:r>
          </a:p>
        </p:txBody>
      </p:sp>
      <p:sp>
        <p:nvSpPr>
          <p:cNvPr id="6" name="Text Placeholder 5"/>
          <p:cNvSpPr>
            <a:spLocks noGrp="1"/>
          </p:cNvSpPr>
          <p:nvPr>
            <p:ph type="body" sz="quarter" idx="15"/>
          </p:nvPr>
        </p:nvSpPr>
        <p:spPr/>
        <p:txBody>
          <a:bodyPr/>
          <a:lstStyle/>
          <a:p>
            <a:r>
              <a:rPr lang="en-US" dirty="0" smtClean="0"/>
              <a:t>Blue Stake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24" y="2413000"/>
            <a:ext cx="4870451" cy="3652838"/>
          </a:xfrm>
          <a:prstGeom prst="rect">
            <a:avLst/>
          </a:prstGeom>
        </p:spPr>
      </p:pic>
      <p:sp>
        <p:nvSpPr>
          <p:cNvPr id="4" name="Footer Placeholder 3"/>
          <p:cNvSpPr>
            <a:spLocks noGrp="1"/>
          </p:cNvSpPr>
          <p:nvPr>
            <p:ph type="ftr" sz="quarter" idx="11"/>
          </p:nvPr>
        </p:nvSpPr>
        <p:spPr/>
        <p:txBody>
          <a:bodyPr/>
          <a:lstStyle/>
          <a:p>
            <a:r>
              <a:rPr lang="en-US" dirty="0" smtClean="0"/>
              <a:t>BLUE STAKE – SFT FCX1019C</a:t>
            </a:r>
            <a:endParaRPr lang="en-US" dirty="0"/>
          </a:p>
        </p:txBody>
      </p:sp>
      <p:sp>
        <p:nvSpPr>
          <p:cNvPr id="7" name="Slide Number Placeholder 6"/>
          <p:cNvSpPr>
            <a:spLocks noGrp="1"/>
          </p:cNvSpPr>
          <p:nvPr>
            <p:ph type="sldNum" sz="quarter" idx="12"/>
          </p:nvPr>
        </p:nvSpPr>
        <p:spPr/>
        <p:txBody>
          <a:bodyPr/>
          <a:lstStyle/>
          <a:p>
            <a:pPr algn="ctr"/>
            <a:fld id="{25D3FF45-FB88-453A-A2AC-7EF0564DBF56}" type="slidenum">
              <a:rPr lang="en-US" smtClean="0"/>
              <a:pPr algn="ctr"/>
              <a:t>51</a:t>
            </a:fld>
            <a:endParaRPr lang="en-US" dirty="0"/>
          </a:p>
        </p:txBody>
      </p:sp>
    </p:spTree>
    <p:extLst>
      <p:ext uri="{BB962C8B-B14F-4D97-AF65-F5344CB8AC3E}">
        <p14:creationId xmlns:p14="http://schemas.microsoft.com/office/powerpoint/2010/main" val="8588513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p:sp>
      <p:sp>
        <p:nvSpPr>
          <p:cNvPr id="7" name="Text Placeholder 6"/>
          <p:cNvSpPr>
            <a:spLocks noGrp="1"/>
          </p:cNvSpPr>
          <p:nvPr>
            <p:ph type="body" sz="quarter" idx="15"/>
          </p:nvPr>
        </p:nvSpPr>
        <p:spPr/>
        <p:txBody>
          <a:bodyPr/>
          <a:lstStyle/>
          <a:p>
            <a:r>
              <a:rPr lang="en-US" dirty="0" smtClean="0"/>
              <a:t>Activity 6</a:t>
            </a:r>
            <a:endParaRPr lang="en-US" dirty="0"/>
          </a:p>
        </p:txBody>
      </p:sp>
      <p:sp>
        <p:nvSpPr>
          <p:cNvPr id="6" name="Text Placeholder 5"/>
          <p:cNvSpPr>
            <a:spLocks noGrp="1"/>
          </p:cNvSpPr>
          <p:nvPr>
            <p:ph type="body" sz="quarter" idx="14"/>
          </p:nvPr>
        </p:nvSpPr>
        <p:spPr>
          <a:xfrm>
            <a:off x="628649" y="1379220"/>
            <a:ext cx="6591548" cy="4686618"/>
          </a:xfrm>
        </p:spPr>
        <p:txBody>
          <a:bodyPr/>
          <a:lstStyle/>
          <a:p>
            <a:r>
              <a:rPr lang="en-US" sz="2000" dirty="0" smtClean="0"/>
              <a:t>Directions</a:t>
            </a:r>
          </a:p>
          <a:p>
            <a:pPr marL="342900" indent="-342900">
              <a:buClr>
                <a:srgbClr val="0099CC"/>
              </a:buClr>
              <a:buFont typeface="+mj-lt"/>
              <a:buAutoNum type="arabicPeriod"/>
            </a:pPr>
            <a:r>
              <a:rPr lang="en-US" sz="2000" dirty="0" smtClean="0">
                <a:latin typeface="Arial" panose="020B0604020202020204" pitchFamily="34" charset="0"/>
              </a:rPr>
              <a:t>Form groups of three.</a:t>
            </a:r>
          </a:p>
          <a:p>
            <a:pPr marL="342900" indent="-342900">
              <a:buClr>
                <a:srgbClr val="0099CC"/>
              </a:buClr>
              <a:buFont typeface="+mj-lt"/>
              <a:buAutoNum type="arabicPeriod"/>
            </a:pPr>
            <a:r>
              <a:rPr lang="en-US" sz="2000" dirty="0" smtClean="0">
                <a:latin typeface="Arial" panose="020B0604020202020204" pitchFamily="34" charset="0"/>
              </a:rPr>
              <a:t>Each group member is assigned a different job title.</a:t>
            </a:r>
          </a:p>
          <a:p>
            <a:pPr marL="342900" indent="-342900">
              <a:buClr>
                <a:srgbClr val="0099CC"/>
              </a:buClr>
              <a:buFont typeface="+mj-lt"/>
              <a:buAutoNum type="arabicPeriod"/>
            </a:pPr>
            <a:r>
              <a:rPr lang="en-US" sz="2000" dirty="0" smtClean="0">
                <a:latin typeface="Arial" panose="020B0604020202020204" pitchFamily="34" charset="0"/>
              </a:rPr>
              <a:t>Read your group’s scenario.</a:t>
            </a:r>
          </a:p>
          <a:p>
            <a:pPr marL="342900" indent="-342900">
              <a:buClr>
                <a:srgbClr val="0099CC"/>
              </a:buClr>
              <a:buFont typeface="+mj-lt"/>
              <a:buAutoNum type="arabicPeriod"/>
            </a:pPr>
            <a:r>
              <a:rPr lang="en-US" sz="2000" dirty="0" smtClean="0">
                <a:latin typeface="Arial" panose="020B0604020202020204" pitchFamily="34" charset="0"/>
              </a:rPr>
              <a:t>Using the Blue Stake Policy and speaking from the view point of your job title, discuss how to complete your scenario safely.</a:t>
            </a:r>
          </a:p>
          <a:p>
            <a:pPr marL="342900" indent="-342900">
              <a:buClr>
                <a:srgbClr val="0099CC"/>
              </a:buClr>
              <a:buFont typeface="+mj-lt"/>
              <a:buAutoNum type="arabicPeriod"/>
            </a:pPr>
            <a:r>
              <a:rPr lang="en-US" sz="2000" dirty="0" smtClean="0">
                <a:latin typeface="Arial" panose="020B0604020202020204" pitchFamily="34" charset="0"/>
              </a:rPr>
              <a:t>Write your plan in the Student Guide (page 39).</a:t>
            </a:r>
            <a:endParaRPr lang="en-US" sz="2000" dirty="0">
              <a:latin typeface="Arial" panose="020B0604020202020204" pitchFamily="34" charset="0"/>
            </a:endParaRPr>
          </a:p>
          <a:p>
            <a:pPr marL="342900" indent="-342900">
              <a:buClr>
                <a:srgbClr val="0099CC"/>
              </a:buClr>
              <a:buFont typeface="+mj-lt"/>
              <a:buAutoNum type="arabicPeriod"/>
            </a:pPr>
            <a:r>
              <a:rPr lang="en-US" sz="2000" dirty="0" smtClean="0">
                <a:latin typeface="Arial" panose="020B0604020202020204" pitchFamily="34" charset="0"/>
              </a:rPr>
              <a:t>Complete the Permit on the back of the policy.</a:t>
            </a:r>
          </a:p>
          <a:p>
            <a:pPr marL="342900" indent="-342900">
              <a:buClr>
                <a:srgbClr val="0099CC"/>
              </a:buClr>
              <a:buFont typeface="+mj-lt"/>
              <a:buAutoNum type="arabicPeriod"/>
            </a:pPr>
            <a:r>
              <a:rPr lang="en-US" sz="2000" dirty="0" smtClean="0">
                <a:latin typeface="Arial" panose="020B0604020202020204" pitchFamily="34" charset="0"/>
              </a:rPr>
              <a:t>Give the completed permit to the Representative.</a:t>
            </a:r>
          </a:p>
          <a:p>
            <a:pPr marL="342900" indent="-342900">
              <a:buClr>
                <a:srgbClr val="0099CC"/>
              </a:buClr>
              <a:buFont typeface="+mj-lt"/>
              <a:buAutoNum type="arabicPeriod"/>
            </a:pPr>
            <a:r>
              <a:rPr lang="en-US" sz="2000" dirty="0" smtClean="0">
                <a:latin typeface="Arial" panose="020B0604020202020204" pitchFamily="34" charset="0"/>
              </a:rPr>
              <a:t>Discuss your plan as a class.</a:t>
            </a:r>
            <a:endParaRPr lang="en-US" sz="2000" dirty="0"/>
          </a:p>
        </p:txBody>
      </p:sp>
      <p:sp>
        <p:nvSpPr>
          <p:cNvPr id="8" name="Text Placeholder 7"/>
          <p:cNvSpPr>
            <a:spLocks noGrp="1"/>
          </p:cNvSpPr>
          <p:nvPr>
            <p:ph type="body" sz="quarter" idx="16"/>
          </p:nvPr>
        </p:nvSpPr>
        <p:spPr/>
        <p:txBody>
          <a:bodyPr/>
          <a:lstStyle/>
          <a:p>
            <a:r>
              <a:rPr lang="en-US" dirty="0" smtClean="0"/>
              <a:t>Putting It All Together</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52</a:t>
            </a:fld>
            <a:endParaRPr lang="en-US" dirty="0"/>
          </a:p>
        </p:txBody>
      </p:sp>
    </p:spTree>
    <p:extLst>
      <p:ext uri="{BB962C8B-B14F-4D97-AF65-F5344CB8AC3E}">
        <p14:creationId xmlns:p14="http://schemas.microsoft.com/office/powerpoint/2010/main" val="1251134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BLUE STAKE – SFT FCX1019C</a:t>
            </a:r>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53</a:t>
            </a:fld>
            <a:endParaRPr lang="en-US" dirty="0"/>
          </a:p>
        </p:txBody>
      </p:sp>
      <p:sp>
        <p:nvSpPr>
          <p:cNvPr id="6" name="Text Placeholder 5"/>
          <p:cNvSpPr>
            <a:spLocks noGrp="1"/>
          </p:cNvSpPr>
          <p:nvPr>
            <p:ph type="body" sz="quarter" idx="14"/>
          </p:nvPr>
        </p:nvSpPr>
        <p:spPr/>
        <p:txBody>
          <a:bodyPr/>
          <a:lstStyle/>
          <a:p>
            <a:pPr>
              <a:lnSpc>
                <a:spcPct val="90000"/>
              </a:lnSpc>
              <a:spcAft>
                <a:spcPts val="0"/>
              </a:spcAft>
            </a:pPr>
            <a:r>
              <a:rPr lang="en-US" sz="2000" dirty="0" smtClean="0"/>
              <a:t>What are some key concepts in this module?</a:t>
            </a:r>
          </a:p>
          <a:p>
            <a:pPr>
              <a:lnSpc>
                <a:spcPct val="90000"/>
              </a:lnSpc>
              <a:spcAft>
                <a:spcPts val="0"/>
              </a:spcAft>
            </a:pPr>
            <a:r>
              <a:rPr lang="en-US" sz="2000" dirty="0" smtClean="0"/>
              <a:t>What do you need to understand better?</a:t>
            </a:r>
          </a:p>
          <a:p>
            <a:pPr>
              <a:lnSpc>
                <a:spcPct val="90000"/>
              </a:lnSpc>
              <a:spcAft>
                <a:spcPts val="0"/>
              </a:spcAft>
            </a:pPr>
            <a:r>
              <a:rPr lang="en-US" sz="2000" dirty="0" smtClean="0"/>
              <a:t>What information surprised you?</a:t>
            </a:r>
          </a:p>
        </p:txBody>
      </p:sp>
      <p:sp>
        <p:nvSpPr>
          <p:cNvPr id="7" name="Text Placeholder 6"/>
          <p:cNvSpPr>
            <a:spLocks noGrp="1"/>
          </p:cNvSpPr>
          <p:nvPr>
            <p:ph type="body" sz="quarter" idx="15"/>
          </p:nvPr>
        </p:nvSpPr>
        <p:spPr/>
        <p:txBody>
          <a:bodyPr/>
          <a:lstStyle/>
          <a:p>
            <a:r>
              <a:rPr lang="en-US" dirty="0" smtClean="0"/>
              <a:t>Debrief</a:t>
            </a:r>
            <a:endParaRPr lang="en-US" dirty="0"/>
          </a:p>
        </p:txBody>
      </p:sp>
    </p:spTree>
    <p:extLst>
      <p:ext uri="{BB962C8B-B14F-4D97-AF65-F5344CB8AC3E}">
        <p14:creationId xmlns:p14="http://schemas.microsoft.com/office/powerpoint/2010/main" val="40471566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sp>
        <p:nvSpPr>
          <p:cNvPr id="8" name="Text Placeholder 7"/>
          <p:cNvSpPr>
            <a:spLocks noGrp="1"/>
          </p:cNvSpPr>
          <p:nvPr>
            <p:ph type="body" sz="quarter" idx="15"/>
          </p:nvPr>
        </p:nvSpPr>
        <p:spPr/>
        <p:txBody>
          <a:bodyPr/>
          <a:lstStyle/>
          <a:p>
            <a:r>
              <a:rPr lang="en-US" dirty="0" smtClean="0"/>
              <a:t>Conclusion</a:t>
            </a:r>
            <a:endParaRPr lang="en-US" dirty="0"/>
          </a:p>
        </p:txBody>
      </p:sp>
      <p:pic>
        <p:nvPicPr>
          <p:cNvPr id="4" name="Picture Placeholder 3"/>
          <p:cNvPicPr>
            <a:picLocks noGrp="1" noChangeAspect="1"/>
          </p:cNvPicPr>
          <p:nvPr>
            <p:ph type="pic" sz="quarter" idx="14"/>
          </p:nvPr>
        </p:nvPicPr>
        <p:blipFill>
          <a:blip r:embed="rId3"/>
          <a:srcRect l="1" r="1"/>
          <a:stretch>
            <a:fillRect/>
          </a:stretch>
        </p:blipFill>
        <p:spPr>
          <a:prstGeom prst="rect">
            <a:avLst/>
          </a:prstGeom>
        </p:spPr>
      </p:pic>
    </p:spTree>
    <p:extLst>
      <p:ext uri="{BB962C8B-B14F-4D97-AF65-F5344CB8AC3E}">
        <p14:creationId xmlns:p14="http://schemas.microsoft.com/office/powerpoint/2010/main" val="14993389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pPr marL="0" indent="0">
              <a:buNone/>
            </a:pPr>
            <a:endParaRPr lang="en-US" sz="2000" dirty="0" smtClean="0"/>
          </a:p>
          <a:p>
            <a:pPr marL="0" indent="0">
              <a:buNone/>
            </a:pPr>
            <a:r>
              <a:rPr lang="en-US" sz="2000" dirty="0"/>
              <a:t>“</a:t>
            </a:r>
            <a:r>
              <a:rPr lang="en-US" sz="2000" i="1" dirty="0"/>
              <a:t>No job will be considered so important, and no schedule so urgent, that time cannot be taken to perform work in a safe manner. Working safely is a condition of employment.”</a:t>
            </a:r>
            <a:endParaRPr lang="en-US" sz="2000" dirty="0"/>
          </a:p>
          <a:p>
            <a:pPr marL="0" indent="0">
              <a:buNone/>
            </a:pPr>
            <a:r>
              <a:rPr lang="en-US" sz="2000" dirty="0" smtClean="0"/>
              <a:t>	</a:t>
            </a:r>
            <a:r>
              <a:rPr lang="en-US" dirty="0" smtClean="0"/>
              <a:t>Freeport-McMoRan </a:t>
            </a:r>
            <a:r>
              <a:rPr lang="en-US" dirty="0"/>
              <a:t>Inc. Safety and Health Policy</a:t>
            </a:r>
          </a:p>
          <a:p>
            <a:endParaRPr lang="en-US" sz="2000" dirty="0"/>
          </a:p>
          <a:p>
            <a:pPr marL="0" indent="0">
              <a:buNone/>
            </a:pPr>
            <a:r>
              <a:rPr lang="en-US" sz="2000" dirty="0"/>
              <a:t>What does this mean to you?</a:t>
            </a:r>
          </a:p>
        </p:txBody>
      </p:sp>
      <p:sp>
        <p:nvSpPr>
          <p:cNvPr id="6" name="Text Placeholder 5"/>
          <p:cNvSpPr>
            <a:spLocks noGrp="1"/>
          </p:cNvSpPr>
          <p:nvPr>
            <p:ph type="body" sz="quarter" idx="15"/>
          </p:nvPr>
        </p:nvSpPr>
        <p:spPr/>
        <p:txBody>
          <a:bodyPr/>
          <a:lstStyle/>
          <a:p>
            <a:r>
              <a:rPr lang="en-US" dirty="0" smtClean="0"/>
              <a:t>Quote</a:t>
            </a:r>
            <a:endParaRPr lang="en-US" dirty="0"/>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55</a:t>
            </a:fld>
            <a:endParaRPr lang="en-US" dirty="0"/>
          </a:p>
        </p:txBody>
      </p:sp>
    </p:spTree>
    <p:extLst>
      <p:ext uri="{BB962C8B-B14F-4D97-AF65-F5344CB8AC3E}">
        <p14:creationId xmlns:p14="http://schemas.microsoft.com/office/powerpoint/2010/main" val="4432036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56</a:t>
            </a:fld>
            <a:endParaRPr lang="en-US" dirty="0"/>
          </a:p>
        </p:txBody>
      </p:sp>
      <p:sp>
        <p:nvSpPr>
          <p:cNvPr id="6" name="Text Placeholder 5"/>
          <p:cNvSpPr>
            <a:spLocks noGrp="1"/>
          </p:cNvSpPr>
          <p:nvPr>
            <p:ph type="body" sz="quarter" idx="14"/>
          </p:nvPr>
        </p:nvSpPr>
        <p:spPr/>
        <p:txBody>
          <a:bodyPr/>
          <a:lstStyle/>
          <a:p>
            <a:r>
              <a:rPr lang="en-US" sz="2000" dirty="0" smtClean="0"/>
              <a:t>What are some key concepts in each module?</a:t>
            </a:r>
          </a:p>
          <a:p>
            <a:pPr lvl="1"/>
            <a:r>
              <a:rPr lang="en-US" sz="2000" dirty="0" smtClean="0"/>
              <a:t>Module 1: Definitions and Explanations</a:t>
            </a:r>
          </a:p>
          <a:p>
            <a:pPr lvl="1"/>
            <a:r>
              <a:rPr lang="en-US" sz="2000" dirty="0" smtClean="0"/>
              <a:t>Module 2: Permit Process</a:t>
            </a:r>
          </a:p>
          <a:p>
            <a:pPr lvl="1"/>
            <a:r>
              <a:rPr lang="en-US" sz="2000" dirty="0" smtClean="0"/>
              <a:t>Module 3: Permit Specifics</a:t>
            </a:r>
          </a:p>
          <a:p>
            <a:pPr lvl="1"/>
            <a:r>
              <a:rPr lang="en-US" sz="2000" dirty="0" smtClean="0"/>
              <a:t>Module 4: Permit Exceptions</a:t>
            </a:r>
          </a:p>
          <a:p>
            <a:r>
              <a:rPr lang="en-US" sz="2000" dirty="0" smtClean="0"/>
              <a:t>Are there any additional questions, comments, or concerns?</a:t>
            </a:r>
          </a:p>
        </p:txBody>
      </p:sp>
      <p:sp>
        <p:nvSpPr>
          <p:cNvPr id="7" name="Text Placeholder 6"/>
          <p:cNvSpPr>
            <a:spLocks noGrp="1"/>
          </p:cNvSpPr>
          <p:nvPr>
            <p:ph type="body" sz="quarter" idx="15"/>
          </p:nvPr>
        </p:nvSpPr>
        <p:spPr/>
        <p:txBody>
          <a:bodyPr/>
          <a:lstStyle/>
          <a:p>
            <a:r>
              <a:rPr lang="en-US" dirty="0" smtClean="0"/>
              <a:t>Debrief</a:t>
            </a:r>
            <a:endParaRPr lang="en-US" dirty="0"/>
          </a:p>
        </p:txBody>
      </p:sp>
    </p:spTree>
    <p:extLst>
      <p:ext uri="{BB962C8B-B14F-4D97-AF65-F5344CB8AC3E}">
        <p14:creationId xmlns:p14="http://schemas.microsoft.com/office/powerpoint/2010/main" val="15190695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sp>
        <p:nvSpPr>
          <p:cNvPr id="8" name="Text Placeholder 7"/>
          <p:cNvSpPr>
            <a:spLocks noGrp="1"/>
          </p:cNvSpPr>
          <p:nvPr>
            <p:ph type="body" sz="quarter" idx="15"/>
          </p:nvPr>
        </p:nvSpPr>
        <p:spPr/>
        <p:txBody>
          <a:bodyPr/>
          <a:lstStyle/>
          <a:p>
            <a:r>
              <a:rPr lang="en-US" dirty="0" smtClean="0"/>
              <a:t>Evaluation</a:t>
            </a:r>
            <a:endParaRPr lang="en-US" dirty="0"/>
          </a:p>
        </p:txBody>
      </p:sp>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57</a:t>
            </a:fld>
            <a:endParaRPr lang="en-US" dirty="0"/>
          </a:p>
        </p:txBody>
      </p:sp>
      <p:sp>
        <p:nvSpPr>
          <p:cNvPr id="7" name="Text Placeholder 6"/>
          <p:cNvSpPr>
            <a:spLocks noGrp="1"/>
          </p:cNvSpPr>
          <p:nvPr>
            <p:ph type="body" sz="quarter" idx="14"/>
          </p:nvPr>
        </p:nvSpPr>
        <p:spPr/>
        <p:txBody>
          <a:bodyPr/>
          <a:lstStyle/>
          <a:p>
            <a:r>
              <a:rPr lang="en-US" sz="2000" dirty="0" smtClean="0"/>
              <a:t>Directions</a:t>
            </a:r>
          </a:p>
          <a:p>
            <a:pPr marL="342900" indent="-342900">
              <a:buAutoNum type="arabicPeriod"/>
            </a:pPr>
            <a:r>
              <a:rPr lang="en-US" sz="2000" dirty="0" smtClean="0">
                <a:latin typeface="Arial" panose="020B0604020202020204" pitchFamily="34" charset="0"/>
              </a:rPr>
              <a:t>Complete the Course Evaluation in the Student Guide (page 51).</a:t>
            </a:r>
          </a:p>
          <a:p>
            <a:pPr marL="342900" indent="-342900">
              <a:buAutoNum type="arabicPeriod"/>
            </a:pPr>
            <a:r>
              <a:rPr lang="en-US" sz="2000" dirty="0" smtClean="0">
                <a:latin typeface="Arial" panose="020B0604020202020204" pitchFamily="34" charset="0"/>
              </a:rPr>
              <a:t>Carefully tear out the evaluation.</a:t>
            </a:r>
          </a:p>
          <a:p>
            <a:pPr marL="342900" indent="-342900">
              <a:buAutoNum type="arabicPeriod"/>
            </a:pPr>
            <a:r>
              <a:rPr lang="en-US" sz="2000" dirty="0" smtClean="0">
                <a:latin typeface="Arial" panose="020B0604020202020204" pitchFamily="34" charset="0"/>
              </a:rPr>
              <a:t>Return the completed form to the facilitator. </a:t>
            </a:r>
          </a:p>
          <a:p>
            <a:endParaRPr lang="en-US" dirty="0"/>
          </a:p>
        </p:txBody>
      </p:sp>
      <p:sp>
        <p:nvSpPr>
          <p:cNvPr id="9" name="Text Placeholder 8"/>
          <p:cNvSpPr>
            <a:spLocks noGrp="1"/>
          </p:cNvSpPr>
          <p:nvPr>
            <p:ph type="body" sz="quarter" idx="16"/>
          </p:nvPr>
        </p:nvSpPr>
        <p:spPr/>
        <p:txBody>
          <a:bodyPr/>
          <a:lstStyle/>
          <a:p>
            <a:r>
              <a:rPr lang="en-US" dirty="0" smtClean="0"/>
              <a:t>Student Course Evaluation</a:t>
            </a:r>
            <a:endParaRPr lang="en-US" dirty="0"/>
          </a:p>
        </p:txBody>
      </p:sp>
    </p:spTree>
    <p:extLst>
      <p:ext uri="{BB962C8B-B14F-4D97-AF65-F5344CB8AC3E}">
        <p14:creationId xmlns:p14="http://schemas.microsoft.com/office/powerpoint/2010/main" val="3275279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28650" y="1262062"/>
            <a:ext cx="6496545" cy="4686618"/>
          </a:xfrm>
        </p:spPr>
        <p:txBody>
          <a:bodyPr/>
          <a:lstStyle/>
          <a:p>
            <a:pPr marL="0" indent="0">
              <a:buNone/>
            </a:pPr>
            <a:r>
              <a:rPr lang="en-US" sz="2000" dirty="0">
                <a:latin typeface="Arial Black" panose="020B0A04020102020204" pitchFamily="34" charset="0"/>
              </a:rPr>
              <a:t>M</a:t>
            </a:r>
            <a:r>
              <a:rPr lang="en-US" sz="2000" dirty="0" smtClean="0">
                <a:latin typeface="Arial Black" panose="020B0A04020102020204" pitchFamily="34" charset="0"/>
              </a:rPr>
              <a:t>odule 3: Permit </a:t>
            </a:r>
            <a:r>
              <a:rPr lang="en-US" sz="2000" dirty="0">
                <a:latin typeface="Arial Black" panose="020B0A04020102020204" pitchFamily="34" charset="0"/>
              </a:rPr>
              <a:t>S</a:t>
            </a:r>
            <a:r>
              <a:rPr lang="en-US" sz="2000" dirty="0" smtClean="0">
                <a:latin typeface="Arial Black" panose="020B0A04020102020204" pitchFamily="34" charset="0"/>
              </a:rPr>
              <a:t>pecifics</a:t>
            </a:r>
          </a:p>
          <a:p>
            <a:r>
              <a:rPr lang="en-US" sz="2000" dirty="0" smtClean="0"/>
              <a:t>Describe the basics of excavation requirements as per the Blue Stake Policy</a:t>
            </a:r>
          </a:p>
          <a:p>
            <a:r>
              <a:rPr lang="en-US" sz="2000" dirty="0" smtClean="0"/>
              <a:t>Describe the basics of floor, roof, ceiling, and wall penetration requirements as per the Blue Stake Policy</a:t>
            </a:r>
          </a:p>
          <a:p>
            <a:pPr marL="0" indent="0">
              <a:buNone/>
            </a:pPr>
            <a:endParaRPr lang="en-US" sz="1600" b="1" dirty="0" smtClean="0"/>
          </a:p>
          <a:p>
            <a:pPr marL="0" indent="0">
              <a:buNone/>
            </a:pPr>
            <a:r>
              <a:rPr lang="en-US" sz="2000" dirty="0">
                <a:latin typeface="Arial Black" panose="020B0A04020102020204" pitchFamily="34" charset="0"/>
              </a:rPr>
              <a:t>M</a:t>
            </a:r>
            <a:r>
              <a:rPr lang="en-US" sz="2000" dirty="0" smtClean="0">
                <a:latin typeface="Arial Black" panose="020B0A04020102020204" pitchFamily="34" charset="0"/>
              </a:rPr>
              <a:t>odule 4: Permit </a:t>
            </a:r>
            <a:r>
              <a:rPr lang="en-US" sz="2000" dirty="0">
                <a:latin typeface="Arial Black" panose="020B0A04020102020204" pitchFamily="34" charset="0"/>
              </a:rPr>
              <a:t>E</a:t>
            </a:r>
            <a:r>
              <a:rPr lang="en-US" sz="2000" dirty="0" smtClean="0">
                <a:latin typeface="Arial Black" panose="020B0A04020102020204" pitchFamily="34" charset="0"/>
              </a:rPr>
              <a:t>xceptions</a:t>
            </a:r>
          </a:p>
          <a:p>
            <a:r>
              <a:rPr lang="en-US" sz="2000" dirty="0" smtClean="0"/>
              <a:t>Describe what a variance is and when to request one</a:t>
            </a:r>
          </a:p>
          <a:p>
            <a:r>
              <a:rPr lang="en-US" sz="2000" dirty="0" smtClean="0"/>
              <a:t>Describe what the exemptions are for using the Blue Stake process</a:t>
            </a:r>
          </a:p>
        </p:txBody>
      </p:sp>
      <p:sp>
        <p:nvSpPr>
          <p:cNvPr id="6" name="Text Placeholder 5"/>
          <p:cNvSpPr>
            <a:spLocks noGrp="1"/>
          </p:cNvSpPr>
          <p:nvPr>
            <p:ph type="body" sz="quarter" idx="15"/>
          </p:nvPr>
        </p:nvSpPr>
        <p:spPr/>
        <p:txBody>
          <a:bodyPr/>
          <a:lstStyle/>
          <a:p>
            <a:r>
              <a:rPr lang="en-US" dirty="0"/>
              <a:t>Learning Objectives</a:t>
            </a:r>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sp>
        <p:nvSpPr>
          <p:cNvPr id="4" name="Slide Number Placeholder 3"/>
          <p:cNvSpPr>
            <a:spLocks noGrp="1"/>
          </p:cNvSpPr>
          <p:nvPr>
            <p:ph type="sldNum" sz="quarter" idx="12"/>
          </p:nvPr>
        </p:nvSpPr>
        <p:spPr/>
        <p:txBody>
          <a:bodyPr/>
          <a:lstStyle/>
          <a:p>
            <a:pPr algn="ctr"/>
            <a:fld id="{25D3FF45-FB88-453A-A2AC-7EF0564DBF56}" type="slidenum">
              <a:rPr lang="en-US" smtClean="0"/>
              <a:pPr algn="ctr"/>
              <a:t>6</a:t>
            </a:fld>
            <a:endParaRPr lang="en-US" dirty="0"/>
          </a:p>
        </p:txBody>
      </p:sp>
    </p:spTree>
    <p:extLst>
      <p:ext uri="{BB962C8B-B14F-4D97-AF65-F5344CB8AC3E}">
        <p14:creationId xmlns:p14="http://schemas.microsoft.com/office/powerpoint/2010/main" val="3922178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25D3FF45-FB88-453A-A2AC-7EF0564DBF56}" type="slidenum">
              <a:rPr lang="en-US" smtClean="0"/>
              <a:pPr algn="ctr"/>
              <a:t>7</a:t>
            </a:fld>
            <a:endParaRPr lang="en-US" dirty="0"/>
          </a:p>
        </p:txBody>
      </p:sp>
      <p:sp>
        <p:nvSpPr>
          <p:cNvPr id="10" name="Text Placeholder 9"/>
          <p:cNvSpPr>
            <a:spLocks noGrp="1"/>
          </p:cNvSpPr>
          <p:nvPr>
            <p:ph type="body" sz="quarter" idx="14"/>
          </p:nvPr>
        </p:nvSpPr>
        <p:spPr>
          <a:xfrm>
            <a:off x="628650" y="5874706"/>
            <a:ext cx="6671182" cy="583243"/>
          </a:xfrm>
        </p:spPr>
        <p:txBody>
          <a:bodyPr/>
          <a:lstStyle/>
          <a:p>
            <a:r>
              <a:rPr lang="en-US" sz="1200" dirty="0" smtClean="0"/>
              <a:t>Graph by Department of Occupational Health and Safety. Freeport-McMoRan. Phoenix, 2016.</a:t>
            </a:r>
            <a:endParaRPr lang="en-US" sz="1200" dirty="0"/>
          </a:p>
        </p:txBody>
      </p:sp>
      <p:sp>
        <p:nvSpPr>
          <p:cNvPr id="11" name="Text Placeholder 10"/>
          <p:cNvSpPr>
            <a:spLocks noGrp="1"/>
          </p:cNvSpPr>
          <p:nvPr>
            <p:ph type="body" sz="quarter" idx="15"/>
          </p:nvPr>
        </p:nvSpPr>
        <p:spPr/>
        <p:txBody>
          <a:bodyPr/>
          <a:lstStyle/>
          <a:p>
            <a:r>
              <a:rPr lang="en-US" dirty="0" smtClean="0">
                <a:solidFill>
                  <a:srgbClr val="0099CC"/>
                </a:solidFill>
              </a:rPr>
              <a:t>Introduction</a:t>
            </a:r>
            <a:endParaRPr lang="en-US" dirty="0">
              <a:solidFill>
                <a:srgbClr val="0099CC"/>
              </a:solidFill>
            </a:endParaRPr>
          </a:p>
        </p:txBody>
      </p:sp>
      <p:sp>
        <p:nvSpPr>
          <p:cNvPr id="3" name="Footer Placeholder 2"/>
          <p:cNvSpPr>
            <a:spLocks noGrp="1"/>
          </p:cNvSpPr>
          <p:nvPr>
            <p:ph type="ftr" sz="quarter" idx="11"/>
          </p:nvPr>
        </p:nvSpPr>
        <p:spPr/>
        <p:txBody>
          <a:bodyPr/>
          <a:lstStyle/>
          <a:p>
            <a:r>
              <a:rPr lang="en-US" dirty="0" smtClean="0"/>
              <a:t>BLUE STAKE – SFT FCX1019C</a:t>
            </a:r>
            <a:endParaRPr lang="en-US" dirty="0"/>
          </a:p>
        </p:txBody>
      </p:sp>
      <p:pic>
        <p:nvPicPr>
          <p:cNvPr id="6" name="Picture 5"/>
          <p:cNvPicPr>
            <a:picLocks noChangeAspect="1"/>
          </p:cNvPicPr>
          <p:nvPr/>
        </p:nvPicPr>
        <p:blipFill>
          <a:blip r:embed="rId3"/>
          <a:stretch>
            <a:fillRect/>
          </a:stretch>
        </p:blipFill>
        <p:spPr>
          <a:xfrm>
            <a:off x="745446" y="2030429"/>
            <a:ext cx="6419850" cy="3762375"/>
          </a:xfrm>
          <a:prstGeom prst="rect">
            <a:avLst/>
          </a:prstGeom>
          <a:ln w="9525">
            <a:solidFill>
              <a:schemeClr val="tx1"/>
            </a:solidFill>
          </a:ln>
        </p:spPr>
      </p:pic>
      <p:sp>
        <p:nvSpPr>
          <p:cNvPr id="7" name="Text Placeholder 9"/>
          <p:cNvSpPr txBox="1">
            <a:spLocks/>
          </p:cNvSpPr>
          <p:nvPr/>
        </p:nvSpPr>
        <p:spPr>
          <a:xfrm>
            <a:off x="628650" y="1403724"/>
            <a:ext cx="6236970" cy="583244"/>
          </a:xfrm>
          <a:prstGeom prst="rect">
            <a:avLst/>
          </a:prstGeom>
        </p:spPr>
        <p:txBody>
          <a:bodyPr/>
          <a:lstStyle>
            <a:lvl1pPr marL="0" indent="0" algn="l" defTabSz="914400" rtl="0" eaLnBrk="1" latinLnBrk="0" hangingPunct="1">
              <a:lnSpc>
                <a:spcPct val="90000"/>
              </a:lnSpc>
              <a:spcBef>
                <a:spcPts val="0"/>
              </a:spcBef>
              <a:buClr>
                <a:srgbClr val="00B0F0"/>
              </a:buClr>
              <a:buFont typeface="Wingdings" panose="05000000000000000000" pitchFamily="2" charset="2"/>
              <a:buNone/>
              <a:defRPr sz="18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B0F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Blue Stake Incidents at Freeport-McMoRan Properties from 2009-2015</a:t>
            </a:r>
          </a:p>
        </p:txBody>
      </p:sp>
    </p:spTree>
    <p:extLst>
      <p:ext uri="{BB962C8B-B14F-4D97-AF65-F5344CB8AC3E}">
        <p14:creationId xmlns:p14="http://schemas.microsoft.com/office/powerpoint/2010/main" val="524576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sp>
        <p:nvSpPr>
          <p:cNvPr id="8" name="Text Placeholder 7"/>
          <p:cNvSpPr>
            <a:spLocks noGrp="1"/>
          </p:cNvSpPr>
          <p:nvPr>
            <p:ph type="body" sz="quarter" idx="15"/>
          </p:nvPr>
        </p:nvSpPr>
        <p:spPr>
          <a:xfrm rot="16200000">
            <a:off x="5484936" y="2616166"/>
            <a:ext cx="5985670" cy="1332457"/>
          </a:xfrm>
        </p:spPr>
        <p:txBody>
          <a:bodyPr>
            <a:normAutofit fontScale="92500"/>
          </a:bodyPr>
          <a:lstStyle/>
          <a:p>
            <a:r>
              <a:rPr lang="en-US" dirty="0" smtClean="0">
                <a:solidFill>
                  <a:srgbClr val="0099CC"/>
                </a:solidFill>
              </a:rPr>
              <a:t>Module 1: DEFINITIONS AND EXPLANATIONS</a:t>
            </a:r>
            <a:endParaRPr lang="en-US" dirty="0">
              <a:solidFill>
                <a:srgbClr val="0099CC"/>
              </a:solidFill>
            </a:endParaRPr>
          </a:p>
        </p:txBody>
      </p:sp>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558" r="8558"/>
          <a:stretch>
            <a:fillRect/>
          </a:stretch>
        </p:blipFill>
        <p:spPr/>
      </p:pic>
    </p:spTree>
    <p:extLst>
      <p:ext uri="{BB962C8B-B14F-4D97-AF65-F5344CB8AC3E}">
        <p14:creationId xmlns:p14="http://schemas.microsoft.com/office/powerpoint/2010/main" val="3636963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BLUE STAKE – SFT FCX1019C</a:t>
            </a:r>
            <a:endParaRPr lang="en-US" dirty="0"/>
          </a:p>
        </p:txBody>
      </p:sp>
      <p:sp>
        <p:nvSpPr>
          <p:cNvPr id="3" name="Slide Number Placeholder 2"/>
          <p:cNvSpPr>
            <a:spLocks noGrp="1"/>
          </p:cNvSpPr>
          <p:nvPr>
            <p:ph type="sldNum" sz="quarter" idx="12"/>
          </p:nvPr>
        </p:nvSpPr>
        <p:spPr/>
        <p:txBody>
          <a:bodyPr/>
          <a:lstStyle/>
          <a:p>
            <a:pPr algn="ctr"/>
            <a:fld id="{25D3FF45-FB88-453A-A2AC-7EF0564DBF56}" type="slidenum">
              <a:rPr lang="en-US" smtClean="0"/>
              <a:pPr algn="ctr"/>
              <a:t>9</a:t>
            </a:fld>
            <a:endParaRPr lang="en-US" dirty="0"/>
          </a:p>
        </p:txBody>
      </p:sp>
      <p:sp>
        <p:nvSpPr>
          <p:cNvPr id="6" name="Text Placeholder 5"/>
          <p:cNvSpPr>
            <a:spLocks noGrp="1"/>
          </p:cNvSpPr>
          <p:nvPr>
            <p:ph type="body" sz="quarter" idx="14"/>
          </p:nvPr>
        </p:nvSpPr>
        <p:spPr/>
        <p:txBody>
          <a:bodyPr/>
          <a:lstStyle/>
          <a:p>
            <a:r>
              <a:rPr lang="en-US" sz="2000" dirty="0" smtClean="0"/>
              <a:t>What is Hazard Recognition?</a:t>
            </a:r>
          </a:p>
          <a:p>
            <a:r>
              <a:rPr lang="en-US" sz="2000" dirty="0" smtClean="0"/>
              <a:t>When does this take place?</a:t>
            </a:r>
          </a:p>
          <a:p>
            <a:r>
              <a:rPr lang="en-US" sz="2000" dirty="0" smtClean="0"/>
              <a:t>What tools do we have to help us?</a:t>
            </a:r>
          </a:p>
          <a:p>
            <a:r>
              <a:rPr lang="en-US" sz="2000" dirty="0" smtClean="0"/>
              <a:t>What happens if we don’t do a good inspection of our area and think through the job?</a:t>
            </a:r>
          </a:p>
        </p:txBody>
      </p:sp>
      <p:sp>
        <p:nvSpPr>
          <p:cNvPr id="7" name="Text Placeholder 6"/>
          <p:cNvSpPr>
            <a:spLocks noGrp="1"/>
          </p:cNvSpPr>
          <p:nvPr>
            <p:ph type="body" sz="quarter" idx="15"/>
          </p:nvPr>
        </p:nvSpPr>
        <p:spPr/>
        <p:txBody>
          <a:bodyPr/>
          <a:lstStyle/>
          <a:p>
            <a:r>
              <a:rPr lang="en-US" dirty="0" smtClean="0"/>
              <a:t>Hazard Recognition</a:t>
            </a:r>
            <a:endParaRPr lang="en-US" dirty="0"/>
          </a:p>
        </p:txBody>
      </p:sp>
    </p:spTree>
    <p:extLst>
      <p:ext uri="{BB962C8B-B14F-4D97-AF65-F5344CB8AC3E}">
        <p14:creationId xmlns:p14="http://schemas.microsoft.com/office/powerpoint/2010/main" val="228134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55</Value>
      <Value>23</Value>
      <Value>73</Value>
      <Value>72</Value>
    </TaxCatchAll>
    <lcf76f155ced4ddcb4097134ff3c332f xmlns="96b50f58-a40e-4869-8bc2-ee1dec35f0fa">
      <Terms xmlns="http://schemas.microsoft.com/office/infopath/2007/PartnerControls"/>
    </lcf76f155ced4ddcb4097134ff3c332f>
    <SharedWithUsers xmlns="cd607997-8241-496c-997e-277352d2442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F4F41-77B9-4429-8C7E-155DB27F4DD3}">
  <ds:schemaRefs>
    <ds:schemaRef ds:uri="Microsoft.SharePoint.Taxonomy.ContentTypeSync"/>
  </ds:schemaRefs>
</ds:datastoreItem>
</file>

<file path=customXml/itemProps2.xml><?xml version="1.0" encoding="utf-8"?>
<ds:datastoreItem xmlns:ds="http://schemas.openxmlformats.org/officeDocument/2006/customXml" ds:itemID="{3AF6A341-0D85-4926-9967-57C748D03A31}">
  <ds:schemaRefs>
    <ds:schemaRef ds:uri="b5ba0a33-b247-4d4b-b9ae-c709af684fd3"/>
    <ds:schemaRef ds:uri="http://www.w3.org/XML/1998/namespace"/>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5e392781-86c7-49c9-b488-0c559099668a"/>
    <ds:schemaRef ds:uri="http://schemas.microsoft.com/sharepoint/v3/field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8653ED3-3891-4A8C-BD86-2866B3CFFA10}"/>
</file>

<file path=customXml/itemProps4.xml><?xml version="1.0" encoding="utf-8"?>
<ds:datastoreItem xmlns:ds="http://schemas.openxmlformats.org/officeDocument/2006/customXml" ds:itemID="{2B0C6367-6D75-49B8-A81C-2B40ADB4D1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26347</TotalTime>
  <Words>6445</Words>
  <Application>Microsoft Office PowerPoint</Application>
  <PresentationFormat>On-screen Show (4:3)</PresentationFormat>
  <Paragraphs>1080</Paragraphs>
  <Slides>57</Slides>
  <Notes>57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57</vt:i4>
      </vt:variant>
    </vt:vector>
  </HeadingPairs>
  <TitlesOfParts>
    <vt:vector size="66" baseType="lpstr">
      <vt:lpstr>Arial</vt:lpstr>
      <vt:lpstr>Arial Black</vt:lpstr>
      <vt:lpstr>Calibri</vt:lpstr>
      <vt:lpstr>Calibri Light</vt:lpstr>
      <vt:lpstr>Wingdings</vt:lpstr>
      <vt:lpstr>Office Theme</vt:lpstr>
      <vt:lpstr>1_Custom Design</vt:lpstr>
      <vt:lpstr>Custom Design</vt:lpstr>
      <vt:lpstr>2_Custom Design</vt:lpstr>
      <vt:lpstr>SFT FCX1019C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FreePort-McMoRan Copper &amp;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Stake PPT</dc:title>
  <dc:creator>Johnson, Angela</dc:creator>
  <cp:lastModifiedBy>Leong, Cindy</cp:lastModifiedBy>
  <cp:revision>609</cp:revision>
  <cp:lastPrinted>2016-07-22T17:27:37Z</cp:lastPrinted>
  <dcterms:created xsi:type="dcterms:W3CDTF">2015-06-25T19:39:11Z</dcterms:created>
  <dcterms:modified xsi:type="dcterms:W3CDTF">2019-06-11T21:04:00Z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Retention Category">
    <vt:lpwstr>23;#Administration|5648ecb6-843d-42d8-8ec5-901cd2d614fb</vt:lpwstr>
  </property>
  <property fmtid="{D5CDD505-2E9C-101B-9397-08002B2CF9AE}" pid="3" name="FM Doc Type">
    <vt:lpwstr>73;#Project Management|56b5f44d-7083-46ac-b589-3c09ac11ecee</vt:lpwstr>
  </property>
  <property fmtid="{D5CDD505-2E9C-101B-9397-08002B2CF9AE}" pid="4" name="ContentTypeId">
    <vt:lpwstr>0x0101000625A717CE324144AA678D44AED611A7</vt:lpwstr>
  </property>
  <property fmtid="{D5CDD505-2E9C-101B-9397-08002B2CF9AE}" pid="5" name="FM Ent Taxonomy">
    <vt:lpwstr>72;#Project Management|e0c14ea4-d21c-4944-84da-db2874151277</vt:lpwstr>
  </property>
  <property fmtid="{D5CDD505-2E9C-101B-9397-08002B2CF9AE}" pid="6" name="Phase">
    <vt:lpwstr>4.Complete</vt:lpwstr>
  </property>
  <property fmtid="{D5CDD505-2E9C-101B-9397-08002B2CF9AE}" pid="7" name="o79fb0eb13274969baa8945b2a62dcda">
    <vt:lpwstr>Administration|5648ecb6-843d-42d8-8ec5-901cd2d614fb</vt:lpwstr>
  </property>
  <property fmtid="{D5CDD505-2E9C-101B-9397-08002B2CF9AE}" pid="8" name="FM Ent TaxonomyTaxHTField0">
    <vt:lpwstr>Project Management|e0c14ea4-d21c-4944-84da-db2874151277</vt:lpwstr>
  </property>
  <property fmtid="{D5CDD505-2E9C-101B-9397-08002B2CF9AE}" pid="9" name="Document Choice">
    <vt:lpwstr>Training Document</vt:lpwstr>
  </property>
  <property fmtid="{D5CDD505-2E9C-101B-9397-08002B2CF9AE}" pid="10" name="FM LOC">
    <vt:lpwstr>Mine Training Institute</vt:lpwstr>
  </property>
  <property fmtid="{D5CDD505-2E9C-101B-9397-08002B2CF9AE}" pid="11" name="FM DPT">
    <vt:lpwstr>Human Resources</vt:lpwstr>
  </property>
  <property fmtid="{D5CDD505-2E9C-101B-9397-08002B2CF9AE}" pid="12" name="Status">
    <vt:lpwstr>Final</vt:lpwstr>
  </property>
  <property fmtid="{D5CDD505-2E9C-101B-9397-08002B2CF9AE}" pid="13" name="FM Doc TypeTaxHTField0">
    <vt:lpwstr>Project Management|56b5f44d-7083-46ac-b589-3c09ac11ecee</vt:lpwstr>
  </property>
  <property fmtid="{D5CDD505-2E9C-101B-9397-08002B2CF9AE}" pid="14" name="Project Name">
    <vt:lpwstr>12</vt:lpwstr>
  </property>
  <property fmtid="{D5CDD505-2E9C-101B-9397-08002B2CF9AE}" pid="15" name="Order">
    <vt:r8>82900</vt:r8>
  </property>
  <property fmtid="{D5CDD505-2E9C-101B-9397-08002B2CF9AE}" pid="16" name="xd_ProgID">
    <vt:lpwstr/>
  </property>
  <property fmtid="{D5CDD505-2E9C-101B-9397-08002B2CF9AE}" pid="17" name="TemplateUrl">
    <vt:lpwstr/>
  </property>
  <property fmtid="{D5CDD505-2E9C-101B-9397-08002B2CF9AE}" pid="18" name="Folder">
    <vt:lpwstr>Final Docs V1</vt:lpwstr>
  </property>
  <property fmtid="{D5CDD505-2E9C-101B-9397-08002B2CF9AE}" pid="19" name="AuthorIds_UIVersion_6">
    <vt:lpwstr>45</vt:lpwstr>
  </property>
  <property fmtid="{D5CDD505-2E9C-101B-9397-08002B2CF9AE}" pid="20" name="AuthorIds_UIVersion_7">
    <vt:lpwstr>45</vt:lpwstr>
  </property>
  <property fmtid="{D5CDD505-2E9C-101B-9397-08002B2CF9AE}" pid="21" name="AuthorIds_UIVersion_8">
    <vt:lpwstr>45</vt:lpwstr>
  </property>
  <property fmtid="{D5CDD505-2E9C-101B-9397-08002B2CF9AE}" pid="22" name="AuthorIds_UIVersion_10">
    <vt:lpwstr>45</vt:lpwstr>
  </property>
  <property fmtid="{D5CDD505-2E9C-101B-9397-08002B2CF9AE}" pid="23" name="Course Group">
    <vt:lpwstr>55;#Safety|7493f174-3823-44b5-a64f-6d7769779f59</vt:lpwstr>
  </property>
  <property fmtid="{D5CDD505-2E9C-101B-9397-08002B2CF9AE}" pid="24" name="Document Type">
    <vt:lpwstr>44;#Facilitator Presentation|301d71f6-f435-4af7-9fd0-d5282897076a</vt:lpwstr>
  </property>
  <property fmtid="{D5CDD505-2E9C-101B-9397-08002B2CF9AE}" pid="25" name="_docset_NoMedatataSyncRequired">
    <vt:lpwstr>False</vt:lpwstr>
  </property>
  <property fmtid="{D5CDD505-2E9C-101B-9397-08002B2CF9AE}" pid="26" name="xd_Signature">
    <vt:bool>false</vt:bool>
  </property>
  <property fmtid="{D5CDD505-2E9C-101B-9397-08002B2CF9AE}" pid="27" name="Course Code">
    <vt:lpwstr>SFT FCX1019CE</vt:lpwstr>
  </property>
  <property fmtid="{D5CDD505-2E9C-101B-9397-08002B2CF9AE}" pid="28" name="_SourceUrl">
    <vt:lpwstr/>
  </property>
  <property fmtid="{D5CDD505-2E9C-101B-9397-08002B2CF9AE}" pid="29" name="_SharedFileIndex">
    <vt:lpwstr/>
  </property>
  <property fmtid="{D5CDD505-2E9C-101B-9397-08002B2CF9AE}" pid="30" name="ComplianceAssetId">
    <vt:lpwstr/>
  </property>
  <property fmtid="{D5CDD505-2E9C-101B-9397-08002B2CF9AE}" pid="31" name="_ExtendedDescription">
    <vt:lpwstr/>
  </property>
  <property fmtid="{D5CDD505-2E9C-101B-9397-08002B2CF9AE}" pid="32" name="_ip_UnifiedCompliancePolicyUIAction">
    <vt:lpwstr>0</vt:lpwstr>
  </property>
  <property fmtid="{D5CDD505-2E9C-101B-9397-08002B2CF9AE}" pid="33" name="TriggerFlowInfo">
    <vt:lpwstr/>
  </property>
  <property fmtid="{D5CDD505-2E9C-101B-9397-08002B2CF9AE}" pid="34" name="isArchive">
    <vt:bool>false</vt:bool>
  </property>
  <property fmtid="{D5CDD505-2E9C-101B-9397-08002B2CF9AE}" pid="35" name="_ip_UnifiedCompliancePolicyProperties">
    <vt:lpwstr>{"__type":"ComplianceItemProperties:#Microsoft.Office.CompliancePolicy.ComplianceData","LastPolicyEvaluatedTimeUtc":"\/Date(1537268764213)\/","Rules":{},"UniqueId":"d1c6cc47-f237-44ac-ae92-30045c538040"}</vt:lpwstr>
  </property>
</Properties>
</file>