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 id="2147483727" r:id="rId8"/>
  </p:sldMasterIdLst>
  <p:notesMasterIdLst>
    <p:notesMasterId r:id="rId61"/>
  </p:notesMasterIdLst>
  <p:handoutMasterIdLst>
    <p:handoutMasterId r:id="rId62"/>
  </p:handoutMasterIdLst>
  <p:sldIdLst>
    <p:sldId id="256" r:id="rId9"/>
    <p:sldId id="258" r:id="rId10"/>
    <p:sldId id="259" r:id="rId11"/>
    <p:sldId id="260" r:id="rId12"/>
    <p:sldId id="261" r:id="rId13"/>
    <p:sldId id="262" r:id="rId14"/>
    <p:sldId id="263" r:id="rId15"/>
    <p:sldId id="331" r:id="rId16"/>
    <p:sldId id="266" r:id="rId17"/>
    <p:sldId id="267" r:id="rId18"/>
    <p:sldId id="332" r:id="rId19"/>
    <p:sldId id="268" r:id="rId20"/>
    <p:sldId id="297" r:id="rId21"/>
    <p:sldId id="269" r:id="rId22"/>
    <p:sldId id="327" r:id="rId23"/>
    <p:sldId id="270" r:id="rId24"/>
    <p:sldId id="324" r:id="rId25"/>
    <p:sldId id="328" r:id="rId26"/>
    <p:sldId id="271" r:id="rId27"/>
    <p:sldId id="295" r:id="rId28"/>
    <p:sldId id="273" r:id="rId29"/>
    <p:sldId id="274" r:id="rId30"/>
    <p:sldId id="333" r:id="rId31"/>
    <p:sldId id="275" r:id="rId32"/>
    <p:sldId id="276" r:id="rId33"/>
    <p:sldId id="278" r:id="rId34"/>
    <p:sldId id="279" r:id="rId35"/>
    <p:sldId id="326" r:id="rId36"/>
    <p:sldId id="325" r:id="rId37"/>
    <p:sldId id="320" r:id="rId38"/>
    <p:sldId id="321" r:id="rId39"/>
    <p:sldId id="318" r:id="rId40"/>
    <p:sldId id="319" r:id="rId41"/>
    <p:sldId id="329" r:id="rId42"/>
    <p:sldId id="282" r:id="rId43"/>
    <p:sldId id="335" r:id="rId44"/>
    <p:sldId id="330" r:id="rId45"/>
    <p:sldId id="283" r:id="rId46"/>
    <p:sldId id="309" r:id="rId47"/>
    <p:sldId id="285" r:id="rId48"/>
    <p:sldId id="286" r:id="rId49"/>
    <p:sldId id="334" r:id="rId50"/>
    <p:sldId id="288" r:id="rId51"/>
    <p:sldId id="289" r:id="rId52"/>
    <p:sldId id="290" r:id="rId53"/>
    <p:sldId id="291" r:id="rId54"/>
    <p:sldId id="292" r:id="rId55"/>
    <p:sldId id="293" r:id="rId56"/>
    <p:sldId id="314" r:id="rId57"/>
    <p:sldId id="300" r:id="rId58"/>
    <p:sldId id="301" r:id="rId59"/>
    <p:sldId id="302"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0783" autoAdjust="0"/>
  </p:normalViewPr>
  <p:slideViewPr>
    <p:cSldViewPr snapToGrid="0">
      <p:cViewPr>
        <p:scale>
          <a:sx n="60" d="100"/>
          <a:sy n="60" d="100"/>
        </p:scale>
        <p:origin x="-1722" y="120"/>
      </p:cViewPr>
      <p:guideLst>
        <p:guide orient="horz" pos="2160"/>
        <p:guide pos="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04"/>
    </p:cViewPr>
  </p:sorter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A0E5DD-D7AA-4163-849F-E6748B1CB976}" type="datetimeFigureOut">
              <a:rPr lang="en-US"/>
              <a:pPr>
                <a:defRPr/>
              </a:pPr>
              <a:t>12/1/2016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F091982-77FC-41C2-9A20-DC820FB373AF}" type="slidenum">
              <a:rPr lang="en-US"/>
              <a:pPr>
                <a:defRPr/>
              </a:pPr>
              <a:t>‹Nº›</a:t>
            </a:fld>
            <a:endParaRPr lang="en-US"/>
          </a:p>
        </p:txBody>
      </p:sp>
    </p:spTree>
    <p:extLst>
      <p:ext uri="{BB962C8B-B14F-4D97-AF65-F5344CB8AC3E}">
        <p14:creationId xmlns:p14="http://schemas.microsoft.com/office/powerpoint/2010/main" val="61229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EB4844-780B-4730-A7B9-C436BEF73032}" type="datetimeFigureOut">
              <a:rPr lang="en-US"/>
              <a:pPr>
                <a:defRPr/>
              </a:pPr>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8FFA69-CB86-4D94-AEA3-81BDD764B00C}" type="slidenum">
              <a:rPr lang="en-US"/>
              <a:pPr>
                <a:defRPr/>
              </a:pPr>
              <a:t>‹Nº›</a:t>
            </a:fld>
            <a:endParaRPr lang="en-US"/>
          </a:p>
        </p:txBody>
      </p:sp>
    </p:spTree>
    <p:extLst>
      <p:ext uri="{BB962C8B-B14F-4D97-AF65-F5344CB8AC3E}">
        <p14:creationId xmlns:p14="http://schemas.microsoft.com/office/powerpoint/2010/main" val="3031212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s-ES" b="1" dirty="0" smtClean="0">
                <a:solidFill>
                  <a:srgbClr val="000000"/>
                </a:solidFill>
                <a:latin typeface="Times New Roman" pitchFamily="18" charset="0"/>
                <a:cs typeface="Times New Roman" pitchFamily="18" charset="0"/>
              </a:rPr>
              <a:t>Instrucción</a:t>
            </a:r>
          </a:p>
          <a:p>
            <a:pPr eaLnBrk="1" hangingPunct="1">
              <a:spcBef>
                <a:spcPct val="0"/>
              </a:spcBef>
              <a:buFontTx/>
              <a:buChar char="•"/>
            </a:pPr>
            <a:r>
              <a:rPr lang="es-ES" dirty="0" smtClean="0">
                <a:solidFill>
                  <a:srgbClr val="000000"/>
                </a:solidFill>
                <a:cs typeface="Times New Roman" pitchFamily="18" charset="0"/>
              </a:rPr>
              <a:t>Políticas administrativas y del aula</a:t>
            </a:r>
          </a:p>
          <a:p>
            <a:pPr marL="628650" lvl="1" indent="-171450" eaLnBrk="1" hangingPunct="1">
              <a:spcBef>
                <a:spcPct val="0"/>
              </a:spcBef>
              <a:buFontTx/>
              <a:buChar char="•"/>
            </a:pPr>
            <a:r>
              <a:rPr lang="es-ES" dirty="0" smtClean="0">
                <a:solidFill>
                  <a:srgbClr val="000000"/>
                </a:solidFill>
                <a:cs typeface="Times New Roman" pitchFamily="18" charset="0"/>
              </a:rPr>
              <a:t>Seguridad</a:t>
            </a:r>
          </a:p>
          <a:p>
            <a:pPr marL="1085850" lvl="2" indent="-171450" eaLnBrk="1" hangingPunct="1">
              <a:spcBef>
                <a:spcPct val="0"/>
              </a:spcBef>
              <a:buFontTx/>
              <a:buChar char="•"/>
            </a:pPr>
            <a:r>
              <a:rPr lang="es-ES" dirty="0" smtClean="0">
                <a:solidFill>
                  <a:srgbClr val="000000"/>
                </a:solidFill>
                <a:cs typeface="Times New Roman" pitchFamily="18" charset="0"/>
              </a:rPr>
              <a:t>Identifique los procedimientos de evacuación apropiados, las zonas de reunión y las salidas de emergencia y las ubicaciones de los extinguidores de fuego, etc.</a:t>
            </a:r>
          </a:p>
          <a:p>
            <a:pPr marL="628650" lvl="1" indent="-171450" eaLnBrk="1" hangingPunct="1">
              <a:spcBef>
                <a:spcPct val="0"/>
              </a:spcBef>
              <a:buFontTx/>
              <a:buChar char="•"/>
            </a:pPr>
            <a:r>
              <a:rPr lang="es-ES" dirty="0" smtClean="0">
                <a:solidFill>
                  <a:srgbClr val="000000"/>
                </a:solidFill>
                <a:cs typeface="Times New Roman" pitchFamily="18" charset="0"/>
              </a:rPr>
              <a:t>Descansos y sanitarios</a:t>
            </a:r>
          </a:p>
          <a:p>
            <a:pPr marL="1085850" lvl="2" indent="-171450" eaLnBrk="1" hangingPunct="1">
              <a:spcBef>
                <a:spcPct val="0"/>
              </a:spcBef>
              <a:buFontTx/>
              <a:buChar char="•"/>
            </a:pPr>
            <a:r>
              <a:rPr lang="es-ES" dirty="0" smtClean="0">
                <a:solidFill>
                  <a:srgbClr val="000000"/>
                </a:solidFill>
                <a:cs typeface="Times New Roman" pitchFamily="18" charset="0"/>
              </a:rPr>
              <a:t>Establezca un horario de descansos y comuníqueselo a la clase.  Los horarios de descanso sugeridos se incluyen en todo el </a:t>
            </a:r>
            <a:r>
              <a:rPr lang="es-ES" dirty="0" err="1" smtClean="0">
                <a:solidFill>
                  <a:srgbClr val="000000"/>
                </a:solidFill>
                <a:cs typeface="Times New Roman" pitchFamily="18" charset="0"/>
              </a:rPr>
              <a:t>FG</a:t>
            </a:r>
            <a:r>
              <a:rPr lang="es-ES" dirty="0" smtClean="0">
                <a:solidFill>
                  <a:srgbClr val="000000"/>
                </a:solidFill>
                <a:cs typeface="Times New Roman" pitchFamily="18" charset="0"/>
              </a:rPr>
              <a:t> y ocurren aproximadamente cada hora y, a menudo, ocurren al final de cada módulo. Los descansos deben durar entre 5 y 10 minutos para darles a los estudiantes tiempo para descansar y relajarse antes de comenzar la siguiente sesión de aprendizaje.</a:t>
            </a:r>
          </a:p>
          <a:p>
            <a:pPr marL="1085850" lvl="2" indent="-171450" eaLnBrk="1" hangingPunct="1">
              <a:spcBef>
                <a:spcPct val="0"/>
              </a:spcBef>
              <a:buFontTx/>
              <a:buChar char="•"/>
            </a:pPr>
            <a:r>
              <a:rPr lang="es-ES" dirty="0" smtClean="0">
                <a:solidFill>
                  <a:srgbClr val="000000"/>
                </a:solidFill>
                <a:cs typeface="Times New Roman" pitchFamily="18" charset="0"/>
              </a:rPr>
              <a:t>Identifique la ubicación de los sanitarios y de las áreas para fumadores.</a:t>
            </a:r>
          </a:p>
          <a:p>
            <a:pPr marL="628650" lvl="1" indent="-171450" eaLnBrk="1" hangingPunct="1">
              <a:spcBef>
                <a:spcPct val="0"/>
              </a:spcBef>
              <a:buFontTx/>
              <a:buChar char="•"/>
            </a:pPr>
            <a:r>
              <a:rPr lang="es-ES" dirty="0" smtClean="0">
                <a:solidFill>
                  <a:srgbClr val="000000"/>
                </a:solidFill>
                <a:cs typeface="Times New Roman" pitchFamily="18" charset="0"/>
              </a:rPr>
              <a:t>Política de tecnología</a:t>
            </a:r>
          </a:p>
          <a:p>
            <a:pPr marL="1085850" lvl="2" indent="-171450" eaLnBrk="1" hangingPunct="1">
              <a:spcBef>
                <a:spcPct val="0"/>
              </a:spcBef>
              <a:buFontTx/>
              <a:buChar char="•"/>
            </a:pPr>
            <a:r>
              <a:rPr lang="es-ES" dirty="0" smtClean="0">
                <a:solidFill>
                  <a:srgbClr val="000000"/>
                </a:solidFill>
                <a:cs typeface="Times New Roman" pitchFamily="18" charset="0"/>
              </a:rPr>
              <a:t>Repase sus expectativas sobre el uso de teléfonos celulares y computadoras portátiles durante la capacitación.</a:t>
            </a:r>
          </a:p>
          <a:p>
            <a:pPr marL="628650" lvl="1" indent="-171450" eaLnBrk="1" hangingPunct="1">
              <a:spcBef>
                <a:spcPct val="0"/>
              </a:spcBef>
              <a:buFontTx/>
              <a:buChar char="•"/>
            </a:pPr>
            <a:r>
              <a:rPr lang="es-ES" dirty="0" smtClean="0">
                <a:solidFill>
                  <a:srgbClr val="000000"/>
                </a:solidFill>
                <a:cs typeface="Times New Roman" pitchFamily="18" charset="0"/>
              </a:rPr>
              <a:t>Participación</a:t>
            </a:r>
          </a:p>
          <a:p>
            <a:pPr marL="1085850" lvl="2" indent="-171450" eaLnBrk="1" hangingPunct="1">
              <a:spcBef>
                <a:spcPct val="0"/>
              </a:spcBef>
              <a:buFontTx/>
              <a:buChar char="•"/>
            </a:pPr>
            <a:r>
              <a:rPr lang="es-ES" dirty="0" smtClean="0">
                <a:solidFill>
                  <a:srgbClr val="000000"/>
                </a:solidFill>
                <a:cs typeface="Times New Roman" pitchFamily="18" charset="0"/>
              </a:rPr>
              <a:t>Este curso requiere una participación significativa.  Los estudiantes deben prepararse para debates y actividades en grupos pequeños.</a:t>
            </a:r>
          </a:p>
          <a:p>
            <a:pPr marL="628650" lvl="1" indent="-171450" eaLnBrk="1" hangingPunct="1">
              <a:spcBef>
                <a:spcPct val="0"/>
              </a:spcBef>
              <a:buFontTx/>
              <a:buChar char="•"/>
            </a:pPr>
            <a:r>
              <a:rPr lang="es-ES" dirty="0" smtClean="0">
                <a:solidFill>
                  <a:srgbClr val="000000"/>
                </a:solidFill>
                <a:cs typeface="Times New Roman" pitchFamily="18" charset="0"/>
              </a:rPr>
              <a:t>Establezca las normas básicas de la clase verbalizando sus expectativas. A continuación, se ofrecen algunas sugerencias.</a:t>
            </a:r>
          </a:p>
          <a:p>
            <a:pPr marL="1085850" lvl="2" indent="-171450" eaLnBrk="1" hangingPunct="1">
              <a:spcBef>
                <a:spcPct val="0"/>
              </a:spcBef>
              <a:buFontTx/>
              <a:buChar char="•"/>
            </a:pPr>
            <a:r>
              <a:rPr lang="es-ES" dirty="0" smtClean="0">
                <a:solidFill>
                  <a:srgbClr val="000000"/>
                </a:solidFill>
                <a:cs typeface="Times New Roman" pitchFamily="18" charset="0"/>
              </a:rPr>
              <a:t>Participe.</a:t>
            </a:r>
          </a:p>
          <a:p>
            <a:pPr marL="1085850" lvl="2" indent="-171450" eaLnBrk="1" hangingPunct="1">
              <a:spcBef>
                <a:spcPct val="0"/>
              </a:spcBef>
              <a:buFontTx/>
              <a:buChar char="•"/>
            </a:pPr>
            <a:r>
              <a:rPr lang="es-ES" dirty="0" smtClean="0">
                <a:solidFill>
                  <a:srgbClr val="000000"/>
                </a:solidFill>
                <a:cs typeface="Times New Roman" pitchFamily="18" charset="0"/>
              </a:rPr>
              <a:t>Llegue a horario.</a:t>
            </a:r>
          </a:p>
          <a:p>
            <a:pPr marL="1085850" lvl="2" indent="-171450" eaLnBrk="1" hangingPunct="1">
              <a:spcBef>
                <a:spcPct val="0"/>
              </a:spcBef>
              <a:buFontTx/>
              <a:buChar char="•"/>
            </a:pPr>
            <a:r>
              <a:rPr lang="es-ES" dirty="0" smtClean="0">
                <a:solidFill>
                  <a:srgbClr val="000000"/>
                </a:solidFill>
                <a:cs typeface="Times New Roman" pitchFamily="18" charset="0"/>
              </a:rPr>
              <a:t>Céntrese en la tarea.</a:t>
            </a:r>
          </a:p>
          <a:p>
            <a:pPr marL="1085850" lvl="2" indent="-171450" eaLnBrk="1" hangingPunct="1">
              <a:spcBef>
                <a:spcPct val="0"/>
              </a:spcBef>
              <a:buFontTx/>
              <a:buChar char="•"/>
            </a:pPr>
            <a:r>
              <a:rPr lang="es-ES" dirty="0" smtClean="0">
                <a:solidFill>
                  <a:srgbClr val="000000"/>
                </a:solidFill>
                <a:cs typeface="Times New Roman" pitchFamily="18" charset="0"/>
              </a:rPr>
              <a:t>Escuche a otros cuando hablen.</a:t>
            </a:r>
          </a:p>
          <a:p>
            <a:pPr marL="1085850" lvl="2" indent="-171450" eaLnBrk="1" hangingPunct="1">
              <a:spcBef>
                <a:spcPct val="0"/>
              </a:spcBef>
              <a:buFontTx/>
              <a:buChar char="•"/>
            </a:pPr>
            <a:r>
              <a:rPr lang="es-ES" dirty="0" smtClean="0">
                <a:solidFill>
                  <a:srgbClr val="000000"/>
                </a:solidFill>
                <a:cs typeface="Times New Roman" pitchFamily="18" charset="0"/>
              </a:rPr>
              <a:t>Respete las opiniones y actitudes de los demás.</a:t>
            </a:r>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2430CD1-C451-4309-90EC-97DBEFF767F5}" type="slidenum">
              <a:rPr lang="en-US" smtClean="0">
                <a:solidFill>
                  <a:srgbClr val="000000"/>
                </a:solidFill>
                <a:latin typeface="Calibri" pitchFamily="34" charset="0"/>
              </a:rPr>
              <a:pPr fontAlgn="base">
                <a:spcBef>
                  <a:spcPct val="0"/>
                </a:spcBef>
                <a:spcAft>
                  <a:spcPct val="0"/>
                </a:spcAft>
                <a:buSzPct val="100000"/>
                <a:defRPr/>
              </a:pPr>
              <a:t>2</a:t>
            </a:fld>
            <a:endParaRPr 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5</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advertencia se utiliza como un aviso para indicar que existe un peligro o condición insegura y también establece el límite de esa área.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De acuerdo con la Política de orificios abiertos de Freeport-</a:t>
            </a:r>
            <a:r>
              <a:rPr lang="es-ES" dirty="0" err="1" smtClean="0">
                <a:solidFill>
                  <a:srgbClr val="000000"/>
                </a:solidFill>
                <a:latin typeface="Times New Roman" pitchFamily="18" charset="0"/>
                <a:ea typeface="Calibri" pitchFamily="34" charset="0"/>
                <a:cs typeface="Times New Roman" pitchFamily="18" charset="0"/>
              </a:rPr>
              <a:t>McMoRan</a:t>
            </a:r>
            <a:r>
              <a:rPr lang="es-ES" dirty="0" smtClean="0">
                <a:solidFill>
                  <a:srgbClr val="000000"/>
                </a:solidFill>
                <a:latin typeface="Times New Roman" pitchFamily="18" charset="0"/>
                <a:ea typeface="Calibri" pitchFamily="34" charset="0"/>
                <a:cs typeface="Times New Roman" pitchFamily="18" charset="0"/>
              </a:rPr>
              <a:t> (</a:t>
            </a:r>
            <a:r>
              <a:rPr lang="es-ES" dirty="0" err="1" smtClean="0">
                <a:solidFill>
                  <a:srgbClr val="000000"/>
                </a:solidFill>
                <a:latin typeface="Times New Roman" pitchFamily="18" charset="0"/>
                <a:ea typeface="Calibri" pitchFamily="34" charset="0"/>
                <a:cs typeface="Times New Roman" pitchFamily="18" charset="0"/>
              </a:rPr>
              <a:t>FCX</a:t>
            </a:r>
            <a:r>
              <a:rPr lang="es-ES" dirty="0" smtClean="0">
                <a:solidFill>
                  <a:srgbClr val="000000"/>
                </a:solidFill>
                <a:latin typeface="Times New Roman" pitchFamily="18" charset="0"/>
                <a:ea typeface="Calibri" pitchFamily="34" charset="0"/>
                <a:cs typeface="Times New Roman" pitchFamily="18" charset="0"/>
              </a:rPr>
              <a:t>-01), en áreas en donde exista el potencial de caídas, la advertencia sola no es un medio suficiente para restringir el acceso.</a:t>
            </a:r>
          </a:p>
          <a:p>
            <a:pPr eaLnBrk="1" hangingPunct="1">
              <a:spcBef>
                <a:spcPct val="0"/>
              </a:spcBef>
            </a:pPr>
            <a:r>
              <a:rPr lang="es-ES" dirty="0" smtClean="0">
                <a:solidFill>
                  <a:srgbClr val="000000"/>
                </a:solidFill>
                <a:ea typeface="Calibri" pitchFamily="34" charset="0"/>
                <a:cs typeface="Times New Roman" pitchFamily="18" charset="0"/>
              </a:rPr>
              <a:t> </a:t>
            </a:r>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6927871-BF5B-4435-9377-200776988FD1}" type="slidenum">
              <a:rPr lang="en-US" smtClean="0">
                <a:solidFill>
                  <a:srgbClr val="000000"/>
                </a:solidFill>
                <a:latin typeface="Calibri" pitchFamily="34" charset="0"/>
              </a:rPr>
              <a:pPr fontAlgn="base">
                <a:spcBef>
                  <a:spcPct val="0"/>
                </a:spcBef>
                <a:spcAft>
                  <a:spcPct val="0"/>
                </a:spcAft>
                <a:buSzPct val="100000"/>
                <a:defRPr/>
              </a:pPr>
              <a:t>11</a:t>
            </a:fld>
            <a:endParaRPr lang="en-US"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6</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jerarquía de controles ofrece un marco para implementar estrategias de atenuación desde las más efectivas a las menos efectivas.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Los cinco niveles de la jerarquía (desde los más efectivos a los menos efectivos) son eliminación, sustitución, ingeniería, administrativo y </a:t>
            </a:r>
            <a:r>
              <a:rPr lang="es-ES" dirty="0" err="1" smtClean="0">
                <a:solidFill>
                  <a:srgbClr val="000000"/>
                </a:solidFill>
                <a:latin typeface="Times New Roman" pitchFamily="18" charset="0"/>
                <a:ea typeface="Calibri" pitchFamily="34" charset="0"/>
                <a:cs typeface="Times New Roman" pitchFamily="18" charset="0"/>
              </a:rPr>
              <a:t>EPP</a:t>
            </a:r>
            <a:r>
              <a:rPr lang="es-ES" dirty="0" smtClean="0">
                <a:solidFill>
                  <a:srgbClr val="000000"/>
                </a:solidFill>
                <a:latin typeface="Times New Roman" pitchFamily="18" charset="0"/>
                <a:ea typeface="Calibri" pitchFamily="34" charset="0"/>
                <a:cs typeface="Times New Roman" pitchFamily="18" charset="0"/>
              </a:rPr>
              <a:t>.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advertencia se considera un control administrativo, porque transmite un mensaje a las personas en el área.</a:t>
            </a:r>
          </a:p>
          <a:p>
            <a:pPr eaLnBrk="1" hangingPunct="1">
              <a:spcBef>
                <a:spcPct val="0"/>
              </a:spcBef>
            </a:pPr>
            <a:r>
              <a:rPr lang="es-ES" dirty="0" smtClean="0">
                <a:solidFill>
                  <a:srgbClr val="000000"/>
                </a:solidFill>
                <a:ea typeface="Calibri" pitchFamily="34" charset="0"/>
                <a:cs typeface="Times New Roman" pitchFamily="18" charset="0"/>
              </a:rPr>
              <a:t> </a:t>
            </a:r>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2092F58B-4B32-4BFD-B9BA-F8CDC9EE0670}" type="slidenum">
              <a:rPr lang="en-US" smtClean="0">
                <a:solidFill>
                  <a:srgbClr val="000000"/>
                </a:solidFill>
                <a:latin typeface="Calibri" pitchFamily="34" charset="0"/>
              </a:rPr>
              <a:pPr fontAlgn="base">
                <a:spcBef>
                  <a:spcPct val="0"/>
                </a:spcBef>
                <a:spcAft>
                  <a:spcPct val="0"/>
                </a:spcAft>
                <a:buSzPct val="100000"/>
                <a:defRPr/>
              </a:pPr>
              <a:t>12</a:t>
            </a:fld>
            <a:endParaRPr lang="en-US"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6</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Hay dos colores de advertencias aceptables que se utilizan en nuestras propiedades: rojo y amarillo.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Cada uno de estos colores se utiliza para transmitir mensajes separados y es importante comprender cómo se diferencian.  </a:t>
            </a:r>
          </a:p>
          <a:p>
            <a:pPr eaLnBrk="1" hangingPunct="1">
              <a:lnSpc>
                <a:spcPct val="107000"/>
              </a:lnSpc>
              <a:spcBef>
                <a:spcPct val="0"/>
              </a:spcBef>
              <a:buFont typeface="Symbol" pitchFamily="18" charset="2"/>
              <a:buChar char=""/>
            </a:pPr>
            <a:r>
              <a:rPr lang="es-ES" b="1" dirty="0" smtClean="0">
                <a:solidFill>
                  <a:srgbClr val="000000"/>
                </a:solidFill>
                <a:latin typeface="Times New Roman" pitchFamily="18" charset="0"/>
                <a:ea typeface="Calibri" pitchFamily="34" charset="0"/>
                <a:cs typeface="Times New Roman" pitchFamily="18" charset="0"/>
              </a:rPr>
              <a:t>Nota:</a:t>
            </a:r>
            <a:r>
              <a:rPr lang="es-ES" dirty="0" smtClean="0">
                <a:solidFill>
                  <a:srgbClr val="000000"/>
                </a:solidFill>
                <a:latin typeface="Times New Roman" pitchFamily="18" charset="0"/>
                <a:ea typeface="Calibri" pitchFamily="34" charset="0"/>
                <a:cs typeface="Times New Roman" pitchFamily="18" charset="0"/>
              </a:rPr>
              <a:t>  Se utilizan colores de advertencia adicionales para fines que no son de seguridad, como estudios, advertencias del entorno o para propósitos de promoción.  </a:t>
            </a:r>
          </a:p>
          <a:p>
            <a:pPr eaLnBrk="1" hangingPunct="1">
              <a:spcBef>
                <a:spcPct val="0"/>
              </a:spcBef>
            </a:pPr>
            <a:r>
              <a:rPr lang="es-ES" dirty="0" smtClean="0">
                <a:solidFill>
                  <a:srgbClr val="000000"/>
                </a:solidFill>
                <a:ea typeface="Calibri" pitchFamily="34" charset="0"/>
                <a:cs typeface="Times New Roman" pitchFamily="18" charset="0"/>
              </a:rPr>
              <a:t> </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F504E34-BFC2-46B6-9634-B39A7772F8AA}" type="slidenum">
              <a:rPr lang="en-US" smtClean="0">
                <a:solidFill>
                  <a:srgbClr val="000000"/>
                </a:solidFill>
                <a:latin typeface="Calibri" pitchFamily="34" charset="0"/>
              </a:rPr>
              <a:pPr fontAlgn="base">
                <a:spcBef>
                  <a:spcPct val="0"/>
                </a:spcBef>
                <a:spcAft>
                  <a:spcPct val="0"/>
                </a:spcAft>
                <a:buSzPct val="100000"/>
                <a:defRPr/>
              </a:pPr>
              <a:t>13</a:t>
            </a:fld>
            <a:endParaRPr lang="en-US"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7</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advertencia se utiliza para advertir o notificar a los empleados que existe un peligro o una condición insegura.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Según la gravedad de los peligros potenciales, el color y la colocación de la advertencia variarán.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advertencia roja se utiliza para identificar un área en donde exista un potencial de caída o un peligro inmediato.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 posible que sean necesarias precauciones adicionales especiales.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Cualquiera que se encuentre con una advertencia roja debe detenerse y evaluar el peligro.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Se prohíbe la entrada no autorizada.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Nadie tiene permitido ingresar a un área con una advertencia roja a menos que esté realizando trabajo en el área con advertencia o a menos que sea para controlar el peligro.</a:t>
            </a:r>
          </a:p>
          <a:p>
            <a:pPr eaLnBrk="1" hangingPunct="1">
              <a:lnSpc>
                <a:spcPct val="107000"/>
              </a:lnSpc>
              <a:spcBef>
                <a:spcPct val="0"/>
              </a:spcBef>
            </a:pPr>
            <a:r>
              <a:rPr lang="es-ES" dirty="0" smtClean="0">
                <a:solidFill>
                  <a:srgbClr val="000000"/>
                </a:solidFill>
                <a:latin typeface="Times New Roman" pitchFamily="18" charset="0"/>
                <a:ea typeface="Calibri" pitchFamily="34" charset="0"/>
                <a:cs typeface="Times New Roman" pitchFamily="18" charset="0"/>
              </a:rPr>
              <a:t> </a:t>
            </a:r>
          </a:p>
          <a:p>
            <a:pPr eaLnBrk="1" hangingPunct="1">
              <a:spcBef>
                <a:spcPct val="0"/>
              </a:spcBef>
              <a:buFontTx/>
              <a:buChar char="•"/>
            </a:pPr>
            <a:endParaRPr lang="es-ES" dirty="0" smtClean="0">
              <a:solidFill>
                <a:srgbClr val="000000"/>
              </a:solidFill>
              <a:latin typeface="Times New Roman" pitchFamily="18" charset="0"/>
              <a:ea typeface="Calibri" pitchFamily="34" charset="0"/>
              <a:cs typeface="Times New Roman" pitchFamily="18" charset="0"/>
            </a:endParaRPr>
          </a:p>
          <a:p>
            <a:pPr eaLnBrk="1" hangingPunct="1">
              <a:spcBef>
                <a:spcPct val="0"/>
              </a:spcBef>
            </a:pPr>
            <a:r>
              <a:rPr lang="es-ES" dirty="0" smtClean="0">
                <a:solidFill>
                  <a:srgbClr val="000000"/>
                </a:solidFill>
                <a:ea typeface="Calibri" pitchFamily="34" charset="0"/>
                <a:cs typeface="Times New Roman" pitchFamily="18" charset="0"/>
              </a:rPr>
              <a:t> </a:t>
            </a:r>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F066164-200A-4191-A964-FBB7E3D1BA16}" type="slidenum">
              <a:rPr lang="en-US" smtClean="0">
                <a:solidFill>
                  <a:srgbClr val="000000"/>
                </a:solidFill>
                <a:latin typeface="Calibri" pitchFamily="34" charset="0"/>
              </a:rPr>
              <a:pPr fontAlgn="base">
                <a:spcBef>
                  <a:spcPct val="0"/>
                </a:spcBef>
                <a:spcAft>
                  <a:spcPct val="0"/>
                </a:spcAft>
                <a:buSzPct val="100000"/>
                <a:defRPr/>
              </a:pPr>
              <a:t>14</a:t>
            </a:fld>
            <a:endParaRPr lang="en-US"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7</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 advertencia amarilla se utiliza para avisar o advertir a los empleados cuando pueda haber presente un peligro menor o un peligro potencial no inmediato.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Este color es apto para situaciones en donde el empleado solamente deba mantener una conciencia del peligro.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Antes de ingresar a un área con una advertencia amarilla, todos los empleados deben leer la etiqueta correspondiente para comprender y evitar el peligro que esté presente. Los empleados que no sean parte de la atenuación del peligro solamente deben ingresar a un área con advertencia amarilla si las necesidades comerciales no se pueden realizar en ningún otro lugar.</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Cuando note una advertencia de cualquier color en su área de trabajo o en el área por la que esté pasando, dese por enterado y asegúrese de tener cuidado.  </a:t>
            </a:r>
          </a:p>
          <a:p>
            <a:pPr eaLnBrk="1" hangingPunct="1">
              <a:spcBef>
                <a:spcPct val="0"/>
              </a:spcBef>
            </a:pPr>
            <a:r>
              <a:rPr lang="es-ES" dirty="0" smtClean="0">
                <a:solidFill>
                  <a:srgbClr val="000000"/>
                </a:solidFill>
                <a:ea typeface="Calibri" pitchFamily="34" charset="0"/>
                <a:cs typeface="Times New Roman" pitchFamily="18" charset="0"/>
              </a:rPr>
              <a:t> </a:t>
            </a:r>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07C73A6-574F-4EAD-BDE0-89259B0F28E8}" type="slidenum">
              <a:rPr lang="en-US" smtClean="0">
                <a:solidFill>
                  <a:srgbClr val="000000"/>
                </a:solidFill>
                <a:latin typeface="Calibri" pitchFamily="34" charset="0"/>
              </a:rPr>
              <a:pPr fontAlgn="base">
                <a:spcBef>
                  <a:spcPct val="0"/>
                </a:spcBef>
                <a:spcAft>
                  <a:spcPct val="0"/>
                </a:spcAft>
                <a:buSzPct val="100000"/>
                <a:defRPr/>
              </a:pPr>
              <a:t>15</a:t>
            </a:fld>
            <a:endParaRPr lang="en-US"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8</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Las etiquetas se utilizan para comunicar piezas claves de información y se adjuntan a la advertencia o barricada.  Según la Política de bloqueo/etiquetado/prueba de Freeport-McMoRan (FCX-04), las etiquetas deben: </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Tener un medio de adhesión que sea lo suficientemente sustancial como para evitar que se quite por accidente.</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Soportar una fuerza de arrastre de 50 libras.</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Ser capaces de permanecer legible mientras que soporta el entorno al que están expuestas.  </a:t>
            </a:r>
          </a:p>
          <a:p>
            <a:pPr eaLnBrk="1" hangingPunct="1">
              <a:spcBef>
                <a:spcPct val="0"/>
              </a:spcBef>
              <a:buFontTx/>
              <a:buChar char="•"/>
            </a:pPr>
            <a:endParaRPr lang="en-US" smtClean="0">
              <a:solidFill>
                <a:srgbClr val="000000"/>
              </a:solidFill>
              <a:latin typeface="Times New Roman" pitchFamily="18" charset="0"/>
              <a:ea typeface="Calibri" pitchFamily="34" charset="0"/>
              <a:cs typeface="Times New Roman" pitchFamily="18" charset="0"/>
            </a:endParaRPr>
          </a:p>
          <a:p>
            <a:pPr eaLnBrk="1" hangingPunct="1">
              <a:spcBef>
                <a:spcPct val="0"/>
              </a:spcBef>
            </a:pPr>
            <a:r>
              <a:rPr lang="en-US" smtClean="0">
                <a:solidFill>
                  <a:srgbClr val="000000"/>
                </a:solidFill>
                <a:cs typeface="Calibri" pitchFamily="34" charset="0"/>
              </a:rPr>
              <a:t> </a:t>
            </a:r>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28EBA694-831F-477A-B769-C828540FC3EE}" type="slidenum">
              <a:rPr lang="en-US" smtClean="0">
                <a:solidFill>
                  <a:srgbClr val="000000"/>
                </a:solidFill>
                <a:latin typeface="Calibri" pitchFamily="34" charset="0"/>
              </a:rPr>
              <a:pPr fontAlgn="base">
                <a:spcBef>
                  <a:spcPct val="0"/>
                </a:spcBef>
                <a:spcAft>
                  <a:spcPct val="0"/>
                </a:spcAft>
                <a:buSzPct val="100000"/>
                <a:defRPr/>
              </a:pPr>
              <a:t>16</a:t>
            </a:fld>
            <a:endParaRPr lang="en-US"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8</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Pueden ser de colores diferentes y deben incluir: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Nombre del empleado.</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Nombre del supervisor.</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Departamento o compañía (si es un contratista).</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Condición del peligro, o motivo para las advertencias o etiquetado.</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Hora y fecha de instalación.</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Requisito de EPP para ingresar.</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Número de contacto de la persona responsable.</a:t>
            </a:r>
          </a:p>
          <a:p>
            <a:pPr eaLnBrk="1" hangingPunct="1">
              <a:spcBef>
                <a:spcPct val="0"/>
              </a:spcBef>
            </a:pPr>
            <a:r>
              <a:rPr lang="es-ES" smtClean="0">
                <a:solidFill>
                  <a:srgbClr val="000000"/>
                </a:solidFill>
                <a:cs typeface="Calibri" pitchFamily="34" charset="0"/>
              </a:rPr>
              <a:t> </a:t>
            </a:r>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2FC386B-D074-4FD2-BD99-C952A203A0E4}" type="slidenum">
              <a:rPr lang="en-US" smtClean="0">
                <a:solidFill>
                  <a:srgbClr val="000000"/>
                </a:solidFill>
                <a:latin typeface="Calibri" pitchFamily="34" charset="0"/>
              </a:rPr>
              <a:pPr fontAlgn="base">
                <a:spcBef>
                  <a:spcPct val="0"/>
                </a:spcBef>
                <a:spcAft>
                  <a:spcPct val="0"/>
                </a:spcAft>
                <a:buSzPct val="100000"/>
                <a:defRPr/>
              </a:pPr>
              <a:t>17</a:t>
            </a:fld>
            <a:endParaRPr lang="en-US" smtClean="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8</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Más allá del color que sean, todas las etiquetas tienen que ser evidentes.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Esto incluye que deben colgar de todos los laterales del perímetro o todos los puntos de acceso.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Los individuos que ingresen al área primero deben ir directamente a la etiqueta para informarse sobre los peligros.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Preste atención a los distintos puntos en esta etiqueta (que se dejaron en blanco para la capacitación</a:t>
            </a:r>
            <a:r>
              <a:rPr lang="en-US" dirty="0" smtClean="0">
                <a:solidFill>
                  <a:srgbClr val="000000"/>
                </a:solidFill>
                <a:latin typeface="Times New Roman" pitchFamily="18" charset="0"/>
                <a:ea typeface="Calibri" pitchFamily="34" charset="0"/>
                <a:cs typeface="Times New Roman" pitchFamily="18" charset="0"/>
              </a:rPr>
              <a:t>).</a:t>
            </a:r>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31FDE6E0-B7A0-4A8F-9B2E-9C644062E215}" type="slidenum">
              <a:rPr lang="en-US" smtClean="0">
                <a:solidFill>
                  <a:srgbClr val="000000"/>
                </a:solidFill>
                <a:latin typeface="Calibri" pitchFamily="34" charset="0"/>
              </a:rPr>
              <a:pPr fontAlgn="base">
                <a:spcBef>
                  <a:spcPct val="0"/>
                </a:spcBef>
                <a:spcAft>
                  <a:spcPct val="0"/>
                </a:spcAft>
                <a:buSzPct val="100000"/>
                <a:defRPr/>
              </a:pPr>
              <a:t>18</a:t>
            </a:fld>
            <a:endParaRPr 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8</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Cualquier área o elemento que tenga una advertencia o barricada debe tener una etiqueta para explicar el motivo de la marca.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Es posible que un empleado que se encuentre una advertencia sin una etiqueta no pueda determinar con precisión qué peligro está presente.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Según la dirección desde la cual el empleado se acerca al área con advertencia, es posible que no vea el peligro desde fuera de la advertencia.   </a:t>
            </a:r>
          </a:p>
          <a:p>
            <a:pPr eaLnBrk="1" hangingPunct="1">
              <a:spcBef>
                <a:spcPct val="0"/>
              </a:spcBef>
            </a:pPr>
            <a:r>
              <a:rPr lang="es-ES" smtClean="0">
                <a:solidFill>
                  <a:srgbClr val="000000"/>
                </a:solidFill>
                <a:ea typeface="Calibri" pitchFamily="34" charset="0"/>
                <a:cs typeface="Times New Roman" pitchFamily="18" charset="0"/>
              </a:rPr>
              <a:t> </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AFBD0B2-1700-4F2F-B685-E8E41CB4484B}" type="slidenum">
              <a:rPr lang="en-US" smtClean="0">
                <a:solidFill>
                  <a:srgbClr val="000000"/>
                </a:solidFill>
                <a:latin typeface="Calibri" pitchFamily="34" charset="0"/>
              </a:rPr>
              <a:pPr fontAlgn="base">
                <a:spcBef>
                  <a:spcPct val="0"/>
                </a:spcBef>
                <a:spcAft>
                  <a:spcPct val="0"/>
                </a:spcAft>
                <a:buSzPct val="100000"/>
                <a:defRPr/>
              </a:pPr>
              <a:t>19</a:t>
            </a:fld>
            <a:endParaRPr lang="en-US" smtClean="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Tiempo</a:t>
            </a:r>
          </a:p>
          <a:p>
            <a:pPr eaLnBrk="1" hangingPunct="1">
              <a:spcBef>
                <a:spcPct val="0"/>
              </a:spcBef>
            </a:pPr>
            <a:r>
              <a:rPr lang="es-ES" smtClean="0">
                <a:solidFill>
                  <a:srgbClr val="000000"/>
                </a:solidFill>
                <a:ea typeface="Calibri" pitchFamily="34" charset="0"/>
                <a:cs typeface="Times New Roman" pitchFamily="18" charset="0"/>
              </a:rPr>
              <a:t>Aproximadamente 10 minutos</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Materiales</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Planilla en la SG (páginas 9-10)</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Bolígrafos, lápices</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Objetivo</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Esta actividad les da a los estudiantes la oportunidad de probar su conocimiento analizando hipótesis y seleccionando el color correcto para la advertencia.</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Instrucción</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Divida a la clase en grupos pequeños.  Según el tamaño de la clase, esto podría ser pares o grupos de 3-4.</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Ordene a los grupos que revisen las hipótesis y determinen si aplicarían una advertencia roja o amarilla.  Después, deberán explicar por qué eligieron una advertencia de ese color.</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Dé a los grupos 5 minutos para que completen la planilla.</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Analice las respuestas con la clase.  Asegúrese de explicar cualquier respuesta incorrecta.</a:t>
            </a:r>
          </a:p>
          <a:p>
            <a:pPr eaLnBrk="1" hangingPunct="1">
              <a:lnSpc>
                <a:spcPct val="107000"/>
              </a:lnSpc>
              <a:spcBef>
                <a:spcPct val="0"/>
              </a:spcBef>
              <a:buFont typeface="Calibri Light" pitchFamily="34" charset="0"/>
              <a:buAutoNum type="arabicPeriod"/>
            </a:pPr>
            <a:endParaRPr lang="es-ES" smtClean="0">
              <a:solidFill>
                <a:srgbClr val="000000"/>
              </a:solidFill>
              <a:latin typeface="Times New Roman" pitchFamily="18" charset="0"/>
              <a:ea typeface="Calibri" pitchFamily="34" charset="0"/>
              <a:cs typeface="Times New Roman" pitchFamily="18" charset="0"/>
            </a:endParaRPr>
          </a:p>
          <a:p>
            <a:pPr eaLnBrk="1" hangingPunct="1">
              <a:lnSpc>
                <a:spcPct val="107000"/>
              </a:lnSpc>
              <a:spcBef>
                <a:spcPct val="0"/>
              </a:spcBef>
            </a:pPr>
            <a:r>
              <a:rPr lang="es-ES" b="1" smtClean="0">
                <a:solidFill>
                  <a:srgbClr val="000000"/>
                </a:solidFill>
                <a:latin typeface="Times New Roman" pitchFamily="18" charset="0"/>
                <a:cs typeface="Calibri" pitchFamily="34" charset="0"/>
              </a:rPr>
              <a:t>Respuestas propuestas</a:t>
            </a:r>
          </a:p>
          <a:p>
            <a:pPr eaLnBrk="1" hangingPunct="1">
              <a:spcBef>
                <a:spcPct val="0"/>
              </a:spcBef>
            </a:pPr>
            <a:r>
              <a:rPr lang="es-ES" smtClean="0">
                <a:solidFill>
                  <a:srgbClr val="000000"/>
                </a:solidFill>
                <a:cs typeface="Calibri" pitchFamily="34" charset="0"/>
              </a:rPr>
              <a:t>Hipótesis 1</a:t>
            </a:r>
          </a:p>
          <a:p>
            <a:pPr lvl="1" eaLnBrk="1" hangingPunct="1">
              <a:spcBef>
                <a:spcPct val="0"/>
              </a:spcBef>
            </a:pPr>
            <a:r>
              <a:rPr lang="es-ES" smtClean="0">
                <a:solidFill>
                  <a:srgbClr val="000000"/>
                </a:solidFill>
                <a:cs typeface="Calibri" pitchFamily="34" charset="0"/>
              </a:rPr>
              <a:t>Advertencia amarilla. Esto permitirá a otras personas seguir trabajando o utilizar el pasillo después de haber leído la etiqueta.</a:t>
            </a:r>
          </a:p>
          <a:p>
            <a:pPr eaLnBrk="1" hangingPunct="1">
              <a:spcBef>
                <a:spcPct val="0"/>
              </a:spcBef>
            </a:pPr>
            <a:r>
              <a:rPr lang="es-ES" smtClean="0">
                <a:solidFill>
                  <a:srgbClr val="000000"/>
                </a:solidFill>
                <a:cs typeface="Calibri" pitchFamily="34" charset="0"/>
              </a:rPr>
              <a:t>Hipótesis 2</a:t>
            </a:r>
          </a:p>
          <a:p>
            <a:pPr lvl="1" eaLnBrk="1" hangingPunct="1">
              <a:spcBef>
                <a:spcPct val="0"/>
              </a:spcBef>
            </a:pPr>
            <a:r>
              <a:rPr lang="es-ES" smtClean="0">
                <a:solidFill>
                  <a:srgbClr val="000000"/>
                </a:solidFill>
                <a:cs typeface="Calibri" pitchFamily="34" charset="0"/>
              </a:rPr>
              <a:t>Advertencia roja. Existe un potencial de caída con un pasamanos flojo.</a:t>
            </a:r>
          </a:p>
          <a:p>
            <a:pPr eaLnBrk="1" hangingPunct="1">
              <a:spcBef>
                <a:spcPct val="0"/>
              </a:spcBef>
            </a:pPr>
            <a:r>
              <a:rPr lang="es-ES" smtClean="0">
                <a:solidFill>
                  <a:srgbClr val="000000"/>
                </a:solidFill>
                <a:cs typeface="Calibri" pitchFamily="34" charset="0"/>
              </a:rPr>
              <a:t>Hipótesis 3</a:t>
            </a:r>
          </a:p>
          <a:p>
            <a:pPr lvl="1" eaLnBrk="1" hangingPunct="1">
              <a:spcBef>
                <a:spcPct val="0"/>
              </a:spcBef>
            </a:pPr>
            <a:r>
              <a:rPr lang="es-ES" smtClean="0">
                <a:solidFill>
                  <a:srgbClr val="000000"/>
                </a:solidFill>
                <a:cs typeface="Calibri" pitchFamily="34" charset="0"/>
              </a:rPr>
              <a:t>Advertencia amarilla. Está puesta para fines informativos solamente.  No habrá un equipo móvil en el área.</a:t>
            </a:r>
          </a:p>
          <a:p>
            <a:pPr eaLnBrk="1" hangingPunct="1">
              <a:spcBef>
                <a:spcPct val="0"/>
              </a:spcBef>
            </a:pPr>
            <a:r>
              <a:rPr lang="es-ES" smtClean="0">
                <a:solidFill>
                  <a:srgbClr val="000000"/>
                </a:solidFill>
                <a:cs typeface="Calibri" pitchFamily="34" charset="0"/>
              </a:rPr>
              <a:t>Hipótesis 4</a:t>
            </a:r>
          </a:p>
          <a:p>
            <a:pPr lvl="1" eaLnBrk="1" hangingPunct="1">
              <a:spcBef>
                <a:spcPct val="0"/>
              </a:spcBef>
            </a:pPr>
            <a:r>
              <a:rPr lang="es-ES" smtClean="0">
                <a:solidFill>
                  <a:srgbClr val="000000"/>
                </a:solidFill>
                <a:cs typeface="Calibri" pitchFamily="34" charset="0"/>
              </a:rPr>
              <a:t>Advertencia roja. Nadie debe ingresar al área.  Existe un potencial de que se caigan objetos y herramientas y habrá movilización de la plataforma de trabajo aéreo (AWP).</a:t>
            </a:r>
          </a:p>
          <a:p>
            <a:pPr eaLnBrk="1" hangingPunct="1">
              <a:spcBef>
                <a:spcPct val="0"/>
              </a:spcBef>
            </a:pPr>
            <a:r>
              <a:rPr lang="es-ES" smtClean="0">
                <a:solidFill>
                  <a:srgbClr val="000000"/>
                </a:solidFill>
                <a:cs typeface="Calibri" pitchFamily="34" charset="0"/>
              </a:rPr>
              <a:t>Hipótesis 5</a:t>
            </a:r>
          </a:p>
          <a:p>
            <a:pPr eaLnBrk="1" hangingPunct="1">
              <a:spcBef>
                <a:spcPct val="0"/>
              </a:spcBef>
            </a:pPr>
            <a:r>
              <a:rPr lang="es-ES" smtClean="0">
                <a:solidFill>
                  <a:srgbClr val="000000"/>
                </a:solidFill>
                <a:cs typeface="Calibri" pitchFamily="34" charset="0"/>
              </a:rPr>
              <a:t>            Advertencia roja. Hay una carga suspendida sobre las puertas que potencialmente podría tener tráfico pesado a pie.</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CD43936-7CFA-4B28-8A37-797E0411F00B}" type="slidenum">
              <a:rPr lang="en-US" smtClean="0">
                <a:solidFill>
                  <a:srgbClr val="000000"/>
                </a:solidFill>
                <a:latin typeface="Calibri" pitchFamily="34" charset="0"/>
              </a:rPr>
              <a:pPr fontAlgn="base">
                <a:spcBef>
                  <a:spcPct val="0"/>
                </a:spcBef>
                <a:spcAft>
                  <a:spcPct val="0"/>
                </a:spcAft>
                <a:buSzPct val="100000"/>
                <a:defRPr/>
              </a:pPr>
              <a:t>20</a:t>
            </a:fld>
            <a:endParaRPr 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s-ES" b="1" smtClean="0">
                <a:solidFill>
                  <a:srgbClr val="000000"/>
                </a:solidFill>
                <a:latin typeface="Times New Roman" pitchFamily="18" charset="0"/>
                <a:cs typeface="Times New Roman" pitchFamily="18" charset="0"/>
              </a:rPr>
              <a:t>Tiempo</a:t>
            </a:r>
          </a:p>
          <a:p>
            <a:pPr eaLnBrk="1" hangingPunct="1">
              <a:spcBef>
                <a:spcPct val="0"/>
              </a:spcBef>
            </a:pPr>
            <a:r>
              <a:rPr lang="es-ES" smtClean="0">
                <a:solidFill>
                  <a:srgbClr val="000000"/>
                </a:solidFill>
                <a:latin typeface="Times New Roman" pitchFamily="18" charset="0"/>
                <a:cs typeface="Times New Roman" pitchFamily="18" charset="0"/>
              </a:rPr>
              <a:t>Aproximadamente 10 minutos </a:t>
            </a:r>
          </a:p>
          <a:p>
            <a:pPr eaLnBrk="1" hangingPunct="1">
              <a:spcBef>
                <a:spcPct val="0"/>
              </a:spcBef>
            </a:pPr>
            <a:r>
              <a:rPr lang="es-ES" b="1" smtClean="0">
                <a:solidFill>
                  <a:srgbClr val="000000"/>
                </a:solidFill>
                <a:latin typeface="Times New Roman" pitchFamily="18" charset="0"/>
                <a:cs typeface="Times New Roman" pitchFamily="18" charset="0"/>
              </a:rPr>
              <a:t> </a:t>
            </a:r>
          </a:p>
          <a:p>
            <a:pPr eaLnBrk="1" hangingPunct="1">
              <a:spcBef>
                <a:spcPct val="0"/>
              </a:spcBef>
              <a:spcAft>
                <a:spcPts val="600"/>
              </a:spcAft>
            </a:pPr>
            <a:r>
              <a:rPr lang="es-ES" b="1" smtClean="0">
                <a:solidFill>
                  <a:srgbClr val="000000"/>
                </a:solidFill>
                <a:latin typeface="Times New Roman" pitchFamily="18" charset="0"/>
                <a:cs typeface="Times New Roman" pitchFamily="18" charset="0"/>
              </a:rPr>
              <a:t>Objetivo</a:t>
            </a:r>
          </a:p>
          <a:p>
            <a:pPr eaLnBrk="1" hangingPunct="1">
              <a:spcBef>
                <a:spcPct val="0"/>
              </a:spcBef>
              <a:buFontTx/>
              <a:buChar char="•"/>
            </a:pPr>
            <a:r>
              <a:rPr lang="es-ES" smtClean="0">
                <a:solidFill>
                  <a:srgbClr val="000000"/>
                </a:solidFill>
                <a:cs typeface="Times New Roman" pitchFamily="18" charset="0"/>
              </a:rPr>
              <a:t>Las actividades exitosas para romper el hielo alientan a los estudiantes a aportar sus ideas y experiencias, incrementando de esa forma la motivación y la participación en la clase.</a:t>
            </a:r>
          </a:p>
          <a:p>
            <a:pPr eaLnBrk="1" hangingPunct="1">
              <a:spcBef>
                <a:spcPct val="0"/>
              </a:spcBef>
              <a:buFontTx/>
              <a:buChar char="•"/>
            </a:pPr>
            <a:r>
              <a:rPr lang="es-ES" smtClean="0">
                <a:solidFill>
                  <a:srgbClr val="000000"/>
                </a:solidFill>
                <a:cs typeface="Times New Roman" pitchFamily="18" charset="0"/>
              </a:rPr>
              <a:t>En el FG, hay una variedad de actividades para romper el hielo que el facilitador puede incorporar al comienzo del curso y después de los descansos.</a:t>
            </a:r>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C22CC43-F6AB-4366-81B3-4D33DC1DDC44}" type="slidenum">
              <a:rPr lang="en-US" smtClean="0">
                <a:solidFill>
                  <a:srgbClr val="000000"/>
                </a:solidFill>
                <a:latin typeface="Calibri" pitchFamily="34" charset="0"/>
              </a:rPr>
              <a:pPr fontAlgn="base">
                <a:spcBef>
                  <a:spcPct val="0"/>
                </a:spcBef>
                <a:spcAft>
                  <a:spcPct val="0"/>
                </a:spcAft>
                <a:buSzPct val="100000"/>
                <a:defRPr/>
              </a:pPr>
              <a:t>3</a:t>
            </a:fld>
            <a:endParaRPr 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Instrucción</a:t>
            </a:r>
            <a:r>
              <a:rPr lang="es-ES" smtClean="0">
                <a:solidFill>
                  <a:srgbClr val="000000"/>
                </a:solidFill>
                <a:ea typeface="Calibri" pitchFamily="34" charset="0"/>
                <a:cs typeface="Times New Roman" pitchFamily="18" charset="0"/>
              </a:rPr>
              <a:t> </a:t>
            </a:r>
          </a:p>
          <a:p>
            <a:pPr eaLnBrk="1" hangingPunct="1">
              <a:spcBef>
                <a:spcPct val="0"/>
              </a:spcBef>
            </a:pPr>
            <a:r>
              <a:rPr lang="es-ES" smtClean="0">
                <a:solidFill>
                  <a:srgbClr val="000000"/>
                </a:solidFill>
                <a:ea typeface="Calibri" pitchFamily="34" charset="0"/>
                <a:cs typeface="Times New Roman" pitchFamily="18" charset="0"/>
              </a:rPr>
              <a:t>Una vez que completen este módulo, los estudiantes podrán: </a:t>
            </a:r>
          </a:p>
          <a:p>
            <a:pPr eaLnBrk="1" hangingPunct="1">
              <a:spcBef>
                <a:spcPct val="0"/>
              </a:spcBef>
              <a:buFontTx/>
              <a:buChar char="•"/>
            </a:pPr>
            <a:r>
              <a:rPr lang="es-ES" smtClean="0">
                <a:solidFill>
                  <a:srgbClr val="000000"/>
                </a:solidFill>
                <a:latin typeface="Times New Roman" pitchFamily="18" charset="0"/>
                <a:ea typeface="Calibri" pitchFamily="34" charset="0"/>
                <a:cs typeface="Times New Roman" pitchFamily="18" charset="0"/>
              </a:rPr>
              <a:t>Explicar el objetivo de colocar barricadas.</a:t>
            </a:r>
          </a:p>
          <a:p>
            <a:pPr eaLnBrk="1" hangingPunct="1">
              <a:spcBef>
                <a:spcPct val="0"/>
              </a:spcBef>
              <a:buFontTx/>
              <a:buChar char="•"/>
            </a:pPr>
            <a:r>
              <a:rPr lang="es-ES" smtClean="0">
                <a:solidFill>
                  <a:srgbClr val="000000"/>
                </a:solidFill>
                <a:latin typeface="Times New Roman" pitchFamily="18" charset="0"/>
                <a:ea typeface="Calibri" pitchFamily="34" charset="0"/>
                <a:cs typeface="Times New Roman" pitchFamily="18" charset="0"/>
              </a:rPr>
              <a:t>Analizar una hipótesis y seleccione la barricada apropiada.</a:t>
            </a: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6C71AE0B-5C10-46A9-BBB0-DF431BE64A2A}" type="slidenum">
              <a:rPr lang="en-US" smtClean="0">
                <a:solidFill>
                  <a:srgbClr val="000000"/>
                </a:solidFill>
                <a:latin typeface="Calibri" pitchFamily="34" charset="0"/>
              </a:rPr>
              <a:pPr fontAlgn="base">
                <a:spcBef>
                  <a:spcPct val="0"/>
                </a:spcBef>
                <a:spcAft>
                  <a:spcPct val="0"/>
                </a:spcAft>
                <a:buSzPct val="100000"/>
                <a:defRPr/>
              </a:pPr>
              <a:t>21</a:t>
            </a:fld>
            <a:endParaRPr lang="en-US"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15</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Cuando la advertencia no sea un método lo suficientemente seguro para restringir el acceso, entonces se deben colocar barricadas en el área.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Las barricadas pueden ser provisorias o permanentes y ofrecen más protección a los empleados con respecto al peligro identificado.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A veces, los empleados caminan por las barricadas sin considerar su propósito original.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Por ejemplo, las plataformas elevadas tienen pasamanos alrededor del perímetro.  Los pasamanos se instalan para evitar que los empleados se caigan del borde.  En esta instancia, el pasamanos es la barricada física para el peligro.</a:t>
            </a: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3993B439-DC67-4BF3-A37D-2986C396812D}" type="slidenum">
              <a:rPr lang="en-US" smtClean="0">
                <a:solidFill>
                  <a:srgbClr val="000000"/>
                </a:solidFill>
                <a:latin typeface="Calibri" pitchFamily="34" charset="0"/>
              </a:rPr>
              <a:pPr fontAlgn="base">
                <a:spcBef>
                  <a:spcPct val="0"/>
                </a:spcBef>
                <a:spcAft>
                  <a:spcPct val="0"/>
                </a:spcAft>
                <a:buSzPct val="100000"/>
                <a:defRPr/>
              </a:pPr>
              <a:t>22</a:t>
            </a:fld>
            <a:endParaRPr lang="en-US"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15</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Según la Política de advertencias y barricadas de Freeport-McMoRan (FCX-19), una barricada debe utilizarse cuando los pasamanos o rejas permanentes se hayan retirado, cuando otras aberturas hayan quedado expuestas en el lugar de trabajo que resulten en un peligro de caída o para cerrar áreas peligrosas.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En nuestros sitios, las barricadas vienen en una gran variedad, según el peligro y el entorno.</a:t>
            </a:r>
          </a:p>
          <a:p>
            <a:pPr eaLnBrk="1" hangingPunct="1">
              <a:spcBef>
                <a:spcPct val="0"/>
              </a:spcBef>
            </a:pPr>
            <a:r>
              <a:rPr lang="es-ES" smtClean="0">
                <a:solidFill>
                  <a:srgbClr val="000000"/>
                </a:solidFill>
                <a:ea typeface="Calibri" pitchFamily="34" charset="0"/>
                <a:cs typeface="Times New Roman" pitchFamily="18" charset="0"/>
              </a:rPr>
              <a:t> </a:t>
            </a: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4D4463B2-4F37-4918-93E2-A83E5ED7623F}" type="slidenum">
              <a:rPr lang="en-US" smtClean="0">
                <a:solidFill>
                  <a:srgbClr val="000000"/>
                </a:solidFill>
                <a:latin typeface="Calibri" pitchFamily="34" charset="0"/>
              </a:rPr>
              <a:pPr fontAlgn="base">
                <a:spcBef>
                  <a:spcPct val="0"/>
                </a:spcBef>
                <a:spcAft>
                  <a:spcPct val="0"/>
                </a:spcAft>
                <a:buSzPct val="100000"/>
                <a:defRPr/>
              </a:pPr>
              <a:t>23</a:t>
            </a:fld>
            <a:endParaRPr lang="en-US"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15-16</a:t>
            </a:r>
          </a:p>
          <a:p>
            <a:pPr eaLnBrk="1" hangingPunct="1">
              <a:spcBef>
                <a:spcPct val="0"/>
              </a:spcBef>
            </a:pPr>
            <a:r>
              <a:rPr lang="es-ES" b="1" smtClean="0">
                <a:solidFill>
                  <a:srgbClr val="000000"/>
                </a:solidFill>
                <a:ea typeface="Calibri" pitchFamily="34" charset="0"/>
                <a:cs typeface="Times New Roman" pitchFamily="18" charset="0"/>
              </a:rPr>
              <a:t>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Las barricadas se consideran un control de ingeniería.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Se construyen y se instalan para evitar físicamente la entrada en un peligro.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Las advertencias se pueden utilizar en conjunto con las barricadas, pero nunca en reemplazo de ellas.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Como control de ingeniería, las barricadas son un control confiable para separar a los empleados de un peligro, siempre que se instalen y se usen correctamente.</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El uso adecuado de las barricadas quiere decir que nunca se debe ingresar a un área con barricadas, a menos que tenga la autorización para hacerlo.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Hay dos tipos de barricadas en nuestras propiedades: provisorias y permanentes.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Que una barricada se considere provisoria o no depende del peligro.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Si el peligro es provisorio, como una abertura del suelo que se hizo para actividades de mantenimiento, entonces la barricada será provisoria.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En circunstancias en las que exista un peligro, como un espacio restringido, entonces se instalará una barricada permanente.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Las barricadas provisorias también se pueden utilizar hasta que se coloque una barricada permanente.</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6F8363C-4933-488A-807E-F56E5A9FE78B}" type="slidenum">
              <a:rPr lang="en-US" smtClean="0">
                <a:solidFill>
                  <a:srgbClr val="000000"/>
                </a:solidFill>
                <a:latin typeface="Calibri" pitchFamily="34" charset="0"/>
              </a:rPr>
              <a:pPr fontAlgn="base">
                <a:spcBef>
                  <a:spcPct val="0"/>
                </a:spcBef>
                <a:spcAft>
                  <a:spcPct val="0"/>
                </a:spcAft>
                <a:buSzPct val="100000"/>
                <a:defRPr/>
              </a:pPr>
              <a:t>24</a:t>
            </a:fld>
            <a:endParaRPr lang="en-US"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16</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Debido a la naturaleza de nuestras propiedades, los empleados pueden trabajar en un área en donde exista la posibilidad de un peligro de energía alta.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Los peligros de energía alta existen cuando las condiciones sean tales que es probable que ocurra una lesión grave o la muerte.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Algunos ejemplos de estos son: </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Orificios abiertos.</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Espacios restringidos.</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Zanjas abiertas.</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Operaciones de explosiones.</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Áreas de peligros altos (subestaciones).</a:t>
            </a:r>
          </a:p>
          <a:p>
            <a:pPr eaLnBrk="1" hangingPunct="1">
              <a:spcBef>
                <a:spcPct val="0"/>
              </a:spcBef>
            </a:pPr>
            <a:r>
              <a:rPr lang="es-ES" dirty="0" smtClean="0">
                <a:solidFill>
                  <a:srgbClr val="000000"/>
                </a:solidFill>
                <a:cs typeface="Calibri" pitchFamily="34" charset="0"/>
              </a:rPr>
              <a:t> </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9EF537B-DDF2-4D83-90A3-36C3266DE96E}" type="slidenum">
              <a:rPr lang="en-US" smtClean="0">
                <a:solidFill>
                  <a:srgbClr val="000000"/>
                </a:solidFill>
                <a:latin typeface="Calibri" pitchFamily="34" charset="0"/>
              </a:rPr>
              <a:pPr fontAlgn="base">
                <a:spcBef>
                  <a:spcPct val="0"/>
                </a:spcBef>
                <a:spcAft>
                  <a:spcPct val="0"/>
                </a:spcAft>
                <a:buSzPct val="100000"/>
                <a:defRPr/>
              </a:pPr>
              <a:t>25</a:t>
            </a:fld>
            <a:endParaRPr lang="en-US"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17-18</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 fundamental incluir un examen de la superficie sobre la cual se va a caminar.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Las aberturas en el piso existen por una cantidad de motivos, y pueden provocar lesiones que alteran la vida e incluso llevar a la muerte.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Estas aberturas se deben cubrir con los materiales apropiados para el peligro, o se deben colocar barricadas de forma tal que impidan desplazarse por el área.</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Las aberturas en la pared son igual de importantes que las aberturas en el suelo porque aún existe el potencial de una caída.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Consulte </a:t>
            </a:r>
            <a:r>
              <a:rPr lang="es-ES" dirty="0" err="1" smtClean="0">
                <a:solidFill>
                  <a:srgbClr val="000000"/>
                </a:solidFill>
                <a:latin typeface="Times New Roman" pitchFamily="18" charset="0"/>
                <a:ea typeface="Calibri" pitchFamily="34" charset="0"/>
                <a:cs typeface="Times New Roman" pitchFamily="18" charset="0"/>
              </a:rPr>
              <a:t>FCX</a:t>
            </a:r>
            <a:r>
              <a:rPr lang="es-ES" dirty="0" smtClean="0">
                <a:solidFill>
                  <a:srgbClr val="000000"/>
                </a:solidFill>
                <a:latin typeface="Times New Roman" pitchFamily="18" charset="0"/>
                <a:ea typeface="Calibri" pitchFamily="34" charset="0"/>
                <a:cs typeface="Times New Roman" pitchFamily="18" charset="0"/>
              </a:rPr>
              <a:t>-01 (Política de orificios abiertos) para obtener información sobre las expectativas, reglamentaciones y procedimientos al trabajar en un orificio abierto o cerca de uno.</a:t>
            </a:r>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65869DA-9648-415F-A8EE-EE15719F599D}" type="slidenum">
              <a:rPr lang="en-US" smtClean="0">
                <a:solidFill>
                  <a:srgbClr val="000000"/>
                </a:solidFill>
                <a:latin typeface="Calibri" pitchFamily="34" charset="0"/>
              </a:rPr>
              <a:pPr fontAlgn="base">
                <a:spcBef>
                  <a:spcPct val="0"/>
                </a:spcBef>
                <a:spcAft>
                  <a:spcPct val="0"/>
                </a:spcAft>
                <a:buSzPct val="100000"/>
                <a:defRPr/>
              </a:pPr>
              <a:t>26</a:t>
            </a:fld>
            <a:endParaRPr lang="en-US" smtClean="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18</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Si no está utilizando las advertencias estándar alrededor de la barricada, o si la barricada no es típica, la mejor práctica también implica incluir una etiqueta.  </a:t>
            </a:r>
          </a:p>
          <a:p>
            <a:pPr eaLnBrk="1" hangingPunct="1">
              <a:spcBef>
                <a:spcPct val="0"/>
              </a:spcBef>
            </a:pPr>
            <a:r>
              <a:rPr lang="es-ES" smtClean="0">
                <a:solidFill>
                  <a:srgbClr val="000000"/>
                </a:solidFill>
                <a:ea typeface="Calibri" pitchFamily="34" charset="0"/>
                <a:cs typeface="Times New Roman" pitchFamily="18" charset="0"/>
              </a:rPr>
              <a:t> </a:t>
            </a: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47D0D6CA-0BAC-44E5-8724-BE2F4ECD090C}" type="slidenum">
              <a:rPr lang="en-US" smtClean="0">
                <a:solidFill>
                  <a:srgbClr val="000000"/>
                </a:solidFill>
                <a:latin typeface="Calibri" pitchFamily="34" charset="0"/>
              </a:rPr>
              <a:pPr fontAlgn="base">
                <a:spcBef>
                  <a:spcPct val="0"/>
                </a:spcBef>
                <a:spcAft>
                  <a:spcPct val="0"/>
                </a:spcAft>
                <a:buSzPct val="100000"/>
                <a:defRPr/>
              </a:pPr>
              <a:t>27</a:t>
            </a:fld>
            <a:endParaRPr lang="en-US" smtClean="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ea typeface="Calibri" pitchFamily="34" charset="0"/>
                <a:cs typeface="Times New Roman" pitchFamily="18" charset="0"/>
              </a:rPr>
              <a:t>SG página 19</a:t>
            </a:r>
          </a:p>
          <a:p>
            <a:pPr eaLnBrk="1" hangingPunct="1">
              <a:spcBef>
                <a:spcPct val="0"/>
              </a:spcBef>
            </a:pPr>
            <a:r>
              <a:rPr lang="es-ES" b="1" dirty="0"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Los sistemas de rieles tendrán un descanso diseñado en su estructura para permitir el acceso, en general para rampas, escaleras fijas o escaleras.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Cualquier abertura deberá tener una puerta oscilante o cadena para evitar que los empleados pasen.  </a:t>
            </a:r>
          </a:p>
          <a:p>
            <a:pPr marL="742950" lvl="1" indent="-285750" eaLnBrk="1" hangingPunct="1">
              <a:lnSpc>
                <a:spcPct val="107000"/>
              </a:lnSpc>
              <a:spcBef>
                <a:spcPct val="0"/>
              </a:spcBef>
              <a:buFont typeface="Courier New" pitchFamily="49" charset="0"/>
              <a:buChar char="o"/>
            </a:pPr>
            <a:r>
              <a:rPr lang="es-ES" dirty="0" smtClean="0">
                <a:solidFill>
                  <a:srgbClr val="000000"/>
                </a:solidFill>
                <a:latin typeface="Times New Roman" pitchFamily="18" charset="0"/>
                <a:ea typeface="Calibri" pitchFamily="34" charset="0"/>
                <a:cs typeface="Times New Roman" pitchFamily="18" charset="0"/>
              </a:rPr>
              <a:t>Las puertas y cadenas son la forma aceptada de barricada para esta hipótesis.</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Cuando se utilicen puertas para un cambio en la altura del piso, se deben instalar de modo tal que la puerta gire hacia el empleado cuando la transición sea a un nivel inferior.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Esto requiere que el empleado se detenga, abra la puerta y proceda a través de la abertura a un ritmo más lento.  </a:t>
            </a:r>
          </a:p>
          <a:p>
            <a:pPr eaLnBrk="1" hangingPunct="1">
              <a:lnSpc>
                <a:spcPct val="107000"/>
              </a:lnSpc>
              <a:spcBef>
                <a:spcPct val="0"/>
              </a:spcBef>
              <a:buFont typeface="Symbol" pitchFamily="18" charset="2"/>
              <a:buChar char=""/>
            </a:pPr>
            <a:r>
              <a:rPr lang="es-ES" dirty="0" smtClean="0">
                <a:solidFill>
                  <a:srgbClr val="000000"/>
                </a:solidFill>
                <a:latin typeface="Times New Roman" pitchFamily="18" charset="0"/>
                <a:ea typeface="Calibri" pitchFamily="34" charset="0"/>
                <a:cs typeface="Times New Roman" pitchFamily="18" charset="0"/>
              </a:rPr>
              <a:t>Si la puerta se abre en la dirección del cambio de altura, existe la posibilidad de que el empleado se incline y se caiga.</a:t>
            </a:r>
          </a:p>
          <a:p>
            <a:pPr eaLnBrk="1" hangingPunct="1">
              <a:spcBef>
                <a:spcPct val="0"/>
              </a:spcBef>
            </a:pPr>
            <a:r>
              <a:rPr lang="es-ES" dirty="0" smtClean="0">
                <a:solidFill>
                  <a:srgbClr val="000000"/>
                </a:solidFill>
                <a:cs typeface="Calibri" pitchFamily="34" charset="0"/>
              </a:rPr>
              <a:t> </a:t>
            </a: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443F2B27-F871-4062-9D1C-5346CCC7B206}" type="slidenum">
              <a:rPr lang="en-US" smtClean="0">
                <a:solidFill>
                  <a:srgbClr val="000000"/>
                </a:solidFill>
                <a:latin typeface="Calibri" pitchFamily="34" charset="0"/>
              </a:rPr>
              <a:pPr fontAlgn="base">
                <a:spcBef>
                  <a:spcPct val="0"/>
                </a:spcBef>
                <a:spcAft>
                  <a:spcPct val="0"/>
                </a:spcAft>
                <a:buSzPct val="100000"/>
                <a:defRPr/>
              </a:pPr>
              <a:t>28</a:t>
            </a:fld>
            <a:endParaRPr lang="en-US" smtClean="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20</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Hay muchos tipos de barricadas que se utilizan para restringir el acceso a áreas peligrosas.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Varían según los sitios y las tareas.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Haga clic para obtener una lista de ejemplos de barricadas en la diapositiva.  Esta lista no es exhaustiva.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Las próximas cinco diapositivas son ejemplos de los elementos utilizados para armar barricadas.</a:t>
            </a:r>
          </a:p>
          <a:p>
            <a:pPr eaLnBrk="1" hangingPunct="1">
              <a:spcBef>
                <a:spcPct val="0"/>
              </a:spcBef>
            </a:pPr>
            <a:r>
              <a:rPr lang="es-ES" smtClean="0">
                <a:solidFill>
                  <a:srgbClr val="000000"/>
                </a:solidFill>
                <a:ea typeface="Calibri" pitchFamily="34" charset="0"/>
                <a:cs typeface="Times New Roman" pitchFamily="18" charset="0"/>
              </a:rPr>
              <a:t> </a:t>
            </a:r>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BB09145-036A-41C3-9496-0F98100DD03A}" type="slidenum">
              <a:rPr lang="en-US" smtClean="0">
                <a:solidFill>
                  <a:srgbClr val="000000"/>
                </a:solidFill>
                <a:latin typeface="Calibri" pitchFamily="34" charset="0"/>
              </a:rPr>
              <a:pPr fontAlgn="base">
                <a:spcBef>
                  <a:spcPct val="0"/>
                </a:spcBef>
                <a:spcAft>
                  <a:spcPct val="0"/>
                </a:spcAft>
                <a:buSzPct val="100000"/>
                <a:defRPr/>
              </a:pPr>
              <a:t>29</a:t>
            </a:fld>
            <a:endParaRPr lang="en-US" smtClean="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20</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Valla de cadena alrededor del perímetro.</a:t>
            </a:r>
          </a:p>
          <a:p>
            <a:pPr eaLnBrk="1" hangingPunct="1">
              <a:lnSpc>
                <a:spcPct val="107000"/>
              </a:lnSpc>
              <a:spcBef>
                <a:spcPct val="0"/>
              </a:spcBef>
              <a:spcAft>
                <a:spcPts val="800"/>
              </a:spcAft>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Pregunte si alguien utiliza esta barricada en su propiedad.  De ser así, ¿cómo se utiliza y para qué tipo de peligro?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4F18E8D-84EA-4E83-A610-BA86FFF0F244}" type="slidenum">
              <a:rPr lang="en-US" smtClean="0">
                <a:solidFill>
                  <a:srgbClr val="000000"/>
                </a:solidFill>
                <a:latin typeface="Calibri" pitchFamily="34" charset="0"/>
              </a:rPr>
              <a:pPr fontAlgn="base">
                <a:spcBef>
                  <a:spcPct val="0"/>
                </a:spcBef>
                <a:spcAft>
                  <a:spcPct val="0"/>
                </a:spcAft>
                <a:buSzPct val="100000"/>
                <a:defRPr/>
              </a:pPr>
              <a:t>30</a:t>
            </a:fld>
            <a:endParaRPr 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s-ES" b="1" smtClean="0">
                <a:solidFill>
                  <a:srgbClr val="000000"/>
                </a:solidFill>
              </a:rPr>
              <a:t>SG página i</a:t>
            </a:r>
          </a:p>
          <a:p>
            <a:pPr eaLnBrk="1" hangingPunct="1">
              <a:spcBef>
                <a:spcPts val="600"/>
              </a:spcBef>
            </a:pPr>
            <a:r>
              <a:rPr lang="es-ES" b="1" smtClean="0">
                <a:solidFill>
                  <a:srgbClr val="000000"/>
                </a:solidFill>
                <a:latin typeface="Times New Roman" pitchFamily="18" charset="0"/>
                <a:cs typeface="Times New Roman" pitchFamily="18" charset="0"/>
              </a:rPr>
              <a:t>Instrucción</a:t>
            </a:r>
          </a:p>
          <a:p>
            <a:pPr eaLnBrk="1" hangingPunct="1">
              <a:spcBef>
                <a:spcPct val="0"/>
              </a:spcBef>
              <a:buFontTx/>
              <a:buChar char="•"/>
            </a:pPr>
            <a:r>
              <a:rPr lang="es-ES" smtClean="0">
                <a:solidFill>
                  <a:srgbClr val="000000"/>
                </a:solidFill>
                <a:cs typeface="Times New Roman" pitchFamily="18" charset="0"/>
              </a:rPr>
              <a:t>Presente la SG como un recurso. </a:t>
            </a:r>
          </a:p>
          <a:p>
            <a:pPr eaLnBrk="1" hangingPunct="1">
              <a:spcBef>
                <a:spcPct val="0"/>
              </a:spcBef>
              <a:buFontTx/>
              <a:buChar char="•"/>
            </a:pPr>
            <a:r>
              <a:rPr lang="es-ES" smtClean="0">
                <a:solidFill>
                  <a:srgbClr val="000000"/>
                </a:solidFill>
                <a:cs typeface="Times New Roman" pitchFamily="18" charset="0"/>
              </a:rPr>
              <a:t>Lea o haga que un estudiante lea la cita de Richard Adkerson. Léala en voz alta. </a:t>
            </a:r>
          </a:p>
          <a:p>
            <a:pPr eaLnBrk="1" hangingPunct="1">
              <a:spcBef>
                <a:spcPct val="0"/>
              </a:spcBef>
              <a:buFontTx/>
              <a:buChar char="•"/>
            </a:pPr>
            <a:r>
              <a:rPr lang="es-ES" smtClean="0">
                <a:solidFill>
                  <a:srgbClr val="000000"/>
                </a:solidFill>
                <a:cs typeface="Times New Roman" pitchFamily="18" charset="0"/>
              </a:rPr>
              <a:t>Debatan en clase lo que quiere decir la cita. </a:t>
            </a:r>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7E7A762-2AFF-47B5-9BF8-5E9AE5C34159}" type="slidenum">
              <a:rPr lang="en-US" smtClean="0">
                <a:solidFill>
                  <a:srgbClr val="000000"/>
                </a:solidFill>
                <a:latin typeface="Calibri" pitchFamily="34" charset="0"/>
              </a:rPr>
              <a:pPr fontAlgn="base">
                <a:spcBef>
                  <a:spcPct val="0"/>
                </a:spcBef>
                <a:spcAft>
                  <a:spcPct val="0"/>
                </a:spcAft>
                <a:buSzPct val="100000"/>
                <a:defRPr/>
              </a:pPr>
              <a:t>4</a:t>
            </a:fld>
            <a:endParaRPr lang="en-US" smtClean="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20</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Valla de nieve en uso</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Pregunte si alguien utiliza esta barricada en su propiedad.  De ser así, ¿cómo se utiliza y para qué tipo de peligro?</a:t>
            </a:r>
            <a:r>
              <a:rPr lang="en-US" sz="1100" smtClean="0">
                <a:solidFill>
                  <a:srgbClr val="000000"/>
                </a:solidFill>
                <a:ea typeface="Calibri" pitchFamily="34" charset="0"/>
                <a:cs typeface="Times New Roman" pitchFamily="18" charset="0"/>
              </a:rPr>
              <a:t>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87997C50-3E48-4B3E-AF8D-7D6C7587BEEA}" type="slidenum">
              <a:rPr lang="en-US" smtClean="0">
                <a:solidFill>
                  <a:srgbClr val="000000"/>
                </a:solidFill>
                <a:latin typeface="Calibri" pitchFamily="34" charset="0"/>
              </a:rPr>
              <a:pPr fontAlgn="base">
                <a:spcBef>
                  <a:spcPct val="0"/>
                </a:spcBef>
                <a:spcAft>
                  <a:spcPct val="0"/>
                </a:spcAft>
                <a:buSzPct val="100000"/>
                <a:defRPr/>
              </a:pPr>
              <a:t>31</a:t>
            </a:fld>
            <a:endParaRPr lang="en-US" smtClean="0">
              <a:solidFill>
                <a:srgbClr val="000000"/>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20</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Un neumático de camión volquete utilizado para bloquear el acceso para vehículos más grandes.</a:t>
            </a:r>
          </a:p>
          <a:p>
            <a:pPr eaLnBrk="1" hangingPunct="1">
              <a:lnSpc>
                <a:spcPct val="107000"/>
              </a:lnSpc>
              <a:spcBef>
                <a:spcPct val="0"/>
              </a:spcBef>
              <a:spcAft>
                <a:spcPts val="800"/>
              </a:spcAft>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Pregunte si alguien utiliza esta barricada en su propiedad.  De ser así, ¿cómo se utiliza y para qué tipo de peligro?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88F0606-5DAB-4F8A-9D72-54BF02C46120}" type="slidenum">
              <a:rPr lang="en-US" smtClean="0">
                <a:solidFill>
                  <a:srgbClr val="000000"/>
                </a:solidFill>
                <a:latin typeface="Calibri" pitchFamily="34" charset="0"/>
              </a:rPr>
              <a:pPr fontAlgn="base">
                <a:spcBef>
                  <a:spcPct val="0"/>
                </a:spcBef>
                <a:spcAft>
                  <a:spcPct val="0"/>
                </a:spcAft>
                <a:buSzPct val="100000"/>
                <a:defRPr/>
              </a:pPr>
              <a:t>32</a:t>
            </a:fld>
            <a:endParaRPr lang="en-US" smtClean="0">
              <a:solidFill>
                <a:srgbClr val="000000"/>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20</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Un ejemplo de una barrera tipo New Jersey.</a:t>
            </a:r>
          </a:p>
          <a:p>
            <a:pPr eaLnBrk="1" hangingPunct="1">
              <a:lnSpc>
                <a:spcPct val="107000"/>
              </a:lnSpc>
              <a:spcBef>
                <a:spcPct val="0"/>
              </a:spcBef>
              <a:spcAft>
                <a:spcPts val="800"/>
              </a:spcAft>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Pregunte si alguien utiliza esta barricada en su propiedad.  De ser así, ¿cómo se utiliza y para qué tipo de peligro?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84EE78CD-4D87-4E57-8578-282ECFDD6683}" type="slidenum">
              <a:rPr lang="en-US" smtClean="0">
                <a:solidFill>
                  <a:srgbClr val="000000"/>
                </a:solidFill>
                <a:latin typeface="Calibri" pitchFamily="34" charset="0"/>
              </a:rPr>
              <a:pPr fontAlgn="base">
                <a:spcBef>
                  <a:spcPct val="0"/>
                </a:spcBef>
                <a:spcAft>
                  <a:spcPct val="0"/>
                </a:spcAft>
                <a:buSzPct val="100000"/>
                <a:defRPr/>
              </a:pPr>
              <a:t>33</a:t>
            </a:fld>
            <a:endParaRPr lang="en-US" smtClean="0">
              <a:solidFill>
                <a:srgbClr val="000000"/>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20</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Una berma como una barricada en el camino.</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Pregunte si alguien utiliza esta barricada en su propiedad.  De ser así, ¿cómo se utiliza y para qué tipo de peligro?</a:t>
            </a:r>
            <a:r>
              <a:rPr lang="en-US" sz="1100" smtClean="0">
                <a:solidFill>
                  <a:srgbClr val="000000"/>
                </a:solidFill>
                <a:ea typeface="Calibri" pitchFamily="34" charset="0"/>
                <a:cs typeface="Times New Roman" pitchFamily="18" charset="0"/>
              </a:rPr>
              <a:t>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EAD47DB-180B-4C88-9EFA-DDBBB3A71BB4}" type="slidenum">
              <a:rPr lang="en-US" smtClean="0">
                <a:solidFill>
                  <a:srgbClr val="000000"/>
                </a:solidFill>
                <a:latin typeface="Calibri" pitchFamily="34" charset="0"/>
              </a:rPr>
              <a:pPr fontAlgn="base">
                <a:spcBef>
                  <a:spcPct val="0"/>
                </a:spcBef>
                <a:spcAft>
                  <a:spcPct val="0"/>
                </a:spcAft>
                <a:buSzPct val="100000"/>
                <a:defRPr/>
              </a:pPr>
              <a:t>34</a:t>
            </a:fld>
            <a:endParaRPr lang="en-US" smtClean="0">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21</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Haga que la clase lea en silencio o pida a un estudiante que lo lea en voz alta.</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Analice en clase por qué ocurrió esta fatalidad.</a:t>
            </a:r>
          </a:p>
          <a:p>
            <a:pPr marL="800100" lvl="1" indent="-342900" eaLnBrk="1" hangingPunct="1">
              <a:lnSpc>
                <a:spcPct val="107000"/>
              </a:lnSpc>
              <a:spcBef>
                <a:spcPct val="0"/>
              </a:spcBef>
              <a:buFont typeface="Symbol" pitchFamily="18" charset="2"/>
              <a:buChar char=""/>
            </a:pPr>
            <a:r>
              <a:rPr lang="es-ES" sz="1100" smtClean="0">
                <a:solidFill>
                  <a:srgbClr val="000000"/>
                </a:solidFill>
                <a:latin typeface="Times New Roman" pitchFamily="18" charset="0"/>
                <a:ea typeface="Calibri" pitchFamily="34" charset="0"/>
                <a:cs typeface="Times New Roman" pitchFamily="18" charset="0"/>
              </a:rPr>
              <a:t>El operador no estaba utilizando una protección para caídas.</a:t>
            </a:r>
          </a:p>
          <a:p>
            <a:pPr marL="800100" lvl="1" indent="-342900" eaLnBrk="1" hangingPunct="1">
              <a:lnSpc>
                <a:spcPct val="107000"/>
              </a:lnSpc>
              <a:spcBef>
                <a:spcPct val="0"/>
              </a:spcBef>
              <a:buFont typeface="Symbol" pitchFamily="18" charset="2"/>
              <a:buChar char=""/>
            </a:pPr>
            <a:r>
              <a:rPr lang="es-ES" sz="1100" smtClean="0">
                <a:solidFill>
                  <a:srgbClr val="000000"/>
                </a:solidFill>
                <a:latin typeface="Times New Roman" pitchFamily="18" charset="0"/>
                <a:ea typeface="Calibri" pitchFamily="34" charset="0"/>
                <a:cs typeface="Times New Roman" pitchFamily="18" charset="0"/>
              </a:rPr>
              <a:t>Las barricadas no estaban en su lugar.</a:t>
            </a:r>
          </a:p>
          <a:p>
            <a:pPr marL="800100" lvl="1" indent="-342900" eaLnBrk="1" hangingPunct="1">
              <a:lnSpc>
                <a:spcPct val="107000"/>
              </a:lnSpc>
              <a:spcBef>
                <a:spcPct val="0"/>
              </a:spcBef>
              <a:buFont typeface="Symbol" pitchFamily="18" charset="2"/>
              <a:buChar char=""/>
            </a:pPr>
            <a:endParaRPr lang="es-ES" sz="1100" smtClean="0">
              <a:solidFill>
                <a:srgbClr val="000000"/>
              </a:solidFill>
              <a:latin typeface="Times New Roman" pitchFamily="18" charset="0"/>
              <a:ea typeface="Calibri" pitchFamily="34" charset="0"/>
              <a:cs typeface="Times New Roman" pitchFamily="18" charset="0"/>
            </a:endParaRPr>
          </a:p>
          <a:p>
            <a:pPr eaLnBrk="1" hangingPunct="1">
              <a:spcBef>
                <a:spcPct val="0"/>
              </a:spcBef>
            </a:pPr>
            <a:r>
              <a:rPr lang="es-ES" smtClean="0">
                <a:solidFill>
                  <a:srgbClr val="000000"/>
                </a:solidFill>
                <a:cs typeface="Calibri" pitchFamily="34" charset="0"/>
              </a:rPr>
              <a:t> </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61FB524-2B1E-4FB5-9153-79F2DB0E288C}" type="slidenum">
              <a:rPr lang="en-US" smtClean="0">
                <a:solidFill>
                  <a:srgbClr val="000000"/>
                </a:solidFill>
                <a:latin typeface="Calibri" pitchFamily="34" charset="0"/>
              </a:rPr>
              <a:pPr fontAlgn="base">
                <a:spcBef>
                  <a:spcPct val="0"/>
                </a:spcBef>
                <a:spcAft>
                  <a:spcPct val="0"/>
                </a:spcAft>
                <a:buSzPct val="100000"/>
                <a:defRPr/>
              </a:pPr>
              <a:t>35</a:t>
            </a:fld>
            <a:endParaRPr lang="en-US" smtClean="0">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22</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spcBef>
                <a:spcPts val="600"/>
              </a:spcBef>
              <a:buFontTx/>
              <a:buChar char="•"/>
            </a:pPr>
            <a:r>
              <a:rPr lang="es-ES" smtClean="0">
                <a:solidFill>
                  <a:srgbClr val="000000"/>
                </a:solidFill>
                <a:latin typeface="Times New Roman" pitchFamily="18" charset="0"/>
                <a:ea typeface="Calibri" pitchFamily="34" charset="0"/>
                <a:cs typeface="Times New Roman" pitchFamily="18" charset="0"/>
              </a:rPr>
              <a:t>Cualquier superficie de trabajo en donde exista un peligro de caída debe contar con un sistema de rieles.  Los rieles se deben instalar en cualquier lateral abierto, y en general constan de un pasamanos, un riel medio y un rodapié.  Las modificaciones a los rieles existen cuando se tiene que dar acceso para una rampa, escalera fija o escalera.  </a:t>
            </a:r>
          </a:p>
          <a:p>
            <a:pPr eaLnBrk="1" hangingPunct="1">
              <a:spcBef>
                <a:spcPct val="0"/>
              </a:spcBef>
              <a:spcAft>
                <a:spcPts val="600"/>
              </a:spcAft>
              <a:buFontTx/>
              <a:buChar char="•"/>
            </a:pPr>
            <a:r>
              <a:rPr lang="es-ES" smtClean="0">
                <a:solidFill>
                  <a:srgbClr val="000000"/>
                </a:solidFill>
                <a:latin typeface="Times New Roman" pitchFamily="18" charset="0"/>
                <a:ea typeface="Calibri" pitchFamily="34" charset="0"/>
                <a:cs typeface="Times New Roman" pitchFamily="18" charset="0"/>
              </a:rPr>
              <a:t>Determinadas instancias dictan la necesidad de rodapiés.  Los rodapiés se colocan para proteger el área abierta debajo de materiales o herramientas que puedan caer desde el nivel más bajo.  Los rodapiés se deben incluir en cualquier superficie de trabajo o plataforma, si debajo de la plataforma de trabajo existe la posibilidad de: </a:t>
            </a:r>
          </a:p>
          <a:p>
            <a:pPr marL="800100" lvl="1" indent="-342900" eaLnBrk="1" hangingPunct="1">
              <a:spcBef>
                <a:spcPts val="60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tránsito de peatones.			         </a:t>
            </a:r>
          </a:p>
          <a:p>
            <a:pPr marL="800100" lvl="1" indent="-342900" eaLnBrk="1" hangingPunct="1">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maquinaria en movimiento.						</a:t>
            </a:r>
          </a:p>
          <a:p>
            <a:pPr marL="800100" lvl="1" indent="-342900" eaLnBrk="1" hangingPunct="1">
              <a:spcBef>
                <a:spcPct val="0"/>
              </a:spcBef>
              <a:spcAft>
                <a:spcPts val="600"/>
              </a:spcAft>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peligros para el equipo por objetivos que se caigan.	 </a:t>
            </a:r>
          </a:p>
          <a:p>
            <a:pPr eaLnBrk="1" hangingPunct="1">
              <a:spcBef>
                <a:spcPct val="0"/>
              </a:spcBef>
              <a:buFontTx/>
              <a:buChar char="•"/>
            </a:pPr>
            <a:r>
              <a:rPr lang="es-ES" smtClean="0">
                <a:solidFill>
                  <a:srgbClr val="000000"/>
                </a:solidFill>
                <a:latin typeface="Times New Roman" pitchFamily="18" charset="0"/>
                <a:ea typeface="Calibri" pitchFamily="34" charset="0"/>
                <a:cs typeface="Times New Roman" pitchFamily="18" charset="0"/>
              </a:rPr>
              <a:t>En estas mismas instancias, los empleados deben estar al tanto de lo que está ocurriendo encima de ellos.  Si hay una posibilidad de que haya empleados que realicen el trabajo arriba y pongan en peligro a aquellos en el nivel inferior tirando materiales, entonces se requieren las advertencias o barricadas apropiadas. </a:t>
            </a:r>
          </a:p>
          <a:p>
            <a:pPr eaLnBrk="1" hangingPunct="1">
              <a:spcBef>
                <a:spcPct val="0"/>
              </a:spcBef>
            </a:pPr>
            <a:r>
              <a:rPr lang="es-ES" smtClean="0">
                <a:solidFill>
                  <a:srgbClr val="000000"/>
                </a:solidFill>
                <a:latin typeface="Times New Roman" pitchFamily="18" charset="0"/>
                <a:cs typeface="Calibri" pitchFamily="34" charset="0"/>
              </a:rPr>
              <a:t> </a:t>
            </a:r>
          </a:p>
          <a:p>
            <a:pPr eaLnBrk="1" hangingPunct="1">
              <a:spcBef>
                <a:spcPct val="0"/>
              </a:spcBef>
              <a:spcAft>
                <a:spcPts val="600"/>
              </a:spcAft>
            </a:pPr>
            <a:r>
              <a:rPr lang="es-ES" b="1" smtClean="0">
                <a:solidFill>
                  <a:srgbClr val="000000"/>
                </a:solidFill>
                <a:latin typeface="Times New Roman" pitchFamily="18" charset="0"/>
                <a:cs typeface="Calibri" pitchFamily="34" charset="0"/>
              </a:rPr>
              <a:t>Nota:</a:t>
            </a:r>
            <a:r>
              <a:rPr lang="es-ES" smtClean="0">
                <a:solidFill>
                  <a:srgbClr val="000000"/>
                </a:solidFill>
                <a:latin typeface="Times New Roman" pitchFamily="18" charset="0"/>
                <a:cs typeface="Calibri" pitchFamily="34" charset="0"/>
              </a:rPr>
              <a:t>  Según la Política de trabajo en las alturas de Freeport-McMoRan (FCX-02), los sistemas de rieles instalados alrededor de los peligros de caída deben cumplir con criterios específicos.</a:t>
            </a:r>
          </a:p>
          <a:p>
            <a:pPr eaLnBrk="1" hangingPunct="1">
              <a:spcBef>
                <a:spcPct val="0"/>
              </a:spcBef>
              <a:buFontTx/>
              <a:buChar char="•"/>
            </a:pPr>
            <a:r>
              <a:rPr lang="es-ES" smtClean="0">
                <a:solidFill>
                  <a:srgbClr val="000000"/>
                </a:solidFill>
                <a:cs typeface="Calibri" pitchFamily="34" charset="0"/>
              </a:rPr>
              <a:t>39”-45” (0,99 – 1,14 metros) desde la plataforma de trabajo </a:t>
            </a:r>
          </a:p>
          <a:p>
            <a:pPr eaLnBrk="1" hangingPunct="1">
              <a:spcBef>
                <a:spcPct val="0"/>
              </a:spcBef>
              <a:buFontTx/>
              <a:buChar char="•"/>
            </a:pPr>
            <a:r>
              <a:rPr lang="es-ES" smtClean="0">
                <a:solidFill>
                  <a:srgbClr val="000000"/>
                </a:solidFill>
                <a:cs typeface="Calibri" pitchFamily="34" charset="0"/>
              </a:rPr>
              <a:t>Incluye un riel medio que está en el medio entre el riel superior y el suelo.</a:t>
            </a:r>
          </a:p>
          <a:p>
            <a:pPr eaLnBrk="1" hangingPunct="1">
              <a:spcBef>
                <a:spcPct val="0"/>
              </a:spcBef>
              <a:buFontTx/>
              <a:buChar char="•"/>
            </a:pPr>
            <a:r>
              <a:rPr lang="es-ES" smtClean="0">
                <a:solidFill>
                  <a:srgbClr val="000000"/>
                </a:solidFill>
                <a:cs typeface="Calibri" pitchFamily="34" charset="0"/>
              </a:rPr>
              <a:t>El riel superior debe poder soportar 200 libras (90 kg) de fuerza</a:t>
            </a:r>
          </a:p>
          <a:p>
            <a:pPr eaLnBrk="1" hangingPunct="1">
              <a:spcBef>
                <a:spcPct val="0"/>
              </a:spcBef>
              <a:buFontTx/>
              <a:buChar char="•"/>
            </a:pPr>
            <a:r>
              <a:rPr lang="es-ES" smtClean="0">
                <a:solidFill>
                  <a:srgbClr val="000000"/>
                </a:solidFill>
                <a:cs typeface="Calibri" pitchFamily="34" charset="0"/>
              </a:rPr>
              <a:t>Incluye un rodapié en todos los laterales expuestos, 4' (0,1 metros) nominal)</a:t>
            </a:r>
          </a:p>
          <a:p>
            <a:pPr eaLnBrk="1" hangingPunct="1">
              <a:spcBef>
                <a:spcPct val="0"/>
              </a:spcBef>
            </a:pPr>
            <a:r>
              <a:rPr lang="es-ES" smtClean="0">
                <a:solidFill>
                  <a:srgbClr val="000000"/>
                </a:solidFill>
                <a:cs typeface="Calibri" pitchFamily="34" charset="0"/>
              </a:rPr>
              <a:t> </a:t>
            </a: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EA3F65B-B5F5-4F77-AFDD-34F1F68D6841}" type="slidenum">
              <a:rPr lang="en-US" smtClean="0">
                <a:solidFill>
                  <a:srgbClr val="000000"/>
                </a:solidFill>
                <a:latin typeface="Calibri" pitchFamily="34" charset="0"/>
              </a:rPr>
              <a:pPr fontAlgn="base">
                <a:spcBef>
                  <a:spcPct val="0"/>
                </a:spcBef>
                <a:spcAft>
                  <a:spcPct val="0"/>
                </a:spcAft>
                <a:buSzPct val="100000"/>
                <a:defRPr/>
              </a:pPr>
              <a:t>36</a:t>
            </a:fld>
            <a:endParaRPr lang="en-US" smtClean="0">
              <a:solidFill>
                <a:srgbClr val="000000"/>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22</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 efectividad de la barricada depende de muchos factores.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Analice cómo cada factor afecta la barricada o la selección de la barricada.</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Comprender cómo la construcción, la configuración y la efectividad se relacionan es fundamental para elegir qué barricada se debe implementar.  </a:t>
            </a:r>
          </a:p>
          <a:p>
            <a:pPr eaLnBrk="1" hangingPunct="1">
              <a:spcBef>
                <a:spcPct val="0"/>
              </a:spcBef>
            </a:pPr>
            <a:r>
              <a:rPr lang="es-ES" smtClean="0">
                <a:solidFill>
                  <a:srgbClr val="000000"/>
                </a:solidFill>
                <a:ea typeface="Calibri" pitchFamily="34" charset="0"/>
                <a:cs typeface="Times New Roman" pitchFamily="18" charset="0"/>
              </a:rPr>
              <a:t> </a:t>
            </a:r>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734F19A-F875-451A-A80F-CF73DD5A6E4B}" type="slidenum">
              <a:rPr lang="en-US" smtClean="0">
                <a:solidFill>
                  <a:srgbClr val="000000"/>
                </a:solidFill>
                <a:latin typeface="Calibri" pitchFamily="34" charset="0"/>
              </a:rPr>
              <a:pPr fontAlgn="base">
                <a:spcBef>
                  <a:spcPct val="0"/>
                </a:spcBef>
                <a:spcAft>
                  <a:spcPct val="0"/>
                </a:spcAft>
                <a:buSzPct val="100000"/>
                <a:defRPr/>
              </a:pPr>
              <a:t>37</a:t>
            </a:fld>
            <a:endParaRPr lang="en-US" smtClean="0">
              <a:solidFill>
                <a:srgbClr val="000000"/>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22-23</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Pida a la clase algunos ejemplos de barricadas ineficaces.</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Por ejemplo, un neumático de camión volquete no se debe colocar junto a un orificio abierto y una barrera tipo New Jersey no se debe utilizar en un camino de acceso.</a:t>
            </a:r>
          </a:p>
          <a:p>
            <a:pPr marL="800100" lvl="1" indent="-342900" eaLnBrk="1" hangingPunct="1">
              <a:lnSpc>
                <a:spcPct val="107000"/>
              </a:lnSpc>
              <a:spcBef>
                <a:spcPct val="0"/>
              </a:spcBef>
              <a:buFont typeface="Symbol" pitchFamily="18" charset="2"/>
              <a:buChar char=""/>
            </a:pPr>
            <a:endParaRPr lang="es-ES" smtClean="0">
              <a:solidFill>
                <a:srgbClr val="000000"/>
              </a:solidFill>
              <a:latin typeface="Times New Roman" pitchFamily="18" charset="0"/>
              <a:ea typeface="Calibri" pitchFamily="34" charset="0"/>
              <a:cs typeface="Times New Roman" pitchFamily="18" charset="0"/>
            </a:endParaRPr>
          </a:p>
          <a:p>
            <a:pPr eaLnBrk="1" hangingPunct="1">
              <a:spcBef>
                <a:spcPct val="0"/>
              </a:spcBef>
            </a:pPr>
            <a:r>
              <a:rPr lang="es-ES" smtClean="0">
                <a:solidFill>
                  <a:srgbClr val="000000"/>
                </a:solidFill>
                <a:cs typeface="Calibri" pitchFamily="34" charset="0"/>
              </a:rPr>
              <a:t> </a:t>
            </a:r>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20C0977-68F7-4DBF-971E-5B68F7FEC6D3}" type="slidenum">
              <a:rPr lang="en-US" smtClean="0">
                <a:solidFill>
                  <a:srgbClr val="000000"/>
                </a:solidFill>
                <a:latin typeface="Calibri" pitchFamily="34" charset="0"/>
              </a:rPr>
              <a:pPr fontAlgn="base">
                <a:spcBef>
                  <a:spcPct val="0"/>
                </a:spcBef>
                <a:spcAft>
                  <a:spcPct val="0"/>
                </a:spcAft>
                <a:buSzPct val="100000"/>
                <a:defRPr/>
              </a:pPr>
              <a:t>38</a:t>
            </a:fld>
            <a:endParaRPr lang="en-US" smtClean="0">
              <a:solidFill>
                <a:srgbClr val="000000"/>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Tiempo</a:t>
            </a:r>
          </a:p>
          <a:p>
            <a:pPr eaLnBrk="1" hangingPunct="1">
              <a:spcBef>
                <a:spcPct val="0"/>
              </a:spcBef>
            </a:pPr>
            <a:r>
              <a:rPr lang="es-ES" smtClean="0">
                <a:solidFill>
                  <a:srgbClr val="000000"/>
                </a:solidFill>
                <a:ea typeface="Calibri" pitchFamily="34" charset="0"/>
                <a:cs typeface="Times New Roman" pitchFamily="18" charset="0"/>
              </a:rPr>
              <a:t>Aproximadamente 10 minutos</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Materiales</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Planilla en la SG (páginas 24-25)</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Bolígrafos, lápices</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Objetivo</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Esta actividad les da a los estudiantes la oportunidad de probar su conocimiento analizando hipótesis y seleccionando la barricada correcta para el peligro.</a:t>
            </a:r>
          </a:p>
          <a:p>
            <a:pPr eaLnBrk="1" hangingPunct="1">
              <a:spcBef>
                <a:spcPct val="0"/>
              </a:spcBef>
            </a:pPr>
            <a:r>
              <a:rPr lang="es-ES" smtClean="0">
                <a:solidFill>
                  <a:srgbClr val="000000"/>
                </a:solidFill>
                <a:ea typeface="Calibri" pitchFamily="34" charset="0"/>
                <a:cs typeface="Times New Roman" pitchFamily="18" charset="0"/>
              </a:rPr>
              <a:t> </a:t>
            </a:r>
          </a:p>
          <a:p>
            <a:pPr eaLnBrk="1" hangingPunct="1">
              <a:spcBef>
                <a:spcPct val="0"/>
              </a:spcBef>
            </a:pPr>
            <a:r>
              <a:rPr lang="es-ES" b="1" smtClean="0">
                <a:solidFill>
                  <a:srgbClr val="000000"/>
                </a:solidFill>
                <a:ea typeface="Calibri" pitchFamily="34" charset="0"/>
                <a:cs typeface="Times New Roman" pitchFamily="18" charset="0"/>
              </a:rPr>
              <a:t>Instrucción</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Divida a la clase en grupos pequeños.  Según el tamaño de la clase, esto podría ser pares o grupos de 3-4.</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Ordene a los grupos que revisen las preguntas y determinen cuáles son las mejores barricadas para utilizar.  Luego deberán explicar su elección.</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Dé a los grupos 5 minutos para que completen la planilla.</a:t>
            </a:r>
          </a:p>
          <a:p>
            <a:pPr eaLnBrk="1" hangingPunct="1">
              <a:lnSpc>
                <a:spcPct val="107000"/>
              </a:lnSpc>
              <a:spcBef>
                <a:spcPct val="0"/>
              </a:spcBef>
              <a:buFont typeface="Calibri Light" pitchFamily="34" charset="0"/>
              <a:buAutoNum type="arabicPeriod"/>
            </a:pPr>
            <a:r>
              <a:rPr lang="es-ES" smtClean="0">
                <a:solidFill>
                  <a:srgbClr val="000000"/>
                </a:solidFill>
                <a:latin typeface="Times New Roman" pitchFamily="18" charset="0"/>
                <a:ea typeface="Calibri" pitchFamily="34" charset="0"/>
                <a:cs typeface="Times New Roman" pitchFamily="18" charset="0"/>
              </a:rPr>
              <a:t>Analice las respuestas con la clase.</a:t>
            </a:r>
          </a:p>
          <a:p>
            <a:pPr eaLnBrk="1" hangingPunct="1">
              <a:spcBef>
                <a:spcPct val="0"/>
              </a:spcBef>
            </a:pPr>
            <a:endParaRPr lang="es-ES" smtClean="0">
              <a:solidFill>
                <a:srgbClr val="000000"/>
              </a:solidFill>
              <a:latin typeface="Times New Roman" pitchFamily="18" charset="0"/>
              <a:ea typeface="Calibri" pitchFamily="34" charset="0"/>
              <a:cs typeface="Times New Roman" pitchFamily="18" charset="0"/>
            </a:endParaRPr>
          </a:p>
          <a:p>
            <a:pPr eaLnBrk="1" hangingPunct="1">
              <a:spcBef>
                <a:spcPct val="0"/>
              </a:spcBef>
            </a:pPr>
            <a:r>
              <a:rPr lang="es-ES" b="1" smtClean="0">
                <a:solidFill>
                  <a:srgbClr val="000000"/>
                </a:solidFill>
                <a:cs typeface="Calibri" pitchFamily="34" charset="0"/>
              </a:rPr>
              <a:t>Respuestas propuestas</a:t>
            </a:r>
          </a:p>
          <a:p>
            <a:pPr eaLnBrk="1" hangingPunct="1">
              <a:spcBef>
                <a:spcPct val="0"/>
              </a:spcBef>
            </a:pPr>
            <a:r>
              <a:rPr lang="es-ES" smtClean="0">
                <a:solidFill>
                  <a:srgbClr val="000000"/>
                </a:solidFill>
                <a:cs typeface="Calibri" pitchFamily="34" charset="0"/>
              </a:rPr>
              <a:t>Hipótesis 1</a:t>
            </a:r>
          </a:p>
          <a:p>
            <a:pPr lvl="1" eaLnBrk="1" hangingPunct="1">
              <a:spcBef>
                <a:spcPct val="0"/>
              </a:spcBef>
            </a:pPr>
            <a:r>
              <a:rPr lang="es-ES" smtClean="0">
                <a:solidFill>
                  <a:srgbClr val="000000"/>
                </a:solidFill>
                <a:cs typeface="Calibri" pitchFamily="34" charset="0"/>
              </a:rPr>
              <a:t>Berma</a:t>
            </a:r>
          </a:p>
          <a:p>
            <a:pPr lvl="1" eaLnBrk="1" hangingPunct="1">
              <a:spcBef>
                <a:spcPct val="0"/>
              </a:spcBef>
            </a:pPr>
            <a:r>
              <a:rPr lang="es-ES" smtClean="0">
                <a:solidFill>
                  <a:srgbClr val="000000"/>
                </a:solidFill>
                <a:cs typeface="Calibri" pitchFamily="34" charset="0"/>
              </a:rPr>
              <a:t>Esta es la única barricada que puede actuar como una solución de largo plazo hasta que la línea eléctrica se pueda reparar o reemplazar.</a:t>
            </a:r>
          </a:p>
          <a:p>
            <a:pPr eaLnBrk="1" hangingPunct="1">
              <a:spcBef>
                <a:spcPct val="0"/>
              </a:spcBef>
            </a:pPr>
            <a:r>
              <a:rPr lang="es-ES" smtClean="0">
                <a:solidFill>
                  <a:srgbClr val="000000"/>
                </a:solidFill>
                <a:cs typeface="Calibri" pitchFamily="34" charset="0"/>
              </a:rPr>
              <a:t>Hipótesis 2</a:t>
            </a:r>
          </a:p>
          <a:p>
            <a:pPr lvl="1" eaLnBrk="1" hangingPunct="1">
              <a:spcBef>
                <a:spcPct val="0"/>
              </a:spcBef>
            </a:pPr>
            <a:r>
              <a:rPr lang="es-ES" smtClean="0">
                <a:solidFill>
                  <a:srgbClr val="000000"/>
                </a:solidFill>
                <a:cs typeface="Calibri" pitchFamily="34" charset="0"/>
              </a:rPr>
              <a:t>Barrera tipo New Jersey, berma</a:t>
            </a:r>
          </a:p>
          <a:p>
            <a:pPr lvl="1" eaLnBrk="1" hangingPunct="1">
              <a:spcBef>
                <a:spcPct val="0"/>
              </a:spcBef>
            </a:pPr>
            <a:r>
              <a:rPr lang="es-ES" smtClean="0">
                <a:solidFill>
                  <a:srgbClr val="000000"/>
                </a:solidFill>
                <a:cs typeface="Calibri" pitchFamily="34" charset="0"/>
              </a:rPr>
              <a:t>Los cables de acero y sistemas de rieles no son barricadas apropiadas para rampas y tránsito de vehículos.</a:t>
            </a:r>
          </a:p>
          <a:p>
            <a:pPr eaLnBrk="1" hangingPunct="1">
              <a:spcBef>
                <a:spcPct val="0"/>
              </a:spcBef>
            </a:pPr>
            <a:r>
              <a:rPr lang="es-ES" smtClean="0">
                <a:solidFill>
                  <a:srgbClr val="000000"/>
                </a:solidFill>
                <a:cs typeface="Calibri" pitchFamily="34" charset="0"/>
              </a:rPr>
              <a:t>Hipótesis 3</a:t>
            </a:r>
          </a:p>
          <a:p>
            <a:pPr lvl="1" eaLnBrk="1" hangingPunct="1">
              <a:spcBef>
                <a:spcPct val="0"/>
              </a:spcBef>
            </a:pPr>
            <a:r>
              <a:rPr lang="es-ES" smtClean="0">
                <a:solidFill>
                  <a:srgbClr val="000000"/>
                </a:solidFill>
                <a:cs typeface="Calibri" pitchFamily="34" charset="0"/>
              </a:rPr>
              <a:t>Letrero con marco en A, bermas</a:t>
            </a:r>
          </a:p>
          <a:p>
            <a:pPr lvl="1" eaLnBrk="1" hangingPunct="1">
              <a:spcBef>
                <a:spcPct val="0"/>
              </a:spcBef>
            </a:pPr>
            <a:r>
              <a:rPr lang="es-ES" smtClean="0">
                <a:solidFill>
                  <a:srgbClr val="000000"/>
                </a:solidFill>
                <a:cs typeface="Calibri" pitchFamily="34" charset="0"/>
              </a:rPr>
              <a:t>Los trabajos de excavación generalmente resultan en una zanja de cierta profundidad.  Estas barricadas evitarán que los empleados se caigan.</a:t>
            </a:r>
          </a:p>
          <a:p>
            <a:pPr lvl="1" eaLnBrk="1" hangingPunct="1">
              <a:spcBef>
                <a:spcPct val="0"/>
              </a:spcBef>
            </a:pPr>
            <a:r>
              <a:rPr lang="es-ES" smtClean="0">
                <a:solidFill>
                  <a:srgbClr val="000000"/>
                </a:solidFill>
                <a:cs typeface="Calibri" pitchFamily="34" charset="0"/>
              </a:rPr>
              <a:t>Los sitios en general no construirán rejas de cadenas para un trabajo de excavación (tiempo, material, etc.).  Los camiones deben estar accesibles así que no se pueden colocar como una barrera para un trabajo de largo plazo.  Los conos solos no son suficientes debido a su tamaño.</a:t>
            </a:r>
          </a:p>
          <a:p>
            <a:pPr eaLnBrk="1" hangingPunct="1">
              <a:spcBef>
                <a:spcPct val="0"/>
              </a:spcBef>
            </a:pPr>
            <a:r>
              <a:rPr lang="es-ES" smtClean="0">
                <a:solidFill>
                  <a:srgbClr val="000000"/>
                </a:solidFill>
                <a:cs typeface="Calibri" pitchFamily="34" charset="0"/>
              </a:rPr>
              <a:t>Hipótesis 4</a:t>
            </a:r>
          </a:p>
          <a:p>
            <a:pPr lvl="1" eaLnBrk="1" hangingPunct="1">
              <a:spcBef>
                <a:spcPct val="0"/>
              </a:spcBef>
            </a:pPr>
            <a:r>
              <a:rPr lang="es-ES" smtClean="0">
                <a:solidFill>
                  <a:srgbClr val="000000"/>
                </a:solidFill>
                <a:cs typeface="Calibri" pitchFamily="34" charset="0"/>
              </a:rPr>
              <a:t>Berma, camión</a:t>
            </a:r>
          </a:p>
          <a:p>
            <a:pPr lvl="1" eaLnBrk="1" hangingPunct="1">
              <a:spcBef>
                <a:spcPct val="0"/>
              </a:spcBef>
            </a:pPr>
            <a:r>
              <a:rPr lang="es-ES" smtClean="0">
                <a:solidFill>
                  <a:srgbClr val="000000"/>
                </a:solidFill>
                <a:cs typeface="Calibri" pitchFamily="34" charset="0"/>
              </a:rPr>
              <a:t>El camión está más accesible en el momento del peligro hasta que se pueda construir una berma, o el mantenimiento se puede realizar en el camino.</a:t>
            </a:r>
          </a:p>
          <a:p>
            <a:pPr eaLnBrk="1" hangingPunct="1">
              <a:spcBef>
                <a:spcPct val="0"/>
              </a:spcBef>
            </a:pPr>
            <a:r>
              <a:rPr lang="es-ES" smtClean="0">
                <a:solidFill>
                  <a:srgbClr val="000000"/>
                </a:solidFill>
                <a:cs typeface="Calibri" pitchFamily="34" charset="0"/>
              </a:rPr>
              <a:t>Hipótesis 5</a:t>
            </a:r>
          </a:p>
          <a:p>
            <a:pPr lvl="1" eaLnBrk="1" hangingPunct="1">
              <a:spcBef>
                <a:spcPct val="0"/>
              </a:spcBef>
            </a:pPr>
            <a:r>
              <a:rPr lang="es-ES" smtClean="0">
                <a:solidFill>
                  <a:srgbClr val="000000"/>
                </a:solidFill>
                <a:cs typeface="Calibri" pitchFamily="34" charset="0"/>
              </a:rPr>
              <a:t>Sistema de rieles, andamios</a:t>
            </a:r>
          </a:p>
          <a:p>
            <a:pPr lvl="1" eaLnBrk="1" hangingPunct="1">
              <a:spcBef>
                <a:spcPct val="0"/>
              </a:spcBef>
            </a:pPr>
            <a:r>
              <a:rPr lang="es-ES" smtClean="0">
                <a:solidFill>
                  <a:srgbClr val="000000"/>
                </a:solidFill>
                <a:cs typeface="Calibri" pitchFamily="34" charset="0"/>
              </a:rPr>
              <a:t>Utilizar estas barricadas de manera provisoria, hasta que la puerta pueda volver a instalarse.</a:t>
            </a:r>
          </a:p>
          <a:p>
            <a:pPr lvl="1" eaLnBrk="1" hangingPunct="1">
              <a:spcBef>
                <a:spcPct val="0"/>
              </a:spcBef>
            </a:pPr>
            <a:r>
              <a:rPr lang="es-ES" smtClean="0">
                <a:solidFill>
                  <a:srgbClr val="000000"/>
                </a:solidFill>
                <a:cs typeface="Calibri" pitchFamily="34" charset="0"/>
              </a:rPr>
              <a:t>Se asume que donde debería estar la puerta, hay una caída; por lo tanto, las vallas de nieve y la valla de cadena no son aptas para un peligro de caída.</a:t>
            </a:r>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3571FDEC-F497-4E40-8340-0D0C4CF46C11}" type="slidenum">
              <a:rPr lang="en-US" smtClean="0">
                <a:solidFill>
                  <a:srgbClr val="000000"/>
                </a:solidFill>
                <a:latin typeface="Calibri" pitchFamily="34" charset="0"/>
              </a:rPr>
              <a:pPr fontAlgn="base">
                <a:spcBef>
                  <a:spcPct val="0"/>
                </a:spcBef>
                <a:spcAft>
                  <a:spcPct val="0"/>
                </a:spcAft>
                <a:buSzPct val="100000"/>
                <a:defRPr/>
              </a:pPr>
              <a:t>39</a:t>
            </a:fld>
            <a:endParaRPr lang="en-US" smtClean="0">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err="1" smtClean="0">
                <a:solidFill>
                  <a:srgbClr val="000000"/>
                </a:solidFill>
                <a:ea typeface="Calibri" pitchFamily="34" charset="0"/>
                <a:cs typeface="Times New Roman" pitchFamily="18" charset="0"/>
              </a:rPr>
              <a:t>Instrucción</a:t>
            </a:r>
            <a:r>
              <a:rPr lang="en-US" dirty="0" smtClean="0">
                <a:solidFill>
                  <a:srgbClr val="000000"/>
                </a:solidFill>
                <a:ea typeface="Calibri" pitchFamily="34" charset="0"/>
                <a:cs typeface="Times New Roman" pitchFamily="18" charset="0"/>
              </a:rPr>
              <a:t> </a:t>
            </a:r>
          </a:p>
          <a:p>
            <a:pPr eaLnBrk="1" hangingPunct="1">
              <a:spcBef>
                <a:spcPct val="0"/>
              </a:spcBef>
            </a:pPr>
            <a:r>
              <a:rPr lang="en-US" dirty="0" err="1" smtClean="0">
                <a:solidFill>
                  <a:srgbClr val="000000"/>
                </a:solidFill>
                <a:ea typeface="Calibri" pitchFamily="34" charset="0"/>
                <a:cs typeface="Times New Roman" pitchFamily="18" charset="0"/>
              </a:rPr>
              <a:t>Una</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vez</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que</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completen</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este</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módulo</a:t>
            </a:r>
            <a:r>
              <a:rPr lang="en-US" dirty="0" smtClean="0">
                <a:solidFill>
                  <a:srgbClr val="000000"/>
                </a:solidFill>
                <a:ea typeface="Calibri" pitchFamily="34" charset="0"/>
                <a:cs typeface="Times New Roman" pitchFamily="18" charset="0"/>
              </a:rPr>
              <a:t>, los </a:t>
            </a:r>
            <a:r>
              <a:rPr lang="en-US" dirty="0" err="1" smtClean="0">
                <a:solidFill>
                  <a:srgbClr val="000000"/>
                </a:solidFill>
                <a:ea typeface="Calibri" pitchFamily="34" charset="0"/>
                <a:cs typeface="Times New Roman" pitchFamily="18" charset="0"/>
              </a:rPr>
              <a:t>estudiantes</a:t>
            </a:r>
            <a:r>
              <a:rPr lang="en-US" dirty="0" smtClean="0">
                <a:solidFill>
                  <a:srgbClr val="000000"/>
                </a:solidFill>
                <a:ea typeface="Calibri" pitchFamily="34" charset="0"/>
                <a:cs typeface="Times New Roman" pitchFamily="18" charset="0"/>
              </a:rPr>
              <a:t> </a:t>
            </a:r>
            <a:r>
              <a:rPr lang="en-US" dirty="0" err="1" smtClean="0">
                <a:solidFill>
                  <a:srgbClr val="000000"/>
                </a:solidFill>
                <a:ea typeface="Calibri" pitchFamily="34" charset="0"/>
                <a:cs typeface="Times New Roman" pitchFamily="18" charset="0"/>
              </a:rPr>
              <a:t>podrán</a:t>
            </a:r>
            <a:r>
              <a:rPr lang="en-US" dirty="0" smtClean="0">
                <a:solidFill>
                  <a:srgbClr val="000000"/>
                </a:solidFill>
                <a:ea typeface="Calibri" pitchFamily="34" charset="0"/>
                <a:cs typeface="Times New Roman" pitchFamily="18" charset="0"/>
              </a:rPr>
              <a:t>: </a:t>
            </a:r>
          </a:p>
          <a:p>
            <a:pPr marL="742950" lvl="1" indent="-285750" eaLnBrk="1" hangingPunct="1">
              <a:lnSpc>
                <a:spcPct val="107000"/>
              </a:lnSpc>
              <a:spcBef>
                <a:spcPct val="0"/>
              </a:spcBef>
              <a:buFontTx/>
              <a:buChar char="•"/>
            </a:pPr>
            <a:r>
              <a:rPr lang="en-US" dirty="0" err="1" smtClean="0">
                <a:solidFill>
                  <a:srgbClr val="000000"/>
                </a:solidFill>
                <a:latin typeface="Times New Roman" pitchFamily="18" charset="0"/>
                <a:ea typeface="Calibri" pitchFamily="34" charset="0"/>
                <a:cs typeface="Times New Roman" pitchFamily="18" charset="0"/>
              </a:rPr>
              <a:t>Resumir</a:t>
            </a:r>
            <a:r>
              <a:rPr lang="en-US" dirty="0" smtClean="0">
                <a:solidFill>
                  <a:srgbClr val="000000"/>
                </a:solidFill>
                <a:latin typeface="Times New Roman" pitchFamily="18" charset="0"/>
                <a:ea typeface="Calibri" pitchFamily="34" charset="0"/>
                <a:cs typeface="Times New Roman" pitchFamily="18" charset="0"/>
              </a:rPr>
              <a:t> el </a:t>
            </a:r>
            <a:r>
              <a:rPr lang="en-US" dirty="0" err="1" smtClean="0">
                <a:solidFill>
                  <a:srgbClr val="000000"/>
                </a:solidFill>
                <a:latin typeface="Times New Roman" pitchFamily="18" charset="0"/>
                <a:ea typeface="Calibri" pitchFamily="34" charset="0"/>
                <a:cs typeface="Times New Roman" pitchFamily="18" charset="0"/>
              </a:rPr>
              <a:t>rol</a:t>
            </a:r>
            <a:r>
              <a:rPr lang="en-US" dirty="0" smtClean="0">
                <a:solidFill>
                  <a:srgbClr val="000000"/>
                </a:solidFill>
                <a:latin typeface="Times New Roman" pitchFamily="18" charset="0"/>
                <a:ea typeface="Calibri" pitchFamily="34" charset="0"/>
                <a:cs typeface="Times New Roman" pitchFamily="18" charset="0"/>
              </a:rPr>
              <a:t> del </a:t>
            </a:r>
            <a:r>
              <a:rPr lang="en-US" dirty="0" err="1" smtClean="0">
                <a:solidFill>
                  <a:srgbClr val="000000"/>
                </a:solidFill>
                <a:latin typeface="Times New Roman" pitchFamily="18" charset="0"/>
                <a:ea typeface="Calibri" pitchFamily="34" charset="0"/>
                <a:cs typeface="Times New Roman" pitchFamily="18" charset="0"/>
              </a:rPr>
              <a:t>encargado</a:t>
            </a:r>
            <a:r>
              <a:rPr lang="en-US" dirty="0" smtClean="0">
                <a:solidFill>
                  <a:srgbClr val="000000"/>
                </a:solidFill>
                <a:latin typeface="Times New Roman" pitchFamily="18" charset="0"/>
                <a:ea typeface="Calibri" pitchFamily="34" charset="0"/>
                <a:cs typeface="Times New Roman" pitchFamily="18" charset="0"/>
              </a:rPr>
              <a:t> y </a:t>
            </a:r>
            <a:r>
              <a:rPr lang="en-US" dirty="0" err="1" smtClean="0">
                <a:solidFill>
                  <a:srgbClr val="000000"/>
                </a:solidFill>
                <a:latin typeface="Times New Roman" pitchFamily="18" charset="0"/>
                <a:ea typeface="Calibri" pitchFamily="34" charset="0"/>
                <a:cs typeface="Times New Roman" pitchFamily="18" charset="0"/>
              </a:rPr>
              <a:t>observador</a:t>
            </a:r>
            <a:r>
              <a:rPr lang="en-US" dirty="0" smtClean="0">
                <a:solidFill>
                  <a:srgbClr val="000000"/>
                </a:solidFill>
                <a:latin typeface="Times New Roman" pitchFamily="18" charset="0"/>
                <a:ea typeface="Calibri" pitchFamily="34" charset="0"/>
                <a:cs typeface="Times New Roman" pitchFamily="18" charset="0"/>
              </a:rPr>
              <a:t>/</a:t>
            </a:r>
            <a:r>
              <a:rPr lang="en-US" dirty="0" err="1" smtClean="0">
                <a:solidFill>
                  <a:srgbClr val="000000"/>
                </a:solidFill>
                <a:latin typeface="Times New Roman" pitchFamily="18" charset="0"/>
                <a:ea typeface="Calibri" pitchFamily="34" charset="0"/>
                <a:cs typeface="Times New Roman" pitchFamily="18" charset="0"/>
              </a:rPr>
              <a:t>guardia</a:t>
            </a:r>
            <a:r>
              <a:rPr lang="en-US" dirty="0" smtClean="0">
                <a:solidFill>
                  <a:srgbClr val="000000"/>
                </a:solidFill>
                <a:latin typeface="Times New Roman" pitchFamily="18" charset="0"/>
                <a:ea typeface="Calibri" pitchFamily="34" charset="0"/>
                <a:cs typeface="Times New Roman" pitchFamily="18" charset="0"/>
              </a:rPr>
              <a:t> de </a:t>
            </a:r>
            <a:r>
              <a:rPr lang="en-US" dirty="0" err="1" smtClean="0">
                <a:solidFill>
                  <a:srgbClr val="000000"/>
                </a:solidFill>
                <a:latin typeface="Times New Roman" pitchFamily="18" charset="0"/>
                <a:ea typeface="Calibri" pitchFamily="34" charset="0"/>
                <a:cs typeface="Times New Roman" pitchFamily="18" charset="0"/>
              </a:rPr>
              <a:t>seguridad</a:t>
            </a:r>
            <a:r>
              <a:rPr lang="en-US" dirty="0" smtClean="0">
                <a:solidFill>
                  <a:srgbClr val="000000"/>
                </a:solidFill>
                <a:latin typeface="Times New Roman" pitchFamily="18" charset="0"/>
                <a:ea typeface="Calibri" pitchFamily="34" charset="0"/>
                <a:cs typeface="Times New Roman" pitchFamily="18" charset="0"/>
              </a:rPr>
              <a:t>.</a:t>
            </a:r>
          </a:p>
          <a:p>
            <a:pPr marL="742950" lvl="1" indent="-285750" eaLnBrk="1" hangingPunct="1">
              <a:lnSpc>
                <a:spcPct val="107000"/>
              </a:lnSpc>
              <a:spcBef>
                <a:spcPct val="0"/>
              </a:spcBef>
              <a:buFontTx/>
              <a:buChar char="•"/>
            </a:pPr>
            <a:r>
              <a:rPr lang="en-US" dirty="0" err="1" smtClean="0">
                <a:solidFill>
                  <a:srgbClr val="000000"/>
                </a:solidFill>
                <a:latin typeface="Times New Roman" pitchFamily="18" charset="0"/>
                <a:ea typeface="Calibri" pitchFamily="34" charset="0"/>
                <a:cs typeface="Times New Roman" pitchFamily="18" charset="0"/>
              </a:rPr>
              <a:t>Explicar</a:t>
            </a:r>
            <a:r>
              <a:rPr lang="en-US" dirty="0" smtClean="0">
                <a:solidFill>
                  <a:srgbClr val="000000"/>
                </a:solidFill>
                <a:latin typeface="Times New Roman" pitchFamily="18" charset="0"/>
                <a:ea typeface="Calibri" pitchFamily="34" charset="0"/>
                <a:cs typeface="Times New Roman" pitchFamily="18" charset="0"/>
              </a:rPr>
              <a:t> el </a:t>
            </a:r>
            <a:r>
              <a:rPr lang="en-US" dirty="0" err="1" smtClean="0">
                <a:solidFill>
                  <a:srgbClr val="000000"/>
                </a:solidFill>
                <a:latin typeface="Times New Roman" pitchFamily="18" charset="0"/>
                <a:ea typeface="Calibri" pitchFamily="34" charset="0"/>
                <a:cs typeface="Times New Roman" pitchFamily="18" charset="0"/>
              </a:rPr>
              <a:t>proceso</a:t>
            </a:r>
            <a:r>
              <a:rPr lang="en-US" dirty="0" smtClean="0">
                <a:solidFill>
                  <a:srgbClr val="000000"/>
                </a:solidFill>
                <a:latin typeface="Times New Roman" pitchFamily="18" charset="0"/>
                <a:ea typeface="Calibri" pitchFamily="34" charset="0"/>
                <a:cs typeface="Times New Roman" pitchFamily="18" charset="0"/>
              </a:rPr>
              <a:t> de </a:t>
            </a:r>
            <a:r>
              <a:rPr lang="en-US" dirty="0" err="1" smtClean="0">
                <a:solidFill>
                  <a:srgbClr val="000000"/>
                </a:solidFill>
                <a:latin typeface="Times New Roman" pitchFamily="18" charset="0"/>
                <a:ea typeface="Calibri" pitchFamily="34" charset="0"/>
                <a:cs typeface="Times New Roman" pitchFamily="18" charset="0"/>
              </a:rPr>
              <a:t>instalar</a:t>
            </a:r>
            <a:r>
              <a:rPr lang="en-US" dirty="0" smtClean="0">
                <a:solidFill>
                  <a:srgbClr val="000000"/>
                </a:solidFill>
                <a:latin typeface="Times New Roman" pitchFamily="18" charset="0"/>
                <a:ea typeface="Calibri" pitchFamily="34" charset="0"/>
                <a:cs typeface="Times New Roman" pitchFamily="18" charset="0"/>
              </a:rPr>
              <a:t>, </a:t>
            </a:r>
            <a:r>
              <a:rPr lang="en-US" dirty="0" err="1" smtClean="0">
                <a:solidFill>
                  <a:srgbClr val="000000"/>
                </a:solidFill>
                <a:latin typeface="Times New Roman" pitchFamily="18" charset="0"/>
                <a:ea typeface="Calibri" pitchFamily="34" charset="0"/>
                <a:cs typeface="Times New Roman" pitchFamily="18" charset="0"/>
              </a:rPr>
              <a:t>mantener</a:t>
            </a:r>
            <a:r>
              <a:rPr lang="en-US" dirty="0" smtClean="0">
                <a:solidFill>
                  <a:srgbClr val="000000"/>
                </a:solidFill>
                <a:latin typeface="Times New Roman" pitchFamily="18" charset="0"/>
                <a:ea typeface="Calibri" pitchFamily="34" charset="0"/>
                <a:cs typeface="Times New Roman" pitchFamily="18" charset="0"/>
              </a:rPr>
              <a:t> y </a:t>
            </a:r>
            <a:r>
              <a:rPr lang="en-US" dirty="0" err="1" smtClean="0">
                <a:solidFill>
                  <a:srgbClr val="000000"/>
                </a:solidFill>
                <a:latin typeface="Times New Roman" pitchFamily="18" charset="0"/>
                <a:ea typeface="Calibri" pitchFamily="34" charset="0"/>
                <a:cs typeface="Times New Roman" pitchFamily="18" charset="0"/>
              </a:rPr>
              <a:t>retirar</a:t>
            </a:r>
            <a:r>
              <a:rPr lang="en-US" dirty="0" smtClean="0">
                <a:solidFill>
                  <a:srgbClr val="000000"/>
                </a:solidFill>
                <a:latin typeface="Times New Roman" pitchFamily="18" charset="0"/>
                <a:ea typeface="Calibri" pitchFamily="34" charset="0"/>
                <a:cs typeface="Times New Roman" pitchFamily="18" charset="0"/>
              </a:rPr>
              <a:t> el control.</a:t>
            </a:r>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8524B4FC-4F8C-4345-82FA-7576047435D9}" type="slidenum">
              <a:rPr lang="en-US" smtClean="0">
                <a:solidFill>
                  <a:srgbClr val="000000"/>
                </a:solidFill>
                <a:latin typeface="Calibri" pitchFamily="34" charset="0"/>
              </a:rPr>
              <a:pPr fontAlgn="base">
                <a:spcBef>
                  <a:spcPct val="0"/>
                </a:spcBef>
                <a:spcAft>
                  <a:spcPct val="0"/>
                </a:spcAft>
                <a:buSzPct val="100000"/>
                <a:defRPr/>
              </a:pPr>
              <a:t>40</a:t>
            </a:fld>
            <a:endParaRPr 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s-ES" b="1" smtClean="0">
                <a:solidFill>
                  <a:srgbClr val="000000"/>
                </a:solidFill>
              </a:rPr>
              <a:t>SG página v-vi</a:t>
            </a:r>
          </a:p>
          <a:p>
            <a:pPr eaLnBrk="1" hangingPunct="1">
              <a:spcBef>
                <a:spcPts val="600"/>
              </a:spcBef>
            </a:pPr>
            <a:r>
              <a:rPr lang="es-ES" b="1" smtClean="0">
                <a:solidFill>
                  <a:srgbClr val="000000"/>
                </a:solidFill>
                <a:latin typeface="Cambria" pitchFamily="18" charset="0"/>
                <a:cs typeface="Times New Roman" pitchFamily="18" charset="0"/>
              </a:rPr>
              <a:t>Instrucción</a:t>
            </a:r>
          </a:p>
          <a:p>
            <a:pPr eaLnBrk="1" hangingPunct="1">
              <a:spcBef>
                <a:spcPct val="0"/>
              </a:spcBef>
              <a:buFontTx/>
              <a:buChar char="•"/>
            </a:pPr>
            <a:r>
              <a:rPr lang="es-ES" smtClean="0">
                <a:solidFill>
                  <a:srgbClr val="000000"/>
                </a:solidFill>
                <a:cs typeface="Times New Roman" pitchFamily="18" charset="0"/>
              </a:rPr>
              <a:t>Debata con la clase la Política corporativa de salud y seguridad.</a:t>
            </a:r>
          </a:p>
          <a:p>
            <a:pPr eaLnBrk="1" hangingPunct="1">
              <a:spcBef>
                <a:spcPct val="0"/>
              </a:spcBef>
              <a:buFontTx/>
              <a:buChar char="•"/>
            </a:pPr>
            <a:r>
              <a:rPr lang="es-ES" smtClean="0">
                <a:solidFill>
                  <a:srgbClr val="000000"/>
                </a:solidFill>
                <a:cs typeface="Times New Roman" pitchFamily="18" charset="0"/>
              </a:rPr>
              <a:t>Dígales a los estudiantes dónde pueden encontrar la política.</a:t>
            </a:r>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493F3B4-D7DB-4735-96E8-B3D4DEC9832D}" type="slidenum">
              <a:rPr lang="en-US" smtClean="0">
                <a:solidFill>
                  <a:srgbClr val="000000"/>
                </a:solidFill>
                <a:latin typeface="Calibri" pitchFamily="34" charset="0"/>
              </a:rPr>
              <a:pPr fontAlgn="base">
                <a:spcBef>
                  <a:spcPct val="0"/>
                </a:spcBef>
                <a:spcAft>
                  <a:spcPct val="0"/>
                </a:spcAft>
                <a:buSzPct val="100000"/>
                <a:defRPr/>
              </a:pPr>
              <a:t>5</a:t>
            </a:fld>
            <a:endParaRPr lang="en-US" smtClean="0">
              <a:solidFill>
                <a:srgbClr val="000000"/>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31</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Conocer qué advertencia, etiqueta o barricada instalar es fundamental cuando se trata de resguardar un área.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Al marcar un área insegura o prepararse para una tarea, comprenda el objetivo y los límites para el método específico seleccionado, así como el peligro en el área restringida. </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61403D8-1B43-4964-833D-0D28668D499A}" type="slidenum">
              <a:rPr lang="en-US" smtClean="0">
                <a:solidFill>
                  <a:srgbClr val="000000"/>
                </a:solidFill>
                <a:latin typeface="Calibri" pitchFamily="34" charset="0"/>
              </a:rPr>
              <a:pPr fontAlgn="base">
                <a:spcBef>
                  <a:spcPct val="0"/>
                </a:spcBef>
                <a:spcAft>
                  <a:spcPct val="0"/>
                </a:spcAft>
                <a:buSzPct val="100000"/>
                <a:defRPr/>
              </a:pPr>
              <a:t>41</a:t>
            </a:fld>
            <a:endParaRPr lang="en-US" smtClean="0">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32</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En caso de que se enfrente con un peligro sin marcar que requiera una advertencia, es su responsabilidad garantizar que esto se realice.  Esto se puede realizar de una de dos maneras:</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Instale la advertencia adecuada usted mismo.  Mientras que el peligro no constituya un peligro de energía alta, puede dejar el área para adquirir los materiales necesarios.  Si es usted la persona que instala la advertencia y su nombre está en la etiqueta, es su responsabilidad mantenerla y finalmente quitarla.  Los empleados no tienen permitido quitar una advertencia/barricada que no hayan instalado, a menos que se hayan realizado procedimientos de eliminación apropiados específicos del sitio.</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Informe al personal adecuado sobre el peligro y la necesidad de una advertencia/etiqueta, si no es parte de la tarea que se está realizando.  Por ejemplo, si ve a alguien que trabaja en elevación y el área debajo no tiene una advertencia, informe al equipo de trabajo.  Esto garantiza que el personal que realice la tarea sea responsable de la advertencia/etiquetado relacionado con su trabajo.</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En caso de encontrarse con un peligro sin marcar que califique como un peligro de energía alta, debe convertirse automáticamente en un observador/guardia de seguridad.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En esta instancia, este individuo debe permanecer cerca, pero a una distancia segura, del peligro hasta que se pueda colocar una barricada en el área.  Esto es así sin importar si usted forma parte o no del equipo encargado de atenuar el peligro.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Una vez que se haya controlado la exposición al peligro, puede continuar con sus deberes habituales.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Debido al nivel de riesgo involucrado, determinadas tareas pueden requerir el uso de un encargado asignado o de un observador/guardia de seguridad.  Las responsabilidades de este individuo pueden diferir, según la tarea que se está realizando y no son necesariamente las mismas que para un encargado que pasa por el peligro de energía alta sin marcar. </a:t>
            </a:r>
          </a:p>
          <a:p>
            <a:pPr eaLnBrk="1" hangingPunct="1">
              <a:spcBef>
                <a:spcPct val="0"/>
              </a:spcBef>
            </a:pPr>
            <a:r>
              <a:rPr lang="es-ES" smtClean="0">
                <a:solidFill>
                  <a:srgbClr val="000000"/>
                </a:solidFill>
                <a:cs typeface="Calibri" pitchFamily="34" charset="0"/>
              </a:rPr>
              <a:t> </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22AFE372-9ED8-4964-91AE-338F5E98F1A7}" type="slidenum">
              <a:rPr lang="en-US" smtClean="0">
                <a:solidFill>
                  <a:srgbClr val="000000"/>
                </a:solidFill>
                <a:latin typeface="Calibri" pitchFamily="34" charset="0"/>
              </a:rPr>
              <a:pPr fontAlgn="base">
                <a:spcBef>
                  <a:spcPct val="0"/>
                </a:spcBef>
                <a:spcAft>
                  <a:spcPct val="0"/>
                </a:spcAft>
                <a:buSzPct val="100000"/>
                <a:defRPr/>
              </a:pPr>
              <a:t>42</a:t>
            </a:fld>
            <a:endParaRPr lang="en-US" smtClean="0">
              <a:solidFill>
                <a:srgbClr val="000000"/>
              </a:solidFill>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32</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La instalación de cualquier advertencia o barricada se debe realizar en conjunto con la comunicación adecuada a cualquiera de las partes afectadas.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Esto potencialmente incluirá a su supervisor, al profesional de salud y seguridad y a cualquier grupo que trabaje en el área.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Estos individuos deben estar al tanto del peligro y del motivo por el cual está instalando la advertencia o barricada.</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Abrir un orificio</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Cuando se crea un peligro de caída con el orificio abierto, la advertencia roja y la etiqueta se instalan a una distancia razonable de todas las entradas al área.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Las barreras se levantan alrededor del orificio para proteger a los empleados de la caída; sin embargo, cualquier empleado que trabaje dentro del área resguardada debe utilizar una protección para caídas.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Si hay un nivel más bajo en donde los empleados quedan expuestos a objetos que se caen, se deben colocar advertencias o barricadas que indiquen el peligro que hay arriba.</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Trabajar en elevación</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Cuando se esté realizando trabajo en elevación, se debe informar al tránsito de peatones y vehículos abajo.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Los materiales o herramientas se pueden caer, ocasionando lesiones a aquellos debajo o daños a los equipos.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Se deben utilizar las advertencias o barricadas apropiadas para establecer un perímetro en el nivel inferior.  El perímetro debe ser lo suficientemente grande para mantener todo el tránsito a una distancia segura.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Cuando sea necesario, un observador/guardia de seguridad ayudará a controlar el área, como cuando se esté realizando un trabajo en caliente o se estén moviendo cargas suspendidas.</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Áreas congestionadas</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En áreas congestionadas, como en lugares de mucho tránsito a pie o de equipos, la mejor práctica es informar a otros grupos de trabajo en el área antes de colocar cualquier advertencia o barricada.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Esto es especialmente importante si la barricada va a obstaculizar una ruta de escape.  En circunstancias como esta, en caso de que se requiera una evacuación, el personal en el área debe estar al tanto de rutas de escape alternativas.  </a:t>
            </a:r>
          </a:p>
          <a:p>
            <a:pPr marL="742950" lvl="1" indent="-285750" eaLnBrk="1" hangingPunct="1">
              <a:lnSpc>
                <a:spcPct val="107000"/>
              </a:lnSpc>
              <a:spcBef>
                <a:spcPct val="0"/>
              </a:spcBef>
              <a:buFont typeface="Courier New" pitchFamily="49" charset="0"/>
              <a:buChar char="o"/>
            </a:pPr>
            <a:r>
              <a:rPr lang="es-ES" smtClean="0">
                <a:solidFill>
                  <a:srgbClr val="000000"/>
                </a:solidFill>
                <a:latin typeface="Times New Roman" pitchFamily="18" charset="0"/>
                <a:ea typeface="Calibri" pitchFamily="34" charset="0"/>
                <a:cs typeface="Times New Roman" pitchFamily="18" charset="0"/>
              </a:rPr>
              <a:t>Esto ayuda a garantizar que durante una evacuación los empleados no se expongan a ningún peligro adicional.</a:t>
            </a:r>
          </a:p>
          <a:p>
            <a:pPr eaLnBrk="1" hangingPunct="1">
              <a:spcBef>
                <a:spcPct val="0"/>
              </a:spcBef>
            </a:pPr>
            <a:r>
              <a:rPr lang="es-ES" smtClean="0">
                <a:solidFill>
                  <a:srgbClr val="000000"/>
                </a:solidFill>
                <a:cs typeface="Calibri" pitchFamily="34" charset="0"/>
              </a:rPr>
              <a:t> </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45751E7-376A-437E-A2BC-693CC39E0FF1}" type="slidenum">
              <a:rPr lang="en-US" smtClean="0">
                <a:solidFill>
                  <a:srgbClr val="000000"/>
                </a:solidFill>
                <a:latin typeface="Calibri" pitchFamily="34" charset="0"/>
              </a:rPr>
              <a:pPr fontAlgn="base">
                <a:spcBef>
                  <a:spcPct val="0"/>
                </a:spcBef>
                <a:spcAft>
                  <a:spcPct val="0"/>
                </a:spcAft>
                <a:buSzPct val="100000"/>
                <a:defRPr/>
              </a:pPr>
              <a:t>43</a:t>
            </a:fld>
            <a:endParaRPr lang="en-US" smtClean="0">
              <a:solidFill>
                <a:srgbClr val="000000"/>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33</a:t>
            </a:r>
          </a:p>
          <a:p>
            <a:pPr eaLnBrk="1" hangingPunct="1">
              <a:spcBef>
                <a:spcPct val="0"/>
              </a:spcBef>
            </a:pPr>
            <a:r>
              <a:rPr lang="es-E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El color de la advertencia, la barricada y la etiqueta acompañante pueden comunicar información con respecto a la gravedad del peligro y el motivo de la instalación.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Además de reconocer por qué existen estas marcas, es fundamental que los empleados adhieran a quien puede y no puede ingresar al área y qué pasos se deben tomar al ingresar.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Revise la tabla que detalla las restricciones y los permisos para cada tipo de marca.  Esto también se encuentra en la SG.</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DB0B7D4-4963-4F9A-A2AD-473C61D472C8}" type="slidenum">
              <a:rPr lang="en-US" smtClean="0">
                <a:solidFill>
                  <a:srgbClr val="000000"/>
                </a:solidFill>
                <a:latin typeface="Calibri" pitchFamily="34" charset="0"/>
              </a:rPr>
              <a:pPr fontAlgn="base">
                <a:spcBef>
                  <a:spcPct val="0"/>
                </a:spcBef>
                <a:spcAft>
                  <a:spcPct val="0"/>
                </a:spcAft>
                <a:buSzPct val="100000"/>
                <a:defRPr/>
              </a:pPr>
              <a:t>44</a:t>
            </a:fld>
            <a:endParaRPr lang="en-US" smtClean="0">
              <a:solidFill>
                <a:srgbClr val="000000"/>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33</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Las advertencias y barricadas deben instalarse a una distancia segura del peligro.  </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Esta distancia variará según el trabajo, el peligro y el sistema de barricadas/advertencias utilizado.  </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Repase la tabla que detalla las distancias aceptables.  Esto también se encuentra en la SG.</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C930DD5-1C31-41A6-ADC3-A4338653DCEF}" type="slidenum">
              <a:rPr lang="en-US" smtClean="0">
                <a:solidFill>
                  <a:srgbClr val="000000"/>
                </a:solidFill>
                <a:latin typeface="Calibri" pitchFamily="34" charset="0"/>
              </a:rPr>
              <a:pPr fontAlgn="base">
                <a:spcBef>
                  <a:spcPct val="0"/>
                </a:spcBef>
                <a:spcAft>
                  <a:spcPct val="0"/>
                </a:spcAft>
                <a:buSzPct val="100000"/>
                <a:defRPr/>
              </a:pPr>
              <a:t>45</a:t>
            </a:fld>
            <a:endParaRPr lang="en-US" smtClean="0">
              <a:solidFill>
                <a:srgbClr val="000000"/>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34</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Revise las viñetas para la primera pregunta.</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Mientras el peligro exista, se deben mantener las advertencias/barricadas utilizadas para minimizar la exposición del empleado.  </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En la mayoría de los casos, querrá reparar cualquier situación peligrosa el mismo día que la encuentra.  Para proyectos que durarán varios días, es su responsabilidad asegurarse de que todas las advertencias, etiquetas y barricadas estén en correcto funcionamiento.</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Las advertencias rojas/barricadas deben estar en el lugar antes de la eliminación de cualquier advertencia amarilla.  Una vez que el peligro de energía alta se haya controlado, el área puede volver a marcarse con advertencias amarillas.  Al realizar el cambio, las advertencias amarillas deben instalarse antes de retirar cualquier advertencia roja/barricada.</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05AA83CB-033B-4C87-B97D-1EC5F503B72A}" type="slidenum">
              <a:rPr lang="en-US" smtClean="0">
                <a:solidFill>
                  <a:srgbClr val="000000"/>
                </a:solidFill>
                <a:latin typeface="Calibri" pitchFamily="34" charset="0"/>
              </a:rPr>
              <a:pPr fontAlgn="base">
                <a:spcBef>
                  <a:spcPct val="0"/>
                </a:spcBef>
                <a:spcAft>
                  <a:spcPct val="0"/>
                </a:spcAft>
                <a:buSzPct val="100000"/>
                <a:defRPr/>
              </a:pPr>
              <a:t>46</a:t>
            </a:fld>
            <a:endParaRPr lang="en-US" smtClean="0">
              <a:solidFill>
                <a:srgbClr val="000000"/>
              </a:solidFill>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35</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La advertencia o barricada se retira al finalizar el trabajo. </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Una vez que se retiran todas las advertencias/barricadas, asegúrese de deshacerse de los materiales o de guardarlos apropiadamente, de acuerdo con los requisitos específicos del sitio.</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67096B7E-D9C8-4FB1-8864-AD7AA2936BF8}" type="slidenum">
              <a:rPr lang="en-US" smtClean="0">
                <a:solidFill>
                  <a:srgbClr val="000000"/>
                </a:solidFill>
                <a:latin typeface="Calibri" pitchFamily="34" charset="0"/>
              </a:rPr>
              <a:pPr fontAlgn="base">
                <a:spcBef>
                  <a:spcPct val="0"/>
                </a:spcBef>
                <a:spcAft>
                  <a:spcPct val="0"/>
                </a:spcAft>
                <a:buSzPct val="100000"/>
                <a:defRPr/>
              </a:pPr>
              <a:t>47</a:t>
            </a:fld>
            <a:endParaRPr lang="en-US" smtClean="0">
              <a:solidFill>
                <a:srgbClr val="000000"/>
              </a:solidFill>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SG página 35</a:t>
            </a:r>
          </a:p>
          <a:p>
            <a:pPr eaLnBrk="1" hangingPunct="1">
              <a:spcBef>
                <a:spcPct val="0"/>
              </a:spcBef>
            </a:pPr>
            <a:r>
              <a:rPr lang="en-US" b="1" smtClean="0">
                <a:solidFill>
                  <a:srgbClr val="000000"/>
                </a:solidFill>
                <a:ea typeface="Calibri" pitchFamily="34" charset="0"/>
                <a:cs typeface="Times New Roman" pitchFamily="18" charset="0"/>
              </a:rPr>
              <a:t> Instrucción</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Nunca debe quitar una advertencia o barricada que no instaló.  </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Si por algún motivo se encuentra con que tiene que quitar una advertencia o barricada que no instaló, debe cumplir con los procedimientos específicos del sitio para hacer esto.  </a:t>
            </a:r>
          </a:p>
          <a:p>
            <a:pPr eaLnBrk="1" hangingPunct="1">
              <a:spcBef>
                <a:spcPct val="0"/>
              </a:spcBef>
            </a:pPr>
            <a:r>
              <a:rPr lang="en-US" smtClean="0">
                <a:solidFill>
                  <a:srgbClr val="000000"/>
                </a:solidFill>
                <a:ea typeface="Calibri" pitchFamily="34" charset="0"/>
                <a:cs typeface="Times New Roman" pitchFamily="18" charset="0"/>
              </a:rPr>
              <a:t> </a:t>
            </a:r>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9EE484F-BEA1-40DC-9F33-FDC5F33EECD9}" type="slidenum">
              <a:rPr lang="en-US" smtClean="0">
                <a:solidFill>
                  <a:srgbClr val="000000"/>
                </a:solidFill>
                <a:latin typeface="Calibri" pitchFamily="34" charset="0"/>
              </a:rPr>
              <a:pPr fontAlgn="base">
                <a:spcBef>
                  <a:spcPct val="0"/>
                </a:spcBef>
                <a:spcAft>
                  <a:spcPct val="0"/>
                </a:spcAft>
                <a:buSzPct val="100000"/>
                <a:defRPr/>
              </a:pPr>
              <a:t>48</a:t>
            </a:fld>
            <a:endParaRPr lang="en-US" smtClean="0">
              <a:solidFill>
                <a:srgbClr val="000000"/>
              </a:solidFill>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rgbClr val="000000"/>
                </a:solidFill>
                <a:ea typeface="Calibri" pitchFamily="34" charset="0"/>
                <a:cs typeface="Times New Roman" pitchFamily="18" charset="0"/>
              </a:rPr>
              <a:t>Tiempo</a:t>
            </a:r>
          </a:p>
          <a:p>
            <a:pPr eaLnBrk="1" hangingPunct="1">
              <a:spcBef>
                <a:spcPct val="0"/>
              </a:spcBef>
            </a:pPr>
            <a:r>
              <a:rPr lang="en-US" smtClean="0">
                <a:solidFill>
                  <a:srgbClr val="000000"/>
                </a:solidFill>
                <a:ea typeface="Calibri" pitchFamily="34" charset="0"/>
                <a:cs typeface="Times New Roman" pitchFamily="18" charset="0"/>
              </a:rPr>
              <a:t>Aproximadamente 15 minutos</a:t>
            </a:r>
          </a:p>
          <a:p>
            <a:pPr eaLnBrk="1" hangingPunct="1">
              <a:spcBef>
                <a:spcPct val="0"/>
              </a:spcBef>
            </a:pPr>
            <a:r>
              <a:rPr lang="en-US" smtClean="0">
                <a:solidFill>
                  <a:srgbClr val="000000"/>
                </a:solidFill>
                <a:ea typeface="Calibri" pitchFamily="34" charset="0"/>
                <a:cs typeface="Times New Roman" pitchFamily="18" charset="0"/>
              </a:rPr>
              <a:t> </a:t>
            </a:r>
          </a:p>
          <a:p>
            <a:pPr eaLnBrk="1" hangingPunct="1">
              <a:spcBef>
                <a:spcPct val="0"/>
              </a:spcBef>
            </a:pPr>
            <a:r>
              <a:rPr lang="en-US" b="1" smtClean="0">
                <a:solidFill>
                  <a:srgbClr val="000000"/>
                </a:solidFill>
                <a:ea typeface="Calibri" pitchFamily="34" charset="0"/>
                <a:cs typeface="Times New Roman" pitchFamily="18" charset="0"/>
              </a:rPr>
              <a:t>Materiales</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Planilla en la SG (páginas 36-37)</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Bolígrafos, lápices</a:t>
            </a:r>
          </a:p>
          <a:p>
            <a:pPr eaLnBrk="1" hangingPunct="1">
              <a:spcBef>
                <a:spcPct val="0"/>
              </a:spcBef>
            </a:pPr>
            <a:r>
              <a:rPr lang="en-US" smtClean="0">
                <a:solidFill>
                  <a:srgbClr val="000000"/>
                </a:solidFill>
                <a:ea typeface="Calibri" pitchFamily="34" charset="0"/>
                <a:cs typeface="Times New Roman" pitchFamily="18" charset="0"/>
              </a:rPr>
              <a:t> </a:t>
            </a:r>
          </a:p>
          <a:p>
            <a:pPr eaLnBrk="1" hangingPunct="1">
              <a:spcBef>
                <a:spcPct val="0"/>
              </a:spcBef>
            </a:pPr>
            <a:r>
              <a:rPr lang="en-US" b="1" smtClean="0">
                <a:solidFill>
                  <a:srgbClr val="000000"/>
                </a:solidFill>
                <a:ea typeface="Calibri" pitchFamily="34" charset="0"/>
                <a:cs typeface="Times New Roman" pitchFamily="18" charset="0"/>
              </a:rPr>
              <a:t>Objetivo</a:t>
            </a:r>
          </a:p>
          <a:p>
            <a:pPr eaLnBrk="1" hangingPunct="1">
              <a:lnSpc>
                <a:spcPct val="107000"/>
              </a:lnSpc>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Esta actividad les da a los estudiantes la oportunidad de repasar la información en la SG y de crear preguntas para desafiar al otro equipo.  Al hacer esto, están reteniendo aún más el conocimiento.</a:t>
            </a:r>
          </a:p>
          <a:p>
            <a:pPr eaLnBrk="1" hangingPunct="1">
              <a:spcBef>
                <a:spcPct val="0"/>
              </a:spcBef>
            </a:pPr>
            <a:r>
              <a:rPr lang="en-US" smtClean="0">
                <a:solidFill>
                  <a:srgbClr val="000000"/>
                </a:solidFill>
                <a:ea typeface="Calibri" pitchFamily="34" charset="0"/>
                <a:cs typeface="Times New Roman" pitchFamily="18" charset="0"/>
              </a:rPr>
              <a:t> </a:t>
            </a:r>
          </a:p>
          <a:p>
            <a:pPr eaLnBrk="1" hangingPunct="1">
              <a:spcBef>
                <a:spcPct val="0"/>
              </a:spcBef>
            </a:pPr>
            <a:r>
              <a:rPr lang="en-US" b="1" smtClean="0">
                <a:solidFill>
                  <a:srgbClr val="000000"/>
                </a:solidFill>
                <a:ea typeface="Calibri" pitchFamily="34" charset="0"/>
                <a:cs typeface="Times New Roman" pitchFamily="18" charset="0"/>
              </a:rPr>
              <a:t>Instrucción</a:t>
            </a:r>
          </a:p>
          <a:p>
            <a:pPr eaLnBrk="1" hangingPunct="1">
              <a:lnSpc>
                <a:spcPct val="107000"/>
              </a:lnSpc>
              <a:spcBef>
                <a:spcPct val="0"/>
              </a:spcBef>
              <a:buFont typeface="Calibri Light" pitchFamily="34" charset="0"/>
              <a:buAutoNum type="arabicPeriod"/>
            </a:pPr>
            <a:r>
              <a:rPr lang="en-US" smtClean="0">
                <a:solidFill>
                  <a:srgbClr val="000000"/>
                </a:solidFill>
                <a:latin typeface="Times New Roman" pitchFamily="18" charset="0"/>
                <a:ea typeface="Calibri" pitchFamily="34" charset="0"/>
                <a:cs typeface="Times New Roman" pitchFamily="18" charset="0"/>
              </a:rPr>
              <a:t>Divida a la clase en dos grupos.</a:t>
            </a:r>
          </a:p>
          <a:p>
            <a:pPr eaLnBrk="1" hangingPunct="1">
              <a:lnSpc>
                <a:spcPct val="107000"/>
              </a:lnSpc>
              <a:spcBef>
                <a:spcPct val="0"/>
              </a:spcBef>
              <a:buFont typeface="Calibri Light" pitchFamily="34" charset="0"/>
              <a:buAutoNum type="arabicPeriod"/>
            </a:pPr>
            <a:r>
              <a:rPr lang="en-US" smtClean="0">
                <a:solidFill>
                  <a:srgbClr val="000000"/>
                </a:solidFill>
                <a:latin typeface="Times New Roman" pitchFamily="18" charset="0"/>
                <a:ea typeface="Calibri" pitchFamily="34" charset="0"/>
                <a:cs typeface="Times New Roman" pitchFamily="18" charset="0"/>
              </a:rPr>
              <a:t>Los dos grupos utilizarán la SG para crear 5 preguntas y respuestas que crean que sean difíciles para que el otro grupo responda.</a:t>
            </a:r>
          </a:p>
          <a:p>
            <a:pPr eaLnBrk="1" hangingPunct="1">
              <a:lnSpc>
                <a:spcPct val="107000"/>
              </a:lnSpc>
              <a:spcBef>
                <a:spcPct val="0"/>
              </a:spcBef>
              <a:buFont typeface="Calibri Light" pitchFamily="34" charset="0"/>
              <a:buAutoNum type="arabicPeriod"/>
            </a:pPr>
            <a:r>
              <a:rPr lang="en-US" smtClean="0">
                <a:solidFill>
                  <a:srgbClr val="000000"/>
                </a:solidFill>
                <a:latin typeface="Times New Roman" pitchFamily="18" charset="0"/>
                <a:ea typeface="Calibri" pitchFamily="34" charset="0"/>
                <a:cs typeface="Times New Roman" pitchFamily="18" charset="0"/>
              </a:rPr>
              <a:t>Dé a los grupos 10 minutos para que completen la planilla.</a:t>
            </a:r>
          </a:p>
          <a:p>
            <a:pPr eaLnBrk="1" hangingPunct="1">
              <a:lnSpc>
                <a:spcPct val="107000"/>
              </a:lnSpc>
              <a:spcBef>
                <a:spcPct val="0"/>
              </a:spcBef>
              <a:buFont typeface="Calibri Light" pitchFamily="34" charset="0"/>
              <a:buAutoNum type="arabicPeriod"/>
            </a:pPr>
            <a:r>
              <a:rPr lang="en-US" smtClean="0">
                <a:solidFill>
                  <a:srgbClr val="000000"/>
                </a:solidFill>
                <a:latin typeface="Times New Roman" pitchFamily="18" charset="0"/>
                <a:ea typeface="Calibri" pitchFamily="34" charset="0"/>
                <a:cs typeface="Times New Roman" pitchFamily="18" charset="0"/>
              </a:rPr>
              <a:t>Los grupos se turnarán para realizar las preguntas.</a:t>
            </a:r>
          </a:p>
          <a:p>
            <a:pPr eaLnBrk="1" hangingPunct="1">
              <a:lnSpc>
                <a:spcPct val="107000"/>
              </a:lnSpc>
              <a:spcBef>
                <a:spcPct val="0"/>
              </a:spcBef>
              <a:buFont typeface="Calibri Light" pitchFamily="34" charset="0"/>
              <a:buAutoNum type="arabicPeriod"/>
            </a:pPr>
            <a:r>
              <a:rPr lang="en-US" smtClean="0">
                <a:solidFill>
                  <a:srgbClr val="000000"/>
                </a:solidFill>
                <a:latin typeface="Times New Roman" pitchFamily="18" charset="0"/>
                <a:ea typeface="Calibri" pitchFamily="34" charset="0"/>
                <a:cs typeface="Times New Roman" pitchFamily="18" charset="0"/>
              </a:rPr>
              <a:t>Analice las respuestas en clase, especialmente aquellas que se respondieron incorrectamente o que fueron difíciles de responder para el grupo.</a:t>
            </a: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64A3FD3-111A-4041-865B-DE6B1B726976}" type="slidenum">
              <a:rPr lang="en-US" smtClean="0">
                <a:solidFill>
                  <a:srgbClr val="000000"/>
                </a:solidFill>
                <a:latin typeface="Calibri" pitchFamily="34" charset="0"/>
              </a:rPr>
              <a:pPr fontAlgn="base">
                <a:spcBef>
                  <a:spcPct val="0"/>
                </a:spcBef>
                <a:spcAft>
                  <a:spcPct val="0"/>
                </a:spcAft>
                <a:buSzPct val="100000"/>
                <a:defRPr/>
              </a:pPr>
              <a:t>49</a:t>
            </a:fld>
            <a:endParaRPr lang="en-US" smtClean="0">
              <a:solidFill>
                <a:srgbClr val="000000"/>
              </a:solidFill>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pPr>
            <a:r>
              <a:rPr lang="en-US" b="1" smtClean="0">
                <a:solidFill>
                  <a:srgbClr val="000000"/>
                </a:solidFill>
                <a:latin typeface="Times New Roman" pitchFamily="18" charset="0"/>
                <a:ea typeface="Calibri" pitchFamily="34" charset="0"/>
                <a:cs typeface="Times New Roman" pitchFamily="18" charset="0"/>
              </a:rPr>
              <a:t>Instrucción</a:t>
            </a:r>
          </a:p>
          <a:p>
            <a:pPr eaLnBrk="1" hangingPunct="1">
              <a:spcBef>
                <a:spcPct val="0"/>
              </a:spcBef>
              <a:buFont typeface="Symbol" pitchFamily="18" charset="2"/>
              <a:buChar char=""/>
            </a:pPr>
            <a:r>
              <a:rPr lang="en-US" smtClean="0">
                <a:solidFill>
                  <a:srgbClr val="000000"/>
                </a:solidFill>
                <a:latin typeface="Times New Roman" pitchFamily="18" charset="0"/>
                <a:ea typeface="Calibri" pitchFamily="34" charset="0"/>
                <a:cs typeface="Times New Roman" pitchFamily="18" charset="0"/>
              </a:rPr>
              <a:t>La conclusión cubre:</a:t>
            </a:r>
          </a:p>
          <a:p>
            <a:pPr marL="742950" lvl="1" indent="-285750" eaLnBrk="1" hangingPunct="1">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Revisión</a:t>
            </a:r>
          </a:p>
          <a:p>
            <a:pPr marL="742950" lvl="1" indent="-285750" eaLnBrk="1" hangingPunct="1">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Evaluación</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ea typeface="Calibri" pitchFamily="34" charset="0"/>
                <a:cs typeface="Times New Roman" pitchFamily="18" charset="0"/>
              </a:rPr>
              <a:t>Cuestionario de fin del curso del estudiante</a:t>
            </a:r>
            <a:r>
              <a:rPr lang="en-US" sz="1100" smtClean="0">
                <a:solidFill>
                  <a:srgbClr val="000000"/>
                </a:solidFill>
                <a:ea typeface="Calibri" pitchFamily="34" charset="0"/>
                <a:cs typeface="Times New Roman" pitchFamily="18" charset="0"/>
              </a:rPr>
              <a:t> </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8BA85518-7AE6-414A-88F1-A1052DCAE960}" type="slidenum">
              <a:rPr lang="en-US" smtClean="0">
                <a:solidFill>
                  <a:srgbClr val="000000"/>
                </a:solidFill>
                <a:latin typeface="Calibri" pitchFamily="34" charset="0"/>
              </a:rPr>
              <a:pPr fontAlgn="base">
                <a:spcBef>
                  <a:spcPct val="0"/>
                </a:spcBef>
                <a:spcAft>
                  <a:spcPct val="0"/>
                </a:spcAft>
                <a:buSzPct val="100000"/>
                <a:defRPr/>
              </a:pPr>
              <a:t>50</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s-ES" b="1" dirty="0" smtClean="0">
                <a:solidFill>
                  <a:srgbClr val="000000"/>
                </a:solidFill>
              </a:rPr>
              <a:t>SG página iv-v</a:t>
            </a:r>
          </a:p>
          <a:p>
            <a:pPr eaLnBrk="1" hangingPunct="1">
              <a:spcBef>
                <a:spcPts val="600"/>
              </a:spcBef>
              <a:spcAft>
                <a:spcPts val="600"/>
              </a:spcAft>
            </a:pPr>
            <a:r>
              <a:rPr lang="es-ES" b="1" dirty="0" smtClean="0">
                <a:solidFill>
                  <a:srgbClr val="000000"/>
                </a:solidFill>
                <a:latin typeface="Times New Roman" pitchFamily="18" charset="0"/>
                <a:cs typeface="Times New Roman" pitchFamily="18" charset="0"/>
              </a:rPr>
              <a:t>Instrucción</a:t>
            </a:r>
          </a:p>
          <a:p>
            <a:pPr eaLnBrk="1" hangingPunct="1">
              <a:spcBef>
                <a:spcPct val="0"/>
              </a:spcBef>
              <a:buFontTx/>
              <a:buChar char="•"/>
            </a:pPr>
            <a:r>
              <a:rPr lang="es-ES" b="1" dirty="0" smtClean="0">
                <a:solidFill>
                  <a:srgbClr val="000000"/>
                </a:solidFill>
                <a:cs typeface="Times New Roman" pitchFamily="18" charset="0"/>
              </a:rPr>
              <a:t>Antes de comenzar con estas dos diapositivas siguientes: </a:t>
            </a:r>
          </a:p>
          <a:p>
            <a:pPr marL="628650" lvl="1" indent="-171450" eaLnBrk="1" hangingPunct="1">
              <a:spcBef>
                <a:spcPct val="0"/>
              </a:spcBef>
              <a:buFontTx/>
              <a:buChar char="•"/>
            </a:pPr>
            <a:r>
              <a:rPr lang="es-ES" dirty="0" smtClean="0">
                <a:solidFill>
                  <a:srgbClr val="000000"/>
                </a:solidFill>
                <a:cs typeface="Times New Roman" pitchFamily="18" charset="0"/>
              </a:rPr>
              <a:t>Pregunte a los estudiantes qué les gustaría obtener de este curso.</a:t>
            </a:r>
          </a:p>
          <a:p>
            <a:pPr eaLnBrk="1" hangingPunct="1">
              <a:spcBef>
                <a:spcPct val="0"/>
              </a:spcBef>
              <a:buFontTx/>
              <a:buChar char="•"/>
            </a:pPr>
            <a:r>
              <a:rPr lang="es-ES" dirty="0" smtClean="0">
                <a:solidFill>
                  <a:srgbClr val="000000"/>
                </a:solidFill>
                <a:cs typeface="Times New Roman" pitchFamily="18" charset="0"/>
              </a:rPr>
              <a:t>Explique los objetivos de cada módulo.</a:t>
            </a:r>
          </a:p>
          <a:p>
            <a:pPr eaLnBrk="1" hangingPunct="1">
              <a:spcBef>
                <a:spcPct val="0"/>
              </a:spcBef>
              <a:buFontTx/>
              <a:buChar char="•"/>
            </a:pPr>
            <a:r>
              <a:rPr lang="es-ES" dirty="0" smtClean="0">
                <a:solidFill>
                  <a:srgbClr val="000000"/>
                </a:solidFill>
                <a:cs typeface="Times New Roman" pitchFamily="18" charset="0"/>
              </a:rPr>
              <a:t>Señale que los objetivos del módulo también se mencionan en la primera página de cada módulo.</a:t>
            </a: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055DF18-4563-495F-BA5E-FCCACF9D4A49}" type="slidenum">
              <a:rPr lang="en-US" smtClean="0">
                <a:solidFill>
                  <a:srgbClr val="000000"/>
                </a:solidFill>
                <a:latin typeface="Calibri" pitchFamily="34" charset="0"/>
              </a:rPr>
              <a:pPr fontAlgn="base">
                <a:spcBef>
                  <a:spcPct val="0"/>
                </a:spcBef>
                <a:spcAft>
                  <a:spcPct val="0"/>
                </a:spcAft>
                <a:buSzPct val="100000"/>
                <a:defRPr/>
              </a:pPr>
              <a:t>6</a:t>
            </a:fld>
            <a:endParaRPr lang="en-US" smtClean="0">
              <a:solidFill>
                <a:srgbClr val="000000"/>
              </a:solidFill>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n-US" b="1" smtClean="0">
                <a:solidFill>
                  <a:srgbClr val="000000"/>
                </a:solidFill>
                <a:latin typeface="Times New Roman" pitchFamily="18" charset="0"/>
                <a:cs typeface="Times New Roman" pitchFamily="18" charset="0"/>
              </a:rPr>
              <a:t>Instrucción</a:t>
            </a:r>
            <a:r>
              <a:rPr lang="en-US" smtClean="0">
                <a:solidFill>
                  <a:srgbClr val="000000"/>
                </a:solidFill>
                <a:latin typeface="Times New Roman" pitchFamily="18" charset="0"/>
                <a:cs typeface="Times New Roman" pitchFamily="18" charset="0"/>
              </a:rPr>
              <a:t> </a:t>
            </a:r>
          </a:p>
          <a:p>
            <a:pPr eaLnBrk="1" hangingPunct="1">
              <a:spcBef>
                <a:spcPts val="600"/>
              </a:spcBef>
              <a:spcAft>
                <a:spcPts val="600"/>
              </a:spcAft>
              <a:buFont typeface="Symbol" pitchFamily="18" charset="2"/>
              <a:buChar char=""/>
            </a:pPr>
            <a:r>
              <a:rPr lang="en-US" smtClean="0">
                <a:solidFill>
                  <a:srgbClr val="000000"/>
                </a:solidFill>
                <a:latin typeface="Times New Roman" pitchFamily="18" charset="0"/>
                <a:cs typeface="Times New Roman" pitchFamily="18" charset="0"/>
              </a:rPr>
              <a:t>A medida que se repasen los objetivos de cada módulo, pregunte si hay alguna pregunta, comentario o inquietud pendiente.</a:t>
            </a:r>
          </a:p>
          <a:p>
            <a:pPr eaLnBrk="1" hangingPunct="1">
              <a:spcBef>
                <a:spcPts val="600"/>
              </a:spcBef>
              <a:spcAft>
                <a:spcPts val="600"/>
              </a:spcAft>
              <a:buFont typeface="Symbol" pitchFamily="18" charset="2"/>
              <a:buChar char=""/>
            </a:pPr>
            <a:r>
              <a:rPr lang="en-US" smtClean="0">
                <a:solidFill>
                  <a:srgbClr val="000000"/>
                </a:solidFill>
                <a:latin typeface="Times New Roman" pitchFamily="18" charset="0"/>
                <a:cs typeface="Times New Roman" pitchFamily="18" charset="0"/>
              </a:rPr>
              <a:t>Módulo 1</a:t>
            </a:r>
          </a:p>
          <a:p>
            <a:pPr marL="742950" lvl="1" indent="-285750" eaLnBrk="1" hangingPunct="1">
              <a:spcBef>
                <a:spcPts val="600"/>
              </a:spcBef>
              <a:spcAft>
                <a:spcPts val="600"/>
              </a:spcAft>
              <a:buFont typeface="Courier New" pitchFamily="49" charset="0"/>
              <a:buChar char="o"/>
            </a:pPr>
            <a:r>
              <a:rPr lang="en-US" smtClean="0">
                <a:solidFill>
                  <a:srgbClr val="000000"/>
                </a:solidFill>
                <a:latin typeface="Times New Roman" pitchFamily="18" charset="0"/>
                <a:cs typeface="Times New Roman" pitchFamily="18" charset="0"/>
              </a:rPr>
              <a:t>Explicar el objetivo de colocar advertencias y etiquetas.</a:t>
            </a:r>
          </a:p>
          <a:p>
            <a:pPr marL="742950" lvl="1" indent="-285750" eaLnBrk="1" hangingPunct="1">
              <a:spcBef>
                <a:spcPts val="600"/>
              </a:spcBef>
              <a:spcAft>
                <a:spcPts val="600"/>
              </a:spcAft>
              <a:buFont typeface="Courier New" pitchFamily="49" charset="0"/>
              <a:buChar char="o"/>
            </a:pPr>
            <a:r>
              <a:rPr lang="en-US" smtClean="0">
                <a:solidFill>
                  <a:srgbClr val="000000"/>
                </a:solidFill>
                <a:latin typeface="Times New Roman" pitchFamily="18" charset="0"/>
                <a:cs typeface="Times New Roman" pitchFamily="18" charset="0"/>
              </a:rPr>
              <a:t>Analizar una hipótesis y seleccione la advertencia apropiada.</a:t>
            </a:r>
          </a:p>
          <a:p>
            <a:pPr eaLnBrk="1" hangingPunct="1">
              <a:spcBef>
                <a:spcPts val="600"/>
              </a:spcBef>
              <a:spcAft>
                <a:spcPts val="600"/>
              </a:spcAft>
              <a:buFont typeface="Symbol" pitchFamily="18" charset="2"/>
              <a:buChar char=""/>
            </a:pPr>
            <a:r>
              <a:rPr lang="en-US" smtClean="0">
                <a:solidFill>
                  <a:srgbClr val="000000"/>
                </a:solidFill>
                <a:latin typeface="Times New Roman" pitchFamily="18" charset="0"/>
                <a:cs typeface="Times New Roman" pitchFamily="18" charset="0"/>
              </a:rPr>
              <a:t>Módulo 2</a:t>
            </a:r>
          </a:p>
          <a:p>
            <a:pPr marL="742950" lvl="1" indent="-285750" eaLnBrk="1" hangingPunct="1">
              <a:spcBef>
                <a:spcPts val="600"/>
              </a:spcBef>
              <a:spcAft>
                <a:spcPts val="600"/>
              </a:spcAft>
              <a:buFont typeface="Courier New" pitchFamily="49" charset="0"/>
              <a:buChar char="o"/>
            </a:pPr>
            <a:r>
              <a:rPr lang="en-US" smtClean="0">
                <a:solidFill>
                  <a:srgbClr val="000000"/>
                </a:solidFill>
                <a:latin typeface="Times New Roman" pitchFamily="18" charset="0"/>
                <a:cs typeface="Times New Roman" pitchFamily="18" charset="0"/>
              </a:rPr>
              <a:t>Explicar el objetivo de colocar barricadas.</a:t>
            </a:r>
          </a:p>
          <a:p>
            <a:pPr marL="742950" lvl="1" indent="-285750" eaLnBrk="1" hangingPunct="1">
              <a:spcBef>
                <a:spcPts val="600"/>
              </a:spcBef>
              <a:spcAft>
                <a:spcPts val="600"/>
              </a:spcAft>
              <a:buFont typeface="Courier New" pitchFamily="49" charset="0"/>
              <a:buChar char="o"/>
            </a:pPr>
            <a:r>
              <a:rPr lang="en-US" smtClean="0">
                <a:solidFill>
                  <a:srgbClr val="000000"/>
                </a:solidFill>
                <a:latin typeface="Times New Roman" pitchFamily="18" charset="0"/>
                <a:cs typeface="Times New Roman" pitchFamily="18" charset="0"/>
              </a:rPr>
              <a:t>Analizar una hipótesis y seleccione la barricada apropiada.</a:t>
            </a:r>
          </a:p>
          <a:p>
            <a:pPr eaLnBrk="1" hangingPunct="1">
              <a:spcBef>
                <a:spcPts val="600"/>
              </a:spcBef>
              <a:spcAft>
                <a:spcPts val="600"/>
              </a:spcAft>
              <a:buFont typeface="Symbol" pitchFamily="18" charset="2"/>
              <a:buChar char=""/>
            </a:pPr>
            <a:r>
              <a:rPr lang="en-US" smtClean="0">
                <a:solidFill>
                  <a:srgbClr val="000000"/>
                </a:solidFill>
                <a:latin typeface="Times New Roman" pitchFamily="18" charset="0"/>
                <a:cs typeface="Times New Roman" pitchFamily="18" charset="0"/>
              </a:rPr>
              <a:t>Módulo 3</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cs typeface="Times New Roman" pitchFamily="18" charset="0"/>
              </a:rPr>
              <a:t>Resumir el rol del encargado y observador/guardia de seguridad.</a:t>
            </a:r>
          </a:p>
          <a:p>
            <a:pPr marL="742950" lvl="1" indent="-285750" eaLnBrk="1" hangingPunct="1">
              <a:lnSpc>
                <a:spcPct val="107000"/>
              </a:lnSpc>
              <a:spcBef>
                <a:spcPct val="0"/>
              </a:spcBef>
              <a:buFont typeface="Courier New" pitchFamily="49" charset="0"/>
              <a:buChar char="o"/>
            </a:pPr>
            <a:r>
              <a:rPr lang="en-US" smtClean="0">
                <a:solidFill>
                  <a:srgbClr val="000000"/>
                </a:solidFill>
                <a:latin typeface="Times New Roman" pitchFamily="18" charset="0"/>
                <a:cs typeface="Times New Roman" pitchFamily="18" charset="0"/>
              </a:rPr>
              <a:t>Explicar el proceso de instalar, mantener y retirar el control.</a:t>
            </a:r>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9EA5BC2-445A-4AC1-979F-113C4E581C04}" type="slidenum">
              <a:rPr lang="en-US" smtClean="0">
                <a:solidFill>
                  <a:srgbClr val="000000"/>
                </a:solidFill>
                <a:latin typeface="Calibri" pitchFamily="34" charset="0"/>
              </a:rPr>
              <a:pPr fontAlgn="base">
                <a:spcBef>
                  <a:spcPct val="0"/>
                </a:spcBef>
                <a:spcAft>
                  <a:spcPct val="0"/>
                </a:spcAft>
                <a:buSzPct val="100000"/>
                <a:defRPr/>
              </a:pPr>
              <a:t>51</a:t>
            </a:fld>
            <a:endParaRPr lang="en-US" smtClean="0">
              <a:solidFill>
                <a:srgbClr val="000000"/>
              </a:solidFill>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n-US" b="1" smtClean="0">
                <a:solidFill>
                  <a:srgbClr val="000000"/>
                </a:solidFill>
                <a:latin typeface="Times New Roman" pitchFamily="18" charset="0"/>
                <a:cs typeface="Times New Roman" pitchFamily="18" charset="0"/>
              </a:rPr>
              <a:t>Instrucción</a:t>
            </a:r>
          </a:p>
          <a:p>
            <a:pPr eaLnBrk="1" hangingPunct="1">
              <a:spcBef>
                <a:spcPts val="600"/>
              </a:spcBef>
              <a:spcAft>
                <a:spcPts val="600"/>
              </a:spcAft>
              <a:buFont typeface="Symbol" pitchFamily="18" charset="2"/>
              <a:buChar char=""/>
            </a:pPr>
            <a:r>
              <a:rPr lang="en-US" smtClean="0">
                <a:solidFill>
                  <a:srgbClr val="000000"/>
                </a:solidFill>
                <a:latin typeface="Times New Roman" pitchFamily="18" charset="0"/>
                <a:cs typeface="Times New Roman" pitchFamily="18" charset="0"/>
              </a:rPr>
              <a:t>Haga que los estudiantes completen la evaluación de conocimiento.</a:t>
            </a:r>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6F7BDE9-66E9-4258-8196-EA630A873082}" type="slidenum">
              <a:rPr lang="en-US" smtClean="0">
                <a:solidFill>
                  <a:srgbClr val="000000"/>
                </a:solidFill>
                <a:latin typeface="Calibri" pitchFamily="34" charset="0"/>
              </a:rPr>
              <a:pPr fontAlgn="base">
                <a:spcBef>
                  <a:spcPct val="0"/>
                </a:spcBef>
                <a:spcAft>
                  <a:spcPct val="0"/>
                </a:spcAft>
                <a:buSzPct val="100000"/>
                <a:defRPr/>
              </a:pPr>
              <a:t>52</a:t>
            </a:fld>
            <a:endParaRPr 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rPr>
              <a:t>SG página iv-v</a:t>
            </a:r>
          </a:p>
          <a:p>
            <a:pPr eaLnBrk="1" hangingPunct="1">
              <a:spcBef>
                <a:spcPct val="0"/>
              </a:spcBef>
            </a:pPr>
            <a:r>
              <a:rPr lang="es-ES" b="1" smtClean="0">
                <a:solidFill>
                  <a:srgbClr val="000000"/>
                </a:solidFill>
              </a:rPr>
              <a:t>Instrucción</a:t>
            </a:r>
          </a:p>
          <a:p>
            <a:pPr eaLnBrk="1" hangingPunct="1">
              <a:spcBef>
                <a:spcPct val="0"/>
              </a:spcBef>
              <a:buFontTx/>
              <a:buChar char="•"/>
            </a:pPr>
            <a:r>
              <a:rPr lang="es-ES" smtClean="0">
                <a:solidFill>
                  <a:srgbClr val="000000"/>
                </a:solidFill>
              </a:rPr>
              <a:t>Explique los objetivos de cada módulo.</a:t>
            </a:r>
          </a:p>
          <a:p>
            <a:pPr eaLnBrk="1" hangingPunct="1">
              <a:spcBef>
                <a:spcPct val="0"/>
              </a:spcBef>
              <a:buFontTx/>
              <a:buChar char="•"/>
            </a:pPr>
            <a:r>
              <a:rPr lang="es-ES" smtClean="0">
                <a:solidFill>
                  <a:srgbClr val="000000"/>
                </a:solidFill>
              </a:rPr>
              <a:t>Señale que los objetivos del módulo también se mencionan en la primera página de cada módulo.</a:t>
            </a:r>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88041856-9316-4739-B3C9-1E343E982F71}" type="slidenum">
              <a:rPr lang="en-US" smtClean="0">
                <a:solidFill>
                  <a:srgbClr val="000000"/>
                </a:solidFill>
                <a:latin typeface="Calibri" pitchFamily="34" charset="0"/>
              </a:rPr>
              <a:pPr fontAlgn="base">
                <a:spcBef>
                  <a:spcPct val="0"/>
                </a:spcBef>
                <a:spcAft>
                  <a:spcPct val="0"/>
                </a:spcAft>
                <a:buSzPct val="100000"/>
                <a:defRPr/>
              </a:pPr>
              <a:t>7</a:t>
            </a:fld>
            <a:endParaRPr 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smtClean="0">
                <a:solidFill>
                  <a:srgbClr val="000000"/>
                </a:solidFill>
              </a:rPr>
              <a:t>SG página vii</a:t>
            </a:r>
          </a:p>
          <a:p>
            <a:pPr eaLnBrk="1" hangingPunct="1">
              <a:spcBef>
                <a:spcPct val="0"/>
              </a:spcBef>
            </a:pPr>
            <a:r>
              <a:rPr lang="es-ES" b="1" dirty="0" smtClean="0">
                <a:solidFill>
                  <a:srgbClr val="000000"/>
                </a:solidFill>
              </a:rPr>
              <a:t>Instrucción</a:t>
            </a:r>
          </a:p>
          <a:p>
            <a:pPr eaLnBrk="1" hangingPunct="1">
              <a:spcBef>
                <a:spcPct val="0"/>
              </a:spcBef>
              <a:buFontTx/>
              <a:buChar char="•"/>
            </a:pPr>
            <a:r>
              <a:rPr lang="es-ES" dirty="0" smtClean="0">
                <a:solidFill>
                  <a:srgbClr val="000000"/>
                </a:solidFill>
              </a:rPr>
              <a:t>Los exámenes del lugar de trabajo se realizan para identificar cualquier peligro en el área de trabajo.  Una vez que se hayan identificado los peligros, se debe tomar la acción inmediata.  Según el tipo de peligro ubicado, el curso de acción y el control implementados varían.  Siempre debe consultar la Jerarquía de controles al seleccionar un control apropiado, teniendo en cuenta la efectividad y confiabilidad de cada nivel.</a:t>
            </a:r>
          </a:p>
          <a:p>
            <a:pPr eaLnBrk="1" hangingPunct="1">
              <a:spcBef>
                <a:spcPct val="0"/>
              </a:spcBef>
              <a:buFontTx/>
              <a:buChar char="•"/>
            </a:pPr>
            <a:endParaRPr lang="es-ES" dirty="0" smtClean="0">
              <a:solidFill>
                <a:srgbClr val="000000"/>
              </a:solidFill>
            </a:endParaRPr>
          </a:p>
          <a:p>
            <a:pPr eaLnBrk="1" hangingPunct="1">
              <a:spcBef>
                <a:spcPct val="0"/>
              </a:spcBef>
              <a:buFontTx/>
              <a:buChar char="•"/>
            </a:pPr>
            <a:r>
              <a:rPr lang="es-ES" dirty="0" smtClean="0">
                <a:solidFill>
                  <a:srgbClr val="000000"/>
                </a:solidFill>
              </a:rPr>
              <a:t>La colocación de advertencias, etiquetas y barricadas son todos métodos reconocidos para controlar peligros.  Cada uno implica limitar el acceso al peligro pero aplica la restricción de manera diferente.  Las advertencias y etiquetas utilizan un sistema de código de color con etiquetas y cinta para alertar visualmente a los empleados sobre un peligro o condición insegura en el área.  Las barricadas son obstáculos físicos que restringen el acceso al peligro identificado.  Al identificar de manera visible o bloquear un área considerada peligrosa, se pueden evitar incidentes.  </a:t>
            </a:r>
          </a:p>
          <a:p>
            <a:pPr eaLnBrk="1" hangingPunct="1">
              <a:spcBef>
                <a:spcPct val="0"/>
              </a:spcBef>
              <a:buFontTx/>
              <a:buChar char="•"/>
            </a:pPr>
            <a:endParaRPr lang="es-ES" dirty="0" smtClean="0">
              <a:solidFill>
                <a:srgbClr val="000000"/>
              </a:solidFill>
            </a:endParaRPr>
          </a:p>
          <a:p>
            <a:pPr eaLnBrk="1" hangingPunct="1">
              <a:spcBef>
                <a:spcPct val="0"/>
              </a:spcBef>
              <a:buFontTx/>
              <a:buChar char="•"/>
            </a:pPr>
            <a:r>
              <a:rPr lang="es-ES" dirty="0" smtClean="0">
                <a:solidFill>
                  <a:srgbClr val="000000"/>
                </a:solidFill>
              </a:rPr>
              <a:t>Ya sea que se esté trabajando cerca de estas restricciones, se las esté instalando o quitando, es fundamental comprender su importancia.  Este curso está hecho para todos los empleados de Freeport-</a:t>
            </a:r>
            <a:r>
              <a:rPr lang="es-ES" dirty="0" err="1" smtClean="0">
                <a:solidFill>
                  <a:srgbClr val="000000"/>
                </a:solidFill>
              </a:rPr>
              <a:t>McMoRan</a:t>
            </a:r>
            <a:r>
              <a:rPr lang="es-ES" dirty="0" smtClean="0">
                <a:solidFill>
                  <a:srgbClr val="000000"/>
                </a:solidFill>
              </a:rPr>
              <a:t>.  Se espera que los empleados vuelvan a tomar esta capacitación año tras año.</a:t>
            </a:r>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2D3D1AF-6660-4B5B-92F8-E84E5045C3FC}" type="slidenum">
              <a:rPr lang="en-US" smtClean="0">
                <a:solidFill>
                  <a:srgbClr val="000000"/>
                </a:solidFill>
                <a:latin typeface="Calibri" pitchFamily="34" charset="0"/>
              </a:rPr>
              <a:pPr fontAlgn="base">
                <a:spcBef>
                  <a:spcPct val="0"/>
                </a:spcBef>
                <a:spcAft>
                  <a:spcPct val="0"/>
                </a:spcAft>
                <a:buSzPct val="100000"/>
                <a:defRPr/>
              </a:pPr>
              <a:t>8</a:t>
            </a:fld>
            <a:endParaRPr lang="en-US"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ea typeface="Calibri" pitchFamily="34" charset="0"/>
                <a:cs typeface="Times New Roman" pitchFamily="18" charset="0"/>
              </a:rPr>
              <a:t>SG página 3</a:t>
            </a:r>
          </a:p>
          <a:p>
            <a:pPr eaLnBrk="1" hangingPunct="1">
              <a:spcBef>
                <a:spcPct val="0"/>
              </a:spcBef>
            </a:pPr>
            <a:r>
              <a:rPr lang="es-ES" b="1" smtClean="0">
                <a:solidFill>
                  <a:srgbClr val="000000"/>
                </a:solidFill>
                <a:ea typeface="Calibri" pitchFamily="34" charset="0"/>
                <a:cs typeface="Times New Roman" pitchFamily="18" charset="0"/>
              </a:rPr>
              <a:t>Instrucción</a:t>
            </a:r>
            <a:r>
              <a:rPr lang="es-ES" smtClean="0">
                <a:solidFill>
                  <a:srgbClr val="000000"/>
                </a:solidFill>
                <a:ea typeface="Calibri" pitchFamily="34" charset="0"/>
                <a:cs typeface="Times New Roman" pitchFamily="18" charset="0"/>
              </a:rPr>
              <a:t> </a:t>
            </a:r>
          </a:p>
          <a:p>
            <a:pPr eaLnBrk="1" hangingPunct="1">
              <a:spcBef>
                <a:spcPct val="0"/>
              </a:spcBef>
            </a:pPr>
            <a:r>
              <a:rPr lang="es-ES" smtClean="0">
                <a:solidFill>
                  <a:srgbClr val="000000"/>
                </a:solidFill>
                <a:ea typeface="Calibri" pitchFamily="34" charset="0"/>
                <a:cs typeface="Times New Roman" pitchFamily="18" charset="0"/>
              </a:rPr>
              <a:t>Una vez que completen este módulo, los estudiantes podrán: </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Explicar el objetivo de colocar advertencias y etiquetas.</a:t>
            </a:r>
          </a:p>
          <a:p>
            <a:pPr eaLnBrk="1" hangingPunct="1">
              <a:lnSpc>
                <a:spcPct val="107000"/>
              </a:lnSpc>
              <a:spcBef>
                <a:spcPct val="0"/>
              </a:spcBef>
              <a:buFont typeface="Symbol" pitchFamily="18" charset="2"/>
              <a:buChar char=""/>
            </a:pPr>
            <a:r>
              <a:rPr lang="es-ES" smtClean="0">
                <a:solidFill>
                  <a:srgbClr val="000000"/>
                </a:solidFill>
                <a:latin typeface="Times New Roman" pitchFamily="18" charset="0"/>
                <a:ea typeface="Calibri" pitchFamily="34" charset="0"/>
                <a:cs typeface="Times New Roman" pitchFamily="18" charset="0"/>
              </a:rPr>
              <a:t>Analizar una hipótesis y seleccione la advertencia apropiada.</a:t>
            </a:r>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3235EA2C-4CE3-4D4F-9FFC-068BCC74AC3E}" type="slidenum">
              <a:rPr lang="en-US" smtClean="0">
                <a:solidFill>
                  <a:srgbClr val="000000"/>
                </a:solidFill>
                <a:latin typeface="Calibri" pitchFamily="34" charset="0"/>
              </a:rPr>
              <a:pPr fontAlgn="base">
                <a:spcBef>
                  <a:spcPct val="0"/>
                </a:spcBef>
                <a:spcAft>
                  <a:spcPct val="0"/>
                </a:spcAft>
                <a:buSzPct val="100000"/>
                <a:defRPr/>
              </a:pPr>
              <a:t>9</a:t>
            </a:fld>
            <a:endParaRPr lang="en-US"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smtClean="0">
                <a:solidFill>
                  <a:srgbClr val="000000"/>
                </a:solidFill>
              </a:rPr>
              <a:t>SG página 5</a:t>
            </a:r>
          </a:p>
          <a:p>
            <a:pPr eaLnBrk="1" hangingPunct="1">
              <a:spcBef>
                <a:spcPct val="0"/>
              </a:spcBef>
            </a:pPr>
            <a:r>
              <a:rPr lang="es-ES" b="1" smtClean="0">
                <a:solidFill>
                  <a:srgbClr val="000000"/>
                </a:solidFill>
              </a:rPr>
              <a:t> Instrucción</a:t>
            </a:r>
          </a:p>
          <a:p>
            <a:pPr eaLnBrk="1" hangingPunct="1">
              <a:spcBef>
                <a:spcPct val="0"/>
              </a:spcBef>
              <a:buFontTx/>
              <a:buChar char="•"/>
            </a:pPr>
            <a:r>
              <a:rPr lang="es-ES" smtClean="0">
                <a:solidFill>
                  <a:srgbClr val="000000"/>
                </a:solidFill>
              </a:rPr>
              <a:t>Hay veces en las que puede estar tan enfocado o tan familiarizado con un tarea que le puede costar reconocer las condiciones cambiantes a su alrededor.  Al participar de una tarea de rutina, no es poco común que la atención se desvíe mientras el cuerpo sigue en acción.  La mayoría de las actividades de rutina cotidianas se realizan automáticamente, sin el 100 % del enfoque ya que el cerebro y los ojos continúan escaneando el entorno en busca de disparadores o señales percibidas como amenazantes o peligrosas.  Cuando se observa algo único o inusual, el cerebro entonces se enfoca y responde a la situación.  </a:t>
            </a:r>
          </a:p>
          <a:p>
            <a:pPr eaLnBrk="1" hangingPunct="1">
              <a:spcBef>
                <a:spcPct val="0"/>
              </a:spcBef>
              <a:buFontTx/>
              <a:buChar char="•"/>
            </a:pPr>
            <a:r>
              <a:rPr lang="es-ES" smtClean="0">
                <a:solidFill>
                  <a:srgbClr val="000000"/>
                </a:solidFill>
              </a:rPr>
              <a:t>En todas las propiedades de Freeport-McMoRan, las advertencias llaman la atención de los empleados a una situación específica.  Los colores brillantes o la colocación de advertencias o etiquetas se hacen para llamar la atención al lugar e informar sobre el peligro.  Este método de comunicación se basa en el comportamiento del empleado para notar, reaccionar y cumplir con el motivo de la advertencia.  Todos los componentes móviles en las propiedades hacen que sea necesario reconocer y comprender las marcas.  </a:t>
            </a:r>
          </a:p>
          <a:p>
            <a:pPr eaLnBrk="1" hangingPunct="1">
              <a:spcBef>
                <a:spcPct val="0"/>
              </a:spcBef>
              <a:buFontTx/>
              <a:buChar char="•"/>
            </a:pPr>
            <a:endParaRPr lang="en-US" smtClean="0">
              <a:solidFill>
                <a:srgbClr val="000000"/>
              </a:solidFill>
            </a:endParaRPr>
          </a:p>
          <a:p>
            <a:pPr eaLnBrk="1" hangingPunct="1">
              <a:spcBef>
                <a:spcPct val="0"/>
              </a:spcBef>
            </a:pPr>
            <a:r>
              <a:rPr lang="en-US" smtClean="0">
                <a:solidFill>
                  <a:srgbClr val="000000"/>
                </a:solidFill>
              </a:rPr>
              <a:t> </a:t>
            </a:r>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0B06200-733C-4CFA-BF65-C761FB76695B}" type="slidenum">
              <a:rPr lang="en-US" smtClean="0">
                <a:solidFill>
                  <a:srgbClr val="000000"/>
                </a:solidFill>
                <a:latin typeface="Calibri" pitchFamily="34" charset="0"/>
              </a:rPr>
              <a:pPr fontAlgn="base">
                <a:spcBef>
                  <a:spcPct val="0"/>
                </a:spcBef>
                <a:spcAft>
                  <a:spcPct val="0"/>
                </a:spcAft>
                <a:buSzPct val="100000"/>
                <a:defRPr/>
              </a:pPr>
              <a:t>10</a:t>
            </a:fld>
            <a:endParaRPr 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ne Line Title">
    <p:spTree>
      <p:nvGrpSpPr>
        <p:cNvPr id="1" name=""/>
        <p:cNvGrpSpPr/>
        <p:nvPr/>
      </p:nvGrpSpPr>
      <p:grpSpPr>
        <a:xfrm>
          <a:off x="0" y="0"/>
          <a:ext cx="0" cy="0"/>
          <a:chOff x="0" y="0"/>
          <a:chExt cx="0" cy="0"/>
        </a:xfrm>
      </p:grpSpPr>
      <p:sp>
        <p:nvSpPr>
          <p:cNvPr id="6" name="Rectangle 5"/>
          <p:cNvSpPr/>
          <p:nvPr userDrawn="1"/>
        </p:nvSpPr>
        <p:spPr>
          <a:xfrm>
            <a:off x="0" y="-7938"/>
            <a:ext cx="7315200" cy="68580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3963" y="660400"/>
            <a:ext cx="13160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6175375"/>
            <a:ext cx="731678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r>
              <a:rPr lang="es-ES" smtClean="0"/>
              <a:t>Haga clic para modificar el estilo de título del patrón</a:t>
            </a:r>
            <a:endParaRPr lang="en-US" dirty="0"/>
          </a:p>
        </p:txBody>
      </p:sp>
      <p:sp>
        <p:nvSpPr>
          <p:cNvPr id="13" name="Picture Placeholder 12"/>
          <p:cNvSpPr>
            <a:spLocks noGrp="1"/>
          </p:cNvSpPr>
          <p:nvPr>
            <p:ph type="pic" sz="quarter" idx="11"/>
          </p:nvPr>
        </p:nvSpPr>
        <p:spPr>
          <a:xfrm>
            <a:off x="1379220" y="2110423"/>
            <a:ext cx="4572000" cy="3657600"/>
          </a:xfrm>
          <a:prstGeom prst="rect">
            <a:avLst/>
          </a:prstGeom>
          <a:solidFill>
            <a:schemeClr val="bg1"/>
          </a:solidFill>
        </p:spPr>
        <p:txBody>
          <a:bodyPr/>
          <a:lstStyle>
            <a:lvl1pPr marL="0" indent="0" algn="ctr">
              <a:buNone/>
              <a:defRPr sz="2000" baseline="0"/>
            </a:lvl1pPr>
          </a:lstStyle>
          <a:p>
            <a:pPr lvl="0"/>
            <a:endParaRPr lang="en-US" noProof="0" dirty="0" smtClean="0"/>
          </a:p>
          <a:p>
            <a:pPr lvl="0"/>
            <a:endParaRPr lang="en-US" noProof="0" dirty="0" smtClean="0"/>
          </a:p>
          <a:p>
            <a:pPr lvl="0"/>
            <a:r>
              <a:rPr lang="en-US" noProof="0" dirty="0" smtClean="0"/>
              <a:t>Insert cover photo here</a:t>
            </a:r>
          </a:p>
          <a:p>
            <a:pPr lvl="0"/>
            <a:r>
              <a:rPr lang="en-US" noProof="0" dirty="0" smtClean="0"/>
              <a:t>approximately 5” wide</a:t>
            </a:r>
            <a:endParaRPr lang="en-US" noProof="0" dirty="0"/>
          </a:p>
        </p:txBody>
      </p:sp>
      <p:sp>
        <p:nvSpPr>
          <p:cNvPr id="21" name="Text Placeholder 20"/>
          <p:cNvSpPr>
            <a:spLocks noGrp="1"/>
          </p:cNvSpPr>
          <p:nvPr>
            <p:ph type="body" sz="quarter" idx="14"/>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s-ES" smtClean="0"/>
              <a:t>Haga clic para modificar el estilo de texto del patrón</a:t>
            </a:r>
          </a:p>
        </p:txBody>
      </p:sp>
      <p:sp>
        <p:nvSpPr>
          <p:cNvPr id="24" name="Text Placeholder 23"/>
          <p:cNvSpPr>
            <a:spLocks noGrp="1"/>
          </p:cNvSpPr>
          <p:nvPr>
            <p:ph type="body" sz="quarter" idx="15"/>
          </p:nvPr>
        </p:nvSpPr>
        <p:spPr>
          <a:xfrm>
            <a:off x="0" y="1249045"/>
            <a:ext cx="7315200" cy="1463675"/>
          </a:xfrm>
          <a:prstGeom prst="rect">
            <a:avLst/>
          </a:prstGeom>
        </p:spPr>
        <p:txBody>
          <a:bodyPr>
            <a:normAutofit/>
          </a:bodyPr>
          <a:lstStyle>
            <a:lvl1pPr marL="0" indent="0" algn="ctr">
              <a:buFontTx/>
              <a:buNone/>
              <a:defRPr sz="3000" baseline="0">
                <a:solidFill>
                  <a:schemeClr val="bg1"/>
                </a:solidFill>
                <a:latin typeface="Arial Black" panose="020B0A04020102020204" pitchFamily="34"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95652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itle &amp; Image">
    <p:spTree>
      <p:nvGrpSpPr>
        <p:cNvPr id="1" name=""/>
        <p:cNvGrpSpPr/>
        <p:nvPr/>
      </p:nvGrpSpPr>
      <p:grpSpPr>
        <a:xfrm>
          <a:off x="0" y="0"/>
          <a:ext cx="0" cy="0"/>
          <a:chOff x="0" y="0"/>
          <a:chExt cx="0" cy="0"/>
        </a:xfrm>
      </p:grpSpPr>
      <p:cxnSp>
        <p:nvCxnSpPr>
          <p:cNvPr id="5"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5"/>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3" name="Picture Placeholder 6"/>
          <p:cNvSpPr>
            <a:spLocks noGrp="1"/>
          </p:cNvSpPr>
          <p:nvPr>
            <p:ph type="pic" sz="quarter" idx="16"/>
          </p:nvPr>
        </p:nvSpPr>
        <p:spPr>
          <a:xfrm>
            <a:off x="3666067" y="1379219"/>
            <a:ext cx="3199553" cy="3412913"/>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r>
              <a:rPr lang="en-US" noProof="0" dirty="0" smtClean="0"/>
              <a:t>Insert </a:t>
            </a:r>
          </a:p>
          <a:p>
            <a:pPr lvl="0"/>
            <a:r>
              <a:rPr lang="en-US" noProof="0" dirty="0" smtClean="0"/>
              <a:t>Image Here</a:t>
            </a:r>
            <a:endParaRPr lang="en-US" noProof="0" dirty="0"/>
          </a:p>
        </p:txBody>
      </p:sp>
      <p:sp>
        <p:nvSpPr>
          <p:cNvPr id="3" name="Text Placeholder 2"/>
          <p:cNvSpPr>
            <a:spLocks noGrp="1"/>
          </p:cNvSpPr>
          <p:nvPr>
            <p:ph type="body" sz="quarter" idx="17"/>
          </p:nvPr>
        </p:nvSpPr>
        <p:spPr>
          <a:xfrm>
            <a:off x="628650" y="1379220"/>
            <a:ext cx="6236970" cy="4649047"/>
          </a:xfrm>
          <a:prstGeom prst="rect">
            <a:avLst/>
          </a:prstGeom>
        </p:spPr>
        <p:txBody>
          <a:bodyPr>
            <a:noAutofit/>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Footer Placeholder 4"/>
          <p:cNvSpPr>
            <a:spLocks noGrp="1"/>
          </p:cNvSpPr>
          <p:nvPr>
            <p:ph type="ftr" sz="quarter" idx="18"/>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SFT FCX1020C</a:t>
            </a:r>
          </a:p>
        </p:txBody>
      </p:sp>
      <p:sp>
        <p:nvSpPr>
          <p:cNvPr id="8" name="Slide Number Placeholder 5"/>
          <p:cNvSpPr>
            <a:spLocks noGrp="1"/>
          </p:cNvSpPr>
          <p:nvPr>
            <p:ph type="sldNum" sz="quarter" idx="19"/>
          </p:nvPr>
        </p:nvSpPr>
        <p:spPr>
          <a:xfrm>
            <a:off x="6865938" y="6183313"/>
            <a:ext cx="2278062" cy="365125"/>
          </a:xfrm>
        </p:spPr>
        <p:txBody>
          <a:bodyPr/>
          <a:lstStyle>
            <a:lvl1pPr algn="ctr">
              <a:defRPr sz="700">
                <a:latin typeface="Arial Black" panose="020B0A04020102020204" pitchFamily="34" charset="0"/>
              </a:defRPr>
            </a:lvl1pPr>
          </a:lstStyle>
          <a:p>
            <a:pPr>
              <a:defRPr/>
            </a:pPr>
            <a:fld id="{54939AB5-7C28-43E6-AAAA-C8F82C820097}" type="slidenum">
              <a:rPr lang="en-US"/>
              <a:pPr>
                <a:defRPr/>
              </a:pPr>
              <a:t>‹Nº›</a:t>
            </a:fld>
            <a:endParaRPr lang="en-US" dirty="0"/>
          </a:p>
        </p:txBody>
      </p:sp>
    </p:spTree>
    <p:extLst>
      <p:ext uri="{BB962C8B-B14F-4D97-AF65-F5344CB8AC3E}">
        <p14:creationId xmlns:p14="http://schemas.microsoft.com/office/powerpoint/2010/main" val="368790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cxnSp>
        <p:nvCxnSpPr>
          <p:cNvPr id="5"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50" y="5250180"/>
            <a:ext cx="6236970" cy="815658"/>
          </a:xfrm>
          <a:prstGeom prst="rect">
            <a:avLst/>
          </a:prstGeom>
        </p:spPr>
        <p:txBody>
          <a:bodyPr/>
          <a:lstStyle>
            <a:lvl1pPr marL="0" indent="0">
              <a:spcBef>
                <a:spcPts val="0"/>
              </a:spcBef>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2" name="Text Placeholder 10"/>
          <p:cNvSpPr>
            <a:spLocks noGrp="1"/>
          </p:cNvSpPr>
          <p:nvPr>
            <p:ph type="body" sz="quarter" idx="15"/>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0" name="Picture Placeholder 6"/>
          <p:cNvSpPr>
            <a:spLocks noGrp="1"/>
          </p:cNvSpPr>
          <p:nvPr>
            <p:ph type="pic" sz="quarter" idx="13"/>
          </p:nvPr>
        </p:nvSpPr>
        <p:spPr>
          <a:xfrm>
            <a:off x="628650" y="1379219"/>
            <a:ext cx="4572000" cy="3627755"/>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7" name="Footer Placeholder 4"/>
          <p:cNvSpPr>
            <a:spLocks noGrp="1"/>
          </p:cNvSpPr>
          <p:nvPr>
            <p:ph type="ftr" sz="quarter" idx="16"/>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COURSE TITLE – COURSE CODE</a:t>
            </a:r>
            <a:endParaRPr lang="en-US" dirty="0"/>
          </a:p>
        </p:txBody>
      </p:sp>
      <p:sp>
        <p:nvSpPr>
          <p:cNvPr id="8" name="Slide Number Placeholder 5"/>
          <p:cNvSpPr>
            <a:spLocks noGrp="1"/>
          </p:cNvSpPr>
          <p:nvPr>
            <p:ph type="sldNum" sz="quarter" idx="17"/>
          </p:nvPr>
        </p:nvSpPr>
        <p:spPr>
          <a:xfrm>
            <a:off x="6865938" y="6183313"/>
            <a:ext cx="2278062" cy="365125"/>
          </a:xfrm>
        </p:spPr>
        <p:txBody>
          <a:bodyPr/>
          <a:lstStyle>
            <a:lvl1pPr algn="ctr">
              <a:defRPr sz="700">
                <a:latin typeface="Arial Black" panose="020B0A04020102020204" pitchFamily="34" charset="0"/>
              </a:defRPr>
            </a:lvl1pPr>
          </a:lstStyle>
          <a:p>
            <a:pPr>
              <a:defRPr/>
            </a:pPr>
            <a:fld id="{75D48163-C59E-48A2-BC14-F656BFF946E9}" type="slidenum">
              <a:rPr lang="en-US"/>
              <a:pPr>
                <a:defRPr/>
              </a:pPr>
              <a:t>‹Nº›</a:t>
            </a:fld>
            <a:endParaRPr lang="en-US" dirty="0"/>
          </a:p>
        </p:txBody>
      </p:sp>
    </p:spTree>
    <p:extLst>
      <p:ext uri="{BB962C8B-B14F-4D97-AF65-F5344CB8AC3E}">
        <p14:creationId xmlns:p14="http://schemas.microsoft.com/office/powerpoint/2010/main" val="2407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Multiple Images">
    <p:spTree>
      <p:nvGrpSpPr>
        <p:cNvPr id="1" name=""/>
        <p:cNvGrpSpPr/>
        <p:nvPr/>
      </p:nvGrpSpPr>
      <p:grpSpPr>
        <a:xfrm>
          <a:off x="0" y="0"/>
          <a:ext cx="0" cy="0"/>
          <a:chOff x="0" y="0"/>
          <a:chExt cx="0" cy="0"/>
        </a:xfrm>
      </p:grpSpPr>
      <p:cxnSp>
        <p:nvCxnSpPr>
          <p:cNvPr id="6"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4853941"/>
            <a:ext cx="6236971" cy="1211898"/>
          </a:xfrm>
          <a:prstGeom prst="rect">
            <a:avLst/>
          </a:prstGeom>
        </p:spPr>
        <p:txBody>
          <a:bodyPr/>
          <a:lstStyle>
            <a:lvl1pPr marL="0" indent="0">
              <a:lnSpc>
                <a:spcPct val="100000"/>
              </a:lnSpc>
              <a:spcBef>
                <a:spcPts val="0"/>
              </a:spcBef>
              <a:spcAft>
                <a:spcPts val="0"/>
              </a:spcAft>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p:txBody>
      </p:sp>
      <p:sp>
        <p:nvSpPr>
          <p:cNvPr id="12" name="Text Placeholder 10"/>
          <p:cNvSpPr>
            <a:spLocks noGrp="1"/>
          </p:cNvSpPr>
          <p:nvPr>
            <p:ph type="body" sz="quarter" idx="15"/>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0" name="Picture Placeholder 6"/>
          <p:cNvSpPr>
            <a:spLocks noGrp="1"/>
          </p:cNvSpPr>
          <p:nvPr>
            <p:ph type="pic" sz="quarter" idx="13"/>
          </p:nvPr>
        </p:nvSpPr>
        <p:spPr>
          <a:xfrm>
            <a:off x="628649"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14" name="Picture Placeholder 6"/>
          <p:cNvSpPr>
            <a:spLocks noGrp="1"/>
          </p:cNvSpPr>
          <p:nvPr>
            <p:ph type="pic" sz="quarter" idx="17"/>
          </p:nvPr>
        </p:nvSpPr>
        <p:spPr>
          <a:xfrm>
            <a:off x="3144522"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8" name="Footer Placeholder 4"/>
          <p:cNvSpPr>
            <a:spLocks noGrp="1"/>
          </p:cNvSpPr>
          <p:nvPr>
            <p:ph type="ftr" sz="quarter" idx="18"/>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COURSE TITLE – COURSE CODE</a:t>
            </a:r>
            <a:endParaRPr lang="en-US" dirty="0"/>
          </a:p>
        </p:txBody>
      </p:sp>
      <p:sp>
        <p:nvSpPr>
          <p:cNvPr id="9" name="Slide Number Placeholder 5"/>
          <p:cNvSpPr>
            <a:spLocks noGrp="1"/>
          </p:cNvSpPr>
          <p:nvPr>
            <p:ph type="sldNum" sz="quarter" idx="19"/>
          </p:nvPr>
        </p:nvSpPr>
        <p:spPr>
          <a:xfrm>
            <a:off x="6865938" y="6183313"/>
            <a:ext cx="2278062" cy="365125"/>
          </a:xfrm>
        </p:spPr>
        <p:txBody>
          <a:bodyPr/>
          <a:lstStyle>
            <a:lvl1pPr algn="ctr">
              <a:defRPr sz="700">
                <a:latin typeface="Arial Black" panose="020B0A04020102020204" pitchFamily="34" charset="0"/>
              </a:defRPr>
            </a:lvl1pPr>
          </a:lstStyle>
          <a:p>
            <a:pPr>
              <a:defRPr/>
            </a:pPr>
            <a:fld id="{0A0420A1-AE8C-4100-A6A8-BED64057C34E}" type="slidenum">
              <a:rPr lang="en-US"/>
              <a:pPr>
                <a:defRPr/>
              </a:pPr>
              <a:t>‹Nº›</a:t>
            </a:fld>
            <a:endParaRPr lang="en-US" dirty="0"/>
          </a:p>
        </p:txBody>
      </p:sp>
    </p:spTree>
    <p:extLst>
      <p:ext uri="{BB962C8B-B14F-4D97-AF65-F5344CB8AC3E}">
        <p14:creationId xmlns:p14="http://schemas.microsoft.com/office/powerpoint/2010/main" val="56897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Multiple Images across margin">
    <p:spTree>
      <p:nvGrpSpPr>
        <p:cNvPr id="1" name=""/>
        <p:cNvGrpSpPr/>
        <p:nvPr/>
      </p:nvGrpSpPr>
      <p:grpSpPr>
        <a:xfrm>
          <a:off x="0" y="0"/>
          <a:ext cx="0" cy="0"/>
          <a:chOff x="0" y="0"/>
          <a:chExt cx="0" cy="0"/>
        </a:xfrm>
      </p:grpSpPr>
      <p:cxnSp>
        <p:nvCxnSpPr>
          <p:cNvPr id="7"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4853941"/>
            <a:ext cx="8232982" cy="1211898"/>
          </a:xfrm>
          <a:prstGeom prst="rect">
            <a:avLst/>
          </a:prstGeom>
        </p:spPr>
        <p:txBody>
          <a:bodyPr/>
          <a:lstStyle>
            <a:lvl1pPr marL="0" marR="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2" name="Text Placeholder 10"/>
          <p:cNvSpPr>
            <a:spLocks noGrp="1"/>
          </p:cNvSpPr>
          <p:nvPr>
            <p:ph type="body" sz="quarter" idx="15"/>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0" name="Picture Placeholder 6"/>
          <p:cNvSpPr>
            <a:spLocks noGrp="1"/>
          </p:cNvSpPr>
          <p:nvPr>
            <p:ph type="pic" sz="quarter" idx="13"/>
          </p:nvPr>
        </p:nvSpPr>
        <p:spPr>
          <a:xfrm>
            <a:off x="628649"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13" name="Picture Placeholder 6"/>
          <p:cNvSpPr>
            <a:spLocks noGrp="1"/>
          </p:cNvSpPr>
          <p:nvPr>
            <p:ph type="pic" sz="quarter" idx="16"/>
          </p:nvPr>
        </p:nvSpPr>
        <p:spPr>
          <a:xfrm>
            <a:off x="6301311"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14" name="Picture Placeholder 6"/>
          <p:cNvSpPr>
            <a:spLocks noGrp="1"/>
          </p:cNvSpPr>
          <p:nvPr>
            <p:ph type="pic" sz="quarter" idx="17"/>
          </p:nvPr>
        </p:nvSpPr>
        <p:spPr>
          <a:xfrm>
            <a:off x="3464980"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r>
              <a:rPr lang="en-US" noProof="0" dirty="0" smtClean="0"/>
              <a:t>Insert Image here</a:t>
            </a:r>
            <a:endParaRPr lang="en-US" noProof="0" dirty="0"/>
          </a:p>
        </p:txBody>
      </p:sp>
      <p:sp>
        <p:nvSpPr>
          <p:cNvPr id="9" name="Footer Placeholder 4"/>
          <p:cNvSpPr>
            <a:spLocks noGrp="1"/>
          </p:cNvSpPr>
          <p:nvPr>
            <p:ph type="ftr" sz="quarter" idx="18"/>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COURSE TITLE – COURSE CODE</a:t>
            </a:r>
            <a:endParaRPr lang="en-US" dirty="0"/>
          </a:p>
        </p:txBody>
      </p:sp>
      <p:sp>
        <p:nvSpPr>
          <p:cNvPr id="15" name="Slide Number Placeholder 5"/>
          <p:cNvSpPr>
            <a:spLocks noGrp="1"/>
          </p:cNvSpPr>
          <p:nvPr>
            <p:ph type="sldNum" sz="quarter" idx="19"/>
          </p:nvPr>
        </p:nvSpPr>
        <p:spPr>
          <a:xfrm>
            <a:off x="6865938" y="6183313"/>
            <a:ext cx="2278062" cy="365125"/>
          </a:xfrm>
        </p:spPr>
        <p:txBody>
          <a:bodyPr/>
          <a:lstStyle>
            <a:lvl1pPr algn="ctr">
              <a:defRPr sz="700">
                <a:latin typeface="Arial Black" panose="020B0A04020102020204" pitchFamily="34" charset="0"/>
              </a:defRPr>
            </a:lvl1pPr>
          </a:lstStyle>
          <a:p>
            <a:pPr>
              <a:defRPr/>
            </a:pPr>
            <a:fld id="{7CDD7513-A482-4AED-8D67-41612FB21F46}" type="slidenum">
              <a:rPr lang="en-US"/>
              <a:pPr>
                <a:defRPr/>
              </a:pPr>
              <a:t>‹Nº›</a:t>
            </a:fld>
            <a:endParaRPr lang="en-US" dirty="0"/>
          </a:p>
        </p:txBody>
      </p:sp>
    </p:spTree>
    <p:extLst>
      <p:ext uri="{BB962C8B-B14F-4D97-AF65-F5344CB8AC3E}">
        <p14:creationId xmlns:p14="http://schemas.microsoft.com/office/powerpoint/2010/main" val="428554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1379220"/>
            <a:ext cx="7400925" cy="4686618"/>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1"/>
            <a:r>
              <a:rPr lang="en-US" dirty="0" smtClean="0"/>
              <a:t>Third level</a:t>
            </a:r>
          </a:p>
          <a:p>
            <a:pPr lvl="0"/>
            <a:r>
              <a:rPr lang="en-US" dirty="0" smtClean="0"/>
              <a:t>Fourth level</a:t>
            </a:r>
          </a:p>
          <a:p>
            <a:pPr lvl="0"/>
            <a:r>
              <a:rPr lang="en-US" dirty="0" smtClean="0"/>
              <a:t>Fifth level</a:t>
            </a:r>
            <a:endParaRPr lang="en-US" dirty="0"/>
          </a:p>
        </p:txBody>
      </p:sp>
      <p:sp>
        <p:nvSpPr>
          <p:cNvPr id="12" name="Text Placeholder 10"/>
          <p:cNvSpPr>
            <a:spLocks noGrp="1"/>
          </p:cNvSpPr>
          <p:nvPr>
            <p:ph type="body" sz="quarter" idx="15"/>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9663"/>
            <a:ext cx="5486400" cy="365125"/>
          </a:xfrm>
        </p:spPr>
        <p:txBody>
          <a:bodyPr/>
          <a:lstStyle>
            <a:lvl1pPr algn="l">
              <a:defRPr sz="700">
                <a:latin typeface="Arial Black" panose="020B0A04020102020204" pitchFamily="34" charset="0"/>
              </a:defRPr>
            </a:lvl1pPr>
          </a:lstStyle>
          <a:p>
            <a:pPr>
              <a:defRPr/>
            </a:pPr>
            <a:r>
              <a:rPr lang="en-US"/>
              <a:t>CONFINED SPACE – SFT FCX1003C</a:t>
            </a:r>
            <a:endParaRPr lang="en-US" dirty="0"/>
          </a:p>
        </p:txBody>
      </p:sp>
      <p:sp>
        <p:nvSpPr>
          <p:cNvPr id="7" name="Slide Number Placeholder 5"/>
          <p:cNvSpPr>
            <a:spLocks noGrp="1"/>
          </p:cNvSpPr>
          <p:nvPr>
            <p:ph type="sldNum" sz="quarter" idx="17"/>
          </p:nvPr>
        </p:nvSpPr>
        <p:spPr>
          <a:xfrm>
            <a:off x="6865938" y="6157913"/>
            <a:ext cx="2278062" cy="365125"/>
          </a:xfrm>
        </p:spPr>
        <p:txBody>
          <a:bodyPr/>
          <a:lstStyle>
            <a:lvl1pPr algn="ctr">
              <a:defRPr sz="700">
                <a:latin typeface="Arial Black" panose="020B0A04020102020204" pitchFamily="34" charset="0"/>
              </a:defRPr>
            </a:lvl1pPr>
          </a:lstStyle>
          <a:p>
            <a:pPr>
              <a:defRPr/>
            </a:pPr>
            <a:fld id="{5724520E-2E7B-4A45-A700-0EF911B90F6C}" type="slidenum">
              <a:rPr lang="en-US"/>
              <a:pPr>
                <a:defRPr/>
              </a:pPr>
              <a:t>‹Nº›</a:t>
            </a:fld>
            <a:endParaRPr lang="en-US" dirty="0"/>
          </a:p>
        </p:txBody>
      </p:sp>
    </p:spTree>
    <p:extLst>
      <p:ext uri="{BB962C8B-B14F-4D97-AF65-F5344CB8AC3E}">
        <p14:creationId xmlns:p14="http://schemas.microsoft.com/office/powerpoint/2010/main" val="189063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1579086"/>
            <a:ext cx="7439025" cy="4486752"/>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1"/>
            <a:r>
              <a:rPr lang="en-US" dirty="0" smtClean="0"/>
              <a:t>Third level</a:t>
            </a:r>
          </a:p>
          <a:p>
            <a:pPr lvl="0"/>
            <a:r>
              <a:rPr lang="en-US" dirty="0" smtClean="0"/>
              <a:t>Fourth level</a:t>
            </a:r>
          </a:p>
          <a:p>
            <a:pPr lvl="0"/>
            <a:r>
              <a:rPr lang="en-US" dirty="0" smtClean="0"/>
              <a:t>Fifth level</a:t>
            </a:r>
            <a:endParaRPr lang="en-US" dirty="0"/>
          </a:p>
        </p:txBody>
      </p:sp>
      <p:sp>
        <p:nvSpPr>
          <p:cNvPr id="12" name="Text Placeholder 10"/>
          <p:cNvSpPr>
            <a:spLocks noGrp="1"/>
          </p:cNvSpPr>
          <p:nvPr>
            <p:ph type="body" sz="quarter" idx="15"/>
          </p:nvPr>
        </p:nvSpPr>
        <p:spPr>
          <a:xfrm>
            <a:off x="628650" y="615474"/>
            <a:ext cx="6236970" cy="1891506"/>
          </a:xfrm>
          <a:prstGeom prst="rect">
            <a:avLst/>
          </a:prstGeom>
        </p:spPr>
        <p:txBody>
          <a:bodyPr>
            <a:normAutofit/>
          </a:bodyPr>
          <a:lstStyle>
            <a:lvl1pPr marL="0" indent="0">
              <a:lnSpc>
                <a:spcPct val="100000"/>
              </a:lnSpc>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9663"/>
            <a:ext cx="5486400" cy="365125"/>
          </a:xfrm>
        </p:spPr>
        <p:txBody>
          <a:bodyPr/>
          <a:lstStyle>
            <a:lvl1pPr algn="l">
              <a:defRPr sz="700">
                <a:latin typeface="Arial Black" panose="020B0A04020102020204" pitchFamily="34" charset="0"/>
              </a:defRPr>
            </a:lvl1pPr>
          </a:lstStyle>
          <a:p>
            <a:pPr>
              <a:defRPr/>
            </a:pPr>
            <a:r>
              <a:rPr lang="en-US"/>
              <a:t>CONFINED SPACE – SFT FCX1003C</a:t>
            </a:r>
            <a:endParaRPr lang="en-US" dirty="0"/>
          </a:p>
        </p:txBody>
      </p:sp>
      <p:sp>
        <p:nvSpPr>
          <p:cNvPr id="7" name="Slide Number Placeholder 5"/>
          <p:cNvSpPr>
            <a:spLocks noGrp="1"/>
          </p:cNvSpPr>
          <p:nvPr>
            <p:ph type="sldNum" sz="quarter" idx="17"/>
          </p:nvPr>
        </p:nvSpPr>
        <p:spPr>
          <a:xfrm>
            <a:off x="6865938" y="6157913"/>
            <a:ext cx="2278062" cy="365125"/>
          </a:xfrm>
        </p:spPr>
        <p:txBody>
          <a:bodyPr/>
          <a:lstStyle>
            <a:lvl1pPr algn="ctr">
              <a:defRPr sz="700">
                <a:latin typeface="Arial Black" panose="020B0A04020102020204" pitchFamily="34" charset="0"/>
              </a:defRPr>
            </a:lvl1pPr>
          </a:lstStyle>
          <a:p>
            <a:pPr>
              <a:defRPr/>
            </a:pPr>
            <a:fld id="{D193A49A-C456-4728-A5F8-C9E799B6D655}" type="slidenum">
              <a:rPr lang="en-US"/>
              <a:pPr>
                <a:defRPr/>
              </a:pPr>
              <a:t>‹Nº›</a:t>
            </a:fld>
            <a:endParaRPr lang="en-US" dirty="0"/>
          </a:p>
        </p:txBody>
      </p:sp>
    </p:spTree>
    <p:extLst>
      <p:ext uri="{BB962C8B-B14F-4D97-AF65-F5344CB8AC3E}">
        <p14:creationId xmlns:p14="http://schemas.microsoft.com/office/powerpoint/2010/main" val="39542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CC8948-9BBC-4F57-B840-3234E7939D68}" type="datetime1">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8C4EB-E757-4AA3-B769-9E01230040C9}" type="slidenum">
              <a:rPr lang="en-US"/>
              <a:pPr>
                <a:defRPr/>
              </a:pPr>
              <a:t>‹Nº›</a:t>
            </a:fld>
            <a:endParaRPr lang="en-US"/>
          </a:p>
        </p:txBody>
      </p:sp>
    </p:spTree>
    <p:extLst>
      <p:ext uri="{BB962C8B-B14F-4D97-AF65-F5344CB8AC3E}">
        <p14:creationId xmlns:p14="http://schemas.microsoft.com/office/powerpoint/2010/main" val="339159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Insert cover photo here </a:t>
            </a:r>
          </a:p>
          <a:p>
            <a:pPr lvl="0"/>
            <a:r>
              <a:rPr lang="en-US" noProof="0"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pPr lvl="0"/>
            <a:endParaRPr lang="en-US" noProof="0" dirty="0"/>
          </a:p>
        </p:txBody>
      </p:sp>
      <p:sp>
        <p:nvSpPr>
          <p:cNvPr id="5" name="Text Placeholder 2"/>
          <p:cNvSpPr>
            <a:spLocks noGrp="1"/>
          </p:cNvSpPr>
          <p:nvPr>
            <p:ph type="body" sz="quarter" idx="15"/>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200450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iz Page">
    <p:spTree>
      <p:nvGrpSpPr>
        <p:cNvPr id="1" name=""/>
        <p:cNvGrpSpPr/>
        <p:nvPr/>
      </p:nvGrpSpPr>
      <p:grpSpPr>
        <a:xfrm>
          <a:off x="0" y="0"/>
          <a:ext cx="0" cy="0"/>
          <a:chOff x="0" y="0"/>
          <a:chExt cx="0" cy="0"/>
        </a:xfrm>
      </p:grpSpPr>
      <p:cxnSp>
        <p:nvCxnSpPr>
          <p:cNvPr id="6"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pPr lvl="0"/>
            <a:endParaRPr lang="en-US" noProof="0" dirty="0"/>
          </a:p>
        </p:txBody>
      </p:sp>
      <p:sp>
        <p:nvSpPr>
          <p:cNvPr id="3" name="Text Placeholder 2"/>
          <p:cNvSpPr>
            <a:spLocks noGrp="1"/>
          </p:cNvSpPr>
          <p:nvPr>
            <p:ph type="body" sz="quarter" idx="15"/>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s-ES" smtClean="0"/>
              <a:t>Haga clic para modificar el estilo de texto del patrón</a:t>
            </a:r>
          </a:p>
        </p:txBody>
      </p:sp>
      <p:sp>
        <p:nvSpPr>
          <p:cNvPr id="9" name="Text Placeholder 10"/>
          <p:cNvSpPr>
            <a:spLocks noGrp="1"/>
          </p:cNvSpPr>
          <p:nvPr>
            <p:ph type="body" sz="quarter" idx="14"/>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10"/>
          <p:cNvSpPr>
            <a:spLocks noGrp="1"/>
          </p:cNvSpPr>
          <p:nvPr>
            <p:ph type="body" sz="quarter" idx="16"/>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8" name="Footer Placeholder 4"/>
          <p:cNvSpPr>
            <a:spLocks noGrp="1"/>
          </p:cNvSpPr>
          <p:nvPr>
            <p:ph type="ftr" sz="quarter" idx="17"/>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COURSE TITLE – COURSE CODE</a:t>
            </a:r>
            <a:endParaRPr lang="en-US" dirty="0"/>
          </a:p>
        </p:txBody>
      </p:sp>
      <p:sp>
        <p:nvSpPr>
          <p:cNvPr id="10" name="Slide Number Placeholder 5"/>
          <p:cNvSpPr>
            <a:spLocks noGrp="1"/>
          </p:cNvSpPr>
          <p:nvPr>
            <p:ph type="sldNum" sz="quarter" idx="18"/>
          </p:nvPr>
        </p:nvSpPr>
        <p:spPr>
          <a:xfrm>
            <a:off x="7327900" y="6181725"/>
            <a:ext cx="1816100" cy="366713"/>
          </a:xfrm>
        </p:spPr>
        <p:txBody>
          <a:bodyPr/>
          <a:lstStyle>
            <a:lvl1pPr algn="ctr">
              <a:defRPr sz="700">
                <a:latin typeface="Arial Black" panose="020B0A04020102020204" pitchFamily="34" charset="0"/>
              </a:defRPr>
            </a:lvl1pPr>
          </a:lstStyle>
          <a:p>
            <a:pPr>
              <a:defRPr/>
            </a:pPr>
            <a:fld id="{12F42C55-89EC-4F0A-AE88-7267632E08AF}" type="slidenum">
              <a:rPr lang="en-US"/>
              <a:pPr>
                <a:defRPr/>
              </a:pPr>
              <a:t>‹Nº›</a:t>
            </a:fld>
            <a:endParaRPr lang="en-US" dirty="0"/>
          </a:p>
        </p:txBody>
      </p:sp>
    </p:spTree>
    <p:extLst>
      <p:ext uri="{BB962C8B-B14F-4D97-AF65-F5344CB8AC3E}">
        <p14:creationId xmlns:p14="http://schemas.microsoft.com/office/powerpoint/2010/main" val="361536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Page">
    <p:spTree>
      <p:nvGrpSpPr>
        <p:cNvPr id="1" name=""/>
        <p:cNvGrpSpPr/>
        <p:nvPr/>
      </p:nvGrpSpPr>
      <p:grpSpPr>
        <a:xfrm>
          <a:off x="0" y="0"/>
          <a:ext cx="0" cy="0"/>
          <a:chOff x="0" y="0"/>
          <a:chExt cx="0" cy="0"/>
        </a:xfrm>
      </p:grpSpPr>
      <p:cxnSp>
        <p:nvCxnSpPr>
          <p:cNvPr id="6"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pPr lvl="0"/>
            <a:endParaRPr lang="en-US" noProof="0" dirty="0"/>
          </a:p>
        </p:txBody>
      </p:sp>
      <p:sp>
        <p:nvSpPr>
          <p:cNvPr id="3" name="Text Placeholder 2"/>
          <p:cNvSpPr>
            <a:spLocks noGrp="1"/>
          </p:cNvSpPr>
          <p:nvPr>
            <p:ph type="body" sz="quarter" idx="15"/>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s-ES" smtClean="0"/>
              <a:t>Haga clic para modificar el estilo de texto del patrón</a:t>
            </a:r>
          </a:p>
        </p:txBody>
      </p:sp>
      <p:sp>
        <p:nvSpPr>
          <p:cNvPr id="9" name="Text Placeholder 10"/>
          <p:cNvSpPr>
            <a:spLocks noGrp="1"/>
          </p:cNvSpPr>
          <p:nvPr>
            <p:ph type="body" sz="quarter" idx="14"/>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10"/>
          <p:cNvSpPr>
            <a:spLocks noGrp="1"/>
          </p:cNvSpPr>
          <p:nvPr>
            <p:ph type="body" sz="quarter" idx="16"/>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8" name="Footer Placeholder 4"/>
          <p:cNvSpPr>
            <a:spLocks noGrp="1"/>
          </p:cNvSpPr>
          <p:nvPr>
            <p:ph type="ftr" sz="quarter" idx="17"/>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COURSE CODE</a:t>
            </a:r>
            <a:endParaRPr lang="en-US" dirty="0"/>
          </a:p>
        </p:txBody>
      </p:sp>
      <p:sp>
        <p:nvSpPr>
          <p:cNvPr id="10" name="Slide Number Placeholder 5"/>
          <p:cNvSpPr>
            <a:spLocks noGrp="1"/>
          </p:cNvSpPr>
          <p:nvPr>
            <p:ph type="sldNum" sz="quarter" idx="18"/>
          </p:nvPr>
        </p:nvSpPr>
        <p:spPr>
          <a:xfrm>
            <a:off x="7327900" y="6181725"/>
            <a:ext cx="1816100" cy="366713"/>
          </a:xfrm>
        </p:spPr>
        <p:txBody>
          <a:bodyPr/>
          <a:lstStyle>
            <a:lvl1pPr algn="ctr">
              <a:defRPr sz="700">
                <a:latin typeface="Arial Black" panose="020B0A04020102020204" pitchFamily="34" charset="0"/>
              </a:defRPr>
            </a:lvl1pPr>
          </a:lstStyle>
          <a:p>
            <a:pPr>
              <a:defRPr/>
            </a:pPr>
            <a:fld id="{EE641F05-0ED9-4638-A51F-9931BEE82F96}" type="slidenum">
              <a:rPr lang="en-US"/>
              <a:pPr>
                <a:defRPr/>
              </a:pPr>
              <a:t>‹Nº›</a:t>
            </a:fld>
            <a:endParaRPr lang="en-US" dirty="0"/>
          </a:p>
        </p:txBody>
      </p:sp>
    </p:spTree>
    <p:extLst>
      <p:ext uri="{BB962C8B-B14F-4D97-AF65-F5344CB8AC3E}">
        <p14:creationId xmlns:p14="http://schemas.microsoft.com/office/powerpoint/2010/main" val="417181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Two Line Title">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6025" y="660400"/>
            <a:ext cx="133191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184900"/>
            <a:ext cx="7315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38854"/>
            <a:ext cx="7315200" cy="1325563"/>
          </a:xfrm>
        </p:spPr>
        <p:txBody>
          <a:bodyPr>
            <a:normAutofit/>
          </a:bodyPr>
          <a:lstStyle>
            <a:lvl1pPr algn="ctr">
              <a:defRPr sz="1800">
                <a:solidFill>
                  <a:srgbClr val="00B0F0"/>
                </a:solidFill>
                <a:latin typeface="Arial Black" panose="020B0A04020102020204" pitchFamily="34" charset="0"/>
              </a:defRPr>
            </a:lvl1pPr>
          </a:lstStyle>
          <a:p>
            <a:r>
              <a:rPr lang="es-ES" smtClean="0"/>
              <a:t>Haga clic para modificar el estilo de título del patrón</a:t>
            </a:r>
            <a:endParaRPr lang="en-US" dirty="0"/>
          </a:p>
        </p:txBody>
      </p:sp>
      <p:sp>
        <p:nvSpPr>
          <p:cNvPr id="13" name="Picture Placeholder 12"/>
          <p:cNvSpPr>
            <a:spLocks noGrp="1"/>
          </p:cNvSpPr>
          <p:nvPr>
            <p:ph type="pic" sz="quarter" idx="11"/>
          </p:nvPr>
        </p:nvSpPr>
        <p:spPr>
          <a:xfrm>
            <a:off x="1379220" y="2523804"/>
            <a:ext cx="4572000" cy="3200400"/>
          </a:xfrm>
          <a:prstGeom prst="rect">
            <a:avLst/>
          </a:prstGeom>
          <a:solidFill>
            <a:schemeClr val="bg1"/>
          </a:solidFill>
        </p:spPr>
        <p:txBody>
          <a:bodyPr/>
          <a:lstStyle>
            <a:lvl1pPr marL="0" indent="0" algn="ctr">
              <a:buNone/>
              <a:defRPr sz="2000" baseline="0"/>
            </a:lvl1pPr>
          </a:lstStyle>
          <a:p>
            <a:pPr lvl="0"/>
            <a:endParaRPr lang="en-US" noProof="0" dirty="0" smtClean="0"/>
          </a:p>
          <a:p>
            <a:pPr lvl="0"/>
            <a:endParaRPr lang="en-US" noProof="0" dirty="0" smtClean="0"/>
          </a:p>
          <a:p>
            <a:pPr lvl="0"/>
            <a:r>
              <a:rPr lang="en-US" noProof="0" dirty="0" smtClean="0"/>
              <a:t>Insert cover photo here</a:t>
            </a:r>
          </a:p>
          <a:p>
            <a:pPr lvl="0"/>
            <a:r>
              <a:rPr lang="en-US" noProof="0" dirty="0" smtClean="0"/>
              <a:t>approximately 5” wide</a:t>
            </a:r>
            <a:endParaRPr lang="en-US" noProof="0" dirty="0"/>
          </a:p>
        </p:txBody>
      </p:sp>
      <p:sp>
        <p:nvSpPr>
          <p:cNvPr id="21" name="Text Placeholder 20"/>
          <p:cNvSpPr>
            <a:spLocks noGrp="1"/>
          </p:cNvSpPr>
          <p:nvPr>
            <p:ph type="body" sz="quarter" idx="14"/>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s-ES" smtClean="0"/>
              <a:t>Haga clic para modificar el estilo de texto del patrón</a:t>
            </a:r>
          </a:p>
        </p:txBody>
      </p:sp>
      <p:sp>
        <p:nvSpPr>
          <p:cNvPr id="4" name="Text Placeholder 3"/>
          <p:cNvSpPr>
            <a:spLocks noGrp="1"/>
          </p:cNvSpPr>
          <p:nvPr>
            <p:ph type="body" sz="quarter" idx="18"/>
          </p:nvPr>
        </p:nvSpPr>
        <p:spPr>
          <a:xfrm>
            <a:off x="0" y="1228724"/>
            <a:ext cx="7315200" cy="1209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s-ES" smtClean="0"/>
              <a:t>Haga clic para modificar el estilo de texto del patrón</a:t>
            </a:r>
          </a:p>
          <a:p>
            <a:pPr lvl="1"/>
            <a:r>
              <a:rPr lang="es-ES" smtClean="0"/>
              <a:t>Segundo nivel</a:t>
            </a:r>
          </a:p>
        </p:txBody>
      </p:sp>
    </p:spTree>
    <p:extLst>
      <p:ext uri="{BB962C8B-B14F-4D97-AF65-F5344CB8AC3E}">
        <p14:creationId xmlns:p14="http://schemas.microsoft.com/office/powerpoint/2010/main" val="14819575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tivity Page">
    <p:spTree>
      <p:nvGrpSpPr>
        <p:cNvPr id="1" name=""/>
        <p:cNvGrpSpPr/>
        <p:nvPr/>
      </p:nvGrpSpPr>
      <p:grpSpPr>
        <a:xfrm>
          <a:off x="0" y="0"/>
          <a:ext cx="0" cy="0"/>
          <a:chOff x="0" y="0"/>
          <a:chExt cx="0" cy="0"/>
        </a:xfrm>
      </p:grpSpPr>
      <p:cxnSp>
        <p:nvCxnSpPr>
          <p:cNvPr id="6" name="Straight Connector 5"/>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pPr lvl="0"/>
            <a:endParaRPr lang="en-US" noProof="0" dirty="0"/>
          </a:p>
        </p:txBody>
      </p:sp>
      <p:sp>
        <p:nvSpPr>
          <p:cNvPr id="3" name="Text Placeholder 2"/>
          <p:cNvSpPr>
            <a:spLocks noGrp="1"/>
          </p:cNvSpPr>
          <p:nvPr>
            <p:ph type="body" sz="quarter" idx="15"/>
          </p:nvPr>
        </p:nvSpPr>
        <p:spPr>
          <a:xfrm rot="16200000">
            <a:off x="5378619" y="2722484"/>
            <a:ext cx="5985670" cy="1119822"/>
          </a:xfrm>
          <a:prstGeom prst="rect">
            <a:avLst/>
          </a:prstGeom>
        </p:spPr>
        <p:txBody>
          <a:bodyPr>
            <a:normAutofit/>
          </a:bodyPr>
          <a:lstStyle>
            <a:lvl1pPr marL="0" indent="0">
              <a:buNone/>
              <a:defRPr sz="6000" baseline="0">
                <a:solidFill>
                  <a:schemeClr val="bg1"/>
                </a:solidFill>
                <a:latin typeface="Arial Black" panose="020B0A04020102020204" pitchFamily="34" charset="0"/>
              </a:defRPr>
            </a:lvl1pPr>
          </a:lstStyle>
          <a:p>
            <a:pPr lvl="0"/>
            <a:r>
              <a:rPr lang="es-ES" smtClean="0"/>
              <a:t>Haga clic para modificar el estilo de texto del patrón</a:t>
            </a:r>
          </a:p>
        </p:txBody>
      </p:sp>
      <p:sp>
        <p:nvSpPr>
          <p:cNvPr id="8" name="Text Placeholder 10"/>
          <p:cNvSpPr>
            <a:spLocks noGrp="1"/>
          </p:cNvSpPr>
          <p:nvPr>
            <p:ph type="body" sz="quarter" idx="14"/>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ext Placeholder 10"/>
          <p:cNvSpPr>
            <a:spLocks noGrp="1"/>
          </p:cNvSpPr>
          <p:nvPr>
            <p:ph type="body" sz="quarter" idx="16"/>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10" name="Footer Placeholder 4"/>
          <p:cNvSpPr>
            <a:spLocks noGrp="1"/>
          </p:cNvSpPr>
          <p:nvPr>
            <p:ph type="ftr" sz="quarter" idx="17"/>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COURSE CODE</a:t>
            </a:r>
            <a:endParaRPr lang="en-US" dirty="0"/>
          </a:p>
        </p:txBody>
      </p:sp>
      <p:sp>
        <p:nvSpPr>
          <p:cNvPr id="11" name="Slide Number Placeholder 5"/>
          <p:cNvSpPr>
            <a:spLocks noGrp="1"/>
          </p:cNvSpPr>
          <p:nvPr>
            <p:ph type="sldNum" sz="quarter" idx="18"/>
          </p:nvPr>
        </p:nvSpPr>
        <p:spPr>
          <a:xfrm>
            <a:off x="7327900" y="6181725"/>
            <a:ext cx="1816100" cy="366713"/>
          </a:xfrm>
        </p:spPr>
        <p:txBody>
          <a:bodyPr/>
          <a:lstStyle>
            <a:lvl1pPr algn="ctr">
              <a:defRPr sz="700">
                <a:latin typeface="Arial Black" panose="020B0A04020102020204" pitchFamily="34" charset="0"/>
              </a:defRPr>
            </a:lvl1pPr>
          </a:lstStyle>
          <a:p>
            <a:pPr>
              <a:defRPr/>
            </a:pPr>
            <a:fld id="{E5A3140F-B233-4B07-8B55-CE5B1429B04E}" type="slidenum">
              <a:rPr lang="en-US"/>
              <a:pPr>
                <a:defRPr/>
              </a:pPr>
              <a:t>‹Nº›</a:t>
            </a:fld>
            <a:endParaRPr lang="en-US" dirty="0"/>
          </a:p>
        </p:txBody>
      </p:sp>
    </p:spTree>
    <p:extLst>
      <p:ext uri="{BB962C8B-B14F-4D97-AF65-F5344CB8AC3E}">
        <p14:creationId xmlns:p14="http://schemas.microsoft.com/office/powerpoint/2010/main" val="58956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Insert cover photo here </a:t>
            </a:r>
          </a:p>
          <a:p>
            <a:pPr lvl="0"/>
            <a:r>
              <a:rPr lang="en-US" noProof="0" dirty="0" smtClean="0"/>
              <a:t>Full page image 7.5” high</a:t>
            </a:r>
          </a:p>
          <a:p>
            <a:pPr lvl="0"/>
            <a:endParaRPr lang="en-US" noProof="0" dirty="0"/>
          </a:p>
        </p:txBody>
      </p:sp>
      <p:sp>
        <p:nvSpPr>
          <p:cNvPr id="7" name="Picture Placeholder 6"/>
          <p:cNvSpPr>
            <a:spLocks noGrp="1"/>
          </p:cNvSpPr>
          <p:nvPr>
            <p:ph type="pic" sz="quarter" idx="13"/>
          </p:nvPr>
        </p:nvSpPr>
        <p:spPr>
          <a:xfrm>
            <a:off x="7326086" y="0"/>
            <a:ext cx="1839684" cy="6858000"/>
          </a:xfrm>
          <a:prstGeom prst="rect">
            <a:avLst/>
          </a:prstGeom>
          <a:solidFill>
            <a:schemeClr val="tx1"/>
          </a:solidFill>
          <a:ln>
            <a:noFill/>
          </a:ln>
        </p:spPr>
        <p:txBody>
          <a:bodyPr/>
          <a:lstStyle/>
          <a:p>
            <a:pPr lvl="0"/>
            <a:endParaRPr lang="en-US" noProof="0" dirty="0"/>
          </a:p>
        </p:txBody>
      </p:sp>
      <p:sp>
        <p:nvSpPr>
          <p:cNvPr id="3" name="Text Placeholder 2"/>
          <p:cNvSpPr>
            <a:spLocks noGrp="1"/>
          </p:cNvSpPr>
          <p:nvPr>
            <p:ph type="body" sz="quarter" idx="15"/>
          </p:nvPr>
        </p:nvSpPr>
        <p:spPr>
          <a:xfrm rot="16200000">
            <a:off x="5378619" y="2722484"/>
            <a:ext cx="5985670" cy="1119822"/>
          </a:xfrm>
          <a:prstGeom prst="rect">
            <a:avLst/>
          </a:prstGeom>
        </p:spPr>
        <p:txBody>
          <a:bodyPr>
            <a:normAutofit/>
          </a:bodyPr>
          <a:lstStyle>
            <a:lvl1pPr marL="0" indent="0">
              <a:buNone/>
              <a:defRPr sz="3600">
                <a:solidFill>
                  <a:srgbClr val="00B0F0"/>
                </a:solidFill>
                <a:latin typeface="Arial Black" panose="020B0A04020102020204" pitchFamily="34"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20053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Insert cover photo here </a:t>
            </a:r>
          </a:p>
          <a:p>
            <a:pPr lvl="0"/>
            <a:r>
              <a:rPr lang="en-US" noProof="0"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pPr lvl="0"/>
            <a:endParaRPr lang="en-US" noProof="0" dirty="0"/>
          </a:p>
        </p:txBody>
      </p:sp>
      <p:sp>
        <p:nvSpPr>
          <p:cNvPr id="5" name="Text Placeholder 2"/>
          <p:cNvSpPr>
            <a:spLocks noGrp="1"/>
          </p:cNvSpPr>
          <p:nvPr>
            <p:ph type="body" sz="quarter" idx="15"/>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36862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Title Page: Two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Insert cover photo here </a:t>
            </a:r>
          </a:p>
          <a:p>
            <a:pPr lvl="0"/>
            <a:r>
              <a:rPr lang="en-US" noProof="0"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pPr lvl="0"/>
            <a:endParaRPr lang="en-US" noProof="0" dirty="0"/>
          </a:p>
        </p:txBody>
      </p:sp>
      <p:sp>
        <p:nvSpPr>
          <p:cNvPr id="5" name="Text Placeholder 2"/>
          <p:cNvSpPr>
            <a:spLocks noGrp="1"/>
          </p:cNvSpPr>
          <p:nvPr>
            <p:ph type="body" sz="quarter" idx="15"/>
          </p:nvPr>
        </p:nvSpPr>
        <p:spPr>
          <a:xfrm rot="16200000">
            <a:off x="5401479" y="2745344"/>
            <a:ext cx="5939950" cy="1119822"/>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344125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1379220"/>
            <a:ext cx="7400925" cy="4686618"/>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1"/>
            <a:r>
              <a:rPr lang="en-US" dirty="0" smtClean="0"/>
              <a:t>Third level</a:t>
            </a:r>
          </a:p>
          <a:p>
            <a:pPr lvl="0"/>
            <a:r>
              <a:rPr lang="en-US" dirty="0" smtClean="0"/>
              <a:t>Fourth level</a:t>
            </a:r>
          </a:p>
          <a:p>
            <a:pPr lvl="0"/>
            <a:r>
              <a:rPr lang="en-US" dirty="0" smtClean="0"/>
              <a:t>Fifth level</a:t>
            </a:r>
            <a:endParaRPr lang="en-US" dirty="0"/>
          </a:p>
        </p:txBody>
      </p:sp>
      <p:sp>
        <p:nvSpPr>
          <p:cNvPr id="12" name="Text Placeholder 10"/>
          <p:cNvSpPr>
            <a:spLocks noGrp="1"/>
          </p:cNvSpPr>
          <p:nvPr>
            <p:ph type="body" sz="quarter" idx="15"/>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9663"/>
            <a:ext cx="5486400" cy="365125"/>
          </a:xfrm>
        </p:spPr>
        <p:txBody>
          <a:bodyPr/>
          <a:lstStyle>
            <a:lvl1pPr algn="l">
              <a:defRPr sz="700">
                <a:solidFill>
                  <a:prstClr val="black">
                    <a:tint val="75000"/>
                  </a:prstClr>
                </a:solidFill>
                <a:latin typeface="Arial Black" panose="020B0A04020102020204" pitchFamily="34" charset="0"/>
              </a:defRPr>
            </a:lvl1pPr>
          </a:lstStyle>
          <a:p>
            <a:pPr>
              <a:defRPr/>
            </a:pPr>
            <a:r>
              <a:rPr lang="en-US"/>
              <a:t>CONFINED SPACE – SFT FCX1003C</a:t>
            </a:r>
            <a:endParaRPr lang="en-US" dirty="0"/>
          </a:p>
        </p:txBody>
      </p:sp>
      <p:sp>
        <p:nvSpPr>
          <p:cNvPr id="7" name="Slide Number Placeholder 5"/>
          <p:cNvSpPr>
            <a:spLocks noGrp="1"/>
          </p:cNvSpPr>
          <p:nvPr>
            <p:ph type="sldNum" sz="quarter" idx="17"/>
          </p:nvPr>
        </p:nvSpPr>
        <p:spPr>
          <a:xfrm>
            <a:off x="6865938" y="6157913"/>
            <a:ext cx="2278062" cy="365125"/>
          </a:xfrm>
        </p:spPr>
        <p:txBody>
          <a:bodyPr/>
          <a:lstStyle>
            <a:lvl1pPr algn="ctr">
              <a:defRPr sz="700">
                <a:solidFill>
                  <a:prstClr val="black">
                    <a:tint val="75000"/>
                  </a:prstClr>
                </a:solidFill>
                <a:latin typeface="Arial Black" panose="020B0A04020102020204" pitchFamily="34" charset="0"/>
              </a:defRPr>
            </a:lvl1pPr>
          </a:lstStyle>
          <a:p>
            <a:pPr>
              <a:defRPr/>
            </a:pPr>
            <a:fld id="{4F3EBA0F-062B-4C99-89F0-17603C3E9A14}" type="slidenum">
              <a:rPr lang="en-US"/>
              <a:pPr>
                <a:defRPr/>
              </a:pPr>
              <a:t>‹Nº›</a:t>
            </a:fld>
            <a:endParaRPr lang="en-US" dirty="0"/>
          </a:p>
        </p:txBody>
      </p:sp>
    </p:spTree>
    <p:extLst>
      <p:ext uri="{BB962C8B-B14F-4D97-AF65-F5344CB8AC3E}">
        <p14:creationId xmlns:p14="http://schemas.microsoft.com/office/powerpoint/2010/main" val="172245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Title">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Text Placeholder 10"/>
          <p:cNvSpPr>
            <a:spLocks noGrp="1"/>
          </p:cNvSpPr>
          <p:nvPr>
            <p:ph type="body" sz="quarter" idx="15"/>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SFT FCX1020C</a:t>
            </a:r>
          </a:p>
        </p:txBody>
      </p:sp>
      <p:sp>
        <p:nvSpPr>
          <p:cNvPr id="7" name="Slide Number Placeholder 5"/>
          <p:cNvSpPr>
            <a:spLocks noGrp="1"/>
          </p:cNvSpPr>
          <p:nvPr>
            <p:ph type="sldNum" sz="quarter" idx="17"/>
          </p:nvPr>
        </p:nvSpPr>
        <p:spPr>
          <a:xfrm>
            <a:off x="6865938" y="6183313"/>
            <a:ext cx="2278062" cy="365125"/>
          </a:xfrm>
        </p:spPr>
        <p:txBody>
          <a:bodyPr/>
          <a:lstStyle>
            <a:lvl1pPr algn="ctr">
              <a:defRPr sz="700">
                <a:latin typeface="Arial Black" panose="020B0A04020102020204" pitchFamily="34" charset="0"/>
              </a:defRPr>
            </a:lvl1pPr>
          </a:lstStyle>
          <a:p>
            <a:pPr>
              <a:defRPr/>
            </a:pPr>
            <a:fld id="{65087FE5-F260-4BDE-885E-AF8F747438D6}" type="slidenum">
              <a:rPr lang="en-US"/>
              <a:pPr>
                <a:defRPr/>
              </a:pPr>
              <a:t>‹Nº›</a:t>
            </a:fld>
            <a:endParaRPr lang="en-US" dirty="0"/>
          </a:p>
        </p:txBody>
      </p:sp>
    </p:spTree>
    <p:extLst>
      <p:ext uri="{BB962C8B-B14F-4D97-AF65-F5344CB8AC3E}">
        <p14:creationId xmlns:p14="http://schemas.microsoft.com/office/powerpoint/2010/main" val="405429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Title on Two Lines">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50" y="1820331"/>
            <a:ext cx="6236970" cy="4245507"/>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Text Placeholder 10"/>
          <p:cNvSpPr>
            <a:spLocks noGrp="1"/>
          </p:cNvSpPr>
          <p:nvPr>
            <p:ph type="body" sz="quarter" idx="15"/>
          </p:nvPr>
        </p:nvSpPr>
        <p:spPr>
          <a:xfrm>
            <a:off x="628650" y="556205"/>
            <a:ext cx="6236970" cy="1264126"/>
          </a:xfrm>
          <a:prstGeom prst="rect">
            <a:avLst/>
          </a:prstGeom>
        </p:spPr>
        <p:txBody>
          <a:bodyPr>
            <a:normAutofit/>
          </a:bodyPr>
          <a:lstStyle>
            <a:lvl1pPr marL="0" indent="0">
              <a:lnSpc>
                <a:spcPts val="4000"/>
              </a:lnSpc>
              <a:spcBef>
                <a:spcPts val="0"/>
              </a:spcBef>
              <a:spcAft>
                <a:spcPts val="0"/>
              </a:spcAft>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SFT FCX1020C</a:t>
            </a:r>
          </a:p>
        </p:txBody>
      </p:sp>
      <p:sp>
        <p:nvSpPr>
          <p:cNvPr id="7" name="Slide Number Placeholder 5"/>
          <p:cNvSpPr>
            <a:spLocks noGrp="1"/>
          </p:cNvSpPr>
          <p:nvPr>
            <p:ph type="sldNum" sz="quarter" idx="17"/>
          </p:nvPr>
        </p:nvSpPr>
        <p:spPr>
          <a:xfrm>
            <a:off x="6865938" y="6183313"/>
            <a:ext cx="2278062" cy="365125"/>
          </a:xfrm>
        </p:spPr>
        <p:txBody>
          <a:bodyPr/>
          <a:lstStyle>
            <a:lvl1pPr algn="ctr">
              <a:defRPr sz="700">
                <a:latin typeface="Arial Black" panose="020B0A04020102020204" pitchFamily="34" charset="0"/>
              </a:defRPr>
            </a:lvl1pPr>
          </a:lstStyle>
          <a:p>
            <a:pPr>
              <a:defRPr/>
            </a:pPr>
            <a:fld id="{B7B3917A-9BBA-4F58-9723-0FC8960D4B2F}" type="slidenum">
              <a:rPr lang="en-US"/>
              <a:pPr>
                <a:defRPr/>
              </a:pPr>
              <a:t>‹Nº›</a:t>
            </a:fld>
            <a:endParaRPr lang="en-US" dirty="0"/>
          </a:p>
        </p:txBody>
      </p:sp>
    </p:spTree>
    <p:extLst>
      <p:ext uri="{BB962C8B-B14F-4D97-AF65-F5344CB8AC3E}">
        <p14:creationId xmlns:p14="http://schemas.microsoft.com/office/powerpoint/2010/main" val="163178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Title &amp; Sub Titles">
    <p:spTree>
      <p:nvGrpSpPr>
        <p:cNvPr id="1" name=""/>
        <p:cNvGrpSpPr/>
        <p:nvPr/>
      </p:nvGrpSpPr>
      <p:grpSpPr>
        <a:xfrm>
          <a:off x="0" y="0"/>
          <a:ext cx="0" cy="0"/>
          <a:chOff x="0" y="0"/>
          <a:chExt cx="0" cy="0"/>
        </a:xfrm>
      </p:grpSpPr>
      <p:cxnSp>
        <p:nvCxnSpPr>
          <p:cNvPr id="4" name="Straight Connector 7"/>
          <p:cNvCxnSpPr/>
          <p:nvPr userDrawn="1"/>
        </p:nvCxnSpPr>
        <p:spPr>
          <a:xfrm flipV="1">
            <a:off x="0" y="1089025"/>
            <a:ext cx="6865938" cy="158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4"/>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baseline="0">
                <a:latin typeface="Arial Black" panose="020B0A040201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Text Placeholder 10"/>
          <p:cNvSpPr>
            <a:spLocks noGrp="1"/>
          </p:cNvSpPr>
          <p:nvPr>
            <p:ph type="body" sz="quarter" idx="15"/>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s-ES" smtClean="0"/>
              <a:t>Haga clic para modificar el estilo de texto del patrón</a:t>
            </a:r>
          </a:p>
        </p:txBody>
      </p:sp>
      <p:sp>
        <p:nvSpPr>
          <p:cNvPr id="6" name="Footer Placeholder 4"/>
          <p:cNvSpPr>
            <a:spLocks noGrp="1"/>
          </p:cNvSpPr>
          <p:nvPr>
            <p:ph type="ftr" sz="quarter" idx="16"/>
          </p:nvPr>
        </p:nvSpPr>
        <p:spPr>
          <a:xfrm>
            <a:off x="628650" y="6181725"/>
            <a:ext cx="5486400" cy="365125"/>
          </a:xfrm>
        </p:spPr>
        <p:txBody>
          <a:bodyPr/>
          <a:lstStyle>
            <a:lvl1pPr algn="l">
              <a:defRPr sz="700">
                <a:latin typeface="Arial Black" panose="020B0A04020102020204" pitchFamily="34" charset="0"/>
              </a:defRPr>
            </a:lvl1pPr>
          </a:lstStyle>
          <a:p>
            <a:pPr>
              <a:defRPr/>
            </a:pPr>
            <a:r>
              <a:rPr lang="en-US"/>
              <a:t>FLAGGING AND BARRICADING – SFT FCX1020C</a:t>
            </a:r>
          </a:p>
        </p:txBody>
      </p:sp>
      <p:sp>
        <p:nvSpPr>
          <p:cNvPr id="7" name="Slide Number Placeholder 5"/>
          <p:cNvSpPr>
            <a:spLocks noGrp="1"/>
          </p:cNvSpPr>
          <p:nvPr>
            <p:ph type="sldNum" sz="quarter" idx="17"/>
          </p:nvPr>
        </p:nvSpPr>
        <p:spPr>
          <a:xfrm>
            <a:off x="6865938" y="6183313"/>
            <a:ext cx="2278062" cy="365125"/>
          </a:xfrm>
        </p:spPr>
        <p:txBody>
          <a:bodyPr/>
          <a:lstStyle>
            <a:lvl1pPr algn="ctr">
              <a:defRPr sz="700">
                <a:latin typeface="Arial Black" panose="020B0A04020102020204" pitchFamily="34" charset="0"/>
              </a:defRPr>
            </a:lvl1pPr>
          </a:lstStyle>
          <a:p>
            <a:pPr>
              <a:defRPr/>
            </a:pPr>
            <a:fld id="{74FBC1F9-377C-42C7-90A5-326598E1496F}" type="slidenum">
              <a:rPr lang="en-US"/>
              <a:pPr>
                <a:defRPr/>
              </a:pPr>
              <a:t>‹Nº›</a:t>
            </a:fld>
            <a:endParaRPr lang="en-US" dirty="0"/>
          </a:p>
        </p:txBody>
      </p:sp>
    </p:spTree>
    <p:extLst>
      <p:ext uri="{BB962C8B-B14F-4D97-AF65-F5344CB8AC3E}">
        <p14:creationId xmlns:p14="http://schemas.microsoft.com/office/powerpoint/2010/main" val="1549363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 Slide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8FC2C3-3512-4121-8166-07A0D5651232}" type="datetime1">
              <a:rPr lang="en-US"/>
              <a:pPr>
                <a:defRPr/>
              </a:pPr>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A003D9-DB89-4460-9F8D-9B553D962AE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defRPr>
      </a:lvl2pPr>
      <a:lvl3pPr algn="l" rtl="0" eaLnBrk="0" fontAlgn="base" hangingPunct="0">
        <a:lnSpc>
          <a:spcPct val="90000"/>
        </a:lnSpc>
        <a:spcBef>
          <a:spcPct val="0"/>
        </a:spcBef>
        <a:spcAft>
          <a:spcPct val="0"/>
        </a:spcAft>
        <a:defRPr sz="4400">
          <a:solidFill>
            <a:schemeClr val="tx1"/>
          </a:solidFill>
          <a:latin typeface="Arial" pitchFamily="34" charset="0"/>
        </a:defRPr>
      </a:lvl3pPr>
      <a:lvl4pPr algn="l" rtl="0" eaLnBrk="0" fontAlgn="base" hangingPunct="0">
        <a:lnSpc>
          <a:spcPct val="90000"/>
        </a:lnSpc>
        <a:spcBef>
          <a:spcPct val="0"/>
        </a:spcBef>
        <a:spcAft>
          <a:spcPct val="0"/>
        </a:spcAft>
        <a:defRPr sz="4400">
          <a:solidFill>
            <a:schemeClr val="tx1"/>
          </a:solidFill>
          <a:latin typeface="Arial" pitchFamily="34" charset="0"/>
        </a:defRPr>
      </a:lvl4pPr>
      <a:lvl5pPr algn="l" rtl="0" eaLnBrk="0" fontAlgn="base" hangingPunct="0">
        <a:lnSpc>
          <a:spcPct val="90000"/>
        </a:lnSpc>
        <a:spcBef>
          <a:spcPct val="0"/>
        </a:spcBef>
        <a:spcAft>
          <a:spcPct val="0"/>
        </a:spcAft>
        <a:defRPr sz="4400">
          <a:solidFill>
            <a:schemeClr val="tx1"/>
          </a:solidFill>
          <a:latin typeface="Arial" pitchFamily="34" charset="0"/>
        </a:defRPr>
      </a:lvl5pPr>
      <a:lvl6pPr marL="457200" algn="l" rtl="0" fontAlgn="base">
        <a:lnSpc>
          <a:spcPct val="90000"/>
        </a:lnSpc>
        <a:spcBef>
          <a:spcPct val="0"/>
        </a:spcBef>
        <a:spcAft>
          <a:spcPct val="0"/>
        </a:spcAft>
        <a:defRPr sz="4400">
          <a:solidFill>
            <a:schemeClr val="tx1"/>
          </a:solidFill>
          <a:latin typeface="Arial" pitchFamily="34" charset="0"/>
        </a:defRPr>
      </a:lvl6pPr>
      <a:lvl7pPr marL="914400" algn="l" rtl="0" fontAlgn="base">
        <a:lnSpc>
          <a:spcPct val="90000"/>
        </a:lnSpc>
        <a:spcBef>
          <a:spcPct val="0"/>
        </a:spcBef>
        <a:spcAft>
          <a:spcPct val="0"/>
        </a:spcAft>
        <a:defRPr sz="4400">
          <a:solidFill>
            <a:schemeClr val="tx1"/>
          </a:solidFill>
          <a:latin typeface="Arial" pitchFamily="34" charset="0"/>
        </a:defRPr>
      </a:lvl7pPr>
      <a:lvl8pPr marL="1371600" algn="l" rtl="0" fontAlgn="base">
        <a:lnSpc>
          <a:spcPct val="90000"/>
        </a:lnSpc>
        <a:spcBef>
          <a:spcPct val="0"/>
        </a:spcBef>
        <a:spcAft>
          <a:spcPct val="0"/>
        </a:spcAft>
        <a:defRPr sz="4400">
          <a:solidFill>
            <a:schemeClr val="tx1"/>
          </a:solidFill>
          <a:latin typeface="Arial" pitchFamily="34" charset="0"/>
        </a:defRPr>
      </a:lvl8pPr>
      <a:lvl9pPr marL="1828800" algn="l" rtl="0" fontAlgn="base">
        <a:lnSpc>
          <a:spcPct val="90000"/>
        </a:lnSpc>
        <a:spcBef>
          <a:spcPct val="0"/>
        </a:spcBef>
        <a:spcAft>
          <a:spcPct val="0"/>
        </a:spcAft>
        <a:defRPr sz="4400">
          <a:solidFill>
            <a:schemeClr val="tx1"/>
          </a:solidFill>
          <a:latin typeface="Arial"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Section Title 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C2F103-B254-4CED-823A-487286B43846}" type="datetime1">
              <a:rPr lang="en-US"/>
              <a:pPr>
                <a:defRPr/>
              </a:pPr>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700EBB-FA83-4241-B445-4153F65B85E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9C6BEE-1F99-4D76-BCEF-D7D215DAF8CB}" type="datetime1">
              <a:rPr lang="en-US"/>
              <a:pPr>
                <a:defRPr/>
              </a:pPr>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853D5B-BCDD-4934-8139-91071749B5F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Section Title Page Examples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DE6739-4440-4AB0-8BA2-EDD1FF2EF95F}" type="datetime1">
              <a:rPr lang="en-US"/>
              <a:pPr>
                <a:defRPr/>
              </a:pPr>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COURSE TITLE – COURSE CODE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D6D069-24DD-45DD-93E1-ACC9BC2A9A5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22238"/>
            <a:ext cx="7315200" cy="1325562"/>
          </a:xfrm>
        </p:spPr>
        <p:txBody>
          <a:bodyPr/>
          <a:lstStyle/>
          <a:p>
            <a:pPr eaLnBrk="1" hangingPunct="1"/>
            <a:r>
              <a:rPr lang="es-ES" smtClean="0"/>
              <a:t>SFT FCX1020C</a:t>
            </a:r>
          </a:p>
        </p:txBody>
      </p:sp>
      <p:sp>
        <p:nvSpPr>
          <p:cNvPr id="25603" name="Text Placeholder 3"/>
          <p:cNvSpPr>
            <a:spLocks noGrp="1"/>
          </p:cNvSpPr>
          <p:nvPr>
            <p:ph type="body" sz="quarter" idx="14"/>
          </p:nvPr>
        </p:nvSpPr>
        <p:spPr bwMode="auto">
          <a:xfrm>
            <a:off x="7315200" y="6184900"/>
            <a:ext cx="1828800" cy="67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Font typeface="Arial" charset="0"/>
              <a:buNone/>
            </a:pPr>
            <a:r>
              <a:rPr lang="es-ES" smtClean="0"/>
              <a:t>VERSIÓN 1 / Septiembre 2016</a:t>
            </a:r>
          </a:p>
        </p:txBody>
      </p:sp>
      <p:sp>
        <p:nvSpPr>
          <p:cNvPr id="25604" name="Text Placeholder 4"/>
          <p:cNvSpPr>
            <a:spLocks noGrp="1"/>
          </p:cNvSpPr>
          <p:nvPr>
            <p:ph type="body" sz="quarter" idx="15"/>
          </p:nvPr>
        </p:nvSpPr>
        <p:spPr bwMode="auto">
          <a:xfrm>
            <a:off x="0" y="1249363"/>
            <a:ext cx="7315200" cy="146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Font typeface="Arial" charset="0"/>
              <a:buNone/>
            </a:pPr>
            <a:r>
              <a:rPr lang="es-ES" smtClean="0">
                <a:solidFill>
                  <a:srgbClr val="FFFFFF"/>
                </a:solidFill>
              </a:rPr>
              <a:t>ADVERTENCIAS Y BARRICADAS</a:t>
            </a:r>
          </a:p>
        </p:txBody>
      </p:sp>
      <p:pic>
        <p:nvPicPr>
          <p:cNvPr id="25605"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325" r="8325"/>
          <a:stretch>
            <a:fillRect/>
          </a:stretch>
        </p:blipFill>
        <p:spPr bwMode="auto">
          <a:xfrm>
            <a:off x="1379538" y="2109788"/>
            <a:ext cx="4572000" cy="3657600"/>
          </a:xfr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¿Por qué utilizamos advertencias o etiquetas?</a:t>
            </a:r>
          </a:p>
          <a:p>
            <a:pPr marL="0" indent="0" eaLnBrk="1" hangingPunct="1">
              <a:lnSpc>
                <a:spcPct val="100000"/>
              </a:lnSpc>
              <a:spcAft>
                <a:spcPts val="600"/>
              </a:spcAft>
            </a:pPr>
            <a:r>
              <a:rPr lang="es-ES" sz="2000" smtClean="0">
                <a:solidFill>
                  <a:srgbClr val="000000"/>
                </a:solidFill>
                <a:latin typeface="Arial" charset="0"/>
                <a:cs typeface="Arial" charset="0"/>
              </a:rPr>
              <a:t>Durante una tarea de rutina, no es poco común desviar nuestra atención.</a:t>
            </a:r>
          </a:p>
          <a:p>
            <a:pPr marL="0" indent="0" eaLnBrk="1" hangingPunct="1">
              <a:lnSpc>
                <a:spcPct val="100000"/>
              </a:lnSpc>
              <a:spcAft>
                <a:spcPts val="600"/>
              </a:spcAft>
            </a:pPr>
            <a:r>
              <a:rPr lang="es-ES" sz="2000" smtClean="0">
                <a:solidFill>
                  <a:srgbClr val="000000"/>
                </a:solidFill>
                <a:latin typeface="Arial" charset="0"/>
                <a:cs typeface="Arial" charset="0"/>
              </a:rPr>
              <a:t>El cerebro y los ojos siguen escaneando el entorno para disparadores o señales que se perciban como amenazantes o peligrosas.</a:t>
            </a:r>
          </a:p>
          <a:p>
            <a:pPr marL="0" indent="0" eaLnBrk="1" hangingPunct="1">
              <a:lnSpc>
                <a:spcPct val="100000"/>
              </a:lnSpc>
              <a:spcAft>
                <a:spcPts val="600"/>
              </a:spcAft>
            </a:pPr>
            <a:r>
              <a:rPr lang="es-ES" sz="2000" smtClean="0">
                <a:solidFill>
                  <a:srgbClr val="000000"/>
                </a:solidFill>
                <a:latin typeface="Arial" charset="0"/>
                <a:cs typeface="Arial" charset="0"/>
              </a:rPr>
              <a:t>Las advertencias o etiquetas actúan como una pista para llamar la atención del empleado hacia el peligro.</a:t>
            </a:r>
          </a:p>
        </p:txBody>
      </p:sp>
      <p:sp>
        <p:nvSpPr>
          <p:cNvPr id="34819"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3482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FEC9409-50A7-493F-A977-954355B92FB6}" type="slidenum">
              <a:rPr lang="es-ES" smtClean="0">
                <a:solidFill>
                  <a:srgbClr val="898989"/>
                </a:solidFill>
                <a:latin typeface="Arial Black" pitchFamily="34" charset="0"/>
              </a:rPr>
              <a:pPr fontAlgn="base">
                <a:spcBef>
                  <a:spcPct val="0"/>
                </a:spcBef>
                <a:spcAft>
                  <a:spcPct val="0"/>
                </a:spcAft>
                <a:buSzPct val="100000"/>
                <a:defRPr/>
              </a:pPr>
              <a:t>10</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¿Qué son las advertencias?</a:t>
            </a:r>
          </a:p>
          <a:p>
            <a:pPr lvl="1" eaLnBrk="1" hangingPunct="1">
              <a:lnSpc>
                <a:spcPct val="100000"/>
              </a:lnSpc>
              <a:spcAft>
                <a:spcPts val="600"/>
              </a:spcAft>
            </a:pPr>
            <a:r>
              <a:rPr lang="es-ES" sz="2000" smtClean="0">
                <a:solidFill>
                  <a:srgbClr val="000000"/>
                </a:solidFill>
                <a:latin typeface="Arial" charset="0"/>
                <a:cs typeface="Arial" charset="0"/>
              </a:rPr>
              <a:t>Una cinta, similar a la cinta de la policía</a:t>
            </a:r>
          </a:p>
          <a:p>
            <a:pPr lvl="1" eaLnBrk="1" hangingPunct="1">
              <a:lnSpc>
                <a:spcPct val="100000"/>
              </a:lnSpc>
              <a:spcAft>
                <a:spcPts val="600"/>
              </a:spcAft>
            </a:pPr>
            <a:r>
              <a:rPr lang="es-ES" sz="2000" smtClean="0">
                <a:solidFill>
                  <a:srgbClr val="000000"/>
                </a:solidFill>
                <a:latin typeface="Arial" charset="0"/>
                <a:cs typeface="Arial" charset="0"/>
              </a:rPr>
              <a:t>Disponible en distintos colores; el color indica el motivo de la advertencia</a:t>
            </a:r>
          </a:p>
          <a:p>
            <a:pPr eaLnBrk="1" hangingPunct="1">
              <a:lnSpc>
                <a:spcPct val="100000"/>
              </a:lnSpc>
              <a:spcAft>
                <a:spcPts val="600"/>
              </a:spcAft>
            </a:pPr>
            <a:r>
              <a:rPr lang="es-ES" sz="2000" smtClean="0">
                <a:solidFill>
                  <a:srgbClr val="000000"/>
                </a:solidFill>
                <a:latin typeface="Arial" charset="0"/>
                <a:cs typeface="Arial" charset="0"/>
              </a:rPr>
              <a:t>En áreas en donde exista el potencial de caídas, la advertencia sola no es suficiente (FCX-01)</a:t>
            </a:r>
          </a:p>
        </p:txBody>
      </p:sp>
      <p:sp>
        <p:nvSpPr>
          <p:cNvPr id="3584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3584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034FEAB8-567A-492A-99DF-20061A0B7646}" type="slidenum">
              <a:rPr lang="es-ES" smtClean="0">
                <a:solidFill>
                  <a:srgbClr val="898989"/>
                </a:solidFill>
                <a:latin typeface="Arial Black" pitchFamily="34" charset="0"/>
              </a:rPr>
              <a:pPr fontAlgn="base">
                <a:spcBef>
                  <a:spcPct val="0"/>
                </a:spcBef>
                <a:spcAft>
                  <a:spcPct val="0"/>
                </a:spcAft>
                <a:buSzPct val="100000"/>
                <a:defRPr/>
              </a:pPr>
              <a:t>11</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18" end="4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49" end="13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130" end="2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7"/>
          <p:cNvSpPr>
            <a:spLocks noGrp="1"/>
          </p:cNvSpPr>
          <p:nvPr>
            <p:ph type="body" sz="quarter" idx="14"/>
          </p:nvPr>
        </p:nvSpPr>
        <p:spPr bwMode="auto">
          <a:xfrm>
            <a:off x="628650" y="1382713"/>
            <a:ext cx="652303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¿Cómo se relacionan las advertencias con la Jerarquía de controles?</a:t>
            </a:r>
          </a:p>
          <a:p>
            <a:pPr marL="0" indent="0" eaLnBrk="1" hangingPunct="1">
              <a:lnSpc>
                <a:spcPct val="100000"/>
              </a:lnSpc>
              <a:spcAft>
                <a:spcPts val="600"/>
              </a:spcAft>
            </a:pPr>
            <a:endParaRPr lang="es-ES" sz="2000" smtClean="0">
              <a:solidFill>
                <a:srgbClr val="000000"/>
              </a:solidFill>
              <a:latin typeface="Arial" charset="0"/>
              <a:cs typeface="Arial" charset="0"/>
            </a:endParaRPr>
          </a:p>
        </p:txBody>
      </p:sp>
      <p:sp>
        <p:nvSpPr>
          <p:cNvPr id="3686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36869" name="Picture 6"/>
          <p:cNvPicPr>
            <a:picLocks noChangeAspect="1" noChangeArrowheads="1"/>
          </p:cNvPicPr>
          <p:nvPr/>
        </p:nvPicPr>
        <p:blipFill>
          <a:blip r:embed="rId3">
            <a:extLst>
              <a:ext uri="{28A0092B-C50C-407E-A947-70E740481C1C}">
                <a14:useLocalDpi xmlns:a14="http://schemas.microsoft.com/office/drawing/2010/main" val="0"/>
              </a:ext>
            </a:extLst>
          </a:blip>
          <a:srcRect t="5312" r="2414" b="6563"/>
          <a:stretch>
            <a:fillRect/>
          </a:stretch>
        </p:blipFill>
        <p:spPr bwMode="auto">
          <a:xfrm>
            <a:off x="628650" y="2122488"/>
            <a:ext cx="4919663"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F506206-A2F8-4BE3-B009-C947BAD00449}" type="slidenum">
              <a:rPr lang="es-ES" smtClean="0">
                <a:solidFill>
                  <a:srgbClr val="898989"/>
                </a:solidFill>
                <a:latin typeface="Arial Black" pitchFamily="34" charset="0"/>
              </a:rPr>
              <a:pPr fontAlgn="base">
                <a:spcBef>
                  <a:spcPct val="0"/>
                </a:spcBef>
                <a:spcAft>
                  <a:spcPct val="0"/>
                </a:spcAft>
                <a:buSzPct val="100000"/>
                <a:defRPr/>
              </a:pPr>
              <a:t>12</a:t>
            </a:fld>
            <a:endParaRPr lang="es-ES" smtClean="0">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7017626"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dirty="0" smtClean="0">
                <a:solidFill>
                  <a:srgbClr val="000000"/>
                </a:solidFill>
                <a:latin typeface="Arial" charset="0"/>
                <a:cs typeface="Arial" charset="0"/>
              </a:rPr>
              <a:t>¿Cuáles son los dos colores aceptables que se utilizan en nuestras propiedades?</a:t>
            </a:r>
          </a:p>
          <a:p>
            <a:pPr lvl="1" eaLnBrk="1" hangingPunct="1">
              <a:lnSpc>
                <a:spcPct val="100000"/>
              </a:lnSpc>
              <a:spcAft>
                <a:spcPts val="600"/>
              </a:spcAft>
            </a:pPr>
            <a:r>
              <a:rPr lang="es-ES" sz="2000" dirty="0" smtClean="0">
                <a:solidFill>
                  <a:srgbClr val="000000"/>
                </a:solidFill>
                <a:latin typeface="Arial" charset="0"/>
                <a:cs typeface="Arial" charset="0"/>
              </a:rPr>
              <a:t>Rojo</a:t>
            </a:r>
          </a:p>
          <a:p>
            <a:pPr lvl="1" eaLnBrk="1" hangingPunct="1">
              <a:lnSpc>
                <a:spcPct val="100000"/>
              </a:lnSpc>
              <a:spcAft>
                <a:spcPts val="600"/>
              </a:spcAft>
            </a:pPr>
            <a:r>
              <a:rPr lang="es-ES" sz="2000" dirty="0" smtClean="0">
                <a:solidFill>
                  <a:srgbClr val="000000"/>
                </a:solidFill>
                <a:latin typeface="Arial" charset="0"/>
                <a:cs typeface="Arial" charset="0"/>
              </a:rPr>
              <a:t>Amarillo</a:t>
            </a:r>
          </a:p>
          <a:p>
            <a:pPr eaLnBrk="1" hangingPunct="1">
              <a:lnSpc>
                <a:spcPct val="100000"/>
              </a:lnSpc>
              <a:spcAft>
                <a:spcPts val="600"/>
              </a:spcAft>
            </a:pPr>
            <a:r>
              <a:rPr lang="es-ES" sz="2000" dirty="0" smtClean="0">
                <a:solidFill>
                  <a:srgbClr val="000000"/>
                </a:solidFill>
                <a:latin typeface="Arial" charset="0"/>
                <a:cs typeface="Arial" charset="0"/>
              </a:rPr>
              <a:t>Se utilizan colores de advertencia adicionales para fines que no son de seguridad, como estudios, advertencias del entorno o para propósitos de promoción.</a:t>
            </a:r>
          </a:p>
        </p:txBody>
      </p:sp>
      <p:sp>
        <p:nvSpPr>
          <p:cNvPr id="3789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3789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39683AA-9187-45F0-B1D0-BB2FFC7B9E8A}" type="slidenum">
              <a:rPr lang="es-ES" smtClean="0">
                <a:solidFill>
                  <a:srgbClr val="898989"/>
                </a:solidFill>
                <a:latin typeface="Arial Black" pitchFamily="34" charset="0"/>
              </a:rPr>
              <a:pPr fontAlgn="base">
                <a:spcBef>
                  <a:spcPct val="0"/>
                </a:spcBef>
                <a:spcAft>
                  <a:spcPct val="0"/>
                </a:spcAft>
                <a:buSzPct val="100000"/>
                <a:defRPr/>
              </a:pPr>
              <a:t>13</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37894" name="Picture 9" descr="C:\Users\095499\AppData\Local\Microsoft\Windows\Temporary Internet Files\Content.Outlook\B9UAK40Z\DSCN1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110038"/>
            <a:ext cx="2724150" cy="204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59" end="6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63" end="7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70" end="19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397625"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¿Cómo debe utilizar la advertencia roja?</a:t>
            </a:r>
          </a:p>
          <a:p>
            <a:pPr marL="0" indent="0" eaLnBrk="1" hangingPunct="1">
              <a:lnSpc>
                <a:spcPct val="100000"/>
              </a:lnSpc>
              <a:spcAft>
                <a:spcPts val="600"/>
              </a:spcAft>
            </a:pPr>
            <a:r>
              <a:rPr lang="es-ES" sz="2000" smtClean="0">
                <a:solidFill>
                  <a:srgbClr val="000000"/>
                </a:solidFill>
                <a:latin typeface="Arial" charset="0"/>
                <a:cs typeface="Arial" charset="0"/>
              </a:rPr>
              <a:t>Para identificar un área en donde exista el potencial de caída o en donde exista un peligro inmediato, como cargas suspendidas.</a:t>
            </a:r>
          </a:p>
          <a:p>
            <a:pPr marL="0" indent="0" eaLnBrk="1" hangingPunct="1">
              <a:lnSpc>
                <a:spcPct val="100000"/>
              </a:lnSpc>
              <a:spcAft>
                <a:spcPts val="600"/>
              </a:spcAft>
            </a:pPr>
            <a:r>
              <a:rPr lang="es-ES" sz="2000" smtClean="0">
                <a:solidFill>
                  <a:srgbClr val="000000"/>
                </a:solidFill>
                <a:latin typeface="Arial" charset="0"/>
                <a:cs typeface="Arial" charset="0"/>
              </a:rPr>
              <a:t>Cuando se prohíba la entrada no autorizada</a:t>
            </a:r>
          </a:p>
        </p:txBody>
      </p:sp>
      <p:sp>
        <p:nvSpPr>
          <p:cNvPr id="38915"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38916"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6F594B4-ACA1-4E9D-B591-61F4AED9AC2C}" type="slidenum">
              <a:rPr lang="es-ES" smtClean="0">
                <a:solidFill>
                  <a:srgbClr val="898989"/>
                </a:solidFill>
                <a:latin typeface="Arial Black" pitchFamily="34" charset="0"/>
              </a:rPr>
              <a:pPr fontAlgn="base">
                <a:spcBef>
                  <a:spcPct val="0"/>
                </a:spcBef>
                <a:spcAft>
                  <a:spcPct val="0"/>
                </a:spcAft>
                <a:buSzPct val="100000"/>
                <a:defRPr/>
              </a:pPr>
              <a:t>14</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389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94138"/>
            <a:ext cx="325755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32" end="12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27" end="16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986095"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dirty="0" smtClean="0">
                <a:solidFill>
                  <a:srgbClr val="000000"/>
                </a:solidFill>
                <a:latin typeface="Arial" charset="0"/>
                <a:cs typeface="Arial" charset="0"/>
              </a:rPr>
              <a:t>¿Cómo debe utilizar la advertencia amarilla?</a:t>
            </a:r>
          </a:p>
          <a:p>
            <a:pPr marL="0" indent="0" eaLnBrk="1" hangingPunct="1">
              <a:lnSpc>
                <a:spcPct val="100000"/>
              </a:lnSpc>
              <a:spcAft>
                <a:spcPts val="600"/>
              </a:spcAft>
            </a:pPr>
            <a:r>
              <a:rPr lang="es-ES" sz="2000" dirty="0" smtClean="0">
                <a:solidFill>
                  <a:srgbClr val="000000"/>
                </a:solidFill>
                <a:latin typeface="Arial" charset="0"/>
                <a:cs typeface="Arial" charset="0"/>
              </a:rPr>
              <a:t>Para avisar o advertir a los empleados sobre un peligro menor o un peligro potencial no inmediato.</a:t>
            </a:r>
          </a:p>
          <a:p>
            <a:pPr marL="0" indent="0" eaLnBrk="1" hangingPunct="1">
              <a:lnSpc>
                <a:spcPct val="100000"/>
              </a:lnSpc>
              <a:spcAft>
                <a:spcPts val="600"/>
              </a:spcAft>
            </a:pPr>
            <a:r>
              <a:rPr lang="es-ES" sz="2000" dirty="0" smtClean="0">
                <a:solidFill>
                  <a:srgbClr val="000000"/>
                </a:solidFill>
                <a:latin typeface="Arial" charset="0"/>
                <a:cs typeface="Arial" charset="0"/>
              </a:rPr>
              <a:t>Cuando los empleados solamente deban mantener una conciencia sobre el peligro, como resbalones/tropiezos, derrames, trabajo de mantenimiento, fugas.</a:t>
            </a:r>
          </a:p>
        </p:txBody>
      </p:sp>
      <p:sp>
        <p:nvSpPr>
          <p:cNvPr id="39939"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3994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FADE648-8674-4BC9-90CF-63AAAB730BB4}" type="slidenum">
              <a:rPr lang="es-ES" smtClean="0">
                <a:solidFill>
                  <a:srgbClr val="898989"/>
                </a:solidFill>
                <a:latin typeface="Arial Black" pitchFamily="34" charset="0"/>
              </a:rPr>
              <a:pPr fontAlgn="base">
                <a:spcBef>
                  <a:spcPct val="0"/>
                </a:spcBef>
                <a:spcAft>
                  <a:spcPct val="0"/>
                </a:spcAft>
                <a:buSzPct val="100000"/>
                <a:defRPr/>
              </a:pPr>
              <a:t>15</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39942" name="Picture 6" descr="E:\FB photos\DSCN12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997325"/>
            <a:ext cx="2757488"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35" end="12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20" end="2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7017626"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n-US" sz="2000" dirty="0" smtClean="0">
                <a:solidFill>
                  <a:srgbClr val="000000"/>
                </a:solidFill>
                <a:latin typeface="Arial" charset="0"/>
                <a:cs typeface="Arial" charset="0"/>
              </a:rPr>
              <a:t>¿</a:t>
            </a:r>
            <a:r>
              <a:rPr lang="en-US" sz="2000" dirty="0" err="1" smtClean="0">
                <a:solidFill>
                  <a:srgbClr val="000000"/>
                </a:solidFill>
                <a:latin typeface="Arial" charset="0"/>
                <a:cs typeface="Arial" charset="0"/>
              </a:rPr>
              <a:t>Qué</a:t>
            </a:r>
            <a:r>
              <a:rPr lang="en-US" sz="2000" dirty="0" smtClean="0">
                <a:solidFill>
                  <a:srgbClr val="000000"/>
                </a:solidFill>
                <a:latin typeface="Arial" charset="0"/>
                <a:cs typeface="Arial" charset="0"/>
              </a:rPr>
              <a:t> son </a:t>
            </a:r>
            <a:r>
              <a:rPr lang="en-US" sz="2000" dirty="0" err="1" smtClean="0">
                <a:solidFill>
                  <a:srgbClr val="000000"/>
                </a:solidFill>
                <a:latin typeface="Arial" charset="0"/>
                <a:cs typeface="Arial" charset="0"/>
              </a:rPr>
              <a:t>las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etiquetas</a:t>
            </a:r>
            <a:r>
              <a:rPr lang="en-US" sz="2000" dirty="0" smtClean="0">
                <a:solidFill>
                  <a:srgbClr val="000000"/>
                </a:solidFill>
                <a:latin typeface="Arial" charset="0"/>
                <a:cs typeface="Arial" charset="0"/>
              </a:rPr>
              <a:t>?</a:t>
            </a:r>
          </a:p>
          <a:p>
            <a:pPr marL="0" indent="0" eaLnBrk="1" hangingPunct="1">
              <a:lnSpc>
                <a:spcPct val="100000"/>
              </a:lnSpc>
              <a:spcAft>
                <a:spcPts val="600"/>
              </a:spcAft>
            </a:pPr>
            <a:r>
              <a:rPr lang="en-US" sz="2000" dirty="0" smtClean="0">
                <a:solidFill>
                  <a:srgbClr val="000000"/>
                </a:solidFill>
                <a:latin typeface="Arial" charset="0"/>
                <a:cs typeface="Arial" charset="0"/>
              </a:rPr>
              <a:t>Un </a:t>
            </a:r>
            <a:r>
              <a:rPr lang="en-US" sz="2000" dirty="0" err="1" smtClean="0">
                <a:solidFill>
                  <a:srgbClr val="000000"/>
                </a:solidFill>
                <a:latin typeface="Arial" charset="0"/>
                <a:cs typeface="Arial" charset="0"/>
              </a:rPr>
              <a:t>elemento</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adherido</a:t>
            </a:r>
            <a:r>
              <a:rPr lang="en-US" sz="2000" dirty="0" smtClean="0">
                <a:solidFill>
                  <a:srgbClr val="000000"/>
                </a:solidFill>
                <a:latin typeface="Arial" charset="0"/>
                <a:cs typeface="Arial" charset="0"/>
              </a:rPr>
              <a:t> de </a:t>
            </a:r>
            <a:r>
              <a:rPr lang="en-US" sz="2000" dirty="0" err="1" smtClean="0">
                <a:solidFill>
                  <a:srgbClr val="000000"/>
                </a:solidFill>
                <a:latin typeface="Arial" charset="0"/>
                <a:cs typeface="Arial" charset="0"/>
              </a:rPr>
              <a:t>manera</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segura</a:t>
            </a:r>
            <a:r>
              <a:rPr lang="en-US" sz="2000" dirty="0" smtClean="0">
                <a:solidFill>
                  <a:srgbClr val="000000"/>
                </a:solidFill>
                <a:latin typeface="Arial" charset="0"/>
                <a:cs typeface="Arial" charset="0"/>
              </a:rPr>
              <a:t> a </a:t>
            </a:r>
            <a:r>
              <a:rPr lang="en-US" sz="2000" dirty="0" err="1" smtClean="0">
                <a:solidFill>
                  <a:srgbClr val="000000"/>
                </a:solidFill>
                <a:latin typeface="Arial" charset="0"/>
                <a:cs typeface="Arial" charset="0"/>
              </a:rPr>
              <a:t>las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advertencias</a:t>
            </a:r>
            <a:r>
              <a:rPr lang="en-US" sz="2000" dirty="0" smtClean="0">
                <a:solidFill>
                  <a:srgbClr val="000000"/>
                </a:solidFill>
                <a:latin typeface="Arial" charset="0"/>
                <a:cs typeface="Arial" charset="0"/>
              </a:rPr>
              <a:t> o </a:t>
            </a:r>
            <a:r>
              <a:rPr lang="en-US" sz="2000" dirty="0" err="1" smtClean="0">
                <a:solidFill>
                  <a:srgbClr val="000000"/>
                </a:solidFill>
                <a:latin typeface="Arial" charset="0"/>
                <a:cs typeface="Arial" charset="0"/>
              </a:rPr>
              <a:t>barridas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que</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comunica</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piezas</a:t>
            </a:r>
            <a:r>
              <a:rPr lang="en-US" sz="2000" dirty="0" smtClean="0">
                <a:solidFill>
                  <a:srgbClr val="000000"/>
                </a:solidFill>
                <a:latin typeface="Arial" charset="0"/>
                <a:cs typeface="Arial" charset="0"/>
              </a:rPr>
              <a:t> clave de </a:t>
            </a:r>
            <a:r>
              <a:rPr lang="en-US" sz="2000" dirty="0" err="1" smtClean="0">
                <a:solidFill>
                  <a:srgbClr val="000000"/>
                </a:solidFill>
                <a:latin typeface="Arial" charset="0"/>
                <a:cs typeface="Arial" charset="0"/>
              </a:rPr>
              <a:t>información</a:t>
            </a:r>
            <a:r>
              <a:rPr lang="en-US" sz="2000" dirty="0" smtClean="0">
                <a:solidFill>
                  <a:srgbClr val="000000"/>
                </a:solidFill>
                <a:latin typeface="Arial" charset="0"/>
                <a:cs typeface="Arial" charset="0"/>
              </a:rPr>
              <a:t>.</a:t>
            </a:r>
          </a:p>
          <a:p>
            <a:pPr marL="0" indent="0" eaLnBrk="1" hangingPunct="1">
              <a:lnSpc>
                <a:spcPct val="100000"/>
              </a:lnSpc>
              <a:spcAft>
                <a:spcPts val="600"/>
              </a:spcAft>
            </a:pPr>
            <a:r>
              <a:rPr lang="en-US" sz="2000" dirty="0" smtClean="0">
                <a:solidFill>
                  <a:srgbClr val="000000"/>
                </a:solidFill>
                <a:latin typeface="Arial" charset="0"/>
                <a:cs typeface="Arial" charset="0"/>
              </a:rPr>
              <a:t>La </a:t>
            </a:r>
            <a:r>
              <a:rPr lang="en-US" sz="2000" dirty="0" err="1" smtClean="0">
                <a:solidFill>
                  <a:srgbClr val="000000"/>
                </a:solidFill>
                <a:latin typeface="Arial" charset="0"/>
                <a:cs typeface="Arial" charset="0"/>
              </a:rPr>
              <a:t>adhesión</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debe</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ser</a:t>
            </a:r>
            <a:r>
              <a:rPr lang="en-US" sz="2000" dirty="0" smtClean="0">
                <a:solidFill>
                  <a:srgbClr val="000000"/>
                </a:solidFill>
                <a:latin typeface="Arial" charset="0"/>
                <a:cs typeface="Arial" charset="0"/>
              </a:rPr>
              <a:t> lo </a:t>
            </a:r>
            <a:r>
              <a:rPr lang="en-US" sz="2000" dirty="0" err="1" smtClean="0">
                <a:solidFill>
                  <a:srgbClr val="000000"/>
                </a:solidFill>
                <a:latin typeface="Arial" charset="0"/>
                <a:cs typeface="Arial" charset="0"/>
              </a:rPr>
              <a:t>suficientemente</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sustancial</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como</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para</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evitar</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que</a:t>
            </a:r>
            <a:r>
              <a:rPr lang="en-US" sz="2000" dirty="0" smtClean="0">
                <a:solidFill>
                  <a:srgbClr val="000000"/>
                </a:solidFill>
                <a:latin typeface="Arial" charset="0"/>
                <a:cs typeface="Arial" charset="0"/>
              </a:rPr>
              <a:t> se quite </a:t>
            </a:r>
            <a:r>
              <a:rPr lang="en-US" sz="2000" dirty="0" err="1" smtClean="0">
                <a:solidFill>
                  <a:srgbClr val="000000"/>
                </a:solidFill>
                <a:latin typeface="Arial" charset="0"/>
                <a:cs typeface="Arial" charset="0"/>
              </a:rPr>
              <a:t>por</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accidente</a:t>
            </a:r>
            <a:r>
              <a:rPr lang="en-US" sz="2000" dirty="0" smtClean="0">
                <a:solidFill>
                  <a:srgbClr val="000000"/>
                </a:solidFill>
                <a:latin typeface="Arial" charset="0"/>
                <a:cs typeface="Arial" charset="0"/>
              </a:rPr>
              <a:t>.</a:t>
            </a:r>
          </a:p>
          <a:p>
            <a:pPr marL="0" indent="0" eaLnBrk="1" hangingPunct="1">
              <a:lnSpc>
                <a:spcPct val="100000"/>
              </a:lnSpc>
              <a:spcAft>
                <a:spcPts val="600"/>
              </a:spcAft>
            </a:pPr>
            <a:r>
              <a:rPr lang="en-US" sz="2000" dirty="0" smtClean="0">
                <a:solidFill>
                  <a:srgbClr val="000000"/>
                </a:solidFill>
                <a:latin typeface="Arial" charset="0"/>
                <a:cs typeface="Arial" charset="0"/>
              </a:rPr>
              <a:t>Las </a:t>
            </a:r>
            <a:r>
              <a:rPr lang="en-US" sz="2000" dirty="0" err="1" smtClean="0">
                <a:solidFill>
                  <a:srgbClr val="000000"/>
                </a:solidFill>
                <a:latin typeface="Arial" charset="0"/>
                <a:cs typeface="Arial" charset="0"/>
              </a:rPr>
              <a:t>etiquetas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deben</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permanecer</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legibles</a:t>
            </a:r>
            <a:r>
              <a:rPr lang="en-US" sz="2000" dirty="0" smtClean="0">
                <a:solidFill>
                  <a:srgbClr val="000000"/>
                </a:solidFill>
                <a:latin typeface="Arial" charset="0"/>
                <a:cs typeface="Arial" charset="0"/>
              </a:rPr>
              <a:t> dentro del </a:t>
            </a:r>
            <a:r>
              <a:rPr lang="en-US" sz="2000" dirty="0" err="1" smtClean="0">
                <a:solidFill>
                  <a:srgbClr val="000000"/>
                </a:solidFill>
                <a:latin typeface="Arial" charset="0"/>
                <a:cs typeface="Arial" charset="0"/>
              </a:rPr>
              <a:t>entorno</a:t>
            </a:r>
            <a:r>
              <a:rPr lang="en-US" sz="2000" dirty="0" smtClean="0">
                <a:solidFill>
                  <a:srgbClr val="000000"/>
                </a:solidFill>
                <a:latin typeface="Arial" charset="0"/>
                <a:cs typeface="Arial" charset="0"/>
              </a:rPr>
              <a:t>.</a:t>
            </a:r>
          </a:p>
          <a:p>
            <a:pPr marL="0" indent="0" eaLnBrk="1" hangingPunct="1">
              <a:lnSpc>
                <a:spcPct val="100000"/>
              </a:lnSpc>
              <a:spcAft>
                <a:spcPts val="600"/>
              </a:spcAft>
            </a:pPr>
            <a:r>
              <a:rPr lang="en-US" sz="2000" dirty="0" smtClean="0">
                <a:solidFill>
                  <a:srgbClr val="000000"/>
                </a:solidFill>
                <a:latin typeface="Arial" charset="0"/>
                <a:cs typeface="Arial" charset="0"/>
              </a:rPr>
              <a:t>Las </a:t>
            </a:r>
            <a:r>
              <a:rPr lang="en-US" sz="2000" dirty="0" err="1" smtClean="0">
                <a:solidFill>
                  <a:srgbClr val="000000"/>
                </a:solidFill>
                <a:latin typeface="Arial" charset="0"/>
                <a:cs typeface="Arial" charset="0"/>
              </a:rPr>
              <a:t>etiquetas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pueden</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ser</a:t>
            </a:r>
            <a:r>
              <a:rPr lang="en-US" sz="2000" dirty="0" smtClean="0">
                <a:solidFill>
                  <a:srgbClr val="000000"/>
                </a:solidFill>
                <a:latin typeface="Arial" charset="0"/>
                <a:cs typeface="Arial" charset="0"/>
              </a:rPr>
              <a:t> de </a:t>
            </a:r>
            <a:r>
              <a:rPr lang="en-US" sz="2000" dirty="0" err="1" smtClean="0">
                <a:solidFill>
                  <a:srgbClr val="000000"/>
                </a:solidFill>
                <a:latin typeface="Arial" charset="0"/>
                <a:cs typeface="Arial" charset="0"/>
              </a:rPr>
              <a:t>distintos</a:t>
            </a:r>
            <a:r>
              <a:rPr lang="en-US" sz="2000" dirty="0" smtClean="0">
                <a:solidFill>
                  <a:srgbClr val="000000"/>
                </a:solidFill>
                <a:latin typeface="Arial" charset="0"/>
                <a:cs typeface="Arial" charset="0"/>
              </a:rPr>
              <a:t> </a:t>
            </a:r>
            <a:r>
              <a:rPr lang="en-US" sz="2000" dirty="0" err="1" smtClean="0">
                <a:solidFill>
                  <a:srgbClr val="000000"/>
                </a:solidFill>
                <a:latin typeface="Arial" charset="0"/>
                <a:cs typeface="Arial" charset="0"/>
              </a:rPr>
              <a:t>colores</a:t>
            </a:r>
            <a:r>
              <a:rPr lang="en-US" sz="2000" dirty="0" smtClean="0">
                <a:solidFill>
                  <a:srgbClr val="000000"/>
                </a:solidFill>
                <a:latin typeface="Arial" charset="0"/>
                <a:cs typeface="Arial" charset="0"/>
              </a:rPr>
              <a:t>.</a:t>
            </a:r>
          </a:p>
        </p:txBody>
      </p:sp>
      <p:sp>
        <p:nvSpPr>
          <p:cNvPr id="4096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Advertencias y etiquetado</a:t>
            </a:r>
          </a:p>
        </p:txBody>
      </p:sp>
      <p:sp>
        <p:nvSpPr>
          <p:cNvPr id="4096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EA2A4FD-880C-4309-B6FE-30D412B76FE6}" type="slidenum">
              <a:rPr lang="en-US" smtClean="0">
                <a:solidFill>
                  <a:srgbClr val="898989"/>
                </a:solidFill>
                <a:latin typeface="Arial Black" pitchFamily="34" charset="0"/>
              </a:rPr>
              <a:pPr fontAlgn="base">
                <a:spcBef>
                  <a:spcPct val="0"/>
                </a:spcBef>
                <a:spcAft>
                  <a:spcPct val="0"/>
                </a:spcAft>
                <a:buSzPct val="100000"/>
                <a:defRPr/>
              </a:pPr>
              <a:t>16</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15" end="10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08" end="17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171" end="2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charRg st="214" end="2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7"/>
          <p:cNvSpPr>
            <a:spLocks noGrp="1"/>
          </p:cNvSpPr>
          <p:nvPr>
            <p:ph type="body" sz="quarter" idx="14"/>
          </p:nvPr>
        </p:nvSpPr>
        <p:spPr bwMode="auto">
          <a:xfrm>
            <a:off x="628650" y="1382713"/>
            <a:ext cx="6500813"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Las etiquetas deben incluir</a:t>
            </a:r>
          </a:p>
          <a:p>
            <a:pPr marL="0" indent="0" eaLnBrk="1" hangingPunct="1">
              <a:lnSpc>
                <a:spcPct val="100000"/>
              </a:lnSpc>
              <a:spcAft>
                <a:spcPts val="600"/>
              </a:spcAft>
            </a:pPr>
            <a:r>
              <a:rPr lang="es-ES" sz="2000" smtClean="0">
                <a:solidFill>
                  <a:srgbClr val="000000"/>
                </a:solidFill>
                <a:latin typeface="Arial" charset="0"/>
                <a:cs typeface="Arial" charset="0"/>
              </a:rPr>
              <a:t>Nombre del empleado</a:t>
            </a:r>
          </a:p>
          <a:p>
            <a:pPr marL="0" indent="0" eaLnBrk="1" hangingPunct="1">
              <a:lnSpc>
                <a:spcPct val="100000"/>
              </a:lnSpc>
              <a:spcAft>
                <a:spcPts val="600"/>
              </a:spcAft>
            </a:pPr>
            <a:r>
              <a:rPr lang="es-ES" sz="2000" smtClean="0">
                <a:solidFill>
                  <a:srgbClr val="000000"/>
                </a:solidFill>
                <a:latin typeface="Arial" charset="0"/>
                <a:cs typeface="Arial" charset="0"/>
              </a:rPr>
              <a:t>Nombre del supervisor</a:t>
            </a:r>
          </a:p>
          <a:p>
            <a:pPr marL="0" indent="0" eaLnBrk="1" hangingPunct="1">
              <a:lnSpc>
                <a:spcPct val="100000"/>
              </a:lnSpc>
              <a:spcAft>
                <a:spcPts val="600"/>
              </a:spcAft>
            </a:pPr>
            <a:r>
              <a:rPr lang="es-ES" sz="2000" smtClean="0">
                <a:solidFill>
                  <a:srgbClr val="000000"/>
                </a:solidFill>
                <a:latin typeface="Arial" charset="0"/>
                <a:cs typeface="Arial" charset="0"/>
              </a:rPr>
              <a:t>Departamento (o compañía, si es un contratista)</a:t>
            </a:r>
          </a:p>
          <a:p>
            <a:pPr marL="0" indent="0" eaLnBrk="1" hangingPunct="1">
              <a:lnSpc>
                <a:spcPct val="100000"/>
              </a:lnSpc>
              <a:spcAft>
                <a:spcPts val="600"/>
              </a:spcAft>
            </a:pPr>
            <a:r>
              <a:rPr lang="es-ES" sz="2000" smtClean="0">
                <a:solidFill>
                  <a:srgbClr val="000000"/>
                </a:solidFill>
                <a:latin typeface="Arial" charset="0"/>
                <a:cs typeface="Arial" charset="0"/>
              </a:rPr>
              <a:t>Condición del peligro, o motivo para las advertencias o etiquetado</a:t>
            </a:r>
          </a:p>
          <a:p>
            <a:pPr marL="0" indent="0" eaLnBrk="1" hangingPunct="1">
              <a:lnSpc>
                <a:spcPct val="100000"/>
              </a:lnSpc>
              <a:spcAft>
                <a:spcPts val="600"/>
              </a:spcAft>
            </a:pPr>
            <a:r>
              <a:rPr lang="es-ES" sz="2000" smtClean="0">
                <a:solidFill>
                  <a:srgbClr val="000000"/>
                </a:solidFill>
                <a:latin typeface="Arial" charset="0"/>
                <a:cs typeface="Arial" charset="0"/>
              </a:rPr>
              <a:t>Hora y fecha de instalación</a:t>
            </a:r>
          </a:p>
          <a:p>
            <a:pPr marL="0" indent="0" eaLnBrk="1" hangingPunct="1">
              <a:lnSpc>
                <a:spcPct val="100000"/>
              </a:lnSpc>
              <a:spcAft>
                <a:spcPts val="600"/>
              </a:spcAft>
            </a:pPr>
            <a:r>
              <a:rPr lang="es-ES" sz="2000" smtClean="0">
                <a:solidFill>
                  <a:srgbClr val="000000"/>
                </a:solidFill>
                <a:latin typeface="Arial" charset="0"/>
                <a:cs typeface="Arial" charset="0"/>
              </a:rPr>
              <a:t>Requisito de EPP para ingresar</a:t>
            </a:r>
          </a:p>
          <a:p>
            <a:pPr marL="0" indent="0" eaLnBrk="1" hangingPunct="1">
              <a:lnSpc>
                <a:spcPct val="100000"/>
              </a:lnSpc>
              <a:spcAft>
                <a:spcPts val="600"/>
              </a:spcAft>
            </a:pPr>
            <a:r>
              <a:rPr lang="es-ES" sz="2000" smtClean="0">
                <a:solidFill>
                  <a:srgbClr val="000000"/>
                </a:solidFill>
                <a:latin typeface="Arial" charset="0"/>
                <a:cs typeface="Arial" charset="0"/>
              </a:rPr>
              <a:t>Número de contacto de la persona responsable</a:t>
            </a:r>
          </a:p>
        </p:txBody>
      </p:sp>
      <p:sp>
        <p:nvSpPr>
          <p:cNvPr id="4198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4198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482F2EEF-9EC1-4B43-BAA2-5A5F6D91DDA1}" type="slidenum">
              <a:rPr lang="es-ES" smtClean="0">
                <a:solidFill>
                  <a:srgbClr val="898989"/>
                </a:solidFill>
                <a:latin typeface="Arial Black" pitchFamily="34" charset="0"/>
              </a:rPr>
              <a:pPr fontAlgn="base">
                <a:spcBef>
                  <a:spcPct val="0"/>
                </a:spcBef>
                <a:spcAft>
                  <a:spcPct val="0"/>
                </a:spcAft>
                <a:buSzPct val="100000"/>
                <a:defRPr/>
              </a:pPr>
              <a:t>17</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43011"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0D702EA5-6688-417A-AC95-6EC09E4426B3}" type="slidenum">
              <a:rPr lang="es-ES" smtClean="0">
                <a:solidFill>
                  <a:srgbClr val="898989"/>
                </a:solidFill>
                <a:latin typeface="Arial Black" pitchFamily="34" charset="0"/>
              </a:rPr>
              <a:pPr fontAlgn="base">
                <a:spcBef>
                  <a:spcPct val="0"/>
                </a:spcBef>
                <a:spcAft>
                  <a:spcPct val="0"/>
                </a:spcAft>
                <a:buSzPct val="100000"/>
                <a:defRPr/>
              </a:pPr>
              <a:t>18</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43013" name="Picture 6" descr="T:\DEPARTMENTS\Safety\Pictures\Flagging and Barricading\DSCN12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476375"/>
            <a:ext cx="6237288" cy="4676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Cuándo etiquetar</a:t>
            </a:r>
          </a:p>
          <a:p>
            <a:pPr marL="0" indent="0" eaLnBrk="1" hangingPunct="1">
              <a:lnSpc>
                <a:spcPct val="100000"/>
              </a:lnSpc>
              <a:spcAft>
                <a:spcPts val="600"/>
              </a:spcAft>
            </a:pPr>
            <a:r>
              <a:rPr lang="es-ES" sz="2000" smtClean="0">
                <a:solidFill>
                  <a:srgbClr val="000000"/>
                </a:solidFill>
                <a:latin typeface="Arial" charset="0"/>
                <a:cs typeface="Arial" charset="0"/>
              </a:rPr>
              <a:t>Siempre que un área o elemento tenga una advertencia o barricada.</a:t>
            </a:r>
          </a:p>
          <a:p>
            <a:pPr marL="0" indent="0" eaLnBrk="1" hangingPunct="1">
              <a:lnSpc>
                <a:spcPct val="100000"/>
              </a:lnSpc>
              <a:spcAft>
                <a:spcPts val="600"/>
              </a:spcAft>
            </a:pPr>
            <a:r>
              <a:rPr lang="es-ES" sz="2000" smtClean="0">
                <a:solidFill>
                  <a:srgbClr val="000000"/>
                </a:solidFill>
                <a:latin typeface="Arial" charset="0"/>
                <a:cs typeface="Arial" charset="0"/>
              </a:rPr>
              <a:t>Para explicar el motivo de la marca</a:t>
            </a:r>
          </a:p>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Las etiquetas deben publicarse en todos los laterales del perímetro o todos los puntos de acceso.</a:t>
            </a:r>
          </a:p>
        </p:txBody>
      </p:sp>
      <p:sp>
        <p:nvSpPr>
          <p:cNvPr id="44035"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Advertencias y etiquetado</a:t>
            </a:r>
          </a:p>
        </p:txBody>
      </p:sp>
      <p:sp>
        <p:nvSpPr>
          <p:cNvPr id="44036"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49EB5D1-5C84-4D7F-B7C1-12C67457E6AC}" type="slidenum">
              <a:rPr lang="es-ES" smtClean="0">
                <a:solidFill>
                  <a:srgbClr val="898989"/>
                </a:solidFill>
                <a:latin typeface="Arial Black" pitchFamily="34" charset="0"/>
              </a:rPr>
              <a:pPr fontAlgn="base">
                <a:spcBef>
                  <a:spcPct val="0"/>
                </a:spcBef>
                <a:spcAft>
                  <a:spcPct val="0"/>
                </a:spcAft>
                <a:buSzPct val="100000"/>
                <a:defRPr/>
              </a:pPr>
              <a:t>19</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44038" name="Picture 6" descr="T:\DEPARTMENTS\Safety\Pictures\FundamentalsOfSafety_Pictures &amp; Videos\Module 5 - Communication\caution_tape_2_1114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275" y="3840163"/>
            <a:ext cx="334645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4"/>
          </p:nvPr>
        </p:nvSpPr>
        <p:spPr bwMode="auto">
          <a:xfrm>
            <a:off x="628650" y="1379538"/>
            <a:ext cx="6518275"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1013"/>
              </a:spcBef>
              <a:buClrTx/>
              <a:buFont typeface="Arial" charset="0"/>
              <a:buNone/>
            </a:pPr>
            <a:r>
              <a:rPr lang="es-ES" sz="2000" smtClean="0">
                <a:solidFill>
                  <a:srgbClr val="000000"/>
                </a:solidFill>
                <a:latin typeface="Arial" charset="0"/>
                <a:cs typeface="Arial" charset="0"/>
              </a:rPr>
              <a:t>Antes de que comencemos:</a:t>
            </a:r>
          </a:p>
          <a:p>
            <a:pPr marL="0" indent="0" eaLnBrk="1" hangingPunct="1">
              <a:spcBef>
                <a:spcPts val="1013"/>
              </a:spcBef>
            </a:pPr>
            <a:r>
              <a:rPr lang="es-ES" sz="2000" smtClean="0">
                <a:solidFill>
                  <a:srgbClr val="000000"/>
                </a:solidFill>
                <a:latin typeface="Arial" charset="0"/>
                <a:cs typeface="Arial" charset="0"/>
              </a:rPr>
              <a:t>Seguridad</a:t>
            </a:r>
          </a:p>
          <a:p>
            <a:pPr marL="0" indent="0" eaLnBrk="1" hangingPunct="1">
              <a:spcBef>
                <a:spcPts val="1013"/>
              </a:spcBef>
            </a:pPr>
            <a:r>
              <a:rPr lang="es-ES" sz="2000" smtClean="0">
                <a:solidFill>
                  <a:srgbClr val="000000"/>
                </a:solidFill>
                <a:latin typeface="Arial" charset="0"/>
                <a:cs typeface="Arial" charset="0"/>
              </a:rPr>
              <a:t>Descansos/sanitarios</a:t>
            </a:r>
          </a:p>
          <a:p>
            <a:pPr marL="0" indent="0" eaLnBrk="1" hangingPunct="1">
              <a:spcBef>
                <a:spcPts val="1013"/>
              </a:spcBef>
            </a:pPr>
            <a:r>
              <a:rPr lang="es-ES" sz="2000" smtClean="0">
                <a:solidFill>
                  <a:srgbClr val="000000"/>
                </a:solidFill>
                <a:latin typeface="Arial" charset="0"/>
                <a:cs typeface="Arial" charset="0"/>
              </a:rPr>
              <a:t>Tecnología</a:t>
            </a:r>
          </a:p>
          <a:p>
            <a:pPr marL="0" indent="0" eaLnBrk="1" hangingPunct="1">
              <a:spcBef>
                <a:spcPts val="1013"/>
              </a:spcBef>
            </a:pPr>
            <a:r>
              <a:rPr lang="es-ES" sz="2000" smtClean="0">
                <a:solidFill>
                  <a:srgbClr val="000000"/>
                </a:solidFill>
                <a:latin typeface="Arial" charset="0"/>
                <a:cs typeface="Arial" charset="0"/>
              </a:rPr>
              <a:t>Participación</a:t>
            </a:r>
          </a:p>
        </p:txBody>
      </p:sp>
      <p:sp>
        <p:nvSpPr>
          <p:cNvPr id="26627" name="Text Placeholder 2"/>
          <p:cNvSpPr>
            <a:spLocks noGrp="1"/>
          </p:cNvSpPr>
          <p:nvPr>
            <p:ph type="body" sz="quarter" idx="15"/>
          </p:nvPr>
        </p:nvSpPr>
        <p:spPr bwMode="auto">
          <a:xfrm>
            <a:off x="628650" y="615950"/>
            <a:ext cx="6237288"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Expectativas</a:t>
            </a:r>
          </a:p>
        </p:txBody>
      </p:sp>
      <p:sp>
        <p:nvSpPr>
          <p:cNvPr id="4"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
        <p:nvSpPr>
          <p:cNvPr id="5" name="Slide Number Placeholder 4"/>
          <p:cNvSpPr>
            <a:spLocks noGrp="1"/>
          </p:cNvSpPr>
          <p:nvPr>
            <p:ph type="sldNum" sz="quarter" idx="17"/>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6E83E2C3-C708-4A30-9597-79384240199B}" type="slidenum">
              <a:rPr lang="es-ES" smtClean="0">
                <a:solidFill>
                  <a:srgbClr val="898989"/>
                </a:solidFill>
                <a:latin typeface="Arial Black" pitchFamily="34" charset="0"/>
              </a:rPr>
              <a:pPr fontAlgn="base">
                <a:spcBef>
                  <a:spcPct val="0"/>
                </a:spcBef>
                <a:spcAft>
                  <a:spcPct val="0"/>
                </a:spcAft>
                <a:buSzPct val="100000"/>
                <a:defRPr/>
              </a:pPr>
              <a:t>2</a:t>
            </a:fld>
            <a:endParaRPr lang="es-ES" smtClean="0">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icture Placeholder 1"/>
          <p:cNvSpPr>
            <a:spLocks noGrp="1"/>
          </p:cNvSpPr>
          <p:nvPr>
            <p:ph type="pic" sz="quarter" idx="13"/>
          </p:nvPr>
        </p:nvSpPr>
        <p:spPr bwMode="auto">
          <a:xfrm>
            <a:off x="7326313" y="0"/>
            <a:ext cx="1839912" cy="6858000"/>
          </a:xfrm>
          <a:extLst>
            <a:ext uri="{91240B29-F687-4F45-9708-019B960494DF}">
              <a14:hiddenLine xmlns:a14="http://schemas.microsoft.com/office/drawing/2010/main" w="9525">
                <a:solidFill>
                  <a:srgbClr val="000000"/>
                </a:solidFill>
                <a:miter lim="800000"/>
                <a:headEnd/>
                <a:tailEnd/>
              </a14:hiddenLine>
            </a:ext>
          </a:extLst>
        </p:spPr>
      </p:sp>
      <p:sp>
        <p:nvSpPr>
          <p:cNvPr id="45059" name="Text Placeholder 3"/>
          <p:cNvSpPr>
            <a:spLocks noGrp="1"/>
          </p:cNvSpPr>
          <p:nvPr>
            <p:ph type="body" sz="quarter" idx="15"/>
          </p:nvPr>
        </p:nvSpPr>
        <p:spPr bwMode="auto">
          <a:xfrm rot="16200000">
            <a:off x="5378450" y="2722563"/>
            <a:ext cx="5986463"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pPr>
            <a:r>
              <a:rPr lang="es-ES" smtClean="0">
                <a:solidFill>
                  <a:srgbClr val="FFFFFF"/>
                </a:solidFill>
              </a:rPr>
              <a:t>Actividad 2</a:t>
            </a:r>
          </a:p>
        </p:txBody>
      </p:sp>
      <p:sp>
        <p:nvSpPr>
          <p:cNvPr id="45060" name="Text Placeholder 2"/>
          <p:cNvSpPr>
            <a:spLocks noGrp="1"/>
          </p:cNvSpPr>
          <p:nvPr>
            <p:ph type="body" sz="quarter" idx="14"/>
          </p:nvPr>
        </p:nvSpPr>
        <p:spPr bwMode="auto">
          <a:xfrm>
            <a:off x="628650" y="1379538"/>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buClrTx/>
              <a:buFont typeface="Arial" charset="0"/>
              <a:buNone/>
            </a:pPr>
            <a:r>
              <a:rPr lang="es-ES" sz="2000" smtClean="0">
                <a:solidFill>
                  <a:srgbClr val="000000"/>
                </a:solidFill>
                <a:latin typeface="Arial" charset="0"/>
                <a:cs typeface="Arial" charset="0"/>
              </a:rPr>
              <a:t>Instrucciones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Dividirse en grupos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Revise cada hipótesis en la planilla en la SG (páginas 9-10).  Determine si aplicaría una advertencia amarilla o roja y dé un motivo para su elección.</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Tiene 5 minutos para completar</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Esté preparado para compartir sus respuestas.</a:t>
            </a:r>
          </a:p>
        </p:txBody>
      </p:sp>
      <p:sp>
        <p:nvSpPr>
          <p:cNvPr id="45061" name="Text Placeholder 4"/>
          <p:cNvSpPr>
            <a:spLocks noGrp="1"/>
          </p:cNvSpPr>
          <p:nvPr>
            <p:ph type="body" sz="quarter" idx="16"/>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Selección de color</a:t>
            </a:r>
          </a:p>
        </p:txBody>
      </p:sp>
      <p:sp>
        <p:nvSpPr>
          <p:cNvPr id="7" name="Footer Placeholder 3"/>
          <p:cNvSpPr>
            <a:spLocks noGrp="1"/>
          </p:cNvSpPr>
          <p:nvPr>
            <p:ph type="ftr" sz="quarter" idx="17"/>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icture Placeholder 7"/>
          <p:cNvSpPr>
            <a:spLocks noGrp="1"/>
          </p:cNvSpPr>
          <p:nvPr>
            <p:ph type="pic" sz="quarter" idx="13"/>
          </p:nvPr>
        </p:nvSpPr>
        <p:spPr bwMode="auto">
          <a:xfrm>
            <a:off x="7304088" y="0"/>
            <a:ext cx="1862137" cy="6858000"/>
          </a:xfrm>
          <a:extLst>
            <a:ext uri="{91240B29-F687-4F45-9708-019B960494DF}">
              <a14:hiddenLine xmlns:a14="http://schemas.microsoft.com/office/drawing/2010/main" w="9525">
                <a:solidFill>
                  <a:srgbClr val="000000"/>
                </a:solidFill>
                <a:miter lim="800000"/>
                <a:headEnd/>
                <a:tailEnd/>
              </a14:hiddenLine>
            </a:ext>
          </a:extLst>
        </p:spPr>
      </p:sp>
      <p:sp>
        <p:nvSpPr>
          <p:cNvPr id="46083" name="Text Placeholder 9"/>
          <p:cNvSpPr>
            <a:spLocks noGrp="1"/>
          </p:cNvSpPr>
          <p:nvPr>
            <p:ph type="body" sz="quarter" idx="15"/>
          </p:nvPr>
        </p:nvSpPr>
        <p:spPr bwMode="auto">
          <a:xfrm rot="16200000">
            <a:off x="5437187" y="2568576"/>
            <a:ext cx="6081713" cy="133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s-ES" smtClean="0"/>
              <a:t>Módulo 2: Barricadas</a:t>
            </a:r>
          </a:p>
        </p:txBody>
      </p:sp>
      <p:sp>
        <p:nvSpPr>
          <p:cNvPr id="4" name="Footer Placeholder 3"/>
          <p:cNvSpPr>
            <a:spLocks noGrp="1"/>
          </p:cNvSpPr>
          <p:nvPr>
            <p:ph type="ftr" sz="quarter" idx="4294967295"/>
          </p:nvPr>
        </p:nvSpPr>
        <p:spPr>
          <a:xfrm>
            <a:off x="0" y="6181725"/>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Calibri" pitchFamily="34" charset="0"/>
              </a:rPr>
              <a:t>TÍTULO DEL CURSO, CÓDIGO DEL CURSO</a:t>
            </a:r>
          </a:p>
        </p:txBody>
      </p:sp>
      <p:pic>
        <p:nvPicPr>
          <p:cNvPr id="46085"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64" r="13164"/>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7"/>
          <p:cNvSpPr>
            <a:spLocks noGrp="1"/>
          </p:cNvSpPr>
          <p:nvPr>
            <p:ph type="body" sz="quarter" idx="14"/>
          </p:nvPr>
        </p:nvSpPr>
        <p:spPr bwMode="auto">
          <a:xfrm>
            <a:off x="628650" y="1382713"/>
            <a:ext cx="6954564"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dirty="0" smtClean="0">
                <a:solidFill>
                  <a:srgbClr val="000000"/>
                </a:solidFill>
                <a:latin typeface="Arial" charset="0"/>
                <a:cs typeface="Arial" charset="0"/>
              </a:rPr>
              <a:t>¿Por qué las barricadas?</a:t>
            </a:r>
          </a:p>
          <a:p>
            <a:pPr marL="0" indent="0" eaLnBrk="1" hangingPunct="1">
              <a:lnSpc>
                <a:spcPct val="100000"/>
              </a:lnSpc>
              <a:spcAft>
                <a:spcPts val="600"/>
              </a:spcAft>
            </a:pPr>
            <a:r>
              <a:rPr lang="es-ES" sz="2000" dirty="0" smtClean="0">
                <a:solidFill>
                  <a:srgbClr val="000000"/>
                </a:solidFill>
                <a:latin typeface="Arial" charset="0"/>
                <a:cs typeface="Arial" charset="0"/>
              </a:rPr>
              <a:t>Cuando la advertencia no sea un método lo suficientemente seguro para restringir el acceso, entonces se deben colocar barricadas en el área</a:t>
            </a:r>
          </a:p>
          <a:p>
            <a:pPr marL="0" indent="0" eaLnBrk="1" hangingPunct="1">
              <a:lnSpc>
                <a:spcPct val="100000"/>
              </a:lnSpc>
              <a:spcAft>
                <a:spcPts val="600"/>
              </a:spcAft>
            </a:pPr>
            <a:r>
              <a:rPr lang="es-ES" sz="2000" dirty="0" smtClean="0">
                <a:solidFill>
                  <a:srgbClr val="000000"/>
                </a:solidFill>
                <a:latin typeface="Arial" charset="0"/>
                <a:cs typeface="Arial" charset="0"/>
              </a:rPr>
              <a:t>Las barricadas ofrecen más protección a los empleados.</a:t>
            </a:r>
          </a:p>
        </p:txBody>
      </p:sp>
      <p:sp>
        <p:nvSpPr>
          <p:cNvPr id="4710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4710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C74B7C1-484F-47CC-AF50-9C5F29F6DF49}" type="slidenum">
              <a:rPr lang="es-ES" smtClean="0">
                <a:solidFill>
                  <a:srgbClr val="898989"/>
                </a:solidFill>
                <a:latin typeface="Arial Black" pitchFamily="34" charset="0"/>
              </a:rPr>
              <a:pPr fontAlgn="base">
                <a:spcBef>
                  <a:spcPct val="0"/>
                </a:spcBef>
                <a:spcAft>
                  <a:spcPct val="0"/>
                </a:spcAft>
                <a:buSzPct val="100000"/>
                <a:defRPr/>
              </a:pPr>
              <a:t>22</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47110" name="Picture 6" descr="https://www.yammer.com/api/v1/uploaded_files/53909071/preview/Perimeter%20Technician%20LOTOTO.JPG?_t=146703684179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279775"/>
            <a:ext cx="3716338" cy="278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¿Qué es una barricada?</a:t>
            </a:r>
          </a:p>
          <a:p>
            <a:pPr marL="0" indent="0" eaLnBrk="1" hangingPunct="1">
              <a:lnSpc>
                <a:spcPct val="100000"/>
              </a:lnSpc>
              <a:spcAft>
                <a:spcPts val="600"/>
              </a:spcAft>
            </a:pPr>
            <a:r>
              <a:rPr lang="es-ES" sz="2000" smtClean="0">
                <a:solidFill>
                  <a:srgbClr val="000000"/>
                </a:solidFill>
                <a:latin typeface="Arial" charset="0"/>
                <a:cs typeface="Arial" charset="0"/>
              </a:rPr>
              <a:t>Un obstáculo físico provisorio o permanente para un área claramente definida para disuadir el pasaje de personas o vehículos.</a:t>
            </a:r>
          </a:p>
          <a:p>
            <a:pPr marL="0" indent="0" eaLnBrk="1" hangingPunct="1">
              <a:lnSpc>
                <a:spcPct val="100000"/>
              </a:lnSpc>
              <a:spcAft>
                <a:spcPts val="600"/>
              </a:spcAft>
            </a:pPr>
            <a:r>
              <a:rPr lang="es-ES" sz="2000" smtClean="0">
                <a:solidFill>
                  <a:srgbClr val="000000"/>
                </a:solidFill>
                <a:latin typeface="Arial" charset="0"/>
                <a:cs typeface="Arial" charset="0"/>
              </a:rPr>
              <a:t>Se utiliza cuando se quitan pasamanos y/o rejas permanentes, cuando hay otras aberturas expuestas o para cerrar áreas peligrosas.</a:t>
            </a:r>
          </a:p>
        </p:txBody>
      </p:sp>
      <p:sp>
        <p:nvSpPr>
          <p:cNvPr id="4813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4813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D561430-C93A-48FC-BD41-FD52F3B25631}" type="slidenum">
              <a:rPr lang="es-ES" smtClean="0">
                <a:solidFill>
                  <a:srgbClr val="898989"/>
                </a:solidFill>
                <a:latin typeface="Arial Black" pitchFamily="34" charset="0"/>
              </a:rPr>
              <a:pPr fontAlgn="base">
                <a:spcBef>
                  <a:spcPct val="0"/>
                </a:spcBef>
                <a:spcAft>
                  <a:spcPct val="0"/>
                </a:spcAft>
                <a:buSzPct val="100000"/>
                <a:defRPr/>
              </a:pPr>
              <a:t>23</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¿Cómo se relacionan las barricadas con la Jerarquía de controles?</a:t>
            </a:r>
          </a:p>
          <a:p>
            <a:pPr eaLnBrk="1" hangingPunct="1">
              <a:lnSpc>
                <a:spcPct val="100000"/>
              </a:lnSpc>
              <a:spcAft>
                <a:spcPts val="600"/>
              </a:spcAft>
            </a:pPr>
            <a:r>
              <a:rPr lang="es-ES" sz="2000" smtClean="0">
                <a:solidFill>
                  <a:srgbClr val="000000"/>
                </a:solidFill>
                <a:latin typeface="Arial" charset="0"/>
                <a:cs typeface="Arial" charset="0"/>
              </a:rPr>
              <a:t>¿Cuáles son los dos tipos de clasificaciones de barricadas?</a:t>
            </a:r>
          </a:p>
          <a:p>
            <a:pPr lvl="1" eaLnBrk="1" hangingPunct="1">
              <a:lnSpc>
                <a:spcPct val="100000"/>
              </a:lnSpc>
              <a:spcAft>
                <a:spcPts val="600"/>
              </a:spcAft>
            </a:pPr>
            <a:r>
              <a:rPr lang="es-ES" sz="2000" smtClean="0">
                <a:solidFill>
                  <a:srgbClr val="000000"/>
                </a:solidFill>
                <a:latin typeface="Arial" charset="0"/>
                <a:cs typeface="Arial" charset="0"/>
              </a:rPr>
              <a:t>Provisorias</a:t>
            </a:r>
          </a:p>
          <a:p>
            <a:pPr lvl="1" eaLnBrk="1" hangingPunct="1">
              <a:lnSpc>
                <a:spcPct val="100000"/>
              </a:lnSpc>
              <a:spcAft>
                <a:spcPts val="600"/>
              </a:spcAft>
            </a:pPr>
            <a:r>
              <a:rPr lang="es-ES" sz="2000" smtClean="0">
                <a:solidFill>
                  <a:srgbClr val="000000"/>
                </a:solidFill>
                <a:latin typeface="Arial" charset="0"/>
                <a:cs typeface="Arial" charset="0"/>
              </a:rPr>
              <a:t>Permanentes</a:t>
            </a:r>
          </a:p>
          <a:p>
            <a:pPr eaLnBrk="1" hangingPunct="1">
              <a:lnSpc>
                <a:spcPct val="100000"/>
              </a:lnSpc>
              <a:spcAft>
                <a:spcPts val="600"/>
              </a:spcAft>
            </a:pPr>
            <a:r>
              <a:rPr lang="es-ES" sz="2000" smtClean="0">
                <a:solidFill>
                  <a:srgbClr val="000000"/>
                </a:solidFill>
                <a:latin typeface="Arial" charset="0"/>
                <a:cs typeface="Arial" charset="0"/>
              </a:rPr>
              <a:t>¿Cuándo usaría cada una?</a:t>
            </a:r>
          </a:p>
        </p:txBody>
      </p:sp>
      <p:sp>
        <p:nvSpPr>
          <p:cNvPr id="49155"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49156"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B00C8C9-B9DE-4582-95ED-7E67A0585A0F}" type="slidenum">
              <a:rPr lang="es-ES" smtClean="0">
                <a:solidFill>
                  <a:srgbClr val="898989"/>
                </a:solidFill>
                <a:latin typeface="Arial Black" pitchFamily="34" charset="0"/>
              </a:rPr>
              <a:pPr fontAlgn="base">
                <a:spcBef>
                  <a:spcPct val="0"/>
                </a:spcBef>
                <a:spcAft>
                  <a:spcPct val="0"/>
                </a:spcAft>
                <a:buSzPct val="100000"/>
                <a:defRPr/>
              </a:pPr>
              <a:t>24</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49158" name="Picture 6" descr="T:\DEPARTMENTS\Safety\Pictures\Flagging and Barricading\DSCN1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4318000"/>
            <a:ext cx="2020888" cy="151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9" descr="T:\DEPARTMENTS\Safety\Pictures\Flagging and Barricading\DSCN1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4318000"/>
            <a:ext cx="2020887" cy="151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106" end="11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16" end="1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¿Cuáles son los “peligros de energía alta”?</a:t>
            </a:r>
          </a:p>
          <a:p>
            <a:pPr eaLnBrk="1" hangingPunct="1">
              <a:lnSpc>
                <a:spcPct val="100000"/>
              </a:lnSpc>
              <a:spcAft>
                <a:spcPts val="600"/>
              </a:spcAft>
            </a:pPr>
            <a:r>
              <a:rPr lang="es-ES" sz="2000" smtClean="0">
                <a:solidFill>
                  <a:srgbClr val="000000"/>
                </a:solidFill>
                <a:latin typeface="Arial" charset="0"/>
                <a:cs typeface="Arial" charset="0"/>
              </a:rPr>
              <a:t>¿Cuáles son algunos ejemplos de esto?</a:t>
            </a:r>
          </a:p>
        </p:txBody>
      </p:sp>
      <p:sp>
        <p:nvSpPr>
          <p:cNvPr id="50179"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5018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0282968-638D-4B30-BAFA-3DDE91DAD290}" type="slidenum">
              <a:rPr lang="es-ES" smtClean="0">
                <a:solidFill>
                  <a:srgbClr val="898989"/>
                </a:solidFill>
                <a:latin typeface="Arial Black" pitchFamily="34" charset="0"/>
              </a:rPr>
              <a:pPr fontAlgn="base">
                <a:spcBef>
                  <a:spcPct val="0"/>
                </a:spcBef>
                <a:spcAft>
                  <a:spcPct val="0"/>
                </a:spcAft>
                <a:buSzPct val="100000"/>
                <a:defRPr/>
              </a:pPr>
              <a:t>25</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501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511425"/>
            <a:ext cx="4532313" cy="3398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7"/>
          <p:cNvSpPr>
            <a:spLocks noGrp="1"/>
          </p:cNvSpPr>
          <p:nvPr>
            <p:ph type="body" sz="quarter" idx="14"/>
          </p:nvPr>
        </p:nvSpPr>
        <p:spPr bwMode="auto">
          <a:xfrm>
            <a:off x="425450" y="1272354"/>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dirty="0" smtClean="0">
                <a:solidFill>
                  <a:srgbClr val="000000"/>
                </a:solidFill>
                <a:latin typeface="Arial" charset="0"/>
                <a:cs typeface="Arial" charset="0"/>
              </a:rPr>
              <a:t>Aberturas en el piso </a:t>
            </a:r>
          </a:p>
          <a:p>
            <a:pPr lvl="1" eaLnBrk="1" hangingPunct="1">
              <a:lnSpc>
                <a:spcPct val="100000"/>
              </a:lnSpc>
              <a:spcAft>
                <a:spcPts val="600"/>
              </a:spcAft>
            </a:pPr>
            <a:r>
              <a:rPr lang="es-ES" sz="2000" dirty="0" smtClean="0">
                <a:solidFill>
                  <a:srgbClr val="000000"/>
                </a:solidFill>
                <a:latin typeface="Arial" charset="0"/>
                <a:cs typeface="Arial" charset="0"/>
              </a:rPr>
              <a:t>Al menos 12 pulgadas en su dimensión más pequeña</a:t>
            </a:r>
          </a:p>
          <a:p>
            <a:pPr lvl="1" eaLnBrk="1" hangingPunct="1">
              <a:lnSpc>
                <a:spcPct val="100000"/>
              </a:lnSpc>
              <a:spcAft>
                <a:spcPts val="600"/>
              </a:spcAft>
            </a:pPr>
            <a:r>
              <a:rPr lang="es-ES" sz="2000" dirty="0" smtClean="0">
                <a:solidFill>
                  <a:srgbClr val="000000"/>
                </a:solidFill>
                <a:latin typeface="Arial" charset="0"/>
                <a:cs typeface="Arial" charset="0"/>
              </a:rPr>
              <a:t>A través de la cual una persona se puede caer a un nivel inferior</a:t>
            </a:r>
          </a:p>
          <a:p>
            <a:pPr eaLnBrk="1" hangingPunct="1">
              <a:lnSpc>
                <a:spcPct val="100000"/>
              </a:lnSpc>
              <a:spcAft>
                <a:spcPts val="600"/>
              </a:spcAft>
            </a:pPr>
            <a:r>
              <a:rPr lang="es-ES" sz="2000" dirty="0" smtClean="0">
                <a:solidFill>
                  <a:srgbClr val="000000"/>
                </a:solidFill>
                <a:latin typeface="Arial" charset="0"/>
                <a:cs typeface="Arial" charset="0"/>
              </a:rPr>
              <a:t>Aberturas en la pared</a:t>
            </a:r>
          </a:p>
          <a:p>
            <a:pPr lvl="1" eaLnBrk="1" hangingPunct="1">
              <a:lnSpc>
                <a:spcPct val="100000"/>
              </a:lnSpc>
              <a:spcAft>
                <a:spcPts val="600"/>
              </a:spcAft>
            </a:pPr>
            <a:r>
              <a:rPr lang="es-ES" sz="2000" dirty="0" smtClean="0">
                <a:solidFill>
                  <a:srgbClr val="000000"/>
                </a:solidFill>
                <a:latin typeface="Arial" charset="0"/>
                <a:cs typeface="Arial" charset="0"/>
              </a:rPr>
              <a:t>30 o más pulgadas de alto y 18 o más pulgadas de ancho</a:t>
            </a:r>
          </a:p>
          <a:p>
            <a:pPr lvl="1" eaLnBrk="1" hangingPunct="1">
              <a:lnSpc>
                <a:spcPct val="100000"/>
              </a:lnSpc>
              <a:spcAft>
                <a:spcPts val="600"/>
              </a:spcAft>
            </a:pPr>
            <a:r>
              <a:rPr lang="es-ES" sz="2000" dirty="0" smtClean="0">
                <a:solidFill>
                  <a:srgbClr val="000000"/>
                </a:solidFill>
                <a:latin typeface="Arial" charset="0"/>
                <a:cs typeface="Arial" charset="0"/>
              </a:rPr>
              <a:t>A través de la cual una persona se puede caer a un nivel inferior</a:t>
            </a:r>
          </a:p>
        </p:txBody>
      </p:sp>
      <p:sp>
        <p:nvSpPr>
          <p:cNvPr id="5120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5120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F09D78E-883E-46F6-B720-D226BF6BBE19}" type="slidenum">
              <a:rPr lang="es-ES" smtClean="0">
                <a:solidFill>
                  <a:srgbClr val="898989"/>
                </a:solidFill>
                <a:latin typeface="Arial Black" pitchFamily="34" charset="0"/>
              </a:rPr>
              <a:pPr fontAlgn="base">
                <a:spcBef>
                  <a:spcPct val="0"/>
                </a:spcBef>
                <a:spcAft>
                  <a:spcPct val="0"/>
                </a:spcAft>
                <a:buSzPct val="100000"/>
                <a:defRPr/>
              </a:pPr>
              <a:t>26</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7" name="Picture 6" descr="C:\Users\095499\Documents\MyJabberFiles\gregory_arbizo@fmi.com\IMG_8296.JPG"/>
          <p:cNvPicPr/>
          <p:nvPr/>
        </p:nvPicPr>
        <p:blipFill>
          <a:blip r:embed="rId3"/>
          <a:srcRect/>
          <a:stretch>
            <a:fillRect/>
          </a:stretch>
        </p:blipFill>
        <p:spPr bwMode="auto">
          <a:xfrm>
            <a:off x="6662737" y="4361301"/>
            <a:ext cx="2308225" cy="1733550"/>
          </a:xfrm>
          <a:prstGeom prst="rect">
            <a:avLst/>
          </a:prstGeom>
          <a:noFill/>
          <a:ln>
            <a:solidFill>
              <a:schemeClr val="dk1">
                <a:shade val="5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Las barricadas permanentes comúnmente tienen señales de peligro o advertencia en el lugar.</a:t>
            </a:r>
          </a:p>
          <a:p>
            <a:pPr eaLnBrk="1" hangingPunct="1">
              <a:lnSpc>
                <a:spcPct val="100000"/>
              </a:lnSpc>
              <a:spcAft>
                <a:spcPts val="600"/>
              </a:spcAft>
            </a:pPr>
            <a:r>
              <a:rPr lang="es-ES" sz="2000" smtClean="0">
                <a:solidFill>
                  <a:srgbClr val="000000"/>
                </a:solidFill>
                <a:latin typeface="Arial" charset="0"/>
                <a:cs typeface="Arial" charset="0"/>
              </a:rPr>
              <a:t>Las barricadas provisorias siempre deben tener una etiqueta.</a:t>
            </a:r>
          </a:p>
        </p:txBody>
      </p:sp>
      <p:sp>
        <p:nvSpPr>
          <p:cNvPr id="5222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5222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03EE1BDB-194D-4E26-8701-DF3E9312FB9D}" type="slidenum">
              <a:rPr lang="es-ES" smtClean="0">
                <a:solidFill>
                  <a:srgbClr val="898989"/>
                </a:solidFill>
                <a:latin typeface="Arial Black" pitchFamily="34" charset="0"/>
              </a:rPr>
              <a:pPr fontAlgn="base">
                <a:spcBef>
                  <a:spcPct val="0"/>
                </a:spcBef>
                <a:spcAft>
                  <a:spcPct val="0"/>
                </a:spcAft>
                <a:buSzPct val="100000"/>
                <a:defRPr/>
              </a:pPr>
              <a:t>27</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52230" name="Picture 6" descr="T:\DEPARTMENTS\Safety\Pictures\Flagging and Barricading\IMG_8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97188"/>
            <a:ext cx="3686175" cy="2836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Los sistemas de rieles tienen un punto de acceso para rampas, escaleras fijas o escaleras.</a:t>
            </a:r>
          </a:p>
          <a:p>
            <a:pPr lvl="1" eaLnBrk="1" hangingPunct="1">
              <a:lnSpc>
                <a:spcPct val="100000"/>
              </a:lnSpc>
              <a:spcAft>
                <a:spcPts val="600"/>
              </a:spcAft>
            </a:pPr>
            <a:r>
              <a:rPr lang="es-ES" sz="2000" smtClean="0">
                <a:solidFill>
                  <a:srgbClr val="000000"/>
                </a:solidFill>
                <a:latin typeface="Arial" charset="0"/>
                <a:cs typeface="Arial" charset="0"/>
              </a:rPr>
              <a:t>Las puertas o cadenas son controles aceptables.</a:t>
            </a:r>
          </a:p>
          <a:p>
            <a:pPr eaLnBrk="1" hangingPunct="1">
              <a:lnSpc>
                <a:spcPct val="100000"/>
              </a:lnSpc>
              <a:spcAft>
                <a:spcPts val="600"/>
              </a:spcAft>
            </a:pPr>
            <a:r>
              <a:rPr lang="es-ES" sz="2000" smtClean="0">
                <a:solidFill>
                  <a:srgbClr val="000000"/>
                </a:solidFill>
                <a:latin typeface="Arial" charset="0"/>
                <a:cs typeface="Arial" charset="0"/>
              </a:rPr>
              <a:t>Cuando se utilizan para la transición a un nivel inferior, las puertas deben girar hacia el empleado.</a:t>
            </a:r>
          </a:p>
        </p:txBody>
      </p:sp>
      <p:sp>
        <p:nvSpPr>
          <p:cNvPr id="5325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5325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84628B2-065F-4ACB-B824-BC0EF957F741}" type="slidenum">
              <a:rPr lang="es-ES" smtClean="0">
                <a:solidFill>
                  <a:srgbClr val="898989"/>
                </a:solidFill>
                <a:latin typeface="Arial Black" pitchFamily="34" charset="0"/>
              </a:rPr>
              <a:pPr fontAlgn="base">
                <a:spcBef>
                  <a:spcPct val="0"/>
                </a:spcBef>
                <a:spcAft>
                  <a:spcPct val="0"/>
                </a:spcAft>
                <a:buSzPct val="100000"/>
                <a:defRPr/>
              </a:pPr>
              <a:t>28</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pic>
        <p:nvPicPr>
          <p:cNvPr id="532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3684588"/>
            <a:ext cx="3297238" cy="247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043613"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¿Cuáles son los dos tipos de barricadas que se utilizan en nuestras propiedades?</a:t>
            </a:r>
          </a:p>
          <a:p>
            <a:pPr marL="0" indent="0" eaLnBrk="1" hangingPunct="1">
              <a:lnSpc>
                <a:spcPct val="100000"/>
              </a:lnSpc>
              <a:spcAft>
                <a:spcPts val="600"/>
              </a:spcAft>
            </a:pPr>
            <a:r>
              <a:rPr lang="es-ES" sz="2000" smtClean="0">
                <a:solidFill>
                  <a:srgbClr val="000000"/>
                </a:solidFill>
                <a:latin typeface="Arial" charset="0"/>
                <a:cs typeface="Arial" charset="0"/>
              </a:rPr>
              <a:t>Valla con cadena</a:t>
            </a:r>
          </a:p>
          <a:p>
            <a:pPr marL="0" indent="0" eaLnBrk="1" hangingPunct="1">
              <a:lnSpc>
                <a:spcPct val="100000"/>
              </a:lnSpc>
              <a:spcAft>
                <a:spcPts val="600"/>
              </a:spcAft>
            </a:pPr>
            <a:r>
              <a:rPr lang="es-ES" sz="2000" smtClean="0">
                <a:solidFill>
                  <a:srgbClr val="000000"/>
                </a:solidFill>
                <a:latin typeface="Arial" charset="0"/>
                <a:cs typeface="Arial" charset="0"/>
              </a:rPr>
              <a:t>Valla para nieve (valla de construcción)</a:t>
            </a:r>
          </a:p>
          <a:p>
            <a:pPr marL="0" indent="0" eaLnBrk="1" hangingPunct="1">
              <a:lnSpc>
                <a:spcPct val="100000"/>
              </a:lnSpc>
              <a:spcAft>
                <a:spcPts val="600"/>
              </a:spcAft>
            </a:pPr>
            <a:r>
              <a:rPr lang="es-ES" sz="2000" smtClean="0">
                <a:solidFill>
                  <a:srgbClr val="000000"/>
                </a:solidFill>
                <a:latin typeface="Arial" charset="0"/>
                <a:cs typeface="Arial" charset="0"/>
              </a:rPr>
              <a:t>Neumáticos de camión volquete</a:t>
            </a:r>
          </a:p>
          <a:p>
            <a:pPr marL="0" indent="0" eaLnBrk="1" hangingPunct="1">
              <a:lnSpc>
                <a:spcPct val="100000"/>
              </a:lnSpc>
              <a:spcAft>
                <a:spcPts val="600"/>
              </a:spcAft>
            </a:pPr>
            <a:r>
              <a:rPr lang="es-ES" sz="2000" smtClean="0">
                <a:solidFill>
                  <a:srgbClr val="000000"/>
                </a:solidFill>
                <a:latin typeface="Arial" charset="0"/>
                <a:cs typeface="Arial" charset="0"/>
              </a:rPr>
              <a:t>Barreras tipo New Jersey (rieles K)</a:t>
            </a:r>
          </a:p>
          <a:p>
            <a:pPr marL="0" indent="0" eaLnBrk="1" hangingPunct="1">
              <a:lnSpc>
                <a:spcPct val="100000"/>
              </a:lnSpc>
              <a:spcAft>
                <a:spcPts val="600"/>
              </a:spcAft>
            </a:pPr>
            <a:r>
              <a:rPr lang="es-ES" sz="2000" smtClean="0">
                <a:solidFill>
                  <a:srgbClr val="000000"/>
                </a:solidFill>
                <a:latin typeface="Arial" charset="0"/>
                <a:cs typeface="Arial" charset="0"/>
              </a:rPr>
              <a:t>Bermas</a:t>
            </a:r>
          </a:p>
          <a:p>
            <a:pPr marL="0" indent="0" eaLnBrk="1" hangingPunct="1">
              <a:lnSpc>
                <a:spcPct val="100000"/>
              </a:lnSpc>
              <a:spcAft>
                <a:spcPts val="600"/>
              </a:spcAft>
            </a:pPr>
            <a:endParaRPr lang="es-ES" sz="2000" smtClean="0">
              <a:solidFill>
                <a:srgbClr val="000000"/>
              </a:solidFill>
              <a:latin typeface="Arial" charset="0"/>
              <a:cs typeface="Arial" charset="0"/>
            </a:endParaRPr>
          </a:p>
        </p:txBody>
      </p:sp>
      <p:sp>
        <p:nvSpPr>
          <p:cNvPr id="54275"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54276"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2D74981C-CCFA-4612-8A26-B08348D797AB}" type="slidenum">
              <a:rPr lang="es-ES" smtClean="0">
                <a:solidFill>
                  <a:srgbClr val="898989"/>
                </a:solidFill>
                <a:latin typeface="Arial Black" pitchFamily="34" charset="0"/>
              </a:rPr>
              <a:pPr fontAlgn="base">
                <a:spcBef>
                  <a:spcPct val="0"/>
                </a:spcBef>
                <a:spcAft>
                  <a:spcPct val="0"/>
                </a:spcAft>
                <a:buSzPct val="100000"/>
                <a:defRPr/>
              </a:pPr>
              <a:t>29</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65" end="8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82" end="11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114" end="13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charRg st="131" end="15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charRg st="157" end="16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3"/>
          <p:cNvSpPr>
            <a:spLocks noGrp="1"/>
          </p:cNvSpPr>
          <p:nvPr>
            <p:ph type="body" sz="quarter" idx="14"/>
          </p:nvPr>
        </p:nvSpPr>
        <p:spPr bwMode="auto">
          <a:xfrm>
            <a:off x="628650" y="1411288"/>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1013"/>
              </a:spcBef>
              <a:buClrTx/>
              <a:buFont typeface="Arial" charset="0"/>
              <a:buNone/>
            </a:pPr>
            <a:r>
              <a:rPr lang="es-ES" sz="2000" smtClean="0">
                <a:solidFill>
                  <a:srgbClr val="000000"/>
                </a:solidFill>
                <a:latin typeface="Arial" charset="0"/>
                <a:cs typeface="Arial" charset="0"/>
              </a:rPr>
              <a:t>Instrucciones</a:t>
            </a:r>
          </a:p>
          <a:p>
            <a:pPr marL="0" indent="0" eaLnBrk="1" hangingPunct="1">
              <a:spcBef>
                <a:spcPts val="1013"/>
              </a:spcBef>
              <a:buFont typeface="Calibri Light" pitchFamily="34" charset="0"/>
              <a:buAutoNum type="arabicPeriod"/>
            </a:pPr>
            <a:r>
              <a:rPr lang="es-ES" sz="2000" smtClean="0">
                <a:solidFill>
                  <a:srgbClr val="000000"/>
                </a:solidFill>
                <a:latin typeface="Arial" charset="0"/>
                <a:cs typeface="Arial" charset="0"/>
              </a:rPr>
              <a:t>Participe en la actividad para lograr conocerse entre sí</a:t>
            </a:r>
          </a:p>
        </p:txBody>
      </p:sp>
      <p:sp>
        <p:nvSpPr>
          <p:cNvPr id="27651" name="Text Placeholder 4"/>
          <p:cNvSpPr>
            <a:spLocks noGrp="1"/>
          </p:cNvSpPr>
          <p:nvPr>
            <p:ph type="body" sz="quarter" idx="15"/>
          </p:nvPr>
        </p:nvSpPr>
        <p:spPr bwMode="auto">
          <a:xfrm>
            <a:off x="628650" y="298450"/>
            <a:ext cx="6237288" cy="763588"/>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eaLnBrk="1" hangingPunct="1">
              <a:spcBef>
                <a:spcPts val="1013"/>
              </a:spcBef>
              <a:buClrTx/>
              <a:buFont typeface="Arial" pitchFamily="34" charset="0"/>
              <a:buNone/>
              <a:defRPr/>
            </a:pPr>
            <a:endParaRPr lang="es-ES" smtClean="0"/>
          </a:p>
          <a:p>
            <a:pPr eaLnBrk="1" hangingPunct="1">
              <a:spcBef>
                <a:spcPts val="1013"/>
              </a:spcBef>
              <a:buClrTx/>
              <a:buFont typeface="Arial" pitchFamily="34" charset="0"/>
              <a:buNone/>
              <a:defRPr/>
            </a:pPr>
            <a:r>
              <a:rPr lang="es-ES" smtClean="0"/>
              <a:t>Actividad para romper el hielo</a:t>
            </a:r>
          </a:p>
        </p:txBody>
      </p:sp>
      <p:sp>
        <p:nvSpPr>
          <p:cNvPr id="7" name="Slide Number Placeholder 6"/>
          <p:cNvSpPr>
            <a:spLocks noGrp="1"/>
          </p:cNvSpPr>
          <p:nvPr>
            <p:ph type="sldNum" sz="quarter" idx="17"/>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070D748-3571-4FE0-8A83-C3893CB82577}" type="slidenum">
              <a:rPr lang="es-ES" smtClean="0">
                <a:solidFill>
                  <a:srgbClr val="898989"/>
                </a:solidFill>
                <a:latin typeface="Arial Black" pitchFamily="34" charset="0"/>
              </a:rPr>
              <a:pPr fontAlgn="base">
                <a:spcBef>
                  <a:spcPct val="0"/>
                </a:spcBef>
                <a:spcAft>
                  <a:spcPct val="0"/>
                </a:spcAft>
                <a:buSzPct val="100000"/>
                <a:defRPr/>
              </a:pPr>
              <a:t>3</a:t>
            </a:fld>
            <a:endParaRPr lang="es-ES" smtClean="0">
              <a:solidFill>
                <a:srgbClr val="898989"/>
              </a:solidFill>
              <a:latin typeface="Arial Black" pitchFamily="34" charset="0"/>
            </a:endParaRPr>
          </a:p>
        </p:txBody>
      </p:sp>
      <p:sp>
        <p:nvSpPr>
          <p:cNvPr id="2" name="Rectangle 1"/>
          <p:cNvSpPr/>
          <p:nvPr/>
        </p:nvSpPr>
        <p:spPr>
          <a:xfrm>
            <a:off x="7315201" y="0"/>
            <a:ext cx="18288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8000" dirty="0">
                <a:latin typeface="Arial" panose="020B0604020202020204" pitchFamily="34" charset="0"/>
                <a:cs typeface="Arial" panose="020B0604020202020204" pitchFamily="34" charset="0"/>
              </a:rPr>
              <a:t>  </a:t>
            </a:r>
            <a:endParaRPr lang="es-ES" sz="6000" dirty="0">
              <a:latin typeface="Arial Black" panose="020B0A04020102020204" pitchFamily="34" charset="0"/>
            </a:endParaRPr>
          </a:p>
        </p:txBody>
      </p:sp>
      <p:sp>
        <p:nvSpPr>
          <p:cNvPr id="9"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
        <p:nvSpPr>
          <p:cNvPr id="27655" name="Text Placeholder 3"/>
          <p:cNvSpPr txBox="1">
            <a:spLocks/>
          </p:cNvSpPr>
          <p:nvPr/>
        </p:nvSpPr>
        <p:spPr bwMode="auto">
          <a:xfrm rot="-5400000">
            <a:off x="5456238" y="2654300"/>
            <a:ext cx="59848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ts val="1013"/>
              </a:spcBef>
              <a:buSzPct val="100000"/>
            </a:pPr>
            <a:r>
              <a:rPr lang="es-ES" sz="6000">
                <a:solidFill>
                  <a:srgbClr val="FFFFFF"/>
                </a:solidFill>
                <a:latin typeface="Arial Black" pitchFamily="34" charset="0"/>
              </a:rPr>
              <a:t>Actividad 1</a:t>
            </a:r>
            <a:r>
              <a:rPr lang="es-ES" sz="6000">
                <a:solidFill>
                  <a:srgbClr val="00B0F0"/>
                </a:solidFill>
                <a:latin typeface="Arial Black"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Barricadas</a:t>
            </a:r>
          </a:p>
        </p:txBody>
      </p:sp>
      <p:sp>
        <p:nvSpPr>
          <p:cNvPr id="55299"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02D7629-C98D-4B00-A02E-0AB901890215}" type="slidenum">
              <a:rPr lang="en-US" smtClean="0">
                <a:solidFill>
                  <a:srgbClr val="898989"/>
                </a:solidFill>
                <a:latin typeface="Arial Black" pitchFamily="34" charset="0"/>
              </a:rPr>
              <a:pPr fontAlgn="base">
                <a:spcBef>
                  <a:spcPct val="0"/>
                </a:spcBef>
                <a:spcAft>
                  <a:spcPct val="0"/>
                </a:spcAft>
                <a:buSzPct val="100000"/>
                <a:defRPr/>
              </a:pPr>
              <a:t>30</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pic>
        <p:nvPicPr>
          <p:cNvPr id="553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74775"/>
            <a:ext cx="6237288" cy="4678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endParaRPr lang="es-ES" sz="2000" smtClean="0">
              <a:latin typeface="Arial" charset="0"/>
              <a:cs typeface="Arial" charset="0"/>
            </a:endParaRPr>
          </a:p>
        </p:txBody>
      </p:sp>
      <p:sp>
        <p:nvSpPr>
          <p:cNvPr id="5632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Barricadas</a:t>
            </a:r>
          </a:p>
        </p:txBody>
      </p:sp>
      <p:sp>
        <p:nvSpPr>
          <p:cNvPr id="5632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2B4E90B-3BEC-427A-998C-22EC802EE8B5}" type="slidenum">
              <a:rPr lang="en-US" smtClean="0">
                <a:solidFill>
                  <a:srgbClr val="898989"/>
                </a:solidFill>
                <a:latin typeface="Arial Black" pitchFamily="34" charset="0"/>
              </a:rPr>
              <a:pPr fontAlgn="base">
                <a:spcBef>
                  <a:spcPct val="0"/>
                </a:spcBef>
                <a:spcAft>
                  <a:spcPct val="0"/>
                </a:spcAft>
                <a:buSzPct val="100000"/>
                <a:defRPr/>
              </a:pPr>
              <a:t>31</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pic>
        <p:nvPicPr>
          <p:cNvPr id="563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82713"/>
            <a:ext cx="6248400" cy="468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endParaRPr lang="es-ES" sz="2000" smtClean="0">
              <a:latin typeface="Arial" charset="0"/>
              <a:cs typeface="Arial" charset="0"/>
            </a:endParaRPr>
          </a:p>
        </p:txBody>
      </p:sp>
      <p:sp>
        <p:nvSpPr>
          <p:cNvPr id="5734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Barricadas</a:t>
            </a:r>
          </a:p>
        </p:txBody>
      </p:sp>
      <p:sp>
        <p:nvSpPr>
          <p:cNvPr id="5734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BDEAD28-DD29-4BA2-8081-2CDBDA3EC0A7}" type="slidenum">
              <a:rPr lang="en-US" smtClean="0">
                <a:solidFill>
                  <a:srgbClr val="898989"/>
                </a:solidFill>
                <a:latin typeface="Arial Black" pitchFamily="34" charset="0"/>
              </a:rPr>
              <a:pPr fontAlgn="base">
                <a:spcBef>
                  <a:spcPct val="0"/>
                </a:spcBef>
                <a:spcAft>
                  <a:spcPct val="0"/>
                </a:spcAft>
                <a:buSzPct val="100000"/>
                <a:defRPr/>
              </a:pPr>
              <a:t>32</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pic>
        <p:nvPicPr>
          <p:cNvPr id="573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82713"/>
            <a:ext cx="6210300" cy="465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Barricadas</a:t>
            </a:r>
          </a:p>
        </p:txBody>
      </p:sp>
      <p:sp>
        <p:nvSpPr>
          <p:cNvPr id="58371"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757D7AE-FBB0-4AA5-9694-BCF288AFA21E}" type="slidenum">
              <a:rPr lang="en-US" smtClean="0">
                <a:solidFill>
                  <a:srgbClr val="898989"/>
                </a:solidFill>
                <a:latin typeface="Arial Black" pitchFamily="34" charset="0"/>
              </a:rPr>
              <a:pPr fontAlgn="base">
                <a:spcBef>
                  <a:spcPct val="0"/>
                </a:spcBef>
                <a:spcAft>
                  <a:spcPct val="0"/>
                </a:spcAft>
                <a:buSzPct val="100000"/>
                <a:defRPr/>
              </a:pPr>
              <a:t>33</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pic>
        <p:nvPicPr>
          <p:cNvPr id="583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62075"/>
            <a:ext cx="6237288" cy="4678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Barricadas</a:t>
            </a:r>
          </a:p>
        </p:txBody>
      </p:sp>
      <p:sp>
        <p:nvSpPr>
          <p:cNvPr id="59395"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5F04CEC-12E1-49BE-A9B8-7F86F0777F89}" type="slidenum">
              <a:rPr lang="en-US" smtClean="0">
                <a:solidFill>
                  <a:srgbClr val="898989"/>
                </a:solidFill>
                <a:latin typeface="Arial Black" pitchFamily="34" charset="0"/>
              </a:rPr>
              <a:pPr fontAlgn="base">
                <a:spcBef>
                  <a:spcPct val="0"/>
                </a:spcBef>
                <a:spcAft>
                  <a:spcPct val="0"/>
                </a:spcAft>
                <a:buSzPct val="100000"/>
                <a:defRPr/>
              </a:pPr>
              <a:t>34</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pic>
        <p:nvPicPr>
          <p:cNvPr id="59397" name="Picture 7" descr="C:\Users\095499\Documents\MyJabberFiles\nathan_madrigal@fmi.com\Kids_mine 0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35088"/>
            <a:ext cx="6080125" cy="456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Aprender de los demás</a:t>
            </a:r>
          </a:p>
          <a:p>
            <a:pPr marL="0" indent="0" eaLnBrk="1" hangingPunct="1">
              <a:lnSpc>
                <a:spcPct val="100000"/>
              </a:lnSpc>
              <a:spcAft>
                <a:spcPts val="600"/>
              </a:spcAft>
            </a:pPr>
            <a:r>
              <a:rPr lang="es-ES" sz="2000" smtClean="0">
                <a:solidFill>
                  <a:srgbClr val="000000"/>
                </a:solidFill>
                <a:latin typeface="Arial" charset="0"/>
                <a:cs typeface="Arial" charset="0"/>
              </a:rPr>
              <a:t>Tómese un momento para leer “Aprender de los demás”    (SG pág. 21)</a:t>
            </a:r>
          </a:p>
          <a:p>
            <a:pPr marL="0" indent="0" eaLnBrk="1" hangingPunct="1">
              <a:lnSpc>
                <a:spcPct val="100000"/>
              </a:lnSpc>
              <a:spcAft>
                <a:spcPts val="600"/>
              </a:spcAft>
            </a:pPr>
            <a:r>
              <a:rPr lang="es-ES" sz="2000" smtClean="0">
                <a:solidFill>
                  <a:srgbClr val="000000"/>
                </a:solidFill>
                <a:latin typeface="Arial" charset="0"/>
                <a:cs typeface="Arial" charset="0"/>
              </a:rPr>
              <a:t>Analice en clase por qué ocurrió esta fatalidad</a:t>
            </a:r>
          </a:p>
        </p:txBody>
      </p:sp>
      <p:sp>
        <p:nvSpPr>
          <p:cNvPr id="60419"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6042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D12E442-B5A0-41BB-97E2-51A238AE1EB1}" type="slidenum">
              <a:rPr lang="es-ES" smtClean="0">
                <a:solidFill>
                  <a:srgbClr val="898989"/>
                </a:solidFill>
                <a:latin typeface="Arial Black" pitchFamily="34" charset="0"/>
              </a:rPr>
              <a:pPr fontAlgn="base">
                <a:spcBef>
                  <a:spcPct val="0"/>
                </a:spcBef>
                <a:spcAft>
                  <a:spcPct val="0"/>
                </a:spcAft>
                <a:buSzPct val="100000"/>
                <a:defRPr/>
              </a:pPr>
              <a:t>35</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7"/>
          <p:cNvSpPr>
            <a:spLocks noGrp="1"/>
          </p:cNvSpPr>
          <p:nvPr>
            <p:ph type="body" sz="quarter" idx="14"/>
          </p:nvPr>
        </p:nvSpPr>
        <p:spPr bwMode="auto">
          <a:xfrm>
            <a:off x="628650" y="1382713"/>
            <a:ext cx="6875463"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Sistemas de rieles</a:t>
            </a:r>
          </a:p>
          <a:p>
            <a:pPr marL="0" indent="0" eaLnBrk="1" hangingPunct="1">
              <a:lnSpc>
                <a:spcPct val="100000"/>
              </a:lnSpc>
              <a:spcAft>
                <a:spcPts val="600"/>
              </a:spcAft>
            </a:pPr>
            <a:r>
              <a:rPr lang="es-ES" sz="2000" smtClean="0">
                <a:solidFill>
                  <a:srgbClr val="000000"/>
                </a:solidFill>
                <a:latin typeface="Arial" charset="0"/>
                <a:cs typeface="Arial" charset="0"/>
              </a:rPr>
              <a:t>Debe instalarse en cualquier lado abierto o superficie de trabajo en donde exista un peligro de caída</a:t>
            </a:r>
          </a:p>
          <a:p>
            <a:pPr marL="0" indent="0" eaLnBrk="1" hangingPunct="1">
              <a:lnSpc>
                <a:spcPct val="100000"/>
              </a:lnSpc>
              <a:spcAft>
                <a:spcPts val="600"/>
              </a:spcAft>
            </a:pPr>
            <a:r>
              <a:rPr lang="es-ES" sz="2000" smtClean="0">
                <a:solidFill>
                  <a:srgbClr val="000000"/>
                </a:solidFill>
                <a:latin typeface="Arial" charset="0"/>
                <a:cs typeface="Arial" charset="0"/>
              </a:rPr>
              <a:t>Incluye pasamanos, riel medio y un rodapié</a:t>
            </a:r>
          </a:p>
          <a:p>
            <a:pPr marL="0" indent="0" eaLnBrk="1" hangingPunct="1">
              <a:lnSpc>
                <a:spcPct val="100000"/>
              </a:lnSpc>
              <a:spcAft>
                <a:spcPts val="600"/>
              </a:spcAft>
            </a:pPr>
            <a:r>
              <a:rPr lang="es-ES" sz="2000" smtClean="0">
                <a:solidFill>
                  <a:srgbClr val="000000"/>
                </a:solidFill>
                <a:latin typeface="Arial" charset="0"/>
                <a:cs typeface="Arial" charset="0"/>
              </a:rPr>
              <a:t>Los rodapiés protegen el área abierta debajo y se deben incluir si existe una posibilidad de:</a:t>
            </a:r>
          </a:p>
          <a:p>
            <a:pPr lvl="1" eaLnBrk="1" hangingPunct="1">
              <a:lnSpc>
                <a:spcPct val="100000"/>
              </a:lnSpc>
              <a:spcAft>
                <a:spcPts val="600"/>
              </a:spcAft>
            </a:pPr>
            <a:r>
              <a:rPr lang="es-ES" sz="2000" smtClean="0">
                <a:solidFill>
                  <a:srgbClr val="000000"/>
                </a:solidFill>
                <a:latin typeface="Arial" charset="0"/>
                <a:cs typeface="Arial" charset="0"/>
              </a:rPr>
              <a:t>Tránsito de peatones</a:t>
            </a:r>
          </a:p>
          <a:p>
            <a:pPr lvl="1" eaLnBrk="1" hangingPunct="1">
              <a:lnSpc>
                <a:spcPct val="100000"/>
              </a:lnSpc>
              <a:spcAft>
                <a:spcPts val="600"/>
              </a:spcAft>
            </a:pPr>
            <a:r>
              <a:rPr lang="es-ES" sz="2000" smtClean="0">
                <a:solidFill>
                  <a:srgbClr val="000000"/>
                </a:solidFill>
                <a:latin typeface="Arial" charset="0"/>
                <a:cs typeface="Arial" charset="0"/>
              </a:rPr>
              <a:t>Maquinaria en movimiento</a:t>
            </a:r>
          </a:p>
          <a:p>
            <a:pPr lvl="1" eaLnBrk="1" hangingPunct="1">
              <a:lnSpc>
                <a:spcPct val="100000"/>
              </a:lnSpc>
              <a:spcAft>
                <a:spcPts val="600"/>
              </a:spcAft>
            </a:pPr>
            <a:r>
              <a:rPr lang="es-ES" sz="2000" smtClean="0">
                <a:solidFill>
                  <a:srgbClr val="000000"/>
                </a:solidFill>
                <a:latin typeface="Arial" charset="0"/>
                <a:cs typeface="Arial" charset="0"/>
              </a:rPr>
              <a:t>Peligros para el equipo por objetivos que se caigan</a:t>
            </a:r>
          </a:p>
          <a:p>
            <a:pPr marL="0" indent="0" eaLnBrk="1" hangingPunct="1">
              <a:lnSpc>
                <a:spcPct val="100000"/>
              </a:lnSpc>
              <a:spcAft>
                <a:spcPts val="600"/>
              </a:spcAft>
            </a:pPr>
            <a:r>
              <a:rPr lang="es-ES" sz="2000" smtClean="0">
                <a:solidFill>
                  <a:srgbClr val="000000"/>
                </a:solidFill>
                <a:latin typeface="Arial" charset="0"/>
                <a:cs typeface="Arial" charset="0"/>
              </a:rPr>
              <a:t>Revise los criterios para las especificaciones de rieles.</a:t>
            </a:r>
          </a:p>
        </p:txBody>
      </p:sp>
      <p:sp>
        <p:nvSpPr>
          <p:cNvPr id="6144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6144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CF388D9-D09F-45C3-A76E-476007B88A2B}" type="slidenum">
              <a:rPr lang="es-ES" smtClean="0">
                <a:solidFill>
                  <a:srgbClr val="898989"/>
                </a:solidFill>
                <a:latin typeface="Arial Black" pitchFamily="34" charset="0"/>
              </a:rPr>
              <a:pPr fontAlgn="base">
                <a:spcBef>
                  <a:spcPct val="0"/>
                </a:spcBef>
                <a:spcAft>
                  <a:spcPct val="0"/>
                </a:spcAft>
                <a:buSzPct val="100000"/>
                <a:defRPr/>
              </a:pPr>
              <a:t>36</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¿Qué factores afectan la efectividad de la barricada?</a:t>
            </a:r>
          </a:p>
          <a:p>
            <a:pPr marL="0" indent="0" eaLnBrk="1" hangingPunct="1">
              <a:lnSpc>
                <a:spcPct val="100000"/>
              </a:lnSpc>
              <a:spcAft>
                <a:spcPts val="600"/>
              </a:spcAft>
            </a:pPr>
            <a:r>
              <a:rPr lang="es-ES" sz="2000" smtClean="0">
                <a:solidFill>
                  <a:srgbClr val="000000"/>
                </a:solidFill>
                <a:latin typeface="Arial" charset="0"/>
                <a:cs typeface="Arial" charset="0"/>
              </a:rPr>
              <a:t>Terreno</a:t>
            </a:r>
          </a:p>
          <a:p>
            <a:pPr marL="0" indent="0" eaLnBrk="1" hangingPunct="1">
              <a:lnSpc>
                <a:spcPct val="100000"/>
              </a:lnSpc>
              <a:spcAft>
                <a:spcPts val="600"/>
              </a:spcAft>
            </a:pPr>
            <a:r>
              <a:rPr lang="es-ES" sz="2000" smtClean="0">
                <a:solidFill>
                  <a:srgbClr val="000000"/>
                </a:solidFill>
                <a:latin typeface="Arial" charset="0"/>
                <a:cs typeface="Arial" charset="0"/>
              </a:rPr>
              <a:t>Entorno</a:t>
            </a:r>
          </a:p>
          <a:p>
            <a:pPr marL="0" indent="0" eaLnBrk="1" hangingPunct="1">
              <a:lnSpc>
                <a:spcPct val="100000"/>
              </a:lnSpc>
              <a:spcAft>
                <a:spcPts val="600"/>
              </a:spcAft>
            </a:pPr>
            <a:r>
              <a:rPr lang="es-ES" sz="2000" smtClean="0">
                <a:solidFill>
                  <a:srgbClr val="000000"/>
                </a:solidFill>
                <a:latin typeface="Arial" charset="0"/>
                <a:cs typeface="Arial" charset="0"/>
              </a:rPr>
              <a:t>Peligros potenciales</a:t>
            </a:r>
          </a:p>
          <a:p>
            <a:pPr marL="0" indent="0" eaLnBrk="1" hangingPunct="1">
              <a:lnSpc>
                <a:spcPct val="100000"/>
              </a:lnSpc>
              <a:spcAft>
                <a:spcPts val="600"/>
              </a:spcAft>
            </a:pPr>
            <a:r>
              <a:rPr lang="es-ES" sz="2000" smtClean="0">
                <a:solidFill>
                  <a:srgbClr val="000000"/>
                </a:solidFill>
                <a:latin typeface="Arial" charset="0"/>
                <a:cs typeface="Arial" charset="0"/>
              </a:rPr>
              <a:t>Ubicación</a:t>
            </a:r>
          </a:p>
          <a:p>
            <a:pPr marL="0" indent="0" eaLnBrk="1" hangingPunct="1">
              <a:lnSpc>
                <a:spcPct val="100000"/>
              </a:lnSpc>
              <a:spcAft>
                <a:spcPts val="600"/>
              </a:spcAft>
            </a:pPr>
            <a:r>
              <a:rPr lang="es-ES" sz="2000" smtClean="0">
                <a:solidFill>
                  <a:srgbClr val="000000"/>
                </a:solidFill>
                <a:latin typeface="Arial" charset="0"/>
                <a:cs typeface="Arial" charset="0"/>
              </a:rPr>
              <a:t>Requisitos de peso</a:t>
            </a:r>
          </a:p>
          <a:p>
            <a:pPr marL="0" indent="0" eaLnBrk="1" hangingPunct="1">
              <a:lnSpc>
                <a:spcPct val="100000"/>
              </a:lnSpc>
              <a:spcAft>
                <a:spcPts val="600"/>
              </a:spcAft>
            </a:pPr>
            <a:r>
              <a:rPr lang="es-ES" sz="2000" smtClean="0">
                <a:solidFill>
                  <a:srgbClr val="000000"/>
                </a:solidFill>
                <a:latin typeface="Arial" charset="0"/>
                <a:cs typeface="Arial" charset="0"/>
              </a:rPr>
              <a:t>Disponibilidad</a:t>
            </a:r>
          </a:p>
          <a:p>
            <a:pPr marL="0" indent="0" eaLnBrk="1" hangingPunct="1">
              <a:lnSpc>
                <a:spcPct val="100000"/>
              </a:lnSpc>
              <a:spcAft>
                <a:spcPts val="600"/>
              </a:spcAft>
            </a:pPr>
            <a:r>
              <a:rPr lang="es-ES" sz="2000" smtClean="0">
                <a:solidFill>
                  <a:srgbClr val="000000"/>
                </a:solidFill>
                <a:latin typeface="Arial" charset="0"/>
                <a:cs typeface="Arial" charset="0"/>
              </a:rPr>
              <a:t>Uso</a:t>
            </a:r>
          </a:p>
          <a:p>
            <a:pPr marL="0" indent="0" eaLnBrk="1" hangingPunct="1">
              <a:lnSpc>
                <a:spcPct val="100000"/>
              </a:lnSpc>
              <a:spcAft>
                <a:spcPts val="600"/>
              </a:spcAft>
            </a:pPr>
            <a:r>
              <a:rPr lang="es-ES" sz="2000" smtClean="0">
                <a:solidFill>
                  <a:srgbClr val="000000"/>
                </a:solidFill>
                <a:latin typeface="Arial" charset="0"/>
                <a:cs typeface="Arial" charset="0"/>
              </a:rPr>
              <a:t>Construcción/configuración de la barricada</a:t>
            </a:r>
          </a:p>
        </p:txBody>
      </p:sp>
      <p:sp>
        <p:nvSpPr>
          <p:cNvPr id="6246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6246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9D279D3-122E-4A7C-92F0-94919C29D864}" type="slidenum">
              <a:rPr lang="es-ES" smtClean="0">
                <a:solidFill>
                  <a:srgbClr val="898989"/>
                </a:solidFill>
                <a:latin typeface="Arial Black" pitchFamily="34" charset="0"/>
              </a:rPr>
              <a:pPr fontAlgn="base">
                <a:spcBef>
                  <a:spcPct val="0"/>
                </a:spcBef>
                <a:spcAft>
                  <a:spcPct val="0"/>
                </a:spcAft>
                <a:buSzPct val="100000"/>
                <a:defRPr/>
              </a:pPr>
              <a:t>37</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56" end="6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64" end="7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76" end="9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charRg st="96" end="10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charRg st="105" end="12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charRg st="125" end="13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charRg st="138" end="14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charRg st="142" end="18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499225"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¿Cuáles son algunos ejemplos de barricadas ineficaces?</a:t>
            </a:r>
          </a:p>
          <a:p>
            <a:pPr eaLnBrk="1" hangingPunct="1">
              <a:lnSpc>
                <a:spcPct val="100000"/>
              </a:lnSpc>
              <a:spcAft>
                <a:spcPts val="600"/>
              </a:spcAft>
            </a:pPr>
            <a:r>
              <a:rPr lang="es-ES" sz="2000" smtClean="0">
                <a:solidFill>
                  <a:srgbClr val="000000"/>
                </a:solidFill>
                <a:latin typeface="Arial" charset="0"/>
                <a:cs typeface="Arial" charset="0"/>
              </a:rPr>
              <a:t>Al escoger una barricada, hágase estas preguntas:</a:t>
            </a:r>
          </a:p>
          <a:p>
            <a:pPr lvl="1" eaLnBrk="1" hangingPunct="1">
              <a:lnSpc>
                <a:spcPct val="100000"/>
              </a:lnSpc>
              <a:spcAft>
                <a:spcPts val="600"/>
              </a:spcAft>
            </a:pPr>
            <a:r>
              <a:rPr lang="es-ES" sz="2000" smtClean="0">
                <a:solidFill>
                  <a:srgbClr val="000000"/>
                </a:solidFill>
                <a:latin typeface="Arial" charset="0"/>
                <a:cs typeface="Arial" charset="0"/>
              </a:rPr>
              <a:t>¿Qué peligro se está controlando?</a:t>
            </a:r>
          </a:p>
          <a:p>
            <a:pPr lvl="1" eaLnBrk="1" hangingPunct="1">
              <a:lnSpc>
                <a:spcPct val="100000"/>
              </a:lnSpc>
              <a:spcAft>
                <a:spcPts val="600"/>
              </a:spcAft>
            </a:pPr>
            <a:r>
              <a:rPr lang="es-ES" sz="2000" smtClean="0">
                <a:solidFill>
                  <a:srgbClr val="000000"/>
                </a:solidFill>
                <a:latin typeface="Arial" charset="0"/>
                <a:cs typeface="Arial" charset="0"/>
              </a:rPr>
              <a:t>¿Por cuánto tiempo se necesita la barricada?</a:t>
            </a:r>
          </a:p>
          <a:p>
            <a:pPr lvl="1" eaLnBrk="1" hangingPunct="1">
              <a:lnSpc>
                <a:spcPct val="100000"/>
              </a:lnSpc>
              <a:spcAft>
                <a:spcPts val="600"/>
              </a:spcAft>
            </a:pPr>
            <a:r>
              <a:rPr lang="es-ES" sz="2000" smtClean="0">
                <a:solidFill>
                  <a:srgbClr val="000000"/>
                </a:solidFill>
                <a:latin typeface="Arial" charset="0"/>
                <a:cs typeface="Arial" charset="0"/>
              </a:rPr>
              <a:t>¿Qué tránsito hay en el área (vehículos, personas, etc.)?</a:t>
            </a:r>
          </a:p>
          <a:p>
            <a:pPr lvl="1" eaLnBrk="1" hangingPunct="1">
              <a:lnSpc>
                <a:spcPct val="100000"/>
              </a:lnSpc>
              <a:spcAft>
                <a:spcPts val="600"/>
              </a:spcAft>
            </a:pPr>
            <a:r>
              <a:rPr lang="es-ES" sz="2000" smtClean="0">
                <a:solidFill>
                  <a:srgbClr val="000000"/>
                </a:solidFill>
                <a:latin typeface="Arial" charset="0"/>
                <a:cs typeface="Arial" charset="0"/>
              </a:rPr>
              <a:t>¿Se requieren herramientas/permisos especiales para instalar la barricada?</a:t>
            </a:r>
          </a:p>
          <a:p>
            <a:pPr lvl="1" eaLnBrk="1" hangingPunct="1">
              <a:lnSpc>
                <a:spcPct val="100000"/>
              </a:lnSpc>
              <a:spcAft>
                <a:spcPts val="600"/>
              </a:spcAft>
            </a:pPr>
            <a:r>
              <a:rPr lang="es-ES" sz="2000" smtClean="0">
                <a:solidFill>
                  <a:srgbClr val="000000"/>
                </a:solidFill>
                <a:latin typeface="Arial" charset="0"/>
                <a:cs typeface="Arial" charset="0"/>
              </a:rPr>
              <a:t>¿La barricada puede soportar los factores del entorno?</a:t>
            </a:r>
          </a:p>
        </p:txBody>
      </p:sp>
      <p:sp>
        <p:nvSpPr>
          <p:cNvPr id="6349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Barricadas</a:t>
            </a:r>
          </a:p>
        </p:txBody>
      </p:sp>
      <p:sp>
        <p:nvSpPr>
          <p:cNvPr id="6349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D010CC4C-1038-4136-958A-4F7D392DF50C}" type="slidenum">
              <a:rPr lang="es-ES" smtClean="0">
                <a:solidFill>
                  <a:srgbClr val="898989"/>
                </a:solidFill>
                <a:latin typeface="Arial Black" pitchFamily="34" charset="0"/>
              </a:rPr>
              <a:pPr fontAlgn="base">
                <a:spcBef>
                  <a:spcPct val="0"/>
                </a:spcBef>
                <a:spcAft>
                  <a:spcPct val="0"/>
                </a:spcAft>
                <a:buSzPct val="100000"/>
                <a:defRPr/>
              </a:pPr>
              <a:t>38</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107" end="14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40" end="17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174" end="22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charRg st="228" end="29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charRg st="293" end="34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icture Placeholder 1"/>
          <p:cNvSpPr>
            <a:spLocks noGrp="1"/>
          </p:cNvSpPr>
          <p:nvPr>
            <p:ph type="pic" sz="quarter" idx="13"/>
          </p:nvPr>
        </p:nvSpPr>
        <p:spPr bwMode="auto">
          <a:xfrm>
            <a:off x="7326313" y="0"/>
            <a:ext cx="1839912" cy="6858000"/>
          </a:xfrm>
          <a:extLst>
            <a:ext uri="{91240B29-F687-4F45-9708-019B960494DF}">
              <a14:hiddenLine xmlns:a14="http://schemas.microsoft.com/office/drawing/2010/main" w="9525">
                <a:solidFill>
                  <a:srgbClr val="000000"/>
                </a:solidFill>
                <a:miter lim="800000"/>
                <a:headEnd/>
                <a:tailEnd/>
              </a14:hiddenLine>
            </a:ext>
          </a:extLst>
        </p:spPr>
      </p:sp>
      <p:sp>
        <p:nvSpPr>
          <p:cNvPr id="64515" name="Text Placeholder 3"/>
          <p:cNvSpPr>
            <a:spLocks noGrp="1"/>
          </p:cNvSpPr>
          <p:nvPr>
            <p:ph type="body" sz="quarter" idx="15"/>
          </p:nvPr>
        </p:nvSpPr>
        <p:spPr bwMode="auto">
          <a:xfrm rot="16200000">
            <a:off x="5378450" y="2722563"/>
            <a:ext cx="5986463"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pPr>
            <a:r>
              <a:rPr lang="es-ES" smtClean="0">
                <a:solidFill>
                  <a:srgbClr val="FFFFFF"/>
                </a:solidFill>
              </a:rPr>
              <a:t>Actividad 3</a:t>
            </a:r>
          </a:p>
        </p:txBody>
      </p:sp>
      <p:sp>
        <p:nvSpPr>
          <p:cNvPr id="64516" name="Text Placeholder 2"/>
          <p:cNvSpPr>
            <a:spLocks noGrp="1"/>
          </p:cNvSpPr>
          <p:nvPr>
            <p:ph type="body" sz="quarter" idx="14"/>
          </p:nvPr>
        </p:nvSpPr>
        <p:spPr bwMode="auto">
          <a:xfrm>
            <a:off x="628650" y="1379538"/>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buClrTx/>
              <a:buFont typeface="Arial" charset="0"/>
              <a:buNone/>
            </a:pPr>
            <a:r>
              <a:rPr lang="es-ES" sz="2000" smtClean="0">
                <a:solidFill>
                  <a:srgbClr val="000000"/>
                </a:solidFill>
                <a:latin typeface="Arial" charset="0"/>
                <a:cs typeface="Arial" charset="0"/>
              </a:rPr>
              <a:t>Instrucciones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Dividirse en grupos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Utilizando la planilla en la SG (páginas 24-25), repase las preguntas y seleccione qué barricadas debe utilizar.</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Tiene 5 minutos para completar</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Esté preparado para compartir sus respuestas.</a:t>
            </a:r>
          </a:p>
        </p:txBody>
      </p:sp>
      <p:sp>
        <p:nvSpPr>
          <p:cNvPr id="64517" name="Text Placeholder 4"/>
          <p:cNvSpPr>
            <a:spLocks noGrp="1"/>
          </p:cNvSpPr>
          <p:nvPr>
            <p:ph type="body" sz="quarter" idx="16"/>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Selección de barricada</a:t>
            </a:r>
          </a:p>
        </p:txBody>
      </p:sp>
      <p:sp>
        <p:nvSpPr>
          <p:cNvPr id="7" name="Footer Placeholder 3"/>
          <p:cNvSpPr>
            <a:spLocks noGrp="1"/>
          </p:cNvSpPr>
          <p:nvPr>
            <p:ph type="ftr" sz="quarter" idx="17"/>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EE33DA7-2447-41F9-8028-D9A3A215AE63}" type="slidenum">
              <a:rPr lang="es-ES" smtClean="0">
                <a:solidFill>
                  <a:srgbClr val="898989"/>
                </a:solidFill>
                <a:latin typeface="Arial Black" pitchFamily="34" charset="0"/>
              </a:rPr>
              <a:pPr fontAlgn="base">
                <a:spcBef>
                  <a:spcPct val="0"/>
                </a:spcBef>
                <a:spcAft>
                  <a:spcPct val="0"/>
                </a:spcAft>
                <a:buSzPct val="100000"/>
                <a:defRPr/>
              </a:pPr>
              <a:t>4</a:t>
            </a:fld>
            <a:endParaRPr lang="es-ES" smtClean="0">
              <a:solidFill>
                <a:srgbClr val="898989"/>
              </a:solidFill>
              <a:latin typeface="Arial Black" pitchFamily="34" charset="0"/>
            </a:endParaRPr>
          </a:p>
        </p:txBody>
      </p:sp>
      <p:sp>
        <p:nvSpPr>
          <p:cNvPr id="28675" name="Text Placeholder 3"/>
          <p:cNvSpPr>
            <a:spLocks noGrp="1"/>
          </p:cNvSpPr>
          <p:nvPr>
            <p:ph type="body" sz="quarter" idx="14"/>
          </p:nvPr>
        </p:nvSpPr>
        <p:spPr bwMode="auto">
          <a:xfrm>
            <a:off x="628650" y="1408113"/>
            <a:ext cx="7670800" cy="468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1013"/>
              </a:spcBef>
              <a:buClrTx/>
              <a:buFont typeface="Arial" charset="0"/>
              <a:buNone/>
            </a:pPr>
            <a:r>
              <a:rPr lang="es-ES" sz="2000" smtClean="0">
                <a:solidFill>
                  <a:srgbClr val="000000"/>
                </a:solidFill>
                <a:latin typeface="Arial" charset="0"/>
                <a:cs typeface="Arial" charset="0"/>
              </a:rPr>
              <a:t>“La seguridad de los hombres y mujeres en nuestra fuerza de trabajo sigue siendo nuestra mayor prioridad”.</a:t>
            </a:r>
          </a:p>
          <a:p>
            <a:pPr marL="0" indent="0" eaLnBrk="1" hangingPunct="1">
              <a:spcBef>
                <a:spcPts val="1013"/>
              </a:spcBef>
              <a:buClrTx/>
              <a:buFont typeface="Arial" charset="0"/>
              <a:buNone/>
            </a:pPr>
            <a:r>
              <a:rPr lang="es-ES" sz="2000" smtClean="0">
                <a:solidFill>
                  <a:srgbClr val="000000"/>
                </a:solidFill>
                <a:latin typeface="Arial" charset="0"/>
                <a:cs typeface="Arial" charset="0"/>
              </a:rPr>
              <a:t>Richard C. Adkerson</a:t>
            </a:r>
          </a:p>
          <a:p>
            <a:pPr marL="0" indent="0" eaLnBrk="1" hangingPunct="1">
              <a:spcBef>
                <a:spcPts val="1013"/>
              </a:spcBef>
              <a:buClrTx/>
              <a:buFont typeface="Arial" charset="0"/>
              <a:buNone/>
            </a:pPr>
            <a:endParaRPr lang="es-ES" sz="2000" smtClean="0">
              <a:solidFill>
                <a:srgbClr val="000000"/>
              </a:solidFill>
              <a:latin typeface="Arial" charset="0"/>
              <a:cs typeface="Arial" charset="0"/>
            </a:endParaRPr>
          </a:p>
          <a:p>
            <a:pPr marL="0" indent="0" eaLnBrk="1" hangingPunct="1">
              <a:spcBef>
                <a:spcPts val="1013"/>
              </a:spcBef>
            </a:pPr>
            <a:r>
              <a:rPr lang="es-ES" sz="2000" smtClean="0">
                <a:solidFill>
                  <a:srgbClr val="000000"/>
                </a:solidFill>
                <a:latin typeface="Arial" charset="0"/>
                <a:cs typeface="Arial" charset="0"/>
              </a:rPr>
              <a:t>¿Qué quiere decir esto para usted?</a:t>
            </a:r>
          </a:p>
        </p:txBody>
      </p:sp>
      <p:sp>
        <p:nvSpPr>
          <p:cNvPr id="28676" name="Text Placeholder 4"/>
          <p:cNvSpPr>
            <a:spLocks noGrp="1"/>
          </p:cNvSpPr>
          <p:nvPr>
            <p:ph type="body" sz="quarter" idx="15"/>
          </p:nvPr>
        </p:nvSpPr>
        <p:spPr bwMode="auto">
          <a:xfrm>
            <a:off x="628650" y="615950"/>
            <a:ext cx="6237288"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Cita</a:t>
            </a:r>
          </a:p>
        </p:txBody>
      </p:sp>
      <p:sp>
        <p:nvSpPr>
          <p:cNvPr id="6"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icture Placeholder 7"/>
          <p:cNvSpPr>
            <a:spLocks noGrp="1"/>
          </p:cNvSpPr>
          <p:nvPr>
            <p:ph type="pic" sz="quarter" idx="13"/>
          </p:nvPr>
        </p:nvSpPr>
        <p:spPr bwMode="auto">
          <a:xfrm>
            <a:off x="7304088" y="0"/>
            <a:ext cx="1862137" cy="6858000"/>
          </a:xfrm>
          <a:extLst>
            <a:ext uri="{91240B29-F687-4F45-9708-019B960494DF}">
              <a14:hiddenLine xmlns:a14="http://schemas.microsoft.com/office/drawing/2010/main" w="9525">
                <a:solidFill>
                  <a:srgbClr val="000000"/>
                </a:solidFill>
                <a:miter lim="800000"/>
                <a:headEnd/>
                <a:tailEnd/>
              </a14:hiddenLine>
            </a:ext>
          </a:extLst>
        </p:spPr>
      </p:sp>
      <p:sp>
        <p:nvSpPr>
          <p:cNvPr id="65539" name="Text Placeholder 9"/>
          <p:cNvSpPr>
            <a:spLocks noGrp="1"/>
          </p:cNvSpPr>
          <p:nvPr>
            <p:ph type="body" sz="quarter" idx="15"/>
          </p:nvPr>
        </p:nvSpPr>
        <p:spPr bwMode="auto">
          <a:xfrm rot="16200000">
            <a:off x="5286376" y="2430462"/>
            <a:ext cx="6170612" cy="133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n-US" smtClean="0"/>
              <a:t>Módulo 3: Aplicación</a:t>
            </a:r>
          </a:p>
        </p:txBody>
      </p:sp>
      <p:sp>
        <p:nvSpPr>
          <p:cNvPr id="4" name="Footer Placeholder 3"/>
          <p:cNvSpPr>
            <a:spLocks noGrp="1"/>
          </p:cNvSpPr>
          <p:nvPr>
            <p:ph type="ftr" sz="quarter" idx="4294967295"/>
          </p:nvPr>
        </p:nvSpPr>
        <p:spPr>
          <a:xfrm>
            <a:off x="0" y="6181725"/>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smtClean="0">
                <a:solidFill>
                  <a:srgbClr val="898989"/>
                </a:solidFill>
                <a:latin typeface="Calibri" pitchFamily="34" charset="0"/>
              </a:rPr>
              <a:t>TÍTULO DEL CURSO, CÓDIGO DEL CURSO</a:t>
            </a:r>
          </a:p>
        </p:txBody>
      </p:sp>
      <p:pic>
        <p:nvPicPr>
          <p:cNvPr id="65541"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64" r="13164"/>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Trabajar con advertencias y barricadas</a:t>
            </a:r>
          </a:p>
          <a:p>
            <a:pPr marL="0" indent="0" eaLnBrk="1" hangingPunct="1">
              <a:lnSpc>
                <a:spcPct val="100000"/>
              </a:lnSpc>
              <a:spcAft>
                <a:spcPts val="600"/>
              </a:spcAft>
            </a:pPr>
            <a:r>
              <a:rPr lang="es-ES" sz="2000" smtClean="0">
                <a:solidFill>
                  <a:srgbClr val="000000"/>
                </a:solidFill>
                <a:latin typeface="Arial" charset="0"/>
                <a:cs typeface="Arial" charset="0"/>
              </a:rPr>
              <a:t>Determinar el tipo correcto de marca es fundamental para resguardar un área.</a:t>
            </a:r>
          </a:p>
          <a:p>
            <a:pPr marL="0" indent="0" eaLnBrk="1" hangingPunct="1">
              <a:lnSpc>
                <a:spcPct val="100000"/>
              </a:lnSpc>
              <a:spcAft>
                <a:spcPts val="600"/>
              </a:spcAft>
            </a:pPr>
            <a:r>
              <a:rPr lang="es-ES" sz="2000" smtClean="0">
                <a:solidFill>
                  <a:srgbClr val="000000"/>
                </a:solidFill>
                <a:latin typeface="Arial" charset="0"/>
                <a:cs typeface="Arial" charset="0"/>
              </a:rPr>
              <a:t>Comprender el objetivo y los límites del método específico seleccionado, así como el peligro.</a:t>
            </a:r>
          </a:p>
          <a:p>
            <a:pPr marL="0" indent="0" eaLnBrk="1" hangingPunct="1">
              <a:lnSpc>
                <a:spcPct val="100000"/>
              </a:lnSpc>
              <a:spcAft>
                <a:spcPts val="600"/>
              </a:spcAft>
            </a:pPr>
            <a:endParaRPr lang="es-ES" sz="2000" smtClean="0">
              <a:solidFill>
                <a:srgbClr val="000000"/>
              </a:solidFill>
              <a:latin typeface="Arial" charset="0"/>
              <a:cs typeface="Arial" charset="0"/>
            </a:endParaRPr>
          </a:p>
        </p:txBody>
      </p:sp>
      <p:sp>
        <p:nvSpPr>
          <p:cNvPr id="6656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Aplicación</a:t>
            </a:r>
          </a:p>
        </p:txBody>
      </p:sp>
      <p:sp>
        <p:nvSpPr>
          <p:cNvPr id="6656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884F854-0F26-4FAF-8AED-2BD5043F4C57}" type="slidenum">
              <a:rPr lang="es-ES" smtClean="0">
                <a:solidFill>
                  <a:srgbClr val="898989"/>
                </a:solidFill>
                <a:latin typeface="Arial Black" pitchFamily="34" charset="0"/>
              </a:rPr>
              <a:pPr fontAlgn="base">
                <a:spcBef>
                  <a:spcPct val="0"/>
                </a:spcBef>
                <a:spcAft>
                  <a:spcPct val="0"/>
                </a:spcAft>
                <a:buSzPct val="100000"/>
                <a:defRPr/>
              </a:pPr>
              <a:t>41</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34" end="12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24" end="2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¿Cuál es su responsabilidad si observa:</a:t>
            </a:r>
          </a:p>
          <a:p>
            <a:pPr lvl="1" eaLnBrk="1" hangingPunct="1">
              <a:lnSpc>
                <a:spcPct val="100000"/>
              </a:lnSpc>
              <a:spcAft>
                <a:spcPts val="600"/>
              </a:spcAft>
            </a:pPr>
            <a:r>
              <a:rPr lang="es-ES" sz="2000" smtClean="0">
                <a:solidFill>
                  <a:srgbClr val="000000"/>
                </a:solidFill>
                <a:latin typeface="Arial" charset="0"/>
                <a:cs typeface="Arial" charset="0"/>
              </a:rPr>
              <a:t>un peligro de bajo riesgo sin identificar?</a:t>
            </a:r>
          </a:p>
          <a:p>
            <a:pPr lvl="1" eaLnBrk="1" hangingPunct="1">
              <a:lnSpc>
                <a:spcPct val="100000"/>
              </a:lnSpc>
              <a:spcAft>
                <a:spcPts val="600"/>
              </a:spcAft>
            </a:pPr>
            <a:r>
              <a:rPr lang="es-ES" sz="2000" smtClean="0">
                <a:solidFill>
                  <a:srgbClr val="000000"/>
                </a:solidFill>
                <a:latin typeface="Arial" charset="0"/>
                <a:cs typeface="Arial" charset="0"/>
              </a:rPr>
              <a:t>un peligro de energía alta sin identificar?</a:t>
            </a:r>
          </a:p>
          <a:p>
            <a:pPr eaLnBrk="1" hangingPunct="1">
              <a:lnSpc>
                <a:spcPct val="100000"/>
              </a:lnSpc>
              <a:spcAft>
                <a:spcPts val="600"/>
              </a:spcAft>
            </a:pPr>
            <a:r>
              <a:rPr lang="es-ES" sz="2000" smtClean="0">
                <a:solidFill>
                  <a:srgbClr val="000000"/>
                </a:solidFill>
                <a:latin typeface="Arial" charset="0"/>
                <a:cs typeface="Arial" charset="0"/>
              </a:rPr>
              <a:t>¿Cuáles son algunas situaciones que pueden requerir el uso de un encargado asignado?</a:t>
            </a:r>
          </a:p>
          <a:p>
            <a:pPr lvl="1" eaLnBrk="1" hangingPunct="1">
              <a:lnSpc>
                <a:spcPct val="100000"/>
              </a:lnSpc>
              <a:spcAft>
                <a:spcPts val="600"/>
              </a:spcAft>
            </a:pPr>
            <a:r>
              <a:rPr lang="es-ES" sz="2000" smtClean="0">
                <a:solidFill>
                  <a:srgbClr val="000000"/>
                </a:solidFill>
                <a:latin typeface="Arial" charset="0"/>
                <a:cs typeface="Arial" charset="0"/>
              </a:rPr>
              <a:t>Operaciones de explosiones</a:t>
            </a:r>
          </a:p>
          <a:p>
            <a:pPr lvl="1" eaLnBrk="1" hangingPunct="1">
              <a:lnSpc>
                <a:spcPct val="100000"/>
              </a:lnSpc>
              <a:spcAft>
                <a:spcPts val="600"/>
              </a:spcAft>
            </a:pPr>
            <a:r>
              <a:rPr lang="es-ES" sz="2000" smtClean="0">
                <a:solidFill>
                  <a:srgbClr val="000000"/>
                </a:solidFill>
                <a:latin typeface="Arial" charset="0"/>
                <a:cs typeface="Arial" charset="0"/>
              </a:rPr>
              <a:t>Espacios restringidos</a:t>
            </a:r>
          </a:p>
          <a:p>
            <a:pPr lvl="1" eaLnBrk="1" hangingPunct="1">
              <a:lnSpc>
                <a:spcPct val="100000"/>
              </a:lnSpc>
              <a:spcAft>
                <a:spcPts val="600"/>
              </a:spcAft>
            </a:pPr>
            <a:r>
              <a:rPr lang="es-ES" sz="2000" smtClean="0">
                <a:solidFill>
                  <a:srgbClr val="000000"/>
                </a:solidFill>
                <a:latin typeface="Arial" charset="0"/>
                <a:cs typeface="Arial" charset="0"/>
              </a:rPr>
              <a:t>Zanjas abiertas</a:t>
            </a:r>
          </a:p>
          <a:p>
            <a:pPr lvl="1" eaLnBrk="1" hangingPunct="1">
              <a:lnSpc>
                <a:spcPct val="100000"/>
              </a:lnSpc>
              <a:spcAft>
                <a:spcPts val="600"/>
              </a:spcAft>
            </a:pPr>
            <a:r>
              <a:rPr lang="es-ES" sz="2000" smtClean="0">
                <a:solidFill>
                  <a:srgbClr val="000000"/>
                </a:solidFill>
                <a:latin typeface="Arial" charset="0"/>
                <a:cs typeface="Arial" charset="0"/>
              </a:rPr>
              <a:t>Orificios abiertos</a:t>
            </a:r>
          </a:p>
          <a:p>
            <a:pPr eaLnBrk="1" hangingPunct="1">
              <a:lnSpc>
                <a:spcPct val="100000"/>
              </a:lnSpc>
              <a:spcAft>
                <a:spcPts val="600"/>
              </a:spcAft>
            </a:pPr>
            <a:endParaRPr lang="es-ES" sz="2000" smtClean="0">
              <a:solidFill>
                <a:srgbClr val="000000"/>
              </a:solidFill>
              <a:latin typeface="Arial" charset="0"/>
              <a:cs typeface="Arial" charset="0"/>
            </a:endParaRPr>
          </a:p>
        </p:txBody>
      </p:sp>
      <p:sp>
        <p:nvSpPr>
          <p:cNvPr id="6758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Aplicación</a:t>
            </a:r>
          </a:p>
        </p:txBody>
      </p:sp>
      <p:sp>
        <p:nvSpPr>
          <p:cNvPr id="6758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52C8A604-2DFB-4275-843E-2BF4CC83264D}" type="slidenum">
              <a:rPr lang="es-ES" smtClean="0">
                <a:solidFill>
                  <a:srgbClr val="898989"/>
                </a:solidFill>
                <a:latin typeface="Arial Black" pitchFamily="34" charset="0"/>
              </a:rPr>
              <a:pPr fontAlgn="base">
                <a:spcBef>
                  <a:spcPct val="0"/>
                </a:spcBef>
                <a:spcAft>
                  <a:spcPct val="0"/>
                </a:spcAft>
                <a:buSzPct val="100000"/>
                <a:defRPr/>
              </a:pPr>
              <a:t>42</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184" end="20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204" end="22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220" end="23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charRg st="234" end="24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smtClean="0">
                <a:solidFill>
                  <a:srgbClr val="000000"/>
                </a:solidFill>
                <a:latin typeface="Arial" charset="0"/>
                <a:cs typeface="Arial" charset="0"/>
              </a:rPr>
              <a:t>¿Por qué es importante comunicar su plan antes de instalar una advertencia o una barricada? </a:t>
            </a:r>
          </a:p>
          <a:p>
            <a:pPr eaLnBrk="1" hangingPunct="1">
              <a:lnSpc>
                <a:spcPct val="100000"/>
              </a:lnSpc>
              <a:spcAft>
                <a:spcPts val="600"/>
              </a:spcAft>
            </a:pPr>
            <a:r>
              <a:rPr lang="es-ES" sz="2000" smtClean="0">
                <a:solidFill>
                  <a:srgbClr val="000000"/>
                </a:solidFill>
                <a:latin typeface="Arial" charset="0"/>
                <a:cs typeface="Arial" charset="0"/>
              </a:rPr>
              <a:t>¿Cómo afecta cada una de las circunstancias a continuación la instalación de una advertencia o de una barricada?</a:t>
            </a:r>
          </a:p>
          <a:p>
            <a:pPr lvl="1" eaLnBrk="1" hangingPunct="1">
              <a:lnSpc>
                <a:spcPct val="100000"/>
              </a:lnSpc>
              <a:spcAft>
                <a:spcPts val="600"/>
              </a:spcAft>
            </a:pPr>
            <a:r>
              <a:rPr lang="es-ES" sz="2000" smtClean="0">
                <a:solidFill>
                  <a:srgbClr val="000000"/>
                </a:solidFill>
                <a:latin typeface="Arial" charset="0"/>
                <a:cs typeface="Arial" charset="0"/>
              </a:rPr>
              <a:t>Abrir un orificio</a:t>
            </a:r>
          </a:p>
          <a:p>
            <a:pPr lvl="1" eaLnBrk="1" hangingPunct="1">
              <a:lnSpc>
                <a:spcPct val="100000"/>
              </a:lnSpc>
              <a:spcAft>
                <a:spcPts val="600"/>
              </a:spcAft>
            </a:pPr>
            <a:r>
              <a:rPr lang="es-ES" sz="2000" smtClean="0">
                <a:solidFill>
                  <a:srgbClr val="000000"/>
                </a:solidFill>
                <a:latin typeface="Arial" charset="0"/>
                <a:cs typeface="Arial" charset="0"/>
              </a:rPr>
              <a:t>Trabajar en elevación</a:t>
            </a:r>
          </a:p>
          <a:p>
            <a:pPr lvl="1" eaLnBrk="1" hangingPunct="1">
              <a:lnSpc>
                <a:spcPct val="100000"/>
              </a:lnSpc>
              <a:spcAft>
                <a:spcPts val="600"/>
              </a:spcAft>
            </a:pPr>
            <a:r>
              <a:rPr lang="es-ES" sz="2000" smtClean="0">
                <a:solidFill>
                  <a:srgbClr val="000000"/>
                </a:solidFill>
                <a:latin typeface="Arial" charset="0"/>
                <a:cs typeface="Arial" charset="0"/>
              </a:rPr>
              <a:t>Áreas congestionadas</a:t>
            </a:r>
          </a:p>
        </p:txBody>
      </p:sp>
      <p:sp>
        <p:nvSpPr>
          <p:cNvPr id="6861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Aplicación</a:t>
            </a:r>
          </a:p>
        </p:txBody>
      </p:sp>
      <p:sp>
        <p:nvSpPr>
          <p:cNvPr id="6861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C3B3E417-FE7B-4144-805C-1D7A22F3AE28}" type="slidenum">
              <a:rPr lang="es-ES" smtClean="0">
                <a:solidFill>
                  <a:srgbClr val="898989"/>
                </a:solidFill>
                <a:latin typeface="Arial Black" pitchFamily="34" charset="0"/>
              </a:rPr>
              <a:pPr fontAlgn="base">
                <a:spcBef>
                  <a:spcPct val="0"/>
                </a:spcBef>
                <a:spcAft>
                  <a:spcPct val="0"/>
                </a:spcAft>
                <a:buSzPct val="100000"/>
                <a:defRPr/>
              </a:pPr>
              <a:t>43</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s-ES" sz="2000" smtClean="0">
                <a:solidFill>
                  <a:srgbClr val="000000"/>
                </a:solidFill>
                <a:latin typeface="Arial" charset="0"/>
                <a:cs typeface="Arial" charset="0"/>
              </a:rPr>
              <a:t>Restricciones y permisos</a:t>
            </a:r>
          </a:p>
        </p:txBody>
      </p:sp>
      <p:sp>
        <p:nvSpPr>
          <p:cNvPr id="69635"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Aplicación</a:t>
            </a:r>
          </a:p>
        </p:txBody>
      </p:sp>
      <p:sp>
        <p:nvSpPr>
          <p:cNvPr id="69636"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97DFB90C-E8A6-4623-B32F-6009C3CFF22D}" type="slidenum">
              <a:rPr lang="es-ES" smtClean="0">
                <a:solidFill>
                  <a:srgbClr val="898989"/>
                </a:solidFill>
                <a:latin typeface="Arial Black" pitchFamily="34" charset="0"/>
              </a:rPr>
              <a:pPr fontAlgn="base">
                <a:spcBef>
                  <a:spcPct val="0"/>
                </a:spcBef>
                <a:spcAft>
                  <a:spcPct val="0"/>
                </a:spcAft>
                <a:buSzPct val="100000"/>
                <a:defRPr/>
              </a:pPr>
              <a:t>44</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graphicFrame>
        <p:nvGraphicFramePr>
          <p:cNvPr id="4" name="Table 3"/>
          <p:cNvGraphicFramePr>
            <a:graphicFrameLocks noGrp="1"/>
          </p:cNvGraphicFramePr>
          <p:nvPr/>
        </p:nvGraphicFramePr>
        <p:xfrm>
          <a:off x="628650" y="2316163"/>
          <a:ext cx="6237288" cy="2808287"/>
        </p:xfrm>
        <a:graphic>
          <a:graphicData uri="http://schemas.openxmlformats.org/drawingml/2006/table">
            <a:tbl>
              <a:tblPr/>
              <a:tblGrid>
                <a:gridCol w="1900238"/>
                <a:gridCol w="4337050"/>
              </a:tblGrid>
              <a:tr h="209550">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FFFFFF"/>
                          </a:solidFill>
                          <a:effectLst/>
                          <a:latin typeface="Arial Black" pitchFamily="34" charset="0"/>
                          <a:ea typeface="Calibri" pitchFamily="34" charset="0"/>
                          <a:cs typeface="Times New Roman" pitchFamily="18" charset="0"/>
                        </a:rPr>
                        <a:t>Realizar una marca</a:t>
                      </a:r>
                    </a:p>
                  </a:txBody>
                  <a:tcPr marL="68580" marR="68580" marT="0" marB="0" horzOverflow="overflow">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FFFFFF"/>
                          </a:solidFill>
                          <a:effectLst/>
                          <a:latin typeface="Arial Black" pitchFamily="34" charset="0"/>
                          <a:ea typeface="Calibri" pitchFamily="34" charset="0"/>
                          <a:cs typeface="Times New Roman" pitchFamily="18" charset="0"/>
                        </a:rPr>
                        <a:t>Descripción</a:t>
                      </a:r>
                    </a:p>
                  </a:txBody>
                  <a:tcPr marL="68580" marR="68580" marT="0" marB="0" horzOverflow="overflow">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00B0F0"/>
                    </a:solidFill>
                  </a:tcPr>
                </a:tc>
              </a:tr>
              <a:tr h="1433512">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Advertencia amarilla (precaución)</a:t>
                      </a:r>
                    </a:p>
                  </a:txBody>
                  <a:tcPr marL="68580" marR="68580" marT="0" marB="0" horzOverflow="overflow">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Si está ingresando a un área con una advertencia amarilla, debe:</a:t>
                      </a:r>
                    </a:p>
                    <a:p>
                      <a:pPr marL="0" marR="0" lvl="0" indent="0" algn="l" defTabSz="914400" rtl="0" eaLnBrk="1" fontAlgn="base" latinLnBrk="0" hangingPunct="1">
                        <a:lnSpc>
                          <a:spcPct val="100000"/>
                        </a:lnSpc>
                        <a:spcBef>
                          <a:spcPts val="200"/>
                        </a:spcBef>
                        <a:spcAft>
                          <a:spcPts val="200"/>
                        </a:spcAft>
                        <a:buClrTx/>
                        <a:buSzTx/>
                        <a:buFont typeface="Symbol" pitchFamily="18" charset="2"/>
                        <a:buChar char=""/>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Familiarizarse con los peligros escritos en la etiqueta.</a:t>
                      </a:r>
                    </a:p>
                    <a:p>
                      <a:pPr marL="0" marR="0" lvl="0" indent="0" algn="l" defTabSz="914400" rtl="0" eaLnBrk="1" fontAlgn="base" latinLnBrk="0" hangingPunct="1">
                        <a:lnSpc>
                          <a:spcPct val="100000"/>
                        </a:lnSpc>
                        <a:spcBef>
                          <a:spcPts val="200"/>
                        </a:spcBef>
                        <a:spcAft>
                          <a:spcPts val="200"/>
                        </a:spcAft>
                        <a:buClrTx/>
                        <a:buSzTx/>
                        <a:buFont typeface="Symbol" pitchFamily="18" charset="2"/>
                        <a:buChar char=""/>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Proceder con cuidado, después de comprender los peligros y el trabajo que se está realizando.</a:t>
                      </a:r>
                    </a:p>
                    <a:p>
                      <a:pPr marL="0" marR="0" lvl="0" indent="0" algn="l" defTabSz="914400" rtl="0" eaLnBrk="1" fontAlgn="base" latinLnBrk="0" hangingPunct="1">
                        <a:lnSpc>
                          <a:spcPct val="100000"/>
                        </a:lnSpc>
                        <a:spcBef>
                          <a:spcPts val="200"/>
                        </a:spcBef>
                        <a:spcAft>
                          <a:spcPts val="200"/>
                        </a:spcAft>
                        <a:buClrTx/>
                        <a:buSzTx/>
                        <a:buFont typeface="Symbol" pitchFamily="18" charset="2"/>
                        <a:buChar char=""/>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Ingresar solamente cuando las necesidades comerciales no se puedan realizar en otro lugar.</a:t>
                      </a:r>
                    </a:p>
                  </a:txBody>
                  <a:tcPr marL="68580" marR="68580" marT="0" marB="0" horzOverflow="overflow">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r>
              <a:tr h="1165225">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Advertencia roja (peligro) o área con barricada</a:t>
                      </a:r>
                    </a:p>
                  </a:txBody>
                  <a:tcPr marL="68580" marR="68580" marT="0" marB="0" horzOverflow="overflow">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D1F3FF"/>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Si ingresa en una zona con advertencia roja o barricada, debe:</a:t>
                      </a:r>
                    </a:p>
                    <a:p>
                      <a:pPr marL="0" marR="0" lvl="0" indent="0" algn="l" defTabSz="914400" rtl="0" eaLnBrk="1" fontAlgn="base" latinLnBrk="0" hangingPunct="1">
                        <a:lnSpc>
                          <a:spcPct val="100000"/>
                        </a:lnSpc>
                        <a:spcBef>
                          <a:spcPts val="200"/>
                        </a:spcBef>
                        <a:spcAft>
                          <a:spcPts val="200"/>
                        </a:spcAft>
                        <a:buClrTx/>
                        <a:buSzTx/>
                        <a:buFont typeface="Symbol" pitchFamily="18" charset="2"/>
                        <a:buChar char=""/>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Estar adecuadamente protegido de caídas u otros peligros.</a:t>
                      </a:r>
                    </a:p>
                    <a:p>
                      <a:pPr marL="0" marR="0" lvl="0" indent="0" algn="l" defTabSz="914400" rtl="0" eaLnBrk="1" fontAlgn="base" latinLnBrk="0" hangingPunct="1">
                        <a:lnSpc>
                          <a:spcPct val="100000"/>
                        </a:lnSpc>
                        <a:spcBef>
                          <a:spcPts val="200"/>
                        </a:spcBef>
                        <a:spcAft>
                          <a:spcPts val="200"/>
                        </a:spcAft>
                        <a:buClrTx/>
                        <a:buSzTx/>
                        <a:buFont typeface="Symbol" pitchFamily="18" charset="2"/>
                        <a:buChar char=""/>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Estar autorizado por su supervisor para trabajar dentro del área restringida o trabajar directamente en tareas relacionadas con la eliminación del peligro.</a:t>
                      </a:r>
                    </a:p>
                  </a:txBody>
                  <a:tcPr marL="68580" marR="68580" marT="0" marB="0" horzOverflow="overflow">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lnTlToBr>
                      <a:noFill/>
                    </a:lnTlToBr>
                    <a:lnBlToTr>
                      <a:noFill/>
                    </a:lnBlToTr>
                    <a:solidFill>
                      <a:srgbClr val="D1F3FF"/>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n-US" sz="2000" smtClean="0">
                <a:solidFill>
                  <a:srgbClr val="000000"/>
                </a:solidFill>
                <a:latin typeface="Arial" charset="0"/>
                <a:cs typeface="Arial" charset="0"/>
              </a:rPr>
              <a:t>Distancia aceptable de la advertencia y barricada</a:t>
            </a:r>
          </a:p>
        </p:txBody>
      </p:sp>
      <p:sp>
        <p:nvSpPr>
          <p:cNvPr id="70659"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Aplicación</a:t>
            </a:r>
          </a:p>
        </p:txBody>
      </p:sp>
      <p:sp>
        <p:nvSpPr>
          <p:cNvPr id="70660"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667055E-9601-4D31-A7CB-F38EB193D166}" type="slidenum">
              <a:rPr lang="en-US" smtClean="0">
                <a:solidFill>
                  <a:srgbClr val="898989"/>
                </a:solidFill>
                <a:latin typeface="Arial Black" pitchFamily="34" charset="0"/>
              </a:rPr>
              <a:pPr fontAlgn="base">
                <a:spcBef>
                  <a:spcPct val="0"/>
                </a:spcBef>
                <a:spcAft>
                  <a:spcPct val="0"/>
                </a:spcAft>
                <a:buSzPct val="100000"/>
                <a:defRPr/>
              </a:pPr>
              <a:t>45</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graphicFrame>
        <p:nvGraphicFramePr>
          <p:cNvPr id="3" name="Table 2"/>
          <p:cNvGraphicFramePr>
            <a:graphicFrameLocks noGrp="1"/>
          </p:cNvGraphicFramePr>
          <p:nvPr/>
        </p:nvGraphicFramePr>
        <p:xfrm>
          <a:off x="628650" y="2432050"/>
          <a:ext cx="6237288" cy="2339974"/>
        </p:xfrm>
        <a:graphic>
          <a:graphicData uri="http://schemas.openxmlformats.org/drawingml/2006/table">
            <a:tbl>
              <a:tblPr/>
              <a:tblGrid>
                <a:gridCol w="1900238"/>
                <a:gridCol w="4337050"/>
              </a:tblGrid>
              <a:tr h="219134">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FFFFFF"/>
                          </a:solidFill>
                          <a:effectLst/>
                          <a:latin typeface="Arial Black" pitchFamily="34" charset="0"/>
                          <a:ea typeface="Calibri" pitchFamily="34" charset="0"/>
                          <a:cs typeface="Times New Roman" pitchFamily="18" charset="0"/>
                        </a:rPr>
                        <a:t>Peligro</a:t>
                      </a:r>
                    </a:p>
                  </a:txBody>
                  <a:tcPr marL="68580" marR="68580" marT="0" marB="0" horzOverflow="overflow">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FFFFFF"/>
                          </a:solidFill>
                          <a:effectLst/>
                          <a:latin typeface="Arial Black" pitchFamily="34" charset="0"/>
                          <a:ea typeface="Calibri" pitchFamily="34" charset="0"/>
                          <a:cs typeface="Times New Roman" pitchFamily="18" charset="0"/>
                        </a:rPr>
                        <a:t>Distancia aceptable</a:t>
                      </a:r>
                    </a:p>
                  </a:txBody>
                  <a:tcPr marL="68580" marR="68580" marT="0" marB="0" horzOverflow="overflow">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00B0F0"/>
                    </a:solidFill>
                  </a:tcPr>
                </a:tc>
              </a:tr>
              <a:tr h="548789">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Trabajo en elevación</a:t>
                      </a:r>
                    </a:p>
                  </a:txBody>
                  <a:tcPr marL="68580" marR="68580" marT="0" marB="0" horzOverflow="overflow">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Colocado a una distancia suficiente de modo que si el objeto más grande posible se cayera al nivel de abajo, no impacte a ningún empleado.</a:t>
                      </a:r>
                    </a:p>
                  </a:txBody>
                  <a:tcPr marL="68580" marR="68580" marT="0" marB="0" horzOverflow="overflow">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r>
              <a:tr h="914648">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Peligros de caída</a:t>
                      </a:r>
                    </a:p>
                  </a:txBody>
                  <a:tcPr marL="68580" marR="68580" marT="0" marB="0" horzOverflow="overflow">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Levantados en un lugar que ofrezca un lugar seguro donde apoyar a aquellos empleados que trabajen en el área.  De acuerdo con la Política de orificios abiertos (FCX-01), las barricadas alrededor de un orificio abierto se levantan en general 6 pies (1,8 metros) desde la abertura.</a:t>
                      </a:r>
                    </a:p>
                  </a:txBody>
                  <a:tcPr marL="68580" marR="68580" marT="0" marB="0" horzOverflow="overflow">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1F3FF"/>
                    </a:solidFill>
                  </a:tcPr>
                </a:tc>
              </a:tr>
              <a:tr h="657403">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Contacto con el equipo</a:t>
                      </a:r>
                    </a:p>
                  </a:txBody>
                  <a:tcPr marL="68580" marR="68580" marT="0" marB="0" horzOverflow="overflow">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D1F3FF"/>
                    </a:solidFill>
                  </a:tcPr>
                </a:tc>
                <a:tc>
                  <a:txBody>
                    <a:bodyPr/>
                    <a:lstStyle/>
                    <a:p>
                      <a:pPr marL="0" marR="0" lvl="0" indent="0" algn="l" defTabSz="914400" rtl="0" eaLnBrk="1" fontAlgn="base" latinLnBrk="0" hangingPunct="1">
                        <a:lnSpc>
                          <a:spcPct val="100000"/>
                        </a:lnSpc>
                        <a:spcBef>
                          <a:spcPts val="200"/>
                        </a:spcBef>
                        <a:spcAft>
                          <a:spcPts val="200"/>
                        </a:spcAft>
                        <a:buClrTx/>
                        <a:buSzPct val="100000"/>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 establece como un límite exterior de cualquier radio de oscilación, dependiente del tamaño del equipo, para evitar el impacto con un empleado o con otra pieza del equipo.</a:t>
                      </a:r>
                    </a:p>
                  </a:txBody>
                  <a:tcPr marL="68580" marR="68580" marT="0" marB="0" horzOverflow="overflow">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lnTlToBr>
                      <a:noFill/>
                    </a:lnTlToBr>
                    <a:lnBlToTr>
                      <a:noFill/>
                    </a:lnBlToTr>
                    <a:solidFill>
                      <a:srgbClr val="D1F3FF"/>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n-US" sz="2000" smtClean="0">
                <a:solidFill>
                  <a:srgbClr val="000000"/>
                </a:solidFill>
                <a:latin typeface="Arial" charset="0"/>
                <a:cs typeface="Arial" charset="0"/>
              </a:rPr>
              <a:t>¿Qué se involucra en el mantenimiento de las advertencias, etiquetas y barricadas?</a:t>
            </a:r>
          </a:p>
          <a:p>
            <a:pPr lvl="1" eaLnBrk="1" hangingPunct="1">
              <a:lnSpc>
                <a:spcPct val="100000"/>
              </a:lnSpc>
              <a:spcAft>
                <a:spcPts val="600"/>
              </a:spcAft>
            </a:pPr>
            <a:r>
              <a:rPr lang="en-US" sz="2000" smtClean="0">
                <a:solidFill>
                  <a:srgbClr val="000000"/>
                </a:solidFill>
                <a:latin typeface="Arial" charset="0"/>
                <a:cs typeface="Arial" charset="0"/>
              </a:rPr>
              <a:t>Todas las etiquetas y advertencias deben estar visibles</a:t>
            </a:r>
          </a:p>
          <a:p>
            <a:pPr lvl="1" eaLnBrk="1" hangingPunct="1">
              <a:lnSpc>
                <a:spcPct val="100000"/>
              </a:lnSpc>
              <a:spcAft>
                <a:spcPts val="600"/>
              </a:spcAft>
            </a:pPr>
            <a:r>
              <a:rPr lang="en-US" sz="2000" smtClean="0">
                <a:solidFill>
                  <a:srgbClr val="000000"/>
                </a:solidFill>
                <a:latin typeface="Arial" charset="0"/>
                <a:cs typeface="Arial" charset="0"/>
              </a:rPr>
              <a:t>Todas las etiquetas deben permanecer legibles</a:t>
            </a:r>
          </a:p>
          <a:p>
            <a:pPr lvl="1" eaLnBrk="1" hangingPunct="1">
              <a:lnSpc>
                <a:spcPct val="100000"/>
              </a:lnSpc>
              <a:spcAft>
                <a:spcPts val="600"/>
              </a:spcAft>
            </a:pPr>
            <a:r>
              <a:rPr lang="en-US" sz="2000" smtClean="0">
                <a:solidFill>
                  <a:srgbClr val="000000"/>
                </a:solidFill>
                <a:latin typeface="Arial" charset="0"/>
                <a:cs typeface="Arial" charset="0"/>
              </a:rPr>
              <a:t>Asegúrese de que no se hagan cambios a las advertencias, etiquetas o barricadas</a:t>
            </a:r>
          </a:p>
          <a:p>
            <a:pPr lvl="1" eaLnBrk="1" hangingPunct="1">
              <a:lnSpc>
                <a:spcPct val="100000"/>
              </a:lnSpc>
              <a:spcAft>
                <a:spcPts val="600"/>
              </a:spcAft>
            </a:pPr>
            <a:r>
              <a:rPr lang="en-US" sz="2000" smtClean="0">
                <a:solidFill>
                  <a:srgbClr val="000000"/>
                </a:solidFill>
                <a:latin typeface="Arial" charset="0"/>
                <a:cs typeface="Arial" charset="0"/>
              </a:rPr>
              <a:t>Todas las advertencias, etiquetas y barricadas deben permanecer en buenas condiciones</a:t>
            </a:r>
          </a:p>
          <a:p>
            <a:pPr lvl="1" eaLnBrk="1" hangingPunct="1">
              <a:lnSpc>
                <a:spcPct val="100000"/>
              </a:lnSpc>
              <a:spcAft>
                <a:spcPts val="600"/>
              </a:spcAft>
            </a:pPr>
            <a:r>
              <a:rPr lang="en-US" sz="2000" smtClean="0">
                <a:solidFill>
                  <a:srgbClr val="000000"/>
                </a:solidFill>
                <a:latin typeface="Arial" charset="0"/>
                <a:cs typeface="Arial" charset="0"/>
              </a:rPr>
              <a:t>Los colores deben permanecer aplicables para identificar el peligro</a:t>
            </a:r>
          </a:p>
          <a:p>
            <a:pPr eaLnBrk="1" hangingPunct="1">
              <a:lnSpc>
                <a:spcPct val="100000"/>
              </a:lnSpc>
              <a:spcAft>
                <a:spcPts val="600"/>
              </a:spcAft>
            </a:pPr>
            <a:r>
              <a:rPr lang="en-US" sz="2000" smtClean="0">
                <a:solidFill>
                  <a:srgbClr val="000000"/>
                </a:solidFill>
                <a:latin typeface="Arial" charset="0"/>
                <a:cs typeface="Arial" charset="0"/>
              </a:rPr>
              <a:t>¿Cómo se realiza la transición entre la advertencia roja y la amarilla?</a:t>
            </a:r>
          </a:p>
        </p:txBody>
      </p:sp>
      <p:sp>
        <p:nvSpPr>
          <p:cNvPr id="71683"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Aplicación</a:t>
            </a:r>
          </a:p>
        </p:txBody>
      </p:sp>
      <p:sp>
        <p:nvSpPr>
          <p:cNvPr id="71684"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E26AA6D1-1258-41DB-A562-EAD3513C149E}" type="slidenum">
              <a:rPr lang="en-US" smtClean="0">
                <a:solidFill>
                  <a:srgbClr val="898989"/>
                </a:solidFill>
                <a:latin typeface="Arial Black" pitchFamily="34" charset="0"/>
              </a:rPr>
              <a:pPr fontAlgn="base">
                <a:spcBef>
                  <a:spcPct val="0"/>
                </a:spcBef>
                <a:spcAft>
                  <a:spcPct val="0"/>
                </a:spcAft>
                <a:buSzPct val="100000"/>
                <a:defRPr/>
              </a:pPr>
              <a:t>46</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bwMode="auto">
          <a:xfrm>
            <a:off x="628650" y="1382713"/>
            <a:ext cx="7269874"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pPr>
            <a:r>
              <a:rPr lang="es-ES" sz="2000" dirty="0" smtClean="0">
                <a:solidFill>
                  <a:srgbClr val="000000"/>
                </a:solidFill>
                <a:latin typeface="Arial" charset="0"/>
                <a:cs typeface="Arial" charset="0"/>
              </a:rPr>
              <a:t>¿Qué debe ocurrir antes de retirar cualquier advertencia, etiqueta o barricada?</a:t>
            </a:r>
          </a:p>
          <a:p>
            <a:pPr lvl="1" eaLnBrk="1" hangingPunct="1">
              <a:lnSpc>
                <a:spcPct val="100000"/>
              </a:lnSpc>
              <a:spcAft>
                <a:spcPts val="600"/>
              </a:spcAft>
            </a:pPr>
            <a:r>
              <a:rPr lang="es-ES" sz="2000" dirty="0" smtClean="0">
                <a:solidFill>
                  <a:srgbClr val="000000"/>
                </a:solidFill>
                <a:latin typeface="Arial" charset="0"/>
                <a:cs typeface="Arial" charset="0"/>
              </a:rPr>
              <a:t>La exposición al peligro se ha atenuado</a:t>
            </a:r>
          </a:p>
          <a:p>
            <a:pPr lvl="1" eaLnBrk="1" hangingPunct="1">
              <a:lnSpc>
                <a:spcPct val="100000"/>
              </a:lnSpc>
              <a:spcAft>
                <a:spcPts val="600"/>
              </a:spcAft>
            </a:pPr>
            <a:r>
              <a:rPr lang="es-ES" sz="2000" dirty="0" smtClean="0">
                <a:solidFill>
                  <a:srgbClr val="000000"/>
                </a:solidFill>
                <a:latin typeface="Arial" charset="0"/>
                <a:cs typeface="Arial" charset="0"/>
              </a:rPr>
              <a:t>Los empleados están utilizando el </a:t>
            </a:r>
            <a:r>
              <a:rPr lang="es-ES" sz="2000" dirty="0" err="1" smtClean="0">
                <a:solidFill>
                  <a:srgbClr val="000000"/>
                </a:solidFill>
                <a:latin typeface="Arial" charset="0"/>
                <a:cs typeface="Arial" charset="0"/>
              </a:rPr>
              <a:t>EPP</a:t>
            </a:r>
            <a:r>
              <a:rPr lang="es-ES" sz="2000" dirty="0" smtClean="0">
                <a:solidFill>
                  <a:srgbClr val="000000"/>
                </a:solidFill>
                <a:latin typeface="Arial" charset="0"/>
                <a:cs typeface="Arial" charset="0"/>
              </a:rPr>
              <a:t> apropiado</a:t>
            </a:r>
          </a:p>
          <a:p>
            <a:pPr lvl="1" eaLnBrk="1" hangingPunct="1">
              <a:lnSpc>
                <a:spcPct val="100000"/>
              </a:lnSpc>
              <a:spcAft>
                <a:spcPts val="600"/>
              </a:spcAft>
            </a:pPr>
            <a:r>
              <a:rPr lang="es-ES" sz="2000" dirty="0" smtClean="0">
                <a:solidFill>
                  <a:srgbClr val="000000"/>
                </a:solidFill>
                <a:latin typeface="Arial" charset="0"/>
                <a:cs typeface="Arial" charset="0"/>
              </a:rPr>
              <a:t>El área de trabajo es segura para volver a entrar</a:t>
            </a:r>
          </a:p>
          <a:p>
            <a:pPr eaLnBrk="1" hangingPunct="1">
              <a:lnSpc>
                <a:spcPct val="100000"/>
              </a:lnSpc>
              <a:spcAft>
                <a:spcPts val="600"/>
              </a:spcAft>
            </a:pPr>
            <a:r>
              <a:rPr lang="es-ES" sz="2000" dirty="0" smtClean="0">
                <a:solidFill>
                  <a:srgbClr val="000000"/>
                </a:solidFill>
                <a:latin typeface="Arial" charset="0"/>
                <a:cs typeface="Arial" charset="0"/>
              </a:rPr>
              <a:t>Después, se deben realizar las comunicaciones apropiadas a cualquiera de las partes involucradas, como:</a:t>
            </a:r>
          </a:p>
          <a:p>
            <a:pPr lvl="1" eaLnBrk="1" hangingPunct="1">
              <a:lnSpc>
                <a:spcPct val="100000"/>
              </a:lnSpc>
              <a:spcAft>
                <a:spcPts val="600"/>
              </a:spcAft>
            </a:pPr>
            <a:r>
              <a:rPr lang="es-ES" sz="2000" dirty="0" smtClean="0">
                <a:solidFill>
                  <a:srgbClr val="000000"/>
                </a:solidFill>
                <a:latin typeface="Arial" charset="0"/>
                <a:cs typeface="Arial" charset="0"/>
              </a:rPr>
              <a:t>Supervisión</a:t>
            </a:r>
          </a:p>
          <a:p>
            <a:pPr lvl="1" eaLnBrk="1" hangingPunct="1">
              <a:lnSpc>
                <a:spcPct val="100000"/>
              </a:lnSpc>
              <a:spcAft>
                <a:spcPts val="600"/>
              </a:spcAft>
            </a:pPr>
            <a:r>
              <a:rPr lang="es-ES" sz="2000" dirty="0" smtClean="0">
                <a:solidFill>
                  <a:srgbClr val="000000"/>
                </a:solidFill>
                <a:latin typeface="Arial" charset="0"/>
                <a:cs typeface="Arial" charset="0"/>
              </a:rPr>
              <a:t>Operaciones</a:t>
            </a:r>
          </a:p>
          <a:p>
            <a:pPr lvl="1" eaLnBrk="1" hangingPunct="1">
              <a:lnSpc>
                <a:spcPct val="100000"/>
              </a:lnSpc>
              <a:spcAft>
                <a:spcPts val="600"/>
              </a:spcAft>
            </a:pPr>
            <a:r>
              <a:rPr lang="es-ES" sz="2000" dirty="0" smtClean="0">
                <a:solidFill>
                  <a:srgbClr val="000000"/>
                </a:solidFill>
                <a:latin typeface="Arial" charset="0"/>
                <a:cs typeface="Arial" charset="0"/>
              </a:rPr>
              <a:t>Cualquier equipo afectado en el área</a:t>
            </a:r>
          </a:p>
        </p:txBody>
      </p:sp>
      <p:sp>
        <p:nvSpPr>
          <p:cNvPr id="72707"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Aplicación</a:t>
            </a:r>
          </a:p>
        </p:txBody>
      </p:sp>
      <p:sp>
        <p:nvSpPr>
          <p:cNvPr id="72708"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ABAB483-B270-4418-A3FE-F44007C3FFC4}" type="slidenum">
              <a:rPr lang="es-ES" smtClean="0">
                <a:solidFill>
                  <a:srgbClr val="898989"/>
                </a:solidFill>
                <a:latin typeface="Arial Black" pitchFamily="34" charset="0"/>
              </a:rPr>
              <a:pPr fontAlgn="base">
                <a:spcBef>
                  <a:spcPct val="0"/>
                </a:spcBef>
                <a:spcAft>
                  <a:spcPct val="0"/>
                </a:spcAft>
                <a:buSzPct val="100000"/>
                <a:defRPr/>
              </a:pPr>
              <a:t>47</a:t>
            </a:fld>
            <a:endParaRPr lang="es-E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charRg st="66" end="10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charRg st="108" end="15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charRg st="152" end="18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7"/>
          <p:cNvSpPr>
            <a:spLocks noGrp="1"/>
          </p:cNvSpPr>
          <p:nvPr>
            <p:ph type="body" sz="quarter" idx="14"/>
          </p:nvPr>
        </p:nvSpPr>
        <p:spPr bwMode="auto">
          <a:xfrm>
            <a:off x="628650" y="1382713"/>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spcAft>
                <a:spcPts val="600"/>
              </a:spcAft>
              <a:buClrTx/>
              <a:buFont typeface="Arial" charset="0"/>
              <a:buNone/>
            </a:pPr>
            <a:r>
              <a:rPr lang="en-US" sz="2000" smtClean="0">
                <a:solidFill>
                  <a:srgbClr val="000000"/>
                </a:solidFill>
                <a:latin typeface="Arial" charset="0"/>
                <a:cs typeface="Arial" charset="0"/>
              </a:rPr>
              <a:t>Retirar las advertencias, etiquetas o barricadas que no instaló usted</a:t>
            </a:r>
          </a:p>
          <a:p>
            <a:pPr marL="0" indent="0" eaLnBrk="1" hangingPunct="1">
              <a:lnSpc>
                <a:spcPct val="100000"/>
              </a:lnSpc>
              <a:spcAft>
                <a:spcPts val="600"/>
              </a:spcAft>
            </a:pPr>
            <a:r>
              <a:rPr lang="en-US" sz="2000" smtClean="0">
                <a:solidFill>
                  <a:srgbClr val="000000"/>
                </a:solidFill>
                <a:latin typeface="Arial" charset="0"/>
                <a:cs typeface="Arial" charset="0"/>
              </a:rPr>
              <a:t>Haga todos los intentos por contactar al instalador inicial.</a:t>
            </a:r>
          </a:p>
          <a:p>
            <a:pPr marL="0" indent="0" eaLnBrk="1" hangingPunct="1">
              <a:lnSpc>
                <a:spcPct val="100000"/>
              </a:lnSpc>
              <a:spcAft>
                <a:spcPts val="600"/>
              </a:spcAft>
            </a:pPr>
            <a:r>
              <a:rPr lang="en-US" sz="2000" smtClean="0">
                <a:solidFill>
                  <a:srgbClr val="000000"/>
                </a:solidFill>
                <a:latin typeface="Arial" charset="0"/>
                <a:cs typeface="Arial" charset="0"/>
              </a:rPr>
              <a:t>Contacte a su supervisor.</a:t>
            </a:r>
          </a:p>
          <a:p>
            <a:pPr marL="0" indent="0" eaLnBrk="1" hangingPunct="1">
              <a:lnSpc>
                <a:spcPct val="100000"/>
              </a:lnSpc>
              <a:spcAft>
                <a:spcPts val="600"/>
              </a:spcAft>
            </a:pPr>
            <a:r>
              <a:rPr lang="en-US" sz="2000" smtClean="0">
                <a:solidFill>
                  <a:srgbClr val="000000"/>
                </a:solidFill>
                <a:latin typeface="Arial" charset="0"/>
                <a:cs typeface="Arial" charset="0"/>
              </a:rPr>
              <a:t>Consulte con el personal de salud y seguridad.</a:t>
            </a:r>
          </a:p>
        </p:txBody>
      </p:sp>
      <p:sp>
        <p:nvSpPr>
          <p:cNvPr id="73731" name="Text Placeholder 8"/>
          <p:cNvSpPr>
            <a:spLocks noGrp="1"/>
          </p:cNvSpPr>
          <p:nvPr>
            <p:ph type="body" sz="quarter" idx="15"/>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Aplicación</a:t>
            </a:r>
          </a:p>
        </p:txBody>
      </p:sp>
      <p:sp>
        <p:nvSpPr>
          <p:cNvPr id="73732" name="Slide Number Placeholder 1"/>
          <p:cNvSpPr>
            <a:spLocks noGrp="1"/>
          </p:cNvSpPr>
          <p:nvPr>
            <p:ph type="sldNum" sz="quarter" idx="17"/>
          </p:nvPr>
        </p:nvSpPr>
        <p:spPr bwMode="auto">
          <a:xfrm>
            <a:off x="6865938" y="6157913"/>
            <a:ext cx="227806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F7BC5F1C-6F8C-46DC-BE9B-30E21911C876}" type="slidenum">
              <a:rPr lang="en-US" smtClean="0">
                <a:solidFill>
                  <a:srgbClr val="898989"/>
                </a:solidFill>
                <a:latin typeface="Arial Black" pitchFamily="34" charset="0"/>
              </a:rPr>
              <a:pPr fontAlgn="base">
                <a:spcBef>
                  <a:spcPct val="0"/>
                </a:spcBef>
                <a:spcAft>
                  <a:spcPct val="0"/>
                </a:spcAft>
                <a:buSzPct val="100000"/>
                <a:defRPr/>
              </a:pPr>
              <a:t>48</a:t>
            </a:fld>
            <a:endParaRPr lang="en-US" smtClean="0">
              <a:solidFill>
                <a:srgbClr val="898989"/>
              </a:solidFill>
              <a:latin typeface="Arial Black" pitchFamily="34" charset="0"/>
            </a:endParaRPr>
          </a:p>
        </p:txBody>
      </p:sp>
      <p:sp>
        <p:nvSpPr>
          <p:cNvPr id="6" name="Footer Placeholder 3"/>
          <p:cNvSpPr>
            <a:spLocks noGrp="1"/>
          </p:cNvSpPr>
          <p:nvPr>
            <p:ph type="ftr" sz="quarter" idx="16"/>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dirty="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icture Placeholder 1"/>
          <p:cNvSpPr>
            <a:spLocks noGrp="1"/>
          </p:cNvSpPr>
          <p:nvPr>
            <p:ph type="pic" sz="quarter" idx="13"/>
          </p:nvPr>
        </p:nvSpPr>
        <p:spPr bwMode="auto">
          <a:xfrm>
            <a:off x="7326313" y="0"/>
            <a:ext cx="1839912" cy="6858000"/>
          </a:xfrm>
          <a:extLst>
            <a:ext uri="{91240B29-F687-4F45-9708-019B960494DF}">
              <a14:hiddenLine xmlns:a14="http://schemas.microsoft.com/office/drawing/2010/main" w="9525">
                <a:solidFill>
                  <a:srgbClr val="000000"/>
                </a:solidFill>
                <a:miter lim="800000"/>
                <a:headEnd/>
                <a:tailEnd/>
              </a14:hiddenLine>
            </a:ext>
          </a:extLst>
        </p:spPr>
      </p:sp>
      <p:sp>
        <p:nvSpPr>
          <p:cNvPr id="74755" name="Text Placeholder 3"/>
          <p:cNvSpPr>
            <a:spLocks noGrp="1"/>
          </p:cNvSpPr>
          <p:nvPr>
            <p:ph type="body" sz="quarter" idx="15"/>
          </p:nvPr>
        </p:nvSpPr>
        <p:spPr bwMode="auto">
          <a:xfrm rot="16200000">
            <a:off x="5378450" y="2722563"/>
            <a:ext cx="5986463"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pPr>
            <a:r>
              <a:rPr lang="es-ES" smtClean="0">
                <a:solidFill>
                  <a:srgbClr val="FFFFFF"/>
                </a:solidFill>
              </a:rPr>
              <a:t>Actividad 4</a:t>
            </a:r>
          </a:p>
        </p:txBody>
      </p:sp>
      <p:sp>
        <p:nvSpPr>
          <p:cNvPr id="74756" name="Text Placeholder 2"/>
          <p:cNvSpPr>
            <a:spLocks noGrp="1"/>
          </p:cNvSpPr>
          <p:nvPr>
            <p:ph type="body" sz="quarter" idx="14"/>
          </p:nvPr>
        </p:nvSpPr>
        <p:spPr bwMode="auto">
          <a:xfrm>
            <a:off x="628650" y="1379538"/>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Aft>
                <a:spcPts val="600"/>
              </a:spcAft>
              <a:buClrTx/>
              <a:buFont typeface="Arial" charset="0"/>
              <a:buNone/>
            </a:pPr>
            <a:r>
              <a:rPr lang="es-ES" sz="2000" smtClean="0">
                <a:solidFill>
                  <a:srgbClr val="000000"/>
                </a:solidFill>
                <a:latin typeface="Arial" charset="0"/>
                <a:cs typeface="Arial" charset="0"/>
              </a:rPr>
              <a:t>Instrucciones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Dividirse en 2 grupos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Cada grupo designa un líder.</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Utilizando la SG, cada grupo crea 5 preguntas y respuestas para dejar mudo al otro equipo.  Una planilla ubicada en la SG (páginas 36-37)</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Después de 10 minutos, los grupos se turnan para responder las preguntas.</a:t>
            </a:r>
          </a:p>
          <a:p>
            <a:pPr eaLnBrk="1" hangingPunct="1">
              <a:lnSpc>
                <a:spcPct val="100000"/>
              </a:lnSpc>
              <a:spcAft>
                <a:spcPts val="600"/>
              </a:spcAft>
              <a:buFont typeface="Calibri Light" pitchFamily="34" charset="0"/>
              <a:buAutoNum type="arabicPeriod"/>
            </a:pPr>
            <a:r>
              <a:rPr lang="es-ES" sz="2000" smtClean="0">
                <a:solidFill>
                  <a:srgbClr val="000000"/>
                </a:solidFill>
                <a:latin typeface="Arial" charset="0"/>
                <a:cs typeface="Arial" charset="0"/>
              </a:rPr>
              <a:t>Analice las respuestas con la clase</a:t>
            </a:r>
          </a:p>
        </p:txBody>
      </p:sp>
      <p:sp>
        <p:nvSpPr>
          <p:cNvPr id="74757" name="Text Placeholder 4"/>
          <p:cNvSpPr>
            <a:spLocks noGrp="1"/>
          </p:cNvSpPr>
          <p:nvPr>
            <p:ph type="body" sz="quarter" idx="16"/>
          </p:nvPr>
        </p:nvSpPr>
        <p:spPr bwMode="auto">
          <a:xfrm>
            <a:off x="628650" y="615950"/>
            <a:ext cx="6237288"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Dejar mudo al compañero</a:t>
            </a:r>
          </a:p>
        </p:txBody>
      </p:sp>
      <p:sp>
        <p:nvSpPr>
          <p:cNvPr id="7" name="Footer Placeholder 3"/>
          <p:cNvSpPr>
            <a:spLocks noGrp="1"/>
          </p:cNvSpPr>
          <p:nvPr>
            <p:ph type="ftr" sz="quarter" idx="17"/>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B7F26D3C-DDCB-4F42-BD96-59D6C7D90FB7}" type="slidenum">
              <a:rPr lang="es-ES" smtClean="0">
                <a:solidFill>
                  <a:srgbClr val="898989"/>
                </a:solidFill>
                <a:latin typeface="Arial Black" pitchFamily="34" charset="0"/>
              </a:rPr>
              <a:pPr fontAlgn="base">
                <a:spcBef>
                  <a:spcPct val="0"/>
                </a:spcBef>
                <a:spcAft>
                  <a:spcPct val="0"/>
                </a:spcAft>
                <a:buSzPct val="100000"/>
                <a:defRPr/>
              </a:pPr>
              <a:t>5</a:t>
            </a:fld>
            <a:endParaRPr lang="es-ES" smtClean="0">
              <a:solidFill>
                <a:srgbClr val="898989"/>
              </a:solidFill>
              <a:latin typeface="Arial Black" pitchFamily="34" charset="0"/>
            </a:endParaRPr>
          </a:p>
        </p:txBody>
      </p:sp>
      <p:sp>
        <p:nvSpPr>
          <p:cNvPr id="29699" name="Text Placeholder 3"/>
          <p:cNvSpPr>
            <a:spLocks noGrp="1"/>
          </p:cNvSpPr>
          <p:nvPr>
            <p:ph type="body" sz="quarter" idx="14"/>
          </p:nvPr>
        </p:nvSpPr>
        <p:spPr bwMode="auto">
          <a:xfrm>
            <a:off x="628650" y="1376363"/>
            <a:ext cx="6486525" cy="448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s-ES" sz="2000" smtClean="0">
                <a:solidFill>
                  <a:srgbClr val="000000"/>
                </a:solidFill>
                <a:latin typeface="Arial" charset="0"/>
                <a:cs typeface="Arial" charset="0"/>
              </a:rPr>
              <a:t>Revise la Política de salud y seguridad (SG pág. v-vi)</a:t>
            </a:r>
          </a:p>
          <a:p>
            <a:pPr eaLnBrk="1" hangingPunct="1">
              <a:lnSpc>
                <a:spcPct val="100000"/>
              </a:lnSpc>
              <a:spcBef>
                <a:spcPts val="600"/>
              </a:spcBef>
              <a:spcAft>
                <a:spcPts val="600"/>
              </a:spcAft>
            </a:pPr>
            <a:r>
              <a:rPr lang="es-ES" sz="2000" smtClean="0">
                <a:solidFill>
                  <a:srgbClr val="000000"/>
                </a:solidFill>
                <a:latin typeface="Arial" charset="0"/>
                <a:cs typeface="Arial" charset="0"/>
              </a:rPr>
              <a:t>¿Cómo la salud y la seguridad son una prioridad para Freeport-McMoRan? </a:t>
            </a:r>
          </a:p>
        </p:txBody>
      </p:sp>
      <p:sp>
        <p:nvSpPr>
          <p:cNvPr id="29700" name="Text Placeholder 4"/>
          <p:cNvSpPr>
            <a:spLocks noGrp="1"/>
          </p:cNvSpPr>
          <p:nvPr>
            <p:ph type="body" sz="quarter" idx="15"/>
          </p:nvPr>
        </p:nvSpPr>
        <p:spPr bwMode="auto">
          <a:xfrm>
            <a:off x="628650" y="574675"/>
            <a:ext cx="6237288" cy="80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s-ES" smtClean="0"/>
              <a:t>Política de salud y seguridad</a:t>
            </a:r>
          </a:p>
        </p:txBody>
      </p:sp>
      <p:sp>
        <p:nvSpPr>
          <p:cNvPr id="7"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icture Placeholder 7"/>
          <p:cNvSpPr>
            <a:spLocks noGrp="1"/>
          </p:cNvSpPr>
          <p:nvPr>
            <p:ph type="pic" sz="quarter" idx="13"/>
          </p:nvPr>
        </p:nvSpPr>
        <p:spPr bwMode="auto">
          <a:xfrm>
            <a:off x="7304088" y="0"/>
            <a:ext cx="1862137" cy="6858000"/>
          </a:xfrm>
          <a:extLst>
            <a:ext uri="{91240B29-F687-4F45-9708-019B960494DF}">
              <a14:hiddenLine xmlns:a14="http://schemas.microsoft.com/office/drawing/2010/main" w="9525">
                <a:solidFill>
                  <a:srgbClr val="000000"/>
                </a:solidFill>
                <a:miter lim="800000"/>
                <a:headEnd/>
                <a:tailEnd/>
              </a14:hiddenLine>
            </a:ext>
          </a:extLst>
        </p:spPr>
      </p:sp>
      <p:sp>
        <p:nvSpPr>
          <p:cNvPr id="75779" name="Text Placeholder 9"/>
          <p:cNvSpPr>
            <a:spLocks noGrp="1"/>
          </p:cNvSpPr>
          <p:nvPr>
            <p:ph type="body" sz="quarter" idx="15"/>
          </p:nvPr>
        </p:nvSpPr>
        <p:spPr bwMode="auto">
          <a:xfrm rot="16200000">
            <a:off x="5233194" y="2794794"/>
            <a:ext cx="6002337"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n-US" smtClean="0"/>
              <a:t>Conclusión</a:t>
            </a:r>
          </a:p>
        </p:txBody>
      </p:sp>
      <p:pic>
        <p:nvPicPr>
          <p:cNvPr id="75780"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64" r="13164"/>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2"/>
          <p:cNvSpPr>
            <a:spLocks noGrp="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BB679BB-D3CC-4B18-B944-79E0B011F38D}" type="slidenum">
              <a:rPr lang="en-US" smtClean="0">
                <a:solidFill>
                  <a:srgbClr val="898989"/>
                </a:solidFill>
                <a:latin typeface="Arial Black" pitchFamily="34" charset="0"/>
              </a:rPr>
              <a:pPr fontAlgn="base">
                <a:spcBef>
                  <a:spcPct val="0"/>
                </a:spcBef>
                <a:spcAft>
                  <a:spcPct val="0"/>
                </a:spcAft>
                <a:buSzPct val="100000"/>
                <a:defRPr/>
              </a:pPr>
              <a:t>51</a:t>
            </a:fld>
            <a:endParaRPr lang="en-US" smtClean="0">
              <a:solidFill>
                <a:srgbClr val="898989"/>
              </a:solidFill>
              <a:latin typeface="Arial Black" pitchFamily="34" charset="0"/>
            </a:endParaRPr>
          </a:p>
        </p:txBody>
      </p:sp>
      <p:sp>
        <p:nvSpPr>
          <p:cNvPr id="76803" name="Text Placeholder 5"/>
          <p:cNvSpPr>
            <a:spLocks noGrp="1"/>
          </p:cNvSpPr>
          <p:nvPr>
            <p:ph type="body" sz="quarter" idx="14"/>
          </p:nvPr>
        </p:nvSpPr>
        <p:spPr bwMode="auto">
          <a:xfrm>
            <a:off x="628650" y="1379538"/>
            <a:ext cx="62372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n-US" smtClean="0">
                <a:solidFill>
                  <a:srgbClr val="000000"/>
                </a:solidFill>
                <a:latin typeface="Arial" charset="0"/>
                <a:cs typeface="Arial" charset="0"/>
              </a:rPr>
              <a:t>¿Cuáles son algunos conceptos clave de cada módulo?</a:t>
            </a:r>
          </a:p>
          <a:p>
            <a:pPr lvl="1" eaLnBrk="1" hangingPunct="1">
              <a:lnSpc>
                <a:spcPct val="100000"/>
              </a:lnSpc>
              <a:spcBef>
                <a:spcPts val="600"/>
              </a:spcBef>
              <a:spcAft>
                <a:spcPts val="600"/>
              </a:spcAft>
            </a:pPr>
            <a:r>
              <a:rPr lang="en-US" smtClean="0">
                <a:solidFill>
                  <a:srgbClr val="000000"/>
                </a:solidFill>
                <a:latin typeface="Arial" charset="0"/>
                <a:cs typeface="Arial" charset="0"/>
              </a:rPr>
              <a:t>Módulo 1: Advertencias y etiquetado </a:t>
            </a:r>
          </a:p>
          <a:p>
            <a:pPr lvl="1" eaLnBrk="1" hangingPunct="1">
              <a:lnSpc>
                <a:spcPct val="100000"/>
              </a:lnSpc>
              <a:spcBef>
                <a:spcPts val="600"/>
              </a:spcBef>
              <a:spcAft>
                <a:spcPts val="600"/>
              </a:spcAft>
            </a:pPr>
            <a:r>
              <a:rPr lang="en-US" smtClean="0">
                <a:solidFill>
                  <a:srgbClr val="000000"/>
                </a:solidFill>
                <a:latin typeface="Arial" charset="0"/>
                <a:cs typeface="Arial" charset="0"/>
              </a:rPr>
              <a:t>Módulo 2: Barricadas</a:t>
            </a:r>
          </a:p>
          <a:p>
            <a:pPr lvl="1" eaLnBrk="1" hangingPunct="1">
              <a:lnSpc>
                <a:spcPct val="100000"/>
              </a:lnSpc>
              <a:spcBef>
                <a:spcPts val="600"/>
              </a:spcBef>
              <a:spcAft>
                <a:spcPts val="600"/>
              </a:spcAft>
            </a:pPr>
            <a:r>
              <a:rPr lang="en-US" smtClean="0">
                <a:solidFill>
                  <a:srgbClr val="000000"/>
                </a:solidFill>
                <a:latin typeface="Arial" charset="0"/>
                <a:cs typeface="Arial" charset="0"/>
              </a:rPr>
              <a:t>Módulo 3: Aplicación</a:t>
            </a:r>
          </a:p>
          <a:p>
            <a:pPr eaLnBrk="1" hangingPunct="1">
              <a:lnSpc>
                <a:spcPct val="100000"/>
              </a:lnSpc>
              <a:spcBef>
                <a:spcPts val="600"/>
              </a:spcBef>
              <a:spcAft>
                <a:spcPts val="600"/>
              </a:spcAft>
            </a:pPr>
            <a:r>
              <a:rPr lang="en-US" smtClean="0">
                <a:solidFill>
                  <a:srgbClr val="000000"/>
                </a:solidFill>
                <a:latin typeface="Arial" charset="0"/>
                <a:cs typeface="Arial" charset="0"/>
              </a:rPr>
              <a:t>¿Hay preguntas, comentarios o inquietudes adicionales?</a:t>
            </a:r>
          </a:p>
        </p:txBody>
      </p:sp>
      <p:sp>
        <p:nvSpPr>
          <p:cNvPr id="76804" name="Text Placeholder 6"/>
          <p:cNvSpPr>
            <a:spLocks noGrp="1"/>
          </p:cNvSpPr>
          <p:nvPr>
            <p:ph type="body" sz="quarter" idx="15"/>
          </p:nvPr>
        </p:nvSpPr>
        <p:spPr bwMode="auto">
          <a:xfrm>
            <a:off x="628650" y="615950"/>
            <a:ext cx="6237288"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Informe</a:t>
            </a:r>
          </a:p>
        </p:txBody>
      </p:sp>
      <p:sp>
        <p:nvSpPr>
          <p:cNvPr id="8"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2524CD7F-C0B0-423E-BF27-D4E207F2949E}" type="slidenum">
              <a:rPr lang="en-US" smtClean="0">
                <a:solidFill>
                  <a:srgbClr val="898989"/>
                </a:solidFill>
                <a:latin typeface="Arial Black" pitchFamily="34" charset="0"/>
              </a:rPr>
              <a:pPr fontAlgn="base">
                <a:spcBef>
                  <a:spcPct val="0"/>
                </a:spcBef>
                <a:spcAft>
                  <a:spcPct val="0"/>
                </a:spcAft>
                <a:buSzPct val="100000"/>
                <a:defRPr/>
              </a:pPr>
              <a:t>52</a:t>
            </a:fld>
            <a:endParaRPr lang="en-US" smtClean="0">
              <a:solidFill>
                <a:srgbClr val="898989"/>
              </a:solidFill>
              <a:latin typeface="Arial Black" pitchFamily="34" charset="0"/>
            </a:endParaRPr>
          </a:p>
        </p:txBody>
      </p:sp>
      <p:sp>
        <p:nvSpPr>
          <p:cNvPr id="77827" name="Text Placeholder 3"/>
          <p:cNvSpPr>
            <a:spLocks noGrp="1"/>
          </p:cNvSpPr>
          <p:nvPr>
            <p:ph type="body" sz="quarter" idx="14"/>
          </p:nvPr>
        </p:nvSpPr>
        <p:spPr bwMode="auto">
          <a:xfrm>
            <a:off x="628650" y="1374775"/>
            <a:ext cx="6694488"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1013"/>
              </a:spcBef>
              <a:buClrTx/>
              <a:buFont typeface="Arial" charset="0"/>
              <a:buNone/>
            </a:pPr>
            <a:r>
              <a:rPr lang="en-US" smtClean="0">
                <a:solidFill>
                  <a:srgbClr val="000000"/>
                </a:solidFill>
                <a:latin typeface="Arial" charset="0"/>
                <a:cs typeface="Arial" charset="0"/>
              </a:rPr>
              <a:t>Instrucciones</a:t>
            </a:r>
          </a:p>
          <a:p>
            <a:pPr marL="0" indent="0" eaLnBrk="1" hangingPunct="1">
              <a:spcBef>
                <a:spcPts val="1013"/>
              </a:spcBef>
              <a:buFont typeface="Calibri Light" pitchFamily="34" charset="0"/>
              <a:buAutoNum type="arabicPeriod"/>
            </a:pPr>
            <a:r>
              <a:rPr lang="en-US" smtClean="0">
                <a:solidFill>
                  <a:srgbClr val="000000"/>
                </a:solidFill>
                <a:latin typeface="Arial" charset="0"/>
                <a:cs typeface="Arial" charset="0"/>
              </a:rPr>
              <a:t>Complete la evaluación.</a:t>
            </a:r>
          </a:p>
          <a:p>
            <a:pPr marL="0" indent="0" eaLnBrk="1" hangingPunct="1">
              <a:spcBef>
                <a:spcPts val="1013"/>
              </a:spcBef>
              <a:buFont typeface="Calibri Light" pitchFamily="34" charset="0"/>
              <a:buAutoNum type="arabicPeriod"/>
            </a:pPr>
            <a:r>
              <a:rPr lang="en-US" smtClean="0">
                <a:solidFill>
                  <a:srgbClr val="000000"/>
                </a:solidFill>
                <a:latin typeface="Arial" charset="0"/>
                <a:cs typeface="Arial" charset="0"/>
              </a:rPr>
              <a:t>Entregue la evaluación completa al facilitador.</a:t>
            </a:r>
          </a:p>
          <a:p>
            <a:pPr marL="0" indent="0" eaLnBrk="1" hangingPunct="1">
              <a:spcBef>
                <a:spcPts val="1013"/>
              </a:spcBef>
              <a:buFont typeface="Calibri Light" pitchFamily="34" charset="0"/>
              <a:buAutoNum type="arabicPeriod"/>
            </a:pPr>
            <a:r>
              <a:rPr lang="en-US" smtClean="0">
                <a:solidFill>
                  <a:srgbClr val="000000"/>
                </a:solidFill>
                <a:latin typeface="Arial" charset="0"/>
                <a:cs typeface="Arial" charset="0"/>
              </a:rPr>
              <a:t>El facilitador la califica.</a:t>
            </a:r>
          </a:p>
        </p:txBody>
      </p:sp>
      <p:sp>
        <p:nvSpPr>
          <p:cNvPr id="77828" name="Text Placeholder 4"/>
          <p:cNvSpPr>
            <a:spLocks noGrp="1"/>
          </p:cNvSpPr>
          <p:nvPr>
            <p:ph type="body" sz="quarter" idx="15"/>
          </p:nvPr>
        </p:nvSpPr>
        <p:spPr bwMode="auto">
          <a:xfrm>
            <a:off x="628650" y="615950"/>
            <a:ext cx="6237288"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013"/>
              </a:spcBef>
              <a:buClrTx/>
              <a:buFont typeface="Arial" charset="0"/>
              <a:buNone/>
            </a:pPr>
            <a:r>
              <a:rPr lang="en-US" smtClean="0"/>
              <a:t>Evaluación de conocimiento</a:t>
            </a:r>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8000" dirty="0">
                <a:solidFill>
                  <a:prstClr val="white"/>
                </a:solidFill>
                <a:latin typeface="Arial" panose="020B0604020202020204" pitchFamily="34" charset="0"/>
                <a:cs typeface="Arial" panose="020B0604020202020204" pitchFamily="34" charset="0"/>
              </a:rPr>
              <a:t>  </a:t>
            </a:r>
            <a:endParaRPr lang="en-US" sz="6000" dirty="0">
              <a:solidFill>
                <a:prstClr val="white"/>
              </a:solidFill>
              <a:latin typeface="Arial Black" panose="020B0A04020102020204" pitchFamily="34" charset="0"/>
              <a:cs typeface="Arial" panose="020B0604020202020204" pitchFamily="34" charset="0"/>
            </a:endParaRPr>
          </a:p>
        </p:txBody>
      </p:sp>
      <p:sp>
        <p:nvSpPr>
          <p:cNvPr id="7"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n-US" smtClean="0">
                <a:solidFill>
                  <a:srgbClr val="898989"/>
                </a:solidFill>
                <a:latin typeface="Arial Black" pitchFamily="34" charset="0"/>
              </a:rPr>
              <a:t>ADVERTENCIAS Y BARRICADAS – SFT FCX1020C</a:t>
            </a:r>
          </a:p>
        </p:txBody>
      </p:sp>
      <p:sp>
        <p:nvSpPr>
          <p:cNvPr id="77831" name="Text Placeholder 3"/>
          <p:cNvSpPr txBox="1">
            <a:spLocks/>
          </p:cNvSpPr>
          <p:nvPr/>
        </p:nvSpPr>
        <p:spPr bwMode="auto">
          <a:xfrm rot="-5400000">
            <a:off x="5282406" y="2728119"/>
            <a:ext cx="59864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SzPct val="100000"/>
            </a:pPr>
            <a:r>
              <a:rPr lang="en-US" sz="6000">
                <a:solidFill>
                  <a:srgbClr val="FFFFFF"/>
                </a:solidFill>
                <a:latin typeface="Arial Black" pitchFamily="34" charset="0"/>
              </a:rPr>
              <a:t>Evaluación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6"/>
          <p:cNvSpPr txBox="1">
            <a:spLocks noChangeArrowheads="1"/>
          </p:cNvSpPr>
          <p:nvPr/>
        </p:nvSpPr>
        <p:spPr bwMode="auto">
          <a:xfrm>
            <a:off x="628649" y="1393825"/>
            <a:ext cx="7112219"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SzPct val="100000"/>
            </a:pPr>
            <a:r>
              <a:rPr lang="es-ES" sz="2000" b="1" dirty="0">
                <a:solidFill>
                  <a:srgbClr val="000000"/>
                </a:solidFill>
              </a:rPr>
              <a:t>Módulo 1:  Advertencias y etiquetado</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Explicar el objetivo de colocar advertencias y etiquetas</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Analizar una hipótesis y seleccione la advertencia apropiada</a:t>
            </a:r>
          </a:p>
          <a:p>
            <a:pPr eaLnBrk="1" hangingPunct="1">
              <a:spcBef>
                <a:spcPts val="600"/>
              </a:spcBef>
              <a:spcAft>
                <a:spcPts val="600"/>
              </a:spcAft>
              <a:buSzPct val="100000"/>
            </a:pPr>
            <a:r>
              <a:rPr lang="es-ES" sz="2000" b="1" dirty="0">
                <a:solidFill>
                  <a:srgbClr val="000000"/>
                </a:solidFill>
              </a:rPr>
              <a:t>Módulo 2:  Barricadas</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Explicar el objetivo de colocar barricadas</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Analizar una hipótesis y seleccione la barricada apropiada.</a:t>
            </a:r>
          </a:p>
        </p:txBody>
      </p:sp>
      <p:sp>
        <p:nvSpPr>
          <p:cNvPr id="30723" name="Title 1"/>
          <p:cNvSpPr txBox="1">
            <a:spLocks/>
          </p:cNvSpPr>
          <p:nvPr/>
        </p:nvSpPr>
        <p:spPr bwMode="auto">
          <a:xfrm>
            <a:off x="628650" y="400050"/>
            <a:ext cx="87566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buSzPct val="100000"/>
            </a:pPr>
            <a:r>
              <a:rPr lang="es-ES" sz="3000">
                <a:solidFill>
                  <a:srgbClr val="00B0F0"/>
                </a:solidFill>
                <a:latin typeface="Arial Black" pitchFamily="34" charset="0"/>
              </a:rPr>
              <a:t>Objetivos de aprendizaje</a:t>
            </a:r>
          </a:p>
        </p:txBody>
      </p:sp>
      <p:cxnSp>
        <p:nvCxnSpPr>
          <p:cNvPr id="11" name="Straight Connector 10"/>
          <p:cNvCxnSpPr/>
          <p:nvPr/>
        </p:nvCxnSpPr>
        <p:spPr>
          <a:xfrm>
            <a:off x="0" y="1101725"/>
            <a:ext cx="6834188" cy="0"/>
          </a:xfrm>
          <a:prstGeom prst="line">
            <a:avLst/>
          </a:prstGeom>
        </p:spPr>
        <p:style>
          <a:lnRef idx="3">
            <a:schemeClr val="dk1"/>
          </a:lnRef>
          <a:fillRef idx="0">
            <a:schemeClr val="dk1"/>
          </a:fillRef>
          <a:effectRef idx="2">
            <a:schemeClr val="dk1"/>
          </a:effectRef>
          <a:fontRef idx="minor">
            <a:schemeClr val="tx1"/>
          </a:fontRef>
        </p:style>
      </p:cxnSp>
      <p:pic>
        <p:nvPicPr>
          <p:cNvPr id="3072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2"/>
          <p:cNvSpPr>
            <a:spLocks noGrp="1"/>
          </p:cNvSpPr>
          <p:nvPr>
            <p:ph type="sldNum" sz="quarter" idx="12"/>
          </p:nvPr>
        </p:nvSpPr>
        <p:spPr>
          <a:xfrm>
            <a:off x="6865938" y="6157913"/>
            <a:ext cx="2278062"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buSzPct val="100000"/>
              <a:defRPr/>
            </a:pPr>
            <a:r>
              <a:rPr lang="es-ES" sz="700" smtClean="0">
                <a:solidFill>
                  <a:srgbClr val="898989"/>
                </a:solidFill>
                <a:latin typeface="Arial Black" pitchFamily="34" charset="0"/>
              </a:rPr>
              <a:t>6</a:t>
            </a:r>
          </a:p>
        </p:txBody>
      </p:sp>
      <p:sp>
        <p:nvSpPr>
          <p:cNvPr id="10" name="Footer Placeholder 3"/>
          <p:cNvSpPr>
            <a:spLocks noGrp="1"/>
          </p:cNvSpPr>
          <p:nvPr>
            <p:ph type="ftr" sz="quarter" idx="11"/>
          </p:nvPr>
        </p:nvSpPr>
        <p:spPr>
          <a:xfrm>
            <a:off x="628650" y="6189663"/>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l" fontAlgn="base">
              <a:spcBef>
                <a:spcPct val="0"/>
              </a:spcBef>
              <a:spcAft>
                <a:spcPct val="0"/>
              </a:spcAft>
              <a:buSzPct val="100000"/>
              <a:defRPr/>
            </a:pPr>
            <a:r>
              <a:rPr lang="es-ES" sz="700"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6"/>
          <p:cNvSpPr txBox="1">
            <a:spLocks noChangeArrowheads="1"/>
          </p:cNvSpPr>
          <p:nvPr/>
        </p:nvSpPr>
        <p:spPr bwMode="auto">
          <a:xfrm>
            <a:off x="628649" y="1393825"/>
            <a:ext cx="692303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SzPct val="100000"/>
            </a:pPr>
            <a:r>
              <a:rPr lang="es-ES" sz="2000" b="1" dirty="0">
                <a:solidFill>
                  <a:srgbClr val="000000"/>
                </a:solidFill>
              </a:rPr>
              <a:t>Módulo 3:  Aplicación de advertencias y barricadas</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Resumir el rol del encargado y observador/guardia de seguridad</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Explicar el proceso de instalar, mantener y retirar el control</a:t>
            </a:r>
          </a:p>
        </p:txBody>
      </p:sp>
      <p:sp>
        <p:nvSpPr>
          <p:cNvPr id="31747" name="Slide Number Placeholder 1"/>
          <p:cNvSpPr>
            <a:spLocks noGrp="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A03CA4FA-1004-4618-A5C4-B897976616D7}" type="slidenum">
              <a:rPr lang="es-ES" smtClean="0">
                <a:solidFill>
                  <a:srgbClr val="898989"/>
                </a:solidFill>
                <a:latin typeface="Arial Black" pitchFamily="34" charset="0"/>
              </a:rPr>
              <a:pPr fontAlgn="base">
                <a:spcBef>
                  <a:spcPct val="0"/>
                </a:spcBef>
                <a:spcAft>
                  <a:spcPct val="0"/>
                </a:spcAft>
                <a:buSzPct val="100000"/>
                <a:defRPr/>
              </a:pPr>
              <a:t>7</a:t>
            </a:fld>
            <a:endParaRPr lang="es-ES" smtClean="0">
              <a:solidFill>
                <a:srgbClr val="898989"/>
              </a:solidFill>
              <a:latin typeface="Arial Black" pitchFamily="34" charset="0"/>
            </a:endParaRPr>
          </a:p>
        </p:txBody>
      </p:sp>
      <p:sp>
        <p:nvSpPr>
          <p:cNvPr id="31748" name="Title 1"/>
          <p:cNvSpPr txBox="1">
            <a:spLocks/>
          </p:cNvSpPr>
          <p:nvPr/>
        </p:nvSpPr>
        <p:spPr bwMode="auto">
          <a:xfrm>
            <a:off x="628650" y="400050"/>
            <a:ext cx="87566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buSzPct val="100000"/>
            </a:pPr>
            <a:r>
              <a:rPr lang="es-ES" sz="3000">
                <a:solidFill>
                  <a:srgbClr val="00B0F0"/>
                </a:solidFill>
                <a:latin typeface="Arial Black" pitchFamily="34" charset="0"/>
              </a:rPr>
              <a:t>Objetivos de aprendizaje</a:t>
            </a:r>
          </a:p>
        </p:txBody>
      </p:sp>
      <p:pic>
        <p:nvPicPr>
          <p:cNvPr id="3174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6"/>
          <p:cNvSpPr txBox="1">
            <a:spLocks noChangeArrowheads="1"/>
          </p:cNvSpPr>
          <p:nvPr/>
        </p:nvSpPr>
        <p:spPr bwMode="auto">
          <a:xfrm>
            <a:off x="628650" y="1393825"/>
            <a:ext cx="70176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Clr>
                <a:srgbClr val="00B0F0"/>
              </a:buClr>
              <a:buFont typeface="Wingdings" pitchFamily="2" charset="2"/>
              <a:buChar char="§"/>
            </a:pPr>
            <a:r>
              <a:rPr lang="es-ES" sz="2000" dirty="0">
                <a:solidFill>
                  <a:srgbClr val="000000"/>
                </a:solidFill>
              </a:rPr>
              <a:t>Los exámenes del lugar de trabajo se realizan para identificar peligros en el área de trabajo.</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La colocación de advertencias, etiquetas y barricadas son todos métodos para controlar peligros. </a:t>
            </a:r>
          </a:p>
          <a:p>
            <a:pPr eaLnBrk="1" hangingPunct="1">
              <a:spcBef>
                <a:spcPts val="600"/>
              </a:spcBef>
              <a:spcAft>
                <a:spcPts val="600"/>
              </a:spcAft>
              <a:buClr>
                <a:srgbClr val="00B0F0"/>
              </a:buClr>
              <a:buFont typeface="Wingdings" pitchFamily="2" charset="2"/>
              <a:buChar char="§"/>
            </a:pPr>
            <a:r>
              <a:rPr lang="es-ES" sz="2000" dirty="0">
                <a:solidFill>
                  <a:srgbClr val="000000"/>
                </a:solidFill>
              </a:rPr>
              <a:t>Al restringir el acceso al peligro, se pueden evitar los incidentes.</a:t>
            </a:r>
          </a:p>
        </p:txBody>
      </p:sp>
      <p:sp>
        <p:nvSpPr>
          <p:cNvPr id="32771" name="Slide Number Placeholder 1"/>
          <p:cNvSpPr>
            <a:spLocks noGrp="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fld id="{17FA4B03-C1B3-4373-846D-7073F3889D2F}" type="slidenum">
              <a:rPr lang="es-ES" smtClean="0">
                <a:solidFill>
                  <a:srgbClr val="898989"/>
                </a:solidFill>
                <a:latin typeface="Arial Black" pitchFamily="34" charset="0"/>
              </a:rPr>
              <a:pPr fontAlgn="base">
                <a:spcBef>
                  <a:spcPct val="0"/>
                </a:spcBef>
                <a:spcAft>
                  <a:spcPct val="0"/>
                </a:spcAft>
                <a:buSzPct val="100000"/>
                <a:defRPr/>
              </a:pPr>
              <a:t>8</a:t>
            </a:fld>
            <a:endParaRPr lang="es-ES" smtClean="0">
              <a:solidFill>
                <a:srgbClr val="898989"/>
              </a:solidFill>
              <a:latin typeface="Arial Black" pitchFamily="34" charset="0"/>
            </a:endParaRPr>
          </a:p>
        </p:txBody>
      </p:sp>
      <p:sp>
        <p:nvSpPr>
          <p:cNvPr id="32772" name="Title 1"/>
          <p:cNvSpPr txBox="1">
            <a:spLocks/>
          </p:cNvSpPr>
          <p:nvPr/>
        </p:nvSpPr>
        <p:spPr bwMode="auto">
          <a:xfrm>
            <a:off x="628650" y="400050"/>
            <a:ext cx="87566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buSzPct val="100000"/>
            </a:pPr>
            <a:r>
              <a:rPr lang="es-ES" sz="3000">
                <a:solidFill>
                  <a:srgbClr val="00B0F0"/>
                </a:solidFill>
                <a:latin typeface="Arial Black" pitchFamily="34" charset="0"/>
              </a:rPr>
              <a:t>Introducción del curso</a:t>
            </a:r>
          </a:p>
        </p:txBody>
      </p:sp>
      <p:pic>
        <p:nvPicPr>
          <p:cNvPr id="3277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690563"/>
            <a:ext cx="1504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6"/>
          </p:nvPr>
        </p:nvSpPr>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Arial Black" pitchFamily="34" charset="0"/>
              </a:rPr>
              <a:t>ADVERTENCIAS Y BARRICADAS – SFT FCX1020C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icture Placeholder 7"/>
          <p:cNvSpPr>
            <a:spLocks noGrp="1"/>
          </p:cNvSpPr>
          <p:nvPr>
            <p:ph type="pic" sz="quarter" idx="13"/>
          </p:nvPr>
        </p:nvSpPr>
        <p:spPr bwMode="auto">
          <a:xfrm>
            <a:off x="7304088" y="0"/>
            <a:ext cx="1862137" cy="6858000"/>
          </a:xfrm>
          <a:extLst>
            <a:ext uri="{91240B29-F687-4F45-9708-019B960494DF}">
              <a14:hiddenLine xmlns:a14="http://schemas.microsoft.com/office/drawing/2010/main" w="9525">
                <a:solidFill>
                  <a:srgbClr val="000000"/>
                </a:solidFill>
                <a:miter lim="800000"/>
                <a:headEnd/>
                <a:tailEnd/>
              </a14:hiddenLine>
            </a:ext>
          </a:extLst>
        </p:spPr>
      </p:sp>
      <p:sp>
        <p:nvSpPr>
          <p:cNvPr id="33795" name="Text Placeholder 9"/>
          <p:cNvSpPr>
            <a:spLocks noGrp="1"/>
          </p:cNvSpPr>
          <p:nvPr>
            <p:ph type="body" sz="quarter" idx="15"/>
          </p:nvPr>
        </p:nvSpPr>
        <p:spPr bwMode="auto">
          <a:xfrm rot="16200000">
            <a:off x="5437187" y="2568576"/>
            <a:ext cx="6081713" cy="133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spcBef>
                <a:spcPts val="600"/>
              </a:spcBef>
              <a:spcAft>
                <a:spcPts val="600"/>
              </a:spcAft>
            </a:pPr>
            <a:r>
              <a:rPr lang="es-ES" smtClean="0"/>
              <a:t>Módulo 1: Advertencias y etiquetado</a:t>
            </a:r>
          </a:p>
        </p:txBody>
      </p:sp>
      <p:sp>
        <p:nvSpPr>
          <p:cNvPr id="4" name="Footer Placeholder 3"/>
          <p:cNvSpPr>
            <a:spLocks noGrp="1"/>
          </p:cNvSpPr>
          <p:nvPr>
            <p:ph type="ftr" sz="quarter" idx="4294967295"/>
          </p:nvPr>
        </p:nvSpPr>
        <p:spPr>
          <a:xfrm>
            <a:off x="0" y="6181725"/>
            <a:ext cx="5486400" cy="365125"/>
          </a:xfrm>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100000"/>
              <a:defRPr/>
            </a:pPr>
            <a:r>
              <a:rPr lang="es-ES" smtClean="0">
                <a:solidFill>
                  <a:srgbClr val="898989"/>
                </a:solidFill>
                <a:latin typeface="Calibri" pitchFamily="34" charset="0"/>
              </a:rPr>
              <a:t>TÍTULO DEL CURSO, CÓDIGO DEL CURSO</a:t>
            </a:r>
          </a:p>
        </p:txBody>
      </p:sp>
      <p:pic>
        <p:nvPicPr>
          <p:cNvPr id="33797"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71" r="13171"/>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07997-8241-496c-997e-277352d2442c">
      <Value>34</Value>
      <Value>55</Value>
      <Value>44</Value>
      <Value>1</Value>
      <Value>35</Value>
    </TaxCatchAll>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4.xml><?xml version="1.0" encoding="utf-8"?>
<?mso-contentType ?>
<SharedContentType xmlns="Microsoft.SharePoint.Taxonomy.ContentTypeSync" SourceId="b7e16863-b940-4291-96f8-ad8461baff96" ContentTypeId="0x01010046829DE55437B147B48D1766376E3D6B" PreviousValue="false"/>
</file>

<file path=customXml/itemProps1.xml><?xml version="1.0" encoding="utf-8"?>
<ds:datastoreItem xmlns:ds="http://schemas.openxmlformats.org/officeDocument/2006/customXml" ds:itemID="{1B0B4AD1-02F1-45D0-BD39-00F5F2F024BA}"/>
</file>

<file path=customXml/itemProps2.xml><?xml version="1.0" encoding="utf-8"?>
<ds:datastoreItem xmlns:ds="http://schemas.openxmlformats.org/officeDocument/2006/customXml" ds:itemID="{8FA97365-48CF-4BD1-ACCA-6C62EDD72CD8}"/>
</file>

<file path=customXml/itemProps3.xml><?xml version="1.0" encoding="utf-8"?>
<ds:datastoreItem xmlns:ds="http://schemas.openxmlformats.org/officeDocument/2006/customXml" ds:itemID="{FAA68BE8-842E-427C-808C-74A74B06A764}"/>
</file>

<file path=customXml/itemProps4.xml><?xml version="1.0" encoding="utf-8"?>
<ds:datastoreItem xmlns:ds="http://schemas.openxmlformats.org/officeDocument/2006/customXml" ds:itemID="{40D4A436-6E03-4CB4-AC27-EA3B0384DFB4}"/>
</file>

<file path=docProps/app.xml><?xml version="1.0" encoding="utf-8"?>
<Properties xmlns="http://schemas.openxmlformats.org/officeDocument/2006/extended-properties" xmlns:vt="http://schemas.openxmlformats.org/officeDocument/2006/docPropsVTypes">
  <Template>Office Theme</Template>
  <TotalTime>13770</TotalTime>
  <Words>3413</Words>
  <Application>Microsoft Office PowerPoint</Application>
  <PresentationFormat>Presentación en pantalla (4:3)</PresentationFormat>
  <Paragraphs>818</Paragraphs>
  <Slides>52</Slides>
  <Notes>51</Notes>
  <HiddenSlides>0</HiddenSlides>
  <MMClips>0</MMClips>
  <ScaleCrop>false</ScaleCrop>
  <HeadingPairs>
    <vt:vector size="4" baseType="variant">
      <vt:variant>
        <vt:lpstr>Tema</vt:lpstr>
      </vt:variant>
      <vt:variant>
        <vt:i4>4</vt:i4>
      </vt:variant>
      <vt:variant>
        <vt:lpstr>Títulos de diapositiva</vt:lpstr>
      </vt:variant>
      <vt:variant>
        <vt:i4>52</vt:i4>
      </vt:variant>
    </vt:vector>
  </HeadingPairs>
  <TitlesOfParts>
    <vt:vector size="56" baseType="lpstr">
      <vt:lpstr>Office Theme</vt:lpstr>
      <vt:lpstr>1_Custom Design</vt:lpstr>
      <vt:lpstr>Custom Design</vt:lpstr>
      <vt:lpstr>2_Custom Design</vt:lpstr>
      <vt:lpstr>SFT FCX1020C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FreePort-McMoRan Copper &amp; Gold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Flagging and Barricading PPT</dc:title>
  <dc:creator>Johnson, Angela</dc:creator>
  <cp:lastModifiedBy>Usuario</cp:lastModifiedBy>
  <cp:revision>209</cp:revision>
  <dcterms:created xsi:type="dcterms:W3CDTF">2015-06-25T19:39:11Z</dcterms:created>
  <dcterms:modified xsi:type="dcterms:W3CDTF">2016-12-01T20:22:39Z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y fmtid="{D5CDD505-2E9C-101B-9397-08002B2CF9AE}" pid="3" name="FM Doc Type">
    <vt:lpwstr>1;#Training|68c97745-b3e4-45d8-99e5-d482d00e3af0</vt:lpwstr>
  </property>
  <property fmtid="{D5CDD505-2E9C-101B-9397-08002B2CF9AE}" pid="4" name="FM Retention Category">
    <vt:lpwstr>34;#Non-Record|2fb12692-2fbc-4218-b317-5b3c330affda</vt:lpwstr>
  </property>
  <property fmtid="{D5CDD505-2E9C-101B-9397-08002B2CF9AE}" pid="5" name="FM Ent Taxonomy">
    <vt:lpwstr>35;#Mining|bfe0addb-9ed0-46c0-a2c3-ddf4aa4997cc</vt:lpwstr>
  </property>
  <property fmtid="{D5CDD505-2E9C-101B-9397-08002B2CF9AE}" pid="6" name="Course Group">
    <vt:lpwstr>55;#Safety|7493f174-3823-44b5-a64f-6d7769779f59</vt:lpwstr>
  </property>
  <property fmtid="{D5CDD505-2E9C-101B-9397-08002B2CF9AE}" pid="7" name="Order">
    <vt:r8>290500</vt:r8>
  </property>
  <property fmtid="{D5CDD505-2E9C-101B-9397-08002B2CF9AE}" pid="8" name="Document Type">
    <vt:lpwstr>44;#Facilitator Presentation|301d71f6-f435-4af7-9fd0-d5282897076a</vt:lpwstr>
  </property>
  <property fmtid="{D5CDD505-2E9C-101B-9397-08002B2CF9AE}" pid="9" name="_docset_NoMedatataSyncRequired">
    <vt:lpwstr>False</vt:lpwstr>
  </property>
  <property fmtid="{D5CDD505-2E9C-101B-9397-08002B2CF9AE}" pid="10" name="_ip_UnifiedCompliancePolicyProperties">
    <vt:lpwstr>{"__type":"ComplianceItemProperties:#Microsoft.Office.CompliancePolicy.ComplianceData","LastPolicyEvaluatedTimeUtc":"\/Date(1537268781494)\/","Rules":{},"UniqueId":"3f164d99-f298-459f-ace8-8b3ac750855e"}</vt:lpwstr>
  </property>
  <property fmtid="{D5CDD505-2E9C-101B-9397-08002B2CF9AE}" pid="11" name="isArchive">
    <vt:bool>false</vt:bool>
  </property>
  <property fmtid="{D5CDD505-2E9C-101B-9397-08002B2CF9AE}" pid="12" name="o79fb0eb13274969baa8945b2a62dcda">
    <vt:lpwstr>Non-Record|2fb12692-2fbc-4218-b317-5b3c330affda</vt:lpwstr>
  </property>
  <property fmtid="{D5CDD505-2E9C-101B-9397-08002B2CF9AE}" pid="13" name="FM Ent TaxonomyTaxHTField0">
    <vt:lpwstr>Mining|bfe0addb-9ed0-46c0-a2c3-ddf4aa4997cc</vt:lpwstr>
  </property>
  <property fmtid="{D5CDD505-2E9C-101B-9397-08002B2CF9AE}" pid="14" name="le4b7b4580bd46459214883069e3a18d">
    <vt:lpwstr>Safety|7493f174-3823-44b5-a64f-6d7769779f59</vt:lpwstr>
  </property>
  <property fmtid="{D5CDD505-2E9C-101B-9397-08002B2CF9AE}" pid="15" name="xd_Signature">
    <vt:bool>false</vt:bool>
  </property>
  <property fmtid="{D5CDD505-2E9C-101B-9397-08002B2CF9AE}" pid="16" name="xd_ProgID">
    <vt:lpwstr/>
  </property>
  <property fmtid="{D5CDD505-2E9C-101B-9397-08002B2CF9AE}" pid="17" name="Course Code">
    <vt:lpwstr>SFT FCX1020C</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FM Doc TypeTaxHTField0">
    <vt:lpwstr>Training|68c97745-b3e4-45d8-99e5-d482d00e3af0</vt:lpwstr>
  </property>
  <property fmtid="{D5CDD505-2E9C-101B-9397-08002B2CF9AE}" pid="23" name="FM LOC">
    <vt:lpwstr>Mine Training Institute</vt:lpwstr>
  </property>
  <property fmtid="{D5CDD505-2E9C-101B-9397-08002B2CF9AE}" pid="24" name="FM DPT">
    <vt:lpwstr>FM Americas</vt:lpwstr>
  </property>
  <property fmtid="{D5CDD505-2E9C-101B-9397-08002B2CF9AE}" pid="25" name="_ExtendedDescription">
    <vt:lpwstr/>
  </property>
  <property fmtid="{D5CDD505-2E9C-101B-9397-08002B2CF9AE}" pid="26" name="a0a882b4cf6e4552977556b03a7b624b">
    <vt:lpwstr>Facilitator Presentation|301d71f6-f435-4af7-9fd0-d5282897076a</vt:lpwstr>
  </property>
  <property fmtid="{D5CDD505-2E9C-101B-9397-08002B2CF9AE}" pid="27" name="_ip_UnifiedCompliancePolicyUIAction">
    <vt:lpwstr>0</vt:lpwstr>
  </property>
  <property fmtid="{D5CDD505-2E9C-101B-9397-08002B2CF9AE}" pid="28" name="TriggerFlowInfo">
    <vt:lpwstr/>
  </property>
</Properties>
</file>