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 id="2147483727" r:id="rId8"/>
  </p:sldMasterIdLst>
  <p:notesMasterIdLst>
    <p:notesMasterId r:id="rId61"/>
  </p:notesMasterIdLst>
  <p:handoutMasterIdLst>
    <p:handoutMasterId r:id="rId62"/>
  </p:handoutMasterIdLst>
  <p:sldIdLst>
    <p:sldId id="256" r:id="rId9"/>
    <p:sldId id="258" r:id="rId10"/>
    <p:sldId id="259" r:id="rId11"/>
    <p:sldId id="260" r:id="rId12"/>
    <p:sldId id="262" r:id="rId13"/>
    <p:sldId id="263" r:id="rId14"/>
    <p:sldId id="331" r:id="rId15"/>
    <p:sldId id="266" r:id="rId16"/>
    <p:sldId id="267" r:id="rId17"/>
    <p:sldId id="268" r:id="rId18"/>
    <p:sldId id="332" r:id="rId19"/>
    <p:sldId id="297" r:id="rId20"/>
    <p:sldId id="269" r:id="rId21"/>
    <p:sldId id="327" r:id="rId22"/>
    <p:sldId id="270" r:id="rId23"/>
    <p:sldId id="324" r:id="rId24"/>
    <p:sldId id="328" r:id="rId25"/>
    <p:sldId id="271" r:id="rId26"/>
    <p:sldId id="295" r:id="rId27"/>
    <p:sldId id="273" r:id="rId28"/>
    <p:sldId id="274" r:id="rId29"/>
    <p:sldId id="333" r:id="rId30"/>
    <p:sldId id="275" r:id="rId31"/>
    <p:sldId id="276" r:id="rId32"/>
    <p:sldId id="278" r:id="rId33"/>
    <p:sldId id="279" r:id="rId34"/>
    <p:sldId id="326" r:id="rId35"/>
    <p:sldId id="325" r:id="rId36"/>
    <p:sldId id="320" r:id="rId37"/>
    <p:sldId id="321" r:id="rId38"/>
    <p:sldId id="318" r:id="rId39"/>
    <p:sldId id="319" r:id="rId40"/>
    <p:sldId id="329" r:id="rId41"/>
    <p:sldId id="282" r:id="rId42"/>
    <p:sldId id="335" r:id="rId43"/>
    <p:sldId id="330" r:id="rId44"/>
    <p:sldId id="283" r:id="rId45"/>
    <p:sldId id="309" r:id="rId46"/>
    <p:sldId id="285" r:id="rId47"/>
    <p:sldId id="286" r:id="rId48"/>
    <p:sldId id="334" r:id="rId49"/>
    <p:sldId id="288" r:id="rId50"/>
    <p:sldId id="289" r:id="rId51"/>
    <p:sldId id="290" r:id="rId52"/>
    <p:sldId id="291" r:id="rId53"/>
    <p:sldId id="292" r:id="rId54"/>
    <p:sldId id="293" r:id="rId55"/>
    <p:sldId id="314" r:id="rId56"/>
    <p:sldId id="300" r:id="rId57"/>
    <p:sldId id="301" r:id="rId58"/>
    <p:sldId id="302" r:id="rId59"/>
    <p:sldId id="33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6395" autoAdjust="0"/>
  </p:normalViewPr>
  <p:slideViewPr>
    <p:cSldViewPr snapToGrid="0" showGuides="1">
      <p:cViewPr varScale="1">
        <p:scale>
          <a:sx n="111" d="100"/>
          <a:sy n="111" d="100"/>
        </p:scale>
        <p:origin x="1752" y="108"/>
      </p:cViewPr>
      <p:guideLst>
        <p:guide orient="horz" pos="2160"/>
        <p:guide pos="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04"/>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3CE4B-23B0-4E29-8829-38C241BDBAD2}" type="datetimeFigureOut">
              <a:rPr lang="en-US" smtClean="0"/>
              <a:t>4/1/2019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D5EE7-B2A2-4F9E-B300-42DCC6354330}" type="slidenum">
              <a:rPr lang="en-US" smtClean="0"/>
              <a:t>‹#›</a:t>
            </a:fld>
            <a:endParaRPr lang="en-US"/>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1CF9-6607-4E80-8122-C53CA39E5E3B}"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FCD5C-19B0-4F7A-B49D-975DBE93C182}" type="slidenum">
              <a:rPr lang="en-US" smtClean="0"/>
              <a:t>‹#›</a:t>
            </a:fld>
            <a:endParaRPr lang="en-US"/>
          </a:p>
        </p:txBody>
      </p:sp>
    </p:spTree>
    <p:extLst>
      <p:ext uri="{BB962C8B-B14F-4D97-AF65-F5344CB8AC3E}">
        <p14:creationId xmlns:p14="http://schemas.microsoft.com/office/powerpoint/2010/main" val="123690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Administrative/Classroom policies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the appropriate evacuation procedures, gathering areas, and emergency exits and fire extinguisher locations, etc.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Breaks and Restrooms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Establish a break schedule and announce it to the class.  Suggested break times are included throughout the FG and occur approximately every hour and often occur at the end of each module. Breaks should last 5-10 minutes to give students time to rest and relax before beginning the next learning session.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the location of restrooms and smoking areas.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Technology policy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your expectations on cell phone and laptop use during the training.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Participation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course requires significant participation.  Students should be prepared for discussions and small group activities.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Set the class ground rules by verbalizing your expectations. Some suggestions are provided below.</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on time.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Stay on task.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Listen when others talk.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Respect the opinions and attitudes of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A23A79-5B0B-4086-986B-EBBAC35FAF85}" type="slidenum">
              <a:rPr lang="en-US" smtClean="0"/>
              <a:t>2</a:t>
            </a:fld>
            <a:endParaRPr lang="en-US"/>
          </a:p>
        </p:txBody>
      </p:sp>
    </p:spTree>
    <p:extLst>
      <p:ext uri="{BB962C8B-B14F-4D97-AF65-F5344CB8AC3E}">
        <p14:creationId xmlns:p14="http://schemas.microsoft.com/office/powerpoint/2010/main" val="271426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6</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is used as a warning to indicate that a hazard or unsafe conditions exists and also establishes the boundary of that area.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According to Freeport-McMoRan’s </a:t>
            </a:r>
            <a:r>
              <a:rPr lang="en-US" sz="1200" kern="1200" dirty="0" smtClean="0">
                <a:solidFill>
                  <a:schemeClr val="tx1"/>
                </a:solidFill>
                <a:effectLst/>
                <a:latin typeface="+mn-lt"/>
                <a:ea typeface="+mn-ea"/>
                <a:cs typeface="+mn-cs"/>
              </a:rPr>
              <a:t>Working at Heights Policy and Technical Supplement (FCX-HS02)</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in areas where there is a potential for falls, flagging alone is not a sufficient means of restricting access.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11</a:t>
            </a:fld>
            <a:endParaRPr lang="en-US"/>
          </a:p>
        </p:txBody>
      </p:sp>
    </p:spTree>
    <p:extLst>
      <p:ext uri="{BB962C8B-B14F-4D97-AF65-F5344CB8AC3E}">
        <p14:creationId xmlns:p14="http://schemas.microsoft.com/office/powerpoint/2010/main" val="277421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6</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is used to warn or notify employees that a hazard or unsafe condition exists.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Based on the severity of the potential hazards, the color of and the placement for the flagging will vary.  </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are two acceptable flagging colors used on our properties: red and yellow.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Each of these colors is used to convey separate messages and it is important to understand how they differ.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Additional flagging colors are used for non-safety purposes, such as surveying, environmental flagging, or for promotional purposes.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12</a:t>
            </a:fld>
            <a:endParaRPr lang="en-US"/>
          </a:p>
        </p:txBody>
      </p:sp>
    </p:spTree>
    <p:extLst>
      <p:ext uri="{BB962C8B-B14F-4D97-AF65-F5344CB8AC3E}">
        <p14:creationId xmlns:p14="http://schemas.microsoft.com/office/powerpoint/2010/main" val="161155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7</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Red flagging is </a:t>
            </a:r>
            <a:r>
              <a:rPr lang="en-US" sz="1200" kern="1200" dirty="0" smtClean="0">
                <a:solidFill>
                  <a:schemeClr val="tx1"/>
                </a:solidFill>
                <a:effectLst/>
                <a:latin typeface="+mn-lt"/>
                <a:ea typeface="+mn-ea"/>
                <a:cs typeface="+mn-cs"/>
              </a:rPr>
              <a:t>used to indicate an immediately hazardous condition that could cause death or serious injury.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Special additional precautions may be necessary.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Anyone encountering red flagging should stop and assess the danger.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Unauthorized entry is prohibited.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No one is allowed to enter a red flagged area unless you are performing work in the flagged area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or with permission.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13</a:t>
            </a:fld>
            <a:endParaRPr lang="en-US"/>
          </a:p>
        </p:txBody>
      </p:sp>
    </p:spTree>
    <p:extLst>
      <p:ext uri="{BB962C8B-B14F-4D97-AF65-F5344CB8AC3E}">
        <p14:creationId xmlns:p14="http://schemas.microsoft.com/office/powerpoint/2010/main" val="206501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7</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Yellow flagging is </a:t>
            </a:r>
            <a:r>
              <a:rPr lang="en-US" sz="1200" kern="1200" dirty="0" smtClean="0">
                <a:solidFill>
                  <a:schemeClr val="tx1"/>
                </a:solidFill>
                <a:effectLst/>
                <a:latin typeface="+mn-lt"/>
                <a:ea typeface="+mn-ea"/>
                <a:cs typeface="+mn-cs"/>
              </a:rPr>
              <a:t>used to indicate a hazardous condition that may lead to moderate injury.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color is suitable for situations where the employee only needs to maintain an awareness of the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Before entering a yellow flagged area, all employees are to read the corresponding tag as to understand and avoid the hazard that is present.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Employees not part of the hazard mitigation must only enter a yellow flagged area if business needs cannot be conducted anywhere else.</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either color of flagging is noticed in your work area or an area you are passing through, take notice and be sure to exercise caution.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14</a:t>
            </a:fld>
            <a:endParaRPr lang="en-US"/>
          </a:p>
        </p:txBody>
      </p:sp>
    </p:spTree>
    <p:extLst>
      <p:ext uri="{BB962C8B-B14F-4D97-AF65-F5344CB8AC3E}">
        <p14:creationId xmlns:p14="http://schemas.microsoft.com/office/powerpoint/2010/main" val="378553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Tags are used to communicate key pieces of information and are attached to the flagging or barricades.  Per Freeport-McMoRan’s LOTOTO Policy (FCX-04), tags must: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Have a means of attachment that is substantial enough to prevent accidental removal.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Withstand a 50 lb. pulling force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Be capable of remaining legible while withstanding the environment to which they are exposed.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15</a:t>
            </a:fld>
            <a:endParaRPr lang="en-US"/>
          </a:p>
        </p:txBody>
      </p:sp>
    </p:spTree>
    <p:extLst>
      <p:ext uri="{BB962C8B-B14F-4D97-AF65-F5344CB8AC3E}">
        <p14:creationId xmlns:p14="http://schemas.microsoft.com/office/powerpoint/2010/main" val="382412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They can be different colors and should include: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nature of the hazard being flagged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Contact information for the responsible person (consider shift and weekend work contacts)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necessary PPE required for entry or work in the area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time and date installed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16</a:t>
            </a:fld>
            <a:endParaRPr lang="en-US"/>
          </a:p>
        </p:txBody>
      </p:sp>
    </p:spTree>
    <p:extLst>
      <p:ext uri="{BB962C8B-B14F-4D97-AF65-F5344CB8AC3E}">
        <p14:creationId xmlns:p14="http://schemas.microsoft.com/office/powerpoint/2010/main" val="387181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Regardless of the color, all tags need to be noticeable.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includes hanging on all sides of the perimeter or all access points.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Individuals entering the area must first go directly to the tag to become informed of the hazards.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Call attention to the different line items on this tag (left blank for training purposes).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17</a:t>
            </a:fld>
            <a:endParaRPr lang="en-US"/>
          </a:p>
        </p:txBody>
      </p:sp>
    </p:spTree>
    <p:extLst>
      <p:ext uri="{BB962C8B-B14F-4D97-AF65-F5344CB8AC3E}">
        <p14:creationId xmlns:p14="http://schemas.microsoft.com/office/powerpoint/2010/main" val="46809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Any area or item that is flagged or barricaded needs a tag to explain the reason for the marking.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 employee coming across flagging without a tag may not be able to accurately determine what hazard is present.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Depending on the direction from which the employee approaches the flagged area, he or she may not be able to see the hazard at all from outside of the flagging.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18</a:t>
            </a:fld>
            <a:endParaRPr lang="en-US"/>
          </a:p>
        </p:txBody>
      </p:sp>
    </p:spTree>
    <p:extLst>
      <p:ext uri="{BB962C8B-B14F-4D97-AF65-F5344CB8AC3E}">
        <p14:creationId xmlns:p14="http://schemas.microsoft.com/office/powerpoint/2010/main" val="148094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Approximately 10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9-10)</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 pencils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test their knowledge by analyzing scenarios and selecting the correct color flagging.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small groups.  Depending on the size of the class, this could be pair or groups of 3-4.</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the groups to review the scenarios and determine if they will apply red or yellow flagging.  They then need to explain why they chose that color flagging.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5 minutes for groups to complete the worksheet.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  Be sure to explain any incorrect responses.</a:t>
            </a:r>
          </a:p>
          <a:p>
            <a:pPr marL="342900" marR="0" lvl="0" indent="-342900">
              <a:lnSpc>
                <a:spcPct val="107000"/>
              </a:lnSpc>
              <a:spcBef>
                <a:spcPts val="0"/>
              </a:spcBef>
              <a:spcAft>
                <a:spcPts val="0"/>
              </a:spcAft>
              <a:buFont typeface="+mj-lt"/>
              <a:buAutoNum type="arabicPeriod"/>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Proposed Answers</a:t>
            </a:r>
          </a:p>
          <a:p>
            <a:pPr lvl="0"/>
            <a:r>
              <a:rPr lang="en-US" sz="1200" kern="1200" dirty="0" smtClean="0">
                <a:solidFill>
                  <a:schemeClr val="tx1"/>
                </a:solidFill>
                <a:effectLst/>
                <a:latin typeface="+mn-lt"/>
                <a:ea typeface="+mn-ea"/>
                <a:cs typeface="+mn-cs"/>
              </a:rPr>
              <a:t>Scenario 1</a:t>
            </a:r>
          </a:p>
          <a:p>
            <a:pPr lvl="1"/>
            <a:r>
              <a:rPr lang="en-US" sz="1200" kern="1200" dirty="0" smtClean="0">
                <a:solidFill>
                  <a:schemeClr val="tx1"/>
                </a:solidFill>
                <a:effectLst/>
                <a:latin typeface="+mn-lt"/>
                <a:ea typeface="+mn-ea"/>
                <a:cs typeface="+mn-cs"/>
              </a:rPr>
              <a:t>Yellow flagging – This will allow other people to continue work or use the walkway after they have read the tag.</a:t>
            </a:r>
          </a:p>
          <a:p>
            <a:pPr lvl="0"/>
            <a:r>
              <a:rPr lang="en-US" sz="1200" kern="1200" dirty="0" smtClean="0">
                <a:solidFill>
                  <a:schemeClr val="tx1"/>
                </a:solidFill>
                <a:effectLst/>
                <a:latin typeface="+mn-lt"/>
                <a:ea typeface="+mn-ea"/>
                <a:cs typeface="+mn-cs"/>
              </a:rPr>
              <a:t>Scenario 2</a:t>
            </a:r>
          </a:p>
          <a:p>
            <a:pPr lvl="1"/>
            <a:r>
              <a:rPr lang="en-US" sz="1200" kern="1200" dirty="0" smtClean="0">
                <a:solidFill>
                  <a:schemeClr val="tx1"/>
                </a:solidFill>
                <a:effectLst/>
                <a:latin typeface="+mn-lt"/>
                <a:ea typeface="+mn-ea"/>
                <a:cs typeface="+mn-cs"/>
              </a:rPr>
              <a:t>Yellow flagging – This will allow other people to continue work or use the </a:t>
            </a:r>
            <a:r>
              <a:rPr lang="en-US" sz="1200" kern="1200" dirty="0" err="1" smtClean="0">
                <a:solidFill>
                  <a:schemeClr val="tx1"/>
                </a:solidFill>
                <a:effectLst/>
                <a:latin typeface="+mn-lt"/>
                <a:ea typeface="+mn-ea"/>
                <a:cs typeface="+mn-cs"/>
              </a:rPr>
              <a:t>travelway</a:t>
            </a:r>
            <a:r>
              <a:rPr lang="en-US" sz="1200" kern="1200" dirty="0" smtClean="0">
                <a:solidFill>
                  <a:schemeClr val="tx1"/>
                </a:solidFill>
                <a:effectLst/>
                <a:latin typeface="+mn-lt"/>
                <a:ea typeface="+mn-ea"/>
                <a:cs typeface="+mn-cs"/>
              </a:rPr>
              <a:t> after they have read the tag.</a:t>
            </a:r>
          </a:p>
          <a:p>
            <a:pPr lvl="0"/>
            <a:r>
              <a:rPr lang="en-US" sz="1200" kern="1200" dirty="0" smtClean="0">
                <a:solidFill>
                  <a:schemeClr val="tx1"/>
                </a:solidFill>
                <a:effectLst/>
                <a:latin typeface="+mn-lt"/>
                <a:ea typeface="+mn-ea"/>
                <a:cs typeface="+mn-cs"/>
              </a:rPr>
              <a:t>Scenario 3</a:t>
            </a:r>
          </a:p>
          <a:p>
            <a:pPr lvl="1"/>
            <a:r>
              <a:rPr lang="en-US" sz="1200" kern="1200" dirty="0" smtClean="0">
                <a:solidFill>
                  <a:schemeClr val="tx1"/>
                </a:solidFill>
                <a:effectLst/>
                <a:latin typeface="+mn-lt"/>
                <a:ea typeface="+mn-ea"/>
                <a:cs typeface="+mn-cs"/>
              </a:rPr>
              <a:t>Yellow flagging – This will be for informational purposes only.  There will not be mobile equipment in the area.</a:t>
            </a:r>
          </a:p>
          <a:p>
            <a:pPr lvl="0"/>
            <a:r>
              <a:rPr lang="en-US" sz="1200" kern="1200" dirty="0" smtClean="0">
                <a:solidFill>
                  <a:schemeClr val="tx1"/>
                </a:solidFill>
                <a:effectLst/>
                <a:latin typeface="+mn-lt"/>
                <a:ea typeface="+mn-ea"/>
                <a:cs typeface="+mn-cs"/>
              </a:rPr>
              <a:t>Scenario 4</a:t>
            </a:r>
          </a:p>
          <a:p>
            <a:pPr lvl="1"/>
            <a:r>
              <a:rPr lang="en-US" sz="1200" kern="1200" dirty="0" smtClean="0">
                <a:solidFill>
                  <a:schemeClr val="tx1"/>
                </a:solidFill>
                <a:effectLst/>
                <a:latin typeface="+mn-lt"/>
                <a:ea typeface="+mn-ea"/>
                <a:cs typeface="+mn-cs"/>
              </a:rPr>
              <a:t>Red flagging – No one should enter the area.  There is a potential for falling objects and tools and there will be mobilization of the AWP.</a:t>
            </a:r>
          </a:p>
          <a:p>
            <a:pPr lvl="0"/>
            <a:r>
              <a:rPr lang="en-US" sz="1200" kern="1200" dirty="0" smtClean="0">
                <a:solidFill>
                  <a:schemeClr val="tx1"/>
                </a:solidFill>
                <a:effectLst/>
                <a:latin typeface="+mn-lt"/>
                <a:ea typeface="+mn-ea"/>
                <a:cs typeface="+mn-cs"/>
              </a:rPr>
              <a:t>Scenario 5</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Red flagging – There is a suspended load over doors that could potentially have heavy foot traffic.</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19</a:t>
            </a:fld>
            <a:endParaRPr lang="en-US"/>
          </a:p>
        </p:txBody>
      </p:sp>
    </p:spTree>
    <p:extLst>
      <p:ext uri="{BB962C8B-B14F-4D97-AF65-F5344CB8AC3E}">
        <p14:creationId xmlns:p14="http://schemas.microsoft.com/office/powerpoint/2010/main" val="1821198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Instruction</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Upon completion of this module, the students will be able to: </a:t>
            </a:r>
          </a:p>
          <a:p>
            <a:pPr marL="171450" lvl="0" indent="-171450">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Explain the purpose of barricading.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Analyze a scenario and select the appropriate barricading.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20</a:t>
            </a:fld>
            <a:endParaRPr lang="en-US"/>
          </a:p>
        </p:txBody>
      </p:sp>
    </p:spTree>
    <p:extLst>
      <p:ext uri="{BB962C8B-B14F-4D97-AF65-F5344CB8AC3E}">
        <p14:creationId xmlns:p14="http://schemas.microsoft.com/office/powerpoint/2010/main" val="159380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Time</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Approximately 10 minutes </a:t>
            </a:r>
          </a:p>
          <a:p>
            <a:pPr marL="0" marR="0">
              <a:spcBef>
                <a:spcPts val="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Purpose</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Successful icebreakers encourage students to contribute their ideas and experiences thus increasing motivation and engagement in the class.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FG is an assortment of icebreakers that the facilitator can incorporate at the beginning of the course as well as after breaks.</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3</a:t>
            </a:fld>
            <a:endParaRPr lang="en-US"/>
          </a:p>
        </p:txBody>
      </p:sp>
    </p:spTree>
    <p:extLst>
      <p:ext uri="{BB962C8B-B14F-4D97-AF65-F5344CB8AC3E}">
        <p14:creationId xmlns:p14="http://schemas.microsoft.com/office/powerpoint/2010/main" val="165669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flagging is not a secure enough method of restricting access, then the area must be barricaded.  </a:t>
            </a:r>
          </a:p>
          <a:p>
            <a:pPr marL="342900" marR="0" lvl="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A barricade is used to physically prevent access to a fall or other serious hazards. </a:t>
            </a:r>
          </a:p>
          <a:p>
            <a:pPr marL="342900" marR="0" lvl="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A barricade must be tall enough and of sufficient strength to bar access to the hazard.</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For example, elevated platforms have handrails around the perimeter.  Handrails are installed to prevent employees from falling over the edge.  In this instance, the handrail is the physical barricade to the hazard.</a:t>
            </a: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21</a:t>
            </a:fld>
            <a:endParaRPr lang="en-US"/>
          </a:p>
        </p:txBody>
      </p:sp>
    </p:spTree>
    <p:extLst>
      <p:ext uri="{BB962C8B-B14F-4D97-AF65-F5344CB8AC3E}">
        <p14:creationId xmlns:p14="http://schemas.microsoft.com/office/powerpoint/2010/main" val="348602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A barricade is used to physically prevent access to a fall or other serious hazards.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Per the Freeport-McMoRan Flagging and Barricading Policy (FCX-HS19), a barricade must be used when permanent handrails and/or grating have been removed, when other openings have been exposed in the workplace resulting in a fall hazard, or to enclose hazardous areas.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At our sites, barricades come in a wide assortment, depending on the hazard and environment.</a:t>
            </a:r>
          </a:p>
          <a:p>
            <a:pPr marL="342900" marR="0" lvl="0" indent="-342900">
              <a:lnSpc>
                <a:spcPct val="107000"/>
              </a:lnSpc>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A barricade must be tall enough and of sufficient strength to bar access to the hazard.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22</a:t>
            </a:fld>
            <a:endParaRPr lang="en-US"/>
          </a:p>
        </p:txBody>
      </p:sp>
    </p:spTree>
    <p:extLst>
      <p:ext uri="{BB962C8B-B14F-4D97-AF65-F5344CB8AC3E}">
        <p14:creationId xmlns:p14="http://schemas.microsoft.com/office/powerpoint/2010/main" val="2761998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15-16</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Barricades are considered an engineering control.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They are constructed and installed to physically prevent entrance into a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can be used in conjunction with barricades, but never in place of barricades.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 an engineering control, barricades are a reliable control for separating employees from a hazard, as long as they are installed and used properly.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Proper use of barricades means never entering a barricaded area, unless you are authorized to do so.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are two types of barricades on our properties: temporary and permanent.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Whether or not a barricade is considered temporary depends on the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the hazard is temporary, such as a floor opening that was made for maintenance activities, then the barricading will be temporary.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circumstances where a hazard always exists, such as a confined space, then a permanent barricade will be installed.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Temporary barricades may also be used until a permanent barricade can be erected.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23</a:t>
            </a:fld>
            <a:endParaRPr lang="en-US"/>
          </a:p>
        </p:txBody>
      </p:sp>
    </p:spTree>
    <p:extLst>
      <p:ext uri="{BB962C8B-B14F-4D97-AF65-F5344CB8AC3E}">
        <p14:creationId xmlns:p14="http://schemas.microsoft.com/office/powerpoint/2010/main" val="404003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16</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Due to the nature of our properties, employees may work in an area where the possibility of 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high energy hazard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exists.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High energy hazards exist when conditions are such that severe injury or death are likely to occur.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Some examples of these are: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Leading edge/Open holes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Confined spaces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Open trenches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Blasting operations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High hazard areas (substations)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24</a:t>
            </a:fld>
            <a:endParaRPr lang="en-US"/>
          </a:p>
        </p:txBody>
      </p:sp>
    </p:spTree>
    <p:extLst>
      <p:ext uri="{BB962C8B-B14F-4D97-AF65-F5344CB8AC3E}">
        <p14:creationId xmlns:p14="http://schemas.microsoft.com/office/powerpoint/2010/main" val="178382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17</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It is critical to include an examination of the walking surface.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Floor openings exist for a number of reasons, and can cause life-altering injuries, up to and including death.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openings must be covered with appropriate materials for the hazard, or barricaded in such a way that impedes travel into the area.</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Wall openings are just as important as floor openings because the potential for a fall still exists.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Refer to Working</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Heights Policy and Technical Supplement (FCX-HS02)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for information</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on expectations, regulations, and procedures when working in or around an open hole.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25</a:t>
            </a:fld>
            <a:endParaRPr lang="en-US"/>
          </a:p>
        </p:txBody>
      </p:sp>
    </p:spTree>
    <p:extLst>
      <p:ext uri="{BB962C8B-B14F-4D97-AF65-F5344CB8AC3E}">
        <p14:creationId xmlns:p14="http://schemas.microsoft.com/office/powerpoint/2010/main" val="324251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17-18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you are not using standard flagging around your barricade, or the barricade is not typical, it is a best practice to also include a tag.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26</a:t>
            </a:fld>
            <a:endParaRPr lang="en-US"/>
          </a:p>
        </p:txBody>
      </p:sp>
    </p:spTree>
    <p:extLst>
      <p:ext uri="{BB962C8B-B14F-4D97-AF65-F5344CB8AC3E}">
        <p14:creationId xmlns:p14="http://schemas.microsoft.com/office/powerpoint/2010/main" val="56507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Railing systems will have a break designed in their structure to allow for access, typically for ramps, fixed ladders, or stairways.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Any opening will need to have a swinging gate to prevent employees from walking through.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gates are used for a change in floor height, they should be installed so that the gate swings toward the employee when the transition is to a lower level.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requires the employee to stop, open the gate, and proceed through the opening at a slower pace.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the gate opens in the direction of the change of height, the possibility for an employee to lean against and fall exists.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27</a:t>
            </a:fld>
            <a:endParaRPr lang="en-US"/>
          </a:p>
        </p:txBody>
      </p:sp>
    </p:spTree>
    <p:extLst>
      <p:ext uri="{BB962C8B-B14F-4D97-AF65-F5344CB8AC3E}">
        <p14:creationId xmlns:p14="http://schemas.microsoft.com/office/powerpoint/2010/main" val="223668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19-20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There are many types of barricades used to restrict access into hazardous areas.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They vary across sites and tasks.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Click for a list of barricade examples on the slide.  This list is not all inclusive.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next five slides are examples from of items used for barricading.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28</a:t>
            </a:fld>
            <a:endParaRPr lang="en-US"/>
          </a:p>
        </p:txBody>
      </p:sp>
    </p:spTree>
    <p:extLst>
      <p:ext uri="{BB962C8B-B14F-4D97-AF65-F5344CB8AC3E}">
        <p14:creationId xmlns:p14="http://schemas.microsoft.com/office/powerpoint/2010/main" val="184957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Chain link fencing around a perimeter.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if anyone uses this barricade on their property.  If so, how is it used and for what type of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29</a:t>
            </a:fld>
            <a:endParaRPr lang="en-US"/>
          </a:p>
        </p:txBody>
      </p:sp>
    </p:spTree>
    <p:extLst>
      <p:ext uri="{BB962C8B-B14F-4D97-AF65-F5344CB8AC3E}">
        <p14:creationId xmlns:p14="http://schemas.microsoft.com/office/powerpoint/2010/main" val="1061494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Snow fencing in use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if anyone uses this barricade on their property.  If so, how is it used and for what type of hazard?</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30</a:t>
            </a:fld>
            <a:endParaRPr lang="en-US"/>
          </a:p>
        </p:txBody>
      </p:sp>
    </p:spTree>
    <p:extLst>
      <p:ext uri="{BB962C8B-B14F-4D97-AF65-F5344CB8AC3E}">
        <p14:creationId xmlns:p14="http://schemas.microsoft.com/office/powerpoint/2010/main" val="426249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v</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Fatal Risk Management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Continuation of the Fatality Prevention Program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Focus is placed on identifying Fatal Risks and Critical Controls in an attempt to safeguard all employees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Standardizes communication for twenty-three Fatal Risks by implementing icons, definitions, and Critical Controls.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Fatal Risks are based on safety issues that have resulted in catastrophic events such as severe injury or death.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For each identified Fatal Risk a list of necessary Critical Controls was developed to prevent or mitigate the most serious consequences of these risks. Once the Fatal Risk is identified, applying the most effective Critical Control is crucial.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Critical Control is a device, system, or process implemented to eliminate or reduce the risk for a task/job, and if missing or overlooked has the potential to lead to catastrophic outcomes such as serious injury or death.</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These Critical Controls are considered the most impactful on preventing a fatality or injury and have been previously established based on data.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The absence or failure of a Critical Control significantly increases the risk of severe injury or death despite the existence of other controls.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You will</a:t>
            </a:r>
            <a:r>
              <a:rPr lang="en-US" sz="1200" b="0" kern="1200" baseline="0" dirty="0" smtClean="0">
                <a:solidFill>
                  <a:schemeClr val="tx1"/>
                </a:solidFill>
                <a:effectLst/>
                <a:latin typeface="+mn-lt"/>
                <a:ea typeface="+mn-ea"/>
                <a:cs typeface="+mn-cs"/>
              </a:rPr>
              <a:t> be exposed to potential fatal risks when flagging and barricading depending on the nature of the hazard being flagged</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Always identify Fatal Risks before performing any task or job, and throughout the work.</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Report unsafe conditions and only perform tasks that you are trained and authorized.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t>4</a:t>
            </a:fld>
            <a:endParaRPr lang="en-US"/>
          </a:p>
        </p:txBody>
      </p:sp>
    </p:spTree>
    <p:extLst>
      <p:ext uri="{BB962C8B-B14F-4D97-AF65-F5344CB8AC3E}">
        <p14:creationId xmlns:p14="http://schemas.microsoft.com/office/powerpoint/2010/main" val="384390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haul truck tire used to block access for larger vehicles.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if anyone uses this barricade on their property.  If so, how is it used and for what type of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31</a:t>
            </a:fld>
            <a:endParaRPr lang="en-US"/>
          </a:p>
        </p:txBody>
      </p:sp>
    </p:spTree>
    <p:extLst>
      <p:ext uri="{BB962C8B-B14F-4D97-AF65-F5344CB8AC3E}">
        <p14:creationId xmlns:p14="http://schemas.microsoft.com/office/powerpoint/2010/main" val="2389415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 example of a jersey barrier.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if anyone uses this barricade on their property.  If so, how is it used and for what type of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32</a:t>
            </a:fld>
            <a:endParaRPr lang="en-US"/>
          </a:p>
        </p:txBody>
      </p:sp>
    </p:spTree>
    <p:extLst>
      <p:ext uri="{BB962C8B-B14F-4D97-AF65-F5344CB8AC3E}">
        <p14:creationId xmlns:p14="http://schemas.microsoft.com/office/powerpoint/2010/main" val="1000038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20</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 berm as a barricade on a road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if anyone uses this barricade on their property.  If so, how is it used and for what type of hazard?</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33</a:t>
            </a:fld>
            <a:endParaRPr lang="en-US"/>
          </a:p>
        </p:txBody>
      </p:sp>
    </p:spTree>
    <p:extLst>
      <p:ext uri="{BB962C8B-B14F-4D97-AF65-F5344CB8AC3E}">
        <p14:creationId xmlns:p14="http://schemas.microsoft.com/office/powerpoint/2010/main" val="304922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21</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Have the class read</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this silently to themselves or ask one student to read it out loud.</a:t>
            </a:r>
          </a:p>
          <a:p>
            <a:pPr marL="342900" marR="0" lvl="0" indent="-342900">
              <a:lnSpc>
                <a:spcPct val="107000"/>
              </a:lnSpc>
              <a:spcBef>
                <a:spcPts val="0"/>
              </a:spcBef>
              <a:spcAft>
                <a:spcPts val="0"/>
              </a:spcAft>
              <a:buFont typeface="Symbol" panose="05050102010706020507" pitchFamily="18" charset="2"/>
              <a:buChar char=""/>
            </a:pP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Discuss as a class why this fatality occurred.</a:t>
            </a:r>
          </a:p>
          <a:p>
            <a:pPr marL="800100" marR="0" lvl="1" indent="-342900">
              <a:lnSpc>
                <a:spcPct val="107000"/>
              </a:lnSpc>
              <a:spcBef>
                <a:spcPts val="0"/>
              </a:spcBef>
              <a:spcAft>
                <a:spcPts val="0"/>
              </a:spcAft>
              <a:buFont typeface="Symbol" panose="05050102010706020507" pitchFamily="18" charset="2"/>
              <a:buChar char=""/>
            </a:pPr>
            <a:r>
              <a:rPr lang="en-US"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The operator was not wearing fall protection.</a:t>
            </a:r>
          </a:p>
          <a:p>
            <a:pPr marL="800100" marR="0" lvl="1" indent="-342900">
              <a:lnSpc>
                <a:spcPct val="107000"/>
              </a:lnSpc>
              <a:spcBef>
                <a:spcPts val="0"/>
              </a:spcBef>
              <a:spcAft>
                <a:spcPts val="0"/>
              </a:spcAft>
              <a:buFont typeface="Symbol" panose="05050102010706020507" pitchFamily="18" charset="2"/>
              <a:buChar char=""/>
            </a:pPr>
            <a:r>
              <a:rPr lang="en-US"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Barricades were not in place.</a:t>
            </a:r>
          </a:p>
          <a:p>
            <a:pPr marL="800100" marR="0" lvl="1" indent="-342900">
              <a:lnSpc>
                <a:spcPct val="107000"/>
              </a:lnSpc>
              <a:spcBef>
                <a:spcPts val="0"/>
              </a:spcBef>
              <a:spcAft>
                <a:spcPts val="0"/>
              </a:spcAft>
              <a:buFont typeface="Symbol" panose="05050102010706020507" pitchFamily="18" charset="2"/>
              <a:buChar char=""/>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34</a:t>
            </a:fld>
            <a:endParaRPr lang="en-US"/>
          </a:p>
        </p:txBody>
      </p:sp>
    </p:spTree>
    <p:extLst>
      <p:ext uri="{BB962C8B-B14F-4D97-AF65-F5344CB8AC3E}">
        <p14:creationId xmlns:p14="http://schemas.microsoft.com/office/powerpoint/2010/main" val="1739400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171450" marR="0" indent="-171450">
              <a:spcBef>
                <a:spcPts val="600"/>
              </a:spcBef>
              <a:spcAft>
                <a:spcPts val="0"/>
              </a:spcAft>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Any working surface where a fall hazard exists, needs to have a railing system in place.  The railing must be installed on any open sides, and typically consists of a handrail, a midrail, and a toe board.  Modifications to the railing exist when access needs to be granted for a ramp, fixed ladder, or stairway.  </a:t>
            </a:r>
          </a:p>
          <a:p>
            <a:pPr marL="171450" marR="0" indent="-171450">
              <a:spcBef>
                <a:spcPts val="0"/>
              </a:spcBef>
              <a:spcAft>
                <a:spcPts val="600"/>
              </a:spcAft>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Certain instances dictate the need for toe boards.  Toe boards are in place to protect the open area underneath from materials or tools that may fall to the lower level.  Toe boards must be included on any working surface or platform, if below the working surface there is a possibility of: </a:t>
            </a:r>
          </a:p>
          <a:p>
            <a:pPr marL="800100" marR="0" lvl="1" indent="-342900">
              <a:spcBef>
                <a:spcPts val="60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pedestrian traffic			         </a:t>
            </a:r>
          </a:p>
          <a:p>
            <a:pPr marL="800100" marR="0" lvl="1" indent="-342900">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moving machinery						</a:t>
            </a:r>
          </a:p>
          <a:p>
            <a:pPr marL="800100" marR="0" lvl="1" indent="-342900">
              <a:spcBef>
                <a:spcPts val="0"/>
              </a:spcBef>
              <a:spcAft>
                <a:spcPts val="60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hazards to equipment by falling objects	 </a:t>
            </a:r>
          </a:p>
          <a:p>
            <a:pPr marL="171450" marR="0" indent="-171450">
              <a:spcBef>
                <a:spcPts val="0"/>
              </a:spcBef>
              <a:spcAft>
                <a:spcPts val="0"/>
              </a:spcAft>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these same instances, employees need to be aware of what is occurring above them.  If there is a chance of employees conducting work overhead and endangering those on the lower level by dropping materials, then proper flagging and/or barricading is required. </a:t>
            </a:r>
          </a:p>
          <a:p>
            <a:pPr marL="0" marR="0">
              <a:spcBef>
                <a:spcPts val="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6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Per the Freeport-McMoRan Working at Heights Policy and Technical Supplement (FCX-HS02), railing systems installed around fall hazards must meet specific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Install nets or other barriers to prevent falling objects when necessary, and able to withstand 150lbs (68 kg) of force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39-45in (99-115 cm) from the walking surface to the top of the rail; not deflect lower than 39in (99 cm)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Able to withstand 200lbs (91 kg) of force in a downward/outward direction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Midrail installed halfway between top rail and walking surface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Vertical members every 8ft ( 2.6m) on center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Intermediate vertical members every 19in (48 cm) on center when installed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Toe boards a minimum of 4in (10 cm) nominal height, able to withstand 75lbs (34 kg) of force outward, and no more than ¼in (0.64 cm) gap between surface and lower edge of toe board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Stair rail systems must be 42in (107 cm) from the leading edge of the stair to the top of the rail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Guardrails around ladderways: self-closing gate that slides or swings away from the hole and top rail/midrail that meets guardrail requirements (unless opening is offset)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35</a:t>
            </a:fld>
            <a:endParaRPr lang="en-US"/>
          </a:p>
        </p:txBody>
      </p:sp>
    </p:spTree>
    <p:extLst>
      <p:ext uri="{BB962C8B-B14F-4D97-AF65-F5344CB8AC3E}">
        <p14:creationId xmlns:p14="http://schemas.microsoft.com/office/powerpoint/2010/main" val="1769523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23</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effectiveness of the barricade is dependent on many factors.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how each factor impacts the barricade or barricade selection.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Understanding how construction, configuration, and effectiveness relate to each other is critical when choosing which barricade should be implemented.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36</a:t>
            </a:fld>
            <a:endParaRPr lang="en-US"/>
          </a:p>
        </p:txBody>
      </p:sp>
    </p:spTree>
    <p:extLst>
      <p:ext uri="{BB962C8B-B14F-4D97-AF65-F5344CB8AC3E}">
        <p14:creationId xmlns:p14="http://schemas.microsoft.com/office/powerpoint/2010/main" val="2039023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23</a:t>
            </a: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Ask the class for some examples of ineffective barricades.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For example, 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haul truck tire should not be placed next to</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an open hole and a jersey barrier should not be used on a haul road.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37</a:t>
            </a:fld>
            <a:endParaRPr lang="en-US"/>
          </a:p>
        </p:txBody>
      </p:sp>
    </p:spTree>
    <p:extLst>
      <p:ext uri="{BB962C8B-B14F-4D97-AF65-F5344CB8AC3E}">
        <p14:creationId xmlns:p14="http://schemas.microsoft.com/office/powerpoint/2010/main" val="958906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Approximately 10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24-25)</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 pencils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test their knowledge by analyzing scenarios and selecting the correct barricade(s) for the hazard.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small groups.  Depending on the size of the class, this could be pair or groups of 3-4.</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Direct the groups to review the questions and determine the best barricade(s) to use.  They then need to explain their choice(s).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5 minutes for groups to complete the worksheet.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r>
              <a:rPr lang="en-US" b="1" dirty="0" smtClean="0"/>
              <a:t>Proposed</a:t>
            </a:r>
            <a:r>
              <a:rPr lang="en-US" b="1" baseline="0" dirty="0" smtClean="0"/>
              <a:t> Answers</a:t>
            </a:r>
          </a:p>
          <a:p>
            <a:pPr lvl="0"/>
            <a:r>
              <a:rPr lang="en-US" sz="1200" kern="1200" dirty="0" smtClean="0">
                <a:solidFill>
                  <a:schemeClr val="tx1"/>
                </a:solidFill>
                <a:effectLst/>
                <a:latin typeface="+mn-lt"/>
                <a:ea typeface="+mn-ea"/>
                <a:cs typeface="+mn-cs"/>
              </a:rPr>
              <a:t>Scenario 1</a:t>
            </a:r>
          </a:p>
          <a:p>
            <a:pPr lvl="1"/>
            <a:r>
              <a:rPr lang="en-US" sz="1200" kern="1200" dirty="0" smtClean="0">
                <a:solidFill>
                  <a:schemeClr val="tx1"/>
                </a:solidFill>
                <a:effectLst/>
                <a:latin typeface="+mn-lt"/>
                <a:ea typeface="+mn-ea"/>
                <a:cs typeface="+mn-cs"/>
              </a:rPr>
              <a:t>Berm</a:t>
            </a:r>
          </a:p>
          <a:p>
            <a:pPr lvl="1"/>
            <a:r>
              <a:rPr lang="en-US" sz="1200" kern="1200" dirty="0" smtClean="0">
                <a:solidFill>
                  <a:schemeClr val="tx1"/>
                </a:solidFill>
                <a:effectLst/>
                <a:latin typeface="+mn-lt"/>
                <a:ea typeface="+mn-ea"/>
                <a:cs typeface="+mn-cs"/>
              </a:rPr>
              <a:t>This is the only barricade that can act as a long-term solution until the power line can be repaired or replaced.</a:t>
            </a:r>
          </a:p>
          <a:p>
            <a:pPr lvl="0"/>
            <a:r>
              <a:rPr lang="en-US" sz="1200" kern="1200" dirty="0" smtClean="0">
                <a:solidFill>
                  <a:schemeClr val="tx1"/>
                </a:solidFill>
                <a:effectLst/>
                <a:latin typeface="+mn-lt"/>
                <a:ea typeface="+mn-ea"/>
                <a:cs typeface="+mn-cs"/>
              </a:rPr>
              <a:t>Scenario 2</a:t>
            </a:r>
          </a:p>
          <a:p>
            <a:pPr lvl="1"/>
            <a:r>
              <a:rPr lang="en-US" sz="1200" kern="1200" dirty="0" smtClean="0">
                <a:solidFill>
                  <a:schemeClr val="tx1"/>
                </a:solidFill>
                <a:effectLst/>
                <a:latin typeface="+mn-lt"/>
                <a:ea typeface="+mn-ea"/>
                <a:cs typeface="+mn-cs"/>
              </a:rPr>
              <a:t>Jersey barrier, berm</a:t>
            </a:r>
          </a:p>
          <a:p>
            <a:pPr lvl="1"/>
            <a:r>
              <a:rPr lang="en-US" sz="1200" kern="1200" dirty="0" smtClean="0">
                <a:solidFill>
                  <a:schemeClr val="tx1"/>
                </a:solidFill>
                <a:effectLst/>
                <a:latin typeface="+mn-lt"/>
                <a:ea typeface="+mn-ea"/>
                <a:cs typeface="+mn-cs"/>
              </a:rPr>
              <a:t>Wire ropes and railing systems are not appropriate barricades for ramps and vehicle traffic.</a:t>
            </a:r>
          </a:p>
          <a:p>
            <a:pPr lvl="0"/>
            <a:r>
              <a:rPr lang="en-US" sz="1200" kern="1200" dirty="0" smtClean="0">
                <a:solidFill>
                  <a:schemeClr val="tx1"/>
                </a:solidFill>
                <a:effectLst/>
                <a:latin typeface="+mn-lt"/>
                <a:ea typeface="+mn-ea"/>
                <a:cs typeface="+mn-cs"/>
              </a:rPr>
              <a:t>Scenario 3</a:t>
            </a:r>
          </a:p>
          <a:p>
            <a:pPr lvl="1"/>
            <a:r>
              <a:rPr lang="en-US" sz="1200" kern="1200" dirty="0" smtClean="0">
                <a:solidFill>
                  <a:schemeClr val="tx1"/>
                </a:solidFill>
                <a:effectLst/>
                <a:latin typeface="+mn-lt"/>
                <a:ea typeface="+mn-ea"/>
                <a:cs typeface="+mn-cs"/>
              </a:rPr>
              <a:t>A-frame sign, berms</a:t>
            </a:r>
          </a:p>
          <a:p>
            <a:pPr lvl="1"/>
            <a:r>
              <a:rPr lang="en-US" sz="1200" kern="1200" dirty="0" smtClean="0">
                <a:solidFill>
                  <a:schemeClr val="tx1"/>
                </a:solidFill>
                <a:effectLst/>
                <a:latin typeface="+mn-lt"/>
                <a:ea typeface="+mn-ea"/>
                <a:cs typeface="+mn-cs"/>
              </a:rPr>
              <a:t>Excavation jobs usually result in a trench of some depth.  These barricades will prevent employees from falls.</a:t>
            </a:r>
          </a:p>
          <a:p>
            <a:pPr lvl="1"/>
            <a:r>
              <a:rPr lang="en-US" sz="1200" kern="1200" dirty="0" smtClean="0">
                <a:solidFill>
                  <a:schemeClr val="tx1"/>
                </a:solidFill>
                <a:effectLst/>
                <a:latin typeface="+mn-lt"/>
                <a:ea typeface="+mn-ea"/>
                <a:cs typeface="+mn-cs"/>
              </a:rPr>
              <a:t>Sites will not typically erect chain link fences for an excavation job (time, material, etc.).  Trucks need to be accessible so they cannot be placed as a barrier for a long-term job.  Cones alone are not sufficient due to their size.</a:t>
            </a:r>
          </a:p>
          <a:p>
            <a:pPr lvl="0"/>
            <a:r>
              <a:rPr lang="en-US" sz="1200" kern="1200" dirty="0" smtClean="0">
                <a:solidFill>
                  <a:schemeClr val="tx1"/>
                </a:solidFill>
                <a:effectLst/>
                <a:latin typeface="+mn-lt"/>
                <a:ea typeface="+mn-ea"/>
                <a:cs typeface="+mn-cs"/>
              </a:rPr>
              <a:t>Scenario 4</a:t>
            </a:r>
          </a:p>
          <a:p>
            <a:pPr lvl="1"/>
            <a:r>
              <a:rPr lang="en-US" sz="1200" kern="1200" dirty="0" smtClean="0">
                <a:solidFill>
                  <a:schemeClr val="tx1"/>
                </a:solidFill>
                <a:effectLst/>
                <a:latin typeface="+mn-lt"/>
                <a:ea typeface="+mn-ea"/>
                <a:cs typeface="+mn-cs"/>
              </a:rPr>
              <a:t>Berm, truck</a:t>
            </a:r>
          </a:p>
          <a:p>
            <a:pPr lvl="1"/>
            <a:r>
              <a:rPr lang="en-US" sz="1200" kern="1200" dirty="0" smtClean="0">
                <a:solidFill>
                  <a:schemeClr val="tx1"/>
                </a:solidFill>
                <a:effectLst/>
                <a:latin typeface="+mn-lt"/>
                <a:ea typeface="+mn-ea"/>
                <a:cs typeface="+mn-cs"/>
              </a:rPr>
              <a:t>The truck is the most accessible at the time of the hazard until a berm can be built, or maintenance can be performed on the road.</a:t>
            </a:r>
          </a:p>
          <a:p>
            <a:pPr lvl="0"/>
            <a:r>
              <a:rPr lang="en-US" sz="1200" kern="1200" dirty="0" smtClean="0">
                <a:solidFill>
                  <a:schemeClr val="tx1"/>
                </a:solidFill>
                <a:effectLst/>
                <a:latin typeface="+mn-lt"/>
                <a:ea typeface="+mn-ea"/>
                <a:cs typeface="+mn-cs"/>
              </a:rPr>
              <a:t>Scenario 5</a:t>
            </a:r>
          </a:p>
          <a:p>
            <a:pPr lvl="1"/>
            <a:r>
              <a:rPr lang="en-US" sz="1200" kern="1200" dirty="0" smtClean="0">
                <a:solidFill>
                  <a:schemeClr val="tx1"/>
                </a:solidFill>
                <a:effectLst/>
                <a:latin typeface="+mn-lt"/>
                <a:ea typeface="+mn-ea"/>
                <a:cs typeface="+mn-cs"/>
              </a:rPr>
              <a:t>Railing system, scaffolding</a:t>
            </a:r>
          </a:p>
          <a:p>
            <a:pPr lvl="1"/>
            <a:r>
              <a:rPr lang="en-US" sz="1200" kern="1200" dirty="0" smtClean="0">
                <a:solidFill>
                  <a:schemeClr val="tx1"/>
                </a:solidFill>
                <a:effectLst/>
                <a:latin typeface="+mn-lt"/>
                <a:ea typeface="+mn-ea"/>
                <a:cs typeface="+mn-cs"/>
              </a:rPr>
              <a:t>Use these barricades temporarily, until the gate can be re-installed.</a:t>
            </a:r>
          </a:p>
          <a:p>
            <a:pPr lvl="1"/>
            <a:r>
              <a:rPr lang="en-US" sz="1200" kern="1200" dirty="0" smtClean="0">
                <a:solidFill>
                  <a:schemeClr val="tx1"/>
                </a:solidFill>
                <a:effectLst/>
                <a:latin typeface="+mn-lt"/>
                <a:ea typeface="+mn-ea"/>
                <a:cs typeface="+mn-cs"/>
              </a:rPr>
              <a:t>It is assumed that where the gate should be, there is a fall; therefore, snow fences and chain link fence are not suitable for a falling hazard.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38</a:t>
            </a:fld>
            <a:endParaRPr lang="en-US"/>
          </a:p>
        </p:txBody>
      </p:sp>
    </p:spTree>
    <p:extLst>
      <p:ext uri="{BB962C8B-B14F-4D97-AF65-F5344CB8AC3E}">
        <p14:creationId xmlns:p14="http://schemas.microsoft.com/office/powerpoint/2010/main" val="3196157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Instruction</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Upon completion of this module, the students will be able to: </a:t>
            </a:r>
          </a:p>
          <a:p>
            <a:pPr marL="742950" marR="0" lvl="1" indent="-285750">
              <a:lnSpc>
                <a:spcPct val="107000"/>
              </a:lnSpc>
              <a:spcBef>
                <a:spcPts val="0"/>
              </a:spcBef>
              <a:spcAft>
                <a:spcPts val="0"/>
              </a:spcAft>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Summarize the role of the attendant and spotter/safety watch.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Explain the process of installing, maintaining, and removing the control.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39</a:t>
            </a:fld>
            <a:endParaRPr lang="en-US"/>
          </a:p>
        </p:txBody>
      </p:sp>
    </p:spTree>
    <p:extLst>
      <p:ext uri="{BB962C8B-B14F-4D97-AF65-F5344CB8AC3E}">
        <p14:creationId xmlns:p14="http://schemas.microsoft.com/office/powerpoint/2010/main" val="3444907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31</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Knowing which flagging, tagging, or barricading to install is critical when it comes to safeguarding an area.  </a:t>
            </a: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Whether marking an unsafe area or preparing for a task, understand the purpose and limits to the specific method selected, as well as the hazard in the restricted area. </a:t>
            </a: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40</a:t>
            </a:fld>
            <a:endParaRPr lang="en-US"/>
          </a:p>
        </p:txBody>
      </p:sp>
    </p:spTree>
    <p:extLst>
      <p:ext uri="{BB962C8B-B14F-4D97-AF65-F5344CB8AC3E}">
        <p14:creationId xmlns:p14="http://schemas.microsoft.com/office/powerpoint/2010/main" val="190706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r-FR" sz="1200" b="1" kern="1200" dirty="0" smtClean="0">
                <a:solidFill>
                  <a:schemeClr val="tx1"/>
                </a:solidFill>
                <a:effectLst/>
                <a:latin typeface="+mn-lt"/>
                <a:ea typeface="+mn-ea"/>
                <a:cs typeface="+mn-cs"/>
              </a:rPr>
              <a:t>SG page </a:t>
            </a:r>
            <a:r>
              <a:rPr lang="en-US" sz="1200" b="1" kern="1200" dirty="0" smtClean="0">
                <a:solidFill>
                  <a:schemeClr val="tx1"/>
                </a:solidFill>
                <a:effectLst/>
                <a:latin typeface="+mn-lt"/>
                <a:ea typeface="+mn-ea"/>
                <a:cs typeface="+mn-cs"/>
              </a:rPr>
              <a:t>vii</a:t>
            </a:r>
            <a:endParaRPr lang="en-US" sz="1200" kern="1200" dirty="0" smtClean="0">
              <a:solidFill>
                <a:schemeClr val="tx1"/>
              </a:solidFill>
              <a:effectLst/>
              <a:latin typeface="+mn-lt"/>
              <a:ea typeface="+mn-ea"/>
              <a:cs typeface="+mn-cs"/>
            </a:endParaRPr>
          </a:p>
          <a:p>
            <a:pPr marL="0" marR="0">
              <a:spcBef>
                <a:spcPts val="600"/>
              </a:spcBef>
              <a:spcAft>
                <a:spcPts val="60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Before beginning these next two slides: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Ask the students what they would like to get out of this course?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 the objectives for each module.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Point out that the module objectives are also listed on the first page of each module.</a:t>
            </a:r>
          </a:p>
          <a:p>
            <a:endParaRPr lang="en-US" dirty="0"/>
          </a:p>
        </p:txBody>
      </p:sp>
      <p:sp>
        <p:nvSpPr>
          <p:cNvPr id="4" name="Slide Number Placeholder 3"/>
          <p:cNvSpPr>
            <a:spLocks noGrp="1"/>
          </p:cNvSpPr>
          <p:nvPr>
            <p:ph type="sldNum" sz="quarter" idx="10"/>
          </p:nvPr>
        </p:nvSpPr>
        <p:spPr/>
        <p:txBody>
          <a:bodyPr/>
          <a:lstStyle/>
          <a:p>
            <a:fld id="{EA7A4110-1153-4504-81F7-E862A9422152}" type="slidenum">
              <a:rPr lang="en-US" smtClean="0"/>
              <a:t>5</a:t>
            </a:fld>
            <a:endParaRPr lang="en-US"/>
          </a:p>
        </p:txBody>
      </p:sp>
    </p:spTree>
    <p:extLst>
      <p:ext uri="{BB962C8B-B14F-4D97-AF65-F5344CB8AC3E}">
        <p14:creationId xmlns:p14="http://schemas.microsoft.com/office/powerpoint/2010/main" val="2253623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Should you come across an unmarked hazard that requires flagging, it is your responsibility to ensure that this is performed.  This can be done in one of two ways: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Install the appropriate flagging yourself.  As long as the hazard does not constitute 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high energy hazard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you may leave the area to acquire the necessary materials.  If you are the person that installs the flagging and your name is on the tag, it is your responsibility to maintain and eventually remove it.  Employees are not allowed to remove flagging/tagging that they did not install themselves, unless appropriate site-specific removal procedures have been performed.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Inform the appropriate personnel of the hazard and need for flagging/tagging, if you are not a part of the task being performed.  For example, if you see someone working overhead and the area below has not been flagged, inform the working crew.  This ensures that the personnel performing the task are responsible for the flagging/tagging associated with their work.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Should you come across an unmarked hazard that qualifies as a high energy</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hazard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you automatically become 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spotter/safety watch</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this instance, this</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individual</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stays near to, but at a safe distance from, the hazard until the area can be barricaded.  This is true whether or not you are part of the team mitigating the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Once the exposure to the hazard has been controlled, you can continue with your regular duties.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Due to the level of risk involved, certain tasks may require the use of an assigned attendant or spotter/safety watch.  The responsibilities of this individual may differ, depending on the task being performed and are not necessarily the same as an attendant who happens across an unmarked</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high energy hazard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41</a:t>
            </a:fld>
            <a:endParaRPr lang="en-US"/>
          </a:p>
        </p:txBody>
      </p:sp>
    </p:spTree>
    <p:extLst>
      <p:ext uri="{BB962C8B-B14F-4D97-AF65-F5344CB8AC3E}">
        <p14:creationId xmlns:p14="http://schemas.microsoft.com/office/powerpoint/2010/main" val="1452017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Installation of any flagging or barricading should be performed in conjunction with proper communication to any affected parties.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will potentially include your supervisor, health and safety professional, and any groups working in the area.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These individuals need to be aware of the hazard and the reason you are installing the flagging and/or barricading.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Leading Edge/Open Hole Work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a fall hazard is created with the open hole, red flagging and tagging is installed a reasonable distance away at all entrances to the area.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Barriers are erected around the hole to protect employees from the fall; however, any employees working within the guarded area must wear fall protection.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there is a lower level where employees are exposed to falling objects, flagging or barricading needs to be established indicating the hazard above.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Working overhead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work is being performed overhead, pedestrian and vehicle traffic below needs to be informed.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Materials and/or tools can fall, resulting in injuries to those below or damage to equipment.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Proper flagging and/or barricading is used to establish a perimeter on the lower level.  The perimeter needs to be large enough to keep all traffic at a safe distance.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When needed, a</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spotter/safety watch</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will help monitor the area, such as when hot work is being performed or suspended loads are being moved.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Congested Areas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congested areas, such as in places of heavy foot and/or equipment traffic, it is a best practice to inform other work groups in the area before any flagging or barricading is established.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is especially important if a barricade is going to impede an escape route.  In circumstances like this, should an evacuation be required, personnel in the area need to be made aware of alternate escape routes.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helps ensure that during an evacuation, employees are not exposed to any additional hazards.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42</a:t>
            </a:fld>
            <a:endParaRPr lang="en-US"/>
          </a:p>
        </p:txBody>
      </p:sp>
    </p:spTree>
    <p:extLst>
      <p:ext uri="{BB962C8B-B14F-4D97-AF65-F5344CB8AC3E}">
        <p14:creationId xmlns:p14="http://schemas.microsoft.com/office/powerpoint/2010/main" val="3308594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33</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color of the flagging, the barricade, and the accompanying tag can communicate information regarding the severity of the hazard and the reason for the installation.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addition to recognizing why these marking exists, it is critical that employees adhere to whom can and cannot enter the area, and what steps must be taken when entering.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table detailing restrictions and permissions for each type of marking.  This is also located in the SG.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43</a:t>
            </a:fld>
            <a:endParaRPr lang="en-US"/>
          </a:p>
        </p:txBody>
      </p:sp>
    </p:spTree>
    <p:extLst>
      <p:ext uri="{BB962C8B-B14F-4D97-AF65-F5344CB8AC3E}">
        <p14:creationId xmlns:p14="http://schemas.microsoft.com/office/powerpoint/2010/main" val="733004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33</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and barricading needs to be installed a safe distance from the hazard.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distance will vary depending on the job, hazard, and barricading/flagging system used.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table detailing acceptable distances.  This is also located in the SG.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44</a:t>
            </a:fld>
            <a:endParaRPr lang="en-US"/>
          </a:p>
        </p:txBody>
      </p:sp>
    </p:spTree>
    <p:extLst>
      <p:ext uri="{BB962C8B-B14F-4D97-AF65-F5344CB8AC3E}">
        <p14:creationId xmlns:p14="http://schemas.microsoft.com/office/powerpoint/2010/main" val="806113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34</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Review the bullets for the first question.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As long as a hazard exists, the flagging/barricading used to minimize employee exposure must be maintained.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In most instances, you will want to remedy any hazardous situation the same day that it is found.  For projects that will last multiple days, it is your responsibility to ensure all flagging, tagging, and barricading is in good order.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red flagging/barricading must be in place prior to the removal of any yellow flagging.  Once the high</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energy hazard</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has been controlled, the area is free to return to yellow flagging conditions.  When changing back, the yellow flagging must be installed prior to the removal of any red flagging/barricading.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45</a:t>
            </a:fld>
            <a:endParaRPr lang="en-US"/>
          </a:p>
        </p:txBody>
      </p:sp>
    </p:spTree>
    <p:extLst>
      <p:ext uri="{BB962C8B-B14F-4D97-AF65-F5344CB8AC3E}">
        <p14:creationId xmlns:p14="http://schemas.microsoft.com/office/powerpoint/2010/main" val="106408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or barricading is removed at the completion of the job.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Once removal of all flagging/barricading is complete, be sure to either dispose of or properly store all materials in accordance with site-specific requirements.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46</a:t>
            </a:fld>
            <a:endParaRPr lang="en-US"/>
          </a:p>
        </p:txBody>
      </p:sp>
    </p:spTree>
    <p:extLst>
      <p:ext uri="{BB962C8B-B14F-4D97-AF65-F5344CB8AC3E}">
        <p14:creationId xmlns:p14="http://schemas.microsoft.com/office/powerpoint/2010/main" val="389514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You should never remove flagging or barricading that you did not install.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for some reason you find yourself having to remove flagging or barricading that you did not install, you must adhere to any site-specific procedures to do this.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47</a:t>
            </a:fld>
            <a:endParaRPr lang="en-US"/>
          </a:p>
        </p:txBody>
      </p:sp>
    </p:spTree>
    <p:extLst>
      <p:ext uri="{BB962C8B-B14F-4D97-AF65-F5344CB8AC3E}">
        <p14:creationId xmlns:p14="http://schemas.microsoft.com/office/powerpoint/2010/main" val="1446202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Approximately 15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Worksheet in the SG (pp. 36-37)</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Pens, pencils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This activity gives students the opportunity to review the information in the SG and create questions to challenge the other team.  In doing this, they are further retaining the knowledge.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Break the class into two groups.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two groups will use the SG to create 5 questions and answers that they believe will be challenging for the other group to answer.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Allow 10 minutes for groups to complete the worksheet.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Groups will take turns asking questions.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Discuss responses as a class, particularly those that were answered incorrectly or difficult for the group to answer.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48</a:t>
            </a:fld>
            <a:endParaRPr lang="en-US"/>
          </a:p>
        </p:txBody>
      </p:sp>
    </p:spTree>
    <p:extLst>
      <p:ext uri="{BB962C8B-B14F-4D97-AF65-F5344CB8AC3E}">
        <p14:creationId xmlns:p14="http://schemas.microsoft.com/office/powerpoint/2010/main" val="2470164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Times New Roman" panose="02020603050405020304" pitchFamily="18" charset="0"/>
                <a:ea typeface="Times New Roman" panose="02020603050405020304" pitchFamily="18" charset="0"/>
              </a:rPr>
              <a:t>The conclusion covers:</a:t>
            </a:r>
          </a:p>
          <a:p>
            <a:pPr marL="742950" marR="0" lvl="1" indent="-285750">
              <a:spcBef>
                <a:spcPts val="0"/>
              </a:spcBef>
              <a:spcAft>
                <a:spcPts val="0"/>
              </a:spcAft>
              <a:buFont typeface="Courier New" panose="02070309020205020404" pitchFamily="49" charset="0"/>
              <a:buChar char="o"/>
              <a:tabLst>
                <a:tab pos="-109855" algn="l"/>
                <a:tab pos="4572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Review</a:t>
            </a:r>
          </a:p>
          <a:p>
            <a:pPr marL="742950" marR="0" lvl="1" indent="-285750">
              <a:spcBef>
                <a:spcPts val="0"/>
              </a:spcBef>
              <a:spcAft>
                <a:spcPts val="0"/>
              </a:spcAft>
              <a:buFont typeface="Courier New" panose="02070309020205020404" pitchFamily="49" charset="0"/>
              <a:buChar char="o"/>
              <a:tabLst>
                <a:tab pos="-109855" algn="l"/>
                <a:tab pos="457200" algn="l"/>
              </a:tabLst>
            </a:pPr>
            <a:r>
              <a:rPr lang="en-US" sz="1200" dirty="0" smtClean="0">
                <a:solidFill>
                  <a:srgbClr val="000000"/>
                </a:solidFill>
                <a:effectLst/>
                <a:latin typeface="Times New Roman" panose="02020603050405020304" pitchFamily="18" charset="0"/>
                <a:ea typeface="Times New Roman" panose="02020603050405020304" pitchFamily="18" charset="0"/>
              </a:rPr>
              <a:t>Assessment</a:t>
            </a: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Student End of Course Questionnaire</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changing conditions on Freeport-McMoRan properties, no two situations may ever be alike.  By familiarizing yourself with flagging, tagging, and barricading, you are equipped to understand the markings, mitigate the hazard, and notify others of an issue.  When you encounter a hazard, use the hierarchy of controls to decide whether a more conservation control can be applied.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Prior to beginning a task that either involves or creates a hazard, determine the best course of action for restricting access.  Evaluate multiple factors, such as the effectiveness of the flagging or barricading, the environment, the severity of the hazard, and the purpose.  Ensure you are safeguarding the area with visible and appropriately placed barriers.  Never attempt to mitigate a hazard for which you are not trained.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If you have questions or concerns, utilize the resources available to you, such as your supervisor, health and safety professional, and the Company policies.   </a:t>
            </a:r>
          </a:p>
          <a:p>
            <a:pPr marL="742950" marR="0" lvl="1" indent="-285750">
              <a:lnSpc>
                <a:spcPct val="107000"/>
              </a:lnSpc>
              <a:spcBef>
                <a:spcPts val="0"/>
              </a:spcBef>
              <a:spcAft>
                <a:spcPts val="0"/>
              </a:spcAft>
              <a:buFont typeface="Courier New" panose="02070309020205020404" pitchFamily="49" charset="0"/>
              <a:buChar char="o"/>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49</a:t>
            </a:fld>
            <a:endParaRPr lang="en-US"/>
          </a:p>
        </p:txBody>
      </p:sp>
    </p:spTree>
    <p:extLst>
      <p:ext uri="{BB962C8B-B14F-4D97-AF65-F5344CB8AC3E}">
        <p14:creationId xmlns:p14="http://schemas.microsoft.com/office/powerpoint/2010/main" val="450289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smtClean="0">
                <a:effectLst/>
                <a:latin typeface="Times New Roman" panose="02020603050405020304" pitchFamily="18" charset="0"/>
                <a:ea typeface="Times New Roman" panose="02020603050405020304" pitchFamily="18" charset="0"/>
              </a:rPr>
              <a:t>Instruction</a:t>
            </a:r>
            <a:r>
              <a:rPr lang="en-US" sz="1200" dirty="0" smtClean="0">
                <a:effectLst/>
                <a:latin typeface="Times New Roman" panose="02020603050405020304" pitchFamily="18" charset="0"/>
                <a:ea typeface="Times New Roman" panose="02020603050405020304" pitchFamily="18" charset="0"/>
              </a:rPr>
              <a:t> </a:t>
            </a:r>
            <a:endParaRPr lang="en-US" dirty="0" smtClean="0">
              <a:effectLst/>
            </a:endParaRPr>
          </a:p>
          <a:p>
            <a:pPr marL="34290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Times New Roman" panose="02020603050405020304" pitchFamily="18" charset="0"/>
              </a:rPr>
              <a:t>As the objectives for each module are reviewed, ask if there are any lingering questions, comments, or concerns.</a:t>
            </a:r>
            <a:endParaRPr lang="en-US" dirty="0" smtClean="0">
              <a:effectLst/>
            </a:endParaRPr>
          </a:p>
          <a:p>
            <a:pPr marL="34290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Times New Roman" panose="02020603050405020304" pitchFamily="18" charset="0"/>
              </a:rPr>
              <a:t>Module 1</a:t>
            </a:r>
            <a:endParaRPr lang="en-US" dirty="0" smtClean="0">
              <a:effectLst/>
            </a:endParaRPr>
          </a:p>
          <a:p>
            <a:pPr marL="74295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rPr>
              <a:t>Explain the purpose of flagging and tagging.</a:t>
            </a:r>
            <a:endParaRPr lang="en-US" dirty="0" smtClean="0">
              <a:effectLst/>
            </a:endParaRPr>
          </a:p>
          <a:p>
            <a:pPr marL="74295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rPr>
              <a:t>Analyze a scenario and select the appropriate flagging.</a:t>
            </a:r>
            <a:endParaRPr lang="en-US" dirty="0" smtClean="0">
              <a:effectLst/>
            </a:endParaRPr>
          </a:p>
          <a:p>
            <a:pPr marL="34290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Times New Roman" panose="02020603050405020304" pitchFamily="18" charset="0"/>
              </a:rPr>
              <a:t>Module 2</a:t>
            </a:r>
            <a:endParaRPr lang="en-US" dirty="0" smtClean="0">
              <a:effectLst/>
            </a:endParaRPr>
          </a:p>
          <a:p>
            <a:pPr marL="74295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rPr>
              <a:t>Explain the purpose of barricading.</a:t>
            </a:r>
            <a:endParaRPr lang="en-US" dirty="0" smtClean="0">
              <a:effectLst/>
            </a:endParaRPr>
          </a:p>
          <a:p>
            <a:pPr marL="742950" lvl="1" indent="-285750">
              <a:spcBef>
                <a:spcPts val="600"/>
              </a:spcBef>
              <a:spcAft>
                <a:spcPts val="60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rPr>
              <a:t>Analyze a scenario and select the appropriate barricading.</a:t>
            </a:r>
            <a:endParaRPr lang="en-US" dirty="0" smtClean="0">
              <a:effectLst/>
            </a:endParaRPr>
          </a:p>
          <a:p>
            <a:pPr marL="34290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Times New Roman" panose="02020603050405020304" pitchFamily="18" charset="0"/>
              </a:rPr>
              <a:t>Module 3</a:t>
            </a:r>
            <a:endParaRPr lang="en-US" dirty="0" smtClean="0">
              <a:effectLst/>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Summarize the role of the attendant and spotter/safety watch.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Explain the process of installing, maintaining, and removing the control.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0316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SG page </a:t>
            </a:r>
            <a:r>
              <a:rPr lang="en-US" sz="1200" b="1" kern="1200" dirty="0" smtClean="0">
                <a:solidFill>
                  <a:schemeClr val="tx1"/>
                </a:solidFill>
                <a:effectLst/>
                <a:latin typeface="+mn-lt"/>
                <a:ea typeface="+mn-ea"/>
                <a:cs typeface="+mn-cs"/>
              </a:rPr>
              <a:t>vii</a:t>
            </a:r>
            <a:endParaRPr lang="en-US" sz="1200" kern="1200" dirty="0" smtClean="0">
              <a:solidFill>
                <a:schemeClr val="tx1"/>
              </a:solidFill>
              <a:effectLst/>
              <a:latin typeface="+mn-lt"/>
              <a:ea typeface="+mn-ea"/>
              <a:cs typeface="+mn-cs"/>
            </a:endParaRPr>
          </a:p>
          <a:p>
            <a:r>
              <a:rPr lang="en-US" b="1" dirty="0" smtClean="0"/>
              <a:t>Instruction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 the objectives for each module.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Point out that the module objectives are also listed on the first page of each module.</a:t>
            </a:r>
          </a:p>
          <a:p>
            <a:endParaRPr lang="en-US" b="0" dirty="0"/>
          </a:p>
        </p:txBody>
      </p:sp>
      <p:sp>
        <p:nvSpPr>
          <p:cNvPr id="4" name="Slide Number Placeholder 3"/>
          <p:cNvSpPr>
            <a:spLocks noGrp="1"/>
          </p:cNvSpPr>
          <p:nvPr>
            <p:ph type="sldNum" sz="quarter" idx="10"/>
          </p:nvPr>
        </p:nvSpPr>
        <p:spPr/>
        <p:txBody>
          <a:bodyPr/>
          <a:lstStyle/>
          <a:p>
            <a:fld id="{EA7A4110-1153-4504-81F7-E862A9422152}" type="slidenum">
              <a:rPr lang="en-US" smtClean="0"/>
              <a:t>6</a:t>
            </a:fld>
            <a:endParaRPr lang="en-US"/>
          </a:p>
        </p:txBody>
      </p:sp>
    </p:spTree>
    <p:extLst>
      <p:ext uri="{BB962C8B-B14F-4D97-AF65-F5344CB8AC3E}">
        <p14:creationId xmlns:p14="http://schemas.microsoft.com/office/powerpoint/2010/main" val="603714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Instruction</a:t>
            </a: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Have students complete the knowledge assessment.</a:t>
            </a:r>
          </a:p>
          <a:p>
            <a:endParaRPr lang="en-US" dirty="0"/>
          </a:p>
        </p:txBody>
      </p:sp>
      <p:sp>
        <p:nvSpPr>
          <p:cNvPr id="4" name="Slide Number Placeholder 3"/>
          <p:cNvSpPr>
            <a:spLocks noGrp="1"/>
          </p:cNvSpPr>
          <p:nvPr>
            <p:ph type="sldNum" sz="quarter" idx="10"/>
          </p:nvPr>
        </p:nvSpPr>
        <p:spPr/>
        <p:txBody>
          <a:bodyPr/>
          <a:lstStyle/>
          <a:p>
            <a:fld id="{BDA23A79-5B0B-4086-986B-EBBAC35FAF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306200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 47</a:t>
            </a:r>
          </a:p>
          <a:p>
            <a:endParaRPr lang="en-US" b="1" dirty="0" smtClean="0"/>
          </a:p>
          <a:p>
            <a:r>
              <a:rPr lang="en-US" b="1" dirty="0" smtClean="0"/>
              <a:t>Instruction</a:t>
            </a:r>
            <a:endParaRPr lang="en-US" dirty="0" smtClean="0"/>
          </a:p>
          <a:p>
            <a:pPr marL="178027" indent="-178027">
              <a:buFont typeface="Arial" panose="020B0604020202020204" pitchFamily="34" charset="0"/>
              <a:buChar char="•"/>
            </a:pPr>
            <a:r>
              <a:rPr lang="en-US" dirty="0" smtClean="0"/>
              <a:t>Have students complete the Student Course</a:t>
            </a:r>
            <a:r>
              <a:rPr lang="en-US" baseline="0" dirty="0" smtClean="0"/>
              <a:t> Evaluation</a:t>
            </a:r>
            <a:r>
              <a:rPr lang="en-US" dirty="0" smtClean="0"/>
              <a:t> (in SG page 47).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52</a:t>
            </a:fld>
            <a:endParaRPr lang="en-US"/>
          </a:p>
        </p:txBody>
      </p:sp>
    </p:spTree>
    <p:extLst>
      <p:ext uri="{BB962C8B-B14F-4D97-AF65-F5344CB8AC3E}">
        <p14:creationId xmlns:p14="http://schemas.microsoft.com/office/powerpoint/2010/main" val="96412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SG page </a:t>
            </a:r>
            <a:r>
              <a:rPr lang="en-US" sz="1200" b="1" kern="1200" dirty="0" smtClean="0">
                <a:solidFill>
                  <a:schemeClr val="tx1"/>
                </a:solidFill>
                <a:effectLst/>
                <a:latin typeface="+mn-lt"/>
                <a:ea typeface="+mn-ea"/>
                <a:cs typeface="+mn-cs"/>
              </a:rPr>
              <a:t>viii</a:t>
            </a:r>
            <a:endParaRPr lang="en-US" sz="1200" kern="1200" dirty="0" smtClean="0">
              <a:solidFill>
                <a:schemeClr val="tx1"/>
              </a:solidFill>
              <a:effectLst/>
              <a:latin typeface="+mn-lt"/>
              <a:ea typeface="+mn-ea"/>
              <a:cs typeface="+mn-cs"/>
            </a:endParaRPr>
          </a:p>
          <a:p>
            <a:r>
              <a:rPr lang="en-US" b="1" dirty="0" smtClean="0"/>
              <a:t>Instruction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Workplace examinations are conducted to identify any hazards in the work area.  Once the hazards are identified, immediate action must take place.  Depending on the type of hazard located, the course of action and control implemented vary.  Always refer to the Hierarchy of Controls when selecting an appropriate control, keeping in mind the effectiveness and reliability of each level.</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Flagging, tagging, and barricading are all recognized methods of controlling hazards.  Each one involves limiting access to the hazard, but enforces the restriction differently.  Flagging and tagging use a color-coded system with tags and tape to visually alert employees to a hazard or unsafe condition in the area.  Barricades are physical obstacles restricting access to the identified hazard.  By visibly identifying or blocking an area considered dangerous, incidents can be avoided.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Whether working near these restrictions, establishing them, or removing them, understanding their importance is critical.  This course is intended for all Freeport-McMoRan employees.  Employees are expected to refresh this training on an annual basis.</a:t>
            </a:r>
          </a:p>
        </p:txBody>
      </p:sp>
      <p:sp>
        <p:nvSpPr>
          <p:cNvPr id="4" name="Slide Number Placeholder 3"/>
          <p:cNvSpPr>
            <a:spLocks noGrp="1"/>
          </p:cNvSpPr>
          <p:nvPr>
            <p:ph type="sldNum" sz="quarter" idx="10"/>
          </p:nvPr>
        </p:nvSpPr>
        <p:spPr/>
        <p:txBody>
          <a:bodyPr/>
          <a:lstStyle/>
          <a:p>
            <a:fld id="{EA7A4110-1153-4504-81F7-E862A9422152}" type="slidenum">
              <a:rPr lang="en-US" smtClean="0"/>
              <a:t>7</a:t>
            </a:fld>
            <a:endParaRPr lang="en-US"/>
          </a:p>
        </p:txBody>
      </p:sp>
    </p:spTree>
    <p:extLst>
      <p:ext uri="{BB962C8B-B14F-4D97-AF65-F5344CB8AC3E}">
        <p14:creationId xmlns:p14="http://schemas.microsoft.com/office/powerpoint/2010/main" val="43989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3</a:t>
            </a:r>
          </a:p>
          <a:p>
            <a:r>
              <a:rPr lang="en-US" sz="1200" b="1" kern="1200" dirty="0" smtClean="0">
                <a:solidFill>
                  <a:schemeClr val="tx1"/>
                </a:solidFill>
                <a:effectLst/>
                <a:latin typeface="+mn-lt"/>
                <a:ea typeface="+mn-ea"/>
                <a:cs typeface="+mn-cs"/>
              </a:rPr>
              <a:t>Instruction</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Upon completion of this module, the students will be able to: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Explain the purpose of flagging and tagging.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Analyze a scenario and select the appropriate flagging.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a:t>
            </a:fld>
            <a:endParaRPr lang="en-US"/>
          </a:p>
        </p:txBody>
      </p:sp>
    </p:spTree>
    <p:extLst>
      <p:ext uri="{BB962C8B-B14F-4D97-AF65-F5344CB8AC3E}">
        <p14:creationId xmlns:p14="http://schemas.microsoft.com/office/powerpoint/2010/main" val="344606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times that you may become so focused on, or familiar with, a task that you fail to recognize the changing conditions around you.  When involved in a routine task, it is not uncommon for attention to drift while the body continues the action.  Most daily routine activities are performed automatically, without 100% focus as the brain and eyes continue to scan the environment for triggers or signs perceived as threatening or dangerous.  When a unique or unusual cue is noticed, the brain then focuses and responds to the situation.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Throughout Freeport-McMoRan properties, flagging cues employees to a specific situation.  The bright colors or placement of the flagging and tags are intended to draw attention to the location of and inform about the hazard.  This method of communication relies on the employee’s behavior to notice, react, and adhere to the reason for the flagging.  All of the moving components on the properties make it necessary to recognize and understand markings.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9</a:t>
            </a:fld>
            <a:endParaRPr lang="en-US"/>
          </a:p>
        </p:txBody>
      </p:sp>
    </p:spTree>
    <p:extLst>
      <p:ext uri="{BB962C8B-B14F-4D97-AF65-F5344CB8AC3E}">
        <p14:creationId xmlns:p14="http://schemas.microsoft.com/office/powerpoint/2010/main" val="371054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page 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Instruction</a:t>
            </a:r>
            <a:endParaRPr lang="en-US" sz="120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Hierarchy of Controls offers a framework for implementing mitigation strategies from the most effective to least effective.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five levels of the hierarchy (from the most effective to least effective) are elimination, substitution, engineering, administrative and PPE.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Flagging is considered an administrative control, in that it conveys a message to persons in the area.</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10</a:t>
            </a:fld>
            <a:endParaRPr lang="en-US"/>
          </a:p>
        </p:txBody>
      </p:sp>
    </p:spTree>
    <p:extLst>
      <p:ext uri="{BB962C8B-B14F-4D97-AF65-F5344CB8AC3E}">
        <p14:creationId xmlns:p14="http://schemas.microsoft.com/office/powerpoint/2010/main" val="3303017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ne Line Title">
    <p:spTree>
      <p:nvGrpSpPr>
        <p:cNvPr id="1" name=""/>
        <p:cNvGrpSpPr/>
        <p:nvPr/>
      </p:nvGrpSpPr>
      <p:grpSpPr>
        <a:xfrm>
          <a:off x="0" y="0"/>
          <a:ext cx="0" cy="0"/>
          <a:chOff x="0" y="0"/>
          <a:chExt cx="0" cy="0"/>
        </a:xfrm>
      </p:grpSpPr>
      <p:sp>
        <p:nvSpPr>
          <p:cNvPr id="6" name="Rectangle 5"/>
          <p:cNvSpPr/>
          <p:nvPr userDrawn="1"/>
        </p:nvSpPr>
        <p:spPr>
          <a:xfrm>
            <a:off x="0" y="-7749"/>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21920"/>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smtClean="0"/>
              <a:t>SFT FCX1020C</a:t>
            </a:r>
            <a:endParaRPr lang="en-US" dirty="0"/>
          </a:p>
        </p:txBody>
      </p:sp>
      <p:sp>
        <p:nvSpPr>
          <p:cNvPr id="13" name="Picture Placeholder 12"/>
          <p:cNvSpPr>
            <a:spLocks noGrp="1"/>
          </p:cNvSpPr>
          <p:nvPr>
            <p:ph type="pic" sz="quarter" idx="11"/>
          </p:nvPr>
        </p:nvSpPr>
        <p:spPr>
          <a:xfrm>
            <a:off x="1379220" y="2110423"/>
            <a:ext cx="4572000" cy="3657600"/>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290" y="660573"/>
            <a:ext cx="1315711" cy="1472912"/>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smtClean="0"/>
              <a:t>VERSION 1 / MONTH YEAR</a:t>
            </a:r>
          </a:p>
        </p:txBody>
      </p:sp>
      <p:sp>
        <p:nvSpPr>
          <p:cNvPr id="24" name="Text Placeholder 23"/>
          <p:cNvSpPr>
            <a:spLocks noGrp="1"/>
          </p:cNvSpPr>
          <p:nvPr>
            <p:ph type="body" sz="quarter" idx="15" hasCustomPrompt="1"/>
          </p:nvPr>
        </p:nvSpPr>
        <p:spPr>
          <a:xfrm>
            <a:off x="0" y="1249045"/>
            <a:ext cx="7315200" cy="1463675"/>
          </a:xfrm>
          <a:prstGeom prst="rect">
            <a:avLst/>
          </a:prstGeom>
        </p:spPr>
        <p:txBody>
          <a:bodyPr>
            <a:normAutofit/>
          </a:bodyPr>
          <a:lstStyle>
            <a:lvl1pPr marL="0" indent="0" algn="ctr">
              <a:buFontTx/>
              <a:buNone/>
              <a:defRPr sz="3000" baseline="0">
                <a:solidFill>
                  <a:schemeClr val="bg1"/>
                </a:solidFill>
                <a:latin typeface="Arial Black" panose="020B0A04020102020204" pitchFamily="34" charset="0"/>
              </a:defRPr>
            </a:lvl1pPr>
          </a:lstStyle>
          <a:p>
            <a:pPr lvl="0"/>
            <a:r>
              <a:rPr lang="en-US" dirty="0" smtClean="0"/>
              <a:t>FLAGGING AND BARRICADING</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1" y="6175794"/>
            <a:ext cx="7315834" cy="670618"/>
          </a:xfrm>
          <a:prstGeom prst="rect">
            <a:avLst/>
          </a:prstGeom>
        </p:spPr>
      </p:pic>
    </p:spTree>
    <p:extLst>
      <p:ext uri="{BB962C8B-B14F-4D97-AF65-F5344CB8AC3E}">
        <p14:creationId xmlns:p14="http://schemas.microsoft.com/office/powerpoint/2010/main" val="792584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FLAGGING AND BARRICADING – SFT FCX1020C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Text and Image</a:t>
            </a:r>
          </a:p>
        </p:txBody>
      </p:sp>
      <p:sp>
        <p:nvSpPr>
          <p:cNvPr id="13" name="Picture Placeholder 6"/>
          <p:cNvSpPr>
            <a:spLocks noGrp="1"/>
          </p:cNvSpPr>
          <p:nvPr>
            <p:ph type="pic" sz="quarter" idx="16"/>
          </p:nvPr>
        </p:nvSpPr>
        <p:spPr>
          <a:xfrm>
            <a:off x="3666067" y="1379219"/>
            <a:ext cx="3199553" cy="3412913"/>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r>
              <a:rPr lang="en-US" dirty="0" smtClean="0"/>
              <a:t>Insert </a:t>
            </a:r>
          </a:p>
          <a:p>
            <a:r>
              <a:rPr lang="en-US" dirty="0" smtClean="0"/>
              <a:t>Image Here</a:t>
            </a:r>
            <a:endParaRPr lang="en-US" dirty="0"/>
          </a:p>
        </p:txBody>
      </p:sp>
      <p:sp>
        <p:nvSpPr>
          <p:cNvPr id="3" name="Text Placeholder 2"/>
          <p:cNvSpPr>
            <a:spLocks noGrp="1"/>
          </p:cNvSpPr>
          <p:nvPr>
            <p:ph type="body" sz="quarter" idx="17" hasCustomPrompt="1"/>
          </p:nvPr>
        </p:nvSpPr>
        <p:spPr>
          <a:xfrm>
            <a:off x="628650" y="1379220"/>
            <a:ext cx="6236970" cy="4649047"/>
          </a:xfrm>
          <a:prstGeom prst="rect">
            <a:avLst/>
          </a:prstGeom>
        </p:spPr>
        <p:txBody>
          <a:bodyPr>
            <a:noAutofit/>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Tree>
    <p:extLst>
      <p:ext uri="{BB962C8B-B14F-4D97-AF65-F5344CB8AC3E}">
        <p14:creationId xmlns:p14="http://schemas.microsoft.com/office/powerpoint/2010/main" val="561509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COURSE TITLE – COURSE CODE</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5250180"/>
            <a:ext cx="6236970" cy="815658"/>
          </a:xfrm>
          <a:prstGeom prst="rect">
            <a:avLst/>
          </a:prstGeom>
        </p:spPr>
        <p:txBody>
          <a:bodyPr/>
          <a:lstStyle>
            <a:lvl1pPr marL="0" indent="0">
              <a:spcBef>
                <a:spcPts val="0"/>
              </a:spcBef>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smtClean="0"/>
              <a:t>Title, image and text are ranged left. (Logo and page number is centered within the right hand column.)</a:t>
            </a:r>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Image</a:t>
            </a:r>
          </a:p>
        </p:txBody>
      </p:sp>
      <p:sp>
        <p:nvSpPr>
          <p:cNvPr id="10" name="Picture Placeholder 6"/>
          <p:cNvSpPr>
            <a:spLocks noGrp="1"/>
          </p:cNvSpPr>
          <p:nvPr>
            <p:ph type="pic" sz="quarter" idx="13"/>
          </p:nvPr>
        </p:nvSpPr>
        <p:spPr>
          <a:xfrm>
            <a:off x="628650" y="1379219"/>
            <a:ext cx="4572000" cy="3627755"/>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2818288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Multiple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COURSE TITLE – COURSE CODE</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6236971" cy="1211898"/>
          </a:xfrm>
          <a:prstGeom prst="rect">
            <a:avLst/>
          </a:prstGeom>
        </p:spPr>
        <p:txBody>
          <a:bodyPr/>
          <a:lstStyle>
            <a:lvl1pPr marL="0" indent="0">
              <a:lnSpc>
                <a:spcPct val="100000"/>
              </a:lnSpc>
              <a:spcBef>
                <a:spcPts val="0"/>
              </a:spcBef>
              <a:spcAft>
                <a:spcPts val="0"/>
              </a:spcAft>
              <a:buClr>
                <a:srgbClr val="00B0F0"/>
              </a:buClr>
              <a:buFont typeface="Wingdings" panose="05000000000000000000" pitchFamily="2" charset="2"/>
              <a:buNone/>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lvl="0"/>
            <a:r>
              <a:rPr lang="en-US" dirty="0" smtClean="0"/>
              <a:t>Title, image and text are ranged left. (Logo and page number is centered within the right hand column.)</a:t>
            </a:r>
          </a:p>
          <a:p>
            <a:pPr lvl="0"/>
            <a:endParaRPr lang="en-US" dirty="0" smtClean="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Multiple Images</a:t>
            </a:r>
          </a:p>
        </p:txBody>
      </p:sp>
      <p:sp>
        <p:nvSpPr>
          <p:cNvPr id="10" name="Picture Placeholder 6"/>
          <p:cNvSpPr>
            <a:spLocks noGrp="1"/>
          </p:cNvSpPr>
          <p:nvPr>
            <p:ph type="pic" sz="quarter" idx="13"/>
          </p:nvPr>
        </p:nvSpPr>
        <p:spPr>
          <a:xfrm>
            <a:off x="628649"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4" name="Picture Placeholder 6"/>
          <p:cNvSpPr>
            <a:spLocks noGrp="1"/>
          </p:cNvSpPr>
          <p:nvPr>
            <p:ph type="pic" sz="quarter" idx="17"/>
          </p:nvPr>
        </p:nvSpPr>
        <p:spPr>
          <a:xfrm>
            <a:off x="3144522" y="1379220"/>
            <a:ext cx="228600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3653643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Multiple Images across margi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COURSE TITLE – COURSE CODE</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4853941"/>
            <a:ext cx="8232982" cy="1211898"/>
          </a:xfrm>
          <a:prstGeom prst="rect">
            <a:avLst/>
          </a:prstGeom>
        </p:spPr>
        <p:txBody>
          <a:bodyPr/>
          <a:lstStyle>
            <a:lvl1pPr marL="0" marR="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sz="1800" baseline="0">
                <a:latin typeface="Arial" panose="020B0604020202020204" pitchFamily="34" charset="0"/>
                <a:cs typeface="Arial" panose="020B0604020202020204" pitchFamily="34" charset="0"/>
              </a:defRPr>
            </a:lvl1pPr>
            <a:lvl2pPr marL="457200" indent="0">
              <a:buClr>
                <a:srgbClr val="00B0F0"/>
              </a:buClr>
              <a:buNone/>
              <a:defRPr sz="1800">
                <a:latin typeface="Arial" panose="020B0604020202020204" pitchFamily="34" charset="0"/>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None/>
              <a:tabLst/>
              <a:defRPr/>
            </a:pPr>
            <a:r>
              <a:rPr lang="en-US" dirty="0" smtClean="0"/>
              <a:t>Title, image and text are ranged left, however occasionally you may need to run text and / or images into the right hand column: Where multiple images need to be seen side by side. You </a:t>
            </a:r>
            <a:r>
              <a:rPr lang="en-US" smtClean="0"/>
              <a:t>should also never </a:t>
            </a:r>
            <a:r>
              <a:rPr lang="en-US" dirty="0" smtClean="0"/>
              <a:t>leave orphans (one single word on the next line). </a:t>
            </a:r>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With Multiple Images</a:t>
            </a:r>
          </a:p>
        </p:txBody>
      </p:sp>
      <p:sp>
        <p:nvSpPr>
          <p:cNvPr id="10" name="Picture Placeholder 6"/>
          <p:cNvSpPr>
            <a:spLocks noGrp="1"/>
          </p:cNvSpPr>
          <p:nvPr>
            <p:ph type="pic" sz="quarter" idx="13"/>
          </p:nvPr>
        </p:nvSpPr>
        <p:spPr>
          <a:xfrm>
            <a:off x="628649"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3" name="Picture Placeholder 6"/>
          <p:cNvSpPr>
            <a:spLocks noGrp="1"/>
          </p:cNvSpPr>
          <p:nvPr>
            <p:ph type="pic" sz="quarter" idx="16"/>
          </p:nvPr>
        </p:nvSpPr>
        <p:spPr>
          <a:xfrm>
            <a:off x="6301311"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
        <p:nvSpPr>
          <p:cNvPr id="14" name="Picture Placeholder 6"/>
          <p:cNvSpPr>
            <a:spLocks noGrp="1"/>
          </p:cNvSpPr>
          <p:nvPr>
            <p:ph type="pic" sz="quarter" idx="17"/>
          </p:nvPr>
        </p:nvSpPr>
        <p:spPr>
          <a:xfrm>
            <a:off x="3464980" y="1379220"/>
            <a:ext cx="2560320" cy="3200400"/>
          </a:xfrm>
          <a:prstGeom prst="rect">
            <a:avLst/>
          </a:prstGeom>
          <a:ln>
            <a:noFill/>
          </a:ln>
        </p:spPr>
        <p:txBody>
          <a:bodyPr/>
          <a:lstStyle>
            <a:lvl1pPr marL="0" indent="0" algn="ctr">
              <a:buNone/>
              <a:defRPr sz="2000">
                <a:ln>
                  <a:noFill/>
                </a:ln>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r>
              <a:rPr lang="en-US" dirty="0" smtClean="0"/>
              <a:t>Insert Image here</a:t>
            </a:r>
            <a:endParaRPr lang="en-US" dirty="0"/>
          </a:p>
        </p:txBody>
      </p:sp>
    </p:spTree>
    <p:extLst>
      <p:ext uri="{BB962C8B-B14F-4D97-AF65-F5344CB8AC3E}">
        <p14:creationId xmlns:p14="http://schemas.microsoft.com/office/powerpoint/2010/main" val="2812199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smtClean="0"/>
              <a:t>CONFINED SPACE – SFT FCX1003C</a:t>
            </a:r>
            <a:endParaRPr lang="en-US" dirty="0"/>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379220"/>
            <a:ext cx="7400925" cy="4686618"/>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1"/>
            <a:r>
              <a:rPr lang="en-US" dirty="0" smtClean="0"/>
              <a:t>Third level</a:t>
            </a:r>
          </a:p>
          <a:p>
            <a:pPr lvl="0"/>
            <a:r>
              <a:rPr lang="en-US" dirty="0" smtClean="0"/>
              <a:t>Fourth level</a:t>
            </a:r>
          </a:p>
          <a:p>
            <a:pPr lvl="0"/>
            <a:r>
              <a:rPr lang="en-US" dirty="0" smtClean="0"/>
              <a:t>Fifth level</a:t>
            </a:r>
            <a:endParaRPr lang="en-US" dirty="0"/>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a:t>
            </a:r>
          </a:p>
        </p:txBody>
      </p:sp>
    </p:spTree>
    <p:extLst>
      <p:ext uri="{BB962C8B-B14F-4D97-AF65-F5344CB8AC3E}">
        <p14:creationId xmlns:p14="http://schemas.microsoft.com/office/powerpoint/2010/main" val="10893238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DC0A2-5AB8-41D6-BE6E-D6C3528E0EB6}"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06CF0-8FC4-44FB-A4AF-CFA1CEDD85BD}" type="slidenum">
              <a:rPr lang="en-US" smtClean="0"/>
              <a:t>‹#›</a:t>
            </a:fld>
            <a:endParaRPr lang="en-US"/>
          </a:p>
        </p:txBody>
      </p:sp>
    </p:spTree>
    <p:extLst>
      <p:ext uri="{BB962C8B-B14F-4D97-AF65-F5344CB8AC3E}">
        <p14:creationId xmlns:p14="http://schemas.microsoft.com/office/powerpoint/2010/main" val="193376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a:t>
            </a:r>
            <a:endParaRPr lang="en-US" dirty="0"/>
          </a:p>
        </p:txBody>
      </p:sp>
    </p:spTree>
    <p:extLst>
      <p:ext uri="{BB962C8B-B14F-4D97-AF65-F5344CB8AC3E}">
        <p14:creationId xmlns:p14="http://schemas.microsoft.com/office/powerpoint/2010/main" val="25907502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iz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n-US" dirty="0" smtClean="0"/>
              <a:t>Quiz</a:t>
            </a:r>
            <a:endParaRPr lang="en-US" dirty="0"/>
          </a:p>
        </p:txBody>
      </p:sp>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COURSE TITLE – COURSE CODE</a:t>
            </a:r>
            <a:endParaRPr lang="en-US" dirty="0"/>
          </a:p>
        </p:txBody>
      </p:sp>
      <p:sp>
        <p:nvSpPr>
          <p:cNvPr id="6"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11"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Module # Quiz</a:t>
            </a:r>
          </a:p>
        </p:txBody>
      </p:sp>
    </p:spTree>
    <p:extLst>
      <p:ext uri="{BB962C8B-B14F-4D97-AF65-F5344CB8AC3E}">
        <p14:creationId xmlns:p14="http://schemas.microsoft.com/office/powerpoint/2010/main" val="19973995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a:solidFill>
                  <a:schemeClr val="bg1"/>
                </a:solidFill>
                <a:latin typeface="Arial Black" panose="020B0A04020102020204" pitchFamily="34" charset="0"/>
              </a:defRPr>
            </a:lvl1pPr>
          </a:lstStyle>
          <a:p>
            <a:pPr lvl="0"/>
            <a:r>
              <a:rPr lang="en-US" dirty="0" smtClean="0"/>
              <a:t>Quiz</a:t>
            </a:r>
            <a:endParaRPr lang="en-US" dirty="0"/>
          </a:p>
        </p:txBody>
      </p:sp>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FLAGGING AND BARRICADING – COURSE CODE</a:t>
            </a:r>
            <a:endParaRPr lang="en-US" dirty="0"/>
          </a:p>
        </p:txBody>
      </p:sp>
      <p:sp>
        <p:nvSpPr>
          <p:cNvPr id="6"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11"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Module # Quiz</a:t>
            </a:r>
          </a:p>
        </p:txBody>
      </p:sp>
    </p:spTree>
    <p:extLst>
      <p:ext uri="{BB962C8B-B14F-4D97-AF65-F5344CB8AC3E}">
        <p14:creationId xmlns:p14="http://schemas.microsoft.com/office/powerpoint/2010/main" val="3509990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vity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326086" y="0"/>
            <a:ext cx="1839684" cy="6858000"/>
          </a:xfrm>
          <a:prstGeom prst="rect">
            <a:avLst/>
          </a:prstGeom>
          <a:solidFill>
            <a:srgbClr val="00B0F0"/>
          </a:solidFill>
          <a:ln>
            <a:noFill/>
          </a:ln>
        </p:spPr>
        <p:txBody>
          <a:bodyPr/>
          <a:lstStyle>
            <a:lvl1pPr>
              <a:defRPr>
                <a:solidFill>
                  <a:srgbClr val="00B0F0"/>
                </a:solidFill>
              </a:defRPr>
            </a:lvl1p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6000" baseline="0">
                <a:solidFill>
                  <a:schemeClr val="bg1"/>
                </a:solidFill>
                <a:latin typeface="Arial Black" panose="020B0A04020102020204" pitchFamily="34" charset="0"/>
              </a:defRPr>
            </a:lvl1pPr>
          </a:lstStyle>
          <a:p>
            <a:pPr lvl="0"/>
            <a:r>
              <a:rPr lang="en-US" dirty="0" smtClean="0"/>
              <a:t>Activity #</a:t>
            </a:r>
            <a:endParaRPr lang="en-US" dirty="0"/>
          </a:p>
        </p:txBody>
      </p:sp>
      <p:sp>
        <p:nvSpPr>
          <p:cNvPr id="4"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smtClean="0"/>
              <a:t>FLAGGING AND BARRICADING – COURSE CODE</a:t>
            </a:r>
            <a:endParaRPr lang="en-US" dirty="0"/>
          </a:p>
        </p:txBody>
      </p:sp>
      <p:sp>
        <p:nvSpPr>
          <p:cNvPr id="5" name="Slide Number Placeholder 5"/>
          <p:cNvSpPr>
            <a:spLocks noGrp="1"/>
          </p:cNvSpPr>
          <p:nvPr>
            <p:ph type="sldNum" sz="quarter" idx="12"/>
          </p:nvPr>
        </p:nvSpPr>
        <p:spPr>
          <a:xfrm>
            <a:off x="7327438" y="6181830"/>
            <a:ext cx="1816561" cy="366291"/>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6" name="Straight Connector 5"/>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4" hasCustomPrompt="1"/>
          </p:nvPr>
        </p:nvSpPr>
        <p:spPr>
          <a:xfrm>
            <a:off x="628649" y="1379220"/>
            <a:ext cx="6236971" cy="4686618"/>
          </a:xfrm>
          <a:prstGeom prst="rect">
            <a:avLst/>
          </a:prstGeom>
        </p:spPr>
        <p:txBody>
          <a:bodyPr/>
          <a:lstStyle>
            <a:lvl1pPr marL="0" indent="0">
              <a:spcBef>
                <a:spcPts val="600"/>
              </a:spcBef>
              <a:buClr>
                <a:srgbClr val="00B0F0"/>
              </a:buClr>
              <a:buFont typeface="Wingdings" panose="05000000000000000000" pitchFamily="2" charset="2"/>
              <a:buNone/>
              <a:defRPr sz="1800" baseline="0">
                <a:latin typeface="Arial Black" panose="020B0A040201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600"/>
              </a:spcBef>
              <a:spcAft>
                <a:spcPts val="0"/>
              </a:spcAft>
              <a:buClr>
                <a:srgbClr val="00B0F0"/>
              </a:buClr>
              <a:buSzTx/>
              <a:buFont typeface="+mj-lt"/>
              <a:buAutoNum type="arabicPeriod"/>
              <a:tabLst/>
              <a:defRPr sz="1800" baseline="0">
                <a:latin typeface="Arial" panose="020B0604020202020204" pitchFamily="34" charset="0"/>
                <a:cs typeface="Arial" panose="020B0604020202020204" pitchFamily="34" charset="0"/>
              </a:defRPr>
            </a:lvl2pPr>
          </a:lstStyle>
          <a:p>
            <a:pPr lvl="0"/>
            <a:r>
              <a:rPr lang="en-US" dirty="0" smtClean="0"/>
              <a:t>DIRECTIONS:</a:t>
            </a:r>
          </a:p>
          <a:p>
            <a:pPr lvl="0"/>
            <a:endParaRPr lang="en-US" dirty="0" smtClean="0"/>
          </a:p>
          <a:p>
            <a:pPr lvl="1"/>
            <a:r>
              <a:rPr lang="en-US" dirty="0" smtClean="0"/>
              <a:t>Level two – text</a:t>
            </a:r>
          </a:p>
          <a:p>
            <a:pPr lvl="1"/>
            <a:endParaRPr lang="en-US" dirty="0" smtClean="0"/>
          </a:p>
          <a:p>
            <a:pPr lvl="1"/>
            <a:r>
              <a:rPr lang="en-US" dirty="0" smtClean="0"/>
              <a:t>Level two – text</a:t>
            </a:r>
          </a:p>
          <a:p>
            <a:pPr lvl="1"/>
            <a:endParaRPr lang="en-US" dirty="0" smtClean="0"/>
          </a:p>
          <a:p>
            <a:pPr marL="685800" marR="0" lvl="1" indent="-228600" algn="l" defTabSz="914400" rtl="0" eaLnBrk="1" fontAlgn="auto" latinLnBrk="0" hangingPunct="1">
              <a:lnSpc>
                <a:spcPct val="90000"/>
              </a:lnSpc>
              <a:spcBef>
                <a:spcPts val="600"/>
              </a:spcBef>
              <a:spcAft>
                <a:spcPts val="0"/>
              </a:spcAft>
              <a:buClr>
                <a:srgbClr val="00B0F0"/>
              </a:buClr>
              <a:buSzTx/>
              <a:tabLst/>
              <a:defRPr/>
            </a:pPr>
            <a:r>
              <a:rPr lang="en-US" dirty="0" smtClean="0"/>
              <a:t>Level two – text</a:t>
            </a:r>
          </a:p>
          <a:p>
            <a:pPr lvl="1"/>
            <a:endParaRPr lang="en-US" dirty="0" smtClean="0"/>
          </a:p>
          <a:p>
            <a:pPr lvl="1"/>
            <a:endParaRPr lang="en-US" dirty="0" smtClean="0"/>
          </a:p>
          <a:p>
            <a:pPr lvl="1"/>
            <a:endParaRPr lang="en-US" dirty="0"/>
          </a:p>
        </p:txBody>
      </p:sp>
      <p:sp>
        <p:nvSpPr>
          <p:cNvPr id="9" name="Text Placeholder 10"/>
          <p:cNvSpPr>
            <a:spLocks noGrp="1"/>
          </p:cNvSpPr>
          <p:nvPr>
            <p:ph type="body" sz="quarter" idx="16"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Activity Title</a:t>
            </a:r>
          </a:p>
        </p:txBody>
      </p:sp>
    </p:spTree>
    <p:extLst>
      <p:ext uri="{BB962C8B-B14F-4D97-AF65-F5344CB8AC3E}">
        <p14:creationId xmlns:p14="http://schemas.microsoft.com/office/powerpoint/2010/main" val="3339451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Two Line Title">
    <p:spTree>
      <p:nvGrpSpPr>
        <p:cNvPr id="1" name=""/>
        <p:cNvGrpSpPr/>
        <p:nvPr/>
      </p:nvGrpSpPr>
      <p:grpSpPr>
        <a:xfrm>
          <a:off x="0" y="0"/>
          <a:ext cx="0" cy="0"/>
          <a:chOff x="0" y="0"/>
          <a:chExt cx="0" cy="0"/>
        </a:xfrm>
      </p:grpSpPr>
      <p:sp>
        <p:nvSpPr>
          <p:cNvPr id="6" name="Rectangle 5"/>
          <p:cNvSpPr/>
          <p:nvPr userDrawn="1"/>
        </p:nvSpPr>
        <p:spPr>
          <a:xfrm>
            <a:off x="0" y="0"/>
            <a:ext cx="7315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38854"/>
            <a:ext cx="7315200" cy="1325563"/>
          </a:xfrm>
        </p:spPr>
        <p:txBody>
          <a:bodyPr>
            <a:normAutofit/>
          </a:bodyPr>
          <a:lstStyle>
            <a:lvl1pPr algn="ctr">
              <a:defRPr sz="1800">
                <a:solidFill>
                  <a:srgbClr val="00B0F0"/>
                </a:solidFill>
                <a:latin typeface="Arial Black" panose="020B0A04020102020204" pitchFamily="34" charset="0"/>
              </a:defRPr>
            </a:lvl1pPr>
          </a:lstStyle>
          <a:p>
            <a:r>
              <a:rPr lang="en-US" dirty="0" smtClean="0"/>
              <a:t>COURSE CODE</a:t>
            </a:r>
            <a:endParaRPr lang="en-US" dirty="0"/>
          </a:p>
        </p:txBody>
      </p:sp>
      <p:sp>
        <p:nvSpPr>
          <p:cNvPr id="13" name="Picture Placeholder 12"/>
          <p:cNvSpPr>
            <a:spLocks noGrp="1"/>
          </p:cNvSpPr>
          <p:nvPr>
            <p:ph type="pic" sz="quarter" idx="11"/>
          </p:nvPr>
        </p:nvSpPr>
        <p:spPr>
          <a:xfrm>
            <a:off x="1379220" y="2523804"/>
            <a:ext cx="4572000" cy="3200400"/>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823" y="660572"/>
            <a:ext cx="1332644" cy="1491869"/>
          </a:xfrm>
          <a:prstGeom prst="rect">
            <a:avLst/>
          </a:prstGeom>
        </p:spPr>
      </p:pic>
      <p:sp>
        <p:nvSpPr>
          <p:cNvPr id="21" name="Text Placeholder 20"/>
          <p:cNvSpPr>
            <a:spLocks noGrp="1"/>
          </p:cNvSpPr>
          <p:nvPr>
            <p:ph type="body" sz="quarter" idx="14" hasCustomPrompt="1"/>
          </p:nvPr>
        </p:nvSpPr>
        <p:spPr>
          <a:xfrm>
            <a:off x="7315200" y="6185535"/>
            <a:ext cx="1828800" cy="672465"/>
          </a:xfrm>
          <a:prstGeom prst="rect">
            <a:avLst/>
          </a:prstGeom>
        </p:spPr>
        <p:txBody>
          <a:bodyPr/>
          <a:lstStyle>
            <a:lvl1pPr marL="0" indent="0" algn="ctr">
              <a:buFontTx/>
              <a:buNone/>
              <a:defRPr sz="700">
                <a:solidFill>
                  <a:srgbClr val="00B0F0"/>
                </a:solidFill>
                <a:latin typeface="Arial Black" panose="020B0A04020102020204" pitchFamily="34" charset="0"/>
              </a:defRPr>
            </a:lvl1pPr>
          </a:lstStyle>
          <a:p>
            <a:pPr lvl="0"/>
            <a:r>
              <a:rPr lang="en-US" dirty="0" smtClean="0"/>
              <a:t>VERSION # / MONTH YEAR</a:t>
            </a:r>
          </a:p>
        </p:txBody>
      </p:sp>
      <p:sp>
        <p:nvSpPr>
          <p:cNvPr id="4" name="Text Placeholder 3"/>
          <p:cNvSpPr>
            <a:spLocks noGrp="1"/>
          </p:cNvSpPr>
          <p:nvPr>
            <p:ph type="body" sz="quarter" idx="18" hasCustomPrompt="1"/>
          </p:nvPr>
        </p:nvSpPr>
        <p:spPr>
          <a:xfrm>
            <a:off x="0" y="1228724"/>
            <a:ext cx="7315200" cy="1209675"/>
          </a:xfrm>
          <a:prstGeom prst="rect">
            <a:avLst/>
          </a:prstGeom>
        </p:spPr>
        <p:txBody>
          <a:bodyPr>
            <a:normAutofit/>
          </a:bodyPr>
          <a:lstStyle>
            <a:lvl1pPr marL="0" indent="0" algn="ctr">
              <a:buFontTx/>
              <a:buNone/>
              <a:defRPr sz="3000">
                <a:solidFill>
                  <a:schemeClr val="bg1"/>
                </a:solidFill>
                <a:latin typeface="Arial Black" panose="020B0A04020102020204" pitchFamily="34" charset="0"/>
              </a:defRPr>
            </a:lvl1pPr>
            <a:lvl3pPr>
              <a:defRPr/>
            </a:lvl3pPr>
          </a:lstStyle>
          <a:p>
            <a:pPr lvl="0"/>
            <a:r>
              <a:rPr lang="en-US" dirty="0" smtClean="0"/>
              <a:t>COURSE TITLE </a:t>
            </a:r>
          </a:p>
          <a:p>
            <a:pPr lvl="0"/>
            <a:r>
              <a:rPr lang="en-US" dirty="0" smtClean="0"/>
              <a:t>ON TWO LINES</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3" y="6185535"/>
            <a:ext cx="7315834" cy="670618"/>
          </a:xfrm>
          <a:prstGeom prst="rect">
            <a:avLst/>
          </a:prstGeom>
        </p:spPr>
      </p:pic>
    </p:spTree>
    <p:extLst>
      <p:ext uri="{BB962C8B-B14F-4D97-AF65-F5344CB8AC3E}">
        <p14:creationId xmlns:p14="http://schemas.microsoft.com/office/powerpoint/2010/main" val="251826024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a:p>
            <a:endParaRPr lang="en-US" dirty="0"/>
          </a:p>
        </p:txBody>
      </p:sp>
      <p:sp>
        <p:nvSpPr>
          <p:cNvPr id="7" name="Picture Placeholder 6"/>
          <p:cNvSpPr>
            <a:spLocks noGrp="1"/>
          </p:cNvSpPr>
          <p:nvPr>
            <p:ph type="pic" sz="quarter" idx="13"/>
          </p:nvPr>
        </p:nvSpPr>
        <p:spPr>
          <a:xfrm>
            <a:off x="7326086" y="0"/>
            <a:ext cx="1839684" cy="6858000"/>
          </a:xfrm>
          <a:prstGeom prst="rect">
            <a:avLst/>
          </a:prstGeom>
          <a:solidFill>
            <a:schemeClr val="tx1"/>
          </a:solidFill>
          <a:ln>
            <a:noFill/>
          </a:ln>
        </p:spPr>
        <p:txBody>
          <a:bodyPr/>
          <a:lstStyle/>
          <a:p>
            <a:endParaRPr lang="en-US" dirty="0"/>
          </a:p>
        </p:txBody>
      </p:sp>
      <p:sp>
        <p:nvSpPr>
          <p:cNvPr id="3" name="Text Placeholder 2"/>
          <p:cNvSpPr>
            <a:spLocks noGrp="1"/>
          </p:cNvSpPr>
          <p:nvPr>
            <p:ph type="body" sz="quarter" idx="15" hasCustomPrompt="1"/>
          </p:nvPr>
        </p:nvSpPr>
        <p:spPr>
          <a:xfrm rot="16200000">
            <a:off x="5378619" y="2722484"/>
            <a:ext cx="5985670" cy="1119822"/>
          </a:xfrm>
          <a:prstGeom prst="rect">
            <a:avLst/>
          </a:prstGeom>
        </p:spPr>
        <p:txBody>
          <a:bodyPr>
            <a:normAutofit/>
          </a:bodyPr>
          <a:lstStyle>
            <a:lvl1pPr marL="0" indent="0">
              <a:buNone/>
              <a:defRPr sz="3600">
                <a:solidFill>
                  <a:srgbClr val="00B0F0"/>
                </a:solidFill>
                <a:latin typeface="Arial Black" panose="020B0A04020102020204" pitchFamily="34" charset="0"/>
              </a:defRPr>
            </a:lvl1pPr>
          </a:lstStyle>
          <a:p>
            <a:pPr lvl="0"/>
            <a:r>
              <a:rPr lang="en-US" dirty="0" smtClean="0"/>
              <a:t>Section Title</a:t>
            </a:r>
            <a:endParaRPr lang="en-US" dirty="0"/>
          </a:p>
        </p:txBody>
      </p:sp>
    </p:spTree>
    <p:extLst>
      <p:ext uri="{BB962C8B-B14F-4D97-AF65-F5344CB8AC3E}">
        <p14:creationId xmlns:p14="http://schemas.microsoft.com/office/powerpoint/2010/main" val="33980113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Title Page: One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6284191" y="3415418"/>
            <a:ext cx="4387161" cy="1332457"/>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a:t>
            </a:r>
            <a:endParaRPr lang="en-US" dirty="0"/>
          </a:p>
        </p:txBody>
      </p:sp>
    </p:spTree>
    <p:extLst>
      <p:ext uri="{BB962C8B-B14F-4D97-AF65-F5344CB8AC3E}">
        <p14:creationId xmlns:p14="http://schemas.microsoft.com/office/powerpoint/2010/main" val="1886387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Title Page: Two Line Titl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7" name="Picture Placeholder 6"/>
          <p:cNvSpPr>
            <a:spLocks noGrp="1"/>
          </p:cNvSpPr>
          <p:nvPr>
            <p:ph type="pic" sz="quarter" idx="13"/>
          </p:nvPr>
        </p:nvSpPr>
        <p:spPr>
          <a:xfrm>
            <a:off x="7304314" y="0"/>
            <a:ext cx="1861456" cy="6858000"/>
          </a:xfrm>
          <a:prstGeom prst="rect">
            <a:avLst/>
          </a:prstGeom>
          <a:solidFill>
            <a:schemeClr val="tx1"/>
          </a:solidFill>
          <a:ln>
            <a:noFill/>
          </a:ln>
        </p:spPr>
        <p:txBody>
          <a:bodyPr/>
          <a:lstStyle/>
          <a:p>
            <a:endParaRPr lang="en-US" dirty="0"/>
          </a:p>
        </p:txBody>
      </p:sp>
      <p:sp>
        <p:nvSpPr>
          <p:cNvPr id="5" name="Text Placeholder 2"/>
          <p:cNvSpPr>
            <a:spLocks noGrp="1"/>
          </p:cNvSpPr>
          <p:nvPr>
            <p:ph type="body" sz="quarter" idx="15" hasCustomPrompt="1"/>
          </p:nvPr>
        </p:nvSpPr>
        <p:spPr>
          <a:xfrm rot="16200000">
            <a:off x="5401479" y="2745344"/>
            <a:ext cx="5939950" cy="1119822"/>
          </a:xfrm>
          <a:prstGeom prst="rect">
            <a:avLst/>
          </a:prstGeom>
        </p:spPr>
        <p:txBody>
          <a:bodyPr>
            <a:normAutofit/>
          </a:bodyPr>
          <a:lstStyle>
            <a:lvl1pPr marL="0" indent="0">
              <a:buNone/>
              <a:defRPr sz="3600" baseline="0">
                <a:solidFill>
                  <a:srgbClr val="00B0F0"/>
                </a:solidFill>
                <a:latin typeface="Arial Black" panose="020B0A04020102020204" pitchFamily="34" charset="0"/>
              </a:defRPr>
            </a:lvl1pPr>
          </a:lstStyle>
          <a:p>
            <a:pPr lvl="0"/>
            <a:r>
              <a:rPr lang="en-US" dirty="0" smtClean="0"/>
              <a:t>MODULE #: Module Title on Two Lines</a:t>
            </a:r>
            <a:endParaRPr lang="en-US" dirty="0"/>
          </a:p>
        </p:txBody>
      </p:sp>
    </p:spTree>
    <p:extLst>
      <p:ext uri="{BB962C8B-B14F-4D97-AF65-F5344CB8AC3E}">
        <p14:creationId xmlns:p14="http://schemas.microsoft.com/office/powerpoint/2010/main" val="8914753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90297"/>
            <a:ext cx="5486400" cy="365125"/>
          </a:xfrm>
        </p:spPr>
        <p:txBody>
          <a:bodyPr/>
          <a:lstStyle>
            <a:lvl1pPr algn="l">
              <a:defRPr sz="700">
                <a:latin typeface="Arial Black" panose="020B0A04020102020204" pitchFamily="34" charset="0"/>
              </a:defRPr>
            </a:lvl1pPr>
          </a:lstStyle>
          <a:p>
            <a:r>
              <a:rPr lang="en-US" smtClean="0">
                <a:solidFill>
                  <a:prstClr val="black">
                    <a:tint val="75000"/>
                  </a:prstClr>
                </a:solidFill>
              </a:rPr>
              <a:t>CONFINED SPACE – SFT FCX1003C</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865620" y="6157595"/>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solidFill>
                  <a:prstClr val="black">
                    <a:tint val="75000"/>
                  </a:prstClr>
                </a:solidFill>
              </a:rPr>
              <a:pPr algn="ctr"/>
              <a:t>‹#›</a:t>
            </a:fld>
            <a:endParaRPr lang="en-US" dirty="0">
              <a:solidFill>
                <a:prstClr val="black">
                  <a:tint val="75000"/>
                </a:prstClr>
              </a:solidFill>
            </a:endParaRPr>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p:nvPr>
        </p:nvSpPr>
        <p:spPr>
          <a:xfrm>
            <a:off x="628649" y="1379220"/>
            <a:ext cx="7400925" cy="4686618"/>
          </a:xfrm>
          <a:prstGeom prst="rect">
            <a:avLst/>
          </a:prstGeom>
        </p:spPr>
        <p:txBody>
          <a:bodyPr>
            <a:normAutofit/>
          </a:bodyPr>
          <a:lstStyle>
            <a:lvl1pPr marL="228600" indent="-228600">
              <a:buClr>
                <a:srgbClr val="00B0F0"/>
              </a:buClr>
              <a:buFont typeface="Wingdings" panose="05000000000000000000" pitchFamily="2" charset="2"/>
              <a:buChar char="§"/>
              <a:defRPr sz="2200">
                <a:latin typeface="Arial" panose="020B0604020202020204" pitchFamily="34" charset="0"/>
                <a:cs typeface="Arial" panose="020B0604020202020204" pitchFamily="34" charset="0"/>
              </a:defRPr>
            </a:lvl1pPr>
            <a:lvl2pPr>
              <a:buClr>
                <a:srgbClr val="00B0F0"/>
              </a:buClr>
              <a:defRPr sz="2200">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a:p>
            <a:pPr lvl="1"/>
            <a:r>
              <a:rPr lang="en-US" dirty="0" smtClean="0"/>
              <a:t>Third level</a:t>
            </a:r>
          </a:p>
          <a:p>
            <a:pPr lvl="0"/>
            <a:r>
              <a:rPr lang="en-US" dirty="0" smtClean="0"/>
              <a:t>Fourth level</a:t>
            </a:r>
          </a:p>
          <a:p>
            <a:pPr lvl="0"/>
            <a:r>
              <a:rPr lang="en-US" dirty="0" smtClean="0"/>
              <a:t>Fifth level</a:t>
            </a:r>
            <a:endParaRPr lang="en-US" dirty="0"/>
          </a:p>
        </p:txBody>
      </p:sp>
      <p:sp>
        <p:nvSpPr>
          <p:cNvPr id="12" name="Text Placeholder 10"/>
          <p:cNvSpPr>
            <a:spLocks noGrp="1"/>
          </p:cNvSpPr>
          <p:nvPr>
            <p:ph type="body" sz="quarter" idx="15" hasCustomPrompt="1"/>
          </p:nvPr>
        </p:nvSpPr>
        <p:spPr>
          <a:xfrm>
            <a:off x="628650" y="615474"/>
            <a:ext cx="6236970" cy="763746"/>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a:t>
            </a:r>
          </a:p>
        </p:txBody>
      </p:sp>
    </p:spTree>
    <p:extLst>
      <p:ext uri="{BB962C8B-B14F-4D97-AF65-F5344CB8AC3E}">
        <p14:creationId xmlns:p14="http://schemas.microsoft.com/office/powerpoint/2010/main" val="847544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FLAGGING AND BARRICADING – SFT FCX1020C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a:t>
            </a:r>
          </a:p>
        </p:txBody>
      </p:sp>
    </p:spTree>
    <p:extLst>
      <p:ext uri="{BB962C8B-B14F-4D97-AF65-F5344CB8AC3E}">
        <p14:creationId xmlns:p14="http://schemas.microsoft.com/office/powerpoint/2010/main" val="4282545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Title on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FLAGGING AND BARRICADING – SFT FCX1020C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50" y="1820331"/>
            <a:ext cx="6236970" cy="4245507"/>
          </a:xfrm>
          <a:prstGeom prst="rect">
            <a:avLst/>
          </a:prstGeom>
        </p:spPr>
        <p:txBody>
          <a:bodyPr/>
          <a:lstStyle>
            <a:lvl1pPr marL="228600" indent="-228600">
              <a:spcBef>
                <a:spcPts val="600"/>
              </a:spcBef>
              <a:buClr>
                <a:srgbClr val="00B0F0"/>
              </a:buClr>
              <a:buFont typeface="Wingdings" panose="05000000000000000000" pitchFamily="2" charset="2"/>
              <a:buChar char="§"/>
              <a:defRPr sz="1800">
                <a:latin typeface="Arial" panose="020B0604020202020204" pitchFamily="34" charset="0"/>
                <a:cs typeface="Arial" panose="020B0604020202020204" pitchFamily="34" charset="0"/>
              </a:defRPr>
            </a:lvl1pPr>
            <a:lvl2pPr>
              <a:spcBef>
                <a:spcPts val="600"/>
              </a:spcBef>
              <a:buClr>
                <a:srgbClr val="00B0F0"/>
              </a:buClr>
              <a:defRPr sz="1800">
                <a:latin typeface="Arial" panose="020B0604020202020204" pitchFamily="34" charset="0"/>
                <a:cs typeface="Arial" panose="020B0604020202020204" pitchFamily="34" charset="0"/>
              </a:defRPr>
            </a:lvl2pPr>
          </a:lstStyle>
          <a:p>
            <a:pPr lvl="0"/>
            <a:r>
              <a:rPr lang="en-US" dirty="0" smtClean="0"/>
              <a:t>Level one</a:t>
            </a:r>
          </a:p>
          <a:p>
            <a:pPr lvl="1"/>
            <a:r>
              <a:rPr lang="en-US" dirty="0" smtClean="0"/>
              <a:t>Level two </a:t>
            </a:r>
          </a:p>
          <a:p>
            <a:pPr lvl="1"/>
            <a:r>
              <a:rPr lang="en-US" dirty="0" smtClean="0"/>
              <a:t>Level two</a:t>
            </a:r>
          </a:p>
          <a:p>
            <a:pPr lvl="1"/>
            <a:endParaRPr lang="en-US" dirty="0" smtClean="0"/>
          </a:p>
          <a:p>
            <a:pPr lvl="0"/>
            <a:r>
              <a:rPr lang="en-US" dirty="0" smtClean="0"/>
              <a:t>Level one</a:t>
            </a:r>
          </a:p>
          <a:p>
            <a:pPr lvl="1"/>
            <a:r>
              <a:rPr lang="en-US" dirty="0" smtClean="0"/>
              <a:t>Level two</a:t>
            </a:r>
          </a:p>
          <a:p>
            <a:pPr lvl="1"/>
            <a:endParaRPr lang="en-US" dirty="0" smtClean="0"/>
          </a:p>
          <a:p>
            <a:pPr lvl="0"/>
            <a:r>
              <a:rPr lang="en-US" dirty="0" smtClean="0"/>
              <a:t>Level one</a:t>
            </a:r>
            <a:endParaRPr lang="en-US" dirty="0"/>
          </a:p>
        </p:txBody>
      </p:sp>
      <p:sp>
        <p:nvSpPr>
          <p:cNvPr id="12" name="Text Placeholder 10"/>
          <p:cNvSpPr>
            <a:spLocks noGrp="1"/>
          </p:cNvSpPr>
          <p:nvPr>
            <p:ph type="body" sz="quarter" idx="15" hasCustomPrompt="1"/>
          </p:nvPr>
        </p:nvSpPr>
        <p:spPr>
          <a:xfrm>
            <a:off x="628650" y="556205"/>
            <a:ext cx="6236970" cy="1264126"/>
          </a:xfrm>
          <a:prstGeom prst="rect">
            <a:avLst/>
          </a:prstGeom>
        </p:spPr>
        <p:txBody>
          <a:bodyPr>
            <a:normAutofit/>
          </a:bodyPr>
          <a:lstStyle>
            <a:lvl1pPr marL="0" indent="0">
              <a:lnSpc>
                <a:spcPts val="4000"/>
              </a:lnSpc>
              <a:spcBef>
                <a:spcPts val="0"/>
              </a:spcBef>
              <a:spcAft>
                <a:spcPts val="0"/>
              </a:spcAft>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Title Which Runs onto Two Lines</a:t>
            </a:r>
          </a:p>
        </p:txBody>
      </p:sp>
    </p:spTree>
    <p:extLst>
      <p:ext uri="{BB962C8B-B14F-4D97-AF65-F5344CB8AC3E}">
        <p14:creationId xmlns:p14="http://schemas.microsoft.com/office/powerpoint/2010/main" val="1937637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Title &amp; Sub Titl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181830"/>
            <a:ext cx="5486400" cy="365125"/>
          </a:xfrm>
        </p:spPr>
        <p:txBody>
          <a:bodyPr/>
          <a:lstStyle>
            <a:lvl1pPr algn="l">
              <a:defRPr sz="700">
                <a:latin typeface="Arial Black" panose="020B0A04020102020204" pitchFamily="34" charset="0"/>
              </a:defRPr>
            </a:lvl1pPr>
          </a:lstStyle>
          <a:p>
            <a:r>
              <a:rPr lang="en-US" dirty="0" smtClean="0"/>
              <a:t>FLAGGING AND BARRICADING – SFT FCX1020C</a:t>
            </a:r>
            <a:endParaRPr lang="en-US" dirty="0"/>
          </a:p>
        </p:txBody>
      </p:sp>
      <p:sp>
        <p:nvSpPr>
          <p:cNvPr id="6" name="Slide Number Placeholder 5"/>
          <p:cNvSpPr>
            <a:spLocks noGrp="1"/>
          </p:cNvSpPr>
          <p:nvPr>
            <p:ph type="sldNum" sz="quarter" idx="12"/>
          </p:nvPr>
        </p:nvSpPr>
        <p:spPr>
          <a:xfrm>
            <a:off x="6865620" y="6182996"/>
            <a:ext cx="2278380" cy="365125"/>
          </a:xfrm>
        </p:spPr>
        <p:txBody>
          <a:bodyPr/>
          <a:lstStyle>
            <a:lvl1pPr>
              <a:defRPr sz="700">
                <a:latin typeface="Arial Black" panose="020B0A04020102020204" pitchFamily="34" charset="0"/>
              </a:defRPr>
            </a:lvl1pPr>
          </a:lstStyle>
          <a:p>
            <a:pPr algn="ctr"/>
            <a:fld id="{25D3FF45-FB88-453A-A2AC-7EF0564DBF56}" type="slidenum">
              <a:rPr lang="en-US" smtClean="0"/>
              <a:pPr algn="ctr"/>
              <a:t>‹#›</a:t>
            </a:fld>
            <a:endParaRPr lang="en-US" dirty="0"/>
          </a:p>
        </p:txBody>
      </p:sp>
      <p:cxnSp>
        <p:nvCxnSpPr>
          <p:cNvPr id="8" name="Straight Connector 7"/>
          <p:cNvCxnSpPr/>
          <p:nvPr userDrawn="1"/>
        </p:nvCxnSpPr>
        <p:spPr>
          <a:xfrm flipV="1">
            <a:off x="0" y="1089660"/>
            <a:ext cx="6865620" cy="1524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1" name="Text Placeholder 10"/>
          <p:cNvSpPr>
            <a:spLocks noGrp="1"/>
          </p:cNvSpPr>
          <p:nvPr>
            <p:ph type="body" sz="quarter" idx="14" hasCustomPrompt="1"/>
          </p:nvPr>
        </p:nvSpPr>
        <p:spPr>
          <a:xfrm>
            <a:off x="628649" y="1379220"/>
            <a:ext cx="6236971" cy="4686618"/>
          </a:xfrm>
          <a:prstGeom prst="rect">
            <a:avLst/>
          </a:prstGeom>
        </p:spPr>
        <p:txBody>
          <a:bodyPr/>
          <a:lstStyle>
            <a:lvl1pPr marL="228600" indent="-228600">
              <a:spcBef>
                <a:spcPts val="600"/>
              </a:spcBef>
              <a:buClr>
                <a:srgbClr val="00B0F0"/>
              </a:buClr>
              <a:buFont typeface="Wingdings" panose="05000000000000000000" pitchFamily="2" charset="2"/>
              <a:buChar char="§"/>
              <a:defRPr sz="1800" baseline="0">
                <a:latin typeface="Arial Black" panose="020B0A04020102020204" pitchFamily="34" charset="0"/>
                <a:cs typeface="Arial" panose="020B0604020202020204" pitchFamily="34" charset="0"/>
              </a:defRPr>
            </a:lvl1pPr>
            <a:lvl2pPr>
              <a:spcBef>
                <a:spcPts val="600"/>
              </a:spcBef>
              <a:buClr>
                <a:srgbClr val="00B0F0"/>
              </a:buClr>
              <a:defRPr sz="1800" baseline="0">
                <a:latin typeface="Arial" panose="020B0604020202020204" pitchFamily="34" charset="0"/>
                <a:cs typeface="Arial" panose="020B0604020202020204" pitchFamily="34" charset="0"/>
              </a:defRPr>
            </a:lvl2pPr>
          </a:lstStyle>
          <a:p>
            <a:pPr lvl="0"/>
            <a:r>
              <a:rPr lang="en-US" dirty="0" smtClean="0"/>
              <a:t>LEVEL ONE - SUB TITLE</a:t>
            </a:r>
          </a:p>
          <a:p>
            <a:pPr lvl="1"/>
            <a:r>
              <a:rPr lang="en-US" dirty="0" smtClean="0"/>
              <a:t>Level two - text</a:t>
            </a:r>
          </a:p>
          <a:p>
            <a:pPr lvl="1"/>
            <a:r>
              <a:rPr lang="en-US" dirty="0" smtClean="0"/>
              <a:t>Level two - text</a:t>
            </a:r>
          </a:p>
          <a:p>
            <a:pPr lvl="1"/>
            <a:endParaRPr lang="en-US" dirty="0" smtClean="0"/>
          </a:p>
          <a:p>
            <a:pPr lvl="0"/>
            <a:r>
              <a:rPr lang="en-US" dirty="0" smtClean="0"/>
              <a:t>LEVEL ONE – SUB TITLE</a:t>
            </a:r>
          </a:p>
          <a:p>
            <a:pPr lvl="1"/>
            <a:r>
              <a:rPr lang="en-US" dirty="0" smtClean="0"/>
              <a:t>Level two - text</a:t>
            </a:r>
          </a:p>
          <a:p>
            <a:pPr lvl="1"/>
            <a:endParaRPr lang="en-US" dirty="0" smtClean="0"/>
          </a:p>
          <a:p>
            <a:pPr lvl="0"/>
            <a:r>
              <a:rPr lang="en-US" dirty="0" smtClean="0"/>
              <a:t>LEVEL ONE – SUB TITLE</a:t>
            </a:r>
          </a:p>
          <a:p>
            <a:pPr lvl="1"/>
            <a:endParaRPr lang="en-US" dirty="0"/>
          </a:p>
        </p:txBody>
      </p:sp>
      <p:sp>
        <p:nvSpPr>
          <p:cNvPr id="12" name="Text Placeholder 10"/>
          <p:cNvSpPr>
            <a:spLocks noGrp="1"/>
          </p:cNvSpPr>
          <p:nvPr>
            <p:ph type="body" sz="quarter" idx="15" hasCustomPrompt="1"/>
          </p:nvPr>
        </p:nvSpPr>
        <p:spPr>
          <a:xfrm>
            <a:off x="628650" y="615474"/>
            <a:ext cx="6236970" cy="646588"/>
          </a:xfrm>
          <a:prstGeom prst="rect">
            <a:avLst/>
          </a:prstGeom>
        </p:spPr>
        <p:txBody>
          <a:bodyPr>
            <a:normAutofit/>
          </a:bodyPr>
          <a:lstStyle>
            <a:lvl1pPr marL="0" indent="0">
              <a:buClr>
                <a:srgbClr val="00B0F0"/>
              </a:buClr>
              <a:buFont typeface="Wingdings" panose="05000000000000000000" pitchFamily="2" charset="2"/>
              <a:buNone/>
              <a:defRPr sz="3000" baseline="0">
                <a:solidFill>
                  <a:srgbClr val="00B0F0"/>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Text and Sub Titles</a:t>
            </a:r>
          </a:p>
        </p:txBody>
      </p:sp>
    </p:spTree>
    <p:extLst>
      <p:ext uri="{BB962C8B-B14F-4D97-AF65-F5344CB8AC3E}">
        <p14:creationId xmlns:p14="http://schemas.microsoft.com/office/powerpoint/2010/main" val="1640316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Title Slide Examples</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D8C-8331-4F74-851B-4C450945343E}" type="datetime1">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COURSE TITLE – COURSE CODE</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FB49B-0A96-45D8-8BF0-549D5ECE6C5D}" type="datetime1">
              <a:rPr lang="en-US" smtClean="0"/>
              <a:t>4/1/2019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COURSE TITLE – COURSE CODE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04" r:id="rId1"/>
    <p:sldLayoutId id="2147483733" r:id="rId2"/>
    <p:sldLayoutId id="2147483734" r:id="rId3"/>
    <p:sldLayoutId id="2147483740"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58769-374A-49CC-A88C-6AAB6C5A4718}" type="datetime1">
              <a:rPr lang="en-US" smtClean="0"/>
              <a:t>4/1/2019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COURSE TITLE – COURSE CODE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2" r:id="rId3"/>
    <p:sldLayoutId id="2147483708" r:id="rId4"/>
    <p:sldLayoutId id="2147483707" r:id="rId5"/>
    <p:sldLayoutId id="2147483713" r:id="rId6"/>
    <p:sldLayoutId id="2147483726" r:id="rId7"/>
    <p:sldLayoutId id="2147483735" r:id="rId8"/>
    <p:sldLayoutId id="2147483737" r:id="rId9"/>
    <p:sldLayoutId id="2147483738" r:id="rId10"/>
    <p:sldLayoutId id="214748373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8AB1A-F17A-4648-8FE5-93A1A9C0594C}" type="datetime1">
              <a:rPr lang="en-US" smtClean="0"/>
              <a:t>4/1/2019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COURSE TITLE – COURSE CODE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397919701"/>
      </p:ext>
    </p:extLst>
  </p:cSld>
  <p:clrMap bg1="lt1" tx1="dk1" bg2="lt2" tx2="dk2" accent1="accent1" accent2="accent2" accent3="accent3" accent4="accent4" accent5="accent5" accent6="accent6" hlink="hlink" folHlink="folHlink"/>
  <p:sldLayoutIdLst>
    <p:sldLayoutId id="2147483728" r:id="rId1"/>
    <p:sldLayoutId id="2147483731"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SFT FCX1020C</a:t>
            </a:r>
            <a:endParaRPr lang="en-US" dirty="0"/>
          </a:p>
        </p:txBody>
      </p:sp>
      <p:sp>
        <p:nvSpPr>
          <p:cNvPr id="4" name="Text Placeholder 3"/>
          <p:cNvSpPr>
            <a:spLocks noGrp="1"/>
          </p:cNvSpPr>
          <p:nvPr>
            <p:ph type="body" sz="quarter" idx="14"/>
          </p:nvPr>
        </p:nvSpPr>
        <p:spPr/>
        <p:txBody>
          <a:bodyPr/>
          <a:lstStyle/>
          <a:p>
            <a:r>
              <a:rPr lang="en-US" smtClean="0"/>
              <a:t>VERSION </a:t>
            </a:r>
            <a:r>
              <a:rPr lang="en-US" smtClean="0"/>
              <a:t>1.1 </a:t>
            </a:r>
            <a:r>
              <a:rPr lang="en-US" dirty="0" smtClean="0"/>
              <a:t>/ APRIL 2019</a:t>
            </a:r>
            <a:endParaRPr lang="en-US" dirty="0"/>
          </a:p>
        </p:txBody>
      </p:sp>
      <p:sp>
        <p:nvSpPr>
          <p:cNvPr id="5" name="Text Placeholder 4"/>
          <p:cNvSpPr>
            <a:spLocks noGrp="1"/>
          </p:cNvSpPr>
          <p:nvPr>
            <p:ph type="body" sz="quarter" idx="15"/>
          </p:nvPr>
        </p:nvSpPr>
        <p:spPr/>
        <p:txBody>
          <a:bodyPr/>
          <a:lstStyle/>
          <a:p>
            <a:r>
              <a:rPr lang="en-US" dirty="0" smtClean="0"/>
              <a:t>FLAGGING AND BARRICADING</a:t>
            </a:r>
            <a:endParaRPr lang="en-US" dirty="0"/>
          </a:p>
        </p:txBody>
      </p:sp>
      <p:pic>
        <p:nvPicPr>
          <p:cNvPr id="6" name="Picture Placeholder 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8325" r="8325"/>
          <a:stretch>
            <a:fillRect/>
          </a:stretch>
        </p:blipFill>
        <p:spPr/>
      </p:pic>
    </p:spTree>
    <p:extLst>
      <p:ext uri="{BB962C8B-B14F-4D97-AF65-F5344CB8AC3E}">
        <p14:creationId xmlns:p14="http://schemas.microsoft.com/office/powerpoint/2010/main" val="620156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522428" cy="4686618"/>
          </a:xfrm>
        </p:spPr>
        <p:txBody>
          <a:bodyPr/>
          <a:lstStyle/>
          <a:p>
            <a:pPr marL="0" indent="0">
              <a:lnSpc>
                <a:spcPct val="100000"/>
              </a:lnSpc>
              <a:spcAft>
                <a:spcPts val="600"/>
              </a:spcAft>
              <a:buNone/>
            </a:pPr>
            <a:r>
              <a:rPr lang="en-US" sz="2000" dirty="0" smtClean="0"/>
              <a:t>How does flagging relate to the Hierarchy of Controls?</a:t>
            </a:r>
          </a:p>
          <a:p>
            <a:pPr>
              <a:lnSpc>
                <a:spcPct val="100000"/>
              </a:lnSpc>
              <a:spcAft>
                <a:spcPts val="600"/>
              </a:spcAft>
            </a:pPr>
            <a:endParaRPr lang="en-US" sz="2000" dirty="0"/>
          </a:p>
          <a:p>
            <a:pPr>
              <a:lnSpc>
                <a:spcPct val="100000"/>
              </a:lnSpc>
              <a:spcAft>
                <a:spcPts val="600"/>
              </a:spcAft>
            </a:pPr>
            <a:endParaRPr lang="en-US" sz="2000" dirty="0" smtClean="0"/>
          </a:p>
        </p:txBody>
      </p:sp>
      <p:sp>
        <p:nvSpPr>
          <p:cNvPr id="9" name="Text Placeholder 8"/>
          <p:cNvSpPr>
            <a:spLocks noGrp="1"/>
          </p:cNvSpPr>
          <p:nvPr>
            <p:ph type="body" sz="quarter" idx="15"/>
          </p:nvPr>
        </p:nvSpPr>
        <p:spPr/>
        <p:txBody>
          <a:bodyPr/>
          <a:lstStyle/>
          <a:p>
            <a:r>
              <a:rPr lang="en-US" dirty="0" smtClean="0"/>
              <a:t>Hierarchy of Controls</a:t>
            </a:r>
            <a:endParaRPr lang="en-US" dirty="0"/>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5312" r="2414" b="6563"/>
          <a:stretch/>
        </p:blipFill>
        <p:spPr bwMode="auto">
          <a:xfrm>
            <a:off x="628649" y="2122559"/>
            <a:ext cx="4920274" cy="3176271"/>
          </a:xfrm>
          <a:prstGeom prst="rect">
            <a:avLst/>
          </a:prstGeom>
          <a:noFill/>
          <a:ln>
            <a:noFill/>
          </a:ln>
          <a:extLst>
            <a:ext uri="{53640926-AAD7-44D8-BBD7-CCE9431645EC}">
              <a14:shadowObscured xmlns:a14="http://schemas.microsoft.com/office/drawing/2010/main"/>
            </a:ext>
          </a:extLst>
        </p:spPr>
      </p:pic>
      <p:sp>
        <p:nvSpPr>
          <p:cNvPr id="12" name="Slide Number Placeholder 1"/>
          <p:cNvSpPr>
            <a:spLocks noGrp="1"/>
          </p:cNvSpPr>
          <p:nvPr>
            <p:ph type="sldNum" sz="quarter" idx="12"/>
          </p:nvPr>
        </p:nvSpPr>
        <p:spPr>
          <a:xfrm>
            <a:off x="6865620" y="6157595"/>
            <a:ext cx="2278380" cy="365125"/>
          </a:xfrm>
        </p:spPr>
        <p:txBody>
          <a:bodyPr/>
          <a:lstStyle/>
          <a:p>
            <a:pPr algn="ctr"/>
            <a:fld id="{AD83EC01-BE7E-423D-B91B-5A3EA6F7C98E}" type="slidenum">
              <a:rPr lang="en-US" smtClean="0">
                <a:ln w="0"/>
                <a:solidFill>
                  <a:srgbClr val="898989"/>
                </a:solidFill>
              </a:rPr>
              <a:t>10</a:t>
            </a:fld>
            <a:endParaRPr lang="en-US" dirty="0">
              <a:ln w="0"/>
              <a:solidFill>
                <a:srgbClr val="898989"/>
              </a:solidFill>
            </a:endParaRPr>
          </a:p>
        </p:txBody>
      </p:sp>
    </p:spTree>
    <p:extLst>
      <p:ext uri="{BB962C8B-B14F-4D97-AF65-F5344CB8AC3E}">
        <p14:creationId xmlns:p14="http://schemas.microsoft.com/office/powerpoint/2010/main" val="133415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What is flagging?</a:t>
            </a:r>
          </a:p>
          <a:p>
            <a:pPr lvl="1">
              <a:lnSpc>
                <a:spcPct val="100000"/>
              </a:lnSpc>
              <a:spcAft>
                <a:spcPts val="600"/>
              </a:spcAft>
            </a:pPr>
            <a:r>
              <a:rPr lang="en-US" sz="2000" dirty="0" smtClean="0"/>
              <a:t>A tape, similar to police tape</a:t>
            </a:r>
          </a:p>
          <a:p>
            <a:pPr lvl="1">
              <a:lnSpc>
                <a:spcPct val="100000"/>
              </a:lnSpc>
              <a:spcAft>
                <a:spcPts val="600"/>
              </a:spcAft>
            </a:pPr>
            <a:r>
              <a:rPr lang="en-US" sz="2000" dirty="0" smtClean="0">
                <a:latin typeface="Arial" panose="020B0604020202020204" pitchFamily="34" charset="0"/>
                <a:cs typeface="Arial" panose="020B0604020202020204" pitchFamily="34" charset="0"/>
              </a:rPr>
              <a:t>Available in different colors, with the color indicating the reason for flagging</a:t>
            </a:r>
          </a:p>
          <a:p>
            <a:pPr>
              <a:lnSpc>
                <a:spcPct val="100000"/>
              </a:lnSpc>
              <a:spcAft>
                <a:spcPts val="600"/>
              </a:spcAft>
            </a:pPr>
            <a:r>
              <a:rPr lang="en-US" sz="2000" dirty="0" smtClean="0"/>
              <a:t>In areas where there is a potential for falls, flagging alone is not sufficient (FCX-HS02)</a:t>
            </a:r>
            <a:endParaRPr lang="en-US" sz="2000" dirty="0" smtClean="0">
              <a:latin typeface="Arial" panose="020B0604020202020204" pitchFamily="34" charset="0"/>
              <a:cs typeface="Arial" panose="020B0604020202020204" pitchFamily="34" charset="0"/>
            </a:endParaRPr>
          </a:p>
          <a:p>
            <a:pPr lvl="2">
              <a:lnSpc>
                <a:spcPct val="100000"/>
              </a:lnSpc>
              <a:spcAft>
                <a:spcPts val="600"/>
              </a:spcAft>
              <a:buClr>
                <a:srgbClr val="00B0F0"/>
              </a:buClr>
            </a:pP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5"/>
          </p:nvPr>
        </p:nvSpPr>
        <p:spPr>
          <a:xfrm>
            <a:off x="628650" y="615473"/>
            <a:ext cx="6236970" cy="646588"/>
          </a:xfrm>
        </p:spPr>
        <p:txBody>
          <a:bodyPr/>
          <a:lstStyle/>
          <a:p>
            <a:r>
              <a:rPr lang="en-US" dirty="0" smtClean="0"/>
              <a:t>Definition of Flagging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BBC9B9E3-26E6-4814-BF6D-33E2C971C415}" type="slidenum">
              <a:rPr lang="en-US" smtClean="0">
                <a:ln w="0"/>
                <a:solidFill>
                  <a:srgbClr val="898989"/>
                </a:solidFill>
              </a:rPr>
              <a:t>11</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9231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522428" cy="4686618"/>
          </a:xfrm>
        </p:spPr>
        <p:txBody>
          <a:bodyPr/>
          <a:lstStyle/>
          <a:p>
            <a:pPr>
              <a:lnSpc>
                <a:spcPct val="100000"/>
              </a:lnSpc>
              <a:spcAft>
                <a:spcPts val="600"/>
              </a:spcAft>
            </a:pPr>
            <a:r>
              <a:rPr lang="en-US" sz="2000" dirty="0" smtClean="0"/>
              <a:t>What are the two acceptable colors used on our properties?</a:t>
            </a:r>
          </a:p>
          <a:p>
            <a:pPr lvl="1">
              <a:lnSpc>
                <a:spcPct val="100000"/>
              </a:lnSpc>
              <a:spcAft>
                <a:spcPts val="600"/>
              </a:spcAft>
            </a:pPr>
            <a:r>
              <a:rPr lang="en-US" sz="2000" dirty="0" smtClean="0"/>
              <a:t>Red</a:t>
            </a:r>
          </a:p>
          <a:p>
            <a:pPr lvl="1">
              <a:lnSpc>
                <a:spcPct val="100000"/>
              </a:lnSpc>
              <a:spcAft>
                <a:spcPts val="600"/>
              </a:spcAft>
            </a:pPr>
            <a:r>
              <a:rPr lang="en-US" sz="2000" dirty="0" smtClean="0"/>
              <a:t>Yellow</a:t>
            </a:r>
          </a:p>
          <a:p>
            <a:pPr>
              <a:lnSpc>
                <a:spcPct val="100000"/>
              </a:lnSpc>
              <a:spcAft>
                <a:spcPts val="600"/>
              </a:spcAft>
            </a:pPr>
            <a:r>
              <a:rPr lang="en-US" sz="2000" dirty="0" smtClean="0"/>
              <a:t>Additional flagging colors are used for non-safety purposes, such as surveying, environmental flagging, or promotional purposes</a:t>
            </a:r>
            <a:endParaRPr lang="en-US" sz="2000" dirty="0"/>
          </a:p>
        </p:txBody>
      </p:sp>
      <p:sp>
        <p:nvSpPr>
          <p:cNvPr id="9" name="Text Placeholder 8"/>
          <p:cNvSpPr>
            <a:spLocks noGrp="1"/>
          </p:cNvSpPr>
          <p:nvPr>
            <p:ph type="body" sz="quarter" idx="15"/>
          </p:nvPr>
        </p:nvSpPr>
        <p:spPr/>
        <p:txBody>
          <a:bodyPr/>
          <a:lstStyle/>
          <a:p>
            <a:r>
              <a:rPr lang="en-US" dirty="0" smtClean="0"/>
              <a:t>Acceptable Flagging Colors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B5D6DE26-2810-4DE9-A098-86EBEDD87B01}" type="slidenum">
              <a:rPr lang="en-US" smtClean="0">
                <a:ln w="0"/>
                <a:solidFill>
                  <a:srgbClr val="898989"/>
                </a:solidFill>
              </a:rPr>
              <a:t>12</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10" name="Picture 9" descr="C:\Users\095499\AppData\Local\Microsoft\Windows\Temporary Internet Files\Content.Outlook\B9UAK40Z\DSCN12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4109980"/>
            <a:ext cx="2723895" cy="2047615"/>
          </a:xfrm>
          <a:prstGeom prst="rect">
            <a:avLst/>
          </a:prstGeom>
          <a:noFill/>
          <a:ln>
            <a:solidFill>
              <a:schemeClr val="tx1"/>
            </a:solidFill>
          </a:ln>
        </p:spPr>
      </p:pic>
    </p:spTree>
    <p:extLst>
      <p:ext uri="{BB962C8B-B14F-4D97-AF65-F5344CB8AC3E}">
        <p14:creationId xmlns:p14="http://schemas.microsoft.com/office/powerpoint/2010/main" val="10668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397382" cy="4686618"/>
          </a:xfrm>
        </p:spPr>
        <p:txBody>
          <a:bodyPr/>
          <a:lstStyle/>
          <a:p>
            <a:pPr marL="0" indent="0">
              <a:lnSpc>
                <a:spcPct val="100000"/>
              </a:lnSpc>
              <a:spcAft>
                <a:spcPts val="600"/>
              </a:spcAft>
              <a:buNone/>
            </a:pPr>
            <a:r>
              <a:rPr lang="en-US" sz="2000" dirty="0" smtClean="0"/>
              <a:t>When must you use red flagging?</a:t>
            </a:r>
          </a:p>
          <a:p>
            <a:pPr>
              <a:lnSpc>
                <a:spcPct val="100000"/>
              </a:lnSpc>
              <a:spcAft>
                <a:spcPts val="600"/>
              </a:spcAft>
            </a:pPr>
            <a:r>
              <a:rPr lang="en-US" sz="2000" dirty="0" smtClean="0">
                <a:latin typeface="Arial" panose="020B0604020202020204" pitchFamily="34" charset="0"/>
                <a:cs typeface="Arial" panose="020B0604020202020204" pitchFamily="34" charset="0"/>
              </a:rPr>
              <a:t>To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t>indicate an immediately hazardous condition that could cause death or serious </a:t>
            </a:r>
            <a:r>
              <a:rPr lang="en-US" sz="2000" dirty="0" smtClean="0"/>
              <a:t>injury</a:t>
            </a:r>
          </a:p>
          <a:p>
            <a:pPr>
              <a:lnSpc>
                <a:spcPct val="100000"/>
              </a:lnSpc>
              <a:spcAft>
                <a:spcPts val="600"/>
              </a:spcAft>
            </a:pPr>
            <a:r>
              <a:rPr lang="en-US" sz="2000" dirty="0"/>
              <a:t>U</a:t>
            </a:r>
            <a:r>
              <a:rPr lang="en-US" sz="2000" dirty="0" smtClean="0">
                <a:latin typeface="Arial" panose="020B0604020202020204" pitchFamily="34" charset="0"/>
                <a:cs typeface="Arial" panose="020B0604020202020204" pitchFamily="34" charset="0"/>
              </a:rPr>
              <a:t>nauthorized entry is prohibited</a:t>
            </a:r>
          </a:p>
        </p:txBody>
      </p:sp>
      <p:sp>
        <p:nvSpPr>
          <p:cNvPr id="9" name="Text Placeholder 8"/>
          <p:cNvSpPr>
            <a:spLocks noGrp="1"/>
          </p:cNvSpPr>
          <p:nvPr>
            <p:ph type="body" sz="quarter" idx="15"/>
          </p:nvPr>
        </p:nvSpPr>
        <p:spPr/>
        <p:txBody>
          <a:bodyPr/>
          <a:lstStyle/>
          <a:p>
            <a:r>
              <a:rPr lang="en-US" dirty="0" smtClean="0"/>
              <a:t>When to Flag with Red</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38EFA0F6-75C3-41C7-A062-5988610BD4F0}" type="slidenum">
              <a:rPr lang="en-US" smtClean="0">
                <a:ln w="0"/>
                <a:solidFill>
                  <a:srgbClr val="898989"/>
                </a:solidFill>
              </a:rPr>
              <a:t>13</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893823"/>
            <a:ext cx="3258204" cy="2172136"/>
          </a:xfrm>
          <a:prstGeom prst="rect">
            <a:avLst/>
          </a:prstGeom>
          <a:ln>
            <a:solidFill>
              <a:sysClr val="windowText" lastClr="000000"/>
            </a:solidFill>
          </a:ln>
        </p:spPr>
      </p:pic>
    </p:spTree>
    <p:extLst>
      <p:ext uri="{BB962C8B-B14F-4D97-AF65-F5344CB8AC3E}">
        <p14:creationId xmlns:p14="http://schemas.microsoft.com/office/powerpoint/2010/main" val="17040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397382" cy="4686618"/>
          </a:xfrm>
        </p:spPr>
        <p:txBody>
          <a:bodyPr/>
          <a:lstStyle/>
          <a:p>
            <a:pPr marL="0" indent="0">
              <a:lnSpc>
                <a:spcPct val="100000"/>
              </a:lnSpc>
              <a:spcAft>
                <a:spcPts val="600"/>
              </a:spcAft>
              <a:buNone/>
            </a:pPr>
            <a:r>
              <a:rPr lang="en-US" sz="2000" dirty="0" smtClean="0"/>
              <a:t>When must you use yellow flagging?</a:t>
            </a:r>
          </a:p>
          <a:p>
            <a:pPr marR="0" lvl="0">
              <a:lnSpc>
                <a:spcPct val="107000"/>
              </a:lnSpc>
              <a:spcBef>
                <a:spcPts val="0"/>
              </a:spcBef>
              <a:spcAft>
                <a:spcPts val="0"/>
              </a:spcAft>
            </a:pPr>
            <a:r>
              <a:rPr lang="en-US" sz="2000" dirty="0" smtClean="0">
                <a:latin typeface="Arial" panose="020B0604020202020204" pitchFamily="34" charset="0"/>
                <a:cs typeface="Arial" panose="020B0604020202020204" pitchFamily="34" charset="0"/>
              </a:rPr>
              <a:t>To</a:t>
            </a:r>
            <a:r>
              <a:rPr lang="en-US" sz="2000" dirty="0" smtClean="0"/>
              <a:t> </a:t>
            </a:r>
            <a:r>
              <a:rPr lang="en-US" sz="2000" dirty="0"/>
              <a:t>indicate a hazardous condition that may lead to moderate </a:t>
            </a:r>
            <a:r>
              <a:rPr lang="en-US" sz="2000" dirty="0" smtClean="0"/>
              <a:t>injury</a:t>
            </a:r>
            <a:endParaRPr lang="en-US" sz="2000" dirty="0"/>
          </a:p>
          <a:p>
            <a:pPr>
              <a:lnSpc>
                <a:spcPct val="100000"/>
              </a:lnSpc>
              <a:spcAft>
                <a:spcPts val="600"/>
              </a:spcAft>
            </a:pPr>
            <a:r>
              <a:rPr lang="en-US" sz="2000" dirty="0" smtClean="0">
                <a:latin typeface="Arial" panose="020B0604020202020204" pitchFamily="34" charset="0"/>
                <a:cs typeface="Arial" panose="020B0604020202020204" pitchFamily="34" charset="0"/>
              </a:rPr>
              <a:t>When employees only need to maintain an awareness of the hazard, such as slips/trips, spills, maintenance work, or leaks</a:t>
            </a:r>
            <a:endParaRPr lang="en-US" sz="2000"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5"/>
          </p:nvPr>
        </p:nvSpPr>
        <p:spPr/>
        <p:txBody>
          <a:bodyPr/>
          <a:lstStyle/>
          <a:p>
            <a:r>
              <a:rPr lang="en-US" dirty="0" smtClean="0"/>
              <a:t>When to Flag with Yellow</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86DE335F-1162-41BC-B7DC-C9AEF111B3E8}" type="slidenum">
              <a:rPr lang="en-US" smtClean="0">
                <a:ln w="0"/>
                <a:solidFill>
                  <a:srgbClr val="898989"/>
                </a:solidFill>
              </a:rPr>
              <a:t>14</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E:\FB photos\DSCN122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997994"/>
            <a:ext cx="2756898" cy="2065522"/>
          </a:xfrm>
          <a:prstGeom prst="rect">
            <a:avLst/>
          </a:prstGeom>
          <a:noFill/>
          <a:ln>
            <a:solidFill>
              <a:schemeClr val="tx1"/>
            </a:solidFill>
          </a:ln>
        </p:spPr>
      </p:pic>
    </p:spTree>
    <p:extLst>
      <p:ext uri="{BB962C8B-B14F-4D97-AF65-F5344CB8AC3E}">
        <p14:creationId xmlns:p14="http://schemas.microsoft.com/office/powerpoint/2010/main" val="10817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What are tags?</a:t>
            </a:r>
          </a:p>
          <a:p>
            <a:pPr>
              <a:lnSpc>
                <a:spcPct val="100000"/>
              </a:lnSpc>
              <a:spcAft>
                <a:spcPts val="600"/>
              </a:spcAft>
            </a:pPr>
            <a:r>
              <a:rPr lang="en-US" sz="2000" dirty="0" smtClean="0"/>
              <a:t>An item securely attached to flags or barricades that communicates key pieces of information</a:t>
            </a:r>
          </a:p>
          <a:p>
            <a:pPr>
              <a:lnSpc>
                <a:spcPct val="100000"/>
              </a:lnSpc>
              <a:spcAft>
                <a:spcPts val="600"/>
              </a:spcAft>
            </a:pPr>
            <a:r>
              <a:rPr lang="en-US" sz="2000" dirty="0" smtClean="0"/>
              <a:t>Attachment is substantial enough to prevent accidental removal</a:t>
            </a:r>
          </a:p>
          <a:p>
            <a:pPr>
              <a:lnSpc>
                <a:spcPct val="100000"/>
              </a:lnSpc>
              <a:spcAft>
                <a:spcPts val="600"/>
              </a:spcAft>
            </a:pPr>
            <a:r>
              <a:rPr lang="en-US" sz="2000" dirty="0" smtClean="0"/>
              <a:t>Tags remain legible within the environment</a:t>
            </a:r>
          </a:p>
          <a:p>
            <a:pPr>
              <a:lnSpc>
                <a:spcPct val="100000"/>
              </a:lnSpc>
              <a:spcAft>
                <a:spcPts val="600"/>
              </a:spcAft>
            </a:pPr>
            <a:r>
              <a:rPr lang="en-US" sz="2000" dirty="0" smtClean="0"/>
              <a:t>Tags can be different colors</a:t>
            </a:r>
          </a:p>
        </p:txBody>
      </p:sp>
      <p:sp>
        <p:nvSpPr>
          <p:cNvPr id="9" name="Text Placeholder 8"/>
          <p:cNvSpPr>
            <a:spLocks noGrp="1"/>
          </p:cNvSpPr>
          <p:nvPr>
            <p:ph type="body" sz="quarter" idx="15"/>
          </p:nvPr>
        </p:nvSpPr>
        <p:spPr/>
        <p:txBody>
          <a:bodyPr/>
          <a:lstStyle/>
          <a:p>
            <a:r>
              <a:rPr lang="en-US" dirty="0" smtClean="0"/>
              <a:t>Definition of Tagging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C0BA6BC8-08BF-4F42-86A0-4D205D119D4F}" type="slidenum">
              <a:rPr lang="en-US" smtClean="0">
                <a:ln w="0"/>
                <a:solidFill>
                  <a:srgbClr val="898989"/>
                </a:solidFill>
              </a:rPr>
              <a:t>15</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0289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500814" cy="4686618"/>
          </a:xfrm>
        </p:spPr>
        <p:txBody>
          <a:bodyPr/>
          <a:lstStyle/>
          <a:p>
            <a:pPr marL="0" indent="0">
              <a:lnSpc>
                <a:spcPct val="100000"/>
              </a:lnSpc>
              <a:spcAft>
                <a:spcPts val="600"/>
              </a:spcAft>
              <a:buNone/>
            </a:pPr>
            <a:r>
              <a:rPr lang="en-US" sz="2000" dirty="0" smtClean="0"/>
              <a:t>Tags should include:</a:t>
            </a:r>
          </a:p>
          <a:p>
            <a:pPr lvl="0"/>
            <a:r>
              <a:rPr lang="en-US" sz="2000" dirty="0"/>
              <a:t>The nature of the hazard being flagged </a:t>
            </a:r>
          </a:p>
          <a:p>
            <a:pPr lvl="0"/>
            <a:r>
              <a:rPr lang="en-US" sz="2000" dirty="0"/>
              <a:t>Contact information for the responsible person </a:t>
            </a:r>
            <a:endParaRPr lang="en-US" sz="2000" dirty="0" smtClean="0"/>
          </a:p>
          <a:p>
            <a:pPr lvl="0"/>
            <a:r>
              <a:rPr lang="en-US" sz="2000" dirty="0" smtClean="0"/>
              <a:t>Any </a:t>
            </a:r>
            <a:r>
              <a:rPr lang="en-US" sz="2000" dirty="0"/>
              <a:t>necessary PPE </a:t>
            </a:r>
            <a:endParaRPr lang="en-US" sz="2000" dirty="0" smtClean="0"/>
          </a:p>
          <a:p>
            <a:pPr lvl="0"/>
            <a:r>
              <a:rPr lang="en-US" sz="2000" dirty="0" smtClean="0"/>
              <a:t>The </a:t>
            </a:r>
            <a:r>
              <a:rPr lang="en-US" sz="2000" dirty="0"/>
              <a:t>time and date installed </a:t>
            </a:r>
          </a:p>
          <a:p>
            <a:pPr>
              <a:lnSpc>
                <a:spcPct val="100000"/>
              </a:lnSpc>
              <a:spcAft>
                <a:spcPts val="600"/>
              </a:spcAft>
            </a:pPr>
            <a:endParaRPr lang="en-US" sz="2000" dirty="0" smtClean="0"/>
          </a:p>
        </p:txBody>
      </p:sp>
      <p:sp>
        <p:nvSpPr>
          <p:cNvPr id="9" name="Text Placeholder 8"/>
          <p:cNvSpPr>
            <a:spLocks noGrp="1"/>
          </p:cNvSpPr>
          <p:nvPr>
            <p:ph type="body" sz="quarter" idx="15"/>
          </p:nvPr>
        </p:nvSpPr>
        <p:spPr/>
        <p:txBody>
          <a:bodyPr/>
          <a:lstStyle/>
          <a:p>
            <a:r>
              <a:rPr lang="en-US" dirty="0" smtClean="0"/>
              <a:t>Tagging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EA7ABBBB-AB8D-43D9-B1A9-5D865FF2A0EA}" type="slidenum">
              <a:rPr lang="en-US" smtClean="0">
                <a:ln w="0"/>
                <a:solidFill>
                  <a:srgbClr val="898989"/>
                </a:solidFill>
              </a:rPr>
              <a:t>16</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42008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smtClean="0"/>
              <a:t>Flagging and Tagging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7D5C67D9-8B61-474C-A6DE-5932DD152325}" type="slidenum">
              <a:rPr lang="en-US" smtClean="0">
                <a:ln w="0"/>
                <a:solidFill>
                  <a:srgbClr val="898989"/>
                </a:solidFill>
              </a:rPr>
              <a:t>17</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T:\DEPARTMENTS\Safety\Pictures\Flagging and Barricading\DSCN124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475675"/>
            <a:ext cx="6236970" cy="4677332"/>
          </a:xfrm>
          <a:prstGeom prst="rect">
            <a:avLst/>
          </a:prstGeom>
          <a:noFill/>
          <a:ln>
            <a:solidFill>
              <a:schemeClr val="tx1"/>
            </a:solidFill>
          </a:ln>
        </p:spPr>
      </p:pic>
    </p:spTree>
    <p:extLst>
      <p:ext uri="{BB962C8B-B14F-4D97-AF65-F5344CB8AC3E}">
        <p14:creationId xmlns:p14="http://schemas.microsoft.com/office/powerpoint/2010/main" val="251241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Any time an area or item is flagged or barricaded</a:t>
            </a:r>
          </a:p>
          <a:p>
            <a:pPr>
              <a:lnSpc>
                <a:spcPct val="100000"/>
              </a:lnSpc>
              <a:spcAft>
                <a:spcPts val="600"/>
              </a:spcAft>
            </a:pPr>
            <a:r>
              <a:rPr lang="en-US" sz="2000" dirty="0" smtClean="0"/>
              <a:t>To explain the reason for the marking</a:t>
            </a:r>
          </a:p>
          <a:p>
            <a:pPr>
              <a:lnSpc>
                <a:spcPct val="100000"/>
              </a:lnSpc>
              <a:spcAft>
                <a:spcPts val="600"/>
              </a:spcAft>
            </a:pPr>
            <a:r>
              <a:rPr lang="en-US" sz="2000" dirty="0" smtClean="0"/>
              <a:t>Tags must </a:t>
            </a:r>
            <a:r>
              <a:rPr lang="en-US" sz="2000" dirty="0"/>
              <a:t>be posted on all sides of the perimeter or all access points</a:t>
            </a:r>
          </a:p>
          <a:p>
            <a:pPr lvl="1">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When to Tag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0179A036-1B49-4D36-BE2E-22DAAE8AA225}" type="slidenum">
              <a:rPr lang="en-US" smtClean="0">
                <a:ln w="0"/>
                <a:solidFill>
                  <a:srgbClr val="898989"/>
                </a:solidFill>
              </a:rPr>
              <a:t>18</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T:\DEPARTMENTS\Safety\Pictures\FundamentalsOfSafety_Pictures &amp; Videos\Module 5 - Communication\caution_tape_2_1114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638072"/>
            <a:ext cx="3647968" cy="2431416"/>
          </a:xfrm>
          <a:prstGeom prst="rect">
            <a:avLst/>
          </a:prstGeom>
          <a:noFill/>
          <a:ln>
            <a:solidFill>
              <a:schemeClr val="tx1"/>
            </a:solidFill>
          </a:ln>
        </p:spPr>
      </p:pic>
    </p:spTree>
    <p:extLst>
      <p:ext uri="{BB962C8B-B14F-4D97-AF65-F5344CB8AC3E}">
        <p14:creationId xmlns:p14="http://schemas.microsoft.com/office/powerpoint/2010/main" val="2210664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2</a:t>
            </a:r>
            <a:endParaRPr lang="en-US" dirty="0"/>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Break into groups</a:t>
            </a:r>
          </a:p>
          <a:p>
            <a:pPr marL="457200" indent="-457200">
              <a:lnSpc>
                <a:spcPct val="100000"/>
              </a:lnSpc>
              <a:spcAft>
                <a:spcPts val="600"/>
              </a:spcAft>
              <a:buFont typeface="+mj-lt"/>
              <a:buAutoNum type="arabicPeriod"/>
            </a:pPr>
            <a:r>
              <a:rPr lang="en-US" sz="2000" dirty="0" smtClean="0">
                <a:latin typeface="Arial" panose="020B0604020202020204" pitchFamily="34" charset="0"/>
              </a:rPr>
              <a:t>Review each scenario on the worksheet in the SG (pp. 9-10).  Determine if you would apply yellow or red flagging and provide a reason for your choice</a:t>
            </a: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5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5" name="Text Placeholder 4"/>
          <p:cNvSpPr>
            <a:spLocks noGrp="1"/>
          </p:cNvSpPr>
          <p:nvPr>
            <p:ph type="body" sz="quarter" idx="16"/>
          </p:nvPr>
        </p:nvSpPr>
        <p:spPr/>
        <p:txBody>
          <a:bodyPr/>
          <a:lstStyle/>
          <a:p>
            <a:r>
              <a:rPr lang="en-US" dirty="0" smtClean="0"/>
              <a:t>Color Selection</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242593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28650" y="1379220"/>
            <a:ext cx="6517527" cy="4686618"/>
          </a:xfrm>
        </p:spPr>
        <p:txBody>
          <a:bodyPr>
            <a:normAutofit/>
          </a:bodyPr>
          <a:lstStyle/>
          <a:p>
            <a:pPr marL="0" indent="0">
              <a:buNone/>
            </a:pPr>
            <a:r>
              <a:rPr lang="en-US" sz="2000" dirty="0" smtClean="0"/>
              <a:t>Before we start:</a:t>
            </a:r>
          </a:p>
          <a:p>
            <a:r>
              <a:rPr lang="en-US" sz="2000" dirty="0" smtClean="0"/>
              <a:t>Safety</a:t>
            </a:r>
          </a:p>
          <a:p>
            <a:r>
              <a:rPr lang="en-US" sz="2000" dirty="0" smtClean="0"/>
              <a:t>Breaks/Restrooms</a:t>
            </a:r>
          </a:p>
          <a:p>
            <a:r>
              <a:rPr lang="en-US" sz="2000" dirty="0" smtClean="0"/>
              <a:t>Technology</a:t>
            </a:r>
          </a:p>
          <a:p>
            <a:r>
              <a:rPr lang="en-US" sz="2000" dirty="0"/>
              <a:t>Participation</a:t>
            </a:r>
          </a:p>
        </p:txBody>
      </p:sp>
      <p:sp>
        <p:nvSpPr>
          <p:cNvPr id="3" name="Text Placeholder 2"/>
          <p:cNvSpPr>
            <a:spLocks noGrp="1"/>
          </p:cNvSpPr>
          <p:nvPr>
            <p:ph type="body" sz="quarter" idx="15"/>
          </p:nvPr>
        </p:nvSpPr>
        <p:spPr>
          <a:xfrm>
            <a:off x="628650" y="615474"/>
            <a:ext cx="6236970" cy="763746"/>
          </a:xfrm>
        </p:spPr>
        <p:txBody>
          <a:bodyPr/>
          <a:lstStyle/>
          <a:p>
            <a:r>
              <a:rPr lang="en-US" dirty="0" smtClean="0"/>
              <a:t>Expectations</a:t>
            </a:r>
            <a:endParaRPr lang="en-US" dirty="0"/>
          </a:p>
        </p:txBody>
      </p:sp>
      <p:sp>
        <p:nvSpPr>
          <p:cNvPr id="4" name="Footer Placeholder 3"/>
          <p:cNvSpPr>
            <a:spLocks noGrp="1"/>
          </p:cNvSpPr>
          <p:nvPr>
            <p:ph type="ftr" sz="quarter" idx="11"/>
          </p:nvPr>
        </p:nvSpPr>
        <p:spPr/>
        <p:txBody>
          <a:bodyPr/>
          <a:lstStyle/>
          <a:p>
            <a:r>
              <a:rPr lang="en-US" dirty="0" smtClean="0"/>
              <a:t>FLAGGING AND BARRICADING – SFT FCX1020C</a:t>
            </a:r>
            <a:endParaRPr lang="en-US" dirty="0"/>
          </a:p>
        </p:txBody>
      </p:sp>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2</a:t>
            </a:fld>
            <a:endParaRPr lang="en-US" dirty="0"/>
          </a:p>
        </p:txBody>
      </p:sp>
    </p:spTree>
    <p:extLst>
      <p:ext uri="{BB962C8B-B14F-4D97-AF65-F5344CB8AC3E}">
        <p14:creationId xmlns:p14="http://schemas.microsoft.com/office/powerpoint/2010/main" val="116697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p:sp>
      <p:sp>
        <p:nvSpPr>
          <p:cNvPr id="10" name="Text Placeholder 9"/>
          <p:cNvSpPr>
            <a:spLocks noGrp="1"/>
          </p:cNvSpPr>
          <p:nvPr>
            <p:ph type="body" sz="quarter" idx="15"/>
          </p:nvPr>
        </p:nvSpPr>
        <p:spPr>
          <a:xfrm rot="16200000">
            <a:off x="5437023" y="2568249"/>
            <a:ext cx="6081498" cy="1332457"/>
          </a:xfrm>
        </p:spPr>
        <p:txBody>
          <a:bodyPr>
            <a:normAutofit/>
          </a:bodyPr>
          <a:lstStyle/>
          <a:p>
            <a:pPr>
              <a:lnSpc>
                <a:spcPct val="100000"/>
              </a:lnSpc>
              <a:spcBef>
                <a:spcPts val="600"/>
              </a:spcBef>
              <a:spcAft>
                <a:spcPts val="600"/>
              </a:spcAft>
            </a:pPr>
            <a:r>
              <a:rPr lang="en-US" dirty="0" smtClean="0"/>
              <a:t>Module 2: Barricading</a:t>
            </a:r>
            <a:endParaRPr lang="en-US" dirty="0"/>
          </a:p>
        </p:txBody>
      </p:sp>
      <p:sp>
        <p:nvSpPr>
          <p:cNvPr id="4" name="Footer Placeholder 3"/>
          <p:cNvSpPr>
            <a:spLocks noGrp="1"/>
          </p:cNvSpPr>
          <p:nvPr>
            <p:ph type="ftr" sz="quarter" idx="4294967295"/>
          </p:nvPr>
        </p:nvSpPr>
        <p:spPr>
          <a:xfrm>
            <a:off x="0" y="6181725"/>
            <a:ext cx="5486400" cy="365125"/>
          </a:xfrm>
        </p:spPr>
        <p:txBody>
          <a:bodyPr/>
          <a:lstStyle/>
          <a:p>
            <a:r>
              <a:rPr lang="en-US" smtClean="0"/>
              <a:t>COURSE TITLE – COURSE CODE</a:t>
            </a:r>
            <a:endParaRPr lang="en-US" dirty="0"/>
          </a:p>
        </p:txBody>
      </p:sp>
      <p:pic>
        <p:nvPicPr>
          <p:cNvPr id="6"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164" r="13164"/>
          <a:stretch>
            <a:fillRect/>
          </a:stretch>
        </p:blipFill>
        <p:spPr/>
      </p:pic>
    </p:spTree>
    <p:extLst>
      <p:ext uri="{BB962C8B-B14F-4D97-AF65-F5344CB8AC3E}">
        <p14:creationId xmlns:p14="http://schemas.microsoft.com/office/powerpoint/2010/main" val="858540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Why barricades?</a:t>
            </a:r>
          </a:p>
          <a:p>
            <a:pPr>
              <a:lnSpc>
                <a:spcPct val="100000"/>
              </a:lnSpc>
              <a:spcAft>
                <a:spcPts val="600"/>
              </a:spcAft>
            </a:pPr>
            <a:r>
              <a:rPr lang="en-US" sz="2000" dirty="0" smtClean="0"/>
              <a:t>When flagging is not a secure enough method of restricting access, then the area must be barricaded</a:t>
            </a:r>
          </a:p>
          <a:p>
            <a:pPr>
              <a:lnSpc>
                <a:spcPct val="100000"/>
              </a:lnSpc>
              <a:spcAft>
                <a:spcPts val="600"/>
              </a:spcAft>
            </a:pPr>
            <a:r>
              <a:rPr lang="en-US" sz="2000" dirty="0" smtClean="0"/>
              <a:t>Barricades provide more protection for employees</a:t>
            </a:r>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Introduction</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9A10CBD5-8447-4E76-8890-2DF2579971BF}" type="slidenum">
              <a:rPr lang="en-US" smtClean="0">
                <a:ln w="0"/>
                <a:solidFill>
                  <a:srgbClr val="898989"/>
                </a:solidFill>
              </a:rPr>
              <a:t>21</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8649" y="3331188"/>
            <a:ext cx="3716847" cy="2686933"/>
          </a:xfrm>
          <a:prstGeom prst="rect">
            <a:avLst/>
          </a:prstGeom>
          <a:noFill/>
          <a:ln>
            <a:solidFill>
              <a:schemeClr val="tx1"/>
            </a:solidFill>
          </a:ln>
        </p:spPr>
      </p:pic>
    </p:spTree>
    <p:extLst>
      <p:ext uri="{BB962C8B-B14F-4D97-AF65-F5344CB8AC3E}">
        <p14:creationId xmlns:p14="http://schemas.microsoft.com/office/powerpoint/2010/main" val="1275283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What is a barricade?</a:t>
            </a:r>
          </a:p>
          <a:p>
            <a:pPr marR="0" lvl="0">
              <a:lnSpc>
                <a:spcPct val="107000"/>
              </a:lnSpc>
              <a:spcBef>
                <a:spcPts val="0"/>
              </a:spcBef>
              <a:spcAft>
                <a:spcPts val="0"/>
              </a:spcAft>
            </a:pPr>
            <a:r>
              <a:rPr lang="en-US" sz="2000" dirty="0" smtClean="0"/>
              <a:t>Used to </a:t>
            </a:r>
            <a:r>
              <a:rPr lang="en-US" sz="2000" dirty="0"/>
              <a:t>physically prevent access to a fall or other serious hazards. </a:t>
            </a:r>
            <a:endParaRPr lang="en-US" sz="2000" dirty="0" smtClean="0"/>
          </a:p>
          <a:p>
            <a:pPr marR="0" lvl="0">
              <a:lnSpc>
                <a:spcPct val="107000"/>
              </a:lnSpc>
              <a:spcBef>
                <a:spcPts val="0"/>
              </a:spcBef>
              <a:spcAft>
                <a:spcPts val="0"/>
              </a:spcAft>
            </a:pPr>
            <a:r>
              <a:rPr lang="en-US" sz="2000" dirty="0" smtClean="0"/>
              <a:t>Used when permanent handrails and/or grating is removed, other openings are exposed, or to enclose hazardous areas</a:t>
            </a:r>
            <a:endParaRPr lang="en-US" sz="2000" dirty="0"/>
          </a:p>
        </p:txBody>
      </p:sp>
      <p:sp>
        <p:nvSpPr>
          <p:cNvPr id="9" name="Text Placeholder 8"/>
          <p:cNvSpPr>
            <a:spLocks noGrp="1"/>
          </p:cNvSpPr>
          <p:nvPr>
            <p:ph type="body" sz="quarter" idx="15"/>
          </p:nvPr>
        </p:nvSpPr>
        <p:spPr/>
        <p:txBody>
          <a:bodyPr/>
          <a:lstStyle/>
          <a:p>
            <a:r>
              <a:rPr lang="en-US" dirty="0" smtClean="0"/>
              <a:t>Definition of Barricade</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9A10CBD5-8447-4E76-8890-2DF2579971BF}" type="slidenum">
              <a:rPr lang="en-US" smtClean="0">
                <a:ln w="0"/>
                <a:solidFill>
                  <a:srgbClr val="898989"/>
                </a:solidFill>
              </a:rPr>
              <a:t>22</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550591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How does barricading relate to the Hierarchy of Controls?</a:t>
            </a:r>
          </a:p>
          <a:p>
            <a:pPr>
              <a:lnSpc>
                <a:spcPct val="100000"/>
              </a:lnSpc>
              <a:spcAft>
                <a:spcPts val="600"/>
              </a:spcAft>
            </a:pPr>
            <a:r>
              <a:rPr lang="en-US" sz="2000" dirty="0" smtClean="0"/>
              <a:t>What are the two classifications of barricades?</a:t>
            </a:r>
          </a:p>
          <a:p>
            <a:pPr lvl="1">
              <a:lnSpc>
                <a:spcPct val="100000"/>
              </a:lnSpc>
              <a:spcBef>
                <a:spcPts val="0"/>
              </a:spcBef>
            </a:pPr>
            <a:r>
              <a:rPr lang="en-US" sz="2000" dirty="0" smtClean="0"/>
              <a:t>Temporary</a:t>
            </a:r>
          </a:p>
          <a:p>
            <a:pPr lvl="1">
              <a:lnSpc>
                <a:spcPct val="100000"/>
              </a:lnSpc>
              <a:spcBef>
                <a:spcPts val="0"/>
              </a:spcBef>
            </a:pPr>
            <a:r>
              <a:rPr lang="en-US" sz="2000" dirty="0" smtClean="0"/>
              <a:t>Permanent</a:t>
            </a:r>
          </a:p>
          <a:p>
            <a:pPr>
              <a:lnSpc>
                <a:spcPct val="100000"/>
              </a:lnSpc>
              <a:spcAft>
                <a:spcPts val="600"/>
              </a:spcAft>
            </a:pPr>
            <a:r>
              <a:rPr lang="en-US" sz="2000" dirty="0" smtClean="0"/>
              <a:t>When would each be used?</a:t>
            </a:r>
            <a:endParaRPr lang="en-US" sz="2000" dirty="0"/>
          </a:p>
        </p:txBody>
      </p:sp>
      <p:sp>
        <p:nvSpPr>
          <p:cNvPr id="9" name="Text Placeholder 8"/>
          <p:cNvSpPr>
            <a:spLocks noGrp="1"/>
          </p:cNvSpPr>
          <p:nvPr>
            <p:ph type="body" sz="quarter" idx="15"/>
          </p:nvPr>
        </p:nvSpPr>
        <p:spPr/>
        <p:txBody>
          <a:bodyPr/>
          <a:lstStyle/>
          <a:p>
            <a:r>
              <a:rPr lang="en-US" dirty="0" smtClean="0"/>
              <a:t>Using Barricades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6A945F6C-4C5F-4BF4-A773-BD79189B5BD6}" type="slidenum">
              <a:rPr lang="en-US" smtClean="0">
                <a:ln w="0"/>
                <a:solidFill>
                  <a:srgbClr val="898989"/>
                </a:solidFill>
              </a:rPr>
              <a:t>23</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T:\DEPARTMENTS\Safety\Pictures\Flagging and Barricading\DSCN12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4091856"/>
            <a:ext cx="2322830" cy="1742440"/>
          </a:xfrm>
          <a:prstGeom prst="rect">
            <a:avLst/>
          </a:prstGeom>
          <a:noFill/>
          <a:ln>
            <a:solidFill>
              <a:schemeClr val="tx1"/>
            </a:solidFill>
          </a:ln>
        </p:spPr>
      </p:pic>
      <p:pic>
        <p:nvPicPr>
          <p:cNvPr id="10" name="Picture 9" descr="T:\DEPARTMENTS\Safety\Pictures\Flagging and Barricading\DSCN11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004" y="4088046"/>
            <a:ext cx="2328545" cy="1746250"/>
          </a:xfrm>
          <a:prstGeom prst="rect">
            <a:avLst/>
          </a:prstGeom>
          <a:noFill/>
          <a:ln>
            <a:solidFill>
              <a:schemeClr val="tx1"/>
            </a:solidFill>
          </a:ln>
        </p:spPr>
      </p:pic>
    </p:spTree>
    <p:extLst>
      <p:ext uri="{BB962C8B-B14F-4D97-AF65-F5344CB8AC3E}">
        <p14:creationId xmlns:p14="http://schemas.microsoft.com/office/powerpoint/2010/main" val="33518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What are “high energy hazards”?</a:t>
            </a:r>
          </a:p>
          <a:p>
            <a:pPr>
              <a:lnSpc>
                <a:spcPct val="100000"/>
              </a:lnSpc>
              <a:spcAft>
                <a:spcPts val="600"/>
              </a:spcAft>
            </a:pPr>
            <a:r>
              <a:rPr lang="en-US" sz="2000" dirty="0" smtClean="0"/>
              <a:t>What are some examples of this?</a:t>
            </a:r>
            <a:endParaRPr lang="en-US" sz="2000" dirty="0"/>
          </a:p>
        </p:txBody>
      </p:sp>
      <p:sp>
        <p:nvSpPr>
          <p:cNvPr id="9" name="Text Placeholder 8"/>
          <p:cNvSpPr>
            <a:spLocks noGrp="1"/>
          </p:cNvSpPr>
          <p:nvPr>
            <p:ph type="body" sz="quarter" idx="15"/>
          </p:nvPr>
        </p:nvSpPr>
        <p:spPr/>
        <p:txBody>
          <a:bodyPr/>
          <a:lstStyle/>
          <a:p>
            <a:r>
              <a:rPr lang="en-US" dirty="0" smtClean="0"/>
              <a:t>High Energy Hazards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DA23216C-742D-4AD1-9EA5-9C39AC441018}" type="slidenum">
              <a:rPr lang="en-US" smtClean="0">
                <a:ln w="0"/>
                <a:solidFill>
                  <a:srgbClr val="898989"/>
                </a:solidFill>
              </a:rPr>
              <a:t>24</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511847"/>
            <a:ext cx="4531602" cy="3398702"/>
          </a:xfrm>
          <a:prstGeom prst="rect">
            <a:avLst/>
          </a:prstGeom>
          <a:ln>
            <a:solidFill>
              <a:schemeClr val="tx1"/>
            </a:solidFill>
          </a:ln>
        </p:spPr>
      </p:pic>
    </p:spTree>
    <p:extLst>
      <p:ext uri="{BB962C8B-B14F-4D97-AF65-F5344CB8AC3E}">
        <p14:creationId xmlns:p14="http://schemas.microsoft.com/office/powerpoint/2010/main" val="647139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Floor openings </a:t>
            </a:r>
          </a:p>
          <a:p>
            <a:pPr lvl="1">
              <a:lnSpc>
                <a:spcPct val="100000"/>
              </a:lnSpc>
              <a:spcBef>
                <a:spcPts val="0"/>
              </a:spcBef>
            </a:pPr>
            <a:r>
              <a:rPr lang="en-US" sz="2000" dirty="0" smtClean="0"/>
              <a:t>Opening </a:t>
            </a:r>
            <a:r>
              <a:rPr lang="en-US" dirty="0" smtClean="0"/>
              <a:t>12 </a:t>
            </a:r>
            <a:r>
              <a:rPr lang="en-US" dirty="0"/>
              <a:t>in (</a:t>
            </a:r>
            <a:r>
              <a:rPr lang="en-US" dirty="0" smtClean="0"/>
              <a:t>0.3 m</a:t>
            </a:r>
            <a:r>
              <a:rPr lang="en-US" dirty="0"/>
              <a:t>) or more in its least dimension</a:t>
            </a:r>
            <a:endParaRPr lang="en-US" sz="2000" dirty="0" smtClean="0"/>
          </a:p>
          <a:p>
            <a:pPr lvl="1">
              <a:lnSpc>
                <a:spcPct val="100000"/>
              </a:lnSpc>
              <a:spcBef>
                <a:spcPts val="0"/>
              </a:spcBef>
            </a:pPr>
            <a:r>
              <a:rPr lang="en-US" sz="2000" dirty="0" smtClean="0"/>
              <a:t>Through which a person may fall</a:t>
            </a:r>
          </a:p>
          <a:p>
            <a:pPr>
              <a:lnSpc>
                <a:spcPct val="100000"/>
              </a:lnSpc>
              <a:spcAft>
                <a:spcPts val="600"/>
              </a:spcAft>
            </a:pPr>
            <a:r>
              <a:rPr lang="en-US" sz="2000" dirty="0" smtClean="0"/>
              <a:t>Wall openings</a:t>
            </a:r>
          </a:p>
          <a:p>
            <a:pPr lvl="1">
              <a:lnSpc>
                <a:spcPct val="100000"/>
              </a:lnSpc>
              <a:spcBef>
                <a:spcPts val="0"/>
              </a:spcBef>
            </a:pPr>
            <a:r>
              <a:rPr lang="en-US" sz="2000" dirty="0" smtClean="0"/>
              <a:t>30 or more inches high and 18 or more inches wide</a:t>
            </a:r>
          </a:p>
          <a:p>
            <a:pPr lvl="1">
              <a:lnSpc>
                <a:spcPct val="100000"/>
              </a:lnSpc>
              <a:spcBef>
                <a:spcPts val="0"/>
              </a:spcBef>
            </a:pPr>
            <a:r>
              <a:rPr lang="en-US" sz="2000" dirty="0" smtClean="0"/>
              <a:t>Through which a person can fall to a lower level</a:t>
            </a:r>
          </a:p>
          <a:p>
            <a:pPr>
              <a:lnSpc>
                <a:spcPct val="100000"/>
              </a:lnSpc>
              <a:spcBef>
                <a:spcPts val="0"/>
              </a:spcBef>
            </a:pPr>
            <a:endParaRPr lang="en-US" sz="2000" dirty="0"/>
          </a:p>
        </p:txBody>
      </p:sp>
      <p:sp>
        <p:nvSpPr>
          <p:cNvPr id="9" name="Text Placeholder 8"/>
          <p:cNvSpPr>
            <a:spLocks noGrp="1"/>
          </p:cNvSpPr>
          <p:nvPr>
            <p:ph type="body" sz="quarter" idx="15"/>
          </p:nvPr>
        </p:nvSpPr>
        <p:spPr/>
        <p:txBody>
          <a:bodyPr/>
          <a:lstStyle/>
          <a:p>
            <a:r>
              <a:rPr lang="en-US" dirty="0" smtClean="0"/>
              <a:t>Open Holes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674783C1-A5C3-4C53-B970-E6BFAE210B7C}" type="slidenum">
              <a:rPr lang="en-US" smtClean="0">
                <a:ln w="0"/>
                <a:solidFill>
                  <a:srgbClr val="898989"/>
                </a:solidFill>
              </a:rPr>
              <a:t>25</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C:\Users\095499\Documents\MyJabberFiles\gregory_arbizo@fmi.com\IMG_82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4424045"/>
            <a:ext cx="2308860" cy="1733550"/>
          </a:xfrm>
          <a:prstGeom prst="rect">
            <a:avLst/>
          </a:prstGeom>
          <a:noFill/>
          <a:ln>
            <a:solidFill>
              <a:schemeClr val="dk1">
                <a:shade val="50000"/>
              </a:schemeClr>
            </a:solidFill>
          </a:ln>
        </p:spPr>
      </p:pic>
    </p:spTree>
    <p:extLst>
      <p:ext uri="{BB962C8B-B14F-4D97-AF65-F5344CB8AC3E}">
        <p14:creationId xmlns:p14="http://schemas.microsoft.com/office/powerpoint/2010/main" val="2565416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Permanent barricades commonly have danger or warning signs in place</a:t>
            </a:r>
          </a:p>
          <a:p>
            <a:pPr>
              <a:lnSpc>
                <a:spcPct val="100000"/>
              </a:lnSpc>
              <a:spcAft>
                <a:spcPts val="600"/>
              </a:spcAft>
            </a:pPr>
            <a:r>
              <a:rPr lang="en-US" sz="2000" dirty="0" smtClean="0"/>
              <a:t>Temporary barricades must always have a tag</a:t>
            </a:r>
          </a:p>
        </p:txBody>
      </p:sp>
      <p:sp>
        <p:nvSpPr>
          <p:cNvPr id="9" name="Text Placeholder 8"/>
          <p:cNvSpPr>
            <a:spLocks noGrp="1"/>
          </p:cNvSpPr>
          <p:nvPr>
            <p:ph type="body" sz="quarter" idx="15"/>
          </p:nvPr>
        </p:nvSpPr>
        <p:spPr/>
        <p:txBody>
          <a:bodyPr/>
          <a:lstStyle/>
          <a:p>
            <a:r>
              <a:rPr lang="en-US" dirty="0" smtClean="0"/>
              <a:t>Using the Appropriate Tag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D9748E0B-B1AB-44BF-A418-35A74EF92E97}" type="slidenum">
              <a:rPr lang="en-US" smtClean="0">
                <a:ln w="0"/>
                <a:solidFill>
                  <a:srgbClr val="898989"/>
                </a:solidFill>
              </a:rPr>
              <a:t>26</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7" name="Picture 6" descr="T:\DEPARTMENTS\Safety\Pictures\Flagging and Barricading\IMG_8332.JPG"/>
          <p:cNvPicPr/>
          <p:nvPr/>
        </p:nvPicPr>
        <p:blipFill>
          <a:blip r:embed="rId3">
            <a:extLst>
              <a:ext uri="{28A0092B-C50C-407E-A947-70E740481C1C}">
                <a14:useLocalDpi xmlns:a14="http://schemas.microsoft.com/office/drawing/2010/main" val="0"/>
              </a:ext>
            </a:extLst>
          </a:blip>
          <a:srcRect/>
          <a:stretch>
            <a:fillRect/>
          </a:stretch>
        </p:blipFill>
        <p:spPr bwMode="auto">
          <a:xfrm>
            <a:off x="628649" y="2771775"/>
            <a:ext cx="3686176" cy="2836069"/>
          </a:xfrm>
          <a:prstGeom prst="rect">
            <a:avLst/>
          </a:prstGeom>
          <a:noFill/>
          <a:ln>
            <a:solidFill>
              <a:schemeClr val="tx1"/>
            </a:solidFill>
          </a:ln>
        </p:spPr>
      </p:pic>
    </p:spTree>
    <p:extLst>
      <p:ext uri="{BB962C8B-B14F-4D97-AF65-F5344CB8AC3E}">
        <p14:creationId xmlns:p14="http://schemas.microsoft.com/office/powerpoint/2010/main" val="3613811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Railing systems have an access point for ramps, fixed ladders, or stairways</a:t>
            </a:r>
          </a:p>
          <a:p>
            <a:pPr lvl="1">
              <a:lnSpc>
                <a:spcPct val="100000"/>
              </a:lnSpc>
              <a:spcAft>
                <a:spcPts val="600"/>
              </a:spcAft>
            </a:pPr>
            <a:r>
              <a:rPr lang="en-US" sz="2000" dirty="0" smtClean="0"/>
              <a:t>Use self-closing gates to prevent injury</a:t>
            </a:r>
            <a:endParaRPr lang="en-US" sz="2000" dirty="0"/>
          </a:p>
          <a:p>
            <a:pPr lvl="1">
              <a:lnSpc>
                <a:spcPct val="100000"/>
              </a:lnSpc>
              <a:spcAft>
                <a:spcPts val="600"/>
              </a:spcAft>
            </a:pPr>
            <a:r>
              <a:rPr lang="en-US" sz="2000" dirty="0" smtClean="0"/>
              <a:t>When used for transition to a lower level, gates must swing towards the employee</a:t>
            </a:r>
            <a:endParaRPr lang="en-US" sz="2000" dirty="0"/>
          </a:p>
        </p:txBody>
      </p:sp>
      <p:sp>
        <p:nvSpPr>
          <p:cNvPr id="9" name="Text Placeholder 8"/>
          <p:cNvSpPr>
            <a:spLocks noGrp="1"/>
          </p:cNvSpPr>
          <p:nvPr>
            <p:ph type="body" sz="quarter" idx="15"/>
          </p:nvPr>
        </p:nvSpPr>
        <p:spPr/>
        <p:txBody>
          <a:bodyPr/>
          <a:lstStyle/>
          <a:p>
            <a:r>
              <a:rPr lang="en-US" dirty="0" smtClean="0"/>
              <a:t>Ladderways and Gates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139DC6A8-B127-44B8-ACBA-2D3F50EEBEEE}" type="slidenum">
              <a:rPr lang="en-US" smtClean="0">
                <a:ln w="0"/>
                <a:solidFill>
                  <a:srgbClr val="898989"/>
                </a:solidFill>
              </a:rPr>
              <a:t>27</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3387501"/>
            <a:ext cx="3693459" cy="2770094"/>
          </a:xfrm>
          <a:prstGeom prst="rect">
            <a:avLst/>
          </a:prstGeom>
          <a:ln>
            <a:solidFill>
              <a:schemeClr val="tx1"/>
            </a:solidFill>
          </a:ln>
        </p:spPr>
      </p:pic>
    </p:spTree>
    <p:extLst>
      <p:ext uri="{BB962C8B-B14F-4D97-AF65-F5344CB8AC3E}">
        <p14:creationId xmlns:p14="http://schemas.microsoft.com/office/powerpoint/2010/main" val="3241012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50" y="1382870"/>
            <a:ext cx="6043614" cy="4686618"/>
          </a:xfrm>
        </p:spPr>
        <p:txBody>
          <a:bodyPr/>
          <a:lstStyle/>
          <a:p>
            <a:pPr marL="0" indent="0">
              <a:lnSpc>
                <a:spcPct val="100000"/>
              </a:lnSpc>
              <a:spcAft>
                <a:spcPts val="600"/>
              </a:spcAft>
              <a:buNone/>
            </a:pPr>
            <a:r>
              <a:rPr lang="en-US" sz="2000" dirty="0" smtClean="0"/>
              <a:t>What are some of the types of barricades used on our properties?</a:t>
            </a:r>
          </a:p>
          <a:p>
            <a:pPr>
              <a:lnSpc>
                <a:spcPct val="100000"/>
              </a:lnSpc>
            </a:pPr>
            <a:r>
              <a:rPr lang="en-US" sz="2000" dirty="0" smtClean="0"/>
              <a:t>Chain link fence</a:t>
            </a:r>
          </a:p>
          <a:p>
            <a:pPr>
              <a:lnSpc>
                <a:spcPct val="100000"/>
              </a:lnSpc>
            </a:pPr>
            <a:r>
              <a:rPr lang="en-US" sz="2000" dirty="0" smtClean="0"/>
              <a:t>Snow fence (Construction fence)</a:t>
            </a:r>
          </a:p>
          <a:p>
            <a:pPr>
              <a:lnSpc>
                <a:spcPct val="100000"/>
              </a:lnSpc>
            </a:pPr>
            <a:r>
              <a:rPr lang="en-US" sz="2000" dirty="0" smtClean="0"/>
              <a:t>Haul truck tires</a:t>
            </a:r>
          </a:p>
          <a:p>
            <a:pPr>
              <a:lnSpc>
                <a:spcPct val="100000"/>
              </a:lnSpc>
            </a:pPr>
            <a:r>
              <a:rPr lang="en-US" sz="2000" dirty="0" smtClean="0"/>
              <a:t>Jersey barriers (K-Rails)</a:t>
            </a:r>
          </a:p>
          <a:p>
            <a:pPr>
              <a:lnSpc>
                <a:spcPct val="100000"/>
              </a:lnSpc>
            </a:pPr>
            <a:r>
              <a:rPr lang="en-US" sz="2000" dirty="0" smtClean="0"/>
              <a:t>Berms</a:t>
            </a:r>
          </a:p>
          <a:p>
            <a:pPr>
              <a:lnSpc>
                <a:spcPct val="100000"/>
              </a:lnSpc>
              <a:spcAft>
                <a:spcPts val="600"/>
              </a:spcAft>
            </a:pPr>
            <a:endParaRPr lang="en-US" sz="2000" dirty="0" smtClean="0"/>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Types of Barricades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C0AC9390-42E9-4425-87AC-B63A8C787617}" type="slidenum">
              <a:rPr lang="en-US" smtClean="0">
                <a:ln w="0"/>
                <a:solidFill>
                  <a:srgbClr val="898989"/>
                </a:solidFill>
              </a:rPr>
              <a:t>28</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6233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smtClean="0"/>
              <a:t>Chain Link</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51AC6DB1-77A5-403B-8BF8-E2A01819A4AF}" type="slidenum">
              <a:rPr lang="en-US" smtClean="0">
                <a:ln w="0"/>
                <a:solidFill>
                  <a:srgbClr val="898989"/>
                </a:solidFill>
              </a:rPr>
              <a:t>29</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375312"/>
            <a:ext cx="6236970" cy="4677728"/>
          </a:xfrm>
          <a:prstGeom prst="rect">
            <a:avLst/>
          </a:prstGeom>
          <a:ln>
            <a:solidFill>
              <a:schemeClr val="tx1"/>
            </a:solidFill>
          </a:ln>
        </p:spPr>
      </p:pic>
    </p:spTree>
    <p:extLst>
      <p:ext uri="{BB962C8B-B14F-4D97-AF65-F5344CB8AC3E}">
        <p14:creationId xmlns:p14="http://schemas.microsoft.com/office/powerpoint/2010/main" val="347478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8651" y="1410773"/>
            <a:ext cx="6236970" cy="4686618"/>
          </a:xfrm>
        </p:spPr>
        <p:txBody>
          <a:bodyPr>
            <a:normAutofit/>
          </a:bodyPr>
          <a:lstStyle/>
          <a:p>
            <a:pPr marL="0" indent="0">
              <a:buNone/>
            </a:pPr>
            <a:r>
              <a:rPr lang="en-US" sz="2000" b="1" dirty="0" smtClean="0"/>
              <a:t>Directions</a:t>
            </a:r>
          </a:p>
          <a:p>
            <a:pPr marL="457200" indent="-457200">
              <a:buFont typeface="+mj-lt"/>
              <a:buAutoNum type="arabicPeriod"/>
            </a:pPr>
            <a:r>
              <a:rPr lang="en-US" sz="2000" dirty="0" smtClean="0"/>
              <a:t>Participate </a:t>
            </a:r>
            <a:r>
              <a:rPr lang="en-US" sz="2000" dirty="0"/>
              <a:t>in an activity to get to know each other</a:t>
            </a:r>
          </a:p>
        </p:txBody>
      </p:sp>
      <p:sp>
        <p:nvSpPr>
          <p:cNvPr id="5" name="Text Placeholder 4"/>
          <p:cNvSpPr>
            <a:spLocks noGrp="1"/>
          </p:cNvSpPr>
          <p:nvPr>
            <p:ph type="body" sz="quarter" idx="15"/>
          </p:nvPr>
        </p:nvSpPr>
        <p:spPr>
          <a:xfrm>
            <a:off x="628649" y="297949"/>
            <a:ext cx="6236971" cy="763746"/>
          </a:xfrm>
          <a:solidFill>
            <a:schemeClr val="bg1"/>
          </a:solidFill>
        </p:spPr>
        <p:txBody>
          <a:bodyPr>
            <a:noAutofit/>
          </a:bodyPr>
          <a:lstStyle/>
          <a:p>
            <a:endParaRPr lang="en-US" sz="1600" dirty="0" smtClean="0"/>
          </a:p>
          <a:p>
            <a:r>
              <a:rPr lang="en-US" dirty="0" smtClean="0"/>
              <a:t>Icebreaker</a:t>
            </a:r>
            <a:endParaRPr lang="en-US" dirty="0"/>
          </a:p>
        </p:txBody>
      </p:sp>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3</a:t>
            </a:fld>
            <a:endParaRPr lang="en-US" dirty="0"/>
          </a:p>
        </p:txBody>
      </p:sp>
      <p:sp>
        <p:nvSpPr>
          <p:cNvPr id="2" name="Rectangle 1"/>
          <p:cNvSpPr/>
          <p:nvPr/>
        </p:nvSpPr>
        <p:spPr>
          <a:xfrm>
            <a:off x="7315201" y="0"/>
            <a:ext cx="18288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smtClean="0">
                <a:latin typeface="Arial" panose="020B0604020202020204" pitchFamily="34" charset="0"/>
                <a:cs typeface="Arial" panose="020B0604020202020204" pitchFamily="34" charset="0"/>
              </a:rPr>
              <a:t>  </a:t>
            </a:r>
            <a:endParaRPr lang="en-US" sz="6000" dirty="0">
              <a:latin typeface="Arial Black" panose="020B0A04020102020204" pitchFamily="34" charset="0"/>
            </a:endParaRPr>
          </a:p>
        </p:txBody>
      </p:sp>
      <p:sp>
        <p:nvSpPr>
          <p:cNvPr id="9"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
        <p:nvSpPr>
          <p:cNvPr id="10" name="Text Placeholder 3"/>
          <p:cNvSpPr txBox="1">
            <a:spLocks/>
          </p:cNvSpPr>
          <p:nvPr/>
        </p:nvSpPr>
        <p:spPr>
          <a:xfrm rot="16200000">
            <a:off x="5455575" y="2653917"/>
            <a:ext cx="5985670" cy="1273734"/>
          </a:xfrm>
          <a:prstGeom prst="rect">
            <a:avLst/>
          </a:prstGeom>
        </p:spPr>
        <p:txBody>
          <a:bodyPr>
            <a:noAutofit/>
          </a:bodyPr>
          <a:lstStyle>
            <a:lvl1pPr marL="0" indent="0" algn="l" defTabSz="914400" rtl="0" eaLnBrk="1" latinLnBrk="0" hangingPunct="1">
              <a:lnSpc>
                <a:spcPct val="90000"/>
              </a:lnSpc>
              <a:spcBef>
                <a:spcPts val="1000"/>
              </a:spcBef>
              <a:buClr>
                <a:srgbClr val="00B0F0"/>
              </a:buClr>
              <a:buFont typeface="Wingdings" panose="05000000000000000000" pitchFamily="2" charset="2"/>
              <a:buNone/>
              <a:defRPr sz="3000" kern="1200">
                <a:solidFill>
                  <a:srgbClr val="00B0F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dirty="0">
                <a:solidFill>
                  <a:prstClr val="white"/>
                </a:solidFill>
              </a:rPr>
              <a:t>Activity </a:t>
            </a:r>
            <a:r>
              <a:rPr lang="en-US" sz="6000" dirty="0" smtClean="0">
                <a:solidFill>
                  <a:prstClr val="white"/>
                </a:solidFill>
              </a:rPr>
              <a:t>1</a:t>
            </a:r>
            <a:r>
              <a:rPr lang="en-US" sz="6000" dirty="0" smtClean="0"/>
              <a:t> </a:t>
            </a:r>
            <a:endParaRPr lang="en-US" sz="6000" dirty="0">
              <a:solidFill>
                <a:schemeClr val="bg1"/>
              </a:solidFill>
            </a:endParaRPr>
          </a:p>
        </p:txBody>
      </p:sp>
    </p:spTree>
    <p:extLst>
      <p:ext uri="{BB962C8B-B14F-4D97-AF65-F5344CB8AC3E}">
        <p14:creationId xmlns:p14="http://schemas.microsoft.com/office/powerpoint/2010/main" val="424908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Snow Fence</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B792AC69-2B24-4CBC-9C4D-E672CFC983DF}" type="slidenum">
              <a:rPr lang="en-US" smtClean="0">
                <a:ln w="0"/>
                <a:solidFill>
                  <a:srgbClr val="898989"/>
                </a:solidFill>
              </a:rPr>
              <a:t>30</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1382870"/>
            <a:ext cx="6248824" cy="4686618"/>
          </a:xfrm>
          <a:prstGeom prst="rect">
            <a:avLst/>
          </a:prstGeom>
          <a:ln>
            <a:solidFill>
              <a:schemeClr val="tx1"/>
            </a:solidFill>
          </a:ln>
        </p:spPr>
      </p:pic>
    </p:spTree>
    <p:extLst>
      <p:ext uri="{BB962C8B-B14F-4D97-AF65-F5344CB8AC3E}">
        <p14:creationId xmlns:p14="http://schemas.microsoft.com/office/powerpoint/2010/main" val="338276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Haul Truck Tire</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EA9505BD-0CBA-475E-89A5-B93EE1EF1945}" type="slidenum">
              <a:rPr lang="en-US" smtClean="0">
                <a:ln w="0"/>
                <a:solidFill>
                  <a:srgbClr val="898989"/>
                </a:solidFill>
              </a:rPr>
              <a:t>31</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49" y="1382870"/>
            <a:ext cx="6210221" cy="4657666"/>
          </a:xfrm>
          <a:prstGeom prst="rect">
            <a:avLst/>
          </a:prstGeom>
          <a:ln>
            <a:solidFill>
              <a:schemeClr val="tx1"/>
            </a:solidFill>
          </a:ln>
        </p:spPr>
      </p:pic>
    </p:spTree>
    <p:extLst>
      <p:ext uri="{BB962C8B-B14F-4D97-AF65-F5344CB8AC3E}">
        <p14:creationId xmlns:p14="http://schemas.microsoft.com/office/powerpoint/2010/main" val="1995661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smtClean="0"/>
              <a:t>Jersey Barrier</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B5D5E2F6-8CE0-4A26-91EC-DEEA6A8A3894}" type="slidenum">
              <a:rPr lang="en-US" smtClean="0">
                <a:ln w="0"/>
                <a:solidFill>
                  <a:srgbClr val="898989"/>
                </a:solidFill>
              </a:rPr>
              <a:t>32</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362777"/>
            <a:ext cx="6236970" cy="4677728"/>
          </a:xfrm>
          <a:prstGeom prst="rect">
            <a:avLst/>
          </a:prstGeom>
          <a:ln>
            <a:solidFill>
              <a:schemeClr val="tx1"/>
            </a:solidFill>
          </a:ln>
        </p:spPr>
      </p:pic>
    </p:spTree>
    <p:extLst>
      <p:ext uri="{BB962C8B-B14F-4D97-AF65-F5344CB8AC3E}">
        <p14:creationId xmlns:p14="http://schemas.microsoft.com/office/powerpoint/2010/main" val="558004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smtClean="0"/>
              <a:t>Berms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CC0481A4-A0FE-4F75-987B-C052CF1B0B65}" type="slidenum">
              <a:rPr lang="en-US" smtClean="0">
                <a:ln w="0"/>
                <a:solidFill>
                  <a:srgbClr val="898989"/>
                </a:solidFill>
              </a:rPr>
              <a:t>33</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pic>
        <p:nvPicPr>
          <p:cNvPr id="8" name="Picture 7" descr="C:\Users\095499\Documents\MyJabberFiles\nathan_madrigal@fmi.com\Kids_mine 0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34729"/>
            <a:ext cx="6080224" cy="4564626"/>
          </a:xfrm>
          <a:prstGeom prst="rect">
            <a:avLst/>
          </a:prstGeom>
          <a:noFill/>
          <a:ln>
            <a:solidFill>
              <a:schemeClr val="tx1"/>
            </a:solidFill>
          </a:ln>
        </p:spPr>
      </p:pic>
    </p:spTree>
    <p:extLst>
      <p:ext uri="{BB962C8B-B14F-4D97-AF65-F5344CB8AC3E}">
        <p14:creationId xmlns:p14="http://schemas.microsoft.com/office/powerpoint/2010/main" val="2414665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Learn from Others</a:t>
            </a:r>
          </a:p>
          <a:p>
            <a:pPr>
              <a:lnSpc>
                <a:spcPct val="100000"/>
              </a:lnSpc>
              <a:spcAft>
                <a:spcPts val="600"/>
              </a:spcAft>
            </a:pPr>
            <a:r>
              <a:rPr lang="en-US" sz="2000" dirty="0" smtClean="0"/>
              <a:t>Take a moment to read the Learn from Others     (SG p. 21)</a:t>
            </a:r>
          </a:p>
          <a:p>
            <a:pPr>
              <a:lnSpc>
                <a:spcPct val="100000"/>
              </a:lnSpc>
              <a:spcAft>
                <a:spcPts val="600"/>
              </a:spcAft>
            </a:pPr>
            <a:r>
              <a:rPr lang="en-US" sz="2000" dirty="0" smtClean="0"/>
              <a:t>Discuss as a class why this fatality occurred</a:t>
            </a:r>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Learn from Others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94A2DBA4-1CDE-4309-87B4-64D1D260F6B3}" type="slidenum">
              <a:rPr lang="en-US" smtClean="0">
                <a:ln w="0"/>
                <a:solidFill>
                  <a:srgbClr val="898989"/>
                </a:solidFill>
              </a:rPr>
              <a:t>34</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33308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Railing systems</a:t>
            </a:r>
          </a:p>
          <a:p>
            <a:pPr>
              <a:lnSpc>
                <a:spcPct val="100000"/>
              </a:lnSpc>
              <a:spcAft>
                <a:spcPts val="600"/>
              </a:spcAft>
            </a:pPr>
            <a:r>
              <a:rPr lang="en-US" sz="2000" dirty="0" smtClean="0"/>
              <a:t>Must be installed on any open side or working surface where a fall hazard exists</a:t>
            </a:r>
          </a:p>
          <a:p>
            <a:pPr>
              <a:lnSpc>
                <a:spcPct val="100000"/>
              </a:lnSpc>
              <a:spcAft>
                <a:spcPts val="600"/>
              </a:spcAft>
            </a:pPr>
            <a:r>
              <a:rPr lang="en-US" sz="2000" dirty="0" smtClean="0"/>
              <a:t>Includes handrail, midrail, and a toe board</a:t>
            </a:r>
          </a:p>
          <a:p>
            <a:pPr>
              <a:lnSpc>
                <a:spcPct val="100000"/>
              </a:lnSpc>
              <a:spcAft>
                <a:spcPts val="600"/>
              </a:spcAft>
            </a:pPr>
            <a:r>
              <a:rPr lang="en-US" sz="2000" dirty="0" smtClean="0"/>
              <a:t>Toe boards protect the open area underneath and must be included if there is a possibility of:</a:t>
            </a:r>
          </a:p>
          <a:p>
            <a:pPr lvl="1">
              <a:lnSpc>
                <a:spcPct val="100000"/>
              </a:lnSpc>
              <a:spcBef>
                <a:spcPts val="0"/>
              </a:spcBef>
            </a:pPr>
            <a:r>
              <a:rPr lang="en-US" sz="2000" dirty="0" smtClean="0"/>
              <a:t>Pedestrian traffic</a:t>
            </a:r>
          </a:p>
          <a:p>
            <a:pPr lvl="1">
              <a:lnSpc>
                <a:spcPct val="100000"/>
              </a:lnSpc>
              <a:spcBef>
                <a:spcPts val="0"/>
              </a:spcBef>
            </a:pPr>
            <a:r>
              <a:rPr lang="en-US" sz="2000" dirty="0" smtClean="0"/>
              <a:t>Moving machinery</a:t>
            </a:r>
          </a:p>
          <a:p>
            <a:pPr lvl="1">
              <a:lnSpc>
                <a:spcPct val="100000"/>
              </a:lnSpc>
              <a:spcBef>
                <a:spcPts val="0"/>
              </a:spcBef>
            </a:pPr>
            <a:r>
              <a:rPr lang="en-US" sz="2000" dirty="0" smtClean="0"/>
              <a:t>Hazards to equipment by falling objects</a:t>
            </a:r>
          </a:p>
          <a:p>
            <a:pPr>
              <a:lnSpc>
                <a:spcPct val="100000"/>
              </a:lnSpc>
              <a:spcAft>
                <a:spcPts val="600"/>
              </a:spcAft>
            </a:pPr>
            <a:r>
              <a:rPr lang="en-US" sz="2000" dirty="0"/>
              <a:t>Review the criteria for railing specifications</a:t>
            </a:r>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lstStyle/>
          <a:p>
            <a:r>
              <a:rPr lang="en-US" dirty="0" smtClean="0"/>
              <a:t>Railing Systems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94A2DBA4-1CDE-4309-87B4-64D1D260F6B3}" type="slidenum">
              <a:rPr lang="en-US" smtClean="0">
                <a:ln w="0"/>
                <a:solidFill>
                  <a:srgbClr val="898989"/>
                </a:solidFill>
              </a:rPr>
              <a:t>35</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227162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What factors impact the effectiveness of the barricade?</a:t>
            </a:r>
          </a:p>
          <a:p>
            <a:pPr>
              <a:lnSpc>
                <a:spcPct val="100000"/>
              </a:lnSpc>
              <a:spcAft>
                <a:spcPts val="600"/>
              </a:spcAft>
            </a:pPr>
            <a:r>
              <a:rPr lang="en-US" sz="2000" dirty="0" smtClean="0"/>
              <a:t>Terrain</a:t>
            </a:r>
          </a:p>
          <a:p>
            <a:pPr>
              <a:lnSpc>
                <a:spcPct val="100000"/>
              </a:lnSpc>
              <a:spcAft>
                <a:spcPts val="600"/>
              </a:spcAft>
            </a:pPr>
            <a:r>
              <a:rPr lang="en-US" sz="2000" dirty="0" smtClean="0"/>
              <a:t>Environment</a:t>
            </a:r>
          </a:p>
          <a:p>
            <a:pPr>
              <a:lnSpc>
                <a:spcPct val="100000"/>
              </a:lnSpc>
              <a:spcAft>
                <a:spcPts val="600"/>
              </a:spcAft>
            </a:pPr>
            <a:r>
              <a:rPr lang="en-US" sz="2000" dirty="0" smtClean="0"/>
              <a:t>Potential hazard(s)</a:t>
            </a:r>
          </a:p>
          <a:p>
            <a:pPr>
              <a:lnSpc>
                <a:spcPct val="100000"/>
              </a:lnSpc>
              <a:spcAft>
                <a:spcPts val="600"/>
              </a:spcAft>
            </a:pPr>
            <a:r>
              <a:rPr lang="en-US" sz="2000" dirty="0" smtClean="0"/>
              <a:t>Location</a:t>
            </a:r>
          </a:p>
          <a:p>
            <a:pPr>
              <a:lnSpc>
                <a:spcPct val="100000"/>
              </a:lnSpc>
              <a:spcAft>
                <a:spcPts val="600"/>
              </a:spcAft>
            </a:pPr>
            <a:r>
              <a:rPr lang="en-US" sz="2000" dirty="0" smtClean="0"/>
              <a:t>Weight requirements</a:t>
            </a:r>
          </a:p>
          <a:p>
            <a:pPr>
              <a:lnSpc>
                <a:spcPct val="100000"/>
              </a:lnSpc>
              <a:spcAft>
                <a:spcPts val="600"/>
              </a:spcAft>
            </a:pPr>
            <a:r>
              <a:rPr lang="en-US" sz="2000" dirty="0" smtClean="0"/>
              <a:t>Availability</a:t>
            </a:r>
          </a:p>
          <a:p>
            <a:pPr>
              <a:lnSpc>
                <a:spcPct val="100000"/>
              </a:lnSpc>
              <a:spcAft>
                <a:spcPts val="600"/>
              </a:spcAft>
            </a:pPr>
            <a:r>
              <a:rPr lang="en-US" sz="2000" dirty="0" smtClean="0"/>
              <a:t>Use</a:t>
            </a:r>
          </a:p>
          <a:p>
            <a:pPr>
              <a:lnSpc>
                <a:spcPct val="100000"/>
              </a:lnSpc>
              <a:spcAft>
                <a:spcPts val="600"/>
              </a:spcAft>
            </a:pPr>
            <a:r>
              <a:rPr lang="en-US" sz="2000" dirty="0" smtClean="0"/>
              <a:t>Construction/configuration of the barricade</a:t>
            </a:r>
            <a:endParaRPr lang="en-US" sz="2000" dirty="0"/>
          </a:p>
        </p:txBody>
      </p:sp>
      <p:sp>
        <p:nvSpPr>
          <p:cNvPr id="9" name="Text Placeholder 8"/>
          <p:cNvSpPr>
            <a:spLocks noGrp="1"/>
          </p:cNvSpPr>
          <p:nvPr>
            <p:ph type="body" sz="quarter" idx="15"/>
          </p:nvPr>
        </p:nvSpPr>
        <p:spPr>
          <a:xfrm>
            <a:off x="514350" y="186848"/>
            <a:ext cx="6236970" cy="1299051"/>
          </a:xfrm>
        </p:spPr>
        <p:txBody>
          <a:bodyPr>
            <a:normAutofit/>
          </a:bodyPr>
          <a:lstStyle/>
          <a:p>
            <a:r>
              <a:rPr lang="en-US" dirty="0" smtClean="0"/>
              <a:t>Criteria for Selecting Barricades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94A2DBA4-1CDE-4309-87B4-64D1D260F6B3}" type="slidenum">
              <a:rPr lang="en-US" smtClean="0">
                <a:ln w="0"/>
                <a:solidFill>
                  <a:srgbClr val="898989"/>
                </a:solidFill>
              </a:rPr>
              <a:t>36</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6071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499738" cy="4686618"/>
          </a:xfrm>
        </p:spPr>
        <p:txBody>
          <a:bodyPr/>
          <a:lstStyle/>
          <a:p>
            <a:pPr>
              <a:lnSpc>
                <a:spcPct val="100000"/>
              </a:lnSpc>
              <a:spcAft>
                <a:spcPts val="600"/>
              </a:spcAft>
            </a:pPr>
            <a:r>
              <a:rPr lang="en-US" sz="2000" dirty="0" smtClean="0"/>
              <a:t>What are some examples of ineffective barricades?</a:t>
            </a:r>
          </a:p>
          <a:p>
            <a:pPr>
              <a:lnSpc>
                <a:spcPct val="100000"/>
              </a:lnSpc>
              <a:spcAft>
                <a:spcPts val="600"/>
              </a:spcAft>
            </a:pPr>
            <a:r>
              <a:rPr lang="en-US" sz="2000" dirty="0" smtClean="0"/>
              <a:t>When choosing a barricade, ask yourself these questions:</a:t>
            </a:r>
          </a:p>
          <a:p>
            <a:pPr lvl="1">
              <a:lnSpc>
                <a:spcPct val="100000"/>
              </a:lnSpc>
              <a:spcAft>
                <a:spcPts val="600"/>
              </a:spcAft>
            </a:pPr>
            <a:r>
              <a:rPr lang="en-US" sz="2000" dirty="0" smtClean="0"/>
              <a:t>What hazard is being controlled?</a:t>
            </a:r>
          </a:p>
          <a:p>
            <a:pPr lvl="1">
              <a:lnSpc>
                <a:spcPct val="100000"/>
              </a:lnSpc>
              <a:spcAft>
                <a:spcPts val="600"/>
              </a:spcAft>
            </a:pPr>
            <a:r>
              <a:rPr lang="en-US" sz="2000" dirty="0" smtClean="0"/>
              <a:t>How long is the barricade needed?</a:t>
            </a:r>
          </a:p>
          <a:p>
            <a:pPr lvl="1">
              <a:lnSpc>
                <a:spcPct val="100000"/>
              </a:lnSpc>
              <a:spcAft>
                <a:spcPts val="600"/>
              </a:spcAft>
            </a:pPr>
            <a:r>
              <a:rPr lang="en-US" sz="2000" dirty="0" smtClean="0"/>
              <a:t>What traffic is in the area (vehicles, people, etc.)?</a:t>
            </a:r>
          </a:p>
          <a:p>
            <a:pPr lvl="1">
              <a:lnSpc>
                <a:spcPct val="100000"/>
              </a:lnSpc>
              <a:spcAft>
                <a:spcPts val="600"/>
              </a:spcAft>
            </a:pPr>
            <a:r>
              <a:rPr lang="en-US" sz="2000" dirty="0" smtClean="0"/>
              <a:t>Are special tools/permissions required to install the barricade?</a:t>
            </a:r>
          </a:p>
          <a:p>
            <a:pPr lvl="1">
              <a:lnSpc>
                <a:spcPct val="100000"/>
              </a:lnSpc>
              <a:spcAft>
                <a:spcPts val="600"/>
              </a:spcAft>
            </a:pPr>
            <a:r>
              <a:rPr lang="en-US" sz="2000" dirty="0" smtClean="0"/>
              <a:t>Can the barricade withstand environmental factors?</a:t>
            </a:r>
            <a:endParaRPr lang="en-US" sz="2000"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EE208590-D6B1-493C-8A4A-7BE6EC293226}" type="slidenum">
              <a:rPr lang="en-US" smtClean="0">
                <a:ln w="0"/>
                <a:solidFill>
                  <a:srgbClr val="898989"/>
                </a:solidFill>
              </a:rPr>
              <a:t>37</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
        <p:nvSpPr>
          <p:cNvPr id="7" name="Text Placeholder 8"/>
          <p:cNvSpPr txBox="1">
            <a:spLocks/>
          </p:cNvSpPr>
          <p:nvPr/>
        </p:nvSpPr>
        <p:spPr>
          <a:xfrm>
            <a:off x="514350" y="186848"/>
            <a:ext cx="6236970" cy="1299051"/>
          </a:xfrm>
          <a:prstGeom prst="rect">
            <a:avLst/>
          </a:prstGeom>
        </p:spPr>
        <p:txBody>
          <a:bodyPr>
            <a:normAutofit/>
          </a:bodyPr>
          <a:lstStyle>
            <a:lvl1pPr marL="0" indent="0" algn="l" defTabSz="914400" rtl="0" eaLnBrk="1" latinLnBrk="0" hangingPunct="1">
              <a:lnSpc>
                <a:spcPct val="90000"/>
              </a:lnSpc>
              <a:spcBef>
                <a:spcPts val="1000"/>
              </a:spcBef>
              <a:buClr>
                <a:srgbClr val="00B0F0"/>
              </a:buClr>
              <a:buFont typeface="Wingdings" panose="05000000000000000000" pitchFamily="2" charset="2"/>
              <a:buNone/>
              <a:defRPr sz="3000" kern="1200">
                <a:solidFill>
                  <a:srgbClr val="00B0F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Criteria for Selecting Barricades</a:t>
            </a:r>
            <a:endParaRPr lang="en-US" dirty="0"/>
          </a:p>
        </p:txBody>
      </p:sp>
    </p:spTree>
    <p:extLst>
      <p:ext uri="{BB962C8B-B14F-4D97-AF65-F5344CB8AC3E}">
        <p14:creationId xmlns:p14="http://schemas.microsoft.com/office/powerpoint/2010/main" val="13018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3</a:t>
            </a:r>
            <a:endParaRPr lang="en-US" dirty="0"/>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Break into groups</a:t>
            </a:r>
          </a:p>
          <a:p>
            <a:pPr marL="457200" indent="-457200">
              <a:lnSpc>
                <a:spcPct val="100000"/>
              </a:lnSpc>
              <a:spcAft>
                <a:spcPts val="600"/>
              </a:spcAft>
              <a:buFont typeface="+mj-lt"/>
              <a:buAutoNum type="arabicPeriod"/>
            </a:pPr>
            <a:r>
              <a:rPr lang="en-US" sz="2000" dirty="0" smtClean="0">
                <a:latin typeface="Arial" panose="020B0604020202020204" pitchFamily="34" charset="0"/>
              </a:rPr>
              <a:t>Using the worksheet in the SG (pp. 24-25), review the questions, and select which barricade(s) you should use</a:t>
            </a:r>
          </a:p>
          <a:p>
            <a:pPr marL="457200" indent="-457200">
              <a:lnSpc>
                <a:spcPct val="100000"/>
              </a:lnSpc>
              <a:spcAft>
                <a:spcPts val="600"/>
              </a:spcAft>
              <a:buFont typeface="+mj-lt"/>
              <a:buAutoNum type="arabicPeriod"/>
            </a:pPr>
            <a:r>
              <a:rPr lang="en-US" sz="2000" dirty="0" smtClean="0">
                <a:latin typeface="Arial" panose="020B0604020202020204" pitchFamily="34" charset="0"/>
              </a:rPr>
              <a:t>You have 5 minutes to complete</a:t>
            </a:r>
          </a:p>
          <a:p>
            <a:pPr marL="457200" indent="-457200">
              <a:lnSpc>
                <a:spcPct val="100000"/>
              </a:lnSpc>
              <a:spcAft>
                <a:spcPts val="600"/>
              </a:spcAft>
              <a:buFont typeface="+mj-lt"/>
              <a:buAutoNum type="arabicPeriod"/>
            </a:pPr>
            <a:r>
              <a:rPr lang="en-US" sz="2000" dirty="0" smtClean="0">
                <a:latin typeface="Arial" panose="020B0604020202020204" pitchFamily="34" charset="0"/>
              </a:rPr>
              <a:t>Be prepared to share your responses</a:t>
            </a:r>
          </a:p>
        </p:txBody>
      </p:sp>
      <p:sp>
        <p:nvSpPr>
          <p:cNvPr id="5" name="Text Placeholder 4"/>
          <p:cNvSpPr>
            <a:spLocks noGrp="1"/>
          </p:cNvSpPr>
          <p:nvPr>
            <p:ph type="body" sz="quarter" idx="16"/>
          </p:nvPr>
        </p:nvSpPr>
        <p:spPr/>
        <p:txBody>
          <a:bodyPr/>
          <a:lstStyle/>
          <a:p>
            <a:r>
              <a:rPr lang="en-US" dirty="0" smtClean="0"/>
              <a:t>Barricade Selection</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4122354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p:sp>
      <p:sp>
        <p:nvSpPr>
          <p:cNvPr id="10" name="Text Placeholder 9"/>
          <p:cNvSpPr>
            <a:spLocks noGrp="1"/>
          </p:cNvSpPr>
          <p:nvPr>
            <p:ph type="body" sz="quarter" idx="15"/>
          </p:nvPr>
        </p:nvSpPr>
        <p:spPr>
          <a:xfrm rot="16200000">
            <a:off x="5286174" y="2430216"/>
            <a:ext cx="6170559" cy="1332457"/>
          </a:xfrm>
        </p:spPr>
        <p:txBody>
          <a:bodyPr>
            <a:noAutofit/>
          </a:bodyPr>
          <a:lstStyle/>
          <a:p>
            <a:pPr>
              <a:lnSpc>
                <a:spcPct val="100000"/>
              </a:lnSpc>
              <a:spcBef>
                <a:spcPts val="600"/>
              </a:spcBef>
              <a:spcAft>
                <a:spcPts val="600"/>
              </a:spcAft>
            </a:pPr>
            <a:r>
              <a:rPr lang="en-US" dirty="0" smtClean="0"/>
              <a:t>Module </a:t>
            </a:r>
            <a:r>
              <a:rPr lang="en-US" dirty="0"/>
              <a:t>3</a:t>
            </a:r>
            <a:r>
              <a:rPr lang="en-US" dirty="0" smtClean="0"/>
              <a:t>: Application</a:t>
            </a:r>
            <a:endParaRPr lang="en-US" dirty="0"/>
          </a:p>
        </p:txBody>
      </p:sp>
      <p:sp>
        <p:nvSpPr>
          <p:cNvPr id="4" name="Footer Placeholder 3"/>
          <p:cNvSpPr>
            <a:spLocks noGrp="1"/>
          </p:cNvSpPr>
          <p:nvPr>
            <p:ph type="ftr" sz="quarter" idx="4294967295"/>
          </p:nvPr>
        </p:nvSpPr>
        <p:spPr>
          <a:xfrm>
            <a:off x="0" y="6181725"/>
            <a:ext cx="5486400" cy="365125"/>
          </a:xfrm>
        </p:spPr>
        <p:txBody>
          <a:bodyPr/>
          <a:lstStyle/>
          <a:p>
            <a:r>
              <a:rPr lang="en-US" smtClean="0"/>
              <a:t>COURSE TITLE – COURSE CODE</a:t>
            </a:r>
            <a:endParaRPr lang="en-US" dirty="0"/>
          </a:p>
        </p:txBody>
      </p:sp>
      <p:pic>
        <p:nvPicPr>
          <p:cNvPr id="6"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164" r="13164"/>
          <a:stretch>
            <a:fillRect/>
          </a:stretch>
        </p:blipFill>
        <p:spPr/>
      </p:pic>
    </p:spTree>
    <p:extLst>
      <p:ext uri="{BB962C8B-B14F-4D97-AF65-F5344CB8AC3E}">
        <p14:creationId xmlns:p14="http://schemas.microsoft.com/office/powerpoint/2010/main" val="2675633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lgn="ctr"/>
            <a:fld id="{25D3FF45-FB88-453A-A2AC-7EF0564DBF56}" type="slidenum">
              <a:rPr lang="en-US" smtClean="0"/>
              <a:pPr algn="ctr"/>
              <a:t>4</a:t>
            </a:fld>
            <a:endParaRPr lang="en-US" dirty="0"/>
          </a:p>
        </p:txBody>
      </p:sp>
      <p:sp>
        <p:nvSpPr>
          <p:cNvPr id="5" name="Text Placeholder 4"/>
          <p:cNvSpPr>
            <a:spLocks noGrp="1"/>
          </p:cNvSpPr>
          <p:nvPr>
            <p:ph type="body" sz="quarter" idx="15"/>
          </p:nvPr>
        </p:nvSpPr>
        <p:spPr>
          <a:xfrm>
            <a:off x="628650" y="194850"/>
            <a:ext cx="6236970" cy="1707102"/>
          </a:xfrm>
        </p:spPr>
        <p:txBody>
          <a:bodyPr>
            <a:normAutofit/>
          </a:bodyPr>
          <a:lstStyle/>
          <a:p>
            <a:r>
              <a:rPr lang="en-US" dirty="0" smtClean="0"/>
              <a:t>Fatal Risks and Critical Controls</a:t>
            </a:r>
            <a:endParaRPr lang="en-US" dirty="0"/>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
        <p:nvSpPr>
          <p:cNvPr id="8" name="Text Placeholder 2"/>
          <p:cNvSpPr>
            <a:spLocks noGrp="1"/>
          </p:cNvSpPr>
          <p:nvPr>
            <p:ph type="body" sz="quarter" idx="14"/>
          </p:nvPr>
        </p:nvSpPr>
        <p:spPr/>
        <p:txBody>
          <a:bodyPr/>
          <a:lstStyle/>
          <a:p>
            <a:r>
              <a:rPr lang="en-US" dirty="0"/>
              <a:t>Fatal Risk Management Program</a:t>
            </a:r>
          </a:p>
          <a:p>
            <a:r>
              <a:rPr lang="en-US" dirty="0"/>
              <a:t>Fatal Risk – uncontrolled risk that will kill you</a:t>
            </a:r>
          </a:p>
          <a:p>
            <a:r>
              <a:rPr lang="en-US" dirty="0"/>
              <a:t>Critical Control – implemented to eliminate or reduce the risk for a task/job</a:t>
            </a:r>
          </a:p>
          <a:p>
            <a:endParaRPr lang="en-US" dirty="0"/>
          </a:p>
        </p:txBody>
      </p:sp>
    </p:spTree>
    <p:extLst>
      <p:ext uri="{BB962C8B-B14F-4D97-AF65-F5344CB8AC3E}">
        <p14:creationId xmlns:p14="http://schemas.microsoft.com/office/powerpoint/2010/main" val="4178942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Working with flags and barricades</a:t>
            </a:r>
          </a:p>
          <a:p>
            <a:pPr>
              <a:lnSpc>
                <a:spcPct val="100000"/>
              </a:lnSpc>
              <a:spcAft>
                <a:spcPts val="600"/>
              </a:spcAft>
            </a:pPr>
            <a:r>
              <a:rPr lang="en-US" sz="2000" dirty="0" smtClean="0"/>
              <a:t>Determining the correct type of marking is critical when it comes to safeguarding an area</a:t>
            </a:r>
          </a:p>
          <a:p>
            <a:pPr>
              <a:lnSpc>
                <a:spcPct val="100000"/>
              </a:lnSpc>
              <a:spcAft>
                <a:spcPts val="600"/>
              </a:spcAft>
            </a:pPr>
            <a:r>
              <a:rPr lang="en-US" sz="2000" dirty="0" smtClean="0"/>
              <a:t>Understanding the purpose and limits to the specific method selected, as well as the hazard</a:t>
            </a:r>
          </a:p>
          <a:p>
            <a:pPr>
              <a:lnSpc>
                <a:spcPct val="100000"/>
              </a:lnSpc>
              <a:spcAft>
                <a:spcPts val="600"/>
              </a:spcAft>
            </a:pPr>
            <a:endParaRPr lang="en-US" sz="2000" dirty="0" smtClean="0"/>
          </a:p>
          <a:p>
            <a:pPr>
              <a:lnSpc>
                <a:spcPct val="100000"/>
              </a:lnSpc>
              <a:spcAft>
                <a:spcPts val="600"/>
              </a:spcAft>
            </a:pPr>
            <a:endParaRPr lang="en-US" sz="2000" dirty="0" smtClean="0"/>
          </a:p>
        </p:txBody>
      </p:sp>
      <p:sp>
        <p:nvSpPr>
          <p:cNvPr id="9" name="Text Placeholder 8"/>
          <p:cNvSpPr>
            <a:spLocks noGrp="1"/>
          </p:cNvSpPr>
          <p:nvPr>
            <p:ph type="body" sz="quarter" idx="15"/>
          </p:nvPr>
        </p:nvSpPr>
        <p:spPr/>
        <p:txBody>
          <a:bodyPr>
            <a:normAutofit/>
          </a:bodyPr>
          <a:lstStyle/>
          <a:p>
            <a:r>
              <a:rPr lang="en-US" dirty="0" smtClean="0"/>
              <a:t>Introduction</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AA9F0332-7C5B-4701-87F7-9E1FC06F65BD}" type="slidenum">
              <a:rPr lang="en-US" smtClean="0">
                <a:ln w="0"/>
                <a:solidFill>
                  <a:srgbClr val="898989"/>
                </a:solidFill>
              </a:rPr>
              <a:t>40</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4716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What is your responsibility if you notice:</a:t>
            </a:r>
          </a:p>
          <a:p>
            <a:pPr lvl="1">
              <a:lnSpc>
                <a:spcPct val="100000"/>
              </a:lnSpc>
              <a:spcAft>
                <a:spcPts val="600"/>
              </a:spcAft>
            </a:pPr>
            <a:r>
              <a:rPr lang="en-US" sz="2000" dirty="0" smtClean="0"/>
              <a:t>An unidentified low risk hazard?</a:t>
            </a:r>
          </a:p>
          <a:p>
            <a:pPr lvl="1">
              <a:lnSpc>
                <a:spcPct val="100000"/>
              </a:lnSpc>
              <a:spcAft>
                <a:spcPts val="600"/>
              </a:spcAft>
            </a:pPr>
            <a:r>
              <a:rPr lang="en-US" sz="2000" dirty="0" smtClean="0"/>
              <a:t>An unidentified high energy hazard?</a:t>
            </a:r>
          </a:p>
          <a:p>
            <a:pPr>
              <a:lnSpc>
                <a:spcPct val="100000"/>
              </a:lnSpc>
              <a:spcAft>
                <a:spcPts val="600"/>
              </a:spcAft>
            </a:pPr>
            <a:r>
              <a:rPr lang="en-US" sz="2000" dirty="0" smtClean="0"/>
              <a:t>What are some situations that may require use of an assigned attendant?</a:t>
            </a:r>
          </a:p>
          <a:p>
            <a:pPr lvl="1">
              <a:lnSpc>
                <a:spcPct val="100000"/>
              </a:lnSpc>
              <a:spcAft>
                <a:spcPts val="600"/>
              </a:spcAft>
            </a:pPr>
            <a:r>
              <a:rPr lang="en-US" sz="2000" dirty="0" smtClean="0"/>
              <a:t>Blasting operations</a:t>
            </a:r>
          </a:p>
          <a:p>
            <a:pPr lvl="1">
              <a:lnSpc>
                <a:spcPct val="100000"/>
              </a:lnSpc>
              <a:spcAft>
                <a:spcPts val="600"/>
              </a:spcAft>
            </a:pPr>
            <a:r>
              <a:rPr lang="en-US" sz="2000" dirty="0" smtClean="0"/>
              <a:t>Confined Spaces</a:t>
            </a:r>
          </a:p>
          <a:p>
            <a:pPr lvl="1">
              <a:lnSpc>
                <a:spcPct val="100000"/>
              </a:lnSpc>
              <a:spcAft>
                <a:spcPts val="600"/>
              </a:spcAft>
            </a:pPr>
            <a:r>
              <a:rPr lang="en-US" sz="2000" dirty="0" smtClean="0"/>
              <a:t>Open trenches</a:t>
            </a:r>
          </a:p>
          <a:p>
            <a:pPr lvl="1">
              <a:lnSpc>
                <a:spcPct val="100000"/>
              </a:lnSpc>
              <a:spcAft>
                <a:spcPts val="600"/>
              </a:spcAft>
            </a:pPr>
            <a:r>
              <a:rPr lang="en-US" sz="2000" dirty="0" smtClean="0"/>
              <a:t>Leading edge/Open holes</a:t>
            </a:r>
          </a:p>
          <a:p>
            <a:pPr>
              <a:lnSpc>
                <a:spcPct val="100000"/>
              </a:lnSpc>
              <a:spcAft>
                <a:spcPts val="600"/>
              </a:spcAft>
            </a:pPr>
            <a:endParaRPr lang="en-US" sz="2000" dirty="0" smtClean="0"/>
          </a:p>
          <a:p>
            <a:pPr>
              <a:lnSpc>
                <a:spcPct val="100000"/>
              </a:lnSpc>
              <a:spcAft>
                <a:spcPts val="600"/>
              </a:spcAft>
            </a:pPr>
            <a:endParaRPr lang="en-US" sz="2000" dirty="0" smtClean="0"/>
          </a:p>
        </p:txBody>
      </p:sp>
      <p:sp>
        <p:nvSpPr>
          <p:cNvPr id="9" name="Text Placeholder 8"/>
          <p:cNvSpPr>
            <a:spLocks noGrp="1"/>
          </p:cNvSpPr>
          <p:nvPr>
            <p:ph type="body" sz="quarter" idx="15"/>
          </p:nvPr>
        </p:nvSpPr>
        <p:spPr/>
        <p:txBody>
          <a:bodyPr>
            <a:normAutofit/>
          </a:bodyPr>
          <a:lstStyle/>
          <a:p>
            <a:r>
              <a:rPr lang="en-US" dirty="0" smtClean="0"/>
              <a:t>Roles and Responsibilities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AA9F0332-7C5B-4701-87F7-9E1FC06F65BD}" type="slidenum">
              <a:rPr lang="en-US" smtClean="0">
                <a:ln w="0"/>
                <a:solidFill>
                  <a:srgbClr val="898989"/>
                </a:solidFill>
              </a:rPr>
              <a:t>41</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672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Why is it important to communicate your plan before installing either flagging or barricading? </a:t>
            </a:r>
          </a:p>
          <a:p>
            <a:pPr>
              <a:lnSpc>
                <a:spcPct val="100000"/>
              </a:lnSpc>
              <a:spcAft>
                <a:spcPts val="600"/>
              </a:spcAft>
            </a:pPr>
            <a:r>
              <a:rPr lang="en-US" sz="2000" dirty="0" smtClean="0"/>
              <a:t>How does each circumstance below impact the installation of flagging and/or barricading?</a:t>
            </a:r>
          </a:p>
          <a:p>
            <a:pPr lvl="1">
              <a:lnSpc>
                <a:spcPct val="100000"/>
              </a:lnSpc>
              <a:spcAft>
                <a:spcPts val="600"/>
              </a:spcAft>
            </a:pPr>
            <a:r>
              <a:rPr lang="en-US" sz="2000" dirty="0" smtClean="0"/>
              <a:t>Opening a hole</a:t>
            </a:r>
          </a:p>
          <a:p>
            <a:pPr lvl="1">
              <a:lnSpc>
                <a:spcPct val="100000"/>
              </a:lnSpc>
              <a:spcAft>
                <a:spcPts val="600"/>
              </a:spcAft>
            </a:pPr>
            <a:r>
              <a:rPr lang="en-US" sz="2000" dirty="0" smtClean="0"/>
              <a:t>Working overhead</a:t>
            </a:r>
          </a:p>
          <a:p>
            <a:pPr lvl="1">
              <a:lnSpc>
                <a:spcPct val="100000"/>
              </a:lnSpc>
              <a:spcAft>
                <a:spcPts val="600"/>
              </a:spcAft>
            </a:pPr>
            <a:r>
              <a:rPr lang="en-US" sz="2000" dirty="0" smtClean="0"/>
              <a:t>Congested areas</a:t>
            </a:r>
          </a:p>
          <a:p>
            <a:pPr>
              <a:lnSpc>
                <a:spcPct val="100000"/>
              </a:lnSpc>
              <a:spcAft>
                <a:spcPts val="600"/>
              </a:spcAft>
            </a:pPr>
            <a:endParaRPr lang="en-US" sz="2000" dirty="0"/>
          </a:p>
        </p:txBody>
      </p:sp>
      <p:sp>
        <p:nvSpPr>
          <p:cNvPr id="9" name="Text Placeholder 8"/>
          <p:cNvSpPr>
            <a:spLocks noGrp="1"/>
          </p:cNvSpPr>
          <p:nvPr>
            <p:ph type="body" sz="quarter" idx="15"/>
          </p:nvPr>
        </p:nvSpPr>
        <p:spPr/>
        <p:txBody>
          <a:bodyPr>
            <a:normAutofit/>
          </a:bodyPr>
          <a:lstStyle/>
          <a:p>
            <a:r>
              <a:rPr lang="en-US" dirty="0" smtClean="0"/>
              <a:t>Installation</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000144E3-F9D4-4EC4-8288-98476999278E}" type="slidenum">
              <a:rPr lang="en-US" smtClean="0">
                <a:ln w="0"/>
                <a:solidFill>
                  <a:srgbClr val="898989"/>
                </a:solidFill>
              </a:rPr>
              <a:t>42</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609132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53365" y="149099"/>
            <a:ext cx="6236970" cy="1700145"/>
          </a:xfrm>
        </p:spPr>
        <p:txBody>
          <a:bodyPr>
            <a:normAutofit/>
          </a:bodyPr>
          <a:lstStyle/>
          <a:p>
            <a:r>
              <a:rPr lang="en-US" dirty="0" smtClean="0"/>
              <a:t>Restrictions and Permissions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229CB2FE-2B73-4ADF-82D0-E596F0AE30C8}" type="slidenum">
              <a:rPr lang="en-US" smtClean="0">
                <a:ln w="0"/>
                <a:solidFill>
                  <a:srgbClr val="898989"/>
                </a:solidFill>
              </a:rPr>
              <a:t>43</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2564222"/>
              </p:ext>
            </p:extLst>
          </p:nvPr>
        </p:nvGraphicFramePr>
        <p:xfrm>
          <a:off x="495299" y="1333500"/>
          <a:ext cx="8324851" cy="4728619"/>
        </p:xfrm>
        <a:graphic>
          <a:graphicData uri="http://schemas.openxmlformats.org/drawingml/2006/table">
            <a:tbl>
              <a:tblPr firstRow="1" firstCol="1" bandRow="1"/>
              <a:tblGrid>
                <a:gridCol w="1562424">
                  <a:extLst>
                    <a:ext uri="{9D8B030D-6E8A-4147-A177-3AD203B41FA5}">
                      <a16:colId xmlns:a16="http://schemas.microsoft.com/office/drawing/2014/main" val="20000"/>
                    </a:ext>
                  </a:extLst>
                </a:gridCol>
                <a:gridCol w="6762427">
                  <a:extLst>
                    <a:ext uri="{9D8B030D-6E8A-4147-A177-3AD203B41FA5}">
                      <a16:colId xmlns:a16="http://schemas.microsoft.com/office/drawing/2014/main" val="20001"/>
                    </a:ext>
                  </a:extLst>
                </a:gridCol>
              </a:tblGrid>
              <a:tr h="410619">
                <a:tc>
                  <a:txBody>
                    <a:bodyPr/>
                    <a:lstStyle/>
                    <a:p>
                      <a:pPr marL="0" marR="0">
                        <a:spcBef>
                          <a:spcPts val="600"/>
                        </a:spcBef>
                        <a:spcAft>
                          <a:spcPts val="600"/>
                        </a:spcAft>
                      </a:pPr>
                      <a:r>
                        <a:rPr lang="en-US" sz="20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Marking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822" marR="84822" marT="0" marB="0" anchor="ctr">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B0F0"/>
                    </a:solidFill>
                  </a:tcPr>
                </a:tc>
                <a:tc>
                  <a:txBody>
                    <a:bodyPr/>
                    <a:lstStyle/>
                    <a:p>
                      <a:pPr marL="0" marR="0">
                        <a:spcBef>
                          <a:spcPts val="600"/>
                        </a:spcBef>
                        <a:spcAft>
                          <a:spcPts val="600"/>
                        </a:spcAft>
                      </a:pPr>
                      <a:r>
                        <a:rPr lang="en-US" sz="20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Description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822" marR="84822" marT="0" marB="0" anchor="ctr">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773844">
                <a:tc>
                  <a:txBody>
                    <a:bodyPr/>
                    <a:lstStyle/>
                    <a:p>
                      <a:pPr marL="0" marR="0">
                        <a:spcBef>
                          <a:spcPts val="200"/>
                        </a:spcBef>
                        <a:spcAft>
                          <a:spcPts val="200"/>
                        </a:spcAft>
                      </a:pPr>
                      <a:r>
                        <a:rPr lang="en-US" sz="2000">
                          <a:effectLst/>
                          <a:latin typeface="Arial" panose="020B0604020202020204" pitchFamily="34" charset="0"/>
                          <a:ea typeface="Calibri" panose="020F0502020204030204" pitchFamily="34" charset="0"/>
                          <a:cs typeface="Arial" panose="020B0604020202020204" pitchFamily="34" charset="0"/>
                        </a:rPr>
                        <a:t>Yellow Flagging (caution)</a:t>
                      </a:r>
                    </a:p>
                  </a:txBody>
                  <a:tcPr marL="68580" marR="68580"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200"/>
                        </a:spcBef>
                        <a:spcAft>
                          <a:spcPts val="200"/>
                        </a:spcAft>
                      </a:pPr>
                      <a:r>
                        <a:rPr lang="en-US" sz="2000" dirty="0">
                          <a:effectLst/>
                          <a:latin typeface="Arial" panose="020B0604020202020204" pitchFamily="34" charset="0"/>
                          <a:ea typeface="Calibri" panose="020F0502020204030204" pitchFamily="34" charset="0"/>
                          <a:cs typeface="Arial" panose="020B0604020202020204" pitchFamily="34" charset="0"/>
                        </a:rPr>
                        <a:t>If entering a yellow flagged area, you must:</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Familiarize yourself with the hazards written on the tag.</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Don proper PPE.</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Proceed with caution, after the hazards and the work being performed are understood.</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Enter only when business needs cannot be performed elsewhere.</a:t>
                      </a:r>
                    </a:p>
                  </a:txBody>
                  <a:tcPr marL="68580" marR="6858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10001"/>
                  </a:ext>
                </a:extLst>
              </a:tr>
              <a:tr h="1442150">
                <a:tc>
                  <a:txBody>
                    <a:bodyPr/>
                    <a:lstStyle/>
                    <a:p>
                      <a:pPr marL="0" marR="0">
                        <a:spcBef>
                          <a:spcPts val="200"/>
                        </a:spcBef>
                        <a:spcAft>
                          <a:spcPts val="200"/>
                        </a:spcAft>
                      </a:pPr>
                      <a:r>
                        <a:rPr lang="en-US" sz="2000">
                          <a:effectLst/>
                          <a:latin typeface="Arial" panose="020B0604020202020204" pitchFamily="34" charset="0"/>
                          <a:ea typeface="Calibri" panose="020F0502020204030204" pitchFamily="34" charset="0"/>
                          <a:cs typeface="Arial" panose="020B0604020202020204" pitchFamily="34" charset="0"/>
                        </a:rPr>
                        <a:t>Red Flagging (danger) and barricaded </a:t>
                      </a:r>
                    </a:p>
                  </a:txBody>
                  <a:tcPr marL="68580" marR="68580"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D1F3FF"/>
                    </a:solidFill>
                  </a:tcPr>
                </a:tc>
                <a:tc>
                  <a:txBody>
                    <a:bodyPr/>
                    <a:lstStyle/>
                    <a:p>
                      <a:pPr marL="0" marR="0">
                        <a:spcBef>
                          <a:spcPts val="200"/>
                        </a:spcBef>
                        <a:spcAft>
                          <a:spcPts val="200"/>
                        </a:spcAft>
                      </a:pPr>
                      <a:r>
                        <a:rPr lang="en-US" sz="2000" dirty="0">
                          <a:effectLst/>
                          <a:latin typeface="Arial" panose="020B0604020202020204" pitchFamily="34" charset="0"/>
                          <a:ea typeface="Calibri" panose="020F0502020204030204" pitchFamily="34" charset="0"/>
                          <a:cs typeface="Arial" panose="020B0604020202020204" pitchFamily="34" charset="0"/>
                        </a:rPr>
                        <a:t>If entering a red flagged and barricaded area, you must:</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Be properly protected against falls and/or other hazards.</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Be performing work to mitigate the hazards or be an individual in charge of the work being performed.</a:t>
                      </a:r>
                    </a:p>
                    <a:p>
                      <a:pPr marL="342900" marR="0" lvl="0" indent="-342900">
                        <a:spcBef>
                          <a:spcPts val="200"/>
                        </a:spcBef>
                        <a:spcAft>
                          <a:spcPts val="2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Be authorized by the responsible party listed on the tag.</a:t>
                      </a:r>
                    </a:p>
                  </a:txBody>
                  <a:tcPr marL="68580" marR="6858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solidFill>
                      <a:srgbClr val="D1F3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2510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Acceptable Distance of Flagging and Barricading</a:t>
            </a:r>
            <a:endParaRPr lang="en-US" sz="2000" dirty="0"/>
          </a:p>
        </p:txBody>
      </p:sp>
      <p:sp>
        <p:nvSpPr>
          <p:cNvPr id="9" name="Text Placeholder 8"/>
          <p:cNvSpPr>
            <a:spLocks noGrp="1"/>
          </p:cNvSpPr>
          <p:nvPr>
            <p:ph type="body" sz="quarter" idx="15"/>
          </p:nvPr>
        </p:nvSpPr>
        <p:spPr/>
        <p:txBody>
          <a:bodyPr>
            <a:normAutofit/>
          </a:bodyPr>
          <a:lstStyle/>
          <a:p>
            <a:r>
              <a:rPr lang="en-US" dirty="0" smtClean="0"/>
              <a:t>Acceptable Distances</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066C6170-B2FE-440D-BECC-5C76EBA6703B}" type="slidenum">
              <a:rPr lang="en-US" smtClean="0">
                <a:ln w="0"/>
                <a:solidFill>
                  <a:srgbClr val="898989"/>
                </a:solidFill>
              </a:rPr>
              <a:t>44</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4782147"/>
              </p:ext>
            </p:extLst>
          </p:nvPr>
        </p:nvGraphicFramePr>
        <p:xfrm>
          <a:off x="628648" y="1899152"/>
          <a:ext cx="7791452" cy="3511048"/>
        </p:xfrm>
        <a:graphic>
          <a:graphicData uri="http://schemas.openxmlformats.org/drawingml/2006/table">
            <a:tbl>
              <a:tblPr firstRow="1" firstCol="1" bandRow="1"/>
              <a:tblGrid>
                <a:gridCol w="2374538">
                  <a:extLst>
                    <a:ext uri="{9D8B030D-6E8A-4147-A177-3AD203B41FA5}">
                      <a16:colId xmlns:a16="http://schemas.microsoft.com/office/drawing/2014/main" val="20000"/>
                    </a:ext>
                  </a:extLst>
                </a:gridCol>
                <a:gridCol w="5416914">
                  <a:extLst>
                    <a:ext uri="{9D8B030D-6E8A-4147-A177-3AD203B41FA5}">
                      <a16:colId xmlns:a16="http://schemas.microsoft.com/office/drawing/2014/main" val="20001"/>
                    </a:ext>
                  </a:extLst>
                </a:gridCol>
              </a:tblGrid>
              <a:tr h="463048">
                <a:tc>
                  <a:txBody>
                    <a:bodyPr/>
                    <a:lstStyle/>
                    <a:p>
                      <a:pPr marL="0" marR="0">
                        <a:spcBef>
                          <a:spcPts val="200"/>
                        </a:spcBef>
                        <a:spcAft>
                          <a:spcPts val="200"/>
                        </a:spcAft>
                      </a:pPr>
                      <a:r>
                        <a:rPr lang="en-US" sz="200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Hazard</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B0F0"/>
                    </a:solidFill>
                  </a:tcPr>
                </a:tc>
                <a:tc>
                  <a:txBody>
                    <a:bodyPr/>
                    <a:lstStyle/>
                    <a:p>
                      <a:pPr marL="0" marR="0">
                        <a:spcBef>
                          <a:spcPts val="200"/>
                        </a:spcBef>
                        <a:spcAft>
                          <a:spcPts val="200"/>
                        </a:spcAft>
                      </a:pPr>
                      <a:r>
                        <a:rPr lang="en-US" sz="20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t>Acceptable Distance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37956">
                <a:tc>
                  <a:txBody>
                    <a:bodyPr/>
                    <a:lstStyle/>
                    <a:p>
                      <a:pPr marL="0" marR="0">
                        <a:spcBef>
                          <a:spcPts val="200"/>
                        </a:spcBef>
                        <a:spcAft>
                          <a:spcPts val="200"/>
                        </a:spcAft>
                      </a:pPr>
                      <a:r>
                        <a:rPr lang="en-US" sz="2000">
                          <a:effectLst/>
                          <a:latin typeface="Arial" panose="020B0604020202020204" pitchFamily="34" charset="0"/>
                          <a:ea typeface="Calibri" panose="020F0502020204030204" pitchFamily="34" charset="0"/>
                          <a:cs typeface="Arial" panose="020B0604020202020204" pitchFamily="34" charset="0"/>
                        </a:rPr>
                        <a:t>Overhead work</a:t>
                      </a:r>
                    </a:p>
                  </a:txBody>
                  <a:tcPr marL="68580" marR="68580"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200"/>
                        </a:spcBef>
                        <a:spcAft>
                          <a:spcPts val="200"/>
                        </a:spcAft>
                      </a:pPr>
                      <a:r>
                        <a:rPr lang="en-US" sz="2000" dirty="0">
                          <a:effectLst/>
                          <a:latin typeface="Arial" panose="020B0604020202020204" pitchFamily="34" charset="0"/>
                          <a:ea typeface="Calibri" panose="020F0502020204030204" pitchFamily="34" charset="0"/>
                          <a:cs typeface="Arial" panose="020B0604020202020204" pitchFamily="34" charset="0"/>
                        </a:rPr>
                        <a:t>Situated at a distance far enough away that if the largest possible object falls to the level below, no employee is impacted.</a:t>
                      </a:r>
                    </a:p>
                  </a:txBody>
                  <a:tcPr marL="68580" marR="6858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10001"/>
                  </a:ext>
                </a:extLst>
              </a:tr>
              <a:tr h="875913">
                <a:tc>
                  <a:txBody>
                    <a:bodyPr/>
                    <a:lstStyle/>
                    <a:p>
                      <a:pPr marL="0" marR="0">
                        <a:spcBef>
                          <a:spcPts val="200"/>
                        </a:spcBef>
                        <a:spcAft>
                          <a:spcPts val="200"/>
                        </a:spcAft>
                      </a:pPr>
                      <a:r>
                        <a:rPr lang="en-US" sz="2000">
                          <a:effectLst/>
                          <a:latin typeface="Arial" panose="020B0604020202020204" pitchFamily="34" charset="0"/>
                          <a:ea typeface="Calibri" panose="020F0502020204030204" pitchFamily="34" charset="0"/>
                          <a:cs typeface="Arial" panose="020B0604020202020204" pitchFamily="34" charset="0"/>
                        </a:rPr>
                        <a:t>Fall hazards</a:t>
                      </a:r>
                    </a:p>
                  </a:txBody>
                  <a:tcPr marL="68580" marR="68580"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tc>
                  <a:txBody>
                    <a:bodyPr/>
                    <a:lstStyle/>
                    <a:p>
                      <a:pPr marL="0" marR="0">
                        <a:spcBef>
                          <a:spcPts val="200"/>
                        </a:spcBef>
                        <a:spcAft>
                          <a:spcPts val="200"/>
                        </a:spcAft>
                      </a:pPr>
                      <a:r>
                        <a:rPr lang="en-US" sz="2000" dirty="0">
                          <a:effectLst/>
                          <a:latin typeface="Arial" panose="020B0604020202020204" pitchFamily="34" charset="0"/>
                          <a:ea typeface="Calibri" panose="020F0502020204030204" pitchFamily="34" charset="0"/>
                          <a:cs typeface="Arial" panose="020B0604020202020204" pitchFamily="34" charset="0"/>
                        </a:rPr>
                        <a:t>Erected in a location that provides a safe place for footing for those employees working in the area.  </a:t>
                      </a:r>
                    </a:p>
                  </a:txBody>
                  <a:tcPr marL="68580" marR="6858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F3FF"/>
                    </a:solidFill>
                  </a:tcPr>
                </a:tc>
                <a:extLst>
                  <a:ext uri="{0D108BD9-81ED-4DB2-BD59-A6C34878D82A}">
                    <a16:rowId xmlns:a16="http://schemas.microsoft.com/office/drawing/2014/main" val="10002"/>
                  </a:ext>
                </a:extLst>
              </a:tr>
              <a:tr h="656935">
                <a:tc>
                  <a:txBody>
                    <a:bodyPr/>
                    <a:lstStyle/>
                    <a:p>
                      <a:pPr marL="0" marR="0">
                        <a:spcBef>
                          <a:spcPts val="200"/>
                        </a:spcBef>
                        <a:spcAft>
                          <a:spcPts val="200"/>
                        </a:spcAft>
                      </a:pPr>
                      <a:r>
                        <a:rPr lang="en-US" sz="2000">
                          <a:effectLst/>
                          <a:latin typeface="Arial" panose="020B0604020202020204" pitchFamily="34" charset="0"/>
                          <a:ea typeface="Calibri" panose="020F0502020204030204" pitchFamily="34" charset="0"/>
                          <a:cs typeface="Arial" panose="020B0604020202020204" pitchFamily="34" charset="0"/>
                        </a:rPr>
                        <a:t>Contact with equipment</a:t>
                      </a:r>
                    </a:p>
                  </a:txBody>
                  <a:tcPr marL="68580" marR="68580"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D1F3FF"/>
                    </a:solidFill>
                  </a:tcPr>
                </a:tc>
                <a:tc>
                  <a:txBody>
                    <a:bodyPr/>
                    <a:lstStyle/>
                    <a:p>
                      <a:pPr marL="0" marR="0">
                        <a:spcBef>
                          <a:spcPts val="200"/>
                        </a:spcBef>
                        <a:spcAft>
                          <a:spcPts val="200"/>
                        </a:spcAft>
                      </a:pPr>
                      <a:r>
                        <a:rPr lang="en-US" sz="2000" dirty="0">
                          <a:effectLst/>
                          <a:latin typeface="Arial" panose="020B0604020202020204" pitchFamily="34" charset="0"/>
                          <a:ea typeface="Calibri" panose="020F0502020204030204" pitchFamily="34" charset="0"/>
                          <a:cs typeface="Arial" panose="020B0604020202020204" pitchFamily="34" charset="0"/>
                        </a:rPr>
                        <a:t>Established at a boundary outside of any swing radius, dependent on the size of the equipment, to prevent impact with an employee or another piece of equipment.</a:t>
                      </a:r>
                    </a:p>
                  </a:txBody>
                  <a:tcPr marL="68580" marR="6858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solidFill>
                      <a:srgbClr val="D1F3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9117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What is involved in the maintenance of the flags, tags, and barricades?</a:t>
            </a:r>
          </a:p>
          <a:p>
            <a:pPr lvl="1">
              <a:lnSpc>
                <a:spcPct val="100000"/>
              </a:lnSpc>
              <a:spcAft>
                <a:spcPts val="600"/>
              </a:spcAft>
            </a:pPr>
            <a:r>
              <a:rPr lang="en-US" sz="2000" dirty="0" smtClean="0"/>
              <a:t>All tags and flags must be visible</a:t>
            </a:r>
          </a:p>
          <a:p>
            <a:pPr lvl="1">
              <a:lnSpc>
                <a:spcPct val="100000"/>
              </a:lnSpc>
              <a:spcAft>
                <a:spcPts val="600"/>
              </a:spcAft>
            </a:pPr>
            <a:r>
              <a:rPr lang="en-US" sz="2000" dirty="0" smtClean="0"/>
              <a:t>All tags must remain legible</a:t>
            </a:r>
          </a:p>
          <a:p>
            <a:pPr lvl="1">
              <a:lnSpc>
                <a:spcPct val="100000"/>
              </a:lnSpc>
              <a:spcAft>
                <a:spcPts val="600"/>
              </a:spcAft>
            </a:pPr>
            <a:r>
              <a:rPr lang="en-US" sz="2000" dirty="0" smtClean="0"/>
              <a:t>Ensure that no changes are made to the flags, tags, or barricades</a:t>
            </a:r>
          </a:p>
          <a:p>
            <a:pPr lvl="1">
              <a:lnSpc>
                <a:spcPct val="100000"/>
              </a:lnSpc>
              <a:spcAft>
                <a:spcPts val="600"/>
              </a:spcAft>
            </a:pPr>
            <a:r>
              <a:rPr lang="en-US" sz="2000" dirty="0" smtClean="0"/>
              <a:t>All flags, tags, and barricades must remain in good working order</a:t>
            </a:r>
          </a:p>
          <a:p>
            <a:pPr lvl="1">
              <a:lnSpc>
                <a:spcPct val="100000"/>
              </a:lnSpc>
              <a:spcAft>
                <a:spcPts val="600"/>
              </a:spcAft>
            </a:pPr>
            <a:r>
              <a:rPr lang="en-US" sz="2000" dirty="0" smtClean="0"/>
              <a:t>Colors must remain applicable to the identified hazard</a:t>
            </a:r>
          </a:p>
          <a:p>
            <a:pPr>
              <a:lnSpc>
                <a:spcPct val="100000"/>
              </a:lnSpc>
              <a:spcAft>
                <a:spcPts val="600"/>
              </a:spcAft>
            </a:pPr>
            <a:r>
              <a:rPr lang="en-US" sz="2000" dirty="0" smtClean="0"/>
              <a:t>How do you transition between red and yellow flagging?</a:t>
            </a:r>
          </a:p>
          <a:p>
            <a:pPr lvl="1">
              <a:lnSpc>
                <a:spcPct val="100000"/>
              </a:lnSpc>
              <a:spcAft>
                <a:spcPts val="600"/>
              </a:spcAft>
            </a:pPr>
            <a:endParaRPr lang="en-US" sz="2000" dirty="0"/>
          </a:p>
        </p:txBody>
      </p:sp>
      <p:sp>
        <p:nvSpPr>
          <p:cNvPr id="9" name="Text Placeholder 8"/>
          <p:cNvSpPr>
            <a:spLocks noGrp="1"/>
          </p:cNvSpPr>
          <p:nvPr>
            <p:ph type="body" sz="quarter" idx="15"/>
          </p:nvPr>
        </p:nvSpPr>
        <p:spPr/>
        <p:txBody>
          <a:bodyPr>
            <a:normAutofit/>
          </a:bodyPr>
          <a:lstStyle/>
          <a:p>
            <a:r>
              <a:rPr lang="en-US" dirty="0" smtClean="0"/>
              <a:t>Maintaining</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1BDB6C8F-DC28-416C-B77D-5139450C8B81}" type="slidenum">
              <a:rPr lang="en-US" smtClean="0">
                <a:ln w="0"/>
                <a:solidFill>
                  <a:srgbClr val="898989"/>
                </a:solidFill>
              </a:rPr>
              <a:t>45</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1830716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a:lnSpc>
                <a:spcPct val="100000"/>
              </a:lnSpc>
              <a:spcAft>
                <a:spcPts val="600"/>
              </a:spcAft>
            </a:pPr>
            <a:r>
              <a:rPr lang="en-US" sz="2000" dirty="0" smtClean="0"/>
              <a:t>What must occur prior to removing any flags, tags, or barricades?</a:t>
            </a:r>
          </a:p>
          <a:p>
            <a:pPr lvl="1">
              <a:lnSpc>
                <a:spcPct val="100000"/>
              </a:lnSpc>
              <a:spcAft>
                <a:spcPts val="600"/>
              </a:spcAft>
            </a:pPr>
            <a:r>
              <a:rPr lang="en-US" sz="2000" dirty="0" smtClean="0"/>
              <a:t>Exposure to the hazard has been mitigated</a:t>
            </a:r>
          </a:p>
          <a:p>
            <a:pPr lvl="1">
              <a:lnSpc>
                <a:spcPct val="100000"/>
              </a:lnSpc>
              <a:spcAft>
                <a:spcPts val="600"/>
              </a:spcAft>
            </a:pPr>
            <a:r>
              <a:rPr lang="en-US" sz="2000" dirty="0" smtClean="0"/>
              <a:t>Employees are utilizing the appropriate PPE</a:t>
            </a:r>
          </a:p>
          <a:p>
            <a:pPr lvl="1">
              <a:lnSpc>
                <a:spcPct val="100000"/>
              </a:lnSpc>
              <a:spcAft>
                <a:spcPts val="600"/>
              </a:spcAft>
            </a:pPr>
            <a:r>
              <a:rPr lang="en-US" sz="2000" dirty="0" smtClean="0"/>
              <a:t>Work area is safe for re-entry</a:t>
            </a:r>
          </a:p>
          <a:p>
            <a:pPr>
              <a:lnSpc>
                <a:spcPct val="100000"/>
              </a:lnSpc>
              <a:spcAft>
                <a:spcPts val="600"/>
              </a:spcAft>
            </a:pPr>
            <a:r>
              <a:rPr lang="en-US" sz="2000" dirty="0" smtClean="0"/>
              <a:t>Afterwards, appropriate communications must be made to any affected parties, such as:</a:t>
            </a:r>
          </a:p>
          <a:p>
            <a:pPr lvl="1">
              <a:lnSpc>
                <a:spcPct val="100000"/>
              </a:lnSpc>
              <a:spcAft>
                <a:spcPts val="600"/>
              </a:spcAft>
            </a:pPr>
            <a:r>
              <a:rPr lang="en-US" sz="2000" dirty="0" smtClean="0"/>
              <a:t>Supervision</a:t>
            </a:r>
          </a:p>
          <a:p>
            <a:pPr lvl="1">
              <a:lnSpc>
                <a:spcPct val="100000"/>
              </a:lnSpc>
              <a:spcAft>
                <a:spcPts val="600"/>
              </a:spcAft>
            </a:pPr>
            <a:r>
              <a:rPr lang="en-US" sz="2000" dirty="0" smtClean="0"/>
              <a:t>Operations</a:t>
            </a:r>
          </a:p>
          <a:p>
            <a:pPr lvl="1">
              <a:lnSpc>
                <a:spcPct val="100000"/>
              </a:lnSpc>
              <a:spcAft>
                <a:spcPts val="600"/>
              </a:spcAft>
            </a:pPr>
            <a:r>
              <a:rPr lang="en-US" sz="2000" dirty="0" smtClean="0"/>
              <a:t>Any teams impacted in the area</a:t>
            </a:r>
            <a:endParaRPr lang="en-US" sz="2000" dirty="0"/>
          </a:p>
        </p:txBody>
      </p:sp>
      <p:sp>
        <p:nvSpPr>
          <p:cNvPr id="9" name="Text Placeholder 8"/>
          <p:cNvSpPr>
            <a:spLocks noGrp="1"/>
          </p:cNvSpPr>
          <p:nvPr>
            <p:ph type="body" sz="quarter" idx="15"/>
          </p:nvPr>
        </p:nvSpPr>
        <p:spPr/>
        <p:txBody>
          <a:bodyPr>
            <a:normAutofit/>
          </a:bodyPr>
          <a:lstStyle/>
          <a:p>
            <a:r>
              <a:rPr lang="en-US" dirty="0" smtClean="0"/>
              <a:t>Removal</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555CE8C2-B3C3-4508-9BB2-758DD38403A4}" type="slidenum">
              <a:rPr lang="en-US" smtClean="0">
                <a:ln w="0"/>
                <a:solidFill>
                  <a:srgbClr val="898989"/>
                </a:solidFill>
              </a:rPr>
              <a:t>46</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4125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Removing flags, tags, or barricades that you did not install yourself.</a:t>
            </a:r>
          </a:p>
          <a:p>
            <a:pPr>
              <a:lnSpc>
                <a:spcPct val="100000"/>
              </a:lnSpc>
              <a:spcAft>
                <a:spcPts val="600"/>
              </a:spcAft>
            </a:pPr>
            <a:r>
              <a:rPr lang="en-US" sz="2000" dirty="0" smtClean="0"/>
              <a:t>Make all attempts to contact the initial installer</a:t>
            </a:r>
          </a:p>
          <a:p>
            <a:pPr>
              <a:lnSpc>
                <a:spcPct val="100000"/>
              </a:lnSpc>
              <a:spcAft>
                <a:spcPts val="600"/>
              </a:spcAft>
            </a:pPr>
            <a:r>
              <a:rPr lang="en-US" sz="2000" dirty="0" smtClean="0"/>
              <a:t>Contact your supervisor</a:t>
            </a:r>
          </a:p>
          <a:p>
            <a:pPr>
              <a:lnSpc>
                <a:spcPct val="100000"/>
              </a:lnSpc>
              <a:spcAft>
                <a:spcPts val="600"/>
              </a:spcAft>
            </a:pPr>
            <a:r>
              <a:rPr lang="en-US" sz="2000" dirty="0" smtClean="0"/>
              <a:t>Consult with health and safety personnel</a:t>
            </a:r>
            <a:endParaRPr lang="en-US" sz="2000" dirty="0"/>
          </a:p>
        </p:txBody>
      </p:sp>
      <p:sp>
        <p:nvSpPr>
          <p:cNvPr id="9" name="Text Placeholder 8"/>
          <p:cNvSpPr>
            <a:spLocks noGrp="1"/>
          </p:cNvSpPr>
          <p:nvPr>
            <p:ph type="body" sz="quarter" idx="15"/>
          </p:nvPr>
        </p:nvSpPr>
        <p:spPr/>
        <p:txBody>
          <a:bodyPr>
            <a:normAutofit/>
          </a:bodyPr>
          <a:lstStyle/>
          <a:p>
            <a:r>
              <a:rPr lang="en-US" dirty="0" smtClean="0"/>
              <a:t>Removal</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0D9328BB-D6E5-4853-81C0-5B4BC8F4CA27}" type="slidenum">
              <a:rPr lang="en-US" smtClean="0">
                <a:ln w="0"/>
                <a:solidFill>
                  <a:srgbClr val="898989"/>
                </a:solidFill>
              </a:rPr>
              <a:t>47</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2432121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4" name="Text Placeholder 3"/>
          <p:cNvSpPr>
            <a:spLocks noGrp="1"/>
          </p:cNvSpPr>
          <p:nvPr>
            <p:ph type="body" sz="quarter" idx="15"/>
          </p:nvPr>
        </p:nvSpPr>
        <p:spPr/>
        <p:txBody>
          <a:bodyPr/>
          <a:lstStyle/>
          <a:p>
            <a:r>
              <a:rPr lang="en-US" dirty="0" smtClean="0"/>
              <a:t>Activity </a:t>
            </a:r>
            <a:r>
              <a:rPr lang="en-US" dirty="0"/>
              <a:t>4</a:t>
            </a:r>
          </a:p>
        </p:txBody>
      </p:sp>
      <p:sp>
        <p:nvSpPr>
          <p:cNvPr id="3" name="Text Placeholder 2"/>
          <p:cNvSpPr>
            <a:spLocks noGrp="1"/>
          </p:cNvSpPr>
          <p:nvPr>
            <p:ph type="body" sz="quarter" idx="14"/>
          </p:nvPr>
        </p:nvSpPr>
        <p:spPr/>
        <p:txBody>
          <a:bodyPr/>
          <a:lstStyle/>
          <a:p>
            <a:pPr>
              <a:lnSpc>
                <a:spcPct val="100000"/>
              </a:lnSpc>
              <a:spcAft>
                <a:spcPts val="600"/>
              </a:spcAft>
            </a:pPr>
            <a:r>
              <a:rPr lang="en-US" sz="2000" b="1" dirty="0" smtClean="0">
                <a:latin typeface="Arial" panose="020B0604020202020204" pitchFamily="34" charset="0"/>
              </a:rPr>
              <a:t>Directions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Break into 2 groups</a:t>
            </a:r>
          </a:p>
          <a:p>
            <a:pPr marL="457200" indent="-457200">
              <a:lnSpc>
                <a:spcPct val="100000"/>
              </a:lnSpc>
              <a:spcAft>
                <a:spcPts val="600"/>
              </a:spcAft>
              <a:buFont typeface="+mj-lt"/>
              <a:buAutoNum type="arabicPeriod"/>
            </a:pPr>
            <a:r>
              <a:rPr lang="en-US" sz="2000" dirty="0" smtClean="0">
                <a:latin typeface="Arial" panose="020B0604020202020204" pitchFamily="34" charset="0"/>
              </a:rPr>
              <a:t>Each group designates a leader</a:t>
            </a:r>
          </a:p>
          <a:p>
            <a:pPr marL="457200" indent="-457200">
              <a:lnSpc>
                <a:spcPct val="100000"/>
              </a:lnSpc>
              <a:spcAft>
                <a:spcPts val="600"/>
              </a:spcAft>
              <a:buFont typeface="+mj-lt"/>
              <a:buAutoNum type="arabicPeriod"/>
            </a:pPr>
            <a:r>
              <a:rPr lang="en-US" sz="2000" dirty="0" smtClean="0">
                <a:latin typeface="Arial" panose="020B0604020202020204" pitchFamily="34" charset="0"/>
              </a:rPr>
              <a:t>Using the SG, each group creates 5 questions and answers to stump the other team.  A worksheet is located in the SG (pp. 36-37)</a:t>
            </a:r>
          </a:p>
          <a:p>
            <a:pPr marL="457200" indent="-457200">
              <a:lnSpc>
                <a:spcPct val="100000"/>
              </a:lnSpc>
              <a:spcAft>
                <a:spcPts val="600"/>
              </a:spcAft>
              <a:buFont typeface="+mj-lt"/>
              <a:buAutoNum type="arabicPeriod"/>
            </a:pPr>
            <a:r>
              <a:rPr lang="en-US" sz="2000" dirty="0" smtClean="0">
                <a:latin typeface="Arial" panose="020B0604020202020204" pitchFamily="34" charset="0"/>
              </a:rPr>
              <a:t>After 10 minutes, the groups take turns asking questions</a:t>
            </a:r>
          </a:p>
          <a:p>
            <a:pPr marL="457200" indent="-457200">
              <a:lnSpc>
                <a:spcPct val="100000"/>
              </a:lnSpc>
              <a:spcAft>
                <a:spcPts val="600"/>
              </a:spcAft>
              <a:buFont typeface="+mj-lt"/>
              <a:buAutoNum type="arabicPeriod"/>
            </a:pPr>
            <a:r>
              <a:rPr lang="en-US" sz="2000" dirty="0" smtClean="0">
                <a:latin typeface="Arial" panose="020B0604020202020204" pitchFamily="34" charset="0"/>
              </a:rPr>
              <a:t>Discuss responses as a class</a:t>
            </a:r>
          </a:p>
        </p:txBody>
      </p:sp>
      <p:sp>
        <p:nvSpPr>
          <p:cNvPr id="5" name="Text Placeholder 4"/>
          <p:cNvSpPr>
            <a:spLocks noGrp="1"/>
          </p:cNvSpPr>
          <p:nvPr>
            <p:ph type="body" sz="quarter" idx="16"/>
          </p:nvPr>
        </p:nvSpPr>
        <p:spPr/>
        <p:txBody>
          <a:bodyPr/>
          <a:lstStyle/>
          <a:p>
            <a:r>
              <a:rPr lang="en-US" dirty="0" smtClean="0"/>
              <a:t>Stump Your Neighbor</a:t>
            </a:r>
            <a:endParaRPr lang="en-US" dirty="0"/>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461225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p:sp>
      <p:sp>
        <p:nvSpPr>
          <p:cNvPr id="10" name="Text Placeholder 9"/>
          <p:cNvSpPr>
            <a:spLocks noGrp="1"/>
          </p:cNvSpPr>
          <p:nvPr>
            <p:ph type="body" sz="quarter" idx="15"/>
          </p:nvPr>
        </p:nvSpPr>
        <p:spPr>
          <a:xfrm rot="16200000">
            <a:off x="5234197" y="2795076"/>
            <a:ext cx="6001689" cy="962025"/>
          </a:xfrm>
        </p:spPr>
        <p:txBody>
          <a:bodyPr>
            <a:noAutofit/>
          </a:bodyPr>
          <a:lstStyle/>
          <a:p>
            <a:pPr>
              <a:lnSpc>
                <a:spcPct val="100000"/>
              </a:lnSpc>
              <a:spcBef>
                <a:spcPts val="600"/>
              </a:spcBef>
              <a:spcAft>
                <a:spcPts val="600"/>
              </a:spcAft>
            </a:pPr>
            <a:r>
              <a:rPr lang="en-US" dirty="0" smtClean="0"/>
              <a:t>Conclusion</a:t>
            </a:r>
            <a:endParaRPr lang="en-US" dirty="0"/>
          </a:p>
        </p:txBody>
      </p:sp>
      <p:pic>
        <p:nvPicPr>
          <p:cNvPr id="5"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164" r="13164"/>
          <a:stretch>
            <a:fillRect/>
          </a:stretch>
        </p:blipFill>
        <p:spPr/>
      </p:pic>
    </p:spTree>
    <p:extLst>
      <p:ext uri="{BB962C8B-B14F-4D97-AF65-F5344CB8AC3E}">
        <p14:creationId xmlns:p14="http://schemas.microsoft.com/office/powerpoint/2010/main" val="85822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1" y="1393772"/>
            <a:ext cx="6205447" cy="3323987"/>
          </a:xfrm>
          <a:prstGeom prst="rect">
            <a:avLst/>
          </a:prstGeom>
          <a:noFill/>
        </p:spPr>
        <p:txBody>
          <a:bodyPr wrap="square" rtlCol="0">
            <a:spAutoFit/>
          </a:bodyPr>
          <a:lstStyle/>
          <a:p>
            <a:pPr>
              <a:spcBef>
                <a:spcPts val="600"/>
              </a:spcBef>
              <a:spcAft>
                <a:spcPts val="600"/>
              </a:spcAft>
              <a:buClr>
                <a:srgbClr val="00B0F0"/>
              </a:buClr>
            </a:pPr>
            <a:r>
              <a:rPr lang="en-US" sz="2000" b="1" dirty="0" smtClean="0">
                <a:latin typeface="Arial" panose="020B0604020202020204" pitchFamily="34" charset="0"/>
                <a:cs typeface="Arial" panose="020B0604020202020204" pitchFamily="34" charset="0"/>
              </a:rPr>
              <a:t>Module </a:t>
            </a:r>
            <a:r>
              <a:rPr lang="en-US" sz="2000" b="1" dirty="0">
                <a:latin typeface="Arial" panose="020B0604020202020204" pitchFamily="34" charset="0"/>
                <a:cs typeface="Arial" panose="020B0604020202020204" pitchFamily="34" charset="0"/>
              </a:rPr>
              <a:t>1:  </a:t>
            </a:r>
            <a:r>
              <a:rPr lang="en-US" sz="2000" b="1" dirty="0" smtClean="0">
                <a:latin typeface="Arial" panose="020B0604020202020204" pitchFamily="34" charset="0"/>
                <a:cs typeface="Arial" panose="020B0604020202020204" pitchFamily="34" charset="0"/>
              </a:rPr>
              <a:t>Flagging and Tagging</a:t>
            </a:r>
            <a:endParaRPr lang="en-US" sz="2000" b="1" dirty="0">
              <a:latin typeface="Arial" panose="020B0604020202020204" pitchFamily="34" charset="0"/>
              <a:cs typeface="Arial" panose="020B0604020202020204" pitchFamily="34" charset="0"/>
            </a:endParaRP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Explain the purpose of flagging and tagging</a:t>
            </a: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Analyze a scenario and select the appropriate flagging</a:t>
            </a: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r>
              <a:rPr lang="en-US" sz="2000" b="1" dirty="0" smtClean="0">
                <a:latin typeface="Arial" panose="020B0604020202020204" pitchFamily="34" charset="0"/>
                <a:cs typeface="Arial" panose="020B0604020202020204" pitchFamily="34" charset="0"/>
              </a:rPr>
              <a:t>Module </a:t>
            </a:r>
            <a:r>
              <a:rPr lang="en-US" sz="2000" b="1" dirty="0">
                <a:latin typeface="Arial" panose="020B0604020202020204" pitchFamily="34" charset="0"/>
                <a:cs typeface="Arial" panose="020B0604020202020204" pitchFamily="34" charset="0"/>
              </a:rPr>
              <a:t>2:  </a:t>
            </a:r>
            <a:r>
              <a:rPr lang="en-US" sz="2000" b="1" dirty="0" smtClean="0">
                <a:latin typeface="Arial" panose="020B0604020202020204" pitchFamily="34" charset="0"/>
                <a:cs typeface="Arial" panose="020B0604020202020204" pitchFamily="34" charset="0"/>
              </a:rPr>
              <a:t>Barricading</a:t>
            </a:r>
            <a:endParaRPr lang="en-US" sz="2000" b="1" dirty="0">
              <a:latin typeface="Arial" panose="020B0604020202020204" pitchFamily="34" charset="0"/>
              <a:cs typeface="Arial" panose="020B0604020202020204" pitchFamily="34" charset="0"/>
            </a:endParaRP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Explain the purpose of barricading</a:t>
            </a: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Analyze a scenario and select the appropriate barricading</a:t>
            </a: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smtClean="0">
                <a:solidFill>
                  <a:srgbClr val="00B0F0"/>
                </a:solidFill>
                <a:latin typeface="Arial Black" panose="020B0A04020102020204" pitchFamily="34" charset="0"/>
              </a:rPr>
              <a:t>Learning Objectives</a:t>
            </a:r>
            <a:endParaRPr lang="en-US" sz="3000" dirty="0">
              <a:solidFill>
                <a:srgbClr val="00B0F0"/>
              </a:solidFill>
              <a:latin typeface="Arial Black" panose="020B0A04020102020204" pitchFamily="34" charset="0"/>
            </a:endParaRPr>
          </a:p>
        </p:txBody>
      </p:sp>
      <p:cxnSp>
        <p:nvCxnSpPr>
          <p:cNvPr id="11" name="Straight Connector 10"/>
          <p:cNvCxnSpPr/>
          <p:nvPr/>
        </p:nvCxnSpPr>
        <p:spPr>
          <a:xfrm>
            <a:off x="0" y="1102426"/>
            <a:ext cx="6834098"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14" name="Slide Number Placeholder 2"/>
          <p:cNvSpPr>
            <a:spLocks noGrp="1"/>
          </p:cNvSpPr>
          <p:nvPr>
            <p:ph type="sldNum" sz="quarter" idx="12"/>
          </p:nvPr>
        </p:nvSpPr>
        <p:spPr>
          <a:xfrm>
            <a:off x="6865620" y="6157595"/>
            <a:ext cx="2278380" cy="365125"/>
          </a:xfrm>
        </p:spPr>
        <p:txBody>
          <a:bodyPr/>
          <a:lstStyle/>
          <a:p>
            <a:pPr algn="ctr"/>
            <a:r>
              <a:rPr lang="en-US" sz="700" dirty="0" smtClean="0">
                <a:latin typeface="Arial Black" panose="020B0A04020102020204" pitchFamily="34" charset="0"/>
              </a:rPr>
              <a:t>6</a:t>
            </a:r>
            <a:endParaRPr lang="en-US" sz="700" dirty="0">
              <a:latin typeface="Arial Black" panose="020B0A04020102020204" pitchFamily="34" charset="0"/>
            </a:endParaRPr>
          </a:p>
        </p:txBody>
      </p:sp>
      <p:sp>
        <p:nvSpPr>
          <p:cNvPr id="10" name="Footer Placeholder 3"/>
          <p:cNvSpPr>
            <a:spLocks noGrp="1"/>
          </p:cNvSpPr>
          <p:nvPr>
            <p:ph type="ftr" sz="quarter" idx="11"/>
          </p:nvPr>
        </p:nvSpPr>
        <p:spPr>
          <a:xfrm>
            <a:off x="628650" y="6190297"/>
            <a:ext cx="5486400" cy="365125"/>
          </a:xfrm>
        </p:spPr>
        <p:txBody>
          <a:bodyPr/>
          <a:lstStyle/>
          <a:p>
            <a:pPr algn="l"/>
            <a:r>
              <a:rPr lang="en-US" sz="700" dirty="0" smtClean="0">
                <a:latin typeface="Arial Black" panose="020B0A04020102020204" pitchFamily="34" charset="0"/>
              </a:rPr>
              <a:t>FLAGGING AND BARRICADING – SFT FCX1020C</a:t>
            </a:r>
            <a:endParaRPr lang="en-US" sz="700" dirty="0">
              <a:latin typeface="Arial Black" panose="020B0A04020102020204" pitchFamily="34" charset="0"/>
            </a:endParaRPr>
          </a:p>
        </p:txBody>
      </p:sp>
    </p:spTree>
    <p:extLst>
      <p:ext uri="{BB962C8B-B14F-4D97-AF65-F5344CB8AC3E}">
        <p14:creationId xmlns:p14="http://schemas.microsoft.com/office/powerpoint/2010/main" val="3069682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solidFill>
                  <a:prstClr val="black">
                    <a:tint val="75000"/>
                  </a:prstClr>
                </a:solidFill>
              </a:rPr>
              <a:pPr algn="ctr"/>
              <a:t>50</a:t>
            </a:fld>
            <a:endParaRPr lang="en-US" dirty="0">
              <a:solidFill>
                <a:prstClr val="black">
                  <a:tint val="75000"/>
                </a:prstClr>
              </a:solidFill>
            </a:endParaRPr>
          </a:p>
        </p:txBody>
      </p:sp>
      <p:sp>
        <p:nvSpPr>
          <p:cNvPr id="6" name="Text Placeholder 5"/>
          <p:cNvSpPr>
            <a:spLocks noGrp="1"/>
          </p:cNvSpPr>
          <p:nvPr>
            <p:ph type="body" sz="quarter" idx="14"/>
          </p:nvPr>
        </p:nvSpPr>
        <p:spPr>
          <a:xfrm>
            <a:off x="628651" y="1379220"/>
            <a:ext cx="6236969" cy="4686618"/>
          </a:xfrm>
        </p:spPr>
        <p:txBody>
          <a:bodyPr>
            <a:normAutofit/>
          </a:bodyPr>
          <a:lstStyle/>
          <a:p>
            <a:pPr>
              <a:lnSpc>
                <a:spcPct val="100000"/>
              </a:lnSpc>
              <a:spcBef>
                <a:spcPts val="600"/>
              </a:spcBef>
              <a:spcAft>
                <a:spcPts val="600"/>
              </a:spcAft>
            </a:pPr>
            <a:r>
              <a:rPr lang="en-US" dirty="0" smtClean="0"/>
              <a:t>What are some key concepts in each module?</a:t>
            </a:r>
          </a:p>
          <a:p>
            <a:pPr lvl="1">
              <a:lnSpc>
                <a:spcPct val="100000"/>
              </a:lnSpc>
              <a:spcBef>
                <a:spcPts val="600"/>
              </a:spcBef>
              <a:spcAft>
                <a:spcPts val="600"/>
              </a:spcAft>
            </a:pPr>
            <a:r>
              <a:rPr lang="en-US" dirty="0" smtClean="0"/>
              <a:t>Module 1: Flagging and Tagging </a:t>
            </a:r>
          </a:p>
          <a:p>
            <a:pPr lvl="1">
              <a:lnSpc>
                <a:spcPct val="100000"/>
              </a:lnSpc>
              <a:spcBef>
                <a:spcPts val="600"/>
              </a:spcBef>
              <a:spcAft>
                <a:spcPts val="600"/>
              </a:spcAft>
            </a:pPr>
            <a:r>
              <a:rPr lang="en-US" dirty="0" smtClean="0"/>
              <a:t>Module 2: Barricading</a:t>
            </a:r>
          </a:p>
          <a:p>
            <a:pPr lvl="1">
              <a:lnSpc>
                <a:spcPct val="100000"/>
              </a:lnSpc>
              <a:spcBef>
                <a:spcPts val="600"/>
              </a:spcBef>
              <a:spcAft>
                <a:spcPts val="600"/>
              </a:spcAft>
            </a:pPr>
            <a:r>
              <a:rPr lang="en-US" dirty="0" smtClean="0"/>
              <a:t>Module 3: Application</a:t>
            </a:r>
          </a:p>
          <a:p>
            <a:pPr>
              <a:lnSpc>
                <a:spcPct val="100000"/>
              </a:lnSpc>
              <a:spcBef>
                <a:spcPts val="600"/>
              </a:spcBef>
              <a:spcAft>
                <a:spcPts val="600"/>
              </a:spcAft>
            </a:pPr>
            <a:r>
              <a:rPr lang="en-US" dirty="0" smtClean="0"/>
              <a:t>Are there any additional questions, comments, or concerns?</a:t>
            </a:r>
          </a:p>
          <a:p>
            <a:pPr marL="0" indent="0">
              <a:buNone/>
            </a:pPr>
            <a:endParaRPr lang="en-US" dirty="0" smtClean="0"/>
          </a:p>
        </p:txBody>
      </p:sp>
      <p:sp>
        <p:nvSpPr>
          <p:cNvPr id="7" name="Text Placeholder 6"/>
          <p:cNvSpPr>
            <a:spLocks noGrp="1"/>
          </p:cNvSpPr>
          <p:nvPr>
            <p:ph type="body" sz="quarter" idx="15"/>
          </p:nvPr>
        </p:nvSpPr>
        <p:spPr/>
        <p:txBody>
          <a:bodyPr/>
          <a:lstStyle/>
          <a:p>
            <a:r>
              <a:rPr lang="en-US" dirty="0" smtClean="0"/>
              <a:t>Debrief</a:t>
            </a:r>
            <a:endParaRPr lang="en-US" dirty="0"/>
          </a:p>
        </p:txBody>
      </p:sp>
      <p:sp>
        <p:nvSpPr>
          <p:cNvPr id="8"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3950313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25D3FF45-FB88-453A-A2AC-7EF0564DBF56}" type="slidenum">
              <a:rPr lang="en-US" smtClean="0">
                <a:solidFill>
                  <a:prstClr val="black">
                    <a:tint val="75000"/>
                  </a:prstClr>
                </a:solidFill>
              </a:rPr>
              <a:pPr algn="ctr"/>
              <a:t>51</a:t>
            </a:fld>
            <a:endParaRPr lang="en-US" dirty="0">
              <a:solidFill>
                <a:prstClr val="black">
                  <a:tint val="75000"/>
                </a:prstClr>
              </a:solidFill>
            </a:endParaRPr>
          </a:p>
        </p:txBody>
      </p:sp>
      <p:sp>
        <p:nvSpPr>
          <p:cNvPr id="4" name="Text Placeholder 3"/>
          <p:cNvSpPr>
            <a:spLocks noGrp="1"/>
          </p:cNvSpPr>
          <p:nvPr>
            <p:ph type="body" sz="quarter" idx="14"/>
          </p:nvPr>
        </p:nvSpPr>
        <p:spPr>
          <a:xfrm>
            <a:off x="628649" y="1374257"/>
            <a:ext cx="6694300" cy="4686618"/>
          </a:xfrm>
        </p:spPr>
        <p:txBody>
          <a:bodyPr>
            <a:normAutofit/>
          </a:bodyPr>
          <a:lstStyle/>
          <a:p>
            <a:pPr marL="0" lvl="0" indent="0">
              <a:buNone/>
            </a:pPr>
            <a:r>
              <a:rPr lang="en-US" b="1" dirty="0" smtClean="0">
                <a:solidFill>
                  <a:prstClr val="black"/>
                </a:solidFill>
              </a:rPr>
              <a:t>Directions</a:t>
            </a:r>
            <a:endParaRPr lang="en-US" b="1" dirty="0">
              <a:solidFill>
                <a:prstClr val="black"/>
              </a:solidFill>
            </a:endParaRPr>
          </a:p>
          <a:p>
            <a:pPr marL="457200" lvl="0" indent="-457200">
              <a:buFont typeface="+mj-lt"/>
              <a:buAutoNum type="arabicPeriod"/>
            </a:pPr>
            <a:r>
              <a:rPr lang="en-US" dirty="0"/>
              <a:t>Complete the </a:t>
            </a:r>
            <a:r>
              <a:rPr lang="en-US" dirty="0" smtClean="0"/>
              <a:t>assessment.</a:t>
            </a:r>
            <a:endParaRPr lang="en-US" dirty="0"/>
          </a:p>
          <a:p>
            <a:pPr marL="457200" lvl="0" indent="-457200">
              <a:buFont typeface="+mj-lt"/>
              <a:buAutoNum type="arabicPeriod"/>
            </a:pPr>
            <a:r>
              <a:rPr lang="en-US" dirty="0"/>
              <a:t>Return the completed assessment to the </a:t>
            </a:r>
            <a:r>
              <a:rPr lang="en-US" dirty="0" smtClean="0"/>
              <a:t>facilitator.</a:t>
            </a:r>
            <a:endParaRPr lang="en-US" dirty="0"/>
          </a:p>
          <a:p>
            <a:pPr marL="457200" lvl="0" indent="-457200">
              <a:buFont typeface="+mj-lt"/>
              <a:buAutoNum type="arabicPeriod"/>
            </a:pPr>
            <a:r>
              <a:rPr lang="en-US" dirty="0"/>
              <a:t>Facilitator scores </a:t>
            </a:r>
            <a:r>
              <a:rPr lang="en-US" dirty="0" smtClean="0"/>
              <a:t>it.</a:t>
            </a:r>
            <a:endParaRPr lang="en-US" dirty="0"/>
          </a:p>
          <a:p>
            <a:pPr marL="0" indent="0">
              <a:buNone/>
            </a:pPr>
            <a:endParaRPr lang="en-US" sz="5400" dirty="0"/>
          </a:p>
        </p:txBody>
      </p:sp>
      <p:sp>
        <p:nvSpPr>
          <p:cNvPr id="5" name="Text Placeholder 4"/>
          <p:cNvSpPr>
            <a:spLocks noGrp="1"/>
          </p:cNvSpPr>
          <p:nvPr>
            <p:ph type="body" sz="quarter" idx="15"/>
          </p:nvPr>
        </p:nvSpPr>
        <p:spPr>
          <a:xfrm>
            <a:off x="628649" y="615474"/>
            <a:ext cx="6236970" cy="763746"/>
          </a:xfrm>
        </p:spPr>
        <p:txBody>
          <a:bodyPr>
            <a:noAutofit/>
          </a:bodyPr>
          <a:lstStyle/>
          <a:p>
            <a:r>
              <a:rPr lang="en-US" dirty="0" smtClean="0"/>
              <a:t>Knowledge Assessment</a:t>
            </a:r>
            <a:endParaRPr lang="en-US" dirty="0"/>
          </a:p>
        </p:txBody>
      </p:sp>
      <p:sp>
        <p:nvSpPr>
          <p:cNvPr id="6" name="Rectangle 5"/>
          <p:cNvSpPr/>
          <p:nvPr/>
        </p:nvSpPr>
        <p:spPr>
          <a:xfrm>
            <a:off x="7291953" y="0"/>
            <a:ext cx="1852047"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8000" dirty="0" smtClean="0">
                <a:solidFill>
                  <a:prstClr val="white"/>
                </a:solidFill>
                <a:latin typeface="Arial" panose="020B0604020202020204" pitchFamily="34" charset="0"/>
                <a:cs typeface="Arial" panose="020B0604020202020204" pitchFamily="34" charset="0"/>
              </a:rPr>
              <a:t>  </a:t>
            </a:r>
            <a:endParaRPr lang="en-US" sz="6000" dirty="0">
              <a:solidFill>
                <a:prstClr val="white"/>
              </a:solidFill>
              <a:latin typeface="Arial Black" panose="020B0A04020102020204" pitchFamily="34" charset="0"/>
              <a:cs typeface="Arial" panose="020B0604020202020204" pitchFamily="34" charset="0"/>
            </a:endParaRPr>
          </a:p>
        </p:txBody>
      </p:sp>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
        <p:nvSpPr>
          <p:cNvPr id="8" name="Text Placeholder 3"/>
          <p:cNvSpPr txBox="1">
            <a:spLocks/>
          </p:cNvSpPr>
          <p:nvPr/>
        </p:nvSpPr>
        <p:spPr>
          <a:xfrm rot="16200000">
            <a:off x="5282584" y="2728688"/>
            <a:ext cx="5985670" cy="1119822"/>
          </a:xfrm>
          <a:prstGeom prst="rect">
            <a:avLst/>
          </a:prstGeom>
        </p:spPr>
        <p:txBody>
          <a:bodyPr>
            <a:normAutofit/>
          </a:bodyPr>
          <a:lstStyle>
            <a:lvl1pPr marL="0" indent="0" algn="l" defTabSz="914400" rtl="0" eaLnBrk="1" latinLnBrk="0" hangingPunct="1">
              <a:lnSpc>
                <a:spcPct val="90000"/>
              </a:lnSpc>
              <a:spcBef>
                <a:spcPts val="1000"/>
              </a:spcBef>
              <a:buClr>
                <a:srgbClr val="00B0F0"/>
              </a:buClr>
              <a:buFont typeface="Wingdings" panose="05000000000000000000" pitchFamily="2" charset="2"/>
              <a:buNone/>
              <a:defRPr sz="3000" kern="1200">
                <a:solidFill>
                  <a:srgbClr val="00B0F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Clr>
                <a:srgbClr val="00B0F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ClrTx/>
            </a:pPr>
            <a:r>
              <a:rPr lang="en-US" sz="6000" dirty="0">
                <a:solidFill>
                  <a:prstClr val="white"/>
                </a:solidFill>
                <a:cs typeface="Arial" panose="020B0604020202020204" pitchFamily="34" charset="0"/>
              </a:rPr>
              <a:t>Assessment</a:t>
            </a:r>
          </a:p>
        </p:txBody>
      </p:sp>
    </p:spTree>
    <p:extLst>
      <p:ext uri="{BB962C8B-B14F-4D97-AF65-F5344CB8AC3E}">
        <p14:creationId xmlns:p14="http://schemas.microsoft.com/office/powerpoint/2010/main" val="4116462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5"/>
          </p:nvPr>
        </p:nvSpPr>
        <p:spPr>
          <a:xfrm rot="16200000">
            <a:off x="5064579" y="2261505"/>
            <a:ext cx="6362702" cy="1839686"/>
          </a:xfrm>
        </p:spPr>
        <p:txBody>
          <a:bodyPr>
            <a:normAutofit/>
          </a:bodyPr>
          <a:lstStyle/>
          <a:p>
            <a:r>
              <a:rPr lang="en-US" dirty="0" smtClean="0"/>
              <a:t>Course </a:t>
            </a:r>
            <a:br>
              <a:rPr lang="en-US" dirty="0" smtClean="0"/>
            </a:br>
            <a:r>
              <a:rPr lang="en-US" dirty="0" smtClean="0"/>
              <a:t>Evaluation</a:t>
            </a:r>
            <a:endParaRPr lang="en-US" dirty="0"/>
          </a:p>
        </p:txBody>
      </p:sp>
      <p:sp>
        <p:nvSpPr>
          <p:cNvPr id="4" name="Footer Placeholder 3"/>
          <p:cNvSpPr>
            <a:spLocks noGrp="1"/>
          </p:cNvSpPr>
          <p:nvPr>
            <p:ph type="ftr" sz="quarter" idx="11"/>
          </p:nvPr>
        </p:nvSpPr>
        <p:spPr/>
        <p:txBody>
          <a:bodyPr/>
          <a:lstStyle/>
          <a:p>
            <a:r>
              <a:rPr lang="en-US" smtClean="0"/>
              <a:t>FLAGGING AND BARRICADING – COURSE CODE</a:t>
            </a:r>
            <a:endParaRPr lang="en-US" dirty="0"/>
          </a:p>
        </p:txBody>
      </p:sp>
      <p:sp>
        <p:nvSpPr>
          <p:cNvPr id="5" name="Slide Number Placeholder 4"/>
          <p:cNvSpPr>
            <a:spLocks noGrp="1"/>
          </p:cNvSpPr>
          <p:nvPr>
            <p:ph type="sldNum" sz="quarter" idx="12"/>
          </p:nvPr>
        </p:nvSpPr>
        <p:spPr/>
        <p:txBody>
          <a:bodyPr/>
          <a:lstStyle/>
          <a:p>
            <a:pPr algn="ctr"/>
            <a:fld id="{25D3FF45-FB88-453A-A2AC-7EF0564DBF56}" type="slidenum">
              <a:rPr lang="en-US" smtClean="0"/>
              <a:pPr algn="ctr"/>
              <a:t>52</a:t>
            </a:fld>
            <a:endParaRPr lang="en-US" dirty="0"/>
          </a:p>
        </p:txBody>
      </p:sp>
      <p:sp>
        <p:nvSpPr>
          <p:cNvPr id="7" name="Text Placeholder 6"/>
          <p:cNvSpPr>
            <a:spLocks noGrp="1"/>
          </p:cNvSpPr>
          <p:nvPr>
            <p:ph type="body" sz="quarter" idx="16"/>
          </p:nvPr>
        </p:nvSpPr>
        <p:spPr/>
        <p:txBody>
          <a:bodyPr/>
          <a:lstStyle/>
          <a:p>
            <a:r>
              <a:rPr lang="en-US" dirty="0" smtClean="0"/>
              <a:t>Student Course Evaluation</a:t>
            </a:r>
            <a:endParaRPr lang="en-US" dirty="0"/>
          </a:p>
        </p:txBody>
      </p:sp>
      <p:sp>
        <p:nvSpPr>
          <p:cNvPr id="8" name="Text Placeholder 2"/>
          <p:cNvSpPr>
            <a:spLocks noGrp="1"/>
          </p:cNvSpPr>
          <p:nvPr>
            <p:ph type="body" sz="quarter" idx="14"/>
          </p:nvPr>
        </p:nvSpPr>
        <p:spPr/>
        <p:txBody>
          <a:bodyPr>
            <a:noAutofit/>
          </a:bodyPr>
          <a:lstStyle/>
          <a:p>
            <a:pPr marL="0" indent="0">
              <a:buNone/>
            </a:pPr>
            <a:r>
              <a:rPr lang="en-US" sz="2000" b="1" dirty="0"/>
              <a:t>DIRECTIONS</a:t>
            </a:r>
          </a:p>
          <a:p>
            <a:pPr marL="457200" indent="-457200">
              <a:buFont typeface="+mj-lt"/>
              <a:buAutoNum type="arabicPeriod"/>
            </a:pPr>
            <a:r>
              <a:rPr lang="en-US" sz="2000" dirty="0"/>
              <a:t>Complete the </a:t>
            </a:r>
            <a:r>
              <a:rPr lang="en-US" sz="2000" dirty="0" smtClean="0"/>
              <a:t>questionnaire SG p. 47</a:t>
            </a:r>
            <a:endParaRPr lang="en-US" sz="2000" dirty="0"/>
          </a:p>
          <a:p>
            <a:pPr marL="457200" indent="-457200">
              <a:buFont typeface="+mj-lt"/>
              <a:buAutoNum type="arabicPeriod"/>
            </a:pPr>
            <a:r>
              <a:rPr lang="en-US" sz="2000" dirty="0"/>
              <a:t>Return the completed form to the facilitator</a:t>
            </a:r>
          </a:p>
          <a:p>
            <a:pPr marL="0" indent="0">
              <a:buNone/>
            </a:pPr>
            <a:endParaRPr lang="en-US" sz="2000" dirty="0"/>
          </a:p>
        </p:txBody>
      </p:sp>
    </p:spTree>
    <p:extLst>
      <p:ext uri="{BB962C8B-B14F-4D97-AF65-F5344CB8AC3E}">
        <p14:creationId xmlns:p14="http://schemas.microsoft.com/office/powerpoint/2010/main" val="247596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393772"/>
            <a:ext cx="6236970" cy="2400657"/>
          </a:xfrm>
          <a:prstGeom prst="rect">
            <a:avLst/>
          </a:prstGeom>
          <a:noFill/>
        </p:spPr>
        <p:txBody>
          <a:bodyPr wrap="square" rtlCol="0">
            <a:spAutoFit/>
          </a:bodyPr>
          <a:lstStyle/>
          <a:p>
            <a:pPr>
              <a:spcBef>
                <a:spcPts val="600"/>
              </a:spcBef>
              <a:spcAft>
                <a:spcPts val="600"/>
              </a:spcAft>
              <a:buClr>
                <a:srgbClr val="00B0F0"/>
              </a:buClr>
            </a:pPr>
            <a:r>
              <a:rPr lang="en-US" sz="2000" b="1" dirty="0">
                <a:latin typeface="Arial" panose="020B0604020202020204" pitchFamily="34" charset="0"/>
                <a:cs typeface="Arial" panose="020B0604020202020204" pitchFamily="34" charset="0"/>
              </a:rPr>
              <a:t>Module 3:  </a:t>
            </a:r>
            <a:r>
              <a:rPr lang="en-US" sz="2000" b="1" dirty="0" smtClean="0">
                <a:latin typeface="Arial" panose="020B0604020202020204" pitchFamily="34" charset="0"/>
                <a:cs typeface="Arial" panose="020B0604020202020204" pitchFamily="34" charset="0"/>
              </a:rPr>
              <a:t>Flagging and Barricading Application</a:t>
            </a:r>
            <a:endParaRPr lang="en-US" sz="2000" b="1" dirty="0">
              <a:latin typeface="Arial" panose="020B0604020202020204" pitchFamily="34" charset="0"/>
              <a:cs typeface="Arial" panose="020B0604020202020204" pitchFamily="34" charset="0"/>
            </a:endParaRP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Summarize the role of the attendant and spotter/safety watch</a:t>
            </a:r>
          </a:p>
          <a:p>
            <a:pPr marL="227013" indent="-227013">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Explain the process of installing, maintaining, and removing the control</a:t>
            </a: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ctr"/>
            <a:fld id="{4E106CF0-8FC4-44FB-A4AF-CFA1CEDD85BD}" type="slidenum">
              <a:rPr lang="en-US" smtClean="0">
                <a:ln w="0"/>
                <a:solidFill>
                  <a:srgbClr val="898989"/>
                </a:solidFill>
              </a:rPr>
              <a:pPr algn="ctr"/>
              <a:t>6</a:t>
            </a:fld>
            <a:endParaRPr lang="en-US" dirty="0">
              <a:ln w="0"/>
              <a:solidFill>
                <a:srgbClr val="898989"/>
              </a:solidFill>
            </a:endParaRP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smtClean="0">
                <a:solidFill>
                  <a:srgbClr val="00B0F0"/>
                </a:solidFill>
                <a:latin typeface="Arial Black" panose="020B0A04020102020204" pitchFamily="34" charset="0"/>
              </a:rPr>
              <a:t>Learning Objectives</a:t>
            </a:r>
            <a:endParaRPr lang="en-US" sz="3000" dirty="0">
              <a:solidFill>
                <a:srgbClr val="00B0F0"/>
              </a:solidFill>
              <a:latin typeface="Arial Black" panose="020B0A040201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137792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8650" y="1393772"/>
            <a:ext cx="6236970" cy="2708434"/>
          </a:xfrm>
          <a:prstGeom prst="rect">
            <a:avLst/>
          </a:prstGeom>
          <a:noFill/>
        </p:spPr>
        <p:txBody>
          <a:bodyPr wrap="square" rtlCol="0">
            <a:spAutoFit/>
          </a:bodyPr>
          <a:lstStyle/>
          <a:p>
            <a:pPr marL="342900" indent="-342900">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Workplace examinations are conducted to identify hazards in the work area</a:t>
            </a:r>
          </a:p>
          <a:p>
            <a:pPr marL="342900" indent="-342900">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Flagging, tagging and barricades are all methods of controlling hazards </a:t>
            </a:r>
          </a:p>
          <a:p>
            <a:pPr marL="342900" indent="-342900">
              <a:spcBef>
                <a:spcPts val="600"/>
              </a:spcBef>
              <a:spcAft>
                <a:spcPts val="600"/>
              </a:spcAft>
              <a:buClr>
                <a:srgbClr val="00B0F0"/>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By restricting access to the hazard, incidents can be avoided</a:t>
            </a:r>
            <a:endParaRPr lang="en-US" sz="2000" dirty="0">
              <a:latin typeface="Arial" panose="020B0604020202020204" pitchFamily="34" charset="0"/>
              <a:cs typeface="Arial" panose="020B0604020202020204" pitchFamily="34" charset="0"/>
            </a:endParaRPr>
          </a:p>
          <a:p>
            <a:pPr>
              <a:spcBef>
                <a:spcPts val="600"/>
              </a:spcBef>
              <a:spcAft>
                <a:spcPts val="600"/>
              </a:spcAft>
              <a:buClr>
                <a:srgbClr val="00B0F0"/>
              </a:buClr>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ctr"/>
            <a:fld id="{4E106CF0-8FC4-44FB-A4AF-CFA1CEDD85BD}" type="slidenum">
              <a:rPr lang="en-US" smtClean="0">
                <a:ln w="0"/>
                <a:solidFill>
                  <a:srgbClr val="898989"/>
                </a:solidFill>
              </a:rPr>
              <a:pPr algn="ctr"/>
              <a:t>7</a:t>
            </a:fld>
            <a:endParaRPr lang="en-US" dirty="0">
              <a:ln w="0"/>
              <a:solidFill>
                <a:srgbClr val="898989"/>
              </a:solidFill>
            </a:endParaRPr>
          </a:p>
        </p:txBody>
      </p:sp>
      <p:sp>
        <p:nvSpPr>
          <p:cNvPr id="8" name="Title 1"/>
          <p:cNvSpPr txBox="1">
            <a:spLocks/>
          </p:cNvSpPr>
          <p:nvPr/>
        </p:nvSpPr>
        <p:spPr>
          <a:xfrm>
            <a:off x="628650" y="399600"/>
            <a:ext cx="87567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smtClean="0">
                <a:solidFill>
                  <a:srgbClr val="00B0F0"/>
                </a:solidFill>
                <a:latin typeface="Arial Black" panose="020B0A04020102020204" pitchFamily="34" charset="0"/>
              </a:rPr>
              <a:t>Course Introduction</a:t>
            </a:r>
            <a:endParaRPr lang="en-US" sz="3000" dirty="0">
              <a:solidFill>
                <a:srgbClr val="00B0F0"/>
              </a:solidFill>
              <a:latin typeface="Arial Black" panose="020B0A040201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439" y="690946"/>
            <a:ext cx="1506170" cy="411480"/>
          </a:xfrm>
          <a:prstGeom prst="rect">
            <a:avLst/>
          </a:prstGeom>
        </p:spPr>
      </p:pic>
      <p:sp>
        <p:nvSpPr>
          <p:cNvPr id="7"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1428169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p:sp>
      <p:sp>
        <p:nvSpPr>
          <p:cNvPr id="10" name="Text Placeholder 9"/>
          <p:cNvSpPr>
            <a:spLocks noGrp="1"/>
          </p:cNvSpPr>
          <p:nvPr>
            <p:ph type="body" sz="quarter" idx="15"/>
          </p:nvPr>
        </p:nvSpPr>
        <p:spPr>
          <a:xfrm rot="16200000">
            <a:off x="5437023" y="2568249"/>
            <a:ext cx="6081498" cy="1332457"/>
          </a:xfrm>
        </p:spPr>
        <p:txBody>
          <a:bodyPr>
            <a:normAutofit/>
          </a:bodyPr>
          <a:lstStyle/>
          <a:p>
            <a:pPr>
              <a:lnSpc>
                <a:spcPct val="100000"/>
              </a:lnSpc>
              <a:spcBef>
                <a:spcPts val="600"/>
              </a:spcBef>
              <a:spcAft>
                <a:spcPts val="600"/>
              </a:spcAft>
            </a:pPr>
            <a:r>
              <a:rPr lang="en-US" dirty="0" smtClean="0"/>
              <a:t>Module 1: Flagging and Tagging</a:t>
            </a:r>
            <a:endParaRPr lang="en-US" dirty="0"/>
          </a:p>
        </p:txBody>
      </p:sp>
      <p:sp>
        <p:nvSpPr>
          <p:cNvPr id="4" name="Footer Placeholder 3"/>
          <p:cNvSpPr>
            <a:spLocks noGrp="1"/>
          </p:cNvSpPr>
          <p:nvPr>
            <p:ph type="ftr" sz="quarter" idx="4294967295"/>
          </p:nvPr>
        </p:nvSpPr>
        <p:spPr>
          <a:xfrm>
            <a:off x="0" y="6181725"/>
            <a:ext cx="5486400" cy="365125"/>
          </a:xfrm>
        </p:spPr>
        <p:txBody>
          <a:bodyPr/>
          <a:lstStyle/>
          <a:p>
            <a:r>
              <a:rPr lang="en-US" smtClean="0"/>
              <a:t>COURSE TITLE – COURSE CODE</a:t>
            </a:r>
            <a:endParaRPr lang="en-US" dirty="0"/>
          </a:p>
        </p:txBody>
      </p:sp>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171" r="13171"/>
          <a:stretch>
            <a:fillRect/>
          </a:stretch>
        </p:blipFill>
        <p:spPr/>
      </p:pic>
    </p:spTree>
    <p:extLst>
      <p:ext uri="{BB962C8B-B14F-4D97-AF65-F5344CB8AC3E}">
        <p14:creationId xmlns:p14="http://schemas.microsoft.com/office/powerpoint/2010/main" val="237498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28649" y="1382870"/>
            <a:ext cx="6236971" cy="4686618"/>
          </a:xfrm>
        </p:spPr>
        <p:txBody>
          <a:bodyPr/>
          <a:lstStyle/>
          <a:p>
            <a:pPr marL="0" indent="0">
              <a:lnSpc>
                <a:spcPct val="100000"/>
              </a:lnSpc>
              <a:spcAft>
                <a:spcPts val="600"/>
              </a:spcAft>
              <a:buNone/>
            </a:pPr>
            <a:r>
              <a:rPr lang="en-US" sz="2000" dirty="0" smtClean="0"/>
              <a:t>Why are we using flags or tags?</a:t>
            </a:r>
          </a:p>
          <a:p>
            <a:pPr>
              <a:lnSpc>
                <a:spcPct val="100000"/>
              </a:lnSpc>
              <a:spcAft>
                <a:spcPts val="600"/>
              </a:spcAft>
            </a:pPr>
            <a:r>
              <a:rPr lang="en-US" sz="2000" dirty="0" smtClean="0">
                <a:latin typeface="Arial" panose="020B0604020202020204" pitchFamily="34" charset="0"/>
                <a:cs typeface="Arial" panose="020B0604020202020204" pitchFamily="34" charset="0"/>
              </a:rPr>
              <a:t>During a routine task, it is not uncommon for our attention to drift</a:t>
            </a:r>
          </a:p>
          <a:p>
            <a:pPr>
              <a:lnSpc>
                <a:spcPct val="100000"/>
              </a:lnSpc>
              <a:spcAft>
                <a:spcPts val="600"/>
              </a:spcAft>
            </a:pPr>
            <a:r>
              <a:rPr lang="en-US" sz="2000" dirty="0" smtClean="0"/>
              <a:t>The brain and eyes continue to scan the environment for triggers or signs perceived as threatening or dangerous</a:t>
            </a:r>
          </a:p>
          <a:p>
            <a:pPr>
              <a:lnSpc>
                <a:spcPct val="100000"/>
              </a:lnSpc>
              <a:spcAft>
                <a:spcPts val="600"/>
              </a:spcAft>
            </a:pPr>
            <a:r>
              <a:rPr lang="en-US" sz="2000" dirty="0" smtClean="0">
                <a:latin typeface="Arial" panose="020B0604020202020204" pitchFamily="34" charset="0"/>
                <a:cs typeface="Arial" panose="020B0604020202020204" pitchFamily="34" charset="0"/>
              </a:rPr>
              <a:t>Flags and tags act as the cue to draw the employee’s attention to the hazard</a:t>
            </a:r>
          </a:p>
          <a:p>
            <a:pPr lvl="2">
              <a:lnSpc>
                <a:spcPct val="100000"/>
              </a:lnSpc>
              <a:spcAft>
                <a:spcPts val="600"/>
              </a:spcAft>
              <a:buClr>
                <a:srgbClr val="00B0F0"/>
              </a:buClr>
            </a:pP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5"/>
          </p:nvPr>
        </p:nvSpPr>
        <p:spPr>
          <a:xfrm>
            <a:off x="628650" y="615473"/>
            <a:ext cx="6236970" cy="646588"/>
          </a:xfrm>
        </p:spPr>
        <p:txBody>
          <a:bodyPr/>
          <a:lstStyle/>
          <a:p>
            <a:r>
              <a:rPr lang="en-US" dirty="0" smtClean="0"/>
              <a:t>Introduction</a:t>
            </a:r>
            <a:endParaRPr lang="en-US" dirty="0"/>
          </a:p>
        </p:txBody>
      </p:sp>
      <p:sp>
        <p:nvSpPr>
          <p:cNvPr id="11" name="Slide Number Placeholder 1"/>
          <p:cNvSpPr>
            <a:spLocks noGrp="1"/>
          </p:cNvSpPr>
          <p:nvPr>
            <p:ph type="sldNum" sz="quarter" idx="12"/>
          </p:nvPr>
        </p:nvSpPr>
        <p:spPr>
          <a:xfrm>
            <a:off x="6865620" y="6157595"/>
            <a:ext cx="2278380" cy="365125"/>
          </a:xfrm>
        </p:spPr>
        <p:txBody>
          <a:bodyPr/>
          <a:lstStyle/>
          <a:p>
            <a:pPr algn="ctr"/>
            <a:fld id="{BBC9B9E3-26E6-4814-BF6D-33E2C971C415}" type="slidenum">
              <a:rPr lang="en-US" smtClean="0">
                <a:ln w="0"/>
                <a:solidFill>
                  <a:srgbClr val="898989"/>
                </a:solidFill>
              </a:rPr>
              <a:t>9</a:t>
            </a:fld>
            <a:endParaRPr lang="en-US" dirty="0">
              <a:ln w="0"/>
              <a:solidFill>
                <a:srgbClr val="898989"/>
              </a:solidFill>
            </a:endParaRPr>
          </a:p>
        </p:txBody>
      </p:sp>
      <p:sp>
        <p:nvSpPr>
          <p:cNvPr id="6" name="Footer Placeholder 3"/>
          <p:cNvSpPr>
            <a:spLocks noGrp="1"/>
          </p:cNvSpPr>
          <p:nvPr>
            <p:ph type="ftr" sz="quarter" idx="11"/>
          </p:nvPr>
        </p:nvSpPr>
        <p:spPr>
          <a:xfrm>
            <a:off x="628650" y="6190297"/>
            <a:ext cx="5486400" cy="365125"/>
          </a:xfrm>
        </p:spPr>
        <p:txBody>
          <a:bodyPr/>
          <a:lstStyle/>
          <a:p>
            <a:r>
              <a:rPr lang="en-US" dirty="0" smtClean="0"/>
              <a:t>FLAGGING AND BARRICADING – SFT FCX1020C</a:t>
            </a:r>
            <a:endParaRPr lang="en-US" dirty="0"/>
          </a:p>
        </p:txBody>
      </p:sp>
    </p:spTree>
    <p:extLst>
      <p:ext uri="{BB962C8B-B14F-4D97-AF65-F5344CB8AC3E}">
        <p14:creationId xmlns:p14="http://schemas.microsoft.com/office/powerpoint/2010/main" val="226206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607997-8241-496c-997e-277352d2442c" xsi:nil="true"/>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4.xml><?xml version="1.0" encoding="utf-8"?>
<?mso-contentType ?>
<SharedContentType xmlns="Microsoft.SharePoint.Taxonomy.ContentTypeSync" SourceId="b7e16863-b940-4291-96f8-ad8461baff96" ContentTypeId="0x01010046829DE55437B147B48D1766376E3D6B" PreviousValue="false"/>
</file>

<file path=customXml/itemProps1.xml><?xml version="1.0" encoding="utf-8"?>
<ds:datastoreItem xmlns:ds="http://schemas.openxmlformats.org/officeDocument/2006/customXml" ds:itemID="{8FA97365-48CF-4BD1-ACCA-6C62EDD72CD8}">
  <ds:schemaRefs>
    <ds:schemaRef ds:uri="http://schemas.microsoft.com/sharepoint/v3/contenttype/forms"/>
  </ds:schemaRefs>
</ds:datastoreItem>
</file>

<file path=customXml/itemProps2.xml><?xml version="1.0" encoding="utf-8"?>
<ds:datastoreItem xmlns:ds="http://schemas.openxmlformats.org/officeDocument/2006/customXml" ds:itemID="{BD138947-9ED2-4C22-BC50-8CDDE21407B0}"/>
</file>

<file path=customXml/itemProps3.xml><?xml version="1.0" encoding="utf-8"?>
<ds:datastoreItem xmlns:ds="http://schemas.openxmlformats.org/officeDocument/2006/customXml" ds:itemID="{569E6532-949A-430D-8BE5-C060D906AC61}">
  <ds:schemaRefs>
    <ds:schemaRef ds:uri="http://schemas.microsoft.com/office/2006/metadata/properties"/>
    <ds:schemaRef ds:uri="http://purl.org/dc/terms/"/>
    <ds:schemaRef ds:uri="http://purl.org/dc/elements/1.1/"/>
    <ds:schemaRef ds:uri="b5ba0a33-b247-4d4b-b9ae-c709af684fd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sharepoint/v3/fields"/>
    <ds:schemaRef ds:uri="5e392781-86c7-49c9-b488-0c559099668a"/>
    <ds:schemaRef ds:uri="http://www.w3.org/XML/1998/namespace"/>
  </ds:schemaRefs>
</ds:datastoreItem>
</file>

<file path=customXml/itemProps4.xml><?xml version="1.0" encoding="utf-8"?>
<ds:datastoreItem xmlns:ds="http://schemas.openxmlformats.org/officeDocument/2006/customXml" ds:itemID="{47E95B40-9800-484C-B880-08473FABD8C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13541</TotalTime>
  <Words>3424</Words>
  <Application>Microsoft Office PowerPoint</Application>
  <PresentationFormat>On-screen Show (4:3)</PresentationFormat>
  <Paragraphs>832</Paragraphs>
  <Slides>52</Slides>
  <Notes>51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52</vt:i4>
      </vt:variant>
    </vt:vector>
  </HeadingPairs>
  <TitlesOfParts>
    <vt:vector size="64" baseType="lpstr">
      <vt:lpstr>Arial</vt:lpstr>
      <vt:lpstr>Arial Black</vt:lpstr>
      <vt:lpstr>Calibri</vt:lpstr>
      <vt:lpstr>Calibri Light</vt:lpstr>
      <vt:lpstr>Courier New</vt:lpstr>
      <vt:lpstr>Symbol</vt:lpstr>
      <vt:lpstr>Times New Roman</vt:lpstr>
      <vt:lpstr>Wingdings</vt:lpstr>
      <vt:lpstr>Office Theme</vt:lpstr>
      <vt:lpstr>1_Custom Design</vt:lpstr>
      <vt:lpstr>Custom Design</vt:lpstr>
      <vt:lpstr>2_Custom Design</vt:lpstr>
      <vt:lpstr>SFT FCX1020C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Flagging and Barricading PPT</dc:title>
  <dc:creator>Johnson, Angela</dc:creator>
  <cp:lastModifiedBy>Anderson, Suzanne</cp:lastModifiedBy>
  <cp:revision>240</cp:revision>
  <dcterms:created xsi:type="dcterms:W3CDTF">2015-06-25T19:39:11Z</dcterms:created>
  <dcterms:modified xsi:type="dcterms:W3CDTF">2019-04-01T20:38:27Z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y fmtid="{D5CDD505-2E9C-101B-9397-08002B2CF9AE}" pid="3" name="FM Doc Type">
    <vt:lpwstr>73;#Project Management|56b5f44d-7083-46ac-b589-3c09ac11ecee</vt:lpwstr>
  </property>
  <property fmtid="{D5CDD505-2E9C-101B-9397-08002B2CF9AE}" pid="4" name="FM Retention Category">
    <vt:lpwstr>23;#Administration|5648ecb6-843d-42d8-8ec5-901cd2d614fb</vt:lpwstr>
  </property>
  <property fmtid="{D5CDD505-2E9C-101B-9397-08002B2CF9AE}" pid="5" name="FM Ent Taxonomy">
    <vt:lpwstr>72;#Project Management|e0c14ea4-d21c-4944-84da-db2874151277</vt:lpwstr>
  </property>
  <property fmtid="{D5CDD505-2E9C-101B-9397-08002B2CF9AE}" pid="6" name="Phase">
    <vt:lpwstr>1. Initiation</vt:lpwstr>
  </property>
  <property fmtid="{D5CDD505-2E9C-101B-9397-08002B2CF9AE}" pid="7" name="o79fb0eb13274969baa8945b2a62dcda">
    <vt:lpwstr>Administration|5648ecb6-843d-42d8-8ec5-901cd2d614fb</vt:lpwstr>
  </property>
  <property fmtid="{D5CDD505-2E9C-101B-9397-08002B2CF9AE}" pid="8" name="FM Ent TaxonomyTaxHTField0">
    <vt:lpwstr>Project Management|e0c14ea4-d21c-4944-84da-db2874151277</vt:lpwstr>
  </property>
  <property fmtid="{D5CDD505-2E9C-101B-9397-08002B2CF9AE}" pid="9" name="Document Choice">
    <vt:lpwstr>Training Document</vt:lpwstr>
  </property>
  <property fmtid="{D5CDD505-2E9C-101B-9397-08002B2CF9AE}" pid="10" name="FM DPT">
    <vt:lpwstr>Human Resources</vt:lpwstr>
  </property>
  <property fmtid="{D5CDD505-2E9C-101B-9397-08002B2CF9AE}" pid="11" name="FM LOC">
    <vt:lpwstr>Mine Training Institute</vt:lpwstr>
  </property>
  <property fmtid="{D5CDD505-2E9C-101B-9397-08002B2CF9AE}" pid="12" name="Status">
    <vt:lpwstr>Draft</vt:lpwstr>
  </property>
  <property fmtid="{D5CDD505-2E9C-101B-9397-08002B2CF9AE}" pid="13" name="FM Doc TypeTaxHTField0">
    <vt:lpwstr>Project Management|56b5f44d-7083-46ac-b589-3c09ac11ecee</vt:lpwstr>
  </property>
  <property fmtid="{D5CDD505-2E9C-101B-9397-08002B2CF9AE}" pid="14" name="Project Name">
    <vt:lpwstr>13</vt:lpwstr>
  </property>
  <property fmtid="{D5CDD505-2E9C-101B-9397-08002B2CF9AE}" pid="15" name="Order">
    <vt:r8>43600</vt:r8>
  </property>
  <property fmtid="{D5CDD505-2E9C-101B-9397-08002B2CF9AE}" pid="16" name="xd_ProgID">
    <vt:lpwstr/>
  </property>
  <property fmtid="{D5CDD505-2E9C-101B-9397-08002B2CF9AE}" pid="17" name="TemplateUrl">
    <vt:lpwstr/>
  </property>
  <property fmtid="{D5CDD505-2E9C-101B-9397-08002B2CF9AE}" pid="18" name="Folder">
    <vt:lpwstr>Final Docs V1</vt:lpwstr>
  </property>
  <property fmtid="{D5CDD505-2E9C-101B-9397-08002B2CF9AE}" pid="19" name="AuthorIds_UIVersion_3">
    <vt:lpwstr>48</vt:lpwstr>
  </property>
  <property fmtid="{D5CDD505-2E9C-101B-9397-08002B2CF9AE}" pid="20" name="AuthorIds_UIVersion_4">
    <vt:lpwstr>48</vt:lpwstr>
  </property>
  <property fmtid="{D5CDD505-2E9C-101B-9397-08002B2CF9AE}" pid="21" name="AuthorIds_UIVersion_6">
    <vt:lpwstr>32</vt:lpwstr>
  </property>
  <property fmtid="{D5CDD505-2E9C-101B-9397-08002B2CF9AE}" pid="22" name="Course Group">
    <vt:lpwstr>55;#Safety|7493f174-3823-44b5-a64f-6d7769779f59</vt:lpwstr>
  </property>
  <property fmtid="{D5CDD505-2E9C-101B-9397-08002B2CF9AE}" pid="23" name="Document Type">
    <vt:lpwstr>44;#Facilitator Presentation|301d71f6-f435-4af7-9fd0-d5282897076a</vt:lpwstr>
  </property>
  <property fmtid="{D5CDD505-2E9C-101B-9397-08002B2CF9AE}" pid="24" name="xd_Signature">
    <vt:bool>false</vt:bool>
  </property>
  <property fmtid="{D5CDD505-2E9C-101B-9397-08002B2CF9AE}" pid="25" name="Course Code">
    <vt:lpwstr>SFT FCX1020C</vt:lpwstr>
  </property>
  <property fmtid="{D5CDD505-2E9C-101B-9397-08002B2CF9AE}" pid="26" name="_SourceUrl">
    <vt:lpwstr/>
  </property>
  <property fmtid="{D5CDD505-2E9C-101B-9397-08002B2CF9AE}" pid="27" name="_SharedFileIndex">
    <vt:lpwstr/>
  </property>
  <property fmtid="{D5CDD505-2E9C-101B-9397-08002B2CF9AE}" pid="28" name="ComplianceAssetId">
    <vt:lpwstr/>
  </property>
  <property fmtid="{D5CDD505-2E9C-101B-9397-08002B2CF9AE}" pid="29" name="_ExtendedDescription">
    <vt:lpwstr/>
  </property>
  <property fmtid="{D5CDD505-2E9C-101B-9397-08002B2CF9AE}" pid="30" name="TriggerFlowInfo">
    <vt:lpwstr/>
  </property>
  <property fmtid="{D5CDD505-2E9C-101B-9397-08002B2CF9AE}" pid="31" name="isArchive">
    <vt:bool>false</vt:bool>
  </property>
  <property fmtid="{D5CDD505-2E9C-101B-9397-08002B2CF9AE}" pid="32" name="MediaServiceImageTags">
    <vt:lpwstr/>
  </property>
</Properties>
</file>