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slides/slide160.xml" ContentType="application/vnd.openxmlformats-officedocument.presentationml.slide+xml"/>
  <Override PartName="/ppt/slides/slide162.xml" ContentType="application/vnd.openxmlformats-officedocument.presentationml.slide+xml"/>
  <Override PartName="/ppt/diagrams/data1.xml" ContentType="application/vnd.openxmlformats-officedocument.drawingml.diagramData+xml"/>
  <Override PartName="/ppt/slides/slide161.xml" ContentType="application/vnd.openxmlformats-officedocument.presentationml.slide+xml"/>
  <Override PartName="/ppt/presentation.xml" ContentType="application/vnd.openxmlformats-officedocument.presentationml.presentation.main+xml"/>
  <Override PartName="/ppt/slides/slide159.xml" ContentType="application/vnd.openxmlformats-officedocument.presentationml.slide+xml"/>
  <Override PartName="/ppt/slides/slide134.xml" ContentType="application/vnd.openxmlformats-officedocument.presentationml.slide+xml"/>
  <Override PartName="/ppt/slides/slide133.xml" ContentType="application/vnd.openxmlformats-officedocument.presentationml.slide+xml"/>
  <Override PartName="/ppt/slides/slide132.xml" ContentType="application/vnd.openxmlformats-officedocument.presentationml.slide+xml"/>
  <Override PartName="/ppt/slides/slide131.xml" ContentType="application/vnd.openxmlformats-officedocument.presentationml.slide+xml"/>
  <Override PartName="/ppt/slides/slide130.xml" ContentType="application/vnd.openxmlformats-officedocument.presentationml.slide+xml"/>
  <Override PartName="/ppt/slides/slide129.xml" ContentType="application/vnd.openxmlformats-officedocument.presentationml.slide+xml"/>
  <Override PartName="/ppt/slides/slide128.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44.xml" ContentType="application/vnd.openxmlformats-officedocument.presentationml.slide+xml"/>
  <Override PartName="/ppt/slides/slide143.xml" ContentType="application/vnd.openxmlformats-officedocument.presentationml.slide+xml"/>
  <Override PartName="/ppt/slides/slide142.xml" ContentType="application/vnd.openxmlformats-officedocument.presentationml.slide+xml"/>
  <Override PartName="/ppt/slides/slide141.xml" ContentType="application/vnd.openxmlformats-officedocument.presentationml.slide+xml"/>
  <Override PartName="/ppt/slides/slide140.xml" ContentType="application/vnd.openxmlformats-officedocument.presentationml.slide+xml"/>
  <Override PartName="/ppt/slides/slide139.xml" ContentType="application/vnd.openxmlformats-officedocument.presentationml.slide+xml"/>
  <Override PartName="/ppt/slides/slide138.xml" ContentType="application/vnd.openxmlformats-officedocument.presentationml.slide+xml"/>
  <Override PartName="/ppt/slides/slide127.xml" ContentType="application/vnd.openxmlformats-officedocument.presentationml.slide+xml"/>
  <Override PartName="/ppt/slides/slide126.xml" ContentType="application/vnd.openxmlformats-officedocument.presentationml.slide+xml"/>
  <Override PartName="/ppt/slides/slide125.xml" ContentType="application/vnd.openxmlformats-officedocument.presentationml.slide+xml"/>
  <Override PartName="/ppt/slides/slide115.xml" ContentType="application/vnd.openxmlformats-officedocument.presentationml.slide+xml"/>
  <Override PartName="/ppt/slides/slide114.xml" ContentType="application/vnd.openxmlformats-officedocument.presentationml.slide+xml"/>
  <Override PartName="/ppt/slides/slide113.xml" ContentType="application/vnd.openxmlformats-officedocument.presentationml.slide+xml"/>
  <Override PartName="/ppt/slides/slide112.xml" ContentType="application/vnd.openxmlformats-officedocument.presentationml.slide+xml"/>
  <Override PartName="/ppt/slides/slide111.xml" ContentType="application/vnd.openxmlformats-officedocument.presentationml.slide+xml"/>
  <Override PartName="/ppt/slides/slide110.xml" ContentType="application/vnd.openxmlformats-officedocument.presentationml.slide+xml"/>
  <Override PartName="/ppt/slides/slide109.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24.xml" ContentType="application/vnd.openxmlformats-officedocument.presentationml.slide+xml"/>
  <Override PartName="/ppt/slides/slide123.xml" ContentType="application/vnd.openxmlformats-officedocument.presentationml.slide+xml"/>
  <Override PartName="/ppt/slides/slide122.xml" ContentType="application/vnd.openxmlformats-officedocument.presentationml.slide+xml"/>
  <Override PartName="/ppt/slides/slide121.xml" ContentType="application/vnd.openxmlformats-officedocument.presentationml.slide+xml"/>
  <Override PartName="/ppt/slides/slide120.xml" ContentType="application/vnd.openxmlformats-officedocument.presentationml.slide+xml"/>
  <Override PartName="/ppt/slides/slide119.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9.xml" ContentType="application/vnd.openxmlformats-officedocument.presentationml.slide+xml"/>
  <Override PartName="/ppt/slides/slide153.xml" ContentType="application/vnd.openxmlformats-officedocument.presentationml.slide+xml"/>
  <Override PartName="/ppt/slides/slide152.xml" ContentType="application/vnd.openxmlformats-officedocument.presentationml.slide+xml"/>
  <Override PartName="/ppt/slides/slide151.xml" ContentType="application/vnd.openxmlformats-officedocument.presentationml.slide+xml"/>
  <Override PartName="/ppt/slides/slide150.xml" ContentType="application/vnd.openxmlformats-officedocument.presentationml.slide+xml"/>
  <Override PartName="/ppt/slides/slide149.xml" ContentType="application/vnd.openxmlformats-officedocument.presentationml.slide+xml"/>
  <Override PartName="/ppt/slides/slide148.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15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155.xml" ContentType="application/vnd.openxmlformats-officedocument.presentationml.slide+xml"/>
  <Override PartName="/ppt/slides/slide108.xml" ContentType="application/vnd.openxmlformats-officedocument.presentationml.slide+xml"/>
  <Override PartName="/ppt/slides/slide107.xml" ContentType="application/vnd.openxmlformats-officedocument.presentationml.slide+xml"/>
  <Override PartName="/ppt/slides/slide106.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105.xml" ContentType="application/vnd.openxmlformats-officedocument.presentationml.slide+xml"/>
  <Override PartName="/ppt/slides/slide104.xml" ContentType="application/vnd.openxmlformats-officedocument.presentationml.slide+xml"/>
  <Override PartName="/ppt/slides/slide103.xml" ContentType="application/vnd.openxmlformats-officedocument.presentationml.slide+xml"/>
  <Override PartName="/ppt/slides/slide102.xml" ContentType="application/vnd.openxmlformats-officedocument.presentationml.slide+xml"/>
  <Override PartName="/ppt/slides/slide101.xml" ContentType="application/vnd.openxmlformats-officedocument.presentationml.slide+xml"/>
  <Override PartName="/ppt/slides/slide100.xml" ContentType="application/vnd.openxmlformats-officedocument.presentationml.slide+xml"/>
  <Override PartName="/ppt/slides/slide9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1.xml" ContentType="application/vnd.openxmlformats-officedocument.presentationml.slide+xml"/>
  <Override PartName="/ppt/slides/slide30.xml" ContentType="application/vnd.openxmlformats-officedocument.presentationml.slide+xml"/>
  <Override PartName="/ppt/slides/slide158.xml" ContentType="application/vnd.openxmlformats-officedocument.presentationml.slide+xml"/>
  <Override PartName="/ppt/slides/slide157.xml" ContentType="application/vnd.openxmlformats-officedocument.presentationml.slide+xml"/>
  <Override PartName="/ppt/slides/slide156.xml" ContentType="application/vnd.openxmlformats-officedocument.presentationml.slide+xml"/>
  <Override PartName="/ppt/notesSlides/notesSlide138.xml" ContentType="application/vnd.openxmlformats-officedocument.presentationml.notesSlide+xml"/>
  <Override PartName="/ppt/slideMasters/slideMaster1.xml" ContentType="application/vnd.openxmlformats-officedocument.presentationml.slideMaster+xml"/>
  <Override PartName="/ppt/notesSlides/notesSlide137.xml" ContentType="application/vnd.openxmlformats-officedocument.presentationml.notesSlide+xml"/>
  <Override PartName="/ppt/slideMasters/slideMaster2.xml" ContentType="application/vnd.openxmlformats-officedocument.presentationml.slideMaster+xml"/>
  <Override PartName="/ppt/notesSlides/notesSlide136.xml" ContentType="application/vnd.openxmlformats-officedocument.presentationml.notesSlide+xml"/>
  <Override PartName="/ppt/notesSlides/notesSlide140.xml" ContentType="application/vnd.openxmlformats-officedocument.presentationml.notesSlide+xml"/>
  <Override PartName="/ppt/slideMasters/slideMaster3.xml" ContentType="application/vnd.openxmlformats-officedocument.presentationml.slideMaster+xml"/>
  <Override PartName="/ppt/notesSlides/notesSlide141.xml" ContentType="application/vnd.openxmlformats-officedocument.presentationml.notesSlide+xml"/>
  <Override PartName="/ppt/notesSlides/notesSlide139.xml" ContentType="application/vnd.openxmlformats-officedocument.presentationml.notesSlide+xml"/>
  <Override PartName="/ppt/slideMasters/slideMaster4.xml" ContentType="application/vnd.openxmlformats-officedocument.presentationml.slideMaster+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42.xml" ContentType="application/vnd.openxmlformats-officedocument.presentationml.notesSlide+xml"/>
  <Override PartName="/ppt/notesSlides/notesSlide131.xml" ContentType="application/vnd.openxmlformats-officedocument.presentationml.notesSlide+xml"/>
  <Override PartName="/ppt/notesSlides/notesSlide150.xml" ContentType="application/vnd.openxmlformats-officedocument.presentationml.notesSlide+xml"/>
  <Override PartName="/ppt/notesSlides/notesSlide33.xml" ContentType="application/vnd.openxmlformats-officedocument.presentationml.notesSlide+xml"/>
  <Override PartName="/ppt/notesSlides/notesSlide149.xml" ContentType="application/vnd.openxmlformats-officedocument.presentationml.notesSlide+xml"/>
  <Override PartName="/ppt/notesSlides/notesSlide32.xml" ContentType="application/vnd.openxmlformats-officedocument.presentationml.notesSlide+xml"/>
  <Override PartName="/ppt/notesSlides/notesSlide151.xml" ContentType="application/vnd.openxmlformats-officedocument.presentationml.notesSlide+xml"/>
  <Override PartName="/ppt/notesSlides/notesSlide153.xml" ContentType="application/vnd.openxmlformats-officedocument.presentationml.notesSlide+xml"/>
  <Override PartName="/ppt/notesSlides/notesSlide31.xml" ContentType="application/vnd.openxmlformats-officedocument.presentationml.notesSlide+xml"/>
  <Override PartName="/ppt/notesSlides/notesSlide152.xml" ContentType="application/vnd.openxmlformats-officedocument.presentationml.notesSlide+xml"/>
  <Override PartName="/ppt/notesSlides/notesSlide34.xml" ContentType="application/vnd.openxmlformats-officedocument.presentationml.notesSlide+xml"/>
  <Override PartName="/ppt/notesSlides/notesSlide148.xml" ContentType="application/vnd.openxmlformats-officedocument.presentationml.notesSlide+xml"/>
  <Override PartName="/ppt/notesSlides/notesSlide147.xml" ContentType="application/vnd.openxmlformats-officedocument.presentationml.notesSlide+xml"/>
  <Override PartName="/ppt/notesSlides/notesSlide36.xml" ContentType="application/vnd.openxmlformats-officedocument.presentationml.notesSlide+xml"/>
  <Override PartName="/ppt/notesSlides/notesSlide144.xml" ContentType="application/vnd.openxmlformats-officedocument.presentationml.notesSlide+xml"/>
  <Override PartName="/ppt/notesSlides/notesSlide143.xml" ContentType="application/vnd.openxmlformats-officedocument.presentationml.notesSlide+xml"/>
  <Override PartName="/ppt/notesSlides/notesSlide145.xml" ContentType="application/vnd.openxmlformats-officedocument.presentationml.notesSlide+xml"/>
  <Override PartName="/ppt/notesSlides/notesSlide35.xml" ContentType="application/vnd.openxmlformats-officedocument.presentationml.notesSlide+xml"/>
  <Override PartName="/ppt/notesSlides/notesSlide146.xml" ContentType="application/vnd.openxmlformats-officedocument.presentationml.notesSlide+xml"/>
  <Override PartName="/ppt/notesSlides/notesSlide130.xml" ContentType="application/vnd.openxmlformats-officedocument.presentationml.notesSlide+xml"/>
  <Override PartName="/ppt/notesSlides/notesSlide115.xml" ContentType="application/vnd.openxmlformats-officedocument.presentationml.notesSlide+xml"/>
  <Override PartName="/ppt/notesSlides/notesSlide114.xml" ContentType="application/vnd.openxmlformats-officedocument.presentationml.notesSlide+xml"/>
  <Override PartName="/ppt/notesSlides/notesSlide113.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2.xml" ContentType="application/vnd.openxmlformats-officedocument.presentationml.notesSlide+xml"/>
  <Override PartName="/ppt/notesSlides/notesSlide111.xml" ContentType="application/vnd.openxmlformats-officedocument.presentationml.notesSlide+xml"/>
  <Override PartName="/ppt/notesSlides/notesSlide107.xml" ContentType="application/vnd.openxmlformats-officedocument.presentationml.notesSlide+xml"/>
  <Override PartName="/ppt/notesSlides/notesSlide106.xml" ContentType="application/vnd.openxmlformats-officedocument.presentationml.notesSlide+xml"/>
  <Override PartName="/ppt/notesSlides/notesSlide105.xml" ContentType="application/vnd.openxmlformats-officedocument.presentationml.notesSlide+xml"/>
  <Override PartName="/ppt/notesSlides/notesSlide104.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9.xml" ContentType="application/vnd.openxmlformats-officedocument.presentationml.notesSlide+xml"/>
  <Override PartName="/ppt/notesSlides/notesSlide127.xml" ContentType="application/vnd.openxmlformats-officedocument.presentationml.notesSlide+xml"/>
  <Override PartName="/ppt/notesSlides/notesSlide126.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54.xml" ContentType="application/vnd.openxmlformats-officedocument.presentationml.notesSlide+xml"/>
  <Override PartName="/ppt/notesSlides/notesSlide125.xml" ContentType="application/vnd.openxmlformats-officedocument.presentationml.notesSlide+xml"/>
  <Override PartName="/ppt/notesSlides/notesSlide121.xml" ContentType="application/vnd.openxmlformats-officedocument.presentationml.notesSlide+xml"/>
  <Override PartName="/ppt/notesSlides/notesSlide120.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55.xml" ContentType="application/vnd.openxmlformats-officedocument.presentationml.notesSlide+xml"/>
  <Override PartName="/ppt/notesSlides/notesSlide10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16.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9.xml" ContentType="application/vnd.openxmlformats-officedocument.presentationml.notesSlide+xml"/>
  <Override PartName="/ppt/notesSlides/notesSlide158.xml" ContentType="application/vnd.openxmlformats-officedocument.presentationml.notesSlide+xml"/>
  <Override PartName="/ppt/notesSlides/notesSlide157.xml" ContentType="application/vnd.openxmlformats-officedocument.presentationml.notesSlide+xml"/>
  <Override PartName="/ppt/notesSlides/notesSlide156.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30.xml" ContentType="application/vnd.openxmlformats-officedocument.presentationml.notesSlide+xml"/>
  <Override PartName="/ppt/notesSlides/notesSlide162.xml" ContentType="application/vnd.openxmlformats-officedocument.presentationml.notesSlide+xml"/>
  <Override PartName="/ppt/notesSlides/notesSlide26.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22.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37.xml" ContentType="application/vnd.openxmlformats-officedocument.presentationml.notesSlide+xml"/>
  <Override PartName="/ppt/notesSlides/notesSlide62.xml" ContentType="application/vnd.openxmlformats-officedocument.presentationml.notesSlide+xml"/>
  <Override PartName="/ppt/notesSlides/notesSlide102.xml" ContentType="application/vnd.openxmlformats-officedocument.presentationml.notesSlide+xml"/>
  <Override PartName="/ppt/notesSlides/notesSlide64.xml" ContentType="application/vnd.openxmlformats-officedocument.presentationml.notesSlide+xml"/>
  <Override PartName="/ppt/notesSlides/notesSlide61.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5.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0.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7.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1.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63.xml" ContentType="application/vnd.openxmlformats-officedocument.presentationml.notesSlide+xml"/>
  <Override PartName="/ppt/notesSlides/notesSlide98.xml" ContentType="application/vnd.openxmlformats-officedocument.presentationml.notesSlide+xml"/>
  <Override PartName="/ppt/notesSlides/notesSlide84.xml" ContentType="application/vnd.openxmlformats-officedocument.presentationml.notesSlide+xml"/>
  <Override PartName="/ppt/notesSlides/notesSlide83.xml" ContentType="application/vnd.openxmlformats-officedocument.presentationml.notesSlide+xml"/>
  <Override PartName="/ppt/notesSlides/notesSlide82.xml" ContentType="application/vnd.openxmlformats-officedocument.presentationml.notesSlide+xml"/>
  <Override PartName="/ppt/notesSlides/notesSlide87.xml" ContentType="application/vnd.openxmlformats-officedocument.presentationml.notesSlide+xml"/>
  <Override PartName="/ppt/notesSlides/notesSlide96.xml" ContentType="application/vnd.openxmlformats-officedocument.presentationml.notesSlide+xml"/>
  <Override PartName="/ppt/notesSlides/notesSlide88.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97.xml" ContentType="application/vnd.openxmlformats-officedocument.presentationml.notesSlide+xml"/>
  <Override PartName="/ppt/notesSlides/notesSlide90.xml" ContentType="application/vnd.openxmlformats-officedocument.presentationml.notesSlide+xml"/>
  <Override PartName="/ppt/notesSlides/notesSlide94.xml" ContentType="application/vnd.openxmlformats-officedocument.presentationml.notesSlide+xml"/>
  <Override PartName="/ppt/notesSlides/notesSlide99.xml" ContentType="application/vnd.openxmlformats-officedocument.presentationml.notesSlide+xml"/>
  <Override PartName="/ppt/notesSlides/notesSlide92.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89.xml" ContentType="application/vnd.openxmlformats-officedocument.presentationml.notesSlide+xml"/>
  <Override PartName="/ppt/notesSlides/notesSlide76.xml" ContentType="application/vnd.openxmlformats-officedocument.presentationml.notesSlide+xml"/>
  <Override PartName="/ppt/notesSlides/notesSlide101.xml" ContentType="application/vnd.openxmlformats-officedocument.presentationml.notesSlide+xml"/>
  <Override PartName="/ppt/notesSlides/notesSlide81.xml" ContentType="application/vnd.openxmlformats-officedocument.presentationml.notesSlide+xml"/>
  <Override PartName="/ppt/notesSlides/notesSlide100.xml" ContentType="application/vnd.openxmlformats-officedocument.presentationml.notesSlide+xml"/>
  <Override PartName="/ppt/notesSlides/notesSlide93.xml" ContentType="application/vnd.openxmlformats-officedocument.presentationml.notesSlide+xml"/>
  <Override PartName="/ppt/notesSlides/notesSlide91.xml" ContentType="application/vnd.openxmlformats-officedocument.presentationml.notesSlide+xml"/>
  <Override PartName="/ppt/notesSlides/notesSlide78.xml" ContentType="application/vnd.openxmlformats-officedocument.presentationml.notesSlide+xml"/>
  <Override PartName="/ppt/notesSlides/notesSlide80.xml" ContentType="application/vnd.openxmlformats-officedocument.presentationml.notesSlide+xml"/>
  <Override PartName="/ppt/notesSlides/notesSlide79.xml" ContentType="application/vnd.openxmlformats-officedocument.presentationml.notesSlide+xml"/>
  <Override PartName="/ppt/theme/theme5.xml" ContentType="application/vnd.openxmlformats-officedocument.theme+xml"/>
  <Override PartName="/ppt/theme/theme6.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drawing1.xml" ContentType="application/vnd.ms-office.drawingml.diagramDrawing+xml"/>
  <Override PartName="/ppt/diagrams/colors1.xml" ContentType="application/vnd.openxmlformats-officedocument.drawingml.diagramColors+xml"/>
  <Override PartName="/ppt/theme/theme4.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 id="2147483672" r:id="rId6"/>
    <p:sldMasterId id="2147483727" r:id="rId7"/>
  </p:sldMasterIdLst>
  <p:notesMasterIdLst>
    <p:notesMasterId r:id="rId170"/>
  </p:notesMasterIdLst>
  <p:handoutMasterIdLst>
    <p:handoutMasterId r:id="rId171"/>
  </p:handoutMasterIdLst>
  <p:sldIdLst>
    <p:sldId id="256" r:id="rId8"/>
    <p:sldId id="363" r:id="rId9"/>
    <p:sldId id="364" r:id="rId10"/>
    <p:sldId id="367" r:id="rId11"/>
    <p:sldId id="467" r:id="rId12"/>
    <p:sldId id="368" r:id="rId13"/>
    <p:sldId id="369" r:id="rId14"/>
    <p:sldId id="370" r:id="rId15"/>
    <p:sldId id="388" r:id="rId16"/>
    <p:sldId id="577" r:id="rId17"/>
    <p:sldId id="578" r:id="rId18"/>
    <p:sldId id="579" r:id="rId19"/>
    <p:sldId id="580" r:id="rId20"/>
    <p:sldId id="581" r:id="rId21"/>
    <p:sldId id="582" r:id="rId22"/>
    <p:sldId id="315" r:id="rId23"/>
    <p:sldId id="394" r:id="rId24"/>
    <p:sldId id="469" r:id="rId25"/>
    <p:sldId id="470" r:id="rId26"/>
    <p:sldId id="563" r:id="rId27"/>
    <p:sldId id="471" r:id="rId28"/>
    <p:sldId id="562" r:id="rId29"/>
    <p:sldId id="472" r:id="rId30"/>
    <p:sldId id="473" r:id="rId31"/>
    <p:sldId id="474" r:id="rId32"/>
    <p:sldId id="475" r:id="rId33"/>
    <p:sldId id="395" r:id="rId34"/>
    <p:sldId id="476" r:id="rId35"/>
    <p:sldId id="477" r:id="rId36"/>
    <p:sldId id="478" r:id="rId37"/>
    <p:sldId id="479" r:id="rId38"/>
    <p:sldId id="480" r:id="rId39"/>
    <p:sldId id="461" r:id="rId40"/>
    <p:sldId id="481" r:id="rId41"/>
    <p:sldId id="398" r:id="rId42"/>
    <p:sldId id="399" r:id="rId43"/>
    <p:sldId id="400" r:id="rId44"/>
    <p:sldId id="401" r:id="rId45"/>
    <p:sldId id="402" r:id="rId46"/>
    <p:sldId id="403" r:id="rId47"/>
    <p:sldId id="404" r:id="rId48"/>
    <p:sldId id="406" r:id="rId49"/>
    <p:sldId id="407" r:id="rId50"/>
    <p:sldId id="482" r:id="rId51"/>
    <p:sldId id="484" r:id="rId52"/>
    <p:sldId id="408" r:id="rId53"/>
    <p:sldId id="483" r:id="rId54"/>
    <p:sldId id="485" r:id="rId55"/>
    <p:sldId id="576" r:id="rId56"/>
    <p:sldId id="487" r:id="rId57"/>
    <p:sldId id="490" r:id="rId58"/>
    <p:sldId id="491" r:id="rId59"/>
    <p:sldId id="492" r:id="rId60"/>
    <p:sldId id="493" r:id="rId61"/>
    <p:sldId id="564" r:id="rId62"/>
    <p:sldId id="494" r:id="rId63"/>
    <p:sldId id="495" r:id="rId64"/>
    <p:sldId id="496" r:id="rId65"/>
    <p:sldId id="498" r:id="rId66"/>
    <p:sldId id="497" r:id="rId67"/>
    <p:sldId id="499" r:id="rId68"/>
    <p:sldId id="500" r:id="rId69"/>
    <p:sldId id="501" r:id="rId70"/>
    <p:sldId id="502" r:id="rId71"/>
    <p:sldId id="503" r:id="rId72"/>
    <p:sldId id="507" r:id="rId73"/>
    <p:sldId id="504" r:id="rId74"/>
    <p:sldId id="506" r:id="rId75"/>
    <p:sldId id="508" r:id="rId76"/>
    <p:sldId id="513" r:id="rId77"/>
    <p:sldId id="509" r:id="rId78"/>
    <p:sldId id="583" r:id="rId79"/>
    <p:sldId id="510" r:id="rId80"/>
    <p:sldId id="511" r:id="rId81"/>
    <p:sldId id="565" r:id="rId82"/>
    <p:sldId id="462" r:id="rId83"/>
    <p:sldId id="411" r:id="rId84"/>
    <p:sldId id="412" r:id="rId85"/>
    <p:sldId id="413" r:id="rId86"/>
    <p:sldId id="414" r:id="rId87"/>
    <p:sldId id="415" r:id="rId88"/>
    <p:sldId id="416" r:id="rId89"/>
    <p:sldId id="417" r:id="rId90"/>
    <p:sldId id="419" r:id="rId91"/>
    <p:sldId id="420" r:id="rId92"/>
    <p:sldId id="514" r:id="rId93"/>
    <p:sldId id="517" r:id="rId94"/>
    <p:sldId id="421" r:id="rId95"/>
    <p:sldId id="586" r:id="rId96"/>
    <p:sldId id="571" r:id="rId97"/>
    <p:sldId id="535" r:id="rId98"/>
    <p:sldId id="536" r:id="rId99"/>
    <p:sldId id="537" r:id="rId100"/>
    <p:sldId id="539" r:id="rId101"/>
    <p:sldId id="540" r:id="rId102"/>
    <p:sldId id="545" r:id="rId103"/>
    <p:sldId id="546" r:id="rId104"/>
    <p:sldId id="547" r:id="rId105"/>
    <p:sldId id="548" r:id="rId106"/>
    <p:sldId id="549" r:id="rId107"/>
    <p:sldId id="550" r:id="rId108"/>
    <p:sldId id="584" r:id="rId109"/>
    <p:sldId id="463" r:id="rId110"/>
    <p:sldId id="531" r:id="rId111"/>
    <p:sldId id="572" r:id="rId112"/>
    <p:sldId id="573" r:id="rId113"/>
    <p:sldId id="574" r:id="rId114"/>
    <p:sldId id="424" r:id="rId115"/>
    <p:sldId id="425" r:id="rId116"/>
    <p:sldId id="426" r:id="rId117"/>
    <p:sldId id="427" r:id="rId118"/>
    <p:sldId id="428" r:id="rId119"/>
    <p:sldId id="429" r:id="rId120"/>
    <p:sldId id="430" r:id="rId121"/>
    <p:sldId id="431" r:id="rId122"/>
    <p:sldId id="585" r:id="rId123"/>
    <p:sldId id="433" r:id="rId124"/>
    <p:sldId id="434" r:id="rId125"/>
    <p:sldId id="532" r:id="rId126"/>
    <p:sldId id="552" r:id="rId127"/>
    <p:sldId id="486" r:id="rId128"/>
    <p:sldId id="566" r:id="rId129"/>
    <p:sldId id="567" r:id="rId130"/>
    <p:sldId id="533" r:id="rId131"/>
    <p:sldId id="568" r:id="rId132"/>
    <p:sldId id="534" r:id="rId133"/>
    <p:sldId id="569" r:id="rId134"/>
    <p:sldId id="553" r:id="rId135"/>
    <p:sldId id="575" r:id="rId136"/>
    <p:sldId id="554" r:id="rId137"/>
    <p:sldId id="555" r:id="rId138"/>
    <p:sldId id="556" r:id="rId139"/>
    <p:sldId id="557" r:id="rId140"/>
    <p:sldId id="558" r:id="rId141"/>
    <p:sldId id="464" r:id="rId142"/>
    <p:sldId id="559" r:id="rId143"/>
    <p:sldId id="437" r:id="rId144"/>
    <p:sldId id="438" r:id="rId145"/>
    <p:sldId id="439" r:id="rId146"/>
    <p:sldId id="440" r:id="rId147"/>
    <p:sldId id="441" r:id="rId148"/>
    <p:sldId id="442" r:id="rId149"/>
    <p:sldId id="443" r:id="rId150"/>
    <p:sldId id="445" r:id="rId151"/>
    <p:sldId id="446" r:id="rId152"/>
    <p:sldId id="560" r:id="rId153"/>
    <p:sldId id="561" r:id="rId154"/>
    <p:sldId id="447" r:id="rId155"/>
    <p:sldId id="465" r:id="rId156"/>
    <p:sldId id="450" r:id="rId157"/>
    <p:sldId id="451" r:id="rId158"/>
    <p:sldId id="452" r:id="rId159"/>
    <p:sldId id="453" r:id="rId160"/>
    <p:sldId id="454" r:id="rId161"/>
    <p:sldId id="455" r:id="rId162"/>
    <p:sldId id="456" r:id="rId163"/>
    <p:sldId id="332" r:id="rId164"/>
    <p:sldId id="457" r:id="rId165"/>
    <p:sldId id="458" r:id="rId166"/>
    <p:sldId id="459" r:id="rId167"/>
    <p:sldId id="466" r:id="rId168"/>
    <p:sldId id="460" r:id="rId1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F3FF"/>
    <a:srgbClr val="0099CC"/>
    <a:srgbClr val="BFBFBF"/>
    <a:srgbClr val="E6E6E6"/>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61832" autoAdjust="0"/>
  </p:normalViewPr>
  <p:slideViewPr>
    <p:cSldViewPr snapToGrid="0" showGuides="1">
      <p:cViewPr varScale="1">
        <p:scale>
          <a:sx n="97" d="100"/>
          <a:sy n="97" d="100"/>
        </p:scale>
        <p:origin x="96" y="106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388"/>
    </p:cViewPr>
  </p:sorterViewPr>
  <p:notesViewPr>
    <p:cSldViewPr snapToGrid="0" showGuides="1">
      <p:cViewPr>
        <p:scale>
          <a:sx n="140" d="100"/>
          <a:sy n="140" d="100"/>
        </p:scale>
        <p:origin x="2616" y="-114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notesMaster" Target="notesMasters/notesMaster1.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2.xml"/><Relationship Id="rId95" Type="http://schemas.openxmlformats.org/officeDocument/2006/relationships/slide" Target="slides/slide88.xml"/><Relationship Id="rId160" Type="http://schemas.openxmlformats.org/officeDocument/2006/relationships/slide" Target="slides/slide153.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handoutMaster" Target="handoutMasters/handoutMaster1.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slide" Target="slides/slide149.xml"/><Relationship Id="rId172" Type="http://schemas.openxmlformats.org/officeDocument/2006/relationships/presProps" Target="presProp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slide" Target="slides/slide160.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theme" Target="theme/theme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tableStyles" Target="tableStyles.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94F6DB-B1F3-4170-8FA2-70FA83F03994}" type="doc">
      <dgm:prSet loTypeId="urn:microsoft.com/office/officeart/2005/8/layout/process1" loCatId="process" qsTypeId="urn:microsoft.com/office/officeart/2005/8/quickstyle/simple1" qsCatId="simple" csTypeId="urn:microsoft.com/office/officeart/2005/8/colors/accent1_2" csCatId="accent1" phldr="1"/>
      <dgm:spPr/>
    </dgm:pt>
    <dgm:pt modelId="{A41C2F1A-1AA0-4DB9-8720-F92D687AB8F8}">
      <dgm:prSet phldrT="[Text]" custT="1"/>
      <dgm:spPr>
        <a:solidFill>
          <a:srgbClr val="0099CC"/>
        </a:solidFill>
      </dgm:spPr>
      <dgm:t>
        <a:bodyPr/>
        <a:lstStyle/>
        <a:p>
          <a:r>
            <a:rPr lang="en-US" sz="2400" dirty="0">
              <a:latin typeface="Arial" panose="020B0604020202020204" pitchFamily="34" charset="0"/>
              <a:cs typeface="Arial" panose="020B0604020202020204" pitchFamily="34" charset="0"/>
            </a:rPr>
            <a:t>Corporate</a:t>
          </a:r>
        </a:p>
        <a:p>
          <a:r>
            <a:rPr lang="en-US" sz="2400" dirty="0">
              <a:latin typeface="Arial" panose="020B0604020202020204" pitchFamily="34" charset="0"/>
              <a:cs typeface="Arial" panose="020B0604020202020204" pitchFamily="34" charset="0"/>
            </a:rPr>
            <a:t>Control of Hazardous Energy</a:t>
          </a:r>
          <a:r>
            <a:rPr lang="en-US" sz="2400" b="1" dirty="0">
              <a:latin typeface="Arial" panose="020B0604020202020204" pitchFamily="34" charset="0"/>
              <a:cs typeface="Arial" panose="020B0604020202020204" pitchFamily="34" charset="0"/>
            </a:rPr>
            <a:t> Policy</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(FCX-HS04)</a:t>
          </a:r>
        </a:p>
      </dgm:t>
    </dgm:pt>
    <dgm:pt modelId="{0BC361ED-9BE4-47CE-B079-3AB307ACABBE}" type="parTrans" cxnId="{1C498C6E-8916-46E6-8C9F-81E635F62D7C}">
      <dgm:prSet/>
      <dgm:spPr/>
      <dgm:t>
        <a:bodyPr/>
        <a:lstStyle/>
        <a:p>
          <a:endParaRPr lang="en-US"/>
        </a:p>
      </dgm:t>
    </dgm:pt>
    <dgm:pt modelId="{688600BB-0B1E-4F6D-B3E0-25E41BABFD31}" type="sibTrans" cxnId="{1C498C6E-8916-46E6-8C9F-81E635F62D7C}">
      <dgm:prSet/>
      <dgm:spPr>
        <a:solidFill>
          <a:schemeClr val="tx1"/>
        </a:solidFill>
      </dgm:spPr>
      <dgm:t>
        <a:bodyPr/>
        <a:lstStyle/>
        <a:p>
          <a:endParaRPr lang="en-US" dirty="0"/>
        </a:p>
      </dgm:t>
    </dgm:pt>
    <dgm:pt modelId="{A437ABB8-C607-4685-84BE-5320C055CC82}">
      <dgm:prSet phldrT="[Text]" custT="1"/>
      <dgm:spPr>
        <a:solidFill>
          <a:srgbClr val="0099CC"/>
        </a:solidFill>
      </dgm:spPr>
      <dgm:t>
        <a:bodyPr/>
        <a:lstStyle/>
        <a:p>
          <a:r>
            <a:rPr lang="en-US" sz="2400" dirty="0">
              <a:latin typeface="Arial" panose="020B0604020202020204" pitchFamily="34" charset="0"/>
              <a:cs typeface="Arial" panose="020B0604020202020204" pitchFamily="34" charset="0"/>
            </a:rPr>
            <a:t>Site Hazardous Energy Control </a:t>
          </a:r>
          <a:r>
            <a:rPr lang="en-US" sz="2400" b="1" dirty="0">
              <a:latin typeface="Arial" panose="020B0604020202020204" pitchFamily="34" charset="0"/>
              <a:cs typeface="Arial" panose="020B0604020202020204" pitchFamily="34" charset="0"/>
            </a:rPr>
            <a:t>Program</a:t>
          </a:r>
          <a:endParaRPr lang="en-US" sz="2400" dirty="0">
            <a:latin typeface="Arial" panose="020B0604020202020204" pitchFamily="34" charset="0"/>
            <a:cs typeface="Arial" panose="020B0604020202020204" pitchFamily="34" charset="0"/>
          </a:endParaRPr>
        </a:p>
      </dgm:t>
    </dgm:pt>
    <dgm:pt modelId="{C3FCB636-376C-40E9-9EB6-A6FBED8A3BDB}" type="parTrans" cxnId="{66E3CA71-70D3-40A6-86AD-79EB41D51B4C}">
      <dgm:prSet/>
      <dgm:spPr/>
      <dgm:t>
        <a:bodyPr/>
        <a:lstStyle/>
        <a:p>
          <a:endParaRPr lang="en-US"/>
        </a:p>
      </dgm:t>
    </dgm:pt>
    <dgm:pt modelId="{1433FA83-81C7-4883-9E87-2E62DFF42F8E}" type="sibTrans" cxnId="{66E3CA71-70D3-40A6-86AD-79EB41D51B4C}">
      <dgm:prSet/>
      <dgm:spPr>
        <a:solidFill>
          <a:schemeClr val="tx1"/>
        </a:solidFill>
      </dgm:spPr>
      <dgm:t>
        <a:bodyPr/>
        <a:lstStyle/>
        <a:p>
          <a:endParaRPr lang="en-US" dirty="0"/>
        </a:p>
      </dgm:t>
    </dgm:pt>
    <dgm:pt modelId="{2094B1F6-131E-42CF-B078-C976FD652242}">
      <dgm:prSet phldrT="[Text]" custT="1"/>
      <dgm:spPr>
        <a:solidFill>
          <a:srgbClr val="0099CC"/>
        </a:solidFill>
      </dgm:spPr>
      <dgm:t>
        <a:bodyPr/>
        <a:lstStyle/>
        <a:p>
          <a:r>
            <a:rPr lang="en-US" sz="2400" dirty="0">
              <a:latin typeface="Arial" panose="020B0604020202020204" pitchFamily="34" charset="0"/>
              <a:cs typeface="Arial" panose="020B0604020202020204" pitchFamily="34" charset="0"/>
            </a:rPr>
            <a:t>Equipment- or </a:t>
          </a: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Scenario-</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Specific </a:t>
          </a:r>
          <a:r>
            <a:rPr lang="en-US" sz="2400" b="1" dirty="0">
              <a:latin typeface="Arial" panose="020B0604020202020204" pitchFamily="34" charset="0"/>
              <a:cs typeface="Arial" panose="020B0604020202020204" pitchFamily="34" charset="0"/>
            </a:rPr>
            <a:t>Procedures</a:t>
          </a:r>
          <a:endParaRPr lang="en-US" sz="2400" dirty="0">
            <a:latin typeface="Arial" panose="020B0604020202020204" pitchFamily="34" charset="0"/>
            <a:cs typeface="Arial" panose="020B0604020202020204" pitchFamily="34" charset="0"/>
          </a:endParaRPr>
        </a:p>
      </dgm:t>
    </dgm:pt>
    <dgm:pt modelId="{F06C733A-9F13-4F49-AF04-FB396CD36A76}" type="parTrans" cxnId="{9378857D-0F27-4C49-9B67-DACE4763A14E}">
      <dgm:prSet/>
      <dgm:spPr/>
      <dgm:t>
        <a:bodyPr/>
        <a:lstStyle/>
        <a:p>
          <a:endParaRPr lang="en-US"/>
        </a:p>
      </dgm:t>
    </dgm:pt>
    <dgm:pt modelId="{D67CB410-30B1-4200-B75A-FB3EC1FB1C23}" type="sibTrans" cxnId="{9378857D-0F27-4C49-9B67-DACE4763A14E}">
      <dgm:prSet/>
      <dgm:spPr/>
      <dgm:t>
        <a:bodyPr/>
        <a:lstStyle/>
        <a:p>
          <a:endParaRPr lang="en-US"/>
        </a:p>
      </dgm:t>
    </dgm:pt>
    <dgm:pt modelId="{882196C9-C845-445C-B066-B74DBEDE399C}" type="pres">
      <dgm:prSet presAssocID="{EE94F6DB-B1F3-4170-8FA2-70FA83F03994}" presName="Name0" presStyleCnt="0">
        <dgm:presLayoutVars>
          <dgm:dir/>
          <dgm:resizeHandles val="exact"/>
        </dgm:presLayoutVars>
      </dgm:prSet>
      <dgm:spPr/>
    </dgm:pt>
    <dgm:pt modelId="{6E1207D2-BB5C-4D3C-A646-9F783C23E9AB}" type="pres">
      <dgm:prSet presAssocID="{A41C2F1A-1AA0-4DB9-8720-F92D687AB8F8}" presName="node" presStyleLbl="node1" presStyleIdx="0" presStyleCnt="3" custScaleX="109453" custScaleY="102821">
        <dgm:presLayoutVars>
          <dgm:bulletEnabled val="1"/>
        </dgm:presLayoutVars>
      </dgm:prSet>
      <dgm:spPr/>
      <dgm:t>
        <a:bodyPr/>
        <a:lstStyle/>
        <a:p>
          <a:endParaRPr lang="en-US"/>
        </a:p>
      </dgm:t>
    </dgm:pt>
    <dgm:pt modelId="{E2DB1C33-84A8-46BB-90DA-A652A01FCFE7}" type="pres">
      <dgm:prSet presAssocID="{688600BB-0B1E-4F6D-B3E0-25E41BABFD31}" presName="sibTrans" presStyleLbl="sibTrans2D1" presStyleIdx="0" presStyleCnt="2"/>
      <dgm:spPr/>
      <dgm:t>
        <a:bodyPr/>
        <a:lstStyle/>
        <a:p>
          <a:endParaRPr lang="en-US"/>
        </a:p>
      </dgm:t>
    </dgm:pt>
    <dgm:pt modelId="{57B85C11-20A8-4A3F-912D-E50FE2CF8362}" type="pres">
      <dgm:prSet presAssocID="{688600BB-0B1E-4F6D-B3E0-25E41BABFD31}" presName="connectorText" presStyleLbl="sibTrans2D1" presStyleIdx="0" presStyleCnt="2"/>
      <dgm:spPr/>
      <dgm:t>
        <a:bodyPr/>
        <a:lstStyle/>
        <a:p>
          <a:endParaRPr lang="en-US"/>
        </a:p>
      </dgm:t>
    </dgm:pt>
    <dgm:pt modelId="{79A9AF43-35D5-41A7-B267-0E2F3533781C}" type="pres">
      <dgm:prSet presAssocID="{A437ABB8-C607-4685-84BE-5320C055CC82}" presName="node" presStyleLbl="node1" presStyleIdx="1" presStyleCnt="3" custScaleX="103912" custScaleY="103015">
        <dgm:presLayoutVars>
          <dgm:bulletEnabled val="1"/>
        </dgm:presLayoutVars>
      </dgm:prSet>
      <dgm:spPr/>
      <dgm:t>
        <a:bodyPr/>
        <a:lstStyle/>
        <a:p>
          <a:endParaRPr lang="en-US"/>
        </a:p>
      </dgm:t>
    </dgm:pt>
    <dgm:pt modelId="{37DC1079-05C7-4ACE-A402-DCA7FD61DC4E}" type="pres">
      <dgm:prSet presAssocID="{1433FA83-81C7-4883-9E87-2E62DFF42F8E}" presName="sibTrans" presStyleLbl="sibTrans2D1" presStyleIdx="1" presStyleCnt="2"/>
      <dgm:spPr/>
      <dgm:t>
        <a:bodyPr/>
        <a:lstStyle/>
        <a:p>
          <a:endParaRPr lang="en-US"/>
        </a:p>
      </dgm:t>
    </dgm:pt>
    <dgm:pt modelId="{B3FFCD9E-72A3-411C-A8C1-A7FF24990B46}" type="pres">
      <dgm:prSet presAssocID="{1433FA83-81C7-4883-9E87-2E62DFF42F8E}" presName="connectorText" presStyleLbl="sibTrans2D1" presStyleIdx="1" presStyleCnt="2"/>
      <dgm:spPr/>
      <dgm:t>
        <a:bodyPr/>
        <a:lstStyle/>
        <a:p>
          <a:endParaRPr lang="en-US"/>
        </a:p>
      </dgm:t>
    </dgm:pt>
    <dgm:pt modelId="{FE68E0B7-BFF6-4D59-965C-4052EE73E875}" type="pres">
      <dgm:prSet presAssocID="{2094B1F6-131E-42CF-B078-C976FD652242}" presName="node" presStyleLbl="node1" presStyleIdx="2" presStyleCnt="3" custScaleX="103796" custScaleY="103015" custLinFactNeighborX="9754" custLinFactNeighborY="24">
        <dgm:presLayoutVars>
          <dgm:bulletEnabled val="1"/>
        </dgm:presLayoutVars>
      </dgm:prSet>
      <dgm:spPr/>
      <dgm:t>
        <a:bodyPr/>
        <a:lstStyle/>
        <a:p>
          <a:endParaRPr lang="en-US"/>
        </a:p>
      </dgm:t>
    </dgm:pt>
  </dgm:ptLst>
  <dgm:cxnLst>
    <dgm:cxn modelId="{BB554CEA-FE51-485D-8F34-3A7E7EFA21F9}" type="presOf" srcId="{688600BB-0B1E-4F6D-B3E0-25E41BABFD31}" destId="{57B85C11-20A8-4A3F-912D-E50FE2CF8362}" srcOrd="1" destOrd="0" presId="urn:microsoft.com/office/officeart/2005/8/layout/process1"/>
    <dgm:cxn modelId="{924985CE-D9C1-4106-9B17-2DD8934C060A}" type="presOf" srcId="{A41C2F1A-1AA0-4DB9-8720-F92D687AB8F8}" destId="{6E1207D2-BB5C-4D3C-A646-9F783C23E9AB}" srcOrd="0" destOrd="0" presId="urn:microsoft.com/office/officeart/2005/8/layout/process1"/>
    <dgm:cxn modelId="{114CA65B-E290-4DA6-8EE8-828F184CFC81}" type="presOf" srcId="{1433FA83-81C7-4883-9E87-2E62DFF42F8E}" destId="{37DC1079-05C7-4ACE-A402-DCA7FD61DC4E}" srcOrd="0" destOrd="0" presId="urn:microsoft.com/office/officeart/2005/8/layout/process1"/>
    <dgm:cxn modelId="{66E3CA71-70D3-40A6-86AD-79EB41D51B4C}" srcId="{EE94F6DB-B1F3-4170-8FA2-70FA83F03994}" destId="{A437ABB8-C607-4685-84BE-5320C055CC82}" srcOrd="1" destOrd="0" parTransId="{C3FCB636-376C-40E9-9EB6-A6FBED8A3BDB}" sibTransId="{1433FA83-81C7-4883-9E87-2E62DFF42F8E}"/>
    <dgm:cxn modelId="{1373A906-B45B-4834-9790-C19F7884E33F}" type="presOf" srcId="{2094B1F6-131E-42CF-B078-C976FD652242}" destId="{FE68E0B7-BFF6-4D59-965C-4052EE73E875}" srcOrd="0" destOrd="0" presId="urn:microsoft.com/office/officeart/2005/8/layout/process1"/>
    <dgm:cxn modelId="{9378857D-0F27-4C49-9B67-DACE4763A14E}" srcId="{EE94F6DB-B1F3-4170-8FA2-70FA83F03994}" destId="{2094B1F6-131E-42CF-B078-C976FD652242}" srcOrd="2" destOrd="0" parTransId="{F06C733A-9F13-4F49-AF04-FB396CD36A76}" sibTransId="{D67CB410-30B1-4200-B75A-FB3EC1FB1C23}"/>
    <dgm:cxn modelId="{1C498C6E-8916-46E6-8C9F-81E635F62D7C}" srcId="{EE94F6DB-B1F3-4170-8FA2-70FA83F03994}" destId="{A41C2F1A-1AA0-4DB9-8720-F92D687AB8F8}" srcOrd="0" destOrd="0" parTransId="{0BC361ED-9BE4-47CE-B079-3AB307ACABBE}" sibTransId="{688600BB-0B1E-4F6D-B3E0-25E41BABFD31}"/>
    <dgm:cxn modelId="{4DA3E8F3-8744-4B67-8F8A-2BE36D4E8B8C}" type="presOf" srcId="{1433FA83-81C7-4883-9E87-2E62DFF42F8E}" destId="{B3FFCD9E-72A3-411C-A8C1-A7FF24990B46}" srcOrd="1" destOrd="0" presId="urn:microsoft.com/office/officeart/2005/8/layout/process1"/>
    <dgm:cxn modelId="{BA399E92-B147-47F6-97A7-0D46C58318ED}" type="presOf" srcId="{EE94F6DB-B1F3-4170-8FA2-70FA83F03994}" destId="{882196C9-C845-445C-B066-B74DBEDE399C}" srcOrd="0" destOrd="0" presId="urn:microsoft.com/office/officeart/2005/8/layout/process1"/>
    <dgm:cxn modelId="{6F702A80-F52D-4FBA-8609-5DB7F0E35CC9}" type="presOf" srcId="{688600BB-0B1E-4F6D-B3E0-25E41BABFD31}" destId="{E2DB1C33-84A8-46BB-90DA-A652A01FCFE7}" srcOrd="0" destOrd="0" presId="urn:microsoft.com/office/officeart/2005/8/layout/process1"/>
    <dgm:cxn modelId="{61B0118E-1912-42DC-BE66-F31B21040C3F}" type="presOf" srcId="{A437ABB8-C607-4685-84BE-5320C055CC82}" destId="{79A9AF43-35D5-41A7-B267-0E2F3533781C}" srcOrd="0" destOrd="0" presId="urn:microsoft.com/office/officeart/2005/8/layout/process1"/>
    <dgm:cxn modelId="{FD83706F-12C7-4468-A961-BD3C1F9ECE8C}" type="presParOf" srcId="{882196C9-C845-445C-B066-B74DBEDE399C}" destId="{6E1207D2-BB5C-4D3C-A646-9F783C23E9AB}" srcOrd="0" destOrd="0" presId="urn:microsoft.com/office/officeart/2005/8/layout/process1"/>
    <dgm:cxn modelId="{B6236A99-F8CE-4730-8642-720C93E26CE3}" type="presParOf" srcId="{882196C9-C845-445C-B066-B74DBEDE399C}" destId="{E2DB1C33-84A8-46BB-90DA-A652A01FCFE7}" srcOrd="1" destOrd="0" presId="urn:microsoft.com/office/officeart/2005/8/layout/process1"/>
    <dgm:cxn modelId="{3F24A808-9D60-42EB-96FD-9388927F2ED2}" type="presParOf" srcId="{E2DB1C33-84A8-46BB-90DA-A652A01FCFE7}" destId="{57B85C11-20A8-4A3F-912D-E50FE2CF8362}" srcOrd="0" destOrd="0" presId="urn:microsoft.com/office/officeart/2005/8/layout/process1"/>
    <dgm:cxn modelId="{7F209339-DB3C-4DFA-BD65-DDA5ED4E1FAF}" type="presParOf" srcId="{882196C9-C845-445C-B066-B74DBEDE399C}" destId="{79A9AF43-35D5-41A7-B267-0E2F3533781C}" srcOrd="2" destOrd="0" presId="urn:microsoft.com/office/officeart/2005/8/layout/process1"/>
    <dgm:cxn modelId="{BBC9B193-CDCE-427E-9CA5-A2F4EE69A9B9}" type="presParOf" srcId="{882196C9-C845-445C-B066-B74DBEDE399C}" destId="{37DC1079-05C7-4ACE-A402-DCA7FD61DC4E}" srcOrd="3" destOrd="0" presId="urn:microsoft.com/office/officeart/2005/8/layout/process1"/>
    <dgm:cxn modelId="{91A976DA-DD7D-4C8B-BAFD-4034A0B7E063}" type="presParOf" srcId="{37DC1079-05C7-4ACE-A402-DCA7FD61DC4E}" destId="{B3FFCD9E-72A3-411C-A8C1-A7FF24990B46}" srcOrd="0" destOrd="0" presId="urn:microsoft.com/office/officeart/2005/8/layout/process1"/>
    <dgm:cxn modelId="{A8AE35B1-4AAC-49A2-9C60-FF479BE7A7F5}" type="presParOf" srcId="{882196C9-C845-445C-B066-B74DBEDE399C}" destId="{FE68E0B7-BFF6-4D59-965C-4052EE73E875}"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207D2-BB5C-4D3C-A646-9F783C23E9AB}">
      <dsp:nvSpPr>
        <dsp:cNvPr id="0" name=""/>
        <dsp:cNvSpPr/>
      </dsp:nvSpPr>
      <dsp:spPr>
        <a:xfrm>
          <a:off x="5096" y="142019"/>
          <a:ext cx="2192210" cy="2509869"/>
        </a:xfrm>
        <a:prstGeom prst="roundRect">
          <a:avLst>
            <a:gd name="adj" fmla="val 10000"/>
          </a:avLst>
        </a:prstGeom>
        <a:solidFill>
          <a:srgbClr val="0099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ial" panose="020B0604020202020204" pitchFamily="34" charset="0"/>
              <a:cs typeface="Arial" panose="020B0604020202020204" pitchFamily="34" charset="0"/>
            </a:rPr>
            <a:t>Corporate</a:t>
          </a:r>
        </a:p>
        <a:p>
          <a:pPr lvl="0" algn="ctr" defTabSz="1066800">
            <a:lnSpc>
              <a:spcPct val="90000"/>
            </a:lnSpc>
            <a:spcBef>
              <a:spcPct val="0"/>
            </a:spcBef>
            <a:spcAft>
              <a:spcPct val="35000"/>
            </a:spcAft>
          </a:pPr>
          <a:r>
            <a:rPr lang="en-US" sz="2400" kern="1200" dirty="0">
              <a:latin typeface="Arial" panose="020B0604020202020204" pitchFamily="34" charset="0"/>
              <a:cs typeface="Arial" panose="020B0604020202020204" pitchFamily="34" charset="0"/>
            </a:rPr>
            <a:t>Control of Hazardous Energy</a:t>
          </a:r>
          <a:r>
            <a:rPr lang="en-US" sz="2400" b="1" kern="1200" dirty="0">
              <a:latin typeface="Arial" panose="020B0604020202020204" pitchFamily="34" charset="0"/>
              <a:cs typeface="Arial" panose="020B0604020202020204" pitchFamily="34" charset="0"/>
            </a:rPr>
            <a:t> Policy</a:t>
          </a:r>
          <a:endParaRPr lang="en-US" sz="2400" kern="1200" dirty="0">
            <a:latin typeface="Arial" panose="020B0604020202020204" pitchFamily="34" charset="0"/>
            <a:cs typeface="Arial" panose="020B0604020202020204" pitchFamily="34" charset="0"/>
          </a:endParaRPr>
        </a:p>
        <a:p>
          <a:pPr lvl="0" algn="ctr" defTabSz="1066800">
            <a:lnSpc>
              <a:spcPct val="90000"/>
            </a:lnSpc>
            <a:spcBef>
              <a:spcPct val="0"/>
            </a:spcBef>
            <a:spcAft>
              <a:spcPct val="35000"/>
            </a:spcAft>
          </a:pPr>
          <a:r>
            <a:rPr lang="en-US" sz="2400" kern="1200" dirty="0">
              <a:latin typeface="Arial" panose="020B0604020202020204" pitchFamily="34" charset="0"/>
              <a:cs typeface="Arial" panose="020B0604020202020204" pitchFamily="34" charset="0"/>
            </a:rPr>
            <a:t>(FCX-HS04)</a:t>
          </a:r>
        </a:p>
      </dsp:txBody>
      <dsp:txXfrm>
        <a:off x="69304" y="206227"/>
        <a:ext cx="2063794" cy="2381453"/>
      </dsp:txXfrm>
    </dsp:sp>
    <dsp:sp modelId="{E2DB1C33-84A8-46BB-90DA-A652A01FCFE7}">
      <dsp:nvSpPr>
        <dsp:cNvPr id="0" name=""/>
        <dsp:cNvSpPr/>
      </dsp:nvSpPr>
      <dsp:spPr>
        <a:xfrm>
          <a:off x="2397595" y="1148597"/>
          <a:ext cx="424610" cy="49671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a:off x="2397595" y="1247940"/>
        <a:ext cx="297227" cy="298027"/>
      </dsp:txXfrm>
    </dsp:sp>
    <dsp:sp modelId="{79A9AF43-35D5-41A7-B267-0E2F3533781C}">
      <dsp:nvSpPr>
        <dsp:cNvPr id="0" name=""/>
        <dsp:cNvSpPr/>
      </dsp:nvSpPr>
      <dsp:spPr>
        <a:xfrm>
          <a:off x="2998458" y="139651"/>
          <a:ext cx="2081231" cy="2514604"/>
        </a:xfrm>
        <a:prstGeom prst="roundRect">
          <a:avLst>
            <a:gd name="adj" fmla="val 10000"/>
          </a:avLst>
        </a:prstGeom>
        <a:solidFill>
          <a:srgbClr val="0099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ial" panose="020B0604020202020204" pitchFamily="34" charset="0"/>
              <a:cs typeface="Arial" panose="020B0604020202020204" pitchFamily="34" charset="0"/>
            </a:rPr>
            <a:t>Site Hazardous Energy Control </a:t>
          </a:r>
          <a:r>
            <a:rPr lang="en-US" sz="2400" b="1" kern="1200" dirty="0">
              <a:latin typeface="Arial" panose="020B0604020202020204" pitchFamily="34" charset="0"/>
              <a:cs typeface="Arial" panose="020B0604020202020204" pitchFamily="34" charset="0"/>
            </a:rPr>
            <a:t>Program</a:t>
          </a:r>
          <a:endParaRPr lang="en-US" sz="2400" kern="1200" dirty="0">
            <a:latin typeface="Arial" panose="020B0604020202020204" pitchFamily="34" charset="0"/>
            <a:cs typeface="Arial" panose="020B0604020202020204" pitchFamily="34" charset="0"/>
          </a:endParaRPr>
        </a:p>
      </dsp:txBody>
      <dsp:txXfrm>
        <a:off x="3059415" y="200608"/>
        <a:ext cx="1959317" cy="2392690"/>
      </dsp:txXfrm>
    </dsp:sp>
    <dsp:sp modelId="{37DC1079-05C7-4ACE-A402-DCA7FD61DC4E}">
      <dsp:nvSpPr>
        <dsp:cNvPr id="0" name=""/>
        <dsp:cNvSpPr/>
      </dsp:nvSpPr>
      <dsp:spPr>
        <a:xfrm rot="698">
          <a:off x="5281252" y="1148892"/>
          <a:ext cx="427311" cy="49671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a:off x="5281252" y="1248222"/>
        <a:ext cx="299118" cy="298027"/>
      </dsp:txXfrm>
    </dsp:sp>
    <dsp:sp modelId="{FE68E0B7-BFF6-4D59-965C-4052EE73E875}">
      <dsp:nvSpPr>
        <dsp:cNvPr id="0" name=""/>
        <dsp:cNvSpPr/>
      </dsp:nvSpPr>
      <dsp:spPr>
        <a:xfrm>
          <a:off x="5885937" y="140237"/>
          <a:ext cx="2078908" cy="2514604"/>
        </a:xfrm>
        <a:prstGeom prst="roundRect">
          <a:avLst>
            <a:gd name="adj" fmla="val 10000"/>
          </a:avLst>
        </a:prstGeom>
        <a:solidFill>
          <a:srgbClr val="0099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ial" panose="020B0604020202020204" pitchFamily="34" charset="0"/>
              <a:cs typeface="Arial" panose="020B0604020202020204" pitchFamily="34" charset="0"/>
            </a:rPr>
            <a:t>Equipment- or </a:t>
          </a:r>
          <a:endParaRPr lang="en-US" sz="2400" kern="1200" dirty="0" smtClean="0">
            <a:latin typeface="Arial" panose="020B0604020202020204" pitchFamily="34" charset="0"/>
            <a:cs typeface="Arial" panose="020B0604020202020204" pitchFamily="34" charset="0"/>
          </a:endParaRPr>
        </a:p>
        <a:p>
          <a:pPr lvl="0" algn="ctr" defTabSz="1066800">
            <a:lnSpc>
              <a:spcPct val="90000"/>
            </a:lnSpc>
            <a:spcBef>
              <a:spcPct val="0"/>
            </a:spcBef>
            <a:spcAft>
              <a:spcPct val="35000"/>
            </a:spcAft>
          </a:pPr>
          <a:r>
            <a:rPr lang="en-US" sz="2400" kern="1200" dirty="0" smtClean="0">
              <a:latin typeface="Arial" panose="020B0604020202020204" pitchFamily="34" charset="0"/>
              <a:cs typeface="Arial" panose="020B0604020202020204" pitchFamily="34" charset="0"/>
            </a:rPr>
            <a:t>Scenario-</a:t>
          </a:r>
          <a:endParaRPr lang="en-US" sz="2400" kern="1200" dirty="0">
            <a:latin typeface="Arial" panose="020B0604020202020204" pitchFamily="34" charset="0"/>
            <a:cs typeface="Arial" panose="020B0604020202020204" pitchFamily="34" charset="0"/>
          </a:endParaRPr>
        </a:p>
        <a:p>
          <a:pPr lvl="0" algn="ctr" defTabSz="1066800">
            <a:lnSpc>
              <a:spcPct val="90000"/>
            </a:lnSpc>
            <a:spcBef>
              <a:spcPct val="0"/>
            </a:spcBef>
            <a:spcAft>
              <a:spcPct val="35000"/>
            </a:spcAft>
          </a:pPr>
          <a:r>
            <a:rPr lang="en-US" sz="2400" kern="1200" dirty="0">
              <a:latin typeface="Arial" panose="020B0604020202020204" pitchFamily="34" charset="0"/>
              <a:cs typeface="Arial" panose="020B0604020202020204" pitchFamily="34" charset="0"/>
            </a:rPr>
            <a:t>Specific </a:t>
          </a:r>
          <a:r>
            <a:rPr lang="en-US" sz="2400" b="1" kern="1200" dirty="0">
              <a:latin typeface="Arial" panose="020B0604020202020204" pitchFamily="34" charset="0"/>
              <a:cs typeface="Arial" panose="020B0604020202020204" pitchFamily="34" charset="0"/>
            </a:rPr>
            <a:t>Procedures</a:t>
          </a:r>
          <a:endParaRPr lang="en-US" sz="2400" kern="1200" dirty="0">
            <a:latin typeface="Arial" panose="020B0604020202020204" pitchFamily="34" charset="0"/>
            <a:cs typeface="Arial" panose="020B0604020202020204" pitchFamily="34" charset="0"/>
          </a:endParaRPr>
        </a:p>
      </dsp:txBody>
      <dsp:txXfrm>
        <a:off x="5946826" y="201126"/>
        <a:ext cx="1957130" cy="239282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49.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51.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53.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54.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55.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6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63.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65.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66.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68.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68.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70.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70.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72.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73.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7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175.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75.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75.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175.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76.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177.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179.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179.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79.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8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81.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82.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82.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82.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83.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83.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84.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24.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2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29.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30.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3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40.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4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43.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44.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4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44.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47.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47.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47.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47.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47.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73CE4B-23B0-4E29-8829-38C241BDBAD2}" type="datetimeFigureOut">
              <a:rPr lang="en-US" smtClean="0"/>
              <a:t>9/10/2019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D5EE7-B2A2-4F9E-B300-42DCC6354330}" type="slidenum">
              <a:rPr lang="en-US" smtClean="0"/>
              <a:t>‹#›</a:t>
            </a:fld>
            <a:endParaRPr lang="en-US"/>
          </a:p>
        </p:txBody>
      </p:sp>
    </p:spTree>
    <p:extLst>
      <p:ext uri="{BB962C8B-B14F-4D97-AF65-F5344CB8AC3E}">
        <p14:creationId xmlns:p14="http://schemas.microsoft.com/office/powerpoint/2010/main" val="425167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A1CF9-6607-4E80-8122-C53CA39E5E3B}" type="datetimeFigureOut">
              <a:rPr lang="en-US" smtClean="0"/>
              <a:t>9/10/2019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8FCD5C-19B0-4F7A-B49D-975DBE93C182}" type="slidenum">
              <a:rPr lang="en-US" smtClean="0"/>
              <a:t>‹#›</a:t>
            </a:fld>
            <a:endParaRPr lang="en-US"/>
          </a:p>
        </p:txBody>
      </p:sp>
    </p:spTree>
    <p:extLst>
      <p:ext uri="{BB962C8B-B14F-4D97-AF65-F5344CB8AC3E}">
        <p14:creationId xmlns:p14="http://schemas.microsoft.com/office/powerpoint/2010/main" val="123690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kern="1200">
        <a:solidFill>
          <a:schemeClr val="tx1"/>
        </a:solidFill>
        <a:latin typeface="+mn-lt"/>
        <a:ea typeface="+mn-ea"/>
        <a:cs typeface="+mn-cs"/>
      </a:defRPr>
    </a:lvl1pPr>
    <a:lvl2pPr marL="45720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860425" indent="-171450" algn="l" defTabSz="914400" rtl="0" eaLnBrk="1" latinLnBrk="0" hangingPunct="1">
      <a:buFont typeface="Courier New" panose="02070309020205020404" pitchFamily="49" charset="0"/>
      <a:buChar char="o"/>
      <a:defRPr sz="1200" kern="1200">
        <a:solidFill>
          <a:schemeClr val="tx1"/>
        </a:solidFill>
        <a:latin typeface="+mn-lt"/>
        <a:ea typeface="+mn-ea"/>
        <a:cs typeface="+mn-cs"/>
      </a:defRPr>
    </a:lvl3pPr>
    <a:lvl4pPr marL="1371600" indent="-171450"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4pPr>
    <a:lvl5pPr marL="182880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cbsarcsafe.com/chicken-switch/"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SG N/A</a:t>
            </a: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Instruction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Welcome students to class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Facilitator introduces self by stating</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your position at FMI</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how long you have worked for FMI</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how long you have worked in mining</a:t>
            </a:r>
          </a:p>
          <a:p>
            <a:pPr marL="171450" lvl="0" indent="-171450">
              <a:buFont typeface="Arial" panose="020B0604020202020204" pitchFamily="34" charset="0"/>
              <a:buChar char="•"/>
            </a:pPr>
            <a:r>
              <a:rPr lang="en-US" b="0" dirty="0" smtClean="0"/>
              <a:t>Ask</a:t>
            </a:r>
            <a:r>
              <a:rPr lang="en-US" b="0" baseline="0" dirty="0" smtClean="0"/>
              <a:t> students what they want from the course</a:t>
            </a:r>
          </a:p>
          <a:p>
            <a:pPr marL="628650" lvl="1" indent="-171450">
              <a:buFont typeface="Arial" panose="020B0604020202020204" pitchFamily="34" charset="0"/>
              <a:buChar char="•"/>
            </a:pPr>
            <a:r>
              <a:rPr lang="en-US" b="1" baseline="0" dirty="0" smtClean="0"/>
              <a:t>Discuss what they want to gain from the course</a:t>
            </a:r>
          </a:p>
          <a:p>
            <a:pPr marL="628650" lvl="1" indent="-171450">
              <a:buFont typeface="Arial" panose="020B0604020202020204" pitchFamily="34" charset="0"/>
              <a:buChar char="•"/>
            </a:pPr>
            <a:r>
              <a:rPr lang="en-US" baseline="0" dirty="0" smtClean="0"/>
              <a:t>WIFM – “What’s in it for me?”</a:t>
            </a:r>
          </a:p>
          <a:p>
            <a:pPr marL="628650" lvl="1" indent="-171450">
              <a:buFont typeface="Arial" panose="020B0604020202020204" pitchFamily="34" charset="0"/>
              <a:buChar char="•"/>
            </a:pPr>
            <a:r>
              <a:rPr lang="en-US" baseline="0" dirty="0" smtClean="0"/>
              <a:t>This increase engagement by getting students vocalizing their opinions from the start of the course</a:t>
            </a:r>
          </a:p>
          <a:p>
            <a:pPr marL="628650" lvl="1" indent="-171450">
              <a:buFont typeface="Arial" panose="020B0604020202020204" pitchFamily="34" charset="0"/>
              <a:buChar char="•"/>
            </a:pPr>
            <a:r>
              <a:rPr lang="en-US" baseline="0" dirty="0" smtClean="0"/>
              <a:t>This increases motivation by showing students their ideas matter</a:t>
            </a:r>
          </a:p>
          <a:p>
            <a:pPr marL="628650" lvl="1" indent="-171450">
              <a:buFont typeface="Arial" panose="020B0604020202020204" pitchFamily="34" charset="0"/>
              <a:buChar char="•"/>
            </a:pPr>
            <a:r>
              <a:rPr lang="en-US" b="1" baseline="0" dirty="0" smtClean="0"/>
              <a:t>Option – Write down or remember what they want to learn; in a few slides, connect their responses to the learning objectives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a:t>
            </a:fld>
            <a:endParaRPr lang="en-US" dirty="0"/>
          </a:p>
        </p:txBody>
      </p:sp>
    </p:spTree>
    <p:extLst>
      <p:ext uri="{BB962C8B-B14F-4D97-AF65-F5344CB8AC3E}">
        <p14:creationId xmlns:p14="http://schemas.microsoft.com/office/powerpoint/2010/main" val="1748656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ix</a:t>
            </a:r>
          </a:p>
          <a:p>
            <a:endParaRPr lang="en-US" b="1" baseline="0" dirty="0" smtClean="0"/>
          </a:p>
          <a:p>
            <a:r>
              <a:rPr lang="en-US" b="1" baseline="0" dirty="0" smtClean="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The </a:t>
            </a:r>
            <a:r>
              <a:rPr lang="en-US" sz="1200" b="0" kern="1200" dirty="0" smtClean="0">
                <a:solidFill>
                  <a:schemeClr val="tx1"/>
                </a:solidFill>
                <a:effectLst/>
                <a:latin typeface="+mn-lt"/>
                <a:ea typeface="+mn-ea"/>
                <a:cs typeface="+mn-cs"/>
              </a:rPr>
              <a:t>Entanglement and Crushing Fatal Risk is defined as contact with machinery/moving parts (entanglement, crushing, pinching, penetrating and cutting forces)</a:t>
            </a:r>
          </a:p>
          <a:p>
            <a:pPr marL="171450" indent="-171450">
              <a:buFont typeface="Arial" panose="020B0604020202020204" pitchFamily="34" charset="0"/>
              <a:buChar char="•"/>
            </a:pPr>
            <a:r>
              <a:rPr lang="en-US" dirty="0" smtClean="0"/>
              <a:t>Discuss the </a:t>
            </a:r>
            <a:r>
              <a:rPr lang="en-US" baseline="0" dirty="0" smtClean="0"/>
              <a:t>Critical Controls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Blocking for Maintenance Work</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Energy Isolation/LOTOTO</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Guards, Barriers, and Barricades</a:t>
            </a: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10</a:t>
            </a:fld>
            <a:endParaRPr lang="en-US" dirty="0"/>
          </a:p>
        </p:txBody>
      </p:sp>
    </p:spTree>
    <p:extLst>
      <p:ext uri="{BB962C8B-B14F-4D97-AF65-F5344CB8AC3E}">
        <p14:creationId xmlns:p14="http://schemas.microsoft.com/office/powerpoint/2010/main" val="167406898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65</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Contractors and FCX employees working together on complex lockout jobs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Contractors must evaluate the full scope of work to ensure job planning adequately covers project specific procedures so that all parties are informed</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100</a:t>
            </a:fld>
            <a:endParaRPr lang="en-US"/>
          </a:p>
        </p:txBody>
      </p:sp>
    </p:spTree>
    <p:extLst>
      <p:ext uri="{BB962C8B-B14F-4D97-AF65-F5344CB8AC3E}">
        <p14:creationId xmlns:p14="http://schemas.microsoft.com/office/powerpoint/2010/main" val="13091311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66</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Responsibilities around equipment include the commissioning, testing, calibrating, and troubleshooting of equipment</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Complete an Energized Work Permit when possible exposure to hazardous energy exists and the equipment must remain energized to perform work.</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Complete a safety analysis or risk assessment even though hazardous energy control may not apply</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Understand the process for the start-up of the equipment and the potential for exposure to self and others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Develop a communication plan for these activities, evaluate new controls, and verify existing control</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Keep in mind the following points:</a:t>
            </a:r>
          </a:p>
          <a:p>
            <a:pPr marL="1031875" lvl="2" indent="-171450">
              <a:buFont typeface="Arial" panose="020B0604020202020204" pitchFamily="34" charset="0"/>
              <a:buChar char="•"/>
            </a:pPr>
            <a:r>
              <a:rPr lang="en-US" sz="1200" b="0" kern="1200" dirty="0" smtClean="0">
                <a:solidFill>
                  <a:schemeClr val="tx1"/>
                </a:solidFill>
                <a:effectLst/>
                <a:latin typeface="+mn-lt"/>
                <a:ea typeface="+mn-ea"/>
                <a:cs typeface="+mn-cs"/>
              </a:rPr>
              <a:t>When removing guards and barriers (or bypassing interlocks) for troubleshooting/testing and calibration, put in place other controls to prevent exposure</a:t>
            </a:r>
          </a:p>
          <a:p>
            <a:pPr marL="1031875" lvl="2" indent="-171450">
              <a:buFont typeface="Arial" panose="020B0604020202020204" pitchFamily="34" charset="0"/>
              <a:buChar char="•"/>
            </a:pPr>
            <a:r>
              <a:rPr lang="en-US" sz="1200" b="0" kern="1200" dirty="0" smtClean="0">
                <a:solidFill>
                  <a:schemeClr val="tx1"/>
                </a:solidFill>
                <a:effectLst/>
                <a:latin typeface="+mn-lt"/>
                <a:ea typeface="+mn-ea"/>
                <a:cs typeface="+mn-cs"/>
              </a:rPr>
              <a:t>When performing work on energized equipment, follow specific documented guidelines and procedures</a:t>
            </a:r>
          </a:p>
          <a:p>
            <a:pPr marL="1031875" lvl="2" indent="-171450">
              <a:buFont typeface="Arial" panose="020B0604020202020204" pitchFamily="34" charset="0"/>
              <a:buChar char="•"/>
            </a:pPr>
            <a:r>
              <a:rPr lang="en-US" sz="1200" b="0" kern="1200" dirty="0" smtClean="0">
                <a:solidFill>
                  <a:schemeClr val="tx1"/>
                </a:solidFill>
                <a:effectLst/>
                <a:latin typeface="+mn-lt"/>
                <a:ea typeface="+mn-ea"/>
                <a:cs typeface="+mn-cs"/>
              </a:rPr>
              <a:t>When installing other bypass devices and while performing work on energized equipment, follow specific documented guidelines and procedures for installation, use, and removal of bypass devices</a:t>
            </a:r>
          </a:p>
        </p:txBody>
      </p:sp>
      <p:sp>
        <p:nvSpPr>
          <p:cNvPr id="4" name="Slide Number Placeholder 3"/>
          <p:cNvSpPr>
            <a:spLocks noGrp="1"/>
          </p:cNvSpPr>
          <p:nvPr>
            <p:ph type="sldNum" sz="quarter" idx="10"/>
          </p:nvPr>
        </p:nvSpPr>
        <p:spPr/>
        <p:txBody>
          <a:bodyPr/>
          <a:lstStyle/>
          <a:p>
            <a:fld id="{3F8FCD5C-19B0-4F7A-B49D-975DBE93C182}" type="slidenum">
              <a:rPr lang="en-US" smtClean="0"/>
              <a:t>101</a:t>
            </a:fld>
            <a:endParaRPr lang="en-US"/>
          </a:p>
        </p:txBody>
      </p:sp>
    </p:spTree>
    <p:extLst>
      <p:ext uri="{BB962C8B-B14F-4D97-AF65-F5344CB8AC3E}">
        <p14:creationId xmlns:p14="http://schemas.microsoft.com/office/powerpoint/2010/main" val="231983905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66</a:t>
            </a:r>
          </a:p>
          <a:p>
            <a:endParaRPr lang="en-US" b="1" baseline="0" dirty="0" smtClean="0"/>
          </a:p>
          <a:p>
            <a:r>
              <a:rPr lang="en-US" b="1" baseline="0" dirty="0" smtClean="0"/>
              <a:t>Instruction</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Always conduct a pre-operational inspection before starting up the equipment</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Complete the following steps when testing or positioning machines or equipment:</a:t>
            </a:r>
          </a:p>
          <a:p>
            <a:pPr marL="685800" lvl="1" indent="-228600">
              <a:buFont typeface="+mj-lt"/>
              <a:buAutoNum type="arabicPeriod"/>
            </a:pPr>
            <a:r>
              <a:rPr lang="en-US" sz="1200" b="0" kern="1200" dirty="0" smtClean="0">
                <a:solidFill>
                  <a:schemeClr val="tx1"/>
                </a:solidFill>
                <a:effectLst/>
                <a:latin typeface="+mn-lt"/>
                <a:ea typeface="+mn-ea"/>
                <a:cs typeface="+mn-cs"/>
              </a:rPr>
              <a:t>Clear the area of unnecessary personnel, tools, and materials</a:t>
            </a:r>
          </a:p>
          <a:p>
            <a:pPr marL="685800" lvl="1" indent="-228600">
              <a:buFont typeface="+mj-lt"/>
              <a:buAutoNum type="arabicPeriod"/>
            </a:pPr>
            <a:r>
              <a:rPr lang="en-US" sz="1200" kern="1200" dirty="0" smtClean="0">
                <a:solidFill>
                  <a:schemeClr val="tx1"/>
                </a:solidFill>
                <a:effectLst/>
                <a:latin typeface="+mn-lt"/>
                <a:ea typeface="+mn-ea"/>
                <a:cs typeface="+mn-cs"/>
              </a:rPr>
              <a:t>Install flagging or barricading (refer to FCX-HS19)</a:t>
            </a:r>
            <a:endParaRPr lang="en-US" sz="1200" b="0" kern="1200" dirty="0" smtClean="0">
              <a:solidFill>
                <a:schemeClr val="tx1"/>
              </a:solidFill>
              <a:effectLst/>
              <a:latin typeface="+mn-lt"/>
              <a:ea typeface="+mn-ea"/>
              <a:cs typeface="+mn-cs"/>
            </a:endParaRPr>
          </a:p>
          <a:p>
            <a:pPr marL="685800" lvl="1" indent="-228600">
              <a:buFont typeface="+mj-lt"/>
              <a:buAutoNum type="arabicPeriod"/>
            </a:pPr>
            <a:r>
              <a:rPr lang="en-US" sz="1200" b="0" kern="1200" dirty="0" smtClean="0">
                <a:solidFill>
                  <a:schemeClr val="tx1"/>
                </a:solidFill>
                <a:effectLst/>
                <a:latin typeface="+mn-lt"/>
                <a:ea typeface="+mn-ea"/>
                <a:cs typeface="+mn-cs"/>
              </a:rPr>
              <a:t>Remove energy control devices as specified in procedures</a:t>
            </a:r>
          </a:p>
          <a:p>
            <a:pPr marL="685800" lvl="1" indent="-228600">
              <a:buFont typeface="+mj-lt"/>
              <a:buAutoNum type="arabicPeriod"/>
            </a:pPr>
            <a:r>
              <a:rPr lang="en-US" sz="1200" b="0" kern="1200" dirty="0" smtClean="0">
                <a:solidFill>
                  <a:schemeClr val="tx1"/>
                </a:solidFill>
                <a:effectLst/>
                <a:latin typeface="+mn-lt"/>
                <a:ea typeface="+mn-ea"/>
                <a:cs typeface="+mn-cs"/>
              </a:rPr>
              <a:t>Energize and proceed with testing or positioning</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De-energize, isolate from potential sources, and reapply energy control devices</a:t>
            </a:r>
            <a:r>
              <a:rPr lang="en-US" sz="1200" b="1"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before performing additional maintenance</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102</a:t>
            </a:fld>
            <a:endParaRPr lang="en-US"/>
          </a:p>
        </p:txBody>
      </p:sp>
    </p:spTree>
    <p:extLst>
      <p:ext uri="{BB962C8B-B14F-4D97-AF65-F5344CB8AC3E}">
        <p14:creationId xmlns:p14="http://schemas.microsoft.com/office/powerpoint/2010/main" val="36477803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N/A</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Time</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Approximately 5 minutes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Materials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4 role signs (see attachments on following pages);</a:t>
            </a:r>
            <a:r>
              <a:rPr lang="en-US" sz="1200" b="0" kern="1200" baseline="0" dirty="0" smtClean="0">
                <a:solidFill>
                  <a:schemeClr val="tx1"/>
                </a:solidFill>
                <a:effectLst/>
                <a:latin typeface="+mn-lt"/>
                <a:ea typeface="+mn-ea"/>
                <a:cs typeface="+mn-cs"/>
              </a:rPr>
              <a:t> pin</a:t>
            </a:r>
            <a:r>
              <a:rPr lang="en-US" sz="1200" b="0" kern="1200" dirty="0" smtClean="0">
                <a:solidFill>
                  <a:schemeClr val="tx1"/>
                </a:solidFill>
                <a:effectLst/>
                <a:latin typeface="+mn-lt"/>
                <a:ea typeface="+mn-ea"/>
                <a:cs typeface="+mn-cs"/>
              </a:rPr>
              <a:t> or tape one sign in each corner of the room</a:t>
            </a:r>
            <a:endParaRPr lang="en-US" sz="11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4 role descriptions as presented in the PPT</a:t>
            </a:r>
            <a:endParaRPr lang="en-US" sz="1100" b="0" kern="1200" dirty="0" smtClean="0">
              <a:solidFill>
                <a:schemeClr val="tx1"/>
              </a:solidFill>
              <a:effectLst/>
              <a:latin typeface="+mn-lt"/>
              <a:ea typeface="+mn-ea"/>
              <a:cs typeface="+mn-cs"/>
            </a:endParaRPr>
          </a:p>
          <a:p>
            <a:r>
              <a:rPr lang="en-US" sz="1200" b="1"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This activity gives students the opportunity to engage with the facilitator actively to ensure understanding of each duty</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b="0" kern="1200" dirty="0" smtClean="0">
                <a:solidFill>
                  <a:schemeClr val="tx1"/>
                </a:solidFill>
                <a:effectLst/>
                <a:latin typeface="+mn-lt"/>
                <a:ea typeface="+mn-ea"/>
                <a:cs typeface="+mn-cs"/>
              </a:rPr>
              <a:t>Place a role sign in each corner of the room – carefully tear out from the FG or make copies of each role</a:t>
            </a:r>
            <a:endParaRPr lang="en-US" sz="1100" b="0" kern="1200" dirty="0" smtClean="0">
              <a:solidFill>
                <a:schemeClr val="tx1"/>
              </a:solidFill>
              <a:effectLst/>
              <a:latin typeface="+mn-lt"/>
              <a:ea typeface="+mn-ea"/>
              <a:cs typeface="+mn-cs"/>
            </a:endParaRPr>
          </a:p>
          <a:p>
            <a:pPr marL="228600" lvl="0" indent="-228600">
              <a:buFont typeface="+mj-lt"/>
              <a:buAutoNum type="arabicPeriod"/>
            </a:pPr>
            <a:r>
              <a:rPr lang="en-US" sz="1200" b="0" kern="1200" dirty="0" smtClean="0">
                <a:solidFill>
                  <a:schemeClr val="tx1"/>
                </a:solidFill>
                <a:effectLst/>
                <a:latin typeface="+mn-lt"/>
                <a:ea typeface="+mn-ea"/>
                <a:cs typeface="+mn-cs"/>
              </a:rPr>
              <a:t>Point out the four role signs located in each corner</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of the room</a:t>
            </a:r>
            <a:endParaRPr lang="en-US" sz="1100" b="0" kern="1200" dirty="0" smtClean="0">
              <a:solidFill>
                <a:schemeClr val="tx1"/>
              </a:solidFill>
              <a:effectLst/>
              <a:latin typeface="+mn-lt"/>
              <a:ea typeface="+mn-ea"/>
              <a:cs typeface="+mn-cs"/>
            </a:endParaRPr>
          </a:p>
          <a:p>
            <a:pPr marL="228600" lvl="0" indent="-228600">
              <a:buFont typeface="+mj-lt"/>
              <a:buAutoNum type="arabicPeriod"/>
            </a:pPr>
            <a:r>
              <a:rPr lang="en-US" sz="1200" b="0" kern="1200" dirty="0" smtClean="0">
                <a:solidFill>
                  <a:schemeClr val="tx1"/>
                </a:solidFill>
                <a:effectLst/>
                <a:latin typeface="+mn-lt"/>
                <a:ea typeface="+mn-ea"/>
                <a:cs typeface="+mn-cs"/>
              </a:rPr>
              <a:t>Explain that you will read one clue for each description at a time from the PPT and they must decide which duty was described</a:t>
            </a:r>
            <a:endParaRPr lang="en-US" sz="1100" b="0" kern="1200" dirty="0" smtClean="0">
              <a:solidFill>
                <a:schemeClr val="tx1"/>
              </a:solidFill>
              <a:effectLst/>
              <a:latin typeface="+mn-lt"/>
              <a:ea typeface="+mn-ea"/>
              <a:cs typeface="+mn-cs"/>
            </a:endParaRPr>
          </a:p>
          <a:p>
            <a:pPr marL="228600" lvl="0" indent="-228600">
              <a:buFont typeface="+mj-lt"/>
              <a:buAutoNum type="arabicPeriod"/>
            </a:pPr>
            <a:r>
              <a:rPr lang="en-US" sz="1200" b="0" kern="1200" dirty="0" smtClean="0">
                <a:solidFill>
                  <a:schemeClr val="tx1"/>
                </a:solidFill>
                <a:effectLst/>
                <a:latin typeface="+mn-lt"/>
                <a:ea typeface="+mn-ea"/>
                <a:cs typeface="+mn-cs"/>
              </a:rPr>
              <a:t>As soon as each student believes they have</a:t>
            </a:r>
            <a:r>
              <a:rPr lang="en-US" sz="1100" b="0"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f</a:t>
            </a:r>
            <a:r>
              <a:rPr lang="en-US" sz="1200" b="0" kern="1200" dirty="0" smtClean="0">
                <a:solidFill>
                  <a:schemeClr val="tx1"/>
                </a:solidFill>
                <a:effectLst/>
                <a:latin typeface="+mn-lt"/>
                <a:ea typeface="+mn-ea"/>
                <a:cs typeface="+mn-cs"/>
              </a:rPr>
              <a:t>igured out which duty is being described, the student stands near the corresponding sign</a:t>
            </a:r>
            <a:endParaRPr lang="en-US" sz="1100" b="0" kern="1200" dirty="0" smtClean="0">
              <a:solidFill>
                <a:schemeClr val="tx1"/>
              </a:solidFill>
              <a:effectLst/>
              <a:latin typeface="+mn-lt"/>
              <a:ea typeface="+mn-ea"/>
              <a:cs typeface="+mn-cs"/>
            </a:endParaRPr>
          </a:p>
          <a:p>
            <a:pPr marL="228600" lvl="0" indent="-228600">
              <a:buFont typeface="+mj-lt"/>
              <a:buAutoNum type="arabicPeriod"/>
            </a:pPr>
            <a:r>
              <a:rPr lang="en-US" sz="1200" b="1" kern="1200" dirty="0" smtClean="0">
                <a:solidFill>
                  <a:schemeClr val="tx1"/>
                </a:solidFill>
                <a:effectLst/>
                <a:latin typeface="+mn-lt"/>
                <a:ea typeface="+mn-ea"/>
                <a:cs typeface="+mn-cs"/>
              </a:rPr>
              <a:t>Once all students have moved to a sign that they believe is the answer, discuss how they chose each answer</a:t>
            </a:r>
            <a:r>
              <a:rPr lang="en-US" sz="1100" b="1" kern="1200" dirty="0" smtClean="0">
                <a:solidFill>
                  <a:schemeClr val="tx1"/>
                </a:solidFill>
                <a:effectLst/>
                <a:latin typeface="+mn-lt"/>
                <a:ea typeface="+mn-ea"/>
                <a:cs typeface="+mn-cs"/>
              </a:rPr>
              <a:t> </a:t>
            </a:r>
          </a:p>
          <a:p>
            <a:pPr marL="228600" lvl="0" indent="-228600">
              <a:buFont typeface="+mj-lt"/>
              <a:buAutoNum type="arabicPeriod"/>
            </a:pPr>
            <a:r>
              <a:rPr lang="en-US" sz="1200" b="0" kern="1200" dirty="0" smtClean="0">
                <a:solidFill>
                  <a:schemeClr val="tx1"/>
                </a:solidFill>
                <a:effectLst/>
                <a:latin typeface="+mn-lt"/>
                <a:ea typeface="+mn-ea"/>
                <a:cs typeface="+mn-cs"/>
              </a:rPr>
              <a:t>Repeat for each duty description</a:t>
            </a:r>
            <a:endParaRPr lang="en-US" sz="1100" b="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 </a:t>
            </a:r>
            <a:endParaRPr lang="en-US" sz="1100" b="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NOTE: As an alternative for large class sizes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Place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copies of the four role signs at each table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Group</a:t>
            </a:r>
            <a:r>
              <a:rPr lang="en-US" sz="1200" b="0" i="0" kern="1200" baseline="0" dirty="0" smtClean="0">
                <a:solidFill>
                  <a:schemeClr val="tx1"/>
                </a:solidFill>
                <a:effectLst/>
                <a:latin typeface="+mn-lt"/>
                <a:ea typeface="+mn-ea"/>
                <a:cs typeface="+mn-cs"/>
              </a:rPr>
              <a:t> at table</a:t>
            </a:r>
            <a:r>
              <a:rPr lang="en-US" sz="1200" b="0" i="0" kern="1200" dirty="0" smtClean="0">
                <a:solidFill>
                  <a:schemeClr val="tx1"/>
                </a:solidFill>
                <a:effectLst/>
                <a:latin typeface="+mn-lt"/>
                <a:ea typeface="+mn-ea"/>
                <a:cs typeface="+mn-cs"/>
              </a:rPr>
              <a:t> work together to choose the role and hold up the appropriate sign when they believe they have figured out the answer</a:t>
            </a:r>
            <a:endParaRPr lang="en-US" sz="1100" b="0" i="0" kern="1200" dirty="0" smtClean="0">
              <a:solidFill>
                <a:schemeClr val="tx1"/>
              </a:solidFill>
              <a:effectLst/>
              <a:latin typeface="+mn-lt"/>
              <a:ea typeface="+mn-ea"/>
              <a:cs typeface="+mn-cs"/>
            </a:endParaRPr>
          </a:p>
          <a:p>
            <a:pPr marL="228600" lvl="0" indent="-228600">
              <a:buFont typeface="+mj-lt"/>
              <a:buAutoNum type="arabicPeriod"/>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103</a:t>
            </a:fld>
            <a:endParaRPr lang="en-US"/>
          </a:p>
        </p:txBody>
      </p:sp>
    </p:spTree>
    <p:extLst>
      <p:ext uri="{BB962C8B-B14F-4D97-AF65-F5344CB8AC3E}">
        <p14:creationId xmlns:p14="http://schemas.microsoft.com/office/powerpoint/2010/main" val="19634939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Answer</a:t>
            </a:r>
            <a:r>
              <a:rPr lang="en-US" b="1" baseline="0" dirty="0" smtClean="0"/>
              <a:t> Clarification:</a:t>
            </a:r>
          </a:p>
          <a:p>
            <a:pPr marL="0" lvl="0" indent="0">
              <a:buFont typeface="Arial" panose="020B0604020202020204" pitchFamily="34" charset="0"/>
              <a:buNone/>
            </a:pPr>
            <a:r>
              <a:rPr lang="en-US" sz="1200" b="0" kern="1200" dirty="0" smtClean="0">
                <a:solidFill>
                  <a:schemeClr val="tx1"/>
                </a:solidFill>
                <a:effectLst/>
                <a:latin typeface="+mn-lt"/>
                <a:ea typeface="+mn-ea"/>
                <a:cs typeface="+mn-cs"/>
              </a:rPr>
              <a:t>ECC Key Points:</a:t>
            </a:r>
            <a:endParaRPr lang="en-US" sz="11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Assigned by supervision</a:t>
            </a:r>
            <a:endParaRPr lang="en-US" sz="11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Ensures all energy sources are identified and controlled from start to finish</a:t>
            </a:r>
            <a:endParaRPr lang="en-US" sz="11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Utilized when multiple Authorized Individuals are used, and the energy isolation device cannot accept multiple locks</a:t>
            </a:r>
            <a:endParaRPr lang="en-US" b="0" baseline="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104</a:t>
            </a:fld>
            <a:endParaRPr lang="en-US"/>
          </a:p>
        </p:txBody>
      </p:sp>
    </p:spTree>
    <p:extLst>
      <p:ext uri="{BB962C8B-B14F-4D97-AF65-F5344CB8AC3E}">
        <p14:creationId xmlns:p14="http://schemas.microsoft.com/office/powerpoint/2010/main" val="17124126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Answer</a:t>
            </a:r>
            <a:r>
              <a:rPr lang="en-US" b="1" baseline="0" dirty="0" smtClean="0"/>
              <a:t> Clarification:</a:t>
            </a:r>
          </a:p>
          <a:p>
            <a:pPr marL="0" lvl="0" indent="0">
              <a:buFont typeface="Arial" panose="020B0604020202020204" pitchFamily="34" charset="0"/>
              <a:buNone/>
            </a:pPr>
            <a:r>
              <a:rPr lang="en-US" sz="1200" b="0" kern="1200" dirty="0" smtClean="0">
                <a:solidFill>
                  <a:schemeClr val="tx1"/>
                </a:solidFill>
                <a:effectLst/>
                <a:latin typeface="+mn-lt"/>
                <a:ea typeface="+mn-ea"/>
                <a:cs typeface="+mn-cs"/>
              </a:rPr>
              <a:t>Qualified Individual Key Points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Approved to perform energy isolation, dissipation, and measurement</a:t>
            </a:r>
            <a:endParaRPr lang="en-US" sz="11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Often performs safe de-energization even though they may not be working on the process/equipment</a:t>
            </a:r>
            <a:endParaRPr lang="en-US" sz="11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105</a:t>
            </a:fld>
            <a:endParaRPr lang="en-US"/>
          </a:p>
        </p:txBody>
      </p:sp>
    </p:spTree>
    <p:extLst>
      <p:ext uri="{BB962C8B-B14F-4D97-AF65-F5344CB8AC3E}">
        <p14:creationId xmlns:p14="http://schemas.microsoft.com/office/powerpoint/2010/main" val="110026002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Answer</a:t>
            </a:r>
            <a:r>
              <a:rPr lang="en-US" b="1" baseline="0" dirty="0" smtClean="0"/>
              <a:t> Clarification:</a:t>
            </a:r>
          </a:p>
          <a:p>
            <a:pPr marL="0" lvl="0" indent="0">
              <a:buFont typeface="Arial" panose="020B0604020202020204" pitchFamily="34" charset="0"/>
              <a:buNone/>
            </a:pPr>
            <a:r>
              <a:rPr lang="en-US" sz="1200" b="0" kern="1200" dirty="0" smtClean="0">
                <a:solidFill>
                  <a:schemeClr val="tx1"/>
                </a:solidFill>
                <a:effectLst/>
                <a:latin typeface="+mn-lt"/>
                <a:ea typeface="+mn-ea"/>
                <a:cs typeface="+mn-cs"/>
              </a:rPr>
              <a:t>Affected Individual Key Points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Does not directly perform service/maintenance work</a:t>
            </a:r>
            <a:endParaRPr lang="en-US" sz="11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Does</a:t>
            </a:r>
            <a:r>
              <a:rPr lang="en-US" sz="1200" b="0" kern="1200" baseline="0" dirty="0" smtClean="0">
                <a:solidFill>
                  <a:schemeClr val="tx1"/>
                </a:solidFill>
                <a:effectLst/>
                <a:latin typeface="+mn-lt"/>
                <a:ea typeface="+mn-ea"/>
                <a:cs typeface="+mn-cs"/>
              </a:rPr>
              <a:t> not</a:t>
            </a:r>
            <a:r>
              <a:rPr lang="en-US" sz="1200" b="0" kern="1200" dirty="0" smtClean="0">
                <a:solidFill>
                  <a:schemeClr val="tx1"/>
                </a:solidFill>
                <a:effectLst/>
                <a:latin typeface="+mn-lt"/>
                <a:ea typeface="+mn-ea"/>
                <a:cs typeface="+mn-cs"/>
              </a:rPr>
              <a:t> implement lockout procedures</a:t>
            </a:r>
            <a:endParaRPr lang="en-US" sz="11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106</a:t>
            </a:fld>
            <a:endParaRPr lang="en-US"/>
          </a:p>
        </p:txBody>
      </p:sp>
    </p:spTree>
    <p:extLst>
      <p:ext uri="{BB962C8B-B14F-4D97-AF65-F5344CB8AC3E}">
        <p14:creationId xmlns:p14="http://schemas.microsoft.com/office/powerpoint/2010/main" val="282147368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Answer</a:t>
            </a:r>
            <a:r>
              <a:rPr lang="en-US" b="1" baseline="0" dirty="0" smtClean="0"/>
              <a:t> Clarification:</a:t>
            </a:r>
          </a:p>
          <a:p>
            <a:pPr marL="0" lvl="0" indent="0">
              <a:buFont typeface="Arial" panose="020B0604020202020204" pitchFamily="34" charset="0"/>
              <a:buNone/>
            </a:pPr>
            <a:r>
              <a:rPr lang="en-US" sz="1200" b="0" kern="1200" dirty="0" smtClean="0">
                <a:solidFill>
                  <a:schemeClr val="tx1"/>
                </a:solidFill>
                <a:effectLst/>
                <a:latin typeface="+mn-lt"/>
                <a:ea typeface="+mn-ea"/>
                <a:cs typeface="+mn-cs"/>
              </a:rPr>
              <a:t>Authorized Individual Key Points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Performs service/maintenance on equipment</a:t>
            </a:r>
            <a:endParaRPr lang="en-US" sz="11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Locks and</a:t>
            </a:r>
            <a:r>
              <a:rPr lang="en-US" sz="1200" b="0" kern="1200" baseline="0" dirty="0" smtClean="0">
                <a:solidFill>
                  <a:schemeClr val="tx1"/>
                </a:solidFill>
                <a:effectLst/>
                <a:latin typeface="+mn-lt"/>
                <a:ea typeface="+mn-ea"/>
                <a:cs typeface="+mn-cs"/>
              </a:rPr>
              <a:t> tags isolation device</a:t>
            </a:r>
            <a:endParaRPr lang="en-US" sz="11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107</a:t>
            </a:fld>
            <a:endParaRPr lang="en-US"/>
          </a:p>
        </p:txBody>
      </p:sp>
    </p:spTree>
    <p:extLst>
      <p:ext uri="{BB962C8B-B14F-4D97-AF65-F5344CB8AC3E}">
        <p14:creationId xmlns:p14="http://schemas.microsoft.com/office/powerpoint/2010/main" val="383003466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67</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Give students time to write answers to the quiz questions in the SG</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Review the answers as a class using the slides</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108</a:t>
            </a:fld>
            <a:endParaRPr lang="en-US"/>
          </a:p>
        </p:txBody>
      </p:sp>
    </p:spTree>
    <p:extLst>
      <p:ext uri="{BB962C8B-B14F-4D97-AF65-F5344CB8AC3E}">
        <p14:creationId xmlns:p14="http://schemas.microsoft.com/office/powerpoint/2010/main" val="39058804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67</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C, He/she is also servicing the de-energized equipment (SG page 55)</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109</a:t>
            </a:fld>
            <a:endParaRPr lang="en-US"/>
          </a:p>
        </p:txBody>
      </p:sp>
    </p:spTree>
    <p:extLst>
      <p:ext uri="{BB962C8B-B14F-4D97-AF65-F5344CB8AC3E}">
        <p14:creationId xmlns:p14="http://schemas.microsoft.com/office/powerpoint/2010/main" val="1777663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ix</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The Contact with Electricity Fatal Risk is defined as exposure to electrical shock or arc flash</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t>
            </a:r>
            <a:r>
              <a:rPr lang="en-US" sz="1200" kern="1200" baseline="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Critical Controls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Access Control</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Barriers and Segregation</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Drawings and Labels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Electrical PPE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Energized Electrical Work Permit Execution</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Energy Isolation/LOTOTO</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11</a:t>
            </a:fld>
            <a:endParaRPr lang="en-US" dirty="0"/>
          </a:p>
        </p:txBody>
      </p:sp>
    </p:spTree>
    <p:extLst>
      <p:ext uri="{BB962C8B-B14F-4D97-AF65-F5344CB8AC3E}">
        <p14:creationId xmlns:p14="http://schemas.microsoft.com/office/powerpoint/2010/main" val="33532788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67</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A, Supervision (SG page 56)</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110</a:t>
            </a:fld>
            <a:endParaRPr lang="en-US"/>
          </a:p>
        </p:txBody>
      </p:sp>
    </p:spTree>
    <p:extLst>
      <p:ext uri="{BB962C8B-B14F-4D97-AF65-F5344CB8AC3E}">
        <p14:creationId xmlns:p14="http://schemas.microsoft.com/office/powerpoint/2010/main" val="121623547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67</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A, True (SG page 58)</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111</a:t>
            </a:fld>
            <a:endParaRPr lang="en-US"/>
          </a:p>
        </p:txBody>
      </p:sp>
    </p:spTree>
    <p:extLst>
      <p:ext uri="{BB962C8B-B14F-4D97-AF65-F5344CB8AC3E}">
        <p14:creationId xmlns:p14="http://schemas.microsoft.com/office/powerpoint/2010/main" val="249464588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67</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A, True (SG page 59)</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112</a:t>
            </a:fld>
            <a:endParaRPr lang="en-US"/>
          </a:p>
        </p:txBody>
      </p:sp>
    </p:spTree>
    <p:extLst>
      <p:ext uri="{BB962C8B-B14F-4D97-AF65-F5344CB8AC3E}">
        <p14:creationId xmlns:p14="http://schemas.microsoft.com/office/powerpoint/2010/main" val="164755147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67</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B, False (SG page 63)</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113</a:t>
            </a:fld>
            <a:endParaRPr lang="en-US"/>
          </a:p>
        </p:txBody>
      </p:sp>
    </p:spTree>
    <p:extLst>
      <p:ext uri="{BB962C8B-B14F-4D97-AF65-F5344CB8AC3E}">
        <p14:creationId xmlns:p14="http://schemas.microsoft.com/office/powerpoint/2010/main" val="20710534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N/A</a:t>
            </a:r>
          </a:p>
          <a:p>
            <a:endParaRPr lang="en-US" b="1" dirty="0" smtClean="0"/>
          </a:p>
          <a:p>
            <a:r>
              <a:rPr lang="en-US" b="1" dirty="0" smtClean="0"/>
              <a:t>Instruction</a:t>
            </a:r>
          </a:p>
          <a:p>
            <a:r>
              <a:rPr lang="en-US" b="1" dirty="0" smtClean="0"/>
              <a:t>Discuss questions on slide</a:t>
            </a:r>
          </a:p>
        </p:txBody>
      </p:sp>
      <p:sp>
        <p:nvSpPr>
          <p:cNvPr id="4" name="Slide Number Placeholder 3"/>
          <p:cNvSpPr>
            <a:spLocks noGrp="1"/>
          </p:cNvSpPr>
          <p:nvPr>
            <p:ph type="sldNum" sz="quarter" idx="10"/>
          </p:nvPr>
        </p:nvSpPr>
        <p:spPr/>
        <p:txBody>
          <a:bodyPr/>
          <a:lstStyle/>
          <a:p>
            <a:fld id="{3F8FCD5C-19B0-4F7A-B49D-975DBE93C182}" type="slidenum">
              <a:rPr lang="en-US" smtClean="0"/>
              <a:t>114</a:t>
            </a:fld>
            <a:endParaRPr lang="en-US"/>
          </a:p>
        </p:txBody>
      </p:sp>
    </p:spTree>
    <p:extLst>
      <p:ext uri="{BB962C8B-B14F-4D97-AF65-F5344CB8AC3E}">
        <p14:creationId xmlns:p14="http://schemas.microsoft.com/office/powerpoint/2010/main" val="245500602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SG pages 71 and 73</a:t>
            </a: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Instruction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Review learning objectives for the module</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Upon completion of this module, students will be able to</a:t>
            </a:r>
            <a:r>
              <a:rPr lang="en-US" sz="1200" b="0" kern="1200" baseline="0" dirty="0" smtClean="0">
                <a:solidFill>
                  <a:schemeClr val="tx1"/>
                </a:solidFill>
                <a:effectLst/>
                <a:latin typeface="+mn-lt"/>
                <a:ea typeface="+mn-ea"/>
                <a:cs typeface="+mn-cs"/>
              </a:rPr>
              <a:t> demonstrate the actions to stay safe, given a scenario</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This module discusses various processes that help workers to stay safe when performing work that involves potential exposure to hazardous energies</a:t>
            </a:r>
          </a:p>
        </p:txBody>
      </p:sp>
      <p:sp>
        <p:nvSpPr>
          <p:cNvPr id="4" name="Slide Number Placeholder 3"/>
          <p:cNvSpPr>
            <a:spLocks noGrp="1"/>
          </p:cNvSpPr>
          <p:nvPr>
            <p:ph type="sldNum" sz="quarter" idx="10"/>
          </p:nvPr>
        </p:nvSpPr>
        <p:spPr/>
        <p:txBody>
          <a:bodyPr/>
          <a:lstStyle/>
          <a:p>
            <a:fld id="{3F8FCD5C-19B0-4F7A-B49D-975DBE93C182}" type="slidenum">
              <a:rPr lang="en-US" smtClean="0"/>
              <a:t>115</a:t>
            </a:fld>
            <a:endParaRPr lang="en-US"/>
          </a:p>
        </p:txBody>
      </p:sp>
    </p:spTree>
    <p:extLst>
      <p:ext uri="{BB962C8B-B14F-4D97-AF65-F5344CB8AC3E}">
        <p14:creationId xmlns:p14="http://schemas.microsoft.com/office/powerpoint/2010/main" val="4253359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SG</a:t>
            </a:r>
            <a:r>
              <a:rPr lang="en-US" baseline="0" dirty="0" smtClean="0"/>
              <a:t> page 73</a:t>
            </a:r>
          </a:p>
          <a:p>
            <a:endParaRPr lang="en-US" baseline="0" dirty="0" smtClean="0"/>
          </a:p>
          <a:p>
            <a:r>
              <a:rPr lang="en-US" baseline="0" dirty="0" smtClean="0"/>
              <a:t>Instruction:</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Actions to stay safe when there is the possibility of exposure to hazardous energies while performing work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Planning the activity</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Identifying the potential sources of hazardous energy</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Eliminating, isolating, or controlling each energy source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Dissipating residual energy</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Verifying controls are effective and try out the equipment</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Follow hazardous energy control procedures for each piece of equipment, system, or process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Include steps for verification of control</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Stop the job when the scope of work changes or controls are ineffective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Isolate at the source whenever possible, or use other methods to ensure zero energy</a:t>
            </a:r>
          </a:p>
          <a:p>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116</a:t>
            </a:fld>
            <a:endParaRPr lang="en-US"/>
          </a:p>
        </p:txBody>
      </p:sp>
    </p:spTree>
    <p:extLst>
      <p:ext uri="{BB962C8B-B14F-4D97-AF65-F5344CB8AC3E}">
        <p14:creationId xmlns:p14="http://schemas.microsoft.com/office/powerpoint/2010/main" val="136375931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73</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Planning for the job</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Review the appropriate Standard Operating Procedures (SOPs)</a:t>
            </a:r>
            <a:r>
              <a:rPr lang="en-US" sz="1200" b="0" kern="1200" baseline="0" dirty="0" smtClean="0">
                <a:solidFill>
                  <a:schemeClr val="tx1"/>
                </a:solidFill>
                <a:effectLst/>
                <a:latin typeface="+mn-lt"/>
                <a:ea typeface="+mn-ea"/>
                <a:cs typeface="+mn-cs"/>
              </a:rPr>
              <a:t> – a</a:t>
            </a:r>
            <a:r>
              <a:rPr lang="en-US" sz="1200" b="0" kern="1200" dirty="0" smtClean="0">
                <a:solidFill>
                  <a:schemeClr val="tx1"/>
                </a:solidFill>
                <a:effectLst/>
                <a:latin typeface="+mn-lt"/>
                <a:ea typeface="+mn-ea"/>
                <a:cs typeface="+mn-cs"/>
              </a:rPr>
              <a:t>ll sites must have a written process for energy control for each unique piece of equipment that incorporates equipment lockouts into the process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Ensure that everyone knows the task and that individuals have the correct equipment for the task</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Identify all potential hazardous energies and identify how to control those energies or exposure to those energies</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Note: Remind students that the Qualified Individual needs to understand the equipment they lock out</a:t>
            </a:r>
            <a:endParaRPr lang="en-US" sz="1200" b="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1" kern="1200" dirty="0" smtClean="0">
                <a:solidFill>
                  <a:schemeClr val="tx1"/>
                </a:solidFill>
                <a:effectLst/>
                <a:latin typeface="+mn-lt"/>
                <a:ea typeface="+mn-ea"/>
                <a:cs typeface="+mn-cs"/>
              </a:rPr>
              <a:t>Look at drawings/schematics/</a:t>
            </a:r>
            <a:r>
              <a:rPr lang="en-US" sz="1200" b="1" kern="1200" dirty="0" err="1" smtClean="0">
                <a:solidFill>
                  <a:schemeClr val="tx1"/>
                </a:solidFill>
                <a:effectLst/>
                <a:latin typeface="+mn-lt"/>
                <a:ea typeface="+mn-ea"/>
                <a:cs typeface="+mn-cs"/>
              </a:rPr>
              <a:t>Onelines</a:t>
            </a:r>
            <a:r>
              <a:rPr lang="en-US" sz="1200" b="1" kern="1200" dirty="0" smtClean="0">
                <a:solidFill>
                  <a:schemeClr val="tx1"/>
                </a:solidFill>
                <a:effectLst/>
                <a:latin typeface="+mn-lt"/>
                <a:ea typeface="+mn-ea"/>
                <a:cs typeface="+mn-cs"/>
              </a:rPr>
              <a:t>, such as P&amp;IDs or single line drawings – you will receive appropriate field training on these resources</a:t>
            </a:r>
          </a:p>
          <a:p>
            <a:pPr marL="1031875" lvl="2" indent="-171450">
              <a:buFont typeface="Arial" panose="020B0604020202020204" pitchFamily="34" charset="0"/>
              <a:buChar char="•"/>
            </a:pPr>
            <a:r>
              <a:rPr lang="en-US" sz="1200" b="0" kern="1200" dirty="0" smtClean="0">
                <a:solidFill>
                  <a:schemeClr val="tx1"/>
                </a:solidFill>
                <a:effectLst/>
                <a:latin typeface="+mn-lt"/>
                <a:ea typeface="+mn-ea"/>
                <a:cs typeface="+mn-cs"/>
              </a:rPr>
              <a:t>Piping and Instrumentation Drawings (P&amp;IDs) – see the example in the SG Resources section page 108</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Indicate design intent for controls on the project and are a back check for installed mechanical and electrical equipment</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Ensure pipes are built and installed correctly while used in tandem with the isometrics and plan designs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Used during commissioning to make sure the design intent was achieved during construction</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Used post construction for the controllers to determine their lock</a:t>
            </a:r>
            <a:r>
              <a:rPr lang="en-US" sz="1200" kern="1200" baseline="0" dirty="0" smtClean="0">
                <a:solidFill>
                  <a:schemeClr val="tx1"/>
                </a:solidFill>
                <a:effectLst/>
                <a:latin typeface="+mn-lt"/>
                <a:ea typeface="+mn-ea"/>
                <a:cs typeface="+mn-cs"/>
              </a:rPr>
              <a:t>out</a:t>
            </a:r>
            <a:r>
              <a:rPr lang="en-US" sz="1200" kern="1200" dirty="0" smtClean="0">
                <a:solidFill>
                  <a:schemeClr val="tx1"/>
                </a:solidFill>
                <a:effectLst/>
                <a:latin typeface="+mn-lt"/>
                <a:ea typeface="+mn-ea"/>
                <a:cs typeface="+mn-cs"/>
              </a:rPr>
              <a:t> points and how the site should be controlled</a:t>
            </a:r>
          </a:p>
          <a:p>
            <a:pPr marL="1031875"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Single line drawings – see the example in the SG Resources</a:t>
            </a:r>
            <a:r>
              <a:rPr lang="en-US" sz="1200" b="0" kern="1200" baseline="0" dirty="0" smtClean="0">
                <a:solidFill>
                  <a:schemeClr val="tx1"/>
                </a:solidFill>
                <a:effectLst/>
                <a:latin typeface="+mn-lt"/>
                <a:ea typeface="+mn-ea"/>
                <a:cs typeface="+mn-cs"/>
              </a:rPr>
              <a:t> section page 110</a:t>
            </a:r>
            <a:endParaRPr lang="en-US" sz="1200" b="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1" kern="1200" dirty="0" smtClean="0">
                <a:solidFill>
                  <a:schemeClr val="tx1"/>
                </a:solidFill>
                <a:effectLst/>
                <a:latin typeface="+mn-lt"/>
                <a:ea typeface="+mn-ea"/>
                <a:cs typeface="+mn-cs"/>
              </a:rPr>
              <a:t>Consult manuals and specifications of equipment</a:t>
            </a:r>
            <a:endParaRPr lang="en-US" sz="1200" b="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1" kern="1200" dirty="0" smtClean="0">
                <a:solidFill>
                  <a:schemeClr val="tx1"/>
                </a:solidFill>
                <a:effectLst/>
                <a:latin typeface="+mn-lt"/>
                <a:ea typeface="+mn-ea"/>
                <a:cs typeface="+mn-cs"/>
              </a:rPr>
              <a:t>Walk area around work and identify sources</a:t>
            </a:r>
            <a:endParaRPr lang="en-US"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Executing the job: involves locking out at the correct points and controlling or isolating all potential hazardous energies</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117</a:t>
            </a:fld>
            <a:endParaRPr lang="en-US"/>
          </a:p>
        </p:txBody>
      </p:sp>
    </p:spTree>
    <p:extLst>
      <p:ext uri="{BB962C8B-B14F-4D97-AF65-F5344CB8AC3E}">
        <p14:creationId xmlns:p14="http://schemas.microsoft.com/office/powerpoint/2010/main" val="257187846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74</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Routine jobs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Go over the pre-job document and associated Standard Operating Procedures</a:t>
            </a:r>
            <a:r>
              <a:rPr lang="en-US" sz="1200" b="0" kern="1200" baseline="0" dirty="0" smtClean="0">
                <a:solidFill>
                  <a:schemeClr val="tx1"/>
                </a:solidFill>
                <a:effectLst/>
                <a:latin typeface="+mn-lt"/>
                <a:ea typeface="+mn-ea"/>
                <a:cs typeface="+mn-cs"/>
              </a:rPr>
              <a:t> – i</a:t>
            </a:r>
            <a:r>
              <a:rPr lang="en-US" sz="1200" b="0" kern="1200" dirty="0" smtClean="0">
                <a:solidFill>
                  <a:schemeClr val="tx1"/>
                </a:solidFill>
                <a:effectLst/>
                <a:latin typeface="+mn-lt"/>
                <a:ea typeface="+mn-ea"/>
                <a:cs typeface="+mn-cs"/>
              </a:rPr>
              <a:t>dentify the potential hazardous energies involved with the job, necessary safety equipment, and all lockout points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Ensure proper communication with anyone working in the area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Non-routine jobs or processes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Perform a walk-down of the job</a:t>
            </a:r>
          </a:p>
          <a:p>
            <a:pPr marL="1031875" lvl="2" indent="-171450">
              <a:buFont typeface="Arial" panose="020B0604020202020204" pitchFamily="34" charset="0"/>
              <a:buChar char="•"/>
            </a:pPr>
            <a:r>
              <a:rPr lang="en-US" sz="1200" b="0" kern="1200" dirty="0" smtClean="0">
                <a:solidFill>
                  <a:schemeClr val="tx1"/>
                </a:solidFill>
                <a:effectLst/>
                <a:latin typeface="+mn-lt"/>
                <a:ea typeface="+mn-ea"/>
                <a:cs typeface="+mn-cs"/>
              </a:rPr>
              <a:t>Ensure that everyone knows the tasks involved for the job and the work that each person will perform</a:t>
            </a:r>
          </a:p>
          <a:p>
            <a:pPr marL="1031875" lvl="2" indent="-171450">
              <a:buFont typeface="Arial" panose="020B0604020202020204" pitchFamily="34" charset="0"/>
              <a:buChar char="•"/>
            </a:pPr>
            <a:r>
              <a:rPr lang="en-US" sz="1200" b="0" kern="1200" dirty="0" smtClean="0">
                <a:solidFill>
                  <a:schemeClr val="tx1"/>
                </a:solidFill>
                <a:effectLst/>
                <a:latin typeface="+mn-lt"/>
                <a:ea typeface="+mn-ea"/>
                <a:cs typeface="+mn-cs"/>
              </a:rPr>
              <a:t>Ensure that each individual understands the potential hazardous energies involved with the job and has the proper training (e.g., working at heights, confined space)</a:t>
            </a:r>
          </a:p>
          <a:p>
            <a:pPr marL="1031875" lvl="2" indent="-171450">
              <a:buFont typeface="Arial" panose="020B0604020202020204" pitchFamily="34" charset="0"/>
              <a:buChar char="•"/>
            </a:pPr>
            <a:r>
              <a:rPr lang="en-US" sz="1200" b="0" kern="1200" dirty="0" smtClean="0">
                <a:solidFill>
                  <a:schemeClr val="tx1"/>
                </a:solidFill>
                <a:effectLst/>
                <a:latin typeface="+mn-lt"/>
                <a:ea typeface="+mn-ea"/>
                <a:cs typeface="+mn-cs"/>
              </a:rPr>
              <a:t>Verify the lockout points involved in the job</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Complete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the Job Safety Analysis (JSA) before beginning work</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118</a:t>
            </a:fld>
            <a:endParaRPr lang="en-US"/>
          </a:p>
        </p:txBody>
      </p:sp>
    </p:spTree>
    <p:extLst>
      <p:ext uri="{BB962C8B-B14F-4D97-AF65-F5344CB8AC3E}">
        <p14:creationId xmlns:p14="http://schemas.microsoft.com/office/powerpoint/2010/main" val="362221884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pages</a:t>
            </a:r>
            <a:r>
              <a:rPr lang="en-US" b="1" baseline="0" dirty="0" smtClean="0"/>
              <a:t> 74-75</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All Freeport-McMoRan LOTOTO procedures must address seven critical steps that safeguard employees from the unexpected startup or release of hazardous energy during service or maintenance activities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Course outlines the MINIMUM requirements for LOTOTO procedures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Individual</a:t>
            </a:r>
            <a:r>
              <a:rPr lang="en-US" sz="1200" b="0" kern="1200" baseline="0" dirty="0" smtClean="0">
                <a:solidFill>
                  <a:schemeClr val="tx1"/>
                </a:solidFill>
                <a:effectLst/>
                <a:latin typeface="+mn-lt"/>
                <a:ea typeface="+mn-ea"/>
                <a:cs typeface="+mn-cs"/>
              </a:rPr>
              <a:t> properties may have individual requirements, but all procedures include following 7 steps </a:t>
            </a:r>
            <a:r>
              <a:rPr lang="en-US" sz="1200" b="1" kern="1200" dirty="0" smtClean="0">
                <a:solidFill>
                  <a:schemeClr val="tx1"/>
                </a:solidFill>
                <a:effectLst/>
                <a:latin typeface="+mn-lt"/>
                <a:ea typeface="+mn-ea"/>
                <a:cs typeface="+mn-cs"/>
              </a:rPr>
              <a:t>(as you go through each step, model the step on the lockout simulator)</a:t>
            </a:r>
            <a:endParaRPr lang="en-US" sz="1200" b="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Plan the work – </a:t>
            </a:r>
            <a:r>
              <a:rPr lang="en-US" sz="1200" kern="1200" dirty="0" smtClean="0">
                <a:solidFill>
                  <a:schemeClr val="tx1"/>
                </a:solidFill>
                <a:effectLst/>
                <a:latin typeface="+mn-lt"/>
                <a:ea typeface="+mn-ea"/>
                <a:cs typeface="+mn-cs"/>
              </a:rPr>
              <a:t>Authorized Individuals must understand the scope of the work, identify sources of hazardous energy, identify Qualified Individuals, and select appropriate controls</a:t>
            </a:r>
            <a:endParaRPr lang="en-US" sz="1200" b="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Notify – n</a:t>
            </a:r>
            <a:r>
              <a:rPr lang="en-US" sz="1200" kern="1200" dirty="0" smtClean="0">
                <a:solidFill>
                  <a:schemeClr val="tx1"/>
                </a:solidFill>
                <a:effectLst/>
                <a:latin typeface="+mn-lt"/>
                <a:ea typeface="+mn-ea"/>
                <a:cs typeface="+mn-cs"/>
              </a:rPr>
              <a:t>otify the equipment/system owner and individuals affected by a shutdown of a machine, piece of equipment, or process before the application and after the removal of any lockout/tagout devices </a:t>
            </a:r>
            <a:r>
              <a:rPr lang="en-US" sz="1200" b="1" kern="1200" dirty="0" smtClean="0">
                <a:solidFill>
                  <a:schemeClr val="tx1"/>
                </a:solidFill>
                <a:effectLst/>
                <a:latin typeface="+mn-lt"/>
                <a:ea typeface="+mn-ea"/>
                <a:cs typeface="+mn-cs"/>
              </a:rPr>
              <a:t>(Note: emphasize the importance of ensuring that the area is clear of all personnel)</a:t>
            </a:r>
            <a:endParaRPr lang="en-US" sz="1200" b="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Shutdown equipment/systems by Qualified Individual – </a:t>
            </a:r>
            <a:r>
              <a:rPr lang="en-US" sz="1200" kern="1200" dirty="0" smtClean="0">
                <a:solidFill>
                  <a:schemeClr val="tx1"/>
                </a:solidFill>
                <a:effectLst/>
                <a:latin typeface="+mn-lt"/>
                <a:ea typeface="+mn-ea"/>
                <a:cs typeface="+mn-cs"/>
              </a:rPr>
              <a:t>Qualified Individual(s) performs the shutdown of the equipment/systems using the established hazardous energy control procedures</a:t>
            </a:r>
            <a:endParaRPr lang="en-US" sz="1200" b="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Isolate/eliminate hazardous energy sources – </a:t>
            </a:r>
            <a:r>
              <a:rPr lang="en-US" sz="1200" kern="1200" dirty="0" smtClean="0">
                <a:solidFill>
                  <a:schemeClr val="tx1"/>
                </a:solidFill>
                <a:effectLst/>
                <a:latin typeface="+mn-lt"/>
                <a:ea typeface="+mn-ea"/>
                <a:cs typeface="+mn-cs"/>
              </a:rPr>
              <a:t>Qualified Individual(s) operates the switch, valve, or other energy-isolating devices to disconnect or isolate the energy source(s) from the equipment</a:t>
            </a:r>
            <a:endParaRPr lang="en-US" sz="1200" b="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Lock and tag </a:t>
            </a:r>
          </a:p>
          <a:p>
            <a:pPr marL="1031875" lvl="2" indent="-171450">
              <a:buFont typeface="Arial" panose="020B0604020202020204" pitchFamily="34" charset="0"/>
              <a:buChar char="•"/>
            </a:pPr>
            <a:r>
              <a:rPr lang="en-US" sz="1200" kern="1200" dirty="0" smtClean="0">
                <a:solidFill>
                  <a:schemeClr val="tx1"/>
                </a:solidFill>
                <a:effectLst/>
                <a:latin typeface="+mn-lt"/>
                <a:ea typeface="+mn-ea"/>
                <a:cs typeface="+mn-cs"/>
              </a:rPr>
              <a:t>Each Authorized Individual or Energy Control Coordinator places personal lock and tag on each energy-isolating device that controls the energy source(s) to the area in which the individual is working</a:t>
            </a:r>
          </a:p>
          <a:p>
            <a:pPr marL="1031875" lvl="2" indent="-171450">
              <a:buFont typeface="Arial" panose="020B0604020202020204" pitchFamily="34" charset="0"/>
              <a:buChar char="•"/>
            </a:pPr>
            <a:r>
              <a:rPr lang="en-US" sz="1200" kern="1200" dirty="0" smtClean="0">
                <a:solidFill>
                  <a:schemeClr val="tx1"/>
                </a:solidFill>
                <a:effectLst/>
                <a:latin typeface="+mn-lt"/>
                <a:ea typeface="+mn-ea"/>
                <a:cs typeface="+mn-cs"/>
              </a:rPr>
              <a:t>Approved tag accompanies each lock</a:t>
            </a:r>
            <a:endParaRPr lang="en-US" sz="1200" b="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Release stored/residual energy</a:t>
            </a:r>
            <a:r>
              <a:rPr lang="en-US" sz="1200" b="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relieve, disconnect, restrain, or otherwise control all potentially hazardous stored, residual, or potential energy</a:t>
            </a:r>
            <a:r>
              <a:rPr lang="en-US" sz="1200" b="0" kern="1200" dirty="0" smtClean="0">
                <a:solidFill>
                  <a:schemeClr val="tx1"/>
                </a:solidFill>
                <a:effectLst/>
                <a:latin typeface="+mn-lt"/>
                <a:ea typeface="+mn-ea"/>
                <a:cs typeface="+mn-cs"/>
              </a:rPr>
              <a:t>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Verify the effectiveness of controls </a:t>
            </a:r>
          </a:p>
          <a:p>
            <a:pPr marL="1031875" lvl="2" indent="-171450">
              <a:buFont typeface="Arial" panose="020B0604020202020204" pitchFamily="34" charset="0"/>
              <a:buChar char="•"/>
            </a:pPr>
            <a:r>
              <a:rPr lang="en-US" sz="1200" kern="1200" dirty="0" smtClean="0">
                <a:solidFill>
                  <a:schemeClr val="tx1"/>
                </a:solidFill>
                <a:effectLst/>
                <a:latin typeface="+mn-lt"/>
                <a:ea typeface="+mn-ea"/>
                <a:cs typeface="+mn-cs"/>
              </a:rPr>
              <a:t>Authorized Individual or Energy Control Coordinator verifies zero energy from all sources and tryouts the machine or piece of equipment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prior to working on a machine, piece of equipment, or process</a:t>
            </a:r>
          </a:p>
          <a:p>
            <a:pPr marL="1031875" lvl="2" indent="-171450">
              <a:buFont typeface="Arial" panose="020B0604020202020204" pitchFamily="34" charset="0"/>
              <a:buChar char="•"/>
            </a:pPr>
            <a:r>
              <a:rPr lang="en-US" sz="1200" kern="1200" dirty="0" smtClean="0">
                <a:solidFill>
                  <a:schemeClr val="tx1"/>
                </a:solidFill>
                <a:effectLst/>
                <a:latin typeface="+mn-lt"/>
                <a:ea typeface="+mn-ea"/>
                <a:cs typeface="+mn-cs"/>
              </a:rPr>
              <a:t>Tryout refers to attempting to restart all locked aspects of the equipment</a:t>
            </a:r>
            <a:endParaRPr lang="en-US"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119</a:t>
            </a:fld>
            <a:endParaRPr lang="en-US"/>
          </a:p>
        </p:txBody>
      </p:sp>
    </p:spTree>
    <p:extLst>
      <p:ext uri="{BB962C8B-B14F-4D97-AF65-F5344CB8AC3E}">
        <p14:creationId xmlns:p14="http://schemas.microsoft.com/office/powerpoint/2010/main" val="1910322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x</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The Exposure to Hazardous Substances Acute Fatal Risk is defined as workplace exposure to substances that are immediately toxic, asphyxiating or corrosive (e.g. H</a:t>
            </a:r>
            <a:r>
              <a:rPr lang="en-US" sz="1200" b="0" kern="1200" baseline="-25000" dirty="0" smtClean="0">
                <a:solidFill>
                  <a:schemeClr val="tx1"/>
                </a:solidFill>
                <a:effectLst/>
                <a:latin typeface="+mn-lt"/>
                <a:ea typeface="+mn-ea"/>
                <a:cs typeface="+mn-cs"/>
              </a:rPr>
              <a:t>2</a:t>
            </a:r>
            <a:r>
              <a:rPr lang="en-US" sz="1200" b="0" kern="1200" dirty="0" smtClean="0">
                <a:solidFill>
                  <a:schemeClr val="tx1"/>
                </a:solidFill>
                <a:effectLst/>
                <a:latin typeface="+mn-lt"/>
                <a:ea typeface="+mn-ea"/>
                <a:cs typeface="+mn-cs"/>
              </a:rPr>
              <a:t>S gas, NO</a:t>
            </a:r>
            <a:r>
              <a:rPr lang="en-US" sz="1200" b="0" kern="1200" baseline="-25000" dirty="0" smtClean="0">
                <a:solidFill>
                  <a:schemeClr val="tx1"/>
                </a:solidFill>
                <a:effectLst/>
                <a:latin typeface="+mn-lt"/>
                <a:ea typeface="+mn-ea"/>
                <a:cs typeface="+mn-cs"/>
              </a:rPr>
              <a:t>2</a:t>
            </a:r>
            <a:r>
              <a:rPr lang="en-US" sz="1200" b="0" kern="1200" dirty="0" smtClean="0">
                <a:solidFill>
                  <a:schemeClr val="tx1"/>
                </a:solidFill>
                <a:effectLst/>
                <a:latin typeface="+mn-lt"/>
                <a:ea typeface="+mn-ea"/>
                <a:cs typeface="+mn-cs"/>
              </a:rPr>
              <a:t> gas, CO gas, concentrated acids, caustics, etc.)</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t>
            </a:r>
            <a:r>
              <a:rPr lang="en-US" sz="1200" kern="1200" baseline="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Critical Controls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Access Control</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Alarm Systems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Engineered Controls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Handling Requirements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Loading and Unloading Protection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Mechanical Integrity of Storage and Distribution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PPE</a:t>
            </a:r>
          </a:p>
        </p:txBody>
      </p:sp>
      <p:sp>
        <p:nvSpPr>
          <p:cNvPr id="4" name="Slide Number Placeholder 3"/>
          <p:cNvSpPr>
            <a:spLocks noGrp="1"/>
          </p:cNvSpPr>
          <p:nvPr>
            <p:ph type="sldNum" sz="quarter" idx="10"/>
          </p:nvPr>
        </p:nvSpPr>
        <p:spPr/>
        <p:txBody>
          <a:bodyPr/>
          <a:lstStyle/>
          <a:p>
            <a:fld id="{3F8FCD5C-19B0-4F7A-B49D-975DBE93C182}" type="slidenum">
              <a:rPr lang="en-US" smtClean="0"/>
              <a:t>12</a:t>
            </a:fld>
            <a:endParaRPr lang="en-US" dirty="0"/>
          </a:p>
        </p:txBody>
      </p:sp>
    </p:spTree>
    <p:extLst>
      <p:ext uri="{BB962C8B-B14F-4D97-AF65-F5344CB8AC3E}">
        <p14:creationId xmlns:p14="http://schemas.microsoft.com/office/powerpoint/2010/main" val="58516112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76</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De-energized equipment: still</a:t>
            </a:r>
            <a:r>
              <a:rPr lang="en-US" sz="1200" b="0" kern="1200" baseline="0" dirty="0" smtClean="0">
                <a:solidFill>
                  <a:schemeClr val="tx1"/>
                </a:solidFill>
                <a:effectLst/>
                <a:latin typeface="+mn-lt"/>
                <a:ea typeface="+mn-ea"/>
                <a:cs typeface="+mn-cs"/>
              </a:rPr>
              <a:t> has </a:t>
            </a:r>
            <a:r>
              <a:rPr lang="en-US" sz="1200" b="0" kern="1200" dirty="0" smtClean="0">
                <a:solidFill>
                  <a:schemeClr val="tx1"/>
                </a:solidFill>
                <a:effectLst/>
                <a:latin typeface="+mn-lt"/>
                <a:ea typeface="+mn-ea"/>
                <a:cs typeface="+mn-cs"/>
              </a:rPr>
              <a:t>potential for stored energy including kinetic, pressure, residual, electrical, and fluid that the system has not released</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Follow the manufacturer’s recommendations and the</a:t>
            </a:r>
            <a:r>
              <a:rPr lang="en-US" sz="1200" b="0" kern="1200" baseline="0" dirty="0" smtClean="0">
                <a:solidFill>
                  <a:schemeClr val="tx1"/>
                </a:solidFill>
                <a:effectLst/>
                <a:latin typeface="+mn-lt"/>
                <a:ea typeface="+mn-ea"/>
                <a:cs typeface="+mn-cs"/>
              </a:rPr>
              <a:t> site’s</a:t>
            </a:r>
            <a:r>
              <a:rPr lang="en-US" sz="1200" b="0" kern="1200" dirty="0" smtClean="0">
                <a:solidFill>
                  <a:schemeClr val="tx1"/>
                </a:solidFill>
                <a:effectLst/>
                <a:latin typeface="+mn-lt"/>
                <a:ea typeface="+mn-ea"/>
                <a:cs typeface="+mn-cs"/>
              </a:rPr>
              <a:t> written procedures to carefully release and remove this stored energy from the system</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120</a:t>
            </a:fld>
            <a:endParaRPr lang="en-US"/>
          </a:p>
        </p:txBody>
      </p:sp>
    </p:spTree>
    <p:extLst>
      <p:ext uri="{BB962C8B-B14F-4D97-AF65-F5344CB8AC3E}">
        <p14:creationId xmlns:p14="http://schemas.microsoft.com/office/powerpoint/2010/main" val="5459226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76</a:t>
            </a:r>
          </a:p>
          <a:p>
            <a:endParaRPr lang="en-US" b="1" baseline="0" dirty="0" smtClean="0"/>
          </a:p>
          <a:p>
            <a:r>
              <a:rPr lang="en-US" b="1" baseline="0" dirty="0" smtClean="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Emergency-stops (e-stops), pull cords, or kill switches: safety mechanisms used to shut down or disable machines when operators cannot shut down the machine in the usual manner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Mounted along both sides of the conveyor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Note: Emphasize</a:t>
            </a:r>
            <a:r>
              <a:rPr lang="en-US" sz="1200" b="1" kern="1200" baseline="0" dirty="0" smtClean="0">
                <a:solidFill>
                  <a:schemeClr val="tx1"/>
                </a:solidFill>
                <a:effectLst/>
                <a:latin typeface="+mn-lt"/>
                <a:ea typeface="+mn-ea"/>
                <a:cs typeface="+mn-cs"/>
              </a:rPr>
              <a:t> that these are u</a:t>
            </a:r>
            <a:r>
              <a:rPr lang="en-US" sz="1200" b="1" kern="1200" dirty="0" smtClean="0">
                <a:solidFill>
                  <a:schemeClr val="tx1"/>
                </a:solidFill>
                <a:effectLst/>
                <a:latin typeface="+mn-lt"/>
                <a:ea typeface="+mn-ea"/>
                <a:cs typeface="+mn-cs"/>
              </a:rPr>
              <a:t>sed</a:t>
            </a:r>
            <a:r>
              <a:rPr lang="en-US" sz="1200" b="1" kern="1200" baseline="0" dirty="0" smtClean="0">
                <a:solidFill>
                  <a:schemeClr val="tx1"/>
                </a:solidFill>
                <a:effectLst/>
                <a:latin typeface="+mn-lt"/>
                <a:ea typeface="+mn-ea"/>
                <a:cs typeface="+mn-cs"/>
              </a:rPr>
              <a:t> to </a:t>
            </a:r>
            <a:r>
              <a:rPr lang="en-US" sz="1200" b="1" kern="1200" dirty="0" smtClean="0">
                <a:solidFill>
                  <a:schemeClr val="tx1"/>
                </a:solidFill>
                <a:effectLst/>
                <a:latin typeface="+mn-lt"/>
                <a:ea typeface="+mn-ea"/>
                <a:cs typeface="+mn-cs"/>
              </a:rPr>
              <a:t>stop equipment in an emergency – these devices are not substitutes for a proper energy isolation</a:t>
            </a:r>
            <a:endParaRPr lang="en-US"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Examples: pumps, conveyors, rectifiers, and fuel stations</a:t>
            </a:r>
          </a:p>
        </p:txBody>
      </p:sp>
      <p:sp>
        <p:nvSpPr>
          <p:cNvPr id="4" name="Slide Number Placeholder 3"/>
          <p:cNvSpPr>
            <a:spLocks noGrp="1"/>
          </p:cNvSpPr>
          <p:nvPr>
            <p:ph type="sldNum" sz="quarter" idx="10"/>
          </p:nvPr>
        </p:nvSpPr>
        <p:spPr/>
        <p:txBody>
          <a:bodyPr/>
          <a:lstStyle/>
          <a:p>
            <a:fld id="{3F8FCD5C-19B0-4F7A-B49D-975DBE93C182}" type="slidenum">
              <a:rPr lang="en-US" smtClean="0"/>
              <a:t>121</a:t>
            </a:fld>
            <a:endParaRPr lang="en-US"/>
          </a:p>
        </p:txBody>
      </p:sp>
    </p:spTree>
    <p:extLst>
      <p:ext uri="{BB962C8B-B14F-4D97-AF65-F5344CB8AC3E}">
        <p14:creationId xmlns:p14="http://schemas.microsoft.com/office/powerpoint/2010/main" val="379217076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77</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Three types of LOTOTO situations encountered on a routine basis: Simple</a:t>
            </a:r>
            <a:r>
              <a:rPr lang="en-US" sz="1200" b="0" kern="1200" baseline="0" dirty="0" smtClean="0">
                <a:solidFill>
                  <a:schemeClr val="tx1"/>
                </a:solidFill>
                <a:effectLst/>
                <a:latin typeface="+mn-lt"/>
                <a:ea typeface="+mn-ea"/>
                <a:cs typeface="+mn-cs"/>
              </a:rPr>
              <a:t> LOTOTO, Complex LOTOTO, ECC LOTOTO</a:t>
            </a:r>
            <a:endParaRPr lang="en-US"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Simple LOTOTO: Authorized Individual(s) performing service or maintenance on a piece of equipment having one energy source</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Authorized Individual: responsible for following the specific procedural steps to safely de-energize and isolate the equipment they will be servicing</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122</a:t>
            </a:fld>
            <a:endParaRPr lang="en-US"/>
          </a:p>
        </p:txBody>
      </p:sp>
    </p:spTree>
    <p:extLst>
      <p:ext uri="{BB962C8B-B14F-4D97-AF65-F5344CB8AC3E}">
        <p14:creationId xmlns:p14="http://schemas.microsoft.com/office/powerpoint/2010/main" val="27308149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77</a:t>
            </a:r>
          </a:p>
          <a:p>
            <a:endParaRPr lang="en-US" b="1" baseline="0" dirty="0" smtClean="0"/>
          </a:p>
          <a:p>
            <a:r>
              <a:rPr lang="en-US" b="1" baseline="0" dirty="0" smtClean="0"/>
              <a:t>Instruction</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Simple LOTOTO</a:t>
            </a:r>
            <a:r>
              <a:rPr lang="en-US" sz="1200" b="0" kern="1200" baseline="0" dirty="0" smtClean="0">
                <a:solidFill>
                  <a:schemeClr val="tx1"/>
                </a:solidFill>
                <a:effectLst/>
                <a:latin typeface="+mn-lt"/>
                <a:ea typeface="+mn-ea"/>
                <a:cs typeface="+mn-cs"/>
              </a:rPr>
              <a:t> – </a:t>
            </a:r>
            <a:r>
              <a:rPr lang="en-US" sz="1200" b="0" kern="1200" dirty="0" smtClean="0">
                <a:solidFill>
                  <a:schemeClr val="tx1"/>
                </a:solidFill>
                <a:effectLst/>
                <a:latin typeface="+mn-lt"/>
                <a:ea typeface="+mn-ea"/>
                <a:cs typeface="+mn-cs"/>
              </a:rPr>
              <a:t>In this scenario, an Authorized Individual places a personal lock and tag on a single energy isolation device</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One energy source</a:t>
            </a:r>
          </a:p>
        </p:txBody>
      </p:sp>
      <p:sp>
        <p:nvSpPr>
          <p:cNvPr id="4" name="Slide Number Placeholder 3"/>
          <p:cNvSpPr>
            <a:spLocks noGrp="1"/>
          </p:cNvSpPr>
          <p:nvPr>
            <p:ph type="sldNum" sz="quarter" idx="10"/>
          </p:nvPr>
        </p:nvSpPr>
        <p:spPr/>
        <p:txBody>
          <a:bodyPr/>
          <a:lstStyle/>
          <a:p>
            <a:fld id="{3F8FCD5C-19B0-4F7A-B49D-975DBE93C182}" type="slidenum">
              <a:rPr lang="en-US" smtClean="0"/>
              <a:t>123</a:t>
            </a:fld>
            <a:endParaRPr lang="en-US"/>
          </a:p>
        </p:txBody>
      </p:sp>
    </p:spTree>
    <p:extLst>
      <p:ext uri="{BB962C8B-B14F-4D97-AF65-F5344CB8AC3E}">
        <p14:creationId xmlns:p14="http://schemas.microsoft.com/office/powerpoint/2010/main" val="350518445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77</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Group/Complex LOTOTO: any LOTOTO procedure that involves more than one energy source</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Every authorized individual must place his/her personal lock on the energy-isolating device</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Use some form of group lockout device, such as a hasp or lockbox</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124</a:t>
            </a:fld>
            <a:endParaRPr lang="en-US"/>
          </a:p>
        </p:txBody>
      </p:sp>
    </p:spTree>
    <p:extLst>
      <p:ext uri="{BB962C8B-B14F-4D97-AF65-F5344CB8AC3E}">
        <p14:creationId xmlns:p14="http://schemas.microsoft.com/office/powerpoint/2010/main" val="239403511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77</a:t>
            </a:r>
          </a:p>
          <a:p>
            <a:endParaRPr lang="en-US" b="1" baseline="0" dirty="0" smtClean="0"/>
          </a:p>
          <a:p>
            <a:r>
              <a:rPr lang="en-US" b="1" baseline="0" dirty="0" smtClean="0"/>
              <a:t>Instruction</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Complex LOTOTO</a:t>
            </a:r>
            <a:r>
              <a:rPr lang="en-US" sz="1200" b="0" kern="1200" baseline="0" dirty="0" smtClean="0">
                <a:solidFill>
                  <a:schemeClr val="tx1"/>
                </a:solidFill>
                <a:effectLst/>
                <a:latin typeface="+mn-lt"/>
                <a:ea typeface="+mn-ea"/>
                <a:cs typeface="+mn-cs"/>
              </a:rPr>
              <a:t> – </a:t>
            </a:r>
            <a:r>
              <a:rPr lang="en-US" sz="1200" b="0" kern="1200" dirty="0" smtClean="0">
                <a:solidFill>
                  <a:schemeClr val="tx1"/>
                </a:solidFill>
                <a:effectLst/>
                <a:latin typeface="+mn-lt"/>
                <a:ea typeface="+mn-ea"/>
                <a:cs typeface="+mn-cs"/>
              </a:rPr>
              <a:t>In this scenario, 10 Authorized Individuals need to each place personal locks and tags on</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5 different energy isolation devices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Require 2 hasps to be used with each energy isolation device and a total of 50 personal locks and tags</a:t>
            </a:r>
            <a:endParaRPr lang="en-US" b="0" baseline="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125</a:t>
            </a:fld>
            <a:endParaRPr lang="en-US"/>
          </a:p>
        </p:txBody>
      </p:sp>
    </p:spTree>
    <p:extLst>
      <p:ext uri="{BB962C8B-B14F-4D97-AF65-F5344CB8AC3E}">
        <p14:creationId xmlns:p14="http://schemas.microsoft.com/office/powerpoint/2010/main" val="288444850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78</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ECC LOTOTO: multiple Authorized Individuals are not able to place their personal locks and tags directly to the energy-isolating device(s)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ECC places ECC lock and tag on energy-isolating</a:t>
            </a:r>
            <a:r>
              <a:rPr lang="en-US" sz="1200" b="0" kern="1200" baseline="0" dirty="0" smtClean="0">
                <a:solidFill>
                  <a:schemeClr val="tx1"/>
                </a:solidFill>
                <a:effectLst/>
                <a:latin typeface="+mn-lt"/>
                <a:ea typeface="+mn-ea"/>
                <a:cs typeface="+mn-cs"/>
              </a:rPr>
              <a:t> device</a:t>
            </a:r>
            <a:endParaRPr lang="en-US" sz="1200" b="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Provides full protection to all Authorized Individuals working on the same project</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Stores the ECC lock’s key and allows all Authorized Individuals to place a personal lock while conducting work</a:t>
            </a:r>
          </a:p>
          <a:p>
            <a:pPr marL="171450" lvl="0" indent="-171450">
              <a:buFont typeface="Arial" panose="020B0604020202020204" pitchFamily="34" charset="0"/>
              <a:buChar char="•"/>
            </a:pPr>
            <a:r>
              <a:rPr lang="en-US" b="0" kern="1200" dirty="0" smtClean="0">
                <a:solidFill>
                  <a:schemeClr val="tx1"/>
                </a:solidFill>
                <a:effectLst/>
                <a:latin typeface="+mn-lt"/>
                <a:ea typeface="+mn-ea"/>
                <a:cs typeface="+mn-cs"/>
              </a:rPr>
              <a:t>ECC use:</a:t>
            </a:r>
            <a:r>
              <a:rPr lang="en-US"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for complex, large-scale lockout situations, such as jobs that require multiple departments, shifts, or systems</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126</a:t>
            </a:fld>
            <a:endParaRPr lang="en-US"/>
          </a:p>
        </p:txBody>
      </p:sp>
    </p:spTree>
    <p:extLst>
      <p:ext uri="{BB962C8B-B14F-4D97-AF65-F5344CB8AC3E}">
        <p14:creationId xmlns:p14="http://schemas.microsoft.com/office/powerpoint/2010/main" val="61301732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78</a:t>
            </a:r>
          </a:p>
          <a:p>
            <a:endParaRPr lang="en-US" b="1" baseline="0" dirty="0" smtClean="0"/>
          </a:p>
          <a:p>
            <a:r>
              <a:rPr lang="en-US" b="1" baseline="0" dirty="0" smtClean="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ECC LOTOTO</a:t>
            </a:r>
            <a:r>
              <a:rPr lang="en-US" sz="1100" b="0" kern="1200" baseline="0" dirty="0" smtClean="0">
                <a:solidFill>
                  <a:schemeClr val="tx1"/>
                </a:solidFill>
                <a:effectLst/>
                <a:latin typeface="+mn-lt"/>
                <a:ea typeface="+mn-ea"/>
                <a:cs typeface="+mn-cs"/>
              </a:rPr>
              <a:t> – </a:t>
            </a:r>
            <a:r>
              <a:rPr lang="en-US" sz="1200" b="0" kern="1200" dirty="0" smtClean="0">
                <a:solidFill>
                  <a:schemeClr val="tx1"/>
                </a:solidFill>
                <a:effectLst/>
                <a:latin typeface="+mn-lt"/>
                <a:ea typeface="+mn-ea"/>
                <a:cs typeface="+mn-cs"/>
              </a:rPr>
              <a:t>This is the same scenario from the previous</a:t>
            </a:r>
            <a:r>
              <a:rPr lang="en-US" sz="11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slide</a:t>
            </a:r>
            <a:r>
              <a:rPr lang="en-US" sz="1200" b="0" kern="1200" baseline="0" dirty="0" smtClean="0">
                <a:solidFill>
                  <a:schemeClr val="tx1"/>
                </a:solidFill>
                <a:effectLst/>
                <a:latin typeface="+mn-lt"/>
                <a:ea typeface="+mn-ea"/>
                <a:cs typeface="+mn-cs"/>
              </a:rPr>
              <a:t> (1</a:t>
            </a:r>
            <a:r>
              <a:rPr lang="en-US" sz="1200" b="0" kern="1200" dirty="0" smtClean="0">
                <a:solidFill>
                  <a:schemeClr val="tx1"/>
                </a:solidFill>
                <a:effectLst/>
                <a:latin typeface="+mn-lt"/>
                <a:ea typeface="+mn-ea"/>
                <a:cs typeface="+mn-cs"/>
              </a:rPr>
              <a:t>0 Authorized Individuals need to each place personal locks and tags on</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5 different energy isolation devices)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Difference: in this scenario, use an ECC</a:t>
            </a:r>
            <a:endParaRPr lang="en-US" sz="1100" b="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ECC places an ECC lock and tag onto each of the five energy isolation devices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ECC’s places key in a lock box where each of the 10 Authorized Individuals will hand a personal lock and tag </a:t>
            </a:r>
            <a:endParaRPr lang="en-US" sz="11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Repeat that the primary reason for ECC use is to provide protection to all Authorized Individuals working on the same project</a:t>
            </a:r>
            <a:endParaRPr lang="en-US" b="0" baseline="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127</a:t>
            </a:fld>
            <a:endParaRPr lang="en-US"/>
          </a:p>
        </p:txBody>
      </p:sp>
    </p:spTree>
    <p:extLst>
      <p:ext uri="{BB962C8B-B14F-4D97-AF65-F5344CB8AC3E}">
        <p14:creationId xmlns:p14="http://schemas.microsoft.com/office/powerpoint/2010/main" val="247925537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79</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Non-routine</a:t>
            </a:r>
            <a:r>
              <a:rPr lang="en-US" sz="1200" b="0" kern="1200" baseline="0" dirty="0" smtClean="0">
                <a:solidFill>
                  <a:schemeClr val="tx1"/>
                </a:solidFill>
                <a:effectLst/>
                <a:latin typeface="+mn-lt"/>
                <a:ea typeface="+mn-ea"/>
                <a:cs typeface="+mn-cs"/>
              </a:rPr>
              <a:t> lock removal</a:t>
            </a: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When another personnel removes device i</a:t>
            </a:r>
            <a:r>
              <a:rPr lang="en-US" sz="1200" b="0" kern="1200" dirty="0" smtClean="0">
                <a:solidFill>
                  <a:schemeClr val="tx1"/>
                </a:solidFill>
                <a:effectLst/>
                <a:latin typeface="+mn-lt"/>
                <a:ea typeface="+mn-ea"/>
                <a:cs typeface="+mn-cs"/>
              </a:rPr>
              <a:t>f Authorized Individual not available to remove a device or personnel unable to identify the owner of a lockout device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Only time removal</a:t>
            </a:r>
            <a:r>
              <a:rPr lang="en-US" sz="1200" b="0" kern="1200" baseline="0" dirty="0" smtClean="0">
                <a:solidFill>
                  <a:schemeClr val="tx1"/>
                </a:solidFill>
                <a:effectLst/>
                <a:latin typeface="+mn-lt"/>
                <a:ea typeface="+mn-ea"/>
                <a:cs typeface="+mn-cs"/>
              </a:rPr>
              <a:t> of personal lockout device by another person permitted</a:t>
            </a:r>
            <a:endParaRPr lang="en-US" sz="1200" b="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Ensure that the employee protected by the device is not exposed to hazardous energy once another employee removes the lock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Non-Routine Lock Removal Process requires all of the following:</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All reasonable efforts have been made by a member of management to contact the individual of the pending lock removal, and determine why the equipment was locked out</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If personnel cannot notify or identify the lock’s owner, the Area Supervisor, a Qualified Individual, and a Safety Representative must verify the completion of a thorough inspection and certify that the machine or equipment is safe to re-energize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Area Supervisor requesting the lock removal completes the Non-Routine Lock Removal Authorization Form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Before resuming work at that facility, personnel informs the individual about the removal of his/her lockout/tagout device</a:t>
            </a:r>
          </a:p>
        </p:txBody>
      </p:sp>
      <p:sp>
        <p:nvSpPr>
          <p:cNvPr id="4" name="Slide Number Placeholder 3"/>
          <p:cNvSpPr>
            <a:spLocks noGrp="1"/>
          </p:cNvSpPr>
          <p:nvPr>
            <p:ph type="sldNum" sz="quarter" idx="10"/>
          </p:nvPr>
        </p:nvSpPr>
        <p:spPr/>
        <p:txBody>
          <a:bodyPr/>
          <a:lstStyle/>
          <a:p>
            <a:fld id="{3F8FCD5C-19B0-4F7A-B49D-975DBE93C182}" type="slidenum">
              <a:rPr lang="en-US" smtClean="0"/>
              <a:t>128</a:t>
            </a:fld>
            <a:endParaRPr lang="en-US"/>
          </a:p>
        </p:txBody>
      </p:sp>
    </p:spTree>
    <p:extLst>
      <p:ext uri="{BB962C8B-B14F-4D97-AF65-F5344CB8AC3E}">
        <p14:creationId xmlns:p14="http://schemas.microsoft.com/office/powerpoint/2010/main" val="350752833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pages</a:t>
            </a:r>
            <a:r>
              <a:rPr lang="en-US" b="1" baseline="0" dirty="0" smtClean="0"/>
              <a:t> 79-80</a:t>
            </a:r>
          </a:p>
          <a:p>
            <a:endParaRPr lang="en-US" b="1" baseline="0" dirty="0" smtClean="0"/>
          </a:p>
          <a:p>
            <a:r>
              <a:rPr lang="en-US" b="1" baseline="0" dirty="0" smtClean="0"/>
              <a:t>Instruction</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For abandoned locks, follow non-routine lock removal procedures and complete the non-routine lock removal form</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Have</a:t>
            </a:r>
            <a:r>
              <a:rPr lang="en-US" sz="1200" b="1" kern="1200" baseline="0" dirty="0" smtClean="0">
                <a:solidFill>
                  <a:schemeClr val="tx1"/>
                </a:solidFill>
                <a:effectLst/>
                <a:latin typeface="+mn-lt"/>
                <a:ea typeface="+mn-ea"/>
                <a:cs typeface="+mn-cs"/>
              </a:rPr>
              <a:t> students look over the Non-Routine Lock Removal form in their SG and ask them if they have any questions about the information requested</a:t>
            </a:r>
            <a:endParaRPr lang="en-US" b="0" dirty="0" smtClean="0"/>
          </a:p>
          <a:p>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129</a:t>
            </a:fld>
            <a:endParaRPr lang="en-US"/>
          </a:p>
        </p:txBody>
      </p:sp>
    </p:spTree>
    <p:extLst>
      <p:ext uri="{BB962C8B-B14F-4D97-AF65-F5344CB8AC3E}">
        <p14:creationId xmlns:p14="http://schemas.microsoft.com/office/powerpoint/2010/main" val="1475635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x</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The Exposure to Hazardous Substances Chronic Fatal Risk is defined as workplace exposure to carcinogens and other substances that can cause lethal disease over time (e.g. silica, arsenic, lead, welding fumes, asbestos, acid mist, etc.)</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t>
            </a:r>
            <a:r>
              <a:rPr lang="en-US" sz="1200" kern="1200" baseline="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Critical Controls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Access Control</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Engineered Controls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Handling Requirements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PPE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13</a:t>
            </a:fld>
            <a:endParaRPr lang="en-US" dirty="0"/>
          </a:p>
        </p:txBody>
      </p:sp>
    </p:spTree>
    <p:extLst>
      <p:ext uri="{BB962C8B-B14F-4D97-AF65-F5344CB8AC3E}">
        <p14:creationId xmlns:p14="http://schemas.microsoft.com/office/powerpoint/2010/main" val="369028223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81</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Four basic steps to restarting equipment/systems:</a:t>
            </a:r>
          </a:p>
          <a:p>
            <a:pPr marL="685800" lvl="1" indent="-228600">
              <a:buFont typeface="+mj-lt"/>
              <a:buAutoNum type="arabicPeriod"/>
            </a:pPr>
            <a:r>
              <a:rPr lang="en-US" sz="1200" b="0" kern="1200" dirty="0" smtClean="0">
                <a:solidFill>
                  <a:schemeClr val="tx1"/>
                </a:solidFill>
                <a:effectLst/>
                <a:latin typeface="+mn-lt"/>
                <a:ea typeface="+mn-ea"/>
                <a:cs typeface="+mn-cs"/>
              </a:rPr>
              <a:t>Inspect the area</a:t>
            </a:r>
          </a:p>
          <a:p>
            <a:pPr marL="685800" lvl="1" indent="-228600">
              <a:buFont typeface="+mj-lt"/>
              <a:buAutoNum type="arabicPeriod"/>
            </a:pPr>
            <a:r>
              <a:rPr lang="en-US" sz="1200" b="0" kern="1200" dirty="0" smtClean="0">
                <a:solidFill>
                  <a:schemeClr val="tx1"/>
                </a:solidFill>
                <a:effectLst/>
                <a:latin typeface="+mn-lt"/>
                <a:ea typeface="+mn-ea"/>
                <a:cs typeface="+mn-cs"/>
              </a:rPr>
              <a:t>Remove all locks</a:t>
            </a:r>
          </a:p>
          <a:p>
            <a:pPr marL="685800" lvl="1" indent="-228600">
              <a:buFont typeface="+mj-lt"/>
              <a:buAutoNum type="arabicPeriod"/>
            </a:pPr>
            <a:r>
              <a:rPr lang="en-US" sz="1200" b="0" kern="1200" dirty="0" smtClean="0">
                <a:solidFill>
                  <a:schemeClr val="tx1"/>
                </a:solidFill>
                <a:effectLst/>
                <a:latin typeface="+mn-lt"/>
                <a:ea typeface="+mn-ea"/>
                <a:cs typeface="+mn-cs"/>
              </a:rPr>
              <a:t>Notify </a:t>
            </a:r>
          </a:p>
          <a:p>
            <a:pPr marL="685800" lvl="1" indent="-228600">
              <a:buFont typeface="+mj-lt"/>
              <a:buAutoNum type="arabicPeriod"/>
            </a:pPr>
            <a:r>
              <a:rPr lang="en-US" sz="1200" b="0" kern="1200" dirty="0" smtClean="0">
                <a:solidFill>
                  <a:schemeClr val="tx1"/>
                </a:solidFill>
                <a:effectLst/>
                <a:latin typeface="+mn-lt"/>
                <a:ea typeface="+mn-ea"/>
                <a:cs typeface="+mn-cs"/>
              </a:rPr>
              <a:t>Qualified Individual restores energy according to procedures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Performed by authorized employees</a:t>
            </a:r>
            <a:r>
              <a:rPr lang="en-US" sz="1200" b="0" kern="1200" baseline="0" dirty="0" smtClean="0">
                <a:solidFill>
                  <a:schemeClr val="tx1"/>
                </a:solidFill>
                <a:effectLst/>
                <a:latin typeface="+mn-lt"/>
                <a:ea typeface="+mn-ea"/>
                <a:cs typeface="+mn-cs"/>
              </a:rPr>
              <a:t> u</a:t>
            </a:r>
            <a:r>
              <a:rPr lang="en-US" sz="1200" b="0" kern="1200" dirty="0" smtClean="0">
                <a:solidFill>
                  <a:schemeClr val="tx1"/>
                </a:solidFill>
                <a:effectLst/>
                <a:latin typeface="+mn-lt"/>
                <a:ea typeface="+mn-ea"/>
                <a:cs typeface="+mn-cs"/>
              </a:rPr>
              <a:t>sing specific control of hazardous energy procedures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before the re-energization of any equipment</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Ensure removal of any maintenance/service items that may impact the operation of equipment</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Ensure that all guarding is in place and secured properly</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 students what do they think is the most important step</a:t>
            </a:r>
            <a:r>
              <a:rPr lang="en-US" sz="1200" b="1"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(Answer: Make s</a:t>
            </a:r>
            <a:r>
              <a:rPr lang="en-US" sz="1200" b="0" kern="1200" dirty="0" smtClean="0">
                <a:solidFill>
                  <a:schemeClr val="tx1"/>
                </a:solidFill>
                <a:effectLst/>
                <a:latin typeface="+mn-lt"/>
                <a:ea typeface="+mn-ea"/>
                <a:cs typeface="+mn-cs"/>
              </a:rPr>
              <a:t>ure all personnel are accounted for and in a safe location)</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130</a:t>
            </a:fld>
            <a:endParaRPr lang="en-US"/>
          </a:p>
        </p:txBody>
      </p:sp>
    </p:spTree>
    <p:extLst>
      <p:ext uri="{BB962C8B-B14F-4D97-AF65-F5344CB8AC3E}">
        <p14:creationId xmlns:p14="http://schemas.microsoft.com/office/powerpoint/2010/main" val="150067608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81</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Ensure that the workers have returned the machine/equipment to operating condition and that it is safe to re-energize after the maintenance is complete </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Inspect work area prior</a:t>
            </a:r>
            <a:r>
              <a:rPr lang="en-US" sz="1200" b="0" kern="1200" baseline="0" dirty="0" smtClean="0">
                <a:solidFill>
                  <a:schemeClr val="tx1"/>
                </a:solidFill>
                <a:effectLst/>
                <a:latin typeface="+mn-lt"/>
                <a:ea typeface="+mn-ea"/>
                <a:cs typeface="+mn-cs"/>
              </a:rPr>
              <a:t> to returning machine/equipment to service</a:t>
            </a: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Inspection completed by </a:t>
            </a:r>
            <a:r>
              <a:rPr lang="en-US" sz="1200" b="0" kern="1200" dirty="0" smtClean="0">
                <a:solidFill>
                  <a:schemeClr val="tx1"/>
                </a:solidFill>
                <a:effectLst/>
                <a:latin typeface="+mn-lt"/>
                <a:ea typeface="+mn-ea"/>
                <a:cs typeface="+mn-cs"/>
              </a:rPr>
              <a:t>Authorized Individual or Energy Control Coordinator (ECC)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Ensure that workers have removed all maintenance/service items and that the machine, equipment, or process is operationally intact</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Ensure the proper installation of all safety equipment</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Check the location/area</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Verify that all employees were removed from the area and are in a safe position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Model the step on the lockout simulator</a:t>
            </a:r>
          </a:p>
        </p:txBody>
      </p:sp>
      <p:sp>
        <p:nvSpPr>
          <p:cNvPr id="4" name="Slide Number Placeholder 3"/>
          <p:cNvSpPr>
            <a:spLocks noGrp="1"/>
          </p:cNvSpPr>
          <p:nvPr>
            <p:ph type="sldNum" sz="quarter" idx="10"/>
          </p:nvPr>
        </p:nvSpPr>
        <p:spPr/>
        <p:txBody>
          <a:bodyPr/>
          <a:lstStyle/>
          <a:p>
            <a:fld id="{3F8FCD5C-19B0-4F7A-B49D-975DBE93C182}" type="slidenum">
              <a:rPr lang="en-US" smtClean="0"/>
              <a:t>131</a:t>
            </a:fld>
            <a:endParaRPr lang="en-US"/>
          </a:p>
        </p:txBody>
      </p:sp>
    </p:spTree>
    <p:extLst>
      <p:ext uri="{BB962C8B-B14F-4D97-AF65-F5344CB8AC3E}">
        <p14:creationId xmlns:p14="http://schemas.microsoft.com/office/powerpoint/2010/main" val="151941385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82</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Removal of lock/tag/other device by Authorized Individual that applied device</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Simple</a:t>
            </a:r>
            <a:r>
              <a:rPr lang="en-US" sz="1200" b="0" kern="1200" baseline="0" dirty="0" smtClean="0">
                <a:solidFill>
                  <a:schemeClr val="tx1"/>
                </a:solidFill>
                <a:effectLst/>
                <a:latin typeface="+mn-lt"/>
                <a:ea typeface="+mn-ea"/>
                <a:cs typeface="+mn-cs"/>
              </a:rPr>
              <a:t> or complex control of hazardous energy: i</a:t>
            </a:r>
            <a:r>
              <a:rPr lang="en-US" sz="1200" b="0" kern="1200" dirty="0" smtClean="0">
                <a:solidFill>
                  <a:schemeClr val="tx1"/>
                </a:solidFill>
                <a:effectLst/>
                <a:latin typeface="+mn-lt"/>
                <a:ea typeface="+mn-ea"/>
                <a:cs typeface="+mn-cs"/>
              </a:rPr>
              <a:t>solated energy source free to be unlocked once the Authorized Individual(s) has completed the task and the inspection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ECC situation with the use of a lockbox</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ECC not</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able to access the key for the ECC lock before the removal of all Authorized Individuals’ personal locks and tags from the lockbox</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ECC removes the ECC lock and tag from the energy isolation device once the ECC key is accessible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Model the step on the lockout simulator</a:t>
            </a:r>
          </a:p>
        </p:txBody>
      </p:sp>
      <p:sp>
        <p:nvSpPr>
          <p:cNvPr id="4" name="Slide Number Placeholder 3"/>
          <p:cNvSpPr>
            <a:spLocks noGrp="1"/>
          </p:cNvSpPr>
          <p:nvPr>
            <p:ph type="sldNum" sz="quarter" idx="10"/>
          </p:nvPr>
        </p:nvSpPr>
        <p:spPr/>
        <p:txBody>
          <a:bodyPr/>
          <a:lstStyle/>
          <a:p>
            <a:fld id="{3F8FCD5C-19B0-4F7A-B49D-975DBE93C182}" type="slidenum">
              <a:rPr lang="en-US" smtClean="0"/>
              <a:t>132</a:t>
            </a:fld>
            <a:endParaRPr lang="en-US"/>
          </a:p>
        </p:txBody>
      </p:sp>
    </p:spTree>
    <p:extLst>
      <p:ext uri="{BB962C8B-B14F-4D97-AF65-F5344CB8AC3E}">
        <p14:creationId xmlns:p14="http://schemas.microsoft.com/office/powerpoint/2010/main" val="299699120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82</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Authorized Individual or ECC notifies the equipment/system owner and any Affected Individuals that they have released the equipment for service</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Equipment/process now ready to begin the start-up process using the SOP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Model the step on the lockout simulator</a:t>
            </a:r>
          </a:p>
        </p:txBody>
      </p:sp>
      <p:sp>
        <p:nvSpPr>
          <p:cNvPr id="4" name="Slide Number Placeholder 3"/>
          <p:cNvSpPr>
            <a:spLocks noGrp="1"/>
          </p:cNvSpPr>
          <p:nvPr>
            <p:ph type="sldNum" sz="quarter" idx="10"/>
          </p:nvPr>
        </p:nvSpPr>
        <p:spPr/>
        <p:txBody>
          <a:bodyPr/>
          <a:lstStyle/>
          <a:p>
            <a:fld id="{3F8FCD5C-19B0-4F7A-B49D-975DBE93C182}" type="slidenum">
              <a:rPr lang="en-US" smtClean="0"/>
              <a:t>133</a:t>
            </a:fld>
            <a:endParaRPr lang="en-US"/>
          </a:p>
        </p:txBody>
      </p:sp>
    </p:spTree>
    <p:extLst>
      <p:ext uri="{BB962C8B-B14F-4D97-AF65-F5344CB8AC3E}">
        <p14:creationId xmlns:p14="http://schemas.microsoft.com/office/powerpoint/2010/main" val="173529016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82</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Qualified Individual verifies the following:</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All energy sources are connected to the equipment and no longer isolated</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before equipment</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start-up</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All guards properly in place</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May need to charge pressurized systems to accomplish this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Qualified Individual re-energizes</a:t>
            </a:r>
            <a:r>
              <a:rPr lang="en-US" sz="1200" b="0" kern="1200" baseline="0" dirty="0" smtClean="0">
                <a:solidFill>
                  <a:schemeClr val="tx1"/>
                </a:solidFill>
                <a:effectLst/>
                <a:latin typeface="+mn-lt"/>
                <a:ea typeface="+mn-ea"/>
                <a:cs typeface="+mn-cs"/>
              </a:rPr>
              <a:t> isolated energy sources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Start equipment by using the standard start-up procedures and best management practices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Utilize systematic start-up procedure to avoid any additional or increased hazards to employees as a result of the machine or equipment start-up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Model the step on the lockout simulator</a:t>
            </a:r>
          </a:p>
        </p:txBody>
      </p:sp>
      <p:sp>
        <p:nvSpPr>
          <p:cNvPr id="4" name="Slide Number Placeholder 3"/>
          <p:cNvSpPr>
            <a:spLocks noGrp="1"/>
          </p:cNvSpPr>
          <p:nvPr>
            <p:ph type="sldNum" sz="quarter" idx="10"/>
          </p:nvPr>
        </p:nvSpPr>
        <p:spPr/>
        <p:txBody>
          <a:bodyPr/>
          <a:lstStyle/>
          <a:p>
            <a:fld id="{3F8FCD5C-19B0-4F7A-B49D-975DBE93C182}" type="slidenum">
              <a:rPr lang="en-US" smtClean="0"/>
              <a:t>134</a:t>
            </a:fld>
            <a:endParaRPr lang="en-US"/>
          </a:p>
        </p:txBody>
      </p:sp>
    </p:spTree>
    <p:extLst>
      <p:ext uri="{BB962C8B-B14F-4D97-AF65-F5344CB8AC3E}">
        <p14:creationId xmlns:p14="http://schemas.microsoft.com/office/powerpoint/2010/main" val="8339258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N/A</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Time</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Approximately 30 minutes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Materials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Lockout Simulator (use your site simulator)</a:t>
            </a:r>
            <a:r>
              <a:rPr lang="en-US" sz="1100" b="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Copies of lockout SOPs (1 simple and 1 complex)</a:t>
            </a:r>
            <a:endParaRPr lang="en-US" sz="1100" b="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b="1"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This activity gives students the opportunity to demonstrate the actions to stay safe during a lockout</a:t>
            </a:r>
            <a:r>
              <a:rPr lang="en-US" sz="1200" b="0" kern="1200" baseline="0" dirty="0" smtClean="0">
                <a:solidFill>
                  <a:schemeClr val="tx1"/>
                </a:solidFill>
                <a:effectLst/>
                <a:latin typeface="+mn-lt"/>
                <a:ea typeface="+mn-ea"/>
                <a:cs typeface="+mn-cs"/>
              </a:rPr>
              <a:t> procedure</a:t>
            </a:r>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b="0" kern="1200" dirty="0" smtClean="0">
                <a:solidFill>
                  <a:schemeClr val="tx1"/>
                </a:solidFill>
                <a:effectLst/>
                <a:latin typeface="+mn-lt"/>
                <a:ea typeface="+mn-ea"/>
                <a:cs typeface="+mn-cs"/>
              </a:rPr>
              <a:t>Give each student a copy of the simple SOP and the complex SOP</a:t>
            </a:r>
            <a:endParaRPr lang="en-US" sz="1100" b="0" kern="1200" dirty="0" smtClean="0">
              <a:solidFill>
                <a:schemeClr val="tx1"/>
              </a:solidFill>
              <a:effectLst/>
              <a:latin typeface="+mn-lt"/>
              <a:ea typeface="+mn-ea"/>
              <a:cs typeface="+mn-cs"/>
            </a:endParaRPr>
          </a:p>
          <a:p>
            <a:pPr marL="228600" lvl="0" indent="-228600">
              <a:buFont typeface="+mj-lt"/>
              <a:buAutoNum type="arabicPeriod"/>
            </a:pPr>
            <a:r>
              <a:rPr lang="en-US" sz="1200" b="0" kern="1200" dirty="0" smtClean="0">
                <a:solidFill>
                  <a:schemeClr val="tx1"/>
                </a:solidFill>
                <a:effectLst/>
                <a:latin typeface="+mn-lt"/>
                <a:ea typeface="+mn-ea"/>
                <a:cs typeface="+mn-cs"/>
              </a:rPr>
              <a:t>Facilitator models the lockout procedure</a:t>
            </a:r>
            <a:r>
              <a:rPr lang="en-US" sz="1200" b="0" kern="1200" baseline="0" dirty="0" smtClean="0">
                <a:solidFill>
                  <a:schemeClr val="tx1"/>
                </a:solidFill>
                <a:effectLst/>
                <a:latin typeface="+mn-lt"/>
                <a:ea typeface="+mn-ea"/>
                <a:cs typeface="+mn-cs"/>
              </a:rPr>
              <a:t> and restoring equipment </a:t>
            </a:r>
            <a:r>
              <a:rPr lang="en-US" sz="1200" b="0" kern="1200" dirty="0" smtClean="0">
                <a:solidFill>
                  <a:schemeClr val="tx1"/>
                </a:solidFill>
                <a:effectLst/>
                <a:latin typeface="+mn-lt"/>
                <a:ea typeface="+mn-ea"/>
                <a:cs typeface="+mn-cs"/>
              </a:rPr>
              <a:t>on the simulator as one complete process</a:t>
            </a:r>
            <a:endParaRPr lang="en-US" sz="1100" b="0" kern="1200" dirty="0" smtClean="0">
              <a:solidFill>
                <a:schemeClr val="tx1"/>
              </a:solidFill>
              <a:effectLst/>
              <a:latin typeface="+mn-lt"/>
              <a:ea typeface="+mn-ea"/>
              <a:cs typeface="+mn-cs"/>
            </a:endParaRPr>
          </a:p>
          <a:p>
            <a:pPr marL="228600" lvl="0" indent="-228600">
              <a:buFont typeface="+mj-lt"/>
              <a:buAutoNum type="arabicPeriod"/>
            </a:pPr>
            <a:r>
              <a:rPr lang="en-US" sz="1200" b="0" kern="1200" dirty="0" smtClean="0">
                <a:solidFill>
                  <a:schemeClr val="tx1"/>
                </a:solidFill>
                <a:effectLst/>
                <a:latin typeface="+mn-lt"/>
                <a:ea typeface="+mn-ea"/>
                <a:cs typeface="+mn-cs"/>
              </a:rPr>
              <a:t>Clarify that the simulator is a prop and not what would actually be seen in a work setting</a:t>
            </a:r>
            <a:endParaRPr lang="en-US" sz="1100" b="0" kern="1200" dirty="0" smtClean="0">
              <a:solidFill>
                <a:schemeClr val="tx1"/>
              </a:solidFill>
              <a:effectLst/>
              <a:latin typeface="+mn-lt"/>
              <a:ea typeface="+mn-ea"/>
              <a:cs typeface="+mn-cs"/>
            </a:endParaRPr>
          </a:p>
          <a:p>
            <a:pPr marL="228600" lvl="0" indent="-228600">
              <a:buFont typeface="+mj-lt"/>
              <a:buAutoNum type="arabicPeriod"/>
            </a:pPr>
            <a:r>
              <a:rPr lang="en-US" sz="1200" b="0" kern="1200" dirty="0" smtClean="0">
                <a:solidFill>
                  <a:schemeClr val="tx1"/>
                </a:solidFill>
                <a:effectLst/>
                <a:latin typeface="+mn-lt"/>
                <a:ea typeface="+mn-ea"/>
                <a:cs typeface="+mn-cs"/>
              </a:rPr>
              <a:t>Role play a simple lockout and restore</a:t>
            </a:r>
            <a:r>
              <a:rPr lang="en-US" sz="1200" b="0" kern="1200" baseline="0" dirty="0" smtClean="0">
                <a:solidFill>
                  <a:schemeClr val="tx1"/>
                </a:solidFill>
                <a:effectLst/>
                <a:latin typeface="+mn-lt"/>
                <a:ea typeface="+mn-ea"/>
                <a:cs typeface="+mn-cs"/>
              </a:rPr>
              <a:t> equipment</a:t>
            </a:r>
            <a:endParaRPr lang="en-US" sz="1100" b="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Set up a brief scenario to orient the students</a:t>
            </a:r>
            <a:r>
              <a:rPr lang="en-US" sz="1200" kern="1200" baseline="0" dirty="0" smtClean="0">
                <a:solidFill>
                  <a:schemeClr val="tx1"/>
                </a:solidFill>
                <a:effectLst/>
                <a:latin typeface="+mn-lt"/>
                <a:ea typeface="+mn-ea"/>
                <a:cs typeface="+mn-cs"/>
              </a:rPr>
              <a:t> (Example: </a:t>
            </a:r>
            <a:r>
              <a:rPr lang="en-US" sz="1200" kern="1200" dirty="0" smtClean="0">
                <a:solidFill>
                  <a:schemeClr val="tx1"/>
                </a:solidFill>
                <a:effectLst/>
                <a:latin typeface="+mn-lt"/>
                <a:ea typeface="+mn-ea"/>
                <a:cs typeface="+mn-cs"/>
              </a:rPr>
              <a:t>Work needs to be done on an overhead crane)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Have one student go to the simulator</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 class will guide the student through a simple lockout and restoring equipment to service using the SOP </a:t>
            </a:r>
          </a:p>
          <a:p>
            <a:pPr marL="228600" lvl="0" indent="-228600">
              <a:buFont typeface="+mj-lt"/>
              <a:buAutoNum type="arabicPeriod"/>
            </a:pPr>
            <a:r>
              <a:rPr lang="en-US" sz="1200" b="0" kern="1200" dirty="0" smtClean="0">
                <a:solidFill>
                  <a:schemeClr val="tx1"/>
                </a:solidFill>
                <a:effectLst/>
                <a:latin typeface="+mn-lt"/>
                <a:ea typeface="+mn-ea"/>
                <a:cs typeface="+mn-cs"/>
              </a:rPr>
              <a:t>Role play a Complex lockout</a:t>
            </a:r>
            <a:endParaRPr lang="en-US" sz="1100" b="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Set up a brief scenario to orient the students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Have a group of 3-4 students go to the simulator and assign each student a role (Authorized, Qualified, ECC, etc.).</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 class will guide the students through a complex lockout and restoring equipment to service using the SOP</a:t>
            </a:r>
            <a:endParaRPr lang="en-US" sz="1100" kern="1200" dirty="0" smtClean="0">
              <a:solidFill>
                <a:schemeClr val="tx1"/>
              </a:solidFill>
              <a:effectLst/>
              <a:latin typeface="+mn-lt"/>
              <a:ea typeface="+mn-ea"/>
              <a:cs typeface="+mn-cs"/>
            </a:endParaRPr>
          </a:p>
          <a:p>
            <a:pPr marL="228600" lvl="0" indent="-228600">
              <a:buFont typeface="+mj-lt"/>
              <a:buAutoNum type="arabicPeriod"/>
            </a:pPr>
            <a:r>
              <a:rPr lang="en-US" sz="1200" b="0" kern="1200" dirty="0" smtClean="0">
                <a:solidFill>
                  <a:schemeClr val="tx1"/>
                </a:solidFill>
                <a:effectLst/>
                <a:latin typeface="+mn-lt"/>
                <a:ea typeface="+mn-ea"/>
                <a:cs typeface="+mn-cs"/>
              </a:rPr>
              <a:t>Role play an ECC</a:t>
            </a:r>
            <a:r>
              <a:rPr lang="en-US" sz="1200" b="0" kern="1200" baseline="0" dirty="0" smtClean="0">
                <a:solidFill>
                  <a:schemeClr val="tx1"/>
                </a:solidFill>
                <a:effectLst/>
                <a:latin typeface="+mn-lt"/>
                <a:ea typeface="+mn-ea"/>
                <a:cs typeface="+mn-cs"/>
              </a:rPr>
              <a:t> lockout</a:t>
            </a:r>
            <a:endParaRPr lang="en-US" sz="1100" b="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Set up a brief scenario to orient the students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Have a group of 3-4 students go to the simulator</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Identify 1 student as the ECC</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 class will guide the students through an ECC lockout and restoring equipment to service using the SOP</a:t>
            </a:r>
            <a:endParaRPr lang="en-US" sz="1100" kern="1200" dirty="0" smtClean="0">
              <a:solidFill>
                <a:schemeClr val="tx1"/>
              </a:solidFill>
              <a:effectLst/>
              <a:latin typeface="+mn-lt"/>
              <a:ea typeface="+mn-ea"/>
              <a:cs typeface="+mn-cs"/>
            </a:endParaRPr>
          </a:p>
          <a:p>
            <a:pPr marL="228600" lvl="0" indent="-228600">
              <a:buFont typeface="+mj-lt"/>
              <a:buAutoNum type="arabicPeriod"/>
            </a:pPr>
            <a:r>
              <a:rPr lang="en-US" sz="1200" b="1" kern="1200" dirty="0" smtClean="0">
                <a:solidFill>
                  <a:schemeClr val="tx1"/>
                </a:solidFill>
                <a:effectLst/>
                <a:latin typeface="+mn-lt"/>
                <a:ea typeface="+mn-ea"/>
                <a:cs typeface="+mn-cs"/>
              </a:rPr>
              <a:t>Summarize and discuss the activity as a class by asking questions such as:</a:t>
            </a:r>
            <a:endParaRPr lang="en-US" sz="1100" b="1"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What went wrong?</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What went right?</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How does this apply on the job? In your work area?</a:t>
            </a:r>
            <a:endParaRPr lang="en-US" sz="11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135</a:t>
            </a:fld>
            <a:endParaRPr lang="en-US"/>
          </a:p>
        </p:txBody>
      </p:sp>
    </p:spTree>
    <p:extLst>
      <p:ext uri="{BB962C8B-B14F-4D97-AF65-F5344CB8AC3E}">
        <p14:creationId xmlns:p14="http://schemas.microsoft.com/office/powerpoint/2010/main" val="17007707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83</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Time</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Approximately 20 minutes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Materials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Infographic posters from Activity 3</a:t>
            </a:r>
            <a:endParaRPr lang="en-US" sz="1200" b="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Student Guide</a:t>
            </a:r>
          </a:p>
          <a:p>
            <a:pPr marL="171450" lvl="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Pens/pencils</a:t>
            </a:r>
            <a:endParaRPr lang="en-US" sz="1200" b="0" kern="1200" dirty="0" smtClean="0">
              <a:solidFill>
                <a:schemeClr val="tx1"/>
              </a:solidFill>
              <a:effectLst/>
              <a:latin typeface="+mn-lt"/>
              <a:ea typeface="+mn-ea"/>
              <a:cs typeface="+mn-cs"/>
            </a:endParaRPr>
          </a:p>
          <a:p>
            <a:r>
              <a:rPr lang="en-US" sz="1200" b="1"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This activity gives students the opportunity to create a plan</a:t>
            </a:r>
            <a:r>
              <a:rPr lang="en-US" sz="1200" b="0" kern="1200" baseline="0" dirty="0" smtClean="0">
                <a:solidFill>
                  <a:schemeClr val="tx1"/>
                </a:solidFill>
                <a:effectLst/>
                <a:latin typeface="+mn-lt"/>
                <a:ea typeface="+mn-ea"/>
                <a:cs typeface="+mn-cs"/>
              </a:rPr>
              <a:t> to work safely with an energy source that demonstrates the actions to stay safe</a:t>
            </a:r>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b="1" kern="1200" dirty="0" smtClean="0">
                <a:solidFill>
                  <a:schemeClr val="tx1"/>
                </a:solidFill>
                <a:effectLst/>
                <a:latin typeface="+mn-lt"/>
                <a:ea typeface="+mn-ea"/>
                <a:cs typeface="+mn-cs"/>
              </a:rPr>
              <a:t>Ask</a:t>
            </a:r>
            <a:r>
              <a:rPr lang="en-US" sz="1200" b="1" kern="1200" baseline="0" dirty="0" smtClean="0">
                <a:solidFill>
                  <a:schemeClr val="tx1"/>
                </a:solidFill>
                <a:effectLst/>
                <a:latin typeface="+mn-lt"/>
                <a:ea typeface="+mn-ea"/>
                <a:cs typeface="+mn-cs"/>
              </a:rPr>
              <a:t> students how would they work safely with an Electrical energy source </a:t>
            </a:r>
            <a:r>
              <a:rPr lang="en-US" sz="1200" b="0" kern="1200" baseline="0" dirty="0" smtClean="0">
                <a:solidFill>
                  <a:schemeClr val="tx1"/>
                </a:solidFill>
                <a:effectLst/>
                <a:latin typeface="+mn-lt"/>
                <a:ea typeface="+mn-ea"/>
                <a:cs typeface="+mn-cs"/>
              </a:rPr>
              <a:t>– some suggested answers are below</a:t>
            </a:r>
          </a:p>
          <a:p>
            <a:pPr marL="685800" lvl="1" indent="-228600">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Job Safety Analysis (JSA) and/or Job Hazard Analysis (JHA)</a:t>
            </a:r>
          </a:p>
          <a:p>
            <a:pPr marL="685800" lvl="1" indent="-228600">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Workplace Exam (WPE)</a:t>
            </a:r>
            <a:r>
              <a:rPr lang="en-US" dirty="0" smtClean="0"/>
              <a:t> </a:t>
            </a:r>
          </a:p>
          <a:p>
            <a:pPr marL="685800" lvl="1" indent="-228600">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LOTOTO</a:t>
            </a:r>
            <a:r>
              <a:rPr lang="en-US" dirty="0" smtClean="0"/>
              <a:t> </a:t>
            </a:r>
          </a:p>
          <a:p>
            <a:pPr marL="685800" lvl="1" indent="-228600">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Proximity</a:t>
            </a:r>
            <a:r>
              <a:rPr lang="en-US" dirty="0" smtClean="0"/>
              <a:t> </a:t>
            </a:r>
          </a:p>
          <a:p>
            <a:pPr marL="685800" lvl="1" indent="-228600">
              <a:buFont typeface="Arial" panose="020B0604020202020204" pitchFamily="34" charset="0"/>
              <a:buChar char="•"/>
            </a:pPr>
            <a:r>
              <a:rPr lang="en-US" sz="1200" b="1" i="0" u="none" strike="noStrike" kern="1200" dirty="0" smtClean="0">
                <a:solidFill>
                  <a:schemeClr val="tx1"/>
                </a:solidFill>
                <a:effectLst/>
                <a:latin typeface="+mn-lt"/>
                <a:ea typeface="+mn-ea"/>
                <a:cs typeface="+mn-cs"/>
              </a:rPr>
              <a:t>Am I trained?</a:t>
            </a:r>
            <a:r>
              <a:rPr lang="en-US" dirty="0" smtClean="0"/>
              <a:t> </a:t>
            </a:r>
          </a:p>
          <a:p>
            <a:pPr marL="685800" lvl="1" indent="-228600">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Notify affected individuals</a:t>
            </a:r>
            <a:r>
              <a:rPr lang="en-US" dirty="0" smtClean="0"/>
              <a:t> </a:t>
            </a:r>
          </a:p>
          <a:p>
            <a:pPr marL="685800" lvl="1" indent="-228600">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Walk through the job</a:t>
            </a:r>
            <a:r>
              <a:rPr lang="en-US" dirty="0" smtClean="0"/>
              <a:t> </a:t>
            </a:r>
            <a:r>
              <a:rPr lang="en-US" sz="1200" b="0" i="0" u="none" strike="noStrike" kern="1200" dirty="0" smtClean="0">
                <a:solidFill>
                  <a:schemeClr val="tx1"/>
                </a:solidFill>
                <a:effectLst/>
                <a:latin typeface="+mn-lt"/>
                <a:ea typeface="+mn-ea"/>
                <a:cs typeface="+mn-cs"/>
              </a:rPr>
              <a:t>Identify, implement, and verify controls</a:t>
            </a:r>
            <a:r>
              <a:rPr lang="en-US" dirty="0" smtClean="0"/>
              <a:t> </a:t>
            </a:r>
          </a:p>
          <a:p>
            <a:pPr marL="685800" lvl="1" indent="-228600">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Review Standard/Safe Operating Procedures (SOP)</a:t>
            </a:r>
            <a:r>
              <a:rPr lang="en-US" dirty="0" smtClean="0"/>
              <a:t> </a:t>
            </a:r>
            <a:endParaRPr lang="en-US" sz="1200" b="1" kern="1200" baseline="0" dirty="0" smtClean="0">
              <a:solidFill>
                <a:schemeClr val="tx1"/>
              </a:solidFill>
              <a:effectLst/>
              <a:latin typeface="+mn-lt"/>
              <a:ea typeface="+mn-ea"/>
              <a:cs typeface="+mn-cs"/>
            </a:endParaRPr>
          </a:p>
          <a:p>
            <a:pPr marL="228600" lvl="0" indent="-228600">
              <a:buFont typeface="+mj-lt"/>
              <a:buAutoNum type="arabicPeriod"/>
            </a:pPr>
            <a:r>
              <a:rPr lang="en-US" sz="1200" b="0" kern="1200" dirty="0" smtClean="0">
                <a:solidFill>
                  <a:schemeClr val="tx1"/>
                </a:solidFill>
                <a:effectLst/>
                <a:latin typeface="+mn-lt"/>
                <a:ea typeface="+mn-ea"/>
                <a:cs typeface="+mn-cs"/>
              </a:rPr>
              <a:t>Have groups</a:t>
            </a:r>
            <a:r>
              <a:rPr lang="en-US" sz="1200" b="0" kern="1200" baseline="0" dirty="0" smtClean="0">
                <a:solidFill>
                  <a:schemeClr val="tx1"/>
                </a:solidFill>
                <a:effectLst/>
                <a:latin typeface="+mn-lt"/>
                <a:ea typeface="+mn-ea"/>
                <a:cs typeface="+mn-cs"/>
              </a:rPr>
              <a:t> rotate so that they are working with different energy sources</a:t>
            </a:r>
          </a:p>
          <a:p>
            <a:pPr marL="228600" lvl="0" indent="-228600">
              <a:buFont typeface="+mj-lt"/>
              <a:buAutoNum type="arabicPeriod"/>
            </a:pPr>
            <a:r>
              <a:rPr lang="en-US" sz="1200" b="0" kern="1200" baseline="0" dirty="0" smtClean="0">
                <a:solidFill>
                  <a:schemeClr val="tx1"/>
                </a:solidFill>
                <a:effectLst/>
                <a:latin typeface="+mn-lt"/>
                <a:ea typeface="+mn-ea"/>
                <a:cs typeface="+mn-cs"/>
              </a:rPr>
              <a:t>Allow groups 10 minutes to discuss and write down (in their Student Guide) how they would work safely with that energy source</a:t>
            </a:r>
          </a:p>
          <a:p>
            <a:pPr marL="228600" lvl="0" indent="-228600">
              <a:buFont typeface="+mj-lt"/>
              <a:buAutoNum type="arabicPeriod"/>
            </a:pPr>
            <a:r>
              <a:rPr lang="en-US" sz="1200" b="1" kern="1200" baseline="0" dirty="0" smtClean="0">
                <a:solidFill>
                  <a:schemeClr val="tx1"/>
                </a:solidFill>
                <a:effectLst/>
                <a:latin typeface="+mn-lt"/>
                <a:ea typeface="+mn-ea"/>
                <a:cs typeface="+mn-cs"/>
              </a:rPr>
              <a:t>Allow 10 minutes for whole group discussion on the energy sources – ask the other groups if they can add anything to the individual group’s ideas</a:t>
            </a:r>
          </a:p>
          <a:p>
            <a:pPr marL="685800" lvl="1" indent="-228600">
              <a:buFont typeface="+mj-lt"/>
              <a:buAutoNum type="arabicPeriod"/>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136</a:t>
            </a:fld>
            <a:endParaRPr lang="en-US"/>
          </a:p>
        </p:txBody>
      </p:sp>
    </p:spTree>
    <p:extLst>
      <p:ext uri="{BB962C8B-B14F-4D97-AF65-F5344CB8AC3E}">
        <p14:creationId xmlns:p14="http://schemas.microsoft.com/office/powerpoint/2010/main" val="216193225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84</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Students write answers to the quiz questions in the SG</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Review the answers as a class using the following slides</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137</a:t>
            </a:fld>
            <a:endParaRPr lang="en-US"/>
          </a:p>
        </p:txBody>
      </p:sp>
    </p:spTree>
    <p:extLst>
      <p:ext uri="{BB962C8B-B14F-4D97-AF65-F5344CB8AC3E}">
        <p14:creationId xmlns:p14="http://schemas.microsoft.com/office/powerpoint/2010/main" val="171518331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84</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A, B, C, D (SG page 73)</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138</a:t>
            </a:fld>
            <a:endParaRPr lang="en-US"/>
          </a:p>
        </p:txBody>
      </p:sp>
    </p:spTree>
    <p:extLst>
      <p:ext uri="{BB962C8B-B14F-4D97-AF65-F5344CB8AC3E}">
        <p14:creationId xmlns:p14="http://schemas.microsoft.com/office/powerpoint/2010/main" val="148448177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84</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C, Job Safety Analysis (JSA) and D, Walk-down of the application of the control devices (SG page 74)</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139</a:t>
            </a:fld>
            <a:endParaRPr lang="en-US"/>
          </a:p>
        </p:txBody>
      </p:sp>
    </p:spTree>
    <p:extLst>
      <p:ext uri="{BB962C8B-B14F-4D97-AF65-F5344CB8AC3E}">
        <p14:creationId xmlns:p14="http://schemas.microsoft.com/office/powerpoint/2010/main" val="4267756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xi</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The Falling Objects Fatal Risk is defined as exposure to falling objects (e.g. tools, material, equipment, structures, etc.)</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t>
            </a:r>
            <a:r>
              <a:rPr lang="en-US" sz="1200" kern="1200" baseline="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Critical Controls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Barriers and Segregation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Integrity of Overhead Structures and Equipment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Securing Devices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Work Area Management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14</a:t>
            </a:fld>
            <a:endParaRPr lang="en-US" dirty="0"/>
          </a:p>
        </p:txBody>
      </p:sp>
    </p:spTree>
    <p:extLst>
      <p:ext uri="{BB962C8B-B14F-4D97-AF65-F5344CB8AC3E}">
        <p14:creationId xmlns:p14="http://schemas.microsoft.com/office/powerpoint/2010/main" val="165369964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84</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D, Non-Routine Lock Removal form (SG page 79)</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140</a:t>
            </a:fld>
            <a:endParaRPr lang="en-US"/>
          </a:p>
        </p:txBody>
      </p:sp>
    </p:spTree>
    <p:extLst>
      <p:ext uri="{BB962C8B-B14F-4D97-AF65-F5344CB8AC3E}">
        <p14:creationId xmlns:p14="http://schemas.microsoft.com/office/powerpoint/2010/main" val="172248625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84</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A, B, C, D (SG page 81)</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141</a:t>
            </a:fld>
            <a:endParaRPr lang="en-US"/>
          </a:p>
        </p:txBody>
      </p:sp>
    </p:spTree>
    <p:extLst>
      <p:ext uri="{BB962C8B-B14F-4D97-AF65-F5344CB8AC3E}">
        <p14:creationId xmlns:p14="http://schemas.microsoft.com/office/powerpoint/2010/main" val="59505926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84</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A, ECC and D, Authorized Individual (SG page 82)</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142</a:t>
            </a:fld>
            <a:endParaRPr lang="en-US"/>
          </a:p>
        </p:txBody>
      </p:sp>
    </p:spTree>
    <p:extLst>
      <p:ext uri="{BB962C8B-B14F-4D97-AF65-F5344CB8AC3E}">
        <p14:creationId xmlns:p14="http://schemas.microsoft.com/office/powerpoint/2010/main" val="392573200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N/A</a:t>
            </a:r>
          </a:p>
          <a:p>
            <a:endParaRPr lang="en-US" b="1" dirty="0" smtClean="0"/>
          </a:p>
          <a:p>
            <a:r>
              <a:rPr lang="en-US" b="1" dirty="0" smtClean="0"/>
              <a:t>Instruction</a:t>
            </a:r>
          </a:p>
          <a:p>
            <a:r>
              <a:rPr lang="en-US" b="1" dirty="0" smtClean="0"/>
              <a:t>Discuss questions on slide</a:t>
            </a:r>
          </a:p>
        </p:txBody>
      </p:sp>
      <p:sp>
        <p:nvSpPr>
          <p:cNvPr id="4" name="Slide Number Placeholder 3"/>
          <p:cNvSpPr>
            <a:spLocks noGrp="1"/>
          </p:cNvSpPr>
          <p:nvPr>
            <p:ph type="sldNum" sz="quarter" idx="10"/>
          </p:nvPr>
        </p:nvSpPr>
        <p:spPr/>
        <p:txBody>
          <a:bodyPr/>
          <a:lstStyle/>
          <a:p>
            <a:fld id="{3F8FCD5C-19B0-4F7A-B49D-975DBE93C182}" type="slidenum">
              <a:rPr lang="en-US" smtClean="0"/>
              <a:t>143</a:t>
            </a:fld>
            <a:endParaRPr lang="en-US"/>
          </a:p>
        </p:txBody>
      </p:sp>
    </p:spTree>
    <p:extLst>
      <p:ext uri="{BB962C8B-B14F-4D97-AF65-F5344CB8AC3E}">
        <p14:creationId xmlns:p14="http://schemas.microsoft.com/office/powerpoint/2010/main" val="236595237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SG pages 87</a:t>
            </a:r>
            <a:r>
              <a:rPr lang="en-US" sz="1200" b="1" kern="1200" baseline="0" dirty="0" smtClean="0">
                <a:solidFill>
                  <a:schemeClr val="tx1"/>
                </a:solidFill>
                <a:effectLst/>
                <a:latin typeface="+mn-lt"/>
                <a:ea typeface="+mn-ea"/>
                <a:cs typeface="+mn-cs"/>
              </a:rPr>
              <a:t> and 89</a:t>
            </a:r>
            <a:endParaRPr lang="en-US" sz="1200" b="1" kern="1200" dirty="0" smtClean="0">
              <a:solidFill>
                <a:schemeClr val="tx1"/>
              </a:solidFill>
              <a:effectLst/>
              <a:latin typeface="+mn-lt"/>
              <a:ea typeface="+mn-ea"/>
              <a:cs typeface="+mn-cs"/>
            </a:endParaRP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Instruction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Review learning objectives for the module</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Upon completion of this module, students will be able to demonstrate</a:t>
            </a:r>
            <a:r>
              <a:rPr lang="en-US" sz="1200" b="0" kern="1200" baseline="0" dirty="0" smtClean="0">
                <a:solidFill>
                  <a:schemeClr val="tx1"/>
                </a:solidFill>
                <a:effectLst/>
                <a:latin typeface="+mn-lt"/>
                <a:ea typeface="+mn-ea"/>
                <a:cs typeface="+mn-cs"/>
              </a:rPr>
              <a:t> the application of hazardous energy control principles to various sources, given different examples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Module discusses an incident where an employee was unable to verify zero energy of the system, resulting in an injury to the employee</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Verifying zero energy of the equipment or system before tryout is an important step in ensuring the safety of employees when performing work that involves potential exposure to hazardous energies</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144</a:t>
            </a:fld>
            <a:endParaRPr lang="en-US"/>
          </a:p>
        </p:txBody>
      </p:sp>
    </p:spTree>
    <p:extLst>
      <p:ext uri="{BB962C8B-B14F-4D97-AF65-F5344CB8AC3E}">
        <p14:creationId xmlns:p14="http://schemas.microsoft.com/office/powerpoint/2010/main" val="418035879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89</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Review the equipment manuals and all chemical Safety Data Sheets (SDS)</a:t>
            </a:r>
            <a:r>
              <a:rPr lang="en-US" sz="1200" b="0" kern="1200" baseline="0" dirty="0" smtClean="0">
                <a:solidFill>
                  <a:schemeClr val="tx1"/>
                </a:solidFill>
                <a:effectLst/>
                <a:latin typeface="+mn-lt"/>
                <a:ea typeface="+mn-ea"/>
                <a:cs typeface="+mn-cs"/>
              </a:rPr>
              <a:t> b</a:t>
            </a:r>
            <a:r>
              <a:rPr lang="en-US" sz="1200" b="0" kern="1200" dirty="0" smtClean="0">
                <a:solidFill>
                  <a:schemeClr val="tx1"/>
                </a:solidFill>
                <a:effectLst/>
                <a:latin typeface="+mn-lt"/>
                <a:ea typeface="+mn-ea"/>
                <a:cs typeface="+mn-cs"/>
              </a:rPr>
              <a:t>efore beginning work on hydraulic systems </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Maintain a clean work area free of slipping hazards and debris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Use all required safety equipment</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Block, secure, or lower to the ground any components that may move, rotate, or fall</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Use test equipment designed for higher pressures than the system in repair</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Use of gauges, lines, connectors, or other equipment designed for lower pressures can result in bursting or equipment damage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Start with higher gauges and work down</a:t>
            </a:r>
            <a:r>
              <a:rPr lang="en-US" sz="1200" b="0" kern="1200" baseline="0" dirty="0" smtClean="0">
                <a:solidFill>
                  <a:schemeClr val="tx1"/>
                </a:solidFill>
                <a:effectLst/>
                <a:latin typeface="+mn-lt"/>
                <a:ea typeface="+mn-ea"/>
                <a:cs typeface="+mn-cs"/>
              </a:rPr>
              <a:t> (e.g., st</a:t>
            </a:r>
            <a:r>
              <a:rPr lang="en-US" sz="1200" b="0" kern="1200" dirty="0" smtClean="0">
                <a:solidFill>
                  <a:schemeClr val="tx1"/>
                </a:solidFill>
                <a:effectLst/>
                <a:latin typeface="+mn-lt"/>
                <a:ea typeface="+mn-ea"/>
                <a:cs typeface="+mn-cs"/>
              </a:rPr>
              <a:t>art with using equipment rated at twice the expectation)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Check for leaks using a piece of cardboard or wood</a:t>
            </a:r>
            <a:r>
              <a:rPr lang="en-US" sz="1200" b="0" kern="1200" baseline="0" dirty="0" smtClean="0">
                <a:solidFill>
                  <a:schemeClr val="tx1"/>
                </a:solidFill>
                <a:effectLst/>
                <a:latin typeface="+mn-lt"/>
                <a:ea typeface="+mn-ea"/>
                <a:cs typeface="+mn-cs"/>
              </a:rPr>
              <a:t> – d</a:t>
            </a:r>
            <a:r>
              <a:rPr lang="en-US" sz="1200" b="0" kern="1200" dirty="0" smtClean="0">
                <a:solidFill>
                  <a:schemeClr val="tx1"/>
                </a:solidFill>
                <a:effectLst/>
                <a:latin typeface="+mn-lt"/>
                <a:ea typeface="+mn-ea"/>
                <a:cs typeface="+mn-cs"/>
              </a:rPr>
              <a:t>o not use fingers or hands to find leaks when relieving system pressures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Always use safety glasses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Use extreme caution when disconnecting hydraulic lines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Severe burns can result from hot fluids unintentionally released from the lines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Avoid heating near pressurized fluid lines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Clean up any spills immediately, as hydraulic fluid can cause slips or falls and result in injuries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Do not work under equipment supported by hydraulics</a:t>
            </a:r>
            <a:r>
              <a:rPr lang="en-US" sz="1200" b="0" kern="1200" baseline="0" dirty="0" smtClean="0">
                <a:solidFill>
                  <a:schemeClr val="tx1"/>
                </a:solidFill>
                <a:effectLst/>
                <a:latin typeface="+mn-lt"/>
                <a:ea typeface="+mn-ea"/>
                <a:cs typeface="+mn-cs"/>
              </a:rPr>
              <a:t> – p</a:t>
            </a:r>
            <a:r>
              <a:rPr lang="en-US" sz="1200" b="0" kern="1200" dirty="0" smtClean="0">
                <a:solidFill>
                  <a:schemeClr val="tx1"/>
                </a:solidFill>
                <a:effectLst/>
                <a:latin typeface="+mn-lt"/>
                <a:ea typeface="+mn-ea"/>
                <a:cs typeface="+mn-cs"/>
              </a:rPr>
              <a:t>lace stops, safety pins, or other safety devices before beginning repairs</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145</a:t>
            </a:fld>
            <a:endParaRPr lang="en-US"/>
          </a:p>
        </p:txBody>
      </p:sp>
    </p:spTree>
    <p:extLst>
      <p:ext uri="{BB962C8B-B14F-4D97-AF65-F5344CB8AC3E}">
        <p14:creationId xmlns:p14="http://schemas.microsoft.com/office/powerpoint/2010/main" val="316262146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90</a:t>
            </a:r>
          </a:p>
          <a:p>
            <a:endParaRPr lang="en-US" b="1" baseline="0" dirty="0" smtClean="0"/>
          </a:p>
          <a:p>
            <a:r>
              <a:rPr lang="en-US" b="1" baseline="0" dirty="0" smtClean="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Injury occurred when a mill maintenance technician was unable to verify if the hydraulic system he was working on was at "zero energy state" </a:t>
            </a:r>
            <a:endParaRPr lang="en-US" b="0" dirty="0" smtClean="0"/>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Mill maintenance</a:t>
            </a:r>
            <a:r>
              <a:rPr lang="en-US" sz="1200" b="0" kern="1200" baseline="0" dirty="0" smtClean="0">
                <a:solidFill>
                  <a:schemeClr val="tx1"/>
                </a:solidFill>
                <a:effectLst/>
                <a:latin typeface="+mn-lt"/>
                <a:ea typeface="+mn-ea"/>
                <a:cs typeface="+mn-cs"/>
              </a:rPr>
              <a:t> technician removing cylinder from machine to replace gland seals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Found</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the cylinder mounted in the vertical position and the rod-end connected to a relatively heavy structure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Started the pump and lowered the load (retracted the cylinder rod) to the rested position to remove the pressure</a:t>
            </a:r>
            <a:r>
              <a:rPr lang="en-US" sz="1200" b="0" kern="1200" baseline="0" dirty="0" smtClean="0">
                <a:solidFill>
                  <a:schemeClr val="tx1"/>
                </a:solidFill>
                <a:effectLst/>
                <a:latin typeface="+mn-lt"/>
                <a:ea typeface="+mn-ea"/>
                <a:cs typeface="+mn-cs"/>
              </a:rPr>
              <a:t> – </a:t>
            </a:r>
            <a:r>
              <a:rPr lang="en-US" sz="1200" b="0" kern="1200" dirty="0" smtClean="0">
                <a:solidFill>
                  <a:schemeClr val="tx1"/>
                </a:solidFill>
                <a:effectLst/>
                <a:latin typeface="+mn-lt"/>
                <a:ea typeface="+mn-ea"/>
                <a:cs typeface="+mn-cs"/>
              </a:rPr>
              <a:t>no means of verifying the depletion of the pressure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Locked the power unit out in accordance with his company’s lockout protocol</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Proceeded with the task of removing the cylinder</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Loosened the connector and a “jet” of oil unexpectedly discharged from the connector, struck him in the face, and caused the injury</a:t>
            </a:r>
          </a:p>
        </p:txBody>
      </p:sp>
      <p:sp>
        <p:nvSpPr>
          <p:cNvPr id="4" name="Slide Number Placeholder 3"/>
          <p:cNvSpPr>
            <a:spLocks noGrp="1"/>
          </p:cNvSpPr>
          <p:nvPr>
            <p:ph type="sldNum" sz="quarter" idx="10"/>
          </p:nvPr>
        </p:nvSpPr>
        <p:spPr/>
        <p:txBody>
          <a:bodyPr/>
          <a:lstStyle/>
          <a:p>
            <a:fld id="{3F8FCD5C-19B0-4F7A-B49D-975DBE93C182}" type="slidenum">
              <a:rPr lang="en-US" smtClean="0"/>
              <a:t>146</a:t>
            </a:fld>
            <a:endParaRPr lang="en-US"/>
          </a:p>
        </p:txBody>
      </p:sp>
    </p:spTree>
    <p:extLst>
      <p:ext uri="{BB962C8B-B14F-4D97-AF65-F5344CB8AC3E}">
        <p14:creationId xmlns:p14="http://schemas.microsoft.com/office/powerpoint/2010/main" val="369905673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90</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Employee in the process of removing a hydraulic cylinder from a production machine to replace leaking gland seals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Loosened the hose-end connector to remove the hose from the closed-end of the cylinder, a stream of oil unexpectedly discharged from the connector at extreme velocity and struck him in the face</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Oil penetrated his cheek and spilled into his mouth</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Employee continued to work and did not report the incident to his supervisor</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Later reported that the taste of the hydraulic oil remained in his mouth for approximately three days after the accident, as it secreted into his mouth from the pinhole-sized wound in his cheek</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147</a:t>
            </a:fld>
            <a:endParaRPr lang="en-US"/>
          </a:p>
        </p:txBody>
      </p:sp>
    </p:spTree>
    <p:extLst>
      <p:ext uri="{BB962C8B-B14F-4D97-AF65-F5344CB8AC3E}">
        <p14:creationId xmlns:p14="http://schemas.microsoft.com/office/powerpoint/2010/main" val="179200531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90</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Employee certain that there would be no pressure in the transmission line/system because he had lowered the cylinder to the rested position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Critical</a:t>
            </a:r>
            <a:r>
              <a:rPr lang="en-US" sz="1200" b="0" kern="1200" baseline="0" dirty="0" smtClean="0">
                <a:solidFill>
                  <a:schemeClr val="tx1"/>
                </a:solidFill>
                <a:effectLst/>
                <a:latin typeface="+mn-lt"/>
                <a:ea typeface="+mn-ea"/>
                <a:cs typeface="+mn-cs"/>
              </a:rPr>
              <a:t> to de-energize and verify in </a:t>
            </a:r>
            <a:r>
              <a:rPr lang="en-US" sz="1200" b="0" kern="1200" dirty="0" smtClean="0">
                <a:solidFill>
                  <a:schemeClr val="tx1"/>
                </a:solidFill>
                <a:effectLst/>
                <a:latin typeface="+mn-lt"/>
                <a:ea typeface="+mn-ea"/>
                <a:cs typeface="+mn-cs"/>
              </a:rPr>
              <a:t>hydraulic system</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Hydraulic hoses – flexible and can expand with pressure</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Hydraulic oil – compressible to a limited degree</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Combining flexible hydraulic hoses with compressible hydraulic oil creates an accumulator or a device that stores energy</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148</a:t>
            </a:fld>
            <a:endParaRPr lang="en-US"/>
          </a:p>
        </p:txBody>
      </p:sp>
    </p:spTree>
    <p:extLst>
      <p:ext uri="{BB962C8B-B14F-4D97-AF65-F5344CB8AC3E}">
        <p14:creationId xmlns:p14="http://schemas.microsoft.com/office/powerpoint/2010/main" val="27047985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pages 91-92</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Time</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Approximately 20 minutes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Materials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Student Guide</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Pens/pencils</a:t>
            </a:r>
          </a:p>
          <a:p>
            <a:r>
              <a:rPr lang="en-US" sz="1200" b="1"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This activity gives students the opportunity to demonstrate</a:t>
            </a:r>
            <a:r>
              <a:rPr lang="en-US" sz="1200" b="0" kern="1200" baseline="0" dirty="0" smtClean="0">
                <a:solidFill>
                  <a:schemeClr val="tx1"/>
                </a:solidFill>
                <a:effectLst/>
                <a:latin typeface="+mn-lt"/>
                <a:ea typeface="+mn-ea"/>
                <a:cs typeface="+mn-cs"/>
              </a:rPr>
              <a:t> the application of hazardous energy control principles to various sources, given different examples</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b="0" kern="1200" dirty="0" smtClean="0">
                <a:solidFill>
                  <a:schemeClr val="tx1"/>
                </a:solidFill>
                <a:effectLst/>
                <a:latin typeface="+mn-lt"/>
                <a:ea typeface="+mn-ea"/>
                <a:cs typeface="+mn-cs"/>
              </a:rPr>
              <a:t>Have students work in pairs or small</a:t>
            </a:r>
            <a:r>
              <a:rPr lang="en-US" sz="1200" b="0" kern="1200" baseline="0" dirty="0" smtClean="0">
                <a:solidFill>
                  <a:schemeClr val="tx1"/>
                </a:solidFill>
                <a:effectLst/>
                <a:latin typeface="+mn-lt"/>
                <a:ea typeface="+mn-ea"/>
                <a:cs typeface="+mn-cs"/>
              </a:rPr>
              <a:t> groups</a:t>
            </a:r>
          </a:p>
          <a:p>
            <a:pPr marL="228600" lvl="0" indent="-228600">
              <a:buFont typeface="+mj-lt"/>
              <a:buAutoNum type="arabicPeriod"/>
            </a:pPr>
            <a:r>
              <a:rPr lang="en-US" sz="1200" b="0" kern="1200" baseline="0" dirty="0" smtClean="0">
                <a:solidFill>
                  <a:schemeClr val="tx1"/>
                </a:solidFill>
                <a:effectLst/>
                <a:latin typeface="+mn-lt"/>
                <a:ea typeface="+mn-ea"/>
                <a:cs typeface="+mn-cs"/>
              </a:rPr>
              <a:t>Go over the directions on the slide</a:t>
            </a:r>
          </a:p>
          <a:p>
            <a:pPr marL="228600" lvl="0" indent="-228600">
              <a:buFont typeface="+mj-lt"/>
              <a:buAutoNum type="arabicPeriod"/>
            </a:pPr>
            <a:r>
              <a:rPr lang="en-US" sz="1200" b="1" kern="1200" baseline="0" dirty="0" smtClean="0">
                <a:solidFill>
                  <a:schemeClr val="tx1"/>
                </a:solidFill>
                <a:effectLst/>
                <a:latin typeface="+mn-lt"/>
                <a:ea typeface="+mn-ea"/>
                <a:cs typeface="+mn-cs"/>
              </a:rPr>
              <a:t>After 15 minutes, go over the scenarios as a group</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The Answer Key provides </a:t>
            </a:r>
            <a:r>
              <a:rPr lang="en-US" sz="1200" b="1" i="1" kern="1200" dirty="0" smtClean="0">
                <a:solidFill>
                  <a:schemeClr val="tx1"/>
                </a:solidFill>
                <a:effectLst/>
                <a:latin typeface="+mn-lt"/>
                <a:ea typeface="+mn-ea"/>
                <a:cs typeface="+mn-cs"/>
              </a:rPr>
              <a:t>suggested</a:t>
            </a:r>
            <a:r>
              <a:rPr lang="en-US" sz="1200" kern="1200" dirty="0" smtClean="0">
                <a:solidFill>
                  <a:schemeClr val="tx1"/>
                </a:solidFill>
                <a:effectLst/>
                <a:latin typeface="+mn-lt"/>
                <a:ea typeface="+mn-ea"/>
                <a:cs typeface="+mn-cs"/>
              </a:rPr>
              <a:t> answers intended to guide student discussions</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Students may come up with alternative information that would be adequate in answering the question</a:t>
            </a:r>
          </a:p>
        </p:txBody>
      </p:sp>
      <p:sp>
        <p:nvSpPr>
          <p:cNvPr id="4" name="Slide Number Placeholder 3"/>
          <p:cNvSpPr>
            <a:spLocks noGrp="1"/>
          </p:cNvSpPr>
          <p:nvPr>
            <p:ph type="sldNum" sz="quarter" idx="10"/>
          </p:nvPr>
        </p:nvSpPr>
        <p:spPr/>
        <p:txBody>
          <a:bodyPr/>
          <a:lstStyle/>
          <a:p>
            <a:fld id="{3F8FCD5C-19B0-4F7A-B49D-975DBE93C182}" type="slidenum">
              <a:rPr lang="en-US" smtClean="0"/>
              <a:t>149</a:t>
            </a:fld>
            <a:endParaRPr lang="en-US"/>
          </a:p>
        </p:txBody>
      </p:sp>
    </p:spTree>
    <p:extLst>
      <p:ext uri="{BB962C8B-B14F-4D97-AF65-F5344CB8AC3E}">
        <p14:creationId xmlns:p14="http://schemas.microsoft.com/office/powerpoint/2010/main" val="3484756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xi</a:t>
            </a:r>
          </a:p>
          <a:p>
            <a:endParaRPr lang="en-US" b="1" baseline="0" dirty="0" smtClean="0"/>
          </a:p>
          <a:p>
            <a:r>
              <a:rPr lang="en-US" b="1" baseline="0" dirty="0" smtClean="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T</a:t>
            </a:r>
            <a:r>
              <a:rPr lang="en-US" sz="1200" b="0" kern="1200" dirty="0" smtClean="0">
                <a:solidFill>
                  <a:schemeClr val="tx1"/>
                </a:solidFill>
                <a:effectLst/>
                <a:latin typeface="+mn-lt"/>
                <a:ea typeface="+mn-ea"/>
                <a:cs typeface="+mn-cs"/>
              </a:rPr>
              <a:t>he Lifting Operations Fatal Risk is defined as exposure to loss of control of a load suspended by a crane (fixed or mobile), hoist, forklift, boom or other lifting equipment</a:t>
            </a:r>
          </a:p>
          <a:p>
            <a:pPr marL="171450" indent="-171450">
              <a:buFont typeface="Arial" panose="020B0604020202020204" pitchFamily="34" charset="0"/>
              <a:buChar char="•"/>
            </a:pPr>
            <a:r>
              <a:rPr lang="en-US" dirty="0" smtClean="0"/>
              <a:t>Discuss the </a:t>
            </a:r>
            <a:r>
              <a:rPr lang="en-US" baseline="0" dirty="0" smtClean="0"/>
              <a:t>Critical Controls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Barriers and Segregation</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Lifting Execution</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Mechanical Integrity of Lifting Equipment</a:t>
            </a: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15</a:t>
            </a:fld>
            <a:endParaRPr lang="en-US" dirty="0"/>
          </a:p>
        </p:txBody>
      </p:sp>
    </p:spTree>
    <p:extLst>
      <p:ext uri="{BB962C8B-B14F-4D97-AF65-F5344CB8AC3E}">
        <p14:creationId xmlns:p14="http://schemas.microsoft.com/office/powerpoint/2010/main" val="289713575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93</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Give students time to write answers to the quiz questions in the SG</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Review the answers as a class using the slides</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150</a:t>
            </a:fld>
            <a:endParaRPr lang="en-US"/>
          </a:p>
        </p:txBody>
      </p:sp>
    </p:spTree>
    <p:extLst>
      <p:ext uri="{BB962C8B-B14F-4D97-AF65-F5344CB8AC3E}">
        <p14:creationId xmlns:p14="http://schemas.microsoft.com/office/powerpoint/2010/main" val="258287476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93</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B, false, Do not use hands to check for leaks.</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151</a:t>
            </a:fld>
            <a:endParaRPr lang="en-US"/>
          </a:p>
        </p:txBody>
      </p:sp>
    </p:spTree>
    <p:extLst>
      <p:ext uri="{BB962C8B-B14F-4D97-AF65-F5344CB8AC3E}">
        <p14:creationId xmlns:p14="http://schemas.microsoft.com/office/powerpoint/2010/main" val="242824711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93</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A, B, C, D (SG page 89)</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152</a:t>
            </a:fld>
            <a:endParaRPr lang="en-US"/>
          </a:p>
        </p:txBody>
      </p:sp>
    </p:spTree>
    <p:extLst>
      <p:ext uri="{BB962C8B-B14F-4D97-AF65-F5344CB8AC3E}">
        <p14:creationId xmlns:p14="http://schemas.microsoft.com/office/powerpoint/2010/main" val="392041893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93</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smtClean="0">
                <a:solidFill>
                  <a:schemeClr val="tx1"/>
                </a:solidFill>
                <a:effectLst/>
                <a:latin typeface="+mn-lt"/>
                <a:ea typeface="+mn-ea"/>
                <a:cs typeface="+mn-cs"/>
              </a:rPr>
              <a:t>D, </a:t>
            </a:r>
            <a:r>
              <a:rPr lang="en-US" b="0" dirty="0" smtClean="0"/>
              <a:t>He did not verify if the hydraulic system he was working on was at “zero energy state.”</a:t>
            </a:r>
            <a:r>
              <a:rPr lang="en-US" b="0" baseline="0" dirty="0" smtClean="0"/>
              <a:t> (</a:t>
            </a:r>
            <a:r>
              <a:rPr lang="en-US" sz="1200" b="0" kern="1200" baseline="0" dirty="0" smtClean="0">
                <a:solidFill>
                  <a:schemeClr val="tx1"/>
                </a:solidFill>
                <a:effectLst/>
                <a:latin typeface="+mn-lt"/>
                <a:ea typeface="+mn-ea"/>
                <a:cs typeface="+mn-cs"/>
              </a:rPr>
              <a:t>SG page 90)</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153</a:t>
            </a:fld>
            <a:endParaRPr lang="en-US"/>
          </a:p>
        </p:txBody>
      </p:sp>
    </p:spTree>
    <p:extLst>
      <p:ext uri="{BB962C8B-B14F-4D97-AF65-F5344CB8AC3E}">
        <p14:creationId xmlns:p14="http://schemas.microsoft.com/office/powerpoint/2010/main" val="255841934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93</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A, True (SG page 90)</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154</a:t>
            </a:fld>
            <a:endParaRPr lang="en-US"/>
          </a:p>
        </p:txBody>
      </p:sp>
    </p:spTree>
    <p:extLst>
      <p:ext uri="{BB962C8B-B14F-4D97-AF65-F5344CB8AC3E}">
        <p14:creationId xmlns:p14="http://schemas.microsoft.com/office/powerpoint/2010/main" val="323621848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93</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A, True (SG page 90)</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155</a:t>
            </a:fld>
            <a:endParaRPr lang="en-US"/>
          </a:p>
        </p:txBody>
      </p:sp>
    </p:spTree>
    <p:extLst>
      <p:ext uri="{BB962C8B-B14F-4D97-AF65-F5344CB8AC3E}">
        <p14:creationId xmlns:p14="http://schemas.microsoft.com/office/powerpoint/2010/main" val="241191338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N/A</a:t>
            </a:r>
          </a:p>
          <a:p>
            <a:endParaRPr lang="en-US" b="1" dirty="0" smtClean="0"/>
          </a:p>
          <a:p>
            <a:r>
              <a:rPr lang="en-US" b="1" dirty="0" smtClean="0"/>
              <a:t>Instruction</a:t>
            </a:r>
          </a:p>
          <a:p>
            <a:r>
              <a:rPr lang="en-US" b="1" dirty="0" smtClean="0"/>
              <a:t>Discuss questions on slide</a:t>
            </a:r>
          </a:p>
        </p:txBody>
      </p:sp>
      <p:sp>
        <p:nvSpPr>
          <p:cNvPr id="4" name="Slide Number Placeholder 3"/>
          <p:cNvSpPr>
            <a:spLocks noGrp="1"/>
          </p:cNvSpPr>
          <p:nvPr>
            <p:ph type="sldNum" sz="quarter" idx="10"/>
          </p:nvPr>
        </p:nvSpPr>
        <p:spPr/>
        <p:txBody>
          <a:bodyPr/>
          <a:lstStyle/>
          <a:p>
            <a:fld id="{3F8FCD5C-19B0-4F7A-B49D-975DBE93C182}" type="slidenum">
              <a:rPr lang="en-US" smtClean="0"/>
              <a:t>156</a:t>
            </a:fld>
            <a:endParaRPr lang="en-US"/>
          </a:p>
        </p:txBody>
      </p:sp>
    </p:spTree>
    <p:extLst>
      <p:ext uri="{BB962C8B-B14F-4D97-AF65-F5344CB8AC3E}">
        <p14:creationId xmlns:p14="http://schemas.microsoft.com/office/powerpoint/2010/main" val="163500902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N/A</a:t>
            </a:r>
          </a:p>
          <a:p>
            <a:endParaRPr lang="en-US" b="1" baseline="0" dirty="0" smtClean="0"/>
          </a:p>
          <a:p>
            <a:r>
              <a:rPr lang="en-US" b="1" baseline="0" dirty="0" smtClean="0"/>
              <a:t>Instruction</a:t>
            </a:r>
          </a:p>
          <a:p>
            <a:r>
              <a:rPr lang="en-US" sz="1200" b="0" kern="1200" dirty="0" smtClean="0">
                <a:solidFill>
                  <a:schemeClr val="tx1"/>
                </a:solidFill>
                <a:effectLst/>
                <a:latin typeface="+mn-lt"/>
                <a:ea typeface="+mn-ea"/>
                <a:cs typeface="+mn-cs"/>
              </a:rPr>
              <a:t>The conclusion covers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Course</a:t>
            </a:r>
            <a:r>
              <a:rPr lang="en-US" sz="1200" b="0" kern="1200" baseline="0" dirty="0" smtClean="0">
                <a:solidFill>
                  <a:schemeClr val="tx1"/>
                </a:solidFill>
                <a:effectLst/>
                <a:latin typeface="+mn-lt"/>
                <a:ea typeface="+mn-ea"/>
                <a:cs typeface="+mn-cs"/>
              </a:rPr>
              <a:t> r</a:t>
            </a:r>
            <a:r>
              <a:rPr lang="en-US" sz="1200" b="0" kern="1200" dirty="0" smtClean="0">
                <a:solidFill>
                  <a:schemeClr val="tx1"/>
                </a:solidFill>
                <a:effectLst/>
                <a:latin typeface="+mn-lt"/>
                <a:ea typeface="+mn-ea"/>
                <a:cs typeface="+mn-cs"/>
              </a:rPr>
              <a:t>eview</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Assessments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Student Course Evaluation</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Facilitator Course Evaluation</a:t>
            </a:r>
          </a:p>
          <a:p>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157</a:t>
            </a:fld>
            <a:endParaRPr lang="en-US"/>
          </a:p>
        </p:txBody>
      </p:sp>
    </p:spTree>
    <p:extLst>
      <p:ext uri="{BB962C8B-B14F-4D97-AF65-F5344CB8AC3E}">
        <p14:creationId xmlns:p14="http://schemas.microsoft.com/office/powerpoint/2010/main" val="312635435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 95</a:t>
            </a:r>
          </a:p>
          <a:p>
            <a:endParaRPr lang="en-US" b="1" dirty="0" smtClean="0"/>
          </a:p>
          <a:p>
            <a:r>
              <a:rPr lang="en-US" b="1"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There is no shortcut worth your life or the lives of your coworkers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Freeport-McMoRan designed the rules, regulations, equipment, and guidelines to keep you safe and ensure that you return home in the same way you reported to work</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Maintaining an awareness of your surroundings, as well as being knowledgeable about current policies and procedures, is an integral part of your job</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Control of Hazardous Energy Policy (FCX-HS04)</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Protect employees and contractors by establishing minimum, acceptable requirements for the practices and procedures necessary to disable machinery or equipment</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Prevent the release of hazardous energy while employees perform service and maintenance activities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Specify that each site establishes a written program for hazardous energy control</a:t>
            </a:r>
            <a:r>
              <a:rPr lang="en-US" sz="1200" b="0" kern="1200" baseline="0" dirty="0" smtClean="0">
                <a:solidFill>
                  <a:schemeClr val="tx1"/>
                </a:solidFill>
                <a:effectLst/>
                <a:latin typeface="+mn-lt"/>
                <a:ea typeface="+mn-ea"/>
                <a:cs typeface="+mn-cs"/>
              </a:rPr>
              <a:t> – </a:t>
            </a:r>
            <a:r>
              <a:rPr lang="en-US" sz="1200" b="0" kern="1200" dirty="0" smtClean="0">
                <a:solidFill>
                  <a:schemeClr val="tx1"/>
                </a:solidFill>
                <a:effectLst/>
                <a:latin typeface="+mn-lt"/>
                <a:ea typeface="+mn-ea"/>
                <a:cs typeface="+mn-cs"/>
              </a:rPr>
              <a:t>written program allows the sites to create guidelines with more detail and to develop guidelines to meet the unique needs of their site and further ensure employee safety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Note: remind students to refer to the policy and technical supplement (located in the SG Resources section page 104) for any questions</a:t>
            </a:r>
            <a:endParaRPr lang="en-US"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You are a valuable asset to this company</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Measures exist to protect you and allow you to work with minimal exposure to risk</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FCX Department of Occupational Health and Safety policies are available online and in print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Speak with your supervisors and health and safety representatives to ensure you know and understand how these policies apply to you and your work areas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Failure to follow regulations can result in termination, but more importantly, it can result in you or your coworker’s death</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No production deadline is more important than any one of our lives</a:t>
            </a:r>
          </a:p>
          <a:p>
            <a:pPr marL="171450" indent="-171450">
              <a:buFont typeface="Arial" panose="020B0604020202020204" pitchFamily="34" charset="0"/>
              <a:buChar char="•"/>
            </a:pP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158</a:t>
            </a:fld>
            <a:endParaRPr lang="en-US"/>
          </a:p>
        </p:txBody>
      </p:sp>
    </p:spTree>
    <p:extLst>
      <p:ext uri="{BB962C8B-B14F-4D97-AF65-F5344CB8AC3E}">
        <p14:creationId xmlns:p14="http://schemas.microsoft.com/office/powerpoint/2010/main" val="341621185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N/A</a:t>
            </a:r>
          </a:p>
          <a:p>
            <a:endParaRPr lang="en-US" b="1" dirty="0" smtClean="0"/>
          </a:p>
          <a:p>
            <a:r>
              <a:rPr lang="en-US" b="1" dirty="0" smtClean="0"/>
              <a:t>Instruction</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As objectives for each module are reviewed, </a:t>
            </a:r>
            <a:r>
              <a:rPr lang="en-US" sz="1200" b="1" kern="1200" dirty="0" smtClean="0">
                <a:solidFill>
                  <a:schemeClr val="tx1"/>
                </a:solidFill>
                <a:effectLst/>
                <a:latin typeface="+mn-lt"/>
                <a:ea typeface="+mn-ea"/>
                <a:cs typeface="+mn-cs"/>
              </a:rPr>
              <a:t>discuss the students’ lingering questions, comments, or concerns</a:t>
            </a:r>
            <a:endParaRPr lang="en-US"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Module 1: Identify sources of energy, given a scenario or image</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Module</a:t>
            </a:r>
            <a:r>
              <a:rPr lang="en-US" sz="1200" b="0" kern="1200" baseline="0" dirty="0" smtClean="0">
                <a:solidFill>
                  <a:schemeClr val="tx1"/>
                </a:solidFill>
                <a:effectLst/>
                <a:latin typeface="+mn-lt"/>
                <a:ea typeface="+mn-ea"/>
                <a:cs typeface="+mn-cs"/>
              </a:rPr>
              <a:t> 2: </a:t>
            </a:r>
            <a:r>
              <a:rPr lang="en-US" sz="1200" b="0" kern="1200" dirty="0" smtClean="0">
                <a:solidFill>
                  <a:schemeClr val="tx1"/>
                </a:solidFill>
                <a:effectLst/>
                <a:latin typeface="+mn-lt"/>
                <a:ea typeface="+mn-ea"/>
                <a:cs typeface="+mn-cs"/>
              </a:rPr>
              <a:t>Select the correct energy control device/type, given a scenario</a:t>
            </a:r>
            <a:endParaRPr lang="en-US" sz="1200" b="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Module 3: </a:t>
            </a:r>
            <a:r>
              <a:rPr lang="en-US" sz="1200" b="0" kern="1200" dirty="0" smtClean="0">
                <a:solidFill>
                  <a:schemeClr val="tx1"/>
                </a:solidFill>
                <a:effectLst/>
                <a:latin typeface="+mn-lt"/>
                <a:ea typeface="+mn-ea"/>
                <a:cs typeface="+mn-cs"/>
              </a:rPr>
              <a:t>Determine the responsibilities of each individual, given a simple or complex lockout job</a:t>
            </a:r>
            <a:endParaRPr lang="en-US" sz="1200" b="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Module 4: </a:t>
            </a:r>
            <a:r>
              <a:rPr lang="en-US" sz="1200" b="0" kern="1200" dirty="0" smtClean="0">
                <a:solidFill>
                  <a:schemeClr val="tx1"/>
                </a:solidFill>
                <a:effectLst/>
                <a:latin typeface="+mn-lt"/>
                <a:ea typeface="+mn-ea"/>
                <a:cs typeface="+mn-cs"/>
              </a:rPr>
              <a:t>Demonstrate the actions to stay safe, given a scenario</a:t>
            </a:r>
            <a:endParaRPr lang="en-US" sz="1200" b="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Module 5: </a:t>
            </a:r>
            <a:r>
              <a:rPr lang="en-US" sz="1200" b="0" kern="1200" dirty="0" smtClean="0">
                <a:solidFill>
                  <a:schemeClr val="tx1"/>
                </a:solidFill>
                <a:effectLst/>
                <a:latin typeface="+mn-lt"/>
                <a:ea typeface="+mn-ea"/>
                <a:cs typeface="+mn-cs"/>
              </a:rPr>
              <a:t>Demonstrate the application of hazardous energy control principles to various sources, given different examples </a:t>
            </a:r>
          </a:p>
        </p:txBody>
      </p:sp>
      <p:sp>
        <p:nvSpPr>
          <p:cNvPr id="4" name="Slide Number Placeholder 3"/>
          <p:cNvSpPr>
            <a:spLocks noGrp="1"/>
          </p:cNvSpPr>
          <p:nvPr>
            <p:ph type="sldNum" sz="quarter" idx="10"/>
          </p:nvPr>
        </p:nvSpPr>
        <p:spPr/>
        <p:txBody>
          <a:bodyPr/>
          <a:lstStyle/>
          <a:p>
            <a:fld id="{3F8FCD5C-19B0-4F7A-B49D-975DBE93C182}" type="slidenum">
              <a:rPr lang="en-US" smtClean="0"/>
              <a:t>159</a:t>
            </a:fld>
            <a:endParaRPr lang="en-US"/>
          </a:p>
        </p:txBody>
      </p:sp>
    </p:spTree>
    <p:extLst>
      <p:ext uri="{BB962C8B-B14F-4D97-AF65-F5344CB8AC3E}">
        <p14:creationId xmlns:p14="http://schemas.microsoft.com/office/powerpoint/2010/main" val="2301423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SG pages 3 and 5</a:t>
            </a: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Instruction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Review learning objectives for the module</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Upon completion of this module, students will be able to</a:t>
            </a:r>
            <a:r>
              <a:rPr lang="en-US" sz="1200" b="0" kern="1200" baseline="0" dirty="0" smtClean="0">
                <a:solidFill>
                  <a:schemeClr val="tx1"/>
                </a:solidFill>
                <a:effectLst/>
                <a:latin typeface="+mn-lt"/>
                <a:ea typeface="+mn-ea"/>
                <a:cs typeface="+mn-cs"/>
              </a:rPr>
              <a:t> identify sources of energy, given a scenario or image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Most of the hazards in the work areas come from some form of energy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This module begins by describing some of the energy types that may be present in the work environment and then discusses how to identify the sources of energy</a:t>
            </a:r>
          </a:p>
          <a:p>
            <a:pPr marL="171450" lvl="0" indent="-171450">
              <a:buFont typeface="Arial" panose="020B0604020202020204" pitchFamily="34" charset="0"/>
              <a:buChar cha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16</a:t>
            </a:fld>
            <a:endParaRPr lang="en-US" dirty="0"/>
          </a:p>
        </p:txBody>
      </p:sp>
    </p:spTree>
    <p:extLst>
      <p:ext uri="{BB962C8B-B14F-4D97-AF65-F5344CB8AC3E}">
        <p14:creationId xmlns:p14="http://schemas.microsoft.com/office/powerpoint/2010/main" val="174900631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N/A</a:t>
            </a:r>
          </a:p>
          <a:p>
            <a:endParaRPr lang="en-US" b="1" dirty="0" smtClean="0"/>
          </a:p>
          <a:p>
            <a:r>
              <a:rPr lang="en-US" b="1" dirty="0" smtClean="0"/>
              <a:t>Instruction</a:t>
            </a:r>
            <a:r>
              <a:rPr lang="en-US" b="1" baseline="0" dirty="0" smtClean="0"/>
              <a:t> </a:t>
            </a:r>
          </a:p>
          <a:p>
            <a:pPr marL="171450" indent="-171450">
              <a:buFont typeface="Arial" panose="020B0604020202020204" pitchFamily="34" charset="0"/>
              <a:buChar char="•"/>
            </a:pPr>
            <a:r>
              <a:rPr lang="en-US" b="0" baseline="0" dirty="0" smtClean="0"/>
              <a:t>Students complete the knowledge assessment</a:t>
            </a:r>
          </a:p>
          <a:p>
            <a:pPr marL="171450" indent="-171450">
              <a:buFont typeface="Arial" panose="020B0604020202020204" pitchFamily="34" charset="0"/>
              <a:buChar char="•"/>
            </a:pPr>
            <a:r>
              <a:rPr lang="en-US" b="0" baseline="0" dirty="0" smtClean="0"/>
              <a:t>Use the Answer Key to score each assessment</a:t>
            </a:r>
            <a:endParaRPr lang="en-US" b="0" dirty="0" smtClean="0"/>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160</a:t>
            </a:fld>
            <a:endParaRPr lang="en-US"/>
          </a:p>
        </p:txBody>
      </p:sp>
    </p:spTree>
    <p:extLst>
      <p:ext uri="{BB962C8B-B14F-4D97-AF65-F5344CB8AC3E}">
        <p14:creationId xmlns:p14="http://schemas.microsoft.com/office/powerpoint/2010/main" val="387800390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N/A</a:t>
            </a:r>
          </a:p>
          <a:p>
            <a:endParaRPr lang="en-US" b="1" dirty="0" smtClean="0"/>
          </a:p>
          <a:p>
            <a:r>
              <a:rPr lang="en-US" b="1" dirty="0" smtClean="0"/>
              <a:t>Instruction</a:t>
            </a:r>
            <a:r>
              <a:rPr lang="en-US" b="1" baseline="0" dirty="0" smtClean="0"/>
              <a:t>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Students complete the performance assessment according to the directions on the Performance Assessment documents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Score the performance assessment according to the directions on the Performance Assessment documents</a:t>
            </a:r>
            <a:endParaRPr lang="en-US" sz="1200" b="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161</a:t>
            </a:fld>
            <a:endParaRPr lang="en-US"/>
          </a:p>
        </p:txBody>
      </p:sp>
    </p:spTree>
    <p:extLst>
      <p:ext uri="{BB962C8B-B14F-4D97-AF65-F5344CB8AC3E}">
        <p14:creationId xmlns:p14="http://schemas.microsoft.com/office/powerpoint/2010/main" val="151218936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119</a:t>
            </a:r>
          </a:p>
          <a:p>
            <a:endParaRPr lang="en-US" b="1" baseline="0" dirty="0" smtClean="0"/>
          </a:p>
          <a:p>
            <a:r>
              <a:rPr lang="en-US" b="1" baseline="0" dirty="0" smtClean="0"/>
              <a:t>Instruction:</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Students complete the Student Course Evaluation (in SG)</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Collect and return evaluations (including the Facilitator Course Evaluation in the back of the FG) to the Mine Training Institute according to the directions on the form</a:t>
            </a:r>
          </a:p>
          <a:p>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162</a:t>
            </a:fld>
            <a:endParaRPr lang="en-US"/>
          </a:p>
        </p:txBody>
      </p:sp>
    </p:spTree>
    <p:extLst>
      <p:ext uri="{BB962C8B-B14F-4D97-AF65-F5344CB8AC3E}">
        <p14:creationId xmlns:p14="http://schemas.microsoft.com/office/powerpoint/2010/main" val="3923193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5</a:t>
            </a:r>
          </a:p>
          <a:p>
            <a:endParaRPr lang="en-US" b="1" baseline="0" dirty="0" smtClean="0"/>
          </a:p>
          <a:p>
            <a:r>
              <a:rPr lang="en-US" b="1" baseline="0" dirty="0" smtClean="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Maintenance or repair work may expose workers to hazardous energy sources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Each site must establish a written program (per</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Freeport-McMoRan Policy Administration Requirements (FCX-HS01))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Primary purpose of a Hazardous Energy Control Program: to protect personnel from injury</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Hazardous Energy Control Program requires workers to do the following:</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De-energize equipment</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Physically isolate the equipment from power sources to avoid accidental re-energization or unexpected start up while performing work</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Remind students to check with their Supervisor or Health and Safety Representative for their site’s specific Hazardous Energy Control Program</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17</a:t>
            </a:fld>
            <a:endParaRPr lang="en-US" dirty="0"/>
          </a:p>
        </p:txBody>
      </p:sp>
    </p:spTree>
    <p:extLst>
      <p:ext uri="{BB962C8B-B14F-4D97-AF65-F5344CB8AC3E}">
        <p14:creationId xmlns:p14="http://schemas.microsoft.com/office/powerpoint/2010/main" val="605005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6</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Initial</a:t>
            </a:r>
            <a:r>
              <a:rPr lang="en-US" sz="1200" b="0" kern="1200" baseline="0" dirty="0" smtClean="0">
                <a:solidFill>
                  <a:schemeClr val="tx1"/>
                </a:solidFill>
                <a:effectLst/>
                <a:latin typeface="+mn-lt"/>
                <a:ea typeface="+mn-ea"/>
                <a:cs typeface="+mn-cs"/>
              </a:rPr>
              <a:t> and annual refresher t</a:t>
            </a:r>
            <a:r>
              <a:rPr lang="en-US" sz="1200" b="0" kern="1200" dirty="0" smtClean="0">
                <a:solidFill>
                  <a:schemeClr val="tx1"/>
                </a:solidFill>
                <a:effectLst/>
                <a:latin typeface="+mn-lt"/>
                <a:ea typeface="+mn-ea"/>
                <a:cs typeface="+mn-cs"/>
              </a:rPr>
              <a:t>raining required</a:t>
            </a:r>
            <a:r>
              <a:rPr lang="en-US" sz="1200" b="0" kern="1200" baseline="0" dirty="0" smtClean="0">
                <a:solidFill>
                  <a:schemeClr val="tx1"/>
                </a:solidFill>
                <a:effectLst/>
                <a:latin typeface="+mn-lt"/>
                <a:ea typeface="+mn-ea"/>
                <a:cs typeface="+mn-cs"/>
              </a:rPr>
              <a:t> for a</a:t>
            </a:r>
            <a:r>
              <a:rPr lang="en-US" sz="1200" b="0" kern="1200" dirty="0" smtClean="0">
                <a:solidFill>
                  <a:schemeClr val="tx1"/>
                </a:solidFill>
                <a:effectLst/>
                <a:latin typeface="+mn-lt"/>
                <a:ea typeface="+mn-ea"/>
                <a:cs typeface="+mn-cs"/>
              </a:rPr>
              <a:t>ll employees who may perform work on potential energized equipment/machinery</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This course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Specific equipment, machinery, or process assigned to the individual</a:t>
            </a:r>
            <a:r>
              <a:rPr lang="en-US" sz="1200" b="0" kern="1200" baseline="0" dirty="0" smtClean="0">
                <a:solidFill>
                  <a:schemeClr val="tx1"/>
                </a:solidFill>
                <a:effectLst/>
                <a:latin typeface="+mn-lt"/>
                <a:ea typeface="+mn-ea"/>
                <a:cs typeface="+mn-cs"/>
              </a:rPr>
              <a:t> at </a:t>
            </a:r>
            <a:r>
              <a:rPr lang="en-US" sz="1200" b="0" kern="1200" dirty="0" smtClean="0">
                <a:solidFill>
                  <a:schemeClr val="tx1"/>
                </a:solidFill>
                <a:effectLst/>
                <a:latin typeface="+mn-lt"/>
                <a:ea typeface="+mn-ea"/>
                <a:cs typeface="+mn-cs"/>
              </a:rPr>
              <a:t>appropriate level according to his/her duties and responsibilities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Sites will provide retraining to all employees when one of the following occurs: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When policy or program changes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When there is a change in job assignment, a change in machinery, equipment, or process that presents a new hazard, or a change in energy control procedures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If auditing indicates that there are deficiencies in the application of hazardous energy control or a lack of employee understanding of the program</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18</a:t>
            </a:fld>
            <a:endParaRPr lang="en-US" dirty="0"/>
          </a:p>
        </p:txBody>
      </p:sp>
    </p:spTree>
    <p:extLst>
      <p:ext uri="{BB962C8B-B14F-4D97-AF65-F5344CB8AC3E}">
        <p14:creationId xmlns:p14="http://schemas.microsoft.com/office/powerpoint/2010/main" val="2948820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pages</a:t>
            </a:r>
            <a:r>
              <a:rPr lang="en-US" b="1" baseline="0" dirty="0" smtClean="0"/>
              <a:t> 6-7</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Hierarchy</a:t>
            </a:r>
            <a:r>
              <a:rPr lang="en-US" sz="1200" b="0" kern="1200" baseline="0" dirty="0" smtClean="0">
                <a:solidFill>
                  <a:schemeClr val="tx1"/>
                </a:solidFill>
                <a:effectLst/>
                <a:latin typeface="+mn-lt"/>
                <a:ea typeface="+mn-ea"/>
                <a:cs typeface="+mn-cs"/>
              </a:rPr>
              <a:t> of Controls: </a:t>
            </a:r>
            <a:r>
              <a:rPr lang="en-US" sz="1200" b="0" kern="1200" dirty="0" smtClean="0">
                <a:solidFill>
                  <a:schemeClr val="tx1"/>
                </a:solidFill>
                <a:effectLst/>
                <a:latin typeface="+mn-lt"/>
                <a:ea typeface="+mn-ea"/>
                <a:cs typeface="+mn-cs"/>
              </a:rPr>
              <a:t>tool to determine type of control</a:t>
            </a:r>
            <a:r>
              <a:rPr lang="en-US" sz="1200" b="0" kern="1200" baseline="0" dirty="0" smtClean="0">
                <a:solidFill>
                  <a:schemeClr val="tx1"/>
                </a:solidFill>
                <a:effectLst/>
                <a:latin typeface="+mn-lt"/>
                <a:ea typeface="+mn-ea"/>
                <a:cs typeface="+mn-cs"/>
              </a:rPr>
              <a:t> to use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Consider the effectiveness of each level</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Most</a:t>
            </a:r>
            <a:r>
              <a:rPr lang="en-US" sz="1200" b="0" kern="1200" baseline="0" dirty="0" smtClean="0">
                <a:solidFill>
                  <a:schemeClr val="tx1"/>
                </a:solidFill>
                <a:effectLst/>
                <a:latin typeface="+mn-lt"/>
                <a:ea typeface="+mn-ea"/>
                <a:cs typeface="+mn-cs"/>
              </a:rPr>
              <a:t> effective control:</a:t>
            </a:r>
            <a:r>
              <a:rPr lang="en-US" sz="1200" b="0" kern="1200" dirty="0" smtClean="0">
                <a:solidFill>
                  <a:schemeClr val="tx1"/>
                </a:solidFill>
                <a:effectLst/>
                <a:latin typeface="+mn-lt"/>
                <a:ea typeface="+mn-ea"/>
                <a:cs typeface="+mn-cs"/>
              </a:rPr>
              <a:t> when they do not rely on individual worker behaviors as behaviors may vary from worker to worker</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Controls at the bottom (such as PPE and Administrative) are less reliable because worker behaviors play a larger role than the controls at the top.</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The diagram shows the five types in order from most effective (elimination) to least effective (PPE). </a:t>
            </a:r>
          </a:p>
          <a:p>
            <a:pPr marL="685800" lvl="1" indent="-228600">
              <a:buFont typeface="Arial" panose="020B0604020202020204" pitchFamily="34" charset="0"/>
              <a:buChar char="•"/>
            </a:pPr>
            <a:r>
              <a:rPr lang="en-US" sz="1200" b="0" kern="1200" dirty="0" smtClean="0">
                <a:solidFill>
                  <a:schemeClr val="tx1"/>
                </a:solidFill>
                <a:effectLst/>
                <a:latin typeface="+mn-lt"/>
                <a:ea typeface="+mn-ea"/>
                <a:cs typeface="+mn-cs"/>
              </a:rPr>
              <a:t>Elimination – physically removing the hazard from the workplace</a:t>
            </a:r>
          </a:p>
          <a:p>
            <a:pPr marL="685800" lvl="1" indent="-228600">
              <a:buFont typeface="Arial" panose="020B0604020202020204" pitchFamily="34" charset="0"/>
              <a:buChar char="•"/>
            </a:pPr>
            <a:r>
              <a:rPr lang="en-US" sz="1200" b="0" kern="1200" dirty="0" smtClean="0">
                <a:solidFill>
                  <a:schemeClr val="tx1"/>
                </a:solidFill>
                <a:effectLst/>
                <a:latin typeface="+mn-lt"/>
                <a:ea typeface="+mn-ea"/>
                <a:cs typeface="+mn-cs"/>
              </a:rPr>
              <a:t>Substitution – replace a chemical, substance, material, or practice with something less hazardous </a:t>
            </a:r>
          </a:p>
          <a:p>
            <a:pPr marL="685800" lvl="1" indent="-228600">
              <a:buFont typeface="Arial" panose="020B0604020202020204" pitchFamily="34" charset="0"/>
              <a:buChar char="•"/>
            </a:pPr>
            <a:r>
              <a:rPr lang="en-US" sz="1200" b="0" kern="1200" dirty="0" smtClean="0">
                <a:solidFill>
                  <a:schemeClr val="tx1"/>
                </a:solidFill>
                <a:effectLst/>
                <a:latin typeface="+mn-lt"/>
                <a:ea typeface="+mn-ea"/>
                <a:cs typeface="+mn-cs"/>
              </a:rPr>
              <a:t>Engineering – blocks an employee’s access to a hazard with a barrier so the employee cannot contact the hazard </a:t>
            </a:r>
          </a:p>
          <a:p>
            <a:pPr marL="685800" lvl="1" indent="-228600">
              <a:buFont typeface="Arial" panose="020B0604020202020204" pitchFamily="34" charset="0"/>
              <a:buChar char="•"/>
            </a:pPr>
            <a:r>
              <a:rPr lang="en-US" sz="1200" b="0" kern="1200" dirty="0" smtClean="0">
                <a:solidFill>
                  <a:schemeClr val="tx1"/>
                </a:solidFill>
                <a:effectLst/>
                <a:latin typeface="+mn-lt"/>
                <a:ea typeface="+mn-ea"/>
                <a:cs typeface="+mn-cs"/>
              </a:rPr>
              <a:t>Administrative – implementing rules that change the way employees do their job </a:t>
            </a:r>
          </a:p>
          <a:p>
            <a:pPr marL="685800" lvl="1" indent="-228600">
              <a:buFont typeface="Arial" panose="020B0604020202020204" pitchFamily="34" charset="0"/>
              <a:buChar char="•"/>
            </a:pPr>
            <a:r>
              <a:rPr lang="en-US" sz="1200" b="0" kern="1200" dirty="0" smtClean="0">
                <a:solidFill>
                  <a:schemeClr val="tx1"/>
                </a:solidFill>
                <a:effectLst/>
                <a:latin typeface="+mn-lt"/>
                <a:ea typeface="+mn-ea"/>
                <a:cs typeface="+mn-cs"/>
              </a:rPr>
              <a:t>Personal Protective Equipment (PPE) – offers the body a layer of protection from hazards </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Most of the hazards in our work areas come from some form of energy</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Stored energy (suspended loads, pressurized lines, etc.)</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Energy in motion (moving machine parts, vehicles, etc.)</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Thermal energy (furnaces, boilers, roasters, etc.)</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Electrical energy or others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All have one thing in common</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If workers can identify a potential hazard, then workers can control it</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19</a:t>
            </a:fld>
            <a:endParaRPr lang="en-US" dirty="0"/>
          </a:p>
        </p:txBody>
      </p:sp>
    </p:spTree>
    <p:extLst>
      <p:ext uri="{BB962C8B-B14F-4D97-AF65-F5344CB8AC3E}">
        <p14:creationId xmlns:p14="http://schemas.microsoft.com/office/powerpoint/2010/main" val="3839862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N/A</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Safety: Identify the appropriate evacuation procedures, gathering areas, and emergency exits and fire extinguisher locations, etc.</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Breaks and Restrooms</a:t>
            </a:r>
          </a:p>
          <a:p>
            <a:pPr lvl="1"/>
            <a:r>
              <a:rPr lang="en-US" sz="1200" kern="1200" dirty="0" smtClean="0">
                <a:solidFill>
                  <a:schemeClr val="tx1"/>
                </a:solidFill>
                <a:effectLst/>
                <a:latin typeface="+mn-lt"/>
                <a:ea typeface="+mn-ea"/>
                <a:cs typeface="+mn-cs"/>
              </a:rPr>
              <a:t>Establish and announce a break schedule to the class. Ten minute breaks are included throughout the FG and occur approximately every 50 minutes so students can relax, refocus, and re-engage </a:t>
            </a:r>
          </a:p>
          <a:p>
            <a:pPr lvl="1"/>
            <a:r>
              <a:rPr lang="en-US" sz="1200" kern="1200" dirty="0" smtClean="0">
                <a:solidFill>
                  <a:schemeClr val="tx1"/>
                </a:solidFill>
                <a:effectLst/>
                <a:latin typeface="+mn-lt"/>
                <a:ea typeface="+mn-ea"/>
                <a:cs typeface="+mn-cs"/>
              </a:rPr>
              <a:t>Identify the location of restrooms and smoking areas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Technology policy: Review your expectations on cell phone and laptop use during the training</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Participation</a:t>
            </a:r>
          </a:p>
          <a:p>
            <a:pPr lvl="1"/>
            <a:r>
              <a:rPr lang="en-US" sz="1200" kern="1200" dirty="0" smtClean="0">
                <a:solidFill>
                  <a:schemeClr val="tx1"/>
                </a:solidFill>
                <a:effectLst/>
                <a:latin typeface="+mn-lt"/>
                <a:ea typeface="+mn-ea"/>
                <a:cs typeface="+mn-cs"/>
              </a:rPr>
              <a:t>This course requires significant participation</a:t>
            </a:r>
          </a:p>
          <a:p>
            <a:pPr lvl="1"/>
            <a:r>
              <a:rPr lang="en-US" sz="1200" kern="1200" dirty="0" smtClean="0">
                <a:solidFill>
                  <a:schemeClr val="tx1"/>
                </a:solidFill>
                <a:effectLst/>
                <a:latin typeface="+mn-lt"/>
                <a:ea typeface="+mn-ea"/>
                <a:cs typeface="+mn-cs"/>
              </a:rPr>
              <a:t>Students should be prepared for discussions and small group activities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Evaluations</a:t>
            </a:r>
          </a:p>
          <a:p>
            <a:pPr lvl="1"/>
            <a:r>
              <a:rPr lang="en-US" sz="1200" kern="1200" dirty="0" smtClean="0">
                <a:solidFill>
                  <a:schemeClr val="tx1"/>
                </a:solidFill>
                <a:effectLst/>
                <a:latin typeface="+mn-lt"/>
                <a:ea typeface="+mn-ea"/>
                <a:cs typeface="+mn-cs"/>
              </a:rPr>
              <a:t>Direct students to the course evaluation at the end of the SG</a:t>
            </a:r>
          </a:p>
          <a:p>
            <a:pPr lvl="1"/>
            <a:r>
              <a:rPr lang="en-US" sz="1200" kern="1200" dirty="0" smtClean="0">
                <a:solidFill>
                  <a:schemeClr val="tx1"/>
                </a:solidFill>
                <a:effectLst/>
                <a:latin typeface="+mn-lt"/>
                <a:ea typeface="+mn-ea"/>
                <a:cs typeface="+mn-cs"/>
              </a:rPr>
              <a:t>Students should fill in the evaluation as the class progresses rather than completing all at once at the end of the class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Set the class ground rules by verbalizing your expectations;</a:t>
            </a:r>
            <a:r>
              <a:rPr lang="en-US" sz="1200" b="0" kern="1200" baseline="0" dirty="0" smtClean="0">
                <a:solidFill>
                  <a:schemeClr val="tx1"/>
                </a:solidFill>
                <a:effectLst/>
                <a:latin typeface="+mn-lt"/>
                <a:ea typeface="+mn-ea"/>
                <a:cs typeface="+mn-cs"/>
              </a:rPr>
              <a:t> s</a:t>
            </a:r>
            <a:r>
              <a:rPr lang="en-US" sz="1200" b="0" kern="1200" dirty="0" smtClean="0">
                <a:solidFill>
                  <a:schemeClr val="tx1"/>
                </a:solidFill>
                <a:effectLst/>
                <a:latin typeface="+mn-lt"/>
                <a:ea typeface="+mn-ea"/>
                <a:cs typeface="+mn-cs"/>
              </a:rPr>
              <a:t>ome suggestions are provided below</a:t>
            </a:r>
          </a:p>
          <a:p>
            <a:pPr lvl="1"/>
            <a:r>
              <a:rPr lang="en-US" sz="1200" kern="1200" dirty="0" smtClean="0">
                <a:solidFill>
                  <a:schemeClr val="tx1"/>
                </a:solidFill>
                <a:effectLst/>
                <a:latin typeface="+mn-lt"/>
                <a:ea typeface="+mn-ea"/>
                <a:cs typeface="+mn-cs"/>
              </a:rPr>
              <a:t>Participate</a:t>
            </a:r>
          </a:p>
          <a:p>
            <a:pPr lvl="1"/>
            <a:r>
              <a:rPr lang="en-US" sz="1200" kern="1200" dirty="0" smtClean="0">
                <a:solidFill>
                  <a:schemeClr val="tx1"/>
                </a:solidFill>
                <a:effectLst/>
                <a:latin typeface="+mn-lt"/>
                <a:ea typeface="+mn-ea"/>
                <a:cs typeface="+mn-cs"/>
              </a:rPr>
              <a:t>Be on time</a:t>
            </a:r>
          </a:p>
          <a:p>
            <a:pPr lvl="1"/>
            <a:r>
              <a:rPr lang="en-US" sz="1200" kern="1200" dirty="0" smtClean="0">
                <a:solidFill>
                  <a:schemeClr val="tx1"/>
                </a:solidFill>
                <a:effectLst/>
                <a:latin typeface="+mn-lt"/>
                <a:ea typeface="+mn-ea"/>
                <a:cs typeface="+mn-cs"/>
              </a:rPr>
              <a:t>Stay on task</a:t>
            </a:r>
          </a:p>
          <a:p>
            <a:pPr lvl="1"/>
            <a:r>
              <a:rPr lang="en-US" sz="1200" kern="1200" dirty="0" smtClean="0">
                <a:solidFill>
                  <a:schemeClr val="tx1"/>
                </a:solidFill>
                <a:effectLst/>
                <a:latin typeface="+mn-lt"/>
                <a:ea typeface="+mn-ea"/>
                <a:cs typeface="+mn-cs"/>
              </a:rPr>
              <a:t>Listen when others talk</a:t>
            </a:r>
          </a:p>
          <a:p>
            <a:pPr lvl="1"/>
            <a:r>
              <a:rPr lang="en-US" sz="1200" kern="1200" dirty="0" smtClean="0">
                <a:solidFill>
                  <a:schemeClr val="tx1"/>
                </a:solidFill>
                <a:effectLst/>
                <a:latin typeface="+mn-lt"/>
                <a:ea typeface="+mn-ea"/>
                <a:cs typeface="+mn-cs"/>
              </a:rPr>
              <a:t>Respect the opinions and attitudes of others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a:t>
            </a:fld>
            <a:endParaRPr lang="en-US" dirty="0"/>
          </a:p>
        </p:txBody>
      </p:sp>
    </p:spTree>
    <p:extLst>
      <p:ext uri="{BB962C8B-B14F-4D97-AF65-F5344CB8AC3E}">
        <p14:creationId xmlns:p14="http://schemas.microsoft.com/office/powerpoint/2010/main" val="4096782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 N/A</a:t>
            </a:r>
            <a:endParaRPr lang="en-US" b="1" baseline="0" dirty="0" smtClean="0"/>
          </a:p>
          <a:p>
            <a:endParaRPr lang="en-US" b="1" baseline="0" dirty="0" smtClean="0"/>
          </a:p>
          <a:p>
            <a:r>
              <a:rPr lang="en-US" b="1" baseline="0" dirty="0" smtClean="0"/>
              <a:t>Instruction</a:t>
            </a:r>
          </a:p>
          <a:p>
            <a:pPr marL="171450" indent="-171450">
              <a:buFont typeface="Arial" panose="020B0604020202020204" pitchFamily="34" charset="0"/>
              <a:buChar char="•"/>
            </a:pPr>
            <a:r>
              <a:rPr lang="en-US" b="1" baseline="0" dirty="0" smtClean="0"/>
              <a:t>Ask students what they know about types and sources of energy by asking the questions on the slide</a:t>
            </a:r>
          </a:p>
          <a:p>
            <a:pPr marL="171450" indent="-171450">
              <a:buFont typeface="Arial" panose="020B0604020202020204" pitchFamily="34" charset="0"/>
              <a:buChar char="•"/>
            </a:pPr>
            <a:r>
              <a:rPr lang="en-US" b="1" baseline="0" dirty="0" smtClean="0"/>
              <a:t>Record student answers on a flipchart</a:t>
            </a:r>
          </a:p>
        </p:txBody>
      </p:sp>
      <p:sp>
        <p:nvSpPr>
          <p:cNvPr id="4" name="Slide Number Placeholder 3"/>
          <p:cNvSpPr>
            <a:spLocks noGrp="1"/>
          </p:cNvSpPr>
          <p:nvPr>
            <p:ph type="sldNum" sz="quarter" idx="10"/>
          </p:nvPr>
        </p:nvSpPr>
        <p:spPr/>
        <p:txBody>
          <a:bodyPr/>
          <a:lstStyle/>
          <a:p>
            <a:fld id="{3F8FCD5C-19B0-4F7A-B49D-975DBE93C182}" type="slidenum">
              <a:rPr lang="en-US" smtClean="0"/>
              <a:t>20</a:t>
            </a:fld>
            <a:endParaRPr lang="en-US" dirty="0"/>
          </a:p>
        </p:txBody>
      </p:sp>
    </p:spTree>
    <p:extLst>
      <p:ext uri="{BB962C8B-B14F-4D97-AF65-F5344CB8AC3E}">
        <p14:creationId xmlns:p14="http://schemas.microsoft.com/office/powerpoint/2010/main" val="1041997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7</a:t>
            </a:r>
          </a:p>
          <a:p>
            <a:endParaRPr lang="en-US" b="1" baseline="0" dirty="0" smtClean="0"/>
          </a:p>
          <a:p>
            <a:r>
              <a:rPr lang="en-US" b="1" baseline="0" dirty="0" smtClean="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Identify </a:t>
            </a:r>
            <a:r>
              <a:rPr lang="en-US" sz="1200" b="0" kern="1200" dirty="0" smtClean="0">
                <a:solidFill>
                  <a:schemeClr val="tx1"/>
                </a:solidFill>
                <a:effectLst/>
                <a:latin typeface="+mn-lt"/>
                <a:ea typeface="+mn-ea"/>
                <a:cs typeface="+mn-cs"/>
              </a:rPr>
              <a:t>any energy that could energize, startup, or release </a:t>
            </a:r>
            <a:r>
              <a:rPr lang="en-US" b="0" baseline="0" dirty="0" smtClean="0"/>
              <a:t>before work begins </a:t>
            </a:r>
            <a:r>
              <a:rPr lang="en-US" sz="1200" b="0" kern="1200" dirty="0" smtClean="0">
                <a:solidFill>
                  <a:schemeClr val="tx1"/>
                </a:solidFill>
                <a:effectLst/>
                <a:latin typeface="+mn-lt"/>
                <a:ea typeface="+mn-ea"/>
                <a:cs typeface="+mn-cs"/>
              </a:rPr>
              <a:t>so that personnel can lock or block them out </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Types of energy prevalent at most of Freeport-McMoRan’s operations: electrical, chemical, gravitational, hydraulic, magnetic, mechanical/kinetic, nuclear/radiation, pneumatic, and thermal</a:t>
            </a:r>
          </a:p>
          <a:p>
            <a:pPr marL="0" indent="0">
              <a:buFont typeface="Arial" panose="020B0604020202020204" pitchFamily="34" charset="0"/>
              <a:buNone/>
            </a:pPr>
            <a:endParaRPr lang="en-US" sz="1200" b="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Note:</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Emphasize</a:t>
            </a:r>
            <a:r>
              <a:rPr lang="en-US" sz="1200" b="1" kern="1200" baseline="0" dirty="0" smtClean="0">
                <a:solidFill>
                  <a:schemeClr val="tx1"/>
                </a:solidFill>
                <a:effectLst/>
                <a:latin typeface="+mn-lt"/>
                <a:ea typeface="+mn-ea"/>
                <a:cs typeface="+mn-cs"/>
              </a:rPr>
              <a:t> that th</a:t>
            </a:r>
            <a:r>
              <a:rPr lang="en-US" sz="1200" b="1" kern="1200" dirty="0" smtClean="0">
                <a:solidFill>
                  <a:schemeClr val="tx1"/>
                </a:solidFill>
                <a:effectLst/>
                <a:latin typeface="+mn-lt"/>
                <a:ea typeface="+mn-ea"/>
                <a:cs typeface="+mn-cs"/>
              </a:rPr>
              <a:t>is is not a complete list of all energy types</a:t>
            </a:r>
            <a:endParaRPr lang="en-US" b="1"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21</a:t>
            </a:fld>
            <a:endParaRPr lang="en-US" dirty="0"/>
          </a:p>
        </p:txBody>
      </p:sp>
    </p:spTree>
    <p:extLst>
      <p:ext uri="{BB962C8B-B14F-4D97-AF65-F5344CB8AC3E}">
        <p14:creationId xmlns:p14="http://schemas.microsoft.com/office/powerpoint/2010/main" val="3321295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7</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Generated</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when a current of electrons moves through a conductor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Use</a:t>
            </a:r>
            <a:r>
              <a:rPr lang="en-US" sz="1200" b="0" kern="1200" baseline="0" dirty="0" smtClean="0">
                <a:solidFill>
                  <a:schemeClr val="tx1"/>
                </a:solidFill>
                <a:effectLst/>
                <a:latin typeface="+mn-lt"/>
                <a:ea typeface="+mn-ea"/>
                <a:cs typeface="+mn-cs"/>
              </a:rPr>
              <a:t>d to </a:t>
            </a:r>
            <a:r>
              <a:rPr lang="en-US" sz="1200" b="0" kern="1200" dirty="0" smtClean="0">
                <a:solidFill>
                  <a:schemeClr val="tx1"/>
                </a:solidFill>
                <a:effectLst/>
                <a:latin typeface="+mn-lt"/>
                <a:ea typeface="+mn-ea"/>
                <a:cs typeface="+mn-cs"/>
              </a:rPr>
              <a:t>create light, heat, or motion</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 students for any examples of electrical energy </a:t>
            </a:r>
            <a:r>
              <a:rPr lang="en-US" sz="1200" b="0" kern="1200" dirty="0" smtClean="0">
                <a:solidFill>
                  <a:schemeClr val="tx1"/>
                </a:solidFill>
                <a:effectLst/>
                <a:latin typeface="+mn-lt"/>
                <a:ea typeface="+mn-ea"/>
                <a:cs typeface="+mn-cs"/>
              </a:rPr>
              <a:t>(possible answers:</a:t>
            </a:r>
            <a:r>
              <a:rPr lang="en-US" sz="1200" b="0" kern="1200" baseline="0" dirty="0" smtClean="0">
                <a:solidFill>
                  <a:schemeClr val="tx1"/>
                </a:solidFill>
                <a:effectLst/>
                <a:latin typeface="+mn-lt"/>
                <a:ea typeface="+mn-ea"/>
                <a:cs typeface="+mn-cs"/>
              </a:rPr>
              <a:t> images are a substation and overhead power lines)</a:t>
            </a:r>
            <a:endParaRPr lang="en-US"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a:t>
            </a:r>
            <a:r>
              <a:rPr lang="en-US" sz="1200" b="1" kern="1200" baseline="0" dirty="0" smtClean="0">
                <a:solidFill>
                  <a:schemeClr val="tx1"/>
                </a:solidFill>
                <a:effectLst/>
                <a:latin typeface="+mn-lt"/>
                <a:ea typeface="+mn-ea"/>
                <a:cs typeface="+mn-cs"/>
              </a:rPr>
              <a:t> students what are some potential hazards of electrical energy </a:t>
            </a:r>
            <a:r>
              <a:rPr lang="en-US" sz="1200" b="0" kern="1200" baseline="0" dirty="0" smtClean="0">
                <a:solidFill>
                  <a:schemeClr val="tx1"/>
                </a:solidFill>
                <a:effectLst/>
                <a:latin typeface="+mn-lt"/>
                <a:ea typeface="+mn-ea"/>
                <a:cs typeface="+mn-cs"/>
              </a:rPr>
              <a:t>(possible answers: arc flash, electric shock, burns, fires/explosions)</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Ask students to </a:t>
            </a:r>
            <a:r>
              <a:rPr lang="en-US" sz="1200" b="1" kern="1200" baseline="0" dirty="0" smtClean="0">
                <a:solidFill>
                  <a:schemeClr val="tx1"/>
                </a:solidFill>
                <a:effectLst/>
                <a:latin typeface="+mn-lt"/>
                <a:ea typeface="+mn-ea"/>
                <a:cs typeface="+mn-cs"/>
              </a:rPr>
              <a:t>name the Fatal Risk associated with electrical energy source </a:t>
            </a:r>
            <a:r>
              <a:rPr lang="en-US" sz="1200" b="0" kern="1200" baseline="0" dirty="0" smtClean="0">
                <a:solidFill>
                  <a:schemeClr val="tx1"/>
                </a:solidFill>
                <a:effectLst/>
                <a:latin typeface="+mn-lt"/>
                <a:ea typeface="+mn-ea"/>
                <a:cs typeface="+mn-cs"/>
              </a:rPr>
              <a:t>(Answer: Exposure to Electrical Hazards)</a:t>
            </a:r>
          </a:p>
          <a:p>
            <a:pPr marL="171450" lvl="0" indent="-171450">
              <a:buFont typeface="Arial" panose="020B0604020202020204" pitchFamily="34" charset="0"/>
              <a:buChar char="•"/>
            </a:pPr>
            <a:r>
              <a:rPr lang="en-US" sz="1200" b="1" kern="1200" baseline="0" dirty="0" smtClean="0">
                <a:solidFill>
                  <a:schemeClr val="tx1"/>
                </a:solidFill>
                <a:effectLst/>
                <a:latin typeface="+mn-lt"/>
                <a:ea typeface="+mn-ea"/>
                <a:cs typeface="+mn-cs"/>
              </a:rPr>
              <a:t>Ask students to name the critical controls</a:t>
            </a:r>
            <a:r>
              <a:rPr lang="en-US" sz="1200" b="0" kern="1200" baseline="0" dirty="0" smtClean="0">
                <a:solidFill>
                  <a:schemeClr val="tx1"/>
                </a:solidFill>
                <a:effectLst/>
                <a:latin typeface="+mn-lt"/>
                <a:ea typeface="+mn-ea"/>
                <a:cs typeface="+mn-cs"/>
              </a:rPr>
              <a:t> (Answer: </a:t>
            </a:r>
            <a:r>
              <a:rPr lang="en-US" sz="1200" b="0" kern="1200" dirty="0" smtClean="0">
                <a:solidFill>
                  <a:schemeClr val="tx1"/>
                </a:solidFill>
                <a:effectLst/>
                <a:latin typeface="+mn-lt"/>
                <a:ea typeface="+mn-ea"/>
                <a:cs typeface="+mn-cs"/>
              </a:rPr>
              <a:t>Access Control, Barriers and Segregation, Drawings and Labels, Electrical PPE, Energized Electrical Work, Permit Execution, Energy Isolation/LOTOTO)</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22</a:t>
            </a:fld>
            <a:endParaRPr lang="en-US" dirty="0"/>
          </a:p>
        </p:txBody>
      </p:sp>
    </p:spTree>
    <p:extLst>
      <p:ext uri="{BB962C8B-B14F-4D97-AF65-F5344CB8AC3E}">
        <p14:creationId xmlns:p14="http://schemas.microsoft.com/office/powerpoint/2010/main" val="2461758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8</a:t>
            </a:r>
          </a:p>
          <a:p>
            <a:endParaRPr lang="en-US" b="1" baseline="0" dirty="0" smtClean="0"/>
          </a:p>
          <a:p>
            <a:r>
              <a:rPr lang="en-US" b="1" baseline="0" dirty="0" smtClean="0"/>
              <a:t>Instruction</a:t>
            </a:r>
          </a:p>
          <a:p>
            <a:pPr marL="171450" indent="-171450">
              <a:buFont typeface="Arial" panose="020B0604020202020204" pitchFamily="34" charset="0"/>
              <a:buChar char="•"/>
            </a:pPr>
            <a:r>
              <a:rPr lang="en-US" b="0" dirty="0" smtClean="0">
                <a:effectLst/>
              </a:rPr>
              <a:t>Energy released</a:t>
            </a:r>
            <a:r>
              <a:rPr lang="en-US" b="0" baseline="0" dirty="0" smtClean="0">
                <a:effectLst/>
              </a:rPr>
              <a:t> w</a:t>
            </a:r>
            <a:r>
              <a:rPr lang="en-US" b="0" dirty="0" smtClean="0">
                <a:effectLst/>
              </a:rPr>
              <a:t>hen a reaction breaks the chemical bonds</a:t>
            </a:r>
          </a:p>
          <a:p>
            <a:pPr marL="171450" indent="-171450">
              <a:buFont typeface="Arial" panose="020B0604020202020204" pitchFamily="34" charset="0"/>
              <a:buChar char="•"/>
            </a:pPr>
            <a:r>
              <a:rPr lang="en-US" b="0" dirty="0" smtClean="0">
                <a:effectLst/>
              </a:rPr>
              <a:t>Released as heat</a:t>
            </a:r>
            <a:r>
              <a:rPr lang="en-US" b="0" baseline="0" dirty="0" smtClean="0">
                <a:effectLst/>
              </a:rPr>
              <a:t> or other forms </a:t>
            </a:r>
            <a:r>
              <a:rPr lang="en-US" b="0" dirty="0" smtClean="0">
                <a:effectLst/>
              </a:rPr>
              <a:t>such as pressure</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 students for any examples of chemical energy </a:t>
            </a:r>
            <a:r>
              <a:rPr lang="en-US" sz="1200" b="0" kern="1200" dirty="0" smtClean="0">
                <a:solidFill>
                  <a:schemeClr val="tx1"/>
                </a:solidFill>
                <a:effectLst/>
                <a:latin typeface="+mn-lt"/>
                <a:ea typeface="+mn-ea"/>
                <a:cs typeface="+mn-cs"/>
              </a:rPr>
              <a:t>(possible answers:</a:t>
            </a:r>
            <a:r>
              <a:rPr lang="en-US" sz="1200" b="0" kern="1200" baseline="0" dirty="0" smtClean="0">
                <a:solidFill>
                  <a:schemeClr val="tx1"/>
                </a:solidFill>
                <a:effectLst/>
                <a:latin typeface="+mn-lt"/>
                <a:ea typeface="+mn-ea"/>
                <a:cs typeface="+mn-cs"/>
              </a:rPr>
              <a:t> images are a sulfuric acid tank and perchloric acid added to samples)</a:t>
            </a:r>
            <a:endParaRPr lang="en-US"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a:t>
            </a:r>
            <a:r>
              <a:rPr lang="en-US" sz="1200" b="1" kern="1200" baseline="0" dirty="0" smtClean="0">
                <a:solidFill>
                  <a:schemeClr val="tx1"/>
                </a:solidFill>
                <a:effectLst/>
                <a:latin typeface="+mn-lt"/>
                <a:ea typeface="+mn-ea"/>
                <a:cs typeface="+mn-cs"/>
              </a:rPr>
              <a:t> students what are some potential hazards of chemical energy </a:t>
            </a:r>
            <a:r>
              <a:rPr lang="en-US" sz="1200" b="0" kern="1200" baseline="0" dirty="0" smtClean="0">
                <a:solidFill>
                  <a:schemeClr val="tx1"/>
                </a:solidFill>
                <a:effectLst/>
                <a:latin typeface="+mn-lt"/>
                <a:ea typeface="+mn-ea"/>
                <a:cs typeface="+mn-cs"/>
              </a:rPr>
              <a:t>(possible answers: fires/explosions, toxic, corrosive)</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Ask students to </a:t>
            </a:r>
            <a:r>
              <a:rPr lang="en-US" sz="1200" b="1" kern="1200" baseline="0" dirty="0" smtClean="0">
                <a:solidFill>
                  <a:schemeClr val="tx1"/>
                </a:solidFill>
                <a:effectLst/>
                <a:latin typeface="+mn-lt"/>
                <a:ea typeface="+mn-ea"/>
                <a:cs typeface="+mn-cs"/>
              </a:rPr>
              <a:t>name the Fatal Risks associated with chemical energy source </a:t>
            </a:r>
            <a:r>
              <a:rPr lang="en-US" sz="1200" b="0" kern="1200" baseline="0" dirty="0" smtClean="0">
                <a:solidFill>
                  <a:schemeClr val="tx1"/>
                </a:solidFill>
                <a:effectLst/>
                <a:latin typeface="+mn-lt"/>
                <a:ea typeface="+mn-ea"/>
                <a:cs typeface="+mn-cs"/>
              </a:rPr>
              <a:t>(Answer: Exposure to Hazardous Substances (Acute and Chronic))</a:t>
            </a:r>
          </a:p>
          <a:p>
            <a:pPr marL="171450" lvl="0" indent="-171450">
              <a:buFont typeface="Arial" panose="020B0604020202020204" pitchFamily="34" charset="0"/>
              <a:buChar char="•"/>
            </a:pPr>
            <a:r>
              <a:rPr lang="en-US" sz="1200" b="1" kern="1200" baseline="0" dirty="0" smtClean="0">
                <a:solidFill>
                  <a:schemeClr val="tx1"/>
                </a:solidFill>
                <a:effectLst/>
                <a:latin typeface="+mn-lt"/>
                <a:ea typeface="+mn-ea"/>
                <a:cs typeface="+mn-cs"/>
              </a:rPr>
              <a:t>Ask students to name the critical controls</a:t>
            </a:r>
            <a:endParaRPr lang="en-US" sz="1200" b="0"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Answer: Exposure to Hazardous Substances (Acute) – </a:t>
            </a:r>
            <a:r>
              <a:rPr lang="en-US" sz="1200" b="0" kern="1200" dirty="0" smtClean="0">
                <a:solidFill>
                  <a:schemeClr val="tx1"/>
                </a:solidFill>
                <a:effectLst/>
                <a:latin typeface="+mn-lt"/>
                <a:ea typeface="+mn-ea"/>
                <a:cs typeface="+mn-cs"/>
              </a:rPr>
              <a:t>Access Control, Alarm Systems, Engineered Controls, Handling Requirements, Loading and Unloading Protection, Mechanical Integrity of Storage and Distribution, PPE</a:t>
            </a:r>
            <a:endParaRPr lang="en-US" sz="1200" b="0"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Exposure to Hazardous Substance (Chronic) – </a:t>
            </a:r>
            <a:r>
              <a:rPr lang="en-US" sz="1200" b="0" kern="1200" dirty="0" smtClean="0">
                <a:solidFill>
                  <a:schemeClr val="tx1"/>
                </a:solidFill>
                <a:effectLst/>
                <a:latin typeface="+mn-lt"/>
                <a:ea typeface="+mn-ea"/>
                <a:cs typeface="+mn-cs"/>
              </a:rPr>
              <a:t>Access Control, Engineered Controls, Handling Requirements, PPE</a:t>
            </a:r>
          </a:p>
        </p:txBody>
      </p:sp>
      <p:sp>
        <p:nvSpPr>
          <p:cNvPr id="4" name="Slide Number Placeholder 3"/>
          <p:cNvSpPr>
            <a:spLocks noGrp="1"/>
          </p:cNvSpPr>
          <p:nvPr>
            <p:ph type="sldNum" sz="quarter" idx="10"/>
          </p:nvPr>
        </p:nvSpPr>
        <p:spPr/>
        <p:txBody>
          <a:bodyPr/>
          <a:lstStyle/>
          <a:p>
            <a:fld id="{3F8FCD5C-19B0-4F7A-B49D-975DBE93C182}" type="slidenum">
              <a:rPr lang="en-US" smtClean="0"/>
              <a:t>23</a:t>
            </a:fld>
            <a:endParaRPr lang="en-US" dirty="0"/>
          </a:p>
        </p:txBody>
      </p:sp>
    </p:spTree>
    <p:extLst>
      <p:ext uri="{BB962C8B-B14F-4D97-AF65-F5344CB8AC3E}">
        <p14:creationId xmlns:p14="http://schemas.microsoft.com/office/powerpoint/2010/main" val="1777519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8</a:t>
            </a:r>
          </a:p>
          <a:p>
            <a:endParaRPr lang="en-US" b="1" baseline="0" dirty="0" smtClean="0"/>
          </a:p>
          <a:p>
            <a:r>
              <a:rPr lang="en-US" b="1" baseline="0" dirty="0" smtClean="0"/>
              <a:t>Instruction</a:t>
            </a:r>
          </a:p>
          <a:p>
            <a:pPr marL="171450" indent="-171450">
              <a:buFont typeface="Arial" panose="020B0604020202020204" pitchFamily="34" charset="0"/>
              <a:buChar char="•"/>
            </a:pPr>
            <a:r>
              <a:rPr lang="en-US" b="0" dirty="0" smtClean="0">
                <a:effectLst/>
              </a:rPr>
              <a:t>Result</a:t>
            </a:r>
            <a:r>
              <a:rPr lang="en-US" b="0" baseline="0" dirty="0" smtClean="0">
                <a:effectLst/>
              </a:rPr>
              <a:t> of object’s vertical position or height</a:t>
            </a:r>
            <a:endParaRPr lang="en-US" b="0" dirty="0" smtClean="0">
              <a:effectLst/>
            </a:endParaRP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 students for any examples of gravitational energy </a:t>
            </a:r>
            <a:r>
              <a:rPr lang="en-US" sz="1200" b="0" kern="1200" dirty="0" smtClean="0">
                <a:solidFill>
                  <a:schemeClr val="tx1"/>
                </a:solidFill>
                <a:effectLst/>
                <a:latin typeface="+mn-lt"/>
                <a:ea typeface="+mn-ea"/>
                <a:cs typeface="+mn-cs"/>
              </a:rPr>
              <a:t>(possible answers:</a:t>
            </a:r>
            <a:r>
              <a:rPr lang="en-US" sz="1200" b="0" kern="1200" baseline="0" dirty="0" smtClean="0">
                <a:solidFill>
                  <a:schemeClr val="tx1"/>
                </a:solidFill>
                <a:effectLst/>
                <a:latin typeface="+mn-lt"/>
                <a:ea typeface="+mn-ea"/>
                <a:cs typeface="+mn-cs"/>
              </a:rPr>
              <a:t> images are a crane suspending a haul truck bed and a counterweight)</a:t>
            </a:r>
            <a:endParaRPr lang="en-US"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a:t>
            </a:r>
            <a:r>
              <a:rPr lang="en-US" sz="1200" b="1" kern="1200" baseline="0" dirty="0" smtClean="0">
                <a:solidFill>
                  <a:schemeClr val="tx1"/>
                </a:solidFill>
                <a:effectLst/>
                <a:latin typeface="+mn-lt"/>
                <a:ea typeface="+mn-ea"/>
                <a:cs typeface="+mn-cs"/>
              </a:rPr>
              <a:t> students what are some potential hazards of gravitational energy </a:t>
            </a:r>
            <a:r>
              <a:rPr lang="en-US" sz="1200" b="0" kern="1200" baseline="0" dirty="0" smtClean="0">
                <a:solidFill>
                  <a:schemeClr val="tx1"/>
                </a:solidFill>
                <a:effectLst/>
                <a:latin typeface="+mn-lt"/>
                <a:ea typeface="+mn-ea"/>
                <a:cs typeface="+mn-cs"/>
              </a:rPr>
              <a:t>(possible answers: falling object)</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Ask students to </a:t>
            </a:r>
            <a:r>
              <a:rPr lang="en-US" sz="1200" b="1" kern="1200" baseline="0" dirty="0" smtClean="0">
                <a:solidFill>
                  <a:schemeClr val="tx1"/>
                </a:solidFill>
                <a:effectLst/>
                <a:latin typeface="+mn-lt"/>
                <a:ea typeface="+mn-ea"/>
                <a:cs typeface="+mn-cs"/>
              </a:rPr>
              <a:t>name the Fatal Risks associated with gravitational energy source </a:t>
            </a:r>
            <a:r>
              <a:rPr lang="en-US" sz="1200" b="0" kern="1200" baseline="0" dirty="0" smtClean="0">
                <a:solidFill>
                  <a:schemeClr val="tx1"/>
                </a:solidFill>
                <a:effectLst/>
                <a:latin typeface="+mn-lt"/>
                <a:ea typeface="+mn-ea"/>
                <a:cs typeface="+mn-cs"/>
              </a:rPr>
              <a:t>(Answer: Falling Objects and Lifting Operations) </a:t>
            </a:r>
          </a:p>
          <a:p>
            <a:pPr marL="171450" lvl="0" indent="-171450">
              <a:buFont typeface="Arial" panose="020B0604020202020204" pitchFamily="34" charset="0"/>
              <a:buChar char="•"/>
            </a:pPr>
            <a:r>
              <a:rPr lang="en-US" sz="1200" b="1" kern="1200" baseline="0" dirty="0" smtClean="0">
                <a:solidFill>
                  <a:schemeClr val="tx1"/>
                </a:solidFill>
                <a:effectLst/>
                <a:latin typeface="+mn-lt"/>
                <a:ea typeface="+mn-ea"/>
                <a:cs typeface="+mn-cs"/>
              </a:rPr>
              <a:t>Ask students to name the critical controls</a:t>
            </a:r>
            <a:endParaRPr lang="en-US" sz="1200" b="0"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Answer: Falling Objects – </a:t>
            </a:r>
            <a:r>
              <a:rPr lang="en-US" sz="1200" b="0" kern="1200" dirty="0" smtClean="0">
                <a:solidFill>
                  <a:schemeClr val="tx1"/>
                </a:solidFill>
                <a:effectLst/>
                <a:latin typeface="+mn-lt"/>
                <a:ea typeface="+mn-ea"/>
                <a:cs typeface="+mn-cs"/>
              </a:rPr>
              <a:t>Barriers and Segregation, Integrity of Overhead Structures and Equipment, Securing Devices, Work Area Management</a:t>
            </a: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Lifting Operations – </a:t>
            </a:r>
            <a:r>
              <a:rPr lang="en-US" sz="1200" b="0" kern="1200" dirty="0" smtClean="0">
                <a:solidFill>
                  <a:schemeClr val="tx1"/>
                </a:solidFill>
                <a:effectLst/>
                <a:latin typeface="+mn-lt"/>
                <a:ea typeface="+mn-ea"/>
                <a:cs typeface="+mn-cs"/>
              </a:rPr>
              <a:t>Barriers and Segregation, Lifting Execution, Mechanical Integrity of Lifting Equipment</a:t>
            </a:r>
          </a:p>
          <a:p>
            <a:pPr marL="0" indent="0">
              <a:buFont typeface="Arial" panose="020B0604020202020204" pitchFamily="34" charset="0"/>
              <a:buNone/>
            </a:pP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baseline="0" dirty="0" smtClean="0">
                <a:solidFill>
                  <a:schemeClr val="tx1"/>
                </a:solidFill>
                <a:effectLst/>
                <a:latin typeface="+mn-lt"/>
                <a:ea typeface="+mn-ea"/>
                <a:cs typeface="+mn-cs"/>
              </a:rPr>
              <a:t>Note: Whether suspended or not, objects still have hazardous energy</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24</a:t>
            </a:fld>
            <a:endParaRPr lang="en-US" dirty="0"/>
          </a:p>
        </p:txBody>
      </p:sp>
    </p:spTree>
    <p:extLst>
      <p:ext uri="{BB962C8B-B14F-4D97-AF65-F5344CB8AC3E}">
        <p14:creationId xmlns:p14="http://schemas.microsoft.com/office/powerpoint/2010/main" val="4283557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9</a:t>
            </a:r>
          </a:p>
          <a:p>
            <a:endParaRPr lang="en-US" b="1" baseline="0" dirty="0" smtClean="0"/>
          </a:p>
          <a:p>
            <a:r>
              <a:rPr lang="en-US" b="1" baseline="0" dirty="0" smtClean="0"/>
              <a:t>Instruction</a:t>
            </a:r>
          </a:p>
          <a:p>
            <a:pPr marL="171450" indent="-171450">
              <a:buFont typeface="Arial" panose="020B0604020202020204" pitchFamily="34" charset="0"/>
              <a:buChar char="•"/>
            </a:pPr>
            <a:r>
              <a:rPr lang="en-US" b="0" dirty="0" smtClean="0">
                <a:effectLst/>
              </a:rPr>
              <a:t>Energy stored in pressurized</a:t>
            </a:r>
            <a:r>
              <a:rPr lang="en-US" b="0" baseline="0" dirty="0" smtClean="0">
                <a:effectLst/>
              </a:rPr>
              <a:t> liquids frequently used to move heavy objects</a:t>
            </a:r>
            <a:endParaRPr lang="en-US" b="0" dirty="0" smtClean="0">
              <a:effectLst/>
            </a:endParaRP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 students for any examples of hydraulic energy </a:t>
            </a:r>
            <a:r>
              <a:rPr lang="en-US" sz="1200" b="0" kern="1200" dirty="0" smtClean="0">
                <a:solidFill>
                  <a:schemeClr val="tx1"/>
                </a:solidFill>
                <a:effectLst/>
                <a:latin typeface="+mn-lt"/>
                <a:ea typeface="+mn-ea"/>
                <a:cs typeface="+mn-cs"/>
              </a:rPr>
              <a:t>(possible answers:</a:t>
            </a:r>
            <a:r>
              <a:rPr lang="en-US" sz="1200" b="0" kern="1200" baseline="0" dirty="0" smtClean="0">
                <a:solidFill>
                  <a:schemeClr val="tx1"/>
                </a:solidFill>
                <a:effectLst/>
                <a:latin typeface="+mn-lt"/>
                <a:ea typeface="+mn-ea"/>
                <a:cs typeface="+mn-cs"/>
              </a:rPr>
              <a:t> images are a hydraulic cylinder and hydraulic filter press)</a:t>
            </a:r>
            <a:endParaRPr lang="en-US"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a:t>
            </a:r>
            <a:r>
              <a:rPr lang="en-US" sz="1200" b="1" kern="1200" baseline="0" dirty="0" smtClean="0">
                <a:solidFill>
                  <a:schemeClr val="tx1"/>
                </a:solidFill>
                <a:effectLst/>
                <a:latin typeface="+mn-lt"/>
                <a:ea typeface="+mn-ea"/>
                <a:cs typeface="+mn-cs"/>
              </a:rPr>
              <a:t> students what are some potential hazards of hydraulic energy </a:t>
            </a:r>
            <a:r>
              <a:rPr lang="en-US" sz="1200" b="0" kern="1200" baseline="0" dirty="0" smtClean="0">
                <a:solidFill>
                  <a:schemeClr val="tx1"/>
                </a:solidFill>
                <a:effectLst/>
                <a:latin typeface="+mn-lt"/>
                <a:ea typeface="+mn-ea"/>
                <a:cs typeface="+mn-cs"/>
              </a:rPr>
              <a:t>(possible answers: unexpected discharge of liquids)</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25</a:t>
            </a:fld>
            <a:endParaRPr lang="en-US" dirty="0"/>
          </a:p>
        </p:txBody>
      </p:sp>
    </p:spTree>
    <p:extLst>
      <p:ext uri="{BB962C8B-B14F-4D97-AF65-F5344CB8AC3E}">
        <p14:creationId xmlns:p14="http://schemas.microsoft.com/office/powerpoint/2010/main" val="1582373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 10</a:t>
            </a:r>
            <a:endParaRPr lang="en-US" b="1" baseline="0" dirty="0" smtClean="0"/>
          </a:p>
          <a:p>
            <a:endParaRPr lang="en-US" b="1" baseline="0" dirty="0" smtClean="0"/>
          </a:p>
          <a:p>
            <a:r>
              <a:rPr lang="en-US" b="1" baseline="0" dirty="0" smtClean="0"/>
              <a:t>Instruction</a:t>
            </a:r>
          </a:p>
          <a:p>
            <a:pPr marL="171450" indent="-171450">
              <a:buFont typeface="Arial" panose="020B0604020202020204" pitchFamily="34" charset="0"/>
              <a:buChar char="•"/>
            </a:pPr>
            <a:r>
              <a:rPr lang="en-US" b="0" dirty="0" smtClean="0">
                <a:effectLst/>
              </a:rPr>
              <a:t>Energy within</a:t>
            </a:r>
            <a:r>
              <a:rPr lang="en-US" b="0" baseline="0" dirty="0" smtClean="0">
                <a:effectLst/>
              </a:rPr>
              <a:t> a magnetic field produced from moving electric charges</a:t>
            </a:r>
          </a:p>
          <a:p>
            <a:pPr marL="171450" indent="-171450">
              <a:buFont typeface="Arial" panose="020B0604020202020204" pitchFamily="34" charset="0"/>
              <a:buChar char="•"/>
            </a:pPr>
            <a:r>
              <a:rPr lang="en-US" b="0" baseline="0" dirty="0" smtClean="0">
                <a:effectLst/>
              </a:rPr>
              <a:t>Various metals repelling or attracting each other</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Individuals with pacemakers and implantable cardioverter defibrillators (ICDs): should avoid areas with high-powered magnets as these magnets may interfere with the function of the devices</a:t>
            </a:r>
            <a:endParaRPr lang="en-US" b="0" dirty="0" smtClean="0">
              <a:effectLst/>
            </a:endParaRP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 students for any examples of magnetic energy </a:t>
            </a:r>
            <a:r>
              <a:rPr lang="en-US" sz="1200" b="0" kern="1200" dirty="0" smtClean="0">
                <a:solidFill>
                  <a:schemeClr val="tx1"/>
                </a:solidFill>
                <a:effectLst/>
                <a:latin typeface="+mn-lt"/>
                <a:ea typeface="+mn-ea"/>
                <a:cs typeface="+mn-cs"/>
              </a:rPr>
              <a:t>(possible answers:</a:t>
            </a:r>
            <a:r>
              <a:rPr lang="en-US" sz="1200" b="0" kern="1200" baseline="0" dirty="0" smtClean="0">
                <a:solidFill>
                  <a:schemeClr val="tx1"/>
                </a:solidFill>
                <a:effectLst/>
                <a:latin typeface="+mn-lt"/>
                <a:ea typeface="+mn-ea"/>
                <a:cs typeface="+mn-cs"/>
              </a:rPr>
              <a:t> image is a metal detector on a conveyor belt)</a:t>
            </a:r>
            <a:endParaRPr lang="en-US"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a:t>
            </a:r>
            <a:r>
              <a:rPr lang="en-US" sz="1200" b="1" kern="1200" baseline="0" dirty="0" smtClean="0">
                <a:solidFill>
                  <a:schemeClr val="tx1"/>
                </a:solidFill>
                <a:effectLst/>
                <a:latin typeface="+mn-lt"/>
                <a:ea typeface="+mn-ea"/>
                <a:cs typeface="+mn-cs"/>
              </a:rPr>
              <a:t> students what are some potential hazards of magnetic energy </a:t>
            </a:r>
            <a:r>
              <a:rPr lang="en-US" sz="1200" b="0" kern="1200" baseline="0" dirty="0" smtClean="0">
                <a:solidFill>
                  <a:schemeClr val="tx1"/>
                </a:solidFill>
                <a:effectLst/>
                <a:latin typeface="+mn-lt"/>
                <a:ea typeface="+mn-ea"/>
                <a:cs typeface="+mn-cs"/>
              </a:rPr>
              <a:t>(possible answers: struck by moving objects)</a:t>
            </a:r>
          </a:p>
          <a:p>
            <a:pPr marL="171450" indent="-171450">
              <a:buFont typeface="Arial" panose="020B0604020202020204" pitchFamily="34" charset="0"/>
              <a:buChar char="•"/>
            </a:pP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baseline="0" dirty="0" smtClean="0">
                <a:solidFill>
                  <a:schemeClr val="tx1"/>
                </a:solidFill>
                <a:effectLst/>
                <a:latin typeface="+mn-lt"/>
                <a:ea typeface="+mn-ea"/>
                <a:cs typeface="+mn-cs"/>
              </a:rPr>
              <a:t>Note: Additional information about magnets</a:t>
            </a:r>
          </a:p>
          <a:p>
            <a:pPr marL="171450" lvl="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Metal detector – an electronic instrument that senses the presence of metal on a belt conveyor but does not retrieve the metal</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Any refined metal (magnetic or nonmagnetic) on belt contains higher conductivity than ore in conveyer belt</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Metal detector transmits an electromagnetic signal from above the belt to the receiver below the belt</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Presence of metal on the moving belt </a:t>
            </a:r>
          </a:p>
          <a:p>
            <a:pPr marL="1031875" lvl="2"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Causes a change in this electromagnetic signal</a:t>
            </a:r>
          </a:p>
          <a:p>
            <a:pPr marL="1031875" lvl="2"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Provides a signal to the control system to activate an alarm and, in most cases, to shut down the belt conveyor automatically</a:t>
            </a:r>
            <a:endParaRPr lang="en-US"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Tramp metal magnet – a powerful magnetic separator suspended over a belt conveyor</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Removes magnetic iron (shovel teeth, drill bits, nuts, bolts, etc.) from the ore stream</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Magnet has an iron core wound with wire</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Alternating current passed through the windings generates a powerful magnetic field</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Force of this magnetic field pulls the magnetic material in the ore off the conveyor belt and up to the electromagnet, where the magnet holds the metal in place until the operator decides to release it</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Magnet typically hangs from a hoist or trolley, and the operator manually pushes it to the side of the conveyor and leaves it suspended over a bin before clearing the tramp metal</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Workers de-energize the magnet, which breaks the magnetic force field and causes the tramp metal to fall into the bin</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26</a:t>
            </a:fld>
            <a:endParaRPr lang="en-US" dirty="0"/>
          </a:p>
        </p:txBody>
      </p:sp>
    </p:spTree>
    <p:extLst>
      <p:ext uri="{BB962C8B-B14F-4D97-AF65-F5344CB8AC3E}">
        <p14:creationId xmlns:p14="http://schemas.microsoft.com/office/powerpoint/2010/main" val="263210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11</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Sum of all kinetic and potential energy in a working system</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Kinetic: energy of motion</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Potential:</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energy stored in an object based on its position </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 students for any examples of mechanical/kinetic energy </a:t>
            </a:r>
            <a:r>
              <a:rPr lang="en-US" sz="1200" b="0" kern="1200" dirty="0" smtClean="0">
                <a:solidFill>
                  <a:schemeClr val="tx1"/>
                </a:solidFill>
                <a:effectLst/>
                <a:latin typeface="+mn-lt"/>
                <a:ea typeface="+mn-ea"/>
                <a:cs typeface="+mn-cs"/>
              </a:rPr>
              <a:t>(possible answers:</a:t>
            </a:r>
            <a:r>
              <a:rPr lang="en-US" sz="1200" b="0" kern="1200" baseline="0" dirty="0" smtClean="0">
                <a:solidFill>
                  <a:schemeClr val="tx1"/>
                </a:solidFill>
                <a:effectLst/>
                <a:latin typeface="+mn-lt"/>
                <a:ea typeface="+mn-ea"/>
                <a:cs typeface="+mn-cs"/>
              </a:rPr>
              <a:t> kinetic – images are electric shovel and conveyor belt; potential – </a:t>
            </a:r>
            <a:r>
              <a:rPr lang="en-US" sz="1200" b="0" kern="1200" dirty="0" smtClean="0">
                <a:solidFill>
                  <a:schemeClr val="tx1"/>
                </a:solidFill>
                <a:effectLst/>
                <a:latin typeface="+mn-lt"/>
                <a:ea typeface="+mn-ea"/>
                <a:cs typeface="+mn-cs"/>
              </a:rPr>
              <a:t>ball mill, rotating equipment, or a tensioned spring/line</a:t>
            </a:r>
            <a:r>
              <a:rPr lang="en-US" sz="1200" b="0" kern="1200" baseline="0" dirty="0" smtClean="0">
                <a:solidFill>
                  <a:schemeClr val="tx1"/>
                </a:solidFill>
                <a:effectLst/>
                <a:latin typeface="+mn-lt"/>
                <a:ea typeface="+mn-ea"/>
                <a:cs typeface="+mn-cs"/>
              </a:rPr>
              <a:t>)</a:t>
            </a:r>
            <a:endParaRPr lang="en-US"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a:t>
            </a:r>
            <a:r>
              <a:rPr lang="en-US" sz="1200" b="1" kern="1200" baseline="0" dirty="0" smtClean="0">
                <a:solidFill>
                  <a:schemeClr val="tx1"/>
                </a:solidFill>
                <a:effectLst/>
                <a:latin typeface="+mn-lt"/>
                <a:ea typeface="+mn-ea"/>
                <a:cs typeface="+mn-cs"/>
              </a:rPr>
              <a:t> students what are some potential hazards of mechanical/kinetic energy </a:t>
            </a:r>
            <a:r>
              <a:rPr lang="en-US" sz="1200" b="0" kern="1200" baseline="0" dirty="0" smtClean="0">
                <a:solidFill>
                  <a:schemeClr val="tx1"/>
                </a:solidFill>
                <a:effectLst/>
                <a:latin typeface="+mn-lt"/>
                <a:ea typeface="+mn-ea"/>
                <a:cs typeface="+mn-cs"/>
              </a:rPr>
              <a:t>(possible answers: kinetic – people crushed or struck by moving object; potential – when released, becomes kinetic energy and has same potential hazards)</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Ask students to </a:t>
            </a:r>
            <a:r>
              <a:rPr lang="en-US" sz="1200" b="1" kern="1200" baseline="0" dirty="0" smtClean="0">
                <a:solidFill>
                  <a:schemeClr val="tx1"/>
                </a:solidFill>
                <a:effectLst/>
                <a:latin typeface="+mn-lt"/>
                <a:ea typeface="+mn-ea"/>
                <a:cs typeface="+mn-cs"/>
              </a:rPr>
              <a:t>name the Fatal Risk associated with mechanical/kinetic energy source </a:t>
            </a:r>
            <a:r>
              <a:rPr lang="en-US" sz="1200" b="0" kern="1200" baseline="0" dirty="0" smtClean="0">
                <a:solidFill>
                  <a:schemeClr val="tx1"/>
                </a:solidFill>
                <a:effectLst/>
                <a:latin typeface="+mn-lt"/>
                <a:ea typeface="+mn-ea"/>
                <a:cs typeface="+mn-cs"/>
              </a:rPr>
              <a:t>(Answer: Entanglement and Crushing)</a:t>
            </a:r>
          </a:p>
          <a:p>
            <a:pPr marL="171450" lvl="0" indent="-171450">
              <a:buFont typeface="Arial" panose="020B0604020202020204" pitchFamily="34" charset="0"/>
              <a:buChar char="•"/>
            </a:pPr>
            <a:r>
              <a:rPr lang="en-US" sz="1200" b="1" kern="1200" baseline="0" dirty="0" smtClean="0">
                <a:solidFill>
                  <a:schemeClr val="tx1"/>
                </a:solidFill>
                <a:effectLst/>
                <a:latin typeface="+mn-lt"/>
                <a:ea typeface="+mn-ea"/>
                <a:cs typeface="+mn-cs"/>
              </a:rPr>
              <a:t>Ask students to name the critical controls</a:t>
            </a:r>
            <a:r>
              <a:rPr lang="en-US" sz="1200" b="0" kern="1200" baseline="0" dirty="0" smtClean="0">
                <a:solidFill>
                  <a:schemeClr val="tx1"/>
                </a:solidFill>
                <a:effectLst/>
                <a:latin typeface="+mn-lt"/>
                <a:ea typeface="+mn-ea"/>
                <a:cs typeface="+mn-cs"/>
              </a:rPr>
              <a:t> (Answer: </a:t>
            </a:r>
            <a:r>
              <a:rPr lang="en-US" sz="1200" b="0" kern="1200" dirty="0" smtClean="0">
                <a:solidFill>
                  <a:schemeClr val="tx1"/>
                </a:solidFill>
                <a:effectLst/>
                <a:latin typeface="+mn-lt"/>
                <a:ea typeface="+mn-ea"/>
                <a:cs typeface="+mn-cs"/>
              </a:rPr>
              <a:t>Blocking for Maintenance Work, Energy Isolation/LOTOTO, Guards, Barriers and Barricades)</a:t>
            </a:r>
          </a:p>
          <a:p>
            <a:pPr marL="171450" indent="-171450">
              <a:buFont typeface="Arial" panose="020B0604020202020204" pitchFamily="34" charset="0"/>
              <a:buChar char="•"/>
            </a:pP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27</a:t>
            </a:fld>
            <a:endParaRPr lang="en-US" dirty="0"/>
          </a:p>
        </p:txBody>
      </p:sp>
    </p:spTree>
    <p:extLst>
      <p:ext uri="{BB962C8B-B14F-4D97-AF65-F5344CB8AC3E}">
        <p14:creationId xmlns:p14="http://schemas.microsoft.com/office/powerpoint/2010/main" val="3481527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12</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Any electromagnetic or particulate radiation source with enough energy to remove electrons from an atom</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 students for any examples of nuclear sources/ionizing</a:t>
            </a:r>
            <a:r>
              <a:rPr lang="en-US" sz="1200" b="1" kern="1200" baseline="0" dirty="0" smtClean="0">
                <a:solidFill>
                  <a:schemeClr val="tx1"/>
                </a:solidFill>
                <a:effectLst/>
                <a:latin typeface="+mn-lt"/>
                <a:ea typeface="+mn-ea"/>
                <a:cs typeface="+mn-cs"/>
              </a:rPr>
              <a:t> radiation</a:t>
            </a:r>
            <a:r>
              <a:rPr lang="en-US" sz="1200" b="1" kern="1200" dirty="0" smtClean="0">
                <a:solidFill>
                  <a:schemeClr val="tx1"/>
                </a:solidFill>
                <a:effectLst/>
                <a:latin typeface="+mn-lt"/>
                <a:ea typeface="+mn-ea"/>
                <a:cs typeface="+mn-cs"/>
              </a:rPr>
              <a:t> energy </a:t>
            </a:r>
            <a:r>
              <a:rPr lang="en-US" sz="1200" b="0" kern="1200" dirty="0" smtClean="0">
                <a:solidFill>
                  <a:schemeClr val="tx1"/>
                </a:solidFill>
                <a:effectLst/>
                <a:latin typeface="+mn-lt"/>
                <a:ea typeface="+mn-ea"/>
                <a:cs typeface="+mn-cs"/>
              </a:rPr>
              <a:t>(possible answers:</a:t>
            </a:r>
            <a:r>
              <a:rPr lang="en-US" sz="1200" b="0" kern="1200" baseline="0" dirty="0" smtClean="0">
                <a:solidFill>
                  <a:schemeClr val="tx1"/>
                </a:solidFill>
                <a:effectLst/>
                <a:latin typeface="+mn-lt"/>
                <a:ea typeface="+mn-ea"/>
                <a:cs typeface="+mn-cs"/>
              </a:rPr>
              <a:t> images are an X-Ray Fluorescence (XRF) machine and an On-Stream Analyzer (OSA))</a:t>
            </a:r>
            <a:endParaRPr lang="en-US"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a:t>
            </a:r>
            <a:r>
              <a:rPr lang="en-US" sz="1200" b="1" kern="1200" baseline="0" dirty="0" smtClean="0">
                <a:solidFill>
                  <a:schemeClr val="tx1"/>
                </a:solidFill>
                <a:effectLst/>
                <a:latin typeface="+mn-lt"/>
                <a:ea typeface="+mn-ea"/>
                <a:cs typeface="+mn-cs"/>
              </a:rPr>
              <a:t> students what are some potential hazards of </a:t>
            </a:r>
            <a:r>
              <a:rPr lang="en-US" sz="1200" b="1" kern="1200" dirty="0" smtClean="0">
                <a:solidFill>
                  <a:schemeClr val="tx1"/>
                </a:solidFill>
                <a:effectLst/>
                <a:latin typeface="+mn-lt"/>
                <a:ea typeface="+mn-ea"/>
                <a:cs typeface="+mn-cs"/>
              </a:rPr>
              <a:t>nuclear sources/ionizing</a:t>
            </a:r>
            <a:r>
              <a:rPr lang="en-US" sz="1200" b="1" kern="1200" baseline="0" dirty="0" smtClean="0">
                <a:solidFill>
                  <a:schemeClr val="tx1"/>
                </a:solidFill>
                <a:effectLst/>
                <a:latin typeface="+mn-lt"/>
                <a:ea typeface="+mn-ea"/>
                <a:cs typeface="+mn-cs"/>
              </a:rPr>
              <a:t> radiation</a:t>
            </a:r>
            <a:r>
              <a:rPr lang="en-US" sz="1200" b="1" kern="120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energy </a:t>
            </a:r>
            <a:r>
              <a:rPr lang="en-US" sz="1200" b="0" kern="1200" baseline="0" dirty="0" smtClean="0">
                <a:solidFill>
                  <a:schemeClr val="tx1"/>
                </a:solidFill>
                <a:effectLst/>
                <a:latin typeface="+mn-lt"/>
                <a:ea typeface="+mn-ea"/>
                <a:cs typeface="+mn-cs"/>
              </a:rPr>
              <a:t>(possible answers: radiation)</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Ask students to </a:t>
            </a:r>
            <a:r>
              <a:rPr lang="en-US" sz="1200" b="1" kern="1200" baseline="0" dirty="0" smtClean="0">
                <a:solidFill>
                  <a:schemeClr val="tx1"/>
                </a:solidFill>
                <a:effectLst/>
                <a:latin typeface="+mn-lt"/>
                <a:ea typeface="+mn-ea"/>
                <a:cs typeface="+mn-cs"/>
              </a:rPr>
              <a:t>name the Fatal Risk associated with nuclear sources/ionizing radiation energy source </a:t>
            </a:r>
            <a:r>
              <a:rPr lang="en-US" sz="1200" b="0" kern="1200" baseline="0" dirty="0" smtClean="0">
                <a:solidFill>
                  <a:schemeClr val="tx1"/>
                </a:solidFill>
                <a:effectLst/>
                <a:latin typeface="+mn-lt"/>
                <a:ea typeface="+mn-ea"/>
                <a:cs typeface="+mn-cs"/>
              </a:rPr>
              <a:t>(Answer: Exposure to Hazardous Substances – Chronic)</a:t>
            </a:r>
          </a:p>
          <a:p>
            <a:pPr marL="171450" lvl="0" indent="-171450">
              <a:buFont typeface="Arial" panose="020B0604020202020204" pitchFamily="34" charset="0"/>
              <a:buChar char="•"/>
            </a:pPr>
            <a:r>
              <a:rPr lang="en-US" sz="1200" b="1" kern="1200" baseline="0" dirty="0" smtClean="0">
                <a:solidFill>
                  <a:schemeClr val="tx1"/>
                </a:solidFill>
                <a:effectLst/>
                <a:latin typeface="+mn-lt"/>
                <a:ea typeface="+mn-ea"/>
                <a:cs typeface="+mn-cs"/>
              </a:rPr>
              <a:t>Ask students to name the critical controls</a:t>
            </a:r>
            <a:r>
              <a:rPr lang="en-US" sz="1200" b="0" kern="1200" baseline="0" dirty="0" smtClean="0">
                <a:solidFill>
                  <a:schemeClr val="tx1"/>
                </a:solidFill>
                <a:effectLst/>
                <a:latin typeface="+mn-lt"/>
                <a:ea typeface="+mn-ea"/>
                <a:cs typeface="+mn-cs"/>
              </a:rPr>
              <a:t> (Answer: </a:t>
            </a:r>
            <a:r>
              <a:rPr lang="en-US" sz="1200" b="0" kern="1200" dirty="0" smtClean="0">
                <a:solidFill>
                  <a:schemeClr val="tx1"/>
                </a:solidFill>
                <a:effectLst/>
                <a:latin typeface="+mn-lt"/>
                <a:ea typeface="+mn-ea"/>
                <a:cs typeface="+mn-cs"/>
              </a:rPr>
              <a:t>Access Control, Engineered Controls, Handling Requirements, PPE)</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28</a:t>
            </a:fld>
            <a:endParaRPr lang="en-US" dirty="0"/>
          </a:p>
        </p:txBody>
      </p:sp>
    </p:spTree>
    <p:extLst>
      <p:ext uri="{BB962C8B-B14F-4D97-AF65-F5344CB8AC3E}">
        <p14:creationId xmlns:p14="http://schemas.microsoft.com/office/powerpoint/2010/main" val="2574007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12</a:t>
            </a:r>
          </a:p>
          <a:p>
            <a:endParaRPr lang="en-US" b="1" baseline="0" dirty="0" smtClean="0"/>
          </a:p>
          <a:p>
            <a:r>
              <a:rPr lang="en-US" b="1" baseline="0" dirty="0" smtClean="0"/>
              <a:t>Instruction</a:t>
            </a:r>
          </a:p>
          <a:p>
            <a:pPr marL="171450" indent="-171450">
              <a:buFont typeface="Arial" panose="020B0604020202020204" pitchFamily="34" charset="0"/>
              <a:buChar char="•"/>
            </a:pPr>
            <a:r>
              <a:rPr lang="en-US" b="0" baseline="0" dirty="0" smtClean="0"/>
              <a:t>Energy stored in pressured air as well as stored in a vacuum</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 students for any examples of pneumatic energy </a:t>
            </a:r>
            <a:r>
              <a:rPr lang="en-US" sz="1200" b="0" kern="1200" dirty="0" smtClean="0">
                <a:solidFill>
                  <a:schemeClr val="tx1"/>
                </a:solidFill>
                <a:effectLst/>
                <a:latin typeface="+mn-lt"/>
                <a:ea typeface="+mn-ea"/>
                <a:cs typeface="+mn-cs"/>
              </a:rPr>
              <a:t>(possible answers:</a:t>
            </a:r>
            <a:r>
              <a:rPr lang="en-US" sz="1200" b="0" kern="1200" baseline="0" dirty="0" smtClean="0">
                <a:solidFill>
                  <a:schemeClr val="tx1"/>
                </a:solidFill>
                <a:effectLst/>
                <a:latin typeface="+mn-lt"/>
                <a:ea typeface="+mn-ea"/>
                <a:cs typeface="+mn-cs"/>
              </a:rPr>
              <a:t> images are a stationary compressed airline and an air compressor)</a:t>
            </a:r>
            <a:endParaRPr lang="en-US"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a:t>
            </a:r>
            <a:r>
              <a:rPr lang="en-US" sz="1200" b="1" kern="1200" baseline="0" dirty="0" smtClean="0">
                <a:solidFill>
                  <a:schemeClr val="tx1"/>
                </a:solidFill>
                <a:effectLst/>
                <a:latin typeface="+mn-lt"/>
                <a:ea typeface="+mn-ea"/>
                <a:cs typeface="+mn-cs"/>
              </a:rPr>
              <a:t> students what are some potential hazards of pneumatic energy </a:t>
            </a:r>
            <a:r>
              <a:rPr lang="en-US" sz="1200" b="0" kern="1200" baseline="0" dirty="0" smtClean="0">
                <a:solidFill>
                  <a:schemeClr val="tx1"/>
                </a:solidFill>
                <a:effectLst/>
                <a:latin typeface="+mn-lt"/>
                <a:ea typeface="+mn-ea"/>
                <a:cs typeface="+mn-cs"/>
              </a:rPr>
              <a:t>(possible answers: unexpected discharge of pressurized air)</a:t>
            </a:r>
            <a:endParaRPr lang="en-US" b="0" dirty="0" smtClean="0"/>
          </a:p>
          <a:p>
            <a:pPr marL="171450" indent="-171450">
              <a:buFont typeface="Arial" panose="020B0604020202020204" pitchFamily="34" charset="0"/>
              <a:buChar char="•"/>
            </a:pP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29</a:t>
            </a:fld>
            <a:endParaRPr lang="en-US" dirty="0"/>
          </a:p>
        </p:txBody>
      </p:sp>
    </p:spTree>
    <p:extLst>
      <p:ext uri="{BB962C8B-B14F-4D97-AF65-F5344CB8AC3E}">
        <p14:creationId xmlns:p14="http://schemas.microsoft.com/office/powerpoint/2010/main" val="478194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N/A</a:t>
            </a:r>
          </a:p>
          <a:p>
            <a:endParaRPr lang="en-US" b="1" baseline="0" dirty="0" smtClean="0"/>
          </a:p>
          <a:p>
            <a:r>
              <a:rPr lang="en-US" sz="1200" b="1" kern="1200" dirty="0" smtClean="0">
                <a:solidFill>
                  <a:schemeClr val="tx1"/>
                </a:solidFill>
                <a:effectLst/>
                <a:latin typeface="+mn-lt"/>
                <a:ea typeface="+mn-ea"/>
                <a:cs typeface="+mn-cs"/>
              </a:rPr>
              <a:t>Time</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Approximately 10 minutes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Materials</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Choose an icebreaker from the FG and gather appropriate materials</a:t>
            </a:r>
          </a:p>
          <a:p>
            <a:r>
              <a:rPr lang="en-US" sz="1200" b="1"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Successful icebreakers encourage students to contribute ideas and experiences thus increasing motivation and engagement in the class</a:t>
            </a:r>
          </a:p>
          <a:p>
            <a:pPr marL="17145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The FG has many</a:t>
            </a:r>
            <a:r>
              <a:rPr lang="en-US" sz="1200" b="0" kern="1200" dirty="0" smtClean="0">
                <a:solidFill>
                  <a:schemeClr val="tx1"/>
                </a:solidFill>
                <a:effectLst/>
                <a:latin typeface="+mn-lt"/>
                <a:ea typeface="+mn-ea"/>
                <a:cs typeface="+mn-cs"/>
              </a:rPr>
              <a:t> icebreakers to use</a:t>
            </a:r>
            <a:r>
              <a:rPr lang="en-US" sz="1200" b="0" kern="1200" baseline="0" dirty="0" smtClean="0">
                <a:solidFill>
                  <a:schemeClr val="tx1"/>
                </a:solidFill>
                <a:effectLst/>
                <a:latin typeface="+mn-lt"/>
                <a:ea typeface="+mn-ea"/>
                <a:cs typeface="+mn-cs"/>
              </a:rPr>
              <a:t> now, after breaks, or any other time</a:t>
            </a:r>
            <a:endParaRPr lang="en-US" sz="1200" b="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3</a:t>
            </a:fld>
            <a:endParaRPr lang="en-US" dirty="0"/>
          </a:p>
        </p:txBody>
      </p:sp>
    </p:spTree>
    <p:extLst>
      <p:ext uri="{BB962C8B-B14F-4D97-AF65-F5344CB8AC3E}">
        <p14:creationId xmlns:p14="http://schemas.microsoft.com/office/powerpoint/2010/main" val="3172795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13</a:t>
            </a:r>
          </a:p>
          <a:p>
            <a:endParaRPr lang="en-US" b="1" baseline="0" dirty="0" smtClean="0"/>
          </a:p>
          <a:p>
            <a:r>
              <a:rPr lang="en-US" b="1" baseline="0" dirty="0" smtClean="0"/>
              <a:t>Instruction</a:t>
            </a:r>
          </a:p>
          <a:p>
            <a:pPr marL="171450" indent="-171450">
              <a:buFont typeface="Arial" panose="020B0604020202020204" pitchFamily="34" charset="0"/>
              <a:buChar char="•"/>
            </a:pPr>
            <a:r>
              <a:rPr lang="en-US" b="0" baseline="0" dirty="0" smtClean="0"/>
              <a:t>Energy of a system due to movement of molecules</a:t>
            </a:r>
          </a:p>
          <a:p>
            <a:pPr marL="171450" indent="-171450">
              <a:buFont typeface="Arial" panose="020B0604020202020204" pitchFamily="34" charset="0"/>
              <a:buChar char="•"/>
            </a:pPr>
            <a:r>
              <a:rPr lang="en-US" b="0" baseline="0" dirty="0" smtClean="0"/>
              <a:t>Greater amount of energy, faster the molecules move</a:t>
            </a:r>
          </a:p>
          <a:p>
            <a:pPr marL="171450" indent="-171450">
              <a:buFont typeface="Arial" panose="020B0604020202020204" pitchFamily="34" charset="0"/>
              <a:buChar char="•"/>
            </a:pPr>
            <a:r>
              <a:rPr lang="en-US" b="0" baseline="0" dirty="0" smtClean="0"/>
              <a:t>Feel increased movement in form of released heat</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 students for any examples of thermal energy </a:t>
            </a:r>
            <a:r>
              <a:rPr lang="en-US" sz="1200" b="0" kern="1200" dirty="0" smtClean="0">
                <a:solidFill>
                  <a:schemeClr val="tx1"/>
                </a:solidFill>
                <a:effectLst/>
                <a:latin typeface="+mn-lt"/>
                <a:ea typeface="+mn-ea"/>
                <a:cs typeface="+mn-cs"/>
              </a:rPr>
              <a:t>(possible answers:</a:t>
            </a:r>
            <a:r>
              <a:rPr lang="en-US" sz="1200" b="0" kern="1200" baseline="0" dirty="0" smtClean="0">
                <a:solidFill>
                  <a:schemeClr val="tx1"/>
                </a:solidFill>
                <a:effectLst/>
                <a:latin typeface="+mn-lt"/>
                <a:ea typeface="+mn-ea"/>
                <a:cs typeface="+mn-cs"/>
              </a:rPr>
              <a:t> images are a furnace/skim basin, roaster, and rod mill)</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High levels of thermal energy: heat felt from an electrical cord, hot liquids or steam, or the surface of a motor</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Low</a:t>
            </a:r>
            <a:r>
              <a:rPr lang="en-US" sz="1200" b="0" kern="1200" baseline="0" dirty="0" smtClean="0">
                <a:solidFill>
                  <a:schemeClr val="tx1"/>
                </a:solidFill>
                <a:effectLst/>
                <a:latin typeface="+mn-lt"/>
                <a:ea typeface="+mn-ea"/>
                <a:cs typeface="+mn-cs"/>
              </a:rPr>
              <a:t> levels of thermal energy: </a:t>
            </a:r>
            <a:r>
              <a:rPr lang="en-US" sz="1200" kern="1200" dirty="0" smtClean="0">
                <a:solidFill>
                  <a:schemeClr val="tx1"/>
                </a:solidFill>
                <a:effectLst/>
                <a:latin typeface="+mn-lt"/>
                <a:ea typeface="+mn-ea"/>
                <a:cs typeface="+mn-cs"/>
              </a:rPr>
              <a:t>ice, liquid propane, liquid oxygen, and liquid nitrogen</a:t>
            </a:r>
            <a:endParaRPr lang="en-US"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a:t>
            </a:r>
            <a:r>
              <a:rPr lang="en-US" sz="1200" b="1" kern="1200" baseline="0" dirty="0" smtClean="0">
                <a:solidFill>
                  <a:schemeClr val="tx1"/>
                </a:solidFill>
                <a:effectLst/>
                <a:latin typeface="+mn-lt"/>
                <a:ea typeface="+mn-ea"/>
                <a:cs typeface="+mn-cs"/>
              </a:rPr>
              <a:t> students what are some potential hazards of thermal energy</a:t>
            </a:r>
            <a:endParaRPr lang="en-US" sz="1200" b="0"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Combustion, radiant heat applied by an outside force such as the sun, or friction between two moving objects in contact with each other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Burns to a person or damage a piece of equipment that can harm a person in the event of a failure</a:t>
            </a:r>
            <a:endParaRPr lang="en-US" sz="1200" b="0" kern="1200" dirty="0" smtClean="0">
              <a:solidFill>
                <a:schemeClr val="tx1"/>
              </a:solidFill>
              <a:effectLst/>
              <a:latin typeface="+mn-lt"/>
              <a:ea typeface="+mn-ea"/>
              <a:cs typeface="+mn-cs"/>
            </a:endParaRPr>
          </a:p>
          <a:p>
            <a:pPr marL="0" lvl="0" indent="0">
              <a:buFont typeface="Arial" panose="020B0604020202020204" pitchFamily="34" charset="0"/>
              <a:buNone/>
            </a:pPr>
            <a:endParaRPr lang="en-US" sz="1200" b="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b="1" kern="1200" dirty="0" smtClean="0">
                <a:solidFill>
                  <a:schemeClr val="tx1"/>
                </a:solidFill>
                <a:effectLst/>
                <a:latin typeface="+mn-lt"/>
                <a:ea typeface="+mn-ea"/>
                <a:cs typeface="+mn-cs"/>
              </a:rPr>
              <a:t>Note: Tell</a:t>
            </a:r>
            <a:r>
              <a:rPr lang="en-US" sz="1200" b="1" kern="1200" baseline="0" dirty="0" smtClean="0">
                <a:solidFill>
                  <a:schemeClr val="tx1"/>
                </a:solidFill>
                <a:effectLst/>
                <a:latin typeface="+mn-lt"/>
                <a:ea typeface="+mn-ea"/>
                <a:cs typeface="+mn-cs"/>
              </a:rPr>
              <a:t> students that the table on page 14 provides a quick summary of various sources of energy</a:t>
            </a:r>
          </a:p>
          <a:p>
            <a:pPr marL="171450" lvl="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Can be used as a quick reference guide</a:t>
            </a:r>
          </a:p>
          <a:p>
            <a:pPr marL="171450" lvl="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Not an all-encompassing list of energy 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Optional: have students take turns reading aloud the table for review</a:t>
            </a:r>
          </a:p>
        </p:txBody>
      </p:sp>
      <p:sp>
        <p:nvSpPr>
          <p:cNvPr id="4" name="Slide Number Placeholder 3"/>
          <p:cNvSpPr>
            <a:spLocks noGrp="1"/>
          </p:cNvSpPr>
          <p:nvPr>
            <p:ph type="sldNum" sz="quarter" idx="10"/>
          </p:nvPr>
        </p:nvSpPr>
        <p:spPr/>
        <p:txBody>
          <a:bodyPr/>
          <a:lstStyle/>
          <a:p>
            <a:fld id="{3F8FCD5C-19B0-4F7A-B49D-975DBE93C182}" type="slidenum">
              <a:rPr lang="en-US" smtClean="0"/>
              <a:t>30</a:t>
            </a:fld>
            <a:endParaRPr lang="en-US" dirty="0"/>
          </a:p>
        </p:txBody>
      </p:sp>
    </p:spTree>
    <p:extLst>
      <p:ext uri="{BB962C8B-B14F-4D97-AF65-F5344CB8AC3E}">
        <p14:creationId xmlns:p14="http://schemas.microsoft.com/office/powerpoint/2010/main" val="1587573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15</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Includes cord and plug equipment if the plug is under the direct control of the employee</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“Direct control”: plugs that are within sight and reach during the duration of the work</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Example – some sites use a mill inch drive, in which</a:t>
            </a:r>
            <a:r>
              <a:rPr lang="en-US" sz="1200" b="0" kern="1200" baseline="0" dirty="0" smtClean="0">
                <a:solidFill>
                  <a:schemeClr val="tx1"/>
                </a:solidFill>
                <a:effectLst/>
                <a:latin typeface="+mn-lt"/>
                <a:ea typeface="+mn-ea"/>
                <a:cs typeface="+mn-cs"/>
              </a:rPr>
              <a:t> the operator has direct control using a remote control device</a:t>
            </a:r>
          </a:p>
          <a:p>
            <a:pPr marL="17145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Continuity test or ground check – remind students to not use electrical equipment until it has been checked</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Always check with site Health and Safety or leadership before performing work using this type of equipment</a:t>
            </a:r>
          </a:p>
        </p:txBody>
      </p:sp>
      <p:sp>
        <p:nvSpPr>
          <p:cNvPr id="4" name="Slide Number Placeholder 3"/>
          <p:cNvSpPr>
            <a:spLocks noGrp="1"/>
          </p:cNvSpPr>
          <p:nvPr>
            <p:ph type="sldNum" sz="quarter" idx="10"/>
          </p:nvPr>
        </p:nvSpPr>
        <p:spPr/>
        <p:txBody>
          <a:bodyPr/>
          <a:lstStyle/>
          <a:p>
            <a:fld id="{3F8FCD5C-19B0-4F7A-B49D-975DBE93C182}" type="slidenum">
              <a:rPr lang="en-US" smtClean="0"/>
              <a:t>31</a:t>
            </a:fld>
            <a:endParaRPr lang="en-US" dirty="0"/>
          </a:p>
        </p:txBody>
      </p:sp>
    </p:spTree>
    <p:extLst>
      <p:ext uri="{BB962C8B-B14F-4D97-AF65-F5344CB8AC3E}">
        <p14:creationId xmlns:p14="http://schemas.microsoft.com/office/powerpoint/2010/main" val="1756090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15</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Each Freeport-McMoRan site conducts a Hazardous Energy Survey</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Serves two main functions: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Determine all sources of energy that service or maintenance activities may expose to an employee</a:t>
            </a:r>
          </a:p>
          <a:p>
            <a:pPr marL="1031875" lvl="2" indent="-171450">
              <a:buFont typeface="Arial" panose="020B0604020202020204" pitchFamily="34" charset="0"/>
              <a:buChar char="•"/>
            </a:pPr>
            <a:r>
              <a:rPr lang="en-US" sz="1200" b="0" kern="1200" dirty="0" smtClean="0">
                <a:solidFill>
                  <a:schemeClr val="tx1"/>
                </a:solidFill>
                <a:effectLst/>
                <a:latin typeface="+mn-lt"/>
                <a:ea typeface="+mn-ea"/>
                <a:cs typeface="+mn-cs"/>
              </a:rPr>
              <a:t>Include all sources of electrical, chemical, gravitational, hydraulic, magnetic, mechanical/kinetic, nuclear/radiation, pneumatic, and thermal energy</a:t>
            </a:r>
          </a:p>
          <a:p>
            <a:pPr marL="1031875" lvl="2" indent="-171450">
              <a:buFont typeface="Arial" panose="020B0604020202020204" pitchFamily="34" charset="0"/>
              <a:buChar char="•"/>
            </a:pPr>
            <a:r>
              <a:rPr lang="en-US" sz="1200" b="0" kern="1200" dirty="0" smtClean="0">
                <a:solidFill>
                  <a:schemeClr val="tx1"/>
                </a:solidFill>
                <a:effectLst/>
                <a:latin typeface="+mn-lt"/>
                <a:ea typeface="+mn-ea"/>
                <a:cs typeface="+mn-cs"/>
              </a:rPr>
              <a:t>Consider internal energy sources such as charged capacitors, batteries, wound springs, and raised loads</a:t>
            </a:r>
          </a:p>
          <a:p>
            <a:pPr marL="1031875"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Note: Emphasize the importance of identifying all the energy sources as the first step of the process before beginning any work</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Most Job Safety Analysis (JSA) asks you to identify the sources of energy</a:t>
            </a:r>
            <a:endParaRPr lang="en-US" sz="1200" b="0" kern="1200" dirty="0" smtClean="0">
              <a:solidFill>
                <a:schemeClr val="tx1"/>
              </a:solidFill>
              <a:effectLst/>
              <a:latin typeface="+mn-lt"/>
              <a:ea typeface="+mn-ea"/>
              <a:cs typeface="+mn-cs"/>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Some sites develop a switching plan as part of this planning before a shutdown</a:t>
            </a:r>
            <a:endParaRPr lang="en-US" sz="1200" b="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Determine how workers can isolate or control each source of energy and the location of the isolation points or devices</a:t>
            </a:r>
            <a:r>
              <a:rPr lang="en-US" sz="1200" b="0" kern="1200" baseline="0" dirty="0" smtClean="0">
                <a:solidFill>
                  <a:schemeClr val="tx1"/>
                </a:solidFill>
                <a:effectLst/>
                <a:latin typeface="+mn-lt"/>
                <a:ea typeface="+mn-ea"/>
                <a:cs typeface="+mn-cs"/>
              </a:rPr>
              <a:t> (be aware of multiple energy sources in single process/piece of equipment)</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32</a:t>
            </a:fld>
            <a:endParaRPr lang="en-US" dirty="0"/>
          </a:p>
        </p:txBody>
      </p:sp>
    </p:spTree>
    <p:extLst>
      <p:ext uri="{BB962C8B-B14F-4D97-AF65-F5344CB8AC3E}">
        <p14:creationId xmlns:p14="http://schemas.microsoft.com/office/powerpoint/2010/main" val="311481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N/A</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Time</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Approximately 10 minutes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Materials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4 posters depicting various types and sources of energy</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Several sticky notes for each group</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Purpose</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This activity gives students the opportunity to apply their knowledge of energy sources by identifying all of the energy sources they can find in a workplace photo</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b="0" kern="1200" dirty="0" smtClean="0">
                <a:solidFill>
                  <a:schemeClr val="tx1"/>
                </a:solidFill>
                <a:effectLst/>
                <a:latin typeface="+mn-lt"/>
                <a:ea typeface="+mn-ea"/>
                <a:cs typeface="+mn-cs"/>
              </a:rPr>
              <a:t>Give each group several sticky notes</a:t>
            </a:r>
          </a:p>
          <a:p>
            <a:pPr marL="228600" lvl="0" indent="-228600">
              <a:buFont typeface="+mj-lt"/>
              <a:buAutoNum type="arabicPeriod"/>
            </a:pPr>
            <a:r>
              <a:rPr lang="en-US" sz="1200" b="0" kern="1200" dirty="0" smtClean="0">
                <a:solidFill>
                  <a:schemeClr val="tx1"/>
                </a:solidFill>
                <a:effectLst/>
                <a:latin typeface="+mn-lt"/>
                <a:ea typeface="+mn-ea"/>
                <a:cs typeface="+mn-cs"/>
              </a:rPr>
              <a:t>Give each group a different poster</a:t>
            </a:r>
          </a:p>
          <a:p>
            <a:pPr marL="228600" lvl="0" indent="-228600">
              <a:buFont typeface="+mj-lt"/>
              <a:buAutoNum type="arabicPeriod"/>
            </a:pPr>
            <a:r>
              <a:rPr lang="en-US" sz="1200" b="0" kern="1200" dirty="0" smtClean="0">
                <a:solidFill>
                  <a:schemeClr val="tx1"/>
                </a:solidFill>
                <a:effectLst/>
                <a:latin typeface="+mn-lt"/>
                <a:ea typeface="+mn-ea"/>
                <a:cs typeface="+mn-cs"/>
              </a:rPr>
              <a:t>Allow the groups 2-3 minutes to identify various energy sources</a:t>
            </a:r>
          </a:p>
          <a:p>
            <a:pPr marL="228600" lvl="0" indent="-228600">
              <a:buFont typeface="+mj-lt"/>
              <a:buAutoNum type="arabicPeriod"/>
            </a:pPr>
            <a:r>
              <a:rPr lang="en-US" sz="1200" b="0" kern="1200" dirty="0" smtClean="0">
                <a:solidFill>
                  <a:schemeClr val="tx1"/>
                </a:solidFill>
                <a:effectLst/>
                <a:latin typeface="+mn-lt"/>
                <a:ea typeface="+mn-ea"/>
                <a:cs typeface="+mn-cs"/>
              </a:rPr>
              <a:t>Discuss and label the type of energy each source produces</a:t>
            </a:r>
          </a:p>
          <a:p>
            <a:pPr marL="228600" lvl="0" indent="-228600">
              <a:buFont typeface="+mj-lt"/>
              <a:buAutoNum type="arabicPeriod"/>
            </a:pPr>
            <a:r>
              <a:rPr lang="en-US" sz="1200" b="1" kern="1200" dirty="0" smtClean="0">
                <a:solidFill>
                  <a:schemeClr val="tx1"/>
                </a:solidFill>
                <a:effectLst/>
                <a:latin typeface="+mn-lt"/>
                <a:ea typeface="+mn-ea"/>
                <a:cs typeface="+mn-cs"/>
              </a:rPr>
              <a:t>Have each group present their poster to the class</a:t>
            </a:r>
          </a:p>
        </p:txBody>
      </p:sp>
      <p:sp>
        <p:nvSpPr>
          <p:cNvPr id="4" name="Slide Number Placeholder 3"/>
          <p:cNvSpPr>
            <a:spLocks noGrp="1"/>
          </p:cNvSpPr>
          <p:nvPr>
            <p:ph type="sldNum" sz="quarter" idx="10"/>
          </p:nvPr>
        </p:nvSpPr>
        <p:spPr/>
        <p:txBody>
          <a:bodyPr/>
          <a:lstStyle/>
          <a:p>
            <a:fld id="{3F8FCD5C-19B0-4F7A-B49D-975DBE93C182}" type="slidenum">
              <a:rPr lang="en-US" smtClean="0"/>
              <a:t>33</a:t>
            </a:fld>
            <a:endParaRPr lang="en-US" dirty="0"/>
          </a:p>
        </p:txBody>
      </p:sp>
    </p:spTree>
    <p:extLst>
      <p:ext uri="{BB962C8B-B14F-4D97-AF65-F5344CB8AC3E}">
        <p14:creationId xmlns:p14="http://schemas.microsoft.com/office/powerpoint/2010/main" val="486795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16</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Time</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Approximately 30 minutes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Materials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Flip chart paper</a:t>
            </a:r>
          </a:p>
          <a:p>
            <a:pPr marL="171450" lvl="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Markers</a:t>
            </a:r>
          </a:p>
          <a:p>
            <a:pPr marL="171450" lvl="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Student Guide</a:t>
            </a:r>
          </a:p>
          <a:p>
            <a:pPr marL="171450" lvl="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Pens/Pencils</a:t>
            </a:r>
          </a:p>
          <a:p>
            <a:r>
              <a:rPr lang="en-US" sz="1200" b="1"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This activity gives students the opportunity to identify</a:t>
            </a:r>
            <a:r>
              <a:rPr lang="en-US" sz="1200" b="0" kern="1200" baseline="0" dirty="0" smtClean="0">
                <a:solidFill>
                  <a:schemeClr val="tx1"/>
                </a:solidFill>
                <a:effectLst/>
                <a:latin typeface="+mn-lt"/>
                <a:ea typeface="+mn-ea"/>
                <a:cs typeface="+mn-cs"/>
              </a:rPr>
              <a:t> examples of sources of energy in their work area</a:t>
            </a:r>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b="0" kern="1200" dirty="0" smtClean="0">
                <a:solidFill>
                  <a:schemeClr val="tx1"/>
                </a:solidFill>
                <a:effectLst/>
                <a:latin typeface="+mn-lt"/>
                <a:ea typeface="+mn-ea"/>
                <a:cs typeface="+mn-cs"/>
              </a:rPr>
              <a:t>Create</a:t>
            </a:r>
            <a:r>
              <a:rPr lang="en-US" sz="1200" b="0" kern="1200" baseline="0" dirty="0" smtClean="0">
                <a:solidFill>
                  <a:schemeClr val="tx1"/>
                </a:solidFill>
                <a:effectLst/>
                <a:latin typeface="+mn-lt"/>
                <a:ea typeface="+mn-ea"/>
                <a:cs typeface="+mn-cs"/>
              </a:rPr>
              <a:t> an example infographic poster using the Electrical energy source</a:t>
            </a:r>
          </a:p>
          <a:p>
            <a:pPr marL="685800" lvl="1" indent="-228600">
              <a:buFont typeface="+mj-lt"/>
              <a:buAutoNum type="alphaLcPeriod"/>
            </a:pPr>
            <a:r>
              <a:rPr lang="en-US" sz="1200" b="0" kern="1200" baseline="0" dirty="0" smtClean="0">
                <a:solidFill>
                  <a:schemeClr val="tx1"/>
                </a:solidFill>
                <a:effectLst/>
                <a:latin typeface="+mn-lt"/>
                <a:ea typeface="+mn-ea"/>
                <a:cs typeface="+mn-cs"/>
              </a:rPr>
              <a:t>Create the infographic poster on a piece of flip chart poster</a:t>
            </a:r>
          </a:p>
          <a:p>
            <a:pPr marL="685800" lvl="1" indent="-228600">
              <a:buFont typeface="+mj-lt"/>
              <a:buAutoNum type="alphaLcPeriod"/>
            </a:pPr>
            <a:r>
              <a:rPr lang="en-US" sz="1200" b="0" kern="1200" baseline="0" dirty="0" smtClean="0">
                <a:solidFill>
                  <a:schemeClr val="tx1"/>
                </a:solidFill>
                <a:effectLst/>
                <a:latin typeface="+mn-lt"/>
                <a:ea typeface="+mn-ea"/>
                <a:cs typeface="+mn-cs"/>
              </a:rPr>
              <a:t>Use the example in the Facilitator Guide to create the poster – you can organize the information however you want</a:t>
            </a:r>
          </a:p>
          <a:p>
            <a:pPr marL="685800" lvl="1" indent="-228600">
              <a:buFont typeface="+mj-lt"/>
              <a:buAutoNum type="alphaLcPeriod"/>
            </a:pPr>
            <a:r>
              <a:rPr lang="en-US" sz="1200" b="0" kern="1200" baseline="0" dirty="0" smtClean="0">
                <a:solidFill>
                  <a:schemeClr val="tx1"/>
                </a:solidFill>
                <a:effectLst/>
                <a:latin typeface="+mn-lt"/>
                <a:ea typeface="+mn-ea"/>
                <a:cs typeface="+mn-cs"/>
              </a:rPr>
              <a:t>Include the following information:</a:t>
            </a:r>
          </a:p>
          <a:p>
            <a:pPr marL="914400" lvl="1">
              <a:buFont typeface="Arial" panose="020B0604020202020204" pitchFamily="34" charset="0"/>
              <a:buChar char="•"/>
            </a:pPr>
            <a:r>
              <a:rPr lang="en-US" dirty="0" smtClean="0"/>
              <a:t>Name of the energy source</a:t>
            </a:r>
          </a:p>
          <a:p>
            <a:pPr marL="914400" lvl="1">
              <a:buFont typeface="Arial" panose="020B0604020202020204" pitchFamily="34" charset="0"/>
              <a:buChar char="•"/>
            </a:pPr>
            <a:r>
              <a:rPr lang="en-US" dirty="0" smtClean="0">
                <a:latin typeface="Arial" panose="020B0604020202020204" pitchFamily="34" charset="0"/>
              </a:rPr>
              <a:t>Any associated FRM icons</a:t>
            </a:r>
          </a:p>
          <a:p>
            <a:pPr marL="914400" lvl="1">
              <a:buFont typeface="Arial" panose="020B0604020202020204" pitchFamily="34" charset="0"/>
              <a:buChar char="•"/>
            </a:pPr>
            <a:r>
              <a:rPr lang="en-US" dirty="0" smtClean="0"/>
              <a:t>An image showing the energy source</a:t>
            </a:r>
          </a:p>
          <a:p>
            <a:pPr marL="914400" lvl="1">
              <a:buFont typeface="Arial" panose="020B0604020202020204" pitchFamily="34" charset="0"/>
              <a:buChar char="•"/>
            </a:pPr>
            <a:r>
              <a:rPr lang="en-US" dirty="0" smtClean="0">
                <a:latin typeface="Arial" panose="020B0604020202020204" pitchFamily="34" charset="0"/>
              </a:rPr>
              <a:t>Examples of where you would encounter the energy source</a:t>
            </a:r>
          </a:p>
          <a:p>
            <a:pPr marL="742950" lvl="1" indent="0">
              <a:buFont typeface="Arial" panose="020B0604020202020204" pitchFamily="34" charset="0"/>
              <a:buNone/>
            </a:pPr>
            <a:r>
              <a:rPr lang="en-US" sz="1200" b="0" kern="1200" dirty="0" smtClean="0">
                <a:solidFill>
                  <a:schemeClr val="tx1"/>
                </a:solidFill>
                <a:effectLst/>
                <a:latin typeface="Arial" panose="020B0604020202020204" pitchFamily="34" charset="0"/>
                <a:ea typeface="+mn-ea"/>
                <a:cs typeface="+mn-cs"/>
              </a:rPr>
              <a:t>*</a:t>
            </a:r>
            <a:r>
              <a:rPr lang="en-US" sz="1200" kern="1200" dirty="0" smtClean="0">
                <a:solidFill>
                  <a:schemeClr val="tx1"/>
                </a:solidFill>
                <a:effectLst/>
                <a:latin typeface="+mn-lt"/>
                <a:ea typeface="+mn-ea"/>
                <a:cs typeface="+mn-cs"/>
              </a:rPr>
              <a:t>This is not an all-inclusive list – always follow site procedures</a:t>
            </a:r>
            <a:endParaRPr lang="en-US" sz="1200" b="0" kern="1200" dirty="0" smtClean="0">
              <a:solidFill>
                <a:schemeClr val="tx1"/>
              </a:solidFill>
              <a:effectLst/>
              <a:latin typeface="+mn-lt"/>
              <a:ea typeface="+mn-ea"/>
              <a:cs typeface="+mn-cs"/>
            </a:endParaRPr>
          </a:p>
          <a:p>
            <a:pPr marL="228600" lvl="0" indent="-228600">
              <a:buFont typeface="+mj-lt"/>
              <a:buAutoNum type="arabicPeriod"/>
            </a:pPr>
            <a:r>
              <a:rPr lang="en-US" sz="1200" b="0" kern="1200" dirty="0" smtClean="0">
                <a:solidFill>
                  <a:schemeClr val="tx1"/>
                </a:solidFill>
                <a:effectLst/>
                <a:latin typeface="+mn-lt"/>
                <a:ea typeface="+mn-ea"/>
                <a:cs typeface="+mn-cs"/>
              </a:rPr>
              <a:t>Give each group flip chart</a:t>
            </a:r>
            <a:r>
              <a:rPr lang="en-US" sz="1200" b="0" kern="1200" baseline="0" dirty="0" smtClean="0">
                <a:solidFill>
                  <a:schemeClr val="tx1"/>
                </a:solidFill>
                <a:effectLst/>
                <a:latin typeface="+mn-lt"/>
                <a:ea typeface="+mn-ea"/>
                <a:cs typeface="+mn-cs"/>
              </a:rPr>
              <a:t> paper and markers</a:t>
            </a:r>
            <a:endParaRPr lang="en-US" sz="1200" b="0" kern="1200" dirty="0" smtClean="0">
              <a:solidFill>
                <a:schemeClr val="tx1"/>
              </a:solidFill>
              <a:effectLst/>
              <a:latin typeface="+mn-lt"/>
              <a:ea typeface="+mn-ea"/>
              <a:cs typeface="+mn-cs"/>
            </a:endParaRPr>
          </a:p>
          <a:p>
            <a:pPr marL="228600" lvl="0" indent="-228600">
              <a:buFont typeface="+mj-lt"/>
              <a:buAutoNum type="arabicPeriod"/>
            </a:pPr>
            <a:r>
              <a:rPr lang="en-US" sz="1200" b="0" kern="1200" dirty="0" smtClean="0">
                <a:solidFill>
                  <a:schemeClr val="tx1"/>
                </a:solidFill>
                <a:effectLst/>
                <a:latin typeface="+mn-lt"/>
                <a:ea typeface="+mn-ea"/>
                <a:cs typeface="+mn-cs"/>
              </a:rPr>
              <a:t>Groups can choose 2 energy sources (not Electrical)</a:t>
            </a:r>
          </a:p>
          <a:p>
            <a:pPr marL="228600" lvl="0" indent="-228600">
              <a:buFont typeface="+mj-lt"/>
              <a:buAutoNum type="arabicPeriod"/>
            </a:pPr>
            <a:r>
              <a:rPr lang="en-US" sz="1200" b="0" kern="1200" dirty="0" smtClean="0">
                <a:solidFill>
                  <a:schemeClr val="tx1"/>
                </a:solidFill>
                <a:effectLst/>
                <a:latin typeface="+mn-lt"/>
                <a:ea typeface="+mn-ea"/>
                <a:cs typeface="+mn-cs"/>
              </a:rPr>
              <a:t>Allow the groups 20 minutes</a:t>
            </a:r>
            <a:r>
              <a:rPr lang="en-US" sz="1200" b="0" kern="1200" baseline="0" dirty="0" smtClean="0">
                <a:solidFill>
                  <a:schemeClr val="tx1"/>
                </a:solidFill>
                <a:effectLst/>
                <a:latin typeface="+mn-lt"/>
                <a:ea typeface="+mn-ea"/>
                <a:cs typeface="+mn-cs"/>
              </a:rPr>
              <a:t> to create an infographic for each energy source with the following information</a:t>
            </a:r>
          </a:p>
          <a:p>
            <a:pPr marL="228600" lvl="0" indent="-228600">
              <a:buFont typeface="+mj-lt"/>
              <a:buAutoNum type="arabicPeriod"/>
            </a:pPr>
            <a:r>
              <a:rPr lang="en-US" sz="1200" b="1" kern="1200" baseline="0" dirty="0" smtClean="0">
                <a:solidFill>
                  <a:schemeClr val="tx1"/>
                </a:solidFill>
                <a:effectLst/>
                <a:latin typeface="+mn-lt"/>
                <a:ea typeface="+mn-ea"/>
                <a:cs typeface="+mn-cs"/>
              </a:rPr>
              <a:t>Remind groups that they can use the Student Guide for reference</a:t>
            </a:r>
          </a:p>
          <a:p>
            <a:pPr marL="228600" lvl="0" indent="-228600">
              <a:buFont typeface="+mj-lt"/>
              <a:buAutoNum type="arabicPeriod"/>
            </a:pPr>
            <a:r>
              <a:rPr lang="en-US" sz="1200" b="1" kern="1200" dirty="0" smtClean="0">
                <a:solidFill>
                  <a:schemeClr val="tx1"/>
                </a:solidFill>
                <a:effectLst/>
                <a:latin typeface="+mn-lt"/>
                <a:ea typeface="+mn-ea"/>
                <a:cs typeface="+mn-cs"/>
              </a:rPr>
              <a:t>Allow 10 minutes</a:t>
            </a:r>
            <a:r>
              <a:rPr lang="en-US" sz="1200" b="1" kern="1200" baseline="0" dirty="0" smtClean="0">
                <a:solidFill>
                  <a:schemeClr val="tx1"/>
                </a:solidFill>
                <a:effectLst/>
                <a:latin typeface="+mn-lt"/>
                <a:ea typeface="+mn-ea"/>
                <a:cs typeface="+mn-cs"/>
              </a:rPr>
              <a:t> for each group to present their posters – for each energy source, ask students what are some potential hazards for the energy source</a:t>
            </a:r>
          </a:p>
        </p:txBody>
      </p:sp>
      <p:sp>
        <p:nvSpPr>
          <p:cNvPr id="4" name="Slide Number Placeholder 3"/>
          <p:cNvSpPr>
            <a:spLocks noGrp="1"/>
          </p:cNvSpPr>
          <p:nvPr>
            <p:ph type="sldNum" sz="quarter" idx="10"/>
          </p:nvPr>
        </p:nvSpPr>
        <p:spPr/>
        <p:txBody>
          <a:bodyPr/>
          <a:lstStyle/>
          <a:p>
            <a:fld id="{3F8FCD5C-19B0-4F7A-B49D-975DBE93C182}" type="slidenum">
              <a:rPr lang="en-US" smtClean="0"/>
              <a:t>34</a:t>
            </a:fld>
            <a:endParaRPr lang="en-US" dirty="0"/>
          </a:p>
        </p:txBody>
      </p:sp>
    </p:spTree>
    <p:extLst>
      <p:ext uri="{BB962C8B-B14F-4D97-AF65-F5344CB8AC3E}">
        <p14:creationId xmlns:p14="http://schemas.microsoft.com/office/powerpoint/2010/main" val="2560822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17</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Give students time to write answers to the quiz questions in the SG</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Tell students</a:t>
            </a:r>
            <a:r>
              <a:rPr lang="en-US" sz="1200" b="0" kern="1200" baseline="0" dirty="0" smtClean="0">
                <a:solidFill>
                  <a:schemeClr val="tx1"/>
                </a:solidFill>
                <a:effectLst/>
                <a:latin typeface="+mn-lt"/>
                <a:ea typeface="+mn-ea"/>
                <a:cs typeface="+mn-cs"/>
              </a:rPr>
              <a:t> that some questions may have more than one answer</a:t>
            </a:r>
            <a:endParaRPr lang="en-US"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Review the answers as a class using the slides</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35</a:t>
            </a:fld>
            <a:endParaRPr lang="en-US" dirty="0"/>
          </a:p>
        </p:txBody>
      </p:sp>
    </p:spTree>
    <p:extLst>
      <p:ext uri="{BB962C8B-B14F-4D97-AF65-F5344CB8AC3E}">
        <p14:creationId xmlns:p14="http://schemas.microsoft.com/office/powerpoint/2010/main" val="35987701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17</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C, Gravitational (SG page 8)</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36</a:t>
            </a:fld>
            <a:endParaRPr lang="en-US" dirty="0"/>
          </a:p>
        </p:txBody>
      </p:sp>
    </p:spTree>
    <p:extLst>
      <p:ext uri="{BB962C8B-B14F-4D97-AF65-F5344CB8AC3E}">
        <p14:creationId xmlns:p14="http://schemas.microsoft.com/office/powerpoint/2010/main" val="3011932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17</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C, Pneumatic (SG page 12)</a:t>
            </a:r>
          </a:p>
        </p:txBody>
      </p:sp>
      <p:sp>
        <p:nvSpPr>
          <p:cNvPr id="4" name="Slide Number Placeholder 3"/>
          <p:cNvSpPr>
            <a:spLocks noGrp="1"/>
          </p:cNvSpPr>
          <p:nvPr>
            <p:ph type="sldNum" sz="quarter" idx="10"/>
          </p:nvPr>
        </p:nvSpPr>
        <p:spPr/>
        <p:txBody>
          <a:bodyPr/>
          <a:lstStyle/>
          <a:p>
            <a:fld id="{3F8FCD5C-19B0-4F7A-B49D-975DBE93C182}" type="slidenum">
              <a:rPr lang="en-US" smtClean="0"/>
              <a:t>37</a:t>
            </a:fld>
            <a:endParaRPr lang="en-US" dirty="0"/>
          </a:p>
        </p:txBody>
      </p:sp>
    </p:spTree>
    <p:extLst>
      <p:ext uri="{BB962C8B-B14F-4D97-AF65-F5344CB8AC3E}">
        <p14:creationId xmlns:p14="http://schemas.microsoft.com/office/powerpoint/2010/main" val="10436667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17</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B, Chemical (SG page 8)</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38</a:t>
            </a:fld>
            <a:endParaRPr lang="en-US" dirty="0"/>
          </a:p>
        </p:txBody>
      </p:sp>
    </p:spTree>
    <p:extLst>
      <p:ext uri="{BB962C8B-B14F-4D97-AF65-F5344CB8AC3E}">
        <p14:creationId xmlns:p14="http://schemas.microsoft.com/office/powerpoint/2010/main" val="833357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17</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A, Magnetic (SG page 10)</a:t>
            </a: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B, Electrical (SG page 7)</a:t>
            </a: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C, Mechanical/Kinetic (SG page 11)</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39</a:t>
            </a:fld>
            <a:endParaRPr lang="en-US" dirty="0"/>
          </a:p>
        </p:txBody>
      </p:sp>
    </p:spTree>
    <p:extLst>
      <p:ext uri="{BB962C8B-B14F-4D97-AF65-F5344CB8AC3E}">
        <p14:creationId xmlns:p14="http://schemas.microsoft.com/office/powerpoint/2010/main" val="1835359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 v</a:t>
            </a:r>
          </a:p>
          <a:p>
            <a:endParaRPr lang="en-US" b="1" dirty="0" smtClean="0"/>
          </a:p>
          <a:p>
            <a:r>
              <a:rPr lang="en-US" b="1" dirty="0" smtClean="0"/>
              <a:t>Instruction</a:t>
            </a:r>
            <a:endParaRPr lang="en-US" b="0" dirty="0" smtClean="0"/>
          </a:p>
          <a:p>
            <a:pPr marL="171450" indent="-171450">
              <a:buFont typeface="Arial" panose="020B0604020202020204" pitchFamily="34" charset="0"/>
              <a:buChar char="•"/>
            </a:pPr>
            <a:r>
              <a:rPr lang="en-US" b="0" dirty="0" smtClean="0"/>
              <a:t>State objective(s) for each module</a:t>
            </a:r>
            <a:endParaRPr lang="en-US" b="0" baseline="0" dirty="0" smtClean="0"/>
          </a:p>
          <a:p>
            <a:pPr marL="171450" indent="-171450">
              <a:buFont typeface="Arial" panose="020B0604020202020204" pitchFamily="34" charset="0"/>
              <a:buChar char="•"/>
            </a:pPr>
            <a:r>
              <a:rPr lang="en-US" b="0" baseline="0" dirty="0" smtClean="0"/>
              <a:t>Learning objectives are also located at the beginning of each module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Option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If you wrote down or remember the student’s ideas of what they want to learn in the course, connect each response they gave to an objective (even if it is a vague connection)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This increases motivation by showing students their ideas matter</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4</a:t>
            </a:fld>
            <a:endParaRPr lang="en-US" dirty="0"/>
          </a:p>
        </p:txBody>
      </p:sp>
    </p:spTree>
    <p:extLst>
      <p:ext uri="{BB962C8B-B14F-4D97-AF65-F5344CB8AC3E}">
        <p14:creationId xmlns:p14="http://schemas.microsoft.com/office/powerpoint/2010/main" val="2878020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17</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B, False (SG page 15)</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40</a:t>
            </a:fld>
            <a:endParaRPr lang="en-US" dirty="0"/>
          </a:p>
        </p:txBody>
      </p:sp>
    </p:spTree>
    <p:extLst>
      <p:ext uri="{BB962C8B-B14F-4D97-AF65-F5344CB8AC3E}">
        <p14:creationId xmlns:p14="http://schemas.microsoft.com/office/powerpoint/2010/main" val="471960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N/A</a:t>
            </a:r>
          </a:p>
          <a:p>
            <a:endParaRPr lang="en-US" b="1" dirty="0" smtClean="0"/>
          </a:p>
          <a:p>
            <a:r>
              <a:rPr lang="en-US" b="1" dirty="0" smtClean="0"/>
              <a:t>Instruction</a:t>
            </a:r>
          </a:p>
          <a:p>
            <a:pPr marL="171450" indent="-171450">
              <a:buFont typeface="Arial" panose="020B0604020202020204" pitchFamily="34" charset="0"/>
              <a:buChar char="•"/>
            </a:pPr>
            <a:r>
              <a:rPr lang="en-US" b="1" dirty="0" smtClean="0"/>
              <a:t>Discuss questions on slide</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Note: Ask students to turn to page 104 in the Resources section of the SG – tell students that much of the information we will cover is from the policy and its technical supplement and to use these documents as references</a:t>
            </a:r>
            <a:endParaRPr lang="en-US" b="1"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41</a:t>
            </a:fld>
            <a:endParaRPr lang="en-US" dirty="0"/>
          </a:p>
        </p:txBody>
      </p:sp>
    </p:spTree>
    <p:extLst>
      <p:ext uri="{BB962C8B-B14F-4D97-AF65-F5344CB8AC3E}">
        <p14:creationId xmlns:p14="http://schemas.microsoft.com/office/powerpoint/2010/main" val="14025701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SG pages 22 and 23</a:t>
            </a: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Instruction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Review learning objectives for the module</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Upon completion of this module, students will be able to</a:t>
            </a:r>
            <a:r>
              <a:rPr lang="en-US" sz="1200" b="1" kern="1200" baseline="0" dirty="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s</a:t>
            </a:r>
            <a:r>
              <a:rPr lang="en-US" sz="1200" b="0" kern="1200" dirty="0" smtClean="0">
                <a:solidFill>
                  <a:schemeClr val="tx1"/>
                </a:solidFill>
                <a:effectLst/>
                <a:latin typeface="+mn-lt"/>
                <a:ea typeface="+mn-ea"/>
                <a:cs typeface="+mn-cs"/>
              </a:rPr>
              <a:t>elect the correct energy control device/type, given a scenario</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Control of hazardous energy</a:t>
            </a:r>
            <a:r>
              <a:rPr lang="en-US" sz="1200" b="0" kern="1200" baseline="0" dirty="0" smtClean="0">
                <a:solidFill>
                  <a:schemeClr val="tx1"/>
                </a:solidFill>
                <a:effectLst/>
                <a:latin typeface="+mn-lt"/>
                <a:ea typeface="+mn-ea"/>
                <a:cs typeface="+mn-cs"/>
              </a:rPr>
              <a:t> proc</a:t>
            </a:r>
            <a:r>
              <a:rPr lang="en-US" sz="1200" b="0" kern="1200" dirty="0" smtClean="0">
                <a:solidFill>
                  <a:schemeClr val="tx1"/>
                </a:solidFill>
                <a:effectLst/>
                <a:latin typeface="+mn-lt"/>
                <a:ea typeface="+mn-ea"/>
                <a:cs typeface="+mn-cs"/>
              </a:rPr>
              <a:t>ess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Identify and isolate potential sources of energy when there is the possibility of exposure while performing work</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Eliminate or control the sources of energy</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Verify that controls are effective</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This module discusses the various types of controls used at Freeport-McMoRan properties and the verification process</a:t>
            </a:r>
          </a:p>
        </p:txBody>
      </p:sp>
      <p:sp>
        <p:nvSpPr>
          <p:cNvPr id="4" name="Slide Number Placeholder 3"/>
          <p:cNvSpPr>
            <a:spLocks noGrp="1"/>
          </p:cNvSpPr>
          <p:nvPr>
            <p:ph type="sldNum" sz="quarter" idx="10"/>
          </p:nvPr>
        </p:nvSpPr>
        <p:spPr/>
        <p:txBody>
          <a:bodyPr/>
          <a:lstStyle/>
          <a:p>
            <a:fld id="{3F8FCD5C-19B0-4F7A-B49D-975DBE93C182}" type="slidenum">
              <a:rPr lang="en-US" smtClean="0"/>
              <a:t>42</a:t>
            </a:fld>
            <a:endParaRPr lang="en-US" dirty="0"/>
          </a:p>
        </p:txBody>
      </p:sp>
    </p:spTree>
    <p:extLst>
      <p:ext uri="{BB962C8B-B14F-4D97-AF65-F5344CB8AC3E}">
        <p14:creationId xmlns:p14="http://schemas.microsoft.com/office/powerpoint/2010/main" val="38885168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23</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Energy-isolating device: a mechanical device that prevents the transmission or release of energy</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Examples: circuit breakers, disconnect switches, line valves, and blocks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Each site must develop and document detailed energy isolation procedures for each unique piece of equipment, system, or process during service and maintenance activities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Clearly outline the requirements for energy isolation for machines, equipment, or processes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Include the following:</a:t>
            </a:r>
          </a:p>
          <a:p>
            <a:pPr marL="1031875" lvl="2" indent="-171450">
              <a:buFont typeface="Arial" panose="020B0604020202020204" pitchFamily="34" charset="0"/>
              <a:buChar char="•"/>
            </a:pPr>
            <a:r>
              <a:rPr lang="en-US" sz="1200" b="0" kern="1200" dirty="0" smtClean="0">
                <a:solidFill>
                  <a:schemeClr val="tx1"/>
                </a:solidFill>
                <a:effectLst/>
                <a:latin typeface="+mn-lt"/>
                <a:ea typeface="+mn-ea"/>
                <a:cs typeface="+mn-cs"/>
              </a:rPr>
              <a:t>Identification of the machine, equipment, or process</a:t>
            </a:r>
          </a:p>
          <a:p>
            <a:pPr marL="1031875" lvl="2" indent="-171450">
              <a:buFont typeface="Arial" panose="020B0604020202020204" pitchFamily="34" charset="0"/>
              <a:buChar char="•"/>
            </a:pPr>
            <a:r>
              <a:rPr lang="en-US" sz="1200" b="0" kern="1200" dirty="0" smtClean="0">
                <a:solidFill>
                  <a:schemeClr val="tx1"/>
                </a:solidFill>
                <a:effectLst/>
                <a:latin typeface="+mn-lt"/>
                <a:ea typeface="+mn-ea"/>
                <a:cs typeface="+mn-cs"/>
              </a:rPr>
              <a:t>Listing of all energy isolation devices and their locations</a:t>
            </a:r>
          </a:p>
          <a:p>
            <a:pPr marL="1031875" lvl="2" indent="-171450">
              <a:buFont typeface="Arial" panose="020B0604020202020204" pitchFamily="34" charset="0"/>
              <a:buChar char="•"/>
            </a:pPr>
            <a:r>
              <a:rPr lang="en-US" sz="1200" b="0" kern="1200" dirty="0" smtClean="0">
                <a:solidFill>
                  <a:schemeClr val="tx1"/>
                </a:solidFill>
                <a:effectLst/>
                <a:latin typeface="+mn-lt"/>
                <a:ea typeface="+mn-ea"/>
                <a:cs typeface="+mn-cs"/>
              </a:rPr>
              <a:t>Specific procedural steps for shutting down, isolating, blocking, securing, and relieving stored or residual energy</a:t>
            </a:r>
          </a:p>
          <a:p>
            <a:pPr marL="1031875" lvl="2" indent="-171450">
              <a:buFont typeface="Arial" panose="020B0604020202020204" pitchFamily="34" charset="0"/>
              <a:buChar char="•"/>
            </a:pPr>
            <a:r>
              <a:rPr lang="en-US" sz="1200" b="0" kern="1200" dirty="0" smtClean="0">
                <a:solidFill>
                  <a:schemeClr val="tx1"/>
                </a:solidFill>
                <a:effectLst/>
                <a:latin typeface="+mn-lt"/>
                <a:ea typeface="+mn-ea"/>
                <a:cs typeface="+mn-cs"/>
              </a:rPr>
              <a:t>Specific procedural steps for placement and removal of energy isolation devices</a:t>
            </a:r>
          </a:p>
          <a:p>
            <a:pPr marL="1031875" lvl="2" indent="-171450">
              <a:buFont typeface="Arial" panose="020B0604020202020204" pitchFamily="34" charset="0"/>
              <a:buChar char="•"/>
            </a:pPr>
            <a:r>
              <a:rPr lang="en-US" sz="1200" b="0" kern="1200" dirty="0" smtClean="0">
                <a:solidFill>
                  <a:schemeClr val="tx1"/>
                </a:solidFill>
                <a:effectLst/>
                <a:latin typeface="+mn-lt"/>
                <a:ea typeface="+mn-ea"/>
                <a:cs typeface="+mn-cs"/>
              </a:rPr>
              <a:t>Specific procedural steps for verifying isolation and if a device has been properly de-energized</a:t>
            </a:r>
          </a:p>
        </p:txBody>
      </p:sp>
      <p:sp>
        <p:nvSpPr>
          <p:cNvPr id="4" name="Slide Number Placeholder 3"/>
          <p:cNvSpPr>
            <a:spLocks noGrp="1"/>
          </p:cNvSpPr>
          <p:nvPr>
            <p:ph type="sldNum" sz="quarter" idx="10"/>
          </p:nvPr>
        </p:nvSpPr>
        <p:spPr/>
        <p:txBody>
          <a:bodyPr/>
          <a:lstStyle/>
          <a:p>
            <a:fld id="{3F8FCD5C-19B0-4F7A-B49D-975DBE93C182}" type="slidenum">
              <a:rPr lang="en-US" smtClean="0"/>
              <a:t>43</a:t>
            </a:fld>
            <a:endParaRPr lang="en-US" dirty="0"/>
          </a:p>
        </p:txBody>
      </p:sp>
    </p:spTree>
    <p:extLst>
      <p:ext uri="{BB962C8B-B14F-4D97-AF65-F5344CB8AC3E}">
        <p14:creationId xmlns:p14="http://schemas.microsoft.com/office/powerpoint/2010/main" val="3344856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24</a:t>
            </a:r>
          </a:p>
          <a:p>
            <a:endParaRPr lang="en-US" b="1" baseline="0" dirty="0" smtClean="0"/>
          </a:p>
          <a:p>
            <a:r>
              <a:rPr lang="en-US" b="1" baseline="0" dirty="0" smtClean="0"/>
              <a:t>Instruction</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After identifying potential sources of hazardous energy, use appropriate methods and devices for controlling the energy source</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Next several</a:t>
            </a:r>
            <a:r>
              <a:rPr lang="en-US" sz="1200" b="0" kern="1200" baseline="0" dirty="0" smtClean="0">
                <a:solidFill>
                  <a:schemeClr val="tx1"/>
                </a:solidFill>
                <a:effectLst/>
                <a:latin typeface="+mn-lt"/>
                <a:ea typeface="+mn-ea"/>
                <a:cs typeface="+mn-cs"/>
              </a:rPr>
              <a:t> slides </a:t>
            </a:r>
            <a:r>
              <a:rPr lang="en-US" sz="1200" b="0" kern="1200" dirty="0" smtClean="0">
                <a:solidFill>
                  <a:schemeClr val="tx1"/>
                </a:solidFill>
                <a:effectLst/>
                <a:latin typeface="+mn-lt"/>
                <a:ea typeface="+mn-ea"/>
                <a:cs typeface="+mn-cs"/>
              </a:rPr>
              <a:t>describe the use of procedures, techniques, designs, and methods to protect personnel from injury from the unplanned release of energy</a:t>
            </a:r>
            <a:endParaRPr lang="en-US" b="0" dirty="0" smtClean="0"/>
          </a:p>
          <a:p>
            <a:pPr marL="171450" indent="-171450">
              <a:buFont typeface="Arial" panose="020B0604020202020204" pitchFamily="34" charset="0"/>
              <a:buChar char="•"/>
            </a:pPr>
            <a:r>
              <a:rPr lang="en-US" b="0" dirty="0" smtClean="0"/>
              <a:t>Air gap/line break: </a:t>
            </a:r>
            <a:r>
              <a:rPr lang="en-US" sz="1200" b="0" kern="1200" dirty="0" smtClean="0">
                <a:solidFill>
                  <a:schemeClr val="tx1"/>
                </a:solidFill>
                <a:effectLst/>
                <a:latin typeface="+mn-lt"/>
                <a:ea typeface="+mn-ea"/>
                <a:cs typeface="+mn-cs"/>
              </a:rPr>
              <a:t>puts a space or gap in the system carrying the energy (e.g., wires, lines, or pipes)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Examples: removing a section of pipe or completely removing the fuses out of a power line system</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Line breaking: removes a spool section (an expansion joint) of a pipe/duct</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Close and lock all upstream valves</a:t>
            </a:r>
            <a:r>
              <a:rPr lang="en-US" sz="1200" b="0" kern="1200" baseline="0" dirty="0" smtClean="0">
                <a:solidFill>
                  <a:schemeClr val="tx1"/>
                </a:solidFill>
                <a:effectLst/>
                <a:latin typeface="+mn-lt"/>
                <a:ea typeface="+mn-ea"/>
                <a:cs typeface="+mn-cs"/>
              </a:rPr>
              <a:t> – e</a:t>
            </a:r>
            <a:r>
              <a:rPr lang="en-US" sz="1200" b="0" kern="1200" dirty="0" smtClean="0">
                <a:solidFill>
                  <a:schemeClr val="tx1"/>
                </a:solidFill>
                <a:effectLst/>
                <a:latin typeface="+mn-lt"/>
                <a:ea typeface="+mn-ea"/>
                <a:cs typeface="+mn-cs"/>
              </a:rPr>
              <a:t>nsure that the material does not flow i</a:t>
            </a:r>
            <a:r>
              <a:rPr lang="en-US" sz="1200" kern="1200" dirty="0" smtClean="0">
                <a:solidFill>
                  <a:schemeClr val="tx1"/>
                </a:solidFill>
                <a:effectLst/>
                <a:latin typeface="+mn-lt"/>
                <a:ea typeface="+mn-ea"/>
                <a:cs typeface="+mn-cs"/>
              </a:rPr>
              <a:t>nto whatever the line was attached to, such as a tank or pump</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Place a lock through a bolt hole to prevent accidental re-sectioning – ensures that this control functions properly</a:t>
            </a:r>
            <a:endParaRPr lang="en-US" b="0" dirty="0" smtClean="0"/>
          </a:p>
          <a:p>
            <a:pPr marL="171450" indent="-171450">
              <a:buFont typeface="Arial" panose="020B0604020202020204" pitchFamily="34" charset="0"/>
              <a:buChar char="•"/>
            </a:pP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44</a:t>
            </a:fld>
            <a:endParaRPr lang="en-US" dirty="0"/>
          </a:p>
        </p:txBody>
      </p:sp>
    </p:spTree>
    <p:extLst>
      <p:ext uri="{BB962C8B-B14F-4D97-AF65-F5344CB8AC3E}">
        <p14:creationId xmlns:p14="http://schemas.microsoft.com/office/powerpoint/2010/main" val="34972923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25</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Belt clamps and</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ratchet lever hoists: physically restrain the belt by securing it to a substantial member of the conveyor’s structure</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Belt may move in either direction based on the conditions present at the time of the work</a:t>
            </a:r>
            <a:r>
              <a:rPr lang="en-US" sz="1200" b="0" kern="1200" baseline="0" dirty="0" smtClean="0">
                <a:solidFill>
                  <a:schemeClr val="tx1"/>
                </a:solidFill>
                <a:effectLst/>
                <a:latin typeface="+mn-lt"/>
                <a:ea typeface="+mn-ea"/>
                <a:cs typeface="+mn-cs"/>
              </a:rPr>
              <a:t> and that </a:t>
            </a:r>
            <a:r>
              <a:rPr lang="en-US" sz="1200" b="0" kern="1200" dirty="0" smtClean="0">
                <a:solidFill>
                  <a:schemeClr val="tx1"/>
                </a:solidFill>
                <a:effectLst/>
                <a:latin typeface="+mn-lt"/>
                <a:ea typeface="+mn-ea"/>
                <a:cs typeface="+mn-cs"/>
              </a:rPr>
              <a:t>conditions can and do change as the work progresses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Potential for accidents or fatalities even if properly locking out and tagging out the belt conveyor</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45</a:t>
            </a:fld>
            <a:endParaRPr lang="en-US" dirty="0"/>
          </a:p>
        </p:txBody>
      </p:sp>
    </p:spTree>
    <p:extLst>
      <p:ext uri="{BB962C8B-B14F-4D97-AF65-F5344CB8AC3E}">
        <p14:creationId xmlns:p14="http://schemas.microsoft.com/office/powerpoint/2010/main" val="42593980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26</a:t>
            </a:r>
          </a:p>
          <a:p>
            <a:endParaRPr lang="en-US" b="1" baseline="0" dirty="0" smtClean="0"/>
          </a:p>
          <a:p>
            <a:r>
              <a:rPr lang="en-US" b="1" baseline="0" dirty="0" smtClean="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Blocking, cribbing, and chocking: all work to prevent movement of objects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Cribbing: when workers stack material (normally wood) for stability, which helps to prevent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Blocking: protects the worker from potential energy inadvertently becoming kinetic energy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Chocking: prevents vehicles, rail cars, and rolling stock from moving unexpectedly</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46</a:t>
            </a:fld>
            <a:endParaRPr lang="en-US" dirty="0"/>
          </a:p>
        </p:txBody>
      </p:sp>
    </p:spTree>
    <p:extLst>
      <p:ext uri="{BB962C8B-B14F-4D97-AF65-F5344CB8AC3E}">
        <p14:creationId xmlns:p14="http://schemas.microsoft.com/office/powerpoint/2010/main" val="24292873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27</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Clam shells, chains, and valve locks: prevent valve movement after de-energizing a system</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Valve lockout device: allows the placement of a personal lock and tag on a valve handle after de-energizing a system</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Use wide variety of valves on Freeport-McMoRan properties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Use a lockout device that does not allow the valve to be moved or reopened without removal of the personal lock and tag</a:t>
            </a:r>
            <a:r>
              <a:rPr lang="en-US" sz="1200" b="0" kern="1200" baseline="0" dirty="0" smtClean="0">
                <a:solidFill>
                  <a:schemeClr val="tx1"/>
                </a:solidFill>
                <a:effectLst/>
                <a:latin typeface="+mn-lt"/>
                <a:ea typeface="+mn-ea"/>
                <a:cs typeface="+mn-cs"/>
              </a:rPr>
              <a:t> – i</a:t>
            </a:r>
            <a:r>
              <a:rPr lang="en-US" sz="1200" b="0" kern="1200" dirty="0" smtClean="0">
                <a:solidFill>
                  <a:schemeClr val="tx1"/>
                </a:solidFill>
                <a:effectLst/>
                <a:latin typeface="+mn-lt"/>
                <a:ea typeface="+mn-ea"/>
                <a:cs typeface="+mn-cs"/>
              </a:rPr>
              <a:t>f the lockout device allows for valve movement, danger still exists</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47</a:t>
            </a:fld>
            <a:endParaRPr lang="en-US" dirty="0"/>
          </a:p>
        </p:txBody>
      </p:sp>
    </p:spTree>
    <p:extLst>
      <p:ext uri="{BB962C8B-B14F-4D97-AF65-F5344CB8AC3E}">
        <p14:creationId xmlns:p14="http://schemas.microsoft.com/office/powerpoint/2010/main" val="42942455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28</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"Double block and bleed”</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Uses a three-valve system when closing a line, duct, or pipe leading to the isolation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Prevents the material from flowing and drains in case of a valve leak</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Close and lock the two in-line valves,</a:t>
            </a:r>
            <a:r>
              <a:rPr lang="en-US" sz="1200" b="0" kern="1200" baseline="0" dirty="0" smtClean="0">
                <a:solidFill>
                  <a:schemeClr val="tx1"/>
                </a:solidFill>
                <a:effectLst/>
                <a:latin typeface="+mn-lt"/>
                <a:ea typeface="+mn-ea"/>
                <a:cs typeface="+mn-cs"/>
              </a:rPr>
              <a:t> then o</a:t>
            </a:r>
            <a:r>
              <a:rPr lang="en-US" sz="1200" b="0" kern="1200" dirty="0" smtClean="0">
                <a:solidFill>
                  <a:schemeClr val="tx1"/>
                </a:solidFill>
                <a:effectLst/>
                <a:latin typeface="+mn-lt"/>
                <a:ea typeface="+mn-ea"/>
                <a:cs typeface="+mn-cs"/>
              </a:rPr>
              <a:t>pen and lock the drain valve in between the two closed valves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Lock out the valves, either opened or closed</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48</a:t>
            </a:fld>
            <a:endParaRPr lang="en-US" dirty="0"/>
          </a:p>
        </p:txBody>
      </p:sp>
    </p:spTree>
    <p:extLst>
      <p:ext uri="{BB962C8B-B14F-4D97-AF65-F5344CB8AC3E}">
        <p14:creationId xmlns:p14="http://schemas.microsoft.com/office/powerpoint/2010/main" val="23602849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28</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Blank or blind: the block put into the line or pipe at a joint</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Stops whatever material is in the line from entering the area</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Bleed the pipeline to relieve any pressure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Remove the flange bolts to separate the pipes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Insert the blank or slip blind between the two pipes and bolt the blank</a:t>
            </a:r>
            <a:r>
              <a:rPr lang="en-US" sz="1200" b="0" kern="1200" baseline="0" dirty="0" smtClean="0">
                <a:solidFill>
                  <a:schemeClr val="tx1"/>
                </a:solidFill>
                <a:effectLst/>
                <a:latin typeface="+mn-lt"/>
                <a:ea typeface="+mn-ea"/>
                <a:cs typeface="+mn-cs"/>
              </a:rPr>
              <a:t> – e</a:t>
            </a:r>
            <a:r>
              <a:rPr lang="en-US" sz="1200" b="0" kern="1200" dirty="0" smtClean="0">
                <a:solidFill>
                  <a:schemeClr val="tx1"/>
                </a:solidFill>
                <a:effectLst/>
                <a:latin typeface="+mn-lt"/>
                <a:ea typeface="+mn-ea"/>
                <a:cs typeface="+mn-cs"/>
              </a:rPr>
              <a:t>nsure that the blanks fit tightly with all bolts in place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Lock</a:t>
            </a:r>
            <a:r>
              <a:rPr lang="en-US" sz="1200" b="0" kern="1200" baseline="0" dirty="0" smtClean="0">
                <a:solidFill>
                  <a:schemeClr val="tx1"/>
                </a:solidFill>
                <a:effectLst/>
                <a:latin typeface="+mn-lt"/>
                <a:ea typeface="+mn-ea"/>
                <a:cs typeface="+mn-cs"/>
              </a:rPr>
              <a:t> out valve –</a:t>
            </a:r>
            <a:r>
              <a:rPr lang="en-US" sz="1200" b="0" kern="1200" dirty="0" smtClean="0">
                <a:solidFill>
                  <a:schemeClr val="tx1"/>
                </a:solidFill>
                <a:effectLst/>
                <a:latin typeface="+mn-lt"/>
                <a:ea typeface="+mn-ea"/>
                <a:cs typeface="+mn-cs"/>
              </a:rPr>
              <a:t> make sure it does not move more than a one-quarter turn (tryout)</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Lock out the blank to inform other workers not to remove it</a:t>
            </a:r>
            <a:r>
              <a:rPr lang="en-US" sz="1200" b="0" kern="1200" baseline="0" dirty="0" smtClean="0">
                <a:solidFill>
                  <a:schemeClr val="tx1"/>
                </a:solidFill>
                <a:effectLst/>
                <a:latin typeface="+mn-lt"/>
                <a:ea typeface="+mn-ea"/>
                <a:cs typeface="+mn-cs"/>
              </a:rPr>
              <a:t> – </a:t>
            </a:r>
            <a:r>
              <a:rPr lang="en-US" sz="1200" b="0" kern="1200" dirty="0" smtClean="0">
                <a:solidFill>
                  <a:schemeClr val="tx1"/>
                </a:solidFill>
                <a:effectLst/>
                <a:latin typeface="+mn-lt"/>
                <a:ea typeface="+mn-ea"/>
                <a:cs typeface="+mn-cs"/>
              </a:rPr>
              <a:t>clearly mark to indicate the presence of the blank or blind</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49</a:t>
            </a:fld>
            <a:endParaRPr lang="en-US" dirty="0"/>
          </a:p>
        </p:txBody>
      </p:sp>
    </p:spTree>
    <p:extLst>
      <p:ext uri="{BB962C8B-B14F-4D97-AF65-F5344CB8AC3E}">
        <p14:creationId xmlns:p14="http://schemas.microsoft.com/office/powerpoint/2010/main" val="3983882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 v</a:t>
            </a:r>
          </a:p>
          <a:p>
            <a:endParaRPr lang="en-US" b="1" dirty="0" smtClean="0"/>
          </a:p>
          <a:p>
            <a:r>
              <a:rPr lang="en-US" b="1" dirty="0" smtClean="0"/>
              <a:t>Instruction</a:t>
            </a:r>
            <a:endParaRPr lang="en-US" b="0" dirty="0" smtClean="0"/>
          </a:p>
          <a:p>
            <a:pPr marL="171450" indent="-171450">
              <a:buFont typeface="Arial" panose="020B0604020202020204" pitchFamily="34" charset="0"/>
              <a:buChar char="•"/>
            </a:pPr>
            <a:r>
              <a:rPr lang="en-US" b="0" dirty="0" smtClean="0"/>
              <a:t>State objective(s) for each module</a:t>
            </a:r>
            <a:endParaRPr lang="en-US" b="0" baseline="0" dirty="0" smtClean="0"/>
          </a:p>
          <a:p>
            <a:pPr marL="171450" indent="-171450">
              <a:buFont typeface="Arial" panose="020B0604020202020204" pitchFamily="34" charset="0"/>
              <a:buChar char="•"/>
            </a:pPr>
            <a:r>
              <a:rPr lang="en-US" b="0" baseline="0" dirty="0" smtClean="0"/>
              <a:t>Learning objectives are also located at the beginning of each module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Option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If you wrote down or remember the student’s ideas of what they want to learn in the course, connect each response they gave to an objective (even if it is a vague connection)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This increases motivation by showing students their ideas matter</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5</a:t>
            </a:fld>
            <a:endParaRPr lang="en-US" dirty="0"/>
          </a:p>
        </p:txBody>
      </p:sp>
    </p:spTree>
    <p:extLst>
      <p:ext uri="{BB962C8B-B14F-4D97-AF65-F5344CB8AC3E}">
        <p14:creationId xmlns:p14="http://schemas.microsoft.com/office/powerpoint/2010/main" val="3685501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s 29-30</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Lockout/Tagout/Tryout (LOTOTO): primary method used for hazardous energy control at Freeport-McMoRan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Required when performing service, maintenance, modification, or installation work</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Lockout/Tagout: placement of a lock and tag on an energy-isolating device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Place the lock to prevent others from restarting the piece of equipment while workers perform the work</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Use a tag in combination with a lockout device to identify the person who placed the lock and to warn others of the hazards of attempting to energize the equipment/machinery</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Tryout: before</a:t>
            </a:r>
            <a:r>
              <a:rPr lang="en-US" sz="1200" b="0" kern="1200" baseline="0" dirty="0" smtClean="0">
                <a:solidFill>
                  <a:schemeClr val="tx1"/>
                </a:solidFill>
                <a:effectLst/>
                <a:latin typeface="+mn-lt"/>
                <a:ea typeface="+mn-ea"/>
                <a:cs typeface="+mn-cs"/>
              </a:rPr>
              <a:t> beginning work, release or dissipate any stored energy and </a:t>
            </a:r>
            <a:r>
              <a:rPr lang="en-US" sz="1200" b="0" kern="1200" dirty="0" smtClean="0">
                <a:solidFill>
                  <a:schemeClr val="tx1"/>
                </a:solidFill>
                <a:effectLst/>
                <a:latin typeface="+mn-lt"/>
                <a:ea typeface="+mn-ea"/>
                <a:cs typeface="+mn-cs"/>
              </a:rPr>
              <a:t>try out the machine or equipment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Ensure that all energy sources were effectively isolated</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Attempt to start or re-energize the locked-out system by normal means </a:t>
            </a:r>
            <a:r>
              <a:rPr lang="en-US" sz="1200" kern="1200" dirty="0" smtClean="0">
                <a:solidFill>
                  <a:schemeClr val="tx1"/>
                </a:solidFill>
                <a:effectLst/>
                <a:latin typeface="+mn-lt"/>
                <a:ea typeface="+mn-ea"/>
                <a:cs typeface="+mn-cs"/>
              </a:rPr>
              <a:t>to accomplish this verification</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50</a:t>
            </a:fld>
            <a:endParaRPr lang="en-US" dirty="0"/>
          </a:p>
        </p:txBody>
      </p:sp>
    </p:spTree>
    <p:extLst>
      <p:ext uri="{BB962C8B-B14F-4D97-AF65-F5344CB8AC3E}">
        <p14:creationId xmlns:p14="http://schemas.microsoft.com/office/powerpoint/2010/main" val="42750324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30</a:t>
            </a:r>
          </a:p>
          <a:p>
            <a:endParaRPr lang="en-US" b="1" baseline="0" dirty="0" smtClean="0"/>
          </a:p>
          <a:p>
            <a:r>
              <a:rPr lang="en-US" b="1" baseline="0" dirty="0" smtClean="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Show your site specific</a:t>
            </a:r>
            <a:r>
              <a:rPr lang="en-US" sz="1200" b="1" kern="1200" baseline="0" dirty="0" smtClean="0">
                <a:solidFill>
                  <a:schemeClr val="tx1"/>
                </a:solidFill>
                <a:effectLst/>
                <a:latin typeface="+mn-lt"/>
                <a:ea typeface="+mn-ea"/>
                <a:cs typeface="+mn-cs"/>
              </a:rPr>
              <a:t> hasp</a:t>
            </a:r>
            <a:endParaRPr lang="en-US" b="1" dirty="0" smtClean="0"/>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Lockout hasps: allow multiple Authorized Individuals to place a personal lock and tag on an energy-isolating device that can only accept a single lock</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Each Authorized Individual places his/her personal lock on one of the lock points on the hasp</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Removal of the hasp requires the removal of every personal lock first</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Note: additional hasp for installing more locks is permitted for lockout</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51</a:t>
            </a:fld>
            <a:endParaRPr lang="en-US" dirty="0"/>
          </a:p>
        </p:txBody>
      </p:sp>
    </p:spTree>
    <p:extLst>
      <p:ext uri="{BB962C8B-B14F-4D97-AF65-F5344CB8AC3E}">
        <p14:creationId xmlns:p14="http://schemas.microsoft.com/office/powerpoint/2010/main" val="6147605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31</a:t>
            </a:r>
          </a:p>
          <a:p>
            <a:endParaRPr lang="en-US" b="1" baseline="0" dirty="0" smtClean="0"/>
          </a:p>
          <a:p>
            <a:r>
              <a:rPr lang="en-US" b="1" baseline="0" dirty="0" smtClean="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Show your site</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specific</a:t>
            </a:r>
            <a:r>
              <a:rPr lang="en-US" sz="1200" b="1" kern="1200" baseline="0" dirty="0" smtClean="0">
                <a:solidFill>
                  <a:schemeClr val="tx1"/>
                </a:solidFill>
                <a:effectLst/>
                <a:latin typeface="+mn-lt"/>
                <a:ea typeface="+mn-ea"/>
                <a:cs typeface="+mn-cs"/>
              </a:rPr>
              <a:t> lockbox</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Lockbox: used for the following situations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Two or more Authorized Individuals need to perform service or maintenance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Energy isolation devices cannot accept multiple locks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Service or maintenance work contains multiple energy isolation devices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Comes in different sizes and varieties including portable, heavy-duty, and wall mountable</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Holds multiple keys securely</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Place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lock(s) on the energy isolation device, then place the key(s) inside the lockbox</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Plac</a:t>
            </a:r>
            <a:r>
              <a:rPr lang="en-US" sz="1200" b="0" kern="1200" baseline="0" dirty="0" smtClean="0">
                <a:solidFill>
                  <a:schemeClr val="tx1"/>
                </a:solidFill>
                <a:effectLst/>
                <a:latin typeface="+mn-lt"/>
                <a:ea typeface="+mn-ea"/>
                <a:cs typeface="+mn-cs"/>
              </a:rPr>
              <a:t>e personal locks and tags on lockbox by a</a:t>
            </a:r>
            <a:r>
              <a:rPr lang="en-US" sz="1200" b="0" kern="1200" dirty="0" smtClean="0">
                <a:solidFill>
                  <a:schemeClr val="tx1"/>
                </a:solidFill>
                <a:effectLst/>
                <a:latin typeface="+mn-lt"/>
                <a:ea typeface="+mn-ea"/>
                <a:cs typeface="+mn-cs"/>
              </a:rPr>
              <a:t>ll Authorized Individuals working in the affected area</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Ensures that others cannot re-energize the energy isolation device until the removal of the final personal lock from the lockbox</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Only way to remove the keys contained inside the box is if each worker removes his/her personal lock from the lockbox</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Once the final worker removes his/her personal lock, the key inside becomes available to unlock the energy isolation device</a:t>
            </a:r>
            <a:endParaRPr lang="en-US" sz="1200" b="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US" b="1"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52</a:t>
            </a:fld>
            <a:endParaRPr lang="en-US" dirty="0"/>
          </a:p>
        </p:txBody>
      </p:sp>
    </p:spTree>
    <p:extLst>
      <p:ext uri="{BB962C8B-B14F-4D97-AF65-F5344CB8AC3E}">
        <p14:creationId xmlns:p14="http://schemas.microsoft.com/office/powerpoint/2010/main" val="21590590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31</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Show your site specific ECC</a:t>
            </a:r>
            <a:r>
              <a:rPr lang="en-US" sz="1200" b="1" kern="1200" baseline="0" dirty="0" smtClean="0">
                <a:solidFill>
                  <a:schemeClr val="tx1"/>
                </a:solidFill>
                <a:effectLst/>
                <a:latin typeface="+mn-lt"/>
                <a:ea typeface="+mn-ea"/>
                <a:cs typeface="+mn-cs"/>
              </a:rPr>
              <a:t> locks and tags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Energy Control Coordinator’s locks and tags: meet the same standardized requirements as personal locks and tags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Includes a method to identify ownership and has an</a:t>
            </a:r>
            <a:r>
              <a:rPr lang="en-US" sz="1200" b="0" kern="1200" baseline="0" dirty="0" smtClean="0">
                <a:solidFill>
                  <a:schemeClr val="tx1"/>
                </a:solidFill>
                <a:effectLst/>
                <a:latin typeface="+mn-lt"/>
                <a:ea typeface="+mn-ea"/>
                <a:cs typeface="+mn-cs"/>
              </a:rPr>
              <a:t> ECC label</a:t>
            </a:r>
            <a:endParaRPr lang="en-US"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Are</a:t>
            </a:r>
            <a:r>
              <a:rPr lang="en-US" sz="1200" b="0" kern="1200" baseline="0" dirty="0" smtClean="0">
                <a:solidFill>
                  <a:schemeClr val="tx1"/>
                </a:solidFill>
                <a:effectLst/>
                <a:latin typeface="+mn-lt"/>
                <a:ea typeface="+mn-ea"/>
                <a:cs typeface="+mn-cs"/>
              </a:rPr>
              <a:t> single-keyed</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53</a:t>
            </a:fld>
            <a:endParaRPr lang="en-US" dirty="0"/>
          </a:p>
        </p:txBody>
      </p:sp>
    </p:spTree>
    <p:extLst>
      <p:ext uri="{BB962C8B-B14F-4D97-AF65-F5344CB8AC3E}">
        <p14:creationId xmlns:p14="http://schemas.microsoft.com/office/powerpoint/2010/main" val="38189915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32</a:t>
            </a:r>
          </a:p>
          <a:p>
            <a:endParaRPr lang="en-US" b="1" baseline="0" dirty="0" smtClean="0"/>
          </a:p>
          <a:p>
            <a:r>
              <a:rPr lang="en-US" b="1" baseline="0" dirty="0" smtClean="0"/>
              <a:t>Instruction</a:t>
            </a:r>
          </a:p>
          <a:p>
            <a:pPr marL="171450" indent="-171450">
              <a:buFont typeface="Arial" panose="020B0604020202020204" pitchFamily="34" charset="0"/>
              <a:buChar char="•"/>
            </a:pPr>
            <a:r>
              <a:rPr lang="en-US" b="1" baseline="0" dirty="0" smtClean="0"/>
              <a:t>Show your site specific personal locks and tags</a:t>
            </a:r>
          </a:p>
          <a:p>
            <a:pPr marL="171450" indent="-171450">
              <a:buFont typeface="Arial" panose="020B0604020202020204" pitchFamily="34" charset="0"/>
              <a:buChar char="•"/>
            </a:pPr>
            <a:r>
              <a:rPr lang="en-US" b="0" baseline="0" dirty="0" smtClean="0"/>
              <a:t>Personal locks and tags</a:t>
            </a:r>
          </a:p>
          <a:p>
            <a:pPr marL="628650" lvl="1" indent="-171450">
              <a:buFont typeface="Arial" panose="020B0604020202020204" pitchFamily="34" charset="0"/>
              <a:buChar char="•"/>
            </a:pPr>
            <a:r>
              <a:rPr lang="en-US" b="0" baseline="0" dirty="0" smtClean="0"/>
              <a:t>Issued to all Authorized Individuals</a:t>
            </a:r>
          </a:p>
          <a:p>
            <a:pPr marL="628650" lvl="1" indent="-171450">
              <a:buFont typeface="Arial" panose="020B0604020202020204" pitchFamily="34" charset="0"/>
              <a:buChar char="•"/>
            </a:pPr>
            <a:r>
              <a:rPr lang="en-US" b="0" baseline="0" dirty="0" smtClean="0"/>
              <a:t>Standardized by facilities based on the needs of their facility</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Personal</a:t>
            </a:r>
            <a:r>
              <a:rPr lang="en-US" sz="1200" b="0" kern="1200" baseline="0" dirty="0" smtClean="0">
                <a:solidFill>
                  <a:schemeClr val="tx1"/>
                </a:solidFill>
                <a:effectLst/>
                <a:latin typeface="+mn-lt"/>
                <a:ea typeface="+mn-ea"/>
                <a:cs typeface="+mn-cs"/>
              </a:rPr>
              <a:t> lock:</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Keyed for each</a:t>
            </a:r>
            <a:r>
              <a:rPr lang="en-US" sz="1200" b="0" kern="1200" baseline="0" dirty="0" smtClean="0">
                <a:solidFill>
                  <a:schemeClr val="tx1"/>
                </a:solidFill>
                <a:effectLst/>
                <a:latin typeface="+mn-lt"/>
                <a:ea typeface="+mn-ea"/>
                <a:cs typeface="+mn-cs"/>
              </a:rPr>
              <a:t> individual</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Only one key exists that can unlock a personal lock</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Single key unlocks all multiple personal locks keyed alike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Single key under the exclusive control of the employee performing the service or maintenance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Only the owner of the personal lock can place and remove the lock</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Personal tag: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Accompanies each lock</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Includes a method of identifying the individual who placed the lockout device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Standardized (across sites) in color, shape, size, or specific markings, as well as print and format</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Include</a:t>
            </a:r>
            <a:r>
              <a:rPr lang="en-US" sz="1200" b="0" kern="1200" baseline="0" dirty="0" smtClean="0">
                <a:solidFill>
                  <a:schemeClr val="tx1"/>
                </a:solidFill>
                <a:effectLst/>
                <a:latin typeface="+mn-lt"/>
                <a:ea typeface="+mn-ea"/>
                <a:cs typeface="+mn-cs"/>
              </a:rPr>
              <a:t> a </a:t>
            </a:r>
            <a:r>
              <a:rPr lang="en-US" sz="1200" b="0" kern="1200" dirty="0" smtClean="0">
                <a:solidFill>
                  <a:schemeClr val="tx1"/>
                </a:solidFill>
                <a:effectLst/>
                <a:latin typeface="+mn-lt"/>
                <a:ea typeface="+mn-ea"/>
                <a:cs typeface="+mn-cs"/>
              </a:rPr>
              <a:t>means of attachment that is substantial enough for the following:</a:t>
            </a:r>
          </a:p>
          <a:p>
            <a:pPr marL="1031875" lvl="2" indent="-171450">
              <a:buFont typeface="Arial" panose="020B0604020202020204" pitchFamily="34" charset="0"/>
              <a:buChar char="•"/>
            </a:pPr>
            <a:r>
              <a:rPr lang="en-US" sz="1200" b="0" kern="1200" dirty="0" smtClean="0">
                <a:solidFill>
                  <a:schemeClr val="tx1"/>
                </a:solidFill>
                <a:effectLst/>
                <a:latin typeface="+mn-lt"/>
                <a:ea typeface="+mn-ea"/>
                <a:cs typeface="+mn-cs"/>
              </a:rPr>
              <a:t>Prevent inadvertent or accidental removal</a:t>
            </a:r>
          </a:p>
          <a:p>
            <a:pPr marL="1031875" lvl="2" indent="-171450">
              <a:buFont typeface="Arial" panose="020B0604020202020204" pitchFamily="34" charset="0"/>
              <a:buChar char="•"/>
            </a:pPr>
            <a:r>
              <a:rPr lang="en-US" sz="1200" b="0" kern="1200" dirty="0" smtClean="0">
                <a:solidFill>
                  <a:schemeClr val="tx1"/>
                </a:solidFill>
                <a:effectLst/>
                <a:latin typeface="+mn-lt"/>
                <a:ea typeface="+mn-ea"/>
                <a:cs typeface="+mn-cs"/>
              </a:rPr>
              <a:t>Withstands 50 pounds of pulling force</a:t>
            </a:r>
          </a:p>
          <a:p>
            <a:pPr marL="1031875" lvl="2" indent="-171450">
              <a:buFont typeface="Arial" panose="020B0604020202020204" pitchFamily="34" charset="0"/>
              <a:buChar char="•"/>
            </a:pPr>
            <a:r>
              <a:rPr lang="en-US" sz="1200" b="0" kern="1200" dirty="0" smtClean="0">
                <a:solidFill>
                  <a:schemeClr val="tx1"/>
                </a:solidFill>
                <a:effectLst/>
                <a:latin typeface="+mn-lt"/>
                <a:ea typeface="+mn-ea"/>
                <a:cs typeface="+mn-cs"/>
              </a:rPr>
              <a:t>Withstands the surrounding environment</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54</a:t>
            </a:fld>
            <a:endParaRPr lang="en-US" dirty="0"/>
          </a:p>
        </p:txBody>
      </p:sp>
    </p:spTree>
    <p:extLst>
      <p:ext uri="{BB962C8B-B14F-4D97-AF65-F5344CB8AC3E}">
        <p14:creationId xmlns:p14="http://schemas.microsoft.com/office/powerpoint/2010/main" val="20135347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32</a:t>
            </a:r>
          </a:p>
          <a:p>
            <a:endParaRPr lang="en-US" b="1" baseline="0" dirty="0" smtClean="0"/>
          </a:p>
          <a:p>
            <a:r>
              <a:rPr lang="en-US" b="1" baseline="0" dirty="0" smtClean="0"/>
              <a:t>Instruction</a:t>
            </a:r>
          </a:p>
          <a:p>
            <a:pPr marL="171450" indent="-171450">
              <a:buFont typeface="Arial" panose="020B0604020202020204" pitchFamily="34" charset="0"/>
              <a:buChar char="•"/>
            </a:pPr>
            <a:r>
              <a:rPr lang="en-US" b="0" baseline="0" dirty="0" smtClean="0"/>
              <a:t>Go over the table for requirements for locks and tags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Ask what does “Uniquely identifiable for energy control” mean (Answer: does not look like other locks)</a:t>
            </a:r>
          </a:p>
          <a:p>
            <a:pPr marL="171450" indent="-171450">
              <a:buFont typeface="Arial" panose="020B0604020202020204" pitchFamily="34" charset="0"/>
              <a:buChar char="•"/>
            </a:pPr>
            <a:r>
              <a:rPr lang="en-US" b="0" baseline="0" dirty="0" smtClean="0"/>
              <a:t>Examples of conditions are acid, weather, etc. </a:t>
            </a:r>
          </a:p>
        </p:txBody>
      </p:sp>
      <p:sp>
        <p:nvSpPr>
          <p:cNvPr id="4" name="Slide Number Placeholder 3"/>
          <p:cNvSpPr>
            <a:spLocks noGrp="1"/>
          </p:cNvSpPr>
          <p:nvPr>
            <p:ph type="sldNum" sz="quarter" idx="10"/>
          </p:nvPr>
        </p:nvSpPr>
        <p:spPr/>
        <p:txBody>
          <a:bodyPr/>
          <a:lstStyle/>
          <a:p>
            <a:fld id="{3F8FCD5C-19B0-4F7A-B49D-975DBE93C182}" type="slidenum">
              <a:rPr lang="en-US" smtClean="0"/>
              <a:t>55</a:t>
            </a:fld>
            <a:endParaRPr lang="en-US" dirty="0"/>
          </a:p>
        </p:txBody>
      </p:sp>
    </p:spTree>
    <p:extLst>
      <p:ext uri="{BB962C8B-B14F-4D97-AF65-F5344CB8AC3E}">
        <p14:creationId xmlns:p14="http://schemas.microsoft.com/office/powerpoint/2010/main" val="19603503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33</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May see these locks</a:t>
            </a:r>
            <a:r>
              <a:rPr lang="en-US" sz="1200" b="0" kern="1200" baseline="0" dirty="0" smtClean="0">
                <a:solidFill>
                  <a:schemeClr val="tx1"/>
                </a:solidFill>
                <a:effectLst/>
                <a:latin typeface="+mn-lt"/>
                <a:ea typeface="+mn-ea"/>
                <a:cs typeface="+mn-cs"/>
              </a:rPr>
              <a:t> on Freeport properties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Do not use these locks these locks during Lockout/Tagout/Tryout applications</a:t>
            </a:r>
            <a:r>
              <a:rPr lang="en-US" sz="1200" b="0" kern="1200" baseline="0" dirty="0" smtClean="0">
                <a:solidFill>
                  <a:schemeClr val="tx1"/>
                </a:solidFill>
                <a:effectLst/>
                <a:latin typeface="+mn-lt"/>
                <a:ea typeface="+mn-ea"/>
                <a:cs typeface="+mn-cs"/>
              </a:rPr>
              <a:t> – o</a:t>
            </a:r>
            <a:r>
              <a:rPr lang="en-US" sz="1200" b="0" kern="1200" dirty="0" smtClean="0">
                <a:solidFill>
                  <a:schemeClr val="tx1"/>
                </a:solidFill>
                <a:effectLst/>
                <a:latin typeface="+mn-lt"/>
                <a:ea typeface="+mn-ea"/>
                <a:cs typeface="+mn-cs"/>
              </a:rPr>
              <a:t>nly Authorized Individuals using personal locks and tags may perform LOTOTO </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Never use out-of-service locks and tags for the control of hazardous energy</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Apply to unsafe equipment</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Use</a:t>
            </a:r>
            <a:r>
              <a:rPr lang="en-US" sz="1200" b="0" kern="1200" baseline="0" dirty="0" smtClean="0">
                <a:solidFill>
                  <a:schemeClr val="tx1"/>
                </a:solidFill>
                <a:effectLst/>
                <a:latin typeface="+mn-lt"/>
                <a:ea typeface="+mn-ea"/>
                <a:cs typeface="+mn-cs"/>
              </a:rPr>
              <a:t> to </a:t>
            </a:r>
            <a:r>
              <a:rPr lang="en-US" sz="1200" b="0" kern="1200" dirty="0" smtClean="0">
                <a:solidFill>
                  <a:schemeClr val="tx1"/>
                </a:solidFill>
                <a:effectLst/>
                <a:latin typeface="+mn-lt"/>
                <a:ea typeface="+mn-ea"/>
                <a:cs typeface="+mn-cs"/>
              </a:rPr>
              <a:t>protect the machines and equipment from damage due to accidental start-up</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Ensure that the tag includes “Out of service” or a similar message and that they are visibly different from LOTOTO locks and tags</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56</a:t>
            </a:fld>
            <a:endParaRPr lang="en-US" dirty="0"/>
          </a:p>
        </p:txBody>
      </p:sp>
    </p:spTree>
    <p:extLst>
      <p:ext uri="{BB962C8B-B14F-4D97-AF65-F5344CB8AC3E}">
        <p14:creationId xmlns:p14="http://schemas.microsoft.com/office/powerpoint/2010/main" val="15871474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34</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Use appropriate controls to eliminate the exposure to the energy source when unable to control the hazardous energy source completely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Chicken switches</a:t>
            </a:r>
            <a:r>
              <a:rPr lang="en-US" sz="1200" b="0" kern="1200" baseline="0" dirty="0" smtClean="0">
                <a:solidFill>
                  <a:schemeClr val="tx1"/>
                </a:solidFill>
                <a:effectLst/>
                <a:latin typeface="+mn-lt"/>
                <a:ea typeface="+mn-ea"/>
                <a:cs typeface="+mn-cs"/>
              </a:rPr>
              <a:t>: r</a:t>
            </a:r>
            <a:r>
              <a:rPr lang="en-US" sz="1200" b="0" kern="1200" dirty="0" smtClean="0">
                <a:solidFill>
                  <a:schemeClr val="tx1"/>
                </a:solidFill>
                <a:effectLst/>
                <a:latin typeface="+mn-lt"/>
                <a:ea typeface="+mn-ea"/>
                <a:cs typeface="+mn-cs"/>
              </a:rPr>
              <a:t>emotely operated devices that can operate various electrical switches using a control motor operator externally applied to the switch; provides distance from operating switch</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Remote racking: system used to remotely rack in a breaker; eliminates exposure to the breaker due to distance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smtClean="0">
                <a:solidFill>
                  <a:schemeClr val="tx1"/>
                </a:solidFill>
                <a:effectLst/>
                <a:latin typeface="+mn-lt"/>
                <a:ea typeface="+mn-ea"/>
                <a:cs typeface="+mn-cs"/>
              </a:rPr>
              <a:t>Chicken Switch</a:t>
            </a:r>
            <a:r>
              <a:rPr lang="en-US" sz="1200" b="0" kern="1200" baseline="0" dirty="0" smtClean="0">
                <a:solidFill>
                  <a:schemeClr val="tx1"/>
                </a:solidFill>
                <a:effectLst/>
                <a:latin typeface="+mn-lt"/>
                <a:ea typeface="+mn-ea"/>
                <a:cs typeface="+mn-cs"/>
              </a:rPr>
              <a:t> i</a:t>
            </a:r>
            <a:r>
              <a:rPr lang="en-US" sz="1200" b="0" kern="1200" dirty="0" smtClean="0">
                <a:solidFill>
                  <a:schemeClr val="tx1"/>
                </a:solidFill>
                <a:effectLst/>
                <a:latin typeface="+mn-lt"/>
                <a:ea typeface="+mn-ea"/>
                <a:cs typeface="+mn-cs"/>
              </a:rPr>
              <a:t>mage</a:t>
            </a:r>
            <a:r>
              <a:rPr lang="en-US" sz="1200" b="0" kern="1200" baseline="0" dirty="0" smtClean="0">
                <a:solidFill>
                  <a:schemeClr val="tx1"/>
                </a:solidFill>
                <a:effectLst/>
                <a:latin typeface="+mn-lt"/>
                <a:ea typeface="+mn-ea"/>
                <a:cs typeface="+mn-cs"/>
              </a:rPr>
              <a:t> credit: </a:t>
            </a:r>
            <a:r>
              <a:rPr lang="en-US" sz="1200" b="0" kern="1200" dirty="0" smtClean="0">
                <a:solidFill>
                  <a:schemeClr val="tx1"/>
                </a:solidFill>
                <a:effectLst/>
                <a:latin typeface="+mn-lt"/>
                <a:ea typeface="+mn-ea"/>
                <a:cs typeface="+mn-cs"/>
              </a:rPr>
              <a:t>Chicken switch image credit: CBS </a:t>
            </a:r>
            <a:r>
              <a:rPr lang="en-US" sz="1200" b="0" kern="1200" dirty="0" err="1" smtClean="0">
                <a:solidFill>
                  <a:schemeClr val="tx1"/>
                </a:solidFill>
                <a:effectLst/>
                <a:latin typeface="+mn-lt"/>
                <a:ea typeface="+mn-ea"/>
                <a:cs typeface="+mn-cs"/>
              </a:rPr>
              <a:t>ArcSafe</a:t>
            </a:r>
            <a:r>
              <a:rPr lang="en-US" sz="1200" b="0" kern="1200" dirty="0" smtClean="0">
                <a:solidFill>
                  <a:schemeClr val="tx1"/>
                </a:solidFill>
                <a:effectLst/>
                <a:latin typeface="+mn-lt"/>
                <a:ea typeface="+mn-ea"/>
                <a:cs typeface="+mn-cs"/>
              </a:rPr>
              <a:t>, “Chicken Switch Joins the CBS </a:t>
            </a:r>
            <a:r>
              <a:rPr lang="en-US" sz="1200" b="0" kern="1200" dirty="0" err="1" smtClean="0">
                <a:solidFill>
                  <a:schemeClr val="tx1"/>
                </a:solidFill>
                <a:effectLst/>
                <a:latin typeface="+mn-lt"/>
                <a:ea typeface="+mn-ea"/>
                <a:cs typeface="+mn-cs"/>
              </a:rPr>
              <a:t>ArcSafe</a:t>
            </a:r>
            <a:r>
              <a:rPr lang="en-US" sz="1200" b="0" kern="1200" dirty="0" smtClean="0">
                <a:solidFill>
                  <a:schemeClr val="tx1"/>
                </a:solidFill>
                <a:effectLst/>
                <a:latin typeface="+mn-lt"/>
                <a:ea typeface="+mn-ea"/>
                <a:cs typeface="+mn-cs"/>
              </a:rPr>
              <a:t> Family”, </a:t>
            </a:r>
            <a:r>
              <a:rPr lang="en-US" sz="1200" b="0" i="1" kern="1200" dirty="0" smtClean="0">
                <a:solidFill>
                  <a:schemeClr val="tx1"/>
                </a:solidFill>
                <a:effectLst/>
                <a:latin typeface="+mn-lt"/>
                <a:ea typeface="+mn-ea"/>
                <a:cs typeface="+mn-cs"/>
              </a:rPr>
              <a:t>cbsarcsafe.com</a:t>
            </a:r>
            <a:r>
              <a:rPr lang="en-US" sz="1200" b="0" kern="1200" dirty="0" smtClean="0">
                <a:solidFill>
                  <a:schemeClr val="tx1"/>
                </a:solidFill>
                <a:effectLst/>
                <a:latin typeface="+mn-lt"/>
                <a:ea typeface="+mn-ea"/>
                <a:cs typeface="+mn-cs"/>
              </a:rPr>
              <a:t>, Accessed July 9, 2019, </a:t>
            </a:r>
            <a:r>
              <a:rPr lang="en-US" sz="1200" b="0" u="sng" kern="1200" dirty="0" smtClean="0">
                <a:solidFill>
                  <a:schemeClr val="tx1"/>
                </a:solidFill>
                <a:effectLst/>
                <a:latin typeface="+mn-lt"/>
                <a:ea typeface="+mn-ea"/>
                <a:cs typeface="+mn-cs"/>
                <a:hlinkClick r:id="rId3"/>
              </a:rPr>
              <a:t>https://cbsarcsafe.com/chicken-switch/</a:t>
            </a:r>
            <a:r>
              <a:rPr lang="en-US" sz="1200" b="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3F8FCD5C-19B0-4F7A-B49D-975DBE93C182}" type="slidenum">
              <a:rPr lang="en-US" smtClean="0"/>
              <a:t>57</a:t>
            </a:fld>
            <a:endParaRPr lang="en-US"/>
          </a:p>
        </p:txBody>
      </p:sp>
    </p:spTree>
    <p:extLst>
      <p:ext uri="{BB962C8B-B14F-4D97-AF65-F5344CB8AC3E}">
        <p14:creationId xmlns:p14="http://schemas.microsoft.com/office/powerpoint/2010/main" val="19904646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35</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Derailer: device installed on railroad tracks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Causes the train to derail upon</a:t>
            </a:r>
            <a:r>
              <a:rPr lang="en-US" sz="1200" b="0" kern="1200" baseline="0" dirty="0" smtClean="0">
                <a:solidFill>
                  <a:schemeClr val="tx1"/>
                </a:solidFill>
                <a:effectLst/>
                <a:latin typeface="+mn-lt"/>
                <a:ea typeface="+mn-ea"/>
                <a:cs typeface="+mn-cs"/>
              </a:rPr>
              <a:t> activation</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Prevents the train from advancing on the railroad</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Used to stop advancement of train</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Non-compliance with the site’s Standard Operating Procedures (SOPs)</a:t>
            </a: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Any</a:t>
            </a:r>
            <a:r>
              <a:rPr lang="en-US" sz="1200" b="0" kern="1200" dirty="0" smtClean="0">
                <a:solidFill>
                  <a:schemeClr val="tx1"/>
                </a:solidFill>
                <a:effectLst/>
                <a:latin typeface="+mn-lt"/>
                <a:ea typeface="+mn-ea"/>
                <a:cs typeface="+mn-cs"/>
              </a:rPr>
              <a:t> mechanical failures in the derailer or train machinery</a:t>
            </a:r>
          </a:p>
        </p:txBody>
      </p:sp>
      <p:sp>
        <p:nvSpPr>
          <p:cNvPr id="4" name="Slide Number Placeholder 3"/>
          <p:cNvSpPr>
            <a:spLocks noGrp="1"/>
          </p:cNvSpPr>
          <p:nvPr>
            <p:ph type="sldNum" sz="quarter" idx="10"/>
          </p:nvPr>
        </p:nvSpPr>
        <p:spPr/>
        <p:txBody>
          <a:bodyPr/>
          <a:lstStyle/>
          <a:p>
            <a:fld id="{3F8FCD5C-19B0-4F7A-B49D-975DBE93C182}" type="slidenum">
              <a:rPr lang="en-US" smtClean="0"/>
              <a:t>58</a:t>
            </a:fld>
            <a:endParaRPr lang="en-US"/>
          </a:p>
        </p:txBody>
      </p:sp>
    </p:spTree>
    <p:extLst>
      <p:ext uri="{BB962C8B-B14F-4D97-AF65-F5344CB8AC3E}">
        <p14:creationId xmlns:p14="http://schemas.microsoft.com/office/powerpoint/2010/main" val="26640700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35</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Descaling: removes material build-up from equipment</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Boilers and heat exchangers:</a:t>
            </a:r>
            <a:r>
              <a:rPr lang="en-US" sz="1200" b="0" kern="1200" baseline="0" dirty="0" smtClean="0">
                <a:solidFill>
                  <a:schemeClr val="tx1"/>
                </a:solidFill>
                <a:effectLst/>
                <a:latin typeface="+mn-lt"/>
                <a:ea typeface="+mn-ea"/>
                <a:cs typeface="+mn-cs"/>
              </a:rPr>
              <a:t> accumulation of </a:t>
            </a:r>
            <a:r>
              <a:rPr lang="en-US" sz="1200" b="0" kern="1200" dirty="0" smtClean="0">
                <a:solidFill>
                  <a:schemeClr val="tx1"/>
                </a:solidFill>
                <a:effectLst/>
                <a:latin typeface="+mn-lt"/>
                <a:ea typeface="+mn-ea"/>
                <a:cs typeface="+mn-cs"/>
              </a:rPr>
              <a:t>layers of calcium on the surface; hinders function</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Chutes: material build-up collects on walls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Remove material to prevent clogs and jams that not only can damage the machinery, but also could pose a hazard to employees who enter into the spaces for cleaning purposes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Descale equipment chemically or mechanically by scraping the walls of chutes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Example: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remove tightly adhered layers of oxide formed by hot rolling, heat treatment, welding, and other high-temperature operations;</a:t>
            </a:r>
            <a:r>
              <a:rPr lang="en-US" sz="1200" b="0" kern="1200" baseline="0" dirty="0" smtClean="0">
                <a:solidFill>
                  <a:schemeClr val="tx1"/>
                </a:solidFill>
                <a:effectLst/>
                <a:latin typeface="+mn-lt"/>
                <a:ea typeface="+mn-ea"/>
                <a:cs typeface="+mn-cs"/>
              </a:rPr>
              <a:t> r</a:t>
            </a:r>
            <a:r>
              <a:rPr lang="en-US" sz="1200" b="0" kern="1200" dirty="0" smtClean="0">
                <a:solidFill>
                  <a:schemeClr val="tx1"/>
                </a:solidFill>
                <a:effectLst/>
                <a:latin typeface="+mn-lt"/>
                <a:ea typeface="+mn-ea"/>
                <a:cs typeface="+mn-cs"/>
              </a:rPr>
              <a:t>emove layers by using sulfuric, nitric, and hydrofluoric acid</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59</a:t>
            </a:fld>
            <a:endParaRPr lang="en-US"/>
          </a:p>
        </p:txBody>
      </p:sp>
    </p:spTree>
    <p:extLst>
      <p:ext uri="{BB962C8B-B14F-4D97-AF65-F5344CB8AC3E}">
        <p14:creationId xmlns:p14="http://schemas.microsoft.com/office/powerpoint/2010/main" val="671861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 v</a:t>
            </a:r>
          </a:p>
          <a:p>
            <a:endParaRPr lang="en-US" b="1" dirty="0" smtClean="0"/>
          </a:p>
          <a:p>
            <a:r>
              <a:rPr lang="en-US" b="1" dirty="0" smtClean="0"/>
              <a:t>Instruction</a:t>
            </a:r>
            <a:endParaRPr lang="en-US" b="0" dirty="0" smtClean="0"/>
          </a:p>
          <a:p>
            <a:pPr marL="171450" indent="-171450">
              <a:buFont typeface="Arial" panose="020B0604020202020204" pitchFamily="34" charset="0"/>
              <a:buChar char="•"/>
            </a:pPr>
            <a:r>
              <a:rPr lang="en-US" b="0" dirty="0" smtClean="0"/>
              <a:t>State objective(s) for each module</a:t>
            </a:r>
            <a:endParaRPr lang="en-US" b="0" baseline="0" dirty="0" smtClean="0"/>
          </a:p>
          <a:p>
            <a:pPr marL="171450" indent="-171450">
              <a:buFont typeface="Arial" panose="020B0604020202020204" pitchFamily="34" charset="0"/>
              <a:buChar char="•"/>
            </a:pPr>
            <a:r>
              <a:rPr lang="en-US" b="0" baseline="0" dirty="0" smtClean="0"/>
              <a:t>Learning objectives are also located at the beginning of each module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Option – If you wrote down or remember the student’s ideas of what they want to learn in the course, connect each response they gave to an objective (even if it’s a vague connection). This increases motivation by showing students their ideas matter</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6</a:t>
            </a:fld>
            <a:endParaRPr lang="en-US" dirty="0"/>
          </a:p>
        </p:txBody>
      </p:sp>
    </p:spTree>
    <p:extLst>
      <p:ext uri="{BB962C8B-B14F-4D97-AF65-F5344CB8AC3E}">
        <p14:creationId xmlns:p14="http://schemas.microsoft.com/office/powerpoint/2010/main" val="15580489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 36</a:t>
            </a:r>
            <a:endParaRPr lang="en-US" b="1" baseline="0" dirty="0" smtClean="0"/>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Flagging</a:t>
            </a:r>
            <a:r>
              <a:rPr lang="en-US" sz="1200" b="0" kern="1200" baseline="0" dirty="0" smtClean="0">
                <a:solidFill>
                  <a:schemeClr val="tx1"/>
                </a:solidFill>
                <a:effectLst/>
                <a:latin typeface="+mn-lt"/>
                <a:ea typeface="+mn-ea"/>
                <a:cs typeface="+mn-cs"/>
              </a:rPr>
              <a:t> and Barricading: used to safeguard an area (e.g., mark an unsafe area or prepare for a task)</a:t>
            </a:r>
            <a:endParaRPr lang="en-US"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Install in conjunction with proper communication to any affected parties, including your supervisor, health and safety professional, and any groups working in the area</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Consult your site specific SOP for further details</a:t>
            </a:r>
          </a:p>
        </p:txBody>
      </p:sp>
      <p:sp>
        <p:nvSpPr>
          <p:cNvPr id="4" name="Slide Number Placeholder 3"/>
          <p:cNvSpPr>
            <a:spLocks noGrp="1"/>
          </p:cNvSpPr>
          <p:nvPr>
            <p:ph type="sldNum" sz="quarter" idx="10"/>
          </p:nvPr>
        </p:nvSpPr>
        <p:spPr/>
        <p:txBody>
          <a:bodyPr/>
          <a:lstStyle/>
          <a:p>
            <a:fld id="{3F8FCD5C-19B0-4F7A-B49D-975DBE93C182}" type="slidenum">
              <a:rPr lang="en-US" smtClean="0"/>
              <a:t>60</a:t>
            </a:fld>
            <a:endParaRPr lang="en-US"/>
          </a:p>
        </p:txBody>
      </p:sp>
    </p:spTree>
    <p:extLst>
      <p:ext uri="{BB962C8B-B14F-4D97-AF65-F5344CB8AC3E}">
        <p14:creationId xmlns:p14="http://schemas.microsoft.com/office/powerpoint/2010/main" val="41230551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pages</a:t>
            </a:r>
            <a:r>
              <a:rPr lang="en-US" b="1" baseline="0" dirty="0" smtClean="0"/>
              <a:t> 36-37</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Grounding:</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place and arrange grounding equipment in a manner to prevent employees from exposure to a shock hazard</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Three types of grounding:</a:t>
            </a:r>
          </a:p>
          <a:p>
            <a:pPr marL="685800" lvl="1" indent="-228600">
              <a:buFont typeface="+mj-lt"/>
              <a:buAutoNum type="arabicPeriod"/>
            </a:pPr>
            <a:r>
              <a:rPr lang="en-US" sz="1200" b="0" kern="1200" dirty="0" smtClean="0">
                <a:solidFill>
                  <a:schemeClr val="tx1"/>
                </a:solidFill>
                <a:effectLst/>
                <a:latin typeface="+mn-lt"/>
                <a:ea typeface="+mn-ea"/>
                <a:cs typeface="+mn-cs"/>
              </a:rPr>
              <a:t>Structural grounding: installs ground bonds to buildings, conveyors, fences, and other structures to provide a safe path to ground for residual electrical energy </a:t>
            </a:r>
          </a:p>
          <a:p>
            <a:pPr marL="685800" lvl="1" indent="-228600">
              <a:buFont typeface="+mj-lt"/>
              <a:buAutoNum type="arabicPeriod"/>
            </a:pPr>
            <a:r>
              <a:rPr lang="en-US" sz="1200" b="0" kern="1200" dirty="0" smtClean="0">
                <a:solidFill>
                  <a:schemeClr val="tx1"/>
                </a:solidFill>
                <a:effectLst/>
                <a:latin typeface="+mn-lt"/>
                <a:ea typeface="+mn-ea"/>
                <a:cs typeface="+mn-cs"/>
              </a:rPr>
              <a:t>Equipment grounding: installs ground bonds to equipment like welding machines, generators, or portable light plants to provide a safe path to ground for residual electrical energy</a:t>
            </a:r>
          </a:p>
          <a:p>
            <a:pPr marL="685800" lvl="1" indent="-228600">
              <a:buFont typeface="+mj-lt"/>
              <a:buAutoNum type="arabicPeriod"/>
            </a:pPr>
            <a:r>
              <a:rPr lang="en-US" sz="1200" b="0" kern="1200" dirty="0" smtClean="0">
                <a:solidFill>
                  <a:schemeClr val="tx1"/>
                </a:solidFill>
                <a:effectLst/>
                <a:latin typeface="+mn-lt"/>
                <a:ea typeface="+mn-ea"/>
                <a:cs typeface="+mn-cs"/>
              </a:rPr>
              <a:t>Personal protective grounding: install on equipment such as grounding clusters when working on electrical power systems that have a chance of inducing energy onto wire or while working on an electrical bus</a:t>
            </a:r>
          </a:p>
          <a:p>
            <a:pPr marL="1031875" lvl="2" indent="-171450">
              <a:buFont typeface="Arial" panose="020B0604020202020204" pitchFamily="34" charset="0"/>
              <a:buChar char="•"/>
            </a:pPr>
            <a:r>
              <a:rPr lang="en-US" sz="1200" b="0" kern="1200" dirty="0" smtClean="0">
                <a:solidFill>
                  <a:schemeClr val="tx1"/>
                </a:solidFill>
                <a:effectLst/>
                <a:latin typeface="+mn-lt"/>
                <a:ea typeface="+mn-ea"/>
                <a:cs typeface="+mn-cs"/>
              </a:rPr>
              <a:t>Example: Working on power lines – install grounding clusters to remove any chance of induced energy</a:t>
            </a:r>
          </a:p>
          <a:p>
            <a:pPr marL="1031875" lvl="2" indent="-171450">
              <a:buFont typeface="Arial" panose="020B0604020202020204" pitchFamily="34" charset="0"/>
              <a:buChar char="•"/>
            </a:pPr>
            <a:r>
              <a:rPr lang="en-US" sz="1200" b="0" kern="1200" dirty="0" smtClean="0">
                <a:solidFill>
                  <a:schemeClr val="tx1"/>
                </a:solidFill>
                <a:effectLst/>
                <a:latin typeface="+mn-lt"/>
                <a:ea typeface="+mn-ea"/>
                <a:cs typeface="+mn-cs"/>
              </a:rPr>
              <a:t>Example: Working on Motor Control Center (MCC) bus where there are energized electrical sources near the work area – grounding removes any stored energy and prevents any induced energy from injuring an employee working</a:t>
            </a:r>
          </a:p>
        </p:txBody>
      </p:sp>
      <p:sp>
        <p:nvSpPr>
          <p:cNvPr id="4" name="Slide Number Placeholder 3"/>
          <p:cNvSpPr>
            <a:spLocks noGrp="1"/>
          </p:cNvSpPr>
          <p:nvPr>
            <p:ph type="sldNum" sz="quarter" idx="10"/>
          </p:nvPr>
        </p:nvSpPr>
        <p:spPr/>
        <p:txBody>
          <a:bodyPr/>
          <a:lstStyle/>
          <a:p>
            <a:fld id="{3F8FCD5C-19B0-4F7A-B49D-975DBE93C182}" type="slidenum">
              <a:rPr lang="en-US" smtClean="0"/>
              <a:t>61</a:t>
            </a:fld>
            <a:endParaRPr lang="en-US"/>
          </a:p>
        </p:txBody>
      </p:sp>
    </p:spTree>
    <p:extLst>
      <p:ext uri="{BB962C8B-B14F-4D97-AF65-F5344CB8AC3E}">
        <p14:creationId xmlns:p14="http://schemas.microsoft.com/office/powerpoint/2010/main" val="39321485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37</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Guards: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objects placed between personnel and hazards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Keeps any portion of the body from contact (intentional or inadvertent) with a hazard</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Design</a:t>
            </a:r>
            <a:r>
              <a:rPr lang="en-US" sz="1200" b="0" kern="1200" baseline="0" dirty="0" smtClean="0">
                <a:solidFill>
                  <a:schemeClr val="tx1"/>
                </a:solidFill>
                <a:effectLst/>
                <a:latin typeface="+mn-lt"/>
                <a:ea typeface="+mn-ea"/>
                <a:cs typeface="+mn-cs"/>
              </a:rPr>
              <a:t> examples:</a:t>
            </a:r>
            <a:r>
              <a:rPr lang="en-US" sz="1200" b="0" kern="1200" dirty="0" smtClean="0">
                <a:solidFill>
                  <a:schemeClr val="tx1"/>
                </a:solidFill>
                <a:effectLst/>
                <a:latin typeface="+mn-lt"/>
                <a:ea typeface="+mn-ea"/>
                <a:cs typeface="+mn-cs"/>
              </a:rPr>
              <a:t> shielding, fencing, or enclosing hazards with covers, casings, shields, troughs, spillways, or railings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Examples of guarding methods: guarding by location (positioning hazards so they are inaccessible to employees) and point of operation guarding (using barrier guards, electronic safety devices, or other such devices)</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62</a:t>
            </a:fld>
            <a:endParaRPr lang="en-US"/>
          </a:p>
        </p:txBody>
      </p:sp>
    </p:spTree>
    <p:extLst>
      <p:ext uri="{BB962C8B-B14F-4D97-AF65-F5344CB8AC3E}">
        <p14:creationId xmlns:p14="http://schemas.microsoft.com/office/powerpoint/2010/main" val="2571302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38</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Insulator: material that has a very high resistance to the flow of electrons and is non-absorbing</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Not good conductors of electricity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Example:</a:t>
            </a:r>
            <a:r>
              <a:rPr lang="en-US" sz="1200" b="0" kern="1200" baseline="0" dirty="0" smtClean="0">
                <a:solidFill>
                  <a:schemeClr val="tx1"/>
                </a:solidFill>
                <a:effectLst/>
                <a:latin typeface="+mn-lt"/>
                <a:ea typeface="+mn-ea"/>
                <a:cs typeface="+mn-cs"/>
              </a:rPr>
              <a:t> using an insulating blanket when working near energized power line</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63</a:t>
            </a:fld>
            <a:endParaRPr lang="en-US"/>
          </a:p>
        </p:txBody>
      </p:sp>
    </p:spTree>
    <p:extLst>
      <p:ext uri="{BB962C8B-B14F-4D97-AF65-F5344CB8AC3E}">
        <p14:creationId xmlns:p14="http://schemas.microsoft.com/office/powerpoint/2010/main" val="7635063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38</a:t>
            </a:r>
          </a:p>
          <a:p>
            <a:endParaRPr lang="en-US" b="1" baseline="0" dirty="0" smtClean="0"/>
          </a:p>
          <a:p>
            <a:r>
              <a:rPr lang="en-US" b="1" baseline="0" dirty="0" smtClean="0"/>
              <a:t>Instruction</a:t>
            </a:r>
          </a:p>
          <a:p>
            <a:pPr marL="0" indent="0">
              <a:buFont typeface="Arial" panose="020B0604020202020204" pitchFamily="34" charset="0"/>
              <a:buNone/>
            </a:pPr>
            <a:r>
              <a:rPr lang="en-US" sz="1200" b="0" kern="1200" dirty="0" smtClean="0">
                <a:solidFill>
                  <a:schemeClr val="tx1"/>
                </a:solidFill>
                <a:effectLst/>
                <a:latin typeface="+mn-lt"/>
                <a:ea typeface="+mn-ea"/>
                <a:cs typeface="+mn-cs"/>
              </a:rPr>
              <a:t>Maintenance switches: take power away from whatever type of load they are currently controlling</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64</a:t>
            </a:fld>
            <a:endParaRPr lang="en-US"/>
          </a:p>
        </p:txBody>
      </p:sp>
    </p:spTree>
    <p:extLst>
      <p:ext uri="{BB962C8B-B14F-4D97-AF65-F5344CB8AC3E}">
        <p14:creationId xmlns:p14="http://schemas.microsoft.com/office/powerpoint/2010/main" val="42774149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39</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Personal Protective Equipment (PPE): help protect workers from items or situations that could cause bodily harm during their job performance</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Inspect or test all PPE before use according to that equipment’s specific requirements, such as specific requirements for Cal suits or inspecting face shields, gloves, etc. for hot work.</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Use only serviceable PPE that is free from modifications</a:t>
            </a:r>
          </a:p>
          <a:p>
            <a:pPr marL="0" indent="0">
              <a:buFont typeface="Arial" panose="020B0604020202020204" pitchFamily="34" charset="0"/>
              <a:buNone/>
            </a:pPr>
            <a:endParaRPr lang="en-US" sz="1200" b="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dirty="0" smtClean="0">
                <a:solidFill>
                  <a:schemeClr val="tx1"/>
                </a:solidFill>
                <a:effectLst/>
                <a:latin typeface="+mn-lt"/>
                <a:ea typeface="+mn-ea"/>
                <a:cs typeface="+mn-cs"/>
              </a:rPr>
              <a:t>Glove</a:t>
            </a:r>
            <a:r>
              <a:rPr lang="en-US" sz="1200" b="0" kern="1200" baseline="0" dirty="0" smtClean="0">
                <a:solidFill>
                  <a:schemeClr val="tx1"/>
                </a:solidFill>
                <a:effectLst/>
                <a:latin typeface="+mn-lt"/>
                <a:ea typeface="+mn-ea"/>
                <a:cs typeface="+mn-cs"/>
              </a:rPr>
              <a:t> image credit: </a:t>
            </a:r>
            <a:r>
              <a:rPr lang="en-US" sz="1200" b="0" kern="1200" dirty="0" smtClean="0">
                <a:solidFill>
                  <a:schemeClr val="tx1"/>
                </a:solidFill>
                <a:effectLst/>
                <a:latin typeface="+mn-lt"/>
                <a:ea typeface="+mn-ea"/>
                <a:cs typeface="+mn-cs"/>
              </a:rPr>
              <a:t>AVO Program, “Glove Air Test”, In </a:t>
            </a:r>
            <a:r>
              <a:rPr lang="en-US" sz="1200" b="0" i="1" kern="1200" dirty="0" smtClean="0">
                <a:solidFill>
                  <a:schemeClr val="tx1"/>
                </a:solidFill>
                <a:effectLst/>
                <a:latin typeface="+mn-lt"/>
                <a:ea typeface="+mn-ea"/>
                <a:cs typeface="+mn-cs"/>
              </a:rPr>
              <a:t>Module 6: Personal Protective Equipment </a:t>
            </a:r>
            <a:r>
              <a:rPr lang="en-US" sz="1200" b="0" kern="1200" dirty="0" smtClean="0">
                <a:solidFill>
                  <a:schemeClr val="tx1"/>
                </a:solidFill>
                <a:effectLst/>
                <a:latin typeface="+mn-lt"/>
                <a:ea typeface="+mn-ea"/>
                <a:cs typeface="+mn-cs"/>
              </a:rPr>
              <a:t>PowerPoint Presentation, (2014), slide 20.</a:t>
            </a:r>
          </a:p>
        </p:txBody>
      </p:sp>
      <p:sp>
        <p:nvSpPr>
          <p:cNvPr id="4" name="Slide Number Placeholder 3"/>
          <p:cNvSpPr>
            <a:spLocks noGrp="1"/>
          </p:cNvSpPr>
          <p:nvPr>
            <p:ph type="sldNum" sz="quarter" idx="10"/>
          </p:nvPr>
        </p:nvSpPr>
        <p:spPr/>
        <p:txBody>
          <a:bodyPr/>
          <a:lstStyle/>
          <a:p>
            <a:fld id="{3F8FCD5C-19B0-4F7A-B49D-975DBE93C182}" type="slidenum">
              <a:rPr lang="en-US" smtClean="0"/>
              <a:t>65</a:t>
            </a:fld>
            <a:endParaRPr lang="en-US"/>
          </a:p>
        </p:txBody>
      </p:sp>
    </p:spTree>
    <p:extLst>
      <p:ext uri="{BB962C8B-B14F-4D97-AF65-F5344CB8AC3E}">
        <p14:creationId xmlns:p14="http://schemas.microsoft.com/office/powerpoint/2010/main" val="36309031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39</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Whip checks: connect air hoses across the coupling to prevent the hoses from flying around if the connection inadvertently separates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Required</a:t>
            </a:r>
            <a:r>
              <a:rPr lang="en-US" sz="1200" b="0" kern="1200" baseline="0" dirty="0" smtClean="0">
                <a:solidFill>
                  <a:schemeClr val="tx1"/>
                </a:solidFill>
                <a:effectLst/>
                <a:latin typeface="+mn-lt"/>
                <a:ea typeface="+mn-ea"/>
                <a:cs typeface="+mn-cs"/>
              </a:rPr>
              <a:t> for a</a:t>
            </a:r>
            <a:r>
              <a:rPr lang="en-US" sz="1200" b="0" kern="1200" dirty="0" smtClean="0">
                <a:solidFill>
                  <a:schemeClr val="tx1"/>
                </a:solidFill>
                <a:effectLst/>
                <a:latin typeface="+mn-lt"/>
                <a:ea typeface="+mn-ea"/>
                <a:cs typeface="+mn-cs"/>
              </a:rPr>
              <a:t>ir hoses ¾ inches (2 centimeters) or larger</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66</a:t>
            </a:fld>
            <a:endParaRPr lang="en-US"/>
          </a:p>
        </p:txBody>
      </p:sp>
    </p:spTree>
    <p:extLst>
      <p:ext uri="{BB962C8B-B14F-4D97-AF65-F5344CB8AC3E}">
        <p14:creationId xmlns:p14="http://schemas.microsoft.com/office/powerpoint/2010/main" val="15085077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40</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Preventative Maintenance (PM): ensures that all systems and equipment are in good working order and that regular preventative maintenance procedures are in place</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Ensures that systems and equipment meet and follow all manufacturer recommendations and engineering requirements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Ensures that workers do not operate the equipment and systems until completion of repairs</a:t>
            </a:r>
            <a:r>
              <a:rPr lang="en-US" sz="1200" b="0" kern="1200" baseline="0" dirty="0" smtClean="0">
                <a:solidFill>
                  <a:schemeClr val="tx1"/>
                </a:solidFill>
                <a:effectLst/>
                <a:latin typeface="+mn-lt"/>
                <a:ea typeface="+mn-ea"/>
                <a:cs typeface="+mn-cs"/>
              </a:rPr>
              <a:t> w</a:t>
            </a:r>
            <a:r>
              <a:rPr lang="en-US" sz="1200" b="0" kern="1200" dirty="0" smtClean="0">
                <a:solidFill>
                  <a:schemeClr val="tx1"/>
                </a:solidFill>
                <a:effectLst/>
                <a:latin typeface="+mn-lt"/>
                <a:ea typeface="+mn-ea"/>
                <a:cs typeface="+mn-cs"/>
              </a:rPr>
              <a:t>hen a defect or equipment issue does not allow safe operation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Troubleshooting: systematic way of problem-solving that looks at data, signs, and symptoms to determine what is happening to processes or equipment</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Make changes based on the analysis to remedy any problems or constraints in the processes or equipment</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67</a:t>
            </a:fld>
            <a:endParaRPr lang="en-US"/>
          </a:p>
        </p:txBody>
      </p:sp>
    </p:spTree>
    <p:extLst>
      <p:ext uri="{BB962C8B-B14F-4D97-AF65-F5344CB8AC3E}">
        <p14:creationId xmlns:p14="http://schemas.microsoft.com/office/powerpoint/2010/main" val="41590193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40</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Review any written procedures for the job before performing a hazardous energy control job</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Review any written procedures and amend the procedures as necessary for the job</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when installing or upgrading new processes or systems </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Include</a:t>
            </a:r>
            <a:r>
              <a:rPr lang="en-US" sz="1200" b="0" kern="1200" baseline="0" dirty="0" smtClean="0">
                <a:solidFill>
                  <a:schemeClr val="tx1"/>
                </a:solidFill>
                <a:effectLst/>
                <a:latin typeface="+mn-lt"/>
                <a:ea typeface="+mn-ea"/>
                <a:cs typeface="+mn-cs"/>
              </a:rPr>
              <a:t> the following in procedures: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Identification of the machine, equipment, or process,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Listing of all required energy-isolating devices and their locations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Specific procedural steps for shutting down, isolating, blocking, securing, and relieving stored or residual energy</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Specific procedural steps for the placement and removal of lockout devices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Specific requirements for verifying the accomplishment of isolation and de-energization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Review</a:t>
            </a:r>
            <a:r>
              <a:rPr lang="en-US" sz="1200" b="0" kern="1200" baseline="0" dirty="0" smtClean="0">
                <a:solidFill>
                  <a:schemeClr val="tx1"/>
                </a:solidFill>
                <a:effectLst/>
                <a:latin typeface="+mn-lt"/>
                <a:ea typeface="+mn-ea"/>
                <a:cs typeface="+mn-cs"/>
              </a:rPr>
              <a:t> site </a:t>
            </a:r>
            <a:r>
              <a:rPr lang="en-US" sz="1200" b="0" kern="1200" dirty="0" smtClean="0">
                <a:solidFill>
                  <a:schemeClr val="tx1"/>
                </a:solidFill>
                <a:effectLst/>
                <a:latin typeface="+mn-lt"/>
                <a:ea typeface="+mn-ea"/>
                <a:cs typeface="+mn-cs"/>
              </a:rPr>
              <a:t>written programs that detail the requirements for Lockout/Tagout/Tryout</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Survey</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all hazardous energy sources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Identify complex or multiple source energy-isolating devices</a:t>
            </a:r>
          </a:p>
          <a:p>
            <a:pPr marL="0" lvl="0" indent="0">
              <a:buFont typeface="Arial" panose="020B0604020202020204" pitchFamily="34" charset="0"/>
              <a:buNone/>
            </a:pPr>
            <a:endParaRPr lang="en-US" sz="1200" b="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b="1" kern="1200" dirty="0" smtClean="0">
                <a:solidFill>
                  <a:schemeClr val="tx1"/>
                </a:solidFill>
                <a:effectLst/>
                <a:latin typeface="+mn-lt"/>
                <a:ea typeface="+mn-ea"/>
                <a:cs typeface="+mn-cs"/>
              </a:rPr>
              <a:t>Note: Tell</a:t>
            </a:r>
            <a:r>
              <a:rPr lang="en-US" sz="1200" b="1" kern="1200" baseline="0" dirty="0" smtClean="0">
                <a:solidFill>
                  <a:schemeClr val="tx1"/>
                </a:solidFill>
                <a:effectLst/>
                <a:latin typeface="+mn-lt"/>
                <a:ea typeface="+mn-ea"/>
                <a:cs typeface="+mn-cs"/>
              </a:rPr>
              <a:t> students that the tables on pages 41-42 provide a quick summary of energy controls and exposure controls</a:t>
            </a:r>
          </a:p>
          <a:p>
            <a:pPr marL="171450" lvl="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Can be used as a quick reference guide</a:t>
            </a:r>
          </a:p>
          <a:p>
            <a:pPr marL="171450" lvl="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Not an all-encompassing list of examples/controls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Optional: have students take turns reading aloud the table for review</a:t>
            </a:r>
          </a:p>
        </p:txBody>
      </p:sp>
      <p:sp>
        <p:nvSpPr>
          <p:cNvPr id="4" name="Slide Number Placeholder 3"/>
          <p:cNvSpPr>
            <a:spLocks noGrp="1"/>
          </p:cNvSpPr>
          <p:nvPr>
            <p:ph type="sldNum" sz="quarter" idx="10"/>
          </p:nvPr>
        </p:nvSpPr>
        <p:spPr/>
        <p:txBody>
          <a:bodyPr/>
          <a:lstStyle/>
          <a:p>
            <a:fld id="{3F8FCD5C-19B0-4F7A-B49D-975DBE93C182}" type="slidenum">
              <a:rPr lang="en-US" smtClean="0"/>
              <a:t>68</a:t>
            </a:fld>
            <a:endParaRPr lang="en-US"/>
          </a:p>
        </p:txBody>
      </p:sp>
    </p:spTree>
    <p:extLst>
      <p:ext uri="{BB962C8B-B14F-4D97-AF65-F5344CB8AC3E}">
        <p14:creationId xmlns:p14="http://schemas.microsoft.com/office/powerpoint/2010/main" val="35492250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43</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Label</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all electrical panels properly</a:t>
            </a:r>
            <a:endParaRPr lang="en-US" sz="1200" b="0"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Critical to the safety of personnel</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Improper or nonexistent labeling – can contribute to major injuries or death during maintenance or emergencies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Inspect the labeling of electrical panels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Verify that all operational fuses are marked appropriately and accurately</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Notify</a:t>
            </a:r>
            <a:r>
              <a:rPr lang="en-US" sz="1200" b="0" kern="1200" baseline="0" dirty="0" smtClean="0">
                <a:solidFill>
                  <a:schemeClr val="tx1"/>
                </a:solidFill>
                <a:effectLst/>
                <a:latin typeface="+mn-lt"/>
                <a:ea typeface="+mn-ea"/>
                <a:cs typeface="+mn-cs"/>
              </a:rPr>
              <a:t> appropriate personnel of </a:t>
            </a:r>
            <a:r>
              <a:rPr lang="en-US" sz="1200" b="0" kern="1200" dirty="0" smtClean="0">
                <a:solidFill>
                  <a:schemeClr val="tx1"/>
                </a:solidFill>
                <a:effectLst/>
                <a:latin typeface="+mn-lt"/>
                <a:ea typeface="+mn-ea"/>
                <a:cs typeface="+mn-cs"/>
              </a:rPr>
              <a:t>damaged, missing, or illegible labels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Do</a:t>
            </a:r>
            <a:r>
              <a:rPr lang="en-US" sz="1200" b="0" kern="1200" baseline="0" dirty="0" smtClean="0">
                <a:solidFill>
                  <a:schemeClr val="tx1"/>
                </a:solidFill>
                <a:effectLst/>
                <a:latin typeface="+mn-lt"/>
                <a:ea typeface="+mn-ea"/>
                <a:cs typeface="+mn-cs"/>
              </a:rPr>
              <a:t> not open panels unless you are an authorized or qualified individual</a:t>
            </a:r>
            <a:endParaRPr lang="en-US" sz="1200" b="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Note whether adequate lighting is in place to read all labeling</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Leave</a:t>
            </a:r>
            <a:r>
              <a:rPr lang="en-US" sz="1200" b="0" kern="1200" baseline="0" dirty="0" smtClean="0">
                <a:solidFill>
                  <a:schemeClr val="tx1"/>
                </a:solidFill>
                <a:effectLst/>
                <a:latin typeface="+mn-lt"/>
                <a:ea typeface="+mn-ea"/>
                <a:cs typeface="+mn-cs"/>
              </a:rPr>
              <a:t> a</a:t>
            </a:r>
            <a:r>
              <a:rPr lang="en-US" sz="1200" b="0" kern="1200" dirty="0" smtClean="0">
                <a:solidFill>
                  <a:schemeClr val="tx1"/>
                </a:solidFill>
                <a:effectLst/>
                <a:latin typeface="+mn-lt"/>
                <a:ea typeface="+mn-ea"/>
                <a:cs typeface="+mn-cs"/>
              </a:rPr>
              <a:t>ny items labeled “spare” or something similar in the open position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Label</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electrical gear (breakers, cabinets, switches, panels, etc.) with the following: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Voltage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Equipment being powered or fed</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Label and identify all lines, breakers, valves, etc. properly</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Contact responsible parties or consult the relevant documentation for more information</a:t>
            </a:r>
            <a:r>
              <a:rPr lang="en-US" sz="1200" b="0" kern="1200" baseline="0" dirty="0" smtClean="0">
                <a:solidFill>
                  <a:schemeClr val="tx1"/>
                </a:solidFill>
                <a:effectLst/>
                <a:latin typeface="+mn-lt"/>
                <a:ea typeface="+mn-ea"/>
                <a:cs typeface="+mn-cs"/>
              </a:rPr>
              <a:t> if needed</a:t>
            </a: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Labeling includes </a:t>
            </a:r>
            <a:r>
              <a:rPr lang="en-US" sz="1200" b="0" kern="1200" dirty="0" smtClean="0">
                <a:solidFill>
                  <a:schemeClr val="tx1"/>
                </a:solidFill>
                <a:effectLst/>
                <a:latin typeface="+mn-lt"/>
                <a:ea typeface="+mn-ea"/>
                <a:cs typeface="+mn-cs"/>
              </a:rPr>
              <a:t>contents, direction of flow, and rate of flow/pressure if necessary</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69</a:t>
            </a:fld>
            <a:endParaRPr lang="en-US"/>
          </a:p>
        </p:txBody>
      </p:sp>
    </p:spTree>
    <p:extLst>
      <p:ext uri="{BB962C8B-B14F-4D97-AF65-F5344CB8AC3E}">
        <p14:creationId xmlns:p14="http://schemas.microsoft.com/office/powerpoint/2010/main" val="44992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pages</a:t>
            </a:r>
            <a:r>
              <a:rPr lang="en-US" b="1" baseline="0" dirty="0" smtClean="0"/>
              <a:t> vi-vii</a:t>
            </a:r>
          </a:p>
          <a:p>
            <a:endParaRPr lang="en-US" b="1" baseline="0" dirty="0" smtClean="0"/>
          </a:p>
          <a:p>
            <a:r>
              <a:rPr lang="en-US" b="1" baseline="0" dirty="0" smtClean="0"/>
              <a:t>Instruction</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Freeport-McMoRan Control of Hazardous</a:t>
            </a:r>
            <a:r>
              <a:rPr lang="en-US" sz="1200" b="0" kern="1200" baseline="0" dirty="0" smtClean="0">
                <a:solidFill>
                  <a:schemeClr val="tx1"/>
                </a:solidFill>
                <a:effectLst/>
                <a:latin typeface="+mn-lt"/>
                <a:ea typeface="+mn-ea"/>
                <a:cs typeface="+mn-cs"/>
              </a:rPr>
              <a:t> Energy </a:t>
            </a:r>
            <a:r>
              <a:rPr lang="en-US" sz="1200" b="0" kern="1200" dirty="0" smtClean="0">
                <a:solidFill>
                  <a:schemeClr val="tx1"/>
                </a:solidFill>
                <a:effectLst/>
                <a:latin typeface="+mn-lt"/>
                <a:ea typeface="+mn-ea"/>
                <a:cs typeface="+mn-cs"/>
              </a:rPr>
              <a:t>Policy (FCX-HS04):</a:t>
            </a:r>
            <a:endParaRPr lang="en-US" sz="1100" b="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Addresses the practices and procedures necessary to disable machinery or equipment and to prevent the release of hazardous energy while employees perform service and maintenance activities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Establishes minimum, acceptable requirements to protect employees and contractors from injury</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Requires that each site establish a written program for hazardous energy control</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Specifies minimum requirements for identifying and developing controls for all hazardous energy types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Differences between policy, program, and procedures</a:t>
            </a:r>
            <a:endParaRPr lang="en-US" sz="1100" b="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Policy – broad and all-encompassing foundation; outlines minimum requirements as specified by Freeport-McMoRan</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Program – somewhat broad in scope; outlines specific guidelines for how a policy is implemented at a specific site to meet the site’s unique needs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Procedures – very detailed; outline specific energy control steps to perform when working on specific equipment; ensure compliance with policy</a:t>
            </a: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7</a:t>
            </a:fld>
            <a:endParaRPr lang="en-US" dirty="0"/>
          </a:p>
        </p:txBody>
      </p:sp>
    </p:spTree>
    <p:extLst>
      <p:ext uri="{BB962C8B-B14F-4D97-AF65-F5344CB8AC3E}">
        <p14:creationId xmlns:p14="http://schemas.microsoft.com/office/powerpoint/2010/main" val="19475593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44</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Before starting maintenance work:</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Ensure that there is zero energy and attempt to restart the equipment</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Do not confuse process interlocks with energy isolation or use for a tryout</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Zero energy: refers to the state of equipment verified by various methods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Equipment does not have any hazardous energy</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Employees may begin to perform service on the equipment safely</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Tryout: one method to verify that there is zero energy</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Employees attempt to restart the equipment</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When the equipment does not restart, this verifies zero energy in the equipment</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Energy control devices or methods result in zero energy of the equipment, exposure control devices or methods do not result in zero energy</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70</a:t>
            </a:fld>
            <a:endParaRPr lang="en-US"/>
          </a:p>
        </p:txBody>
      </p:sp>
    </p:spTree>
    <p:extLst>
      <p:ext uri="{BB962C8B-B14F-4D97-AF65-F5344CB8AC3E}">
        <p14:creationId xmlns:p14="http://schemas.microsoft.com/office/powerpoint/2010/main" val="32804373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44</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Verify isolation of</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correct isolation points for each type of hazardous energy identified</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Use appropriate verification devices and the verification process to maintain safe working conditions; list below is not all encompassing</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Single line drawings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Process diagrams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Piping and Instrumentation Drawings (P&amp;IDs)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Pressure gauges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Flow meters/indicators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OHM/volt meter readings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Temperature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Tank levels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Atmospheric monitoring</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Tryout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Follow all written procedures for de-energization</a:t>
            </a:r>
          </a:p>
          <a:p>
            <a:pPr marL="171450" indent="-171450">
              <a:buFont typeface="Arial" panose="020B0604020202020204" pitchFamily="34" charset="0"/>
              <a:buChar cha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71</a:t>
            </a:fld>
            <a:endParaRPr lang="en-US"/>
          </a:p>
        </p:txBody>
      </p:sp>
    </p:spTree>
    <p:extLst>
      <p:ext uri="{BB962C8B-B14F-4D97-AF65-F5344CB8AC3E}">
        <p14:creationId xmlns:p14="http://schemas.microsoft.com/office/powerpoint/2010/main" val="16548548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45</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Verify effectiveness</a:t>
            </a:r>
            <a:r>
              <a:rPr lang="en-US" sz="1200" b="0" kern="1200" baseline="0" dirty="0" smtClean="0">
                <a:solidFill>
                  <a:schemeClr val="tx1"/>
                </a:solidFill>
                <a:effectLst/>
                <a:latin typeface="+mn-lt"/>
                <a:ea typeface="+mn-ea"/>
                <a:cs typeface="+mn-cs"/>
              </a:rPr>
              <a:t> of energy control – </a:t>
            </a:r>
            <a:r>
              <a:rPr lang="en-US" sz="1200" b="0" kern="1200" dirty="0" smtClean="0">
                <a:solidFill>
                  <a:schemeClr val="tx1"/>
                </a:solidFill>
                <a:effectLst/>
                <a:latin typeface="+mn-lt"/>
                <a:ea typeface="+mn-ea"/>
                <a:cs typeface="+mn-cs"/>
              </a:rPr>
              <a:t>important action to stay safe while working around potential energy hazards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Use appropriate verification devices and the verification process to maintain safe working conditions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National Fire Protection Association (NFPA)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Requires the verification of zero-energy state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Requires voltage measurements of both phase-to-phase and phase-to-ground to ensure the removal of all power from the circuit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NFPA 70E standard – gives no voltage range for when this requirement starts or stops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Freeport-McMoRan compliance with NFPA 70E standards requires sites to use devices to verify zero-energy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Note: Freeport-McMoRan follows NFPA 70E Standards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Cannot always test for zero voltage (for example,</a:t>
            </a:r>
            <a:r>
              <a:rPr lang="en-US" sz="1200" b="1" kern="1200" baseline="0" dirty="0" smtClean="0">
                <a:solidFill>
                  <a:schemeClr val="tx1"/>
                </a:solidFill>
                <a:effectLst/>
                <a:latin typeface="+mn-lt"/>
                <a:ea typeface="+mn-ea"/>
                <a:cs typeface="+mn-cs"/>
              </a:rPr>
              <a:t> with local disconnects)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smtClean="0">
                <a:solidFill>
                  <a:schemeClr val="tx1"/>
                </a:solidFill>
                <a:effectLst/>
                <a:latin typeface="+mn-lt"/>
                <a:ea typeface="+mn-ea"/>
                <a:cs typeface="+mn-cs"/>
              </a:rPr>
              <a:t>Can test for zero energy with live-dead-live tests (</a:t>
            </a:r>
            <a:r>
              <a:rPr lang="en-US" sz="1200" b="1" kern="1200" dirty="0" smtClean="0">
                <a:solidFill>
                  <a:schemeClr val="tx1"/>
                </a:solidFill>
                <a:effectLst/>
                <a:latin typeface="+mn-lt"/>
                <a:ea typeface="+mn-ea"/>
                <a:cs typeface="+mn-cs"/>
              </a:rPr>
              <a:t>described in the Electrical Safety Policy, FCX-HS03)</a:t>
            </a:r>
          </a:p>
          <a:p>
            <a:pPr marL="171450" indent="-171450">
              <a:buFont typeface="Arial" panose="020B0604020202020204" pitchFamily="34" charset="0"/>
              <a:buChar char="•"/>
            </a:pP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72</a:t>
            </a:fld>
            <a:endParaRPr lang="en-US"/>
          </a:p>
        </p:txBody>
      </p:sp>
    </p:spTree>
    <p:extLst>
      <p:ext uri="{BB962C8B-B14F-4D97-AF65-F5344CB8AC3E}">
        <p14:creationId xmlns:p14="http://schemas.microsoft.com/office/powerpoint/2010/main" val="10876973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45</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Proximity detectors: industry-accepted method for detecting the presence of voltages above 600 volts (electrical pressure) of alternating current (VAC)</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Designed</a:t>
            </a:r>
            <a:r>
              <a:rPr lang="en-US" sz="1200" b="0" kern="1200" baseline="0" dirty="0" smtClean="0">
                <a:solidFill>
                  <a:schemeClr val="tx1"/>
                </a:solidFill>
                <a:effectLst/>
                <a:latin typeface="+mn-lt"/>
                <a:ea typeface="+mn-ea"/>
                <a:cs typeface="+mn-cs"/>
              </a:rPr>
              <a:t> to </a:t>
            </a:r>
            <a:r>
              <a:rPr lang="en-US" sz="1200" b="0" kern="1200" dirty="0" smtClean="0">
                <a:solidFill>
                  <a:schemeClr val="tx1"/>
                </a:solidFill>
                <a:effectLst/>
                <a:latin typeface="+mn-lt"/>
                <a:ea typeface="+mn-ea"/>
                <a:cs typeface="+mn-cs"/>
              </a:rPr>
              <a:t>withstand the electrical “pressure” exerted on them up to the rated voltage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Higher voltages cause damage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High enough voltage level cause catastrophic failure, resulting in possible worker injury or death</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Note: proximity sensors work for Low Voltage (LV) and Medium voltage levels </a:t>
            </a:r>
          </a:p>
          <a:p>
            <a:pPr marL="628650" lvl="1" indent="-171450">
              <a:buFont typeface="Arial" panose="020B0604020202020204" pitchFamily="34" charset="0"/>
              <a:buChar char="•"/>
            </a:pPr>
            <a:r>
              <a:rPr lang="en-US" sz="1200" b="1" kern="1200" dirty="0" smtClean="0">
                <a:solidFill>
                  <a:schemeClr val="tx1"/>
                </a:solidFill>
                <a:effectLst/>
                <a:latin typeface="+mn-lt"/>
                <a:ea typeface="+mn-ea"/>
                <a:cs typeface="+mn-cs"/>
              </a:rPr>
              <a:t>Only use for rated voltage</a:t>
            </a:r>
            <a:endParaRPr lang="en-US" sz="1200" b="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1" kern="1200" dirty="0" smtClean="0">
                <a:solidFill>
                  <a:schemeClr val="tx1"/>
                </a:solidFill>
                <a:effectLst/>
                <a:latin typeface="+mn-lt"/>
                <a:ea typeface="+mn-ea"/>
                <a:cs typeface="+mn-cs"/>
              </a:rPr>
              <a:t>Only trained employees (e.g., electricians) use these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For non-electrical personnel – try out the equipment to see if it turns on after turning it off at the system switch</a:t>
            </a:r>
            <a:endParaRPr lang="en-US" sz="1200" b="0"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smtClean="0">
                <a:solidFill>
                  <a:schemeClr val="tx1"/>
                </a:solidFill>
                <a:effectLst/>
                <a:latin typeface="+mn-lt"/>
                <a:ea typeface="+mn-ea"/>
                <a:cs typeface="+mn-cs"/>
              </a:rPr>
              <a:t>Image credit: T&amp;D </a:t>
            </a:r>
            <a:r>
              <a:rPr lang="en-US" sz="1200" b="0" kern="1200" dirty="0" err="1" smtClean="0">
                <a:solidFill>
                  <a:schemeClr val="tx1"/>
                </a:solidFill>
                <a:effectLst/>
                <a:latin typeface="+mn-lt"/>
                <a:ea typeface="+mn-ea"/>
                <a:cs typeface="+mn-cs"/>
              </a:rPr>
              <a:t>PowerSkills</a:t>
            </a:r>
            <a:r>
              <a:rPr lang="en-US" sz="1200" b="0" kern="1200" dirty="0" smtClean="0">
                <a:solidFill>
                  <a:schemeClr val="tx1"/>
                </a:solidFill>
                <a:effectLst/>
                <a:latin typeface="+mn-lt"/>
                <a:ea typeface="+mn-ea"/>
                <a:cs typeface="+mn-cs"/>
              </a:rPr>
              <a:t> Program, (</a:t>
            </a:r>
            <a:r>
              <a:rPr lang="en-US" sz="1200" b="0" i="1" kern="1200" dirty="0" smtClean="0">
                <a:solidFill>
                  <a:schemeClr val="tx1"/>
                </a:solidFill>
                <a:effectLst/>
                <a:latin typeface="+mn-lt"/>
                <a:ea typeface="+mn-ea"/>
                <a:cs typeface="+mn-cs"/>
              </a:rPr>
              <a:t>T&amp;D </a:t>
            </a:r>
            <a:r>
              <a:rPr lang="en-US" sz="1200" b="0" i="1" kern="1200" dirty="0" err="1" smtClean="0">
                <a:solidFill>
                  <a:schemeClr val="tx1"/>
                </a:solidFill>
                <a:effectLst/>
                <a:latin typeface="+mn-lt"/>
                <a:ea typeface="+mn-ea"/>
                <a:cs typeface="+mn-cs"/>
              </a:rPr>
              <a:t>PowerSkills</a:t>
            </a:r>
            <a:r>
              <a:rPr lang="en-US" sz="1200" b="0" i="1" kern="1200" dirty="0" smtClean="0">
                <a:solidFill>
                  <a:schemeClr val="tx1"/>
                </a:solidFill>
                <a:effectLst/>
                <a:latin typeface="+mn-lt"/>
                <a:ea typeface="+mn-ea"/>
                <a:cs typeface="+mn-cs"/>
              </a:rPr>
              <a:t>, LLC: 2019), 16</a:t>
            </a:r>
            <a:r>
              <a:rPr lang="en-US" sz="1200" b="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3F8FCD5C-19B0-4F7A-B49D-975DBE93C182}" type="slidenum">
              <a:rPr lang="en-US" smtClean="0"/>
              <a:t>73</a:t>
            </a:fld>
            <a:endParaRPr lang="en-US"/>
          </a:p>
        </p:txBody>
      </p:sp>
    </p:spTree>
    <p:extLst>
      <p:ext uri="{BB962C8B-B14F-4D97-AF65-F5344CB8AC3E}">
        <p14:creationId xmlns:p14="http://schemas.microsoft.com/office/powerpoint/2010/main" val="7846318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45</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Visually confirm the use of energy or exposure control devices after isolating the energy source and before beginning work</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For non-routine energy isolation – complete a field verification of the application of the control devices before performing work in these situations: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Non-routine energy isolation</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Absence of Standard Operating Procedures (SOPs)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Note: remind students about the importance of verifying the control of energy – this is where they check to make sure the controls are effective</a:t>
            </a:r>
          </a:p>
          <a:p>
            <a:pPr marL="171450" lvl="0" indent="-171450">
              <a:buFont typeface="Arial" panose="020B0604020202020204" pitchFamily="34" charset="0"/>
              <a:buChar char="•"/>
            </a:pP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74</a:t>
            </a:fld>
            <a:endParaRPr lang="en-US"/>
          </a:p>
        </p:txBody>
      </p:sp>
    </p:spTree>
    <p:extLst>
      <p:ext uri="{BB962C8B-B14F-4D97-AF65-F5344CB8AC3E}">
        <p14:creationId xmlns:p14="http://schemas.microsoft.com/office/powerpoint/2010/main" val="41918502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pages</a:t>
            </a:r>
            <a:r>
              <a:rPr lang="en-US" b="1" baseline="0" dirty="0" smtClean="0"/>
              <a:t> 46-47</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When de-energizing circuit is not possible when performing work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Ask for examples of energized work (possible answer: battery banks)</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Require appropriate justifications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Must follow the processes and procedures defined in the </a:t>
            </a:r>
            <a:r>
              <a:rPr lang="en-US" sz="1200" kern="1200" dirty="0" smtClean="0">
                <a:solidFill>
                  <a:schemeClr val="tx1"/>
                </a:solidFill>
                <a:effectLst/>
                <a:latin typeface="+mn-lt"/>
                <a:ea typeface="+mn-ea"/>
                <a:cs typeface="+mn-cs"/>
              </a:rPr>
              <a:t>Electrical Safety Policy – Energized Electrical Work Technical Supplement (FCX-HS03) </a:t>
            </a:r>
            <a:r>
              <a:rPr lang="en-US" sz="1200" b="0" kern="1200" dirty="0" smtClean="0">
                <a:solidFill>
                  <a:schemeClr val="tx1"/>
                </a:solidFill>
                <a:effectLst/>
                <a:latin typeface="+mn-lt"/>
                <a:ea typeface="+mn-ea"/>
                <a:cs typeface="+mn-cs"/>
              </a:rPr>
              <a:t> document</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Complete an Energized Work Permit: when possible exposure to hazardous energy exists and the equipment must remain energized to perform work</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Routine work and where Standard Operating Procedure (SOP) exists: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Energized Work Permit valid for one year</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Kept with the SOP as part of the record</a:t>
            </a:r>
            <a:r>
              <a:rPr lang="en-US" sz="1200" b="0" kern="1200" baseline="0" dirty="0" smtClean="0">
                <a:solidFill>
                  <a:schemeClr val="tx1"/>
                </a:solidFill>
                <a:effectLst/>
                <a:latin typeface="+mn-lt"/>
                <a:ea typeface="+mn-ea"/>
                <a:cs typeface="+mn-cs"/>
              </a:rPr>
              <a:t> – r</a:t>
            </a:r>
            <a:r>
              <a:rPr lang="en-US" sz="1200" b="0" kern="1200" dirty="0" smtClean="0">
                <a:solidFill>
                  <a:schemeClr val="tx1"/>
                </a:solidFill>
                <a:effectLst/>
                <a:latin typeface="+mn-lt"/>
                <a:ea typeface="+mn-ea"/>
                <a:cs typeface="+mn-cs"/>
              </a:rPr>
              <a:t>eview the SOP prior to performing work</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Electrical troubleshooting and testing does not require a permit – refer to the Electrical Safety Policy Technical Supplement for Energized Electrical work</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If there is no Superintendent on site, the delegate may authorize the work in his/her place</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Have</a:t>
            </a:r>
            <a:r>
              <a:rPr lang="en-US" sz="1200" b="1" kern="1200" baseline="0" dirty="0" smtClean="0">
                <a:solidFill>
                  <a:schemeClr val="tx1"/>
                </a:solidFill>
                <a:effectLst/>
                <a:latin typeface="+mn-lt"/>
                <a:ea typeface="+mn-ea"/>
                <a:cs typeface="+mn-cs"/>
              </a:rPr>
              <a:t> students look over the Energized Work Permit in their SG and ask them if they have any questions about the information requested</a:t>
            </a:r>
            <a:endParaRPr lang="en-US"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75</a:t>
            </a:fld>
            <a:endParaRPr lang="en-US"/>
          </a:p>
        </p:txBody>
      </p:sp>
    </p:spTree>
    <p:extLst>
      <p:ext uri="{BB962C8B-B14F-4D97-AF65-F5344CB8AC3E}">
        <p14:creationId xmlns:p14="http://schemas.microsoft.com/office/powerpoint/2010/main" val="11605452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48</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Time</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Approximately 20 minutes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Materials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Infographic posters from Activity 3</a:t>
            </a:r>
          </a:p>
          <a:p>
            <a:pPr marL="171450" lvl="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Markers </a:t>
            </a:r>
          </a:p>
          <a:p>
            <a:pPr marL="171450" lvl="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Student Guide</a:t>
            </a:r>
          </a:p>
          <a:p>
            <a:pPr marL="171450" lvl="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Pens/Pencils</a:t>
            </a:r>
          </a:p>
          <a:p>
            <a:r>
              <a:rPr lang="en-US" sz="1200" b="1"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This activity gives students the opportunity to </a:t>
            </a:r>
            <a:r>
              <a:rPr lang="en-US" sz="1200" b="0" kern="1200" baseline="0" dirty="0" smtClean="0">
                <a:solidFill>
                  <a:schemeClr val="tx1"/>
                </a:solidFill>
                <a:effectLst/>
                <a:latin typeface="+mn-lt"/>
                <a:ea typeface="+mn-ea"/>
                <a:cs typeface="+mn-cs"/>
              </a:rPr>
              <a:t>s</a:t>
            </a:r>
            <a:r>
              <a:rPr lang="en-US" sz="1200" b="0" kern="1200" dirty="0" smtClean="0">
                <a:solidFill>
                  <a:schemeClr val="tx1"/>
                </a:solidFill>
                <a:effectLst/>
                <a:latin typeface="+mn-lt"/>
                <a:ea typeface="+mn-ea"/>
                <a:cs typeface="+mn-cs"/>
              </a:rPr>
              <a:t>elect the correct energy control device/type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Instruction</a:t>
            </a:r>
            <a:endParaRPr lang="en-US" sz="1200" b="0" kern="1200" dirty="0" smtClean="0">
              <a:solidFill>
                <a:schemeClr val="tx1"/>
              </a:solidFill>
              <a:effectLst/>
              <a:latin typeface="+mn-lt"/>
              <a:ea typeface="+mn-ea"/>
              <a:cs typeface="+mn-cs"/>
            </a:endParaRPr>
          </a:p>
          <a:p>
            <a:pPr marL="228600" lvl="0" indent="-228600">
              <a:buFont typeface="+mj-lt"/>
              <a:buAutoNum type="arabicPeriod"/>
            </a:pPr>
            <a:r>
              <a:rPr lang="en-US" sz="1200" b="1" kern="1200" dirty="0" smtClean="0">
                <a:solidFill>
                  <a:schemeClr val="tx1"/>
                </a:solidFill>
                <a:effectLst/>
                <a:latin typeface="+mn-lt"/>
                <a:ea typeface="+mn-ea"/>
                <a:cs typeface="+mn-cs"/>
              </a:rPr>
              <a:t>Ask</a:t>
            </a:r>
            <a:r>
              <a:rPr lang="en-US" sz="1200" b="1" kern="1200" baseline="0" dirty="0" smtClean="0">
                <a:solidFill>
                  <a:schemeClr val="tx1"/>
                </a:solidFill>
                <a:effectLst/>
                <a:latin typeface="+mn-lt"/>
                <a:ea typeface="+mn-ea"/>
                <a:cs typeface="+mn-cs"/>
              </a:rPr>
              <a:t> students what are methods to control an Electrical energy source</a:t>
            </a:r>
          </a:p>
          <a:p>
            <a:pPr marL="685800" lvl="1" indent="-228600">
              <a:buFont typeface="Arial" panose="020B0604020202020204" pitchFamily="34" charset="0"/>
              <a:buChar char="•"/>
            </a:pPr>
            <a:r>
              <a:rPr lang="en-US" sz="1200" b="1" kern="1200" baseline="0" dirty="0" smtClean="0">
                <a:solidFill>
                  <a:schemeClr val="tx1"/>
                </a:solidFill>
                <a:effectLst/>
                <a:latin typeface="+mn-lt"/>
                <a:ea typeface="+mn-ea"/>
                <a:cs typeface="+mn-cs"/>
              </a:rPr>
              <a:t>Write these answers on the Electrical example poster created during Activity 3 – some examples are given in the Facilitator Guide</a:t>
            </a:r>
          </a:p>
          <a:p>
            <a:pPr marL="685800" lvl="1" indent="-228600">
              <a:buFont typeface="Arial" panose="020B0604020202020204" pitchFamily="34" charset="0"/>
              <a:buChar char="•"/>
            </a:pPr>
            <a:r>
              <a:rPr lang="en-US" sz="1200" b="1" kern="1200" baseline="0" dirty="0" smtClean="0">
                <a:solidFill>
                  <a:schemeClr val="tx1"/>
                </a:solidFill>
                <a:effectLst/>
                <a:latin typeface="+mn-lt"/>
                <a:ea typeface="+mn-ea"/>
                <a:cs typeface="+mn-cs"/>
              </a:rPr>
              <a:t>Remind students that controls may be site-specific and/or task-specific</a:t>
            </a:r>
            <a:endParaRPr lang="en-US" sz="1200" b="1" kern="1200" dirty="0" smtClean="0">
              <a:solidFill>
                <a:schemeClr val="tx1"/>
              </a:solidFill>
              <a:effectLst/>
              <a:latin typeface="+mn-lt"/>
              <a:ea typeface="+mn-ea"/>
              <a:cs typeface="+mn-cs"/>
            </a:endParaRPr>
          </a:p>
          <a:p>
            <a:pPr marL="228600" lvl="0" indent="-228600">
              <a:buFont typeface="+mj-lt"/>
              <a:buAutoNum type="arabicPeriod"/>
            </a:pPr>
            <a:r>
              <a:rPr lang="en-US" sz="1200" b="0" kern="1200" dirty="0" smtClean="0">
                <a:solidFill>
                  <a:schemeClr val="tx1"/>
                </a:solidFill>
                <a:effectLst/>
                <a:latin typeface="+mn-lt"/>
                <a:ea typeface="+mn-ea"/>
                <a:cs typeface="+mn-cs"/>
              </a:rPr>
              <a:t>Have groups</a:t>
            </a:r>
            <a:r>
              <a:rPr lang="en-US" sz="1200" b="0" kern="1200" baseline="0" dirty="0" smtClean="0">
                <a:solidFill>
                  <a:schemeClr val="tx1"/>
                </a:solidFill>
                <a:effectLst/>
                <a:latin typeface="+mn-lt"/>
                <a:ea typeface="+mn-ea"/>
                <a:cs typeface="+mn-cs"/>
              </a:rPr>
              <a:t> rotate so that they are working with different energy sources</a:t>
            </a:r>
          </a:p>
          <a:p>
            <a:pPr marL="228600" lvl="0" indent="-228600">
              <a:buFont typeface="+mj-lt"/>
              <a:buAutoNum type="arabicPeriod"/>
            </a:pPr>
            <a:r>
              <a:rPr lang="en-US" sz="1200" b="0" kern="1200" baseline="0" dirty="0" smtClean="0">
                <a:solidFill>
                  <a:schemeClr val="tx1"/>
                </a:solidFill>
                <a:effectLst/>
                <a:latin typeface="+mn-lt"/>
                <a:ea typeface="+mn-ea"/>
                <a:cs typeface="+mn-cs"/>
              </a:rPr>
              <a:t>Allow groups 10 minutes to discuss and write down (on the poster) controls for each energy source</a:t>
            </a:r>
          </a:p>
          <a:p>
            <a:pPr marL="228600" lvl="0" indent="-228600">
              <a:buFont typeface="+mj-lt"/>
              <a:buAutoNum type="arabicPeriod"/>
            </a:pPr>
            <a:r>
              <a:rPr lang="en-US" sz="1200" b="1" kern="1200" baseline="0" dirty="0" smtClean="0">
                <a:solidFill>
                  <a:schemeClr val="tx1"/>
                </a:solidFill>
                <a:effectLst/>
                <a:latin typeface="+mn-lt"/>
                <a:ea typeface="+mn-ea"/>
                <a:cs typeface="+mn-cs"/>
              </a:rPr>
              <a:t>Allow groups 5 minutes to present the controls for each energy source</a:t>
            </a:r>
          </a:p>
          <a:p>
            <a:pPr marL="228600" lvl="0" indent="-228600">
              <a:buFont typeface="+mj-lt"/>
              <a:buAutoNum type="arabicPeriod"/>
            </a:pPr>
            <a:endParaRPr lang="en-US"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76</a:t>
            </a:fld>
            <a:endParaRPr lang="en-US"/>
          </a:p>
        </p:txBody>
      </p:sp>
    </p:spTree>
    <p:extLst>
      <p:ext uri="{BB962C8B-B14F-4D97-AF65-F5344CB8AC3E}">
        <p14:creationId xmlns:p14="http://schemas.microsoft.com/office/powerpoint/2010/main" val="7832441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49</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Give students time to write answers to the quiz questions in the SG</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Review the answers as a class using the slides</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77</a:t>
            </a:fld>
            <a:endParaRPr lang="en-US"/>
          </a:p>
        </p:txBody>
      </p:sp>
    </p:spTree>
    <p:extLst>
      <p:ext uri="{BB962C8B-B14F-4D97-AF65-F5344CB8AC3E}">
        <p14:creationId xmlns:p14="http://schemas.microsoft.com/office/powerpoint/2010/main" val="30144378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49</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D, Lockout/Tagout./Tryout (LOTOTO) (SG page 29)</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78</a:t>
            </a:fld>
            <a:endParaRPr lang="en-US"/>
          </a:p>
        </p:txBody>
      </p:sp>
    </p:spTree>
    <p:extLst>
      <p:ext uri="{BB962C8B-B14F-4D97-AF65-F5344CB8AC3E}">
        <p14:creationId xmlns:p14="http://schemas.microsoft.com/office/powerpoint/2010/main" val="40648011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49</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A, Guarding (SG page 37)</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79</a:t>
            </a:fld>
            <a:endParaRPr lang="en-US"/>
          </a:p>
        </p:txBody>
      </p:sp>
    </p:spTree>
    <p:extLst>
      <p:ext uri="{BB962C8B-B14F-4D97-AF65-F5344CB8AC3E}">
        <p14:creationId xmlns:p14="http://schemas.microsoft.com/office/powerpoint/2010/main" val="168216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viii</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Fatal Risk Management</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Continuation of the Fatality Prevention Program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Focus is placed on identifying Fatal Risks and Critical Controls in an attempt to safeguard all employees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Standardizes communication for twenty-three Fatal Risks by implementing icons, definitions, and Critical Controls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Fatal Risks are based on safety issues that have resulted in catastrophic events such as severe injury or death</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For each identified Fatal Risk a list of necessary Critical Controls was developed to prevent or mitigate the most serious consequences of these risks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Once the Fatal Risk is identified, applying the most effective Critical Control is crucial</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A Critical Control is a device, system, or process implemented to eliminate or reduce the risk for a task/job, and if missing or overlooked has the potential to lead to catastrophic outcomes such as serious injury or death</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These Critical Controls are considered the most impactful on preventing a fatality or injury and have been previously established based on data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The absence or failure of a Critical Control significantly increases the risk of severe injury or death despite the existence of other controls </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The Fatal Risk(s) and Critical Controls relevant to this course are provided next</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8</a:t>
            </a:fld>
            <a:endParaRPr lang="en-US" dirty="0"/>
          </a:p>
        </p:txBody>
      </p:sp>
    </p:spTree>
    <p:extLst>
      <p:ext uri="{BB962C8B-B14F-4D97-AF65-F5344CB8AC3E}">
        <p14:creationId xmlns:p14="http://schemas.microsoft.com/office/powerpoint/2010/main" val="7756982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49</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A, B, C, D (SG page 40)</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80</a:t>
            </a:fld>
            <a:endParaRPr lang="en-US"/>
          </a:p>
        </p:txBody>
      </p:sp>
    </p:spTree>
    <p:extLst>
      <p:ext uri="{BB962C8B-B14F-4D97-AF65-F5344CB8AC3E}">
        <p14:creationId xmlns:p14="http://schemas.microsoft.com/office/powerpoint/2010/main" val="29398535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49</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C, Energized Work Permit form (SG page 46)</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81</a:t>
            </a:fld>
            <a:endParaRPr lang="en-US"/>
          </a:p>
        </p:txBody>
      </p:sp>
    </p:spTree>
    <p:extLst>
      <p:ext uri="{BB962C8B-B14F-4D97-AF65-F5344CB8AC3E}">
        <p14:creationId xmlns:p14="http://schemas.microsoft.com/office/powerpoint/2010/main" val="41641920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page 49</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Discuss answer as a class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Click to circle the answer</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Quiz</a:t>
            </a:r>
            <a:r>
              <a:rPr lang="en-US" sz="1200" b="1" kern="1200" baseline="0" dirty="0" smtClean="0">
                <a:solidFill>
                  <a:schemeClr val="tx1"/>
                </a:solidFill>
                <a:effectLst/>
                <a:latin typeface="+mn-lt"/>
                <a:ea typeface="+mn-ea"/>
                <a:cs typeface="+mn-cs"/>
              </a:rPr>
              <a:t> Answer</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smtClean="0">
                <a:solidFill>
                  <a:schemeClr val="tx1"/>
                </a:solidFill>
                <a:effectLst/>
                <a:latin typeface="+mn-lt"/>
                <a:ea typeface="+mn-ea"/>
                <a:cs typeface="+mn-cs"/>
              </a:rPr>
              <a:t>A, Energy (SG page 44)</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82</a:t>
            </a:fld>
            <a:endParaRPr lang="en-US"/>
          </a:p>
        </p:txBody>
      </p:sp>
    </p:spTree>
    <p:extLst>
      <p:ext uri="{BB962C8B-B14F-4D97-AF65-F5344CB8AC3E}">
        <p14:creationId xmlns:p14="http://schemas.microsoft.com/office/powerpoint/2010/main" val="7037501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N/A</a:t>
            </a:r>
          </a:p>
          <a:p>
            <a:endParaRPr lang="en-US" b="1" dirty="0" smtClean="0"/>
          </a:p>
          <a:p>
            <a:r>
              <a:rPr lang="en-US" b="1" dirty="0" smtClean="0"/>
              <a:t>Instruction</a:t>
            </a:r>
          </a:p>
          <a:p>
            <a:pPr marL="171450" indent="-171450">
              <a:buFont typeface="Arial" panose="020B0604020202020204" pitchFamily="34" charset="0"/>
              <a:buChar char="•"/>
            </a:pPr>
            <a:r>
              <a:rPr lang="en-US" b="1" dirty="0" smtClean="0"/>
              <a:t>Discuss questions on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Remind students to always refer back to the policy and technical supplements (located on page 104 in the Resources section of the SG) </a:t>
            </a:r>
          </a:p>
          <a:p>
            <a:pPr marL="171450" indent="-171450">
              <a:buFont typeface="Arial" panose="020B0604020202020204" pitchFamily="34" charset="0"/>
              <a:buChar char="•"/>
            </a:pPr>
            <a:endParaRPr lang="en-US" b="1"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83</a:t>
            </a:fld>
            <a:endParaRPr lang="en-US"/>
          </a:p>
        </p:txBody>
      </p:sp>
    </p:spTree>
    <p:extLst>
      <p:ext uri="{BB962C8B-B14F-4D97-AF65-F5344CB8AC3E}">
        <p14:creationId xmlns:p14="http://schemas.microsoft.com/office/powerpoint/2010/main" val="12217068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SG pages 53 and 55</a:t>
            </a: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Instruction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Review learning objectives for the module</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Upon completion of this module, students will be able to</a:t>
            </a:r>
            <a:r>
              <a:rPr lang="en-US" sz="1200" b="0" kern="1200" baseline="0" dirty="0" smtClean="0">
                <a:solidFill>
                  <a:schemeClr val="tx1"/>
                </a:solidFill>
                <a:effectLst/>
                <a:latin typeface="+mn-lt"/>
                <a:ea typeface="+mn-ea"/>
                <a:cs typeface="+mn-cs"/>
              </a:rPr>
              <a:t> determine the responsibilities of each individual, given a simple or complex lockout job</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Various roles and responsibilities that come with controlling hazardous energy</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Role determines responsibilities during the job</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This module discusses the various roles and responsibilities of individuals involved with the job</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84</a:t>
            </a:fld>
            <a:endParaRPr lang="en-US"/>
          </a:p>
        </p:txBody>
      </p:sp>
    </p:spTree>
    <p:extLst>
      <p:ext uri="{BB962C8B-B14F-4D97-AF65-F5344CB8AC3E}">
        <p14:creationId xmlns:p14="http://schemas.microsoft.com/office/powerpoint/2010/main" val="5852844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55</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When controlling hazardous energy, the following roles may apply to the job or task</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Affected Individuals: an employee whose job requires them to operate or use a machine or piece of equipment where controlling a hazardous energy source is required to perform service or maintenance</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Includes personnel in the area who are not performing work on the equipment</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85</a:t>
            </a:fld>
            <a:endParaRPr lang="en-US"/>
          </a:p>
        </p:txBody>
      </p:sp>
    </p:spTree>
    <p:extLst>
      <p:ext uri="{BB962C8B-B14F-4D97-AF65-F5344CB8AC3E}">
        <p14:creationId xmlns:p14="http://schemas.microsoft.com/office/powerpoint/2010/main" val="4533856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55</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Authorized Individual: locks and tags the isolation device for equipment to perform service or maintenance</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Performs work on the locked-out equipment</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Must place their own locks and tags and must maintain control of the key to their lock</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Responsible for returning the equipment to the serviceable condition before removing any energy isolation device or lock</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 students what is the difference</a:t>
            </a:r>
            <a:r>
              <a:rPr lang="en-US" sz="1200" b="1" kern="1200" baseline="0" dirty="0" smtClean="0">
                <a:solidFill>
                  <a:schemeClr val="tx1"/>
                </a:solidFill>
                <a:effectLst/>
                <a:latin typeface="+mn-lt"/>
                <a:ea typeface="+mn-ea"/>
                <a:cs typeface="+mn-cs"/>
              </a:rPr>
              <a:t> between an Affected Individual and an Authorized Individual</a:t>
            </a:r>
            <a:endParaRPr lang="en-US" sz="1200" b="0"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b="0" kern="1200" baseline="0" dirty="0" smtClean="0">
                <a:solidFill>
                  <a:schemeClr val="tx1"/>
                </a:solidFill>
                <a:effectLst/>
                <a:latin typeface="+mn-lt"/>
                <a:ea typeface="+mn-ea"/>
                <a:cs typeface="+mn-cs"/>
              </a:rPr>
              <a:t>Possible answers: </a:t>
            </a:r>
            <a:r>
              <a:rPr lang="en-US" sz="1200" kern="1200" dirty="0" smtClean="0">
                <a:solidFill>
                  <a:schemeClr val="tx1"/>
                </a:solidFill>
                <a:effectLst/>
                <a:latin typeface="+mn-lt"/>
                <a:ea typeface="+mn-ea"/>
                <a:cs typeface="+mn-cs"/>
              </a:rPr>
              <a:t>Affected Individual</a:t>
            </a:r>
          </a:p>
          <a:p>
            <a:pPr marL="1031875" lvl="2" indent="-171450">
              <a:buFont typeface="Arial" panose="020B0604020202020204" pitchFamily="34" charset="0"/>
              <a:buChar char="•"/>
            </a:pPr>
            <a:r>
              <a:rPr lang="en-US" sz="1200" kern="1200" dirty="0" smtClean="0">
                <a:solidFill>
                  <a:schemeClr val="tx1"/>
                </a:solidFill>
                <a:effectLst/>
                <a:latin typeface="+mn-lt"/>
                <a:ea typeface="+mn-ea"/>
                <a:cs typeface="+mn-cs"/>
              </a:rPr>
              <a:t>Does not directly perform servicing or maintenance work </a:t>
            </a:r>
          </a:p>
          <a:p>
            <a:pPr marL="1031875" lvl="2" indent="-171450">
              <a:buFont typeface="Arial" panose="020B0604020202020204" pitchFamily="34" charset="0"/>
              <a:buChar char="•"/>
            </a:pPr>
            <a:r>
              <a:rPr lang="en-US" sz="1200" kern="1200" dirty="0" smtClean="0">
                <a:solidFill>
                  <a:schemeClr val="tx1"/>
                </a:solidFill>
                <a:effectLst/>
                <a:latin typeface="+mn-lt"/>
                <a:ea typeface="+mn-ea"/>
                <a:cs typeface="+mn-cs"/>
              </a:rPr>
              <a:t>Does not implement lockout procedures or other hazardous energy controls</a:t>
            </a:r>
          </a:p>
          <a:p>
            <a:pPr marL="1031875" lvl="2" indent="-171450">
              <a:buFont typeface="Arial" panose="020B0604020202020204" pitchFamily="34" charset="0"/>
              <a:buChar char="•"/>
            </a:pPr>
            <a:r>
              <a:rPr lang="en-US" sz="1200" kern="1200" dirty="0" smtClean="0">
                <a:solidFill>
                  <a:schemeClr val="tx1"/>
                </a:solidFill>
                <a:effectLst/>
                <a:latin typeface="+mn-lt"/>
                <a:ea typeface="+mn-ea"/>
                <a:cs typeface="+mn-cs"/>
              </a:rPr>
              <a:t>Have jobs that require them to perform tasks such as operating, cleaning, setting up, adjusting, monitoring, or otherwise interacting with or directly around systems and equipment that are under hazardous energy control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smtClean="0">
                <a:solidFill>
                  <a:schemeClr val="tx1"/>
                </a:solidFill>
                <a:effectLst/>
                <a:latin typeface="+mn-lt"/>
                <a:ea typeface="+mn-ea"/>
                <a:cs typeface="+mn-cs"/>
              </a:rPr>
              <a:t>If performing maintenance is the responsibility of the Affected Individual, then that person becomes the Authorized Individual and he/she must place a personal lock and tag on the energy-isolating device or use an appropriate alternative device to control the energy source</a:t>
            </a:r>
          </a:p>
        </p:txBody>
      </p:sp>
      <p:sp>
        <p:nvSpPr>
          <p:cNvPr id="4" name="Slide Number Placeholder 3"/>
          <p:cNvSpPr>
            <a:spLocks noGrp="1"/>
          </p:cNvSpPr>
          <p:nvPr>
            <p:ph type="sldNum" sz="quarter" idx="10"/>
          </p:nvPr>
        </p:nvSpPr>
        <p:spPr/>
        <p:txBody>
          <a:bodyPr/>
          <a:lstStyle/>
          <a:p>
            <a:fld id="{3F8FCD5C-19B0-4F7A-B49D-975DBE93C182}" type="slidenum">
              <a:rPr lang="en-US" smtClean="0"/>
              <a:t>86</a:t>
            </a:fld>
            <a:endParaRPr lang="en-US"/>
          </a:p>
        </p:txBody>
      </p:sp>
    </p:spTree>
    <p:extLst>
      <p:ext uri="{BB962C8B-B14F-4D97-AF65-F5344CB8AC3E}">
        <p14:creationId xmlns:p14="http://schemas.microsoft.com/office/powerpoint/2010/main" val="30654563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56</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Qualified Individuals/Personnel: have the qualifications to perform energy isolation to de-energize the specific system, but they may or may not work on the lockout</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Ensure workers follow safe procedures for the shutdown, isolation, and energy release</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Responsible for verifying the effectiveness of energy isolation and conducting tryout</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Example: electrician that operates a switchgear to de-energize a piece of equipment for mechanics to perform service</a:t>
            </a:r>
            <a:r>
              <a:rPr lang="en-US" dirty="0" smtClean="0">
                <a:effectLst/>
              </a:rPr>
              <a:t> </a:t>
            </a:r>
            <a:r>
              <a:rPr lang="en-US" sz="1200" b="1" kern="1200" dirty="0" smtClean="0">
                <a:solidFill>
                  <a:schemeClr val="tx1"/>
                </a:solidFill>
                <a:effectLst/>
                <a:latin typeface="+mn-lt"/>
                <a:ea typeface="+mn-ea"/>
                <a:cs typeface="+mn-cs"/>
              </a:rPr>
              <a:t>  </a:t>
            </a:r>
          </a:p>
          <a:p>
            <a:pPr marL="171450" indent="-171450">
              <a:buFont typeface="Arial" panose="020B0604020202020204" pitchFamily="34" charset="0"/>
              <a:buChar char="•"/>
            </a:pP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87</a:t>
            </a:fld>
            <a:endParaRPr lang="en-US"/>
          </a:p>
        </p:txBody>
      </p:sp>
    </p:spTree>
    <p:extLst>
      <p:ext uri="{BB962C8B-B14F-4D97-AF65-F5344CB8AC3E}">
        <p14:creationId xmlns:p14="http://schemas.microsoft.com/office/powerpoint/2010/main" val="28521493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56</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Energy Control Coordinator (ECC): assigned by supervision</a:t>
            </a:r>
            <a:r>
              <a:rPr lang="en-US" sz="1200" b="0" kern="1200" baseline="0" dirty="0" smtClean="0">
                <a:solidFill>
                  <a:schemeClr val="tx1"/>
                </a:solidFill>
                <a:effectLst/>
                <a:latin typeface="+mn-lt"/>
                <a:ea typeface="+mn-ea"/>
                <a:cs typeface="+mn-cs"/>
              </a:rPr>
              <a:t> when one of the following occurs: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Authorized Individual is unable to place his/her lock and tag directly on the energy-isolating device(s) or is unable to use another control device directly</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Use of multiple energy-isolating devices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Involvement of multiple Authorized Individuals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Extension of the period of energy isolation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Relatively inaccessible energy-isolating device(s)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Dependently connected multiple system components </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Has technical and working knowledge of the equipment needing energy isolation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Has overall responsibility (with support of qualified and authorized individuals)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of the energy isolation to ensure the identification, control, and tryout of energy sources from start to finish</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Have their own specific and distinguishable locks and tags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Have responsibility</a:t>
            </a:r>
            <a:r>
              <a:rPr lang="en-US" sz="1200" b="0" kern="1200" baseline="0" dirty="0" smtClean="0">
                <a:solidFill>
                  <a:schemeClr val="tx1"/>
                </a:solidFill>
                <a:effectLst/>
                <a:latin typeface="+mn-lt"/>
                <a:ea typeface="+mn-ea"/>
                <a:cs typeface="+mn-cs"/>
              </a:rPr>
              <a:t> of completing ECC form – keep with lockbox</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88</a:t>
            </a:fld>
            <a:endParaRPr lang="en-US"/>
          </a:p>
        </p:txBody>
      </p:sp>
    </p:spTree>
    <p:extLst>
      <p:ext uri="{BB962C8B-B14F-4D97-AF65-F5344CB8AC3E}">
        <p14:creationId xmlns:p14="http://schemas.microsoft.com/office/powerpoint/2010/main" val="22928242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SG pages</a:t>
            </a:r>
            <a:r>
              <a:rPr lang="en-US" b="1" baseline="0" dirty="0" smtClean="0"/>
              <a:t> 57-58</a:t>
            </a:r>
          </a:p>
          <a:p>
            <a:endParaRPr lang="en-US" b="1" baseline="0" dirty="0" smtClean="0"/>
          </a:p>
          <a:p>
            <a:r>
              <a:rPr lang="en-US" b="1" baseline="0" dirty="0" smtClean="0"/>
              <a:t>Instruction</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Keep ECC form with the lockbox unless there is an active transfer of the ECC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Have</a:t>
            </a:r>
            <a:r>
              <a:rPr lang="en-US" sz="1200" b="1" kern="1200" baseline="0" dirty="0" smtClean="0">
                <a:solidFill>
                  <a:schemeClr val="tx1"/>
                </a:solidFill>
                <a:effectLst/>
                <a:latin typeface="+mn-lt"/>
                <a:ea typeface="+mn-ea"/>
                <a:cs typeface="+mn-cs"/>
              </a:rPr>
              <a:t> students look over the ECC form in their SG and ask them if they have any questions about the information requested</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89</a:t>
            </a:fld>
            <a:endParaRPr lang="en-US"/>
          </a:p>
        </p:txBody>
      </p:sp>
    </p:spTree>
    <p:extLst>
      <p:ext uri="{BB962C8B-B14F-4D97-AF65-F5344CB8AC3E}">
        <p14:creationId xmlns:p14="http://schemas.microsoft.com/office/powerpoint/2010/main" val="3136961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viii</a:t>
            </a:r>
          </a:p>
          <a:p>
            <a:endParaRPr lang="en-US" b="1" baseline="0" dirty="0" smtClean="0"/>
          </a:p>
          <a:p>
            <a:r>
              <a:rPr lang="en-US" b="1" baseline="0" dirty="0" smtClean="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The Uncontrolled Release of Energy Fatal Risk is defined as exposure to stored energy from pressure (e.g., pneumatic systems, hydraulic systems, steam, tires, etc.); Items under tension or compression (e.g., mooring lines, springs, counterweights,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Discuss the Critical</a:t>
            </a:r>
            <a:r>
              <a:rPr lang="en-US" sz="1200" kern="1200" baseline="0" dirty="0" smtClean="0">
                <a:solidFill>
                  <a:schemeClr val="tx1"/>
                </a:solidFill>
                <a:effectLst/>
                <a:latin typeface="+mn-lt"/>
                <a:ea typeface="+mn-ea"/>
                <a:cs typeface="+mn-cs"/>
              </a:rPr>
              <a:t> Controls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Energy Isolation/LOTOTO</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Guards, Barriers, and Barricades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Hose Coupling Lock System</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Pipe Management</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Piping Hoses and Equipment Mechanical Integrity</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Relief Valves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Tensioned Lines Management</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Tire Management</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9</a:t>
            </a:fld>
            <a:endParaRPr lang="en-US" dirty="0"/>
          </a:p>
        </p:txBody>
      </p:sp>
    </p:spTree>
    <p:extLst>
      <p:ext uri="{BB962C8B-B14F-4D97-AF65-F5344CB8AC3E}">
        <p14:creationId xmlns:p14="http://schemas.microsoft.com/office/powerpoint/2010/main" val="4492782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59</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Create a plan for the job or task before beginning</a:t>
            </a:r>
            <a:r>
              <a:rPr lang="en-US" sz="1200" b="0" kern="1200" baseline="0" dirty="0" smtClean="0">
                <a:solidFill>
                  <a:schemeClr val="tx1"/>
                </a:solidFill>
                <a:effectLst/>
                <a:latin typeface="+mn-lt"/>
                <a:ea typeface="+mn-ea"/>
                <a:cs typeface="+mn-cs"/>
              </a:rPr>
              <a:t> any work – </a:t>
            </a:r>
            <a:r>
              <a:rPr lang="en-US" sz="1200" b="0" kern="1200" dirty="0" smtClean="0">
                <a:solidFill>
                  <a:schemeClr val="tx1"/>
                </a:solidFill>
                <a:effectLst/>
                <a:latin typeface="+mn-lt"/>
                <a:ea typeface="+mn-ea"/>
                <a:cs typeface="+mn-cs"/>
              </a:rPr>
              <a:t>understand the full scope of the work and all associated tasks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Identify all personnel roles and responsibilities, tools, hazards, isolation points, and isolation devices</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Consult relevant Standard Operating Procedures (SOPs) and Job Safety Analyses (JSAs) before performing work</a:t>
            </a:r>
          </a:p>
        </p:txBody>
      </p:sp>
      <p:sp>
        <p:nvSpPr>
          <p:cNvPr id="4" name="Slide Number Placeholder 3"/>
          <p:cNvSpPr>
            <a:spLocks noGrp="1"/>
          </p:cNvSpPr>
          <p:nvPr>
            <p:ph type="sldNum" sz="quarter" idx="10"/>
          </p:nvPr>
        </p:nvSpPr>
        <p:spPr/>
        <p:txBody>
          <a:bodyPr/>
          <a:lstStyle/>
          <a:p>
            <a:fld id="{3F8FCD5C-19B0-4F7A-B49D-975DBE93C182}" type="slidenum">
              <a:rPr lang="en-US" smtClean="0"/>
              <a:t>90</a:t>
            </a:fld>
            <a:endParaRPr lang="en-US"/>
          </a:p>
        </p:txBody>
      </p:sp>
    </p:spTree>
    <p:extLst>
      <p:ext uri="{BB962C8B-B14F-4D97-AF65-F5344CB8AC3E}">
        <p14:creationId xmlns:p14="http://schemas.microsoft.com/office/powerpoint/2010/main" val="1338911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59</a:t>
            </a:r>
          </a:p>
          <a:p>
            <a:endParaRPr lang="en-US" b="1" baseline="0" dirty="0" smtClean="0"/>
          </a:p>
          <a:p>
            <a:r>
              <a:rPr lang="en-US" b="1" baseline="0" dirty="0" smtClean="0"/>
              <a:t>Instruction</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Note: both routine and non-routine jobs follow the Actions to Stay Safe outlined in policy</a:t>
            </a:r>
          </a:p>
          <a:p>
            <a:pPr marL="628650" lvl="1" indent="-171450">
              <a:buFont typeface="Arial" panose="020B0604020202020204" pitchFamily="34" charset="0"/>
              <a:buChar char="•"/>
            </a:pPr>
            <a:r>
              <a:rPr lang="en-US" sz="1200" b="1" kern="1200" dirty="0" smtClean="0">
                <a:solidFill>
                  <a:schemeClr val="tx1"/>
                </a:solidFill>
                <a:effectLst/>
                <a:latin typeface="+mn-lt"/>
                <a:ea typeface="+mn-ea"/>
                <a:cs typeface="+mn-cs"/>
              </a:rPr>
              <a:t>Discussed in Module 4</a:t>
            </a:r>
            <a:endParaRPr lang="en-US" sz="1200" b="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1" kern="1200" dirty="0" smtClean="0">
                <a:solidFill>
                  <a:schemeClr val="tx1"/>
                </a:solidFill>
                <a:effectLst/>
                <a:latin typeface="+mn-lt"/>
                <a:ea typeface="+mn-ea"/>
                <a:cs typeface="+mn-cs"/>
              </a:rPr>
              <a:t>Refer to policy in Resources section of SG (page 104)</a:t>
            </a:r>
            <a:endParaRPr lang="en-US"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Non-routine job: requires a Job Safety Analysis (JSA)</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Allows the team to think forward</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Identifies any potential hazards along with the critical controls to assist in completing work safely</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Standard Operating Procedure (SOP) not available and during emergency work, planning for the energy control must include the following:</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An inventory of identified hazardous energy sources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Determination of isolation/control devices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Assignment of responsible persons, including Qualified Individuals and ECC if necessary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Field verification of the application of the control devices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Document this information and evidence of the verification</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No existing documentation in place, document this information by using a JSA completed before starting the job</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91</a:t>
            </a:fld>
            <a:endParaRPr lang="en-US"/>
          </a:p>
        </p:txBody>
      </p:sp>
    </p:spTree>
    <p:extLst>
      <p:ext uri="{BB962C8B-B14F-4D97-AF65-F5344CB8AC3E}">
        <p14:creationId xmlns:p14="http://schemas.microsoft.com/office/powerpoint/2010/main" val="14559602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60</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If Authorized Individual joins after verification of isolation has taken place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Contact the other Authorized Individuals or the ECC (if used)</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Confirm isolation of equipment and completion of verification/testing</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Retain the right to verify isolation</a:t>
            </a:r>
            <a:r>
              <a:rPr lang="en-US" sz="1200" b="0" kern="1200" baseline="0" dirty="0" smtClean="0">
                <a:solidFill>
                  <a:schemeClr val="tx1"/>
                </a:solidFill>
                <a:effectLst/>
                <a:latin typeface="+mn-lt"/>
                <a:ea typeface="+mn-ea"/>
                <a:cs typeface="+mn-cs"/>
              </a:rPr>
              <a:t> by clearing</a:t>
            </a:r>
            <a:r>
              <a:rPr lang="en-US" sz="1200" b="0" kern="1200" dirty="0" smtClean="0">
                <a:solidFill>
                  <a:schemeClr val="tx1"/>
                </a:solidFill>
                <a:effectLst/>
                <a:latin typeface="+mn-lt"/>
                <a:ea typeface="+mn-ea"/>
                <a:cs typeface="+mn-cs"/>
              </a:rPr>
              <a:t> the area and attempting to start the equipment</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Limited</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access to isolation devices (e.g., inside a restricted area): Qualified Individual escorts the Authorized Individuals or use the ECC process</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92</a:t>
            </a:fld>
            <a:endParaRPr lang="en-US"/>
          </a:p>
        </p:txBody>
      </p:sp>
    </p:spTree>
    <p:extLst>
      <p:ext uri="{BB962C8B-B14F-4D97-AF65-F5344CB8AC3E}">
        <p14:creationId xmlns:p14="http://schemas.microsoft.com/office/powerpoint/2010/main" val="35643790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60</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Most site policies: only qualified and authorized personnel can perform switching responsibilities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Must receive electrical safety training</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Must receive</a:t>
            </a:r>
            <a:r>
              <a:rPr lang="en-US" sz="1200" b="0" kern="1200" baseline="0" dirty="0" smtClean="0">
                <a:solidFill>
                  <a:schemeClr val="tx1"/>
                </a:solidFill>
                <a:effectLst/>
                <a:latin typeface="+mn-lt"/>
                <a:ea typeface="+mn-ea"/>
                <a:cs typeface="+mn-cs"/>
              </a:rPr>
              <a:t> task </a:t>
            </a:r>
            <a:r>
              <a:rPr lang="en-US" sz="1200" b="0" kern="1200" dirty="0" smtClean="0">
                <a:solidFill>
                  <a:schemeClr val="tx1"/>
                </a:solidFill>
                <a:effectLst/>
                <a:latin typeface="+mn-lt"/>
                <a:ea typeface="+mn-ea"/>
                <a:cs typeface="+mn-cs"/>
              </a:rPr>
              <a:t>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Note: non-electricians can only switch disconnect switches approved under 1000 volts (see Technical Supplement Switch for Non-Electrical Personnel)</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Go over your site policies for defining labeled devices (e.g., switches, disconnects, breakers, etc.), the thresholds of voltage and current limit, and required PPE</a:t>
            </a:r>
          </a:p>
        </p:txBody>
      </p:sp>
      <p:sp>
        <p:nvSpPr>
          <p:cNvPr id="4" name="Slide Number Placeholder 3"/>
          <p:cNvSpPr>
            <a:spLocks noGrp="1"/>
          </p:cNvSpPr>
          <p:nvPr>
            <p:ph type="sldNum" sz="quarter" idx="10"/>
          </p:nvPr>
        </p:nvSpPr>
        <p:spPr/>
        <p:txBody>
          <a:bodyPr/>
          <a:lstStyle/>
          <a:p>
            <a:fld id="{3F8FCD5C-19B0-4F7A-B49D-975DBE93C182}" type="slidenum">
              <a:rPr lang="en-US" smtClean="0"/>
              <a:t>93</a:t>
            </a:fld>
            <a:endParaRPr lang="en-US"/>
          </a:p>
        </p:txBody>
      </p:sp>
    </p:spTree>
    <p:extLst>
      <p:ext uri="{BB962C8B-B14F-4D97-AF65-F5344CB8AC3E}">
        <p14:creationId xmlns:p14="http://schemas.microsoft.com/office/powerpoint/2010/main" val="5099873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61</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Remote areas: location</a:t>
            </a:r>
            <a:r>
              <a:rPr lang="en-US" sz="1200" b="0" kern="1200" baseline="0" dirty="0" smtClean="0">
                <a:solidFill>
                  <a:schemeClr val="tx1"/>
                </a:solidFill>
                <a:effectLst/>
                <a:latin typeface="+mn-lt"/>
                <a:ea typeface="+mn-ea"/>
                <a:cs typeface="+mn-cs"/>
              </a:rPr>
              <a:t> of isolation devices in </a:t>
            </a:r>
            <a:r>
              <a:rPr lang="en-US" sz="1200" b="0" kern="1200" dirty="0" smtClean="0">
                <a:solidFill>
                  <a:schemeClr val="tx1"/>
                </a:solidFill>
                <a:effectLst/>
                <a:latin typeface="+mn-lt"/>
                <a:ea typeface="+mn-ea"/>
                <a:cs typeface="+mn-cs"/>
              </a:rPr>
              <a:t>areas that are not easily accessible</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Example: equipment located miles from the energy isolation device</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Provide equivalent protection for any Authorized Individual as he/she had placed his/her personal lock and tag under LOTOTO</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Follow</a:t>
            </a:r>
            <a:r>
              <a:rPr lang="en-US" sz="1200" b="0" kern="1200" baseline="0" dirty="0" smtClean="0">
                <a:solidFill>
                  <a:schemeClr val="tx1"/>
                </a:solidFill>
                <a:effectLst/>
                <a:latin typeface="+mn-lt"/>
                <a:ea typeface="+mn-ea"/>
                <a:cs typeface="+mn-cs"/>
              </a:rPr>
              <a:t> these steps: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ECC at</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remote location of an energy isolation device has a Qualified Individual perform the energy isolation and verify zero energy state of the equipment</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ECC places ECC lock and tag on the energy isolation device, and ECC places the key to that lock in a group lockbox</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ECC places representative personal lock and tag on the group lockbox for each Authorized Individual performing service or maintenance on the de-energized equipment</a:t>
            </a:r>
            <a:r>
              <a:rPr lang="en-US" sz="1200" b="0" kern="1200" baseline="0" dirty="0" smtClean="0">
                <a:solidFill>
                  <a:schemeClr val="tx1"/>
                </a:solidFill>
                <a:effectLst/>
                <a:latin typeface="+mn-lt"/>
                <a:ea typeface="+mn-ea"/>
                <a:cs typeface="+mn-cs"/>
              </a:rPr>
              <a:t> – u</a:t>
            </a:r>
            <a:r>
              <a:rPr lang="en-US" sz="1200" b="0" kern="1200" dirty="0" smtClean="0">
                <a:solidFill>
                  <a:schemeClr val="tx1"/>
                </a:solidFill>
                <a:effectLst/>
                <a:latin typeface="+mn-lt"/>
                <a:ea typeface="+mn-ea"/>
                <a:cs typeface="+mn-cs"/>
              </a:rPr>
              <a:t>se ECC form</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Once all Authorized Individuals have a personal lock and tag placed on the group lockbox, they may begin servicing or performing maintenance on the equipment/process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Note: Some areas (e.g.,</a:t>
            </a:r>
            <a:r>
              <a:rPr lang="en-US" sz="1200" b="1" kern="1200" baseline="0" dirty="0" smtClean="0">
                <a:solidFill>
                  <a:schemeClr val="tx1"/>
                </a:solidFill>
                <a:effectLst/>
                <a:latin typeface="+mn-lt"/>
                <a:ea typeface="+mn-ea"/>
                <a:cs typeface="+mn-cs"/>
              </a:rPr>
              <a:t> substations or Motor Control Center (MCC))</a:t>
            </a:r>
            <a:r>
              <a:rPr lang="en-US" sz="1200" b="1" kern="1200" dirty="0" smtClean="0">
                <a:solidFill>
                  <a:schemeClr val="tx1"/>
                </a:solidFill>
                <a:effectLst/>
                <a:latin typeface="+mn-lt"/>
                <a:ea typeface="+mn-ea"/>
                <a:cs typeface="+mn-cs"/>
              </a:rPr>
              <a:t> require</a:t>
            </a:r>
            <a:r>
              <a:rPr lang="en-US" sz="1200" b="1" kern="1200" baseline="0" dirty="0" smtClean="0">
                <a:solidFill>
                  <a:schemeClr val="tx1"/>
                </a:solidFill>
                <a:effectLst/>
                <a:latin typeface="+mn-lt"/>
                <a:ea typeface="+mn-ea"/>
                <a:cs typeface="+mn-cs"/>
              </a:rPr>
              <a:t> an escort</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94</a:t>
            </a:fld>
            <a:endParaRPr lang="en-US"/>
          </a:p>
        </p:txBody>
      </p:sp>
    </p:spTree>
    <p:extLst>
      <p:ext uri="{BB962C8B-B14F-4D97-AF65-F5344CB8AC3E}">
        <p14:creationId xmlns:p14="http://schemas.microsoft.com/office/powerpoint/2010/main" val="16717899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62</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Freeport recognizes that due to the diversity of operating conditions at each site, strict compliance with Control</a:t>
            </a:r>
            <a:r>
              <a:rPr lang="en-US" sz="1200" b="0" kern="1200" baseline="0" dirty="0" smtClean="0">
                <a:solidFill>
                  <a:schemeClr val="tx1"/>
                </a:solidFill>
                <a:effectLst/>
                <a:latin typeface="+mn-lt"/>
                <a:ea typeface="+mn-ea"/>
                <a:cs typeface="+mn-cs"/>
              </a:rPr>
              <a:t> of Hazardous Energy</a:t>
            </a:r>
            <a:r>
              <a:rPr lang="en-US" sz="1200" b="0" kern="1200" dirty="0" smtClean="0">
                <a:solidFill>
                  <a:schemeClr val="tx1"/>
                </a:solidFill>
                <a:effectLst/>
                <a:latin typeface="+mn-lt"/>
                <a:ea typeface="+mn-ea"/>
                <a:cs typeface="+mn-cs"/>
              </a:rPr>
              <a:t> policy may not always be feasible</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Process to allow for justifiable variances from the Control of Hazardous Energy Policy </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When workers cannot meet the Control of Hazardous Energy Policy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Complete a variance request</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Need review</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and approval </a:t>
            </a:r>
            <a:r>
              <a:rPr lang="en-US" sz="1200" b="0" kern="1200" baseline="0" dirty="0" smtClean="0">
                <a:solidFill>
                  <a:schemeClr val="tx1"/>
                </a:solidFill>
                <a:effectLst/>
                <a:latin typeface="+mn-lt"/>
                <a:ea typeface="+mn-ea"/>
                <a:cs typeface="+mn-cs"/>
              </a:rPr>
              <a:t>from </a:t>
            </a:r>
            <a:r>
              <a:rPr lang="en-US" sz="1200" b="0" kern="1200" dirty="0" smtClean="0">
                <a:solidFill>
                  <a:schemeClr val="tx1"/>
                </a:solidFill>
                <a:effectLst/>
                <a:latin typeface="+mn-lt"/>
                <a:ea typeface="+mn-ea"/>
                <a:cs typeface="+mn-cs"/>
              </a:rPr>
              <a:t>site leadership</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and site Health and Safety</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Need approval from the Department of Occupational Health and Safety (DOHS) for any long-term variances to ensure acceptable control of the risks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Variance</a:t>
            </a:r>
            <a:r>
              <a:rPr lang="en-US" sz="1200" b="0" kern="1200" baseline="0" dirty="0" smtClean="0">
                <a:solidFill>
                  <a:schemeClr val="tx1"/>
                </a:solidFill>
                <a:effectLst/>
                <a:latin typeface="+mn-lt"/>
                <a:ea typeface="+mn-ea"/>
                <a:cs typeface="+mn-cs"/>
              </a:rPr>
              <a:t> request requirements: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Specify the reason why the work requirements cannot meet the Control of Hazardous Energy Policy</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Outline the alternative controls that workers will implement to ensure the establishment of an equivalent level of protection for employees or contractors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Document the variance in the Management of Change (MOC) system located in the Site Ops Call Center</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Site Ops Call Center is the archive for the MOC ticket and associated documents</a:t>
            </a:r>
          </a:p>
        </p:txBody>
      </p:sp>
      <p:sp>
        <p:nvSpPr>
          <p:cNvPr id="4" name="Slide Number Placeholder 3"/>
          <p:cNvSpPr>
            <a:spLocks noGrp="1"/>
          </p:cNvSpPr>
          <p:nvPr>
            <p:ph type="sldNum" sz="quarter" idx="10"/>
          </p:nvPr>
        </p:nvSpPr>
        <p:spPr/>
        <p:txBody>
          <a:bodyPr/>
          <a:lstStyle/>
          <a:p>
            <a:fld id="{3F8FCD5C-19B0-4F7A-B49D-975DBE93C182}" type="slidenum">
              <a:rPr lang="en-US" smtClean="0"/>
              <a:t>95</a:t>
            </a:fld>
            <a:endParaRPr lang="en-US"/>
          </a:p>
        </p:txBody>
      </p:sp>
    </p:spTree>
    <p:extLst>
      <p:ext uri="{BB962C8B-B14F-4D97-AF65-F5344CB8AC3E}">
        <p14:creationId xmlns:p14="http://schemas.microsoft.com/office/powerpoint/2010/main" val="36305374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63</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Documented</a:t>
            </a:r>
            <a:r>
              <a:rPr lang="en-US" sz="1200" b="0" kern="1200" baseline="0" dirty="0" smtClean="0">
                <a:solidFill>
                  <a:schemeClr val="tx1"/>
                </a:solidFill>
                <a:effectLst/>
                <a:latin typeface="+mn-lt"/>
                <a:ea typeface="+mn-ea"/>
                <a:cs typeface="+mn-cs"/>
              </a:rPr>
              <a:t> audits</a:t>
            </a: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Performed by a</a:t>
            </a:r>
            <a:r>
              <a:rPr lang="en-US" sz="1200" b="0" kern="1200" dirty="0" smtClean="0">
                <a:solidFill>
                  <a:schemeClr val="tx1"/>
                </a:solidFill>
                <a:effectLst/>
                <a:latin typeface="+mn-lt"/>
                <a:ea typeface="+mn-ea"/>
                <a:cs typeface="+mn-cs"/>
              </a:rPr>
              <a:t> Qualified Individual (determined</a:t>
            </a:r>
            <a:r>
              <a:rPr lang="en-US" sz="1200" b="0" kern="1200" baseline="0" dirty="0" smtClean="0">
                <a:solidFill>
                  <a:schemeClr val="tx1"/>
                </a:solidFill>
                <a:effectLst/>
                <a:latin typeface="+mn-lt"/>
                <a:ea typeface="+mn-ea"/>
                <a:cs typeface="+mn-cs"/>
              </a:rPr>
              <a:t> by site management)</a:t>
            </a:r>
            <a:endParaRPr lang="en-US" sz="1200" b="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Performed at least annually for every control of hazardous energy procedure in use</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Qualified Individual must witness the performance of at least one control of hazardous energy procedure with the procedural details</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Audit designed</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to correct deficiencies in the established control of hazardous energy procedure or in employee understanding through retraining</a:t>
            </a:r>
            <a:endParaRPr lang="en-US" b="0" baseline="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96</a:t>
            </a:fld>
            <a:endParaRPr lang="en-US"/>
          </a:p>
        </p:txBody>
      </p:sp>
    </p:spTree>
    <p:extLst>
      <p:ext uri="{BB962C8B-B14F-4D97-AF65-F5344CB8AC3E}">
        <p14:creationId xmlns:p14="http://schemas.microsoft.com/office/powerpoint/2010/main" val="34455950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64</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Ensure removal of personal locks</a:t>
            </a:r>
            <a:r>
              <a:rPr lang="en-US" sz="1200" b="0" kern="1200" baseline="0" dirty="0" smtClean="0">
                <a:solidFill>
                  <a:schemeClr val="tx1"/>
                </a:solidFill>
                <a:effectLst/>
                <a:latin typeface="+mn-lt"/>
                <a:ea typeface="+mn-ea"/>
                <a:cs typeface="+mn-cs"/>
              </a:rPr>
              <a:t> w</a:t>
            </a:r>
            <a:r>
              <a:rPr lang="en-US" sz="1200" b="0" kern="1200" dirty="0" smtClean="0">
                <a:solidFill>
                  <a:schemeClr val="tx1"/>
                </a:solidFill>
                <a:effectLst/>
                <a:latin typeface="+mn-lt"/>
                <a:ea typeface="+mn-ea"/>
                <a:cs typeface="+mn-cs"/>
              </a:rPr>
              <a:t>hen the Authorized Individual:</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Receives another task assignment</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Leaves at the end of the shift</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Completes the work</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Exception: when the removal of the lock exposes others to a hazard</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Shift changes include the following procedures: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Document the procedures for shift changes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Ensure integrity of isolation devices before turnover</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Use the ECC procedures if necessary</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Remove personal locks and tags if work is complete and equipment is in a safe condition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Maintenance of hazardous energy control integrity and orderly shift/personnel transfers include the following examples: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On-coming employees apply their personal locks before the off-going employees remove their locks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The lockout sequence repeats for the on-coming shift</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An ECC lock remains on the energy isolation device until completion of the job</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Transfer of ECC locks or lock custody during shift change</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Before commencing work at the beginning of each shift, each Authorized Individual has the right to verify the effectiveness of the hazardous energy control</a:t>
            </a:r>
          </a:p>
          <a:p>
            <a:pPr marL="171450" indent="-171450">
              <a:buFont typeface="Arial" panose="020B0604020202020204" pitchFamily="34" charset="0"/>
              <a:buChar char="•"/>
            </a:pP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97</a:t>
            </a:fld>
            <a:endParaRPr lang="en-US"/>
          </a:p>
        </p:txBody>
      </p:sp>
    </p:spTree>
    <p:extLst>
      <p:ext uri="{BB962C8B-B14F-4D97-AF65-F5344CB8AC3E}">
        <p14:creationId xmlns:p14="http://schemas.microsoft.com/office/powerpoint/2010/main" val="146786543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65</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For</a:t>
            </a:r>
            <a:r>
              <a:rPr lang="en-US" sz="1200" b="0" kern="1200" baseline="0" dirty="0" smtClean="0">
                <a:solidFill>
                  <a:schemeClr val="tx1"/>
                </a:solidFill>
                <a:effectLst/>
                <a:latin typeface="+mn-lt"/>
                <a:ea typeface="+mn-ea"/>
                <a:cs typeface="+mn-cs"/>
              </a:rPr>
              <a:t> shift change with </a:t>
            </a:r>
            <a:r>
              <a:rPr lang="en-US" sz="1200" b="0" kern="1200" dirty="0" smtClean="0">
                <a:solidFill>
                  <a:schemeClr val="tx1"/>
                </a:solidFill>
                <a:effectLst/>
                <a:latin typeface="+mn-lt"/>
                <a:ea typeface="+mn-ea"/>
                <a:cs typeface="+mn-cs"/>
              </a:rPr>
              <a:t>ECC</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Incoming ECC adds their information to the ECC form</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Outgoing and incoming ECC verbally confirms the details of the work and lockout and may visually confirm lockout devices in use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Incoming ECC assumes responsibility of the lockout process once they take possession of the key and they put their contact information on the ECC tag</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Outgoing ECC removes their personal lock from the group lockout device before leaving the area </a:t>
            </a:r>
            <a:r>
              <a:rPr lang="en-US" b="0" dirty="0" smtClean="0">
                <a:effectLst/>
              </a:rPr>
              <a:t> </a:t>
            </a:r>
            <a:r>
              <a:rPr lang="en-US" sz="1200" b="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Keep ECC form with the lockbox unless there is an active transfer of the ECC</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During the ECC transfer</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No new Authorized individuals can join the LOTOTO in progress until the completion of the ECC transfer and the return of the form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Authorized</a:t>
            </a:r>
            <a:r>
              <a:rPr lang="en-US" sz="1200" b="0" kern="1200" baseline="0" dirty="0" smtClean="0">
                <a:solidFill>
                  <a:schemeClr val="tx1"/>
                </a:solidFill>
                <a:effectLst/>
                <a:latin typeface="+mn-lt"/>
                <a:ea typeface="+mn-ea"/>
                <a:cs typeface="+mn-cs"/>
              </a:rPr>
              <a:t> Individuals who </a:t>
            </a:r>
            <a:r>
              <a:rPr lang="en-US" sz="1200" b="0" kern="1200" dirty="0" smtClean="0">
                <a:solidFill>
                  <a:schemeClr val="tx1"/>
                </a:solidFill>
                <a:effectLst/>
                <a:latin typeface="+mn-lt"/>
                <a:ea typeface="+mn-ea"/>
                <a:cs typeface="+mn-cs"/>
              </a:rPr>
              <a:t>have already signed the Individual Lockout Roster can continue work while the ECC transfer is in process</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98</a:t>
            </a:fld>
            <a:endParaRPr lang="en-US"/>
          </a:p>
        </p:txBody>
      </p:sp>
    </p:spTree>
    <p:extLst>
      <p:ext uri="{BB962C8B-B14F-4D97-AF65-F5344CB8AC3E}">
        <p14:creationId xmlns:p14="http://schemas.microsoft.com/office/powerpoint/2010/main" val="28997135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page</a:t>
            </a:r>
            <a:r>
              <a:rPr lang="en-US" b="1" baseline="0" dirty="0" smtClean="0"/>
              <a:t> 65</a:t>
            </a:r>
          </a:p>
          <a:p>
            <a:endParaRPr lang="en-US" b="1" baseline="0" dirty="0" smtClean="0"/>
          </a:p>
          <a:p>
            <a:r>
              <a:rPr lang="en-US" b="1" baseline="0" dirty="0" smtClean="0"/>
              <a:t>Instruction</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Read the Job Safety Analysis (JSA) and any relevant Standard Operating Procedures (SOPs)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Note: remind students about</a:t>
            </a:r>
            <a:r>
              <a:rPr lang="en-US" sz="1200" b="1" kern="1200" baseline="0" dirty="0" smtClean="0">
                <a:solidFill>
                  <a:schemeClr val="tx1"/>
                </a:solidFill>
                <a:effectLst/>
                <a:latin typeface="+mn-lt"/>
                <a:ea typeface="+mn-ea"/>
                <a:cs typeface="+mn-cs"/>
              </a:rPr>
              <a:t> the importance of reviewing provided drawings, prints, and other documentation of what was locked out</a:t>
            </a:r>
            <a:endParaRPr lang="en-US"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Notify</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the lead personnel or ECC</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Remind</a:t>
            </a:r>
            <a:r>
              <a:rPr lang="en-US" sz="1200" b="0" kern="1200" baseline="0" dirty="0" smtClean="0">
                <a:solidFill>
                  <a:schemeClr val="tx1"/>
                </a:solidFill>
                <a:effectLst/>
                <a:latin typeface="+mn-lt"/>
                <a:ea typeface="+mn-ea"/>
                <a:cs typeface="+mn-cs"/>
              </a:rPr>
              <a:t> students that i</a:t>
            </a:r>
            <a:r>
              <a:rPr lang="en-US" sz="1200" b="0" kern="1200" dirty="0" smtClean="0">
                <a:solidFill>
                  <a:schemeClr val="tx1"/>
                </a:solidFill>
                <a:effectLst/>
                <a:latin typeface="+mn-lt"/>
                <a:ea typeface="+mn-ea"/>
                <a:cs typeface="+mn-cs"/>
              </a:rPr>
              <a:t>t is an employee’s right to verify all lockout points for the potential hazardous energies involved with the job</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Place their lock in the lockout control device and complete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necessary documents once completing the verification of all lockout points</a:t>
            </a:r>
            <a:endParaRPr lang="en-US" b="0" baseline="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99</a:t>
            </a:fld>
            <a:endParaRPr lang="en-US"/>
          </a:p>
        </p:txBody>
      </p:sp>
    </p:spTree>
    <p:extLst>
      <p:ext uri="{BB962C8B-B14F-4D97-AF65-F5344CB8AC3E}">
        <p14:creationId xmlns:p14="http://schemas.microsoft.com/office/powerpoint/2010/main" val="2542277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ne Line Title">
    <p:spTree>
      <p:nvGrpSpPr>
        <p:cNvPr id="1" name=""/>
        <p:cNvGrpSpPr/>
        <p:nvPr/>
      </p:nvGrpSpPr>
      <p:grpSpPr>
        <a:xfrm>
          <a:off x="0" y="0"/>
          <a:ext cx="0" cy="0"/>
          <a:chOff x="0" y="0"/>
          <a:chExt cx="0" cy="0"/>
        </a:xfrm>
      </p:grpSpPr>
      <p:sp>
        <p:nvSpPr>
          <p:cNvPr id="6" name="Rectangle 5"/>
          <p:cNvSpPr/>
          <p:nvPr userDrawn="1"/>
        </p:nvSpPr>
        <p:spPr>
          <a:xfrm>
            <a:off x="0" y="1"/>
            <a:ext cx="7315200" cy="685848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130158"/>
            <a:ext cx="7315200" cy="1325563"/>
          </a:xfrm>
        </p:spPr>
        <p:txBody>
          <a:bodyPr>
            <a:normAutofit/>
          </a:bodyPr>
          <a:lstStyle>
            <a:lvl1pPr algn="ctr">
              <a:lnSpc>
                <a:spcPct val="100000"/>
              </a:lnSpc>
              <a:defRPr sz="1800">
                <a:solidFill>
                  <a:srgbClr val="0099CC"/>
                </a:solidFill>
                <a:latin typeface="Arial Black" panose="020B0A04020102020204" pitchFamily="34" charset="0"/>
              </a:defRPr>
            </a:lvl1pPr>
          </a:lstStyle>
          <a:p>
            <a:r>
              <a:rPr lang="en-US" dirty="0" smtClean="0"/>
              <a:t>COURSE CODE</a:t>
            </a:r>
            <a:endParaRPr lang="en-US" dirty="0"/>
          </a:p>
        </p:txBody>
      </p:sp>
      <p:sp>
        <p:nvSpPr>
          <p:cNvPr id="13" name="Picture Placeholder 12"/>
          <p:cNvSpPr>
            <a:spLocks noGrp="1"/>
          </p:cNvSpPr>
          <p:nvPr>
            <p:ph type="pic" sz="quarter" idx="11"/>
          </p:nvPr>
        </p:nvSpPr>
        <p:spPr>
          <a:xfrm>
            <a:off x="1379220" y="2102185"/>
            <a:ext cx="4572000" cy="3639588"/>
          </a:xfrm>
          <a:prstGeom prst="rect">
            <a:avLst/>
          </a:prstGeom>
          <a:solidFill>
            <a:schemeClr val="bg1"/>
          </a:solidFill>
        </p:spPr>
        <p:txBody>
          <a:bodyPr/>
          <a:lstStyle>
            <a:lvl1pPr marL="0" indent="0" algn="ctr">
              <a:buNone/>
              <a:defRPr sz="2000" baseline="0"/>
            </a:lvl1pPr>
          </a:lstStyle>
          <a:p>
            <a:r>
              <a:rPr lang="en-US" smtClean="0"/>
              <a:t>Click icon to add picture</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82679" y="660574"/>
            <a:ext cx="1307592" cy="1463823"/>
          </a:xfrm>
          <a:prstGeom prst="rect">
            <a:avLst/>
          </a:prstGeom>
        </p:spPr>
      </p:pic>
      <p:sp>
        <p:nvSpPr>
          <p:cNvPr id="21" name="Text Placeholder 20"/>
          <p:cNvSpPr>
            <a:spLocks noGrp="1"/>
          </p:cNvSpPr>
          <p:nvPr>
            <p:ph type="body" sz="quarter" idx="14" hasCustomPrompt="1"/>
          </p:nvPr>
        </p:nvSpPr>
        <p:spPr>
          <a:xfrm>
            <a:off x="7315200" y="6229379"/>
            <a:ext cx="1828800" cy="628621"/>
          </a:xfrm>
          <a:prstGeom prst="rect">
            <a:avLst/>
          </a:prstGeom>
        </p:spPr>
        <p:txBody>
          <a:bodyPr/>
          <a:lstStyle>
            <a:lvl1pPr marL="0" indent="0" algn="ctr">
              <a:buFontTx/>
              <a:buNone/>
              <a:defRPr sz="800">
                <a:solidFill>
                  <a:srgbClr val="0099CC"/>
                </a:solidFill>
                <a:latin typeface="Arial Black" panose="020B0A04020102020204" pitchFamily="34" charset="0"/>
              </a:defRPr>
            </a:lvl1pPr>
          </a:lstStyle>
          <a:p>
            <a:pPr lvl="0"/>
            <a:r>
              <a:rPr lang="en-US" dirty="0" smtClean="0"/>
              <a:t>VERSION # / MONTH YEAR</a:t>
            </a:r>
          </a:p>
        </p:txBody>
      </p:sp>
      <p:sp>
        <p:nvSpPr>
          <p:cNvPr id="24" name="Text Placeholder 23"/>
          <p:cNvSpPr>
            <a:spLocks noGrp="1"/>
          </p:cNvSpPr>
          <p:nvPr>
            <p:ph type="body" sz="quarter" idx="15" hasCustomPrompt="1"/>
          </p:nvPr>
        </p:nvSpPr>
        <p:spPr>
          <a:xfrm>
            <a:off x="0" y="1232569"/>
            <a:ext cx="7315200" cy="1195073"/>
          </a:xfrm>
          <a:prstGeom prst="rect">
            <a:avLst/>
          </a:prstGeom>
        </p:spPr>
        <p:txBody>
          <a:bodyPr>
            <a:normAutofit/>
          </a:bodyPr>
          <a:lstStyle>
            <a:lvl1pPr marL="0" indent="0" algn="ctr">
              <a:lnSpc>
                <a:spcPct val="100000"/>
              </a:lnSpc>
              <a:spcBef>
                <a:spcPts val="600"/>
              </a:spcBef>
              <a:spcAft>
                <a:spcPts val="600"/>
              </a:spcAft>
              <a:buFontTx/>
              <a:buNone/>
              <a:defRPr sz="3000">
                <a:solidFill>
                  <a:schemeClr val="bg1"/>
                </a:solidFill>
                <a:latin typeface="Arial Black" panose="020B0A04020102020204" pitchFamily="34" charset="0"/>
              </a:defRPr>
            </a:lvl1pPr>
          </a:lstStyle>
          <a:p>
            <a:pPr lvl="0"/>
            <a:r>
              <a:rPr lang="en-US" dirty="0" smtClean="0"/>
              <a:t>COURSE TITLE</a:t>
            </a:r>
            <a:endParaRPr lang="en-US" dirty="0"/>
          </a:p>
        </p:txBody>
      </p:sp>
      <p:sp>
        <p:nvSpPr>
          <p:cNvPr id="9" name="TextBox 8"/>
          <p:cNvSpPr txBox="1"/>
          <p:nvPr userDrawn="1"/>
        </p:nvSpPr>
        <p:spPr>
          <a:xfrm>
            <a:off x="0" y="6229379"/>
            <a:ext cx="7315200" cy="584775"/>
          </a:xfrm>
          <a:prstGeom prst="rect">
            <a:avLst/>
          </a:prstGeom>
          <a:noFill/>
        </p:spPr>
        <p:txBody>
          <a:bodyPr wrap="square" rtlCol="0">
            <a:spAutoFit/>
          </a:bodyPr>
          <a:lstStyle/>
          <a:p>
            <a:pPr algn="ctr"/>
            <a:r>
              <a:rPr lang="en-US" sz="800" i="0" dirty="0" smtClean="0">
                <a:solidFill>
                  <a:schemeClr val="bg1"/>
                </a:solidFill>
                <a:latin typeface="Arial Black" panose="020B0A04020102020204" pitchFamily="34" charset="0"/>
              </a:rPr>
              <a:t>FOR USE BY FREEPORT-MCMORAN ONLY – DO NOT COPY OR DISTRIBUTE EXTERNALLY.</a:t>
            </a:r>
          </a:p>
          <a:p>
            <a:pPr algn="ctr"/>
            <a:endParaRPr lang="en-US" sz="800" i="0" dirty="0" smtClean="0">
              <a:solidFill>
                <a:schemeClr val="bg1"/>
              </a:solidFill>
              <a:latin typeface="Arial Black" panose="020B0A04020102020204" pitchFamily="34" charset="0"/>
            </a:endParaRPr>
          </a:p>
          <a:p>
            <a:pPr algn="ctr"/>
            <a:endParaRPr lang="en-US" sz="800" i="0" dirty="0" smtClean="0">
              <a:solidFill>
                <a:schemeClr val="bg1"/>
              </a:solidFill>
              <a:latin typeface="Arial Black" panose="020B0A04020102020204" pitchFamily="34" charset="0"/>
            </a:endParaRPr>
          </a:p>
          <a:p>
            <a:pPr algn="ctr"/>
            <a:endParaRPr lang="en-US" sz="800" i="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79258426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tivity Page">
    <p:spTree>
      <p:nvGrpSpPr>
        <p:cNvPr id="1" name=""/>
        <p:cNvGrpSpPr/>
        <p:nvPr/>
      </p:nvGrpSpPr>
      <p:grpSpPr>
        <a:xfrm>
          <a:off x="0" y="0"/>
          <a:ext cx="0" cy="0"/>
          <a:chOff x="0" y="0"/>
          <a:chExt cx="0" cy="0"/>
        </a:xfrm>
      </p:grpSpPr>
      <p:sp>
        <p:nvSpPr>
          <p:cNvPr id="11" name="Rectangle 10"/>
          <p:cNvSpPr/>
          <p:nvPr userDrawn="1"/>
        </p:nvSpPr>
        <p:spPr>
          <a:xfrm>
            <a:off x="7306962" y="0"/>
            <a:ext cx="1837944"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1"/>
          </p:nvPr>
        </p:nvSpPr>
        <p:spPr>
          <a:xfrm>
            <a:off x="636888" y="6354828"/>
            <a:ext cx="5486400" cy="365125"/>
          </a:xfrm>
        </p:spPr>
        <p:txBody>
          <a:bodyPr/>
          <a:lstStyle>
            <a:lvl1pPr algn="l">
              <a:defRPr sz="1000">
                <a:solidFill>
                  <a:schemeClr val="bg2">
                    <a:lumMod val="50000"/>
                  </a:schemeClr>
                </a:solidFill>
                <a:latin typeface="Arial Black" panose="020B0A04020102020204" pitchFamily="34" charset="0"/>
              </a:defRPr>
            </a:lvl1pPr>
          </a:lstStyle>
          <a:p>
            <a:r>
              <a:rPr lang="en-US" dirty="0" smtClean="0"/>
              <a:t>Control of Hazardous Energy – </a:t>
            </a:r>
            <a:r>
              <a:rPr lang="en-US" dirty="0" err="1" smtClean="0"/>
              <a:t>SFT</a:t>
            </a:r>
            <a:r>
              <a:rPr lang="en-US" dirty="0" smtClean="0"/>
              <a:t> </a:t>
            </a:r>
            <a:r>
              <a:rPr lang="en-US" dirty="0" err="1" smtClean="0"/>
              <a:t>FCX1025C</a:t>
            </a:r>
            <a:endParaRPr lang="en-US" dirty="0"/>
          </a:p>
        </p:txBody>
      </p:sp>
      <p:sp>
        <p:nvSpPr>
          <p:cNvPr id="8" name="Text Placeholder 10"/>
          <p:cNvSpPr>
            <a:spLocks noGrp="1"/>
          </p:cNvSpPr>
          <p:nvPr>
            <p:ph type="body" sz="quarter" idx="14" hasCustomPrompt="1"/>
          </p:nvPr>
        </p:nvSpPr>
        <p:spPr>
          <a:xfrm>
            <a:off x="628649" y="1379220"/>
            <a:ext cx="6243865" cy="4686618"/>
          </a:xfrm>
          <a:prstGeom prst="rect">
            <a:avLst/>
          </a:prstGeom>
        </p:spPr>
        <p:txBody>
          <a:bodyPr/>
          <a:lstStyle>
            <a:lvl1pPr marL="0" indent="0">
              <a:lnSpc>
                <a:spcPct val="100000"/>
              </a:lnSpc>
              <a:spcBef>
                <a:spcPts val="600"/>
              </a:spcBef>
              <a:spcAft>
                <a:spcPts val="600"/>
              </a:spcAft>
              <a:buClr>
                <a:srgbClr val="00B0F0"/>
              </a:buClr>
              <a:buFont typeface="Wingdings" panose="05000000000000000000" pitchFamily="2" charset="2"/>
              <a:buNone/>
              <a:defRPr sz="2400" baseline="0">
                <a:latin typeface="Arial Black" panose="020B0A04020102020204" pitchFamily="34" charset="0"/>
                <a:cs typeface="Arial" panose="020B0604020202020204" pitchFamily="34" charset="0"/>
              </a:defRPr>
            </a:lvl1pPr>
            <a:lvl2pPr marL="457200" marR="0" indent="-457200" algn="l" defTabSz="914400" rtl="0" eaLnBrk="1" fontAlgn="auto" latinLnBrk="0" hangingPunct="1">
              <a:lnSpc>
                <a:spcPct val="100000"/>
              </a:lnSpc>
              <a:spcBef>
                <a:spcPts val="600"/>
              </a:spcBef>
              <a:spcAft>
                <a:spcPts val="600"/>
              </a:spcAft>
              <a:buClr>
                <a:srgbClr val="0099CC"/>
              </a:buClr>
              <a:buSzTx/>
              <a:buFont typeface="+mj-lt"/>
              <a:buAutoNum type="arabicPeriod"/>
              <a:tabLst/>
              <a:defRPr sz="2400" baseline="0">
                <a:latin typeface="Arial" panose="020B0604020202020204" pitchFamily="34" charset="0"/>
                <a:cs typeface="Arial" panose="020B0604020202020204" pitchFamily="34" charset="0"/>
              </a:defRPr>
            </a:lvl2pPr>
          </a:lstStyle>
          <a:p>
            <a:pPr lvl="0"/>
            <a:r>
              <a:rPr lang="en-US" dirty="0" smtClean="0"/>
              <a:t>Directions</a:t>
            </a:r>
          </a:p>
          <a:p>
            <a:pPr lvl="1"/>
            <a:r>
              <a:rPr lang="en-US" dirty="0" smtClean="0"/>
              <a:t>Level one</a:t>
            </a:r>
          </a:p>
          <a:p>
            <a:pPr lvl="1"/>
            <a:r>
              <a:rPr lang="en-US" dirty="0" smtClean="0"/>
              <a:t>Level one</a:t>
            </a:r>
          </a:p>
          <a:p>
            <a:pPr lvl="1"/>
            <a:r>
              <a:rPr lang="en-US" dirty="0" smtClean="0"/>
              <a:t>Level one</a:t>
            </a:r>
          </a:p>
          <a:p>
            <a:pPr lvl="1"/>
            <a:endParaRPr lang="en-US" dirty="0" smtClean="0"/>
          </a:p>
          <a:p>
            <a:pPr lvl="1"/>
            <a:endParaRPr lang="en-US" dirty="0" smtClean="0"/>
          </a:p>
          <a:p>
            <a:pPr lvl="1"/>
            <a:endParaRPr lang="en-US" dirty="0"/>
          </a:p>
        </p:txBody>
      </p:sp>
      <p:sp>
        <p:nvSpPr>
          <p:cNvPr id="9" name="Text Placeholder 10"/>
          <p:cNvSpPr>
            <a:spLocks noGrp="1"/>
          </p:cNvSpPr>
          <p:nvPr>
            <p:ph type="body" sz="quarter" idx="16" hasCustomPrompt="1"/>
          </p:nvPr>
        </p:nvSpPr>
        <p:spPr>
          <a:xfrm>
            <a:off x="628650" y="572744"/>
            <a:ext cx="6243864" cy="646588"/>
          </a:xfrm>
          <a:prstGeom prst="rect">
            <a:avLst/>
          </a:prstGeom>
        </p:spPr>
        <p:txBody>
          <a:bodyPr>
            <a:normAutofit/>
          </a:bodyPr>
          <a:lstStyle>
            <a:lvl1pPr marL="0" indent="0">
              <a:lnSpc>
                <a:spcPct val="100000"/>
              </a:lnSpc>
              <a:spcBef>
                <a:spcPts val="0"/>
              </a:spcBef>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Activity Title</a:t>
            </a:r>
          </a:p>
        </p:txBody>
      </p:sp>
      <p:cxnSp>
        <p:nvCxnSpPr>
          <p:cNvPr id="10" name="Straight Connector 9"/>
          <p:cNvCxnSpPr/>
          <p:nvPr userDrawn="1"/>
        </p:nvCxnSpPr>
        <p:spPr>
          <a:xfrm flipV="1">
            <a:off x="0" y="1081314"/>
            <a:ext cx="6872514" cy="2358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2" name="Text Placeholder 2"/>
          <p:cNvSpPr>
            <a:spLocks noGrp="1"/>
          </p:cNvSpPr>
          <p:nvPr>
            <p:ph type="body" sz="quarter" idx="15" hasCustomPrompt="1"/>
          </p:nvPr>
        </p:nvSpPr>
        <p:spPr>
          <a:xfrm rot="16200000">
            <a:off x="5265441" y="2779419"/>
            <a:ext cx="5985670" cy="819152"/>
          </a:xfrm>
          <a:prstGeom prst="rect">
            <a:avLst/>
          </a:prstGeom>
        </p:spPr>
        <p:txBody>
          <a:bodyPr>
            <a:noAutofit/>
          </a:bodyPr>
          <a:lstStyle>
            <a:lvl1pPr marL="0" indent="0">
              <a:buNone/>
              <a:defRPr sz="5400" baseline="0">
                <a:solidFill>
                  <a:schemeClr val="bg1"/>
                </a:solidFill>
                <a:latin typeface="Arial Black" panose="020B0A04020102020204" pitchFamily="34" charset="0"/>
              </a:defRPr>
            </a:lvl1pPr>
          </a:lstStyle>
          <a:p>
            <a:pPr lvl="0"/>
            <a:r>
              <a:rPr lang="en-US" dirty="0" smtClean="0"/>
              <a:t>Activity #</a:t>
            </a:r>
            <a:endParaRPr lang="en-US" dirty="0"/>
          </a:p>
        </p:txBody>
      </p:sp>
      <p:sp>
        <p:nvSpPr>
          <p:cNvPr id="15" name="Content Placeholder 9"/>
          <p:cNvSpPr>
            <a:spLocks noGrp="1"/>
          </p:cNvSpPr>
          <p:nvPr>
            <p:ph sz="quarter" idx="17" hasCustomPrompt="1"/>
          </p:nvPr>
        </p:nvSpPr>
        <p:spPr>
          <a:xfrm>
            <a:off x="7105650" y="-38100"/>
            <a:ext cx="2057400" cy="914400"/>
          </a:xfrm>
          <a:prstGeom prst="rect">
            <a:avLst/>
          </a:prstGeom>
        </p:spPr>
        <p:txBody>
          <a:bodyPr rIns="182880" anchor="ctr" anchorCtr="0">
            <a:normAutofit/>
          </a:bodyPr>
          <a:lstStyle>
            <a:lvl1pPr marL="0" indent="0" algn="r">
              <a:buNone/>
              <a:defRPr sz="1800">
                <a:latin typeface="Arial Black" panose="020B0A04020102020204" pitchFamily="34" charset="0"/>
              </a:defRPr>
            </a:lvl1pPr>
          </a:lstStyle>
          <a:p>
            <a:r>
              <a:rPr lang="en-US" dirty="0" smtClean="0">
                <a:latin typeface="Arial Black" panose="020B0A04020102020204" pitchFamily="34" charset="0"/>
              </a:rPr>
              <a:t>SG #</a:t>
            </a:r>
            <a:endParaRPr lang="en-US" dirty="0"/>
          </a:p>
        </p:txBody>
      </p:sp>
      <p:sp>
        <p:nvSpPr>
          <p:cNvPr id="17" name="Slide Number Placeholder 5"/>
          <p:cNvSpPr>
            <a:spLocks noGrp="1"/>
          </p:cNvSpPr>
          <p:nvPr>
            <p:ph type="sldNum" sz="quarter" idx="12"/>
          </p:nvPr>
        </p:nvSpPr>
        <p:spPr>
          <a:xfrm>
            <a:off x="6730980" y="6355994"/>
            <a:ext cx="1792224" cy="365125"/>
          </a:xfrm>
        </p:spPr>
        <p:txBody>
          <a:bodyPr/>
          <a:lstStyle>
            <a:lvl1pPr algn="l">
              <a:defRPr sz="1000">
                <a:solidFill>
                  <a:schemeClr val="bg2">
                    <a:lumMod val="50000"/>
                  </a:schemeClr>
                </a:solidFill>
                <a:latin typeface="Arial Black" panose="020B0A04020102020204" pitchFamily="34" charset="0"/>
              </a:defRPr>
            </a:lvl1pPr>
          </a:lstStyle>
          <a:p>
            <a:pPr algn="r"/>
            <a:r>
              <a:rPr lang="en-US" dirty="0" smtClean="0"/>
              <a:t>        </a:t>
            </a:r>
            <a:fld id="{25D3FF45-FB88-453A-A2AC-7EF0564DBF56}" type="slidenum">
              <a:rPr lang="en-US" smtClean="0"/>
              <a:pPr algn="r"/>
              <a:t>‹#›</a:t>
            </a:fld>
            <a:r>
              <a:rPr lang="en-US" dirty="0" smtClean="0"/>
              <a:t> </a:t>
            </a:r>
            <a:endParaRPr lang="en-US" dirty="0"/>
          </a:p>
        </p:txBody>
      </p:sp>
    </p:spTree>
    <p:extLst>
      <p:ext uri="{BB962C8B-B14F-4D97-AF65-F5344CB8AC3E}">
        <p14:creationId xmlns:p14="http://schemas.microsoft.com/office/powerpoint/2010/main" val="33394515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Two Line Title">
    <p:spTree>
      <p:nvGrpSpPr>
        <p:cNvPr id="1" name=""/>
        <p:cNvGrpSpPr/>
        <p:nvPr/>
      </p:nvGrpSpPr>
      <p:grpSpPr>
        <a:xfrm>
          <a:off x="0" y="0"/>
          <a:ext cx="0" cy="0"/>
          <a:chOff x="0" y="0"/>
          <a:chExt cx="0" cy="0"/>
        </a:xfrm>
      </p:grpSpPr>
      <p:sp>
        <p:nvSpPr>
          <p:cNvPr id="3" name="Rectangle 2"/>
          <p:cNvSpPr/>
          <p:nvPr userDrawn="1"/>
        </p:nvSpPr>
        <p:spPr>
          <a:xfrm>
            <a:off x="0" y="0"/>
            <a:ext cx="7315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130308"/>
            <a:ext cx="7315200" cy="1325563"/>
          </a:xfrm>
        </p:spPr>
        <p:txBody>
          <a:bodyPr>
            <a:normAutofit/>
          </a:bodyPr>
          <a:lstStyle>
            <a:lvl1pPr algn="ctr">
              <a:lnSpc>
                <a:spcPct val="100000"/>
              </a:lnSpc>
              <a:defRPr sz="1800">
                <a:solidFill>
                  <a:srgbClr val="0099CC"/>
                </a:solidFill>
                <a:latin typeface="Arial Black" panose="020B0A04020102020204" pitchFamily="34" charset="0"/>
              </a:defRPr>
            </a:lvl1pPr>
          </a:lstStyle>
          <a:p>
            <a:r>
              <a:rPr lang="en-US" dirty="0" smtClean="0"/>
              <a:t>COURSE CODE</a:t>
            </a:r>
            <a:endParaRPr lang="en-US" dirty="0"/>
          </a:p>
        </p:txBody>
      </p:sp>
      <p:sp>
        <p:nvSpPr>
          <p:cNvPr id="13" name="Picture Placeholder 12"/>
          <p:cNvSpPr>
            <a:spLocks noGrp="1"/>
          </p:cNvSpPr>
          <p:nvPr>
            <p:ph type="pic" sz="quarter" idx="11"/>
          </p:nvPr>
        </p:nvSpPr>
        <p:spPr>
          <a:xfrm>
            <a:off x="1379220" y="2523804"/>
            <a:ext cx="4572000" cy="3200400"/>
          </a:xfrm>
          <a:prstGeom prst="rect">
            <a:avLst/>
          </a:prstGeom>
          <a:solidFill>
            <a:schemeClr val="bg1"/>
          </a:solidFill>
        </p:spPr>
        <p:txBody>
          <a:bodyPr/>
          <a:lstStyle>
            <a:lvl1pPr marL="0" indent="0" algn="ctr">
              <a:buNone/>
              <a:defRPr sz="2000" baseline="0"/>
            </a:lvl1pPr>
          </a:lstStyle>
          <a:p>
            <a:r>
              <a:rPr lang="en-US" smtClean="0"/>
              <a:t>Click icon to add picture</a:t>
            </a:r>
            <a:endParaRPr lang="en-US" dirty="0"/>
          </a:p>
        </p:txBody>
      </p:sp>
      <p:sp>
        <p:nvSpPr>
          <p:cNvPr id="21" name="Text Placeholder 20"/>
          <p:cNvSpPr>
            <a:spLocks noGrp="1"/>
          </p:cNvSpPr>
          <p:nvPr>
            <p:ph type="body" sz="quarter" idx="14" hasCustomPrompt="1"/>
          </p:nvPr>
        </p:nvSpPr>
        <p:spPr>
          <a:xfrm>
            <a:off x="7315200" y="6229379"/>
            <a:ext cx="1828800" cy="628621"/>
          </a:xfrm>
          <a:prstGeom prst="rect">
            <a:avLst/>
          </a:prstGeom>
        </p:spPr>
        <p:txBody>
          <a:bodyPr/>
          <a:lstStyle>
            <a:lvl1pPr marL="0" indent="0" algn="ctr">
              <a:lnSpc>
                <a:spcPct val="100000"/>
              </a:lnSpc>
              <a:spcBef>
                <a:spcPts val="0"/>
              </a:spcBef>
              <a:buFontTx/>
              <a:buNone/>
              <a:defRPr sz="800">
                <a:solidFill>
                  <a:srgbClr val="0099CC"/>
                </a:solidFill>
                <a:latin typeface="Arial Black" panose="020B0A04020102020204" pitchFamily="34" charset="0"/>
              </a:defRPr>
            </a:lvl1pPr>
          </a:lstStyle>
          <a:p>
            <a:pPr lvl="0"/>
            <a:r>
              <a:rPr lang="en-US" dirty="0" smtClean="0"/>
              <a:t>VERSION # / MONTH YEAR</a:t>
            </a:r>
          </a:p>
        </p:txBody>
      </p:sp>
      <p:sp>
        <p:nvSpPr>
          <p:cNvPr id="4" name="Text Placeholder 3"/>
          <p:cNvSpPr>
            <a:spLocks noGrp="1"/>
          </p:cNvSpPr>
          <p:nvPr>
            <p:ph type="body" sz="quarter" idx="18" hasCustomPrompt="1"/>
          </p:nvPr>
        </p:nvSpPr>
        <p:spPr>
          <a:xfrm>
            <a:off x="0" y="1228724"/>
            <a:ext cx="7315200" cy="1209675"/>
          </a:xfrm>
          <a:prstGeom prst="rect">
            <a:avLst/>
          </a:prstGeom>
        </p:spPr>
        <p:txBody>
          <a:bodyPr>
            <a:normAutofit/>
          </a:bodyPr>
          <a:lstStyle>
            <a:lvl1pPr marL="0" indent="0" algn="ctr">
              <a:lnSpc>
                <a:spcPct val="100000"/>
              </a:lnSpc>
              <a:spcBef>
                <a:spcPts val="600"/>
              </a:spcBef>
              <a:spcAft>
                <a:spcPts val="600"/>
              </a:spcAft>
              <a:buFontTx/>
              <a:buNone/>
              <a:defRPr sz="3000">
                <a:solidFill>
                  <a:schemeClr val="bg1"/>
                </a:solidFill>
                <a:latin typeface="Arial Black" panose="020B0A04020102020204" pitchFamily="34" charset="0"/>
              </a:defRPr>
            </a:lvl1pPr>
            <a:lvl3pPr>
              <a:defRPr/>
            </a:lvl3pPr>
          </a:lstStyle>
          <a:p>
            <a:pPr lvl="0"/>
            <a:r>
              <a:rPr lang="en-US" dirty="0" smtClean="0"/>
              <a:t>COURSE TITLE </a:t>
            </a:r>
          </a:p>
          <a:p>
            <a:pPr lvl="0"/>
            <a:r>
              <a:rPr lang="en-US" dirty="0" smtClean="0"/>
              <a:t>ON TWO LINES</a:t>
            </a:r>
            <a:endParaRPr lang="en-US" dirty="0"/>
          </a:p>
        </p:txBody>
      </p:sp>
      <p:sp>
        <p:nvSpPr>
          <p:cNvPr id="9" name="TextBox 8"/>
          <p:cNvSpPr txBox="1"/>
          <p:nvPr userDrawn="1"/>
        </p:nvSpPr>
        <p:spPr>
          <a:xfrm>
            <a:off x="0" y="6229379"/>
            <a:ext cx="7315200" cy="584775"/>
          </a:xfrm>
          <a:prstGeom prst="rect">
            <a:avLst/>
          </a:prstGeom>
          <a:noFill/>
        </p:spPr>
        <p:txBody>
          <a:bodyPr wrap="square" rtlCol="0">
            <a:spAutoFit/>
          </a:bodyPr>
          <a:lstStyle/>
          <a:p>
            <a:pPr algn="ctr"/>
            <a:r>
              <a:rPr lang="en-US" sz="800" i="0" dirty="0" smtClean="0">
                <a:solidFill>
                  <a:schemeClr val="bg1"/>
                </a:solidFill>
                <a:latin typeface="Arial Black" panose="020B0A04020102020204" pitchFamily="34" charset="0"/>
              </a:rPr>
              <a:t>FOR USE BY FREEPORT-MCMORAN ONLY – DO NOT COPY OR DISTRIBUTE EXTERNALLY.</a:t>
            </a:r>
          </a:p>
          <a:p>
            <a:pPr algn="ctr"/>
            <a:endParaRPr lang="en-US" sz="800" i="0" dirty="0" smtClean="0">
              <a:solidFill>
                <a:schemeClr val="bg1"/>
              </a:solidFill>
              <a:latin typeface="Arial Black" panose="020B0A04020102020204" pitchFamily="34" charset="0"/>
            </a:endParaRPr>
          </a:p>
          <a:p>
            <a:pPr algn="ctr"/>
            <a:endParaRPr lang="en-US" sz="800" i="0" dirty="0" smtClean="0">
              <a:solidFill>
                <a:schemeClr val="bg1"/>
              </a:solidFill>
              <a:latin typeface="Arial Black" panose="020B0A04020102020204" pitchFamily="34" charset="0"/>
            </a:endParaRPr>
          </a:p>
          <a:p>
            <a:pPr algn="ctr"/>
            <a:endParaRPr lang="en-US" sz="800" i="0" dirty="0">
              <a:solidFill>
                <a:schemeClr val="bg1"/>
              </a:solidFill>
              <a:latin typeface="Arial Black" panose="020B0A04020102020204"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82679" y="660574"/>
            <a:ext cx="1307592" cy="1463823"/>
          </a:xfrm>
          <a:prstGeom prst="rect">
            <a:avLst/>
          </a:prstGeom>
        </p:spPr>
      </p:pic>
    </p:spTree>
    <p:extLst>
      <p:ext uri="{BB962C8B-B14F-4D97-AF65-F5344CB8AC3E}">
        <p14:creationId xmlns:p14="http://schemas.microsoft.com/office/powerpoint/2010/main" val="251826024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odule Title Page: One Line Title">
    <p:spTree>
      <p:nvGrpSpPr>
        <p:cNvPr id="1" name=""/>
        <p:cNvGrpSpPr/>
        <p:nvPr/>
      </p:nvGrpSpPr>
      <p:grpSpPr>
        <a:xfrm>
          <a:off x="0" y="0"/>
          <a:ext cx="0" cy="0"/>
          <a:chOff x="0" y="0"/>
          <a:chExt cx="0" cy="0"/>
        </a:xfrm>
      </p:grpSpPr>
      <p:sp>
        <p:nvSpPr>
          <p:cNvPr id="8" name="Rectangle 7"/>
          <p:cNvSpPr/>
          <p:nvPr userDrawn="1"/>
        </p:nvSpPr>
        <p:spPr>
          <a:xfrm>
            <a:off x="7311573" y="0"/>
            <a:ext cx="18396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4"/>
          </p:nvPr>
        </p:nvSpPr>
        <p:spPr>
          <a:xfrm>
            <a:off x="0"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Insert cover photo here </a:t>
            </a:r>
          </a:p>
          <a:p>
            <a:r>
              <a:rPr lang="en-US" dirty="0" smtClean="0"/>
              <a:t>Full page image 7.5” high</a:t>
            </a:r>
          </a:p>
        </p:txBody>
      </p:sp>
      <p:sp>
        <p:nvSpPr>
          <p:cNvPr id="5" name="Text Placeholder 2"/>
          <p:cNvSpPr>
            <a:spLocks noGrp="1"/>
          </p:cNvSpPr>
          <p:nvPr>
            <p:ph type="body" sz="quarter" idx="15" hasCustomPrompt="1"/>
          </p:nvPr>
        </p:nvSpPr>
        <p:spPr>
          <a:xfrm rot="16200000">
            <a:off x="5327847" y="2459065"/>
            <a:ext cx="6275224" cy="1357089"/>
          </a:xfrm>
          <a:prstGeom prst="rect">
            <a:avLst/>
          </a:prstGeom>
        </p:spPr>
        <p:txBody>
          <a:bodyPr>
            <a:normAutofit/>
          </a:bodyPr>
          <a:lstStyle>
            <a:lvl1pPr marL="0" indent="0">
              <a:lnSpc>
                <a:spcPct val="100000"/>
              </a:lnSpc>
              <a:spcBef>
                <a:spcPts val="0"/>
              </a:spcBef>
              <a:buNone/>
              <a:defRPr sz="3600" baseline="0">
                <a:solidFill>
                  <a:srgbClr val="0099CC"/>
                </a:solidFill>
                <a:latin typeface="Arial Black" panose="020B0A04020102020204" pitchFamily="34" charset="0"/>
              </a:defRPr>
            </a:lvl1pPr>
          </a:lstStyle>
          <a:p>
            <a:pPr lvl="0"/>
            <a:r>
              <a:rPr lang="en-US" dirty="0" smtClean="0"/>
              <a:t>Module #: Title One Line</a:t>
            </a:r>
            <a:endParaRPr lang="en-US" dirty="0"/>
          </a:p>
        </p:txBody>
      </p:sp>
    </p:spTree>
    <p:extLst>
      <p:ext uri="{BB962C8B-B14F-4D97-AF65-F5344CB8AC3E}">
        <p14:creationId xmlns:p14="http://schemas.microsoft.com/office/powerpoint/2010/main" val="188638717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dule Title Page: Two Line Title">
    <p:spTree>
      <p:nvGrpSpPr>
        <p:cNvPr id="1" name=""/>
        <p:cNvGrpSpPr/>
        <p:nvPr/>
      </p:nvGrpSpPr>
      <p:grpSpPr>
        <a:xfrm>
          <a:off x="0" y="0"/>
          <a:ext cx="0" cy="0"/>
          <a:chOff x="0" y="0"/>
          <a:chExt cx="0" cy="0"/>
        </a:xfrm>
      </p:grpSpPr>
      <p:sp>
        <p:nvSpPr>
          <p:cNvPr id="6" name="Rectangle 5"/>
          <p:cNvSpPr/>
          <p:nvPr userDrawn="1"/>
        </p:nvSpPr>
        <p:spPr>
          <a:xfrm>
            <a:off x="7311573" y="0"/>
            <a:ext cx="18396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4"/>
          </p:nvPr>
        </p:nvSpPr>
        <p:spPr>
          <a:xfrm>
            <a:off x="0"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Insert cover photo here </a:t>
            </a:r>
          </a:p>
          <a:p>
            <a:r>
              <a:rPr lang="en-US" dirty="0" smtClean="0"/>
              <a:t>Full page image 7.5” high</a:t>
            </a:r>
          </a:p>
        </p:txBody>
      </p:sp>
      <p:sp>
        <p:nvSpPr>
          <p:cNvPr id="9" name="Text Placeholder 2"/>
          <p:cNvSpPr>
            <a:spLocks noGrp="1"/>
          </p:cNvSpPr>
          <p:nvPr>
            <p:ph type="body" sz="quarter" idx="15" hasCustomPrompt="1"/>
          </p:nvPr>
        </p:nvSpPr>
        <p:spPr>
          <a:xfrm rot="16200000">
            <a:off x="5327847" y="2459065"/>
            <a:ext cx="6275224" cy="1357089"/>
          </a:xfrm>
          <a:prstGeom prst="rect">
            <a:avLst/>
          </a:prstGeom>
        </p:spPr>
        <p:txBody>
          <a:bodyPr>
            <a:normAutofit/>
          </a:bodyPr>
          <a:lstStyle>
            <a:lvl1pPr marL="0" indent="0">
              <a:lnSpc>
                <a:spcPct val="100000"/>
              </a:lnSpc>
              <a:spcBef>
                <a:spcPts val="0"/>
              </a:spcBef>
              <a:buNone/>
              <a:defRPr sz="3600" baseline="0">
                <a:solidFill>
                  <a:srgbClr val="0099CC"/>
                </a:solidFill>
                <a:latin typeface="Arial Black" panose="020B0A04020102020204" pitchFamily="34" charset="0"/>
              </a:defRPr>
            </a:lvl1pPr>
          </a:lstStyle>
          <a:p>
            <a:pPr lvl="0"/>
            <a:r>
              <a:rPr lang="en-US" dirty="0" smtClean="0"/>
              <a:t>Module #:                  Title Two Lines</a:t>
            </a:r>
            <a:endParaRPr lang="en-US" dirty="0"/>
          </a:p>
        </p:txBody>
      </p:sp>
    </p:spTree>
    <p:extLst>
      <p:ext uri="{BB962C8B-B14F-4D97-AF65-F5344CB8AC3E}">
        <p14:creationId xmlns:p14="http://schemas.microsoft.com/office/powerpoint/2010/main" val="89147538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Heading One Lin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354828"/>
            <a:ext cx="5484492" cy="366291"/>
          </a:xfrm>
        </p:spPr>
        <p:txBody>
          <a:bodyPr/>
          <a:lstStyle>
            <a:lvl1pPr algn="l">
              <a:defRPr sz="1000">
                <a:solidFill>
                  <a:schemeClr val="bg2">
                    <a:lumMod val="50000"/>
                  </a:schemeClr>
                </a:solidFill>
                <a:latin typeface="Arial Black" panose="020B0A04020102020204" pitchFamily="34" charset="0"/>
              </a:defRPr>
            </a:lvl1pPr>
          </a:lstStyle>
          <a:p>
            <a:r>
              <a:rPr lang="en-US" dirty="0" smtClean="0"/>
              <a:t>Control of Hazardous Energy – </a:t>
            </a:r>
            <a:r>
              <a:rPr lang="en-US" dirty="0" err="1" smtClean="0"/>
              <a:t>SFT</a:t>
            </a:r>
            <a:r>
              <a:rPr lang="en-US" dirty="0" smtClean="0"/>
              <a:t> </a:t>
            </a:r>
            <a:r>
              <a:rPr lang="en-US" dirty="0" err="1" smtClean="0"/>
              <a:t>FCX1025C</a:t>
            </a:r>
            <a:endParaRPr lang="en-US" dirty="0"/>
          </a:p>
        </p:txBody>
      </p:sp>
      <p:cxnSp>
        <p:nvCxnSpPr>
          <p:cNvPr id="7" name="Straight Connector 6"/>
          <p:cNvCxnSpPr/>
          <p:nvPr userDrawn="1"/>
        </p:nvCxnSpPr>
        <p:spPr>
          <a:xfrm flipV="1">
            <a:off x="0" y="1081314"/>
            <a:ext cx="6872514" cy="2358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8" name="Text Placeholder 10"/>
          <p:cNvSpPr>
            <a:spLocks noGrp="1"/>
          </p:cNvSpPr>
          <p:nvPr>
            <p:ph type="body" sz="quarter" idx="15" hasCustomPrompt="1"/>
          </p:nvPr>
        </p:nvSpPr>
        <p:spPr>
          <a:xfrm>
            <a:off x="628649" y="572744"/>
            <a:ext cx="6243865" cy="646588"/>
          </a:xfrm>
          <a:prstGeom prst="rect">
            <a:avLst/>
          </a:prstGeom>
        </p:spPr>
        <p:txBody>
          <a:bodyPr>
            <a:normAutofit/>
          </a:bodyPr>
          <a:lstStyle>
            <a:lvl1pPr marL="0" indent="0">
              <a:lnSpc>
                <a:spcPct val="100000"/>
              </a:lnSpc>
              <a:spcBef>
                <a:spcPts val="0"/>
              </a:spcBef>
              <a:buClr>
                <a:srgbClr val="00B0F0"/>
              </a:buClr>
              <a:buFont typeface="Wingdings" panose="05000000000000000000" pitchFamily="2" charset="2"/>
              <a:buNone/>
              <a:defRPr sz="300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Heading</a:t>
            </a:r>
          </a:p>
        </p:txBody>
      </p:sp>
      <p:sp>
        <p:nvSpPr>
          <p:cNvPr id="11" name="Content Placeholder 9"/>
          <p:cNvSpPr>
            <a:spLocks noGrp="1"/>
          </p:cNvSpPr>
          <p:nvPr>
            <p:ph sz="quarter" idx="16" hasCustomPrompt="1"/>
          </p:nvPr>
        </p:nvSpPr>
        <p:spPr>
          <a:xfrm>
            <a:off x="7105650" y="-38100"/>
            <a:ext cx="2057400" cy="914400"/>
          </a:xfrm>
          <a:prstGeom prst="rect">
            <a:avLst/>
          </a:prstGeom>
        </p:spPr>
        <p:txBody>
          <a:bodyPr rIns="182880" anchor="ctr" anchorCtr="0">
            <a:normAutofit/>
          </a:bodyPr>
          <a:lstStyle>
            <a:lvl1pPr marL="0" indent="0" algn="r">
              <a:buNone/>
              <a:defRPr sz="1800">
                <a:latin typeface="Arial Black" panose="020B0A04020102020204" pitchFamily="34" charset="0"/>
              </a:defRPr>
            </a:lvl1pPr>
          </a:lstStyle>
          <a:p>
            <a:r>
              <a:rPr lang="en-US" dirty="0" smtClean="0">
                <a:latin typeface="Arial Black" panose="020B0A04020102020204" pitchFamily="34" charset="0"/>
              </a:rPr>
              <a:t>SG #</a:t>
            </a:r>
            <a:endParaRPr lang="en-US" dirty="0"/>
          </a:p>
        </p:txBody>
      </p:sp>
      <p:sp>
        <p:nvSpPr>
          <p:cNvPr id="13" name="Text Placeholder 12"/>
          <p:cNvSpPr>
            <a:spLocks noGrp="1"/>
          </p:cNvSpPr>
          <p:nvPr>
            <p:ph type="body" sz="quarter" idx="17" hasCustomPrompt="1"/>
          </p:nvPr>
        </p:nvSpPr>
        <p:spPr>
          <a:xfrm>
            <a:off x="628650" y="1386070"/>
            <a:ext cx="6243638" cy="4669956"/>
          </a:xfrm>
        </p:spPr>
        <p:txBody>
          <a:bodyPr/>
          <a:lstStyle>
            <a:lvl1pPr marL="342900" indent="-342900">
              <a:lnSpc>
                <a:spcPct val="100000"/>
              </a:lnSpc>
              <a:spcBef>
                <a:spcPts val="600"/>
              </a:spcBef>
              <a:spcAft>
                <a:spcPts val="600"/>
              </a:spcAft>
              <a:buFont typeface="Wingdings" panose="05000000000000000000" pitchFamily="2" charset="2"/>
              <a:buChar char="§"/>
              <a:defRPr baseline="0">
                <a:latin typeface="Arial" panose="020B0604020202020204" pitchFamily="34" charset="0"/>
                <a:cs typeface="Arial" panose="020B0604020202020204" pitchFamily="34" charset="0"/>
              </a:defRPr>
            </a:lvl1pPr>
            <a:lvl2pPr marL="688975" indent="-342900">
              <a:lnSpc>
                <a:spcPct val="100000"/>
              </a:lnSpc>
              <a:spcBef>
                <a:spcPts val="600"/>
              </a:spcBef>
              <a:spcAft>
                <a:spcPts val="600"/>
              </a:spcAft>
              <a:buFont typeface="Arial" panose="020B0604020202020204" pitchFamily="34" charset="0"/>
              <a:buChar char="•"/>
              <a:defRPr>
                <a:latin typeface="Arial" panose="020B0604020202020204" pitchFamily="34" charset="0"/>
                <a:cs typeface="Arial" panose="020B0604020202020204" pitchFamily="34" charset="0"/>
              </a:defRPr>
            </a:lvl2pPr>
          </a:lstStyle>
          <a:p>
            <a:pPr lvl="0"/>
            <a:r>
              <a:rPr lang="en-US" dirty="0" smtClean="0">
                <a:latin typeface="Arial" panose="020B0604020202020204" pitchFamily="34" charset="0"/>
                <a:cs typeface="Arial" panose="020B0604020202020204" pitchFamily="34" charset="0"/>
              </a:rPr>
              <a:t>Level one</a:t>
            </a:r>
          </a:p>
          <a:p>
            <a:pPr lvl="1"/>
            <a:r>
              <a:rPr lang="en-US" dirty="0" smtClean="0">
                <a:latin typeface="Arial" panose="020B0604020202020204" pitchFamily="34" charset="0"/>
                <a:cs typeface="Arial" panose="020B0604020202020204" pitchFamily="34" charset="0"/>
              </a:rPr>
              <a:t>Level two</a:t>
            </a:r>
          </a:p>
          <a:p>
            <a:pPr lvl="1"/>
            <a:r>
              <a:rPr lang="en-US" dirty="0" smtClean="0">
                <a:latin typeface="Arial" panose="020B0604020202020204" pitchFamily="34" charset="0"/>
                <a:cs typeface="Arial" panose="020B0604020202020204" pitchFamily="34" charset="0"/>
              </a:rPr>
              <a:t>Level two</a:t>
            </a:r>
          </a:p>
          <a:p>
            <a:pPr lvl="0"/>
            <a:r>
              <a:rPr lang="en-US" dirty="0" smtClean="0">
                <a:latin typeface="Arial" panose="020B0604020202020204" pitchFamily="34" charset="0"/>
                <a:cs typeface="Arial" panose="020B0604020202020204" pitchFamily="34" charset="0"/>
              </a:rPr>
              <a:t>Level one</a:t>
            </a:r>
          </a:p>
          <a:p>
            <a:pPr lvl="1"/>
            <a:r>
              <a:rPr lang="en-US" dirty="0" smtClean="0">
                <a:latin typeface="Arial" panose="020B0604020202020204" pitchFamily="34" charset="0"/>
                <a:cs typeface="Arial" panose="020B0604020202020204" pitchFamily="34" charset="0"/>
              </a:rPr>
              <a:t>Level two</a:t>
            </a:r>
          </a:p>
          <a:p>
            <a:pPr lvl="1"/>
            <a:r>
              <a:rPr lang="en-US" dirty="0" smtClean="0">
                <a:latin typeface="Arial" panose="020B0604020202020204" pitchFamily="34" charset="0"/>
                <a:cs typeface="Arial" panose="020B0604020202020204" pitchFamily="34" charset="0"/>
              </a:rPr>
              <a:t>Level two</a:t>
            </a:r>
          </a:p>
          <a:p>
            <a:pPr lvl="0"/>
            <a:endParaRPr lang="en-US" dirty="0" smtClean="0">
              <a:latin typeface="Arial Black" panose="020B0A04020102020204" pitchFamily="34" charset="0"/>
            </a:endParaRPr>
          </a:p>
        </p:txBody>
      </p:sp>
      <p:sp>
        <p:nvSpPr>
          <p:cNvPr id="12" name="Slide Number Placeholder 5"/>
          <p:cNvSpPr>
            <a:spLocks noGrp="1"/>
          </p:cNvSpPr>
          <p:nvPr>
            <p:ph type="sldNum" sz="quarter" idx="12"/>
          </p:nvPr>
        </p:nvSpPr>
        <p:spPr>
          <a:xfrm>
            <a:off x="6730980" y="6355994"/>
            <a:ext cx="1792224" cy="365125"/>
          </a:xfrm>
        </p:spPr>
        <p:txBody>
          <a:bodyPr/>
          <a:lstStyle>
            <a:lvl1pPr algn="l">
              <a:defRPr sz="1000">
                <a:solidFill>
                  <a:schemeClr val="bg2">
                    <a:lumMod val="50000"/>
                  </a:schemeClr>
                </a:solidFill>
                <a:latin typeface="Arial Black" panose="020B0A04020102020204" pitchFamily="34" charset="0"/>
              </a:defRPr>
            </a:lvl1pPr>
          </a:lstStyle>
          <a:p>
            <a:pPr algn="r"/>
            <a:r>
              <a:rPr lang="en-US" dirty="0" smtClean="0"/>
              <a:t>        </a:t>
            </a:r>
            <a:fld id="{25D3FF45-FB88-453A-A2AC-7EF0564DBF56}" type="slidenum">
              <a:rPr lang="en-US" smtClean="0"/>
              <a:pPr algn="r"/>
              <a:t>‹#›</a:t>
            </a:fld>
            <a:r>
              <a:rPr lang="en-US" dirty="0" smtClean="0"/>
              <a:t> </a:t>
            </a:r>
            <a:endParaRPr lang="en-US" dirty="0"/>
          </a:p>
        </p:txBody>
      </p:sp>
      <p:cxnSp>
        <p:nvCxnSpPr>
          <p:cNvPr id="15" name="Straight Connector 14"/>
          <p:cNvCxnSpPr/>
          <p:nvPr userDrawn="1"/>
        </p:nvCxnSpPr>
        <p:spPr>
          <a:xfrm>
            <a:off x="8076584" y="6459071"/>
            <a:ext cx="1" cy="1444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55" y="6432150"/>
            <a:ext cx="1619969" cy="190022"/>
          </a:xfrm>
          <a:prstGeom prst="rect">
            <a:avLst/>
          </a:prstGeom>
        </p:spPr>
      </p:pic>
    </p:spTree>
    <p:extLst>
      <p:ext uri="{BB962C8B-B14F-4D97-AF65-F5344CB8AC3E}">
        <p14:creationId xmlns:p14="http://schemas.microsoft.com/office/powerpoint/2010/main" val="2642391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st Slide Heading Two Lines">
    <p:spTree>
      <p:nvGrpSpPr>
        <p:cNvPr id="1" name=""/>
        <p:cNvGrpSpPr/>
        <p:nvPr/>
      </p:nvGrpSpPr>
      <p:grpSpPr>
        <a:xfrm>
          <a:off x="0" y="0"/>
          <a:ext cx="0" cy="0"/>
          <a:chOff x="0" y="0"/>
          <a:chExt cx="0" cy="0"/>
        </a:xfrm>
      </p:grpSpPr>
      <p:sp>
        <p:nvSpPr>
          <p:cNvPr id="6" name="Text Placeholder 10"/>
          <p:cNvSpPr>
            <a:spLocks noGrp="1"/>
          </p:cNvSpPr>
          <p:nvPr>
            <p:ph type="body" sz="quarter" idx="15" hasCustomPrompt="1"/>
          </p:nvPr>
        </p:nvSpPr>
        <p:spPr>
          <a:xfrm>
            <a:off x="628650" y="127367"/>
            <a:ext cx="6243864" cy="1057781"/>
          </a:xfrm>
          <a:prstGeom prst="rect">
            <a:avLst/>
          </a:prstGeom>
        </p:spPr>
        <p:txBody>
          <a:bodyPr>
            <a:normAutofit/>
          </a:bodyPr>
          <a:lstStyle>
            <a:lvl1pPr marL="0" indent="0">
              <a:lnSpc>
                <a:spcPct val="100000"/>
              </a:lnSpc>
              <a:spcBef>
                <a:spcPts val="0"/>
              </a:spcBef>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Heading that Runs On   Two Lines</a:t>
            </a:r>
          </a:p>
        </p:txBody>
      </p:sp>
      <p:cxnSp>
        <p:nvCxnSpPr>
          <p:cNvPr id="7" name="Straight Connector 6"/>
          <p:cNvCxnSpPr/>
          <p:nvPr userDrawn="1"/>
        </p:nvCxnSpPr>
        <p:spPr>
          <a:xfrm flipV="1">
            <a:off x="0" y="1081314"/>
            <a:ext cx="6872514" cy="2358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 name="Content Placeholder 9"/>
          <p:cNvSpPr>
            <a:spLocks noGrp="1"/>
          </p:cNvSpPr>
          <p:nvPr>
            <p:ph sz="quarter" idx="16" hasCustomPrompt="1"/>
          </p:nvPr>
        </p:nvSpPr>
        <p:spPr>
          <a:xfrm>
            <a:off x="7105650" y="-38100"/>
            <a:ext cx="2057400" cy="914400"/>
          </a:xfrm>
          <a:prstGeom prst="rect">
            <a:avLst/>
          </a:prstGeom>
        </p:spPr>
        <p:txBody>
          <a:bodyPr rIns="182880" anchor="ctr" anchorCtr="0">
            <a:normAutofit/>
          </a:bodyPr>
          <a:lstStyle>
            <a:lvl1pPr marL="0" indent="0" algn="r">
              <a:buNone/>
              <a:defRPr sz="1800">
                <a:latin typeface="Arial Black" panose="020B0A04020102020204" pitchFamily="34" charset="0"/>
              </a:defRPr>
            </a:lvl1pPr>
          </a:lstStyle>
          <a:p>
            <a:r>
              <a:rPr lang="en-US" dirty="0" smtClean="0">
                <a:latin typeface="Arial Black" panose="020B0A04020102020204" pitchFamily="34" charset="0"/>
              </a:rPr>
              <a:t>SG #</a:t>
            </a:r>
            <a:endParaRPr lang="en-US" dirty="0"/>
          </a:p>
        </p:txBody>
      </p:sp>
      <p:sp>
        <p:nvSpPr>
          <p:cNvPr id="14" name="Text Placeholder 12"/>
          <p:cNvSpPr>
            <a:spLocks noGrp="1"/>
          </p:cNvSpPr>
          <p:nvPr>
            <p:ph type="body" sz="quarter" idx="17" hasCustomPrompt="1"/>
          </p:nvPr>
        </p:nvSpPr>
        <p:spPr>
          <a:xfrm>
            <a:off x="628650" y="1386070"/>
            <a:ext cx="6243638" cy="4669956"/>
          </a:xfrm>
        </p:spPr>
        <p:txBody>
          <a:bodyPr/>
          <a:lstStyle>
            <a:lvl1pPr marL="342900" indent="-342900">
              <a:lnSpc>
                <a:spcPct val="100000"/>
              </a:lnSpc>
              <a:spcBef>
                <a:spcPts val="600"/>
              </a:spcBef>
              <a:spcAft>
                <a:spcPts val="600"/>
              </a:spcAft>
              <a:buFont typeface="Wingdings" panose="05000000000000000000" pitchFamily="2" charset="2"/>
              <a:buChar char="§"/>
              <a:defRPr baseline="0">
                <a:latin typeface="Arial" panose="020B0604020202020204" pitchFamily="34" charset="0"/>
                <a:cs typeface="Arial" panose="020B0604020202020204" pitchFamily="34" charset="0"/>
              </a:defRPr>
            </a:lvl1pPr>
            <a:lvl2pPr marL="688975" indent="-342900">
              <a:lnSpc>
                <a:spcPct val="100000"/>
              </a:lnSpc>
              <a:spcBef>
                <a:spcPts val="600"/>
              </a:spcBef>
              <a:spcAft>
                <a:spcPts val="600"/>
              </a:spcAft>
              <a:buFont typeface="Arial" panose="020B0604020202020204" pitchFamily="34" charset="0"/>
              <a:buChar char="•"/>
              <a:defRPr>
                <a:latin typeface="Arial" panose="020B0604020202020204" pitchFamily="34" charset="0"/>
                <a:cs typeface="Arial" panose="020B0604020202020204" pitchFamily="34" charset="0"/>
              </a:defRPr>
            </a:lvl2pPr>
          </a:lstStyle>
          <a:p>
            <a:pPr lvl="0"/>
            <a:r>
              <a:rPr lang="en-US" dirty="0" smtClean="0">
                <a:latin typeface="Arial" panose="020B0604020202020204" pitchFamily="34" charset="0"/>
                <a:cs typeface="Arial" panose="020B0604020202020204" pitchFamily="34" charset="0"/>
              </a:rPr>
              <a:t>Level one</a:t>
            </a:r>
          </a:p>
          <a:p>
            <a:pPr lvl="1"/>
            <a:r>
              <a:rPr lang="en-US" dirty="0" smtClean="0">
                <a:latin typeface="Arial" panose="020B0604020202020204" pitchFamily="34" charset="0"/>
                <a:cs typeface="Arial" panose="020B0604020202020204" pitchFamily="34" charset="0"/>
              </a:rPr>
              <a:t>Level two</a:t>
            </a:r>
          </a:p>
          <a:p>
            <a:pPr lvl="1"/>
            <a:r>
              <a:rPr lang="en-US" dirty="0" smtClean="0">
                <a:latin typeface="Arial" panose="020B0604020202020204" pitchFamily="34" charset="0"/>
                <a:cs typeface="Arial" panose="020B0604020202020204" pitchFamily="34" charset="0"/>
              </a:rPr>
              <a:t>Level two</a:t>
            </a:r>
          </a:p>
          <a:p>
            <a:pPr lvl="0"/>
            <a:r>
              <a:rPr lang="en-US" dirty="0" smtClean="0">
                <a:latin typeface="Arial" panose="020B0604020202020204" pitchFamily="34" charset="0"/>
                <a:cs typeface="Arial" panose="020B0604020202020204" pitchFamily="34" charset="0"/>
              </a:rPr>
              <a:t>Level one</a:t>
            </a:r>
          </a:p>
          <a:p>
            <a:pPr lvl="1"/>
            <a:r>
              <a:rPr lang="en-US" dirty="0" smtClean="0">
                <a:latin typeface="Arial" panose="020B0604020202020204" pitchFamily="34" charset="0"/>
                <a:cs typeface="Arial" panose="020B0604020202020204" pitchFamily="34" charset="0"/>
              </a:rPr>
              <a:t>Level two</a:t>
            </a:r>
          </a:p>
          <a:p>
            <a:pPr lvl="1"/>
            <a:r>
              <a:rPr lang="en-US" dirty="0" smtClean="0">
                <a:latin typeface="Arial" panose="020B0604020202020204" pitchFamily="34" charset="0"/>
                <a:cs typeface="Arial" panose="020B0604020202020204" pitchFamily="34" charset="0"/>
              </a:rPr>
              <a:t>Level two</a:t>
            </a:r>
          </a:p>
          <a:p>
            <a:pPr lvl="0"/>
            <a:endParaRPr lang="en-US" dirty="0" smtClean="0">
              <a:latin typeface="Arial Black" panose="020B0A04020102020204" pitchFamily="34" charset="0"/>
            </a:endParaRPr>
          </a:p>
        </p:txBody>
      </p:sp>
      <p:sp>
        <p:nvSpPr>
          <p:cNvPr id="16" name="Footer Placeholder 4"/>
          <p:cNvSpPr>
            <a:spLocks noGrp="1"/>
          </p:cNvSpPr>
          <p:nvPr>
            <p:ph type="ftr" sz="quarter" idx="11"/>
          </p:nvPr>
        </p:nvSpPr>
        <p:spPr>
          <a:xfrm>
            <a:off x="628650" y="6354828"/>
            <a:ext cx="5484492" cy="366291"/>
          </a:xfrm>
        </p:spPr>
        <p:txBody>
          <a:bodyPr/>
          <a:lstStyle>
            <a:lvl1pPr algn="l">
              <a:defRPr sz="1000">
                <a:solidFill>
                  <a:schemeClr val="bg2">
                    <a:lumMod val="50000"/>
                  </a:schemeClr>
                </a:solidFill>
                <a:latin typeface="Arial Black" panose="020B0A04020102020204" pitchFamily="34" charset="0"/>
              </a:defRPr>
            </a:lvl1pPr>
          </a:lstStyle>
          <a:p>
            <a:r>
              <a:rPr lang="en-US" dirty="0" smtClean="0"/>
              <a:t>Control of Hazardous Energy – </a:t>
            </a:r>
            <a:r>
              <a:rPr lang="en-US" dirty="0" err="1" smtClean="0"/>
              <a:t>SFT</a:t>
            </a:r>
            <a:r>
              <a:rPr lang="en-US" dirty="0" smtClean="0"/>
              <a:t> </a:t>
            </a:r>
            <a:r>
              <a:rPr lang="en-US" dirty="0" err="1" smtClean="0"/>
              <a:t>FCX1025C</a:t>
            </a:r>
            <a:endParaRPr lang="en-US" dirty="0"/>
          </a:p>
        </p:txBody>
      </p:sp>
      <p:sp>
        <p:nvSpPr>
          <p:cNvPr id="20" name="Slide Number Placeholder 5"/>
          <p:cNvSpPr>
            <a:spLocks noGrp="1"/>
          </p:cNvSpPr>
          <p:nvPr>
            <p:ph type="sldNum" sz="quarter" idx="12"/>
          </p:nvPr>
        </p:nvSpPr>
        <p:spPr>
          <a:xfrm>
            <a:off x="6730980" y="6355994"/>
            <a:ext cx="1792224" cy="365125"/>
          </a:xfrm>
        </p:spPr>
        <p:txBody>
          <a:bodyPr/>
          <a:lstStyle>
            <a:lvl1pPr algn="l">
              <a:defRPr sz="1000">
                <a:solidFill>
                  <a:schemeClr val="bg2">
                    <a:lumMod val="50000"/>
                  </a:schemeClr>
                </a:solidFill>
                <a:latin typeface="Arial Black" panose="020B0A04020102020204" pitchFamily="34" charset="0"/>
              </a:defRPr>
            </a:lvl1pPr>
          </a:lstStyle>
          <a:p>
            <a:pPr algn="r"/>
            <a:r>
              <a:rPr lang="en-US" dirty="0" smtClean="0"/>
              <a:t>        </a:t>
            </a:r>
            <a:fld id="{25D3FF45-FB88-453A-A2AC-7EF0564DBF56}" type="slidenum">
              <a:rPr lang="en-US" smtClean="0"/>
              <a:pPr algn="r"/>
              <a:t>‹#›</a:t>
            </a:fld>
            <a:r>
              <a:rPr lang="en-US" dirty="0" smtClean="0"/>
              <a:t> </a:t>
            </a:r>
            <a:endParaRPr lang="en-US" dirty="0"/>
          </a:p>
        </p:txBody>
      </p:sp>
      <p:cxnSp>
        <p:nvCxnSpPr>
          <p:cNvPr id="21" name="Straight Connector 20"/>
          <p:cNvCxnSpPr/>
          <p:nvPr userDrawn="1"/>
        </p:nvCxnSpPr>
        <p:spPr>
          <a:xfrm>
            <a:off x="8076584" y="6459071"/>
            <a:ext cx="1" cy="1444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55" y="6432150"/>
            <a:ext cx="1619969" cy="190022"/>
          </a:xfrm>
          <a:prstGeom prst="rect">
            <a:avLst/>
          </a:prstGeom>
        </p:spPr>
      </p:pic>
    </p:spTree>
    <p:extLst>
      <p:ext uri="{BB962C8B-B14F-4D97-AF65-F5344CB8AC3E}">
        <p14:creationId xmlns:p14="http://schemas.microsoft.com/office/powerpoint/2010/main" val="11972853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Heading with Subheading">
    <p:spTree>
      <p:nvGrpSpPr>
        <p:cNvPr id="1" name=""/>
        <p:cNvGrpSpPr/>
        <p:nvPr/>
      </p:nvGrpSpPr>
      <p:grpSpPr>
        <a:xfrm>
          <a:off x="0" y="0"/>
          <a:ext cx="0" cy="0"/>
          <a:chOff x="0" y="0"/>
          <a:chExt cx="0" cy="0"/>
        </a:xfrm>
      </p:grpSpPr>
      <p:sp>
        <p:nvSpPr>
          <p:cNvPr id="6" name="Text Placeholder 10"/>
          <p:cNvSpPr>
            <a:spLocks noGrp="1"/>
          </p:cNvSpPr>
          <p:nvPr>
            <p:ph type="body" sz="quarter" idx="15" hasCustomPrompt="1"/>
          </p:nvPr>
        </p:nvSpPr>
        <p:spPr>
          <a:xfrm>
            <a:off x="628649" y="572744"/>
            <a:ext cx="6727740" cy="646588"/>
          </a:xfrm>
          <a:prstGeom prst="rect">
            <a:avLst/>
          </a:prstGeom>
        </p:spPr>
        <p:txBody>
          <a:bodyPr>
            <a:normAutofit/>
          </a:bodyPr>
          <a:lstStyle>
            <a:lvl1pPr marL="0" indent="0">
              <a:lnSpc>
                <a:spcPct val="100000"/>
              </a:lnSpc>
              <a:spcBef>
                <a:spcPts val="0"/>
              </a:spcBef>
              <a:buClr>
                <a:srgbClr val="00B0F0"/>
              </a:buClr>
              <a:buFont typeface="Wingdings" panose="05000000000000000000" pitchFamily="2" charset="2"/>
              <a:buNone/>
              <a:defRPr sz="300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Heading with Subheading</a:t>
            </a:r>
          </a:p>
        </p:txBody>
      </p:sp>
      <p:cxnSp>
        <p:nvCxnSpPr>
          <p:cNvPr id="7" name="Straight Connector 6"/>
          <p:cNvCxnSpPr/>
          <p:nvPr userDrawn="1"/>
        </p:nvCxnSpPr>
        <p:spPr>
          <a:xfrm flipV="1">
            <a:off x="0" y="1081314"/>
            <a:ext cx="6872514" cy="2358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 name="Content Placeholder 9"/>
          <p:cNvSpPr>
            <a:spLocks noGrp="1"/>
          </p:cNvSpPr>
          <p:nvPr>
            <p:ph sz="quarter" idx="16" hasCustomPrompt="1"/>
          </p:nvPr>
        </p:nvSpPr>
        <p:spPr>
          <a:xfrm>
            <a:off x="7105650" y="-38100"/>
            <a:ext cx="2057400" cy="914400"/>
          </a:xfrm>
          <a:prstGeom prst="rect">
            <a:avLst/>
          </a:prstGeom>
        </p:spPr>
        <p:txBody>
          <a:bodyPr rIns="182880" anchor="ctr" anchorCtr="0">
            <a:normAutofit/>
          </a:bodyPr>
          <a:lstStyle>
            <a:lvl1pPr marL="0" indent="0" algn="r">
              <a:buNone/>
              <a:defRPr sz="1800">
                <a:latin typeface="Arial Black" panose="020B0A04020102020204" pitchFamily="34" charset="0"/>
              </a:defRPr>
            </a:lvl1pPr>
          </a:lstStyle>
          <a:p>
            <a:r>
              <a:rPr lang="en-US" dirty="0" smtClean="0">
                <a:latin typeface="Arial Black" panose="020B0A04020102020204" pitchFamily="34" charset="0"/>
              </a:rPr>
              <a:t>SG #</a:t>
            </a:r>
            <a:endParaRPr lang="en-US" dirty="0"/>
          </a:p>
        </p:txBody>
      </p:sp>
      <p:sp>
        <p:nvSpPr>
          <p:cNvPr id="3" name="Text Placeholder 2"/>
          <p:cNvSpPr>
            <a:spLocks noGrp="1"/>
          </p:cNvSpPr>
          <p:nvPr>
            <p:ph type="body" sz="quarter" idx="17" hasCustomPrompt="1"/>
          </p:nvPr>
        </p:nvSpPr>
        <p:spPr>
          <a:xfrm>
            <a:off x="628651" y="1386590"/>
            <a:ext cx="6243864" cy="4669020"/>
          </a:xfrm>
        </p:spPr>
        <p:txBody>
          <a:bodyPr/>
          <a:lstStyle>
            <a:lvl1pPr marL="342900" indent="-342900">
              <a:lnSpc>
                <a:spcPct val="100000"/>
              </a:lnSpc>
              <a:spcBef>
                <a:spcPts val="600"/>
              </a:spcBef>
              <a:spcAft>
                <a:spcPts val="600"/>
              </a:spcAft>
              <a:buFont typeface="Wingdings" panose="05000000000000000000" pitchFamily="2" charset="2"/>
              <a:buChar char="§"/>
              <a:defRPr b="0" baseline="0">
                <a:latin typeface="Arial monospaced for SAP" panose="020B0609020202030204" pitchFamily="49" charset="0"/>
                <a:cs typeface="Arial" panose="020B0604020202020204" pitchFamily="34" charset="0"/>
              </a:defRPr>
            </a:lvl1pPr>
            <a:lvl2pPr>
              <a:lnSpc>
                <a:spcPct val="100000"/>
              </a:lnSpc>
              <a:spcBef>
                <a:spcPts val="600"/>
              </a:spcBef>
              <a:spcAft>
                <a:spcPts val="600"/>
              </a:spcAft>
              <a:defRPr baseline="0">
                <a:latin typeface="Arial" panose="020B0604020202020204" pitchFamily="34" charset="0"/>
                <a:cs typeface="Arial" panose="020B0604020202020204" pitchFamily="34" charset="0"/>
              </a:defRPr>
            </a:lvl2pPr>
            <a:lvl3pPr>
              <a:lnSpc>
                <a:spcPct val="100000"/>
              </a:lnSpc>
              <a:spcBef>
                <a:spcPts val="600"/>
              </a:spcBef>
              <a:spcAft>
                <a:spcPts val="600"/>
              </a:spcAft>
              <a:defRPr/>
            </a:lvl3pPr>
            <a:lvl4pPr>
              <a:lnSpc>
                <a:spcPct val="100000"/>
              </a:lnSpc>
              <a:spcBef>
                <a:spcPts val="600"/>
              </a:spcBef>
              <a:spcAft>
                <a:spcPts val="600"/>
              </a:spcAft>
              <a:defRPr/>
            </a:lvl4pPr>
            <a:lvl5pPr>
              <a:lnSpc>
                <a:spcPct val="100000"/>
              </a:lnSpc>
              <a:spcBef>
                <a:spcPts val="600"/>
              </a:spcBef>
              <a:spcAft>
                <a:spcPts val="600"/>
              </a:spcAft>
              <a:defRPr/>
            </a:lvl5pPr>
          </a:lstStyle>
          <a:p>
            <a:pPr lvl="0"/>
            <a:r>
              <a:rPr lang="en-US" dirty="0" smtClean="0">
                <a:latin typeface="Arial Black" panose="020B0A04020102020204" pitchFamily="34" charset="0"/>
              </a:rPr>
              <a:t>Subtitle</a:t>
            </a:r>
          </a:p>
          <a:p>
            <a:pPr lvl="1"/>
            <a:r>
              <a:rPr lang="en-US" dirty="0" smtClean="0">
                <a:latin typeface="Arial" panose="020B0604020202020204" pitchFamily="34" charset="0"/>
                <a:cs typeface="Arial" panose="020B0604020202020204" pitchFamily="34" charset="0"/>
              </a:rPr>
              <a:t>Level two</a:t>
            </a:r>
          </a:p>
          <a:p>
            <a:pPr lvl="1"/>
            <a:r>
              <a:rPr lang="en-US" dirty="0" smtClean="0">
                <a:latin typeface="Arial" panose="020B0604020202020204" pitchFamily="34" charset="0"/>
                <a:cs typeface="Arial" panose="020B0604020202020204" pitchFamily="34" charset="0"/>
              </a:rPr>
              <a:t>Level two</a:t>
            </a:r>
          </a:p>
          <a:p>
            <a:pPr lvl="0"/>
            <a:endParaRPr lang="en-US" dirty="0" smtClean="0">
              <a:latin typeface="Arial" panose="020B0604020202020204" pitchFamily="34" charset="0"/>
              <a:cs typeface="Arial" panose="020B0604020202020204" pitchFamily="34" charset="0"/>
            </a:endParaRPr>
          </a:p>
          <a:p>
            <a:pPr lvl="0"/>
            <a:endParaRPr lang="en-US" dirty="0" smtClean="0"/>
          </a:p>
        </p:txBody>
      </p:sp>
      <p:sp>
        <p:nvSpPr>
          <p:cNvPr id="14" name="Footer Placeholder 4"/>
          <p:cNvSpPr>
            <a:spLocks noGrp="1"/>
          </p:cNvSpPr>
          <p:nvPr>
            <p:ph type="ftr" sz="quarter" idx="11"/>
          </p:nvPr>
        </p:nvSpPr>
        <p:spPr>
          <a:xfrm>
            <a:off x="628650" y="6354828"/>
            <a:ext cx="5484492" cy="366291"/>
          </a:xfrm>
        </p:spPr>
        <p:txBody>
          <a:bodyPr/>
          <a:lstStyle>
            <a:lvl1pPr algn="l">
              <a:defRPr sz="1000">
                <a:solidFill>
                  <a:schemeClr val="bg2">
                    <a:lumMod val="50000"/>
                  </a:schemeClr>
                </a:solidFill>
                <a:latin typeface="Arial Black" panose="020B0A04020102020204" pitchFamily="34" charset="0"/>
              </a:defRPr>
            </a:lvl1pPr>
          </a:lstStyle>
          <a:p>
            <a:r>
              <a:rPr lang="en-US" dirty="0" smtClean="0"/>
              <a:t>Control of Hazardous Energy – </a:t>
            </a:r>
            <a:r>
              <a:rPr lang="en-US" dirty="0" err="1" smtClean="0"/>
              <a:t>SFT</a:t>
            </a:r>
            <a:r>
              <a:rPr lang="en-US" dirty="0" smtClean="0"/>
              <a:t> </a:t>
            </a:r>
            <a:r>
              <a:rPr lang="en-US" dirty="0" err="1" smtClean="0"/>
              <a:t>FCX1025C</a:t>
            </a:r>
            <a:endParaRPr lang="en-US" dirty="0"/>
          </a:p>
        </p:txBody>
      </p:sp>
      <p:sp>
        <p:nvSpPr>
          <p:cNvPr id="15" name="Slide Number Placeholder 5"/>
          <p:cNvSpPr>
            <a:spLocks noGrp="1"/>
          </p:cNvSpPr>
          <p:nvPr>
            <p:ph type="sldNum" sz="quarter" idx="12"/>
          </p:nvPr>
        </p:nvSpPr>
        <p:spPr>
          <a:xfrm>
            <a:off x="6730980" y="6355994"/>
            <a:ext cx="1792224" cy="365125"/>
          </a:xfrm>
        </p:spPr>
        <p:txBody>
          <a:bodyPr/>
          <a:lstStyle>
            <a:lvl1pPr algn="l">
              <a:defRPr sz="1000">
                <a:solidFill>
                  <a:schemeClr val="bg2">
                    <a:lumMod val="50000"/>
                  </a:schemeClr>
                </a:solidFill>
                <a:latin typeface="Arial Black" panose="020B0A04020102020204" pitchFamily="34" charset="0"/>
              </a:defRPr>
            </a:lvl1pPr>
          </a:lstStyle>
          <a:p>
            <a:pPr algn="r"/>
            <a:r>
              <a:rPr lang="en-US" dirty="0" smtClean="0"/>
              <a:t>        </a:t>
            </a:r>
            <a:fld id="{25D3FF45-FB88-453A-A2AC-7EF0564DBF56}" type="slidenum">
              <a:rPr lang="en-US" smtClean="0"/>
              <a:pPr algn="r"/>
              <a:t>‹#›</a:t>
            </a:fld>
            <a:r>
              <a:rPr lang="en-US" dirty="0" smtClean="0"/>
              <a:t> </a:t>
            </a:r>
            <a:endParaRPr lang="en-US" dirty="0"/>
          </a:p>
        </p:txBody>
      </p:sp>
      <p:cxnSp>
        <p:nvCxnSpPr>
          <p:cNvPr id="16" name="Straight Connector 15"/>
          <p:cNvCxnSpPr/>
          <p:nvPr userDrawn="1"/>
        </p:nvCxnSpPr>
        <p:spPr>
          <a:xfrm>
            <a:off x="8076584" y="6459071"/>
            <a:ext cx="1" cy="1444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55" y="6432150"/>
            <a:ext cx="1619969" cy="190022"/>
          </a:xfrm>
          <a:prstGeom prst="rect">
            <a:avLst/>
          </a:prstGeom>
        </p:spPr>
      </p:pic>
    </p:spTree>
    <p:extLst>
      <p:ext uri="{BB962C8B-B14F-4D97-AF65-F5344CB8AC3E}">
        <p14:creationId xmlns:p14="http://schemas.microsoft.com/office/powerpoint/2010/main" val="177146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Heading - Blank Slide">
    <p:spTree>
      <p:nvGrpSpPr>
        <p:cNvPr id="1" name=""/>
        <p:cNvGrpSpPr/>
        <p:nvPr/>
      </p:nvGrpSpPr>
      <p:grpSpPr>
        <a:xfrm>
          <a:off x="0" y="0"/>
          <a:ext cx="0" cy="0"/>
          <a:chOff x="0" y="0"/>
          <a:chExt cx="0" cy="0"/>
        </a:xfrm>
      </p:grpSpPr>
      <p:sp>
        <p:nvSpPr>
          <p:cNvPr id="12" name="Text Placeholder 10"/>
          <p:cNvSpPr>
            <a:spLocks noGrp="1"/>
          </p:cNvSpPr>
          <p:nvPr>
            <p:ph type="body" sz="quarter" idx="15" hasCustomPrompt="1"/>
          </p:nvPr>
        </p:nvSpPr>
        <p:spPr>
          <a:xfrm>
            <a:off x="628650" y="572744"/>
            <a:ext cx="6243864" cy="646588"/>
          </a:xfrm>
          <a:prstGeom prst="rect">
            <a:avLst/>
          </a:prstGeom>
        </p:spPr>
        <p:txBody>
          <a:bodyPr>
            <a:normAutofit/>
          </a:bodyPr>
          <a:lstStyle>
            <a:lvl1pPr marL="0" indent="0">
              <a:lnSpc>
                <a:spcPct val="100000"/>
              </a:lnSpc>
              <a:spcBef>
                <a:spcPts val="0"/>
              </a:spcBef>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Heading – Blank Slide</a:t>
            </a:r>
          </a:p>
        </p:txBody>
      </p:sp>
      <p:sp>
        <p:nvSpPr>
          <p:cNvPr id="3" name="Picture Placeholder 2"/>
          <p:cNvSpPr>
            <a:spLocks noGrp="1"/>
          </p:cNvSpPr>
          <p:nvPr>
            <p:ph type="pic" sz="quarter" idx="16"/>
          </p:nvPr>
        </p:nvSpPr>
        <p:spPr>
          <a:xfrm>
            <a:off x="628650" y="1378857"/>
            <a:ext cx="6243864" cy="4695788"/>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r>
              <a:rPr lang="en-US" dirty="0" smtClean="0"/>
              <a:t>Click icon to add picture</a:t>
            </a:r>
            <a:endParaRPr lang="en-US" dirty="0"/>
          </a:p>
        </p:txBody>
      </p:sp>
      <p:cxnSp>
        <p:nvCxnSpPr>
          <p:cNvPr id="8" name="Straight Connector 7"/>
          <p:cNvCxnSpPr/>
          <p:nvPr userDrawn="1"/>
        </p:nvCxnSpPr>
        <p:spPr>
          <a:xfrm flipV="1">
            <a:off x="0" y="1081314"/>
            <a:ext cx="6872514" cy="2358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 name="Content Placeholder 9"/>
          <p:cNvSpPr>
            <a:spLocks noGrp="1"/>
          </p:cNvSpPr>
          <p:nvPr>
            <p:ph sz="quarter" idx="17" hasCustomPrompt="1"/>
          </p:nvPr>
        </p:nvSpPr>
        <p:spPr>
          <a:xfrm>
            <a:off x="7105650" y="-38100"/>
            <a:ext cx="2057400" cy="914400"/>
          </a:xfrm>
          <a:prstGeom prst="rect">
            <a:avLst/>
          </a:prstGeom>
        </p:spPr>
        <p:txBody>
          <a:bodyPr rIns="182880" anchor="ctr" anchorCtr="0">
            <a:normAutofit/>
          </a:bodyPr>
          <a:lstStyle>
            <a:lvl1pPr marL="0" indent="0" algn="r">
              <a:buNone/>
              <a:defRPr sz="1800">
                <a:latin typeface="Arial Black" panose="020B0A04020102020204" pitchFamily="34" charset="0"/>
              </a:defRPr>
            </a:lvl1pPr>
          </a:lstStyle>
          <a:p>
            <a:r>
              <a:rPr lang="en-US" dirty="0" smtClean="0">
                <a:latin typeface="Arial Black" panose="020B0A04020102020204" pitchFamily="34" charset="0"/>
              </a:rPr>
              <a:t>SG #</a:t>
            </a:r>
            <a:endParaRPr lang="en-US" dirty="0"/>
          </a:p>
        </p:txBody>
      </p:sp>
      <p:sp>
        <p:nvSpPr>
          <p:cNvPr id="18" name="Footer Placeholder 4"/>
          <p:cNvSpPr>
            <a:spLocks noGrp="1"/>
          </p:cNvSpPr>
          <p:nvPr>
            <p:ph type="ftr" sz="quarter" idx="11"/>
          </p:nvPr>
        </p:nvSpPr>
        <p:spPr>
          <a:xfrm>
            <a:off x="628650" y="6354828"/>
            <a:ext cx="5484492" cy="366291"/>
          </a:xfrm>
        </p:spPr>
        <p:txBody>
          <a:bodyPr/>
          <a:lstStyle>
            <a:lvl1pPr algn="l">
              <a:defRPr sz="1000">
                <a:solidFill>
                  <a:schemeClr val="bg2">
                    <a:lumMod val="50000"/>
                  </a:schemeClr>
                </a:solidFill>
                <a:latin typeface="Arial Black" panose="020B0A04020102020204" pitchFamily="34" charset="0"/>
              </a:defRPr>
            </a:lvl1pPr>
          </a:lstStyle>
          <a:p>
            <a:r>
              <a:rPr lang="en-US" dirty="0" smtClean="0"/>
              <a:t>Control of Hazardous Energy – </a:t>
            </a:r>
            <a:r>
              <a:rPr lang="en-US" dirty="0" err="1" smtClean="0"/>
              <a:t>SFT</a:t>
            </a:r>
            <a:r>
              <a:rPr lang="en-US" dirty="0" smtClean="0"/>
              <a:t> </a:t>
            </a:r>
            <a:r>
              <a:rPr lang="en-US" dirty="0" err="1" smtClean="0"/>
              <a:t>FCX1025C</a:t>
            </a:r>
            <a:endParaRPr lang="en-US" dirty="0"/>
          </a:p>
        </p:txBody>
      </p:sp>
      <p:sp>
        <p:nvSpPr>
          <p:cNvPr id="22" name="Slide Number Placeholder 5"/>
          <p:cNvSpPr>
            <a:spLocks noGrp="1"/>
          </p:cNvSpPr>
          <p:nvPr>
            <p:ph type="sldNum" sz="quarter" idx="12"/>
          </p:nvPr>
        </p:nvSpPr>
        <p:spPr>
          <a:xfrm>
            <a:off x="6730980" y="6355994"/>
            <a:ext cx="1792224" cy="365125"/>
          </a:xfrm>
        </p:spPr>
        <p:txBody>
          <a:bodyPr/>
          <a:lstStyle>
            <a:lvl1pPr algn="l">
              <a:defRPr sz="1000">
                <a:solidFill>
                  <a:schemeClr val="bg2">
                    <a:lumMod val="50000"/>
                  </a:schemeClr>
                </a:solidFill>
                <a:latin typeface="Arial Black" panose="020B0A04020102020204" pitchFamily="34" charset="0"/>
              </a:defRPr>
            </a:lvl1pPr>
          </a:lstStyle>
          <a:p>
            <a:pPr algn="r"/>
            <a:r>
              <a:rPr lang="en-US" dirty="0" smtClean="0"/>
              <a:t>        </a:t>
            </a:r>
            <a:fld id="{25D3FF45-FB88-453A-A2AC-7EF0564DBF56}" type="slidenum">
              <a:rPr lang="en-US" smtClean="0"/>
              <a:pPr algn="r"/>
              <a:t>‹#›</a:t>
            </a:fld>
            <a:r>
              <a:rPr lang="en-US" dirty="0" smtClean="0"/>
              <a:t> </a:t>
            </a:r>
            <a:endParaRPr lang="en-US" dirty="0"/>
          </a:p>
        </p:txBody>
      </p:sp>
      <p:cxnSp>
        <p:nvCxnSpPr>
          <p:cNvPr id="23" name="Straight Connector 22"/>
          <p:cNvCxnSpPr/>
          <p:nvPr userDrawn="1"/>
        </p:nvCxnSpPr>
        <p:spPr>
          <a:xfrm>
            <a:off x="8076584" y="6459071"/>
            <a:ext cx="1" cy="1444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55" y="6432150"/>
            <a:ext cx="1619969" cy="190022"/>
          </a:xfrm>
          <a:prstGeom prst="rect">
            <a:avLst/>
          </a:prstGeom>
        </p:spPr>
      </p:pic>
    </p:spTree>
    <p:extLst>
      <p:ext uri="{BB962C8B-B14F-4D97-AF65-F5344CB8AC3E}">
        <p14:creationId xmlns:p14="http://schemas.microsoft.com/office/powerpoint/2010/main" val="4352934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iz Page">
    <p:spTree>
      <p:nvGrpSpPr>
        <p:cNvPr id="1" name=""/>
        <p:cNvGrpSpPr/>
        <p:nvPr/>
      </p:nvGrpSpPr>
      <p:grpSpPr>
        <a:xfrm>
          <a:off x="0" y="0"/>
          <a:ext cx="0" cy="0"/>
          <a:chOff x="0" y="0"/>
          <a:chExt cx="0" cy="0"/>
        </a:xfrm>
      </p:grpSpPr>
      <p:sp>
        <p:nvSpPr>
          <p:cNvPr id="12" name="Rectangle 11"/>
          <p:cNvSpPr/>
          <p:nvPr userDrawn="1"/>
        </p:nvSpPr>
        <p:spPr>
          <a:xfrm>
            <a:off x="7304314" y="0"/>
            <a:ext cx="1839685"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5" hasCustomPrompt="1"/>
          </p:nvPr>
        </p:nvSpPr>
        <p:spPr>
          <a:xfrm rot="16200000">
            <a:off x="5265441" y="2779419"/>
            <a:ext cx="5985670" cy="819152"/>
          </a:xfrm>
          <a:prstGeom prst="rect">
            <a:avLst/>
          </a:prstGeom>
        </p:spPr>
        <p:txBody>
          <a:bodyPr>
            <a:noAutofit/>
          </a:bodyPr>
          <a:lstStyle>
            <a:lvl1pPr marL="0" indent="0">
              <a:buNone/>
              <a:defRPr sz="5400">
                <a:solidFill>
                  <a:schemeClr val="bg1"/>
                </a:solidFill>
                <a:latin typeface="Arial Black" panose="020B0A04020102020204" pitchFamily="34" charset="0"/>
              </a:defRPr>
            </a:lvl1pPr>
          </a:lstStyle>
          <a:p>
            <a:pPr lvl="0"/>
            <a:r>
              <a:rPr lang="en-US" dirty="0" smtClean="0"/>
              <a:t>Quiz</a:t>
            </a:r>
            <a:endParaRPr lang="en-US" dirty="0"/>
          </a:p>
        </p:txBody>
      </p:sp>
      <p:sp>
        <p:nvSpPr>
          <p:cNvPr id="5" name="Footer Placeholder 4"/>
          <p:cNvSpPr>
            <a:spLocks noGrp="1"/>
          </p:cNvSpPr>
          <p:nvPr>
            <p:ph type="ftr" sz="quarter" idx="11"/>
          </p:nvPr>
        </p:nvSpPr>
        <p:spPr>
          <a:xfrm>
            <a:off x="620412" y="6354828"/>
            <a:ext cx="5508539" cy="365125"/>
          </a:xfrm>
        </p:spPr>
        <p:txBody>
          <a:bodyPr/>
          <a:lstStyle>
            <a:lvl1pPr algn="l">
              <a:defRPr sz="1000">
                <a:solidFill>
                  <a:schemeClr val="bg2">
                    <a:lumMod val="50000"/>
                  </a:schemeClr>
                </a:solidFill>
                <a:latin typeface="Arial Black" panose="020B0A04020102020204" pitchFamily="34" charset="0"/>
              </a:defRPr>
            </a:lvl1pPr>
          </a:lstStyle>
          <a:p>
            <a:r>
              <a:rPr lang="en-US" dirty="0" smtClean="0"/>
              <a:t>Control of Hazardous Energy – </a:t>
            </a:r>
            <a:r>
              <a:rPr lang="en-US" dirty="0" err="1" smtClean="0"/>
              <a:t>SFT</a:t>
            </a:r>
            <a:r>
              <a:rPr lang="en-US" dirty="0" smtClean="0"/>
              <a:t> </a:t>
            </a:r>
            <a:r>
              <a:rPr lang="en-US" dirty="0" err="1" smtClean="0"/>
              <a:t>FCX1025C</a:t>
            </a:r>
            <a:endParaRPr lang="en-US" dirty="0"/>
          </a:p>
        </p:txBody>
      </p:sp>
      <p:sp>
        <p:nvSpPr>
          <p:cNvPr id="9" name="Text Placeholder 10"/>
          <p:cNvSpPr>
            <a:spLocks noGrp="1"/>
          </p:cNvSpPr>
          <p:nvPr>
            <p:ph type="body" sz="quarter" idx="14" hasCustomPrompt="1"/>
          </p:nvPr>
        </p:nvSpPr>
        <p:spPr>
          <a:xfrm>
            <a:off x="628649" y="1379220"/>
            <a:ext cx="6243865" cy="4686618"/>
          </a:xfrm>
          <a:prstGeom prst="rect">
            <a:avLst/>
          </a:prstGeom>
        </p:spPr>
        <p:txBody>
          <a:bodyPr/>
          <a:lstStyle>
            <a:lvl1pPr marL="0" indent="0">
              <a:lnSpc>
                <a:spcPct val="100000"/>
              </a:lnSpc>
              <a:spcBef>
                <a:spcPts val="600"/>
              </a:spcBef>
              <a:spcAft>
                <a:spcPts val="600"/>
              </a:spcAft>
              <a:buClr>
                <a:srgbClr val="0099CC"/>
              </a:buClr>
              <a:buFont typeface="+mj-lt"/>
              <a:buNone/>
              <a:defRPr sz="2400" baseline="0">
                <a:latin typeface="Arial Black" panose="020B0A04020102020204" pitchFamily="34" charset="0"/>
                <a:cs typeface="Arial" panose="020B0604020202020204" pitchFamily="34" charset="0"/>
              </a:defRPr>
            </a:lvl1pPr>
            <a:lvl2pPr marL="457200" marR="0" indent="-457200" algn="l" defTabSz="914400" rtl="0" eaLnBrk="1" fontAlgn="auto" latinLnBrk="0" hangingPunct="1">
              <a:lnSpc>
                <a:spcPct val="100000"/>
              </a:lnSpc>
              <a:spcBef>
                <a:spcPts val="600"/>
              </a:spcBef>
              <a:spcAft>
                <a:spcPts val="600"/>
              </a:spcAft>
              <a:buClr>
                <a:srgbClr val="0099CC"/>
              </a:buClr>
              <a:buSzTx/>
              <a:buFont typeface="+mj-lt"/>
              <a:buAutoNum type="arabicPeriod"/>
              <a:tabLst/>
              <a:defRPr sz="2400" baseline="0">
                <a:latin typeface="Arial" panose="020B0604020202020204" pitchFamily="34" charset="0"/>
                <a:cs typeface="Arial" panose="020B0604020202020204" pitchFamily="34" charset="0"/>
              </a:defRPr>
            </a:lvl2pPr>
          </a:lstStyle>
          <a:p>
            <a:pPr lvl="0"/>
            <a:r>
              <a:rPr lang="en-US" dirty="0" smtClean="0"/>
              <a:t>Directions</a:t>
            </a:r>
          </a:p>
          <a:p>
            <a:pPr lvl="1"/>
            <a:r>
              <a:rPr lang="en-US" dirty="0" smtClean="0"/>
              <a:t>Level one</a:t>
            </a:r>
          </a:p>
          <a:p>
            <a:pPr lvl="1"/>
            <a:r>
              <a:rPr lang="en-US" dirty="0" smtClean="0"/>
              <a:t>Level one</a:t>
            </a:r>
          </a:p>
          <a:p>
            <a:pPr lvl="1"/>
            <a:r>
              <a:rPr lang="en-US" dirty="0" smtClean="0"/>
              <a:t>Level one</a:t>
            </a:r>
          </a:p>
          <a:p>
            <a:pPr lvl="0"/>
            <a:endParaRPr lang="en-US" dirty="0" smtClean="0"/>
          </a:p>
          <a:p>
            <a:pPr lvl="0"/>
            <a:endParaRPr lang="en-US" dirty="0" smtClean="0"/>
          </a:p>
          <a:p>
            <a:pPr lvl="1"/>
            <a:endParaRPr lang="en-US" dirty="0"/>
          </a:p>
        </p:txBody>
      </p:sp>
      <p:sp>
        <p:nvSpPr>
          <p:cNvPr id="11" name="Text Placeholder 10"/>
          <p:cNvSpPr>
            <a:spLocks noGrp="1"/>
          </p:cNvSpPr>
          <p:nvPr>
            <p:ph type="body" sz="quarter" idx="16" hasCustomPrompt="1"/>
          </p:nvPr>
        </p:nvSpPr>
        <p:spPr>
          <a:xfrm>
            <a:off x="628650" y="572744"/>
            <a:ext cx="6243864" cy="646588"/>
          </a:xfrm>
          <a:prstGeom prst="rect">
            <a:avLst/>
          </a:prstGeom>
        </p:spPr>
        <p:txBody>
          <a:bodyPr>
            <a:normAutofit/>
          </a:bodyPr>
          <a:lstStyle>
            <a:lvl1pPr marL="0" indent="0">
              <a:lnSpc>
                <a:spcPct val="100000"/>
              </a:lnSpc>
              <a:spcBef>
                <a:spcPts val="0"/>
              </a:spcBef>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Module # Quiz</a:t>
            </a:r>
          </a:p>
        </p:txBody>
      </p:sp>
      <p:cxnSp>
        <p:nvCxnSpPr>
          <p:cNvPr id="13" name="Straight Connector 12"/>
          <p:cNvCxnSpPr/>
          <p:nvPr userDrawn="1"/>
        </p:nvCxnSpPr>
        <p:spPr>
          <a:xfrm flipV="1">
            <a:off x="0" y="1081314"/>
            <a:ext cx="6872514" cy="2358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5" name="Content Placeholder 9"/>
          <p:cNvSpPr>
            <a:spLocks noGrp="1"/>
          </p:cNvSpPr>
          <p:nvPr>
            <p:ph sz="quarter" idx="17" hasCustomPrompt="1"/>
          </p:nvPr>
        </p:nvSpPr>
        <p:spPr>
          <a:xfrm>
            <a:off x="7105650" y="-38100"/>
            <a:ext cx="2057400" cy="914400"/>
          </a:xfrm>
          <a:prstGeom prst="rect">
            <a:avLst/>
          </a:prstGeom>
        </p:spPr>
        <p:txBody>
          <a:bodyPr rIns="182880" anchor="ctr" anchorCtr="0">
            <a:normAutofit/>
          </a:bodyPr>
          <a:lstStyle>
            <a:lvl1pPr marL="0" indent="0" algn="r">
              <a:buNone/>
              <a:defRPr sz="1800">
                <a:latin typeface="Arial Black" panose="020B0A04020102020204" pitchFamily="34" charset="0"/>
              </a:defRPr>
            </a:lvl1pPr>
          </a:lstStyle>
          <a:p>
            <a:r>
              <a:rPr lang="en-US" dirty="0" smtClean="0">
                <a:latin typeface="Arial Black" panose="020B0A04020102020204" pitchFamily="34" charset="0"/>
              </a:rPr>
              <a:t>SG #</a:t>
            </a:r>
            <a:endParaRPr lang="en-US" dirty="0"/>
          </a:p>
        </p:txBody>
      </p:sp>
      <p:sp>
        <p:nvSpPr>
          <p:cNvPr id="16" name="Slide Number Placeholder 5"/>
          <p:cNvSpPr>
            <a:spLocks noGrp="1"/>
          </p:cNvSpPr>
          <p:nvPr>
            <p:ph type="sldNum" sz="quarter" idx="12"/>
          </p:nvPr>
        </p:nvSpPr>
        <p:spPr>
          <a:xfrm>
            <a:off x="6730980" y="6355994"/>
            <a:ext cx="1792224" cy="365125"/>
          </a:xfrm>
        </p:spPr>
        <p:txBody>
          <a:bodyPr/>
          <a:lstStyle>
            <a:lvl1pPr algn="l">
              <a:defRPr sz="1000">
                <a:solidFill>
                  <a:schemeClr val="bg2">
                    <a:lumMod val="50000"/>
                  </a:schemeClr>
                </a:solidFill>
                <a:latin typeface="Arial Black" panose="020B0A04020102020204" pitchFamily="34" charset="0"/>
              </a:defRPr>
            </a:lvl1pPr>
          </a:lstStyle>
          <a:p>
            <a:pPr algn="r"/>
            <a:r>
              <a:rPr lang="en-US" dirty="0" smtClean="0"/>
              <a:t>        </a:t>
            </a:r>
            <a:fld id="{25D3FF45-FB88-453A-A2AC-7EF0564DBF56}" type="slidenum">
              <a:rPr lang="en-US" smtClean="0"/>
              <a:pPr algn="r"/>
              <a:t>‹#›</a:t>
            </a:fld>
            <a:r>
              <a:rPr lang="en-US" dirty="0" smtClean="0"/>
              <a:t> </a:t>
            </a:r>
            <a:endParaRPr lang="en-US" dirty="0"/>
          </a:p>
        </p:txBody>
      </p:sp>
    </p:spTree>
    <p:extLst>
      <p:ext uri="{BB962C8B-B14F-4D97-AF65-F5344CB8AC3E}">
        <p14:creationId xmlns:p14="http://schemas.microsoft.com/office/powerpoint/2010/main" val="35099903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Title Slide Examples</a:t>
            </a:r>
            <a:endParaRPr lang="en-US" dirty="0"/>
          </a:p>
        </p:txBody>
      </p:sp>
      <p:sp>
        <p:nvSpPr>
          <p:cNvPr id="5" name="Footer Placeholder 4"/>
          <p:cNvSpPr>
            <a:spLocks noGrp="1"/>
          </p:cNvSpPr>
          <p:nvPr>
            <p:ph type="ftr" sz="quarter" idx="3"/>
          </p:nvPr>
        </p:nvSpPr>
        <p:spPr>
          <a:xfrm>
            <a:off x="628650" y="6356351"/>
            <a:ext cx="5486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dirty="0" smtClean="0"/>
              <a:t>Control of Hazardous Energy – </a:t>
            </a:r>
            <a:r>
              <a:rPr lang="en-US" dirty="0" err="1" smtClean="0"/>
              <a:t>SFT</a:t>
            </a:r>
            <a:r>
              <a:rPr lang="en-US" dirty="0" smtClean="0"/>
              <a:t> </a:t>
            </a:r>
            <a:r>
              <a:rPr lang="en-US" dirty="0" err="1" smtClean="0"/>
              <a:t>FCX1025C</a:t>
            </a:r>
            <a:endParaRPr lang="en-US" dirty="0"/>
          </a:p>
        </p:txBody>
      </p:sp>
      <p:sp>
        <p:nvSpPr>
          <p:cNvPr id="6" name="Slide Number Placeholder 5"/>
          <p:cNvSpPr>
            <a:spLocks noGrp="1"/>
          </p:cNvSpPr>
          <p:nvPr>
            <p:ph type="sldNum" sz="quarter" idx="4"/>
          </p:nvPr>
        </p:nvSpPr>
        <p:spPr>
          <a:xfrm>
            <a:off x="6722076" y="6356351"/>
            <a:ext cx="179327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791DA1-6DC9-42FB-A086-8FDC2C3FA923}" type="slidenum">
              <a:rPr lang="en-US" smtClean="0"/>
              <a:t>‹#›</a:t>
            </a:fld>
            <a:endParaRPr lang="en-US"/>
          </a:p>
        </p:txBody>
      </p:sp>
    </p:spTree>
    <p:extLst>
      <p:ext uri="{BB962C8B-B14F-4D97-AF65-F5344CB8AC3E}">
        <p14:creationId xmlns:p14="http://schemas.microsoft.com/office/powerpoint/2010/main" val="4042250247"/>
      </p:ext>
    </p:extLst>
  </p:cSld>
  <p:clrMap bg1="lt1" tx1="dk1" bg2="lt2" tx2="dk2" accent1="accent1" accent2="accent2" accent3="accent3" accent4="accent4" accent5="accent5" accent6="accent6" hlink="hlink" folHlink="folHlink"/>
  <p:sldLayoutIdLst>
    <p:sldLayoutId id="2147483709" r:id="rId1"/>
    <p:sldLayoutId id="2147483710" r:id="rId2"/>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Section Title Page Examples</a:t>
            </a:r>
            <a:endParaRPr lang="en-US" dirty="0"/>
          </a:p>
        </p:txBody>
      </p:sp>
      <p:sp>
        <p:nvSpPr>
          <p:cNvPr id="5" name="Footer Placeholder 4"/>
          <p:cNvSpPr>
            <a:spLocks noGrp="1"/>
          </p:cNvSpPr>
          <p:nvPr>
            <p:ph type="ftr" sz="quarter" idx="3"/>
          </p:nvPr>
        </p:nvSpPr>
        <p:spPr>
          <a:xfrm>
            <a:off x="628650" y="6356350"/>
            <a:ext cx="5486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dirty="0" smtClean="0"/>
              <a:t>Control of Hazardous Energy – </a:t>
            </a:r>
            <a:r>
              <a:rPr lang="en-US" dirty="0" err="1" smtClean="0"/>
              <a:t>SFT</a:t>
            </a:r>
            <a:r>
              <a:rPr lang="en-US" dirty="0" smtClean="0"/>
              <a:t> </a:t>
            </a:r>
            <a:r>
              <a:rPr lang="en-US" dirty="0" err="1" smtClean="0"/>
              <a:t>FCX1025C</a:t>
            </a:r>
            <a:endParaRPr lang="en-US" dirty="0"/>
          </a:p>
        </p:txBody>
      </p:sp>
      <p:sp>
        <p:nvSpPr>
          <p:cNvPr id="6" name="Slide Number Placeholder 5"/>
          <p:cNvSpPr>
            <a:spLocks noGrp="1"/>
          </p:cNvSpPr>
          <p:nvPr>
            <p:ph type="sldNum" sz="quarter" idx="4"/>
          </p:nvPr>
        </p:nvSpPr>
        <p:spPr>
          <a:xfrm>
            <a:off x="6722076" y="6356350"/>
            <a:ext cx="179327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24D60-9EA9-40CA-8BBF-CC9DBFD739BF}" type="slidenum">
              <a:rPr lang="en-US" smtClean="0"/>
              <a:t>‹#›</a:t>
            </a:fld>
            <a:endParaRPr lang="en-US"/>
          </a:p>
        </p:txBody>
      </p:sp>
    </p:spTree>
    <p:extLst>
      <p:ext uri="{BB962C8B-B14F-4D97-AF65-F5344CB8AC3E}">
        <p14:creationId xmlns:p14="http://schemas.microsoft.com/office/powerpoint/2010/main" val="3225792378"/>
      </p:ext>
    </p:extLst>
  </p:cSld>
  <p:clrMap bg1="lt1" tx1="dk1" bg2="lt2" tx2="dk2" accent1="accent1" accent2="accent2" accent3="accent3" accent4="accent4" accent5="accent5" accent6="accent6" hlink="hlink" folHlink="folHlink"/>
  <p:sldLayoutIdLst>
    <p:sldLayoutId id="2147483733" r:id="rId1"/>
    <p:sldLayoutId id="2147483734" r:id="rId2"/>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Page Examples</a:t>
            </a:r>
            <a:endParaRPr lang="en-US" dirty="0"/>
          </a:p>
        </p:txBody>
      </p:sp>
      <p:sp>
        <p:nvSpPr>
          <p:cNvPr id="5" name="Footer Placeholder 4"/>
          <p:cNvSpPr>
            <a:spLocks noGrp="1"/>
          </p:cNvSpPr>
          <p:nvPr>
            <p:ph type="ftr" sz="quarter" idx="3"/>
          </p:nvPr>
        </p:nvSpPr>
        <p:spPr>
          <a:xfrm>
            <a:off x="636887" y="6356350"/>
            <a:ext cx="5486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dirty="0" smtClean="0"/>
              <a:t>Control of Hazardous Energy – </a:t>
            </a:r>
            <a:r>
              <a:rPr lang="en-US" dirty="0" err="1" smtClean="0"/>
              <a:t>SFT</a:t>
            </a:r>
            <a:r>
              <a:rPr lang="en-US" dirty="0" smtClean="0"/>
              <a:t> </a:t>
            </a:r>
            <a:r>
              <a:rPr lang="en-US" dirty="0" err="1" smtClean="0"/>
              <a:t>FCX1025C</a:t>
            </a:r>
            <a:endParaRPr lang="en-US" dirty="0"/>
          </a:p>
        </p:txBody>
      </p:sp>
      <p:sp>
        <p:nvSpPr>
          <p:cNvPr id="6" name="Slide Number Placeholder 5"/>
          <p:cNvSpPr>
            <a:spLocks noGrp="1"/>
          </p:cNvSpPr>
          <p:nvPr>
            <p:ph type="sldNum" sz="quarter" idx="4"/>
          </p:nvPr>
        </p:nvSpPr>
        <p:spPr>
          <a:xfrm>
            <a:off x="6730314" y="6356350"/>
            <a:ext cx="17922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3FF45-FB88-453A-A2AC-7EF0564DBF56}" type="slidenum">
              <a:rPr lang="en-US" smtClean="0"/>
              <a:t>‹#›</a:t>
            </a:fld>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sz="2400" dirty="0" smtClean="0"/>
              <a:t>Third level</a:t>
            </a:r>
            <a:endParaRPr lang="en-US" dirty="0" smtClean="0"/>
          </a:p>
        </p:txBody>
      </p:sp>
    </p:spTree>
    <p:extLst>
      <p:ext uri="{BB962C8B-B14F-4D97-AF65-F5344CB8AC3E}">
        <p14:creationId xmlns:p14="http://schemas.microsoft.com/office/powerpoint/2010/main" val="262433997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36" r:id="rId4"/>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lnSpc>
          <a:spcPct val="90000"/>
        </a:lnSpc>
        <a:spcBef>
          <a:spcPts val="1000"/>
        </a:spcBef>
        <a:buClr>
          <a:srgbClr val="0099CC"/>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9C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0099CC"/>
        </a:buClr>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Section Title Page Examples</a:t>
            </a:r>
            <a:endParaRPr lang="en-US" dirty="0"/>
          </a:p>
        </p:txBody>
      </p:sp>
      <p:sp>
        <p:nvSpPr>
          <p:cNvPr id="5" name="Footer Placeholder 4"/>
          <p:cNvSpPr>
            <a:spLocks noGrp="1"/>
          </p:cNvSpPr>
          <p:nvPr>
            <p:ph type="ftr" sz="quarter" idx="3"/>
          </p:nvPr>
        </p:nvSpPr>
        <p:spPr>
          <a:xfrm>
            <a:off x="636888" y="6356350"/>
            <a:ext cx="5486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Control of Hazardous Energy – </a:t>
            </a:r>
            <a:r>
              <a:rPr lang="en-US" dirty="0" err="1" smtClean="0"/>
              <a:t>SFT</a:t>
            </a:r>
            <a:r>
              <a:rPr lang="en-US" dirty="0" smtClean="0"/>
              <a:t> </a:t>
            </a:r>
            <a:r>
              <a:rPr lang="en-US" dirty="0" err="1" smtClean="0"/>
              <a:t>FCX1025C</a:t>
            </a:r>
            <a:endParaRPr lang="en-US" dirty="0"/>
          </a:p>
        </p:txBody>
      </p:sp>
      <p:sp>
        <p:nvSpPr>
          <p:cNvPr id="6" name="Slide Number Placeholder 5"/>
          <p:cNvSpPr>
            <a:spLocks noGrp="1"/>
          </p:cNvSpPr>
          <p:nvPr>
            <p:ph type="sldNum" sz="quarter" idx="4"/>
          </p:nvPr>
        </p:nvSpPr>
        <p:spPr>
          <a:xfrm>
            <a:off x="6730314" y="6364588"/>
            <a:ext cx="17850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24D60-9EA9-40CA-8BBF-CC9DBFD739BF}" type="slidenum">
              <a:rPr lang="en-US" smtClean="0"/>
              <a:t>‹#›</a:t>
            </a:fld>
            <a:endParaRPr lang="en-US"/>
          </a:p>
        </p:txBody>
      </p:sp>
    </p:spTree>
    <p:extLst>
      <p:ext uri="{BB962C8B-B14F-4D97-AF65-F5344CB8AC3E}">
        <p14:creationId xmlns:p14="http://schemas.microsoft.com/office/powerpoint/2010/main" val="3397919701"/>
      </p:ext>
    </p:extLst>
  </p:cSld>
  <p:clrMap bg1="lt1" tx1="dk1" bg2="lt2" tx2="dk2" accent1="accent1" accent2="accent2" accent3="accent3" accent4="accent4" accent5="accent5" accent6="accent6" hlink="hlink" folHlink="folHlink"/>
  <p:sldLayoutIdLst>
    <p:sldLayoutId id="2147483728" r:id="rId1"/>
    <p:sldLayoutId id="2147483731" r:id="rId2"/>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vmlDrawing" Target="../drawings/vmlDrawing7.vml"/><Relationship Id="rId6" Type="http://schemas.openxmlformats.org/officeDocument/2006/relationships/image" Target="../media/image9.emf"/><Relationship Id="rId5" Type="http://schemas.openxmlformats.org/officeDocument/2006/relationships/oleObject" Target="https://fcx365.sharepoint.com/Sites/MTI/12%20Safety/COHE_Link_SG_pages.xlsx!Intro!R16C17" TargetMode="Externa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6.xml"/><Relationship Id="rId1" Type="http://schemas.openxmlformats.org/officeDocument/2006/relationships/vmlDrawing" Target="../drawings/vmlDrawing90.vml"/><Relationship Id="rId5" Type="http://schemas.openxmlformats.org/officeDocument/2006/relationships/image" Target="../media/image144.emf"/><Relationship Id="rId4" Type="http://schemas.openxmlformats.org/officeDocument/2006/relationships/oleObject" Target="https://fcx365.sharepoint.com/Sites/MTI/12%20Safety/COHE_Link_SG_pages.xlsx!Module3!R31C17" TargetMode="Externa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6.xml"/><Relationship Id="rId1" Type="http://schemas.openxmlformats.org/officeDocument/2006/relationships/vmlDrawing" Target="../drawings/vmlDrawing91.vml"/><Relationship Id="rId5" Type="http://schemas.openxmlformats.org/officeDocument/2006/relationships/image" Target="../media/image145.emf"/><Relationship Id="rId4" Type="http://schemas.openxmlformats.org/officeDocument/2006/relationships/oleObject" Target="https://fcx365.sharepoint.com/Sites/MTI/12%20Safety/COHE_Link_SG_pages.xlsx!Module3!R32C17" TargetMode="Externa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6.xml"/><Relationship Id="rId1" Type="http://schemas.openxmlformats.org/officeDocument/2006/relationships/vmlDrawing" Target="../drawings/vmlDrawing92.vml"/><Relationship Id="rId5" Type="http://schemas.openxmlformats.org/officeDocument/2006/relationships/image" Target="../media/image145.emf"/><Relationship Id="rId4" Type="http://schemas.openxmlformats.org/officeDocument/2006/relationships/oleObject" Target="https://fcx365.sharepoint.com/Sites/MTI/12%20Safety/COHE_Link_SG_pages.xlsx!Module3!R32C17" TargetMode="Externa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9.xml"/><Relationship Id="rId1" Type="http://schemas.openxmlformats.org/officeDocument/2006/relationships/vmlDrawing" Target="../drawings/vmlDrawing93.vml"/><Relationship Id="rId5" Type="http://schemas.openxmlformats.org/officeDocument/2006/relationships/image" Target="../media/image146.emf"/><Relationship Id="rId4" Type="http://schemas.openxmlformats.org/officeDocument/2006/relationships/oleObject" Target="https://fcx365.sharepoint.com/Sites/MTI/12%20Safety/COHE_Link_SG_pages.xlsx!Module3!R33C20" TargetMode="Externa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5.xml"/><Relationship Id="rId1" Type="http://schemas.openxmlformats.org/officeDocument/2006/relationships/vmlDrawing" Target="../drawings/vmlDrawing94.vml"/><Relationship Id="rId5" Type="http://schemas.openxmlformats.org/officeDocument/2006/relationships/image" Target="../media/image147.emf"/><Relationship Id="rId4" Type="http://schemas.openxmlformats.org/officeDocument/2006/relationships/oleObject" Target="https://fcx365.sharepoint.com/Sites/MTI/12%20Safety/COHE_Link_SG_pages.xlsx!Module3!R33C17"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vmlDrawing" Target="../drawings/vmlDrawing8.vml"/><Relationship Id="rId6" Type="http://schemas.openxmlformats.org/officeDocument/2006/relationships/image" Target="../media/image9.emf"/><Relationship Id="rId5" Type="http://schemas.openxmlformats.org/officeDocument/2006/relationships/oleObject" Target="https://fcx365.sharepoint.com/Sites/MTI/12%20Safety/COHE_Link_SG_pages.xlsx!Intro!R16C17" TargetMode="External"/><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5.xml"/><Relationship Id="rId1" Type="http://schemas.openxmlformats.org/officeDocument/2006/relationships/vmlDrawing" Target="../drawings/vmlDrawing95.vml"/><Relationship Id="rId5" Type="http://schemas.openxmlformats.org/officeDocument/2006/relationships/image" Target="../media/image147.emf"/><Relationship Id="rId4" Type="http://schemas.openxmlformats.org/officeDocument/2006/relationships/oleObject" Target="https://fcx365.sharepoint.com/Sites/MTI/12%20Safety/COHE_Link_SG_pages.xlsx!Module3!R33C17" TargetMode="Externa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5.xml"/><Relationship Id="rId1" Type="http://schemas.openxmlformats.org/officeDocument/2006/relationships/vmlDrawing" Target="../drawings/vmlDrawing96.vml"/><Relationship Id="rId5" Type="http://schemas.openxmlformats.org/officeDocument/2006/relationships/image" Target="../media/image147.emf"/><Relationship Id="rId4" Type="http://schemas.openxmlformats.org/officeDocument/2006/relationships/oleObject" Target="https://fcx365.sharepoint.com/Sites/MTI/12%20Safety/COHE_Link_SG_pages.xlsx!Module3!R33C17" TargetMode="Externa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5.xml"/><Relationship Id="rId1" Type="http://schemas.openxmlformats.org/officeDocument/2006/relationships/vmlDrawing" Target="../drawings/vmlDrawing97.vml"/><Relationship Id="rId5" Type="http://schemas.openxmlformats.org/officeDocument/2006/relationships/image" Target="../media/image147.emf"/><Relationship Id="rId4" Type="http://schemas.openxmlformats.org/officeDocument/2006/relationships/oleObject" Target="https://fcx365.sharepoint.com/Sites/MTI/12%20Safety/COHE_Link_SG_pages.xlsx!Module3!R33C17" TargetMode="Externa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5.xml"/><Relationship Id="rId1" Type="http://schemas.openxmlformats.org/officeDocument/2006/relationships/vmlDrawing" Target="../drawings/vmlDrawing98.vml"/><Relationship Id="rId5" Type="http://schemas.openxmlformats.org/officeDocument/2006/relationships/image" Target="../media/image147.emf"/><Relationship Id="rId4" Type="http://schemas.openxmlformats.org/officeDocument/2006/relationships/oleObject" Target="https://fcx365.sharepoint.com/Sites/MTI/12%20Safety/COHE_Link_SG_pages.xlsx!Module3!R33C17" TargetMode="Externa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5.xml"/><Relationship Id="rId1" Type="http://schemas.openxmlformats.org/officeDocument/2006/relationships/vmlDrawing" Target="../drawings/vmlDrawing99.vml"/><Relationship Id="rId5" Type="http://schemas.openxmlformats.org/officeDocument/2006/relationships/image" Target="../media/image148.emf"/><Relationship Id="rId4" Type="http://schemas.openxmlformats.org/officeDocument/2006/relationships/oleObject" Target="https://fcx365.sharepoint.com/Sites/MTI/12%20Safety/COHE_Link_SG_pages.xlsx!Module4!R14C17" TargetMode="Externa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5.xml"/><Relationship Id="rId1" Type="http://schemas.openxmlformats.org/officeDocument/2006/relationships/vmlDrawing" Target="../drawings/vmlDrawing100.vml"/><Relationship Id="rId6" Type="http://schemas.openxmlformats.org/officeDocument/2006/relationships/image" Target="../media/image149.emf"/><Relationship Id="rId5" Type="http://schemas.openxmlformats.org/officeDocument/2006/relationships/oleObject" Target="https://fcx365.sharepoint.com/Sites/MTI/12%20Safety/COHE_Link_SG_pages.xlsx!Module4!R14C17" TargetMode="External"/><Relationship Id="rId4" Type="http://schemas.openxmlformats.org/officeDocument/2006/relationships/image" Target="../media/image150.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6.xml"/><Relationship Id="rId1" Type="http://schemas.openxmlformats.org/officeDocument/2006/relationships/vmlDrawing" Target="../drawings/vmlDrawing101.vml"/><Relationship Id="rId6" Type="http://schemas.openxmlformats.org/officeDocument/2006/relationships/image" Target="../media/image151.emf"/><Relationship Id="rId5" Type="http://schemas.openxmlformats.org/officeDocument/2006/relationships/oleObject" Target="https://fcx365.sharepoint.com/Sites/MTI/12%20Safety/COHE_Link_SG_pages.xlsx!Module4!R15C17" TargetMode="External"/><Relationship Id="rId4" Type="http://schemas.openxmlformats.org/officeDocument/2006/relationships/image" Target="../media/image152.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5.xml"/><Relationship Id="rId1" Type="http://schemas.openxmlformats.org/officeDocument/2006/relationships/vmlDrawing" Target="../drawings/vmlDrawing102.vml"/><Relationship Id="rId5" Type="http://schemas.openxmlformats.org/officeDocument/2006/relationships/image" Target="../media/image153.emf"/><Relationship Id="rId4" Type="http://schemas.openxmlformats.org/officeDocument/2006/relationships/oleObject" Target="https://fcx365.sharepoint.com/Sites/MTI/12%20Safety/COHE_Link_SG_pages.xlsx!Module4!R16C17"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12.emf"/><Relationship Id="rId5" Type="http://schemas.openxmlformats.org/officeDocument/2006/relationships/oleObject" Target="https://fcx365.sharepoint.com/Sites/MTI/12%20Safety/COHE_Link_SG_pages.xlsx!Intro!R17C17" TargetMode="External"/><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5.xml"/><Relationship Id="rId1" Type="http://schemas.openxmlformats.org/officeDocument/2006/relationships/vmlDrawing" Target="../drawings/vmlDrawing103.vml"/><Relationship Id="rId5" Type="http://schemas.openxmlformats.org/officeDocument/2006/relationships/image" Target="../media/image154.emf"/><Relationship Id="rId4" Type="http://schemas.openxmlformats.org/officeDocument/2006/relationships/oleObject" Target="https://fcx365.sharepoint.com/Sites/MTI/12%20Safety/COHE_Link_SG_pages.xlsx!Module4!R24C17" TargetMode="External"/></Relationships>
</file>

<file path=ppt/slides/_rels/slide121.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notesSlide" Target="../notesSlides/notesSlide121.xml"/><Relationship Id="rId7" Type="http://schemas.openxmlformats.org/officeDocument/2006/relationships/image" Target="../media/image155.emf"/><Relationship Id="rId2" Type="http://schemas.openxmlformats.org/officeDocument/2006/relationships/slideLayout" Target="../slideLayouts/slideLayout5.xml"/><Relationship Id="rId1" Type="http://schemas.openxmlformats.org/officeDocument/2006/relationships/vmlDrawing" Target="../drawings/vmlDrawing104.vml"/><Relationship Id="rId6" Type="http://schemas.openxmlformats.org/officeDocument/2006/relationships/oleObject" Target="https://fcx365.sharepoint.com/Sites/MTI/12%20Safety/COHE_Link_SG_pages.xlsx!Module4!R24C17" TargetMode="External"/><Relationship Id="rId5" Type="http://schemas.openxmlformats.org/officeDocument/2006/relationships/image" Target="../media/image157.png"/><Relationship Id="rId4" Type="http://schemas.openxmlformats.org/officeDocument/2006/relationships/image" Target="../media/image156.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5.xml"/><Relationship Id="rId1" Type="http://schemas.openxmlformats.org/officeDocument/2006/relationships/vmlDrawing" Target="../drawings/vmlDrawing105.vml"/><Relationship Id="rId6" Type="http://schemas.openxmlformats.org/officeDocument/2006/relationships/image" Target="../media/image159.emf"/><Relationship Id="rId5" Type="http://schemas.openxmlformats.org/officeDocument/2006/relationships/oleObject" Target="https://fcx365.sharepoint.com/Sites/MTI/12%20Safety/COHE_Link_SG_pages.xlsx!Module4!R36C17" TargetMode="External"/><Relationship Id="rId4" Type="http://schemas.openxmlformats.org/officeDocument/2006/relationships/image" Target="../media/image160.jpe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5.xml"/><Relationship Id="rId1" Type="http://schemas.openxmlformats.org/officeDocument/2006/relationships/vmlDrawing" Target="../drawings/vmlDrawing106.vml"/><Relationship Id="rId6" Type="http://schemas.openxmlformats.org/officeDocument/2006/relationships/image" Target="../media/image159.emf"/><Relationship Id="rId5" Type="http://schemas.openxmlformats.org/officeDocument/2006/relationships/oleObject" Target="https://fcx365.sharepoint.com/Sites/MTI/12%20Safety/COHE_Link_SG_pages.xlsx!Module4!R36C17" TargetMode="External"/><Relationship Id="rId4" Type="http://schemas.openxmlformats.org/officeDocument/2006/relationships/image" Target="../media/image161.emf"/></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5.xml"/><Relationship Id="rId1" Type="http://schemas.openxmlformats.org/officeDocument/2006/relationships/vmlDrawing" Target="../drawings/vmlDrawing107.vml"/><Relationship Id="rId6" Type="http://schemas.openxmlformats.org/officeDocument/2006/relationships/image" Target="../media/image159.emf"/><Relationship Id="rId5" Type="http://schemas.openxmlformats.org/officeDocument/2006/relationships/oleObject" Target="https://fcx365.sharepoint.com/Sites/MTI/12%20Safety/COHE_Link_SG_pages.xlsx!Module4!R37C17" TargetMode="External"/><Relationship Id="rId4" Type="http://schemas.openxmlformats.org/officeDocument/2006/relationships/image" Target="../media/image162.jpe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5.xml"/><Relationship Id="rId1" Type="http://schemas.openxmlformats.org/officeDocument/2006/relationships/vmlDrawing" Target="../drawings/vmlDrawing108.vml"/><Relationship Id="rId6" Type="http://schemas.openxmlformats.org/officeDocument/2006/relationships/image" Target="../media/image159.emf"/><Relationship Id="rId5" Type="http://schemas.openxmlformats.org/officeDocument/2006/relationships/oleObject" Target="https://fcx365.sharepoint.com/Sites/MTI/12%20Safety/COHE_Link_SG_pages.xlsx!Module4!R37C17" TargetMode="External"/><Relationship Id="rId4" Type="http://schemas.openxmlformats.org/officeDocument/2006/relationships/image" Target="../media/image161.emf"/></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5.xml"/><Relationship Id="rId1" Type="http://schemas.openxmlformats.org/officeDocument/2006/relationships/vmlDrawing" Target="../drawings/vmlDrawing109.vml"/><Relationship Id="rId6" Type="http://schemas.openxmlformats.org/officeDocument/2006/relationships/image" Target="../media/image163.emf"/><Relationship Id="rId5" Type="http://schemas.openxmlformats.org/officeDocument/2006/relationships/oleObject" Target="https://fcx365.sharepoint.com/Sites/MTI/12%20Safety/COHE_Link_SG_pages.xlsx!Module4!R38C17" TargetMode="External"/><Relationship Id="rId4" Type="http://schemas.openxmlformats.org/officeDocument/2006/relationships/image" Target="../media/image164.jp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5.xml"/><Relationship Id="rId1" Type="http://schemas.openxmlformats.org/officeDocument/2006/relationships/vmlDrawing" Target="../drawings/vmlDrawing110.vml"/><Relationship Id="rId6" Type="http://schemas.openxmlformats.org/officeDocument/2006/relationships/image" Target="../media/image163.emf"/><Relationship Id="rId5" Type="http://schemas.openxmlformats.org/officeDocument/2006/relationships/oleObject" Target="https://fcx365.sharepoint.com/Sites/MTI/12%20Safety/COHE_Link_SG_pages.xlsx!Module4!R38C17" TargetMode="External"/><Relationship Id="rId4" Type="http://schemas.openxmlformats.org/officeDocument/2006/relationships/image" Target="../media/image161.emf"/></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5.xml"/><Relationship Id="rId1" Type="http://schemas.openxmlformats.org/officeDocument/2006/relationships/vmlDrawing" Target="../drawings/vmlDrawing111.vml"/><Relationship Id="rId5" Type="http://schemas.openxmlformats.org/officeDocument/2006/relationships/image" Target="../media/image165.emf"/><Relationship Id="rId4" Type="http://schemas.openxmlformats.org/officeDocument/2006/relationships/oleObject" Target="https://fcx365.sharepoint.com/Sites/MTI/12%20Safety/COHE_Link_SG_pages.xlsx!Module4!R27C17" TargetMode="Externa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5.xml"/><Relationship Id="rId1" Type="http://schemas.openxmlformats.org/officeDocument/2006/relationships/vmlDrawing" Target="../drawings/vmlDrawing112.vml"/><Relationship Id="rId6" Type="http://schemas.openxmlformats.org/officeDocument/2006/relationships/image" Target="../media/image167.jpeg"/><Relationship Id="rId5" Type="http://schemas.openxmlformats.org/officeDocument/2006/relationships/image" Target="../media/image166.emf"/><Relationship Id="rId4" Type="http://schemas.openxmlformats.org/officeDocument/2006/relationships/oleObject" Target="https://fcx365.sharepoint.com/Sites/MTI/12%20Safety/COHE_Link_SG_pages.xlsx!Module4!R39C17"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12.emf"/><Relationship Id="rId5" Type="http://schemas.openxmlformats.org/officeDocument/2006/relationships/oleObject" Target="https://fcx365.sharepoint.com/Sites/MTI/12%20Safety/COHE_Link_SG_pages.xlsx!Intro!R17C17" TargetMode="External"/><Relationship Id="rId4" Type="http://schemas.openxmlformats.org/officeDocument/2006/relationships/image" Target="../media/image14.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5.xml"/><Relationship Id="rId1" Type="http://schemas.openxmlformats.org/officeDocument/2006/relationships/vmlDrawing" Target="../drawings/vmlDrawing113.vml"/><Relationship Id="rId6" Type="http://schemas.openxmlformats.org/officeDocument/2006/relationships/image" Target="../media/image168.emf"/><Relationship Id="rId5" Type="http://schemas.openxmlformats.org/officeDocument/2006/relationships/oleObject" Target="https://fcx365.sharepoint.com/Sites/MTI/12%20Safety/COHE_Link_SG_pages.xlsx!Module4!R28C17" TargetMode="External"/><Relationship Id="rId4" Type="http://schemas.openxmlformats.org/officeDocument/2006/relationships/image" Target="../media/image169.jpe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5.xml"/><Relationship Id="rId1" Type="http://schemas.openxmlformats.org/officeDocument/2006/relationships/vmlDrawing" Target="../drawings/vmlDrawing114.vml"/><Relationship Id="rId5" Type="http://schemas.openxmlformats.org/officeDocument/2006/relationships/image" Target="../media/image168.emf"/><Relationship Id="rId4" Type="http://schemas.openxmlformats.org/officeDocument/2006/relationships/oleObject" Target="https://fcx365.sharepoint.com/Sites/MTI/12%20Safety/COHE_Link_SG_pages.xlsx!Module4!R29C17" TargetMode="Externa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5.xml"/><Relationship Id="rId1" Type="http://schemas.openxmlformats.org/officeDocument/2006/relationships/vmlDrawing" Target="../drawings/vmlDrawing115.vml"/><Relationship Id="rId6" Type="http://schemas.openxmlformats.org/officeDocument/2006/relationships/image" Target="../media/image170.emf"/><Relationship Id="rId5" Type="http://schemas.openxmlformats.org/officeDocument/2006/relationships/oleObject" Target="https://fcx365.sharepoint.com/Sites/MTI/12%20Safety/COHE_Link_SG_pages.xlsx!Module4!R30C17" TargetMode="External"/><Relationship Id="rId4" Type="http://schemas.openxmlformats.org/officeDocument/2006/relationships/image" Target="../media/image171.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5.xml"/><Relationship Id="rId1" Type="http://schemas.openxmlformats.org/officeDocument/2006/relationships/vmlDrawing" Target="../drawings/vmlDrawing116.vml"/><Relationship Id="rId5" Type="http://schemas.openxmlformats.org/officeDocument/2006/relationships/image" Target="../media/image170.emf"/><Relationship Id="rId4" Type="http://schemas.openxmlformats.org/officeDocument/2006/relationships/oleObject" Target="https://fcx365.sharepoint.com/Sites/MTI/12%20Safety/COHE_Link_SG_pages.xlsx!Module4!R31C17" TargetMode="Externa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5.xml"/><Relationship Id="rId1" Type="http://schemas.openxmlformats.org/officeDocument/2006/relationships/vmlDrawing" Target="../drawings/vmlDrawing117.vml"/><Relationship Id="rId5" Type="http://schemas.openxmlformats.org/officeDocument/2006/relationships/image" Target="../media/image172.emf"/><Relationship Id="rId4" Type="http://schemas.openxmlformats.org/officeDocument/2006/relationships/oleObject" Target="https://fcx365.sharepoint.com/Sites/MTI/12%20Safety/COHE_Link_SG_pages.xlsx!Module4!R32C17" TargetMode="Externa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10.xml"/><Relationship Id="rId1" Type="http://schemas.openxmlformats.org/officeDocument/2006/relationships/vmlDrawing" Target="../drawings/vmlDrawing118.vml"/><Relationship Id="rId5" Type="http://schemas.openxmlformats.org/officeDocument/2006/relationships/image" Target="../media/image173.emf"/><Relationship Id="rId4" Type="http://schemas.openxmlformats.org/officeDocument/2006/relationships/oleObject" Target="https://fcx365.sharepoint.com/Sites/MTI/12%20Safety/COHE_Link_SG_pages.xlsx!Module4!R33C20" TargetMode="Externa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9.xml"/><Relationship Id="rId1" Type="http://schemas.openxmlformats.org/officeDocument/2006/relationships/vmlDrawing" Target="../drawings/vmlDrawing119.vml"/><Relationship Id="rId5" Type="http://schemas.openxmlformats.org/officeDocument/2006/relationships/image" Target="../media/image174.emf"/><Relationship Id="rId4" Type="http://schemas.openxmlformats.org/officeDocument/2006/relationships/oleObject" Target="https://fcx365.sharepoint.com/Sites/MTI/12%20Safety/COHE_Link_SG_pages.xlsx!Module4!R34C20" TargetMode="Externa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5.xml"/><Relationship Id="rId1" Type="http://schemas.openxmlformats.org/officeDocument/2006/relationships/vmlDrawing" Target="../drawings/vmlDrawing120.vml"/><Relationship Id="rId5" Type="http://schemas.openxmlformats.org/officeDocument/2006/relationships/image" Target="../media/image175.emf"/><Relationship Id="rId4" Type="http://schemas.openxmlformats.org/officeDocument/2006/relationships/oleObject" Target="https://fcx365.sharepoint.com/Sites/MTI/12%20Safety/COHE_Link_SG_pages.xlsx!Module4!R34C17" TargetMode="Externa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5.xml"/><Relationship Id="rId1" Type="http://schemas.openxmlformats.org/officeDocument/2006/relationships/vmlDrawing" Target="../drawings/vmlDrawing121.vml"/><Relationship Id="rId5" Type="http://schemas.openxmlformats.org/officeDocument/2006/relationships/image" Target="../media/image175.emf"/><Relationship Id="rId4" Type="http://schemas.openxmlformats.org/officeDocument/2006/relationships/oleObject" Target="https://fcx365.sharepoint.com/Sites/MTI/12%20Safety/COHE_Link_SG_pages.xlsx!Module4!R34C17"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vmlDrawing" Target="../drawings/vmlDrawing11.vml"/><Relationship Id="rId6" Type="http://schemas.openxmlformats.org/officeDocument/2006/relationships/image" Target="../media/image15.emf"/><Relationship Id="rId5" Type="http://schemas.openxmlformats.org/officeDocument/2006/relationships/oleObject" Target="https://fcx365.sharepoint.com/Sites/MTI/12%20Safety/COHE_Link_SG_pages.xlsx!Intro!R18C17" TargetMode="External"/><Relationship Id="rId4" Type="http://schemas.openxmlformats.org/officeDocument/2006/relationships/image" Target="../media/image16.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5.xml"/><Relationship Id="rId1" Type="http://schemas.openxmlformats.org/officeDocument/2006/relationships/vmlDrawing" Target="../drawings/vmlDrawing122.vml"/><Relationship Id="rId5" Type="http://schemas.openxmlformats.org/officeDocument/2006/relationships/image" Target="../media/image175.emf"/><Relationship Id="rId4" Type="http://schemas.openxmlformats.org/officeDocument/2006/relationships/oleObject" Target="https://fcx365.sharepoint.com/Sites/MTI/12%20Safety/COHE_Link_SG_pages.xlsx!Module4!R34C17" TargetMode="Externa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5.xml"/><Relationship Id="rId1" Type="http://schemas.openxmlformats.org/officeDocument/2006/relationships/vmlDrawing" Target="../drawings/vmlDrawing123.vml"/><Relationship Id="rId5" Type="http://schemas.openxmlformats.org/officeDocument/2006/relationships/image" Target="../media/image175.emf"/><Relationship Id="rId4" Type="http://schemas.openxmlformats.org/officeDocument/2006/relationships/oleObject" Target="https://fcx365.sharepoint.com/Sites/MTI/12%20Safety/COHE_Link_SG_pages.xlsx!Module4!R34C17" TargetMode="Externa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5.xml"/><Relationship Id="rId1" Type="http://schemas.openxmlformats.org/officeDocument/2006/relationships/vmlDrawing" Target="../drawings/vmlDrawing124.vml"/><Relationship Id="rId5" Type="http://schemas.openxmlformats.org/officeDocument/2006/relationships/image" Target="../media/image176.emf"/><Relationship Id="rId4" Type="http://schemas.openxmlformats.org/officeDocument/2006/relationships/oleObject" Target="https://fcx365.sharepoint.com/Sites/MTI/12%20Safety/COHE_Link_SG_pages.xlsx!Module4!R34C17" TargetMode="Externa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5.xml"/><Relationship Id="rId1" Type="http://schemas.openxmlformats.org/officeDocument/2006/relationships/vmlDrawing" Target="../drawings/vmlDrawing125.vml"/><Relationship Id="rId6" Type="http://schemas.openxmlformats.org/officeDocument/2006/relationships/image" Target="../media/image177.emf"/><Relationship Id="rId5" Type="http://schemas.openxmlformats.org/officeDocument/2006/relationships/oleObject" Target="https://fcx365.sharepoint.com/Sites/MTI/12%20Safety/COHE_Link_SG_pages.xlsx!Module5!R13C17" TargetMode="External"/><Relationship Id="rId4" Type="http://schemas.openxmlformats.org/officeDocument/2006/relationships/image" Target="../media/image17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5.xml"/><Relationship Id="rId1" Type="http://schemas.openxmlformats.org/officeDocument/2006/relationships/vmlDrawing" Target="../drawings/vmlDrawing126.vml"/><Relationship Id="rId5" Type="http://schemas.openxmlformats.org/officeDocument/2006/relationships/image" Target="../media/image179.emf"/><Relationship Id="rId4" Type="http://schemas.openxmlformats.org/officeDocument/2006/relationships/oleObject" Target="https://fcx365.sharepoint.com/Sites/MTI/12%20Safety/COHE_Link_SG_pages.xlsx!Module5!R15C17" TargetMode="Externa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5.xml"/><Relationship Id="rId1" Type="http://schemas.openxmlformats.org/officeDocument/2006/relationships/vmlDrawing" Target="../drawings/vmlDrawing127.vml"/><Relationship Id="rId5" Type="http://schemas.openxmlformats.org/officeDocument/2006/relationships/image" Target="../media/image179.emf"/><Relationship Id="rId4" Type="http://schemas.openxmlformats.org/officeDocument/2006/relationships/oleObject" Target="https://fcx365.sharepoint.com/Sites/MTI/12%20Safety/COHE_Link_SG_pages.xlsx!Module5!R16C17" TargetMode="Externa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6.xml"/><Relationship Id="rId1" Type="http://schemas.openxmlformats.org/officeDocument/2006/relationships/vmlDrawing" Target="../drawings/vmlDrawing128.vml"/><Relationship Id="rId5" Type="http://schemas.openxmlformats.org/officeDocument/2006/relationships/image" Target="../media/image179.emf"/><Relationship Id="rId4" Type="http://schemas.openxmlformats.org/officeDocument/2006/relationships/oleObject" Target="https://fcx365.sharepoint.com/Sites/MTI/12%20Safety/COHE_Link_SG_pages.xlsx!Module5!R17C17" TargetMode="Externa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10.xml"/><Relationship Id="rId1" Type="http://schemas.openxmlformats.org/officeDocument/2006/relationships/vmlDrawing" Target="../drawings/vmlDrawing129.vml"/><Relationship Id="rId5" Type="http://schemas.openxmlformats.org/officeDocument/2006/relationships/image" Target="../media/image180.emf"/><Relationship Id="rId4" Type="http://schemas.openxmlformats.org/officeDocument/2006/relationships/oleObject" Target="https://fcx365.sharepoint.com/Sites/MTI/12%20Safety/COHE_Link_SG_pages.xlsx!Module5!R18C20"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vmlDrawing" Target="../drawings/vmlDrawing12.vml"/><Relationship Id="rId6" Type="http://schemas.openxmlformats.org/officeDocument/2006/relationships/image" Target="../media/image15.emf"/><Relationship Id="rId5" Type="http://schemas.openxmlformats.org/officeDocument/2006/relationships/oleObject" Target="https://fcx365.sharepoint.com/Sites/MTI/12%20Safety/COHE_Link_SG_pages.xlsx!Intro!R18C17" TargetMode="External"/><Relationship Id="rId4" Type="http://schemas.openxmlformats.org/officeDocument/2006/relationships/image" Target="../media/image17.pn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9.xml"/><Relationship Id="rId1" Type="http://schemas.openxmlformats.org/officeDocument/2006/relationships/vmlDrawing" Target="../drawings/vmlDrawing130.vml"/><Relationship Id="rId5" Type="http://schemas.openxmlformats.org/officeDocument/2006/relationships/image" Target="../media/image181.emf"/><Relationship Id="rId4" Type="http://schemas.openxmlformats.org/officeDocument/2006/relationships/oleObject" Target="https://fcx365.sharepoint.com/Sites/MTI/12%20Safety/COHE_Link_SG_pages.xlsx!Module5!R19C20" TargetMode="Externa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5.xml"/><Relationship Id="rId1" Type="http://schemas.openxmlformats.org/officeDocument/2006/relationships/vmlDrawing" Target="../drawings/vmlDrawing131.vml"/><Relationship Id="rId5" Type="http://schemas.openxmlformats.org/officeDocument/2006/relationships/image" Target="../media/image182.emf"/><Relationship Id="rId4" Type="http://schemas.openxmlformats.org/officeDocument/2006/relationships/oleObject" Target="https://fcx365.sharepoint.com/Sites/MTI/12%20Safety/COHE_Link_SG_pages.xlsx!Module5!R19C17" TargetMode="Externa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5.xml"/><Relationship Id="rId1" Type="http://schemas.openxmlformats.org/officeDocument/2006/relationships/vmlDrawing" Target="../drawings/vmlDrawing132.vml"/><Relationship Id="rId5" Type="http://schemas.openxmlformats.org/officeDocument/2006/relationships/image" Target="../media/image182.emf"/><Relationship Id="rId4" Type="http://schemas.openxmlformats.org/officeDocument/2006/relationships/oleObject" Target="https://fcx365.sharepoint.com/Sites/MTI/12%20Safety/COHE_Link_SG_pages.xlsx!Module5!R19C17" TargetMode="Externa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5.xml"/><Relationship Id="rId1" Type="http://schemas.openxmlformats.org/officeDocument/2006/relationships/vmlDrawing" Target="../drawings/vmlDrawing133.vml"/><Relationship Id="rId5" Type="http://schemas.openxmlformats.org/officeDocument/2006/relationships/image" Target="../media/image182.emf"/><Relationship Id="rId4" Type="http://schemas.openxmlformats.org/officeDocument/2006/relationships/oleObject" Target="https://fcx365.sharepoint.com/Sites/MTI/12%20Safety/COHE_Link_SG_pages.xlsx!Module5!R19C17" TargetMode="Externa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5.xml"/><Relationship Id="rId1" Type="http://schemas.openxmlformats.org/officeDocument/2006/relationships/vmlDrawing" Target="../drawings/vmlDrawing134.vml"/><Relationship Id="rId5" Type="http://schemas.openxmlformats.org/officeDocument/2006/relationships/image" Target="../media/image183.emf"/><Relationship Id="rId4" Type="http://schemas.openxmlformats.org/officeDocument/2006/relationships/oleObject" Target="https://fcx365.sharepoint.com/Sites/MTI/12%20Safety/COHE_Link_SG_pages.xlsx!Module5!R19C17" TargetMode="Externa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5.xml"/><Relationship Id="rId1" Type="http://schemas.openxmlformats.org/officeDocument/2006/relationships/vmlDrawing" Target="../drawings/vmlDrawing135.vml"/><Relationship Id="rId5" Type="http://schemas.openxmlformats.org/officeDocument/2006/relationships/image" Target="../media/image183.emf"/><Relationship Id="rId4" Type="http://schemas.openxmlformats.org/officeDocument/2006/relationships/oleObject" Target="https://fcx365.sharepoint.com/Sites/MTI/12%20Safety/COHE_Link_SG_pages.xlsx!Module5!R19C17" TargetMode="Externa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5.xml"/><Relationship Id="rId1" Type="http://schemas.openxmlformats.org/officeDocument/2006/relationships/vmlDrawing" Target="../drawings/vmlDrawing136.vml"/><Relationship Id="rId5" Type="http://schemas.openxmlformats.org/officeDocument/2006/relationships/image" Target="../media/image184.emf"/><Relationship Id="rId4" Type="http://schemas.openxmlformats.org/officeDocument/2006/relationships/oleObject" Target="https://fcx365.sharepoint.com/Sites/MTI/12%20Safety/COHE_Link_SG_pages.xlsx!Module5!R21C17" TargetMode="Externa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9.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9.xml"/><Relationship Id="rId1" Type="http://schemas.openxmlformats.org/officeDocument/2006/relationships/vmlDrawing" Target="../drawings/vmlDrawing137.vml"/><Relationship Id="rId5" Type="http://schemas.openxmlformats.org/officeDocument/2006/relationships/image" Target="../media/image185.emf"/><Relationship Id="rId4" Type="http://schemas.openxmlformats.org/officeDocument/2006/relationships/oleObject" Target="https://fcx365.sharepoint.com/Sites/MTI/12%20Safety/COHE_Link_SG_pages.xlsx!Module5!R22C20"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vmlDrawing" Target="../drawings/vmlDrawing13.vml"/><Relationship Id="rId6" Type="http://schemas.openxmlformats.org/officeDocument/2006/relationships/image" Target="../media/image19.emf"/><Relationship Id="rId5" Type="http://schemas.openxmlformats.org/officeDocument/2006/relationships/oleObject" Target="https://fcx365.sharepoint.com/Sites/MTI/12%20Safety/COHE_Link_SG_pages.xlsx!Module1!R14C17" TargetMode="Externa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21.emf"/><Relationship Id="rId4" Type="http://schemas.openxmlformats.org/officeDocument/2006/relationships/oleObject" Target="https://fcx365.sharepoint.com/Sites/MTI/12%20Safety/COHE_Link_SG_pages.xlsx!Module1!R15C17"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22.emf"/><Relationship Id="rId5" Type="http://schemas.openxmlformats.org/officeDocument/2006/relationships/oleObject" Target="https://fcx365.sharepoint.com/Sites/MTI/12%20Safety/COHE_Link_SG_pages.xlsx!Module1!R16C17" TargetMode="External"/><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vmlDrawing" Target="../drawings/vmlDrawing16.vml"/><Relationship Id="rId5" Type="http://schemas.openxmlformats.org/officeDocument/2006/relationships/image" Target="../media/image24.emf"/><Relationship Id="rId4" Type="http://schemas.openxmlformats.org/officeDocument/2006/relationships/oleObject" Target="https://fcx365.sharepoint.com/Sites/MTI/12%20Safety/COHE_Link_SG_pages.xlsx!Module1!R17C17"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notesSlide" Target="../notesSlides/notesSlide22.xml"/><Relationship Id="rId7" Type="http://schemas.openxmlformats.org/officeDocument/2006/relationships/oleObject" Target="https://fcx365.sharepoint.com/Sites/MTI/12%20Safety/COHE_Link_SG_pages.xlsx!Module1!R18C17" TargetMode="External"/><Relationship Id="rId2" Type="http://schemas.openxmlformats.org/officeDocument/2006/relationships/slideLayout" Target="../slideLayouts/slideLayout5.xml"/><Relationship Id="rId1" Type="http://schemas.openxmlformats.org/officeDocument/2006/relationships/vmlDrawing" Target="../drawings/vmlDrawing17.v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8" Type="http://schemas.openxmlformats.org/officeDocument/2006/relationships/oleObject" Target="https://fcx365.sharepoint.com/Sites/MTI/12%20Safety/COHE_Link_SG_pages.xlsx!Module1!R19C17" TargetMode="External"/><Relationship Id="rId3" Type="http://schemas.openxmlformats.org/officeDocument/2006/relationships/notesSlide" Target="../notesSlides/notesSlide23.xml"/><Relationship Id="rId7"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vmlDrawing" Target="../drawings/vmlDrawing18.v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emf"/><Relationship Id="rId9" Type="http://schemas.openxmlformats.org/officeDocument/2006/relationships/image" Target="../media/image28.emf"/></Relationships>
</file>

<file path=ppt/slides/_rels/slide2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notesSlide" Target="../notesSlides/notesSlide24.xml"/><Relationship Id="rId7" Type="http://schemas.openxmlformats.org/officeDocument/2006/relationships/oleObject" Target="https://fcx365.sharepoint.com/Sites/MTI/12%20Safety/COHE_Link_SG_pages.xlsx!Module1!R20C17" TargetMode="External"/><Relationship Id="rId2" Type="http://schemas.openxmlformats.org/officeDocument/2006/relationships/slideLayout" Target="../slideLayouts/slideLayout5.xml"/><Relationship Id="rId1" Type="http://schemas.openxmlformats.org/officeDocument/2006/relationships/vmlDrawing" Target="../drawings/vmlDrawing19.v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emf"/><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38.emf"/><Relationship Id="rId2" Type="http://schemas.openxmlformats.org/officeDocument/2006/relationships/slideLayout" Target="../slideLayouts/slideLayout5.xml"/><Relationship Id="rId1" Type="http://schemas.openxmlformats.org/officeDocument/2006/relationships/vmlDrawing" Target="../drawings/vmlDrawing20.vml"/><Relationship Id="rId6" Type="http://schemas.openxmlformats.org/officeDocument/2006/relationships/image" Target="../media/image36.emf"/><Relationship Id="rId5" Type="http://schemas.openxmlformats.org/officeDocument/2006/relationships/oleObject" Target="https://fcx365.sharepoint.com/Sites/MTI/12%20Safety/COHE_Link_SG_pages.xlsx!Module1!R21C17" TargetMode="Externa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vmlDrawing" Target="../drawings/vmlDrawing21.vml"/><Relationship Id="rId6" Type="http://schemas.openxmlformats.org/officeDocument/2006/relationships/image" Target="../media/image39.emf"/><Relationship Id="rId5" Type="http://schemas.openxmlformats.org/officeDocument/2006/relationships/oleObject" Target="https://fcx365.sharepoint.com/Sites/MTI/12%20Safety/COHE_Link_SG_pages.xlsx!Module1!R22C17" TargetMode="Externa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notesSlide" Target="../notesSlides/notesSlide27.xml"/><Relationship Id="rId7" Type="http://schemas.openxmlformats.org/officeDocument/2006/relationships/oleObject" Target="https://fcx365.sharepoint.com/Sites/MTI/12%20Safety/COHE_Link_SG_pages.xlsx!Module1!R23C17" TargetMode="External"/><Relationship Id="rId2" Type="http://schemas.openxmlformats.org/officeDocument/2006/relationships/slideLayout" Target="../slideLayouts/slideLayout6.xml"/><Relationship Id="rId1" Type="http://schemas.openxmlformats.org/officeDocument/2006/relationships/vmlDrawing" Target="../drawings/vmlDrawing22.v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emf"/></Relationships>
</file>

<file path=ppt/slides/_rels/slide28.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notesSlide" Target="../notesSlides/notesSlide28.xml"/><Relationship Id="rId7" Type="http://schemas.openxmlformats.org/officeDocument/2006/relationships/oleObject" Target="https://fcx365.sharepoint.com/Sites/MTI/12%20Safety/COHE_Link_SG_pages.xlsx!Module1!R24C17" TargetMode="External"/><Relationship Id="rId2" Type="http://schemas.openxmlformats.org/officeDocument/2006/relationships/slideLayout" Target="../slideLayouts/slideLayout6.xml"/><Relationship Id="rId1" Type="http://schemas.openxmlformats.org/officeDocument/2006/relationships/vmlDrawing" Target="../drawings/vmlDrawing23.vml"/><Relationship Id="rId6" Type="http://schemas.openxmlformats.org/officeDocument/2006/relationships/image" Target="../media/image14.png"/><Relationship Id="rId5" Type="http://schemas.openxmlformats.org/officeDocument/2006/relationships/image" Target="../media/image47.png"/><Relationship Id="rId4" Type="http://schemas.openxmlformats.org/officeDocument/2006/relationships/image" Target="../media/image46.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5.emf"/><Relationship Id="rId2" Type="http://schemas.openxmlformats.org/officeDocument/2006/relationships/slideLayout" Target="../slideLayouts/slideLayout5.xml"/><Relationship Id="rId1" Type="http://schemas.openxmlformats.org/officeDocument/2006/relationships/vmlDrawing" Target="../drawings/vmlDrawing24.vml"/><Relationship Id="rId6" Type="http://schemas.openxmlformats.org/officeDocument/2006/relationships/oleObject" Target="https://fcx365.sharepoint.com/Sites/MTI/12%20Safety/COHE_Link_SG_pages.xlsx!Module1!R25C17" TargetMode="External"/><Relationship Id="rId5" Type="http://schemas.openxmlformats.org/officeDocument/2006/relationships/image" Target="../media/image49.emf"/><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0.xml"/><Relationship Id="rId7" Type="http://schemas.openxmlformats.org/officeDocument/2006/relationships/image" Target="../media/image50.emf"/><Relationship Id="rId2" Type="http://schemas.openxmlformats.org/officeDocument/2006/relationships/slideLayout" Target="../slideLayouts/slideLayout5.xml"/><Relationship Id="rId1" Type="http://schemas.openxmlformats.org/officeDocument/2006/relationships/vmlDrawing" Target="../drawings/vmlDrawing25.vml"/><Relationship Id="rId6" Type="http://schemas.openxmlformats.org/officeDocument/2006/relationships/oleObject" Target="https://fcx365.sharepoint.com/Sites/MTI/12%20Safety/COHE_Link_SG_pages.xlsx!Module1!R26C17" TargetMode="External"/><Relationship Id="rId5" Type="http://schemas.openxmlformats.org/officeDocument/2006/relationships/image" Target="../media/image52.pn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vmlDrawing" Target="../drawings/vmlDrawing26.vml"/><Relationship Id="rId6" Type="http://schemas.openxmlformats.org/officeDocument/2006/relationships/image" Target="../media/image55.jpeg"/><Relationship Id="rId5" Type="http://schemas.openxmlformats.org/officeDocument/2006/relationships/image" Target="../media/image54.emf"/><Relationship Id="rId4" Type="http://schemas.openxmlformats.org/officeDocument/2006/relationships/oleObject" Target="https://fcx365.sharepoint.com/Sites/MTI/12%20Safety/COHE_Link_SG_pages.xlsx!Module1!R28C17"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vmlDrawing" Target="../drawings/vmlDrawing27.vml"/><Relationship Id="rId5" Type="http://schemas.openxmlformats.org/officeDocument/2006/relationships/image" Target="../media/image54.emf"/><Relationship Id="rId4" Type="http://schemas.openxmlformats.org/officeDocument/2006/relationships/oleObject" Target="https://fcx365.sharepoint.com/Sites/MTI/12%20Safety/COHE_Link_SG_pages.xlsx!Module1!R29C17"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0.xml"/><Relationship Id="rId1" Type="http://schemas.openxmlformats.org/officeDocument/2006/relationships/vmlDrawing" Target="../drawings/vmlDrawing28.vml"/><Relationship Id="rId5" Type="http://schemas.openxmlformats.org/officeDocument/2006/relationships/image" Target="../media/image56.emf"/><Relationship Id="rId4" Type="http://schemas.openxmlformats.org/officeDocument/2006/relationships/oleObject" Target="https://fcx365.sharepoint.com/Sites/MTI/12%20Safety/COHE_Link_SG_pages.xlsx!Module1!R30C20"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9.xml"/><Relationship Id="rId1" Type="http://schemas.openxmlformats.org/officeDocument/2006/relationships/vmlDrawing" Target="../drawings/vmlDrawing29.vml"/><Relationship Id="rId5" Type="http://schemas.openxmlformats.org/officeDocument/2006/relationships/image" Target="../media/image57.emf"/><Relationship Id="rId4" Type="http://schemas.openxmlformats.org/officeDocument/2006/relationships/oleObject" Target="https://fcx365.sharepoint.com/Sites/MTI/12%20Safety/COHE_Link_SG_pages.xlsx!Module1!R31C20"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vmlDrawing" Target="../drawings/vmlDrawing30.vml"/><Relationship Id="rId5" Type="http://schemas.openxmlformats.org/officeDocument/2006/relationships/image" Target="../media/image58.emf"/><Relationship Id="rId4" Type="http://schemas.openxmlformats.org/officeDocument/2006/relationships/oleObject" Target="https://fcx365.sharepoint.com/Sites/MTI/12%20Safety/COHE_Link_SG_pages.xlsx!Module1!R31C17"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vmlDrawing" Target="../drawings/vmlDrawing31.vml"/><Relationship Id="rId5" Type="http://schemas.openxmlformats.org/officeDocument/2006/relationships/image" Target="../media/image59.emf"/><Relationship Id="rId4" Type="http://schemas.openxmlformats.org/officeDocument/2006/relationships/oleObject" Target="https://fcx365.sharepoint.com/Sites/MTI/12%20Safety/COHE_Link_SG_pages.xlsx!Module1!R31C17"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vmlDrawing" Target="../drawings/vmlDrawing32.vml"/><Relationship Id="rId5" Type="http://schemas.openxmlformats.org/officeDocument/2006/relationships/image" Target="../media/image58.emf"/><Relationship Id="rId4" Type="http://schemas.openxmlformats.org/officeDocument/2006/relationships/oleObject" Target="https://fcx365.sharepoint.com/Sites/MTI/12%20Safety/COHE_Link_SG_pages.xlsx!Module1!R31C17"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vmlDrawing" Target="../drawings/vmlDrawing33.vml"/><Relationship Id="rId5" Type="http://schemas.openxmlformats.org/officeDocument/2006/relationships/image" Target="../media/image58.emf"/><Relationship Id="rId4" Type="http://schemas.openxmlformats.org/officeDocument/2006/relationships/oleObject" Target="https://fcx365.sharepoint.com/Sites/MTI/12%20Safety/COHE_Link_SG_pages.xlsx!Module1!R31C17"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https://fcx365.sharepoint.com/Sites/MTI/12%20Safety/COHE_Link_SG_pages.xlsx!Intro!R13C17" TargetMode="Externa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xml"/><Relationship Id="rId1" Type="http://schemas.openxmlformats.org/officeDocument/2006/relationships/vmlDrawing" Target="../drawings/vmlDrawing34.vml"/><Relationship Id="rId5" Type="http://schemas.openxmlformats.org/officeDocument/2006/relationships/image" Target="../media/image58.emf"/><Relationship Id="rId4" Type="http://schemas.openxmlformats.org/officeDocument/2006/relationships/oleObject" Target="https://fcx365.sharepoint.com/Sites/MTI/12%20Safety/COHE_Link_SG_pages.xlsx!Module1!R31C17"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vmlDrawing" Target="../drawings/vmlDrawing35.vml"/><Relationship Id="rId6" Type="http://schemas.openxmlformats.org/officeDocument/2006/relationships/image" Target="../media/image62.emf"/><Relationship Id="rId5" Type="http://schemas.openxmlformats.org/officeDocument/2006/relationships/oleObject" Target="https://fcx365.sharepoint.com/Sites/MTI/12%20Safety/COHE_Link_SG_pages.xlsx!Module2!R14C17" TargetMode="External"/><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66.jpg"/><Relationship Id="rId2" Type="http://schemas.openxmlformats.org/officeDocument/2006/relationships/slideLayout" Target="../slideLayouts/slideLayout6.xml"/><Relationship Id="rId1" Type="http://schemas.openxmlformats.org/officeDocument/2006/relationships/vmlDrawing" Target="../drawings/vmlDrawing36.vml"/><Relationship Id="rId6" Type="http://schemas.openxmlformats.org/officeDocument/2006/relationships/image" Target="../media/image65.png"/><Relationship Id="rId5" Type="http://schemas.openxmlformats.org/officeDocument/2006/relationships/image" Target="../media/image64.emf"/><Relationship Id="rId4" Type="http://schemas.openxmlformats.org/officeDocument/2006/relationships/oleObject" Target="https://fcx365.sharepoint.com/Sites/MTI/12%20Safety/COHE_Link_SG_pages.xlsx!Module2!R15C17"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xml"/><Relationship Id="rId1" Type="http://schemas.openxmlformats.org/officeDocument/2006/relationships/vmlDrawing" Target="../drawings/vmlDrawing37.vml"/><Relationship Id="rId6" Type="http://schemas.openxmlformats.org/officeDocument/2006/relationships/image" Target="../media/image68.png"/><Relationship Id="rId5" Type="http://schemas.openxmlformats.org/officeDocument/2006/relationships/image" Target="../media/image67.emf"/><Relationship Id="rId4" Type="http://schemas.openxmlformats.org/officeDocument/2006/relationships/oleObject" Target="https://fcx365.sharepoint.com/Sites/MTI/12%20Safety/COHE_Link_SG_pages.xlsx!Module2!R17C17" TargetMode="External"/></Relationships>
</file>

<file path=ppt/slides/_rels/slide4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46.xml"/><Relationship Id="rId7" Type="http://schemas.openxmlformats.org/officeDocument/2006/relationships/image" Target="../media/image71.png"/><Relationship Id="rId2" Type="http://schemas.openxmlformats.org/officeDocument/2006/relationships/slideLayout" Target="../slideLayouts/slideLayout6.xml"/><Relationship Id="rId1" Type="http://schemas.openxmlformats.org/officeDocument/2006/relationships/vmlDrawing" Target="../drawings/vmlDrawing38.vml"/><Relationship Id="rId6" Type="http://schemas.openxmlformats.org/officeDocument/2006/relationships/image" Target="../media/image69.emf"/><Relationship Id="rId5" Type="http://schemas.openxmlformats.org/officeDocument/2006/relationships/oleObject" Target="https://fcx365.sharepoint.com/Sites/MTI/12%20Safety/COHE_Link_SG_pages.xlsx!Module2!R18C17" TargetMode="External"/><Relationship Id="rId4" Type="http://schemas.openxmlformats.org/officeDocument/2006/relationships/image" Target="../media/image70.png"/><Relationship Id="rId9" Type="http://schemas.openxmlformats.org/officeDocument/2006/relationships/image" Target="../media/image72.jpeg"/></Relationships>
</file>

<file path=ppt/slides/_rels/slide47.xml.rels><?xml version="1.0" encoding="UTF-8" standalone="yes"?>
<Relationships xmlns="http://schemas.openxmlformats.org/package/2006/relationships"><Relationship Id="rId8" Type="http://schemas.openxmlformats.org/officeDocument/2006/relationships/oleObject" Target="https://fcx365.sharepoint.com/Sites/MTI/12%20Safety/COHE_Link_SG_pages.xlsx!Module2!R19C17" TargetMode="External"/><Relationship Id="rId3" Type="http://schemas.openxmlformats.org/officeDocument/2006/relationships/notesSlide" Target="../notesSlides/notesSlide47.xml"/><Relationship Id="rId7" Type="http://schemas.openxmlformats.org/officeDocument/2006/relationships/image" Target="../media/image77.jpeg"/><Relationship Id="rId2" Type="http://schemas.openxmlformats.org/officeDocument/2006/relationships/slideLayout" Target="../slideLayouts/slideLayout6.xml"/><Relationship Id="rId1" Type="http://schemas.openxmlformats.org/officeDocument/2006/relationships/vmlDrawing" Target="../drawings/vmlDrawing39.v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 Id="rId9" Type="http://schemas.openxmlformats.org/officeDocument/2006/relationships/image" Target="../media/image73.em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vmlDrawing" Target="../drawings/vmlDrawing40.vml"/><Relationship Id="rId6" Type="http://schemas.openxmlformats.org/officeDocument/2006/relationships/image" Target="../media/image78.emf"/><Relationship Id="rId5" Type="http://schemas.openxmlformats.org/officeDocument/2006/relationships/oleObject" Target="https://fcx365.sharepoint.com/Sites/MTI/12%20Safety/COHE_Link_SG_pages.xlsx!Module2!R20C17" TargetMode="External"/><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78.emf"/><Relationship Id="rId2" Type="http://schemas.openxmlformats.org/officeDocument/2006/relationships/slideLayout" Target="../slideLayouts/slideLayout6.xml"/><Relationship Id="rId1" Type="http://schemas.openxmlformats.org/officeDocument/2006/relationships/vmlDrawing" Target="../drawings/vmlDrawing41.vml"/><Relationship Id="rId6" Type="http://schemas.openxmlformats.org/officeDocument/2006/relationships/oleObject" Target="https://fcx365.sharepoint.com/Sites/MTI/12%20Safety/COHE_Link_SG_pages.xlsx!Module2!R20C17"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https://fcx365.sharepoint.com/Sites/MTI/12%20Safety/COHE_Link_SG_pages.xlsx!Intro!R13C17"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notesSlide" Target="../notesSlides/notesSlide50.xml"/><Relationship Id="rId7" Type="http://schemas.openxmlformats.org/officeDocument/2006/relationships/oleObject" Target="https://fcx365.sharepoint.com/Sites/MTI/12%20Safety/COHE_Link_SG_pages.xlsx!Module2!R21C17" TargetMode="External"/><Relationship Id="rId2" Type="http://schemas.openxmlformats.org/officeDocument/2006/relationships/slideLayout" Target="../slideLayouts/slideLayout6.xml"/><Relationship Id="rId1" Type="http://schemas.openxmlformats.org/officeDocument/2006/relationships/vmlDrawing" Target="../drawings/vmlDrawing42.v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vmlDrawing" Target="../drawings/vmlDrawing43.vml"/><Relationship Id="rId6" Type="http://schemas.openxmlformats.org/officeDocument/2006/relationships/image" Target="../media/image86.emf"/><Relationship Id="rId5" Type="http://schemas.openxmlformats.org/officeDocument/2006/relationships/oleObject" Target="https://fcx365.sharepoint.com/Sites/MTI/12%20Safety/COHE_Link_SG_pages.xlsx!Module2!R44C17" TargetMode="External"/><Relationship Id="rId4" Type="http://schemas.openxmlformats.org/officeDocument/2006/relationships/image" Target="../media/image87.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vmlDrawing" Target="../drawings/vmlDrawing44.vml"/><Relationship Id="rId6" Type="http://schemas.openxmlformats.org/officeDocument/2006/relationships/image" Target="../media/image89.jpeg"/><Relationship Id="rId5" Type="http://schemas.openxmlformats.org/officeDocument/2006/relationships/image" Target="../media/image88.emf"/><Relationship Id="rId4" Type="http://schemas.openxmlformats.org/officeDocument/2006/relationships/oleObject" Target="https://fcx365.sharepoint.com/Sites/MTI/12%20Safety/COHE_Link_SG_pages.xlsx!Module2!R45C17"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vmlDrawing" Target="../drawings/vmlDrawing45.vml"/><Relationship Id="rId6" Type="http://schemas.openxmlformats.org/officeDocument/2006/relationships/image" Target="../media/image90.emf"/><Relationship Id="rId5" Type="http://schemas.openxmlformats.org/officeDocument/2006/relationships/oleObject" Target="https://fcx365.sharepoint.com/Sites/MTI/12%20Safety/COHE_Link_SG_pages.xlsx!Module2!R46C17" TargetMode="External"/><Relationship Id="rId4" Type="http://schemas.openxmlformats.org/officeDocument/2006/relationships/image" Target="../media/image91.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vmlDrawing" Target="../drawings/vmlDrawing46.vml"/><Relationship Id="rId6" Type="http://schemas.openxmlformats.org/officeDocument/2006/relationships/image" Target="../media/image92.emf"/><Relationship Id="rId5" Type="http://schemas.openxmlformats.org/officeDocument/2006/relationships/oleObject" Target="https://fcx365.sharepoint.com/Sites/MTI/12%20Safety/COHE_Link_SG_pages.xlsx!Module2!R47C17" TargetMode="External"/><Relationship Id="rId4" Type="http://schemas.openxmlformats.org/officeDocument/2006/relationships/image" Target="../media/image93.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vmlDrawing" Target="../drawings/vmlDrawing47.vml"/><Relationship Id="rId5" Type="http://schemas.openxmlformats.org/officeDocument/2006/relationships/image" Target="../media/image92.emf"/><Relationship Id="rId4" Type="http://schemas.openxmlformats.org/officeDocument/2006/relationships/oleObject" Target="https://fcx365.sharepoint.com/Sites/MTI/12%20Safety/COHE_Link_SG_pages.xlsx!Module2!R47C17" TargetMode="Externa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vmlDrawing" Target="../drawings/vmlDrawing48.vml"/><Relationship Id="rId6" Type="http://schemas.openxmlformats.org/officeDocument/2006/relationships/image" Target="../media/image94.emf"/><Relationship Id="rId5" Type="http://schemas.openxmlformats.org/officeDocument/2006/relationships/oleObject" Target="https://fcx365.sharepoint.com/Sites/MTI/12%20Safety/COHE_Link_SG_pages.xlsx!Module2!R48C17" TargetMode="External"/><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98.jpg"/><Relationship Id="rId2" Type="http://schemas.openxmlformats.org/officeDocument/2006/relationships/slideLayout" Target="../slideLayouts/slideLayout6.xml"/><Relationship Id="rId1" Type="http://schemas.openxmlformats.org/officeDocument/2006/relationships/vmlDrawing" Target="../drawings/vmlDrawing49.vml"/><Relationship Id="rId6" Type="http://schemas.openxmlformats.org/officeDocument/2006/relationships/image" Target="../media/image96.emf"/><Relationship Id="rId5" Type="http://schemas.openxmlformats.org/officeDocument/2006/relationships/oleObject" Target="https://fcx365.sharepoint.com/Sites/MTI/12%20Safety/COHE_Link_SG_pages.xlsx!Module2!R22C17" TargetMode="External"/><Relationship Id="rId4" Type="http://schemas.openxmlformats.org/officeDocument/2006/relationships/image" Target="../media/image97.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vmlDrawing" Target="../drawings/vmlDrawing50.vml"/><Relationship Id="rId6" Type="http://schemas.openxmlformats.org/officeDocument/2006/relationships/image" Target="../media/image99.emf"/><Relationship Id="rId5" Type="http://schemas.openxmlformats.org/officeDocument/2006/relationships/oleObject" Target="https://fcx365.sharepoint.com/Sites/MTI/12%20Safety/COHE_Link_SG_pages.xlsx!Module2!R24C17" TargetMode="External"/><Relationship Id="rId4" Type="http://schemas.openxmlformats.org/officeDocument/2006/relationships/image" Target="../media/image100.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xml"/><Relationship Id="rId1" Type="http://schemas.openxmlformats.org/officeDocument/2006/relationships/vmlDrawing" Target="../drawings/vmlDrawing51.vml"/><Relationship Id="rId5" Type="http://schemas.openxmlformats.org/officeDocument/2006/relationships/image" Target="../media/image99.emf"/><Relationship Id="rId4" Type="http://schemas.openxmlformats.org/officeDocument/2006/relationships/oleObject" Target="https://fcx365.sharepoint.com/Sites/MTI/12%20Safety/COHE_Link_SG_pages.xlsx!Module2!R25C17"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4.emf"/><Relationship Id="rId4" Type="http://schemas.openxmlformats.org/officeDocument/2006/relationships/oleObject" Target="https://fcx365.sharepoint.com/Sites/MTI/12%20Safety/COHE_Link_SG_pages.xlsx!Intro!R13C17" TargetMode="Externa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103.jpg"/><Relationship Id="rId2" Type="http://schemas.openxmlformats.org/officeDocument/2006/relationships/slideLayout" Target="../slideLayouts/slideLayout6.xml"/><Relationship Id="rId1" Type="http://schemas.openxmlformats.org/officeDocument/2006/relationships/vmlDrawing" Target="../drawings/vmlDrawing52.vml"/><Relationship Id="rId6" Type="http://schemas.openxmlformats.org/officeDocument/2006/relationships/image" Target="../media/image102.jpg"/><Relationship Id="rId5" Type="http://schemas.openxmlformats.org/officeDocument/2006/relationships/image" Target="../media/image101.emf"/><Relationship Id="rId4" Type="http://schemas.openxmlformats.org/officeDocument/2006/relationships/oleObject" Target="https://fcx365.sharepoint.com/Sites/MTI/12%20Safety/COHE_Link_SG_pages.xlsx!Module2!R26C17" TargetMode="Externa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106.jpeg"/><Relationship Id="rId2" Type="http://schemas.openxmlformats.org/officeDocument/2006/relationships/slideLayout" Target="../slideLayouts/slideLayout5.xml"/><Relationship Id="rId1" Type="http://schemas.openxmlformats.org/officeDocument/2006/relationships/vmlDrawing" Target="../drawings/vmlDrawing53.vml"/><Relationship Id="rId6" Type="http://schemas.openxmlformats.org/officeDocument/2006/relationships/image" Target="../media/image105.png"/><Relationship Id="rId5" Type="http://schemas.openxmlformats.org/officeDocument/2006/relationships/image" Target="../media/image104.emf"/><Relationship Id="rId4" Type="http://schemas.openxmlformats.org/officeDocument/2006/relationships/oleObject" Target="https://fcx365.sharepoint.com/Sites/MTI/12%20Safety/COHE_Link_SG_pages.xlsx!Module2!R27C17" TargetMode="Externa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vmlDrawing" Target="../drawings/vmlDrawing54.vml"/><Relationship Id="rId6" Type="http://schemas.openxmlformats.org/officeDocument/2006/relationships/image" Target="../media/image108.jpeg"/><Relationship Id="rId5" Type="http://schemas.openxmlformats.org/officeDocument/2006/relationships/image" Target="../media/image107.emf"/><Relationship Id="rId4" Type="http://schemas.openxmlformats.org/officeDocument/2006/relationships/oleObject" Target="https://fcx365.sharepoint.com/Sites/MTI/12%20Safety/COHE_Link_SG_pages.xlsx!Module2!R28C17" TargetMode="Externa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xml"/><Relationship Id="rId1" Type="http://schemas.openxmlformats.org/officeDocument/2006/relationships/vmlDrawing" Target="../drawings/vmlDrawing55.vml"/><Relationship Id="rId6" Type="http://schemas.openxmlformats.org/officeDocument/2006/relationships/image" Target="../media/image110.jpeg"/><Relationship Id="rId5" Type="http://schemas.openxmlformats.org/officeDocument/2006/relationships/image" Target="../media/image109.emf"/><Relationship Id="rId4" Type="http://schemas.openxmlformats.org/officeDocument/2006/relationships/oleObject" Target="https://fcx365.sharepoint.com/Sites/MTI/12%20Safety/COHE_Link_SG_pages.xlsx!Module2!R29C17"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6.xml"/><Relationship Id="rId1" Type="http://schemas.openxmlformats.org/officeDocument/2006/relationships/vmlDrawing" Target="../drawings/vmlDrawing56.vml"/><Relationship Id="rId6" Type="http://schemas.openxmlformats.org/officeDocument/2006/relationships/image" Target="../media/image111.emf"/><Relationship Id="rId5" Type="http://schemas.openxmlformats.org/officeDocument/2006/relationships/oleObject" Target="https://fcx365.sharepoint.com/Sites/MTI/12%20Safety/COHE_Link_SG_pages.xlsx!Module2!R30C17" TargetMode="External"/><Relationship Id="rId4" Type="http://schemas.openxmlformats.org/officeDocument/2006/relationships/image" Target="../media/image112.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113.emf"/><Relationship Id="rId2" Type="http://schemas.openxmlformats.org/officeDocument/2006/relationships/slideLayout" Target="../slideLayouts/slideLayout6.xml"/><Relationship Id="rId1" Type="http://schemas.openxmlformats.org/officeDocument/2006/relationships/vmlDrawing" Target="../drawings/vmlDrawing57.vml"/><Relationship Id="rId6" Type="http://schemas.openxmlformats.org/officeDocument/2006/relationships/oleObject" Target="https://fcx365.sharepoint.com/Sites/MTI/12%20Safety/COHE_Link_SG_pages.xlsx!Module2!R31C17" TargetMode="External"/><Relationship Id="rId5" Type="http://schemas.openxmlformats.org/officeDocument/2006/relationships/image" Target="../media/image115.jpeg"/><Relationship Id="rId4" Type="http://schemas.openxmlformats.org/officeDocument/2006/relationships/image" Target="../media/image114.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xml"/><Relationship Id="rId1" Type="http://schemas.openxmlformats.org/officeDocument/2006/relationships/vmlDrawing" Target="../drawings/vmlDrawing58.vml"/><Relationship Id="rId6" Type="http://schemas.openxmlformats.org/officeDocument/2006/relationships/image" Target="../media/image116.jpeg"/><Relationship Id="rId5" Type="http://schemas.openxmlformats.org/officeDocument/2006/relationships/image" Target="../media/image113.emf"/><Relationship Id="rId4" Type="http://schemas.openxmlformats.org/officeDocument/2006/relationships/oleObject" Target="https://fcx365.sharepoint.com/Sites/MTI/12%20Safety/COHE_Link_SG_pages.xlsx!Module2!R32C17" TargetMode="Externa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6.xml"/><Relationship Id="rId1" Type="http://schemas.openxmlformats.org/officeDocument/2006/relationships/vmlDrawing" Target="../drawings/vmlDrawing59.vml"/><Relationship Id="rId5" Type="http://schemas.openxmlformats.org/officeDocument/2006/relationships/image" Target="../media/image117.emf"/><Relationship Id="rId4" Type="http://schemas.openxmlformats.org/officeDocument/2006/relationships/oleObject" Target="https://fcx365.sharepoint.com/Sites/MTI/12%20Safety/COHE_Link_SG_pages.xlsx!Module2!R33C17" TargetMode="Externa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vmlDrawing" Target="../drawings/vmlDrawing60.vml"/><Relationship Id="rId5" Type="http://schemas.openxmlformats.org/officeDocument/2006/relationships/image" Target="../media/image117.emf"/><Relationship Id="rId4" Type="http://schemas.openxmlformats.org/officeDocument/2006/relationships/oleObject" Target="https://fcx365.sharepoint.com/Sites/MTI/12%20Safety/COHE_Link_SG_pages.xlsx!Module2!R34C17" TargetMode="Externa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118.emf"/><Relationship Id="rId2" Type="http://schemas.openxmlformats.org/officeDocument/2006/relationships/slideLayout" Target="../slideLayouts/slideLayout5.xml"/><Relationship Id="rId1" Type="http://schemas.openxmlformats.org/officeDocument/2006/relationships/vmlDrawing" Target="../drawings/vmlDrawing61.vml"/><Relationship Id="rId6" Type="http://schemas.openxmlformats.org/officeDocument/2006/relationships/oleObject" Target="https://fcx365.sharepoint.com/Sites/MTI/12%20Safety/COHE_Link_SG_pages.xlsx!Module2!R36C17" TargetMode="External"/><Relationship Id="rId5" Type="http://schemas.openxmlformats.org/officeDocument/2006/relationships/image" Target="../media/image120.png"/><Relationship Id="rId4" Type="http://schemas.openxmlformats.org/officeDocument/2006/relationships/image" Target="../media/image119.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7.xml"/><Relationship Id="rId7" Type="http://schemas.openxmlformats.org/officeDocument/2006/relationships/diagramColors" Target="../diagrams/colors1.xml"/><Relationship Id="rId2" Type="http://schemas.openxmlformats.org/officeDocument/2006/relationships/slideLayout" Target="../slideLayouts/slideLayout5.xml"/><Relationship Id="rId1" Type="http://schemas.openxmlformats.org/officeDocument/2006/relationships/vmlDrawing" Target="../drawings/vmlDrawing4.v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6.emf"/><Relationship Id="rId4" Type="http://schemas.openxmlformats.org/officeDocument/2006/relationships/diagramData" Target="../diagrams/data1.xml"/><Relationship Id="rId9" Type="http://schemas.openxmlformats.org/officeDocument/2006/relationships/oleObject" Target="https://fcx365.sharepoint.com/Sites/MTI/12%20Safety/COHE_Link_SG_pages.xlsx!Intro!R14C17" TargetMode="Externa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vmlDrawing" Target="../drawings/vmlDrawing62.vml"/><Relationship Id="rId5" Type="http://schemas.openxmlformats.org/officeDocument/2006/relationships/image" Target="../media/image121.emf"/><Relationship Id="rId4" Type="http://schemas.openxmlformats.org/officeDocument/2006/relationships/oleObject" Target="https://fcx365.sharepoint.com/Sites/MTI/12%20Safety/COHE_Link_SG_pages.xlsx!Module2!R37C17" TargetMode="Externa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xml"/><Relationship Id="rId1" Type="http://schemas.openxmlformats.org/officeDocument/2006/relationships/vmlDrawing" Target="../drawings/vmlDrawing63.vml"/><Relationship Id="rId5" Type="http://schemas.openxmlformats.org/officeDocument/2006/relationships/image" Target="../media/image121.emf"/><Relationship Id="rId4" Type="http://schemas.openxmlformats.org/officeDocument/2006/relationships/oleObject" Target="https://fcx365.sharepoint.com/Sites/MTI/12%20Safety/COHE_Link_SG_pages.xlsx!Module2!R38C17" TargetMode="Externa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6.xml"/><Relationship Id="rId1" Type="http://schemas.openxmlformats.org/officeDocument/2006/relationships/vmlDrawing" Target="../drawings/vmlDrawing64.vml"/><Relationship Id="rId5" Type="http://schemas.openxmlformats.org/officeDocument/2006/relationships/image" Target="../media/image122.emf"/><Relationship Id="rId4" Type="http://schemas.openxmlformats.org/officeDocument/2006/relationships/oleObject" Target="https://fcx365.sharepoint.com/Sites/MTI/12%20Safety/COHE_Link_SG_pages.xlsx!Module2!R39C17" TargetMode="Externa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6.xml"/><Relationship Id="rId1" Type="http://schemas.openxmlformats.org/officeDocument/2006/relationships/vmlDrawing" Target="../drawings/vmlDrawing65.vml"/><Relationship Id="rId6" Type="http://schemas.openxmlformats.org/officeDocument/2006/relationships/image" Target="../media/image123.jpeg"/><Relationship Id="rId5" Type="http://schemas.openxmlformats.org/officeDocument/2006/relationships/image" Target="../media/image122.emf"/><Relationship Id="rId4" Type="http://schemas.openxmlformats.org/officeDocument/2006/relationships/oleObject" Target="https://fcx365.sharepoint.com/Sites/MTI/12%20Safety/COHE_Link_SG_pages.xlsx!Module2!R39C17" TargetMode="Externa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6.xml"/><Relationship Id="rId1" Type="http://schemas.openxmlformats.org/officeDocument/2006/relationships/vmlDrawing" Target="../drawings/vmlDrawing66.vml"/><Relationship Id="rId5" Type="http://schemas.openxmlformats.org/officeDocument/2006/relationships/image" Target="../media/image122.emf"/><Relationship Id="rId4" Type="http://schemas.openxmlformats.org/officeDocument/2006/relationships/oleObject" Target="https://fcx365.sharepoint.com/Sites/MTI/12%20Safety/COHE_Link_SG_pages.xlsx!Module2!R39C17" TargetMode="Externa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5.xml"/><Relationship Id="rId1" Type="http://schemas.openxmlformats.org/officeDocument/2006/relationships/vmlDrawing" Target="../drawings/vmlDrawing67.vml"/><Relationship Id="rId6" Type="http://schemas.openxmlformats.org/officeDocument/2006/relationships/image" Target="../media/image125.jpeg"/><Relationship Id="rId5" Type="http://schemas.openxmlformats.org/officeDocument/2006/relationships/image" Target="../media/image124.emf"/><Relationship Id="rId4" Type="http://schemas.openxmlformats.org/officeDocument/2006/relationships/oleObject" Target="https://fcx365.sharepoint.com/Sites/MTI/12%20Safety/COHE_Link_SG_pages.xlsx!Module2!R40C17" TargetMode="Externa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0.xml"/><Relationship Id="rId1" Type="http://schemas.openxmlformats.org/officeDocument/2006/relationships/vmlDrawing" Target="../drawings/vmlDrawing68.vml"/><Relationship Id="rId5" Type="http://schemas.openxmlformats.org/officeDocument/2006/relationships/image" Target="../media/image126.emf"/><Relationship Id="rId4" Type="http://schemas.openxmlformats.org/officeDocument/2006/relationships/oleObject" Target="https://fcx365.sharepoint.com/Sites/MTI/12%20Safety/COHE_Link_SG_pages.xlsx!Module2!R41C20" TargetMode="Externa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9.xml"/><Relationship Id="rId1" Type="http://schemas.openxmlformats.org/officeDocument/2006/relationships/vmlDrawing" Target="../drawings/vmlDrawing69.vml"/><Relationship Id="rId5" Type="http://schemas.openxmlformats.org/officeDocument/2006/relationships/image" Target="../media/image127.emf"/><Relationship Id="rId4" Type="http://schemas.openxmlformats.org/officeDocument/2006/relationships/oleObject" Target="https://fcx365.sharepoint.com/Sites/MTI/12%20Safety/COHE_Link_SG_pages.xlsx!Module2!R42C20" TargetMode="Externa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5.xml"/><Relationship Id="rId1" Type="http://schemas.openxmlformats.org/officeDocument/2006/relationships/vmlDrawing" Target="../drawings/vmlDrawing70.vml"/><Relationship Id="rId5" Type="http://schemas.openxmlformats.org/officeDocument/2006/relationships/image" Target="../media/image128.emf"/><Relationship Id="rId4" Type="http://schemas.openxmlformats.org/officeDocument/2006/relationships/oleObject" Target="https://fcx365.sharepoint.com/Sites/MTI/12%20Safety/COHE_Link_SG_pages.xlsx!Module2!R42C17" TargetMode="Externa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5.xml"/><Relationship Id="rId1" Type="http://schemas.openxmlformats.org/officeDocument/2006/relationships/vmlDrawing" Target="../drawings/vmlDrawing71.vml"/><Relationship Id="rId5" Type="http://schemas.openxmlformats.org/officeDocument/2006/relationships/image" Target="../media/image128.emf"/><Relationship Id="rId4" Type="http://schemas.openxmlformats.org/officeDocument/2006/relationships/oleObject" Target="https://fcx365.sharepoint.com/Sites/MTI/12%20Safety/COHE_Link_SG_pages.xlsx!Module2!R42C17"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7.emf"/><Relationship Id="rId4" Type="http://schemas.openxmlformats.org/officeDocument/2006/relationships/oleObject" Target="https://fcx365.sharepoint.com/Sites/MTI/12%20Safety/COHE_Link_SG_pages.xlsx!Intro!R15C17" TargetMode="Externa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5.xml"/><Relationship Id="rId1" Type="http://schemas.openxmlformats.org/officeDocument/2006/relationships/vmlDrawing" Target="../drawings/vmlDrawing72.vml"/><Relationship Id="rId5" Type="http://schemas.openxmlformats.org/officeDocument/2006/relationships/image" Target="../media/image128.emf"/><Relationship Id="rId4" Type="http://schemas.openxmlformats.org/officeDocument/2006/relationships/oleObject" Target="https://fcx365.sharepoint.com/Sites/MTI/12%20Safety/COHE_Link_SG_pages.xlsx!Module2!R42C17" TargetMode="Externa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5.xml"/><Relationship Id="rId1" Type="http://schemas.openxmlformats.org/officeDocument/2006/relationships/vmlDrawing" Target="../drawings/vmlDrawing73.vml"/><Relationship Id="rId5" Type="http://schemas.openxmlformats.org/officeDocument/2006/relationships/image" Target="../media/image129.emf"/><Relationship Id="rId4" Type="http://schemas.openxmlformats.org/officeDocument/2006/relationships/oleObject" Target="https://fcx365.sharepoint.com/Sites/MTI/12%20Safety/COHE_Link_SG_pages.xlsx!Module2!R42C17" TargetMode="Externa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5.xml"/><Relationship Id="rId1" Type="http://schemas.openxmlformats.org/officeDocument/2006/relationships/vmlDrawing" Target="../drawings/vmlDrawing74.vml"/><Relationship Id="rId5" Type="http://schemas.openxmlformats.org/officeDocument/2006/relationships/image" Target="../media/image128.emf"/><Relationship Id="rId4" Type="http://schemas.openxmlformats.org/officeDocument/2006/relationships/oleObject" Target="https://fcx365.sharepoint.com/Sites/MTI/12%20Safety/COHE_Link_SG_pages.xlsx!Module2!R42C17"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5.xml"/><Relationship Id="rId1" Type="http://schemas.openxmlformats.org/officeDocument/2006/relationships/vmlDrawing" Target="../drawings/vmlDrawing75.vml"/><Relationship Id="rId5" Type="http://schemas.openxmlformats.org/officeDocument/2006/relationships/image" Target="../media/image130.emf"/><Relationship Id="rId4" Type="http://schemas.openxmlformats.org/officeDocument/2006/relationships/oleObject" Target="https://fcx365.sharepoint.com/Sites/MTI/12%20Safety/COHE_Link_SG_pages.xlsx!Module3!R15C17" TargetMode="Externa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5.xml"/><Relationship Id="rId1" Type="http://schemas.openxmlformats.org/officeDocument/2006/relationships/vmlDrawing" Target="../drawings/vmlDrawing76.vml"/><Relationship Id="rId5" Type="http://schemas.openxmlformats.org/officeDocument/2006/relationships/image" Target="../media/image131.emf"/><Relationship Id="rId4" Type="http://schemas.openxmlformats.org/officeDocument/2006/relationships/oleObject" Target="https://fcx365.sharepoint.com/Sites/MTI/12%20Safety/COHE_Link_SG_pages.xlsx!Module3!R16C17" TargetMode="Externa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6.xml"/><Relationship Id="rId1" Type="http://schemas.openxmlformats.org/officeDocument/2006/relationships/vmlDrawing" Target="../drawings/vmlDrawing77.vml"/><Relationship Id="rId5" Type="http://schemas.openxmlformats.org/officeDocument/2006/relationships/image" Target="../media/image132.emf"/><Relationship Id="rId4" Type="http://schemas.openxmlformats.org/officeDocument/2006/relationships/oleObject" Target="https://fcx365.sharepoint.com/Sites/MTI/12%20Safety/COHE_Link_SG_pages.xlsx!Module3!R17C17" TargetMode="Externa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6.xml"/><Relationship Id="rId1" Type="http://schemas.openxmlformats.org/officeDocument/2006/relationships/vmlDrawing" Target="../drawings/vmlDrawing78.vml"/><Relationship Id="rId5" Type="http://schemas.openxmlformats.org/officeDocument/2006/relationships/image" Target="../media/image132.emf"/><Relationship Id="rId4" Type="http://schemas.openxmlformats.org/officeDocument/2006/relationships/oleObject" Target="https://fcx365.sharepoint.com/Sites/MTI/12%20Safety/COHE_Link_SG_pages.xlsx!Module3!R18C17" TargetMode="Externa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7" Type="http://schemas.openxmlformats.org/officeDocument/2006/relationships/image" Target="../media/image133.emf"/><Relationship Id="rId2" Type="http://schemas.openxmlformats.org/officeDocument/2006/relationships/slideLayout" Target="../slideLayouts/slideLayout6.xml"/><Relationship Id="rId1" Type="http://schemas.openxmlformats.org/officeDocument/2006/relationships/vmlDrawing" Target="../drawings/vmlDrawing79.vml"/><Relationship Id="rId6" Type="http://schemas.openxmlformats.org/officeDocument/2006/relationships/oleObject" Target="https://fcx365.sharepoint.com/Sites/MTI/12%20Safety/COHE_Link_SG_pages.xlsx!Module3!R35C17" TargetMode="External"/><Relationship Id="rId5" Type="http://schemas.openxmlformats.org/officeDocument/2006/relationships/image" Target="../media/image135.jpeg"/><Relationship Id="rId4" Type="http://schemas.openxmlformats.org/officeDocument/2006/relationships/image" Target="../media/image13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7.emf"/><Relationship Id="rId5" Type="http://schemas.openxmlformats.org/officeDocument/2006/relationships/oleObject" Target="https://fcx365.sharepoint.com/Sites/MTI/12%20Safety/COHE_Link_SG_pages.xlsx!Intro!R15C17" TargetMode="Externa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5.xml"/><Relationship Id="rId1" Type="http://schemas.openxmlformats.org/officeDocument/2006/relationships/vmlDrawing" Target="../drawings/vmlDrawing80.vml"/><Relationship Id="rId5" Type="http://schemas.openxmlformats.org/officeDocument/2006/relationships/image" Target="../media/image136.emf"/><Relationship Id="rId4" Type="http://schemas.openxmlformats.org/officeDocument/2006/relationships/oleObject" Target="https://fcx365.sharepoint.com/Sites/MTI/12%20Safety/COHE_Link_SG_pages.xlsx!Module3!R20C17" TargetMode="Externa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5.xml"/><Relationship Id="rId1" Type="http://schemas.openxmlformats.org/officeDocument/2006/relationships/vmlDrawing" Target="../drawings/vmlDrawing81.vml"/><Relationship Id="rId5" Type="http://schemas.openxmlformats.org/officeDocument/2006/relationships/image" Target="../media/image136.emf"/><Relationship Id="rId4" Type="http://schemas.openxmlformats.org/officeDocument/2006/relationships/oleObject" Target="https://fcx365.sharepoint.com/Sites/MTI/12%20Safety/COHE_Link_SG_pages.xlsx!Module3!R21C17" TargetMode="Externa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5.xml"/><Relationship Id="rId1" Type="http://schemas.openxmlformats.org/officeDocument/2006/relationships/vmlDrawing" Target="../drawings/vmlDrawing82.vml"/><Relationship Id="rId5" Type="http://schemas.openxmlformats.org/officeDocument/2006/relationships/image" Target="../media/image137.emf"/><Relationship Id="rId4" Type="http://schemas.openxmlformats.org/officeDocument/2006/relationships/oleObject" Target="https://fcx365.sharepoint.com/Sites/MTI/12%20Safety/COHE_Link_SG_pages.xlsx!Module3!R22C17" TargetMode="Externa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5.xml"/><Relationship Id="rId1" Type="http://schemas.openxmlformats.org/officeDocument/2006/relationships/vmlDrawing" Target="../drawings/vmlDrawing83.vml"/><Relationship Id="rId5" Type="http://schemas.openxmlformats.org/officeDocument/2006/relationships/image" Target="../media/image137.emf"/><Relationship Id="rId4" Type="http://schemas.openxmlformats.org/officeDocument/2006/relationships/oleObject" Target="https://fcx365.sharepoint.com/Sites/MTI/12%20Safety/COHE_Link_SG_pages.xlsx!Module3!R23C17" TargetMode="Externa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5.xml"/><Relationship Id="rId1" Type="http://schemas.openxmlformats.org/officeDocument/2006/relationships/vmlDrawing" Target="../drawings/vmlDrawing84.vml"/><Relationship Id="rId6" Type="http://schemas.openxmlformats.org/officeDocument/2006/relationships/image" Target="../media/image138.emf"/><Relationship Id="rId5" Type="http://schemas.openxmlformats.org/officeDocument/2006/relationships/oleObject" Target="https://fcx365.sharepoint.com/Sites/MTI/12%20Safety/COHE_Link_SG_pages.xlsx!Module3!R24C17" TargetMode="External"/><Relationship Id="rId4" Type="http://schemas.openxmlformats.org/officeDocument/2006/relationships/image" Target="../media/image139.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5.xml"/><Relationship Id="rId1" Type="http://schemas.openxmlformats.org/officeDocument/2006/relationships/vmlDrawing" Target="../drawings/vmlDrawing85.vml"/><Relationship Id="rId5" Type="http://schemas.openxmlformats.org/officeDocument/2006/relationships/image" Target="../media/image140.emf"/><Relationship Id="rId4" Type="http://schemas.openxmlformats.org/officeDocument/2006/relationships/oleObject" Target="https://fcx365.sharepoint.com/Sites/MTI/12%20Safety/COHE_Link_SG_pages.xlsx!Module3!R25C17" TargetMode="Externa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6.xml"/><Relationship Id="rId1" Type="http://schemas.openxmlformats.org/officeDocument/2006/relationships/vmlDrawing" Target="../drawings/vmlDrawing86.vml"/><Relationship Id="rId6" Type="http://schemas.openxmlformats.org/officeDocument/2006/relationships/image" Target="../media/image141.emf"/><Relationship Id="rId5" Type="http://schemas.openxmlformats.org/officeDocument/2006/relationships/oleObject" Target="https://fcx365.sharepoint.com/Sites/MTI/12%20Safety/COHE_Link_SG_pages.xlsx!Module3!R26C17" TargetMode="External"/><Relationship Id="rId4" Type="http://schemas.openxmlformats.org/officeDocument/2006/relationships/image" Target="../media/image142.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6.xml"/><Relationship Id="rId1" Type="http://schemas.openxmlformats.org/officeDocument/2006/relationships/vmlDrawing" Target="../drawings/vmlDrawing87.vml"/><Relationship Id="rId5" Type="http://schemas.openxmlformats.org/officeDocument/2006/relationships/image" Target="../media/image143.emf"/><Relationship Id="rId4" Type="http://schemas.openxmlformats.org/officeDocument/2006/relationships/oleObject" Target="https://fcx365.sharepoint.com/Sites/MTI/12%20Safety/COHE_Link_SG_pages.xlsx!Module3!R28C17" TargetMode="Externa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6.xml"/><Relationship Id="rId1" Type="http://schemas.openxmlformats.org/officeDocument/2006/relationships/vmlDrawing" Target="../drawings/vmlDrawing88.vml"/><Relationship Id="rId5" Type="http://schemas.openxmlformats.org/officeDocument/2006/relationships/image" Target="../media/image144.emf"/><Relationship Id="rId4" Type="http://schemas.openxmlformats.org/officeDocument/2006/relationships/oleObject" Target="https://fcx365.sharepoint.com/Sites/MTI/12%20Safety/COHE_Link_SG_pages.xlsx!Module3!R29C17" TargetMode="Externa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6.xml"/><Relationship Id="rId1" Type="http://schemas.openxmlformats.org/officeDocument/2006/relationships/vmlDrawing" Target="../drawings/vmlDrawing89.vml"/><Relationship Id="rId5" Type="http://schemas.openxmlformats.org/officeDocument/2006/relationships/image" Target="../media/image144.emf"/><Relationship Id="rId4" Type="http://schemas.openxmlformats.org/officeDocument/2006/relationships/oleObject" Target="https://fcx365.sharepoint.com/Sites/MTI/12%20Safety/COHE_Link_SG_pages.xlsx!Module3!R30C1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SFT</a:t>
            </a:r>
            <a:r>
              <a:rPr lang="en-US" dirty="0"/>
              <a:t> </a:t>
            </a:r>
            <a:r>
              <a:rPr lang="en-US" dirty="0" err="1"/>
              <a:t>FCX1025C</a:t>
            </a:r>
            <a:endParaRPr lang="en-US" dirty="0"/>
          </a:p>
        </p:txBody>
      </p:sp>
      <p:pic>
        <p:nvPicPr>
          <p:cNvPr id="6" name="Picture Placeholder 5"/>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1379220" y="2207479"/>
            <a:ext cx="4572000" cy="3429000"/>
          </a:xfrm>
        </p:spPr>
      </p:pic>
      <p:sp>
        <p:nvSpPr>
          <p:cNvPr id="4" name="Text Placeholder 3"/>
          <p:cNvSpPr>
            <a:spLocks noGrp="1"/>
          </p:cNvSpPr>
          <p:nvPr>
            <p:ph type="body" sz="quarter" idx="14"/>
          </p:nvPr>
        </p:nvSpPr>
        <p:spPr/>
        <p:txBody>
          <a:bodyPr/>
          <a:lstStyle/>
          <a:p>
            <a:r>
              <a:rPr lang="en-US" dirty="0" smtClean="0"/>
              <a:t>VERSION 1 / September 2019</a:t>
            </a:r>
            <a:endParaRPr lang="en-US" dirty="0"/>
          </a:p>
        </p:txBody>
      </p:sp>
      <p:sp>
        <p:nvSpPr>
          <p:cNvPr id="5" name="Text Placeholder 4"/>
          <p:cNvSpPr>
            <a:spLocks noGrp="1"/>
          </p:cNvSpPr>
          <p:nvPr>
            <p:ph type="body" sz="quarter" idx="15"/>
          </p:nvPr>
        </p:nvSpPr>
        <p:spPr/>
        <p:txBody>
          <a:bodyPr/>
          <a:lstStyle/>
          <a:p>
            <a:r>
              <a:rPr lang="en-US" dirty="0" smtClean="0"/>
              <a:t>Control of Hazardous Energy</a:t>
            </a:r>
            <a:endParaRPr lang="en-US" dirty="0"/>
          </a:p>
        </p:txBody>
      </p:sp>
    </p:spTree>
    <p:extLst>
      <p:ext uri="{BB962C8B-B14F-4D97-AF65-F5344CB8AC3E}">
        <p14:creationId xmlns:p14="http://schemas.microsoft.com/office/powerpoint/2010/main" val="3754437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28649" y="6355994"/>
            <a:ext cx="5484492" cy="366291"/>
          </a:xfrm>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10</a:t>
            </a:fld>
            <a:endParaRPr lang="en-US" dirty="0"/>
          </a:p>
        </p:txBody>
      </p:sp>
      <p:sp>
        <p:nvSpPr>
          <p:cNvPr id="5" name="Text Placeholder 4"/>
          <p:cNvSpPr>
            <a:spLocks noGrp="1"/>
          </p:cNvSpPr>
          <p:nvPr>
            <p:ph type="body" sz="quarter" idx="15"/>
          </p:nvPr>
        </p:nvSpPr>
        <p:spPr/>
        <p:txBody>
          <a:bodyPr>
            <a:normAutofit/>
          </a:bodyPr>
          <a:lstStyle/>
          <a:p>
            <a:r>
              <a:rPr lang="en-US" dirty="0" smtClean="0"/>
              <a:t>Entanglement and Crushing</a:t>
            </a:r>
            <a:endParaRPr lang="en-US" dirty="0"/>
          </a:p>
        </p:txBody>
      </p:sp>
      <p:sp>
        <p:nvSpPr>
          <p:cNvPr id="4" name="Text Placeholder 3"/>
          <p:cNvSpPr>
            <a:spLocks noGrp="1"/>
          </p:cNvSpPr>
          <p:nvPr>
            <p:ph type="body" sz="quarter" idx="17"/>
          </p:nvPr>
        </p:nvSpPr>
        <p:spPr>
          <a:prstGeom prst="rect">
            <a:avLst/>
          </a:prstGeom>
        </p:spPr>
        <p:txBody>
          <a:bodyPr/>
          <a:lstStyle/>
          <a:p>
            <a:r>
              <a:rPr lang="en-US" dirty="0"/>
              <a:t>Contact with machinery/moving parts</a:t>
            </a:r>
          </a:p>
          <a:p>
            <a:r>
              <a:rPr lang="en-US" dirty="0" smtClean="0"/>
              <a:t>Critical </a:t>
            </a:r>
            <a:r>
              <a:rPr lang="en-US" dirty="0"/>
              <a:t>Controls</a:t>
            </a:r>
          </a:p>
        </p:txBody>
      </p:sp>
      <p:pic>
        <p:nvPicPr>
          <p:cNvPr id="8" name="Picture 7" descr="FRMIcon_EntangleCrushing_transparen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49" y="3371395"/>
            <a:ext cx="3165232" cy="2743200"/>
          </a:xfrm>
          <a:prstGeom prst="rect">
            <a:avLst/>
          </a:prstGeom>
          <a:noFill/>
          <a:ln>
            <a:noFill/>
          </a:ln>
          <a:effectLst/>
        </p:spPr>
      </p:pic>
      <p:graphicFrame>
        <p:nvGraphicFramePr>
          <p:cNvPr id="13" name="Content Placeholder 12"/>
          <p:cNvGraphicFramePr>
            <a:graphicFrameLocks noGrp="1" noChangeAspect="1"/>
          </p:cNvGraphicFramePr>
          <p:nvPr>
            <p:ph sz="quarter" idx="16"/>
            <p:extLst>
              <p:ext uri="{D42A27DB-BD31-4B8C-83A1-F6EECF244321}">
                <p14:modId xmlns:p14="http://schemas.microsoft.com/office/powerpoint/2010/main" val="3007594469"/>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43025" name="Worksheet" r:id="rId5" imgW="1247679" imgH="276225" progId="Excel.Sheet.12">
                  <p:link updateAutomatic="1"/>
                </p:oleObj>
              </mc:Choice>
              <mc:Fallback>
                <p:oleObj name="Worksheet" r:id="rId5" imgW="1247679" imgH="276225" progId="Excel.Sheet.12">
                  <p:link updateAutomatic="1"/>
                  <p:pic>
                    <p:nvPicPr>
                      <p:cNvPr id="12" name="Object 11"/>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62953317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Responsibilities 	        Around Personnel</a:t>
            </a:r>
            <a:endParaRPr lang="en-US" dirty="0"/>
          </a:p>
        </p:txBody>
      </p:sp>
      <p:sp>
        <p:nvSpPr>
          <p:cNvPr id="3" name="Text Placeholder 2"/>
          <p:cNvSpPr>
            <a:spLocks noGrp="1"/>
          </p:cNvSpPr>
          <p:nvPr>
            <p:ph type="body" sz="quarter" idx="17"/>
          </p:nvPr>
        </p:nvSpPr>
        <p:spPr/>
        <p:txBody>
          <a:bodyPr/>
          <a:lstStyle/>
          <a:p>
            <a:pPr marL="0" indent="0">
              <a:buNone/>
            </a:pPr>
            <a:r>
              <a:rPr lang="en-US" dirty="0" smtClean="0">
                <a:latin typeface="Arial Black" panose="020B0A04020102020204" pitchFamily="34" charset="0"/>
              </a:rPr>
              <a:t>Interaction with Contractors</a:t>
            </a:r>
          </a:p>
          <a:p>
            <a:r>
              <a:rPr lang="en-US" dirty="0" smtClean="0"/>
              <a:t>Work together on complex lockout jobs</a:t>
            </a:r>
          </a:p>
          <a:p>
            <a:r>
              <a:rPr lang="en-US" dirty="0" smtClean="0"/>
              <a:t>Evaluate full scope of work</a:t>
            </a:r>
          </a:p>
          <a:p>
            <a:pPr lvl="1"/>
            <a:r>
              <a:rPr lang="en-US" dirty="0" smtClean="0"/>
              <a:t>Cover project specific procedures</a:t>
            </a:r>
          </a:p>
          <a:p>
            <a:pPr lvl="1"/>
            <a:r>
              <a:rPr lang="en-US" dirty="0" smtClean="0"/>
              <a:t>Inform all parties</a:t>
            </a:r>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100</a:t>
            </a:fld>
            <a:endParaRPr lang="en-US" dirty="0"/>
          </a:p>
        </p:txBody>
      </p:sp>
      <p:graphicFrame>
        <p:nvGraphicFramePr>
          <p:cNvPr id="10" name="Content Placeholder 9"/>
          <p:cNvGraphicFramePr>
            <a:graphicFrameLocks noGrp="1" noChangeAspect="1"/>
          </p:cNvGraphicFramePr>
          <p:nvPr>
            <p:ph sz="quarter" idx="16"/>
            <p:extLst>
              <p:ext uri="{D42A27DB-BD31-4B8C-83A1-F6EECF244321}">
                <p14:modId xmlns:p14="http://schemas.microsoft.com/office/powerpoint/2010/main" val="1283227401"/>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06513" name="Worksheet" r:id="rId4" imgW="1247679" imgH="276225" progId="Excel.Sheet.12">
                  <p:link updateAutomatic="1"/>
                </p:oleObj>
              </mc:Choice>
              <mc:Fallback>
                <p:oleObj name="Worksheet" r:id="rId4" imgW="1247679" imgH="276225" progId="Excel.Sheet.12">
                  <p:link updateAutomatic="1"/>
                  <p:pic>
                    <p:nvPicPr>
                      <p:cNvPr id="6" name="Object 5"/>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3684618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Responsibilities 	        Around Equipment</a:t>
            </a:r>
            <a:endParaRPr lang="en-US" dirty="0"/>
          </a:p>
        </p:txBody>
      </p:sp>
      <p:sp>
        <p:nvSpPr>
          <p:cNvPr id="3" name="Text Placeholder 2"/>
          <p:cNvSpPr>
            <a:spLocks noGrp="1"/>
          </p:cNvSpPr>
          <p:nvPr>
            <p:ph type="body" sz="quarter" idx="17"/>
          </p:nvPr>
        </p:nvSpPr>
        <p:spPr>
          <a:xfrm>
            <a:off x="628649" y="1386070"/>
            <a:ext cx="6243865" cy="4669956"/>
          </a:xfrm>
        </p:spPr>
        <p:txBody>
          <a:bodyPr/>
          <a:lstStyle/>
          <a:p>
            <a:r>
              <a:rPr lang="en-US" dirty="0" smtClean="0"/>
              <a:t>Include commissioning, testing, calibrating, troubleshooting equipment</a:t>
            </a:r>
          </a:p>
          <a:p>
            <a:r>
              <a:rPr lang="en-US" dirty="0" smtClean="0"/>
              <a:t>Complete Energized Work Permit             if necessary</a:t>
            </a:r>
          </a:p>
          <a:p>
            <a:r>
              <a:rPr lang="en-US" dirty="0" smtClean="0"/>
              <a:t>Complete safety analysis or                  risk assessment</a:t>
            </a:r>
          </a:p>
          <a:p>
            <a:endParaRPr lang="en-US" dirty="0" smtClean="0"/>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101</a:t>
            </a:fld>
            <a:endParaRPr lang="en-US" dirty="0"/>
          </a:p>
        </p:txBody>
      </p:sp>
      <p:graphicFrame>
        <p:nvGraphicFramePr>
          <p:cNvPr id="10" name="Content Placeholder 9"/>
          <p:cNvGraphicFramePr>
            <a:graphicFrameLocks noGrp="1" noChangeAspect="1"/>
          </p:cNvGraphicFramePr>
          <p:nvPr>
            <p:ph sz="quarter" idx="16"/>
            <p:extLst>
              <p:ext uri="{D42A27DB-BD31-4B8C-83A1-F6EECF244321}">
                <p14:modId xmlns:p14="http://schemas.microsoft.com/office/powerpoint/2010/main" val="3260567027"/>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80913" name="Worksheet" r:id="rId4" imgW="1247679" imgH="276225" progId="Excel.Sheet.12">
                  <p:link updateAutomatic="1"/>
                </p:oleObj>
              </mc:Choice>
              <mc:Fallback>
                <p:oleObj name="Worksheet" r:id="rId4" imgW="1247679" imgH="276225" progId="Excel.Sheet.12">
                  <p:link updateAutomatic="1"/>
                  <p:pic>
                    <p:nvPicPr>
                      <p:cNvPr id="9" name="Object 8"/>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5058723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Responsibilities 	        Around Equipment</a:t>
            </a:r>
            <a:endParaRPr lang="en-US" dirty="0"/>
          </a:p>
        </p:txBody>
      </p:sp>
      <p:sp>
        <p:nvSpPr>
          <p:cNvPr id="3" name="Text Placeholder 2"/>
          <p:cNvSpPr>
            <a:spLocks noGrp="1"/>
          </p:cNvSpPr>
          <p:nvPr>
            <p:ph type="body" sz="quarter" idx="17"/>
          </p:nvPr>
        </p:nvSpPr>
        <p:spPr>
          <a:xfrm>
            <a:off x="628649" y="1386070"/>
            <a:ext cx="7218396" cy="4669956"/>
          </a:xfrm>
        </p:spPr>
        <p:txBody>
          <a:bodyPr/>
          <a:lstStyle/>
          <a:p>
            <a:r>
              <a:rPr lang="en-US" dirty="0" smtClean="0"/>
              <a:t>Conduct pre-operational inspection</a:t>
            </a:r>
          </a:p>
          <a:p>
            <a:r>
              <a:rPr lang="en-US" dirty="0" smtClean="0"/>
              <a:t>Test or position machines/equipment</a:t>
            </a:r>
          </a:p>
          <a:p>
            <a:pPr lvl="1"/>
            <a:r>
              <a:rPr lang="en-US" dirty="0" smtClean="0"/>
              <a:t>Clear area</a:t>
            </a:r>
          </a:p>
          <a:p>
            <a:pPr lvl="1"/>
            <a:r>
              <a:rPr lang="en-US" dirty="0" smtClean="0"/>
              <a:t>Install flagging and barricading</a:t>
            </a:r>
          </a:p>
          <a:p>
            <a:pPr lvl="1"/>
            <a:r>
              <a:rPr lang="en-US" dirty="0" smtClean="0"/>
              <a:t>Remove energy control devices</a:t>
            </a:r>
          </a:p>
          <a:p>
            <a:pPr lvl="1"/>
            <a:r>
              <a:rPr lang="en-US" dirty="0" smtClean="0"/>
              <a:t>Energize and proceed with testing/positioning</a:t>
            </a:r>
          </a:p>
          <a:p>
            <a:r>
              <a:rPr lang="en-US" dirty="0" smtClean="0"/>
              <a:t>De-energize, isolate from potential sources, reapply energy control devices</a:t>
            </a:r>
          </a:p>
          <a:p>
            <a:endParaRPr lang="en-US" dirty="0" smtClean="0"/>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102</a:t>
            </a:fld>
            <a:endParaRPr lang="en-US" dirty="0"/>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3260567027"/>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31761" name="Worksheet" r:id="rId4" imgW="1247679" imgH="276225" progId="Excel.Sheet.12">
                  <p:link updateAutomatic="1"/>
                </p:oleObj>
              </mc:Choice>
              <mc:Fallback>
                <p:oleObj name="Worksheet" r:id="rId4" imgW="1247679" imgH="276225" progId="Excel.Sheet.12">
                  <p:link updateAutomatic="1"/>
                  <p:pic>
                    <p:nvPicPr>
                      <p:cNvPr id="9" name="Object 8"/>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3758238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Text Placeholder 2"/>
          <p:cNvSpPr>
            <a:spLocks noGrp="1"/>
          </p:cNvSpPr>
          <p:nvPr>
            <p:ph type="body" sz="quarter" idx="14"/>
          </p:nvPr>
        </p:nvSpPr>
        <p:spPr/>
        <p:txBody>
          <a:bodyPr/>
          <a:lstStyle/>
          <a:p>
            <a:r>
              <a:rPr lang="en-US" dirty="0" smtClean="0"/>
              <a:t>Directions</a:t>
            </a:r>
          </a:p>
          <a:p>
            <a:pPr marL="457200" indent="-457200">
              <a:buClr>
                <a:srgbClr val="0099CC"/>
              </a:buClr>
              <a:buFont typeface="+mj-lt"/>
              <a:buAutoNum type="arabicPeriod"/>
            </a:pPr>
            <a:r>
              <a:rPr lang="en-US" dirty="0" smtClean="0">
                <a:latin typeface="+mn-lt"/>
              </a:rPr>
              <a:t>Each slide describes one role</a:t>
            </a:r>
          </a:p>
          <a:p>
            <a:pPr marL="457200" indent="-457200">
              <a:buClr>
                <a:srgbClr val="0099CC"/>
              </a:buClr>
              <a:buFont typeface="+mj-lt"/>
              <a:buAutoNum type="arabicPeriod"/>
            </a:pPr>
            <a:r>
              <a:rPr lang="en-US" dirty="0" smtClean="0">
                <a:latin typeface="+mn-lt"/>
              </a:rPr>
              <a:t>Move </a:t>
            </a:r>
            <a:r>
              <a:rPr lang="en-US" dirty="0">
                <a:latin typeface="+mn-lt"/>
              </a:rPr>
              <a:t>to the sign that you feel is being </a:t>
            </a:r>
            <a:r>
              <a:rPr lang="en-US" dirty="0" smtClean="0">
                <a:latin typeface="+mn-lt"/>
              </a:rPr>
              <a:t>described as </a:t>
            </a:r>
            <a:r>
              <a:rPr lang="en-US" dirty="0">
                <a:latin typeface="+mn-lt"/>
              </a:rPr>
              <a:t>each clue is </a:t>
            </a:r>
            <a:r>
              <a:rPr lang="en-US" dirty="0" smtClean="0">
                <a:latin typeface="+mn-lt"/>
              </a:rPr>
              <a:t>shown </a:t>
            </a:r>
            <a:endParaRPr lang="en-US" dirty="0">
              <a:latin typeface="+mn-lt"/>
            </a:endParaRPr>
          </a:p>
          <a:p>
            <a:pPr marL="457200" indent="-457200">
              <a:buClr>
                <a:srgbClr val="0099CC"/>
              </a:buClr>
              <a:buFont typeface="+mj-lt"/>
              <a:buAutoNum type="arabicPeriod"/>
            </a:pPr>
            <a:r>
              <a:rPr lang="en-US" dirty="0">
                <a:latin typeface="+mn-lt"/>
              </a:rPr>
              <a:t>You may change your mind as more clues are shown</a:t>
            </a:r>
          </a:p>
        </p:txBody>
      </p:sp>
      <p:sp>
        <p:nvSpPr>
          <p:cNvPr id="16" name="Text Placeholder 15"/>
          <p:cNvSpPr>
            <a:spLocks noGrp="1"/>
          </p:cNvSpPr>
          <p:nvPr>
            <p:ph type="body" sz="quarter" idx="16"/>
          </p:nvPr>
        </p:nvSpPr>
        <p:spPr/>
        <p:txBody>
          <a:bodyPr/>
          <a:lstStyle/>
          <a:p>
            <a:r>
              <a:rPr lang="en-US" dirty="0" smtClean="0"/>
              <a:t>Who is Who?</a:t>
            </a:r>
            <a:endParaRPr lang="en-US" dirty="0"/>
          </a:p>
        </p:txBody>
      </p:sp>
      <p:sp>
        <p:nvSpPr>
          <p:cNvPr id="5" name="Text Placeholder 4"/>
          <p:cNvSpPr>
            <a:spLocks noGrp="1"/>
          </p:cNvSpPr>
          <p:nvPr>
            <p:ph type="body" sz="quarter" idx="15"/>
          </p:nvPr>
        </p:nvSpPr>
        <p:spPr/>
        <p:txBody>
          <a:bodyPr/>
          <a:lstStyle/>
          <a:p>
            <a:r>
              <a:rPr lang="en-US" dirty="0" smtClean="0"/>
              <a:t>Activity 5</a:t>
            </a:r>
            <a:endParaRPr lang="en-US" dirty="0"/>
          </a:p>
        </p:txBody>
      </p:sp>
      <p:sp>
        <p:nvSpPr>
          <p:cNvPr id="6" name="Slide Number Placeholder 5"/>
          <p:cNvSpPr>
            <a:spLocks noGrp="1"/>
          </p:cNvSpPr>
          <p:nvPr>
            <p:ph type="sldNum" sz="quarter" idx="12"/>
          </p:nvPr>
        </p:nvSpPr>
        <p:spPr/>
        <p:txBody>
          <a:bodyPr/>
          <a:lstStyle/>
          <a:p>
            <a:r>
              <a:rPr lang="en-US" smtClean="0"/>
              <a:t>	</a:t>
            </a:r>
            <a:fld id="{25D3FF45-FB88-453A-A2AC-7EF0564DBF56}" type="slidenum">
              <a:rPr lang="en-US" smtClean="0"/>
              <a:pPr/>
              <a:t>103</a:t>
            </a:fld>
            <a:endParaRPr lang="en-US" dirty="0"/>
          </a:p>
        </p:txBody>
      </p:sp>
    </p:spTree>
    <p:extLst>
      <p:ext uri="{BB962C8B-B14F-4D97-AF65-F5344CB8AC3E}">
        <p14:creationId xmlns:p14="http://schemas.microsoft.com/office/powerpoint/2010/main" val="78074975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104</a:t>
            </a:fld>
            <a:endParaRPr lang="en-US" dirty="0"/>
          </a:p>
        </p:txBody>
      </p:sp>
      <p:sp>
        <p:nvSpPr>
          <p:cNvPr id="5" name="Text Placeholder 4"/>
          <p:cNvSpPr>
            <a:spLocks noGrp="1"/>
          </p:cNvSpPr>
          <p:nvPr>
            <p:ph type="body" sz="quarter" idx="15"/>
          </p:nvPr>
        </p:nvSpPr>
        <p:spPr>
          <a:xfrm>
            <a:off x="628649" y="572744"/>
            <a:ext cx="6243639" cy="646588"/>
          </a:xfrm>
        </p:spPr>
        <p:txBody>
          <a:bodyPr>
            <a:normAutofit/>
          </a:bodyPr>
          <a:lstStyle/>
          <a:p>
            <a:r>
              <a:rPr lang="en-US" dirty="0" smtClean="0"/>
              <a:t>Who is Who?</a:t>
            </a:r>
            <a:endParaRPr lang="en-US" dirty="0"/>
          </a:p>
        </p:txBody>
      </p:sp>
      <p:sp>
        <p:nvSpPr>
          <p:cNvPr id="4" name="Text Placeholder 3"/>
          <p:cNvSpPr>
            <a:spLocks noGrp="1"/>
          </p:cNvSpPr>
          <p:nvPr>
            <p:ph type="body" sz="quarter" idx="17"/>
          </p:nvPr>
        </p:nvSpPr>
        <p:spPr>
          <a:xfrm>
            <a:off x="628650" y="1386070"/>
            <a:ext cx="7302370" cy="4968758"/>
          </a:xfrm>
          <a:prstGeom prst="rect">
            <a:avLst/>
          </a:prstGeom>
        </p:spPr>
        <p:txBody>
          <a:bodyPr>
            <a:noAutofit/>
          </a:bodyPr>
          <a:lstStyle/>
          <a:p>
            <a:pPr marL="0" indent="0">
              <a:buNone/>
            </a:pPr>
            <a:r>
              <a:rPr lang="en-US" dirty="0" smtClean="0">
                <a:latin typeface="Arial Black" panose="020B0A04020102020204" pitchFamily="34" charset="0"/>
              </a:rPr>
              <a:t>Role 1 (5 clues)</a:t>
            </a:r>
          </a:p>
          <a:p>
            <a:r>
              <a:rPr lang="en-US" dirty="0"/>
              <a:t>Has technical and working knowledge </a:t>
            </a:r>
            <a:r>
              <a:rPr lang="en-US" dirty="0" smtClean="0"/>
              <a:t>of    isolated equipment</a:t>
            </a:r>
            <a:endParaRPr lang="en-US" dirty="0"/>
          </a:p>
          <a:p>
            <a:r>
              <a:rPr lang="en-US" dirty="0"/>
              <a:t>Assigned by supervision</a:t>
            </a:r>
          </a:p>
          <a:p>
            <a:r>
              <a:rPr lang="en-US" dirty="0"/>
              <a:t>Called in when multiple locks and tags cannot be placed directly on an </a:t>
            </a:r>
            <a:r>
              <a:rPr lang="en-US" dirty="0" smtClean="0"/>
              <a:t>energy-isolating </a:t>
            </a:r>
            <a:r>
              <a:rPr lang="en-US" dirty="0"/>
              <a:t>device</a:t>
            </a:r>
          </a:p>
          <a:p>
            <a:r>
              <a:rPr lang="en-US" dirty="0"/>
              <a:t>Ensures all energy sources are identified, controlled, locked, tagged, and tried out from start to finish</a:t>
            </a:r>
          </a:p>
          <a:p>
            <a:r>
              <a:rPr lang="en-US" dirty="0"/>
              <a:t>Has </a:t>
            </a:r>
            <a:r>
              <a:rPr lang="en-US" dirty="0" smtClean="0"/>
              <a:t>own </a:t>
            </a:r>
            <a:r>
              <a:rPr lang="en-US" dirty="0"/>
              <a:t>specific </a:t>
            </a:r>
            <a:r>
              <a:rPr lang="en-US" dirty="0" smtClean="0"/>
              <a:t>lock and </a:t>
            </a:r>
            <a:r>
              <a:rPr lang="en-US" dirty="0"/>
              <a:t>tag</a:t>
            </a:r>
          </a:p>
          <a:p>
            <a:pPr marL="0" indent="0" algn="ctr">
              <a:buNone/>
            </a:pPr>
            <a:r>
              <a:rPr lang="en-US" b="1" dirty="0" smtClean="0"/>
              <a:t>ANSWER: Energy </a:t>
            </a:r>
            <a:r>
              <a:rPr lang="en-US" b="1" dirty="0"/>
              <a:t>Control Coordinator (ECC</a:t>
            </a:r>
            <a:r>
              <a:rPr lang="en-US" b="1" dirty="0" smtClean="0"/>
              <a:t>)</a:t>
            </a:r>
            <a:endParaRPr lang="en-US" b="1" dirty="0"/>
          </a:p>
        </p:txBody>
      </p:sp>
    </p:spTree>
    <p:extLst>
      <p:ext uri="{BB962C8B-B14F-4D97-AF65-F5344CB8AC3E}">
        <p14:creationId xmlns:p14="http://schemas.microsoft.com/office/powerpoint/2010/main" val="372585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105</a:t>
            </a:fld>
            <a:endParaRPr lang="en-US" dirty="0"/>
          </a:p>
        </p:txBody>
      </p:sp>
      <p:sp>
        <p:nvSpPr>
          <p:cNvPr id="5" name="Text Placeholder 4"/>
          <p:cNvSpPr>
            <a:spLocks noGrp="1"/>
          </p:cNvSpPr>
          <p:nvPr>
            <p:ph type="body" sz="quarter" idx="15"/>
          </p:nvPr>
        </p:nvSpPr>
        <p:spPr>
          <a:xfrm>
            <a:off x="628649" y="572744"/>
            <a:ext cx="6243639" cy="646588"/>
          </a:xfrm>
        </p:spPr>
        <p:txBody>
          <a:bodyPr>
            <a:normAutofit/>
          </a:bodyPr>
          <a:lstStyle/>
          <a:p>
            <a:r>
              <a:rPr lang="en-US" dirty="0" smtClean="0"/>
              <a:t>Who is Who?</a:t>
            </a:r>
            <a:endParaRPr lang="en-US" dirty="0"/>
          </a:p>
        </p:txBody>
      </p:sp>
      <p:sp>
        <p:nvSpPr>
          <p:cNvPr id="4" name="Text Placeholder 3"/>
          <p:cNvSpPr>
            <a:spLocks noGrp="1"/>
          </p:cNvSpPr>
          <p:nvPr>
            <p:ph type="body" sz="quarter" idx="17"/>
          </p:nvPr>
        </p:nvSpPr>
        <p:spPr>
          <a:xfrm>
            <a:off x="628649" y="1386070"/>
            <a:ext cx="6611905" cy="4968758"/>
          </a:xfrm>
          <a:prstGeom prst="rect">
            <a:avLst/>
          </a:prstGeom>
        </p:spPr>
        <p:txBody>
          <a:bodyPr>
            <a:noAutofit/>
          </a:bodyPr>
          <a:lstStyle/>
          <a:p>
            <a:pPr marL="0" indent="0">
              <a:buNone/>
            </a:pPr>
            <a:r>
              <a:rPr lang="en-US" dirty="0" smtClean="0">
                <a:latin typeface="Arial Black" panose="020B0A04020102020204" pitchFamily="34" charset="0"/>
              </a:rPr>
              <a:t>Role 2 (5 clues)</a:t>
            </a:r>
          </a:p>
          <a:p>
            <a:r>
              <a:rPr lang="en-US" dirty="0" smtClean="0"/>
              <a:t>Has qualifications to perform energy isolation to de-energize specific system</a:t>
            </a:r>
            <a:endParaRPr lang="en-US" dirty="0"/>
          </a:p>
          <a:p>
            <a:r>
              <a:rPr lang="en-US" dirty="0" smtClean="0"/>
              <a:t>May or may not work on lockout</a:t>
            </a:r>
            <a:endParaRPr lang="en-US" dirty="0"/>
          </a:p>
          <a:p>
            <a:r>
              <a:rPr lang="en-US" dirty="0" smtClean="0"/>
              <a:t>Capable of recognizing hazards associated with work</a:t>
            </a:r>
            <a:endParaRPr lang="en-US" dirty="0"/>
          </a:p>
          <a:p>
            <a:r>
              <a:rPr lang="en-US" dirty="0"/>
              <a:t>Approved to perform energy isolation </a:t>
            </a:r>
            <a:r>
              <a:rPr lang="en-US" dirty="0" smtClean="0"/>
              <a:t>      and </a:t>
            </a:r>
            <a:r>
              <a:rPr lang="en-US" dirty="0"/>
              <a:t>dissipation</a:t>
            </a:r>
          </a:p>
          <a:p>
            <a:r>
              <a:rPr lang="en-US" dirty="0"/>
              <a:t>Approved to perform energy measurement/testing and/or tryout</a:t>
            </a:r>
          </a:p>
          <a:p>
            <a:pPr marL="0" indent="0" algn="ctr">
              <a:buNone/>
            </a:pPr>
            <a:r>
              <a:rPr lang="en-US" b="1" dirty="0" smtClean="0"/>
              <a:t>ANSWER: Qualified Individual/Personnel</a:t>
            </a:r>
            <a:endParaRPr lang="en-US" b="1" dirty="0"/>
          </a:p>
        </p:txBody>
      </p:sp>
    </p:spTree>
    <p:extLst>
      <p:ext uri="{BB962C8B-B14F-4D97-AF65-F5344CB8AC3E}">
        <p14:creationId xmlns:p14="http://schemas.microsoft.com/office/powerpoint/2010/main" val="150616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106</a:t>
            </a:fld>
            <a:endParaRPr lang="en-US" dirty="0"/>
          </a:p>
        </p:txBody>
      </p:sp>
      <p:sp>
        <p:nvSpPr>
          <p:cNvPr id="5" name="Text Placeholder 4"/>
          <p:cNvSpPr>
            <a:spLocks noGrp="1"/>
          </p:cNvSpPr>
          <p:nvPr>
            <p:ph type="body" sz="quarter" idx="15"/>
          </p:nvPr>
        </p:nvSpPr>
        <p:spPr>
          <a:xfrm>
            <a:off x="628649" y="572744"/>
            <a:ext cx="6243639" cy="646588"/>
          </a:xfrm>
        </p:spPr>
        <p:txBody>
          <a:bodyPr>
            <a:normAutofit/>
          </a:bodyPr>
          <a:lstStyle/>
          <a:p>
            <a:r>
              <a:rPr lang="en-US" dirty="0" smtClean="0"/>
              <a:t>Who is Who?</a:t>
            </a:r>
            <a:endParaRPr lang="en-US" dirty="0"/>
          </a:p>
        </p:txBody>
      </p:sp>
      <p:sp>
        <p:nvSpPr>
          <p:cNvPr id="4" name="Text Placeholder 3"/>
          <p:cNvSpPr>
            <a:spLocks noGrp="1"/>
          </p:cNvSpPr>
          <p:nvPr>
            <p:ph type="body" sz="quarter" idx="17"/>
          </p:nvPr>
        </p:nvSpPr>
        <p:spPr>
          <a:xfrm>
            <a:off x="628649" y="1386070"/>
            <a:ext cx="6243639" cy="4968758"/>
          </a:xfrm>
          <a:prstGeom prst="rect">
            <a:avLst/>
          </a:prstGeom>
        </p:spPr>
        <p:txBody>
          <a:bodyPr>
            <a:noAutofit/>
          </a:bodyPr>
          <a:lstStyle/>
          <a:p>
            <a:pPr marL="0" indent="0">
              <a:buNone/>
            </a:pPr>
            <a:r>
              <a:rPr lang="en-US" dirty="0" smtClean="0">
                <a:latin typeface="Arial Black" panose="020B0A04020102020204" pitchFamily="34" charset="0"/>
              </a:rPr>
              <a:t>Role 3 (3 clues)</a:t>
            </a:r>
          </a:p>
          <a:p>
            <a:r>
              <a:rPr lang="en-US" dirty="0" smtClean="0"/>
              <a:t>Aware </a:t>
            </a:r>
            <a:r>
              <a:rPr lang="en-US" dirty="0"/>
              <a:t>of the purpose and use of hazardous energy control procedure</a:t>
            </a:r>
          </a:p>
          <a:p>
            <a:r>
              <a:rPr lang="en-US" dirty="0"/>
              <a:t>Does not directly perform servicing/maintenance work</a:t>
            </a:r>
          </a:p>
          <a:p>
            <a:r>
              <a:rPr lang="en-US" dirty="0"/>
              <a:t>Does not implement </a:t>
            </a:r>
            <a:r>
              <a:rPr lang="en-US" dirty="0" smtClean="0"/>
              <a:t>lockout procedures or other hazardous energy controls</a:t>
            </a:r>
            <a:endParaRPr lang="en-US" dirty="0"/>
          </a:p>
          <a:p>
            <a:pPr marL="0" indent="0">
              <a:buNone/>
            </a:pPr>
            <a:endParaRPr lang="en-US" dirty="0"/>
          </a:p>
          <a:p>
            <a:pPr marL="0" indent="0">
              <a:buNone/>
            </a:pPr>
            <a:endParaRPr lang="en-US" dirty="0"/>
          </a:p>
          <a:p>
            <a:pPr marL="0" indent="0" algn="ctr">
              <a:buNone/>
            </a:pPr>
            <a:r>
              <a:rPr lang="en-US" b="1" dirty="0" smtClean="0"/>
              <a:t>ANSWER: Affected </a:t>
            </a:r>
            <a:r>
              <a:rPr lang="en-US" b="1" dirty="0"/>
              <a:t>Individual</a:t>
            </a:r>
          </a:p>
        </p:txBody>
      </p:sp>
    </p:spTree>
    <p:extLst>
      <p:ext uri="{BB962C8B-B14F-4D97-AF65-F5344CB8AC3E}">
        <p14:creationId xmlns:p14="http://schemas.microsoft.com/office/powerpoint/2010/main" val="168520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107</a:t>
            </a:fld>
            <a:endParaRPr lang="en-US" dirty="0"/>
          </a:p>
        </p:txBody>
      </p:sp>
      <p:sp>
        <p:nvSpPr>
          <p:cNvPr id="5" name="Text Placeholder 4"/>
          <p:cNvSpPr>
            <a:spLocks noGrp="1"/>
          </p:cNvSpPr>
          <p:nvPr>
            <p:ph type="body" sz="quarter" idx="15"/>
          </p:nvPr>
        </p:nvSpPr>
        <p:spPr>
          <a:xfrm>
            <a:off x="628649" y="572744"/>
            <a:ext cx="6243639" cy="646588"/>
          </a:xfrm>
        </p:spPr>
        <p:txBody>
          <a:bodyPr>
            <a:normAutofit/>
          </a:bodyPr>
          <a:lstStyle/>
          <a:p>
            <a:r>
              <a:rPr lang="en-US" dirty="0" smtClean="0"/>
              <a:t>Who is Who?</a:t>
            </a:r>
            <a:endParaRPr lang="en-US" dirty="0"/>
          </a:p>
        </p:txBody>
      </p:sp>
      <p:sp>
        <p:nvSpPr>
          <p:cNvPr id="4" name="Text Placeholder 3"/>
          <p:cNvSpPr>
            <a:spLocks noGrp="1"/>
          </p:cNvSpPr>
          <p:nvPr>
            <p:ph type="body" sz="quarter" idx="17"/>
          </p:nvPr>
        </p:nvSpPr>
        <p:spPr>
          <a:xfrm>
            <a:off x="628649" y="1386070"/>
            <a:ext cx="6243639" cy="4968758"/>
          </a:xfrm>
          <a:prstGeom prst="rect">
            <a:avLst/>
          </a:prstGeom>
        </p:spPr>
        <p:txBody>
          <a:bodyPr>
            <a:noAutofit/>
          </a:bodyPr>
          <a:lstStyle/>
          <a:p>
            <a:pPr marL="0" indent="0">
              <a:buNone/>
            </a:pPr>
            <a:r>
              <a:rPr lang="en-US" smtClean="0">
                <a:latin typeface="Arial Black" panose="020B0A04020102020204" pitchFamily="34" charset="0"/>
              </a:rPr>
              <a:t>Role </a:t>
            </a:r>
            <a:r>
              <a:rPr lang="en-US" dirty="0" smtClean="0">
                <a:latin typeface="Arial Black" panose="020B0A04020102020204" pitchFamily="34" charset="0"/>
              </a:rPr>
              <a:t>4 (3 clues)</a:t>
            </a:r>
          </a:p>
          <a:p>
            <a:r>
              <a:rPr lang="en-US" dirty="0" smtClean="0"/>
              <a:t>Locks and tags isolation device</a:t>
            </a:r>
          </a:p>
          <a:p>
            <a:r>
              <a:rPr lang="en-US" dirty="0" smtClean="0"/>
              <a:t>Performs work on locked-out equipment</a:t>
            </a:r>
            <a:endParaRPr lang="en-US" dirty="0"/>
          </a:p>
          <a:p>
            <a:r>
              <a:rPr lang="en-US" dirty="0" smtClean="0"/>
              <a:t>Returns equipment to serviceable condition before removing energy isolation device or lock</a:t>
            </a:r>
            <a:endParaRPr lang="en-US" dirty="0"/>
          </a:p>
          <a:p>
            <a:endParaRPr lang="en-US" dirty="0"/>
          </a:p>
          <a:p>
            <a:pPr marL="0" indent="0">
              <a:buNone/>
            </a:pPr>
            <a:endParaRPr lang="en-US" dirty="0"/>
          </a:p>
          <a:p>
            <a:pPr marL="0" indent="0" algn="ctr">
              <a:buNone/>
            </a:pPr>
            <a:r>
              <a:rPr lang="en-US" b="1" dirty="0" smtClean="0"/>
              <a:t>ANSWER: Authorized </a:t>
            </a:r>
            <a:r>
              <a:rPr lang="en-US" b="1" dirty="0"/>
              <a:t>Individual</a:t>
            </a:r>
          </a:p>
        </p:txBody>
      </p:sp>
    </p:spTree>
    <p:extLst>
      <p:ext uri="{BB962C8B-B14F-4D97-AF65-F5344CB8AC3E}">
        <p14:creationId xmlns:p14="http://schemas.microsoft.com/office/powerpoint/2010/main" val="277728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prstGeom prst="rect">
            <a:avLst/>
          </a:prstGeom>
        </p:spPr>
        <p:txBody>
          <a:bodyPr/>
          <a:lstStyle/>
          <a:p>
            <a:r>
              <a:rPr lang="en-US" dirty="0" smtClean="0"/>
              <a:t>Quiz</a:t>
            </a:r>
            <a:endParaRPr lang="en-US" dirty="0"/>
          </a:p>
        </p:txBody>
      </p:sp>
      <p:sp>
        <p:nvSpPr>
          <p:cNvPr id="3" name="Footer Placeholder 2"/>
          <p:cNvSpPr>
            <a:spLocks noGrp="1"/>
          </p:cNvSpPr>
          <p:nvPr>
            <p:ph type="ftr" sz="quarter" idx="11"/>
          </p:nvPr>
        </p:nvSpPr>
        <p:spPr/>
        <p:txBody>
          <a:bodyPr/>
          <a:lstStyle/>
          <a:p>
            <a:r>
              <a:rPr lang="en-US"/>
              <a:t>Control of Hazardous Energy – SFT FCX1025C</a:t>
            </a:r>
            <a:endParaRPr lang="en-US" dirty="0"/>
          </a:p>
        </p:txBody>
      </p:sp>
      <p:sp>
        <p:nvSpPr>
          <p:cNvPr id="4" name="Text Placeholder 3"/>
          <p:cNvSpPr>
            <a:spLocks noGrp="1"/>
          </p:cNvSpPr>
          <p:nvPr>
            <p:ph type="body" sz="quarter" idx="14"/>
          </p:nvPr>
        </p:nvSpPr>
        <p:spPr/>
        <p:txBody>
          <a:bodyPr/>
          <a:lstStyle/>
          <a:p>
            <a:r>
              <a:rPr lang="en-US" dirty="0" smtClean="0"/>
              <a:t>Directions</a:t>
            </a:r>
            <a:endParaRPr lang="en-US" dirty="0"/>
          </a:p>
          <a:p>
            <a:pPr marL="457200" indent="-457200">
              <a:buFont typeface="+mj-lt"/>
              <a:buAutoNum type="arabicPeriod"/>
            </a:pPr>
            <a:r>
              <a:rPr lang="en-US" dirty="0" smtClean="0">
                <a:latin typeface="Arial" panose="020B0604020202020204" pitchFamily="34" charset="0"/>
              </a:rPr>
              <a:t>Complete </a:t>
            </a:r>
            <a:r>
              <a:rPr lang="en-US" dirty="0">
                <a:latin typeface="Arial" panose="020B0604020202020204" pitchFamily="34" charset="0"/>
              </a:rPr>
              <a:t>the quiz in the Student </a:t>
            </a:r>
            <a:r>
              <a:rPr lang="en-US" dirty="0" smtClean="0">
                <a:latin typeface="Arial" panose="020B0604020202020204" pitchFamily="34" charset="0"/>
              </a:rPr>
              <a:t>Guide</a:t>
            </a:r>
          </a:p>
          <a:p>
            <a:pPr marL="457200" indent="-457200">
              <a:buFont typeface="+mj-lt"/>
              <a:buAutoNum type="arabicPeriod"/>
            </a:pPr>
            <a:r>
              <a:rPr lang="en-US" dirty="0" smtClean="0">
                <a:latin typeface="Arial" panose="020B0604020202020204" pitchFamily="34" charset="0"/>
              </a:rPr>
              <a:t>Discuss </a:t>
            </a:r>
            <a:r>
              <a:rPr lang="en-US" dirty="0">
                <a:latin typeface="Arial" panose="020B0604020202020204" pitchFamily="34" charset="0"/>
              </a:rPr>
              <a:t>the answers as a </a:t>
            </a:r>
            <a:r>
              <a:rPr lang="en-US" dirty="0" smtClean="0">
                <a:latin typeface="Arial" panose="020B0604020202020204" pitchFamily="34" charset="0"/>
              </a:rPr>
              <a:t>class</a:t>
            </a:r>
            <a:endParaRPr lang="en-US" dirty="0">
              <a:latin typeface="Arial" panose="020B0604020202020204" pitchFamily="34" charset="0"/>
            </a:endParaRPr>
          </a:p>
        </p:txBody>
      </p:sp>
      <p:sp>
        <p:nvSpPr>
          <p:cNvPr id="5" name="Text Placeholder 4"/>
          <p:cNvSpPr>
            <a:spLocks noGrp="1"/>
          </p:cNvSpPr>
          <p:nvPr>
            <p:ph type="body" sz="quarter" idx="16"/>
          </p:nvPr>
        </p:nvSpPr>
        <p:spPr/>
        <p:txBody>
          <a:bodyPr/>
          <a:lstStyle/>
          <a:p>
            <a:r>
              <a:rPr lang="en-US" dirty="0" smtClean="0"/>
              <a:t>Module 3 Quiz</a:t>
            </a:r>
            <a:endParaRPr lang="en-US" dirty="0"/>
          </a:p>
        </p:txBody>
      </p:sp>
      <p:sp>
        <p:nvSpPr>
          <p:cNvPr id="6" name="Slide Number Placeholder 5"/>
          <p:cNvSpPr>
            <a:spLocks noGrp="1"/>
          </p:cNvSpPr>
          <p:nvPr>
            <p:ph type="sldNum" sz="quarter" idx="12"/>
          </p:nvPr>
        </p:nvSpPr>
        <p:spPr/>
        <p:txBody>
          <a:bodyPr/>
          <a:lstStyle/>
          <a:p>
            <a:pPr algn="r"/>
            <a:r>
              <a:rPr lang="en-US" dirty="0" smtClean="0"/>
              <a:t>	</a:t>
            </a:r>
            <a:fld id="{25D3FF45-FB88-453A-A2AC-7EF0564DBF56}" type="slidenum">
              <a:rPr lang="en-US" smtClean="0"/>
              <a:pPr algn="r"/>
              <a:t>108</a:t>
            </a:fld>
            <a:endParaRPr lang="en-US" dirty="0"/>
          </a:p>
        </p:txBody>
      </p:sp>
      <p:graphicFrame>
        <p:nvGraphicFramePr>
          <p:cNvPr id="13" name="Content Placeholder 12"/>
          <p:cNvGraphicFramePr>
            <a:graphicFrameLocks noGrp="1" noChangeAspect="1"/>
          </p:cNvGraphicFramePr>
          <p:nvPr>
            <p:ph sz="quarter" idx="17"/>
            <p:extLst>
              <p:ext uri="{D42A27DB-BD31-4B8C-83A1-F6EECF244321}">
                <p14:modId xmlns:p14="http://schemas.microsoft.com/office/powerpoint/2010/main" val="1021727252"/>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24945" name="Worksheet" r:id="rId4" imgW="1247679" imgH="276225" progId="Excel.Sheet.12">
                  <p:link updateAutomatic="1"/>
                </p:oleObj>
              </mc:Choice>
              <mc:Fallback>
                <p:oleObj name="Worksheet" r:id="rId4" imgW="1247679" imgH="276225" progId="Excel.Sheet.12">
                  <p:link updateAutomatic="1"/>
                  <p:pic>
                    <p:nvPicPr>
                      <p:cNvPr id="12" name="Object 11"/>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86158947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109</a:t>
            </a:fld>
            <a:endParaRPr lang="en-US" dirty="0"/>
          </a:p>
        </p:txBody>
      </p:sp>
      <p:sp>
        <p:nvSpPr>
          <p:cNvPr id="5" name="Text Placeholder 4"/>
          <p:cNvSpPr>
            <a:spLocks noGrp="1"/>
          </p:cNvSpPr>
          <p:nvPr>
            <p:ph type="body" sz="quarter" idx="15"/>
          </p:nvPr>
        </p:nvSpPr>
        <p:spPr/>
        <p:txBody>
          <a:bodyPr/>
          <a:lstStyle/>
          <a:p>
            <a:r>
              <a:rPr lang="en-US" dirty="0" smtClean="0"/>
              <a:t>Module 3 Quiz</a:t>
            </a:r>
            <a:endParaRPr lang="en-US" dirty="0"/>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a:pPr>
            <a:r>
              <a:rPr lang="en-US" dirty="0"/>
              <a:t>An Affected Individual can also be an Authorized Individual </a:t>
            </a:r>
            <a:r>
              <a:rPr lang="en-US" dirty="0" smtClean="0"/>
              <a:t>when:</a:t>
            </a:r>
            <a:endParaRPr lang="en-US" dirty="0"/>
          </a:p>
          <a:p>
            <a:pPr marL="1028700" lvl="1" indent="-457200">
              <a:buFont typeface="+mj-lt"/>
              <a:buAutoNum type="alphaLcPeriod"/>
            </a:pPr>
            <a:r>
              <a:rPr lang="en-US" dirty="0" smtClean="0"/>
              <a:t>He/she performs a safe de-energization of a system</a:t>
            </a:r>
          </a:p>
          <a:p>
            <a:pPr marL="1028700" lvl="1" indent="-457200">
              <a:buFont typeface="+mj-lt"/>
              <a:buAutoNum type="alphaLcPeriod"/>
            </a:pPr>
            <a:r>
              <a:rPr lang="en-US" dirty="0" smtClean="0"/>
              <a:t>He/she performs a hazard assessment for an SOP</a:t>
            </a:r>
          </a:p>
          <a:p>
            <a:pPr marL="1028700" lvl="1" indent="-457200">
              <a:buFont typeface="+mj-lt"/>
              <a:buAutoNum type="alphaLcPeriod"/>
            </a:pPr>
            <a:r>
              <a:rPr lang="en-US" dirty="0" smtClean="0"/>
              <a:t>He/she is also servicing the de-energized equipment</a:t>
            </a:r>
          </a:p>
          <a:p>
            <a:pPr marL="1028700" lvl="1" indent="-457200">
              <a:buFont typeface="+mj-lt"/>
              <a:buAutoNum type="alphaLcPeriod"/>
            </a:pPr>
            <a:r>
              <a:rPr lang="en-US" dirty="0" smtClean="0"/>
              <a:t>All of the above</a:t>
            </a:r>
            <a:endParaRPr lang="en-US" dirty="0"/>
          </a:p>
        </p:txBody>
      </p:sp>
      <p:sp>
        <p:nvSpPr>
          <p:cNvPr id="7" name="Oval 6"/>
          <p:cNvSpPr/>
          <p:nvPr/>
        </p:nvSpPr>
        <p:spPr>
          <a:xfrm>
            <a:off x="1224995" y="4151004"/>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ontent Placeholder 9"/>
          <p:cNvGraphicFramePr>
            <a:graphicFrameLocks noGrp="1" noChangeAspect="1"/>
          </p:cNvGraphicFramePr>
          <p:nvPr>
            <p:ph sz="quarter" idx="16"/>
            <p:extLst>
              <p:ext uri="{D42A27DB-BD31-4B8C-83A1-F6EECF244321}">
                <p14:modId xmlns:p14="http://schemas.microsoft.com/office/powerpoint/2010/main" val="3076410429"/>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33809" name="Worksheet" r:id="rId4" imgW="1247679" imgH="276225" progId="Excel.Sheet.12">
                  <p:link updateAutomatic="1"/>
                </p:oleObj>
              </mc:Choice>
              <mc:Fallback>
                <p:oleObj name="Worksheet" r:id="rId4" imgW="1247679" imgH="276225" progId="Excel.Sheet.12">
                  <p:link updateAutomatic="1"/>
                  <p:pic>
                    <p:nvPicPr>
                      <p:cNvPr id="6" name="Object 5"/>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41447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11</a:t>
            </a:fld>
            <a:endParaRPr lang="en-US" dirty="0"/>
          </a:p>
        </p:txBody>
      </p:sp>
      <p:sp>
        <p:nvSpPr>
          <p:cNvPr id="5" name="Text Placeholder 4"/>
          <p:cNvSpPr>
            <a:spLocks noGrp="1"/>
          </p:cNvSpPr>
          <p:nvPr>
            <p:ph type="body" sz="quarter" idx="15"/>
          </p:nvPr>
        </p:nvSpPr>
        <p:spPr>
          <a:xfrm>
            <a:off x="628649" y="572744"/>
            <a:ext cx="6705212" cy="646588"/>
          </a:xfrm>
        </p:spPr>
        <p:txBody>
          <a:bodyPr>
            <a:noAutofit/>
          </a:bodyPr>
          <a:lstStyle/>
          <a:p>
            <a:r>
              <a:rPr lang="en-US" dirty="0" smtClean="0"/>
              <a:t>Exposure to Electrical Hazards</a:t>
            </a:r>
            <a:endParaRPr lang="en-US" dirty="0"/>
          </a:p>
        </p:txBody>
      </p:sp>
      <p:sp>
        <p:nvSpPr>
          <p:cNvPr id="4" name="Text Placeholder 3"/>
          <p:cNvSpPr>
            <a:spLocks noGrp="1"/>
          </p:cNvSpPr>
          <p:nvPr>
            <p:ph type="body" sz="quarter" idx="17"/>
          </p:nvPr>
        </p:nvSpPr>
        <p:spPr>
          <a:prstGeom prst="rect">
            <a:avLst/>
          </a:prstGeom>
        </p:spPr>
        <p:txBody>
          <a:bodyPr/>
          <a:lstStyle/>
          <a:p>
            <a:r>
              <a:rPr lang="en-US" dirty="0"/>
              <a:t>Electrical shock or arc flash</a:t>
            </a:r>
          </a:p>
          <a:p>
            <a:r>
              <a:rPr lang="en-US" dirty="0" smtClean="0"/>
              <a:t>Critical </a:t>
            </a:r>
            <a:r>
              <a:rPr lang="en-US" dirty="0"/>
              <a:t>Controls</a:t>
            </a:r>
          </a:p>
        </p:txBody>
      </p:sp>
      <p:pic>
        <p:nvPicPr>
          <p:cNvPr id="7" name="Picture 6" descr="FRMIcon_ContactElectricity_transparen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49" y="3371395"/>
            <a:ext cx="3165231" cy="2743200"/>
          </a:xfrm>
          <a:prstGeom prst="rect">
            <a:avLst/>
          </a:prstGeom>
          <a:noFill/>
          <a:ln>
            <a:noFill/>
          </a:ln>
          <a:effectLst/>
        </p:spPr>
      </p:pic>
      <p:graphicFrame>
        <p:nvGraphicFramePr>
          <p:cNvPr id="11" name="Content Placeholder 10"/>
          <p:cNvGraphicFramePr>
            <a:graphicFrameLocks noGrp="1" noChangeAspect="1"/>
          </p:cNvGraphicFramePr>
          <p:nvPr>
            <p:ph sz="quarter" idx="16"/>
            <p:extLst>
              <p:ext uri="{D42A27DB-BD31-4B8C-83A1-F6EECF244321}">
                <p14:modId xmlns:p14="http://schemas.microsoft.com/office/powerpoint/2010/main" val="2030516361"/>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8209" name="Worksheet" r:id="rId5" imgW="1247679" imgH="276225" progId="Excel.Sheet.12">
                  <p:link updateAutomatic="1"/>
                </p:oleObj>
              </mc:Choice>
              <mc:Fallback>
                <p:oleObj name="Worksheet" r:id="rId5" imgW="1247679" imgH="276225" progId="Excel.Sheet.12">
                  <p:link updateAutomatic="1"/>
                  <p:pic>
                    <p:nvPicPr>
                      <p:cNvPr id="12" name="Object 11"/>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4659279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110</a:t>
            </a:fld>
            <a:endParaRPr lang="en-US" dirty="0"/>
          </a:p>
        </p:txBody>
      </p:sp>
      <p:sp>
        <p:nvSpPr>
          <p:cNvPr id="5" name="Text Placeholder 4"/>
          <p:cNvSpPr>
            <a:spLocks noGrp="1"/>
          </p:cNvSpPr>
          <p:nvPr>
            <p:ph type="body" sz="quarter" idx="15"/>
          </p:nvPr>
        </p:nvSpPr>
        <p:spPr/>
        <p:txBody>
          <a:bodyPr/>
          <a:lstStyle/>
          <a:p>
            <a:r>
              <a:rPr lang="en-US" dirty="0" smtClean="0"/>
              <a:t>Module 3 Quiz</a:t>
            </a:r>
            <a:endParaRPr lang="en-US" dirty="0"/>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2"/>
            </a:pPr>
            <a:r>
              <a:rPr lang="en-US" dirty="0" smtClean="0"/>
              <a:t>Who assigns an ECC to a lockout job?</a:t>
            </a:r>
            <a:endParaRPr lang="en-US" dirty="0"/>
          </a:p>
          <a:p>
            <a:pPr marL="1028700" lvl="1" indent="-457200">
              <a:buFont typeface="+mj-lt"/>
              <a:buAutoNum type="alphaLcPeriod"/>
            </a:pPr>
            <a:r>
              <a:rPr lang="en-US" dirty="0" smtClean="0"/>
              <a:t>Supervision</a:t>
            </a:r>
          </a:p>
          <a:p>
            <a:pPr marL="1028700" lvl="1" indent="-457200">
              <a:buFont typeface="+mj-lt"/>
              <a:buAutoNum type="alphaLcPeriod"/>
            </a:pPr>
            <a:r>
              <a:rPr lang="en-US" dirty="0"/>
              <a:t>Qualified Individual </a:t>
            </a:r>
          </a:p>
          <a:p>
            <a:pPr marL="1028700" lvl="1" indent="-457200">
              <a:buFont typeface="+mj-lt"/>
              <a:buAutoNum type="alphaLcPeriod"/>
            </a:pPr>
            <a:r>
              <a:rPr lang="en-US" dirty="0" smtClean="0"/>
              <a:t>Authorized Individual</a:t>
            </a:r>
          </a:p>
          <a:p>
            <a:pPr marL="1028700" lvl="1" indent="-457200">
              <a:buFont typeface="+mj-lt"/>
              <a:buAutoNum type="alphaLcPeriod"/>
            </a:pPr>
            <a:r>
              <a:rPr lang="en-US" dirty="0" smtClean="0"/>
              <a:t>Health and Safety Department</a:t>
            </a:r>
            <a:endParaRPr lang="en-US" dirty="0"/>
          </a:p>
        </p:txBody>
      </p:sp>
      <p:sp>
        <p:nvSpPr>
          <p:cNvPr id="6" name="Oval 5"/>
          <p:cNvSpPr/>
          <p:nvPr/>
        </p:nvSpPr>
        <p:spPr>
          <a:xfrm>
            <a:off x="1224997" y="2014292"/>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3076410429"/>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91153" name="Worksheet" r:id="rId4" imgW="1247679" imgH="276225" progId="Excel.Sheet.12">
                  <p:link updateAutomatic="1"/>
                </p:oleObj>
              </mc:Choice>
              <mc:Fallback>
                <p:oleObj name="Worksheet" r:id="rId4" imgW="1247679" imgH="276225" progId="Excel.Sheet.12">
                  <p:link updateAutomatic="1"/>
                  <p:pic>
                    <p:nvPicPr>
                      <p:cNvPr id="6" name="Object 5"/>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85992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111</a:t>
            </a:fld>
            <a:endParaRPr lang="en-US" dirty="0"/>
          </a:p>
        </p:txBody>
      </p:sp>
      <p:sp>
        <p:nvSpPr>
          <p:cNvPr id="5" name="Text Placeholder 4"/>
          <p:cNvSpPr>
            <a:spLocks noGrp="1"/>
          </p:cNvSpPr>
          <p:nvPr>
            <p:ph type="body" sz="quarter" idx="15"/>
          </p:nvPr>
        </p:nvSpPr>
        <p:spPr/>
        <p:txBody>
          <a:bodyPr/>
          <a:lstStyle/>
          <a:p>
            <a:r>
              <a:rPr lang="en-US" dirty="0" smtClean="0"/>
              <a:t>Module 3 Quiz</a:t>
            </a:r>
            <a:endParaRPr lang="en-US" dirty="0"/>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3"/>
            </a:pPr>
            <a:r>
              <a:rPr lang="en-US" dirty="0"/>
              <a:t>If an Authorized Individual joins after verification of isolation has taken place, they have the right to verify isolation by clearing the area and attempting to start the </a:t>
            </a:r>
            <a:r>
              <a:rPr lang="en-US" dirty="0" smtClean="0"/>
              <a:t>equipment.</a:t>
            </a:r>
            <a:endParaRPr lang="en-US" dirty="0"/>
          </a:p>
          <a:p>
            <a:pPr marL="1028700" lvl="1" indent="-457200">
              <a:buFont typeface="+mj-lt"/>
              <a:buAutoNum type="alphaLcPeriod"/>
            </a:pPr>
            <a:r>
              <a:rPr lang="en-US" dirty="0" smtClean="0"/>
              <a:t>True</a:t>
            </a:r>
          </a:p>
          <a:p>
            <a:pPr marL="1028700" lvl="1" indent="-457200">
              <a:buFont typeface="+mj-lt"/>
              <a:buAutoNum type="alphaLcPeriod"/>
            </a:pPr>
            <a:r>
              <a:rPr lang="en-US" dirty="0" smtClean="0"/>
              <a:t>False</a:t>
            </a:r>
            <a:endParaRPr lang="en-US" dirty="0"/>
          </a:p>
          <a:p>
            <a:pPr marL="0" indent="0">
              <a:buNone/>
            </a:pPr>
            <a:endParaRPr lang="en-US" dirty="0"/>
          </a:p>
        </p:txBody>
      </p:sp>
      <p:sp>
        <p:nvSpPr>
          <p:cNvPr id="6" name="Oval 5"/>
          <p:cNvSpPr/>
          <p:nvPr/>
        </p:nvSpPr>
        <p:spPr>
          <a:xfrm>
            <a:off x="1233705" y="3467355"/>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3076410429"/>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81937" name="Worksheet" r:id="rId4" imgW="1247679" imgH="276225" progId="Excel.Sheet.12">
                  <p:link updateAutomatic="1"/>
                </p:oleObj>
              </mc:Choice>
              <mc:Fallback>
                <p:oleObj name="Worksheet" r:id="rId4" imgW="1247679" imgH="276225" progId="Excel.Sheet.12">
                  <p:link updateAutomatic="1"/>
                  <p:pic>
                    <p:nvPicPr>
                      <p:cNvPr id="6" name="Object 5"/>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51587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112</a:t>
            </a:fld>
            <a:endParaRPr lang="en-US" dirty="0"/>
          </a:p>
        </p:txBody>
      </p:sp>
      <p:sp>
        <p:nvSpPr>
          <p:cNvPr id="5" name="Text Placeholder 4"/>
          <p:cNvSpPr>
            <a:spLocks noGrp="1"/>
          </p:cNvSpPr>
          <p:nvPr>
            <p:ph type="body" sz="quarter" idx="15"/>
          </p:nvPr>
        </p:nvSpPr>
        <p:spPr/>
        <p:txBody>
          <a:bodyPr/>
          <a:lstStyle/>
          <a:p>
            <a:r>
              <a:rPr lang="en-US" dirty="0" smtClean="0"/>
              <a:t>Module 3 Quiz</a:t>
            </a:r>
            <a:endParaRPr lang="en-US" dirty="0"/>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4"/>
            </a:pPr>
            <a:r>
              <a:rPr lang="en-US" dirty="0"/>
              <a:t>If a Standard Operating Procedure (SOP) is not available during emergency work, workers must complete a Job Safety Analysis (JSA</a:t>
            </a:r>
            <a:r>
              <a:rPr lang="en-US" dirty="0" smtClean="0"/>
              <a:t>).</a:t>
            </a:r>
            <a:endParaRPr lang="en-US" dirty="0"/>
          </a:p>
          <a:p>
            <a:pPr marL="1028700" lvl="1" indent="-457200">
              <a:buFont typeface="+mj-lt"/>
              <a:buAutoNum type="alphaLcPeriod"/>
            </a:pPr>
            <a:r>
              <a:rPr lang="en-US" dirty="0" smtClean="0"/>
              <a:t>True</a:t>
            </a:r>
          </a:p>
          <a:p>
            <a:pPr marL="1028700" lvl="1" indent="-457200">
              <a:buFont typeface="+mj-lt"/>
              <a:buAutoNum type="alphaLcPeriod"/>
            </a:pPr>
            <a:r>
              <a:rPr lang="en-US" dirty="0" smtClean="0"/>
              <a:t>False</a:t>
            </a:r>
            <a:endParaRPr lang="en-US" dirty="0"/>
          </a:p>
          <a:p>
            <a:pPr marL="0" indent="0">
              <a:buNone/>
            </a:pPr>
            <a:endParaRPr lang="en-US" dirty="0"/>
          </a:p>
        </p:txBody>
      </p:sp>
      <p:sp>
        <p:nvSpPr>
          <p:cNvPr id="6" name="Oval 5"/>
          <p:cNvSpPr/>
          <p:nvPr/>
        </p:nvSpPr>
        <p:spPr>
          <a:xfrm>
            <a:off x="1252461" y="3114558"/>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3076410429"/>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32113" name="Worksheet" r:id="rId4" imgW="1247679" imgH="276225" progId="Excel.Sheet.12">
                  <p:link updateAutomatic="1"/>
                </p:oleObj>
              </mc:Choice>
              <mc:Fallback>
                <p:oleObj name="Worksheet" r:id="rId4" imgW="1247679" imgH="276225" progId="Excel.Sheet.12">
                  <p:link updateAutomatic="1"/>
                  <p:pic>
                    <p:nvPicPr>
                      <p:cNvPr id="6" name="Object 5"/>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412798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113</a:t>
            </a:fld>
            <a:endParaRPr lang="en-US" dirty="0"/>
          </a:p>
        </p:txBody>
      </p:sp>
      <p:sp>
        <p:nvSpPr>
          <p:cNvPr id="5" name="Text Placeholder 4"/>
          <p:cNvSpPr>
            <a:spLocks noGrp="1"/>
          </p:cNvSpPr>
          <p:nvPr>
            <p:ph type="body" sz="quarter" idx="15"/>
          </p:nvPr>
        </p:nvSpPr>
        <p:spPr/>
        <p:txBody>
          <a:bodyPr/>
          <a:lstStyle/>
          <a:p>
            <a:r>
              <a:rPr lang="en-US" dirty="0" smtClean="0"/>
              <a:t>Module 3 Quiz</a:t>
            </a:r>
            <a:endParaRPr lang="en-US" dirty="0"/>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5"/>
            </a:pPr>
            <a:r>
              <a:rPr lang="en-US" dirty="0"/>
              <a:t>When there is a shift change that involves the ECC, the outgoing ECC can leave their personal lock in the group lockout device and exit the </a:t>
            </a:r>
            <a:r>
              <a:rPr lang="en-US" dirty="0" smtClean="0"/>
              <a:t>area.</a:t>
            </a:r>
            <a:endParaRPr lang="en-US" dirty="0"/>
          </a:p>
          <a:p>
            <a:pPr marL="1028700" lvl="1" indent="-457200">
              <a:buFont typeface="+mj-lt"/>
              <a:buAutoNum type="alphaLcPeriod"/>
            </a:pPr>
            <a:r>
              <a:rPr lang="en-US" dirty="0" smtClean="0"/>
              <a:t>True</a:t>
            </a:r>
          </a:p>
          <a:p>
            <a:pPr marL="1028700" lvl="1" indent="-457200">
              <a:buFont typeface="+mj-lt"/>
              <a:buAutoNum type="alphaLcPeriod"/>
            </a:pPr>
            <a:r>
              <a:rPr lang="en-US" dirty="0" smtClean="0"/>
              <a:t>False</a:t>
            </a:r>
            <a:endParaRPr lang="en-US" dirty="0"/>
          </a:p>
          <a:p>
            <a:pPr marL="0" indent="0">
              <a:buNone/>
            </a:pPr>
            <a:endParaRPr lang="en-US" dirty="0"/>
          </a:p>
        </p:txBody>
      </p:sp>
      <p:sp>
        <p:nvSpPr>
          <p:cNvPr id="6" name="Oval 5"/>
          <p:cNvSpPr/>
          <p:nvPr/>
        </p:nvSpPr>
        <p:spPr>
          <a:xfrm>
            <a:off x="1233704" y="3604656"/>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3076410429"/>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29713" name="Worksheet" r:id="rId4" imgW="1247679" imgH="276225" progId="Excel.Sheet.12">
                  <p:link updateAutomatic="1"/>
                </p:oleObj>
              </mc:Choice>
              <mc:Fallback>
                <p:oleObj name="Worksheet" r:id="rId4" imgW="1247679" imgH="276225" progId="Excel.Sheet.12">
                  <p:link updateAutomatic="1"/>
                  <p:pic>
                    <p:nvPicPr>
                      <p:cNvPr id="6" name="Object 5"/>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07092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114</a:t>
            </a:fld>
            <a:endParaRPr lang="en-US" dirty="0"/>
          </a:p>
        </p:txBody>
      </p:sp>
      <p:sp>
        <p:nvSpPr>
          <p:cNvPr id="5" name="Text Placeholder 4"/>
          <p:cNvSpPr>
            <a:spLocks noGrp="1"/>
          </p:cNvSpPr>
          <p:nvPr>
            <p:ph type="body" sz="quarter" idx="15"/>
          </p:nvPr>
        </p:nvSpPr>
        <p:spPr/>
        <p:txBody>
          <a:bodyPr/>
          <a:lstStyle/>
          <a:p>
            <a:r>
              <a:rPr lang="en-US" dirty="0" smtClean="0"/>
              <a:t>Debrief</a:t>
            </a:r>
            <a:endParaRPr lang="en-US" dirty="0"/>
          </a:p>
        </p:txBody>
      </p:sp>
      <p:sp>
        <p:nvSpPr>
          <p:cNvPr id="4" name="Text Placeholder 3"/>
          <p:cNvSpPr>
            <a:spLocks noGrp="1"/>
          </p:cNvSpPr>
          <p:nvPr>
            <p:ph type="body" sz="quarter" idx="17"/>
          </p:nvPr>
        </p:nvSpPr>
        <p:spPr>
          <a:prstGeom prst="rect">
            <a:avLst/>
          </a:prstGeom>
        </p:spPr>
        <p:txBody>
          <a:bodyPr/>
          <a:lstStyle/>
          <a:p>
            <a:r>
              <a:rPr lang="en-US" dirty="0"/>
              <a:t>What are some key concepts learned in this module?</a:t>
            </a:r>
          </a:p>
          <a:p>
            <a:r>
              <a:rPr lang="en-US" dirty="0"/>
              <a:t>What do you need to understand better?</a:t>
            </a:r>
          </a:p>
          <a:p>
            <a:r>
              <a:rPr lang="en-US" dirty="0"/>
              <a:t>What information surprised you</a:t>
            </a:r>
            <a:r>
              <a:rPr lang="en-US" dirty="0" smtClean="0"/>
              <a:t>?</a:t>
            </a:r>
            <a:endParaRPr lang="en-US" dirty="0"/>
          </a:p>
        </p:txBody>
      </p:sp>
    </p:spTree>
    <p:extLst>
      <p:ext uri="{BB962C8B-B14F-4D97-AF65-F5344CB8AC3E}">
        <p14:creationId xmlns:p14="http://schemas.microsoft.com/office/powerpoint/2010/main" val="6484403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Module 4</a:t>
            </a:r>
            <a:r>
              <a:rPr lang="en-US" dirty="0" smtClean="0"/>
              <a:t>: Processes</a:t>
            </a:r>
            <a:endParaRPr lang="en-US" dirty="0"/>
          </a:p>
        </p:txBody>
      </p:sp>
      <p:pic>
        <p:nvPicPr>
          <p:cNvPr id="5" name="Picture Placeholder 4"/>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8568" r="8568"/>
          <a:stretch>
            <a:fillRect/>
          </a:stretch>
        </p:blipFill>
        <p:spPr/>
      </p:pic>
    </p:spTree>
    <p:extLst>
      <p:ext uri="{BB962C8B-B14F-4D97-AF65-F5344CB8AC3E}">
        <p14:creationId xmlns:p14="http://schemas.microsoft.com/office/powerpoint/2010/main" val="312949970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Text Placeholder 2"/>
          <p:cNvSpPr>
            <a:spLocks noGrp="1"/>
          </p:cNvSpPr>
          <p:nvPr>
            <p:ph type="body" sz="quarter" idx="15"/>
          </p:nvPr>
        </p:nvSpPr>
        <p:spPr/>
        <p:txBody>
          <a:bodyPr/>
          <a:lstStyle/>
          <a:p>
            <a:r>
              <a:rPr lang="en-US" dirty="0" smtClean="0"/>
              <a:t>Actions to Stay Safe </a:t>
            </a:r>
            <a:endParaRPr lang="en-US" dirty="0"/>
          </a:p>
        </p:txBody>
      </p:sp>
      <p:sp>
        <p:nvSpPr>
          <p:cNvPr id="5" name="Text Placeholder 4"/>
          <p:cNvSpPr>
            <a:spLocks noGrp="1"/>
          </p:cNvSpPr>
          <p:nvPr>
            <p:ph type="body" sz="quarter" idx="17"/>
          </p:nvPr>
        </p:nvSpPr>
        <p:spPr/>
        <p:txBody>
          <a:bodyPr/>
          <a:lstStyle/>
          <a:p>
            <a:r>
              <a:rPr lang="en-US" dirty="0" smtClean="0"/>
              <a:t>Plan activity</a:t>
            </a:r>
          </a:p>
          <a:p>
            <a:r>
              <a:rPr lang="en-US" dirty="0" smtClean="0"/>
              <a:t>Identify potential sources of        hazardous energy</a:t>
            </a:r>
          </a:p>
          <a:p>
            <a:r>
              <a:rPr lang="en-US" dirty="0" smtClean="0"/>
              <a:t>Eliminate, isolate, or control each      energy source</a:t>
            </a:r>
          </a:p>
          <a:p>
            <a:r>
              <a:rPr lang="en-US" dirty="0" smtClean="0"/>
              <a:t>Dissipate residual energy</a:t>
            </a:r>
          </a:p>
          <a:p>
            <a:r>
              <a:rPr lang="en-US" dirty="0" smtClean="0"/>
              <a:t>Verify controls are effective and try        out equipment</a:t>
            </a:r>
          </a:p>
          <a:p>
            <a:endParaRPr lang="en-US" dirty="0"/>
          </a:p>
        </p:txBody>
      </p:sp>
      <p:sp>
        <p:nvSpPr>
          <p:cNvPr id="6" name="Slide Number Placeholder 5"/>
          <p:cNvSpPr>
            <a:spLocks noGrp="1"/>
          </p:cNvSpPr>
          <p:nvPr>
            <p:ph type="sldNum" sz="quarter" idx="12"/>
          </p:nvPr>
        </p:nvSpPr>
        <p:spPr/>
        <p:txBody>
          <a:bodyPr/>
          <a:lstStyle/>
          <a:p>
            <a:pPr algn="r"/>
            <a:r>
              <a:rPr lang="en-US" smtClean="0"/>
              <a:t>        </a:t>
            </a:r>
            <a:fld id="{25D3FF45-FB88-453A-A2AC-7EF0564DBF56}" type="slidenum">
              <a:rPr lang="en-US" smtClean="0"/>
              <a:pPr algn="r"/>
              <a:t>116</a:t>
            </a:fld>
            <a:r>
              <a:rPr lang="en-US" smtClean="0"/>
              <a:t> </a:t>
            </a:r>
            <a:endParaRPr lang="en-US" dirty="0"/>
          </a:p>
        </p:txBody>
      </p:sp>
      <p:graphicFrame>
        <p:nvGraphicFramePr>
          <p:cNvPr id="7" name="Content Placeholder 8"/>
          <p:cNvGraphicFramePr>
            <a:graphicFrameLocks noGrp="1" noChangeAspect="1"/>
          </p:cNvGraphicFramePr>
          <p:nvPr>
            <p:ph sz="quarter" idx="16"/>
            <p:extLst>
              <p:ext uri="{D42A27DB-BD31-4B8C-83A1-F6EECF244321}">
                <p14:modId xmlns:p14="http://schemas.microsoft.com/office/powerpoint/2010/main" val="3811035338"/>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12657" name="Worksheet" r:id="rId4" imgW="1247679" imgH="276225" progId="Excel.Sheet.12">
                  <p:link updateAutomatic="1"/>
                </p:oleObj>
              </mc:Choice>
              <mc:Fallback>
                <p:oleObj name="Worksheet" r:id="rId4" imgW="1247679" imgH="276225" progId="Excel.Sheet.12">
                  <p:link updateAutomatic="1"/>
                  <p:pic>
                    <p:nvPicPr>
                      <p:cNvPr id="9" name="Content Placeholder 8"/>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4969722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117</a:t>
            </a:fld>
            <a:endParaRPr lang="en-US" dirty="0"/>
          </a:p>
        </p:txBody>
      </p:sp>
      <p:sp>
        <p:nvSpPr>
          <p:cNvPr id="5" name="Text Placeholder 4"/>
          <p:cNvSpPr>
            <a:spLocks noGrp="1"/>
          </p:cNvSpPr>
          <p:nvPr>
            <p:ph type="body" sz="quarter" idx="15"/>
          </p:nvPr>
        </p:nvSpPr>
        <p:spPr/>
        <p:txBody>
          <a:bodyPr/>
          <a:lstStyle/>
          <a:p>
            <a:r>
              <a:rPr lang="en-US" dirty="0" smtClean="0"/>
              <a:t>Planning and Executing</a:t>
            </a:r>
            <a:endParaRPr lang="en-US" dirty="0"/>
          </a:p>
        </p:txBody>
      </p:sp>
      <p:sp>
        <p:nvSpPr>
          <p:cNvPr id="4" name="Text Placeholder 3"/>
          <p:cNvSpPr>
            <a:spLocks noGrp="1"/>
          </p:cNvSpPr>
          <p:nvPr>
            <p:ph type="body" sz="quarter" idx="17"/>
          </p:nvPr>
        </p:nvSpPr>
        <p:spPr>
          <a:xfrm>
            <a:off x="628649" y="1386070"/>
            <a:ext cx="7283709" cy="4669956"/>
          </a:xfrm>
          <a:prstGeom prst="rect">
            <a:avLst/>
          </a:prstGeom>
        </p:spPr>
        <p:txBody>
          <a:bodyPr/>
          <a:lstStyle/>
          <a:p>
            <a:r>
              <a:rPr lang="en-US" dirty="0" smtClean="0"/>
              <a:t>Planning</a:t>
            </a:r>
          </a:p>
          <a:p>
            <a:pPr lvl="1"/>
            <a:r>
              <a:rPr lang="en-US" dirty="0" smtClean="0"/>
              <a:t>Review SOPs</a:t>
            </a:r>
          </a:p>
          <a:p>
            <a:pPr lvl="1"/>
            <a:r>
              <a:rPr lang="en-US" dirty="0" smtClean="0"/>
              <a:t>Ensure everyone knows task</a:t>
            </a:r>
            <a:endParaRPr lang="en-US" dirty="0"/>
          </a:p>
          <a:p>
            <a:pPr lvl="1"/>
            <a:r>
              <a:rPr lang="en-US" dirty="0" smtClean="0"/>
              <a:t>Identify hazardous energies and how to control</a:t>
            </a:r>
            <a:endParaRPr lang="en-US" dirty="0"/>
          </a:p>
          <a:p>
            <a:r>
              <a:rPr lang="en-US" dirty="0" smtClean="0"/>
              <a:t>Executing – lock out at correct points and control/isolate hazardous energies</a:t>
            </a:r>
            <a:endParaRPr lang="en-US" dirty="0"/>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49" y="4244068"/>
            <a:ext cx="2814347" cy="2110760"/>
          </a:xfrm>
          <a:prstGeom prst="rect">
            <a:avLst/>
          </a:prstGeom>
          <a:ln>
            <a:solidFill>
              <a:schemeClr val="tx1"/>
            </a:solidFill>
          </a:ln>
        </p:spPr>
      </p:pic>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3587332295"/>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11634" name="Worksheet" r:id="rId5" imgW="1247679" imgH="276225" progId="Excel.Sheet.12">
                  <p:link updateAutomatic="1"/>
                </p:oleObj>
              </mc:Choice>
              <mc:Fallback>
                <p:oleObj name="Worksheet" r:id="rId5" imgW="1247679" imgH="276225" progId="Excel.Sheet.12">
                  <p:link updateAutomatic="1"/>
                  <p:pic>
                    <p:nvPicPr>
                      <p:cNvPr id="8" name="Object 7"/>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45556258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Formal Verification of       the Process</a:t>
            </a:r>
            <a:endParaRPr lang="en-US" dirty="0"/>
          </a:p>
        </p:txBody>
      </p:sp>
      <p:sp>
        <p:nvSpPr>
          <p:cNvPr id="3" name="Text Placeholder 2"/>
          <p:cNvSpPr>
            <a:spLocks noGrp="1"/>
          </p:cNvSpPr>
          <p:nvPr>
            <p:ph type="body" sz="quarter" idx="17"/>
          </p:nvPr>
        </p:nvSpPr>
        <p:spPr>
          <a:xfrm>
            <a:off x="636189" y="1684872"/>
            <a:ext cx="3077395" cy="4669956"/>
          </a:xfrm>
        </p:spPr>
        <p:txBody>
          <a:bodyPr>
            <a:normAutofit lnSpcReduction="10000"/>
          </a:bodyPr>
          <a:lstStyle/>
          <a:p>
            <a:r>
              <a:rPr lang="en-US" dirty="0" smtClean="0"/>
              <a:t>Routine jobs</a:t>
            </a:r>
          </a:p>
          <a:p>
            <a:pPr lvl="1"/>
            <a:r>
              <a:rPr lang="en-US" dirty="0" smtClean="0"/>
              <a:t>Go over pre-job document     and SOPs</a:t>
            </a:r>
          </a:p>
          <a:p>
            <a:pPr lvl="1"/>
            <a:r>
              <a:rPr lang="en-US" dirty="0" smtClean="0"/>
              <a:t>Ensure proper communication</a:t>
            </a:r>
          </a:p>
          <a:p>
            <a:r>
              <a:rPr lang="en-US" dirty="0" smtClean="0"/>
              <a:t>Non-routine jobs/processes</a:t>
            </a:r>
          </a:p>
          <a:p>
            <a:pPr lvl="1"/>
            <a:r>
              <a:rPr lang="en-US" dirty="0" smtClean="0"/>
              <a:t>Perform     walk-down</a:t>
            </a:r>
          </a:p>
          <a:p>
            <a:pPr lvl="1"/>
            <a:r>
              <a:rPr lang="en-US" dirty="0" smtClean="0"/>
              <a:t>Complete JSA</a:t>
            </a:r>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118</a:t>
            </a:fld>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3584" y="1684872"/>
            <a:ext cx="3158930" cy="3236602"/>
          </a:xfrm>
          <a:prstGeom prst="rect">
            <a:avLst/>
          </a:prstGeom>
          <a:ln>
            <a:solidFill>
              <a:schemeClr val="tx1"/>
            </a:solidFill>
          </a:ln>
        </p:spPr>
      </p:pic>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2232739279"/>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94225" name="Worksheet" r:id="rId5" imgW="1247679" imgH="276225" progId="Excel.Sheet.12">
                  <p:link updateAutomatic="1"/>
                </p:oleObj>
              </mc:Choice>
              <mc:Fallback>
                <p:oleObj name="Worksheet" r:id="rId5" imgW="1247679" imgH="276225" progId="Excel.Sheet.12">
                  <p:link updateAutomatic="1"/>
                  <p:pic>
                    <p:nvPicPr>
                      <p:cNvPr id="8" name="Object 7"/>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02111211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119</a:t>
            </a:fld>
            <a:endParaRPr lang="en-US" dirty="0"/>
          </a:p>
        </p:txBody>
      </p:sp>
      <p:sp>
        <p:nvSpPr>
          <p:cNvPr id="5" name="Text Placeholder 4"/>
          <p:cNvSpPr>
            <a:spLocks noGrp="1"/>
          </p:cNvSpPr>
          <p:nvPr>
            <p:ph type="body" sz="quarter" idx="15"/>
          </p:nvPr>
        </p:nvSpPr>
        <p:spPr>
          <a:xfrm>
            <a:off x="628649" y="572744"/>
            <a:ext cx="6248012" cy="646588"/>
          </a:xfrm>
        </p:spPr>
        <p:txBody>
          <a:bodyPr>
            <a:normAutofit/>
          </a:bodyPr>
          <a:lstStyle/>
          <a:p>
            <a:r>
              <a:rPr lang="en-US" dirty="0" smtClean="0"/>
              <a:t>LOTOTO Procedures</a:t>
            </a:r>
            <a:endParaRPr lang="en-US" dirty="0"/>
          </a:p>
        </p:txBody>
      </p:sp>
      <p:sp>
        <p:nvSpPr>
          <p:cNvPr id="4" name="Text Placeholder 3"/>
          <p:cNvSpPr>
            <a:spLocks noGrp="1"/>
          </p:cNvSpPr>
          <p:nvPr>
            <p:ph type="body" sz="quarter" idx="17"/>
          </p:nvPr>
        </p:nvSpPr>
        <p:spPr>
          <a:xfrm>
            <a:off x="628649" y="1386070"/>
            <a:ext cx="6621237" cy="4669956"/>
          </a:xfrm>
          <a:prstGeom prst="rect">
            <a:avLst/>
          </a:prstGeom>
        </p:spPr>
        <p:txBody>
          <a:bodyPr>
            <a:normAutofit/>
          </a:bodyPr>
          <a:lstStyle/>
          <a:p>
            <a:pPr marL="457200" indent="-457200">
              <a:buFont typeface="+mj-lt"/>
              <a:buAutoNum type="arabicPeriod"/>
            </a:pPr>
            <a:r>
              <a:rPr lang="en-US" dirty="0" smtClean="0"/>
              <a:t>Plan the work</a:t>
            </a:r>
          </a:p>
          <a:p>
            <a:pPr marL="457200" indent="-457200">
              <a:buFont typeface="+mj-lt"/>
              <a:buAutoNum type="arabicPeriod"/>
            </a:pPr>
            <a:r>
              <a:rPr lang="en-US" dirty="0" smtClean="0"/>
              <a:t>Notify</a:t>
            </a:r>
          </a:p>
          <a:p>
            <a:pPr marL="457200" indent="-457200">
              <a:buFont typeface="+mj-lt"/>
              <a:buAutoNum type="arabicPeriod"/>
            </a:pPr>
            <a:r>
              <a:rPr lang="en-US" dirty="0" smtClean="0"/>
              <a:t>Shutdown equipment/systems by    Qualified Individual</a:t>
            </a:r>
          </a:p>
          <a:p>
            <a:pPr marL="457200" indent="-457200">
              <a:buFont typeface="+mj-lt"/>
              <a:buAutoNum type="arabicPeriod"/>
            </a:pPr>
            <a:r>
              <a:rPr lang="en-US" dirty="0" smtClean="0"/>
              <a:t>Isolate/eliminate hazardous energy sources</a:t>
            </a:r>
          </a:p>
          <a:p>
            <a:pPr marL="457200" indent="-457200">
              <a:buFont typeface="+mj-lt"/>
              <a:buAutoNum type="arabicPeriod"/>
            </a:pPr>
            <a:r>
              <a:rPr lang="en-US" dirty="0" smtClean="0"/>
              <a:t>Lock and tag</a:t>
            </a:r>
          </a:p>
          <a:p>
            <a:pPr marL="457200" indent="-457200">
              <a:buFont typeface="+mj-lt"/>
              <a:buAutoNum type="arabicPeriod"/>
            </a:pPr>
            <a:r>
              <a:rPr lang="en-US" dirty="0" smtClean="0"/>
              <a:t>Release stored energy/residual energy</a:t>
            </a:r>
          </a:p>
          <a:p>
            <a:pPr marL="457200" indent="-457200">
              <a:buFont typeface="+mj-lt"/>
              <a:buAutoNum type="arabicPeriod"/>
            </a:pPr>
            <a:r>
              <a:rPr lang="en-US" dirty="0" smtClean="0"/>
              <a:t>Verify effectiveness of controls</a:t>
            </a:r>
            <a:endParaRPr lang="en-US" dirty="0"/>
          </a:p>
        </p:txBody>
      </p:sp>
      <p:graphicFrame>
        <p:nvGraphicFramePr>
          <p:cNvPr id="8" name="Content Placeholder 7"/>
          <p:cNvGraphicFramePr>
            <a:graphicFrameLocks noGrp="1" noChangeAspect="1"/>
          </p:cNvGraphicFramePr>
          <p:nvPr>
            <p:ph sz="quarter" idx="16"/>
            <p:extLst>
              <p:ext uri="{D42A27DB-BD31-4B8C-83A1-F6EECF244321}">
                <p14:modId xmlns:p14="http://schemas.microsoft.com/office/powerpoint/2010/main" val="942024338"/>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3089" name="Worksheet" r:id="rId4" imgW="1247679" imgH="276225" progId="Excel.Sheet.12">
                  <p:link updateAutomatic="1"/>
                </p:oleObj>
              </mc:Choice>
              <mc:Fallback>
                <p:oleObj name="Worksheet" r:id="rId4" imgW="1247679" imgH="276225" progId="Excel.Sheet.12">
                  <p:link updateAutomatic="1"/>
                  <p:pic>
                    <p:nvPicPr>
                      <p:cNvPr id="7" name="Object 6"/>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662592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38951" y="6352534"/>
            <a:ext cx="5486400" cy="365125"/>
          </a:xfrm>
        </p:spPr>
        <p:txBody>
          <a:bodyPr/>
          <a:lstStyle/>
          <a:p>
            <a:r>
              <a:rPr lang="en-US"/>
              <a:t>Control of Hazardous Energy – SFT FCX1025C</a:t>
            </a:r>
            <a:endParaRPr lang="en-US" dirty="0"/>
          </a:p>
        </p:txBody>
      </p:sp>
      <p:sp>
        <p:nvSpPr>
          <p:cNvPr id="4" name="Text Placeholder 3"/>
          <p:cNvSpPr>
            <a:spLocks noGrp="1"/>
          </p:cNvSpPr>
          <p:nvPr>
            <p:ph type="body" sz="quarter" idx="15"/>
          </p:nvPr>
        </p:nvSpPr>
        <p:spPr/>
        <p:txBody>
          <a:bodyPr/>
          <a:lstStyle/>
          <a:p>
            <a:r>
              <a:rPr lang="en-US" dirty="0"/>
              <a:t>Exposure to Hazardous Substances – Acute  </a:t>
            </a:r>
          </a:p>
        </p:txBody>
      </p:sp>
      <p:sp>
        <p:nvSpPr>
          <p:cNvPr id="5" name="Slide Number Placeholder 4"/>
          <p:cNvSpPr>
            <a:spLocks noGrp="1"/>
          </p:cNvSpPr>
          <p:nvPr>
            <p:ph type="sldNum" sz="quarter" idx="12"/>
          </p:nvPr>
        </p:nvSpPr>
        <p:spPr>
          <a:xfrm>
            <a:off x="6730314" y="6358190"/>
            <a:ext cx="1792224" cy="365125"/>
          </a:xfrm>
        </p:spPr>
        <p:txBody>
          <a:bodyPr/>
          <a:lstStyle/>
          <a:p>
            <a:pPr algn="r"/>
            <a:r>
              <a:rPr lang="en-US" dirty="0" smtClean="0"/>
              <a:t>	</a:t>
            </a:r>
            <a:fld id="{25D3FF45-FB88-453A-A2AC-7EF0564DBF56}" type="slidenum">
              <a:rPr lang="en-US" smtClean="0"/>
              <a:pPr algn="r"/>
              <a:t>12</a:t>
            </a:fld>
            <a:endParaRPr lang="en-US" dirty="0"/>
          </a:p>
        </p:txBody>
      </p:sp>
      <p:sp>
        <p:nvSpPr>
          <p:cNvPr id="3" name="Text Placeholder 2"/>
          <p:cNvSpPr>
            <a:spLocks noGrp="1"/>
          </p:cNvSpPr>
          <p:nvPr>
            <p:ph type="body" sz="quarter" idx="17"/>
          </p:nvPr>
        </p:nvSpPr>
        <p:spPr/>
        <p:txBody>
          <a:bodyPr/>
          <a:lstStyle/>
          <a:p>
            <a:r>
              <a:rPr lang="en-US" dirty="0"/>
              <a:t>Immediately toxic, asphyxiating, or corrosive substances  </a:t>
            </a:r>
          </a:p>
          <a:p>
            <a:r>
              <a:rPr lang="en-US" dirty="0"/>
              <a:t>Critical Controls</a:t>
            </a:r>
          </a:p>
          <a:p>
            <a:pPr marL="0" indent="0">
              <a:buNone/>
            </a:pPr>
            <a:endParaRPr lang="en-US" dirty="0"/>
          </a:p>
        </p:txBody>
      </p:sp>
      <p:pic>
        <p:nvPicPr>
          <p:cNvPr id="6" name="Picture 5" descr="FRMIcon_ExposeHazardSub_transparen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49" y="3371395"/>
            <a:ext cx="3165231" cy="2743200"/>
          </a:xfrm>
          <a:prstGeom prst="rect">
            <a:avLst/>
          </a:prstGeom>
          <a:noFill/>
          <a:ln>
            <a:noFill/>
          </a:ln>
          <a:effectLst/>
        </p:spPr>
      </p:pic>
      <p:graphicFrame>
        <p:nvGraphicFramePr>
          <p:cNvPr id="15" name="Content Placeholder 14"/>
          <p:cNvGraphicFramePr>
            <a:graphicFrameLocks noGrp="1" noChangeAspect="1"/>
          </p:cNvGraphicFramePr>
          <p:nvPr>
            <p:ph sz="quarter" idx="16"/>
            <p:extLst>
              <p:ext uri="{D42A27DB-BD31-4B8C-83A1-F6EECF244321}">
                <p14:modId xmlns:p14="http://schemas.microsoft.com/office/powerpoint/2010/main" val="4229649241"/>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92177" name="Worksheet" r:id="rId5" imgW="1247679" imgH="276225" progId="Excel.Sheet.12">
                  <p:link updateAutomatic="1"/>
                </p:oleObj>
              </mc:Choice>
              <mc:Fallback>
                <p:oleObj name="Worksheet" r:id="rId5" imgW="1247679" imgH="276225" progId="Excel.Sheet.12">
                  <p:link updateAutomatic="1"/>
                  <p:pic>
                    <p:nvPicPr>
                      <p:cNvPr id="14" name="Object 13"/>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88322972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4" name="Text Placeholder 3"/>
          <p:cNvSpPr>
            <a:spLocks noGrp="1"/>
          </p:cNvSpPr>
          <p:nvPr>
            <p:ph type="body" sz="quarter" idx="15"/>
          </p:nvPr>
        </p:nvSpPr>
        <p:spPr/>
        <p:txBody>
          <a:bodyPr/>
          <a:lstStyle/>
          <a:p>
            <a:r>
              <a:rPr lang="en-US" smtClean="0"/>
              <a:t>LOTOTO Procedures</a:t>
            </a:r>
            <a:endParaRPr lang="en-US" dirty="0"/>
          </a:p>
        </p:txBody>
      </p:sp>
      <p:sp>
        <p:nvSpPr>
          <p:cNvPr id="3" name="Text Placeholder 2"/>
          <p:cNvSpPr>
            <a:spLocks noGrp="1"/>
          </p:cNvSpPr>
          <p:nvPr>
            <p:ph type="body" sz="quarter" idx="17"/>
          </p:nvPr>
        </p:nvSpPr>
        <p:spPr>
          <a:xfrm>
            <a:off x="628650" y="1386070"/>
            <a:ext cx="6477000" cy="4669956"/>
          </a:xfrm>
        </p:spPr>
        <p:txBody>
          <a:bodyPr/>
          <a:lstStyle/>
          <a:p>
            <a:pPr marL="0" indent="0">
              <a:buNone/>
            </a:pPr>
            <a:r>
              <a:rPr lang="en-US" dirty="0" smtClean="0">
                <a:latin typeface="Arial Black" panose="020B0A04020102020204" pitchFamily="34" charset="0"/>
              </a:rPr>
              <a:t>Safely Release Energy</a:t>
            </a:r>
            <a:endParaRPr lang="en-US" dirty="0">
              <a:latin typeface="Arial Black" panose="020B0A04020102020204" pitchFamily="34" charset="0"/>
            </a:endParaRPr>
          </a:p>
          <a:p>
            <a:r>
              <a:rPr lang="en-US" dirty="0" smtClean="0"/>
              <a:t>De-energized equipment: potential for stored energy</a:t>
            </a:r>
          </a:p>
          <a:p>
            <a:r>
              <a:rPr lang="en-US" dirty="0" smtClean="0"/>
              <a:t>Release/remove stored energy from system</a:t>
            </a:r>
          </a:p>
          <a:p>
            <a:pPr lvl="1"/>
            <a:r>
              <a:rPr lang="en-US" dirty="0" smtClean="0"/>
              <a:t>Manufacturer’s recommendations</a:t>
            </a:r>
          </a:p>
          <a:p>
            <a:pPr lvl="1"/>
            <a:r>
              <a:rPr lang="en-US" dirty="0" smtClean="0"/>
              <a:t>Site’s written procedures</a:t>
            </a:r>
          </a:p>
          <a:p>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120</a:t>
            </a:fld>
            <a:endParaRPr lang="en-US" dirty="0"/>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4266957490"/>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02417" name="Worksheet" r:id="rId4" imgW="1247679" imgH="276225" progId="Excel.Sheet.12">
                  <p:link updateAutomatic="1"/>
                </p:oleObj>
              </mc:Choice>
              <mc:Fallback>
                <p:oleObj name="Worksheet" r:id="rId4" imgW="1247679" imgH="276225" progId="Excel.Sheet.12">
                  <p:link updateAutomatic="1"/>
                  <p:pic>
                    <p:nvPicPr>
                      <p:cNvPr id="7" name="Object 6"/>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21996427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4" name="Text Placeholder 3"/>
          <p:cNvSpPr>
            <a:spLocks noGrp="1"/>
          </p:cNvSpPr>
          <p:nvPr>
            <p:ph type="body" sz="quarter" idx="15"/>
          </p:nvPr>
        </p:nvSpPr>
        <p:spPr/>
        <p:txBody>
          <a:bodyPr/>
          <a:lstStyle/>
          <a:p>
            <a:r>
              <a:rPr lang="en-US" dirty="0" smtClean="0"/>
              <a:t>LOTOTO Procedures</a:t>
            </a:r>
            <a:endParaRPr lang="en-US" dirty="0"/>
          </a:p>
        </p:txBody>
      </p:sp>
      <p:sp>
        <p:nvSpPr>
          <p:cNvPr id="3" name="Text Placeholder 2"/>
          <p:cNvSpPr>
            <a:spLocks noGrp="1"/>
          </p:cNvSpPr>
          <p:nvPr>
            <p:ph type="body" sz="quarter" idx="17"/>
          </p:nvPr>
        </p:nvSpPr>
        <p:spPr>
          <a:xfrm>
            <a:off x="628650" y="1846570"/>
            <a:ext cx="3370949" cy="4209456"/>
          </a:xfrm>
        </p:spPr>
        <p:txBody>
          <a:bodyPr/>
          <a:lstStyle/>
          <a:p>
            <a:pPr marL="0" indent="0">
              <a:buNone/>
            </a:pPr>
            <a:r>
              <a:rPr lang="en-US" dirty="0" smtClean="0"/>
              <a:t>Shuts down or disables machines when operators cannot shut down machine in      usual manner</a:t>
            </a:r>
          </a:p>
          <a:p>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121</a:t>
            </a:fld>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7867" y="1845404"/>
            <a:ext cx="2660666" cy="1994818"/>
          </a:xfrm>
          <a:prstGeom prst="rect">
            <a:avLst/>
          </a:prstGeom>
          <a:noFill/>
          <a:ln>
            <a:solidFill>
              <a:schemeClr val="tx1"/>
            </a:solidFill>
          </a:ln>
          <a:effectLst/>
          <a:extLst/>
        </p:spPr>
      </p:pic>
      <p:grpSp>
        <p:nvGrpSpPr>
          <p:cNvPr id="11" name="Group 10"/>
          <p:cNvGrpSpPr>
            <a:grpSpLocks noChangeAspect="1"/>
          </p:cNvGrpSpPr>
          <p:nvPr/>
        </p:nvGrpSpPr>
        <p:grpSpPr>
          <a:xfrm>
            <a:off x="4207867" y="3928188"/>
            <a:ext cx="2664647" cy="2426639"/>
            <a:chOff x="3640164" y="3414025"/>
            <a:chExt cx="3234690" cy="2945765"/>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0164" y="3414025"/>
              <a:ext cx="3234690" cy="2945765"/>
            </a:xfrm>
            <a:prstGeom prst="rect">
              <a:avLst/>
            </a:prstGeom>
            <a:ln>
              <a:solidFill>
                <a:schemeClr val="tx1"/>
              </a:solidFill>
            </a:ln>
          </p:spPr>
        </p:pic>
        <p:cxnSp>
          <p:nvCxnSpPr>
            <p:cNvPr id="10" name="Straight Arrow Connector 9"/>
            <p:cNvCxnSpPr/>
            <p:nvPr/>
          </p:nvCxnSpPr>
          <p:spPr>
            <a:xfrm flipV="1">
              <a:off x="3931220" y="4840252"/>
              <a:ext cx="68580" cy="6813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628649" y="1384905"/>
            <a:ext cx="6761196" cy="461665"/>
          </a:xfrm>
          <a:prstGeom prst="rect">
            <a:avLst/>
          </a:prstGeom>
          <a:noFill/>
        </p:spPr>
        <p:txBody>
          <a:bodyPr wrap="square" rtlCol="0">
            <a:spAutoFit/>
          </a:bodyPr>
          <a:lstStyle/>
          <a:p>
            <a:r>
              <a:rPr lang="en-US" sz="2400" dirty="0" smtClean="0">
                <a:latin typeface="Arial Black" panose="020B0A04020102020204" pitchFamily="34" charset="0"/>
              </a:rPr>
              <a:t>Emergency-Stops </a:t>
            </a:r>
            <a:r>
              <a:rPr lang="en-US" sz="2400" dirty="0">
                <a:latin typeface="Arial Black" panose="020B0A04020102020204" pitchFamily="34" charset="0"/>
              </a:rPr>
              <a:t>(E-Stops)/ Pull Cords</a:t>
            </a:r>
          </a:p>
        </p:txBody>
      </p:sp>
      <p:graphicFrame>
        <p:nvGraphicFramePr>
          <p:cNvPr id="14" name="Content Placeholder 13"/>
          <p:cNvGraphicFramePr>
            <a:graphicFrameLocks noGrp="1" noChangeAspect="1"/>
          </p:cNvGraphicFramePr>
          <p:nvPr>
            <p:ph sz="quarter" idx="16"/>
            <p:extLst>
              <p:ext uri="{D42A27DB-BD31-4B8C-83A1-F6EECF244321}">
                <p14:modId xmlns:p14="http://schemas.microsoft.com/office/powerpoint/2010/main" val="3432284133"/>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48145" name="Worksheet" r:id="rId6" imgW="1247679" imgH="276225" progId="Excel.Sheet.12">
                  <p:link updateAutomatic="1"/>
                </p:oleObj>
              </mc:Choice>
              <mc:Fallback>
                <p:oleObj name="Worksheet" r:id="rId6" imgW="1247679" imgH="276225" progId="Excel.Sheet.12">
                  <p:link updateAutomatic="1"/>
                  <p:pic>
                    <p:nvPicPr>
                      <p:cNvPr id="6" name="Object 5"/>
                      <p:cNvPicPr/>
                      <p:nvPr/>
                    </p:nvPicPr>
                    <p:blipFill>
                      <a:blip r:embed="rId7"/>
                      <a:stretch>
                        <a:fillRect/>
                      </a:stretch>
                    </p:blipFill>
                    <p:spPr>
                      <a:xfrm>
                        <a:off x="7510462" y="280987"/>
                        <a:ext cx="1247775" cy="276225"/>
                      </a:xfrm>
                      <a:prstGeom prst="rect">
                        <a:avLst/>
                      </a:prstGeom>
                    </p:spPr>
                  </p:pic>
                </p:oleObj>
              </mc:Fallback>
            </mc:AlternateContent>
          </a:graphicData>
        </a:graphic>
      </p:graphicFrame>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555" t="18265" r="-555" b="5145"/>
          <a:stretch/>
        </p:blipFill>
        <p:spPr bwMode="auto">
          <a:xfrm>
            <a:off x="628649" y="3928188"/>
            <a:ext cx="2112076" cy="242664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635124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122</a:t>
            </a:fld>
            <a:endParaRPr lang="en-US" dirty="0"/>
          </a:p>
        </p:txBody>
      </p:sp>
      <p:sp>
        <p:nvSpPr>
          <p:cNvPr id="5" name="Text Placeholder 4"/>
          <p:cNvSpPr>
            <a:spLocks noGrp="1"/>
          </p:cNvSpPr>
          <p:nvPr>
            <p:ph type="body" sz="quarter" idx="15"/>
          </p:nvPr>
        </p:nvSpPr>
        <p:spPr>
          <a:xfrm>
            <a:off x="628649" y="572744"/>
            <a:ext cx="6865660" cy="646588"/>
          </a:xfrm>
        </p:spPr>
        <p:txBody>
          <a:bodyPr>
            <a:normAutofit/>
          </a:bodyPr>
          <a:lstStyle/>
          <a:p>
            <a:r>
              <a:rPr lang="en-US" dirty="0" smtClean="0"/>
              <a:t>LOTOTO Procedures</a:t>
            </a:r>
            <a:endParaRPr lang="en-US" dirty="0"/>
          </a:p>
        </p:txBody>
      </p:sp>
      <p:sp>
        <p:nvSpPr>
          <p:cNvPr id="4" name="Text Placeholder 3"/>
          <p:cNvSpPr>
            <a:spLocks noGrp="1"/>
          </p:cNvSpPr>
          <p:nvPr>
            <p:ph type="body" sz="quarter" idx="17"/>
          </p:nvPr>
        </p:nvSpPr>
        <p:spPr>
          <a:xfrm>
            <a:off x="628650" y="1847734"/>
            <a:ext cx="3374184" cy="4208291"/>
          </a:xfrm>
          <a:prstGeom prst="rect">
            <a:avLst/>
          </a:prstGeom>
        </p:spPr>
        <p:txBody>
          <a:bodyPr/>
          <a:lstStyle/>
          <a:p>
            <a:pPr marL="0" indent="0">
              <a:buNone/>
            </a:pPr>
            <a:r>
              <a:rPr lang="en-US" dirty="0" smtClean="0"/>
              <a:t>Authorized Individual</a:t>
            </a:r>
          </a:p>
          <a:p>
            <a:r>
              <a:rPr lang="en-US" dirty="0" smtClean="0"/>
              <a:t>Performs service/maintenance on piece of equipment with one energy source</a:t>
            </a:r>
          </a:p>
          <a:p>
            <a:r>
              <a:rPr lang="en-US" dirty="0" smtClean="0"/>
              <a:t>Follows specific procedural steps</a:t>
            </a:r>
            <a:endParaRPr lang="en-US" dirty="0"/>
          </a:p>
          <a:p>
            <a:endParaRPr lang="en-US" dirty="0"/>
          </a:p>
        </p:txBody>
      </p:sp>
      <p:pic>
        <p:nvPicPr>
          <p:cNvPr id="7" name="Picture 6" descr="DSCN065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2834" y="1847734"/>
            <a:ext cx="2901819" cy="3881789"/>
          </a:xfrm>
          <a:prstGeom prst="rect">
            <a:avLst/>
          </a:prstGeom>
          <a:noFill/>
          <a:ln w="9525" cmpd="sng">
            <a:solidFill>
              <a:srgbClr val="000000"/>
            </a:solidFill>
            <a:miter lim="800000"/>
            <a:headEnd/>
            <a:tailEnd/>
          </a:ln>
          <a:effectLst/>
        </p:spPr>
      </p:pic>
      <p:sp>
        <p:nvSpPr>
          <p:cNvPr id="8" name="TextBox 7"/>
          <p:cNvSpPr txBox="1"/>
          <p:nvPr/>
        </p:nvSpPr>
        <p:spPr>
          <a:xfrm>
            <a:off x="628649" y="1386070"/>
            <a:ext cx="6276004" cy="461665"/>
          </a:xfrm>
          <a:prstGeom prst="rect">
            <a:avLst/>
          </a:prstGeom>
          <a:noFill/>
        </p:spPr>
        <p:txBody>
          <a:bodyPr wrap="square" rtlCol="0">
            <a:spAutoFit/>
          </a:bodyPr>
          <a:lstStyle/>
          <a:p>
            <a:r>
              <a:rPr lang="en-US" sz="2400" dirty="0">
                <a:latin typeface="Arial Black" panose="020B0A04020102020204" pitchFamily="34" charset="0"/>
              </a:rPr>
              <a:t>Simple vs. Complex: Simple LOTOTO</a:t>
            </a:r>
          </a:p>
        </p:txBody>
      </p:sp>
      <p:graphicFrame>
        <p:nvGraphicFramePr>
          <p:cNvPr id="10" name="Content Placeholder 9"/>
          <p:cNvGraphicFramePr>
            <a:graphicFrameLocks noGrp="1" noChangeAspect="1"/>
          </p:cNvGraphicFramePr>
          <p:nvPr>
            <p:ph sz="quarter" idx="16"/>
            <p:extLst>
              <p:ext uri="{D42A27DB-BD31-4B8C-83A1-F6EECF244321}">
                <p14:modId xmlns:p14="http://schemas.microsoft.com/office/powerpoint/2010/main" val="71436306"/>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54289" name="Worksheet" r:id="rId5" imgW="1247679" imgH="276225" progId="Excel.Sheet.12">
                  <p:link updateAutomatic="1"/>
                </p:oleObj>
              </mc:Choice>
              <mc:Fallback>
                <p:oleObj name="Worksheet" r:id="rId5" imgW="1247679" imgH="276225" progId="Excel.Sheet.12">
                  <p:link updateAutomatic="1"/>
                  <p:pic>
                    <p:nvPicPr>
                      <p:cNvPr id="9" name="Object 8"/>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02867169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123</a:t>
            </a:fld>
            <a:endParaRPr lang="en-US" dirty="0"/>
          </a:p>
        </p:txBody>
      </p:sp>
      <p:sp>
        <p:nvSpPr>
          <p:cNvPr id="5" name="Text Placeholder 4"/>
          <p:cNvSpPr>
            <a:spLocks noGrp="1"/>
          </p:cNvSpPr>
          <p:nvPr>
            <p:ph type="body" sz="quarter" idx="15"/>
          </p:nvPr>
        </p:nvSpPr>
        <p:spPr>
          <a:xfrm>
            <a:off x="628649" y="572744"/>
            <a:ext cx="6276004" cy="646588"/>
          </a:xfrm>
        </p:spPr>
        <p:txBody>
          <a:bodyPr>
            <a:normAutofit/>
          </a:bodyPr>
          <a:lstStyle/>
          <a:p>
            <a:r>
              <a:rPr lang="en-US" dirty="0" smtClean="0"/>
              <a:t>LOTOTO Procedures</a:t>
            </a:r>
            <a:endParaRPr lang="en-US" dirty="0"/>
          </a:p>
        </p:txBody>
      </p:sp>
      <p:sp>
        <p:nvSpPr>
          <p:cNvPr id="8" name="TextBox 7"/>
          <p:cNvSpPr txBox="1"/>
          <p:nvPr/>
        </p:nvSpPr>
        <p:spPr>
          <a:xfrm>
            <a:off x="628649" y="1386070"/>
            <a:ext cx="6276004" cy="461665"/>
          </a:xfrm>
          <a:prstGeom prst="rect">
            <a:avLst/>
          </a:prstGeom>
          <a:noFill/>
        </p:spPr>
        <p:txBody>
          <a:bodyPr wrap="square" rtlCol="0">
            <a:spAutoFit/>
          </a:bodyPr>
          <a:lstStyle/>
          <a:p>
            <a:r>
              <a:rPr lang="en-US" sz="2400" dirty="0" smtClean="0">
                <a:latin typeface="Arial Black" panose="020B0A04020102020204" pitchFamily="34" charset="0"/>
              </a:rPr>
              <a:t>Simple </a:t>
            </a:r>
            <a:r>
              <a:rPr lang="en-US" sz="2400" dirty="0">
                <a:latin typeface="Arial Black" panose="020B0A04020102020204" pitchFamily="34" charset="0"/>
              </a:rPr>
              <a:t>LOTOTO</a:t>
            </a:r>
          </a:p>
        </p:txBody>
      </p:sp>
      <p:grpSp>
        <p:nvGrpSpPr>
          <p:cNvPr id="9" name="Group 8"/>
          <p:cNvGrpSpPr>
            <a:grpSpLocks noChangeAspect="1"/>
          </p:cNvGrpSpPr>
          <p:nvPr/>
        </p:nvGrpSpPr>
        <p:grpSpPr>
          <a:xfrm>
            <a:off x="1226640" y="1915419"/>
            <a:ext cx="3776361" cy="3896399"/>
            <a:chOff x="1525401" y="2822232"/>
            <a:chExt cx="3026738" cy="3122948"/>
          </a:xfrm>
        </p:grpSpPr>
        <p:grpSp>
          <p:nvGrpSpPr>
            <p:cNvPr id="10" name="Group 9"/>
            <p:cNvGrpSpPr/>
            <p:nvPr/>
          </p:nvGrpSpPr>
          <p:grpSpPr>
            <a:xfrm>
              <a:off x="1525401" y="2822232"/>
              <a:ext cx="1194028" cy="3122948"/>
              <a:chOff x="6765078" y="3021533"/>
              <a:chExt cx="1194028" cy="3122948"/>
            </a:xfrm>
          </p:grpSpPr>
          <p:sp>
            <p:nvSpPr>
              <p:cNvPr id="37" name="AutoShape 28"/>
              <p:cNvSpPr>
                <a:spLocks noChangeArrowheads="1"/>
              </p:cNvSpPr>
              <p:nvPr/>
            </p:nvSpPr>
            <p:spPr bwMode="auto">
              <a:xfrm>
                <a:off x="7394566" y="4766913"/>
                <a:ext cx="257885"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 name="AutoShape 20"/>
              <p:cNvSpPr>
                <a:spLocks noChangeArrowheads="1"/>
              </p:cNvSpPr>
              <p:nvPr/>
            </p:nvSpPr>
            <p:spPr bwMode="auto">
              <a:xfrm>
                <a:off x="7072233" y="4766913"/>
                <a:ext cx="257883"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Rectangle 21"/>
              <p:cNvSpPr>
                <a:spLocks noChangeArrowheads="1"/>
              </p:cNvSpPr>
              <p:nvPr/>
            </p:nvSpPr>
            <p:spPr bwMode="auto">
              <a:xfrm>
                <a:off x="7072466" y="3778892"/>
                <a:ext cx="571461" cy="1226443"/>
              </a:xfrm>
              <a:prstGeom prst="roundRect">
                <a:avLst>
                  <a:gd name="adj" fmla="val 6717"/>
                </a:avLst>
              </a:prstGeom>
              <a:solidFill>
                <a:schemeClr val="tx1"/>
              </a:solidFill>
              <a:ln w="9525">
                <a:solidFill>
                  <a:schemeClr val="tx1"/>
                </a:solidFill>
                <a:miter lim="800000"/>
                <a:headEnd/>
                <a:tailEnd/>
              </a:ln>
            </p:spPr>
            <p:txBody>
              <a:bodyPr wrap="none" anchor="ctr"/>
              <a:lstStyle/>
              <a:p>
                <a:endParaRPr lang="en-US"/>
              </a:p>
            </p:txBody>
          </p:sp>
          <p:grpSp>
            <p:nvGrpSpPr>
              <p:cNvPr id="40" name="Group 22"/>
              <p:cNvGrpSpPr>
                <a:grpSpLocks/>
              </p:cNvGrpSpPr>
              <p:nvPr/>
            </p:nvGrpSpPr>
            <p:grpSpPr bwMode="auto">
              <a:xfrm rot="14261862">
                <a:off x="7235344" y="4216191"/>
                <a:ext cx="1238069" cy="209455"/>
                <a:chOff x="4389" y="3362"/>
                <a:chExt cx="852" cy="173"/>
              </a:xfrm>
            </p:grpSpPr>
            <p:sp>
              <p:nvSpPr>
                <p:cNvPr id="47" name="AutoShape 23"/>
                <p:cNvSpPr>
                  <a:spLocks noChangeArrowheads="1"/>
                </p:cNvSpPr>
                <p:nvPr/>
              </p:nvSpPr>
              <p:spPr bwMode="auto">
                <a:xfrm rot="16200000">
                  <a:off x="4872" y="3167"/>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48" name="AutoShape 24"/>
                <p:cNvSpPr>
                  <a:spLocks noChangeArrowheads="1"/>
                </p:cNvSpPr>
                <p:nvPr/>
              </p:nvSpPr>
              <p:spPr bwMode="auto">
                <a:xfrm rot="16200000">
                  <a:off x="4538" y="3213"/>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41" name="Group 29"/>
              <p:cNvGrpSpPr>
                <a:grpSpLocks/>
              </p:cNvGrpSpPr>
              <p:nvPr/>
            </p:nvGrpSpPr>
            <p:grpSpPr bwMode="auto">
              <a:xfrm rot="7338138" flipH="1">
                <a:off x="6250771" y="4216438"/>
                <a:ext cx="1238069" cy="209455"/>
                <a:chOff x="4385" y="3368"/>
                <a:chExt cx="852" cy="173"/>
              </a:xfrm>
            </p:grpSpPr>
            <p:sp>
              <p:nvSpPr>
                <p:cNvPr id="45" name="AutoShape 30"/>
                <p:cNvSpPr>
                  <a:spLocks noChangeArrowheads="1"/>
                </p:cNvSpPr>
                <p:nvPr/>
              </p:nvSpPr>
              <p:spPr bwMode="auto">
                <a:xfrm rot="16200000">
                  <a:off x="4868" y="3173"/>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46" name="AutoShape 31"/>
                <p:cNvSpPr>
                  <a:spLocks noChangeArrowheads="1"/>
                </p:cNvSpPr>
                <p:nvPr/>
              </p:nvSpPr>
              <p:spPr bwMode="auto">
                <a:xfrm rot="16200000">
                  <a:off x="4534" y="3219"/>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42" name="Group 41"/>
              <p:cNvGrpSpPr/>
              <p:nvPr/>
            </p:nvGrpSpPr>
            <p:grpSpPr>
              <a:xfrm>
                <a:off x="7056386" y="3021533"/>
                <a:ext cx="639077" cy="663565"/>
                <a:chOff x="1879006" y="3696560"/>
                <a:chExt cx="856411" cy="611606"/>
              </a:xfrm>
            </p:grpSpPr>
            <p:pic>
              <p:nvPicPr>
                <p:cNvPr id="43"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879006" y="3696560"/>
                  <a:ext cx="735816"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9600" y="3696560"/>
                  <a:ext cx="735817"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 name="Group 10"/>
            <p:cNvGrpSpPr/>
            <p:nvPr/>
          </p:nvGrpSpPr>
          <p:grpSpPr>
            <a:xfrm>
              <a:off x="2811284" y="4567611"/>
              <a:ext cx="223641" cy="461589"/>
              <a:chOff x="7129899" y="335851"/>
              <a:chExt cx="1369236" cy="5087963"/>
            </a:xfrm>
          </p:grpSpPr>
          <p:grpSp>
            <p:nvGrpSpPr>
              <p:cNvPr id="32" name="Group 31"/>
              <p:cNvGrpSpPr/>
              <p:nvPr/>
            </p:nvGrpSpPr>
            <p:grpSpPr>
              <a:xfrm>
                <a:off x="7410450" y="335851"/>
                <a:ext cx="819150" cy="2817807"/>
                <a:chOff x="7410450" y="335851"/>
                <a:chExt cx="819150" cy="3349415"/>
              </a:xfrm>
            </p:grpSpPr>
            <p:sp>
              <p:nvSpPr>
                <p:cNvPr id="34" name="Block Arc 33"/>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ound Single Corner Rectangle 34"/>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Single Corner Rectangle 35"/>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ounded Rectangle 32"/>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2" name="Group 11"/>
            <p:cNvGrpSpPr/>
            <p:nvPr/>
          </p:nvGrpSpPr>
          <p:grpSpPr>
            <a:xfrm>
              <a:off x="3303973" y="2822232"/>
              <a:ext cx="1248166" cy="1675812"/>
              <a:chOff x="927748" y="335851"/>
              <a:chExt cx="4864035" cy="5757387"/>
            </a:xfrm>
          </p:grpSpPr>
          <p:sp>
            <p:nvSpPr>
              <p:cNvPr id="13" name="Snip Same Side Corner Rectangle 12"/>
              <p:cNvSpPr/>
              <p:nvPr/>
            </p:nvSpPr>
            <p:spPr>
              <a:xfrm rot="16200000">
                <a:off x="2526840" y="5077907"/>
                <a:ext cx="617563" cy="738753"/>
              </a:xfrm>
              <a:prstGeom prst="snip2SameRect">
                <a:avLst>
                  <a:gd name="adj1" fmla="val 33581"/>
                  <a:gd name="adj2" fmla="val 625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805869" y="475033"/>
                <a:ext cx="2985913" cy="5618205"/>
              </a:xfrm>
              <a:prstGeom prst="rect">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Rounded Rectangle 14"/>
              <p:cNvSpPr/>
              <p:nvPr/>
            </p:nvSpPr>
            <p:spPr>
              <a:xfrm rot="20282473">
                <a:off x="1328766" y="3871007"/>
                <a:ext cx="1679609" cy="721884"/>
              </a:xfrm>
              <a:prstGeom prst="roundRect">
                <a:avLst/>
              </a:prstGeom>
              <a:solidFill>
                <a:schemeClr val="bg1">
                  <a:lumMod val="50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811092" y="475032"/>
                <a:ext cx="309429" cy="5618205"/>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rot="7298329">
                <a:off x="1928075" y="1724489"/>
                <a:ext cx="2681285" cy="3132826"/>
              </a:xfrm>
              <a:custGeom>
                <a:avLst/>
                <a:gdLst>
                  <a:gd name="connsiteX0" fmla="*/ 556932 w 2233648"/>
                  <a:gd name="connsiteY0" fmla="*/ 93150 h 1840240"/>
                  <a:gd name="connsiteX1" fmla="*/ 2233332 w 2233648"/>
                  <a:gd name="connsiteY1" fmla="*/ 940875 h 1840240"/>
                  <a:gd name="connsiteX2" fmla="*/ 414057 w 2233648"/>
                  <a:gd name="connsiteY2" fmla="*/ 1826700 h 1840240"/>
                  <a:gd name="connsiteX3" fmla="*/ 4482 w 2233648"/>
                  <a:gd name="connsiteY3" fmla="*/ 216975 h 1840240"/>
                  <a:gd name="connsiteX4" fmla="*/ 556932 w 2233648"/>
                  <a:gd name="connsiteY4" fmla="*/ 93150 h 184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648" h="1840240">
                    <a:moveTo>
                      <a:pt x="556932" y="93150"/>
                    </a:moveTo>
                    <a:cubicBezTo>
                      <a:pt x="928407" y="213800"/>
                      <a:pt x="2257145" y="651950"/>
                      <a:pt x="2233332" y="940875"/>
                    </a:cubicBezTo>
                    <a:cubicBezTo>
                      <a:pt x="2209520" y="1229800"/>
                      <a:pt x="785532" y="1947350"/>
                      <a:pt x="414057" y="1826700"/>
                    </a:cubicBezTo>
                    <a:cubicBezTo>
                      <a:pt x="42582" y="1706050"/>
                      <a:pt x="-19331" y="505900"/>
                      <a:pt x="4482" y="216975"/>
                    </a:cubicBezTo>
                    <a:cubicBezTo>
                      <a:pt x="28294" y="-71950"/>
                      <a:pt x="185457" y="-27500"/>
                      <a:pt x="556932" y="93150"/>
                    </a:cubicBezTo>
                    <a:close/>
                  </a:path>
                </a:pathLst>
              </a:cu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175497" y="442845"/>
                <a:ext cx="1616286"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27748" y="4015127"/>
                <a:ext cx="1156611" cy="997470"/>
              </a:xfrm>
              <a:prstGeom prst="ellipse">
                <a:avLst/>
              </a:prstGeom>
              <a:solidFill>
                <a:srgbClr val="C0000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Elbow Connector 19"/>
              <p:cNvCxnSpPr/>
              <p:nvPr/>
            </p:nvCxnSpPr>
            <p:spPr>
              <a:xfrm>
                <a:off x="2796244" y="372052"/>
                <a:ext cx="823116" cy="84324"/>
              </a:xfrm>
              <a:prstGeom prst="bentConnector3">
                <a:avLst/>
              </a:prstGeom>
              <a:ln w="38100">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21" name="Rounded Rectangle 20"/>
              <p:cNvSpPr/>
              <p:nvPr/>
            </p:nvSpPr>
            <p:spPr>
              <a:xfrm rot="16200000">
                <a:off x="4279377" y="2881778"/>
                <a:ext cx="745254" cy="3733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p:nvSpPr>
            <p:spPr>
              <a:xfrm rot="21260980">
                <a:off x="4524644" y="2805475"/>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hord 22"/>
              <p:cNvSpPr/>
              <p:nvPr/>
            </p:nvSpPr>
            <p:spPr>
              <a:xfrm rot="6037585">
                <a:off x="3184955" y="3825113"/>
                <a:ext cx="509061" cy="340594"/>
              </a:xfrm>
              <a:prstGeom prst="chord">
                <a:avLst>
                  <a:gd name="adj1" fmla="val 430430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p:nvSpPr>
            <p:spPr>
              <a:xfrm rot="21260980">
                <a:off x="4524644" y="3165334"/>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p:nvSpPr>
            <p:spPr>
              <a:xfrm>
                <a:off x="3365555" y="3808901"/>
                <a:ext cx="185448" cy="176556"/>
              </a:xfrm>
              <a:prstGeom prst="hexagon">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2470251" y="3809376"/>
                <a:ext cx="369335" cy="452777"/>
              </a:xfrm>
              <a:custGeom>
                <a:avLst/>
                <a:gdLst>
                  <a:gd name="connsiteX0" fmla="*/ 317747 w 369335"/>
                  <a:gd name="connsiteY0" fmla="*/ 3833 h 452777"/>
                  <a:gd name="connsiteX1" fmla="*/ 336998 w 369335"/>
                  <a:gd name="connsiteY1" fmla="*/ 446596 h 452777"/>
                  <a:gd name="connsiteX2" fmla="*/ 113 w 369335"/>
                  <a:gd name="connsiteY2" fmla="*/ 244465 h 452777"/>
                  <a:gd name="connsiteX3" fmla="*/ 317747 w 369335"/>
                  <a:gd name="connsiteY3" fmla="*/ 3833 h 452777"/>
                </a:gdLst>
                <a:ahLst/>
                <a:cxnLst>
                  <a:cxn ang="0">
                    <a:pos x="connsiteX0" y="connsiteY0"/>
                  </a:cxn>
                  <a:cxn ang="0">
                    <a:pos x="connsiteX1" y="connsiteY1"/>
                  </a:cxn>
                  <a:cxn ang="0">
                    <a:pos x="connsiteX2" y="connsiteY2"/>
                  </a:cxn>
                  <a:cxn ang="0">
                    <a:pos x="connsiteX3" y="connsiteY3"/>
                  </a:cxn>
                </a:cxnLst>
                <a:rect l="l" t="t" r="r" b="b"/>
                <a:pathLst>
                  <a:path w="369335" h="452777">
                    <a:moveTo>
                      <a:pt x="317747" y="3833"/>
                    </a:moveTo>
                    <a:cubicBezTo>
                      <a:pt x="373894" y="37521"/>
                      <a:pt x="389937" y="406491"/>
                      <a:pt x="336998" y="446596"/>
                    </a:cubicBezTo>
                    <a:cubicBezTo>
                      <a:pt x="284059" y="486701"/>
                      <a:pt x="6530" y="321467"/>
                      <a:pt x="113" y="244465"/>
                    </a:cubicBezTo>
                    <a:cubicBezTo>
                      <a:pt x="-6304" y="167463"/>
                      <a:pt x="261600" y="-29855"/>
                      <a:pt x="317747" y="38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p:cNvSpPr/>
              <p:nvPr/>
            </p:nvSpPr>
            <p:spPr>
              <a:xfrm>
                <a:off x="3928839" y="4255883"/>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H="1">
                <a:off x="5012135" y="2718560"/>
                <a:ext cx="16387" cy="9701"/>
              </a:xfrm>
              <a:prstGeom prst="line">
                <a:avLst/>
              </a:prstGeom>
            </p:spPr>
            <p:style>
              <a:lnRef idx="1">
                <a:schemeClr val="accent1"/>
              </a:lnRef>
              <a:fillRef idx="0">
                <a:schemeClr val="accent1"/>
              </a:fillRef>
              <a:effectRef idx="0">
                <a:schemeClr val="accent1"/>
              </a:effectRef>
              <a:fontRef idx="minor">
                <a:schemeClr val="tx1"/>
              </a:fontRef>
            </p:style>
          </p:cxnSp>
          <p:sp>
            <p:nvSpPr>
              <p:cNvPr id="29" name="Hexagon 28"/>
              <p:cNvSpPr/>
              <p:nvPr/>
            </p:nvSpPr>
            <p:spPr>
              <a:xfrm>
                <a:off x="4302769" y="343477"/>
                <a:ext cx="242713" cy="138308"/>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xagon 29"/>
              <p:cNvSpPr/>
              <p:nvPr/>
            </p:nvSpPr>
            <p:spPr>
              <a:xfrm>
                <a:off x="5357745" y="335851"/>
                <a:ext cx="242713" cy="138308"/>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532263" y="5328146"/>
                <a:ext cx="188005" cy="2249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aphicFrame>
        <p:nvGraphicFramePr>
          <p:cNvPr id="49" name="Content Placeholder 48"/>
          <p:cNvGraphicFramePr>
            <a:graphicFrameLocks noGrp="1" noChangeAspect="1"/>
          </p:cNvGraphicFramePr>
          <p:nvPr>
            <p:ph sz="quarter" idx="16"/>
            <p:extLst>
              <p:ext uri="{D42A27DB-BD31-4B8C-83A1-F6EECF244321}">
                <p14:modId xmlns:p14="http://schemas.microsoft.com/office/powerpoint/2010/main" val="2216827063"/>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17777" name="Worksheet" r:id="rId5" imgW="1247679" imgH="276225" progId="Excel.Sheet.12">
                  <p:link updateAutomatic="1"/>
                </p:oleObj>
              </mc:Choice>
              <mc:Fallback>
                <p:oleObj name="Worksheet" r:id="rId5" imgW="1247679" imgH="276225" progId="Excel.Sheet.12">
                  <p:link updateAutomatic="1"/>
                  <p:pic>
                    <p:nvPicPr>
                      <p:cNvPr id="9" name="Object 8"/>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69146476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124</a:t>
            </a:fld>
            <a:endParaRPr lang="en-US" dirty="0"/>
          </a:p>
        </p:txBody>
      </p:sp>
      <p:sp>
        <p:nvSpPr>
          <p:cNvPr id="5" name="Text Placeholder 4"/>
          <p:cNvSpPr>
            <a:spLocks noGrp="1"/>
          </p:cNvSpPr>
          <p:nvPr>
            <p:ph type="body" sz="quarter" idx="15"/>
          </p:nvPr>
        </p:nvSpPr>
        <p:spPr>
          <a:xfrm>
            <a:off x="628649" y="572744"/>
            <a:ext cx="6238682" cy="646588"/>
          </a:xfrm>
        </p:spPr>
        <p:txBody>
          <a:bodyPr>
            <a:normAutofit/>
          </a:bodyPr>
          <a:lstStyle/>
          <a:p>
            <a:r>
              <a:rPr lang="en-US" dirty="0" smtClean="0"/>
              <a:t>LOTOTO Procedures</a:t>
            </a:r>
            <a:endParaRPr lang="en-US" dirty="0"/>
          </a:p>
        </p:txBody>
      </p:sp>
      <p:sp>
        <p:nvSpPr>
          <p:cNvPr id="4" name="Text Placeholder 3"/>
          <p:cNvSpPr>
            <a:spLocks noGrp="1"/>
          </p:cNvSpPr>
          <p:nvPr>
            <p:ph type="body" sz="quarter" idx="17"/>
          </p:nvPr>
        </p:nvSpPr>
        <p:spPr>
          <a:xfrm>
            <a:off x="628649" y="1386070"/>
            <a:ext cx="6677219" cy="4669956"/>
          </a:xfrm>
          <a:prstGeom prst="rect">
            <a:avLst/>
          </a:prstGeom>
        </p:spPr>
        <p:txBody>
          <a:bodyPr/>
          <a:lstStyle/>
          <a:p>
            <a:pPr marL="0" indent="0">
              <a:buNone/>
            </a:pPr>
            <a:r>
              <a:rPr lang="en-US" dirty="0" smtClean="0">
                <a:latin typeface="Arial Black" panose="020B0A04020102020204" pitchFamily="34" charset="0"/>
              </a:rPr>
              <a:t>Simple vs. Complex: Complex LOTOTO</a:t>
            </a:r>
          </a:p>
          <a:p>
            <a:r>
              <a:rPr lang="en-US" dirty="0" smtClean="0"/>
              <a:t>Involves more than one energy source</a:t>
            </a:r>
          </a:p>
          <a:p>
            <a:r>
              <a:rPr lang="en-US" dirty="0" smtClean="0"/>
              <a:t>Every Authorized Individual must place personal lock on energy-isolating device</a:t>
            </a:r>
          </a:p>
          <a:p>
            <a:r>
              <a:rPr lang="en-US" dirty="0" smtClean="0"/>
              <a:t>Use group lockout device</a:t>
            </a:r>
            <a:endParaRPr lang="en-US" dirty="0"/>
          </a:p>
          <a:p>
            <a:endParaRPr lang="en-US" dirty="0"/>
          </a:p>
        </p:txBody>
      </p:sp>
      <p:pic>
        <p:nvPicPr>
          <p:cNvPr id="7" name="Picture 6" descr="C:\Users\095499\AppData\Local\Microsoft\Windows\Temporary Internet Files\Content.Outlook\B9UAK40Z\DSCN0628.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49" y="3755329"/>
            <a:ext cx="3327531" cy="2599499"/>
          </a:xfrm>
          <a:prstGeom prst="rect">
            <a:avLst/>
          </a:prstGeom>
          <a:noFill/>
          <a:ln>
            <a:solidFill>
              <a:sysClr val="windowText" lastClr="000000"/>
            </a:solidFill>
          </a:ln>
        </p:spPr>
      </p:pic>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1075745782"/>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09585" name="Worksheet" r:id="rId5" imgW="1247679" imgH="276225" progId="Excel.Sheet.12">
                  <p:link updateAutomatic="1"/>
                </p:oleObj>
              </mc:Choice>
              <mc:Fallback>
                <p:oleObj name="Worksheet" r:id="rId5" imgW="1247679" imgH="276225" progId="Excel.Sheet.12">
                  <p:link updateAutomatic="1"/>
                  <p:pic>
                    <p:nvPicPr>
                      <p:cNvPr id="8" name="Object 7"/>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42649990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125</a:t>
            </a:fld>
            <a:endParaRPr lang="en-US" dirty="0"/>
          </a:p>
        </p:txBody>
      </p:sp>
      <p:sp>
        <p:nvSpPr>
          <p:cNvPr id="5" name="Text Placeholder 4"/>
          <p:cNvSpPr>
            <a:spLocks noGrp="1"/>
          </p:cNvSpPr>
          <p:nvPr>
            <p:ph type="body" sz="quarter" idx="15"/>
          </p:nvPr>
        </p:nvSpPr>
        <p:spPr>
          <a:xfrm>
            <a:off x="628649" y="572744"/>
            <a:ext cx="6240456" cy="646588"/>
          </a:xfrm>
        </p:spPr>
        <p:txBody>
          <a:bodyPr>
            <a:normAutofit/>
          </a:bodyPr>
          <a:lstStyle/>
          <a:p>
            <a:r>
              <a:rPr lang="en-US" dirty="0" smtClean="0"/>
              <a:t>LOTOTO Procedures</a:t>
            </a:r>
            <a:endParaRPr lang="en-US" dirty="0"/>
          </a:p>
        </p:txBody>
      </p:sp>
      <p:sp>
        <p:nvSpPr>
          <p:cNvPr id="4" name="Text Placeholder 3"/>
          <p:cNvSpPr>
            <a:spLocks noGrp="1"/>
          </p:cNvSpPr>
          <p:nvPr>
            <p:ph type="body" sz="quarter" idx="17"/>
          </p:nvPr>
        </p:nvSpPr>
        <p:spPr>
          <a:xfrm>
            <a:off x="628649" y="1386070"/>
            <a:ext cx="6677219" cy="4669956"/>
          </a:xfrm>
          <a:prstGeom prst="rect">
            <a:avLst/>
          </a:prstGeom>
        </p:spPr>
        <p:txBody>
          <a:bodyPr/>
          <a:lstStyle/>
          <a:p>
            <a:pPr marL="0" indent="0">
              <a:buNone/>
            </a:pPr>
            <a:r>
              <a:rPr lang="en-US" dirty="0" smtClean="0">
                <a:latin typeface="Arial Black" panose="020B0A04020102020204" pitchFamily="34" charset="0"/>
              </a:rPr>
              <a:t>Complex LOTOTO</a:t>
            </a:r>
          </a:p>
          <a:p>
            <a:endParaRPr lang="en-US" dirty="0"/>
          </a:p>
        </p:txBody>
      </p:sp>
      <p:grpSp>
        <p:nvGrpSpPr>
          <p:cNvPr id="8" name="Group 7"/>
          <p:cNvGrpSpPr>
            <a:grpSpLocks noChangeAspect="1"/>
          </p:cNvGrpSpPr>
          <p:nvPr/>
        </p:nvGrpSpPr>
        <p:grpSpPr>
          <a:xfrm>
            <a:off x="512454" y="1537132"/>
            <a:ext cx="8390986" cy="4817696"/>
            <a:chOff x="597147" y="1522772"/>
            <a:chExt cx="8390986" cy="4817696"/>
          </a:xfrm>
        </p:grpSpPr>
        <p:grpSp>
          <p:nvGrpSpPr>
            <p:cNvPr id="9" name="Group 8"/>
            <p:cNvGrpSpPr/>
            <p:nvPr/>
          </p:nvGrpSpPr>
          <p:grpSpPr>
            <a:xfrm>
              <a:off x="6971123" y="1522772"/>
              <a:ext cx="1248166" cy="1675812"/>
              <a:chOff x="927748" y="335851"/>
              <a:chExt cx="4864035" cy="5757387"/>
            </a:xfrm>
          </p:grpSpPr>
          <p:sp>
            <p:nvSpPr>
              <p:cNvPr id="660" name="Snip Same Side Corner Rectangle 659"/>
              <p:cNvSpPr/>
              <p:nvPr/>
            </p:nvSpPr>
            <p:spPr>
              <a:xfrm rot="16200000">
                <a:off x="2526840" y="5077907"/>
                <a:ext cx="617563" cy="738753"/>
              </a:xfrm>
              <a:prstGeom prst="snip2SameRect">
                <a:avLst>
                  <a:gd name="adj1" fmla="val 33581"/>
                  <a:gd name="adj2" fmla="val 625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Rectangle 660"/>
              <p:cNvSpPr/>
              <p:nvPr/>
            </p:nvSpPr>
            <p:spPr>
              <a:xfrm>
                <a:off x="2805869" y="475033"/>
                <a:ext cx="2985913" cy="5618205"/>
              </a:xfrm>
              <a:prstGeom prst="rect">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62" name="Rounded Rectangle 661"/>
              <p:cNvSpPr/>
              <p:nvPr/>
            </p:nvSpPr>
            <p:spPr>
              <a:xfrm rot="20282473">
                <a:off x="1328766" y="3871007"/>
                <a:ext cx="1679609" cy="721884"/>
              </a:xfrm>
              <a:prstGeom prst="roundRect">
                <a:avLst/>
              </a:prstGeom>
              <a:solidFill>
                <a:schemeClr val="bg1">
                  <a:lumMod val="50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Rectangle 662"/>
              <p:cNvSpPr/>
              <p:nvPr/>
            </p:nvSpPr>
            <p:spPr>
              <a:xfrm>
                <a:off x="2811092" y="475032"/>
                <a:ext cx="309429" cy="5618205"/>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Freeform 663"/>
              <p:cNvSpPr/>
              <p:nvPr/>
            </p:nvSpPr>
            <p:spPr>
              <a:xfrm rot="7298329">
                <a:off x="1928075" y="1724489"/>
                <a:ext cx="2681285" cy="3132826"/>
              </a:xfrm>
              <a:custGeom>
                <a:avLst/>
                <a:gdLst>
                  <a:gd name="connsiteX0" fmla="*/ 556932 w 2233648"/>
                  <a:gd name="connsiteY0" fmla="*/ 93150 h 1840240"/>
                  <a:gd name="connsiteX1" fmla="*/ 2233332 w 2233648"/>
                  <a:gd name="connsiteY1" fmla="*/ 940875 h 1840240"/>
                  <a:gd name="connsiteX2" fmla="*/ 414057 w 2233648"/>
                  <a:gd name="connsiteY2" fmla="*/ 1826700 h 1840240"/>
                  <a:gd name="connsiteX3" fmla="*/ 4482 w 2233648"/>
                  <a:gd name="connsiteY3" fmla="*/ 216975 h 1840240"/>
                  <a:gd name="connsiteX4" fmla="*/ 556932 w 2233648"/>
                  <a:gd name="connsiteY4" fmla="*/ 93150 h 184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648" h="1840240">
                    <a:moveTo>
                      <a:pt x="556932" y="93150"/>
                    </a:moveTo>
                    <a:cubicBezTo>
                      <a:pt x="928407" y="213800"/>
                      <a:pt x="2257145" y="651950"/>
                      <a:pt x="2233332" y="940875"/>
                    </a:cubicBezTo>
                    <a:cubicBezTo>
                      <a:pt x="2209520" y="1229800"/>
                      <a:pt x="785532" y="1947350"/>
                      <a:pt x="414057" y="1826700"/>
                    </a:cubicBezTo>
                    <a:cubicBezTo>
                      <a:pt x="42582" y="1706050"/>
                      <a:pt x="-19331" y="505900"/>
                      <a:pt x="4482" y="216975"/>
                    </a:cubicBezTo>
                    <a:cubicBezTo>
                      <a:pt x="28294" y="-71950"/>
                      <a:pt x="185457" y="-27500"/>
                      <a:pt x="556932" y="93150"/>
                    </a:cubicBezTo>
                    <a:close/>
                  </a:path>
                </a:pathLst>
              </a:cu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Rectangle 664"/>
              <p:cNvSpPr/>
              <p:nvPr/>
            </p:nvSpPr>
            <p:spPr>
              <a:xfrm>
                <a:off x="4175497" y="442845"/>
                <a:ext cx="1616286"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p:cNvSpPr/>
              <p:nvPr/>
            </p:nvSpPr>
            <p:spPr>
              <a:xfrm>
                <a:off x="927748" y="4015127"/>
                <a:ext cx="1156611" cy="997470"/>
              </a:xfrm>
              <a:prstGeom prst="ellipse">
                <a:avLst/>
              </a:prstGeom>
              <a:solidFill>
                <a:srgbClr val="C0000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7" name="Elbow Connector 666"/>
              <p:cNvCxnSpPr/>
              <p:nvPr/>
            </p:nvCxnSpPr>
            <p:spPr>
              <a:xfrm>
                <a:off x="2796244" y="372052"/>
                <a:ext cx="823116" cy="84324"/>
              </a:xfrm>
              <a:prstGeom prst="bentConnector3">
                <a:avLst/>
              </a:prstGeom>
              <a:ln w="38100">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668" name="Rounded Rectangle 667"/>
              <p:cNvSpPr/>
              <p:nvPr/>
            </p:nvSpPr>
            <p:spPr>
              <a:xfrm rot="16200000">
                <a:off x="4279377" y="2881778"/>
                <a:ext cx="745254" cy="3733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Hexagon 668"/>
              <p:cNvSpPr/>
              <p:nvPr/>
            </p:nvSpPr>
            <p:spPr>
              <a:xfrm rot="21260980">
                <a:off x="4524644" y="2805475"/>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Chord 669"/>
              <p:cNvSpPr/>
              <p:nvPr/>
            </p:nvSpPr>
            <p:spPr>
              <a:xfrm rot="6037585">
                <a:off x="3184955" y="3825113"/>
                <a:ext cx="509061" cy="340594"/>
              </a:xfrm>
              <a:prstGeom prst="chord">
                <a:avLst>
                  <a:gd name="adj1" fmla="val 430430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Hexagon 670"/>
              <p:cNvSpPr/>
              <p:nvPr/>
            </p:nvSpPr>
            <p:spPr>
              <a:xfrm rot="21260980">
                <a:off x="4524644" y="3165334"/>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Hexagon 671"/>
              <p:cNvSpPr/>
              <p:nvPr/>
            </p:nvSpPr>
            <p:spPr>
              <a:xfrm>
                <a:off x="3365555" y="3808901"/>
                <a:ext cx="185448" cy="176556"/>
              </a:xfrm>
              <a:prstGeom prst="hexagon">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Freeform 672"/>
              <p:cNvSpPr/>
              <p:nvPr/>
            </p:nvSpPr>
            <p:spPr>
              <a:xfrm>
                <a:off x="2470251" y="3809376"/>
                <a:ext cx="369335" cy="452777"/>
              </a:xfrm>
              <a:custGeom>
                <a:avLst/>
                <a:gdLst>
                  <a:gd name="connsiteX0" fmla="*/ 317747 w 369335"/>
                  <a:gd name="connsiteY0" fmla="*/ 3833 h 452777"/>
                  <a:gd name="connsiteX1" fmla="*/ 336998 w 369335"/>
                  <a:gd name="connsiteY1" fmla="*/ 446596 h 452777"/>
                  <a:gd name="connsiteX2" fmla="*/ 113 w 369335"/>
                  <a:gd name="connsiteY2" fmla="*/ 244465 h 452777"/>
                  <a:gd name="connsiteX3" fmla="*/ 317747 w 369335"/>
                  <a:gd name="connsiteY3" fmla="*/ 3833 h 452777"/>
                </a:gdLst>
                <a:ahLst/>
                <a:cxnLst>
                  <a:cxn ang="0">
                    <a:pos x="connsiteX0" y="connsiteY0"/>
                  </a:cxn>
                  <a:cxn ang="0">
                    <a:pos x="connsiteX1" y="connsiteY1"/>
                  </a:cxn>
                  <a:cxn ang="0">
                    <a:pos x="connsiteX2" y="connsiteY2"/>
                  </a:cxn>
                  <a:cxn ang="0">
                    <a:pos x="connsiteX3" y="connsiteY3"/>
                  </a:cxn>
                </a:cxnLst>
                <a:rect l="l" t="t" r="r" b="b"/>
                <a:pathLst>
                  <a:path w="369335" h="452777">
                    <a:moveTo>
                      <a:pt x="317747" y="3833"/>
                    </a:moveTo>
                    <a:cubicBezTo>
                      <a:pt x="373894" y="37521"/>
                      <a:pt x="389937" y="406491"/>
                      <a:pt x="336998" y="446596"/>
                    </a:cubicBezTo>
                    <a:cubicBezTo>
                      <a:pt x="284059" y="486701"/>
                      <a:pt x="6530" y="321467"/>
                      <a:pt x="113" y="244465"/>
                    </a:cubicBezTo>
                    <a:cubicBezTo>
                      <a:pt x="-6304" y="167463"/>
                      <a:pt x="261600" y="-29855"/>
                      <a:pt x="317747" y="38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Hexagon 673"/>
              <p:cNvSpPr/>
              <p:nvPr/>
            </p:nvSpPr>
            <p:spPr>
              <a:xfrm>
                <a:off x="3928839" y="4255883"/>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5" name="Straight Connector 674"/>
              <p:cNvCxnSpPr/>
              <p:nvPr/>
            </p:nvCxnSpPr>
            <p:spPr>
              <a:xfrm flipH="1">
                <a:off x="5012135" y="2718560"/>
                <a:ext cx="16387" cy="9701"/>
              </a:xfrm>
              <a:prstGeom prst="line">
                <a:avLst/>
              </a:prstGeom>
            </p:spPr>
            <p:style>
              <a:lnRef idx="1">
                <a:schemeClr val="accent1"/>
              </a:lnRef>
              <a:fillRef idx="0">
                <a:schemeClr val="accent1"/>
              </a:fillRef>
              <a:effectRef idx="0">
                <a:schemeClr val="accent1"/>
              </a:effectRef>
              <a:fontRef idx="minor">
                <a:schemeClr val="tx1"/>
              </a:fontRef>
            </p:style>
          </p:cxnSp>
          <p:sp>
            <p:nvSpPr>
              <p:cNvPr id="676" name="Hexagon 675"/>
              <p:cNvSpPr/>
              <p:nvPr/>
            </p:nvSpPr>
            <p:spPr>
              <a:xfrm>
                <a:off x="4302769" y="343477"/>
                <a:ext cx="242713" cy="138308"/>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Hexagon 676"/>
              <p:cNvSpPr/>
              <p:nvPr/>
            </p:nvSpPr>
            <p:spPr>
              <a:xfrm>
                <a:off x="5357745" y="335851"/>
                <a:ext cx="242713" cy="138308"/>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p:cNvSpPr/>
              <p:nvPr/>
            </p:nvSpPr>
            <p:spPr>
              <a:xfrm>
                <a:off x="2532263" y="5328146"/>
                <a:ext cx="188005" cy="2249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123523" y="1675172"/>
              <a:ext cx="1248166" cy="1675812"/>
              <a:chOff x="927748" y="335851"/>
              <a:chExt cx="4864035" cy="5757387"/>
            </a:xfrm>
          </p:grpSpPr>
          <p:sp>
            <p:nvSpPr>
              <p:cNvPr id="641" name="Snip Same Side Corner Rectangle 640"/>
              <p:cNvSpPr/>
              <p:nvPr/>
            </p:nvSpPr>
            <p:spPr>
              <a:xfrm rot="16200000">
                <a:off x="2526840" y="5077907"/>
                <a:ext cx="617563" cy="738753"/>
              </a:xfrm>
              <a:prstGeom prst="snip2SameRect">
                <a:avLst>
                  <a:gd name="adj1" fmla="val 33581"/>
                  <a:gd name="adj2" fmla="val 625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Rectangle 641"/>
              <p:cNvSpPr/>
              <p:nvPr/>
            </p:nvSpPr>
            <p:spPr>
              <a:xfrm>
                <a:off x="2805869" y="475033"/>
                <a:ext cx="2985913" cy="5618205"/>
              </a:xfrm>
              <a:prstGeom prst="rect">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43" name="Rounded Rectangle 642"/>
              <p:cNvSpPr/>
              <p:nvPr/>
            </p:nvSpPr>
            <p:spPr>
              <a:xfrm rot="20282473">
                <a:off x="1328766" y="3871007"/>
                <a:ext cx="1679609" cy="721884"/>
              </a:xfrm>
              <a:prstGeom prst="roundRect">
                <a:avLst/>
              </a:prstGeom>
              <a:solidFill>
                <a:schemeClr val="bg1">
                  <a:lumMod val="50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Rectangle 643"/>
              <p:cNvSpPr/>
              <p:nvPr/>
            </p:nvSpPr>
            <p:spPr>
              <a:xfrm>
                <a:off x="2811092" y="475032"/>
                <a:ext cx="309429" cy="5618205"/>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Freeform 644"/>
              <p:cNvSpPr/>
              <p:nvPr/>
            </p:nvSpPr>
            <p:spPr>
              <a:xfrm rot="7298329">
                <a:off x="1928075" y="1724489"/>
                <a:ext cx="2681285" cy="3132826"/>
              </a:xfrm>
              <a:custGeom>
                <a:avLst/>
                <a:gdLst>
                  <a:gd name="connsiteX0" fmla="*/ 556932 w 2233648"/>
                  <a:gd name="connsiteY0" fmla="*/ 93150 h 1840240"/>
                  <a:gd name="connsiteX1" fmla="*/ 2233332 w 2233648"/>
                  <a:gd name="connsiteY1" fmla="*/ 940875 h 1840240"/>
                  <a:gd name="connsiteX2" fmla="*/ 414057 w 2233648"/>
                  <a:gd name="connsiteY2" fmla="*/ 1826700 h 1840240"/>
                  <a:gd name="connsiteX3" fmla="*/ 4482 w 2233648"/>
                  <a:gd name="connsiteY3" fmla="*/ 216975 h 1840240"/>
                  <a:gd name="connsiteX4" fmla="*/ 556932 w 2233648"/>
                  <a:gd name="connsiteY4" fmla="*/ 93150 h 184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648" h="1840240">
                    <a:moveTo>
                      <a:pt x="556932" y="93150"/>
                    </a:moveTo>
                    <a:cubicBezTo>
                      <a:pt x="928407" y="213800"/>
                      <a:pt x="2257145" y="651950"/>
                      <a:pt x="2233332" y="940875"/>
                    </a:cubicBezTo>
                    <a:cubicBezTo>
                      <a:pt x="2209520" y="1229800"/>
                      <a:pt x="785532" y="1947350"/>
                      <a:pt x="414057" y="1826700"/>
                    </a:cubicBezTo>
                    <a:cubicBezTo>
                      <a:pt x="42582" y="1706050"/>
                      <a:pt x="-19331" y="505900"/>
                      <a:pt x="4482" y="216975"/>
                    </a:cubicBezTo>
                    <a:cubicBezTo>
                      <a:pt x="28294" y="-71950"/>
                      <a:pt x="185457" y="-27500"/>
                      <a:pt x="556932" y="93150"/>
                    </a:cubicBezTo>
                    <a:close/>
                  </a:path>
                </a:pathLst>
              </a:cu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Rectangle 645"/>
              <p:cNvSpPr/>
              <p:nvPr/>
            </p:nvSpPr>
            <p:spPr>
              <a:xfrm>
                <a:off x="4175497" y="442845"/>
                <a:ext cx="1616286"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p:cNvSpPr/>
              <p:nvPr/>
            </p:nvSpPr>
            <p:spPr>
              <a:xfrm>
                <a:off x="927748" y="4015127"/>
                <a:ext cx="1156611" cy="997470"/>
              </a:xfrm>
              <a:prstGeom prst="ellipse">
                <a:avLst/>
              </a:prstGeom>
              <a:solidFill>
                <a:srgbClr val="C0000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8" name="Elbow Connector 647"/>
              <p:cNvCxnSpPr/>
              <p:nvPr/>
            </p:nvCxnSpPr>
            <p:spPr>
              <a:xfrm>
                <a:off x="2796244" y="372052"/>
                <a:ext cx="823116" cy="84324"/>
              </a:xfrm>
              <a:prstGeom prst="bentConnector3">
                <a:avLst/>
              </a:prstGeom>
              <a:ln w="38100">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649" name="Rounded Rectangle 648"/>
              <p:cNvSpPr/>
              <p:nvPr/>
            </p:nvSpPr>
            <p:spPr>
              <a:xfrm rot="16200000">
                <a:off x="4279377" y="2881778"/>
                <a:ext cx="745254" cy="3733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Hexagon 649"/>
              <p:cNvSpPr/>
              <p:nvPr/>
            </p:nvSpPr>
            <p:spPr>
              <a:xfrm rot="21260980">
                <a:off x="4524644" y="2805475"/>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Chord 650"/>
              <p:cNvSpPr/>
              <p:nvPr/>
            </p:nvSpPr>
            <p:spPr>
              <a:xfrm rot="6037585">
                <a:off x="3184955" y="3825113"/>
                <a:ext cx="509061" cy="340594"/>
              </a:xfrm>
              <a:prstGeom prst="chord">
                <a:avLst>
                  <a:gd name="adj1" fmla="val 430430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Hexagon 651"/>
              <p:cNvSpPr/>
              <p:nvPr/>
            </p:nvSpPr>
            <p:spPr>
              <a:xfrm rot="21260980">
                <a:off x="4524644" y="3165334"/>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Hexagon 652"/>
              <p:cNvSpPr/>
              <p:nvPr/>
            </p:nvSpPr>
            <p:spPr>
              <a:xfrm>
                <a:off x="3365555" y="3808901"/>
                <a:ext cx="185448" cy="176556"/>
              </a:xfrm>
              <a:prstGeom prst="hexagon">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Freeform 653"/>
              <p:cNvSpPr/>
              <p:nvPr/>
            </p:nvSpPr>
            <p:spPr>
              <a:xfrm>
                <a:off x="2470251" y="3809376"/>
                <a:ext cx="369335" cy="452777"/>
              </a:xfrm>
              <a:custGeom>
                <a:avLst/>
                <a:gdLst>
                  <a:gd name="connsiteX0" fmla="*/ 317747 w 369335"/>
                  <a:gd name="connsiteY0" fmla="*/ 3833 h 452777"/>
                  <a:gd name="connsiteX1" fmla="*/ 336998 w 369335"/>
                  <a:gd name="connsiteY1" fmla="*/ 446596 h 452777"/>
                  <a:gd name="connsiteX2" fmla="*/ 113 w 369335"/>
                  <a:gd name="connsiteY2" fmla="*/ 244465 h 452777"/>
                  <a:gd name="connsiteX3" fmla="*/ 317747 w 369335"/>
                  <a:gd name="connsiteY3" fmla="*/ 3833 h 452777"/>
                </a:gdLst>
                <a:ahLst/>
                <a:cxnLst>
                  <a:cxn ang="0">
                    <a:pos x="connsiteX0" y="connsiteY0"/>
                  </a:cxn>
                  <a:cxn ang="0">
                    <a:pos x="connsiteX1" y="connsiteY1"/>
                  </a:cxn>
                  <a:cxn ang="0">
                    <a:pos x="connsiteX2" y="connsiteY2"/>
                  </a:cxn>
                  <a:cxn ang="0">
                    <a:pos x="connsiteX3" y="connsiteY3"/>
                  </a:cxn>
                </a:cxnLst>
                <a:rect l="l" t="t" r="r" b="b"/>
                <a:pathLst>
                  <a:path w="369335" h="452777">
                    <a:moveTo>
                      <a:pt x="317747" y="3833"/>
                    </a:moveTo>
                    <a:cubicBezTo>
                      <a:pt x="373894" y="37521"/>
                      <a:pt x="389937" y="406491"/>
                      <a:pt x="336998" y="446596"/>
                    </a:cubicBezTo>
                    <a:cubicBezTo>
                      <a:pt x="284059" y="486701"/>
                      <a:pt x="6530" y="321467"/>
                      <a:pt x="113" y="244465"/>
                    </a:cubicBezTo>
                    <a:cubicBezTo>
                      <a:pt x="-6304" y="167463"/>
                      <a:pt x="261600" y="-29855"/>
                      <a:pt x="317747" y="38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Hexagon 654"/>
              <p:cNvSpPr/>
              <p:nvPr/>
            </p:nvSpPr>
            <p:spPr>
              <a:xfrm>
                <a:off x="3928839" y="4255883"/>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6" name="Straight Connector 655"/>
              <p:cNvCxnSpPr/>
              <p:nvPr/>
            </p:nvCxnSpPr>
            <p:spPr>
              <a:xfrm flipH="1">
                <a:off x="5012135" y="2718560"/>
                <a:ext cx="16387" cy="9701"/>
              </a:xfrm>
              <a:prstGeom prst="line">
                <a:avLst/>
              </a:prstGeom>
            </p:spPr>
            <p:style>
              <a:lnRef idx="1">
                <a:schemeClr val="accent1"/>
              </a:lnRef>
              <a:fillRef idx="0">
                <a:schemeClr val="accent1"/>
              </a:fillRef>
              <a:effectRef idx="0">
                <a:schemeClr val="accent1"/>
              </a:effectRef>
              <a:fontRef idx="minor">
                <a:schemeClr val="tx1"/>
              </a:fontRef>
            </p:style>
          </p:cxnSp>
          <p:sp>
            <p:nvSpPr>
              <p:cNvPr id="657" name="Hexagon 656"/>
              <p:cNvSpPr/>
              <p:nvPr/>
            </p:nvSpPr>
            <p:spPr>
              <a:xfrm>
                <a:off x="4302769" y="343477"/>
                <a:ext cx="242713" cy="138308"/>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Hexagon 657"/>
              <p:cNvSpPr/>
              <p:nvPr/>
            </p:nvSpPr>
            <p:spPr>
              <a:xfrm>
                <a:off x="5357745" y="335851"/>
                <a:ext cx="242713" cy="138308"/>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Oval 658"/>
              <p:cNvSpPr/>
              <p:nvPr/>
            </p:nvSpPr>
            <p:spPr>
              <a:xfrm>
                <a:off x="2532263" y="5328146"/>
                <a:ext cx="188005" cy="2249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275923" y="1827572"/>
              <a:ext cx="1248166" cy="1675812"/>
              <a:chOff x="927748" y="335851"/>
              <a:chExt cx="4864035" cy="5757387"/>
            </a:xfrm>
          </p:grpSpPr>
          <p:sp>
            <p:nvSpPr>
              <p:cNvPr id="622" name="Snip Same Side Corner Rectangle 621"/>
              <p:cNvSpPr/>
              <p:nvPr/>
            </p:nvSpPr>
            <p:spPr>
              <a:xfrm rot="16200000">
                <a:off x="2526840" y="5077907"/>
                <a:ext cx="617563" cy="738753"/>
              </a:xfrm>
              <a:prstGeom prst="snip2SameRect">
                <a:avLst>
                  <a:gd name="adj1" fmla="val 33581"/>
                  <a:gd name="adj2" fmla="val 625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Rectangle 622"/>
              <p:cNvSpPr/>
              <p:nvPr/>
            </p:nvSpPr>
            <p:spPr>
              <a:xfrm>
                <a:off x="2805869" y="475033"/>
                <a:ext cx="2985913" cy="5618205"/>
              </a:xfrm>
              <a:prstGeom prst="rect">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24" name="Rounded Rectangle 623"/>
              <p:cNvSpPr/>
              <p:nvPr/>
            </p:nvSpPr>
            <p:spPr>
              <a:xfrm rot="20282473">
                <a:off x="1328766" y="3871007"/>
                <a:ext cx="1679609" cy="721884"/>
              </a:xfrm>
              <a:prstGeom prst="roundRect">
                <a:avLst/>
              </a:prstGeom>
              <a:solidFill>
                <a:schemeClr val="bg1">
                  <a:lumMod val="50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Rectangle 624"/>
              <p:cNvSpPr/>
              <p:nvPr/>
            </p:nvSpPr>
            <p:spPr>
              <a:xfrm>
                <a:off x="2811092" y="475032"/>
                <a:ext cx="309429" cy="5618205"/>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Freeform 625"/>
              <p:cNvSpPr/>
              <p:nvPr/>
            </p:nvSpPr>
            <p:spPr>
              <a:xfrm rot="7298329">
                <a:off x="1928075" y="1724489"/>
                <a:ext cx="2681285" cy="3132826"/>
              </a:xfrm>
              <a:custGeom>
                <a:avLst/>
                <a:gdLst>
                  <a:gd name="connsiteX0" fmla="*/ 556932 w 2233648"/>
                  <a:gd name="connsiteY0" fmla="*/ 93150 h 1840240"/>
                  <a:gd name="connsiteX1" fmla="*/ 2233332 w 2233648"/>
                  <a:gd name="connsiteY1" fmla="*/ 940875 h 1840240"/>
                  <a:gd name="connsiteX2" fmla="*/ 414057 w 2233648"/>
                  <a:gd name="connsiteY2" fmla="*/ 1826700 h 1840240"/>
                  <a:gd name="connsiteX3" fmla="*/ 4482 w 2233648"/>
                  <a:gd name="connsiteY3" fmla="*/ 216975 h 1840240"/>
                  <a:gd name="connsiteX4" fmla="*/ 556932 w 2233648"/>
                  <a:gd name="connsiteY4" fmla="*/ 93150 h 184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648" h="1840240">
                    <a:moveTo>
                      <a:pt x="556932" y="93150"/>
                    </a:moveTo>
                    <a:cubicBezTo>
                      <a:pt x="928407" y="213800"/>
                      <a:pt x="2257145" y="651950"/>
                      <a:pt x="2233332" y="940875"/>
                    </a:cubicBezTo>
                    <a:cubicBezTo>
                      <a:pt x="2209520" y="1229800"/>
                      <a:pt x="785532" y="1947350"/>
                      <a:pt x="414057" y="1826700"/>
                    </a:cubicBezTo>
                    <a:cubicBezTo>
                      <a:pt x="42582" y="1706050"/>
                      <a:pt x="-19331" y="505900"/>
                      <a:pt x="4482" y="216975"/>
                    </a:cubicBezTo>
                    <a:cubicBezTo>
                      <a:pt x="28294" y="-71950"/>
                      <a:pt x="185457" y="-27500"/>
                      <a:pt x="556932" y="93150"/>
                    </a:cubicBezTo>
                    <a:close/>
                  </a:path>
                </a:pathLst>
              </a:cu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Rectangle 626"/>
              <p:cNvSpPr/>
              <p:nvPr/>
            </p:nvSpPr>
            <p:spPr>
              <a:xfrm>
                <a:off x="4175497" y="442845"/>
                <a:ext cx="1616286"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p:cNvSpPr/>
              <p:nvPr/>
            </p:nvSpPr>
            <p:spPr>
              <a:xfrm>
                <a:off x="927748" y="4015127"/>
                <a:ext cx="1156611" cy="997470"/>
              </a:xfrm>
              <a:prstGeom prst="ellipse">
                <a:avLst/>
              </a:prstGeom>
              <a:solidFill>
                <a:srgbClr val="C0000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9" name="Elbow Connector 628"/>
              <p:cNvCxnSpPr/>
              <p:nvPr/>
            </p:nvCxnSpPr>
            <p:spPr>
              <a:xfrm>
                <a:off x="2796244" y="372052"/>
                <a:ext cx="823116" cy="84324"/>
              </a:xfrm>
              <a:prstGeom prst="bentConnector3">
                <a:avLst/>
              </a:prstGeom>
              <a:ln w="38100">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630" name="Rounded Rectangle 629"/>
              <p:cNvSpPr/>
              <p:nvPr/>
            </p:nvSpPr>
            <p:spPr>
              <a:xfrm rot="16200000">
                <a:off x="4279377" y="2881778"/>
                <a:ext cx="745254" cy="3733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Hexagon 630"/>
              <p:cNvSpPr/>
              <p:nvPr/>
            </p:nvSpPr>
            <p:spPr>
              <a:xfrm rot="21260980">
                <a:off x="4524644" y="2805475"/>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Chord 631"/>
              <p:cNvSpPr/>
              <p:nvPr/>
            </p:nvSpPr>
            <p:spPr>
              <a:xfrm rot="6037585">
                <a:off x="3184955" y="3825113"/>
                <a:ext cx="509061" cy="340594"/>
              </a:xfrm>
              <a:prstGeom prst="chord">
                <a:avLst>
                  <a:gd name="adj1" fmla="val 430430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Hexagon 632"/>
              <p:cNvSpPr/>
              <p:nvPr/>
            </p:nvSpPr>
            <p:spPr>
              <a:xfrm rot="21260980">
                <a:off x="4524644" y="3165334"/>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Hexagon 633"/>
              <p:cNvSpPr/>
              <p:nvPr/>
            </p:nvSpPr>
            <p:spPr>
              <a:xfrm>
                <a:off x="3365555" y="3808901"/>
                <a:ext cx="185448" cy="176556"/>
              </a:xfrm>
              <a:prstGeom prst="hexagon">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Freeform 634"/>
              <p:cNvSpPr/>
              <p:nvPr/>
            </p:nvSpPr>
            <p:spPr>
              <a:xfrm>
                <a:off x="2470251" y="3809376"/>
                <a:ext cx="369335" cy="452777"/>
              </a:xfrm>
              <a:custGeom>
                <a:avLst/>
                <a:gdLst>
                  <a:gd name="connsiteX0" fmla="*/ 317747 w 369335"/>
                  <a:gd name="connsiteY0" fmla="*/ 3833 h 452777"/>
                  <a:gd name="connsiteX1" fmla="*/ 336998 w 369335"/>
                  <a:gd name="connsiteY1" fmla="*/ 446596 h 452777"/>
                  <a:gd name="connsiteX2" fmla="*/ 113 w 369335"/>
                  <a:gd name="connsiteY2" fmla="*/ 244465 h 452777"/>
                  <a:gd name="connsiteX3" fmla="*/ 317747 w 369335"/>
                  <a:gd name="connsiteY3" fmla="*/ 3833 h 452777"/>
                </a:gdLst>
                <a:ahLst/>
                <a:cxnLst>
                  <a:cxn ang="0">
                    <a:pos x="connsiteX0" y="connsiteY0"/>
                  </a:cxn>
                  <a:cxn ang="0">
                    <a:pos x="connsiteX1" y="connsiteY1"/>
                  </a:cxn>
                  <a:cxn ang="0">
                    <a:pos x="connsiteX2" y="connsiteY2"/>
                  </a:cxn>
                  <a:cxn ang="0">
                    <a:pos x="connsiteX3" y="connsiteY3"/>
                  </a:cxn>
                </a:cxnLst>
                <a:rect l="l" t="t" r="r" b="b"/>
                <a:pathLst>
                  <a:path w="369335" h="452777">
                    <a:moveTo>
                      <a:pt x="317747" y="3833"/>
                    </a:moveTo>
                    <a:cubicBezTo>
                      <a:pt x="373894" y="37521"/>
                      <a:pt x="389937" y="406491"/>
                      <a:pt x="336998" y="446596"/>
                    </a:cubicBezTo>
                    <a:cubicBezTo>
                      <a:pt x="284059" y="486701"/>
                      <a:pt x="6530" y="321467"/>
                      <a:pt x="113" y="244465"/>
                    </a:cubicBezTo>
                    <a:cubicBezTo>
                      <a:pt x="-6304" y="167463"/>
                      <a:pt x="261600" y="-29855"/>
                      <a:pt x="317747" y="38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Hexagon 635"/>
              <p:cNvSpPr/>
              <p:nvPr/>
            </p:nvSpPr>
            <p:spPr>
              <a:xfrm>
                <a:off x="3928839" y="4255883"/>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7" name="Straight Connector 636"/>
              <p:cNvCxnSpPr/>
              <p:nvPr/>
            </p:nvCxnSpPr>
            <p:spPr>
              <a:xfrm flipH="1">
                <a:off x="5012135" y="2718560"/>
                <a:ext cx="16387" cy="9701"/>
              </a:xfrm>
              <a:prstGeom prst="line">
                <a:avLst/>
              </a:prstGeom>
            </p:spPr>
            <p:style>
              <a:lnRef idx="1">
                <a:schemeClr val="accent1"/>
              </a:lnRef>
              <a:fillRef idx="0">
                <a:schemeClr val="accent1"/>
              </a:fillRef>
              <a:effectRef idx="0">
                <a:schemeClr val="accent1"/>
              </a:effectRef>
              <a:fontRef idx="minor">
                <a:schemeClr val="tx1"/>
              </a:fontRef>
            </p:style>
          </p:cxnSp>
          <p:sp>
            <p:nvSpPr>
              <p:cNvPr id="638" name="Hexagon 637"/>
              <p:cNvSpPr/>
              <p:nvPr/>
            </p:nvSpPr>
            <p:spPr>
              <a:xfrm>
                <a:off x="4302769" y="343477"/>
                <a:ext cx="242713" cy="138308"/>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Hexagon 638"/>
              <p:cNvSpPr/>
              <p:nvPr/>
            </p:nvSpPr>
            <p:spPr>
              <a:xfrm>
                <a:off x="5357745" y="335851"/>
                <a:ext cx="242713" cy="138308"/>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p:cNvSpPr/>
              <p:nvPr/>
            </p:nvSpPr>
            <p:spPr>
              <a:xfrm>
                <a:off x="2532263" y="5328146"/>
                <a:ext cx="188005" cy="2249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7428323" y="1979972"/>
              <a:ext cx="1248166" cy="1675812"/>
              <a:chOff x="927748" y="335851"/>
              <a:chExt cx="4864035" cy="5757387"/>
            </a:xfrm>
          </p:grpSpPr>
          <p:sp>
            <p:nvSpPr>
              <p:cNvPr id="603" name="Snip Same Side Corner Rectangle 602"/>
              <p:cNvSpPr/>
              <p:nvPr/>
            </p:nvSpPr>
            <p:spPr>
              <a:xfrm rot="16200000">
                <a:off x="2526840" y="5077907"/>
                <a:ext cx="617563" cy="738753"/>
              </a:xfrm>
              <a:prstGeom prst="snip2SameRect">
                <a:avLst>
                  <a:gd name="adj1" fmla="val 33581"/>
                  <a:gd name="adj2" fmla="val 625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Rectangle 603"/>
              <p:cNvSpPr/>
              <p:nvPr/>
            </p:nvSpPr>
            <p:spPr>
              <a:xfrm>
                <a:off x="2805869" y="475033"/>
                <a:ext cx="2985913" cy="5618205"/>
              </a:xfrm>
              <a:prstGeom prst="rect">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05" name="Rounded Rectangle 604"/>
              <p:cNvSpPr/>
              <p:nvPr/>
            </p:nvSpPr>
            <p:spPr>
              <a:xfrm rot="20282473">
                <a:off x="1328766" y="3871007"/>
                <a:ext cx="1679609" cy="721884"/>
              </a:xfrm>
              <a:prstGeom prst="roundRect">
                <a:avLst/>
              </a:prstGeom>
              <a:solidFill>
                <a:schemeClr val="bg1">
                  <a:lumMod val="50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Rectangle 605"/>
              <p:cNvSpPr/>
              <p:nvPr/>
            </p:nvSpPr>
            <p:spPr>
              <a:xfrm>
                <a:off x="2811092" y="475032"/>
                <a:ext cx="309429" cy="5618205"/>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Freeform 606"/>
              <p:cNvSpPr/>
              <p:nvPr/>
            </p:nvSpPr>
            <p:spPr>
              <a:xfrm rot="7298329">
                <a:off x="1928075" y="1724489"/>
                <a:ext cx="2681285" cy="3132826"/>
              </a:xfrm>
              <a:custGeom>
                <a:avLst/>
                <a:gdLst>
                  <a:gd name="connsiteX0" fmla="*/ 556932 w 2233648"/>
                  <a:gd name="connsiteY0" fmla="*/ 93150 h 1840240"/>
                  <a:gd name="connsiteX1" fmla="*/ 2233332 w 2233648"/>
                  <a:gd name="connsiteY1" fmla="*/ 940875 h 1840240"/>
                  <a:gd name="connsiteX2" fmla="*/ 414057 w 2233648"/>
                  <a:gd name="connsiteY2" fmla="*/ 1826700 h 1840240"/>
                  <a:gd name="connsiteX3" fmla="*/ 4482 w 2233648"/>
                  <a:gd name="connsiteY3" fmla="*/ 216975 h 1840240"/>
                  <a:gd name="connsiteX4" fmla="*/ 556932 w 2233648"/>
                  <a:gd name="connsiteY4" fmla="*/ 93150 h 184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648" h="1840240">
                    <a:moveTo>
                      <a:pt x="556932" y="93150"/>
                    </a:moveTo>
                    <a:cubicBezTo>
                      <a:pt x="928407" y="213800"/>
                      <a:pt x="2257145" y="651950"/>
                      <a:pt x="2233332" y="940875"/>
                    </a:cubicBezTo>
                    <a:cubicBezTo>
                      <a:pt x="2209520" y="1229800"/>
                      <a:pt x="785532" y="1947350"/>
                      <a:pt x="414057" y="1826700"/>
                    </a:cubicBezTo>
                    <a:cubicBezTo>
                      <a:pt x="42582" y="1706050"/>
                      <a:pt x="-19331" y="505900"/>
                      <a:pt x="4482" y="216975"/>
                    </a:cubicBezTo>
                    <a:cubicBezTo>
                      <a:pt x="28294" y="-71950"/>
                      <a:pt x="185457" y="-27500"/>
                      <a:pt x="556932" y="93150"/>
                    </a:cubicBezTo>
                    <a:close/>
                  </a:path>
                </a:pathLst>
              </a:cu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Rectangle 607"/>
              <p:cNvSpPr/>
              <p:nvPr/>
            </p:nvSpPr>
            <p:spPr>
              <a:xfrm>
                <a:off x="4175497" y="442845"/>
                <a:ext cx="1616286"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p:cNvSpPr/>
              <p:nvPr/>
            </p:nvSpPr>
            <p:spPr>
              <a:xfrm>
                <a:off x="927748" y="4015127"/>
                <a:ext cx="1156611" cy="997470"/>
              </a:xfrm>
              <a:prstGeom prst="ellipse">
                <a:avLst/>
              </a:prstGeom>
              <a:solidFill>
                <a:srgbClr val="C0000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0" name="Elbow Connector 609"/>
              <p:cNvCxnSpPr/>
              <p:nvPr/>
            </p:nvCxnSpPr>
            <p:spPr>
              <a:xfrm>
                <a:off x="2796244" y="372052"/>
                <a:ext cx="823116" cy="84324"/>
              </a:xfrm>
              <a:prstGeom prst="bentConnector3">
                <a:avLst/>
              </a:prstGeom>
              <a:ln w="38100">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611" name="Rounded Rectangle 610"/>
              <p:cNvSpPr/>
              <p:nvPr/>
            </p:nvSpPr>
            <p:spPr>
              <a:xfrm rot="16200000">
                <a:off x="4279377" y="2881778"/>
                <a:ext cx="745254" cy="3733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Hexagon 611"/>
              <p:cNvSpPr/>
              <p:nvPr/>
            </p:nvSpPr>
            <p:spPr>
              <a:xfrm rot="21260980">
                <a:off x="4524644" y="2805475"/>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Chord 612"/>
              <p:cNvSpPr/>
              <p:nvPr/>
            </p:nvSpPr>
            <p:spPr>
              <a:xfrm rot="6037585">
                <a:off x="3184955" y="3825113"/>
                <a:ext cx="509061" cy="340594"/>
              </a:xfrm>
              <a:prstGeom prst="chord">
                <a:avLst>
                  <a:gd name="adj1" fmla="val 430430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Hexagon 613"/>
              <p:cNvSpPr/>
              <p:nvPr/>
            </p:nvSpPr>
            <p:spPr>
              <a:xfrm rot="21260980">
                <a:off x="4524644" y="3165334"/>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Hexagon 614"/>
              <p:cNvSpPr/>
              <p:nvPr/>
            </p:nvSpPr>
            <p:spPr>
              <a:xfrm>
                <a:off x="3365555" y="3808901"/>
                <a:ext cx="185448" cy="176556"/>
              </a:xfrm>
              <a:prstGeom prst="hexagon">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Freeform 615"/>
              <p:cNvSpPr/>
              <p:nvPr/>
            </p:nvSpPr>
            <p:spPr>
              <a:xfrm>
                <a:off x="2470251" y="3809376"/>
                <a:ext cx="369335" cy="452777"/>
              </a:xfrm>
              <a:custGeom>
                <a:avLst/>
                <a:gdLst>
                  <a:gd name="connsiteX0" fmla="*/ 317747 w 369335"/>
                  <a:gd name="connsiteY0" fmla="*/ 3833 h 452777"/>
                  <a:gd name="connsiteX1" fmla="*/ 336998 w 369335"/>
                  <a:gd name="connsiteY1" fmla="*/ 446596 h 452777"/>
                  <a:gd name="connsiteX2" fmla="*/ 113 w 369335"/>
                  <a:gd name="connsiteY2" fmla="*/ 244465 h 452777"/>
                  <a:gd name="connsiteX3" fmla="*/ 317747 w 369335"/>
                  <a:gd name="connsiteY3" fmla="*/ 3833 h 452777"/>
                </a:gdLst>
                <a:ahLst/>
                <a:cxnLst>
                  <a:cxn ang="0">
                    <a:pos x="connsiteX0" y="connsiteY0"/>
                  </a:cxn>
                  <a:cxn ang="0">
                    <a:pos x="connsiteX1" y="connsiteY1"/>
                  </a:cxn>
                  <a:cxn ang="0">
                    <a:pos x="connsiteX2" y="connsiteY2"/>
                  </a:cxn>
                  <a:cxn ang="0">
                    <a:pos x="connsiteX3" y="connsiteY3"/>
                  </a:cxn>
                </a:cxnLst>
                <a:rect l="l" t="t" r="r" b="b"/>
                <a:pathLst>
                  <a:path w="369335" h="452777">
                    <a:moveTo>
                      <a:pt x="317747" y="3833"/>
                    </a:moveTo>
                    <a:cubicBezTo>
                      <a:pt x="373894" y="37521"/>
                      <a:pt x="389937" y="406491"/>
                      <a:pt x="336998" y="446596"/>
                    </a:cubicBezTo>
                    <a:cubicBezTo>
                      <a:pt x="284059" y="486701"/>
                      <a:pt x="6530" y="321467"/>
                      <a:pt x="113" y="244465"/>
                    </a:cubicBezTo>
                    <a:cubicBezTo>
                      <a:pt x="-6304" y="167463"/>
                      <a:pt x="261600" y="-29855"/>
                      <a:pt x="317747" y="38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Hexagon 616"/>
              <p:cNvSpPr/>
              <p:nvPr/>
            </p:nvSpPr>
            <p:spPr>
              <a:xfrm>
                <a:off x="3928839" y="4255883"/>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8" name="Straight Connector 617"/>
              <p:cNvCxnSpPr/>
              <p:nvPr/>
            </p:nvCxnSpPr>
            <p:spPr>
              <a:xfrm flipH="1">
                <a:off x="5012135" y="2718560"/>
                <a:ext cx="16387" cy="9701"/>
              </a:xfrm>
              <a:prstGeom prst="line">
                <a:avLst/>
              </a:prstGeom>
            </p:spPr>
            <p:style>
              <a:lnRef idx="1">
                <a:schemeClr val="accent1"/>
              </a:lnRef>
              <a:fillRef idx="0">
                <a:schemeClr val="accent1"/>
              </a:fillRef>
              <a:effectRef idx="0">
                <a:schemeClr val="accent1"/>
              </a:effectRef>
              <a:fontRef idx="minor">
                <a:schemeClr val="tx1"/>
              </a:fontRef>
            </p:style>
          </p:cxnSp>
          <p:sp>
            <p:nvSpPr>
              <p:cNvPr id="619" name="Hexagon 618"/>
              <p:cNvSpPr/>
              <p:nvPr/>
            </p:nvSpPr>
            <p:spPr>
              <a:xfrm>
                <a:off x="4302769" y="343477"/>
                <a:ext cx="242713" cy="138308"/>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Hexagon 619"/>
              <p:cNvSpPr/>
              <p:nvPr/>
            </p:nvSpPr>
            <p:spPr>
              <a:xfrm>
                <a:off x="5357745" y="335851"/>
                <a:ext cx="242713" cy="138308"/>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p:cNvSpPr/>
              <p:nvPr/>
            </p:nvSpPr>
            <p:spPr>
              <a:xfrm>
                <a:off x="2532263" y="5328146"/>
                <a:ext cx="188005" cy="2249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7580723" y="2132372"/>
              <a:ext cx="1248166" cy="1675812"/>
              <a:chOff x="927748" y="335851"/>
              <a:chExt cx="4864035" cy="5757387"/>
            </a:xfrm>
          </p:grpSpPr>
          <p:sp>
            <p:nvSpPr>
              <p:cNvPr id="584" name="Snip Same Side Corner Rectangle 583"/>
              <p:cNvSpPr/>
              <p:nvPr/>
            </p:nvSpPr>
            <p:spPr>
              <a:xfrm rot="16200000">
                <a:off x="2526840" y="5077907"/>
                <a:ext cx="617563" cy="738753"/>
              </a:xfrm>
              <a:prstGeom prst="snip2SameRect">
                <a:avLst>
                  <a:gd name="adj1" fmla="val 33581"/>
                  <a:gd name="adj2" fmla="val 625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Rectangle 584"/>
              <p:cNvSpPr/>
              <p:nvPr/>
            </p:nvSpPr>
            <p:spPr>
              <a:xfrm>
                <a:off x="2805869" y="475033"/>
                <a:ext cx="2985913" cy="5618205"/>
              </a:xfrm>
              <a:prstGeom prst="rect">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86" name="Rounded Rectangle 585"/>
              <p:cNvSpPr/>
              <p:nvPr/>
            </p:nvSpPr>
            <p:spPr>
              <a:xfrm rot="20282473">
                <a:off x="1328766" y="3871007"/>
                <a:ext cx="1679609" cy="721884"/>
              </a:xfrm>
              <a:prstGeom prst="roundRect">
                <a:avLst/>
              </a:prstGeom>
              <a:solidFill>
                <a:schemeClr val="bg1">
                  <a:lumMod val="50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Rectangle 586"/>
              <p:cNvSpPr/>
              <p:nvPr/>
            </p:nvSpPr>
            <p:spPr>
              <a:xfrm>
                <a:off x="2811092" y="475032"/>
                <a:ext cx="309429" cy="5618205"/>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Freeform 587"/>
              <p:cNvSpPr/>
              <p:nvPr/>
            </p:nvSpPr>
            <p:spPr>
              <a:xfrm rot="7298329">
                <a:off x="1928075" y="1724489"/>
                <a:ext cx="2681285" cy="3132826"/>
              </a:xfrm>
              <a:custGeom>
                <a:avLst/>
                <a:gdLst>
                  <a:gd name="connsiteX0" fmla="*/ 556932 w 2233648"/>
                  <a:gd name="connsiteY0" fmla="*/ 93150 h 1840240"/>
                  <a:gd name="connsiteX1" fmla="*/ 2233332 w 2233648"/>
                  <a:gd name="connsiteY1" fmla="*/ 940875 h 1840240"/>
                  <a:gd name="connsiteX2" fmla="*/ 414057 w 2233648"/>
                  <a:gd name="connsiteY2" fmla="*/ 1826700 h 1840240"/>
                  <a:gd name="connsiteX3" fmla="*/ 4482 w 2233648"/>
                  <a:gd name="connsiteY3" fmla="*/ 216975 h 1840240"/>
                  <a:gd name="connsiteX4" fmla="*/ 556932 w 2233648"/>
                  <a:gd name="connsiteY4" fmla="*/ 93150 h 184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648" h="1840240">
                    <a:moveTo>
                      <a:pt x="556932" y="93150"/>
                    </a:moveTo>
                    <a:cubicBezTo>
                      <a:pt x="928407" y="213800"/>
                      <a:pt x="2257145" y="651950"/>
                      <a:pt x="2233332" y="940875"/>
                    </a:cubicBezTo>
                    <a:cubicBezTo>
                      <a:pt x="2209520" y="1229800"/>
                      <a:pt x="785532" y="1947350"/>
                      <a:pt x="414057" y="1826700"/>
                    </a:cubicBezTo>
                    <a:cubicBezTo>
                      <a:pt x="42582" y="1706050"/>
                      <a:pt x="-19331" y="505900"/>
                      <a:pt x="4482" y="216975"/>
                    </a:cubicBezTo>
                    <a:cubicBezTo>
                      <a:pt x="28294" y="-71950"/>
                      <a:pt x="185457" y="-27500"/>
                      <a:pt x="556932" y="93150"/>
                    </a:cubicBezTo>
                    <a:close/>
                  </a:path>
                </a:pathLst>
              </a:cu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Rectangle 588"/>
              <p:cNvSpPr/>
              <p:nvPr/>
            </p:nvSpPr>
            <p:spPr>
              <a:xfrm>
                <a:off x="4175497" y="442845"/>
                <a:ext cx="1616286"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p:cNvSpPr/>
              <p:nvPr/>
            </p:nvSpPr>
            <p:spPr>
              <a:xfrm>
                <a:off x="927748" y="4015127"/>
                <a:ext cx="1156611" cy="997470"/>
              </a:xfrm>
              <a:prstGeom prst="ellipse">
                <a:avLst/>
              </a:prstGeom>
              <a:solidFill>
                <a:srgbClr val="C0000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1" name="Elbow Connector 590"/>
              <p:cNvCxnSpPr/>
              <p:nvPr/>
            </p:nvCxnSpPr>
            <p:spPr>
              <a:xfrm>
                <a:off x="2796244" y="372052"/>
                <a:ext cx="823116" cy="84324"/>
              </a:xfrm>
              <a:prstGeom prst="bentConnector3">
                <a:avLst/>
              </a:prstGeom>
              <a:ln w="38100">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592" name="Rounded Rectangle 591"/>
              <p:cNvSpPr/>
              <p:nvPr/>
            </p:nvSpPr>
            <p:spPr>
              <a:xfrm rot="16200000">
                <a:off x="4279377" y="2881778"/>
                <a:ext cx="745254" cy="3733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Hexagon 592"/>
              <p:cNvSpPr/>
              <p:nvPr/>
            </p:nvSpPr>
            <p:spPr>
              <a:xfrm rot="21260980">
                <a:off x="4524644" y="2805475"/>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Chord 593"/>
              <p:cNvSpPr/>
              <p:nvPr/>
            </p:nvSpPr>
            <p:spPr>
              <a:xfrm rot="6037585">
                <a:off x="3184955" y="3825113"/>
                <a:ext cx="509061" cy="340594"/>
              </a:xfrm>
              <a:prstGeom prst="chord">
                <a:avLst>
                  <a:gd name="adj1" fmla="val 430430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Hexagon 594"/>
              <p:cNvSpPr/>
              <p:nvPr/>
            </p:nvSpPr>
            <p:spPr>
              <a:xfrm rot="21260980">
                <a:off x="4524644" y="3165334"/>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Hexagon 595"/>
              <p:cNvSpPr/>
              <p:nvPr/>
            </p:nvSpPr>
            <p:spPr>
              <a:xfrm>
                <a:off x="3365555" y="3808901"/>
                <a:ext cx="185448" cy="176556"/>
              </a:xfrm>
              <a:prstGeom prst="hexagon">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Freeform 596"/>
              <p:cNvSpPr/>
              <p:nvPr/>
            </p:nvSpPr>
            <p:spPr>
              <a:xfrm>
                <a:off x="2470251" y="3809376"/>
                <a:ext cx="369335" cy="452777"/>
              </a:xfrm>
              <a:custGeom>
                <a:avLst/>
                <a:gdLst>
                  <a:gd name="connsiteX0" fmla="*/ 317747 w 369335"/>
                  <a:gd name="connsiteY0" fmla="*/ 3833 h 452777"/>
                  <a:gd name="connsiteX1" fmla="*/ 336998 w 369335"/>
                  <a:gd name="connsiteY1" fmla="*/ 446596 h 452777"/>
                  <a:gd name="connsiteX2" fmla="*/ 113 w 369335"/>
                  <a:gd name="connsiteY2" fmla="*/ 244465 h 452777"/>
                  <a:gd name="connsiteX3" fmla="*/ 317747 w 369335"/>
                  <a:gd name="connsiteY3" fmla="*/ 3833 h 452777"/>
                </a:gdLst>
                <a:ahLst/>
                <a:cxnLst>
                  <a:cxn ang="0">
                    <a:pos x="connsiteX0" y="connsiteY0"/>
                  </a:cxn>
                  <a:cxn ang="0">
                    <a:pos x="connsiteX1" y="connsiteY1"/>
                  </a:cxn>
                  <a:cxn ang="0">
                    <a:pos x="connsiteX2" y="connsiteY2"/>
                  </a:cxn>
                  <a:cxn ang="0">
                    <a:pos x="connsiteX3" y="connsiteY3"/>
                  </a:cxn>
                </a:cxnLst>
                <a:rect l="l" t="t" r="r" b="b"/>
                <a:pathLst>
                  <a:path w="369335" h="452777">
                    <a:moveTo>
                      <a:pt x="317747" y="3833"/>
                    </a:moveTo>
                    <a:cubicBezTo>
                      <a:pt x="373894" y="37521"/>
                      <a:pt x="389937" y="406491"/>
                      <a:pt x="336998" y="446596"/>
                    </a:cubicBezTo>
                    <a:cubicBezTo>
                      <a:pt x="284059" y="486701"/>
                      <a:pt x="6530" y="321467"/>
                      <a:pt x="113" y="244465"/>
                    </a:cubicBezTo>
                    <a:cubicBezTo>
                      <a:pt x="-6304" y="167463"/>
                      <a:pt x="261600" y="-29855"/>
                      <a:pt x="317747" y="38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Hexagon 597"/>
              <p:cNvSpPr/>
              <p:nvPr/>
            </p:nvSpPr>
            <p:spPr>
              <a:xfrm>
                <a:off x="3928839" y="4255883"/>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9" name="Straight Connector 598"/>
              <p:cNvCxnSpPr/>
              <p:nvPr/>
            </p:nvCxnSpPr>
            <p:spPr>
              <a:xfrm flipH="1">
                <a:off x="5012135" y="2718560"/>
                <a:ext cx="16387" cy="9701"/>
              </a:xfrm>
              <a:prstGeom prst="line">
                <a:avLst/>
              </a:prstGeom>
            </p:spPr>
            <p:style>
              <a:lnRef idx="1">
                <a:schemeClr val="accent1"/>
              </a:lnRef>
              <a:fillRef idx="0">
                <a:schemeClr val="accent1"/>
              </a:fillRef>
              <a:effectRef idx="0">
                <a:schemeClr val="accent1"/>
              </a:effectRef>
              <a:fontRef idx="minor">
                <a:schemeClr val="tx1"/>
              </a:fontRef>
            </p:style>
          </p:cxnSp>
          <p:sp>
            <p:nvSpPr>
              <p:cNvPr id="600" name="Hexagon 599"/>
              <p:cNvSpPr/>
              <p:nvPr/>
            </p:nvSpPr>
            <p:spPr>
              <a:xfrm>
                <a:off x="4302769" y="343477"/>
                <a:ext cx="242713" cy="138308"/>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Hexagon 600"/>
              <p:cNvSpPr/>
              <p:nvPr/>
            </p:nvSpPr>
            <p:spPr>
              <a:xfrm>
                <a:off x="5357745" y="335851"/>
                <a:ext cx="242713" cy="138308"/>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p:cNvSpPr/>
              <p:nvPr/>
            </p:nvSpPr>
            <p:spPr>
              <a:xfrm>
                <a:off x="2532263" y="5328146"/>
                <a:ext cx="188005" cy="2249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4447862" y="2103524"/>
              <a:ext cx="310752" cy="833729"/>
              <a:chOff x="7129899" y="335851"/>
              <a:chExt cx="1369236" cy="5087963"/>
            </a:xfrm>
          </p:grpSpPr>
          <p:grpSp>
            <p:nvGrpSpPr>
              <p:cNvPr id="579" name="Group 578"/>
              <p:cNvGrpSpPr/>
              <p:nvPr/>
            </p:nvGrpSpPr>
            <p:grpSpPr>
              <a:xfrm>
                <a:off x="7410450" y="335851"/>
                <a:ext cx="819150" cy="2817807"/>
                <a:chOff x="7410450" y="335851"/>
                <a:chExt cx="819150" cy="3349415"/>
              </a:xfrm>
            </p:grpSpPr>
            <p:sp>
              <p:nvSpPr>
                <p:cNvPr id="581" name="Block Arc 58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2" name="Round Single Corner Rectangle 58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Round Single Corner Rectangle 58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0" name="Rounded Rectangle 57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5" name="Group 14"/>
            <p:cNvGrpSpPr/>
            <p:nvPr/>
          </p:nvGrpSpPr>
          <p:grpSpPr>
            <a:xfrm>
              <a:off x="4600262" y="2255924"/>
              <a:ext cx="310752" cy="833729"/>
              <a:chOff x="7129899" y="335851"/>
              <a:chExt cx="1369236" cy="5087963"/>
            </a:xfrm>
          </p:grpSpPr>
          <p:grpSp>
            <p:nvGrpSpPr>
              <p:cNvPr id="574" name="Group 573"/>
              <p:cNvGrpSpPr/>
              <p:nvPr/>
            </p:nvGrpSpPr>
            <p:grpSpPr>
              <a:xfrm>
                <a:off x="7410450" y="335851"/>
                <a:ext cx="819150" cy="2817807"/>
                <a:chOff x="7410450" y="335851"/>
                <a:chExt cx="819150" cy="3349415"/>
              </a:xfrm>
            </p:grpSpPr>
            <p:sp>
              <p:nvSpPr>
                <p:cNvPr id="576" name="Block Arc 57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7" name="Round Single Corner Rectangle 57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Round Single Corner Rectangle 57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5" name="Rounded Rectangle 57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6" name="Group 15"/>
            <p:cNvGrpSpPr/>
            <p:nvPr/>
          </p:nvGrpSpPr>
          <p:grpSpPr>
            <a:xfrm>
              <a:off x="4752662" y="2408324"/>
              <a:ext cx="310752" cy="833729"/>
              <a:chOff x="7129899" y="335851"/>
              <a:chExt cx="1369236" cy="5087963"/>
            </a:xfrm>
          </p:grpSpPr>
          <p:grpSp>
            <p:nvGrpSpPr>
              <p:cNvPr id="569" name="Group 568"/>
              <p:cNvGrpSpPr/>
              <p:nvPr/>
            </p:nvGrpSpPr>
            <p:grpSpPr>
              <a:xfrm>
                <a:off x="7410450" y="335851"/>
                <a:ext cx="819150" cy="2817807"/>
                <a:chOff x="7410450" y="335851"/>
                <a:chExt cx="819150" cy="3349415"/>
              </a:xfrm>
            </p:grpSpPr>
            <p:sp>
              <p:nvSpPr>
                <p:cNvPr id="571" name="Block Arc 57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2" name="Round Single Corner Rectangle 57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Round Single Corner Rectangle 57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0" name="Rounded Rectangle 56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7" name="Group 16"/>
            <p:cNvGrpSpPr/>
            <p:nvPr/>
          </p:nvGrpSpPr>
          <p:grpSpPr>
            <a:xfrm>
              <a:off x="4905062" y="2560724"/>
              <a:ext cx="310752" cy="833729"/>
              <a:chOff x="7129899" y="335851"/>
              <a:chExt cx="1369236" cy="5087963"/>
            </a:xfrm>
          </p:grpSpPr>
          <p:grpSp>
            <p:nvGrpSpPr>
              <p:cNvPr id="564" name="Group 563"/>
              <p:cNvGrpSpPr/>
              <p:nvPr/>
            </p:nvGrpSpPr>
            <p:grpSpPr>
              <a:xfrm>
                <a:off x="7410450" y="335851"/>
                <a:ext cx="819150" cy="2817807"/>
                <a:chOff x="7410450" y="335851"/>
                <a:chExt cx="819150" cy="3349415"/>
              </a:xfrm>
            </p:grpSpPr>
            <p:sp>
              <p:nvSpPr>
                <p:cNvPr id="566" name="Block Arc 56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7" name="Round Single Corner Rectangle 56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Round Single Corner Rectangle 56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5" name="Rounded Rectangle 56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8" name="Group 17"/>
            <p:cNvGrpSpPr/>
            <p:nvPr/>
          </p:nvGrpSpPr>
          <p:grpSpPr>
            <a:xfrm>
              <a:off x="5057462" y="2713124"/>
              <a:ext cx="310752" cy="833729"/>
              <a:chOff x="7129899" y="335851"/>
              <a:chExt cx="1369236" cy="5087963"/>
            </a:xfrm>
          </p:grpSpPr>
          <p:grpSp>
            <p:nvGrpSpPr>
              <p:cNvPr id="559" name="Group 558"/>
              <p:cNvGrpSpPr/>
              <p:nvPr/>
            </p:nvGrpSpPr>
            <p:grpSpPr>
              <a:xfrm>
                <a:off x="7410450" y="335851"/>
                <a:ext cx="819150" cy="2817807"/>
                <a:chOff x="7410450" y="335851"/>
                <a:chExt cx="819150" cy="3349415"/>
              </a:xfrm>
            </p:grpSpPr>
            <p:sp>
              <p:nvSpPr>
                <p:cNvPr id="561" name="Block Arc 56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2" name="Round Single Corner Rectangle 56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Round Single Corner Rectangle 56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0" name="Rounded Rectangle 55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9" name="Group 18"/>
            <p:cNvGrpSpPr/>
            <p:nvPr/>
          </p:nvGrpSpPr>
          <p:grpSpPr>
            <a:xfrm>
              <a:off x="5209862" y="2865524"/>
              <a:ext cx="310752" cy="833729"/>
              <a:chOff x="7129899" y="335851"/>
              <a:chExt cx="1369236" cy="5087963"/>
            </a:xfrm>
          </p:grpSpPr>
          <p:grpSp>
            <p:nvGrpSpPr>
              <p:cNvPr id="554" name="Group 553"/>
              <p:cNvGrpSpPr/>
              <p:nvPr/>
            </p:nvGrpSpPr>
            <p:grpSpPr>
              <a:xfrm>
                <a:off x="7410450" y="335851"/>
                <a:ext cx="819150" cy="2817807"/>
                <a:chOff x="7410450" y="335851"/>
                <a:chExt cx="819150" cy="3349415"/>
              </a:xfrm>
            </p:grpSpPr>
            <p:sp>
              <p:nvSpPr>
                <p:cNvPr id="556" name="Block Arc 55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7" name="Round Single Corner Rectangle 55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Round Single Corner Rectangle 55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5" name="Rounded Rectangle 55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20" name="Group 19"/>
            <p:cNvGrpSpPr/>
            <p:nvPr/>
          </p:nvGrpSpPr>
          <p:grpSpPr>
            <a:xfrm>
              <a:off x="5362262" y="3017924"/>
              <a:ext cx="310752" cy="833729"/>
              <a:chOff x="7129899" y="335851"/>
              <a:chExt cx="1369236" cy="5087963"/>
            </a:xfrm>
          </p:grpSpPr>
          <p:grpSp>
            <p:nvGrpSpPr>
              <p:cNvPr id="549" name="Group 548"/>
              <p:cNvGrpSpPr/>
              <p:nvPr/>
            </p:nvGrpSpPr>
            <p:grpSpPr>
              <a:xfrm>
                <a:off x="7410450" y="335851"/>
                <a:ext cx="819150" cy="2817807"/>
                <a:chOff x="7410450" y="335851"/>
                <a:chExt cx="819150" cy="3349415"/>
              </a:xfrm>
            </p:grpSpPr>
            <p:sp>
              <p:nvSpPr>
                <p:cNvPr id="551" name="Block Arc 55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2" name="Round Single Corner Rectangle 55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Round Single Corner Rectangle 55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0" name="Rounded Rectangle 54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21" name="Group 20"/>
            <p:cNvGrpSpPr/>
            <p:nvPr/>
          </p:nvGrpSpPr>
          <p:grpSpPr>
            <a:xfrm>
              <a:off x="5514662" y="3170324"/>
              <a:ext cx="310752" cy="833729"/>
              <a:chOff x="7129899" y="335851"/>
              <a:chExt cx="1369236" cy="5087963"/>
            </a:xfrm>
          </p:grpSpPr>
          <p:grpSp>
            <p:nvGrpSpPr>
              <p:cNvPr id="544" name="Group 543"/>
              <p:cNvGrpSpPr/>
              <p:nvPr/>
            </p:nvGrpSpPr>
            <p:grpSpPr>
              <a:xfrm>
                <a:off x="7410450" y="335851"/>
                <a:ext cx="819150" cy="2817807"/>
                <a:chOff x="7410450" y="335851"/>
                <a:chExt cx="819150" cy="3349415"/>
              </a:xfrm>
            </p:grpSpPr>
            <p:sp>
              <p:nvSpPr>
                <p:cNvPr id="546" name="Block Arc 54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7" name="Round Single Corner Rectangle 54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Round Single Corner Rectangle 54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5" name="Rounded Rectangle 54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22" name="Group 21"/>
            <p:cNvGrpSpPr/>
            <p:nvPr/>
          </p:nvGrpSpPr>
          <p:grpSpPr>
            <a:xfrm>
              <a:off x="5667062" y="3322724"/>
              <a:ext cx="310752" cy="833729"/>
              <a:chOff x="7129899" y="335851"/>
              <a:chExt cx="1369236" cy="5087963"/>
            </a:xfrm>
          </p:grpSpPr>
          <p:grpSp>
            <p:nvGrpSpPr>
              <p:cNvPr id="539" name="Group 538"/>
              <p:cNvGrpSpPr/>
              <p:nvPr/>
            </p:nvGrpSpPr>
            <p:grpSpPr>
              <a:xfrm>
                <a:off x="7410450" y="335851"/>
                <a:ext cx="819150" cy="2817807"/>
                <a:chOff x="7410450" y="335851"/>
                <a:chExt cx="819150" cy="3349415"/>
              </a:xfrm>
            </p:grpSpPr>
            <p:sp>
              <p:nvSpPr>
                <p:cNvPr id="541" name="Block Arc 54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2" name="Round Single Corner Rectangle 54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Round Single Corner Rectangle 54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0" name="Rounded Rectangle 53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23" name="Group 22"/>
            <p:cNvGrpSpPr/>
            <p:nvPr/>
          </p:nvGrpSpPr>
          <p:grpSpPr>
            <a:xfrm>
              <a:off x="5819462" y="3475124"/>
              <a:ext cx="310752" cy="833729"/>
              <a:chOff x="7129899" y="335851"/>
              <a:chExt cx="1369236" cy="5087963"/>
            </a:xfrm>
          </p:grpSpPr>
          <p:grpSp>
            <p:nvGrpSpPr>
              <p:cNvPr id="534" name="Group 533"/>
              <p:cNvGrpSpPr/>
              <p:nvPr/>
            </p:nvGrpSpPr>
            <p:grpSpPr>
              <a:xfrm>
                <a:off x="7410450" y="335851"/>
                <a:ext cx="819150" cy="2817807"/>
                <a:chOff x="7410450" y="335851"/>
                <a:chExt cx="819150" cy="3349415"/>
              </a:xfrm>
            </p:grpSpPr>
            <p:sp>
              <p:nvSpPr>
                <p:cNvPr id="536" name="Block Arc 53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7" name="Round Single Corner Rectangle 53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Round Single Corner Rectangle 53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5" name="Rounded Rectangle 53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24" name="Group 23"/>
            <p:cNvGrpSpPr/>
            <p:nvPr/>
          </p:nvGrpSpPr>
          <p:grpSpPr>
            <a:xfrm>
              <a:off x="3215612" y="2143046"/>
              <a:ext cx="310752" cy="833729"/>
              <a:chOff x="7129899" y="335851"/>
              <a:chExt cx="1369236" cy="5087963"/>
            </a:xfrm>
          </p:grpSpPr>
          <p:grpSp>
            <p:nvGrpSpPr>
              <p:cNvPr id="529" name="Group 528"/>
              <p:cNvGrpSpPr/>
              <p:nvPr/>
            </p:nvGrpSpPr>
            <p:grpSpPr>
              <a:xfrm>
                <a:off x="7410450" y="335851"/>
                <a:ext cx="819150" cy="2817807"/>
                <a:chOff x="7410450" y="335851"/>
                <a:chExt cx="819150" cy="3349415"/>
              </a:xfrm>
            </p:grpSpPr>
            <p:sp>
              <p:nvSpPr>
                <p:cNvPr id="531" name="Block Arc 53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2" name="Round Single Corner Rectangle 53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Round Single Corner Rectangle 53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0" name="Rounded Rectangle 52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25" name="Group 24"/>
            <p:cNvGrpSpPr/>
            <p:nvPr/>
          </p:nvGrpSpPr>
          <p:grpSpPr>
            <a:xfrm>
              <a:off x="3368012" y="2295446"/>
              <a:ext cx="310752" cy="833729"/>
              <a:chOff x="7129899" y="335851"/>
              <a:chExt cx="1369236" cy="5087963"/>
            </a:xfrm>
          </p:grpSpPr>
          <p:grpSp>
            <p:nvGrpSpPr>
              <p:cNvPr id="524" name="Group 523"/>
              <p:cNvGrpSpPr/>
              <p:nvPr/>
            </p:nvGrpSpPr>
            <p:grpSpPr>
              <a:xfrm>
                <a:off x="7410450" y="335851"/>
                <a:ext cx="819150" cy="2817807"/>
                <a:chOff x="7410450" y="335851"/>
                <a:chExt cx="819150" cy="3349415"/>
              </a:xfrm>
            </p:grpSpPr>
            <p:sp>
              <p:nvSpPr>
                <p:cNvPr id="526" name="Block Arc 52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7" name="Round Single Corner Rectangle 52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Round Single Corner Rectangle 52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5" name="Rounded Rectangle 52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26" name="Group 25"/>
            <p:cNvGrpSpPr/>
            <p:nvPr/>
          </p:nvGrpSpPr>
          <p:grpSpPr>
            <a:xfrm>
              <a:off x="3520412" y="2447846"/>
              <a:ext cx="310752" cy="833729"/>
              <a:chOff x="7129899" y="335851"/>
              <a:chExt cx="1369236" cy="5087963"/>
            </a:xfrm>
          </p:grpSpPr>
          <p:grpSp>
            <p:nvGrpSpPr>
              <p:cNvPr id="519" name="Group 518"/>
              <p:cNvGrpSpPr/>
              <p:nvPr/>
            </p:nvGrpSpPr>
            <p:grpSpPr>
              <a:xfrm>
                <a:off x="7410450" y="335851"/>
                <a:ext cx="819150" cy="2817807"/>
                <a:chOff x="7410450" y="335851"/>
                <a:chExt cx="819150" cy="3349415"/>
              </a:xfrm>
            </p:grpSpPr>
            <p:sp>
              <p:nvSpPr>
                <p:cNvPr id="521" name="Block Arc 52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2" name="Round Single Corner Rectangle 52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Round Single Corner Rectangle 52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0" name="Rounded Rectangle 51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27" name="Group 26"/>
            <p:cNvGrpSpPr/>
            <p:nvPr/>
          </p:nvGrpSpPr>
          <p:grpSpPr>
            <a:xfrm>
              <a:off x="3672812" y="2600246"/>
              <a:ext cx="310752" cy="833729"/>
              <a:chOff x="7129899" y="335851"/>
              <a:chExt cx="1369236" cy="5087963"/>
            </a:xfrm>
          </p:grpSpPr>
          <p:grpSp>
            <p:nvGrpSpPr>
              <p:cNvPr id="514" name="Group 513"/>
              <p:cNvGrpSpPr/>
              <p:nvPr/>
            </p:nvGrpSpPr>
            <p:grpSpPr>
              <a:xfrm>
                <a:off x="7410450" y="335851"/>
                <a:ext cx="819150" cy="2817807"/>
                <a:chOff x="7410450" y="335851"/>
                <a:chExt cx="819150" cy="3349415"/>
              </a:xfrm>
            </p:grpSpPr>
            <p:sp>
              <p:nvSpPr>
                <p:cNvPr id="516" name="Block Arc 51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7" name="Round Single Corner Rectangle 51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Round Single Corner Rectangle 51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5" name="Rounded Rectangle 51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28" name="Group 27"/>
            <p:cNvGrpSpPr/>
            <p:nvPr/>
          </p:nvGrpSpPr>
          <p:grpSpPr>
            <a:xfrm>
              <a:off x="3825212" y="2752646"/>
              <a:ext cx="310752" cy="833729"/>
              <a:chOff x="7129899" y="335851"/>
              <a:chExt cx="1369236" cy="5087963"/>
            </a:xfrm>
          </p:grpSpPr>
          <p:grpSp>
            <p:nvGrpSpPr>
              <p:cNvPr id="509" name="Group 508"/>
              <p:cNvGrpSpPr/>
              <p:nvPr/>
            </p:nvGrpSpPr>
            <p:grpSpPr>
              <a:xfrm>
                <a:off x="7410450" y="335851"/>
                <a:ext cx="819150" cy="2817807"/>
                <a:chOff x="7410450" y="335851"/>
                <a:chExt cx="819150" cy="3349415"/>
              </a:xfrm>
            </p:grpSpPr>
            <p:sp>
              <p:nvSpPr>
                <p:cNvPr id="511" name="Block Arc 51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2" name="Round Single Corner Rectangle 51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Round Single Corner Rectangle 51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0" name="Rounded Rectangle 50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29" name="Group 28"/>
            <p:cNvGrpSpPr/>
            <p:nvPr/>
          </p:nvGrpSpPr>
          <p:grpSpPr>
            <a:xfrm>
              <a:off x="3977612" y="2905046"/>
              <a:ext cx="310752" cy="833729"/>
              <a:chOff x="7129899" y="335851"/>
              <a:chExt cx="1369236" cy="5087963"/>
            </a:xfrm>
          </p:grpSpPr>
          <p:grpSp>
            <p:nvGrpSpPr>
              <p:cNvPr id="504" name="Group 503"/>
              <p:cNvGrpSpPr/>
              <p:nvPr/>
            </p:nvGrpSpPr>
            <p:grpSpPr>
              <a:xfrm>
                <a:off x="7410450" y="335851"/>
                <a:ext cx="819150" cy="2817807"/>
                <a:chOff x="7410450" y="335851"/>
                <a:chExt cx="819150" cy="3349415"/>
              </a:xfrm>
            </p:grpSpPr>
            <p:sp>
              <p:nvSpPr>
                <p:cNvPr id="506" name="Block Arc 50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7" name="Round Single Corner Rectangle 50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Round Single Corner Rectangle 50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5" name="Rounded Rectangle 50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30" name="Group 29"/>
            <p:cNvGrpSpPr/>
            <p:nvPr/>
          </p:nvGrpSpPr>
          <p:grpSpPr>
            <a:xfrm>
              <a:off x="4130012" y="3057446"/>
              <a:ext cx="310752" cy="833729"/>
              <a:chOff x="7129899" y="335851"/>
              <a:chExt cx="1369236" cy="5087963"/>
            </a:xfrm>
          </p:grpSpPr>
          <p:grpSp>
            <p:nvGrpSpPr>
              <p:cNvPr id="499" name="Group 498"/>
              <p:cNvGrpSpPr/>
              <p:nvPr/>
            </p:nvGrpSpPr>
            <p:grpSpPr>
              <a:xfrm>
                <a:off x="7410450" y="335851"/>
                <a:ext cx="819150" cy="2817807"/>
                <a:chOff x="7410450" y="335851"/>
                <a:chExt cx="819150" cy="3349415"/>
              </a:xfrm>
            </p:grpSpPr>
            <p:sp>
              <p:nvSpPr>
                <p:cNvPr id="501" name="Block Arc 50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2" name="Round Single Corner Rectangle 50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Round Single Corner Rectangle 50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0" name="Rounded Rectangle 49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31" name="Group 30"/>
            <p:cNvGrpSpPr/>
            <p:nvPr/>
          </p:nvGrpSpPr>
          <p:grpSpPr>
            <a:xfrm>
              <a:off x="4282412" y="3209846"/>
              <a:ext cx="310752" cy="833729"/>
              <a:chOff x="7129899" y="335851"/>
              <a:chExt cx="1369236" cy="5087963"/>
            </a:xfrm>
          </p:grpSpPr>
          <p:grpSp>
            <p:nvGrpSpPr>
              <p:cNvPr id="494" name="Group 493"/>
              <p:cNvGrpSpPr/>
              <p:nvPr/>
            </p:nvGrpSpPr>
            <p:grpSpPr>
              <a:xfrm>
                <a:off x="7410450" y="335851"/>
                <a:ext cx="819150" cy="2817807"/>
                <a:chOff x="7410450" y="335851"/>
                <a:chExt cx="819150" cy="3349415"/>
              </a:xfrm>
            </p:grpSpPr>
            <p:sp>
              <p:nvSpPr>
                <p:cNvPr id="496" name="Block Arc 49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7" name="Round Single Corner Rectangle 49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Round Single Corner Rectangle 49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5" name="Rounded Rectangle 49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32" name="Group 31"/>
            <p:cNvGrpSpPr/>
            <p:nvPr/>
          </p:nvGrpSpPr>
          <p:grpSpPr>
            <a:xfrm>
              <a:off x="4434812" y="3362246"/>
              <a:ext cx="310752" cy="833729"/>
              <a:chOff x="7129899" y="335851"/>
              <a:chExt cx="1369236" cy="5087963"/>
            </a:xfrm>
          </p:grpSpPr>
          <p:grpSp>
            <p:nvGrpSpPr>
              <p:cNvPr id="489" name="Group 488"/>
              <p:cNvGrpSpPr/>
              <p:nvPr/>
            </p:nvGrpSpPr>
            <p:grpSpPr>
              <a:xfrm>
                <a:off x="7410450" y="335851"/>
                <a:ext cx="819150" cy="2817807"/>
                <a:chOff x="7410450" y="335851"/>
                <a:chExt cx="819150" cy="3349415"/>
              </a:xfrm>
            </p:grpSpPr>
            <p:sp>
              <p:nvSpPr>
                <p:cNvPr id="491" name="Block Arc 49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2" name="Round Single Corner Rectangle 49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ound Single Corner Rectangle 49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0" name="Rounded Rectangle 48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33" name="Group 32"/>
            <p:cNvGrpSpPr/>
            <p:nvPr/>
          </p:nvGrpSpPr>
          <p:grpSpPr>
            <a:xfrm>
              <a:off x="4587212" y="3514646"/>
              <a:ext cx="310752" cy="833729"/>
              <a:chOff x="7129899" y="335851"/>
              <a:chExt cx="1369236" cy="5087963"/>
            </a:xfrm>
          </p:grpSpPr>
          <p:grpSp>
            <p:nvGrpSpPr>
              <p:cNvPr id="484" name="Group 483"/>
              <p:cNvGrpSpPr/>
              <p:nvPr/>
            </p:nvGrpSpPr>
            <p:grpSpPr>
              <a:xfrm>
                <a:off x="7410450" y="335851"/>
                <a:ext cx="819150" cy="2817807"/>
                <a:chOff x="7410450" y="335851"/>
                <a:chExt cx="819150" cy="3349415"/>
              </a:xfrm>
            </p:grpSpPr>
            <p:sp>
              <p:nvSpPr>
                <p:cNvPr id="486" name="Block Arc 48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7" name="Round Single Corner Rectangle 48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Round Single Corner Rectangle 48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5" name="Rounded Rectangle 48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34" name="Group 33"/>
            <p:cNvGrpSpPr/>
            <p:nvPr/>
          </p:nvGrpSpPr>
          <p:grpSpPr>
            <a:xfrm>
              <a:off x="1983362" y="2169874"/>
              <a:ext cx="310752" cy="833729"/>
              <a:chOff x="7129899" y="335851"/>
              <a:chExt cx="1369236" cy="5087963"/>
            </a:xfrm>
          </p:grpSpPr>
          <p:grpSp>
            <p:nvGrpSpPr>
              <p:cNvPr id="479" name="Group 478"/>
              <p:cNvGrpSpPr/>
              <p:nvPr/>
            </p:nvGrpSpPr>
            <p:grpSpPr>
              <a:xfrm>
                <a:off x="7410450" y="335851"/>
                <a:ext cx="819150" cy="2817807"/>
                <a:chOff x="7410450" y="335851"/>
                <a:chExt cx="819150" cy="3349415"/>
              </a:xfrm>
            </p:grpSpPr>
            <p:sp>
              <p:nvSpPr>
                <p:cNvPr id="481" name="Block Arc 48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2" name="Round Single Corner Rectangle 48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Round Single Corner Rectangle 48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0" name="Rounded Rectangle 47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35" name="Group 34"/>
            <p:cNvGrpSpPr/>
            <p:nvPr/>
          </p:nvGrpSpPr>
          <p:grpSpPr>
            <a:xfrm>
              <a:off x="2135762" y="2322274"/>
              <a:ext cx="310752" cy="833729"/>
              <a:chOff x="7129899" y="335851"/>
              <a:chExt cx="1369236" cy="5087963"/>
            </a:xfrm>
          </p:grpSpPr>
          <p:grpSp>
            <p:nvGrpSpPr>
              <p:cNvPr id="474" name="Group 473"/>
              <p:cNvGrpSpPr/>
              <p:nvPr/>
            </p:nvGrpSpPr>
            <p:grpSpPr>
              <a:xfrm>
                <a:off x="7410450" y="335851"/>
                <a:ext cx="819150" cy="2817807"/>
                <a:chOff x="7410450" y="335851"/>
                <a:chExt cx="819150" cy="3349415"/>
              </a:xfrm>
            </p:grpSpPr>
            <p:sp>
              <p:nvSpPr>
                <p:cNvPr id="476" name="Block Arc 47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7" name="Round Single Corner Rectangle 47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Round Single Corner Rectangle 47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5" name="Rounded Rectangle 47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36" name="Group 35"/>
            <p:cNvGrpSpPr/>
            <p:nvPr/>
          </p:nvGrpSpPr>
          <p:grpSpPr>
            <a:xfrm>
              <a:off x="2288162" y="2474674"/>
              <a:ext cx="310752" cy="833729"/>
              <a:chOff x="7129899" y="335851"/>
              <a:chExt cx="1369236" cy="5087963"/>
            </a:xfrm>
          </p:grpSpPr>
          <p:grpSp>
            <p:nvGrpSpPr>
              <p:cNvPr id="469" name="Group 468"/>
              <p:cNvGrpSpPr/>
              <p:nvPr/>
            </p:nvGrpSpPr>
            <p:grpSpPr>
              <a:xfrm>
                <a:off x="7410450" y="335851"/>
                <a:ext cx="819150" cy="2817807"/>
                <a:chOff x="7410450" y="335851"/>
                <a:chExt cx="819150" cy="3349415"/>
              </a:xfrm>
            </p:grpSpPr>
            <p:sp>
              <p:nvSpPr>
                <p:cNvPr id="471" name="Block Arc 47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2" name="Round Single Corner Rectangle 47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Round Single Corner Rectangle 47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0" name="Rounded Rectangle 46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37" name="Group 36"/>
            <p:cNvGrpSpPr/>
            <p:nvPr/>
          </p:nvGrpSpPr>
          <p:grpSpPr>
            <a:xfrm>
              <a:off x="2440562" y="2627074"/>
              <a:ext cx="310752" cy="833729"/>
              <a:chOff x="7129899" y="335851"/>
              <a:chExt cx="1369236" cy="5087963"/>
            </a:xfrm>
          </p:grpSpPr>
          <p:grpSp>
            <p:nvGrpSpPr>
              <p:cNvPr id="464" name="Group 463"/>
              <p:cNvGrpSpPr/>
              <p:nvPr/>
            </p:nvGrpSpPr>
            <p:grpSpPr>
              <a:xfrm>
                <a:off x="7410450" y="335851"/>
                <a:ext cx="819150" cy="2817807"/>
                <a:chOff x="7410450" y="335851"/>
                <a:chExt cx="819150" cy="3349415"/>
              </a:xfrm>
            </p:grpSpPr>
            <p:sp>
              <p:nvSpPr>
                <p:cNvPr id="466" name="Block Arc 46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7" name="Round Single Corner Rectangle 46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Round Single Corner Rectangle 46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5" name="Rounded Rectangle 46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38" name="Group 37"/>
            <p:cNvGrpSpPr/>
            <p:nvPr/>
          </p:nvGrpSpPr>
          <p:grpSpPr>
            <a:xfrm>
              <a:off x="2592962" y="2779474"/>
              <a:ext cx="310752" cy="833729"/>
              <a:chOff x="7129899" y="335851"/>
              <a:chExt cx="1369236" cy="5087963"/>
            </a:xfrm>
          </p:grpSpPr>
          <p:grpSp>
            <p:nvGrpSpPr>
              <p:cNvPr id="459" name="Group 458"/>
              <p:cNvGrpSpPr/>
              <p:nvPr/>
            </p:nvGrpSpPr>
            <p:grpSpPr>
              <a:xfrm>
                <a:off x="7410450" y="335851"/>
                <a:ext cx="819150" cy="2817807"/>
                <a:chOff x="7410450" y="335851"/>
                <a:chExt cx="819150" cy="3349415"/>
              </a:xfrm>
            </p:grpSpPr>
            <p:sp>
              <p:nvSpPr>
                <p:cNvPr id="461" name="Block Arc 46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2" name="Round Single Corner Rectangle 46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ound Single Corner Rectangle 46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0" name="Rounded Rectangle 45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39" name="Group 38"/>
            <p:cNvGrpSpPr/>
            <p:nvPr/>
          </p:nvGrpSpPr>
          <p:grpSpPr>
            <a:xfrm>
              <a:off x="2745362" y="2931874"/>
              <a:ext cx="310752" cy="833729"/>
              <a:chOff x="7129899" y="335851"/>
              <a:chExt cx="1369236" cy="5087963"/>
            </a:xfrm>
          </p:grpSpPr>
          <p:grpSp>
            <p:nvGrpSpPr>
              <p:cNvPr id="454" name="Group 453"/>
              <p:cNvGrpSpPr/>
              <p:nvPr/>
            </p:nvGrpSpPr>
            <p:grpSpPr>
              <a:xfrm>
                <a:off x="7410450" y="335851"/>
                <a:ext cx="819150" cy="2817807"/>
                <a:chOff x="7410450" y="335851"/>
                <a:chExt cx="819150" cy="3349415"/>
              </a:xfrm>
            </p:grpSpPr>
            <p:sp>
              <p:nvSpPr>
                <p:cNvPr id="456" name="Block Arc 45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7" name="Round Single Corner Rectangle 45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ound Single Corner Rectangle 45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5" name="Rounded Rectangle 45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40" name="Group 39"/>
            <p:cNvGrpSpPr/>
            <p:nvPr/>
          </p:nvGrpSpPr>
          <p:grpSpPr>
            <a:xfrm>
              <a:off x="2897762" y="3084274"/>
              <a:ext cx="310752" cy="833729"/>
              <a:chOff x="7129899" y="335851"/>
              <a:chExt cx="1369236" cy="5087963"/>
            </a:xfrm>
          </p:grpSpPr>
          <p:grpSp>
            <p:nvGrpSpPr>
              <p:cNvPr id="449" name="Group 448"/>
              <p:cNvGrpSpPr/>
              <p:nvPr/>
            </p:nvGrpSpPr>
            <p:grpSpPr>
              <a:xfrm>
                <a:off x="7410450" y="335851"/>
                <a:ext cx="819150" cy="2817807"/>
                <a:chOff x="7410450" y="335851"/>
                <a:chExt cx="819150" cy="3349415"/>
              </a:xfrm>
            </p:grpSpPr>
            <p:sp>
              <p:nvSpPr>
                <p:cNvPr id="451" name="Block Arc 45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2" name="Round Single Corner Rectangle 45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Round Single Corner Rectangle 45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0" name="Rounded Rectangle 44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41" name="Group 40"/>
            <p:cNvGrpSpPr/>
            <p:nvPr/>
          </p:nvGrpSpPr>
          <p:grpSpPr>
            <a:xfrm>
              <a:off x="3050162" y="3236674"/>
              <a:ext cx="310752" cy="833729"/>
              <a:chOff x="7129899" y="335851"/>
              <a:chExt cx="1369236" cy="5087963"/>
            </a:xfrm>
          </p:grpSpPr>
          <p:grpSp>
            <p:nvGrpSpPr>
              <p:cNvPr id="444" name="Group 443"/>
              <p:cNvGrpSpPr/>
              <p:nvPr/>
            </p:nvGrpSpPr>
            <p:grpSpPr>
              <a:xfrm>
                <a:off x="7410450" y="335851"/>
                <a:ext cx="819150" cy="2817807"/>
                <a:chOff x="7410450" y="335851"/>
                <a:chExt cx="819150" cy="3349415"/>
              </a:xfrm>
            </p:grpSpPr>
            <p:sp>
              <p:nvSpPr>
                <p:cNvPr id="446" name="Block Arc 44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7" name="Round Single Corner Rectangle 44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Round Single Corner Rectangle 44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5" name="Rounded Rectangle 44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42" name="Group 41"/>
            <p:cNvGrpSpPr/>
            <p:nvPr/>
          </p:nvGrpSpPr>
          <p:grpSpPr>
            <a:xfrm>
              <a:off x="3202562" y="3389074"/>
              <a:ext cx="310752" cy="833729"/>
              <a:chOff x="7129899" y="335851"/>
              <a:chExt cx="1369236" cy="5087963"/>
            </a:xfrm>
          </p:grpSpPr>
          <p:grpSp>
            <p:nvGrpSpPr>
              <p:cNvPr id="439" name="Group 438"/>
              <p:cNvGrpSpPr/>
              <p:nvPr/>
            </p:nvGrpSpPr>
            <p:grpSpPr>
              <a:xfrm>
                <a:off x="7410450" y="335851"/>
                <a:ext cx="819150" cy="2817807"/>
                <a:chOff x="7410450" y="335851"/>
                <a:chExt cx="819150" cy="3349415"/>
              </a:xfrm>
            </p:grpSpPr>
            <p:sp>
              <p:nvSpPr>
                <p:cNvPr id="441" name="Block Arc 44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2" name="Round Single Corner Rectangle 44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Round Single Corner Rectangle 44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0" name="Rounded Rectangle 43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43" name="Group 42"/>
            <p:cNvGrpSpPr/>
            <p:nvPr/>
          </p:nvGrpSpPr>
          <p:grpSpPr>
            <a:xfrm>
              <a:off x="3354962" y="3541474"/>
              <a:ext cx="310752" cy="833729"/>
              <a:chOff x="7129899" y="335851"/>
              <a:chExt cx="1369236" cy="5087963"/>
            </a:xfrm>
          </p:grpSpPr>
          <p:grpSp>
            <p:nvGrpSpPr>
              <p:cNvPr id="434" name="Group 433"/>
              <p:cNvGrpSpPr/>
              <p:nvPr/>
            </p:nvGrpSpPr>
            <p:grpSpPr>
              <a:xfrm>
                <a:off x="7410450" y="335851"/>
                <a:ext cx="819150" cy="2817807"/>
                <a:chOff x="7410450" y="335851"/>
                <a:chExt cx="819150" cy="3349415"/>
              </a:xfrm>
            </p:grpSpPr>
            <p:sp>
              <p:nvSpPr>
                <p:cNvPr id="436" name="Block Arc 43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7" name="Round Single Corner Rectangle 43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Round Single Corner Rectangle 43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5" name="Rounded Rectangle 43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44" name="Group 43"/>
            <p:cNvGrpSpPr/>
            <p:nvPr/>
          </p:nvGrpSpPr>
          <p:grpSpPr>
            <a:xfrm>
              <a:off x="790852" y="2185627"/>
              <a:ext cx="310752" cy="833729"/>
              <a:chOff x="7129899" y="335851"/>
              <a:chExt cx="1369236" cy="5087963"/>
            </a:xfrm>
          </p:grpSpPr>
          <p:grpSp>
            <p:nvGrpSpPr>
              <p:cNvPr id="429" name="Group 428"/>
              <p:cNvGrpSpPr/>
              <p:nvPr/>
            </p:nvGrpSpPr>
            <p:grpSpPr>
              <a:xfrm>
                <a:off x="7410450" y="335851"/>
                <a:ext cx="819150" cy="2817807"/>
                <a:chOff x="7410450" y="335851"/>
                <a:chExt cx="819150" cy="3349415"/>
              </a:xfrm>
            </p:grpSpPr>
            <p:sp>
              <p:nvSpPr>
                <p:cNvPr id="431" name="Block Arc 43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2" name="Round Single Corner Rectangle 43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Round Single Corner Rectangle 43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0" name="Rounded Rectangle 42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45" name="Group 44"/>
            <p:cNvGrpSpPr/>
            <p:nvPr/>
          </p:nvGrpSpPr>
          <p:grpSpPr>
            <a:xfrm>
              <a:off x="943252" y="2338027"/>
              <a:ext cx="310752" cy="833729"/>
              <a:chOff x="7129899" y="335851"/>
              <a:chExt cx="1369236" cy="5087963"/>
            </a:xfrm>
          </p:grpSpPr>
          <p:grpSp>
            <p:nvGrpSpPr>
              <p:cNvPr id="424" name="Group 423"/>
              <p:cNvGrpSpPr/>
              <p:nvPr/>
            </p:nvGrpSpPr>
            <p:grpSpPr>
              <a:xfrm>
                <a:off x="7410450" y="335851"/>
                <a:ext cx="819150" cy="2817807"/>
                <a:chOff x="7410450" y="335851"/>
                <a:chExt cx="819150" cy="3349415"/>
              </a:xfrm>
            </p:grpSpPr>
            <p:sp>
              <p:nvSpPr>
                <p:cNvPr id="426" name="Block Arc 42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7" name="Round Single Corner Rectangle 42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ound Single Corner Rectangle 42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5" name="Rounded Rectangle 42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46" name="Group 45"/>
            <p:cNvGrpSpPr/>
            <p:nvPr/>
          </p:nvGrpSpPr>
          <p:grpSpPr>
            <a:xfrm>
              <a:off x="1095652" y="2490427"/>
              <a:ext cx="310752" cy="833729"/>
              <a:chOff x="7129899" y="335851"/>
              <a:chExt cx="1369236" cy="5087963"/>
            </a:xfrm>
          </p:grpSpPr>
          <p:grpSp>
            <p:nvGrpSpPr>
              <p:cNvPr id="419" name="Group 418"/>
              <p:cNvGrpSpPr/>
              <p:nvPr/>
            </p:nvGrpSpPr>
            <p:grpSpPr>
              <a:xfrm>
                <a:off x="7410450" y="335851"/>
                <a:ext cx="819150" cy="2817807"/>
                <a:chOff x="7410450" y="335851"/>
                <a:chExt cx="819150" cy="3349415"/>
              </a:xfrm>
            </p:grpSpPr>
            <p:sp>
              <p:nvSpPr>
                <p:cNvPr id="421" name="Block Arc 42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2" name="Round Single Corner Rectangle 42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Round Single Corner Rectangle 42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0" name="Rounded Rectangle 41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47" name="Group 46"/>
            <p:cNvGrpSpPr/>
            <p:nvPr/>
          </p:nvGrpSpPr>
          <p:grpSpPr>
            <a:xfrm>
              <a:off x="1248052" y="2642827"/>
              <a:ext cx="310752" cy="833729"/>
              <a:chOff x="7129899" y="335851"/>
              <a:chExt cx="1369236" cy="5087963"/>
            </a:xfrm>
          </p:grpSpPr>
          <p:grpSp>
            <p:nvGrpSpPr>
              <p:cNvPr id="414" name="Group 413"/>
              <p:cNvGrpSpPr/>
              <p:nvPr/>
            </p:nvGrpSpPr>
            <p:grpSpPr>
              <a:xfrm>
                <a:off x="7410450" y="335851"/>
                <a:ext cx="819150" cy="2817807"/>
                <a:chOff x="7410450" y="335851"/>
                <a:chExt cx="819150" cy="3349415"/>
              </a:xfrm>
            </p:grpSpPr>
            <p:sp>
              <p:nvSpPr>
                <p:cNvPr id="416" name="Block Arc 41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7" name="Round Single Corner Rectangle 41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Round Single Corner Rectangle 41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5" name="Rounded Rectangle 41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48" name="Group 47"/>
            <p:cNvGrpSpPr/>
            <p:nvPr/>
          </p:nvGrpSpPr>
          <p:grpSpPr>
            <a:xfrm>
              <a:off x="1400452" y="2795227"/>
              <a:ext cx="310752" cy="833729"/>
              <a:chOff x="7129899" y="335851"/>
              <a:chExt cx="1369236" cy="5087963"/>
            </a:xfrm>
          </p:grpSpPr>
          <p:grpSp>
            <p:nvGrpSpPr>
              <p:cNvPr id="409" name="Group 408"/>
              <p:cNvGrpSpPr/>
              <p:nvPr/>
            </p:nvGrpSpPr>
            <p:grpSpPr>
              <a:xfrm>
                <a:off x="7410450" y="335851"/>
                <a:ext cx="819150" cy="2817807"/>
                <a:chOff x="7410450" y="335851"/>
                <a:chExt cx="819150" cy="3349415"/>
              </a:xfrm>
            </p:grpSpPr>
            <p:sp>
              <p:nvSpPr>
                <p:cNvPr id="411" name="Block Arc 41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2" name="Round Single Corner Rectangle 41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Round Single Corner Rectangle 41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0" name="Rounded Rectangle 40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49" name="Group 48"/>
            <p:cNvGrpSpPr/>
            <p:nvPr/>
          </p:nvGrpSpPr>
          <p:grpSpPr>
            <a:xfrm>
              <a:off x="1552852" y="2947627"/>
              <a:ext cx="310752" cy="833729"/>
              <a:chOff x="7129899" y="335851"/>
              <a:chExt cx="1369236" cy="5087963"/>
            </a:xfrm>
          </p:grpSpPr>
          <p:grpSp>
            <p:nvGrpSpPr>
              <p:cNvPr id="404" name="Group 403"/>
              <p:cNvGrpSpPr/>
              <p:nvPr/>
            </p:nvGrpSpPr>
            <p:grpSpPr>
              <a:xfrm>
                <a:off x="7410450" y="335851"/>
                <a:ext cx="819150" cy="2817807"/>
                <a:chOff x="7410450" y="335851"/>
                <a:chExt cx="819150" cy="3349415"/>
              </a:xfrm>
            </p:grpSpPr>
            <p:sp>
              <p:nvSpPr>
                <p:cNvPr id="406" name="Block Arc 40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7" name="Round Single Corner Rectangle 40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Round Single Corner Rectangle 40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5" name="Rounded Rectangle 40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50" name="Group 49"/>
            <p:cNvGrpSpPr/>
            <p:nvPr/>
          </p:nvGrpSpPr>
          <p:grpSpPr>
            <a:xfrm>
              <a:off x="1705252" y="3100027"/>
              <a:ext cx="310752" cy="833729"/>
              <a:chOff x="7129899" y="335851"/>
              <a:chExt cx="1369236" cy="5087963"/>
            </a:xfrm>
          </p:grpSpPr>
          <p:grpSp>
            <p:nvGrpSpPr>
              <p:cNvPr id="399" name="Group 398"/>
              <p:cNvGrpSpPr/>
              <p:nvPr/>
            </p:nvGrpSpPr>
            <p:grpSpPr>
              <a:xfrm>
                <a:off x="7410450" y="335851"/>
                <a:ext cx="819150" cy="2817807"/>
                <a:chOff x="7410450" y="335851"/>
                <a:chExt cx="819150" cy="3349415"/>
              </a:xfrm>
            </p:grpSpPr>
            <p:sp>
              <p:nvSpPr>
                <p:cNvPr id="401" name="Block Arc 40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2" name="Round Single Corner Rectangle 40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ound Single Corner Rectangle 40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0" name="Rounded Rectangle 39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51" name="Group 50"/>
            <p:cNvGrpSpPr/>
            <p:nvPr/>
          </p:nvGrpSpPr>
          <p:grpSpPr>
            <a:xfrm>
              <a:off x="1857652" y="3252427"/>
              <a:ext cx="310752" cy="833729"/>
              <a:chOff x="7129899" y="335851"/>
              <a:chExt cx="1369236" cy="5087963"/>
            </a:xfrm>
          </p:grpSpPr>
          <p:grpSp>
            <p:nvGrpSpPr>
              <p:cNvPr id="394" name="Group 393"/>
              <p:cNvGrpSpPr/>
              <p:nvPr/>
            </p:nvGrpSpPr>
            <p:grpSpPr>
              <a:xfrm>
                <a:off x="7410450" y="335851"/>
                <a:ext cx="819150" cy="2817807"/>
                <a:chOff x="7410450" y="335851"/>
                <a:chExt cx="819150" cy="3349415"/>
              </a:xfrm>
            </p:grpSpPr>
            <p:sp>
              <p:nvSpPr>
                <p:cNvPr id="396" name="Block Arc 39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7" name="Round Single Corner Rectangle 39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ound Single Corner Rectangle 39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Rounded Rectangle 39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52" name="Group 51"/>
            <p:cNvGrpSpPr/>
            <p:nvPr/>
          </p:nvGrpSpPr>
          <p:grpSpPr>
            <a:xfrm>
              <a:off x="2010052" y="3404827"/>
              <a:ext cx="310752" cy="833729"/>
              <a:chOff x="7129899" y="335851"/>
              <a:chExt cx="1369236" cy="5087963"/>
            </a:xfrm>
          </p:grpSpPr>
          <p:grpSp>
            <p:nvGrpSpPr>
              <p:cNvPr id="389" name="Group 388"/>
              <p:cNvGrpSpPr/>
              <p:nvPr/>
            </p:nvGrpSpPr>
            <p:grpSpPr>
              <a:xfrm>
                <a:off x="7410450" y="335851"/>
                <a:ext cx="819150" cy="2817807"/>
                <a:chOff x="7410450" y="335851"/>
                <a:chExt cx="819150" cy="3349415"/>
              </a:xfrm>
            </p:grpSpPr>
            <p:sp>
              <p:nvSpPr>
                <p:cNvPr id="391" name="Block Arc 39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2" name="Round Single Corner Rectangle 39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Round Single Corner Rectangle 39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0" name="Rounded Rectangle 38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53" name="Group 52"/>
            <p:cNvGrpSpPr/>
            <p:nvPr/>
          </p:nvGrpSpPr>
          <p:grpSpPr>
            <a:xfrm>
              <a:off x="2162452" y="3557227"/>
              <a:ext cx="310752" cy="833729"/>
              <a:chOff x="7129899" y="335851"/>
              <a:chExt cx="1369236" cy="5087963"/>
            </a:xfrm>
          </p:grpSpPr>
          <p:grpSp>
            <p:nvGrpSpPr>
              <p:cNvPr id="384" name="Group 383"/>
              <p:cNvGrpSpPr/>
              <p:nvPr/>
            </p:nvGrpSpPr>
            <p:grpSpPr>
              <a:xfrm>
                <a:off x="7410450" y="335851"/>
                <a:ext cx="819150" cy="2817807"/>
                <a:chOff x="7410450" y="335851"/>
                <a:chExt cx="819150" cy="3349415"/>
              </a:xfrm>
            </p:grpSpPr>
            <p:sp>
              <p:nvSpPr>
                <p:cNvPr id="386" name="Block Arc 38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7" name="Round Single Corner Rectangle 38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ound Single Corner Rectangle 38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5" name="Rounded Rectangle 38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54" name="Group 53"/>
            <p:cNvGrpSpPr/>
            <p:nvPr/>
          </p:nvGrpSpPr>
          <p:grpSpPr>
            <a:xfrm>
              <a:off x="5683001" y="2185627"/>
              <a:ext cx="310752" cy="833729"/>
              <a:chOff x="7129899" y="335851"/>
              <a:chExt cx="1369236" cy="5087963"/>
            </a:xfrm>
          </p:grpSpPr>
          <p:grpSp>
            <p:nvGrpSpPr>
              <p:cNvPr id="379" name="Group 378"/>
              <p:cNvGrpSpPr/>
              <p:nvPr/>
            </p:nvGrpSpPr>
            <p:grpSpPr>
              <a:xfrm>
                <a:off x="7410450" y="335851"/>
                <a:ext cx="819150" cy="2817807"/>
                <a:chOff x="7410450" y="335851"/>
                <a:chExt cx="819150" cy="3349415"/>
              </a:xfrm>
            </p:grpSpPr>
            <p:sp>
              <p:nvSpPr>
                <p:cNvPr id="381" name="Block Arc 38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2" name="Round Single Corner Rectangle 38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ound Single Corner Rectangle 38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0" name="Rounded Rectangle 37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55" name="Group 54"/>
            <p:cNvGrpSpPr/>
            <p:nvPr/>
          </p:nvGrpSpPr>
          <p:grpSpPr>
            <a:xfrm>
              <a:off x="5835401" y="2338027"/>
              <a:ext cx="310752" cy="833729"/>
              <a:chOff x="7129899" y="335851"/>
              <a:chExt cx="1369236" cy="5087963"/>
            </a:xfrm>
          </p:grpSpPr>
          <p:grpSp>
            <p:nvGrpSpPr>
              <p:cNvPr id="374" name="Group 373"/>
              <p:cNvGrpSpPr/>
              <p:nvPr/>
            </p:nvGrpSpPr>
            <p:grpSpPr>
              <a:xfrm>
                <a:off x="7410450" y="335851"/>
                <a:ext cx="819150" cy="2817807"/>
                <a:chOff x="7410450" y="335851"/>
                <a:chExt cx="819150" cy="3349415"/>
              </a:xfrm>
            </p:grpSpPr>
            <p:sp>
              <p:nvSpPr>
                <p:cNvPr id="376" name="Block Arc 37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7" name="Round Single Corner Rectangle 37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ound Single Corner Rectangle 37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5" name="Rounded Rectangle 37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56" name="Group 55"/>
            <p:cNvGrpSpPr/>
            <p:nvPr/>
          </p:nvGrpSpPr>
          <p:grpSpPr>
            <a:xfrm>
              <a:off x="5987801" y="2490427"/>
              <a:ext cx="310752" cy="833729"/>
              <a:chOff x="7129899" y="335851"/>
              <a:chExt cx="1369236" cy="5087963"/>
            </a:xfrm>
          </p:grpSpPr>
          <p:grpSp>
            <p:nvGrpSpPr>
              <p:cNvPr id="369" name="Group 368"/>
              <p:cNvGrpSpPr/>
              <p:nvPr/>
            </p:nvGrpSpPr>
            <p:grpSpPr>
              <a:xfrm>
                <a:off x="7410450" y="335851"/>
                <a:ext cx="819150" cy="2817807"/>
                <a:chOff x="7410450" y="335851"/>
                <a:chExt cx="819150" cy="3349415"/>
              </a:xfrm>
            </p:grpSpPr>
            <p:sp>
              <p:nvSpPr>
                <p:cNvPr id="371" name="Block Arc 37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2" name="Round Single Corner Rectangle 37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ound Single Corner Rectangle 37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0" name="Rounded Rectangle 36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57" name="Group 56"/>
            <p:cNvGrpSpPr/>
            <p:nvPr/>
          </p:nvGrpSpPr>
          <p:grpSpPr>
            <a:xfrm>
              <a:off x="6140201" y="2642827"/>
              <a:ext cx="310752" cy="833729"/>
              <a:chOff x="7129899" y="335851"/>
              <a:chExt cx="1369236" cy="5087963"/>
            </a:xfrm>
          </p:grpSpPr>
          <p:grpSp>
            <p:nvGrpSpPr>
              <p:cNvPr id="364" name="Group 363"/>
              <p:cNvGrpSpPr/>
              <p:nvPr/>
            </p:nvGrpSpPr>
            <p:grpSpPr>
              <a:xfrm>
                <a:off x="7410450" y="335851"/>
                <a:ext cx="819150" cy="2817807"/>
                <a:chOff x="7410450" y="335851"/>
                <a:chExt cx="819150" cy="3349415"/>
              </a:xfrm>
            </p:grpSpPr>
            <p:sp>
              <p:nvSpPr>
                <p:cNvPr id="366" name="Block Arc 36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7" name="Round Single Corner Rectangle 36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ound Single Corner Rectangle 36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5" name="Rounded Rectangle 36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58" name="Group 57"/>
            <p:cNvGrpSpPr/>
            <p:nvPr/>
          </p:nvGrpSpPr>
          <p:grpSpPr>
            <a:xfrm>
              <a:off x="6292601" y="2795227"/>
              <a:ext cx="310752" cy="833729"/>
              <a:chOff x="7129899" y="335851"/>
              <a:chExt cx="1369236" cy="5087963"/>
            </a:xfrm>
          </p:grpSpPr>
          <p:grpSp>
            <p:nvGrpSpPr>
              <p:cNvPr id="359" name="Group 358"/>
              <p:cNvGrpSpPr/>
              <p:nvPr/>
            </p:nvGrpSpPr>
            <p:grpSpPr>
              <a:xfrm>
                <a:off x="7410450" y="335851"/>
                <a:ext cx="819150" cy="2817807"/>
                <a:chOff x="7410450" y="335851"/>
                <a:chExt cx="819150" cy="3349415"/>
              </a:xfrm>
            </p:grpSpPr>
            <p:sp>
              <p:nvSpPr>
                <p:cNvPr id="361" name="Block Arc 36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2" name="Round Single Corner Rectangle 36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ound Single Corner Rectangle 36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0" name="Rounded Rectangle 35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59" name="Group 58"/>
            <p:cNvGrpSpPr/>
            <p:nvPr/>
          </p:nvGrpSpPr>
          <p:grpSpPr>
            <a:xfrm>
              <a:off x="6445001" y="2947627"/>
              <a:ext cx="310752" cy="833729"/>
              <a:chOff x="7129899" y="335851"/>
              <a:chExt cx="1369236" cy="5087963"/>
            </a:xfrm>
          </p:grpSpPr>
          <p:grpSp>
            <p:nvGrpSpPr>
              <p:cNvPr id="354" name="Group 353"/>
              <p:cNvGrpSpPr/>
              <p:nvPr/>
            </p:nvGrpSpPr>
            <p:grpSpPr>
              <a:xfrm>
                <a:off x="7410450" y="335851"/>
                <a:ext cx="819150" cy="2817807"/>
                <a:chOff x="7410450" y="335851"/>
                <a:chExt cx="819150" cy="3349415"/>
              </a:xfrm>
            </p:grpSpPr>
            <p:sp>
              <p:nvSpPr>
                <p:cNvPr id="356" name="Block Arc 35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7" name="Round Single Corner Rectangle 35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ound Single Corner Rectangle 35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5" name="Rounded Rectangle 35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60" name="Group 59"/>
            <p:cNvGrpSpPr/>
            <p:nvPr/>
          </p:nvGrpSpPr>
          <p:grpSpPr>
            <a:xfrm>
              <a:off x="6597401" y="3100027"/>
              <a:ext cx="310752" cy="833729"/>
              <a:chOff x="7129899" y="335851"/>
              <a:chExt cx="1369236" cy="5087963"/>
            </a:xfrm>
          </p:grpSpPr>
          <p:grpSp>
            <p:nvGrpSpPr>
              <p:cNvPr id="349" name="Group 348"/>
              <p:cNvGrpSpPr/>
              <p:nvPr/>
            </p:nvGrpSpPr>
            <p:grpSpPr>
              <a:xfrm>
                <a:off x="7410450" y="335851"/>
                <a:ext cx="819150" cy="2817807"/>
                <a:chOff x="7410450" y="335851"/>
                <a:chExt cx="819150" cy="3349415"/>
              </a:xfrm>
            </p:grpSpPr>
            <p:sp>
              <p:nvSpPr>
                <p:cNvPr id="351" name="Block Arc 35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2" name="Round Single Corner Rectangle 35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ound Single Corner Rectangle 35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0" name="Rounded Rectangle 34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61" name="Group 60"/>
            <p:cNvGrpSpPr/>
            <p:nvPr/>
          </p:nvGrpSpPr>
          <p:grpSpPr>
            <a:xfrm>
              <a:off x="6749801" y="3252427"/>
              <a:ext cx="310752" cy="833729"/>
              <a:chOff x="7129899" y="335851"/>
              <a:chExt cx="1369236" cy="5087963"/>
            </a:xfrm>
          </p:grpSpPr>
          <p:grpSp>
            <p:nvGrpSpPr>
              <p:cNvPr id="344" name="Group 343"/>
              <p:cNvGrpSpPr/>
              <p:nvPr/>
            </p:nvGrpSpPr>
            <p:grpSpPr>
              <a:xfrm>
                <a:off x="7410450" y="335851"/>
                <a:ext cx="819150" cy="2817807"/>
                <a:chOff x="7410450" y="335851"/>
                <a:chExt cx="819150" cy="3349415"/>
              </a:xfrm>
            </p:grpSpPr>
            <p:sp>
              <p:nvSpPr>
                <p:cNvPr id="346" name="Block Arc 34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7" name="Round Single Corner Rectangle 34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ound Single Corner Rectangle 34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5" name="Rounded Rectangle 34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62" name="Group 61"/>
            <p:cNvGrpSpPr/>
            <p:nvPr/>
          </p:nvGrpSpPr>
          <p:grpSpPr>
            <a:xfrm>
              <a:off x="6902201" y="3404827"/>
              <a:ext cx="310752" cy="833729"/>
              <a:chOff x="7129899" y="335851"/>
              <a:chExt cx="1369236" cy="5087963"/>
            </a:xfrm>
          </p:grpSpPr>
          <p:grpSp>
            <p:nvGrpSpPr>
              <p:cNvPr id="339" name="Group 338"/>
              <p:cNvGrpSpPr/>
              <p:nvPr/>
            </p:nvGrpSpPr>
            <p:grpSpPr>
              <a:xfrm>
                <a:off x="7410450" y="335851"/>
                <a:ext cx="819150" cy="2817807"/>
                <a:chOff x="7410450" y="335851"/>
                <a:chExt cx="819150" cy="3349415"/>
              </a:xfrm>
            </p:grpSpPr>
            <p:sp>
              <p:nvSpPr>
                <p:cNvPr id="341" name="Block Arc 340"/>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2" name="Round Single Corner Rectangle 341"/>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ound Single Corner Rectangle 342"/>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0" name="Rounded Rectangle 339"/>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63" name="Group 62"/>
            <p:cNvGrpSpPr/>
            <p:nvPr/>
          </p:nvGrpSpPr>
          <p:grpSpPr>
            <a:xfrm>
              <a:off x="7054601" y="3557227"/>
              <a:ext cx="310752" cy="833729"/>
              <a:chOff x="7129899" y="335851"/>
              <a:chExt cx="1369236" cy="5087963"/>
            </a:xfrm>
          </p:grpSpPr>
          <p:grpSp>
            <p:nvGrpSpPr>
              <p:cNvPr id="334" name="Group 333"/>
              <p:cNvGrpSpPr/>
              <p:nvPr/>
            </p:nvGrpSpPr>
            <p:grpSpPr>
              <a:xfrm>
                <a:off x="7410450" y="335851"/>
                <a:ext cx="819150" cy="2817807"/>
                <a:chOff x="7410450" y="335851"/>
                <a:chExt cx="819150" cy="3349415"/>
              </a:xfrm>
            </p:grpSpPr>
            <p:sp>
              <p:nvSpPr>
                <p:cNvPr id="336" name="Block Arc 335"/>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7" name="Round Single Corner Rectangle 336"/>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ound Single Corner Rectangle 337"/>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5" name="Rounded Rectangle 334"/>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64" name="Group 63"/>
            <p:cNvGrpSpPr/>
            <p:nvPr/>
          </p:nvGrpSpPr>
          <p:grpSpPr>
            <a:xfrm>
              <a:off x="597147" y="4495654"/>
              <a:ext cx="795403" cy="1775799"/>
              <a:chOff x="6765078" y="3021533"/>
              <a:chExt cx="1194028" cy="3122948"/>
            </a:xfrm>
          </p:grpSpPr>
          <p:sp>
            <p:nvSpPr>
              <p:cNvPr id="322" name="AutoShape 28"/>
              <p:cNvSpPr>
                <a:spLocks noChangeArrowheads="1"/>
              </p:cNvSpPr>
              <p:nvPr/>
            </p:nvSpPr>
            <p:spPr bwMode="auto">
              <a:xfrm>
                <a:off x="7403358" y="4766913"/>
                <a:ext cx="257885"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3" name="AutoShape 20"/>
              <p:cNvSpPr>
                <a:spLocks noChangeArrowheads="1"/>
              </p:cNvSpPr>
              <p:nvPr/>
            </p:nvSpPr>
            <p:spPr bwMode="auto">
              <a:xfrm>
                <a:off x="7073978" y="4766913"/>
                <a:ext cx="257883"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4" name="Rectangle 21"/>
              <p:cNvSpPr>
                <a:spLocks noChangeArrowheads="1"/>
              </p:cNvSpPr>
              <p:nvPr/>
            </p:nvSpPr>
            <p:spPr bwMode="auto">
              <a:xfrm>
                <a:off x="7072466" y="3778892"/>
                <a:ext cx="571461" cy="1226443"/>
              </a:xfrm>
              <a:prstGeom prst="roundRect">
                <a:avLst>
                  <a:gd name="adj" fmla="val 6717"/>
                </a:avLst>
              </a:prstGeom>
              <a:solidFill>
                <a:schemeClr val="tx1"/>
              </a:solidFill>
              <a:ln w="9525">
                <a:solidFill>
                  <a:schemeClr val="tx1"/>
                </a:solidFill>
                <a:miter lim="800000"/>
                <a:headEnd/>
                <a:tailEnd/>
              </a:ln>
            </p:spPr>
            <p:txBody>
              <a:bodyPr wrap="none" anchor="ctr"/>
              <a:lstStyle/>
              <a:p>
                <a:endParaRPr lang="en-US"/>
              </a:p>
            </p:txBody>
          </p:sp>
          <p:grpSp>
            <p:nvGrpSpPr>
              <p:cNvPr id="325" name="Group 22"/>
              <p:cNvGrpSpPr>
                <a:grpSpLocks/>
              </p:cNvGrpSpPr>
              <p:nvPr/>
            </p:nvGrpSpPr>
            <p:grpSpPr bwMode="auto">
              <a:xfrm rot="14261862">
                <a:off x="7235344" y="4216191"/>
                <a:ext cx="1238069" cy="209455"/>
                <a:chOff x="4389" y="3362"/>
                <a:chExt cx="852" cy="173"/>
              </a:xfrm>
            </p:grpSpPr>
            <p:sp>
              <p:nvSpPr>
                <p:cNvPr id="332" name="AutoShape 23"/>
                <p:cNvSpPr>
                  <a:spLocks noChangeArrowheads="1"/>
                </p:cNvSpPr>
                <p:nvPr/>
              </p:nvSpPr>
              <p:spPr bwMode="auto">
                <a:xfrm rot="16200000">
                  <a:off x="4872" y="3167"/>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333" name="AutoShape 24"/>
                <p:cNvSpPr>
                  <a:spLocks noChangeArrowheads="1"/>
                </p:cNvSpPr>
                <p:nvPr/>
              </p:nvSpPr>
              <p:spPr bwMode="auto">
                <a:xfrm rot="16200000">
                  <a:off x="4538" y="3213"/>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326" name="Group 29"/>
              <p:cNvGrpSpPr>
                <a:grpSpLocks/>
              </p:cNvGrpSpPr>
              <p:nvPr/>
            </p:nvGrpSpPr>
            <p:grpSpPr bwMode="auto">
              <a:xfrm rot="7338138" flipH="1">
                <a:off x="6250771" y="4216438"/>
                <a:ext cx="1238069" cy="209455"/>
                <a:chOff x="4385" y="3368"/>
                <a:chExt cx="852" cy="173"/>
              </a:xfrm>
            </p:grpSpPr>
            <p:sp>
              <p:nvSpPr>
                <p:cNvPr id="330" name="AutoShape 30"/>
                <p:cNvSpPr>
                  <a:spLocks noChangeArrowheads="1"/>
                </p:cNvSpPr>
                <p:nvPr/>
              </p:nvSpPr>
              <p:spPr bwMode="auto">
                <a:xfrm rot="16200000">
                  <a:off x="4868" y="3173"/>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331" name="AutoShape 31"/>
                <p:cNvSpPr>
                  <a:spLocks noChangeArrowheads="1"/>
                </p:cNvSpPr>
                <p:nvPr/>
              </p:nvSpPr>
              <p:spPr bwMode="auto">
                <a:xfrm rot="16200000">
                  <a:off x="4534" y="3219"/>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327" name="Group 326"/>
              <p:cNvGrpSpPr/>
              <p:nvPr/>
            </p:nvGrpSpPr>
            <p:grpSpPr>
              <a:xfrm>
                <a:off x="7056386" y="3021533"/>
                <a:ext cx="639077" cy="663565"/>
                <a:chOff x="1879006" y="3696560"/>
                <a:chExt cx="856411" cy="611606"/>
              </a:xfrm>
            </p:grpSpPr>
            <p:pic>
              <p:nvPicPr>
                <p:cNvPr id="328"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879006" y="3696560"/>
                  <a:ext cx="735816"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9600" y="3696560"/>
                  <a:ext cx="735817"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5" name="Group 64"/>
            <p:cNvGrpSpPr/>
            <p:nvPr/>
          </p:nvGrpSpPr>
          <p:grpSpPr>
            <a:xfrm>
              <a:off x="3043723" y="4541081"/>
              <a:ext cx="795403" cy="1775799"/>
              <a:chOff x="6765078" y="3021533"/>
              <a:chExt cx="1194028" cy="3122948"/>
            </a:xfrm>
          </p:grpSpPr>
          <p:sp>
            <p:nvSpPr>
              <p:cNvPr id="310" name="AutoShape 28"/>
              <p:cNvSpPr>
                <a:spLocks noChangeArrowheads="1"/>
              </p:cNvSpPr>
              <p:nvPr/>
            </p:nvSpPr>
            <p:spPr bwMode="auto">
              <a:xfrm>
                <a:off x="7403358" y="4766913"/>
                <a:ext cx="257885"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1" name="AutoShape 20"/>
              <p:cNvSpPr>
                <a:spLocks noChangeArrowheads="1"/>
              </p:cNvSpPr>
              <p:nvPr/>
            </p:nvSpPr>
            <p:spPr bwMode="auto">
              <a:xfrm>
                <a:off x="7073978" y="4766913"/>
                <a:ext cx="257883"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2" name="Rectangle 21"/>
              <p:cNvSpPr>
                <a:spLocks noChangeArrowheads="1"/>
              </p:cNvSpPr>
              <p:nvPr/>
            </p:nvSpPr>
            <p:spPr bwMode="auto">
              <a:xfrm>
                <a:off x="7072466" y="3778892"/>
                <a:ext cx="571461" cy="1226443"/>
              </a:xfrm>
              <a:prstGeom prst="roundRect">
                <a:avLst>
                  <a:gd name="adj" fmla="val 6717"/>
                </a:avLst>
              </a:prstGeom>
              <a:solidFill>
                <a:schemeClr val="tx1"/>
              </a:solidFill>
              <a:ln w="9525">
                <a:solidFill>
                  <a:schemeClr val="tx1"/>
                </a:solidFill>
                <a:miter lim="800000"/>
                <a:headEnd/>
                <a:tailEnd/>
              </a:ln>
            </p:spPr>
            <p:txBody>
              <a:bodyPr wrap="none" anchor="ctr"/>
              <a:lstStyle/>
              <a:p>
                <a:endParaRPr lang="en-US"/>
              </a:p>
            </p:txBody>
          </p:sp>
          <p:grpSp>
            <p:nvGrpSpPr>
              <p:cNvPr id="313" name="Group 22"/>
              <p:cNvGrpSpPr>
                <a:grpSpLocks/>
              </p:cNvGrpSpPr>
              <p:nvPr/>
            </p:nvGrpSpPr>
            <p:grpSpPr bwMode="auto">
              <a:xfrm rot="14261862">
                <a:off x="7235344" y="4216191"/>
                <a:ext cx="1238069" cy="209455"/>
                <a:chOff x="4389" y="3362"/>
                <a:chExt cx="852" cy="173"/>
              </a:xfrm>
            </p:grpSpPr>
            <p:sp>
              <p:nvSpPr>
                <p:cNvPr id="320" name="AutoShape 23"/>
                <p:cNvSpPr>
                  <a:spLocks noChangeArrowheads="1"/>
                </p:cNvSpPr>
                <p:nvPr/>
              </p:nvSpPr>
              <p:spPr bwMode="auto">
                <a:xfrm rot="16200000">
                  <a:off x="4872" y="3167"/>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321" name="AutoShape 24"/>
                <p:cNvSpPr>
                  <a:spLocks noChangeArrowheads="1"/>
                </p:cNvSpPr>
                <p:nvPr/>
              </p:nvSpPr>
              <p:spPr bwMode="auto">
                <a:xfrm rot="16200000">
                  <a:off x="4538" y="3213"/>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314" name="Group 29"/>
              <p:cNvGrpSpPr>
                <a:grpSpLocks/>
              </p:cNvGrpSpPr>
              <p:nvPr/>
            </p:nvGrpSpPr>
            <p:grpSpPr bwMode="auto">
              <a:xfrm rot="7338138" flipH="1">
                <a:off x="6250771" y="4216438"/>
                <a:ext cx="1238069" cy="209455"/>
                <a:chOff x="4385" y="3368"/>
                <a:chExt cx="852" cy="173"/>
              </a:xfrm>
            </p:grpSpPr>
            <p:sp>
              <p:nvSpPr>
                <p:cNvPr id="318" name="AutoShape 30"/>
                <p:cNvSpPr>
                  <a:spLocks noChangeArrowheads="1"/>
                </p:cNvSpPr>
                <p:nvPr/>
              </p:nvSpPr>
              <p:spPr bwMode="auto">
                <a:xfrm rot="16200000">
                  <a:off x="4868" y="3173"/>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319" name="AutoShape 31"/>
                <p:cNvSpPr>
                  <a:spLocks noChangeArrowheads="1"/>
                </p:cNvSpPr>
                <p:nvPr/>
              </p:nvSpPr>
              <p:spPr bwMode="auto">
                <a:xfrm rot="16200000">
                  <a:off x="4534" y="3219"/>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315" name="Group 314"/>
              <p:cNvGrpSpPr/>
              <p:nvPr/>
            </p:nvGrpSpPr>
            <p:grpSpPr>
              <a:xfrm>
                <a:off x="7056386" y="3021533"/>
                <a:ext cx="639077" cy="663565"/>
                <a:chOff x="1879006" y="3696560"/>
                <a:chExt cx="856411" cy="611606"/>
              </a:xfrm>
            </p:grpSpPr>
            <p:pic>
              <p:nvPicPr>
                <p:cNvPr id="316"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879006" y="3696560"/>
                  <a:ext cx="735816"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9600" y="3696560"/>
                  <a:ext cx="735817"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6" name="Group 65"/>
            <p:cNvGrpSpPr/>
            <p:nvPr/>
          </p:nvGrpSpPr>
          <p:grpSpPr>
            <a:xfrm>
              <a:off x="1858027" y="4564669"/>
              <a:ext cx="795403" cy="1775799"/>
              <a:chOff x="6765078" y="3021533"/>
              <a:chExt cx="1194028" cy="3122948"/>
            </a:xfrm>
          </p:grpSpPr>
          <p:sp>
            <p:nvSpPr>
              <p:cNvPr id="298" name="AutoShape 28"/>
              <p:cNvSpPr>
                <a:spLocks noChangeArrowheads="1"/>
              </p:cNvSpPr>
              <p:nvPr/>
            </p:nvSpPr>
            <p:spPr bwMode="auto">
              <a:xfrm>
                <a:off x="7403358" y="4766913"/>
                <a:ext cx="257885"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9" name="AutoShape 20"/>
              <p:cNvSpPr>
                <a:spLocks noChangeArrowheads="1"/>
              </p:cNvSpPr>
              <p:nvPr/>
            </p:nvSpPr>
            <p:spPr bwMode="auto">
              <a:xfrm>
                <a:off x="7073978" y="4766913"/>
                <a:ext cx="257883"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0" name="Rectangle 21"/>
              <p:cNvSpPr>
                <a:spLocks noChangeArrowheads="1"/>
              </p:cNvSpPr>
              <p:nvPr/>
            </p:nvSpPr>
            <p:spPr bwMode="auto">
              <a:xfrm>
                <a:off x="7072466" y="3778892"/>
                <a:ext cx="571461" cy="1226443"/>
              </a:xfrm>
              <a:prstGeom prst="roundRect">
                <a:avLst>
                  <a:gd name="adj" fmla="val 6717"/>
                </a:avLst>
              </a:prstGeom>
              <a:solidFill>
                <a:schemeClr val="tx1"/>
              </a:solidFill>
              <a:ln w="9525">
                <a:solidFill>
                  <a:schemeClr val="tx1"/>
                </a:solidFill>
                <a:miter lim="800000"/>
                <a:headEnd/>
                <a:tailEnd/>
              </a:ln>
            </p:spPr>
            <p:txBody>
              <a:bodyPr wrap="none" anchor="ctr"/>
              <a:lstStyle/>
              <a:p>
                <a:endParaRPr lang="en-US"/>
              </a:p>
            </p:txBody>
          </p:sp>
          <p:grpSp>
            <p:nvGrpSpPr>
              <p:cNvPr id="301" name="Group 22"/>
              <p:cNvGrpSpPr>
                <a:grpSpLocks/>
              </p:cNvGrpSpPr>
              <p:nvPr/>
            </p:nvGrpSpPr>
            <p:grpSpPr bwMode="auto">
              <a:xfrm rot="14261862">
                <a:off x="7235344" y="4216191"/>
                <a:ext cx="1238069" cy="209455"/>
                <a:chOff x="4389" y="3362"/>
                <a:chExt cx="852" cy="173"/>
              </a:xfrm>
            </p:grpSpPr>
            <p:sp>
              <p:nvSpPr>
                <p:cNvPr id="308" name="AutoShape 23"/>
                <p:cNvSpPr>
                  <a:spLocks noChangeArrowheads="1"/>
                </p:cNvSpPr>
                <p:nvPr/>
              </p:nvSpPr>
              <p:spPr bwMode="auto">
                <a:xfrm rot="16200000">
                  <a:off x="4872" y="3167"/>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309" name="AutoShape 24"/>
                <p:cNvSpPr>
                  <a:spLocks noChangeArrowheads="1"/>
                </p:cNvSpPr>
                <p:nvPr/>
              </p:nvSpPr>
              <p:spPr bwMode="auto">
                <a:xfrm rot="16200000">
                  <a:off x="4538" y="3213"/>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302" name="Group 29"/>
              <p:cNvGrpSpPr>
                <a:grpSpLocks/>
              </p:cNvGrpSpPr>
              <p:nvPr/>
            </p:nvGrpSpPr>
            <p:grpSpPr bwMode="auto">
              <a:xfrm rot="7338138" flipH="1">
                <a:off x="6250771" y="4216438"/>
                <a:ext cx="1238069" cy="209455"/>
                <a:chOff x="4385" y="3368"/>
                <a:chExt cx="852" cy="173"/>
              </a:xfrm>
            </p:grpSpPr>
            <p:sp>
              <p:nvSpPr>
                <p:cNvPr id="306" name="AutoShape 30"/>
                <p:cNvSpPr>
                  <a:spLocks noChangeArrowheads="1"/>
                </p:cNvSpPr>
                <p:nvPr/>
              </p:nvSpPr>
              <p:spPr bwMode="auto">
                <a:xfrm rot="16200000">
                  <a:off x="4868" y="3173"/>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307" name="AutoShape 31"/>
                <p:cNvSpPr>
                  <a:spLocks noChangeArrowheads="1"/>
                </p:cNvSpPr>
                <p:nvPr/>
              </p:nvSpPr>
              <p:spPr bwMode="auto">
                <a:xfrm rot="16200000">
                  <a:off x="4534" y="3219"/>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303" name="Group 302"/>
              <p:cNvGrpSpPr/>
              <p:nvPr/>
            </p:nvGrpSpPr>
            <p:grpSpPr>
              <a:xfrm>
                <a:off x="7056386" y="3021533"/>
                <a:ext cx="639077" cy="663565"/>
                <a:chOff x="1879006" y="3696560"/>
                <a:chExt cx="856411" cy="611606"/>
              </a:xfrm>
            </p:grpSpPr>
            <p:pic>
              <p:nvPicPr>
                <p:cNvPr id="304"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879006" y="3696560"/>
                  <a:ext cx="735816"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9600" y="3696560"/>
                  <a:ext cx="735817"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7" name="Group 66"/>
            <p:cNvGrpSpPr/>
            <p:nvPr/>
          </p:nvGrpSpPr>
          <p:grpSpPr>
            <a:xfrm>
              <a:off x="4320376" y="4564669"/>
              <a:ext cx="795403" cy="1775799"/>
              <a:chOff x="6765078" y="3021533"/>
              <a:chExt cx="1194028" cy="3122948"/>
            </a:xfrm>
          </p:grpSpPr>
          <p:sp>
            <p:nvSpPr>
              <p:cNvPr id="286" name="AutoShape 28"/>
              <p:cNvSpPr>
                <a:spLocks noChangeArrowheads="1"/>
              </p:cNvSpPr>
              <p:nvPr/>
            </p:nvSpPr>
            <p:spPr bwMode="auto">
              <a:xfrm>
                <a:off x="7403358" y="4766913"/>
                <a:ext cx="257885"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 name="AutoShape 20"/>
              <p:cNvSpPr>
                <a:spLocks noChangeArrowheads="1"/>
              </p:cNvSpPr>
              <p:nvPr/>
            </p:nvSpPr>
            <p:spPr bwMode="auto">
              <a:xfrm>
                <a:off x="7073978" y="4766913"/>
                <a:ext cx="257883"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8" name="Rectangle 21"/>
              <p:cNvSpPr>
                <a:spLocks noChangeArrowheads="1"/>
              </p:cNvSpPr>
              <p:nvPr/>
            </p:nvSpPr>
            <p:spPr bwMode="auto">
              <a:xfrm>
                <a:off x="7072466" y="3778892"/>
                <a:ext cx="571461" cy="1226443"/>
              </a:xfrm>
              <a:prstGeom prst="roundRect">
                <a:avLst>
                  <a:gd name="adj" fmla="val 6717"/>
                </a:avLst>
              </a:prstGeom>
              <a:solidFill>
                <a:schemeClr val="tx1"/>
              </a:solidFill>
              <a:ln w="9525">
                <a:solidFill>
                  <a:schemeClr val="tx1"/>
                </a:solidFill>
                <a:miter lim="800000"/>
                <a:headEnd/>
                <a:tailEnd/>
              </a:ln>
            </p:spPr>
            <p:txBody>
              <a:bodyPr wrap="none" anchor="ctr"/>
              <a:lstStyle/>
              <a:p>
                <a:endParaRPr lang="en-US"/>
              </a:p>
            </p:txBody>
          </p:sp>
          <p:grpSp>
            <p:nvGrpSpPr>
              <p:cNvPr id="289" name="Group 22"/>
              <p:cNvGrpSpPr>
                <a:grpSpLocks/>
              </p:cNvGrpSpPr>
              <p:nvPr/>
            </p:nvGrpSpPr>
            <p:grpSpPr bwMode="auto">
              <a:xfrm rot="14261862">
                <a:off x="7235344" y="4216191"/>
                <a:ext cx="1238069" cy="209455"/>
                <a:chOff x="4389" y="3362"/>
                <a:chExt cx="852" cy="173"/>
              </a:xfrm>
            </p:grpSpPr>
            <p:sp>
              <p:nvSpPr>
                <p:cNvPr id="296" name="AutoShape 23"/>
                <p:cNvSpPr>
                  <a:spLocks noChangeArrowheads="1"/>
                </p:cNvSpPr>
                <p:nvPr/>
              </p:nvSpPr>
              <p:spPr bwMode="auto">
                <a:xfrm rot="16200000">
                  <a:off x="4872" y="3167"/>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297" name="AutoShape 24"/>
                <p:cNvSpPr>
                  <a:spLocks noChangeArrowheads="1"/>
                </p:cNvSpPr>
                <p:nvPr/>
              </p:nvSpPr>
              <p:spPr bwMode="auto">
                <a:xfrm rot="16200000">
                  <a:off x="4538" y="3213"/>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290" name="Group 29"/>
              <p:cNvGrpSpPr>
                <a:grpSpLocks/>
              </p:cNvGrpSpPr>
              <p:nvPr/>
            </p:nvGrpSpPr>
            <p:grpSpPr bwMode="auto">
              <a:xfrm rot="7338138" flipH="1">
                <a:off x="6250771" y="4216438"/>
                <a:ext cx="1238069" cy="209455"/>
                <a:chOff x="4385" y="3368"/>
                <a:chExt cx="852" cy="173"/>
              </a:xfrm>
            </p:grpSpPr>
            <p:sp>
              <p:nvSpPr>
                <p:cNvPr id="294" name="AutoShape 30"/>
                <p:cNvSpPr>
                  <a:spLocks noChangeArrowheads="1"/>
                </p:cNvSpPr>
                <p:nvPr/>
              </p:nvSpPr>
              <p:spPr bwMode="auto">
                <a:xfrm rot="16200000">
                  <a:off x="4868" y="3173"/>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295" name="AutoShape 31"/>
                <p:cNvSpPr>
                  <a:spLocks noChangeArrowheads="1"/>
                </p:cNvSpPr>
                <p:nvPr/>
              </p:nvSpPr>
              <p:spPr bwMode="auto">
                <a:xfrm rot="16200000">
                  <a:off x="4534" y="3219"/>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291" name="Group 290"/>
              <p:cNvGrpSpPr/>
              <p:nvPr/>
            </p:nvGrpSpPr>
            <p:grpSpPr>
              <a:xfrm>
                <a:off x="7056386" y="3021533"/>
                <a:ext cx="639077" cy="663565"/>
                <a:chOff x="1879006" y="3696560"/>
                <a:chExt cx="856411" cy="611606"/>
              </a:xfrm>
            </p:grpSpPr>
            <p:pic>
              <p:nvPicPr>
                <p:cNvPr id="292"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879006" y="3696560"/>
                  <a:ext cx="735816"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9600" y="3696560"/>
                  <a:ext cx="735817"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8" name="Group 67"/>
            <p:cNvGrpSpPr/>
            <p:nvPr/>
          </p:nvGrpSpPr>
          <p:grpSpPr>
            <a:xfrm>
              <a:off x="1217308" y="4136867"/>
              <a:ext cx="795403" cy="1775799"/>
              <a:chOff x="6765078" y="3021533"/>
              <a:chExt cx="1194028" cy="3122948"/>
            </a:xfrm>
          </p:grpSpPr>
          <p:sp>
            <p:nvSpPr>
              <p:cNvPr id="274" name="AutoShape 28"/>
              <p:cNvSpPr>
                <a:spLocks noChangeArrowheads="1"/>
              </p:cNvSpPr>
              <p:nvPr/>
            </p:nvSpPr>
            <p:spPr bwMode="auto">
              <a:xfrm>
                <a:off x="7403358" y="4766913"/>
                <a:ext cx="257885"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5" name="AutoShape 20"/>
              <p:cNvSpPr>
                <a:spLocks noChangeArrowheads="1"/>
              </p:cNvSpPr>
              <p:nvPr/>
            </p:nvSpPr>
            <p:spPr bwMode="auto">
              <a:xfrm>
                <a:off x="7073978" y="4766913"/>
                <a:ext cx="257883"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 name="Rectangle 21"/>
              <p:cNvSpPr>
                <a:spLocks noChangeArrowheads="1"/>
              </p:cNvSpPr>
              <p:nvPr/>
            </p:nvSpPr>
            <p:spPr bwMode="auto">
              <a:xfrm>
                <a:off x="7072466" y="3778892"/>
                <a:ext cx="571461" cy="1226443"/>
              </a:xfrm>
              <a:prstGeom prst="roundRect">
                <a:avLst>
                  <a:gd name="adj" fmla="val 6717"/>
                </a:avLst>
              </a:prstGeom>
              <a:solidFill>
                <a:schemeClr val="tx1"/>
              </a:solidFill>
              <a:ln w="9525">
                <a:solidFill>
                  <a:schemeClr val="tx1"/>
                </a:solidFill>
                <a:miter lim="800000"/>
                <a:headEnd/>
                <a:tailEnd/>
              </a:ln>
            </p:spPr>
            <p:txBody>
              <a:bodyPr wrap="none" anchor="ctr"/>
              <a:lstStyle/>
              <a:p>
                <a:endParaRPr lang="en-US"/>
              </a:p>
            </p:txBody>
          </p:sp>
          <p:grpSp>
            <p:nvGrpSpPr>
              <p:cNvPr id="277" name="Group 22"/>
              <p:cNvGrpSpPr>
                <a:grpSpLocks/>
              </p:cNvGrpSpPr>
              <p:nvPr/>
            </p:nvGrpSpPr>
            <p:grpSpPr bwMode="auto">
              <a:xfrm rot="14261862">
                <a:off x="7235344" y="4216191"/>
                <a:ext cx="1238069" cy="209455"/>
                <a:chOff x="4389" y="3362"/>
                <a:chExt cx="852" cy="173"/>
              </a:xfrm>
            </p:grpSpPr>
            <p:sp>
              <p:nvSpPr>
                <p:cNvPr id="284" name="AutoShape 23"/>
                <p:cNvSpPr>
                  <a:spLocks noChangeArrowheads="1"/>
                </p:cNvSpPr>
                <p:nvPr/>
              </p:nvSpPr>
              <p:spPr bwMode="auto">
                <a:xfrm rot="16200000">
                  <a:off x="4872" y="3167"/>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285" name="AutoShape 24"/>
                <p:cNvSpPr>
                  <a:spLocks noChangeArrowheads="1"/>
                </p:cNvSpPr>
                <p:nvPr/>
              </p:nvSpPr>
              <p:spPr bwMode="auto">
                <a:xfrm rot="16200000">
                  <a:off x="4538" y="3213"/>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278" name="Group 29"/>
              <p:cNvGrpSpPr>
                <a:grpSpLocks/>
              </p:cNvGrpSpPr>
              <p:nvPr/>
            </p:nvGrpSpPr>
            <p:grpSpPr bwMode="auto">
              <a:xfrm rot="7338138" flipH="1">
                <a:off x="6250771" y="4216438"/>
                <a:ext cx="1238069" cy="209455"/>
                <a:chOff x="4385" y="3368"/>
                <a:chExt cx="852" cy="173"/>
              </a:xfrm>
            </p:grpSpPr>
            <p:sp>
              <p:nvSpPr>
                <p:cNvPr id="282" name="AutoShape 30"/>
                <p:cNvSpPr>
                  <a:spLocks noChangeArrowheads="1"/>
                </p:cNvSpPr>
                <p:nvPr/>
              </p:nvSpPr>
              <p:spPr bwMode="auto">
                <a:xfrm rot="16200000">
                  <a:off x="4868" y="3173"/>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283" name="AutoShape 31"/>
                <p:cNvSpPr>
                  <a:spLocks noChangeArrowheads="1"/>
                </p:cNvSpPr>
                <p:nvPr/>
              </p:nvSpPr>
              <p:spPr bwMode="auto">
                <a:xfrm rot="16200000">
                  <a:off x="4534" y="3219"/>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279" name="Group 278"/>
              <p:cNvGrpSpPr/>
              <p:nvPr/>
            </p:nvGrpSpPr>
            <p:grpSpPr>
              <a:xfrm>
                <a:off x="7056386" y="3021533"/>
                <a:ext cx="639077" cy="663565"/>
                <a:chOff x="1879006" y="3696560"/>
                <a:chExt cx="856411" cy="611606"/>
              </a:xfrm>
            </p:grpSpPr>
            <p:pic>
              <p:nvPicPr>
                <p:cNvPr id="280"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879006" y="3696560"/>
                  <a:ext cx="735816"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9600" y="3696560"/>
                  <a:ext cx="735817"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9" name="Group 68"/>
            <p:cNvGrpSpPr/>
            <p:nvPr/>
          </p:nvGrpSpPr>
          <p:grpSpPr>
            <a:xfrm>
              <a:off x="2471584" y="4222803"/>
              <a:ext cx="795403" cy="1775799"/>
              <a:chOff x="6765078" y="3021533"/>
              <a:chExt cx="1194028" cy="3122948"/>
            </a:xfrm>
          </p:grpSpPr>
          <p:sp>
            <p:nvSpPr>
              <p:cNvPr id="262" name="AutoShape 28"/>
              <p:cNvSpPr>
                <a:spLocks noChangeArrowheads="1"/>
              </p:cNvSpPr>
              <p:nvPr/>
            </p:nvSpPr>
            <p:spPr bwMode="auto">
              <a:xfrm>
                <a:off x="7403358" y="4766913"/>
                <a:ext cx="257885"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3" name="AutoShape 20"/>
              <p:cNvSpPr>
                <a:spLocks noChangeArrowheads="1"/>
              </p:cNvSpPr>
              <p:nvPr/>
            </p:nvSpPr>
            <p:spPr bwMode="auto">
              <a:xfrm>
                <a:off x="7073978" y="4766913"/>
                <a:ext cx="257883"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4" name="Rectangle 21"/>
              <p:cNvSpPr>
                <a:spLocks noChangeArrowheads="1"/>
              </p:cNvSpPr>
              <p:nvPr/>
            </p:nvSpPr>
            <p:spPr bwMode="auto">
              <a:xfrm>
                <a:off x="7072466" y="3778892"/>
                <a:ext cx="571461" cy="1226443"/>
              </a:xfrm>
              <a:prstGeom prst="roundRect">
                <a:avLst>
                  <a:gd name="adj" fmla="val 6717"/>
                </a:avLst>
              </a:prstGeom>
              <a:solidFill>
                <a:schemeClr val="tx1"/>
              </a:solidFill>
              <a:ln w="9525">
                <a:solidFill>
                  <a:schemeClr val="tx1"/>
                </a:solidFill>
                <a:miter lim="800000"/>
                <a:headEnd/>
                <a:tailEnd/>
              </a:ln>
            </p:spPr>
            <p:txBody>
              <a:bodyPr wrap="none" anchor="ctr"/>
              <a:lstStyle/>
              <a:p>
                <a:endParaRPr lang="en-US"/>
              </a:p>
            </p:txBody>
          </p:sp>
          <p:grpSp>
            <p:nvGrpSpPr>
              <p:cNvPr id="265" name="Group 22"/>
              <p:cNvGrpSpPr>
                <a:grpSpLocks/>
              </p:cNvGrpSpPr>
              <p:nvPr/>
            </p:nvGrpSpPr>
            <p:grpSpPr bwMode="auto">
              <a:xfrm rot="14261862">
                <a:off x="7235344" y="4216191"/>
                <a:ext cx="1238069" cy="209455"/>
                <a:chOff x="4389" y="3362"/>
                <a:chExt cx="852" cy="173"/>
              </a:xfrm>
            </p:grpSpPr>
            <p:sp>
              <p:nvSpPr>
                <p:cNvPr id="272" name="AutoShape 23"/>
                <p:cNvSpPr>
                  <a:spLocks noChangeArrowheads="1"/>
                </p:cNvSpPr>
                <p:nvPr/>
              </p:nvSpPr>
              <p:spPr bwMode="auto">
                <a:xfrm rot="16200000">
                  <a:off x="4872" y="3167"/>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273" name="AutoShape 24"/>
                <p:cNvSpPr>
                  <a:spLocks noChangeArrowheads="1"/>
                </p:cNvSpPr>
                <p:nvPr/>
              </p:nvSpPr>
              <p:spPr bwMode="auto">
                <a:xfrm rot="16200000">
                  <a:off x="4538" y="3213"/>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266" name="Group 29"/>
              <p:cNvGrpSpPr>
                <a:grpSpLocks/>
              </p:cNvGrpSpPr>
              <p:nvPr/>
            </p:nvGrpSpPr>
            <p:grpSpPr bwMode="auto">
              <a:xfrm rot="7338138" flipH="1">
                <a:off x="6250771" y="4216438"/>
                <a:ext cx="1238069" cy="209455"/>
                <a:chOff x="4385" y="3368"/>
                <a:chExt cx="852" cy="173"/>
              </a:xfrm>
            </p:grpSpPr>
            <p:sp>
              <p:nvSpPr>
                <p:cNvPr id="270" name="AutoShape 30"/>
                <p:cNvSpPr>
                  <a:spLocks noChangeArrowheads="1"/>
                </p:cNvSpPr>
                <p:nvPr/>
              </p:nvSpPr>
              <p:spPr bwMode="auto">
                <a:xfrm rot="16200000">
                  <a:off x="4868" y="3173"/>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271" name="AutoShape 31"/>
                <p:cNvSpPr>
                  <a:spLocks noChangeArrowheads="1"/>
                </p:cNvSpPr>
                <p:nvPr/>
              </p:nvSpPr>
              <p:spPr bwMode="auto">
                <a:xfrm rot="16200000">
                  <a:off x="4534" y="3219"/>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267" name="Group 266"/>
              <p:cNvGrpSpPr/>
              <p:nvPr/>
            </p:nvGrpSpPr>
            <p:grpSpPr>
              <a:xfrm>
                <a:off x="7056386" y="3021533"/>
                <a:ext cx="639077" cy="663565"/>
                <a:chOff x="1879006" y="3696560"/>
                <a:chExt cx="856411" cy="611606"/>
              </a:xfrm>
            </p:grpSpPr>
            <p:pic>
              <p:nvPicPr>
                <p:cNvPr id="268"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879006" y="3696560"/>
                  <a:ext cx="735816"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9600" y="3696560"/>
                  <a:ext cx="735817"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0" name="Group 69"/>
            <p:cNvGrpSpPr/>
            <p:nvPr/>
          </p:nvGrpSpPr>
          <p:grpSpPr>
            <a:xfrm>
              <a:off x="3812024" y="4347530"/>
              <a:ext cx="795403" cy="1775799"/>
              <a:chOff x="6765078" y="3021533"/>
              <a:chExt cx="1194028" cy="3122948"/>
            </a:xfrm>
          </p:grpSpPr>
          <p:sp>
            <p:nvSpPr>
              <p:cNvPr id="250" name="AutoShape 28"/>
              <p:cNvSpPr>
                <a:spLocks noChangeArrowheads="1"/>
              </p:cNvSpPr>
              <p:nvPr/>
            </p:nvSpPr>
            <p:spPr bwMode="auto">
              <a:xfrm>
                <a:off x="7403358" y="4766913"/>
                <a:ext cx="257885"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1" name="AutoShape 20"/>
              <p:cNvSpPr>
                <a:spLocks noChangeArrowheads="1"/>
              </p:cNvSpPr>
              <p:nvPr/>
            </p:nvSpPr>
            <p:spPr bwMode="auto">
              <a:xfrm>
                <a:off x="7073978" y="4766913"/>
                <a:ext cx="257883"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2" name="Rectangle 21"/>
              <p:cNvSpPr>
                <a:spLocks noChangeArrowheads="1"/>
              </p:cNvSpPr>
              <p:nvPr/>
            </p:nvSpPr>
            <p:spPr bwMode="auto">
              <a:xfrm>
                <a:off x="7072466" y="3778892"/>
                <a:ext cx="571461" cy="1226443"/>
              </a:xfrm>
              <a:prstGeom prst="roundRect">
                <a:avLst>
                  <a:gd name="adj" fmla="val 6717"/>
                </a:avLst>
              </a:prstGeom>
              <a:solidFill>
                <a:schemeClr val="tx1"/>
              </a:solidFill>
              <a:ln w="9525">
                <a:solidFill>
                  <a:schemeClr val="tx1"/>
                </a:solidFill>
                <a:miter lim="800000"/>
                <a:headEnd/>
                <a:tailEnd/>
              </a:ln>
            </p:spPr>
            <p:txBody>
              <a:bodyPr wrap="none" anchor="ctr"/>
              <a:lstStyle/>
              <a:p>
                <a:endParaRPr lang="en-US"/>
              </a:p>
            </p:txBody>
          </p:sp>
          <p:grpSp>
            <p:nvGrpSpPr>
              <p:cNvPr id="253" name="Group 22"/>
              <p:cNvGrpSpPr>
                <a:grpSpLocks/>
              </p:cNvGrpSpPr>
              <p:nvPr/>
            </p:nvGrpSpPr>
            <p:grpSpPr bwMode="auto">
              <a:xfrm rot="14261862">
                <a:off x="7235344" y="4216191"/>
                <a:ext cx="1238069" cy="209455"/>
                <a:chOff x="4389" y="3362"/>
                <a:chExt cx="852" cy="173"/>
              </a:xfrm>
            </p:grpSpPr>
            <p:sp>
              <p:nvSpPr>
                <p:cNvPr id="260" name="AutoShape 23"/>
                <p:cNvSpPr>
                  <a:spLocks noChangeArrowheads="1"/>
                </p:cNvSpPr>
                <p:nvPr/>
              </p:nvSpPr>
              <p:spPr bwMode="auto">
                <a:xfrm rot="16200000">
                  <a:off x="4872" y="3167"/>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261" name="AutoShape 24"/>
                <p:cNvSpPr>
                  <a:spLocks noChangeArrowheads="1"/>
                </p:cNvSpPr>
                <p:nvPr/>
              </p:nvSpPr>
              <p:spPr bwMode="auto">
                <a:xfrm rot="16200000">
                  <a:off x="4538" y="3213"/>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254" name="Group 29"/>
              <p:cNvGrpSpPr>
                <a:grpSpLocks/>
              </p:cNvGrpSpPr>
              <p:nvPr/>
            </p:nvGrpSpPr>
            <p:grpSpPr bwMode="auto">
              <a:xfrm rot="7338138" flipH="1">
                <a:off x="6250771" y="4216438"/>
                <a:ext cx="1238069" cy="209455"/>
                <a:chOff x="4385" y="3368"/>
                <a:chExt cx="852" cy="173"/>
              </a:xfrm>
            </p:grpSpPr>
            <p:sp>
              <p:nvSpPr>
                <p:cNvPr id="258" name="AutoShape 30"/>
                <p:cNvSpPr>
                  <a:spLocks noChangeArrowheads="1"/>
                </p:cNvSpPr>
                <p:nvPr/>
              </p:nvSpPr>
              <p:spPr bwMode="auto">
                <a:xfrm rot="16200000">
                  <a:off x="4868" y="3173"/>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259" name="AutoShape 31"/>
                <p:cNvSpPr>
                  <a:spLocks noChangeArrowheads="1"/>
                </p:cNvSpPr>
                <p:nvPr/>
              </p:nvSpPr>
              <p:spPr bwMode="auto">
                <a:xfrm rot="16200000">
                  <a:off x="4534" y="3219"/>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255" name="Group 254"/>
              <p:cNvGrpSpPr/>
              <p:nvPr/>
            </p:nvGrpSpPr>
            <p:grpSpPr>
              <a:xfrm>
                <a:off x="7056386" y="3021533"/>
                <a:ext cx="639077" cy="663565"/>
                <a:chOff x="1879006" y="3696560"/>
                <a:chExt cx="856411" cy="611606"/>
              </a:xfrm>
            </p:grpSpPr>
            <p:pic>
              <p:nvPicPr>
                <p:cNvPr id="256"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879006" y="3696560"/>
                  <a:ext cx="735816"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9600" y="3696560"/>
                  <a:ext cx="735817"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1" name="Group 70"/>
            <p:cNvGrpSpPr/>
            <p:nvPr/>
          </p:nvGrpSpPr>
          <p:grpSpPr>
            <a:xfrm>
              <a:off x="5532925" y="4542098"/>
              <a:ext cx="795403" cy="1775799"/>
              <a:chOff x="6765078" y="3021533"/>
              <a:chExt cx="1194028" cy="3122948"/>
            </a:xfrm>
          </p:grpSpPr>
          <p:sp>
            <p:nvSpPr>
              <p:cNvPr id="238" name="AutoShape 28"/>
              <p:cNvSpPr>
                <a:spLocks noChangeArrowheads="1"/>
              </p:cNvSpPr>
              <p:nvPr/>
            </p:nvSpPr>
            <p:spPr bwMode="auto">
              <a:xfrm>
                <a:off x="7403358" y="4766913"/>
                <a:ext cx="257885"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9" name="AutoShape 20"/>
              <p:cNvSpPr>
                <a:spLocks noChangeArrowheads="1"/>
              </p:cNvSpPr>
              <p:nvPr/>
            </p:nvSpPr>
            <p:spPr bwMode="auto">
              <a:xfrm>
                <a:off x="7073978" y="4766913"/>
                <a:ext cx="257883"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0" name="Rectangle 21"/>
              <p:cNvSpPr>
                <a:spLocks noChangeArrowheads="1"/>
              </p:cNvSpPr>
              <p:nvPr/>
            </p:nvSpPr>
            <p:spPr bwMode="auto">
              <a:xfrm>
                <a:off x="7072466" y="3778892"/>
                <a:ext cx="571461" cy="1226443"/>
              </a:xfrm>
              <a:prstGeom prst="roundRect">
                <a:avLst>
                  <a:gd name="adj" fmla="val 6717"/>
                </a:avLst>
              </a:prstGeom>
              <a:solidFill>
                <a:schemeClr val="tx1"/>
              </a:solidFill>
              <a:ln w="9525">
                <a:solidFill>
                  <a:schemeClr val="tx1"/>
                </a:solidFill>
                <a:miter lim="800000"/>
                <a:headEnd/>
                <a:tailEnd/>
              </a:ln>
            </p:spPr>
            <p:txBody>
              <a:bodyPr wrap="none" anchor="ctr"/>
              <a:lstStyle/>
              <a:p>
                <a:endParaRPr lang="en-US"/>
              </a:p>
            </p:txBody>
          </p:sp>
          <p:grpSp>
            <p:nvGrpSpPr>
              <p:cNvPr id="241" name="Group 22"/>
              <p:cNvGrpSpPr>
                <a:grpSpLocks/>
              </p:cNvGrpSpPr>
              <p:nvPr/>
            </p:nvGrpSpPr>
            <p:grpSpPr bwMode="auto">
              <a:xfrm rot="14261862">
                <a:off x="7235344" y="4216191"/>
                <a:ext cx="1238069" cy="209455"/>
                <a:chOff x="4389" y="3362"/>
                <a:chExt cx="852" cy="173"/>
              </a:xfrm>
            </p:grpSpPr>
            <p:sp>
              <p:nvSpPr>
                <p:cNvPr id="248" name="AutoShape 23"/>
                <p:cNvSpPr>
                  <a:spLocks noChangeArrowheads="1"/>
                </p:cNvSpPr>
                <p:nvPr/>
              </p:nvSpPr>
              <p:spPr bwMode="auto">
                <a:xfrm rot="16200000">
                  <a:off x="4872" y="3167"/>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249" name="AutoShape 24"/>
                <p:cNvSpPr>
                  <a:spLocks noChangeArrowheads="1"/>
                </p:cNvSpPr>
                <p:nvPr/>
              </p:nvSpPr>
              <p:spPr bwMode="auto">
                <a:xfrm rot="16200000">
                  <a:off x="4538" y="3213"/>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242" name="Group 29"/>
              <p:cNvGrpSpPr>
                <a:grpSpLocks/>
              </p:cNvGrpSpPr>
              <p:nvPr/>
            </p:nvGrpSpPr>
            <p:grpSpPr bwMode="auto">
              <a:xfrm rot="7338138" flipH="1">
                <a:off x="6250771" y="4216438"/>
                <a:ext cx="1238069" cy="209455"/>
                <a:chOff x="4385" y="3368"/>
                <a:chExt cx="852" cy="173"/>
              </a:xfrm>
            </p:grpSpPr>
            <p:sp>
              <p:nvSpPr>
                <p:cNvPr id="246" name="AutoShape 30"/>
                <p:cNvSpPr>
                  <a:spLocks noChangeArrowheads="1"/>
                </p:cNvSpPr>
                <p:nvPr/>
              </p:nvSpPr>
              <p:spPr bwMode="auto">
                <a:xfrm rot="16200000">
                  <a:off x="4868" y="3173"/>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247" name="AutoShape 31"/>
                <p:cNvSpPr>
                  <a:spLocks noChangeArrowheads="1"/>
                </p:cNvSpPr>
                <p:nvPr/>
              </p:nvSpPr>
              <p:spPr bwMode="auto">
                <a:xfrm rot="16200000">
                  <a:off x="4534" y="3219"/>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243" name="Group 242"/>
              <p:cNvGrpSpPr/>
              <p:nvPr/>
            </p:nvGrpSpPr>
            <p:grpSpPr>
              <a:xfrm>
                <a:off x="7056386" y="3021533"/>
                <a:ext cx="639077" cy="663565"/>
                <a:chOff x="1879006" y="3696560"/>
                <a:chExt cx="856411" cy="611606"/>
              </a:xfrm>
            </p:grpSpPr>
            <p:pic>
              <p:nvPicPr>
                <p:cNvPr id="244"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879006" y="3696560"/>
                  <a:ext cx="735816"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9600" y="3696560"/>
                  <a:ext cx="735817"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2" name="Group 71"/>
            <p:cNvGrpSpPr/>
            <p:nvPr/>
          </p:nvGrpSpPr>
          <p:grpSpPr>
            <a:xfrm>
              <a:off x="4958486" y="4375203"/>
              <a:ext cx="795403" cy="1775799"/>
              <a:chOff x="6765078" y="3021533"/>
              <a:chExt cx="1194028" cy="3122948"/>
            </a:xfrm>
          </p:grpSpPr>
          <p:sp>
            <p:nvSpPr>
              <p:cNvPr id="226" name="AutoShape 28"/>
              <p:cNvSpPr>
                <a:spLocks noChangeArrowheads="1"/>
              </p:cNvSpPr>
              <p:nvPr/>
            </p:nvSpPr>
            <p:spPr bwMode="auto">
              <a:xfrm>
                <a:off x="7403358" y="4766913"/>
                <a:ext cx="257885"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7" name="AutoShape 20"/>
              <p:cNvSpPr>
                <a:spLocks noChangeArrowheads="1"/>
              </p:cNvSpPr>
              <p:nvPr/>
            </p:nvSpPr>
            <p:spPr bwMode="auto">
              <a:xfrm>
                <a:off x="7073978" y="4766913"/>
                <a:ext cx="257883"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8" name="Rectangle 21"/>
              <p:cNvSpPr>
                <a:spLocks noChangeArrowheads="1"/>
              </p:cNvSpPr>
              <p:nvPr/>
            </p:nvSpPr>
            <p:spPr bwMode="auto">
              <a:xfrm>
                <a:off x="7072466" y="3778892"/>
                <a:ext cx="571461" cy="1226443"/>
              </a:xfrm>
              <a:prstGeom prst="roundRect">
                <a:avLst>
                  <a:gd name="adj" fmla="val 6717"/>
                </a:avLst>
              </a:prstGeom>
              <a:solidFill>
                <a:schemeClr val="tx1"/>
              </a:solidFill>
              <a:ln w="9525">
                <a:solidFill>
                  <a:schemeClr val="tx1"/>
                </a:solidFill>
                <a:miter lim="800000"/>
                <a:headEnd/>
                <a:tailEnd/>
              </a:ln>
            </p:spPr>
            <p:txBody>
              <a:bodyPr wrap="none" anchor="ctr"/>
              <a:lstStyle/>
              <a:p>
                <a:endParaRPr lang="en-US"/>
              </a:p>
            </p:txBody>
          </p:sp>
          <p:grpSp>
            <p:nvGrpSpPr>
              <p:cNvPr id="229" name="Group 22"/>
              <p:cNvGrpSpPr>
                <a:grpSpLocks/>
              </p:cNvGrpSpPr>
              <p:nvPr/>
            </p:nvGrpSpPr>
            <p:grpSpPr bwMode="auto">
              <a:xfrm rot="14261862">
                <a:off x="7235344" y="4216191"/>
                <a:ext cx="1238069" cy="209455"/>
                <a:chOff x="4389" y="3362"/>
                <a:chExt cx="852" cy="173"/>
              </a:xfrm>
            </p:grpSpPr>
            <p:sp>
              <p:nvSpPr>
                <p:cNvPr id="236" name="AutoShape 23"/>
                <p:cNvSpPr>
                  <a:spLocks noChangeArrowheads="1"/>
                </p:cNvSpPr>
                <p:nvPr/>
              </p:nvSpPr>
              <p:spPr bwMode="auto">
                <a:xfrm rot="16200000">
                  <a:off x="4872" y="3167"/>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237" name="AutoShape 24"/>
                <p:cNvSpPr>
                  <a:spLocks noChangeArrowheads="1"/>
                </p:cNvSpPr>
                <p:nvPr/>
              </p:nvSpPr>
              <p:spPr bwMode="auto">
                <a:xfrm rot="16200000">
                  <a:off x="4538" y="3213"/>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230" name="Group 29"/>
              <p:cNvGrpSpPr>
                <a:grpSpLocks/>
              </p:cNvGrpSpPr>
              <p:nvPr/>
            </p:nvGrpSpPr>
            <p:grpSpPr bwMode="auto">
              <a:xfrm rot="7338138" flipH="1">
                <a:off x="6250771" y="4216438"/>
                <a:ext cx="1238069" cy="209455"/>
                <a:chOff x="4385" y="3368"/>
                <a:chExt cx="852" cy="173"/>
              </a:xfrm>
            </p:grpSpPr>
            <p:sp>
              <p:nvSpPr>
                <p:cNvPr id="234" name="AutoShape 30"/>
                <p:cNvSpPr>
                  <a:spLocks noChangeArrowheads="1"/>
                </p:cNvSpPr>
                <p:nvPr/>
              </p:nvSpPr>
              <p:spPr bwMode="auto">
                <a:xfrm rot="16200000">
                  <a:off x="4868" y="3173"/>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235" name="AutoShape 31"/>
                <p:cNvSpPr>
                  <a:spLocks noChangeArrowheads="1"/>
                </p:cNvSpPr>
                <p:nvPr/>
              </p:nvSpPr>
              <p:spPr bwMode="auto">
                <a:xfrm rot="16200000">
                  <a:off x="4534" y="3219"/>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231" name="Group 230"/>
              <p:cNvGrpSpPr/>
              <p:nvPr/>
            </p:nvGrpSpPr>
            <p:grpSpPr>
              <a:xfrm>
                <a:off x="7056386" y="3021533"/>
                <a:ext cx="639077" cy="663565"/>
                <a:chOff x="1879006" y="3696560"/>
                <a:chExt cx="856411" cy="611606"/>
              </a:xfrm>
            </p:grpSpPr>
            <p:pic>
              <p:nvPicPr>
                <p:cNvPr id="232"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879006" y="3696560"/>
                  <a:ext cx="735816"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9600" y="3696560"/>
                  <a:ext cx="735817"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3" name="Group 72"/>
            <p:cNvGrpSpPr/>
            <p:nvPr/>
          </p:nvGrpSpPr>
          <p:grpSpPr>
            <a:xfrm>
              <a:off x="6238325" y="4410685"/>
              <a:ext cx="795403" cy="1775799"/>
              <a:chOff x="6765078" y="3021533"/>
              <a:chExt cx="1194028" cy="3122948"/>
            </a:xfrm>
          </p:grpSpPr>
          <p:sp>
            <p:nvSpPr>
              <p:cNvPr id="214" name="AutoShape 28"/>
              <p:cNvSpPr>
                <a:spLocks noChangeArrowheads="1"/>
              </p:cNvSpPr>
              <p:nvPr/>
            </p:nvSpPr>
            <p:spPr bwMode="auto">
              <a:xfrm>
                <a:off x="7403358" y="4766913"/>
                <a:ext cx="257885"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 name="AutoShape 20"/>
              <p:cNvSpPr>
                <a:spLocks noChangeArrowheads="1"/>
              </p:cNvSpPr>
              <p:nvPr/>
            </p:nvSpPr>
            <p:spPr bwMode="auto">
              <a:xfrm>
                <a:off x="7073978" y="4766913"/>
                <a:ext cx="257883"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6" name="Rectangle 21"/>
              <p:cNvSpPr>
                <a:spLocks noChangeArrowheads="1"/>
              </p:cNvSpPr>
              <p:nvPr/>
            </p:nvSpPr>
            <p:spPr bwMode="auto">
              <a:xfrm>
                <a:off x="7072466" y="3778892"/>
                <a:ext cx="571461" cy="1226443"/>
              </a:xfrm>
              <a:prstGeom prst="roundRect">
                <a:avLst>
                  <a:gd name="adj" fmla="val 6717"/>
                </a:avLst>
              </a:prstGeom>
              <a:solidFill>
                <a:schemeClr val="tx1"/>
              </a:solidFill>
              <a:ln w="9525">
                <a:solidFill>
                  <a:schemeClr val="tx1"/>
                </a:solidFill>
                <a:miter lim="800000"/>
                <a:headEnd/>
                <a:tailEnd/>
              </a:ln>
            </p:spPr>
            <p:txBody>
              <a:bodyPr wrap="none" anchor="ctr"/>
              <a:lstStyle/>
              <a:p>
                <a:endParaRPr lang="en-US"/>
              </a:p>
            </p:txBody>
          </p:sp>
          <p:grpSp>
            <p:nvGrpSpPr>
              <p:cNvPr id="217" name="Group 22"/>
              <p:cNvGrpSpPr>
                <a:grpSpLocks/>
              </p:cNvGrpSpPr>
              <p:nvPr/>
            </p:nvGrpSpPr>
            <p:grpSpPr bwMode="auto">
              <a:xfrm rot="14261862">
                <a:off x="7235344" y="4216191"/>
                <a:ext cx="1238069" cy="209455"/>
                <a:chOff x="4389" y="3362"/>
                <a:chExt cx="852" cy="173"/>
              </a:xfrm>
            </p:grpSpPr>
            <p:sp>
              <p:nvSpPr>
                <p:cNvPr id="224" name="AutoShape 23"/>
                <p:cNvSpPr>
                  <a:spLocks noChangeArrowheads="1"/>
                </p:cNvSpPr>
                <p:nvPr/>
              </p:nvSpPr>
              <p:spPr bwMode="auto">
                <a:xfrm rot="16200000">
                  <a:off x="4872" y="3167"/>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225" name="AutoShape 24"/>
                <p:cNvSpPr>
                  <a:spLocks noChangeArrowheads="1"/>
                </p:cNvSpPr>
                <p:nvPr/>
              </p:nvSpPr>
              <p:spPr bwMode="auto">
                <a:xfrm rot="16200000">
                  <a:off x="4538" y="3213"/>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218" name="Group 29"/>
              <p:cNvGrpSpPr>
                <a:grpSpLocks/>
              </p:cNvGrpSpPr>
              <p:nvPr/>
            </p:nvGrpSpPr>
            <p:grpSpPr bwMode="auto">
              <a:xfrm rot="7338138" flipH="1">
                <a:off x="6250771" y="4216438"/>
                <a:ext cx="1238069" cy="209455"/>
                <a:chOff x="4385" y="3368"/>
                <a:chExt cx="852" cy="173"/>
              </a:xfrm>
            </p:grpSpPr>
            <p:sp>
              <p:nvSpPr>
                <p:cNvPr id="222" name="AutoShape 30"/>
                <p:cNvSpPr>
                  <a:spLocks noChangeArrowheads="1"/>
                </p:cNvSpPr>
                <p:nvPr/>
              </p:nvSpPr>
              <p:spPr bwMode="auto">
                <a:xfrm rot="16200000">
                  <a:off x="4868" y="3173"/>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223" name="AutoShape 31"/>
                <p:cNvSpPr>
                  <a:spLocks noChangeArrowheads="1"/>
                </p:cNvSpPr>
                <p:nvPr/>
              </p:nvSpPr>
              <p:spPr bwMode="auto">
                <a:xfrm rot="16200000">
                  <a:off x="4534" y="3219"/>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219" name="Group 218"/>
              <p:cNvGrpSpPr/>
              <p:nvPr/>
            </p:nvGrpSpPr>
            <p:grpSpPr>
              <a:xfrm>
                <a:off x="7056386" y="3021533"/>
                <a:ext cx="639077" cy="663565"/>
                <a:chOff x="1879006" y="3696560"/>
                <a:chExt cx="856411" cy="611606"/>
              </a:xfrm>
            </p:grpSpPr>
            <p:pic>
              <p:nvPicPr>
                <p:cNvPr id="220"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879006" y="3696560"/>
                  <a:ext cx="735816"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9600" y="3696560"/>
                  <a:ext cx="735817"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4" name="Group 73"/>
            <p:cNvGrpSpPr/>
            <p:nvPr/>
          </p:nvGrpSpPr>
          <p:grpSpPr>
            <a:xfrm flipH="1">
              <a:off x="7964713" y="4078206"/>
              <a:ext cx="413820" cy="961431"/>
              <a:chOff x="1395201" y="1312895"/>
              <a:chExt cx="2252053" cy="5128585"/>
            </a:xfrm>
          </p:grpSpPr>
          <p:sp>
            <p:nvSpPr>
              <p:cNvPr id="201" name="Block Arc 200"/>
              <p:cNvSpPr/>
              <p:nvPr/>
            </p:nvSpPr>
            <p:spPr>
              <a:xfrm rot="17662898">
                <a:off x="1520357" y="1187739"/>
                <a:ext cx="2001742" cy="2252053"/>
              </a:xfrm>
              <a:prstGeom prst="blockArc">
                <a:avLst>
                  <a:gd name="adj1" fmla="val 20082152"/>
                  <a:gd name="adj2" fmla="val 20076393"/>
                  <a:gd name="adj3" fmla="val 16052"/>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Flowchart: Delay 201"/>
              <p:cNvSpPr/>
              <p:nvPr/>
            </p:nvSpPr>
            <p:spPr>
              <a:xfrm rot="16200000">
                <a:off x="2098383" y="2870887"/>
                <a:ext cx="928961" cy="1065524"/>
              </a:xfrm>
              <a:prstGeom prst="flowChartDelay">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Flowchart: Delay 202"/>
              <p:cNvSpPr/>
              <p:nvPr/>
            </p:nvSpPr>
            <p:spPr>
              <a:xfrm rot="10398220">
                <a:off x="1962551" y="1317088"/>
                <a:ext cx="546650" cy="300500"/>
              </a:xfrm>
              <a:prstGeom prst="flowChartDelay">
                <a:avLst/>
              </a:prstGeom>
              <a:solidFill>
                <a:schemeClr val="bg1">
                  <a:lumMod val="6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2311638" y="3163444"/>
                <a:ext cx="470365" cy="497879"/>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 name="Group 204"/>
              <p:cNvGrpSpPr/>
              <p:nvPr/>
            </p:nvGrpSpPr>
            <p:grpSpPr>
              <a:xfrm rot="16200000">
                <a:off x="1253008" y="4430269"/>
                <a:ext cx="2667000" cy="1355421"/>
                <a:chOff x="4038600" y="4120010"/>
                <a:chExt cx="2667000" cy="1355421"/>
              </a:xfrm>
            </p:grpSpPr>
            <p:sp>
              <p:nvSpPr>
                <p:cNvPr id="207" name="Rounded Rectangle 206"/>
                <p:cNvSpPr/>
                <p:nvPr/>
              </p:nvSpPr>
              <p:spPr>
                <a:xfrm>
                  <a:off x="4038600" y="4120010"/>
                  <a:ext cx="2667000" cy="135542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a:off x="4292671" y="4338870"/>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4302196" y="4959541"/>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5168971" y="43175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5184917" y="4941791"/>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a:off x="6073846" y="43175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6077163" y="49147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 name="Freeform 205"/>
              <p:cNvSpPr/>
              <p:nvPr/>
            </p:nvSpPr>
            <p:spPr>
              <a:xfrm>
                <a:off x="2035492" y="2936275"/>
                <a:ext cx="486468" cy="454338"/>
              </a:xfrm>
              <a:custGeom>
                <a:avLst/>
                <a:gdLst>
                  <a:gd name="connsiteX0" fmla="*/ 486468 w 486468"/>
                  <a:gd name="connsiteY0" fmla="*/ 0 h 466725"/>
                  <a:gd name="connsiteX1" fmla="*/ 191193 w 486468"/>
                  <a:gd name="connsiteY1" fmla="*/ 142875 h 466725"/>
                  <a:gd name="connsiteX2" fmla="*/ 29268 w 486468"/>
                  <a:gd name="connsiteY2" fmla="*/ 314325 h 466725"/>
                  <a:gd name="connsiteX3" fmla="*/ 693 w 48646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486468" h="466725">
                    <a:moveTo>
                      <a:pt x="486468" y="0"/>
                    </a:moveTo>
                    <a:cubicBezTo>
                      <a:pt x="376930" y="45244"/>
                      <a:pt x="267393" y="90488"/>
                      <a:pt x="191193" y="142875"/>
                    </a:cubicBezTo>
                    <a:cubicBezTo>
                      <a:pt x="114993" y="195262"/>
                      <a:pt x="61018" y="260350"/>
                      <a:pt x="29268" y="314325"/>
                    </a:cubicBezTo>
                    <a:cubicBezTo>
                      <a:pt x="-2482" y="368300"/>
                      <a:pt x="-895" y="417512"/>
                      <a:pt x="693" y="466725"/>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p:cNvGrpSpPr/>
            <p:nvPr/>
          </p:nvGrpSpPr>
          <p:grpSpPr>
            <a:xfrm flipH="1">
              <a:off x="8117113" y="4230606"/>
              <a:ext cx="413820" cy="961431"/>
              <a:chOff x="1395201" y="1312895"/>
              <a:chExt cx="2252053" cy="5128585"/>
            </a:xfrm>
          </p:grpSpPr>
          <p:sp>
            <p:nvSpPr>
              <p:cNvPr id="188" name="Block Arc 187"/>
              <p:cNvSpPr/>
              <p:nvPr/>
            </p:nvSpPr>
            <p:spPr>
              <a:xfrm rot="17662898">
                <a:off x="1520357" y="1187739"/>
                <a:ext cx="2001742" cy="2252053"/>
              </a:xfrm>
              <a:prstGeom prst="blockArc">
                <a:avLst>
                  <a:gd name="adj1" fmla="val 20082152"/>
                  <a:gd name="adj2" fmla="val 20076393"/>
                  <a:gd name="adj3" fmla="val 16052"/>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9" name="Flowchart: Delay 188"/>
              <p:cNvSpPr/>
              <p:nvPr/>
            </p:nvSpPr>
            <p:spPr>
              <a:xfrm rot="16200000">
                <a:off x="2098383" y="2870887"/>
                <a:ext cx="928961" cy="1065524"/>
              </a:xfrm>
              <a:prstGeom prst="flowChartDelay">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lowchart: Delay 189"/>
              <p:cNvSpPr/>
              <p:nvPr/>
            </p:nvSpPr>
            <p:spPr>
              <a:xfrm rot="10398220">
                <a:off x="1962551" y="1317088"/>
                <a:ext cx="546650" cy="300500"/>
              </a:xfrm>
              <a:prstGeom prst="flowChartDelay">
                <a:avLst/>
              </a:prstGeom>
              <a:solidFill>
                <a:schemeClr val="bg1">
                  <a:lumMod val="6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2311638" y="3163444"/>
                <a:ext cx="470365" cy="497879"/>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191"/>
              <p:cNvGrpSpPr/>
              <p:nvPr/>
            </p:nvGrpSpPr>
            <p:grpSpPr>
              <a:xfrm rot="16200000">
                <a:off x="1253008" y="4430269"/>
                <a:ext cx="2667000" cy="1355421"/>
                <a:chOff x="4038600" y="4120010"/>
                <a:chExt cx="2667000" cy="1355421"/>
              </a:xfrm>
            </p:grpSpPr>
            <p:sp>
              <p:nvSpPr>
                <p:cNvPr id="194" name="Rounded Rectangle 193"/>
                <p:cNvSpPr/>
                <p:nvPr/>
              </p:nvSpPr>
              <p:spPr>
                <a:xfrm>
                  <a:off x="4038600" y="4120010"/>
                  <a:ext cx="2667000" cy="135542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4292671" y="4338870"/>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4302196" y="4959541"/>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5168971" y="43175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5184917" y="4941791"/>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6073846" y="43175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a:off x="6077163" y="49147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3" name="Freeform 192"/>
              <p:cNvSpPr/>
              <p:nvPr/>
            </p:nvSpPr>
            <p:spPr>
              <a:xfrm>
                <a:off x="2035492" y="2936275"/>
                <a:ext cx="486468" cy="454338"/>
              </a:xfrm>
              <a:custGeom>
                <a:avLst/>
                <a:gdLst>
                  <a:gd name="connsiteX0" fmla="*/ 486468 w 486468"/>
                  <a:gd name="connsiteY0" fmla="*/ 0 h 466725"/>
                  <a:gd name="connsiteX1" fmla="*/ 191193 w 486468"/>
                  <a:gd name="connsiteY1" fmla="*/ 142875 h 466725"/>
                  <a:gd name="connsiteX2" fmla="*/ 29268 w 486468"/>
                  <a:gd name="connsiteY2" fmla="*/ 314325 h 466725"/>
                  <a:gd name="connsiteX3" fmla="*/ 693 w 48646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486468" h="466725">
                    <a:moveTo>
                      <a:pt x="486468" y="0"/>
                    </a:moveTo>
                    <a:cubicBezTo>
                      <a:pt x="376930" y="45244"/>
                      <a:pt x="267393" y="90488"/>
                      <a:pt x="191193" y="142875"/>
                    </a:cubicBezTo>
                    <a:cubicBezTo>
                      <a:pt x="114993" y="195262"/>
                      <a:pt x="61018" y="260350"/>
                      <a:pt x="29268" y="314325"/>
                    </a:cubicBezTo>
                    <a:cubicBezTo>
                      <a:pt x="-2482" y="368300"/>
                      <a:pt x="-895" y="417512"/>
                      <a:pt x="693" y="466725"/>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flipH="1">
              <a:off x="8269513" y="4383006"/>
              <a:ext cx="413820" cy="961431"/>
              <a:chOff x="1395201" y="1312895"/>
              <a:chExt cx="2252053" cy="5128585"/>
            </a:xfrm>
          </p:grpSpPr>
          <p:sp>
            <p:nvSpPr>
              <p:cNvPr id="175" name="Block Arc 174"/>
              <p:cNvSpPr/>
              <p:nvPr/>
            </p:nvSpPr>
            <p:spPr>
              <a:xfrm rot="17662898">
                <a:off x="1520357" y="1187739"/>
                <a:ext cx="2001742" cy="2252053"/>
              </a:xfrm>
              <a:prstGeom prst="blockArc">
                <a:avLst>
                  <a:gd name="adj1" fmla="val 20082152"/>
                  <a:gd name="adj2" fmla="val 20076393"/>
                  <a:gd name="adj3" fmla="val 16052"/>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6" name="Flowchart: Delay 175"/>
              <p:cNvSpPr/>
              <p:nvPr/>
            </p:nvSpPr>
            <p:spPr>
              <a:xfrm rot="16200000">
                <a:off x="2098383" y="2870887"/>
                <a:ext cx="928961" cy="1065524"/>
              </a:xfrm>
              <a:prstGeom prst="flowChartDelay">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lowchart: Delay 176"/>
              <p:cNvSpPr/>
              <p:nvPr/>
            </p:nvSpPr>
            <p:spPr>
              <a:xfrm rot="10398220">
                <a:off x="1962551" y="1317088"/>
                <a:ext cx="546650" cy="300500"/>
              </a:xfrm>
              <a:prstGeom prst="flowChartDelay">
                <a:avLst/>
              </a:prstGeom>
              <a:solidFill>
                <a:schemeClr val="bg1">
                  <a:lumMod val="6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2311638" y="3163444"/>
                <a:ext cx="470365" cy="497879"/>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9" name="Group 178"/>
              <p:cNvGrpSpPr/>
              <p:nvPr/>
            </p:nvGrpSpPr>
            <p:grpSpPr>
              <a:xfrm rot="16200000">
                <a:off x="1253008" y="4430269"/>
                <a:ext cx="2667000" cy="1355421"/>
                <a:chOff x="4038600" y="4120010"/>
                <a:chExt cx="2667000" cy="1355421"/>
              </a:xfrm>
            </p:grpSpPr>
            <p:sp>
              <p:nvSpPr>
                <p:cNvPr id="181" name="Rounded Rectangle 180"/>
                <p:cNvSpPr/>
                <p:nvPr/>
              </p:nvSpPr>
              <p:spPr>
                <a:xfrm>
                  <a:off x="4038600" y="4120010"/>
                  <a:ext cx="2667000" cy="135542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4292671" y="4338870"/>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4302196" y="4959541"/>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5168971" y="43175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5184917" y="4941791"/>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6073846" y="43175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6077163" y="49147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0" name="Freeform 179"/>
              <p:cNvSpPr/>
              <p:nvPr/>
            </p:nvSpPr>
            <p:spPr>
              <a:xfrm>
                <a:off x="2035492" y="2936275"/>
                <a:ext cx="486468" cy="454338"/>
              </a:xfrm>
              <a:custGeom>
                <a:avLst/>
                <a:gdLst>
                  <a:gd name="connsiteX0" fmla="*/ 486468 w 486468"/>
                  <a:gd name="connsiteY0" fmla="*/ 0 h 466725"/>
                  <a:gd name="connsiteX1" fmla="*/ 191193 w 486468"/>
                  <a:gd name="connsiteY1" fmla="*/ 142875 h 466725"/>
                  <a:gd name="connsiteX2" fmla="*/ 29268 w 486468"/>
                  <a:gd name="connsiteY2" fmla="*/ 314325 h 466725"/>
                  <a:gd name="connsiteX3" fmla="*/ 693 w 48646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486468" h="466725">
                    <a:moveTo>
                      <a:pt x="486468" y="0"/>
                    </a:moveTo>
                    <a:cubicBezTo>
                      <a:pt x="376930" y="45244"/>
                      <a:pt x="267393" y="90488"/>
                      <a:pt x="191193" y="142875"/>
                    </a:cubicBezTo>
                    <a:cubicBezTo>
                      <a:pt x="114993" y="195262"/>
                      <a:pt x="61018" y="260350"/>
                      <a:pt x="29268" y="314325"/>
                    </a:cubicBezTo>
                    <a:cubicBezTo>
                      <a:pt x="-2482" y="368300"/>
                      <a:pt x="-895" y="417512"/>
                      <a:pt x="693" y="466725"/>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flipH="1">
              <a:off x="8421913" y="4535406"/>
              <a:ext cx="413820" cy="961431"/>
              <a:chOff x="1395201" y="1312895"/>
              <a:chExt cx="2252053" cy="5128585"/>
            </a:xfrm>
          </p:grpSpPr>
          <p:sp>
            <p:nvSpPr>
              <p:cNvPr id="162" name="Block Arc 161"/>
              <p:cNvSpPr/>
              <p:nvPr/>
            </p:nvSpPr>
            <p:spPr>
              <a:xfrm rot="17662898">
                <a:off x="1520357" y="1187739"/>
                <a:ext cx="2001742" cy="2252053"/>
              </a:xfrm>
              <a:prstGeom prst="blockArc">
                <a:avLst>
                  <a:gd name="adj1" fmla="val 20082152"/>
                  <a:gd name="adj2" fmla="val 20076393"/>
                  <a:gd name="adj3" fmla="val 16052"/>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Flowchart: Delay 162"/>
              <p:cNvSpPr/>
              <p:nvPr/>
            </p:nvSpPr>
            <p:spPr>
              <a:xfrm rot="16200000">
                <a:off x="2098383" y="2870887"/>
                <a:ext cx="928961" cy="1065524"/>
              </a:xfrm>
              <a:prstGeom prst="flowChartDelay">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lowchart: Delay 163"/>
              <p:cNvSpPr/>
              <p:nvPr/>
            </p:nvSpPr>
            <p:spPr>
              <a:xfrm rot="10398220">
                <a:off x="1962551" y="1317088"/>
                <a:ext cx="546650" cy="300500"/>
              </a:xfrm>
              <a:prstGeom prst="flowChartDelay">
                <a:avLst/>
              </a:prstGeom>
              <a:solidFill>
                <a:schemeClr val="bg1">
                  <a:lumMod val="6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2311638" y="3163444"/>
                <a:ext cx="470365" cy="497879"/>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6" name="Group 165"/>
              <p:cNvGrpSpPr/>
              <p:nvPr/>
            </p:nvGrpSpPr>
            <p:grpSpPr>
              <a:xfrm rot="16200000">
                <a:off x="1253008" y="4430269"/>
                <a:ext cx="2667000" cy="1355421"/>
                <a:chOff x="4038600" y="4120010"/>
                <a:chExt cx="2667000" cy="1355421"/>
              </a:xfrm>
            </p:grpSpPr>
            <p:sp>
              <p:nvSpPr>
                <p:cNvPr id="168" name="Rounded Rectangle 167"/>
                <p:cNvSpPr/>
                <p:nvPr/>
              </p:nvSpPr>
              <p:spPr>
                <a:xfrm>
                  <a:off x="4038600" y="4120010"/>
                  <a:ext cx="2667000" cy="135542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4292671" y="4338870"/>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4302196" y="4959541"/>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5168971" y="43175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5184917" y="4941791"/>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6073846" y="43175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6077163" y="49147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7" name="Freeform 166"/>
              <p:cNvSpPr/>
              <p:nvPr/>
            </p:nvSpPr>
            <p:spPr>
              <a:xfrm>
                <a:off x="2035492" y="2936275"/>
                <a:ext cx="486468" cy="454338"/>
              </a:xfrm>
              <a:custGeom>
                <a:avLst/>
                <a:gdLst>
                  <a:gd name="connsiteX0" fmla="*/ 486468 w 486468"/>
                  <a:gd name="connsiteY0" fmla="*/ 0 h 466725"/>
                  <a:gd name="connsiteX1" fmla="*/ 191193 w 486468"/>
                  <a:gd name="connsiteY1" fmla="*/ 142875 h 466725"/>
                  <a:gd name="connsiteX2" fmla="*/ 29268 w 486468"/>
                  <a:gd name="connsiteY2" fmla="*/ 314325 h 466725"/>
                  <a:gd name="connsiteX3" fmla="*/ 693 w 48646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486468" h="466725">
                    <a:moveTo>
                      <a:pt x="486468" y="0"/>
                    </a:moveTo>
                    <a:cubicBezTo>
                      <a:pt x="376930" y="45244"/>
                      <a:pt x="267393" y="90488"/>
                      <a:pt x="191193" y="142875"/>
                    </a:cubicBezTo>
                    <a:cubicBezTo>
                      <a:pt x="114993" y="195262"/>
                      <a:pt x="61018" y="260350"/>
                      <a:pt x="29268" y="314325"/>
                    </a:cubicBezTo>
                    <a:cubicBezTo>
                      <a:pt x="-2482" y="368300"/>
                      <a:pt x="-895" y="417512"/>
                      <a:pt x="693" y="466725"/>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p:cNvGrpSpPr/>
            <p:nvPr/>
          </p:nvGrpSpPr>
          <p:grpSpPr>
            <a:xfrm flipH="1">
              <a:off x="8574313" y="4687806"/>
              <a:ext cx="413820" cy="961431"/>
              <a:chOff x="1395201" y="1312895"/>
              <a:chExt cx="2252053" cy="5128585"/>
            </a:xfrm>
          </p:grpSpPr>
          <p:sp>
            <p:nvSpPr>
              <p:cNvPr id="149" name="Block Arc 148"/>
              <p:cNvSpPr/>
              <p:nvPr/>
            </p:nvSpPr>
            <p:spPr>
              <a:xfrm rot="17662898">
                <a:off x="1520357" y="1187739"/>
                <a:ext cx="2001742" cy="2252053"/>
              </a:xfrm>
              <a:prstGeom prst="blockArc">
                <a:avLst>
                  <a:gd name="adj1" fmla="val 20082152"/>
                  <a:gd name="adj2" fmla="val 20076393"/>
                  <a:gd name="adj3" fmla="val 16052"/>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0" name="Flowchart: Delay 149"/>
              <p:cNvSpPr/>
              <p:nvPr/>
            </p:nvSpPr>
            <p:spPr>
              <a:xfrm rot="16200000">
                <a:off x="2098383" y="2870887"/>
                <a:ext cx="928961" cy="1065524"/>
              </a:xfrm>
              <a:prstGeom prst="flowChartDelay">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lowchart: Delay 150"/>
              <p:cNvSpPr/>
              <p:nvPr/>
            </p:nvSpPr>
            <p:spPr>
              <a:xfrm rot="10398220">
                <a:off x="1962551" y="1317088"/>
                <a:ext cx="546650" cy="300500"/>
              </a:xfrm>
              <a:prstGeom prst="flowChartDelay">
                <a:avLst/>
              </a:prstGeom>
              <a:solidFill>
                <a:schemeClr val="bg1">
                  <a:lumMod val="6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2311638" y="3163444"/>
                <a:ext cx="470365" cy="497879"/>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p:cNvGrpSpPr/>
              <p:nvPr/>
            </p:nvGrpSpPr>
            <p:grpSpPr>
              <a:xfrm rot="16200000">
                <a:off x="1253008" y="4430269"/>
                <a:ext cx="2667000" cy="1355421"/>
                <a:chOff x="4038600" y="4120010"/>
                <a:chExt cx="2667000" cy="1355421"/>
              </a:xfrm>
            </p:grpSpPr>
            <p:sp>
              <p:nvSpPr>
                <p:cNvPr id="155" name="Rounded Rectangle 154"/>
                <p:cNvSpPr/>
                <p:nvPr/>
              </p:nvSpPr>
              <p:spPr>
                <a:xfrm>
                  <a:off x="4038600" y="4120010"/>
                  <a:ext cx="2667000" cy="135542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4292671" y="4338870"/>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4302196" y="4959541"/>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5168971" y="43175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5184917" y="4941791"/>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6073846" y="43175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6077163" y="49147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4" name="Freeform 153"/>
              <p:cNvSpPr/>
              <p:nvPr/>
            </p:nvSpPr>
            <p:spPr>
              <a:xfrm>
                <a:off x="2035492" y="2936275"/>
                <a:ext cx="486468" cy="454338"/>
              </a:xfrm>
              <a:custGeom>
                <a:avLst/>
                <a:gdLst>
                  <a:gd name="connsiteX0" fmla="*/ 486468 w 486468"/>
                  <a:gd name="connsiteY0" fmla="*/ 0 h 466725"/>
                  <a:gd name="connsiteX1" fmla="*/ 191193 w 486468"/>
                  <a:gd name="connsiteY1" fmla="*/ 142875 h 466725"/>
                  <a:gd name="connsiteX2" fmla="*/ 29268 w 486468"/>
                  <a:gd name="connsiteY2" fmla="*/ 314325 h 466725"/>
                  <a:gd name="connsiteX3" fmla="*/ 693 w 48646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486468" h="466725">
                    <a:moveTo>
                      <a:pt x="486468" y="0"/>
                    </a:moveTo>
                    <a:cubicBezTo>
                      <a:pt x="376930" y="45244"/>
                      <a:pt x="267393" y="90488"/>
                      <a:pt x="191193" y="142875"/>
                    </a:cubicBezTo>
                    <a:cubicBezTo>
                      <a:pt x="114993" y="195262"/>
                      <a:pt x="61018" y="260350"/>
                      <a:pt x="29268" y="314325"/>
                    </a:cubicBezTo>
                    <a:cubicBezTo>
                      <a:pt x="-2482" y="368300"/>
                      <a:pt x="-895" y="417512"/>
                      <a:pt x="693" y="466725"/>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flipH="1">
              <a:off x="7345891" y="4632781"/>
              <a:ext cx="413820" cy="961431"/>
              <a:chOff x="1395201" y="1312895"/>
              <a:chExt cx="2252053" cy="5128585"/>
            </a:xfrm>
          </p:grpSpPr>
          <p:sp>
            <p:nvSpPr>
              <p:cNvPr id="136" name="Block Arc 135"/>
              <p:cNvSpPr/>
              <p:nvPr/>
            </p:nvSpPr>
            <p:spPr>
              <a:xfrm rot="17662898">
                <a:off x="1520357" y="1187739"/>
                <a:ext cx="2001742" cy="2252053"/>
              </a:xfrm>
              <a:prstGeom prst="blockArc">
                <a:avLst>
                  <a:gd name="adj1" fmla="val 20082152"/>
                  <a:gd name="adj2" fmla="val 20076393"/>
                  <a:gd name="adj3" fmla="val 16052"/>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 name="Flowchart: Delay 136"/>
              <p:cNvSpPr/>
              <p:nvPr/>
            </p:nvSpPr>
            <p:spPr>
              <a:xfrm rot="16200000">
                <a:off x="2098383" y="2870887"/>
                <a:ext cx="928961" cy="1065524"/>
              </a:xfrm>
              <a:prstGeom prst="flowChartDelay">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Delay 137"/>
              <p:cNvSpPr/>
              <p:nvPr/>
            </p:nvSpPr>
            <p:spPr>
              <a:xfrm rot="10398220">
                <a:off x="1962551" y="1317088"/>
                <a:ext cx="546650" cy="300500"/>
              </a:xfrm>
              <a:prstGeom prst="flowChartDelay">
                <a:avLst/>
              </a:prstGeom>
              <a:solidFill>
                <a:schemeClr val="bg1">
                  <a:lumMod val="6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2311638" y="3163444"/>
                <a:ext cx="470365" cy="497879"/>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p:cNvGrpSpPr/>
              <p:nvPr/>
            </p:nvGrpSpPr>
            <p:grpSpPr>
              <a:xfrm rot="16200000">
                <a:off x="1253008" y="4430269"/>
                <a:ext cx="2667000" cy="1355421"/>
                <a:chOff x="4038600" y="4120010"/>
                <a:chExt cx="2667000" cy="1355421"/>
              </a:xfrm>
            </p:grpSpPr>
            <p:sp>
              <p:nvSpPr>
                <p:cNvPr id="142" name="Rounded Rectangle 141"/>
                <p:cNvSpPr/>
                <p:nvPr/>
              </p:nvSpPr>
              <p:spPr>
                <a:xfrm>
                  <a:off x="4038600" y="4120010"/>
                  <a:ext cx="2667000" cy="135542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4292671" y="4338870"/>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4302196" y="4959541"/>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5168971" y="43175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5184917" y="4941791"/>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6073846" y="43175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6077163" y="49147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Freeform 140"/>
              <p:cNvSpPr/>
              <p:nvPr/>
            </p:nvSpPr>
            <p:spPr>
              <a:xfrm>
                <a:off x="2035492" y="2936275"/>
                <a:ext cx="486468" cy="454338"/>
              </a:xfrm>
              <a:custGeom>
                <a:avLst/>
                <a:gdLst>
                  <a:gd name="connsiteX0" fmla="*/ 486468 w 486468"/>
                  <a:gd name="connsiteY0" fmla="*/ 0 h 466725"/>
                  <a:gd name="connsiteX1" fmla="*/ 191193 w 486468"/>
                  <a:gd name="connsiteY1" fmla="*/ 142875 h 466725"/>
                  <a:gd name="connsiteX2" fmla="*/ 29268 w 486468"/>
                  <a:gd name="connsiteY2" fmla="*/ 314325 h 466725"/>
                  <a:gd name="connsiteX3" fmla="*/ 693 w 48646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486468" h="466725">
                    <a:moveTo>
                      <a:pt x="486468" y="0"/>
                    </a:moveTo>
                    <a:cubicBezTo>
                      <a:pt x="376930" y="45244"/>
                      <a:pt x="267393" y="90488"/>
                      <a:pt x="191193" y="142875"/>
                    </a:cubicBezTo>
                    <a:cubicBezTo>
                      <a:pt x="114993" y="195262"/>
                      <a:pt x="61018" y="260350"/>
                      <a:pt x="29268" y="314325"/>
                    </a:cubicBezTo>
                    <a:cubicBezTo>
                      <a:pt x="-2482" y="368300"/>
                      <a:pt x="-895" y="417512"/>
                      <a:pt x="693" y="466725"/>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p:cNvGrpSpPr/>
            <p:nvPr/>
          </p:nvGrpSpPr>
          <p:grpSpPr>
            <a:xfrm flipH="1">
              <a:off x="7498291" y="4785181"/>
              <a:ext cx="413820" cy="961431"/>
              <a:chOff x="1395201" y="1312895"/>
              <a:chExt cx="2252053" cy="5128585"/>
            </a:xfrm>
          </p:grpSpPr>
          <p:sp>
            <p:nvSpPr>
              <p:cNvPr id="123" name="Block Arc 122"/>
              <p:cNvSpPr/>
              <p:nvPr/>
            </p:nvSpPr>
            <p:spPr>
              <a:xfrm rot="17662898">
                <a:off x="1520357" y="1187739"/>
                <a:ext cx="2001742" cy="2252053"/>
              </a:xfrm>
              <a:prstGeom prst="blockArc">
                <a:avLst>
                  <a:gd name="adj1" fmla="val 20082152"/>
                  <a:gd name="adj2" fmla="val 20076393"/>
                  <a:gd name="adj3" fmla="val 16052"/>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Flowchart: Delay 123"/>
              <p:cNvSpPr/>
              <p:nvPr/>
            </p:nvSpPr>
            <p:spPr>
              <a:xfrm rot="16200000">
                <a:off x="2098383" y="2870887"/>
                <a:ext cx="928961" cy="1065524"/>
              </a:xfrm>
              <a:prstGeom prst="flowChartDelay">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lowchart: Delay 124"/>
              <p:cNvSpPr/>
              <p:nvPr/>
            </p:nvSpPr>
            <p:spPr>
              <a:xfrm rot="10398220">
                <a:off x="1962551" y="1317088"/>
                <a:ext cx="546650" cy="300500"/>
              </a:xfrm>
              <a:prstGeom prst="flowChartDelay">
                <a:avLst/>
              </a:prstGeom>
              <a:solidFill>
                <a:schemeClr val="bg1">
                  <a:lumMod val="6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2311638" y="3163444"/>
                <a:ext cx="470365" cy="497879"/>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p:cNvGrpSpPr/>
              <p:nvPr/>
            </p:nvGrpSpPr>
            <p:grpSpPr>
              <a:xfrm rot="16200000">
                <a:off x="1253008" y="4430269"/>
                <a:ext cx="2667000" cy="1355421"/>
                <a:chOff x="4038600" y="4120010"/>
                <a:chExt cx="2667000" cy="1355421"/>
              </a:xfrm>
            </p:grpSpPr>
            <p:sp>
              <p:nvSpPr>
                <p:cNvPr id="129" name="Rounded Rectangle 128"/>
                <p:cNvSpPr/>
                <p:nvPr/>
              </p:nvSpPr>
              <p:spPr>
                <a:xfrm>
                  <a:off x="4038600" y="4120010"/>
                  <a:ext cx="2667000" cy="135542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4292671" y="4338870"/>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4302196" y="4959541"/>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5168971" y="43175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5184917" y="4941791"/>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6073846" y="43175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6077163" y="49147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Freeform 127"/>
              <p:cNvSpPr/>
              <p:nvPr/>
            </p:nvSpPr>
            <p:spPr>
              <a:xfrm>
                <a:off x="2035492" y="2936275"/>
                <a:ext cx="486468" cy="454338"/>
              </a:xfrm>
              <a:custGeom>
                <a:avLst/>
                <a:gdLst>
                  <a:gd name="connsiteX0" fmla="*/ 486468 w 486468"/>
                  <a:gd name="connsiteY0" fmla="*/ 0 h 466725"/>
                  <a:gd name="connsiteX1" fmla="*/ 191193 w 486468"/>
                  <a:gd name="connsiteY1" fmla="*/ 142875 h 466725"/>
                  <a:gd name="connsiteX2" fmla="*/ 29268 w 486468"/>
                  <a:gd name="connsiteY2" fmla="*/ 314325 h 466725"/>
                  <a:gd name="connsiteX3" fmla="*/ 693 w 48646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486468" h="466725">
                    <a:moveTo>
                      <a:pt x="486468" y="0"/>
                    </a:moveTo>
                    <a:cubicBezTo>
                      <a:pt x="376930" y="45244"/>
                      <a:pt x="267393" y="90488"/>
                      <a:pt x="191193" y="142875"/>
                    </a:cubicBezTo>
                    <a:cubicBezTo>
                      <a:pt x="114993" y="195262"/>
                      <a:pt x="61018" y="260350"/>
                      <a:pt x="29268" y="314325"/>
                    </a:cubicBezTo>
                    <a:cubicBezTo>
                      <a:pt x="-2482" y="368300"/>
                      <a:pt x="-895" y="417512"/>
                      <a:pt x="693" y="466725"/>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flipH="1">
              <a:off x="7650691" y="4937581"/>
              <a:ext cx="413820" cy="961431"/>
              <a:chOff x="1395201" y="1312895"/>
              <a:chExt cx="2252053" cy="5128585"/>
            </a:xfrm>
          </p:grpSpPr>
          <p:sp>
            <p:nvSpPr>
              <p:cNvPr id="110" name="Block Arc 109"/>
              <p:cNvSpPr/>
              <p:nvPr/>
            </p:nvSpPr>
            <p:spPr>
              <a:xfrm rot="17662898">
                <a:off x="1520357" y="1187739"/>
                <a:ext cx="2001742" cy="2252053"/>
              </a:xfrm>
              <a:prstGeom prst="blockArc">
                <a:avLst>
                  <a:gd name="adj1" fmla="val 20082152"/>
                  <a:gd name="adj2" fmla="val 20076393"/>
                  <a:gd name="adj3" fmla="val 16052"/>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Flowchart: Delay 110"/>
              <p:cNvSpPr/>
              <p:nvPr/>
            </p:nvSpPr>
            <p:spPr>
              <a:xfrm rot="16200000">
                <a:off x="2098383" y="2870887"/>
                <a:ext cx="928961" cy="1065524"/>
              </a:xfrm>
              <a:prstGeom prst="flowChartDelay">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Delay 111"/>
              <p:cNvSpPr/>
              <p:nvPr/>
            </p:nvSpPr>
            <p:spPr>
              <a:xfrm rot="10398220">
                <a:off x="1962551" y="1317088"/>
                <a:ext cx="546650" cy="300500"/>
              </a:xfrm>
              <a:prstGeom prst="flowChartDelay">
                <a:avLst/>
              </a:prstGeom>
              <a:solidFill>
                <a:schemeClr val="bg1">
                  <a:lumMod val="6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2311638" y="3163444"/>
                <a:ext cx="470365" cy="497879"/>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13"/>
              <p:cNvGrpSpPr/>
              <p:nvPr/>
            </p:nvGrpSpPr>
            <p:grpSpPr>
              <a:xfrm rot="16200000">
                <a:off x="1253008" y="4430269"/>
                <a:ext cx="2667000" cy="1355421"/>
                <a:chOff x="4038600" y="4120010"/>
                <a:chExt cx="2667000" cy="1355421"/>
              </a:xfrm>
            </p:grpSpPr>
            <p:sp>
              <p:nvSpPr>
                <p:cNvPr id="116" name="Rounded Rectangle 115"/>
                <p:cNvSpPr/>
                <p:nvPr/>
              </p:nvSpPr>
              <p:spPr>
                <a:xfrm>
                  <a:off x="4038600" y="4120010"/>
                  <a:ext cx="2667000" cy="135542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4292671" y="4338870"/>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4302196" y="4959541"/>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5168971" y="43175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5184917" y="4941791"/>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6073846" y="43175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6077163" y="49147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Freeform 114"/>
              <p:cNvSpPr/>
              <p:nvPr/>
            </p:nvSpPr>
            <p:spPr>
              <a:xfrm>
                <a:off x="2035492" y="2936275"/>
                <a:ext cx="486468" cy="454338"/>
              </a:xfrm>
              <a:custGeom>
                <a:avLst/>
                <a:gdLst>
                  <a:gd name="connsiteX0" fmla="*/ 486468 w 486468"/>
                  <a:gd name="connsiteY0" fmla="*/ 0 h 466725"/>
                  <a:gd name="connsiteX1" fmla="*/ 191193 w 486468"/>
                  <a:gd name="connsiteY1" fmla="*/ 142875 h 466725"/>
                  <a:gd name="connsiteX2" fmla="*/ 29268 w 486468"/>
                  <a:gd name="connsiteY2" fmla="*/ 314325 h 466725"/>
                  <a:gd name="connsiteX3" fmla="*/ 693 w 48646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486468" h="466725">
                    <a:moveTo>
                      <a:pt x="486468" y="0"/>
                    </a:moveTo>
                    <a:cubicBezTo>
                      <a:pt x="376930" y="45244"/>
                      <a:pt x="267393" y="90488"/>
                      <a:pt x="191193" y="142875"/>
                    </a:cubicBezTo>
                    <a:cubicBezTo>
                      <a:pt x="114993" y="195262"/>
                      <a:pt x="61018" y="260350"/>
                      <a:pt x="29268" y="314325"/>
                    </a:cubicBezTo>
                    <a:cubicBezTo>
                      <a:pt x="-2482" y="368300"/>
                      <a:pt x="-895" y="417512"/>
                      <a:pt x="693" y="466725"/>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flipH="1">
              <a:off x="7803091" y="5089981"/>
              <a:ext cx="413820" cy="961431"/>
              <a:chOff x="1395201" y="1312895"/>
              <a:chExt cx="2252053" cy="5128585"/>
            </a:xfrm>
          </p:grpSpPr>
          <p:sp>
            <p:nvSpPr>
              <p:cNvPr id="97" name="Block Arc 96"/>
              <p:cNvSpPr/>
              <p:nvPr/>
            </p:nvSpPr>
            <p:spPr>
              <a:xfrm rot="17662898">
                <a:off x="1520357" y="1187739"/>
                <a:ext cx="2001742" cy="2252053"/>
              </a:xfrm>
              <a:prstGeom prst="blockArc">
                <a:avLst>
                  <a:gd name="adj1" fmla="val 20082152"/>
                  <a:gd name="adj2" fmla="val 20076393"/>
                  <a:gd name="adj3" fmla="val 16052"/>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Flowchart: Delay 97"/>
              <p:cNvSpPr/>
              <p:nvPr/>
            </p:nvSpPr>
            <p:spPr>
              <a:xfrm rot="16200000">
                <a:off x="2098383" y="2870887"/>
                <a:ext cx="928961" cy="1065524"/>
              </a:xfrm>
              <a:prstGeom prst="flowChartDelay">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Delay 98"/>
              <p:cNvSpPr/>
              <p:nvPr/>
            </p:nvSpPr>
            <p:spPr>
              <a:xfrm rot="10398220">
                <a:off x="1962551" y="1317088"/>
                <a:ext cx="546650" cy="300500"/>
              </a:xfrm>
              <a:prstGeom prst="flowChartDelay">
                <a:avLst/>
              </a:prstGeom>
              <a:solidFill>
                <a:schemeClr val="bg1">
                  <a:lumMod val="6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2311638" y="3163444"/>
                <a:ext cx="470365" cy="497879"/>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p:cNvGrpSpPr/>
              <p:nvPr/>
            </p:nvGrpSpPr>
            <p:grpSpPr>
              <a:xfrm rot="16200000">
                <a:off x="1253008" y="4430269"/>
                <a:ext cx="2667000" cy="1355421"/>
                <a:chOff x="4038600" y="4120010"/>
                <a:chExt cx="2667000" cy="1355421"/>
              </a:xfrm>
            </p:grpSpPr>
            <p:sp>
              <p:nvSpPr>
                <p:cNvPr id="103" name="Rounded Rectangle 102"/>
                <p:cNvSpPr/>
                <p:nvPr/>
              </p:nvSpPr>
              <p:spPr>
                <a:xfrm>
                  <a:off x="4038600" y="4120010"/>
                  <a:ext cx="2667000" cy="135542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292671" y="4338870"/>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4302196" y="4959541"/>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5168971" y="43175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5184917" y="4941791"/>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6073846" y="43175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6077163" y="49147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Freeform 101"/>
              <p:cNvSpPr/>
              <p:nvPr/>
            </p:nvSpPr>
            <p:spPr>
              <a:xfrm>
                <a:off x="2035492" y="2936275"/>
                <a:ext cx="486468" cy="454338"/>
              </a:xfrm>
              <a:custGeom>
                <a:avLst/>
                <a:gdLst>
                  <a:gd name="connsiteX0" fmla="*/ 486468 w 486468"/>
                  <a:gd name="connsiteY0" fmla="*/ 0 h 466725"/>
                  <a:gd name="connsiteX1" fmla="*/ 191193 w 486468"/>
                  <a:gd name="connsiteY1" fmla="*/ 142875 h 466725"/>
                  <a:gd name="connsiteX2" fmla="*/ 29268 w 486468"/>
                  <a:gd name="connsiteY2" fmla="*/ 314325 h 466725"/>
                  <a:gd name="connsiteX3" fmla="*/ 693 w 48646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486468" h="466725">
                    <a:moveTo>
                      <a:pt x="486468" y="0"/>
                    </a:moveTo>
                    <a:cubicBezTo>
                      <a:pt x="376930" y="45244"/>
                      <a:pt x="267393" y="90488"/>
                      <a:pt x="191193" y="142875"/>
                    </a:cubicBezTo>
                    <a:cubicBezTo>
                      <a:pt x="114993" y="195262"/>
                      <a:pt x="61018" y="260350"/>
                      <a:pt x="29268" y="314325"/>
                    </a:cubicBezTo>
                    <a:cubicBezTo>
                      <a:pt x="-2482" y="368300"/>
                      <a:pt x="-895" y="417512"/>
                      <a:pt x="693" y="466725"/>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flipH="1">
              <a:off x="7955491" y="5242381"/>
              <a:ext cx="413820" cy="961431"/>
              <a:chOff x="1395201" y="1312895"/>
              <a:chExt cx="2252053" cy="5128585"/>
            </a:xfrm>
          </p:grpSpPr>
          <p:sp>
            <p:nvSpPr>
              <p:cNvPr id="84" name="Block Arc 83"/>
              <p:cNvSpPr/>
              <p:nvPr/>
            </p:nvSpPr>
            <p:spPr>
              <a:xfrm rot="17662898">
                <a:off x="1520357" y="1187739"/>
                <a:ext cx="2001742" cy="2252053"/>
              </a:xfrm>
              <a:prstGeom prst="blockArc">
                <a:avLst>
                  <a:gd name="adj1" fmla="val 20082152"/>
                  <a:gd name="adj2" fmla="val 20076393"/>
                  <a:gd name="adj3" fmla="val 16052"/>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Flowchart: Delay 84"/>
              <p:cNvSpPr/>
              <p:nvPr/>
            </p:nvSpPr>
            <p:spPr>
              <a:xfrm rot="16200000">
                <a:off x="2098383" y="2870887"/>
                <a:ext cx="928961" cy="1065524"/>
              </a:xfrm>
              <a:prstGeom prst="flowChartDelay">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lowchart: Delay 85"/>
              <p:cNvSpPr/>
              <p:nvPr/>
            </p:nvSpPr>
            <p:spPr>
              <a:xfrm rot="10398220">
                <a:off x="1962551" y="1317088"/>
                <a:ext cx="546650" cy="300500"/>
              </a:xfrm>
              <a:prstGeom prst="flowChartDelay">
                <a:avLst/>
              </a:prstGeom>
              <a:solidFill>
                <a:schemeClr val="bg1">
                  <a:lumMod val="6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2311638" y="3163444"/>
                <a:ext cx="470365" cy="497879"/>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p:cNvGrpSpPr/>
              <p:nvPr/>
            </p:nvGrpSpPr>
            <p:grpSpPr>
              <a:xfrm rot="16200000">
                <a:off x="1253008" y="4430269"/>
                <a:ext cx="2667000" cy="1355421"/>
                <a:chOff x="4038600" y="4120010"/>
                <a:chExt cx="2667000" cy="1355421"/>
              </a:xfrm>
            </p:grpSpPr>
            <p:sp>
              <p:nvSpPr>
                <p:cNvPr id="90" name="Rounded Rectangle 89"/>
                <p:cNvSpPr/>
                <p:nvPr/>
              </p:nvSpPr>
              <p:spPr>
                <a:xfrm>
                  <a:off x="4038600" y="4120010"/>
                  <a:ext cx="2667000" cy="135542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4292671" y="4338870"/>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4302196" y="4959541"/>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5168971" y="43175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5184917" y="4941791"/>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6073846" y="43175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6077163" y="4914716"/>
                  <a:ext cx="317429" cy="347509"/>
                </a:xfrm>
                <a:prstGeom prst="ellipse">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Freeform 88"/>
              <p:cNvSpPr/>
              <p:nvPr/>
            </p:nvSpPr>
            <p:spPr>
              <a:xfrm>
                <a:off x="2035492" y="2936275"/>
                <a:ext cx="486468" cy="454338"/>
              </a:xfrm>
              <a:custGeom>
                <a:avLst/>
                <a:gdLst>
                  <a:gd name="connsiteX0" fmla="*/ 486468 w 486468"/>
                  <a:gd name="connsiteY0" fmla="*/ 0 h 466725"/>
                  <a:gd name="connsiteX1" fmla="*/ 191193 w 486468"/>
                  <a:gd name="connsiteY1" fmla="*/ 142875 h 466725"/>
                  <a:gd name="connsiteX2" fmla="*/ 29268 w 486468"/>
                  <a:gd name="connsiteY2" fmla="*/ 314325 h 466725"/>
                  <a:gd name="connsiteX3" fmla="*/ 693 w 48646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486468" h="466725">
                    <a:moveTo>
                      <a:pt x="486468" y="0"/>
                    </a:moveTo>
                    <a:cubicBezTo>
                      <a:pt x="376930" y="45244"/>
                      <a:pt x="267393" y="90488"/>
                      <a:pt x="191193" y="142875"/>
                    </a:cubicBezTo>
                    <a:cubicBezTo>
                      <a:pt x="114993" y="195262"/>
                      <a:pt x="61018" y="260350"/>
                      <a:pt x="29268" y="314325"/>
                    </a:cubicBezTo>
                    <a:cubicBezTo>
                      <a:pt x="-2482" y="368300"/>
                      <a:pt x="-895" y="417512"/>
                      <a:pt x="693" y="466725"/>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aphicFrame>
        <p:nvGraphicFramePr>
          <p:cNvPr id="679" name="Content Placeholder 678"/>
          <p:cNvGraphicFramePr>
            <a:graphicFrameLocks noGrp="1" noChangeAspect="1"/>
          </p:cNvGraphicFramePr>
          <p:nvPr>
            <p:ph sz="quarter" idx="16"/>
            <p:extLst>
              <p:ext uri="{D42A27DB-BD31-4B8C-83A1-F6EECF244321}">
                <p14:modId xmlns:p14="http://schemas.microsoft.com/office/powerpoint/2010/main" val="1235013854"/>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35185" name="Worksheet" r:id="rId5" imgW="1247679" imgH="276225" progId="Excel.Sheet.12">
                  <p:link updateAutomatic="1"/>
                </p:oleObj>
              </mc:Choice>
              <mc:Fallback>
                <p:oleObj name="Worksheet" r:id="rId5" imgW="1247679" imgH="276225" progId="Excel.Sheet.12">
                  <p:link updateAutomatic="1"/>
                  <p:pic>
                    <p:nvPicPr>
                      <p:cNvPr id="8" name="Object 7"/>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424715023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126</a:t>
            </a:fld>
            <a:endParaRPr lang="en-US" dirty="0"/>
          </a:p>
        </p:txBody>
      </p:sp>
      <p:sp>
        <p:nvSpPr>
          <p:cNvPr id="5" name="Text Placeholder 4"/>
          <p:cNvSpPr>
            <a:spLocks noGrp="1"/>
          </p:cNvSpPr>
          <p:nvPr>
            <p:ph type="body" sz="quarter" idx="15"/>
          </p:nvPr>
        </p:nvSpPr>
        <p:spPr>
          <a:xfrm>
            <a:off x="628649" y="572744"/>
            <a:ext cx="6865660" cy="646588"/>
          </a:xfrm>
        </p:spPr>
        <p:txBody>
          <a:bodyPr>
            <a:normAutofit/>
          </a:bodyPr>
          <a:lstStyle/>
          <a:p>
            <a:r>
              <a:rPr lang="en-US" dirty="0" smtClean="0"/>
              <a:t>LOTOTO Procedures</a:t>
            </a:r>
            <a:endParaRPr lang="en-US" dirty="0"/>
          </a:p>
        </p:txBody>
      </p:sp>
      <p:sp>
        <p:nvSpPr>
          <p:cNvPr id="4" name="Text Placeholder 3"/>
          <p:cNvSpPr>
            <a:spLocks noGrp="1"/>
          </p:cNvSpPr>
          <p:nvPr>
            <p:ph type="body" sz="quarter" idx="17"/>
          </p:nvPr>
        </p:nvSpPr>
        <p:spPr>
          <a:xfrm>
            <a:off x="628650" y="1386070"/>
            <a:ext cx="7302370" cy="4669956"/>
          </a:xfrm>
          <a:prstGeom prst="rect">
            <a:avLst/>
          </a:prstGeom>
        </p:spPr>
        <p:txBody>
          <a:bodyPr/>
          <a:lstStyle/>
          <a:p>
            <a:pPr marL="0" indent="0">
              <a:buNone/>
            </a:pPr>
            <a:r>
              <a:rPr lang="en-US" dirty="0" smtClean="0">
                <a:latin typeface="Arial Black" panose="020B0A04020102020204" pitchFamily="34" charset="0"/>
              </a:rPr>
              <a:t>Simple vs. Complex: ECC LOTOTO</a:t>
            </a:r>
          </a:p>
          <a:p>
            <a:r>
              <a:rPr lang="en-US" dirty="0" smtClean="0"/>
              <a:t>Multiple Authorized Individuals not able to place locks directly to energy-isolating device</a:t>
            </a:r>
            <a:endParaRPr lang="en-US" dirty="0"/>
          </a:p>
          <a:p>
            <a:r>
              <a:rPr lang="en-US" dirty="0" smtClean="0"/>
              <a:t>ECC places ECC lock/tag energy-isolating device </a:t>
            </a:r>
          </a:p>
          <a:p>
            <a:pPr lvl="1"/>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49" y="3271827"/>
            <a:ext cx="4111302" cy="3083002"/>
          </a:xfrm>
          <a:prstGeom prst="rect">
            <a:avLst/>
          </a:prstGeom>
          <a:ln>
            <a:solidFill>
              <a:sysClr val="windowText" lastClr="000000"/>
            </a:solidFill>
          </a:ln>
        </p:spPr>
      </p:pic>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2144952205"/>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18801" name="Worksheet" r:id="rId5" imgW="1247679" imgH="276225" progId="Excel.Sheet.12">
                  <p:link updateAutomatic="1"/>
                </p:oleObj>
              </mc:Choice>
              <mc:Fallback>
                <p:oleObj name="Worksheet" r:id="rId5" imgW="1247679" imgH="276225" progId="Excel.Sheet.12">
                  <p:link updateAutomatic="1"/>
                  <p:pic>
                    <p:nvPicPr>
                      <p:cNvPr id="8" name="Object 7"/>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71420059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127</a:t>
            </a:fld>
            <a:endParaRPr lang="en-US" dirty="0"/>
          </a:p>
        </p:txBody>
      </p:sp>
      <p:sp>
        <p:nvSpPr>
          <p:cNvPr id="5" name="Text Placeholder 4"/>
          <p:cNvSpPr>
            <a:spLocks noGrp="1"/>
          </p:cNvSpPr>
          <p:nvPr>
            <p:ph type="body" sz="quarter" idx="15"/>
          </p:nvPr>
        </p:nvSpPr>
        <p:spPr>
          <a:xfrm>
            <a:off x="628649" y="572744"/>
            <a:ext cx="6238682" cy="646588"/>
          </a:xfrm>
        </p:spPr>
        <p:txBody>
          <a:bodyPr>
            <a:normAutofit/>
          </a:bodyPr>
          <a:lstStyle/>
          <a:p>
            <a:r>
              <a:rPr lang="en-US" dirty="0" smtClean="0"/>
              <a:t>LOTOTO Procedures</a:t>
            </a:r>
            <a:endParaRPr lang="en-US" dirty="0"/>
          </a:p>
        </p:txBody>
      </p:sp>
      <p:sp>
        <p:nvSpPr>
          <p:cNvPr id="4" name="Text Placeholder 3"/>
          <p:cNvSpPr>
            <a:spLocks noGrp="1"/>
          </p:cNvSpPr>
          <p:nvPr>
            <p:ph type="body" sz="quarter" idx="17"/>
          </p:nvPr>
        </p:nvSpPr>
        <p:spPr>
          <a:xfrm>
            <a:off x="628650" y="1386070"/>
            <a:ext cx="7302370" cy="4669956"/>
          </a:xfrm>
          <a:prstGeom prst="rect">
            <a:avLst/>
          </a:prstGeom>
        </p:spPr>
        <p:txBody>
          <a:bodyPr/>
          <a:lstStyle/>
          <a:p>
            <a:pPr marL="0" indent="0">
              <a:buNone/>
            </a:pPr>
            <a:r>
              <a:rPr lang="en-US" dirty="0" smtClean="0">
                <a:latin typeface="Arial Black" panose="020B0A04020102020204" pitchFamily="34" charset="0"/>
              </a:rPr>
              <a:t>ECC LOTOTO</a:t>
            </a:r>
          </a:p>
          <a:p>
            <a:pPr lvl="1"/>
            <a:endParaRPr lang="en-US" dirty="0"/>
          </a:p>
        </p:txBody>
      </p:sp>
      <p:grpSp>
        <p:nvGrpSpPr>
          <p:cNvPr id="8" name="Group 7"/>
          <p:cNvGrpSpPr/>
          <p:nvPr/>
        </p:nvGrpSpPr>
        <p:grpSpPr>
          <a:xfrm>
            <a:off x="731683" y="2534193"/>
            <a:ext cx="7951507" cy="3820635"/>
            <a:chOff x="877382" y="1675172"/>
            <a:chExt cx="7951507" cy="3820635"/>
          </a:xfrm>
        </p:grpSpPr>
        <p:grpSp>
          <p:nvGrpSpPr>
            <p:cNvPr id="9" name="Group 8"/>
            <p:cNvGrpSpPr/>
            <p:nvPr/>
          </p:nvGrpSpPr>
          <p:grpSpPr>
            <a:xfrm>
              <a:off x="877382" y="2265575"/>
              <a:ext cx="310752" cy="833729"/>
              <a:chOff x="7129899" y="335851"/>
              <a:chExt cx="1369236" cy="5087963"/>
            </a:xfrm>
          </p:grpSpPr>
          <p:grpSp>
            <p:nvGrpSpPr>
              <p:cNvPr id="196" name="Group 195"/>
              <p:cNvGrpSpPr/>
              <p:nvPr/>
            </p:nvGrpSpPr>
            <p:grpSpPr>
              <a:xfrm>
                <a:off x="7410450" y="335851"/>
                <a:ext cx="819150" cy="2817807"/>
                <a:chOff x="7410450" y="335851"/>
                <a:chExt cx="819150" cy="3349415"/>
              </a:xfrm>
            </p:grpSpPr>
            <p:sp>
              <p:nvSpPr>
                <p:cNvPr id="198" name="Block Arc 197"/>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9" name="Round Single Corner Rectangle 198"/>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ound Single Corner Rectangle 199"/>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7" name="Rounded Rectangle 196"/>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0" name="Group 9"/>
            <p:cNvGrpSpPr/>
            <p:nvPr/>
          </p:nvGrpSpPr>
          <p:grpSpPr>
            <a:xfrm>
              <a:off x="1029782" y="2417975"/>
              <a:ext cx="310752" cy="833729"/>
              <a:chOff x="7129899" y="335851"/>
              <a:chExt cx="1369236" cy="5087963"/>
            </a:xfrm>
          </p:grpSpPr>
          <p:grpSp>
            <p:nvGrpSpPr>
              <p:cNvPr id="191" name="Group 190"/>
              <p:cNvGrpSpPr/>
              <p:nvPr/>
            </p:nvGrpSpPr>
            <p:grpSpPr>
              <a:xfrm>
                <a:off x="7410450" y="335851"/>
                <a:ext cx="819150" cy="2817807"/>
                <a:chOff x="7410450" y="335851"/>
                <a:chExt cx="819150" cy="3349415"/>
              </a:xfrm>
            </p:grpSpPr>
            <p:sp>
              <p:nvSpPr>
                <p:cNvPr id="193" name="Block Arc 192"/>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4" name="Round Single Corner Rectangle 193"/>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ound Single Corner Rectangle 194"/>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2" name="Rounded Rectangle 191"/>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1" name="Group 10"/>
            <p:cNvGrpSpPr/>
            <p:nvPr/>
          </p:nvGrpSpPr>
          <p:grpSpPr>
            <a:xfrm>
              <a:off x="1182182" y="2570375"/>
              <a:ext cx="310752" cy="833729"/>
              <a:chOff x="7129899" y="335851"/>
              <a:chExt cx="1369236" cy="5087963"/>
            </a:xfrm>
          </p:grpSpPr>
          <p:grpSp>
            <p:nvGrpSpPr>
              <p:cNvPr id="186" name="Group 185"/>
              <p:cNvGrpSpPr/>
              <p:nvPr/>
            </p:nvGrpSpPr>
            <p:grpSpPr>
              <a:xfrm>
                <a:off x="7410450" y="335851"/>
                <a:ext cx="819150" cy="2817807"/>
                <a:chOff x="7410450" y="335851"/>
                <a:chExt cx="819150" cy="3349415"/>
              </a:xfrm>
            </p:grpSpPr>
            <p:sp>
              <p:nvSpPr>
                <p:cNvPr id="188" name="Block Arc 187"/>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9" name="Round Single Corner Rectangle 188"/>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 Single Corner Rectangle 189"/>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7" name="Rounded Rectangle 186"/>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2" name="Group 11"/>
            <p:cNvGrpSpPr/>
            <p:nvPr/>
          </p:nvGrpSpPr>
          <p:grpSpPr>
            <a:xfrm>
              <a:off x="1334582" y="2722775"/>
              <a:ext cx="310752" cy="833729"/>
              <a:chOff x="7129899" y="335851"/>
              <a:chExt cx="1369236" cy="5087963"/>
            </a:xfrm>
          </p:grpSpPr>
          <p:grpSp>
            <p:nvGrpSpPr>
              <p:cNvPr id="181" name="Group 180"/>
              <p:cNvGrpSpPr/>
              <p:nvPr/>
            </p:nvGrpSpPr>
            <p:grpSpPr>
              <a:xfrm>
                <a:off x="7410450" y="335851"/>
                <a:ext cx="819150" cy="2817807"/>
                <a:chOff x="7410450" y="335851"/>
                <a:chExt cx="819150" cy="3349415"/>
              </a:xfrm>
            </p:grpSpPr>
            <p:sp>
              <p:nvSpPr>
                <p:cNvPr id="183" name="Block Arc 182"/>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4" name="Round Single Corner Rectangle 183"/>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 Single Corner Rectangle 184"/>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2" name="Rounded Rectangle 181"/>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3" name="Group 12"/>
            <p:cNvGrpSpPr/>
            <p:nvPr/>
          </p:nvGrpSpPr>
          <p:grpSpPr>
            <a:xfrm>
              <a:off x="1486982" y="2875175"/>
              <a:ext cx="310752" cy="833729"/>
              <a:chOff x="7129899" y="335851"/>
              <a:chExt cx="1369236" cy="5087963"/>
            </a:xfrm>
          </p:grpSpPr>
          <p:grpSp>
            <p:nvGrpSpPr>
              <p:cNvPr id="176" name="Group 175"/>
              <p:cNvGrpSpPr/>
              <p:nvPr/>
            </p:nvGrpSpPr>
            <p:grpSpPr>
              <a:xfrm>
                <a:off x="7410450" y="335851"/>
                <a:ext cx="819150" cy="2817807"/>
                <a:chOff x="7410450" y="335851"/>
                <a:chExt cx="819150" cy="3349415"/>
              </a:xfrm>
            </p:grpSpPr>
            <p:sp>
              <p:nvSpPr>
                <p:cNvPr id="178" name="Block Arc 177"/>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9" name="Round Single Corner Rectangle 178"/>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ound Single Corner Rectangle 179"/>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Rounded Rectangle 176"/>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4" name="Group 13"/>
            <p:cNvGrpSpPr/>
            <p:nvPr/>
          </p:nvGrpSpPr>
          <p:grpSpPr>
            <a:xfrm>
              <a:off x="1639382" y="3027575"/>
              <a:ext cx="310752" cy="833729"/>
              <a:chOff x="7129899" y="335851"/>
              <a:chExt cx="1369236" cy="5087963"/>
            </a:xfrm>
          </p:grpSpPr>
          <p:grpSp>
            <p:nvGrpSpPr>
              <p:cNvPr id="171" name="Group 170"/>
              <p:cNvGrpSpPr/>
              <p:nvPr/>
            </p:nvGrpSpPr>
            <p:grpSpPr>
              <a:xfrm>
                <a:off x="7410450" y="335851"/>
                <a:ext cx="819150" cy="2817807"/>
                <a:chOff x="7410450" y="335851"/>
                <a:chExt cx="819150" cy="3349415"/>
              </a:xfrm>
            </p:grpSpPr>
            <p:sp>
              <p:nvSpPr>
                <p:cNvPr id="173" name="Block Arc 172"/>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 name="Round Single Corner Rectangle 173"/>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ound Single Corner Rectangle 174"/>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2" name="Rounded Rectangle 171"/>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5" name="Group 14"/>
            <p:cNvGrpSpPr/>
            <p:nvPr/>
          </p:nvGrpSpPr>
          <p:grpSpPr>
            <a:xfrm>
              <a:off x="1791782" y="3179975"/>
              <a:ext cx="310752" cy="833729"/>
              <a:chOff x="7129899" y="335851"/>
              <a:chExt cx="1369236" cy="5087963"/>
            </a:xfrm>
          </p:grpSpPr>
          <p:grpSp>
            <p:nvGrpSpPr>
              <p:cNvPr id="166" name="Group 165"/>
              <p:cNvGrpSpPr/>
              <p:nvPr/>
            </p:nvGrpSpPr>
            <p:grpSpPr>
              <a:xfrm>
                <a:off x="7410450" y="335851"/>
                <a:ext cx="819150" cy="2817807"/>
                <a:chOff x="7410450" y="335851"/>
                <a:chExt cx="819150" cy="3349415"/>
              </a:xfrm>
            </p:grpSpPr>
            <p:sp>
              <p:nvSpPr>
                <p:cNvPr id="168" name="Block Arc 167"/>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9" name="Round Single Corner Rectangle 168"/>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ound Single Corner Rectangle 169"/>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7" name="Rounded Rectangle 166"/>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6" name="Group 15"/>
            <p:cNvGrpSpPr/>
            <p:nvPr/>
          </p:nvGrpSpPr>
          <p:grpSpPr>
            <a:xfrm>
              <a:off x="1944182" y="3332375"/>
              <a:ext cx="310752" cy="833729"/>
              <a:chOff x="7129899" y="335851"/>
              <a:chExt cx="1369236" cy="5087963"/>
            </a:xfrm>
          </p:grpSpPr>
          <p:grpSp>
            <p:nvGrpSpPr>
              <p:cNvPr id="161" name="Group 160"/>
              <p:cNvGrpSpPr/>
              <p:nvPr/>
            </p:nvGrpSpPr>
            <p:grpSpPr>
              <a:xfrm>
                <a:off x="7410450" y="335851"/>
                <a:ext cx="819150" cy="2817807"/>
                <a:chOff x="7410450" y="335851"/>
                <a:chExt cx="819150" cy="3349415"/>
              </a:xfrm>
            </p:grpSpPr>
            <p:sp>
              <p:nvSpPr>
                <p:cNvPr id="163" name="Block Arc 162"/>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Round Single Corner Rectangle 163"/>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 Single Corner Rectangle 164"/>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2" name="Rounded Rectangle 161"/>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7" name="Group 16"/>
            <p:cNvGrpSpPr/>
            <p:nvPr/>
          </p:nvGrpSpPr>
          <p:grpSpPr>
            <a:xfrm>
              <a:off x="2096582" y="3484775"/>
              <a:ext cx="310752" cy="833729"/>
              <a:chOff x="7129899" y="335851"/>
              <a:chExt cx="1369236" cy="5087963"/>
            </a:xfrm>
          </p:grpSpPr>
          <p:grpSp>
            <p:nvGrpSpPr>
              <p:cNvPr id="156" name="Group 155"/>
              <p:cNvGrpSpPr/>
              <p:nvPr/>
            </p:nvGrpSpPr>
            <p:grpSpPr>
              <a:xfrm>
                <a:off x="7410450" y="335851"/>
                <a:ext cx="819150" cy="2817807"/>
                <a:chOff x="7410450" y="335851"/>
                <a:chExt cx="819150" cy="3349415"/>
              </a:xfrm>
            </p:grpSpPr>
            <p:sp>
              <p:nvSpPr>
                <p:cNvPr id="158" name="Block Arc 157"/>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Round Single Corner Rectangle 158"/>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 Single Corner Rectangle 159"/>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7" name="Rounded Rectangle 156"/>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8" name="Group 17"/>
            <p:cNvGrpSpPr/>
            <p:nvPr/>
          </p:nvGrpSpPr>
          <p:grpSpPr>
            <a:xfrm>
              <a:off x="2248982" y="3637175"/>
              <a:ext cx="310752" cy="833729"/>
              <a:chOff x="7129899" y="335851"/>
              <a:chExt cx="1369236" cy="5087963"/>
            </a:xfrm>
          </p:grpSpPr>
          <p:grpSp>
            <p:nvGrpSpPr>
              <p:cNvPr id="151" name="Group 150"/>
              <p:cNvGrpSpPr/>
              <p:nvPr/>
            </p:nvGrpSpPr>
            <p:grpSpPr>
              <a:xfrm>
                <a:off x="7410450" y="335851"/>
                <a:ext cx="819150" cy="2817807"/>
                <a:chOff x="7410450" y="335851"/>
                <a:chExt cx="819150" cy="3349415"/>
              </a:xfrm>
            </p:grpSpPr>
            <p:sp>
              <p:nvSpPr>
                <p:cNvPr id="153" name="Block Arc 152"/>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Round Single Corner Rectangle 153"/>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 Single Corner Rectangle 154"/>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2" name="Rounded Rectangle 151"/>
              <p:cNvSpPr/>
              <p:nvPr/>
            </p:nvSpPr>
            <p:spPr>
              <a:xfrm>
                <a:off x="7129899" y="2797403"/>
                <a:ext cx="1369236" cy="2626411"/>
              </a:xfrm>
              <a:prstGeom prst="round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9" name="Group 18"/>
            <p:cNvGrpSpPr/>
            <p:nvPr/>
          </p:nvGrpSpPr>
          <p:grpSpPr>
            <a:xfrm>
              <a:off x="7123523" y="1675172"/>
              <a:ext cx="1248166" cy="1675812"/>
              <a:chOff x="927748" y="335851"/>
              <a:chExt cx="4864035" cy="5757387"/>
            </a:xfrm>
          </p:grpSpPr>
          <p:sp>
            <p:nvSpPr>
              <p:cNvPr id="132" name="Snip Same Side Corner Rectangle 131"/>
              <p:cNvSpPr/>
              <p:nvPr/>
            </p:nvSpPr>
            <p:spPr>
              <a:xfrm rot="16200000">
                <a:off x="2526840" y="5077907"/>
                <a:ext cx="617563" cy="738753"/>
              </a:xfrm>
              <a:prstGeom prst="snip2SameRect">
                <a:avLst>
                  <a:gd name="adj1" fmla="val 33581"/>
                  <a:gd name="adj2" fmla="val 625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2805869" y="475033"/>
                <a:ext cx="2985913" cy="5618205"/>
              </a:xfrm>
              <a:prstGeom prst="rect">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4" name="Rounded Rectangle 133"/>
              <p:cNvSpPr/>
              <p:nvPr/>
            </p:nvSpPr>
            <p:spPr>
              <a:xfrm rot="20282473">
                <a:off x="1328766" y="3871007"/>
                <a:ext cx="1679609" cy="721884"/>
              </a:xfrm>
              <a:prstGeom prst="roundRect">
                <a:avLst/>
              </a:prstGeom>
              <a:solidFill>
                <a:schemeClr val="bg1">
                  <a:lumMod val="50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2811092" y="475032"/>
                <a:ext cx="309429" cy="5618205"/>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135"/>
              <p:cNvSpPr/>
              <p:nvPr/>
            </p:nvSpPr>
            <p:spPr>
              <a:xfrm rot="7298329">
                <a:off x="1928075" y="1724489"/>
                <a:ext cx="2681285" cy="3132826"/>
              </a:xfrm>
              <a:custGeom>
                <a:avLst/>
                <a:gdLst>
                  <a:gd name="connsiteX0" fmla="*/ 556932 w 2233648"/>
                  <a:gd name="connsiteY0" fmla="*/ 93150 h 1840240"/>
                  <a:gd name="connsiteX1" fmla="*/ 2233332 w 2233648"/>
                  <a:gd name="connsiteY1" fmla="*/ 940875 h 1840240"/>
                  <a:gd name="connsiteX2" fmla="*/ 414057 w 2233648"/>
                  <a:gd name="connsiteY2" fmla="*/ 1826700 h 1840240"/>
                  <a:gd name="connsiteX3" fmla="*/ 4482 w 2233648"/>
                  <a:gd name="connsiteY3" fmla="*/ 216975 h 1840240"/>
                  <a:gd name="connsiteX4" fmla="*/ 556932 w 2233648"/>
                  <a:gd name="connsiteY4" fmla="*/ 93150 h 184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648" h="1840240">
                    <a:moveTo>
                      <a:pt x="556932" y="93150"/>
                    </a:moveTo>
                    <a:cubicBezTo>
                      <a:pt x="928407" y="213800"/>
                      <a:pt x="2257145" y="651950"/>
                      <a:pt x="2233332" y="940875"/>
                    </a:cubicBezTo>
                    <a:cubicBezTo>
                      <a:pt x="2209520" y="1229800"/>
                      <a:pt x="785532" y="1947350"/>
                      <a:pt x="414057" y="1826700"/>
                    </a:cubicBezTo>
                    <a:cubicBezTo>
                      <a:pt x="42582" y="1706050"/>
                      <a:pt x="-19331" y="505900"/>
                      <a:pt x="4482" y="216975"/>
                    </a:cubicBezTo>
                    <a:cubicBezTo>
                      <a:pt x="28294" y="-71950"/>
                      <a:pt x="185457" y="-27500"/>
                      <a:pt x="556932" y="93150"/>
                    </a:cubicBezTo>
                    <a:close/>
                  </a:path>
                </a:pathLst>
              </a:cu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4175497" y="442845"/>
                <a:ext cx="1616286"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927748" y="4015127"/>
                <a:ext cx="1156611" cy="997470"/>
              </a:xfrm>
              <a:prstGeom prst="ellipse">
                <a:avLst/>
              </a:prstGeom>
              <a:solidFill>
                <a:srgbClr val="C0000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Elbow Connector 138"/>
              <p:cNvCxnSpPr/>
              <p:nvPr/>
            </p:nvCxnSpPr>
            <p:spPr>
              <a:xfrm>
                <a:off x="2796244" y="372052"/>
                <a:ext cx="823116" cy="84324"/>
              </a:xfrm>
              <a:prstGeom prst="bentConnector3">
                <a:avLst/>
              </a:prstGeom>
              <a:ln w="38100">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140" name="Rounded Rectangle 139"/>
              <p:cNvSpPr/>
              <p:nvPr/>
            </p:nvSpPr>
            <p:spPr>
              <a:xfrm rot="16200000">
                <a:off x="4279377" y="2881778"/>
                <a:ext cx="745254" cy="3733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Hexagon 140"/>
              <p:cNvSpPr/>
              <p:nvPr/>
            </p:nvSpPr>
            <p:spPr>
              <a:xfrm rot="21260980">
                <a:off x="4524644" y="2805475"/>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Chord 141"/>
              <p:cNvSpPr/>
              <p:nvPr/>
            </p:nvSpPr>
            <p:spPr>
              <a:xfrm rot="6037585">
                <a:off x="3184955" y="3825113"/>
                <a:ext cx="509061" cy="340594"/>
              </a:xfrm>
              <a:prstGeom prst="chord">
                <a:avLst>
                  <a:gd name="adj1" fmla="val 430430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Hexagon 142"/>
              <p:cNvSpPr/>
              <p:nvPr/>
            </p:nvSpPr>
            <p:spPr>
              <a:xfrm rot="21260980">
                <a:off x="4524644" y="3165334"/>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Hexagon 143"/>
              <p:cNvSpPr/>
              <p:nvPr/>
            </p:nvSpPr>
            <p:spPr>
              <a:xfrm>
                <a:off x="3365555" y="3808901"/>
                <a:ext cx="185448" cy="176556"/>
              </a:xfrm>
              <a:prstGeom prst="hexagon">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144"/>
              <p:cNvSpPr/>
              <p:nvPr/>
            </p:nvSpPr>
            <p:spPr>
              <a:xfrm>
                <a:off x="2470251" y="3809376"/>
                <a:ext cx="369335" cy="452777"/>
              </a:xfrm>
              <a:custGeom>
                <a:avLst/>
                <a:gdLst>
                  <a:gd name="connsiteX0" fmla="*/ 317747 w 369335"/>
                  <a:gd name="connsiteY0" fmla="*/ 3833 h 452777"/>
                  <a:gd name="connsiteX1" fmla="*/ 336998 w 369335"/>
                  <a:gd name="connsiteY1" fmla="*/ 446596 h 452777"/>
                  <a:gd name="connsiteX2" fmla="*/ 113 w 369335"/>
                  <a:gd name="connsiteY2" fmla="*/ 244465 h 452777"/>
                  <a:gd name="connsiteX3" fmla="*/ 317747 w 369335"/>
                  <a:gd name="connsiteY3" fmla="*/ 3833 h 452777"/>
                </a:gdLst>
                <a:ahLst/>
                <a:cxnLst>
                  <a:cxn ang="0">
                    <a:pos x="connsiteX0" y="connsiteY0"/>
                  </a:cxn>
                  <a:cxn ang="0">
                    <a:pos x="connsiteX1" y="connsiteY1"/>
                  </a:cxn>
                  <a:cxn ang="0">
                    <a:pos x="connsiteX2" y="connsiteY2"/>
                  </a:cxn>
                  <a:cxn ang="0">
                    <a:pos x="connsiteX3" y="connsiteY3"/>
                  </a:cxn>
                </a:cxnLst>
                <a:rect l="l" t="t" r="r" b="b"/>
                <a:pathLst>
                  <a:path w="369335" h="452777">
                    <a:moveTo>
                      <a:pt x="317747" y="3833"/>
                    </a:moveTo>
                    <a:cubicBezTo>
                      <a:pt x="373894" y="37521"/>
                      <a:pt x="389937" y="406491"/>
                      <a:pt x="336998" y="446596"/>
                    </a:cubicBezTo>
                    <a:cubicBezTo>
                      <a:pt x="284059" y="486701"/>
                      <a:pt x="6530" y="321467"/>
                      <a:pt x="113" y="244465"/>
                    </a:cubicBezTo>
                    <a:cubicBezTo>
                      <a:pt x="-6304" y="167463"/>
                      <a:pt x="261600" y="-29855"/>
                      <a:pt x="317747" y="38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Hexagon 145"/>
              <p:cNvSpPr/>
              <p:nvPr/>
            </p:nvSpPr>
            <p:spPr>
              <a:xfrm>
                <a:off x="3928839" y="4255883"/>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7" name="Straight Connector 146"/>
              <p:cNvCxnSpPr/>
              <p:nvPr/>
            </p:nvCxnSpPr>
            <p:spPr>
              <a:xfrm flipH="1">
                <a:off x="5012135" y="2718560"/>
                <a:ext cx="16387" cy="9701"/>
              </a:xfrm>
              <a:prstGeom prst="line">
                <a:avLst/>
              </a:prstGeom>
            </p:spPr>
            <p:style>
              <a:lnRef idx="1">
                <a:schemeClr val="accent1"/>
              </a:lnRef>
              <a:fillRef idx="0">
                <a:schemeClr val="accent1"/>
              </a:fillRef>
              <a:effectRef idx="0">
                <a:schemeClr val="accent1"/>
              </a:effectRef>
              <a:fontRef idx="minor">
                <a:schemeClr val="tx1"/>
              </a:fontRef>
            </p:style>
          </p:cxnSp>
          <p:sp>
            <p:nvSpPr>
              <p:cNvPr id="148" name="Hexagon 147"/>
              <p:cNvSpPr/>
              <p:nvPr/>
            </p:nvSpPr>
            <p:spPr>
              <a:xfrm>
                <a:off x="4302769" y="343477"/>
                <a:ext cx="242713" cy="138308"/>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Hexagon 148"/>
              <p:cNvSpPr/>
              <p:nvPr/>
            </p:nvSpPr>
            <p:spPr>
              <a:xfrm>
                <a:off x="5357745" y="335851"/>
                <a:ext cx="242713" cy="138308"/>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2532263" y="5328146"/>
                <a:ext cx="188005" cy="2249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275923" y="1827572"/>
              <a:ext cx="1248166" cy="1675812"/>
              <a:chOff x="927748" y="335851"/>
              <a:chExt cx="4864035" cy="5757387"/>
            </a:xfrm>
          </p:grpSpPr>
          <p:sp>
            <p:nvSpPr>
              <p:cNvPr id="113" name="Snip Same Side Corner Rectangle 112"/>
              <p:cNvSpPr/>
              <p:nvPr/>
            </p:nvSpPr>
            <p:spPr>
              <a:xfrm rot="16200000">
                <a:off x="2526840" y="5077907"/>
                <a:ext cx="617563" cy="738753"/>
              </a:xfrm>
              <a:prstGeom prst="snip2SameRect">
                <a:avLst>
                  <a:gd name="adj1" fmla="val 33581"/>
                  <a:gd name="adj2" fmla="val 625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805869" y="475033"/>
                <a:ext cx="2985913" cy="5618205"/>
              </a:xfrm>
              <a:prstGeom prst="rect">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5" name="Rounded Rectangle 114"/>
              <p:cNvSpPr/>
              <p:nvPr/>
            </p:nvSpPr>
            <p:spPr>
              <a:xfrm rot="20282473">
                <a:off x="1328766" y="3871007"/>
                <a:ext cx="1679609" cy="721884"/>
              </a:xfrm>
              <a:prstGeom prst="roundRect">
                <a:avLst/>
              </a:prstGeom>
              <a:solidFill>
                <a:schemeClr val="bg1">
                  <a:lumMod val="50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2811092" y="475032"/>
                <a:ext cx="309429" cy="5618205"/>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p:cNvSpPr/>
              <p:nvPr/>
            </p:nvSpPr>
            <p:spPr>
              <a:xfrm rot="7298329">
                <a:off x="1928075" y="1724489"/>
                <a:ext cx="2681285" cy="3132826"/>
              </a:xfrm>
              <a:custGeom>
                <a:avLst/>
                <a:gdLst>
                  <a:gd name="connsiteX0" fmla="*/ 556932 w 2233648"/>
                  <a:gd name="connsiteY0" fmla="*/ 93150 h 1840240"/>
                  <a:gd name="connsiteX1" fmla="*/ 2233332 w 2233648"/>
                  <a:gd name="connsiteY1" fmla="*/ 940875 h 1840240"/>
                  <a:gd name="connsiteX2" fmla="*/ 414057 w 2233648"/>
                  <a:gd name="connsiteY2" fmla="*/ 1826700 h 1840240"/>
                  <a:gd name="connsiteX3" fmla="*/ 4482 w 2233648"/>
                  <a:gd name="connsiteY3" fmla="*/ 216975 h 1840240"/>
                  <a:gd name="connsiteX4" fmla="*/ 556932 w 2233648"/>
                  <a:gd name="connsiteY4" fmla="*/ 93150 h 184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648" h="1840240">
                    <a:moveTo>
                      <a:pt x="556932" y="93150"/>
                    </a:moveTo>
                    <a:cubicBezTo>
                      <a:pt x="928407" y="213800"/>
                      <a:pt x="2257145" y="651950"/>
                      <a:pt x="2233332" y="940875"/>
                    </a:cubicBezTo>
                    <a:cubicBezTo>
                      <a:pt x="2209520" y="1229800"/>
                      <a:pt x="785532" y="1947350"/>
                      <a:pt x="414057" y="1826700"/>
                    </a:cubicBezTo>
                    <a:cubicBezTo>
                      <a:pt x="42582" y="1706050"/>
                      <a:pt x="-19331" y="505900"/>
                      <a:pt x="4482" y="216975"/>
                    </a:cubicBezTo>
                    <a:cubicBezTo>
                      <a:pt x="28294" y="-71950"/>
                      <a:pt x="185457" y="-27500"/>
                      <a:pt x="556932" y="93150"/>
                    </a:cubicBezTo>
                    <a:close/>
                  </a:path>
                </a:pathLst>
              </a:cu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4175497" y="442845"/>
                <a:ext cx="1616286"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927748" y="4015127"/>
                <a:ext cx="1156611" cy="997470"/>
              </a:xfrm>
              <a:prstGeom prst="ellipse">
                <a:avLst/>
              </a:prstGeom>
              <a:solidFill>
                <a:srgbClr val="C0000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Elbow Connector 119"/>
              <p:cNvCxnSpPr/>
              <p:nvPr/>
            </p:nvCxnSpPr>
            <p:spPr>
              <a:xfrm>
                <a:off x="2796244" y="372052"/>
                <a:ext cx="823116" cy="84324"/>
              </a:xfrm>
              <a:prstGeom prst="bentConnector3">
                <a:avLst/>
              </a:prstGeom>
              <a:ln w="38100">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121" name="Rounded Rectangle 120"/>
              <p:cNvSpPr/>
              <p:nvPr/>
            </p:nvSpPr>
            <p:spPr>
              <a:xfrm rot="16200000">
                <a:off x="4279377" y="2881778"/>
                <a:ext cx="745254" cy="3733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exagon 121"/>
              <p:cNvSpPr/>
              <p:nvPr/>
            </p:nvSpPr>
            <p:spPr>
              <a:xfrm rot="21260980">
                <a:off x="4524644" y="2805475"/>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hord 122"/>
              <p:cNvSpPr/>
              <p:nvPr/>
            </p:nvSpPr>
            <p:spPr>
              <a:xfrm rot="6037585">
                <a:off x="3184955" y="3825113"/>
                <a:ext cx="509061" cy="340594"/>
              </a:xfrm>
              <a:prstGeom prst="chord">
                <a:avLst>
                  <a:gd name="adj1" fmla="val 430430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exagon 123"/>
              <p:cNvSpPr/>
              <p:nvPr/>
            </p:nvSpPr>
            <p:spPr>
              <a:xfrm rot="21260980">
                <a:off x="4524644" y="3165334"/>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exagon 124"/>
              <p:cNvSpPr/>
              <p:nvPr/>
            </p:nvSpPr>
            <p:spPr>
              <a:xfrm>
                <a:off x="3365555" y="3808901"/>
                <a:ext cx="185448" cy="176556"/>
              </a:xfrm>
              <a:prstGeom prst="hexagon">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125"/>
              <p:cNvSpPr/>
              <p:nvPr/>
            </p:nvSpPr>
            <p:spPr>
              <a:xfrm>
                <a:off x="2470251" y="3809376"/>
                <a:ext cx="369335" cy="452777"/>
              </a:xfrm>
              <a:custGeom>
                <a:avLst/>
                <a:gdLst>
                  <a:gd name="connsiteX0" fmla="*/ 317747 w 369335"/>
                  <a:gd name="connsiteY0" fmla="*/ 3833 h 452777"/>
                  <a:gd name="connsiteX1" fmla="*/ 336998 w 369335"/>
                  <a:gd name="connsiteY1" fmla="*/ 446596 h 452777"/>
                  <a:gd name="connsiteX2" fmla="*/ 113 w 369335"/>
                  <a:gd name="connsiteY2" fmla="*/ 244465 h 452777"/>
                  <a:gd name="connsiteX3" fmla="*/ 317747 w 369335"/>
                  <a:gd name="connsiteY3" fmla="*/ 3833 h 452777"/>
                </a:gdLst>
                <a:ahLst/>
                <a:cxnLst>
                  <a:cxn ang="0">
                    <a:pos x="connsiteX0" y="connsiteY0"/>
                  </a:cxn>
                  <a:cxn ang="0">
                    <a:pos x="connsiteX1" y="connsiteY1"/>
                  </a:cxn>
                  <a:cxn ang="0">
                    <a:pos x="connsiteX2" y="connsiteY2"/>
                  </a:cxn>
                  <a:cxn ang="0">
                    <a:pos x="connsiteX3" y="connsiteY3"/>
                  </a:cxn>
                </a:cxnLst>
                <a:rect l="l" t="t" r="r" b="b"/>
                <a:pathLst>
                  <a:path w="369335" h="452777">
                    <a:moveTo>
                      <a:pt x="317747" y="3833"/>
                    </a:moveTo>
                    <a:cubicBezTo>
                      <a:pt x="373894" y="37521"/>
                      <a:pt x="389937" y="406491"/>
                      <a:pt x="336998" y="446596"/>
                    </a:cubicBezTo>
                    <a:cubicBezTo>
                      <a:pt x="284059" y="486701"/>
                      <a:pt x="6530" y="321467"/>
                      <a:pt x="113" y="244465"/>
                    </a:cubicBezTo>
                    <a:cubicBezTo>
                      <a:pt x="-6304" y="167463"/>
                      <a:pt x="261600" y="-29855"/>
                      <a:pt x="317747" y="38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exagon 126"/>
              <p:cNvSpPr/>
              <p:nvPr/>
            </p:nvSpPr>
            <p:spPr>
              <a:xfrm>
                <a:off x="3928839" y="4255883"/>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p:cNvCxnSpPr/>
              <p:nvPr/>
            </p:nvCxnSpPr>
            <p:spPr>
              <a:xfrm flipH="1">
                <a:off x="5012135" y="2718560"/>
                <a:ext cx="16387" cy="9701"/>
              </a:xfrm>
              <a:prstGeom prst="line">
                <a:avLst/>
              </a:prstGeom>
            </p:spPr>
            <p:style>
              <a:lnRef idx="1">
                <a:schemeClr val="accent1"/>
              </a:lnRef>
              <a:fillRef idx="0">
                <a:schemeClr val="accent1"/>
              </a:fillRef>
              <a:effectRef idx="0">
                <a:schemeClr val="accent1"/>
              </a:effectRef>
              <a:fontRef idx="minor">
                <a:schemeClr val="tx1"/>
              </a:fontRef>
            </p:style>
          </p:cxnSp>
          <p:sp>
            <p:nvSpPr>
              <p:cNvPr id="129" name="Hexagon 128"/>
              <p:cNvSpPr/>
              <p:nvPr/>
            </p:nvSpPr>
            <p:spPr>
              <a:xfrm>
                <a:off x="4302769" y="343477"/>
                <a:ext cx="242713" cy="138308"/>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Hexagon 129"/>
              <p:cNvSpPr/>
              <p:nvPr/>
            </p:nvSpPr>
            <p:spPr>
              <a:xfrm>
                <a:off x="5357745" y="335851"/>
                <a:ext cx="242713" cy="138308"/>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2532263" y="5328146"/>
                <a:ext cx="188005" cy="2249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428323" y="1979972"/>
              <a:ext cx="1248166" cy="1675812"/>
              <a:chOff x="927748" y="335851"/>
              <a:chExt cx="4864035" cy="5757387"/>
            </a:xfrm>
          </p:grpSpPr>
          <p:sp>
            <p:nvSpPr>
              <p:cNvPr id="94" name="Snip Same Side Corner Rectangle 93"/>
              <p:cNvSpPr/>
              <p:nvPr/>
            </p:nvSpPr>
            <p:spPr>
              <a:xfrm rot="16200000">
                <a:off x="2526840" y="5077907"/>
                <a:ext cx="617563" cy="738753"/>
              </a:xfrm>
              <a:prstGeom prst="snip2SameRect">
                <a:avLst>
                  <a:gd name="adj1" fmla="val 33581"/>
                  <a:gd name="adj2" fmla="val 625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2805869" y="475033"/>
                <a:ext cx="2985913" cy="5618205"/>
              </a:xfrm>
              <a:prstGeom prst="rect">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6" name="Rounded Rectangle 95"/>
              <p:cNvSpPr/>
              <p:nvPr/>
            </p:nvSpPr>
            <p:spPr>
              <a:xfrm rot="20282473">
                <a:off x="1328766" y="3871007"/>
                <a:ext cx="1679609" cy="721884"/>
              </a:xfrm>
              <a:prstGeom prst="roundRect">
                <a:avLst/>
              </a:prstGeom>
              <a:solidFill>
                <a:schemeClr val="bg1">
                  <a:lumMod val="50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2811092" y="475032"/>
                <a:ext cx="309429" cy="5618205"/>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rot="7298329">
                <a:off x="1928075" y="1724489"/>
                <a:ext cx="2681285" cy="3132826"/>
              </a:xfrm>
              <a:custGeom>
                <a:avLst/>
                <a:gdLst>
                  <a:gd name="connsiteX0" fmla="*/ 556932 w 2233648"/>
                  <a:gd name="connsiteY0" fmla="*/ 93150 h 1840240"/>
                  <a:gd name="connsiteX1" fmla="*/ 2233332 w 2233648"/>
                  <a:gd name="connsiteY1" fmla="*/ 940875 h 1840240"/>
                  <a:gd name="connsiteX2" fmla="*/ 414057 w 2233648"/>
                  <a:gd name="connsiteY2" fmla="*/ 1826700 h 1840240"/>
                  <a:gd name="connsiteX3" fmla="*/ 4482 w 2233648"/>
                  <a:gd name="connsiteY3" fmla="*/ 216975 h 1840240"/>
                  <a:gd name="connsiteX4" fmla="*/ 556932 w 2233648"/>
                  <a:gd name="connsiteY4" fmla="*/ 93150 h 184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648" h="1840240">
                    <a:moveTo>
                      <a:pt x="556932" y="93150"/>
                    </a:moveTo>
                    <a:cubicBezTo>
                      <a:pt x="928407" y="213800"/>
                      <a:pt x="2257145" y="651950"/>
                      <a:pt x="2233332" y="940875"/>
                    </a:cubicBezTo>
                    <a:cubicBezTo>
                      <a:pt x="2209520" y="1229800"/>
                      <a:pt x="785532" y="1947350"/>
                      <a:pt x="414057" y="1826700"/>
                    </a:cubicBezTo>
                    <a:cubicBezTo>
                      <a:pt x="42582" y="1706050"/>
                      <a:pt x="-19331" y="505900"/>
                      <a:pt x="4482" y="216975"/>
                    </a:cubicBezTo>
                    <a:cubicBezTo>
                      <a:pt x="28294" y="-71950"/>
                      <a:pt x="185457" y="-27500"/>
                      <a:pt x="556932" y="93150"/>
                    </a:cubicBezTo>
                    <a:close/>
                  </a:path>
                </a:pathLst>
              </a:cu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4175497" y="442845"/>
                <a:ext cx="1616286"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927748" y="4015127"/>
                <a:ext cx="1156611" cy="997470"/>
              </a:xfrm>
              <a:prstGeom prst="ellipse">
                <a:avLst/>
              </a:prstGeom>
              <a:solidFill>
                <a:srgbClr val="C0000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Elbow Connector 100"/>
              <p:cNvCxnSpPr/>
              <p:nvPr/>
            </p:nvCxnSpPr>
            <p:spPr>
              <a:xfrm>
                <a:off x="2796244" y="372052"/>
                <a:ext cx="823116" cy="84324"/>
              </a:xfrm>
              <a:prstGeom prst="bentConnector3">
                <a:avLst/>
              </a:prstGeom>
              <a:ln w="38100">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102" name="Rounded Rectangle 101"/>
              <p:cNvSpPr/>
              <p:nvPr/>
            </p:nvSpPr>
            <p:spPr>
              <a:xfrm rot="16200000">
                <a:off x="4279377" y="2881778"/>
                <a:ext cx="745254" cy="3733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Hexagon 102"/>
              <p:cNvSpPr/>
              <p:nvPr/>
            </p:nvSpPr>
            <p:spPr>
              <a:xfrm rot="21260980">
                <a:off x="4524644" y="2805475"/>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hord 103"/>
              <p:cNvSpPr/>
              <p:nvPr/>
            </p:nvSpPr>
            <p:spPr>
              <a:xfrm rot="6037585">
                <a:off x="3184955" y="3825113"/>
                <a:ext cx="509061" cy="340594"/>
              </a:xfrm>
              <a:prstGeom prst="chord">
                <a:avLst>
                  <a:gd name="adj1" fmla="val 430430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exagon 104"/>
              <p:cNvSpPr/>
              <p:nvPr/>
            </p:nvSpPr>
            <p:spPr>
              <a:xfrm rot="21260980">
                <a:off x="4524644" y="3165334"/>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p:cNvSpPr/>
              <p:nvPr/>
            </p:nvSpPr>
            <p:spPr>
              <a:xfrm>
                <a:off x="3365555" y="3808901"/>
                <a:ext cx="185448" cy="176556"/>
              </a:xfrm>
              <a:prstGeom prst="hexagon">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p:cNvSpPr/>
              <p:nvPr/>
            </p:nvSpPr>
            <p:spPr>
              <a:xfrm>
                <a:off x="2470251" y="3809376"/>
                <a:ext cx="369335" cy="452777"/>
              </a:xfrm>
              <a:custGeom>
                <a:avLst/>
                <a:gdLst>
                  <a:gd name="connsiteX0" fmla="*/ 317747 w 369335"/>
                  <a:gd name="connsiteY0" fmla="*/ 3833 h 452777"/>
                  <a:gd name="connsiteX1" fmla="*/ 336998 w 369335"/>
                  <a:gd name="connsiteY1" fmla="*/ 446596 h 452777"/>
                  <a:gd name="connsiteX2" fmla="*/ 113 w 369335"/>
                  <a:gd name="connsiteY2" fmla="*/ 244465 h 452777"/>
                  <a:gd name="connsiteX3" fmla="*/ 317747 w 369335"/>
                  <a:gd name="connsiteY3" fmla="*/ 3833 h 452777"/>
                </a:gdLst>
                <a:ahLst/>
                <a:cxnLst>
                  <a:cxn ang="0">
                    <a:pos x="connsiteX0" y="connsiteY0"/>
                  </a:cxn>
                  <a:cxn ang="0">
                    <a:pos x="connsiteX1" y="connsiteY1"/>
                  </a:cxn>
                  <a:cxn ang="0">
                    <a:pos x="connsiteX2" y="connsiteY2"/>
                  </a:cxn>
                  <a:cxn ang="0">
                    <a:pos x="connsiteX3" y="connsiteY3"/>
                  </a:cxn>
                </a:cxnLst>
                <a:rect l="l" t="t" r="r" b="b"/>
                <a:pathLst>
                  <a:path w="369335" h="452777">
                    <a:moveTo>
                      <a:pt x="317747" y="3833"/>
                    </a:moveTo>
                    <a:cubicBezTo>
                      <a:pt x="373894" y="37521"/>
                      <a:pt x="389937" y="406491"/>
                      <a:pt x="336998" y="446596"/>
                    </a:cubicBezTo>
                    <a:cubicBezTo>
                      <a:pt x="284059" y="486701"/>
                      <a:pt x="6530" y="321467"/>
                      <a:pt x="113" y="244465"/>
                    </a:cubicBezTo>
                    <a:cubicBezTo>
                      <a:pt x="-6304" y="167463"/>
                      <a:pt x="261600" y="-29855"/>
                      <a:pt x="317747" y="38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exagon 107"/>
              <p:cNvSpPr/>
              <p:nvPr/>
            </p:nvSpPr>
            <p:spPr>
              <a:xfrm>
                <a:off x="3928839" y="4255883"/>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 name="Straight Connector 108"/>
              <p:cNvCxnSpPr/>
              <p:nvPr/>
            </p:nvCxnSpPr>
            <p:spPr>
              <a:xfrm flipH="1">
                <a:off x="5012135" y="2718560"/>
                <a:ext cx="16387" cy="9701"/>
              </a:xfrm>
              <a:prstGeom prst="line">
                <a:avLst/>
              </a:prstGeom>
            </p:spPr>
            <p:style>
              <a:lnRef idx="1">
                <a:schemeClr val="accent1"/>
              </a:lnRef>
              <a:fillRef idx="0">
                <a:schemeClr val="accent1"/>
              </a:fillRef>
              <a:effectRef idx="0">
                <a:schemeClr val="accent1"/>
              </a:effectRef>
              <a:fontRef idx="minor">
                <a:schemeClr val="tx1"/>
              </a:fontRef>
            </p:style>
          </p:cxnSp>
          <p:sp>
            <p:nvSpPr>
              <p:cNvPr id="110" name="Hexagon 109"/>
              <p:cNvSpPr/>
              <p:nvPr/>
            </p:nvSpPr>
            <p:spPr>
              <a:xfrm>
                <a:off x="4302769" y="343477"/>
                <a:ext cx="242713" cy="138308"/>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Hexagon 110"/>
              <p:cNvSpPr/>
              <p:nvPr/>
            </p:nvSpPr>
            <p:spPr>
              <a:xfrm>
                <a:off x="5357745" y="335851"/>
                <a:ext cx="242713" cy="138308"/>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2532263" y="5328146"/>
                <a:ext cx="188005" cy="2249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7580723" y="2132372"/>
              <a:ext cx="1248166" cy="1675812"/>
              <a:chOff x="927748" y="335851"/>
              <a:chExt cx="4864035" cy="5757387"/>
            </a:xfrm>
          </p:grpSpPr>
          <p:sp>
            <p:nvSpPr>
              <p:cNvPr id="75" name="Snip Same Side Corner Rectangle 74"/>
              <p:cNvSpPr/>
              <p:nvPr/>
            </p:nvSpPr>
            <p:spPr>
              <a:xfrm rot="16200000">
                <a:off x="2526840" y="5077907"/>
                <a:ext cx="617563" cy="738753"/>
              </a:xfrm>
              <a:prstGeom prst="snip2SameRect">
                <a:avLst>
                  <a:gd name="adj1" fmla="val 33581"/>
                  <a:gd name="adj2" fmla="val 625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05869" y="475033"/>
                <a:ext cx="2985913" cy="5618205"/>
              </a:xfrm>
              <a:prstGeom prst="rect">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7" name="Rounded Rectangle 76"/>
              <p:cNvSpPr/>
              <p:nvPr/>
            </p:nvSpPr>
            <p:spPr>
              <a:xfrm rot="20282473">
                <a:off x="1328766" y="3871007"/>
                <a:ext cx="1679609" cy="721884"/>
              </a:xfrm>
              <a:prstGeom prst="roundRect">
                <a:avLst/>
              </a:prstGeom>
              <a:solidFill>
                <a:schemeClr val="bg1">
                  <a:lumMod val="50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2811092" y="475032"/>
                <a:ext cx="309429" cy="5618205"/>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rot="7298329">
                <a:off x="1928075" y="1724489"/>
                <a:ext cx="2681285" cy="3132826"/>
              </a:xfrm>
              <a:custGeom>
                <a:avLst/>
                <a:gdLst>
                  <a:gd name="connsiteX0" fmla="*/ 556932 w 2233648"/>
                  <a:gd name="connsiteY0" fmla="*/ 93150 h 1840240"/>
                  <a:gd name="connsiteX1" fmla="*/ 2233332 w 2233648"/>
                  <a:gd name="connsiteY1" fmla="*/ 940875 h 1840240"/>
                  <a:gd name="connsiteX2" fmla="*/ 414057 w 2233648"/>
                  <a:gd name="connsiteY2" fmla="*/ 1826700 h 1840240"/>
                  <a:gd name="connsiteX3" fmla="*/ 4482 w 2233648"/>
                  <a:gd name="connsiteY3" fmla="*/ 216975 h 1840240"/>
                  <a:gd name="connsiteX4" fmla="*/ 556932 w 2233648"/>
                  <a:gd name="connsiteY4" fmla="*/ 93150 h 184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648" h="1840240">
                    <a:moveTo>
                      <a:pt x="556932" y="93150"/>
                    </a:moveTo>
                    <a:cubicBezTo>
                      <a:pt x="928407" y="213800"/>
                      <a:pt x="2257145" y="651950"/>
                      <a:pt x="2233332" y="940875"/>
                    </a:cubicBezTo>
                    <a:cubicBezTo>
                      <a:pt x="2209520" y="1229800"/>
                      <a:pt x="785532" y="1947350"/>
                      <a:pt x="414057" y="1826700"/>
                    </a:cubicBezTo>
                    <a:cubicBezTo>
                      <a:pt x="42582" y="1706050"/>
                      <a:pt x="-19331" y="505900"/>
                      <a:pt x="4482" y="216975"/>
                    </a:cubicBezTo>
                    <a:cubicBezTo>
                      <a:pt x="28294" y="-71950"/>
                      <a:pt x="185457" y="-27500"/>
                      <a:pt x="556932" y="93150"/>
                    </a:cubicBezTo>
                    <a:close/>
                  </a:path>
                </a:pathLst>
              </a:cu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4175497" y="442845"/>
                <a:ext cx="1616286"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927748" y="4015127"/>
                <a:ext cx="1156611" cy="997470"/>
              </a:xfrm>
              <a:prstGeom prst="ellipse">
                <a:avLst/>
              </a:prstGeom>
              <a:solidFill>
                <a:srgbClr val="C0000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Elbow Connector 81"/>
              <p:cNvCxnSpPr/>
              <p:nvPr/>
            </p:nvCxnSpPr>
            <p:spPr>
              <a:xfrm>
                <a:off x="2796244" y="372052"/>
                <a:ext cx="823116" cy="84324"/>
              </a:xfrm>
              <a:prstGeom prst="bentConnector3">
                <a:avLst/>
              </a:prstGeom>
              <a:ln w="38100">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83" name="Rounded Rectangle 82"/>
              <p:cNvSpPr/>
              <p:nvPr/>
            </p:nvSpPr>
            <p:spPr>
              <a:xfrm rot="16200000">
                <a:off x="4279377" y="2881778"/>
                <a:ext cx="745254" cy="3733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xagon 83"/>
              <p:cNvSpPr/>
              <p:nvPr/>
            </p:nvSpPr>
            <p:spPr>
              <a:xfrm rot="21260980">
                <a:off x="4524644" y="2805475"/>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hord 84"/>
              <p:cNvSpPr/>
              <p:nvPr/>
            </p:nvSpPr>
            <p:spPr>
              <a:xfrm rot="6037585">
                <a:off x="3184955" y="3825113"/>
                <a:ext cx="509061" cy="340594"/>
              </a:xfrm>
              <a:prstGeom prst="chord">
                <a:avLst>
                  <a:gd name="adj1" fmla="val 430430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Hexagon 85"/>
              <p:cNvSpPr/>
              <p:nvPr/>
            </p:nvSpPr>
            <p:spPr>
              <a:xfrm rot="21260980">
                <a:off x="4524644" y="3165334"/>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exagon 86"/>
              <p:cNvSpPr/>
              <p:nvPr/>
            </p:nvSpPr>
            <p:spPr>
              <a:xfrm>
                <a:off x="3365555" y="3808901"/>
                <a:ext cx="185448" cy="176556"/>
              </a:xfrm>
              <a:prstGeom prst="hexagon">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2470251" y="3809376"/>
                <a:ext cx="369335" cy="452777"/>
              </a:xfrm>
              <a:custGeom>
                <a:avLst/>
                <a:gdLst>
                  <a:gd name="connsiteX0" fmla="*/ 317747 w 369335"/>
                  <a:gd name="connsiteY0" fmla="*/ 3833 h 452777"/>
                  <a:gd name="connsiteX1" fmla="*/ 336998 w 369335"/>
                  <a:gd name="connsiteY1" fmla="*/ 446596 h 452777"/>
                  <a:gd name="connsiteX2" fmla="*/ 113 w 369335"/>
                  <a:gd name="connsiteY2" fmla="*/ 244465 h 452777"/>
                  <a:gd name="connsiteX3" fmla="*/ 317747 w 369335"/>
                  <a:gd name="connsiteY3" fmla="*/ 3833 h 452777"/>
                </a:gdLst>
                <a:ahLst/>
                <a:cxnLst>
                  <a:cxn ang="0">
                    <a:pos x="connsiteX0" y="connsiteY0"/>
                  </a:cxn>
                  <a:cxn ang="0">
                    <a:pos x="connsiteX1" y="connsiteY1"/>
                  </a:cxn>
                  <a:cxn ang="0">
                    <a:pos x="connsiteX2" y="connsiteY2"/>
                  </a:cxn>
                  <a:cxn ang="0">
                    <a:pos x="connsiteX3" y="connsiteY3"/>
                  </a:cxn>
                </a:cxnLst>
                <a:rect l="l" t="t" r="r" b="b"/>
                <a:pathLst>
                  <a:path w="369335" h="452777">
                    <a:moveTo>
                      <a:pt x="317747" y="3833"/>
                    </a:moveTo>
                    <a:cubicBezTo>
                      <a:pt x="373894" y="37521"/>
                      <a:pt x="389937" y="406491"/>
                      <a:pt x="336998" y="446596"/>
                    </a:cubicBezTo>
                    <a:cubicBezTo>
                      <a:pt x="284059" y="486701"/>
                      <a:pt x="6530" y="321467"/>
                      <a:pt x="113" y="244465"/>
                    </a:cubicBezTo>
                    <a:cubicBezTo>
                      <a:pt x="-6304" y="167463"/>
                      <a:pt x="261600" y="-29855"/>
                      <a:pt x="317747" y="38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xagon 88"/>
              <p:cNvSpPr/>
              <p:nvPr/>
            </p:nvSpPr>
            <p:spPr>
              <a:xfrm>
                <a:off x="3928839" y="4255883"/>
                <a:ext cx="246658" cy="192292"/>
              </a:xfrm>
              <a:prstGeom prst="hexagon">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p:cNvCxnSpPr/>
              <p:nvPr/>
            </p:nvCxnSpPr>
            <p:spPr>
              <a:xfrm flipH="1">
                <a:off x="5012135" y="2718560"/>
                <a:ext cx="16387" cy="97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Hexagon 90"/>
              <p:cNvSpPr/>
              <p:nvPr/>
            </p:nvSpPr>
            <p:spPr>
              <a:xfrm>
                <a:off x="4302769" y="343477"/>
                <a:ext cx="242713" cy="138308"/>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p:cNvSpPr/>
              <p:nvPr/>
            </p:nvSpPr>
            <p:spPr>
              <a:xfrm>
                <a:off x="5357745" y="335851"/>
                <a:ext cx="242713" cy="138308"/>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2532263" y="5328146"/>
                <a:ext cx="188005" cy="2249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3752238" y="2592840"/>
              <a:ext cx="1068943" cy="2505135"/>
              <a:chOff x="6765078" y="3021533"/>
              <a:chExt cx="1194028" cy="3122948"/>
            </a:xfrm>
          </p:grpSpPr>
          <p:sp>
            <p:nvSpPr>
              <p:cNvPr id="63" name="AutoShape 28"/>
              <p:cNvSpPr>
                <a:spLocks noChangeArrowheads="1"/>
              </p:cNvSpPr>
              <p:nvPr/>
            </p:nvSpPr>
            <p:spPr bwMode="auto">
              <a:xfrm>
                <a:off x="7403358" y="4766913"/>
                <a:ext cx="257885"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 name="AutoShape 20"/>
              <p:cNvSpPr>
                <a:spLocks noChangeArrowheads="1"/>
              </p:cNvSpPr>
              <p:nvPr/>
            </p:nvSpPr>
            <p:spPr bwMode="auto">
              <a:xfrm>
                <a:off x="7073978" y="4766913"/>
                <a:ext cx="257883" cy="137756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 name="Rectangle 21"/>
              <p:cNvSpPr>
                <a:spLocks noChangeArrowheads="1"/>
              </p:cNvSpPr>
              <p:nvPr/>
            </p:nvSpPr>
            <p:spPr bwMode="auto">
              <a:xfrm>
                <a:off x="7072466" y="3778892"/>
                <a:ext cx="571461" cy="1226443"/>
              </a:xfrm>
              <a:prstGeom prst="roundRect">
                <a:avLst>
                  <a:gd name="adj" fmla="val 6717"/>
                </a:avLst>
              </a:prstGeom>
              <a:solidFill>
                <a:schemeClr val="tx1"/>
              </a:solidFill>
              <a:ln w="9525">
                <a:solidFill>
                  <a:schemeClr val="tx1"/>
                </a:solidFill>
                <a:miter lim="800000"/>
                <a:headEnd/>
                <a:tailEnd/>
              </a:ln>
            </p:spPr>
            <p:txBody>
              <a:bodyPr wrap="none" anchor="ctr"/>
              <a:lstStyle/>
              <a:p>
                <a:endParaRPr lang="en-US"/>
              </a:p>
            </p:txBody>
          </p:sp>
          <p:grpSp>
            <p:nvGrpSpPr>
              <p:cNvPr id="66" name="Group 22"/>
              <p:cNvGrpSpPr>
                <a:grpSpLocks/>
              </p:cNvGrpSpPr>
              <p:nvPr/>
            </p:nvGrpSpPr>
            <p:grpSpPr bwMode="auto">
              <a:xfrm rot="14261862">
                <a:off x="7235344" y="4216191"/>
                <a:ext cx="1238069" cy="209455"/>
                <a:chOff x="4389" y="3362"/>
                <a:chExt cx="852" cy="173"/>
              </a:xfrm>
            </p:grpSpPr>
            <p:sp>
              <p:nvSpPr>
                <p:cNvPr id="73" name="AutoShape 23"/>
                <p:cNvSpPr>
                  <a:spLocks noChangeArrowheads="1"/>
                </p:cNvSpPr>
                <p:nvPr/>
              </p:nvSpPr>
              <p:spPr bwMode="auto">
                <a:xfrm rot="16200000">
                  <a:off x="4872" y="3167"/>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74" name="AutoShape 24"/>
                <p:cNvSpPr>
                  <a:spLocks noChangeArrowheads="1"/>
                </p:cNvSpPr>
                <p:nvPr/>
              </p:nvSpPr>
              <p:spPr bwMode="auto">
                <a:xfrm rot="16200000">
                  <a:off x="4538" y="3213"/>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67" name="Group 29"/>
              <p:cNvGrpSpPr>
                <a:grpSpLocks/>
              </p:cNvGrpSpPr>
              <p:nvPr/>
            </p:nvGrpSpPr>
            <p:grpSpPr bwMode="auto">
              <a:xfrm rot="7338138" flipH="1">
                <a:off x="6250771" y="4216438"/>
                <a:ext cx="1238069" cy="209455"/>
                <a:chOff x="4385" y="3368"/>
                <a:chExt cx="852" cy="173"/>
              </a:xfrm>
            </p:grpSpPr>
            <p:sp>
              <p:nvSpPr>
                <p:cNvPr id="71" name="AutoShape 30"/>
                <p:cNvSpPr>
                  <a:spLocks noChangeArrowheads="1"/>
                </p:cNvSpPr>
                <p:nvPr/>
              </p:nvSpPr>
              <p:spPr bwMode="auto">
                <a:xfrm rot="16200000">
                  <a:off x="4868" y="3173"/>
                  <a:ext cx="173" cy="564"/>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sp>
              <p:nvSpPr>
                <p:cNvPr id="72" name="AutoShape 31"/>
                <p:cNvSpPr>
                  <a:spLocks noChangeArrowheads="1"/>
                </p:cNvSpPr>
                <p:nvPr/>
              </p:nvSpPr>
              <p:spPr bwMode="auto">
                <a:xfrm rot="16200000">
                  <a:off x="4534" y="3219"/>
                  <a:ext cx="173" cy="472"/>
                </a:xfrm>
                <a:prstGeom prst="roundRect">
                  <a:avLst>
                    <a:gd name="adj" fmla="val 50000"/>
                  </a:avLst>
                </a:prstGeom>
                <a:solidFill>
                  <a:schemeClr val="tx1"/>
                </a:solidFill>
                <a:ln w="9525">
                  <a:solidFill>
                    <a:schemeClr val="tx1"/>
                  </a:solidFill>
                  <a:round/>
                  <a:headEnd/>
                  <a:tailEnd/>
                </a:ln>
              </p:spPr>
              <p:txBody>
                <a:bodyPr wrap="none" anchor="ctr"/>
                <a:lstStyle/>
                <a:p>
                  <a:endParaRPr lang="en-US"/>
                </a:p>
              </p:txBody>
            </p:sp>
          </p:grpSp>
          <p:grpSp>
            <p:nvGrpSpPr>
              <p:cNvPr id="68" name="Group 67"/>
              <p:cNvGrpSpPr/>
              <p:nvPr/>
            </p:nvGrpSpPr>
            <p:grpSpPr>
              <a:xfrm>
                <a:off x="7056386" y="3021533"/>
                <a:ext cx="639077" cy="663565"/>
                <a:chOff x="1879006" y="3696560"/>
                <a:chExt cx="856411" cy="611606"/>
              </a:xfrm>
            </p:grpSpPr>
            <p:pic>
              <p:nvPicPr>
                <p:cNvPr id="69"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879006" y="3696560"/>
                  <a:ext cx="735816"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9600" y="3696560"/>
                  <a:ext cx="735817" cy="6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4" name="Group 23"/>
            <p:cNvGrpSpPr/>
            <p:nvPr/>
          </p:nvGrpSpPr>
          <p:grpSpPr>
            <a:xfrm>
              <a:off x="907646" y="4795490"/>
              <a:ext cx="1377181" cy="700317"/>
              <a:chOff x="3857625" y="3784107"/>
              <a:chExt cx="5543550" cy="2809971"/>
            </a:xfrm>
          </p:grpSpPr>
          <p:sp>
            <p:nvSpPr>
              <p:cNvPr id="55" name="Rectangle 54"/>
              <p:cNvSpPr/>
              <p:nvPr/>
            </p:nvSpPr>
            <p:spPr>
              <a:xfrm>
                <a:off x="4333875" y="3914775"/>
                <a:ext cx="4524375" cy="2638425"/>
              </a:xfrm>
              <a:prstGeom prst="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3857625" y="3784107"/>
                <a:ext cx="5543550" cy="235443"/>
              </a:xfrm>
              <a:prstGeom prst="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5200650" y="4314825"/>
                <a:ext cx="2743200" cy="1876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gonal Stripe 57"/>
              <p:cNvSpPr/>
              <p:nvPr/>
            </p:nvSpPr>
            <p:spPr>
              <a:xfrm>
                <a:off x="5181600" y="4314825"/>
                <a:ext cx="1123950" cy="895350"/>
              </a:xfrm>
              <a:prstGeom prst="diagStrip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iagonal Stripe 58"/>
              <p:cNvSpPr/>
              <p:nvPr/>
            </p:nvSpPr>
            <p:spPr>
              <a:xfrm>
                <a:off x="5181600" y="4314824"/>
                <a:ext cx="2162175" cy="1876425"/>
              </a:xfrm>
              <a:prstGeom prst="diagStripe">
                <a:avLst>
                  <a:gd name="adj" fmla="val 7132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iagonal Stripe 59"/>
              <p:cNvSpPr/>
              <p:nvPr/>
            </p:nvSpPr>
            <p:spPr>
              <a:xfrm rot="6014691" flipH="1">
                <a:off x="5566573" y="4140496"/>
                <a:ext cx="2620954" cy="2178431"/>
              </a:xfrm>
              <a:prstGeom prst="diagStripe">
                <a:avLst>
                  <a:gd name="adj" fmla="val 7713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iagonal Stripe 60"/>
              <p:cNvSpPr/>
              <p:nvPr/>
            </p:nvSpPr>
            <p:spPr>
              <a:xfrm rot="5775716" flipH="1">
                <a:off x="6605451" y="4453717"/>
                <a:ext cx="2102291" cy="2178431"/>
              </a:xfrm>
              <a:prstGeom prst="diagStripe">
                <a:avLst>
                  <a:gd name="adj" fmla="val 7713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Rectangle 61"/>
              <p:cNvSpPr/>
              <p:nvPr/>
            </p:nvSpPr>
            <p:spPr>
              <a:xfrm>
                <a:off x="5591174" y="4576761"/>
                <a:ext cx="2009775"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5663081" y="2484483"/>
              <a:ext cx="310752" cy="866487"/>
              <a:chOff x="7135406" y="335851"/>
              <a:chExt cx="1369236" cy="5287877"/>
            </a:xfrm>
          </p:grpSpPr>
          <p:grpSp>
            <p:nvGrpSpPr>
              <p:cNvPr id="50" name="Group 49"/>
              <p:cNvGrpSpPr/>
              <p:nvPr/>
            </p:nvGrpSpPr>
            <p:grpSpPr>
              <a:xfrm>
                <a:off x="7410450" y="335851"/>
                <a:ext cx="819150" cy="2817807"/>
                <a:chOff x="7410450" y="335851"/>
                <a:chExt cx="819150" cy="3349415"/>
              </a:xfrm>
            </p:grpSpPr>
            <p:sp>
              <p:nvSpPr>
                <p:cNvPr id="52" name="Block Arc 51"/>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Round Single Corner Rectangle 52"/>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Single Corner Rectangle 53"/>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ounded Rectangle 50"/>
              <p:cNvSpPr/>
              <p:nvPr/>
            </p:nvSpPr>
            <p:spPr>
              <a:xfrm>
                <a:off x="7135406" y="2997313"/>
                <a:ext cx="1369236" cy="2626415"/>
              </a:xfrm>
              <a:prstGeom prst="roundRect">
                <a:avLst/>
              </a:prstGeom>
              <a:solidFill>
                <a:srgbClr val="F664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26" name="Group 25"/>
            <p:cNvGrpSpPr/>
            <p:nvPr/>
          </p:nvGrpSpPr>
          <p:grpSpPr>
            <a:xfrm>
              <a:off x="5812879" y="2636139"/>
              <a:ext cx="310752" cy="833729"/>
              <a:chOff x="7129898" y="335851"/>
              <a:chExt cx="1369236" cy="5087966"/>
            </a:xfrm>
          </p:grpSpPr>
          <p:grpSp>
            <p:nvGrpSpPr>
              <p:cNvPr id="45" name="Group 44"/>
              <p:cNvGrpSpPr/>
              <p:nvPr/>
            </p:nvGrpSpPr>
            <p:grpSpPr>
              <a:xfrm>
                <a:off x="7410450" y="335851"/>
                <a:ext cx="819150" cy="2817807"/>
                <a:chOff x="7410450" y="335851"/>
                <a:chExt cx="819150" cy="3349415"/>
              </a:xfrm>
            </p:grpSpPr>
            <p:sp>
              <p:nvSpPr>
                <p:cNvPr id="47" name="Block Arc 46"/>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Round Single Corner Rectangle 47"/>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 Single Corner Rectangle 48"/>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ounded Rectangle 45"/>
              <p:cNvSpPr/>
              <p:nvPr/>
            </p:nvSpPr>
            <p:spPr>
              <a:xfrm>
                <a:off x="7129898" y="2797403"/>
                <a:ext cx="1369236" cy="2626414"/>
              </a:xfrm>
              <a:prstGeom prst="roundRect">
                <a:avLst/>
              </a:prstGeom>
              <a:solidFill>
                <a:srgbClr val="F664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27" name="Group 26"/>
            <p:cNvGrpSpPr/>
            <p:nvPr/>
          </p:nvGrpSpPr>
          <p:grpSpPr>
            <a:xfrm>
              <a:off x="5965279" y="2788539"/>
              <a:ext cx="310752" cy="833729"/>
              <a:chOff x="7129898" y="335851"/>
              <a:chExt cx="1369236" cy="5087966"/>
            </a:xfrm>
          </p:grpSpPr>
          <p:grpSp>
            <p:nvGrpSpPr>
              <p:cNvPr id="40" name="Group 39"/>
              <p:cNvGrpSpPr/>
              <p:nvPr/>
            </p:nvGrpSpPr>
            <p:grpSpPr>
              <a:xfrm>
                <a:off x="7410450" y="335851"/>
                <a:ext cx="819150" cy="2817807"/>
                <a:chOff x="7410450" y="335851"/>
                <a:chExt cx="819150" cy="3349415"/>
              </a:xfrm>
            </p:grpSpPr>
            <p:sp>
              <p:nvSpPr>
                <p:cNvPr id="42" name="Block Arc 41"/>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Round Single Corner Rectangle 42"/>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 Single Corner Rectangle 43"/>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ounded Rectangle 40"/>
              <p:cNvSpPr/>
              <p:nvPr/>
            </p:nvSpPr>
            <p:spPr>
              <a:xfrm>
                <a:off x="7129898" y="2797403"/>
                <a:ext cx="1369236" cy="2626414"/>
              </a:xfrm>
              <a:prstGeom prst="roundRect">
                <a:avLst/>
              </a:prstGeom>
              <a:solidFill>
                <a:srgbClr val="F664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28" name="Group 27"/>
            <p:cNvGrpSpPr/>
            <p:nvPr/>
          </p:nvGrpSpPr>
          <p:grpSpPr>
            <a:xfrm>
              <a:off x="6117679" y="2940939"/>
              <a:ext cx="310752" cy="833729"/>
              <a:chOff x="7129898" y="335851"/>
              <a:chExt cx="1369236" cy="5087966"/>
            </a:xfrm>
          </p:grpSpPr>
          <p:grpSp>
            <p:nvGrpSpPr>
              <p:cNvPr id="35" name="Group 34"/>
              <p:cNvGrpSpPr/>
              <p:nvPr/>
            </p:nvGrpSpPr>
            <p:grpSpPr>
              <a:xfrm>
                <a:off x="7410450" y="335851"/>
                <a:ext cx="819150" cy="2817807"/>
                <a:chOff x="7410450" y="335851"/>
                <a:chExt cx="819150" cy="3349415"/>
              </a:xfrm>
            </p:grpSpPr>
            <p:sp>
              <p:nvSpPr>
                <p:cNvPr id="37" name="Block Arc 36"/>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Round Single Corner Rectangle 37"/>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Single Corner Rectangle 38"/>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35"/>
              <p:cNvSpPr/>
              <p:nvPr/>
            </p:nvSpPr>
            <p:spPr>
              <a:xfrm>
                <a:off x="7129898" y="2797403"/>
                <a:ext cx="1369236" cy="2626414"/>
              </a:xfrm>
              <a:prstGeom prst="roundRect">
                <a:avLst/>
              </a:prstGeom>
              <a:solidFill>
                <a:srgbClr val="F664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29" name="Group 28"/>
            <p:cNvGrpSpPr/>
            <p:nvPr/>
          </p:nvGrpSpPr>
          <p:grpSpPr>
            <a:xfrm>
              <a:off x="6270079" y="3093339"/>
              <a:ext cx="310752" cy="833729"/>
              <a:chOff x="7129898" y="335851"/>
              <a:chExt cx="1369236" cy="5087966"/>
            </a:xfrm>
          </p:grpSpPr>
          <p:grpSp>
            <p:nvGrpSpPr>
              <p:cNvPr id="30" name="Group 29"/>
              <p:cNvGrpSpPr/>
              <p:nvPr/>
            </p:nvGrpSpPr>
            <p:grpSpPr>
              <a:xfrm>
                <a:off x="7410450" y="335851"/>
                <a:ext cx="819150" cy="2817807"/>
                <a:chOff x="7410450" y="335851"/>
                <a:chExt cx="819150" cy="3349415"/>
              </a:xfrm>
            </p:grpSpPr>
            <p:sp>
              <p:nvSpPr>
                <p:cNvPr id="32" name="Block Arc 31"/>
                <p:cNvSpPr/>
                <p:nvPr/>
              </p:nvSpPr>
              <p:spPr>
                <a:xfrm>
                  <a:off x="7410450" y="335851"/>
                  <a:ext cx="819150" cy="1216724"/>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ound Single Corner Rectangle 32"/>
                <p:cNvSpPr/>
                <p:nvPr/>
              </p:nvSpPr>
              <p:spPr>
                <a:xfrm>
                  <a:off x="74104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ingle Corner Rectangle 33"/>
                <p:cNvSpPr/>
                <p:nvPr/>
              </p:nvSpPr>
              <p:spPr>
                <a:xfrm>
                  <a:off x="8028750" y="915638"/>
                  <a:ext cx="200850" cy="2769628"/>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ounded Rectangle 30"/>
              <p:cNvSpPr/>
              <p:nvPr/>
            </p:nvSpPr>
            <p:spPr>
              <a:xfrm>
                <a:off x="7129898" y="2797403"/>
                <a:ext cx="1369236" cy="2626414"/>
              </a:xfrm>
              <a:prstGeom prst="roundRect">
                <a:avLst/>
              </a:prstGeom>
              <a:solidFill>
                <a:srgbClr val="F664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graphicFrame>
        <p:nvGraphicFramePr>
          <p:cNvPr id="201" name="Content Placeholder 200"/>
          <p:cNvGraphicFramePr>
            <a:graphicFrameLocks noGrp="1" noChangeAspect="1"/>
          </p:cNvGraphicFramePr>
          <p:nvPr>
            <p:ph sz="quarter" idx="16"/>
            <p:extLst>
              <p:ext uri="{D42A27DB-BD31-4B8C-83A1-F6EECF244321}">
                <p14:modId xmlns:p14="http://schemas.microsoft.com/office/powerpoint/2010/main" val="1741189531"/>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5377" name="Worksheet" r:id="rId5" imgW="1247679" imgH="276225" progId="Excel.Sheet.12">
                  <p:link updateAutomatic="1"/>
                </p:oleObj>
              </mc:Choice>
              <mc:Fallback>
                <p:oleObj name="Worksheet" r:id="rId5" imgW="1247679" imgH="276225" progId="Excel.Sheet.12">
                  <p:link updateAutomatic="1"/>
                  <p:pic>
                    <p:nvPicPr>
                      <p:cNvPr id="8" name="Object 7"/>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64161809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128</a:t>
            </a:fld>
            <a:endParaRPr lang="en-US" dirty="0"/>
          </a:p>
        </p:txBody>
      </p:sp>
      <p:sp>
        <p:nvSpPr>
          <p:cNvPr id="5" name="Text Placeholder 4"/>
          <p:cNvSpPr>
            <a:spLocks noGrp="1"/>
          </p:cNvSpPr>
          <p:nvPr>
            <p:ph type="body" sz="quarter" idx="15"/>
          </p:nvPr>
        </p:nvSpPr>
        <p:spPr/>
        <p:txBody>
          <a:bodyPr/>
          <a:lstStyle/>
          <a:p>
            <a:r>
              <a:rPr lang="en-US" dirty="0" smtClean="0"/>
              <a:t>Abandoned Locks</a:t>
            </a:r>
            <a:endParaRPr lang="en-US" dirty="0"/>
          </a:p>
        </p:txBody>
      </p:sp>
      <p:sp>
        <p:nvSpPr>
          <p:cNvPr id="4" name="Text Placeholder 3"/>
          <p:cNvSpPr>
            <a:spLocks noGrp="1"/>
          </p:cNvSpPr>
          <p:nvPr>
            <p:ph type="body" sz="quarter" idx="17"/>
          </p:nvPr>
        </p:nvSpPr>
        <p:spPr>
          <a:prstGeom prst="rect">
            <a:avLst/>
          </a:prstGeom>
        </p:spPr>
        <p:txBody>
          <a:bodyPr/>
          <a:lstStyle/>
          <a:p>
            <a:r>
              <a:rPr lang="en-US" dirty="0" smtClean="0"/>
              <a:t>Non-routine lock removal: when  personnel removes someone’s personal lockout device</a:t>
            </a:r>
          </a:p>
          <a:p>
            <a:r>
              <a:rPr lang="en-US" dirty="0" smtClean="0"/>
              <a:t>Process ensures employee protected by lockout device not exposed to    hazardous energy</a:t>
            </a:r>
            <a:endParaRPr lang="en-US" dirty="0"/>
          </a:p>
          <a:p>
            <a:endParaRPr lang="en-US" dirty="0"/>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1081393924"/>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56337"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0608632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129</a:t>
            </a:fld>
            <a:endParaRPr lang="en-US" dirty="0"/>
          </a:p>
        </p:txBody>
      </p:sp>
      <p:sp>
        <p:nvSpPr>
          <p:cNvPr id="5" name="Text Placeholder 4"/>
          <p:cNvSpPr>
            <a:spLocks noGrp="1"/>
          </p:cNvSpPr>
          <p:nvPr>
            <p:ph type="body" sz="quarter" idx="15"/>
          </p:nvPr>
        </p:nvSpPr>
        <p:spPr/>
        <p:txBody>
          <a:bodyPr/>
          <a:lstStyle/>
          <a:p>
            <a:r>
              <a:rPr lang="en-US" dirty="0" smtClean="0"/>
              <a:t>Abandoned Locks</a:t>
            </a:r>
            <a:endParaRPr lang="en-US" dirty="0"/>
          </a:p>
        </p:txBody>
      </p:sp>
      <p:sp>
        <p:nvSpPr>
          <p:cNvPr id="4" name="Text Placeholder 3"/>
          <p:cNvSpPr>
            <a:spLocks noGrp="1"/>
          </p:cNvSpPr>
          <p:nvPr>
            <p:ph type="body" sz="quarter" idx="17"/>
          </p:nvPr>
        </p:nvSpPr>
        <p:spPr>
          <a:xfrm>
            <a:off x="628650" y="1386070"/>
            <a:ext cx="2403800" cy="4669956"/>
          </a:xfrm>
          <a:prstGeom prst="rect">
            <a:avLst/>
          </a:prstGeom>
        </p:spPr>
        <p:txBody>
          <a:bodyPr/>
          <a:lstStyle/>
          <a:p>
            <a:r>
              <a:rPr lang="en-US" dirty="0" smtClean="0"/>
              <a:t>Follow     non-routine lock removal procedure</a:t>
            </a:r>
          </a:p>
          <a:p>
            <a:r>
              <a:rPr lang="en-US" dirty="0" smtClean="0"/>
              <a:t>Complete         non-routine lock removal form</a:t>
            </a:r>
          </a:p>
          <a:p>
            <a:endParaRPr lang="en-US" dirty="0"/>
          </a:p>
          <a:p>
            <a:endParaRPr lang="en-US" dirty="0"/>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970949075"/>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6401"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5692" t="2932" r="5130" b="3910"/>
          <a:stretch/>
        </p:blipFill>
        <p:spPr bwMode="auto">
          <a:xfrm>
            <a:off x="3196868" y="1386071"/>
            <a:ext cx="3675646" cy="4968758"/>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59902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38951" y="6352534"/>
            <a:ext cx="5486400" cy="365125"/>
          </a:xfrm>
        </p:spPr>
        <p:txBody>
          <a:bodyPr/>
          <a:lstStyle/>
          <a:p>
            <a:r>
              <a:rPr lang="en-US"/>
              <a:t>Control of Hazardous Energy – SFT FCX1025C</a:t>
            </a:r>
            <a:endParaRPr lang="en-US" dirty="0"/>
          </a:p>
        </p:txBody>
      </p:sp>
      <p:sp>
        <p:nvSpPr>
          <p:cNvPr id="4" name="Text Placeholder 3"/>
          <p:cNvSpPr>
            <a:spLocks noGrp="1"/>
          </p:cNvSpPr>
          <p:nvPr>
            <p:ph type="body" sz="quarter" idx="15"/>
          </p:nvPr>
        </p:nvSpPr>
        <p:spPr/>
        <p:txBody>
          <a:bodyPr/>
          <a:lstStyle/>
          <a:p>
            <a:r>
              <a:rPr lang="en-US" dirty="0" smtClean="0"/>
              <a:t>Exposure to Hazardous Substances – Chronic  </a:t>
            </a:r>
            <a:endParaRPr lang="en-US" dirty="0"/>
          </a:p>
        </p:txBody>
      </p:sp>
      <p:sp>
        <p:nvSpPr>
          <p:cNvPr id="5" name="Slide Number Placeholder 4"/>
          <p:cNvSpPr>
            <a:spLocks noGrp="1"/>
          </p:cNvSpPr>
          <p:nvPr>
            <p:ph type="sldNum" sz="quarter" idx="12"/>
          </p:nvPr>
        </p:nvSpPr>
        <p:spPr>
          <a:xfrm>
            <a:off x="6730314" y="6358190"/>
            <a:ext cx="1792224" cy="365125"/>
          </a:xfrm>
        </p:spPr>
        <p:txBody>
          <a:bodyPr/>
          <a:lstStyle/>
          <a:p>
            <a:pPr algn="r"/>
            <a:r>
              <a:rPr lang="en-US" dirty="0" smtClean="0"/>
              <a:t>	</a:t>
            </a:r>
            <a:fld id="{25D3FF45-FB88-453A-A2AC-7EF0564DBF56}" type="slidenum">
              <a:rPr lang="en-US" smtClean="0"/>
              <a:pPr algn="r"/>
              <a:t>13</a:t>
            </a:fld>
            <a:endParaRPr lang="en-US" dirty="0"/>
          </a:p>
        </p:txBody>
      </p:sp>
      <p:sp>
        <p:nvSpPr>
          <p:cNvPr id="3" name="Text Placeholder 2"/>
          <p:cNvSpPr>
            <a:spLocks noGrp="1"/>
          </p:cNvSpPr>
          <p:nvPr>
            <p:ph type="body" sz="quarter" idx="17"/>
          </p:nvPr>
        </p:nvSpPr>
        <p:spPr/>
        <p:txBody>
          <a:bodyPr/>
          <a:lstStyle/>
          <a:p>
            <a:r>
              <a:rPr lang="en-US" dirty="0" smtClean="0"/>
              <a:t>Carcinogens and other substances</a:t>
            </a:r>
          </a:p>
          <a:p>
            <a:r>
              <a:rPr lang="en-US" dirty="0" smtClean="0"/>
              <a:t>Can cause lethal disease over time</a:t>
            </a:r>
          </a:p>
          <a:p>
            <a:r>
              <a:rPr lang="en-US" dirty="0" smtClean="0"/>
              <a:t>Critical Controls</a:t>
            </a:r>
          </a:p>
          <a:p>
            <a:endParaRPr lang="en-US" dirty="0"/>
          </a:p>
        </p:txBody>
      </p:sp>
      <p:pic>
        <p:nvPicPr>
          <p:cNvPr id="7" name="Picture 6" descr="https://fmwebhome.fmi.com/functions/DOHS/FatalRiskMgt/RFMIcon_ExposureChronic_transparent.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49" y="3371395"/>
            <a:ext cx="3165231" cy="2743200"/>
          </a:xfrm>
          <a:prstGeom prst="rect">
            <a:avLst/>
          </a:prstGeom>
          <a:noFill/>
          <a:ln>
            <a:noFill/>
          </a:ln>
        </p:spPr>
      </p:pic>
      <p:graphicFrame>
        <p:nvGraphicFramePr>
          <p:cNvPr id="12" name="Content Placeholder 11"/>
          <p:cNvGraphicFramePr>
            <a:graphicFrameLocks noGrp="1" noChangeAspect="1"/>
          </p:cNvGraphicFramePr>
          <p:nvPr>
            <p:ph sz="quarter" idx="16"/>
            <p:extLst>
              <p:ext uri="{D42A27DB-BD31-4B8C-83A1-F6EECF244321}">
                <p14:modId xmlns:p14="http://schemas.microsoft.com/office/powerpoint/2010/main" val="903300049"/>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87057" name="Worksheet" r:id="rId5" imgW="1247679" imgH="276225" progId="Excel.Sheet.12">
                  <p:link updateAutomatic="1"/>
                </p:oleObj>
              </mc:Choice>
              <mc:Fallback>
                <p:oleObj name="Worksheet" r:id="rId5" imgW="1247679" imgH="276225" progId="Excel.Sheet.12">
                  <p:link updateAutomatic="1"/>
                  <p:pic>
                    <p:nvPicPr>
                      <p:cNvPr id="14" name="Object 13"/>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68899399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130</a:t>
            </a:fld>
            <a:endParaRPr lang="en-US" dirty="0"/>
          </a:p>
        </p:txBody>
      </p:sp>
      <p:sp>
        <p:nvSpPr>
          <p:cNvPr id="5" name="Text Placeholder 4"/>
          <p:cNvSpPr>
            <a:spLocks noGrp="1"/>
          </p:cNvSpPr>
          <p:nvPr>
            <p:ph type="body" sz="quarter" idx="15"/>
          </p:nvPr>
        </p:nvSpPr>
        <p:spPr>
          <a:xfrm>
            <a:off x="628648" y="572744"/>
            <a:ext cx="6875088" cy="646588"/>
          </a:xfrm>
        </p:spPr>
        <p:txBody>
          <a:bodyPr>
            <a:normAutofit/>
          </a:bodyPr>
          <a:lstStyle/>
          <a:p>
            <a:r>
              <a:rPr lang="en-US" dirty="0" smtClean="0"/>
              <a:t>Restarting Equipment/Systems</a:t>
            </a:r>
            <a:endParaRPr lang="en-US" dirty="0"/>
          </a:p>
        </p:txBody>
      </p:sp>
      <p:sp>
        <p:nvSpPr>
          <p:cNvPr id="4" name="Text Placeholder 3"/>
          <p:cNvSpPr>
            <a:spLocks noGrp="1"/>
          </p:cNvSpPr>
          <p:nvPr>
            <p:ph type="body" sz="quarter" idx="17"/>
          </p:nvPr>
        </p:nvSpPr>
        <p:spPr>
          <a:xfrm>
            <a:off x="628650" y="1386070"/>
            <a:ext cx="6406632" cy="4669956"/>
          </a:xfrm>
          <a:prstGeom prst="rect">
            <a:avLst/>
          </a:prstGeom>
        </p:spPr>
        <p:txBody>
          <a:bodyPr/>
          <a:lstStyle/>
          <a:p>
            <a:pPr marL="457200" lvl="0" indent="-457200">
              <a:buFont typeface="+mj-lt"/>
              <a:buAutoNum type="arabicPeriod"/>
            </a:pPr>
            <a:r>
              <a:rPr lang="en-US" dirty="0" smtClean="0"/>
              <a:t>Inspect the area</a:t>
            </a:r>
            <a:endParaRPr lang="en-US" dirty="0"/>
          </a:p>
          <a:p>
            <a:pPr marL="457200" lvl="0" indent="-457200">
              <a:buFont typeface="+mj-lt"/>
              <a:buAutoNum type="arabicPeriod"/>
            </a:pPr>
            <a:r>
              <a:rPr lang="en-US" dirty="0"/>
              <a:t>Remove all locks </a:t>
            </a:r>
            <a:endParaRPr lang="en-US" dirty="0" smtClean="0"/>
          </a:p>
          <a:p>
            <a:pPr marL="457200" lvl="0" indent="-457200">
              <a:buFont typeface="+mj-lt"/>
              <a:buAutoNum type="arabicPeriod"/>
            </a:pPr>
            <a:r>
              <a:rPr lang="en-US" dirty="0" smtClean="0"/>
              <a:t>Notify</a:t>
            </a:r>
            <a:endParaRPr lang="en-US" dirty="0"/>
          </a:p>
          <a:p>
            <a:pPr marL="457200" indent="-457200">
              <a:buFont typeface="+mj-lt"/>
              <a:buAutoNum type="arabicPeriod"/>
            </a:pPr>
            <a:r>
              <a:rPr lang="en-US" dirty="0" smtClean="0"/>
              <a:t>Qualified Individual restores energy according to procedures</a:t>
            </a:r>
            <a:endParaRPr lang="en-US" dirty="0"/>
          </a:p>
          <a:p>
            <a:endParaRPr lang="en-US" dirty="0"/>
          </a:p>
        </p:txBody>
      </p:sp>
      <p:pic>
        <p:nvPicPr>
          <p:cNvPr id="7" name="Picture 6" descr="H:\LOTOTO\Module 3 pg 20\DSCN068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48" y="3799371"/>
            <a:ext cx="3409952" cy="2555457"/>
          </a:xfrm>
          <a:prstGeom prst="rect">
            <a:avLst/>
          </a:prstGeom>
          <a:noFill/>
          <a:ln w="9525">
            <a:solidFill>
              <a:schemeClr val="tx1"/>
            </a:solidFill>
          </a:ln>
        </p:spPr>
      </p:pic>
      <p:graphicFrame>
        <p:nvGraphicFramePr>
          <p:cNvPr id="10" name="Content Placeholder 9"/>
          <p:cNvGraphicFramePr>
            <a:graphicFrameLocks noGrp="1" noChangeAspect="1"/>
          </p:cNvGraphicFramePr>
          <p:nvPr>
            <p:ph sz="quarter" idx="16"/>
            <p:extLst>
              <p:ext uri="{D42A27DB-BD31-4B8C-83A1-F6EECF244321}">
                <p14:modId xmlns:p14="http://schemas.microsoft.com/office/powerpoint/2010/main" val="2032648041"/>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61457" name="Worksheet" r:id="rId5" imgW="1247679" imgH="276225" progId="Excel.Sheet.12">
                  <p:link updateAutomatic="1"/>
                </p:oleObj>
              </mc:Choice>
              <mc:Fallback>
                <p:oleObj name="Worksheet" r:id="rId5" imgW="1247679" imgH="276225" progId="Excel.Sheet.12">
                  <p:link updateAutomatic="1"/>
                  <p:pic>
                    <p:nvPicPr>
                      <p:cNvPr id="9" name="Object 8"/>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16952509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131</a:t>
            </a:fld>
            <a:endParaRPr lang="en-US" dirty="0"/>
          </a:p>
        </p:txBody>
      </p:sp>
      <p:sp>
        <p:nvSpPr>
          <p:cNvPr id="5" name="Text Placeholder 4"/>
          <p:cNvSpPr>
            <a:spLocks noGrp="1"/>
          </p:cNvSpPr>
          <p:nvPr>
            <p:ph type="body" sz="quarter" idx="15"/>
          </p:nvPr>
        </p:nvSpPr>
        <p:spPr>
          <a:xfrm>
            <a:off x="628648" y="572744"/>
            <a:ext cx="6875088" cy="646588"/>
          </a:xfrm>
        </p:spPr>
        <p:txBody>
          <a:bodyPr>
            <a:normAutofit/>
          </a:bodyPr>
          <a:lstStyle/>
          <a:p>
            <a:r>
              <a:rPr lang="en-US" dirty="0"/>
              <a:t>Restarting Equipment/Systems</a:t>
            </a:r>
          </a:p>
        </p:txBody>
      </p:sp>
      <p:sp>
        <p:nvSpPr>
          <p:cNvPr id="4" name="Text Placeholder 3"/>
          <p:cNvSpPr>
            <a:spLocks noGrp="1"/>
          </p:cNvSpPr>
          <p:nvPr>
            <p:ph type="body" sz="quarter" idx="17"/>
          </p:nvPr>
        </p:nvSpPr>
        <p:spPr>
          <a:xfrm>
            <a:off x="628650" y="1386070"/>
            <a:ext cx="6875086" cy="4669956"/>
          </a:xfrm>
          <a:prstGeom prst="rect">
            <a:avLst/>
          </a:prstGeom>
        </p:spPr>
        <p:txBody>
          <a:bodyPr/>
          <a:lstStyle/>
          <a:p>
            <a:pPr marL="0" indent="0">
              <a:buNone/>
            </a:pPr>
            <a:r>
              <a:rPr lang="en-US" dirty="0" smtClean="0">
                <a:latin typeface="Arial Black" panose="020B0A04020102020204" pitchFamily="34" charset="0"/>
              </a:rPr>
              <a:t>1. Inspect the area</a:t>
            </a:r>
          </a:p>
          <a:p>
            <a:r>
              <a:rPr lang="en-US" dirty="0" smtClean="0"/>
              <a:t>Ensure machine/equipment returned to operating condition</a:t>
            </a:r>
          </a:p>
          <a:p>
            <a:r>
              <a:rPr lang="en-US" dirty="0" smtClean="0"/>
              <a:t>Ensure removal of maintenance/service items</a:t>
            </a:r>
          </a:p>
          <a:p>
            <a:r>
              <a:rPr lang="en-US" dirty="0" smtClean="0"/>
              <a:t>Check location/area</a:t>
            </a:r>
          </a:p>
          <a:p>
            <a:r>
              <a:rPr lang="en-US" dirty="0" smtClean="0"/>
              <a:t>Verify all employees removed from area and in safe position</a:t>
            </a:r>
            <a:endParaRPr lang="en-US" dirty="0"/>
          </a:p>
          <a:p>
            <a:endParaRPr lang="en-US" dirty="0"/>
          </a:p>
        </p:txBody>
      </p:sp>
      <p:graphicFrame>
        <p:nvGraphicFramePr>
          <p:cNvPr id="8" name="Content Placeholder 7"/>
          <p:cNvGraphicFramePr>
            <a:graphicFrameLocks noGrp="1" noChangeAspect="1"/>
          </p:cNvGraphicFramePr>
          <p:nvPr>
            <p:ph sz="quarter" idx="16"/>
            <p:extLst>
              <p:ext uri="{D42A27DB-BD31-4B8C-83A1-F6EECF244321}">
                <p14:modId xmlns:p14="http://schemas.microsoft.com/office/powerpoint/2010/main" val="3105862031"/>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14705" name="Worksheet" r:id="rId4" imgW="1247679" imgH="276225" progId="Excel.Sheet.12">
                  <p:link updateAutomatic="1"/>
                </p:oleObj>
              </mc:Choice>
              <mc:Fallback>
                <p:oleObj name="Worksheet" r:id="rId4" imgW="1247679" imgH="276225" progId="Excel.Sheet.12">
                  <p:link updateAutomatic="1"/>
                  <p:pic>
                    <p:nvPicPr>
                      <p:cNvPr id="7" name="Object 6"/>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5169991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132</a:t>
            </a:fld>
            <a:endParaRPr lang="en-US" dirty="0"/>
          </a:p>
        </p:txBody>
      </p:sp>
      <p:sp>
        <p:nvSpPr>
          <p:cNvPr id="5" name="Text Placeholder 4"/>
          <p:cNvSpPr>
            <a:spLocks noGrp="1"/>
          </p:cNvSpPr>
          <p:nvPr>
            <p:ph type="body" sz="quarter" idx="15"/>
          </p:nvPr>
        </p:nvSpPr>
        <p:spPr>
          <a:xfrm>
            <a:off x="628648" y="572744"/>
            <a:ext cx="6875088" cy="646588"/>
          </a:xfrm>
        </p:spPr>
        <p:txBody>
          <a:bodyPr>
            <a:normAutofit/>
          </a:bodyPr>
          <a:lstStyle/>
          <a:p>
            <a:r>
              <a:rPr lang="en-US" dirty="0"/>
              <a:t>Restarting Equipment/Systems</a:t>
            </a:r>
          </a:p>
        </p:txBody>
      </p:sp>
      <p:sp>
        <p:nvSpPr>
          <p:cNvPr id="4" name="Text Placeholder 3"/>
          <p:cNvSpPr>
            <a:spLocks noGrp="1"/>
          </p:cNvSpPr>
          <p:nvPr>
            <p:ph type="body" sz="quarter" idx="17"/>
          </p:nvPr>
        </p:nvSpPr>
        <p:spPr>
          <a:xfrm>
            <a:off x="628649" y="1830176"/>
            <a:ext cx="3906029" cy="4524652"/>
          </a:xfrm>
          <a:prstGeom prst="rect">
            <a:avLst/>
          </a:prstGeom>
        </p:spPr>
        <p:txBody>
          <a:bodyPr>
            <a:normAutofit lnSpcReduction="10000"/>
          </a:bodyPr>
          <a:lstStyle/>
          <a:p>
            <a:r>
              <a:rPr lang="en-US" dirty="0" smtClean="0"/>
              <a:t>Simple/complex: Authorized Individual(s) removes personal locks/tags</a:t>
            </a:r>
          </a:p>
          <a:p>
            <a:r>
              <a:rPr lang="en-US" dirty="0" smtClean="0"/>
              <a:t>ECC with lockout:	</a:t>
            </a:r>
          </a:p>
          <a:p>
            <a:pPr lvl="1"/>
            <a:r>
              <a:rPr lang="en-US" dirty="0" smtClean="0"/>
              <a:t>Access to ECC lock key after all Authorized Individuals remove their personal lock/tag</a:t>
            </a:r>
          </a:p>
          <a:p>
            <a:pPr lvl="1"/>
            <a:r>
              <a:rPr lang="en-US" dirty="0" smtClean="0"/>
              <a:t>ECC removes ECC lock and tag</a:t>
            </a:r>
            <a:endParaRPr lang="en-US" dirty="0"/>
          </a:p>
        </p:txBody>
      </p:sp>
      <p:pic>
        <p:nvPicPr>
          <p:cNvPr id="7" name="Picture 6" descr="H:\LOTOTO\Module 3 pg 21\082308_Audit_Photos 042.jpg"/>
          <p:cNvPicPr>
            <a:picLocks noChangeAspect="1"/>
          </p:cNvPicPr>
          <p:nvPr/>
        </p:nvPicPr>
        <p:blipFill rotWithShape="1">
          <a:blip r:embed="rId4" cstate="print">
            <a:extLst>
              <a:ext uri="{28A0092B-C50C-407E-A947-70E740481C1C}">
                <a14:useLocalDpi xmlns:a14="http://schemas.microsoft.com/office/drawing/2010/main" val="0"/>
              </a:ext>
            </a:extLst>
          </a:blip>
          <a:srcRect l="28808"/>
          <a:stretch/>
        </p:blipFill>
        <p:spPr bwMode="auto">
          <a:xfrm>
            <a:off x="4534679" y="1830176"/>
            <a:ext cx="2362568" cy="2489961"/>
          </a:xfrm>
          <a:prstGeom prst="rect">
            <a:avLst/>
          </a:prstGeom>
          <a:noFill/>
          <a:ln w="9525">
            <a:solidFill>
              <a:schemeClr val="tx1"/>
            </a:solidFill>
          </a:ln>
        </p:spPr>
      </p:pic>
      <p:sp>
        <p:nvSpPr>
          <p:cNvPr id="8" name="TextBox 7"/>
          <p:cNvSpPr txBox="1"/>
          <p:nvPr/>
        </p:nvSpPr>
        <p:spPr>
          <a:xfrm>
            <a:off x="628648" y="1368511"/>
            <a:ext cx="6560977" cy="461665"/>
          </a:xfrm>
          <a:prstGeom prst="rect">
            <a:avLst/>
          </a:prstGeom>
          <a:noFill/>
        </p:spPr>
        <p:txBody>
          <a:bodyPr wrap="square" rtlCol="0">
            <a:spAutoFit/>
          </a:bodyPr>
          <a:lstStyle/>
          <a:p>
            <a:r>
              <a:rPr lang="en-US" sz="2400" dirty="0" smtClean="0">
                <a:latin typeface="Arial Black" panose="020B0A04020102020204" pitchFamily="34" charset="0"/>
              </a:rPr>
              <a:t>2. Remove all locks</a:t>
            </a:r>
            <a:endParaRPr lang="en-US" sz="2400" dirty="0"/>
          </a:p>
        </p:txBody>
      </p:sp>
      <p:graphicFrame>
        <p:nvGraphicFramePr>
          <p:cNvPr id="10" name="Content Placeholder 9"/>
          <p:cNvGraphicFramePr>
            <a:graphicFrameLocks noGrp="1" noChangeAspect="1"/>
          </p:cNvGraphicFramePr>
          <p:nvPr>
            <p:ph sz="quarter" idx="16"/>
            <p:extLst>
              <p:ext uri="{D42A27DB-BD31-4B8C-83A1-F6EECF244321}">
                <p14:modId xmlns:p14="http://schemas.microsoft.com/office/powerpoint/2010/main" val="631650994"/>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65553" name="Worksheet" r:id="rId5" imgW="1247679" imgH="276225" progId="Excel.Sheet.12">
                  <p:link updateAutomatic="1"/>
                </p:oleObj>
              </mc:Choice>
              <mc:Fallback>
                <p:oleObj name="Worksheet" r:id="rId5" imgW="1247679" imgH="276225" progId="Excel.Sheet.12">
                  <p:link updateAutomatic="1"/>
                  <p:pic>
                    <p:nvPicPr>
                      <p:cNvPr id="9" name="Object 8"/>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22167222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133</a:t>
            </a:fld>
            <a:endParaRPr lang="en-US" dirty="0"/>
          </a:p>
        </p:txBody>
      </p:sp>
      <p:sp>
        <p:nvSpPr>
          <p:cNvPr id="5" name="Text Placeholder 4"/>
          <p:cNvSpPr>
            <a:spLocks noGrp="1"/>
          </p:cNvSpPr>
          <p:nvPr>
            <p:ph type="body" sz="quarter" idx="15"/>
          </p:nvPr>
        </p:nvSpPr>
        <p:spPr>
          <a:xfrm>
            <a:off x="628648" y="572744"/>
            <a:ext cx="6875088" cy="646588"/>
          </a:xfrm>
        </p:spPr>
        <p:txBody>
          <a:bodyPr>
            <a:normAutofit/>
          </a:bodyPr>
          <a:lstStyle/>
          <a:p>
            <a:r>
              <a:rPr lang="en-US" dirty="0"/>
              <a:t>Restarting Equipment/Systems</a:t>
            </a:r>
          </a:p>
        </p:txBody>
      </p:sp>
      <p:sp>
        <p:nvSpPr>
          <p:cNvPr id="4" name="Text Placeholder 3"/>
          <p:cNvSpPr>
            <a:spLocks noGrp="1"/>
          </p:cNvSpPr>
          <p:nvPr>
            <p:ph type="body" sz="quarter" idx="17"/>
          </p:nvPr>
        </p:nvSpPr>
        <p:spPr>
          <a:prstGeom prst="rect">
            <a:avLst/>
          </a:prstGeom>
        </p:spPr>
        <p:txBody>
          <a:bodyPr/>
          <a:lstStyle/>
          <a:p>
            <a:pPr marL="0" indent="0">
              <a:buNone/>
            </a:pPr>
            <a:r>
              <a:rPr lang="en-US" dirty="0" smtClean="0">
                <a:latin typeface="Arial Black" panose="020B0A04020102020204" pitchFamily="34" charset="0"/>
              </a:rPr>
              <a:t>3. Notify</a:t>
            </a:r>
          </a:p>
          <a:p>
            <a:r>
              <a:rPr lang="en-US" dirty="0" smtClean="0"/>
              <a:t>Notify equipment/system owner and any Affected Individuals </a:t>
            </a:r>
          </a:p>
          <a:p>
            <a:r>
              <a:rPr lang="en-US" dirty="0" smtClean="0"/>
              <a:t>Notify release of equipment for service</a:t>
            </a:r>
            <a:endParaRPr lang="en-US" dirty="0"/>
          </a:p>
          <a:p>
            <a:endParaRPr lang="en-US" dirty="0"/>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3819624567"/>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95249"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0541555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134</a:t>
            </a:fld>
            <a:endParaRPr lang="en-US" dirty="0"/>
          </a:p>
        </p:txBody>
      </p:sp>
      <p:sp>
        <p:nvSpPr>
          <p:cNvPr id="5" name="Text Placeholder 4"/>
          <p:cNvSpPr>
            <a:spLocks noGrp="1"/>
          </p:cNvSpPr>
          <p:nvPr>
            <p:ph type="body" sz="quarter" idx="15"/>
          </p:nvPr>
        </p:nvSpPr>
        <p:spPr>
          <a:xfrm>
            <a:off x="628648" y="572744"/>
            <a:ext cx="6875088" cy="646588"/>
          </a:xfrm>
        </p:spPr>
        <p:txBody>
          <a:bodyPr>
            <a:normAutofit/>
          </a:bodyPr>
          <a:lstStyle/>
          <a:p>
            <a:r>
              <a:rPr lang="en-US" dirty="0"/>
              <a:t>Restarting Equipment/Systems</a:t>
            </a:r>
          </a:p>
        </p:txBody>
      </p:sp>
      <p:sp>
        <p:nvSpPr>
          <p:cNvPr id="4" name="Text Placeholder 3"/>
          <p:cNvSpPr>
            <a:spLocks noGrp="1"/>
          </p:cNvSpPr>
          <p:nvPr>
            <p:ph type="body" sz="quarter" idx="17"/>
          </p:nvPr>
        </p:nvSpPr>
        <p:spPr>
          <a:prstGeom prst="rect">
            <a:avLst/>
          </a:prstGeom>
        </p:spPr>
        <p:txBody>
          <a:bodyPr/>
          <a:lstStyle/>
          <a:p>
            <a:pPr marL="0" indent="0">
              <a:buNone/>
            </a:pPr>
            <a:r>
              <a:rPr lang="en-US" dirty="0" smtClean="0">
                <a:latin typeface="Arial Black" panose="020B0A04020102020204" pitchFamily="34" charset="0"/>
              </a:rPr>
              <a:t>4. Qualified Individual restores energy according to procedures</a:t>
            </a:r>
          </a:p>
          <a:p>
            <a:r>
              <a:rPr lang="en-US" dirty="0" smtClean="0"/>
              <a:t>Verify all energy sources connected</a:t>
            </a:r>
          </a:p>
          <a:p>
            <a:r>
              <a:rPr lang="en-US" dirty="0" smtClean="0"/>
              <a:t>Verify guards properly in place</a:t>
            </a:r>
          </a:p>
          <a:p>
            <a:r>
              <a:rPr lang="en-US" dirty="0" smtClean="0"/>
              <a:t>Re-energize isolated energy source</a:t>
            </a:r>
          </a:p>
          <a:p>
            <a:r>
              <a:rPr lang="en-US" dirty="0" smtClean="0"/>
              <a:t>Utilize systematic start-up procedure</a:t>
            </a:r>
          </a:p>
          <a:p>
            <a:endParaRPr lang="en-US" dirty="0"/>
          </a:p>
          <a:p>
            <a:endParaRPr lang="en-US" dirty="0"/>
          </a:p>
        </p:txBody>
      </p:sp>
      <p:graphicFrame>
        <p:nvGraphicFramePr>
          <p:cNvPr id="8" name="Content Placeholder 7"/>
          <p:cNvGraphicFramePr>
            <a:graphicFrameLocks noGrp="1" noChangeAspect="1"/>
          </p:cNvGraphicFramePr>
          <p:nvPr>
            <p:ph sz="quarter" idx="16"/>
            <p:extLst>
              <p:ext uri="{D42A27DB-BD31-4B8C-83A1-F6EECF244321}">
                <p14:modId xmlns:p14="http://schemas.microsoft.com/office/powerpoint/2010/main" val="1337480704"/>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21521" name="Worksheet" r:id="rId4" imgW="1247679" imgH="276225" progId="Excel.Sheet.12">
                  <p:link updateAutomatic="1"/>
                </p:oleObj>
              </mc:Choice>
              <mc:Fallback>
                <p:oleObj name="Worksheet" r:id="rId4" imgW="1247679" imgH="276225" progId="Excel.Sheet.12">
                  <p:link updateAutomatic="1"/>
                  <p:pic>
                    <p:nvPicPr>
                      <p:cNvPr id="7" name="Object 6"/>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8954212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Text Placeholder 2"/>
          <p:cNvSpPr>
            <a:spLocks noGrp="1"/>
          </p:cNvSpPr>
          <p:nvPr>
            <p:ph type="body" sz="quarter" idx="14"/>
          </p:nvPr>
        </p:nvSpPr>
        <p:spPr>
          <a:xfrm>
            <a:off x="628649" y="1379220"/>
            <a:ext cx="6406633" cy="4686618"/>
          </a:xfrm>
        </p:spPr>
        <p:txBody>
          <a:bodyPr/>
          <a:lstStyle/>
          <a:p>
            <a:r>
              <a:rPr lang="en-US" dirty="0" smtClean="0"/>
              <a:t>Directions</a:t>
            </a:r>
            <a:endParaRPr lang="en-US" dirty="0"/>
          </a:p>
          <a:p>
            <a:pPr marL="457200" indent="-457200">
              <a:buClr>
                <a:srgbClr val="0099CC"/>
              </a:buClr>
              <a:buFont typeface="+mj-lt"/>
              <a:buAutoNum type="arabicPeriod"/>
            </a:pPr>
            <a:r>
              <a:rPr lang="en-US" dirty="0">
                <a:latin typeface="Arial" panose="020B0604020202020204" pitchFamily="34" charset="0"/>
              </a:rPr>
              <a:t>Each student receives a copy of both SOPs (simple and complex)</a:t>
            </a:r>
          </a:p>
          <a:p>
            <a:pPr marL="457200" indent="-457200">
              <a:buClr>
                <a:srgbClr val="0099CC"/>
              </a:buClr>
              <a:buFont typeface="+mj-lt"/>
              <a:buAutoNum type="arabicPeriod"/>
            </a:pPr>
            <a:r>
              <a:rPr lang="en-US" dirty="0">
                <a:latin typeface="Arial" panose="020B0604020202020204" pitchFamily="34" charset="0"/>
              </a:rPr>
              <a:t>Facilitator models </a:t>
            </a:r>
            <a:r>
              <a:rPr lang="en-US" dirty="0" smtClean="0">
                <a:latin typeface="Arial" panose="020B0604020202020204" pitchFamily="34" charset="0"/>
              </a:rPr>
              <a:t>proper lockout procedure</a:t>
            </a:r>
            <a:endParaRPr lang="en-US" dirty="0">
              <a:latin typeface="Arial" panose="020B0604020202020204" pitchFamily="34" charset="0"/>
            </a:endParaRPr>
          </a:p>
          <a:p>
            <a:pPr marL="457200" indent="-457200">
              <a:buClr>
                <a:srgbClr val="0099CC"/>
              </a:buClr>
              <a:buFont typeface="+mj-lt"/>
              <a:buAutoNum type="arabicPeriod"/>
            </a:pPr>
            <a:r>
              <a:rPr lang="en-US" dirty="0">
                <a:latin typeface="Arial" panose="020B0604020202020204" pitchFamily="34" charset="0"/>
              </a:rPr>
              <a:t>Student approaches </a:t>
            </a:r>
            <a:r>
              <a:rPr lang="en-US" dirty="0" smtClean="0">
                <a:latin typeface="Arial" panose="020B0604020202020204" pitchFamily="34" charset="0"/>
              </a:rPr>
              <a:t>lockout simulator</a:t>
            </a:r>
            <a:endParaRPr lang="en-US" dirty="0">
              <a:latin typeface="Arial" panose="020B0604020202020204" pitchFamily="34" charset="0"/>
            </a:endParaRPr>
          </a:p>
          <a:p>
            <a:pPr marL="457200" indent="-457200">
              <a:buClr>
                <a:srgbClr val="0099CC"/>
              </a:buClr>
              <a:buFont typeface="+mj-lt"/>
              <a:buAutoNum type="arabicPeriod"/>
            </a:pPr>
            <a:r>
              <a:rPr lang="en-US" dirty="0">
                <a:latin typeface="Arial" panose="020B0604020202020204" pitchFamily="34" charset="0"/>
              </a:rPr>
              <a:t>Class guides student through a simple </a:t>
            </a:r>
            <a:r>
              <a:rPr lang="en-US" dirty="0" smtClean="0">
                <a:latin typeface="Arial" panose="020B0604020202020204" pitchFamily="34" charset="0"/>
              </a:rPr>
              <a:t>lockout using </a:t>
            </a:r>
            <a:r>
              <a:rPr lang="en-US" dirty="0">
                <a:latin typeface="Arial" panose="020B0604020202020204" pitchFamily="34" charset="0"/>
              </a:rPr>
              <a:t>the SOP</a:t>
            </a:r>
          </a:p>
          <a:p>
            <a:pPr marL="457200" indent="-457200">
              <a:buClr>
                <a:srgbClr val="0099CC"/>
              </a:buClr>
              <a:buFont typeface="+mj-lt"/>
              <a:buAutoNum type="arabicPeriod"/>
            </a:pPr>
            <a:r>
              <a:rPr lang="en-US" dirty="0">
                <a:latin typeface="Arial" panose="020B0604020202020204" pitchFamily="34" charset="0"/>
              </a:rPr>
              <a:t>Repeat for a complex </a:t>
            </a:r>
            <a:r>
              <a:rPr lang="en-US" dirty="0" smtClean="0">
                <a:latin typeface="Arial" panose="020B0604020202020204" pitchFamily="34" charset="0"/>
              </a:rPr>
              <a:t>lockout </a:t>
            </a:r>
            <a:r>
              <a:rPr lang="en-US" dirty="0">
                <a:latin typeface="Arial" panose="020B0604020202020204" pitchFamily="34" charset="0"/>
              </a:rPr>
              <a:t>and an ECC </a:t>
            </a:r>
            <a:r>
              <a:rPr lang="en-US" dirty="0" smtClean="0">
                <a:latin typeface="Arial" panose="020B0604020202020204" pitchFamily="34" charset="0"/>
              </a:rPr>
              <a:t>lockout </a:t>
            </a:r>
            <a:r>
              <a:rPr lang="en-US" dirty="0">
                <a:latin typeface="Arial" panose="020B0604020202020204" pitchFamily="34" charset="0"/>
              </a:rPr>
              <a:t>using small groups of </a:t>
            </a:r>
            <a:r>
              <a:rPr lang="en-US" dirty="0" smtClean="0">
                <a:latin typeface="Arial" panose="020B0604020202020204" pitchFamily="34" charset="0"/>
              </a:rPr>
              <a:t>students</a:t>
            </a:r>
            <a:endParaRPr lang="en-US" sz="2800" dirty="0">
              <a:latin typeface="Arial" panose="020B0604020202020204" pitchFamily="34" charset="0"/>
            </a:endParaRPr>
          </a:p>
        </p:txBody>
      </p:sp>
      <p:sp>
        <p:nvSpPr>
          <p:cNvPr id="4" name="Text Placeholder 3"/>
          <p:cNvSpPr>
            <a:spLocks noGrp="1"/>
          </p:cNvSpPr>
          <p:nvPr>
            <p:ph type="body" sz="quarter" idx="16"/>
          </p:nvPr>
        </p:nvSpPr>
        <p:spPr/>
        <p:txBody>
          <a:bodyPr/>
          <a:lstStyle/>
          <a:p>
            <a:r>
              <a:rPr lang="en-US" dirty="0" smtClean="0"/>
              <a:t>Lockout Simulation</a:t>
            </a:r>
            <a:endParaRPr lang="en-US" dirty="0"/>
          </a:p>
        </p:txBody>
      </p:sp>
      <p:sp>
        <p:nvSpPr>
          <p:cNvPr id="5" name="Text Placeholder 4"/>
          <p:cNvSpPr>
            <a:spLocks noGrp="1"/>
          </p:cNvSpPr>
          <p:nvPr>
            <p:ph type="body" sz="quarter" idx="15"/>
          </p:nvPr>
        </p:nvSpPr>
        <p:spPr>
          <a:prstGeom prst="rect">
            <a:avLst/>
          </a:prstGeom>
        </p:spPr>
        <p:txBody>
          <a:bodyPr/>
          <a:lstStyle/>
          <a:p>
            <a:r>
              <a:rPr lang="en-US" dirty="0" smtClean="0"/>
              <a:t>Activity 6</a:t>
            </a:r>
            <a:endParaRPr lang="en-US" dirty="0"/>
          </a:p>
        </p:txBody>
      </p:sp>
      <p:sp>
        <p:nvSpPr>
          <p:cNvPr id="6" name="Slide Number Placeholder 5"/>
          <p:cNvSpPr>
            <a:spLocks noGrp="1"/>
          </p:cNvSpPr>
          <p:nvPr>
            <p:ph type="sldNum" sz="quarter" idx="12"/>
          </p:nvPr>
        </p:nvSpPr>
        <p:spPr/>
        <p:txBody>
          <a:bodyPr/>
          <a:lstStyle/>
          <a:p>
            <a:pPr algn="r"/>
            <a:r>
              <a:rPr lang="en-US" dirty="0" smtClean="0"/>
              <a:t>	</a:t>
            </a:r>
            <a:fld id="{25D3FF45-FB88-453A-A2AC-7EF0564DBF56}" type="slidenum">
              <a:rPr lang="en-US" smtClean="0"/>
              <a:pPr algn="r"/>
              <a:t>135</a:t>
            </a:fld>
            <a:endParaRPr lang="en-US" dirty="0"/>
          </a:p>
        </p:txBody>
      </p:sp>
    </p:spTree>
    <p:extLst>
      <p:ext uri="{BB962C8B-B14F-4D97-AF65-F5344CB8AC3E}">
        <p14:creationId xmlns:p14="http://schemas.microsoft.com/office/powerpoint/2010/main" val="28215888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Text Placeholder 2"/>
          <p:cNvSpPr>
            <a:spLocks noGrp="1"/>
          </p:cNvSpPr>
          <p:nvPr>
            <p:ph type="body" sz="quarter" idx="14"/>
          </p:nvPr>
        </p:nvSpPr>
        <p:spPr/>
        <p:txBody>
          <a:bodyPr/>
          <a:lstStyle/>
          <a:p>
            <a:r>
              <a:rPr lang="en-US" dirty="0" smtClean="0"/>
              <a:t>Directions</a:t>
            </a:r>
            <a:endParaRPr lang="en-US" dirty="0"/>
          </a:p>
          <a:p>
            <a:pPr marL="457200" indent="-457200">
              <a:buClr>
                <a:srgbClr val="0099CC"/>
              </a:buClr>
              <a:buFont typeface="+mj-lt"/>
              <a:buAutoNum type="arabicPeriod"/>
            </a:pPr>
            <a:r>
              <a:rPr lang="en-US" dirty="0" smtClean="0">
                <a:latin typeface="Arial" panose="020B0604020202020204" pitchFamily="34" charset="0"/>
              </a:rPr>
              <a:t>Choose 2 different infographic posters created during Activity </a:t>
            </a:r>
            <a:r>
              <a:rPr lang="en-US" dirty="0">
                <a:latin typeface="Arial" panose="020B0604020202020204" pitchFamily="34" charset="0"/>
              </a:rPr>
              <a:t>3</a:t>
            </a:r>
          </a:p>
          <a:p>
            <a:pPr marL="457200" indent="-457200">
              <a:buClr>
                <a:srgbClr val="0099CC"/>
              </a:buClr>
              <a:buFont typeface="+mj-lt"/>
              <a:buAutoNum type="arabicPeriod"/>
            </a:pPr>
            <a:r>
              <a:rPr lang="en-US" dirty="0" smtClean="0">
                <a:latin typeface="Arial" panose="020B0604020202020204" pitchFamily="34" charset="0"/>
              </a:rPr>
              <a:t>Create a plan on how to work safely </a:t>
            </a:r>
            <a:r>
              <a:rPr lang="en-US" smtClean="0">
                <a:latin typeface="Arial" panose="020B0604020202020204" pitchFamily="34" charset="0"/>
              </a:rPr>
              <a:t>with the energy </a:t>
            </a:r>
            <a:r>
              <a:rPr lang="en-US" dirty="0" smtClean="0">
                <a:latin typeface="Arial" panose="020B0604020202020204" pitchFamily="34" charset="0"/>
              </a:rPr>
              <a:t>source</a:t>
            </a:r>
          </a:p>
          <a:p>
            <a:pPr marL="457200" indent="-457200">
              <a:buClr>
                <a:srgbClr val="0099CC"/>
              </a:buClr>
              <a:buFont typeface="+mj-lt"/>
              <a:buAutoNum type="arabicPeriod"/>
            </a:pPr>
            <a:r>
              <a:rPr lang="en-US" dirty="0" smtClean="0">
                <a:latin typeface="Arial" panose="020B0604020202020204" pitchFamily="34" charset="0"/>
              </a:rPr>
              <a:t>Be prepared to discuss your ideas with the class</a:t>
            </a:r>
            <a:endParaRPr lang="en-US" dirty="0">
              <a:latin typeface="Arial" panose="020B0604020202020204" pitchFamily="34" charset="0"/>
            </a:endParaRPr>
          </a:p>
        </p:txBody>
      </p:sp>
      <p:sp>
        <p:nvSpPr>
          <p:cNvPr id="4" name="Text Placeholder 3"/>
          <p:cNvSpPr>
            <a:spLocks noGrp="1"/>
          </p:cNvSpPr>
          <p:nvPr>
            <p:ph type="body" sz="quarter" idx="16"/>
          </p:nvPr>
        </p:nvSpPr>
        <p:spPr/>
        <p:txBody>
          <a:bodyPr/>
          <a:lstStyle/>
          <a:p>
            <a:r>
              <a:rPr lang="en-US" dirty="0" smtClean="0"/>
              <a:t>Creating a Plan</a:t>
            </a:r>
            <a:endParaRPr lang="en-US" dirty="0"/>
          </a:p>
        </p:txBody>
      </p:sp>
      <p:sp>
        <p:nvSpPr>
          <p:cNvPr id="5" name="Text Placeholder 4"/>
          <p:cNvSpPr>
            <a:spLocks noGrp="1"/>
          </p:cNvSpPr>
          <p:nvPr>
            <p:ph type="body" sz="quarter" idx="15"/>
          </p:nvPr>
        </p:nvSpPr>
        <p:spPr>
          <a:prstGeom prst="rect">
            <a:avLst/>
          </a:prstGeom>
        </p:spPr>
        <p:txBody>
          <a:bodyPr/>
          <a:lstStyle/>
          <a:p>
            <a:r>
              <a:rPr lang="en-US" dirty="0" smtClean="0"/>
              <a:t>Activity </a:t>
            </a:r>
            <a:r>
              <a:rPr lang="en-US" dirty="0"/>
              <a:t>7</a:t>
            </a:r>
          </a:p>
        </p:txBody>
      </p:sp>
      <p:sp>
        <p:nvSpPr>
          <p:cNvPr id="6" name="Slide Number Placeholder 5"/>
          <p:cNvSpPr>
            <a:spLocks noGrp="1"/>
          </p:cNvSpPr>
          <p:nvPr>
            <p:ph type="sldNum" sz="quarter" idx="12"/>
          </p:nvPr>
        </p:nvSpPr>
        <p:spPr/>
        <p:txBody>
          <a:bodyPr/>
          <a:lstStyle/>
          <a:p>
            <a:pPr algn="r"/>
            <a:r>
              <a:rPr lang="en-US" dirty="0" smtClean="0"/>
              <a:t>	</a:t>
            </a:r>
            <a:fld id="{25D3FF45-FB88-453A-A2AC-7EF0564DBF56}" type="slidenum">
              <a:rPr lang="en-US" smtClean="0"/>
              <a:pPr algn="r"/>
              <a:t>136</a:t>
            </a:fld>
            <a:endParaRPr lang="en-US" dirty="0"/>
          </a:p>
        </p:txBody>
      </p:sp>
      <p:graphicFrame>
        <p:nvGraphicFramePr>
          <p:cNvPr id="9" name="Content Placeholder 8"/>
          <p:cNvGraphicFramePr>
            <a:graphicFrameLocks noGrp="1" noChangeAspect="1"/>
          </p:cNvGraphicFramePr>
          <p:nvPr>
            <p:ph sz="quarter" idx="17"/>
            <p:extLst>
              <p:ext uri="{D42A27DB-BD31-4B8C-83A1-F6EECF244321}">
                <p14:modId xmlns:p14="http://schemas.microsoft.com/office/powerpoint/2010/main" val="2366909941"/>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22545"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93610903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prstGeom prst="rect">
            <a:avLst/>
          </a:prstGeom>
        </p:spPr>
        <p:txBody>
          <a:bodyPr/>
          <a:lstStyle/>
          <a:p>
            <a:r>
              <a:rPr lang="en-US" dirty="0" smtClean="0"/>
              <a:t>Quiz</a:t>
            </a:r>
            <a:endParaRPr lang="en-US" dirty="0"/>
          </a:p>
        </p:txBody>
      </p:sp>
      <p:sp>
        <p:nvSpPr>
          <p:cNvPr id="3" name="Footer Placeholder 2"/>
          <p:cNvSpPr>
            <a:spLocks noGrp="1"/>
          </p:cNvSpPr>
          <p:nvPr>
            <p:ph type="ftr" sz="quarter" idx="11"/>
          </p:nvPr>
        </p:nvSpPr>
        <p:spPr/>
        <p:txBody>
          <a:bodyPr/>
          <a:lstStyle/>
          <a:p>
            <a:r>
              <a:rPr lang="en-US"/>
              <a:t>Control of Hazardous Energy – SFT FCX1025C</a:t>
            </a:r>
            <a:endParaRPr lang="en-US" dirty="0"/>
          </a:p>
        </p:txBody>
      </p:sp>
      <p:sp>
        <p:nvSpPr>
          <p:cNvPr id="4" name="Text Placeholder 3"/>
          <p:cNvSpPr>
            <a:spLocks noGrp="1"/>
          </p:cNvSpPr>
          <p:nvPr>
            <p:ph type="body" sz="quarter" idx="14"/>
          </p:nvPr>
        </p:nvSpPr>
        <p:spPr/>
        <p:txBody>
          <a:bodyPr/>
          <a:lstStyle/>
          <a:p>
            <a:r>
              <a:rPr lang="en-US" dirty="0" smtClean="0"/>
              <a:t>Directions</a:t>
            </a:r>
            <a:endParaRPr lang="en-US" dirty="0"/>
          </a:p>
          <a:p>
            <a:pPr marL="457200" indent="-457200">
              <a:buFont typeface="+mj-lt"/>
              <a:buAutoNum type="arabicPeriod"/>
            </a:pPr>
            <a:r>
              <a:rPr lang="en-US" dirty="0" smtClean="0">
                <a:latin typeface="Arial" panose="020B0604020202020204" pitchFamily="34" charset="0"/>
              </a:rPr>
              <a:t>Complete </a:t>
            </a:r>
            <a:r>
              <a:rPr lang="en-US" dirty="0">
                <a:latin typeface="Arial" panose="020B0604020202020204" pitchFamily="34" charset="0"/>
              </a:rPr>
              <a:t>the quiz in the Student </a:t>
            </a:r>
            <a:r>
              <a:rPr lang="en-US" dirty="0" smtClean="0">
                <a:latin typeface="Arial" panose="020B0604020202020204" pitchFamily="34" charset="0"/>
              </a:rPr>
              <a:t>Guide</a:t>
            </a:r>
          </a:p>
          <a:p>
            <a:pPr marL="457200" indent="-457200">
              <a:buFont typeface="+mj-lt"/>
              <a:buAutoNum type="arabicPeriod"/>
            </a:pPr>
            <a:r>
              <a:rPr lang="en-US" dirty="0" smtClean="0">
                <a:latin typeface="Arial" panose="020B0604020202020204" pitchFamily="34" charset="0"/>
              </a:rPr>
              <a:t>Discuss </a:t>
            </a:r>
            <a:r>
              <a:rPr lang="en-US" dirty="0">
                <a:latin typeface="Arial" panose="020B0604020202020204" pitchFamily="34" charset="0"/>
              </a:rPr>
              <a:t>the answers as a </a:t>
            </a:r>
            <a:r>
              <a:rPr lang="en-US" dirty="0" smtClean="0">
                <a:latin typeface="Arial" panose="020B0604020202020204" pitchFamily="34" charset="0"/>
              </a:rPr>
              <a:t>class</a:t>
            </a:r>
            <a:endParaRPr lang="en-US" dirty="0">
              <a:latin typeface="Arial" panose="020B0604020202020204" pitchFamily="34" charset="0"/>
            </a:endParaRPr>
          </a:p>
        </p:txBody>
      </p:sp>
      <p:sp>
        <p:nvSpPr>
          <p:cNvPr id="5" name="Text Placeholder 4"/>
          <p:cNvSpPr>
            <a:spLocks noGrp="1"/>
          </p:cNvSpPr>
          <p:nvPr>
            <p:ph type="body" sz="quarter" idx="16"/>
          </p:nvPr>
        </p:nvSpPr>
        <p:spPr/>
        <p:txBody>
          <a:bodyPr/>
          <a:lstStyle/>
          <a:p>
            <a:r>
              <a:rPr lang="en-US" dirty="0" smtClean="0"/>
              <a:t>Module 4 Quiz</a:t>
            </a:r>
            <a:endParaRPr lang="en-US" dirty="0"/>
          </a:p>
        </p:txBody>
      </p:sp>
      <p:sp>
        <p:nvSpPr>
          <p:cNvPr id="6" name="Slide Number Placeholder 5"/>
          <p:cNvSpPr>
            <a:spLocks noGrp="1"/>
          </p:cNvSpPr>
          <p:nvPr>
            <p:ph type="sldNum" sz="quarter" idx="12"/>
          </p:nvPr>
        </p:nvSpPr>
        <p:spPr/>
        <p:txBody>
          <a:bodyPr/>
          <a:lstStyle/>
          <a:p>
            <a:pPr algn="r"/>
            <a:r>
              <a:rPr lang="en-US" dirty="0" smtClean="0"/>
              <a:t>	</a:t>
            </a:r>
            <a:fld id="{25D3FF45-FB88-453A-A2AC-7EF0564DBF56}" type="slidenum">
              <a:rPr lang="en-US" smtClean="0"/>
              <a:pPr algn="r"/>
              <a:t>137</a:t>
            </a:fld>
            <a:endParaRPr lang="en-US" dirty="0"/>
          </a:p>
        </p:txBody>
      </p:sp>
      <p:graphicFrame>
        <p:nvGraphicFramePr>
          <p:cNvPr id="10" name="Content Placeholder 9"/>
          <p:cNvGraphicFramePr>
            <a:graphicFrameLocks noGrp="1" noChangeAspect="1"/>
          </p:cNvGraphicFramePr>
          <p:nvPr>
            <p:ph sz="quarter" idx="17"/>
            <p:extLst>
              <p:ext uri="{D42A27DB-BD31-4B8C-83A1-F6EECF244321}">
                <p14:modId xmlns:p14="http://schemas.microsoft.com/office/powerpoint/2010/main" val="1760339167"/>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44049" name="Worksheet" r:id="rId4" imgW="1247679" imgH="276225" progId="Excel.Sheet.12">
                  <p:link updateAutomatic="1"/>
                </p:oleObj>
              </mc:Choice>
              <mc:Fallback>
                <p:oleObj name="Worksheet" r:id="rId4" imgW="1247679" imgH="276225" progId="Excel.Sheet.12">
                  <p:link updateAutomatic="1"/>
                  <p:pic>
                    <p:nvPicPr>
                      <p:cNvPr id="9" name="Object 8"/>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6456259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Text Placeholder 4"/>
          <p:cNvSpPr>
            <a:spLocks noGrp="1"/>
          </p:cNvSpPr>
          <p:nvPr>
            <p:ph type="body" sz="quarter" idx="15"/>
          </p:nvPr>
        </p:nvSpPr>
        <p:spPr/>
        <p:txBody>
          <a:bodyPr/>
          <a:lstStyle/>
          <a:p>
            <a:r>
              <a:rPr lang="en-US" dirty="0" smtClean="0"/>
              <a:t>Module 4 Quiz</a:t>
            </a:r>
            <a:endParaRPr lang="en-US" dirty="0"/>
          </a:p>
        </p:txBody>
      </p:sp>
      <p:sp>
        <p:nvSpPr>
          <p:cNvPr id="4" name="Text Placeholder 3"/>
          <p:cNvSpPr>
            <a:spLocks noGrp="1"/>
          </p:cNvSpPr>
          <p:nvPr>
            <p:ph type="body" sz="quarter" idx="17"/>
          </p:nvPr>
        </p:nvSpPr>
        <p:spPr>
          <a:xfrm>
            <a:off x="628650" y="1386070"/>
            <a:ext cx="6322656" cy="4669956"/>
          </a:xfrm>
          <a:prstGeom prst="rect">
            <a:avLst/>
          </a:prstGeom>
        </p:spPr>
        <p:txBody>
          <a:bodyPr/>
          <a:lstStyle/>
          <a:p>
            <a:pPr marL="457200" indent="-457200">
              <a:buFont typeface="+mj-lt"/>
              <a:buAutoNum type="arabicPeriod"/>
            </a:pPr>
            <a:r>
              <a:rPr lang="en-US" dirty="0" smtClean="0"/>
              <a:t>Which </a:t>
            </a:r>
            <a:r>
              <a:rPr lang="en-US" dirty="0"/>
              <a:t>of the following do workers identify when planning a job? Circle all that </a:t>
            </a:r>
            <a:r>
              <a:rPr lang="en-US" dirty="0" smtClean="0"/>
              <a:t>apply.</a:t>
            </a:r>
            <a:endParaRPr lang="en-US" dirty="0"/>
          </a:p>
          <a:p>
            <a:pPr marL="1028700" lvl="1" indent="-457200">
              <a:buFont typeface="+mj-lt"/>
              <a:buAutoNum type="alphaLcPeriod"/>
            </a:pPr>
            <a:r>
              <a:rPr lang="en-US" dirty="0" smtClean="0"/>
              <a:t>All potential sources of energy</a:t>
            </a:r>
          </a:p>
          <a:p>
            <a:pPr marL="1028700" lvl="1" indent="-457200">
              <a:buFont typeface="+mj-lt"/>
              <a:buAutoNum type="alphaLcPeriod"/>
            </a:pPr>
            <a:r>
              <a:rPr lang="en-US" dirty="0" smtClean="0"/>
              <a:t>Correct equipment needed for the job</a:t>
            </a:r>
          </a:p>
          <a:p>
            <a:pPr marL="1028700" lvl="1" indent="-457200">
              <a:buFont typeface="+mj-lt"/>
              <a:buAutoNum type="alphaLcPeriod"/>
            </a:pPr>
            <a:r>
              <a:rPr lang="en-US" dirty="0" smtClean="0"/>
              <a:t>Responsibilities of each individual working on the job</a:t>
            </a:r>
          </a:p>
          <a:p>
            <a:pPr marL="1028700" lvl="1" indent="-457200">
              <a:buFont typeface="+mj-lt"/>
              <a:buAutoNum type="alphaLcPeriod"/>
            </a:pPr>
            <a:r>
              <a:rPr lang="en-US" dirty="0" smtClean="0"/>
              <a:t>How to control the energies or exposure to the energies</a:t>
            </a:r>
            <a:endParaRPr lang="en-US" dirty="0"/>
          </a:p>
        </p:txBody>
      </p:sp>
      <p:sp>
        <p:nvSpPr>
          <p:cNvPr id="3" name="Slide Number Placeholder 2"/>
          <p:cNvSpPr>
            <a:spLocks noGrp="1"/>
          </p:cNvSpPr>
          <p:nvPr>
            <p:ph type="sldNum" sz="quarter" idx="12"/>
          </p:nvPr>
        </p:nvSpPr>
        <p:spPr/>
        <p:txBody>
          <a:bodyPr/>
          <a:lstStyle/>
          <a:p>
            <a:pPr algn="r"/>
            <a:r>
              <a:rPr lang="en-US" dirty="0" smtClean="0"/>
              <a:t>	</a:t>
            </a:r>
            <a:fld id="{25D3FF45-FB88-453A-A2AC-7EF0564DBF56}" type="slidenum">
              <a:rPr lang="en-US" smtClean="0"/>
              <a:pPr algn="r"/>
              <a:t>138</a:t>
            </a:fld>
            <a:endParaRPr lang="en-US" dirty="0"/>
          </a:p>
        </p:txBody>
      </p:sp>
      <p:sp>
        <p:nvSpPr>
          <p:cNvPr id="7" name="Oval 6"/>
          <p:cNvSpPr/>
          <p:nvPr/>
        </p:nvSpPr>
        <p:spPr>
          <a:xfrm>
            <a:off x="1234327" y="2378185"/>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34327" y="2873978"/>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34327" y="3410655"/>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34327" y="4280788"/>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ontent Placeholder 12"/>
          <p:cNvGraphicFramePr>
            <a:graphicFrameLocks noGrp="1" noChangeAspect="1"/>
          </p:cNvGraphicFramePr>
          <p:nvPr>
            <p:ph sz="quarter" idx="16"/>
            <p:extLst>
              <p:ext uri="{D42A27DB-BD31-4B8C-83A1-F6EECF244321}">
                <p14:modId xmlns:p14="http://schemas.microsoft.com/office/powerpoint/2010/main" val="868353963"/>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68625" name="Worksheet" r:id="rId4" imgW="1247679" imgH="276225" progId="Excel.Sheet.12">
                  <p:link updateAutomatic="1"/>
                </p:oleObj>
              </mc:Choice>
              <mc:Fallback>
                <p:oleObj name="Worksheet" r:id="rId4" imgW="1247679" imgH="276225" progId="Excel.Sheet.12">
                  <p:link updateAutomatic="1"/>
                  <p:pic>
                    <p:nvPicPr>
                      <p:cNvPr id="12" name="Object 11"/>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26842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139</a:t>
            </a:fld>
            <a:endParaRPr lang="en-US" dirty="0"/>
          </a:p>
        </p:txBody>
      </p:sp>
      <p:sp>
        <p:nvSpPr>
          <p:cNvPr id="5" name="Text Placeholder 4"/>
          <p:cNvSpPr>
            <a:spLocks noGrp="1"/>
          </p:cNvSpPr>
          <p:nvPr>
            <p:ph type="body" sz="quarter" idx="15"/>
          </p:nvPr>
        </p:nvSpPr>
        <p:spPr/>
        <p:txBody>
          <a:bodyPr/>
          <a:lstStyle/>
          <a:p>
            <a:r>
              <a:rPr lang="en-US" dirty="0" smtClean="0"/>
              <a:t>Module 4 Quiz</a:t>
            </a:r>
            <a:endParaRPr lang="en-US" dirty="0"/>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2"/>
            </a:pPr>
            <a:r>
              <a:rPr lang="en-US" dirty="0"/>
              <a:t>What do workers need to complete for non-routine jobs? Circle all that </a:t>
            </a:r>
            <a:r>
              <a:rPr lang="en-US" dirty="0" smtClean="0"/>
              <a:t>apply.</a:t>
            </a:r>
            <a:endParaRPr lang="en-US" dirty="0"/>
          </a:p>
          <a:p>
            <a:pPr marL="1028700" lvl="1" indent="-457200">
              <a:buFont typeface="+mj-lt"/>
              <a:buAutoNum type="alphaLcPeriod"/>
            </a:pPr>
            <a:r>
              <a:rPr lang="en-US" dirty="0" smtClean="0"/>
              <a:t>ECC form</a:t>
            </a:r>
          </a:p>
          <a:p>
            <a:pPr marL="1028700" lvl="1" indent="-457200">
              <a:buFont typeface="+mj-lt"/>
              <a:buAutoNum type="alphaLcPeriod"/>
            </a:pPr>
            <a:r>
              <a:rPr lang="en-US" dirty="0" smtClean="0"/>
              <a:t>Variance Request form</a:t>
            </a:r>
          </a:p>
          <a:p>
            <a:pPr marL="1028700" lvl="1" indent="-457200">
              <a:buFont typeface="+mj-lt"/>
              <a:buAutoNum type="alphaLcPeriod"/>
            </a:pPr>
            <a:r>
              <a:rPr lang="en-US" dirty="0" smtClean="0"/>
              <a:t>Job Safety Analysis (JSA)</a:t>
            </a:r>
          </a:p>
          <a:p>
            <a:pPr marL="1028700" lvl="1" indent="-457200">
              <a:buFont typeface="+mj-lt"/>
              <a:buAutoNum type="alphaLcPeriod"/>
            </a:pPr>
            <a:r>
              <a:rPr lang="en-US" dirty="0" smtClean="0"/>
              <a:t>Walk-down of the application of the control devices</a:t>
            </a:r>
            <a:endParaRPr lang="en-US" dirty="0"/>
          </a:p>
        </p:txBody>
      </p:sp>
      <p:sp>
        <p:nvSpPr>
          <p:cNvPr id="6" name="Oval 5"/>
          <p:cNvSpPr/>
          <p:nvPr/>
        </p:nvSpPr>
        <p:spPr>
          <a:xfrm>
            <a:off x="1234326" y="3410655"/>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34326" y="3925110"/>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3903829329"/>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28689" name="Worksheet" r:id="rId4" imgW="1247679" imgH="276225" progId="Excel.Sheet.12">
                  <p:link updateAutomatic="1"/>
                </p:oleObj>
              </mc:Choice>
              <mc:Fallback>
                <p:oleObj name="Worksheet" r:id="rId4" imgW="1247679" imgH="276225" progId="Excel.Sheet.12">
                  <p:link updateAutomatic="1"/>
                  <p:pic>
                    <p:nvPicPr>
                      <p:cNvPr id="12" name="Object 11"/>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06423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14</a:t>
            </a:fld>
            <a:endParaRPr lang="en-US" dirty="0"/>
          </a:p>
        </p:txBody>
      </p:sp>
      <p:sp>
        <p:nvSpPr>
          <p:cNvPr id="5" name="Text Placeholder 4"/>
          <p:cNvSpPr>
            <a:spLocks noGrp="1"/>
          </p:cNvSpPr>
          <p:nvPr>
            <p:ph type="body" sz="quarter" idx="15"/>
          </p:nvPr>
        </p:nvSpPr>
        <p:spPr/>
        <p:txBody>
          <a:bodyPr/>
          <a:lstStyle/>
          <a:p>
            <a:r>
              <a:rPr lang="en-US" dirty="0" smtClean="0"/>
              <a:t>Falling Objects</a:t>
            </a:r>
            <a:endParaRPr lang="en-US" dirty="0"/>
          </a:p>
        </p:txBody>
      </p:sp>
      <p:sp>
        <p:nvSpPr>
          <p:cNvPr id="4" name="Text Placeholder 3"/>
          <p:cNvSpPr>
            <a:spLocks noGrp="1"/>
          </p:cNvSpPr>
          <p:nvPr>
            <p:ph type="body" sz="quarter" idx="17"/>
          </p:nvPr>
        </p:nvSpPr>
        <p:spPr>
          <a:prstGeom prst="rect">
            <a:avLst/>
          </a:prstGeom>
        </p:spPr>
        <p:txBody>
          <a:bodyPr/>
          <a:lstStyle/>
          <a:p>
            <a:r>
              <a:rPr lang="en-US" dirty="0"/>
              <a:t>Exposure to falling objects</a:t>
            </a:r>
          </a:p>
          <a:p>
            <a:r>
              <a:rPr lang="en-US" dirty="0" smtClean="0"/>
              <a:t>Critical </a:t>
            </a:r>
            <a:r>
              <a:rPr lang="en-US" dirty="0"/>
              <a:t>C</a:t>
            </a:r>
            <a:r>
              <a:rPr lang="en-US" dirty="0" smtClean="0"/>
              <a:t>ontrols</a:t>
            </a:r>
            <a:endParaRPr lang="en-US" dirty="0"/>
          </a:p>
          <a:p>
            <a:pPr marL="0" indent="0">
              <a:buNone/>
            </a:pPr>
            <a:endParaRPr lang="en-US" dirty="0"/>
          </a:p>
        </p:txBody>
      </p:sp>
      <p:pic>
        <p:nvPicPr>
          <p:cNvPr id="7" name="Picture 6" descr="FRMIcon_FallingObjects_transparen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49" y="3371395"/>
            <a:ext cx="3165231" cy="2743200"/>
          </a:xfrm>
          <a:prstGeom prst="rect">
            <a:avLst/>
          </a:prstGeom>
          <a:noFill/>
          <a:ln>
            <a:noFill/>
          </a:ln>
          <a:effectLst/>
        </p:spPr>
      </p:pic>
      <p:graphicFrame>
        <p:nvGraphicFramePr>
          <p:cNvPr id="9" name="Content Placeholder 12"/>
          <p:cNvGraphicFramePr>
            <a:graphicFrameLocks noGrp="1" noChangeAspect="1"/>
          </p:cNvGraphicFramePr>
          <p:nvPr>
            <p:ph sz="quarter" idx="16"/>
            <p:extLst>
              <p:ext uri="{D42A27DB-BD31-4B8C-83A1-F6EECF244321}">
                <p14:modId xmlns:p14="http://schemas.microsoft.com/office/powerpoint/2010/main" val="535632014"/>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39953" name="Worksheet" r:id="rId5" imgW="1247679" imgH="276225" progId="Excel.Sheet.12">
                  <p:link updateAutomatic="1"/>
                </p:oleObj>
              </mc:Choice>
              <mc:Fallback>
                <p:oleObj name="Worksheet" r:id="rId5" imgW="1247679" imgH="276225" progId="Excel.Sheet.12">
                  <p:link updateAutomatic="1"/>
                  <p:pic>
                    <p:nvPicPr>
                      <p:cNvPr id="13" name="Content Placeholder 12"/>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55232158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140</a:t>
            </a:fld>
            <a:endParaRPr lang="en-US" dirty="0"/>
          </a:p>
        </p:txBody>
      </p:sp>
      <p:sp>
        <p:nvSpPr>
          <p:cNvPr id="5" name="Text Placeholder 4"/>
          <p:cNvSpPr>
            <a:spLocks noGrp="1"/>
          </p:cNvSpPr>
          <p:nvPr>
            <p:ph type="body" sz="quarter" idx="15"/>
          </p:nvPr>
        </p:nvSpPr>
        <p:spPr/>
        <p:txBody>
          <a:bodyPr/>
          <a:lstStyle/>
          <a:p>
            <a:r>
              <a:rPr lang="en-US" dirty="0" smtClean="0"/>
              <a:t>Module 4 Quiz</a:t>
            </a:r>
            <a:endParaRPr lang="en-US" dirty="0"/>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3"/>
            </a:pPr>
            <a:r>
              <a:rPr lang="en-US" dirty="0"/>
              <a:t>Which form must workers complete for abandoned locks?</a:t>
            </a:r>
          </a:p>
          <a:p>
            <a:pPr marL="1028700" lvl="1" indent="-457200">
              <a:buFont typeface="+mj-lt"/>
              <a:buAutoNum type="alphaLcPeriod"/>
            </a:pPr>
            <a:r>
              <a:rPr lang="en-US" dirty="0" smtClean="0"/>
              <a:t>ECC form</a:t>
            </a:r>
          </a:p>
          <a:p>
            <a:pPr marL="1028700" lvl="1" indent="-457200">
              <a:buFont typeface="+mj-lt"/>
              <a:buAutoNum type="alphaLcPeriod"/>
            </a:pPr>
            <a:r>
              <a:rPr lang="en-US" dirty="0" smtClean="0"/>
              <a:t>Variance Request form</a:t>
            </a:r>
          </a:p>
          <a:p>
            <a:pPr marL="1028700" lvl="1" indent="-457200">
              <a:buFont typeface="+mj-lt"/>
              <a:buAutoNum type="alphaLcPeriod"/>
            </a:pPr>
            <a:r>
              <a:rPr lang="en-US" dirty="0" smtClean="0"/>
              <a:t>Energized Work Permit form</a:t>
            </a:r>
          </a:p>
          <a:p>
            <a:pPr marL="1028700" lvl="1" indent="-457200">
              <a:buFont typeface="+mj-lt"/>
              <a:buAutoNum type="alphaLcPeriod"/>
            </a:pPr>
            <a:r>
              <a:rPr lang="en-US" dirty="0" smtClean="0"/>
              <a:t>Non-Routine Lock Removal form</a:t>
            </a:r>
            <a:endParaRPr lang="en-US" dirty="0"/>
          </a:p>
        </p:txBody>
      </p:sp>
      <p:sp>
        <p:nvSpPr>
          <p:cNvPr id="6" name="Oval 5"/>
          <p:cNvSpPr/>
          <p:nvPr/>
        </p:nvSpPr>
        <p:spPr>
          <a:xfrm>
            <a:off x="1233704" y="3906540"/>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7"/>
          <p:cNvGraphicFramePr>
            <a:graphicFrameLocks noGrp="1" noChangeAspect="1"/>
          </p:cNvGraphicFramePr>
          <p:nvPr>
            <p:ph sz="quarter" idx="16"/>
            <p:extLst>
              <p:ext uri="{D42A27DB-BD31-4B8C-83A1-F6EECF244321}">
                <p14:modId xmlns:p14="http://schemas.microsoft.com/office/powerpoint/2010/main" val="1528620286"/>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46097" name="Worksheet" r:id="rId4" imgW="1247679" imgH="276225" progId="Excel.Sheet.12">
                  <p:link updateAutomatic="1"/>
                </p:oleObj>
              </mc:Choice>
              <mc:Fallback>
                <p:oleObj name="Worksheet" r:id="rId4" imgW="1247679" imgH="276225" progId="Excel.Sheet.12">
                  <p:link updateAutomatic="1"/>
                  <p:pic>
                    <p:nvPicPr>
                      <p:cNvPr id="12" name="Object 11"/>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72141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141</a:t>
            </a:fld>
            <a:endParaRPr lang="en-US" dirty="0"/>
          </a:p>
        </p:txBody>
      </p:sp>
      <p:sp>
        <p:nvSpPr>
          <p:cNvPr id="5" name="Text Placeholder 4"/>
          <p:cNvSpPr>
            <a:spLocks noGrp="1"/>
          </p:cNvSpPr>
          <p:nvPr>
            <p:ph type="body" sz="quarter" idx="15"/>
          </p:nvPr>
        </p:nvSpPr>
        <p:spPr/>
        <p:txBody>
          <a:bodyPr/>
          <a:lstStyle/>
          <a:p>
            <a:r>
              <a:rPr lang="en-US" dirty="0" smtClean="0"/>
              <a:t>Module 4 Quiz</a:t>
            </a:r>
            <a:endParaRPr lang="en-US" dirty="0"/>
          </a:p>
        </p:txBody>
      </p:sp>
      <p:sp>
        <p:nvSpPr>
          <p:cNvPr id="4" name="Text Placeholder 3"/>
          <p:cNvSpPr>
            <a:spLocks noGrp="1"/>
          </p:cNvSpPr>
          <p:nvPr>
            <p:ph type="body" sz="quarter" idx="17"/>
          </p:nvPr>
        </p:nvSpPr>
        <p:spPr>
          <a:xfrm>
            <a:off x="628650" y="1386070"/>
            <a:ext cx="6863832" cy="4968758"/>
          </a:xfrm>
          <a:prstGeom prst="rect">
            <a:avLst/>
          </a:prstGeom>
        </p:spPr>
        <p:txBody>
          <a:bodyPr>
            <a:normAutofit/>
          </a:bodyPr>
          <a:lstStyle/>
          <a:p>
            <a:pPr marL="457200" indent="-457200">
              <a:buFont typeface="+mj-lt"/>
              <a:buAutoNum type="arabicPeriod" startAt="4"/>
            </a:pPr>
            <a:r>
              <a:rPr lang="en-US" dirty="0"/>
              <a:t>Before </a:t>
            </a:r>
            <a:r>
              <a:rPr lang="en-US" dirty="0" smtClean="0"/>
              <a:t>restoring energy to equipment/systems, </a:t>
            </a:r>
            <a:r>
              <a:rPr lang="en-US" dirty="0"/>
              <a:t>what does the Authorized Individual or Energy Control Coordinator (ECC) need to inspect? Circle all that </a:t>
            </a:r>
            <a:r>
              <a:rPr lang="en-US" dirty="0" smtClean="0"/>
              <a:t>apply.</a:t>
            </a:r>
            <a:endParaRPr lang="en-US" dirty="0"/>
          </a:p>
          <a:p>
            <a:pPr marL="1028700" lvl="1" indent="-457200">
              <a:buFont typeface="+mj-lt"/>
              <a:buAutoNum type="alphaLcPeriod"/>
            </a:pPr>
            <a:r>
              <a:rPr lang="en-US" dirty="0" smtClean="0"/>
              <a:t>The work area</a:t>
            </a:r>
            <a:endParaRPr lang="en-US" dirty="0"/>
          </a:p>
          <a:p>
            <a:pPr marL="1028700" lvl="1" indent="-457200">
              <a:buFont typeface="+mj-lt"/>
              <a:buAutoNum type="alphaLcPeriod"/>
            </a:pPr>
            <a:r>
              <a:rPr lang="en-US" dirty="0" smtClean="0"/>
              <a:t>Removal of all maintenance/service items</a:t>
            </a:r>
            <a:endParaRPr lang="en-US" dirty="0"/>
          </a:p>
          <a:p>
            <a:pPr marL="1028700" lvl="1" indent="-457200">
              <a:buFont typeface="+mj-lt"/>
              <a:buAutoNum type="alphaLcPeriod"/>
            </a:pPr>
            <a:r>
              <a:rPr lang="en-US" dirty="0" smtClean="0"/>
              <a:t>Proper installation of all safety equipment</a:t>
            </a:r>
            <a:endParaRPr lang="en-US" dirty="0"/>
          </a:p>
          <a:p>
            <a:pPr marL="1028700" lvl="1" indent="-457200">
              <a:buFont typeface="+mj-lt"/>
              <a:buAutoNum type="alphaLcPeriod"/>
            </a:pPr>
            <a:r>
              <a:rPr lang="en-US" dirty="0" smtClean="0"/>
              <a:t>The machine, equipment, or process is operationally intact</a:t>
            </a:r>
            <a:endParaRPr lang="en-US" dirty="0"/>
          </a:p>
          <a:p>
            <a:pPr marL="0" indent="0">
              <a:buNone/>
            </a:pPr>
            <a:endParaRPr lang="en-US" dirty="0"/>
          </a:p>
        </p:txBody>
      </p:sp>
      <p:sp>
        <p:nvSpPr>
          <p:cNvPr id="6" name="Oval 5"/>
          <p:cNvSpPr/>
          <p:nvPr/>
        </p:nvSpPr>
        <p:spPr>
          <a:xfrm>
            <a:off x="1233704" y="3604656"/>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33704" y="3083168"/>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33704" y="4144806"/>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33704" y="4664596"/>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ontent Placeholder 10"/>
          <p:cNvGraphicFramePr>
            <a:graphicFrameLocks noGrp="1" noChangeAspect="1"/>
          </p:cNvGraphicFramePr>
          <p:nvPr>
            <p:ph sz="quarter" idx="16"/>
            <p:extLst>
              <p:ext uri="{D42A27DB-BD31-4B8C-83A1-F6EECF244321}">
                <p14:modId xmlns:p14="http://schemas.microsoft.com/office/powerpoint/2010/main" val="4008761891"/>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9233" name="Worksheet" r:id="rId4" imgW="1247679" imgH="276225" progId="Excel.Sheet.12">
                  <p:link updateAutomatic="1"/>
                </p:oleObj>
              </mc:Choice>
              <mc:Fallback>
                <p:oleObj name="Worksheet" r:id="rId4" imgW="1247679" imgH="276225" progId="Excel.Sheet.12">
                  <p:link updateAutomatic="1"/>
                  <p:pic>
                    <p:nvPicPr>
                      <p:cNvPr id="12" name="Object 11"/>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7941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142</a:t>
            </a:fld>
            <a:endParaRPr lang="en-US" dirty="0"/>
          </a:p>
        </p:txBody>
      </p:sp>
      <p:sp>
        <p:nvSpPr>
          <p:cNvPr id="5" name="Text Placeholder 4"/>
          <p:cNvSpPr>
            <a:spLocks noGrp="1"/>
          </p:cNvSpPr>
          <p:nvPr>
            <p:ph type="body" sz="quarter" idx="15"/>
          </p:nvPr>
        </p:nvSpPr>
        <p:spPr/>
        <p:txBody>
          <a:bodyPr/>
          <a:lstStyle/>
          <a:p>
            <a:r>
              <a:rPr lang="en-US" dirty="0" smtClean="0"/>
              <a:t>Module 4 Quiz</a:t>
            </a:r>
            <a:endParaRPr lang="en-US" dirty="0"/>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5"/>
            </a:pPr>
            <a:r>
              <a:rPr lang="en-US" dirty="0"/>
              <a:t>When restoring equipment to service, who notifies the equipment/system owner and any Affected Individuals that they have released the equipment for service</a:t>
            </a:r>
            <a:r>
              <a:rPr lang="en-US" dirty="0" smtClean="0"/>
              <a:t>? Circle all that apply.</a:t>
            </a:r>
            <a:endParaRPr lang="en-US" dirty="0"/>
          </a:p>
          <a:p>
            <a:pPr marL="1028700" lvl="1" indent="-457200">
              <a:buFont typeface="+mj-lt"/>
              <a:buAutoNum type="alphaLcPeriod"/>
            </a:pPr>
            <a:r>
              <a:rPr lang="en-US" dirty="0" smtClean="0"/>
              <a:t>ECC</a:t>
            </a:r>
            <a:endParaRPr lang="en-US" dirty="0"/>
          </a:p>
          <a:p>
            <a:pPr marL="1028700" lvl="1" indent="-457200">
              <a:buFont typeface="+mj-lt"/>
              <a:buAutoNum type="alphaLcPeriod"/>
            </a:pPr>
            <a:r>
              <a:rPr lang="en-US" dirty="0" smtClean="0"/>
              <a:t>Supervisor</a:t>
            </a:r>
            <a:endParaRPr lang="en-US" dirty="0"/>
          </a:p>
          <a:p>
            <a:pPr marL="1028700" lvl="1" indent="-457200">
              <a:buFont typeface="+mj-lt"/>
              <a:buAutoNum type="alphaLcPeriod"/>
            </a:pPr>
            <a:r>
              <a:rPr lang="en-US" dirty="0" smtClean="0"/>
              <a:t>Qualified Individual </a:t>
            </a:r>
            <a:endParaRPr lang="en-US" dirty="0"/>
          </a:p>
          <a:p>
            <a:pPr marL="1028700" lvl="1" indent="-457200">
              <a:buFont typeface="+mj-lt"/>
              <a:buAutoNum type="alphaLcPeriod"/>
            </a:pPr>
            <a:r>
              <a:rPr lang="en-US" dirty="0" smtClean="0"/>
              <a:t>Authorized Individual</a:t>
            </a:r>
            <a:endParaRPr lang="en-US" dirty="0"/>
          </a:p>
          <a:p>
            <a:pPr marL="0" indent="0">
              <a:buNone/>
            </a:pPr>
            <a:endParaRPr lang="en-US" dirty="0"/>
          </a:p>
        </p:txBody>
      </p:sp>
      <p:sp>
        <p:nvSpPr>
          <p:cNvPr id="6" name="Oval 5"/>
          <p:cNvSpPr/>
          <p:nvPr/>
        </p:nvSpPr>
        <p:spPr>
          <a:xfrm>
            <a:off x="1233704" y="3483353"/>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33704" y="5035345"/>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1865753029"/>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67601" name="Worksheet" r:id="rId4" imgW="1247679" imgH="276225" progId="Excel.Sheet.12">
                  <p:link updateAutomatic="1"/>
                </p:oleObj>
              </mc:Choice>
              <mc:Fallback>
                <p:oleObj name="Worksheet" r:id="rId4" imgW="1247679" imgH="276225" progId="Excel.Sheet.12">
                  <p:link updateAutomatic="1"/>
                  <p:pic>
                    <p:nvPicPr>
                      <p:cNvPr id="12" name="Object 11"/>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25297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143</a:t>
            </a:fld>
            <a:endParaRPr lang="en-US" dirty="0"/>
          </a:p>
        </p:txBody>
      </p:sp>
      <p:sp>
        <p:nvSpPr>
          <p:cNvPr id="5" name="Text Placeholder 4"/>
          <p:cNvSpPr>
            <a:spLocks noGrp="1"/>
          </p:cNvSpPr>
          <p:nvPr>
            <p:ph type="body" sz="quarter" idx="15"/>
          </p:nvPr>
        </p:nvSpPr>
        <p:spPr/>
        <p:txBody>
          <a:bodyPr/>
          <a:lstStyle/>
          <a:p>
            <a:r>
              <a:rPr lang="en-US" dirty="0" smtClean="0"/>
              <a:t>Debrief</a:t>
            </a:r>
            <a:endParaRPr lang="en-US" dirty="0"/>
          </a:p>
        </p:txBody>
      </p:sp>
      <p:sp>
        <p:nvSpPr>
          <p:cNvPr id="4" name="Text Placeholder 3"/>
          <p:cNvSpPr>
            <a:spLocks noGrp="1"/>
          </p:cNvSpPr>
          <p:nvPr>
            <p:ph type="body" sz="quarter" idx="17"/>
          </p:nvPr>
        </p:nvSpPr>
        <p:spPr>
          <a:prstGeom prst="rect">
            <a:avLst/>
          </a:prstGeom>
        </p:spPr>
        <p:txBody>
          <a:bodyPr/>
          <a:lstStyle/>
          <a:p>
            <a:r>
              <a:rPr lang="en-US" dirty="0"/>
              <a:t>What are some key concepts learned in this module?</a:t>
            </a:r>
          </a:p>
          <a:p>
            <a:r>
              <a:rPr lang="en-US" dirty="0"/>
              <a:t>What do you need to understand better?</a:t>
            </a:r>
          </a:p>
          <a:p>
            <a:r>
              <a:rPr lang="en-US" dirty="0"/>
              <a:t>What information surprised you</a:t>
            </a:r>
            <a:r>
              <a:rPr lang="en-US" dirty="0" smtClean="0"/>
              <a:t>?</a:t>
            </a:r>
            <a:endParaRPr lang="en-US" dirty="0"/>
          </a:p>
        </p:txBody>
      </p:sp>
    </p:spTree>
    <p:extLst>
      <p:ext uri="{BB962C8B-B14F-4D97-AF65-F5344CB8AC3E}">
        <p14:creationId xmlns:p14="http://schemas.microsoft.com/office/powerpoint/2010/main" val="340254906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prstGeom prst="rect">
            <a:avLst/>
          </a:prstGeom>
        </p:spPr>
        <p:txBody>
          <a:bodyPr>
            <a:normAutofit/>
          </a:bodyPr>
          <a:lstStyle/>
          <a:p>
            <a:r>
              <a:rPr lang="en-US" dirty="0" smtClean="0"/>
              <a:t>Module 5: Energy Control in Practice</a:t>
            </a:r>
            <a:endParaRPr lang="en-US" dirty="0"/>
          </a:p>
        </p:txBody>
      </p:sp>
      <p:pic>
        <p:nvPicPr>
          <p:cNvPr id="5" name="Picture Placeholder 4"/>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8568" r="8568"/>
          <a:stretch>
            <a:fillRect/>
          </a:stretch>
        </p:blipFill>
        <p:spPr/>
      </p:pic>
    </p:spTree>
    <p:extLst>
      <p:ext uri="{BB962C8B-B14F-4D97-AF65-F5344CB8AC3E}">
        <p14:creationId xmlns:p14="http://schemas.microsoft.com/office/powerpoint/2010/main" val="174810165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145</a:t>
            </a:fld>
            <a:endParaRPr lang="en-US" dirty="0"/>
          </a:p>
        </p:txBody>
      </p:sp>
      <p:sp>
        <p:nvSpPr>
          <p:cNvPr id="5" name="Text Placeholder 4"/>
          <p:cNvSpPr>
            <a:spLocks noGrp="1"/>
          </p:cNvSpPr>
          <p:nvPr>
            <p:ph type="body" sz="quarter" idx="15"/>
          </p:nvPr>
        </p:nvSpPr>
        <p:spPr>
          <a:xfrm>
            <a:off x="628649" y="572744"/>
            <a:ext cx="6724258" cy="646588"/>
          </a:xfrm>
        </p:spPr>
        <p:txBody>
          <a:bodyPr>
            <a:normAutofit/>
          </a:bodyPr>
          <a:lstStyle/>
          <a:p>
            <a:r>
              <a:rPr lang="en-US" dirty="0" smtClean="0"/>
              <a:t>Releasing Energy in Hydraulics</a:t>
            </a:r>
            <a:endParaRPr lang="en-US" dirty="0"/>
          </a:p>
        </p:txBody>
      </p:sp>
      <p:sp>
        <p:nvSpPr>
          <p:cNvPr id="4" name="Text Placeholder 3"/>
          <p:cNvSpPr>
            <a:spLocks noGrp="1"/>
          </p:cNvSpPr>
          <p:nvPr>
            <p:ph type="body" sz="quarter" idx="17"/>
          </p:nvPr>
        </p:nvSpPr>
        <p:spPr>
          <a:xfrm>
            <a:off x="628650" y="1386070"/>
            <a:ext cx="6477000" cy="4669956"/>
          </a:xfrm>
          <a:prstGeom prst="rect">
            <a:avLst/>
          </a:prstGeom>
        </p:spPr>
        <p:txBody>
          <a:bodyPr/>
          <a:lstStyle/>
          <a:p>
            <a:r>
              <a:rPr lang="en-US" dirty="0" smtClean="0"/>
              <a:t>Use required safety equipment</a:t>
            </a:r>
          </a:p>
          <a:p>
            <a:r>
              <a:rPr lang="en-US" dirty="0" smtClean="0"/>
              <a:t>Do not use fingers/hands to check for leaks</a:t>
            </a:r>
          </a:p>
          <a:p>
            <a:r>
              <a:rPr lang="en-US" dirty="0" smtClean="0"/>
              <a:t>Use extreme caution when disconnecting hydraulic lines</a:t>
            </a:r>
            <a:endParaRPr lang="en-US" dirty="0"/>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49" y="3238330"/>
            <a:ext cx="4437873" cy="3116498"/>
          </a:xfrm>
          <a:prstGeom prst="rect">
            <a:avLst/>
          </a:prstGeom>
          <a:ln>
            <a:solidFill>
              <a:schemeClr val="tx1"/>
            </a:solidFill>
          </a:ln>
        </p:spPr>
      </p:pic>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3150096192"/>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3329" name="Worksheet" r:id="rId5" imgW="1247679" imgH="276225" progId="Excel.Sheet.12">
                  <p:link updateAutomatic="1"/>
                </p:oleObj>
              </mc:Choice>
              <mc:Fallback>
                <p:oleObj name="Worksheet" r:id="rId5" imgW="1247679" imgH="276225" progId="Excel.Sheet.12">
                  <p:link updateAutomatic="1"/>
                  <p:pic>
                    <p:nvPicPr>
                      <p:cNvPr id="8" name="Object 7"/>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5256000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146</a:t>
            </a:fld>
            <a:endParaRPr lang="en-US" dirty="0"/>
          </a:p>
        </p:txBody>
      </p:sp>
      <p:sp>
        <p:nvSpPr>
          <p:cNvPr id="5" name="Text Placeholder 4"/>
          <p:cNvSpPr>
            <a:spLocks noGrp="1"/>
          </p:cNvSpPr>
          <p:nvPr>
            <p:ph type="body" sz="quarter" idx="15"/>
          </p:nvPr>
        </p:nvSpPr>
        <p:spPr>
          <a:xfrm>
            <a:off x="628649" y="572744"/>
            <a:ext cx="6243639" cy="646588"/>
          </a:xfrm>
        </p:spPr>
        <p:txBody>
          <a:bodyPr>
            <a:normAutofit/>
          </a:bodyPr>
          <a:lstStyle/>
          <a:p>
            <a:r>
              <a:rPr lang="en-US" dirty="0" smtClean="0"/>
              <a:t>Overall Process Example</a:t>
            </a:r>
            <a:endParaRPr lang="en-US" dirty="0"/>
          </a:p>
        </p:txBody>
      </p:sp>
      <p:sp>
        <p:nvSpPr>
          <p:cNvPr id="4" name="Text Placeholder 3"/>
          <p:cNvSpPr>
            <a:spLocks noGrp="1"/>
          </p:cNvSpPr>
          <p:nvPr>
            <p:ph type="body" sz="quarter" idx="17"/>
          </p:nvPr>
        </p:nvSpPr>
        <p:spPr>
          <a:xfrm>
            <a:off x="628650" y="1386070"/>
            <a:ext cx="6243638" cy="4669956"/>
          </a:xfrm>
          <a:prstGeom prst="rect">
            <a:avLst/>
          </a:prstGeom>
        </p:spPr>
        <p:txBody>
          <a:bodyPr/>
          <a:lstStyle/>
          <a:p>
            <a:r>
              <a:rPr lang="en-US" dirty="0" smtClean="0"/>
              <a:t>Mill maintenance technician unable to verify hydraulic system at “zero       energy state”</a:t>
            </a:r>
          </a:p>
          <a:p>
            <a:r>
              <a:rPr lang="en-US" dirty="0" smtClean="0"/>
              <a:t>Locked power unit out according to lockout protocol</a:t>
            </a:r>
          </a:p>
          <a:p>
            <a:r>
              <a:rPr lang="en-US" dirty="0" smtClean="0"/>
              <a:t>“Jet” of oil unexpectedly discharged from loosened connector</a:t>
            </a:r>
          </a:p>
          <a:p>
            <a:r>
              <a:rPr lang="en-US" dirty="0" smtClean="0"/>
              <a:t>Struck technician in face and          caused injury</a:t>
            </a:r>
          </a:p>
          <a:p>
            <a:endParaRPr lang="en-US" dirty="0"/>
          </a:p>
          <a:p>
            <a:endParaRPr lang="en-US" dirty="0"/>
          </a:p>
        </p:txBody>
      </p:sp>
      <p:graphicFrame>
        <p:nvGraphicFramePr>
          <p:cNvPr id="8" name="Content Placeholder 7"/>
          <p:cNvGraphicFramePr>
            <a:graphicFrameLocks noGrp="1" noChangeAspect="1"/>
          </p:cNvGraphicFramePr>
          <p:nvPr>
            <p:ph sz="quarter" idx="16"/>
            <p:extLst>
              <p:ext uri="{D42A27DB-BD31-4B8C-83A1-F6EECF244321}">
                <p14:modId xmlns:p14="http://schemas.microsoft.com/office/powerpoint/2010/main" val="546569586"/>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73745" name="Worksheet" r:id="rId4" imgW="1247679" imgH="276225" progId="Excel.Sheet.12">
                  <p:link updateAutomatic="1"/>
                </p:oleObj>
              </mc:Choice>
              <mc:Fallback>
                <p:oleObj name="Worksheet" r:id="rId4" imgW="1247679" imgH="276225" progId="Excel.Sheet.12">
                  <p:link updateAutomatic="1"/>
                  <p:pic>
                    <p:nvPicPr>
                      <p:cNvPr id="7" name="Object 6"/>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3638733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147</a:t>
            </a:fld>
            <a:endParaRPr lang="en-US" dirty="0"/>
          </a:p>
        </p:txBody>
      </p:sp>
      <p:sp>
        <p:nvSpPr>
          <p:cNvPr id="5" name="Text Placeholder 4"/>
          <p:cNvSpPr>
            <a:spLocks noGrp="1"/>
          </p:cNvSpPr>
          <p:nvPr>
            <p:ph type="body" sz="quarter" idx="15"/>
          </p:nvPr>
        </p:nvSpPr>
        <p:spPr>
          <a:xfrm>
            <a:off x="628649" y="572744"/>
            <a:ext cx="6243639" cy="646588"/>
          </a:xfrm>
        </p:spPr>
        <p:txBody>
          <a:bodyPr>
            <a:normAutofit/>
          </a:bodyPr>
          <a:lstStyle/>
          <a:p>
            <a:r>
              <a:rPr lang="en-US" dirty="0" smtClean="0"/>
              <a:t>Events of Failures</a:t>
            </a:r>
            <a:endParaRPr lang="en-US" dirty="0"/>
          </a:p>
        </p:txBody>
      </p:sp>
      <p:sp>
        <p:nvSpPr>
          <p:cNvPr id="4" name="Text Placeholder 3"/>
          <p:cNvSpPr>
            <a:spLocks noGrp="1"/>
          </p:cNvSpPr>
          <p:nvPr>
            <p:ph type="body" sz="quarter" idx="17"/>
          </p:nvPr>
        </p:nvSpPr>
        <p:spPr>
          <a:prstGeom prst="rect">
            <a:avLst/>
          </a:prstGeom>
        </p:spPr>
        <p:txBody>
          <a:bodyPr/>
          <a:lstStyle/>
          <a:p>
            <a:r>
              <a:rPr lang="en-US" dirty="0" smtClean="0"/>
              <a:t>Loosened hose-end connector to   remove hose</a:t>
            </a:r>
          </a:p>
          <a:p>
            <a:r>
              <a:rPr lang="en-US" dirty="0" smtClean="0"/>
              <a:t>Unexpected discharge of stream of oil</a:t>
            </a:r>
          </a:p>
          <a:p>
            <a:r>
              <a:rPr lang="en-US" dirty="0" smtClean="0"/>
              <a:t>Struck employee in cheek and spilled    into mouth</a:t>
            </a:r>
          </a:p>
          <a:p>
            <a:r>
              <a:rPr lang="en-US" dirty="0" smtClean="0"/>
              <a:t>Continued to work and did not           report incident</a:t>
            </a:r>
          </a:p>
          <a:p>
            <a:r>
              <a:rPr lang="en-US" dirty="0" smtClean="0"/>
              <a:t>Reported later still had taste of oil in mouth for 3 days</a:t>
            </a:r>
            <a:endParaRPr lang="en-US" dirty="0"/>
          </a:p>
          <a:p>
            <a:endParaRPr lang="en-US" dirty="0"/>
          </a:p>
        </p:txBody>
      </p:sp>
      <p:graphicFrame>
        <p:nvGraphicFramePr>
          <p:cNvPr id="8" name="Content Placeholder 7"/>
          <p:cNvGraphicFramePr>
            <a:graphicFrameLocks noGrp="1" noChangeAspect="1"/>
          </p:cNvGraphicFramePr>
          <p:nvPr>
            <p:ph sz="quarter" idx="16"/>
            <p:extLst>
              <p:ext uri="{D42A27DB-BD31-4B8C-83A1-F6EECF244321}">
                <p14:modId xmlns:p14="http://schemas.microsoft.com/office/powerpoint/2010/main" val="4009041828"/>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42001" name="Worksheet" r:id="rId4" imgW="1247679" imgH="276225" progId="Excel.Sheet.12">
                  <p:link updateAutomatic="1"/>
                </p:oleObj>
              </mc:Choice>
              <mc:Fallback>
                <p:oleObj name="Worksheet" r:id="rId4" imgW="1247679" imgH="276225" progId="Excel.Sheet.12">
                  <p:link updateAutomatic="1"/>
                  <p:pic>
                    <p:nvPicPr>
                      <p:cNvPr id="7" name="Object 6"/>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56248589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False Sense of Security    For Tryout</a:t>
            </a:r>
            <a:endParaRPr lang="en-US" dirty="0"/>
          </a:p>
        </p:txBody>
      </p:sp>
      <p:sp>
        <p:nvSpPr>
          <p:cNvPr id="3" name="Text Placeholder 2"/>
          <p:cNvSpPr>
            <a:spLocks noGrp="1"/>
          </p:cNvSpPr>
          <p:nvPr>
            <p:ph type="body" sz="quarter" idx="17"/>
          </p:nvPr>
        </p:nvSpPr>
        <p:spPr/>
        <p:txBody>
          <a:bodyPr/>
          <a:lstStyle/>
          <a:p>
            <a:r>
              <a:rPr lang="en-US" dirty="0" smtClean="0"/>
              <a:t>Certain no pressure in transmission line/system because cylinder lowered to rested position</a:t>
            </a:r>
          </a:p>
          <a:p>
            <a:r>
              <a:rPr lang="en-US" dirty="0" smtClean="0"/>
              <a:t>Hydraulic hoses + hydraulic oil </a:t>
            </a:r>
            <a:r>
              <a:rPr lang="en-US" dirty="0" smtClean="0">
                <a:sym typeface="Wingdings" panose="05000000000000000000" pitchFamily="2" charset="2"/>
              </a:rPr>
              <a:t> accumulator (device that stores energy)</a:t>
            </a:r>
            <a:endParaRPr lang="en-US" dirty="0" smtClean="0"/>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148</a:t>
            </a:fld>
            <a:endParaRPr lang="en-US" dirty="0"/>
          </a:p>
        </p:txBody>
      </p:sp>
      <p:graphicFrame>
        <p:nvGraphicFramePr>
          <p:cNvPr id="8" name="Content Placeholder 7"/>
          <p:cNvGraphicFramePr>
            <a:graphicFrameLocks noGrp="1" noChangeAspect="1"/>
          </p:cNvGraphicFramePr>
          <p:nvPr>
            <p:ph sz="quarter" idx="16"/>
            <p:extLst>
              <p:ext uri="{D42A27DB-BD31-4B8C-83A1-F6EECF244321}">
                <p14:modId xmlns:p14="http://schemas.microsoft.com/office/powerpoint/2010/main" val="504895057"/>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60433" name="Worksheet" r:id="rId4" imgW="1247679" imgH="276225" progId="Excel.Sheet.12">
                  <p:link updateAutomatic="1"/>
                </p:oleObj>
              </mc:Choice>
              <mc:Fallback>
                <p:oleObj name="Worksheet" r:id="rId4" imgW="1247679" imgH="276225" progId="Excel.Sheet.12">
                  <p:link updateAutomatic="1"/>
                  <p:pic>
                    <p:nvPicPr>
                      <p:cNvPr id="7" name="Object 6"/>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11284102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Text Placeholder 2"/>
          <p:cNvSpPr>
            <a:spLocks noGrp="1"/>
          </p:cNvSpPr>
          <p:nvPr>
            <p:ph type="body" sz="quarter" idx="14"/>
          </p:nvPr>
        </p:nvSpPr>
        <p:spPr/>
        <p:txBody>
          <a:bodyPr/>
          <a:lstStyle/>
          <a:p>
            <a:r>
              <a:rPr lang="en-US" dirty="0" smtClean="0"/>
              <a:t>Directions</a:t>
            </a:r>
            <a:endParaRPr lang="en-US" dirty="0"/>
          </a:p>
          <a:p>
            <a:pPr marL="457200" indent="-457200">
              <a:buClr>
                <a:srgbClr val="0099CC"/>
              </a:buClr>
              <a:buFont typeface="+mj-lt"/>
              <a:buAutoNum type="arabicPeriod"/>
            </a:pPr>
            <a:r>
              <a:rPr lang="en-US" dirty="0" smtClean="0">
                <a:latin typeface="Arial" panose="020B0604020202020204" pitchFamily="34" charset="0"/>
              </a:rPr>
              <a:t>Read each scenario</a:t>
            </a:r>
          </a:p>
          <a:p>
            <a:pPr marL="457200" indent="-457200">
              <a:buClr>
                <a:srgbClr val="0099CC"/>
              </a:buClr>
              <a:buFont typeface="+mj-lt"/>
              <a:buAutoNum type="arabicPeriod"/>
            </a:pPr>
            <a:r>
              <a:rPr lang="en-US" dirty="0" smtClean="0">
                <a:latin typeface="Arial" panose="020B0604020202020204" pitchFamily="34" charset="0"/>
              </a:rPr>
              <a:t>Identify the potential energy source(s)</a:t>
            </a:r>
          </a:p>
          <a:p>
            <a:pPr marL="457200" indent="-457200">
              <a:buClr>
                <a:srgbClr val="0099CC"/>
              </a:buClr>
              <a:buFont typeface="+mj-lt"/>
              <a:buAutoNum type="arabicPeriod"/>
            </a:pPr>
            <a:r>
              <a:rPr lang="en-US" dirty="0" smtClean="0">
                <a:latin typeface="Arial" panose="020B0604020202020204" pitchFamily="34" charset="0"/>
              </a:rPr>
              <a:t>Determine any missing controls</a:t>
            </a:r>
          </a:p>
          <a:p>
            <a:pPr marL="457200" indent="-457200">
              <a:buClr>
                <a:srgbClr val="0099CC"/>
              </a:buClr>
              <a:buFont typeface="+mj-lt"/>
              <a:buAutoNum type="arabicPeriod"/>
            </a:pPr>
            <a:r>
              <a:rPr lang="en-US" dirty="0" smtClean="0">
                <a:latin typeface="Arial" panose="020B0604020202020204" pitchFamily="34" charset="0"/>
              </a:rPr>
              <a:t>Answer the question: What would you have done differently to prevent the incident from happening?</a:t>
            </a:r>
          </a:p>
          <a:p>
            <a:pPr marL="457200" indent="-457200">
              <a:buClr>
                <a:srgbClr val="0099CC"/>
              </a:buClr>
              <a:buFont typeface="+mj-lt"/>
              <a:buAutoNum type="arabicPeriod"/>
            </a:pPr>
            <a:r>
              <a:rPr lang="en-US" dirty="0" smtClean="0">
                <a:latin typeface="Arial" panose="020B0604020202020204" pitchFamily="34" charset="0"/>
              </a:rPr>
              <a:t>Discuss </a:t>
            </a:r>
            <a:r>
              <a:rPr lang="en-US" dirty="0">
                <a:latin typeface="Arial" panose="020B0604020202020204" pitchFamily="34" charset="0"/>
              </a:rPr>
              <a:t>scenarios as a whole group</a:t>
            </a:r>
          </a:p>
        </p:txBody>
      </p:sp>
      <p:sp>
        <p:nvSpPr>
          <p:cNvPr id="4" name="Text Placeholder 3"/>
          <p:cNvSpPr>
            <a:spLocks noGrp="1"/>
          </p:cNvSpPr>
          <p:nvPr>
            <p:ph type="body" sz="quarter" idx="16"/>
          </p:nvPr>
        </p:nvSpPr>
        <p:spPr/>
        <p:txBody>
          <a:bodyPr/>
          <a:lstStyle/>
          <a:p>
            <a:r>
              <a:rPr lang="en-US" dirty="0" smtClean="0"/>
              <a:t>Preventing Incidents</a:t>
            </a:r>
            <a:endParaRPr lang="en-US" dirty="0"/>
          </a:p>
        </p:txBody>
      </p:sp>
      <p:sp>
        <p:nvSpPr>
          <p:cNvPr id="5" name="Text Placeholder 4"/>
          <p:cNvSpPr>
            <a:spLocks noGrp="1"/>
          </p:cNvSpPr>
          <p:nvPr>
            <p:ph type="body" sz="quarter" idx="15"/>
          </p:nvPr>
        </p:nvSpPr>
        <p:spPr>
          <a:prstGeom prst="rect">
            <a:avLst/>
          </a:prstGeom>
        </p:spPr>
        <p:txBody>
          <a:bodyPr/>
          <a:lstStyle/>
          <a:p>
            <a:r>
              <a:rPr lang="en-US" dirty="0" smtClean="0"/>
              <a:t>Activity 8</a:t>
            </a:r>
            <a:endParaRPr lang="en-US" dirty="0"/>
          </a:p>
        </p:txBody>
      </p:sp>
      <p:sp>
        <p:nvSpPr>
          <p:cNvPr id="6" name="Slide Number Placeholder 5"/>
          <p:cNvSpPr>
            <a:spLocks noGrp="1"/>
          </p:cNvSpPr>
          <p:nvPr>
            <p:ph type="sldNum" sz="quarter" idx="12"/>
          </p:nvPr>
        </p:nvSpPr>
        <p:spPr/>
        <p:txBody>
          <a:bodyPr/>
          <a:lstStyle/>
          <a:p>
            <a:pPr algn="r"/>
            <a:r>
              <a:rPr lang="en-US" dirty="0" smtClean="0"/>
              <a:t>	</a:t>
            </a:r>
            <a:fld id="{25D3FF45-FB88-453A-A2AC-7EF0564DBF56}" type="slidenum">
              <a:rPr lang="en-US" smtClean="0"/>
              <a:pPr algn="r"/>
              <a:t>149</a:t>
            </a:fld>
            <a:endParaRPr lang="en-US" dirty="0"/>
          </a:p>
        </p:txBody>
      </p:sp>
      <p:graphicFrame>
        <p:nvGraphicFramePr>
          <p:cNvPr id="13" name="Content Placeholder 12"/>
          <p:cNvGraphicFramePr>
            <a:graphicFrameLocks noGrp="1" noChangeAspect="1"/>
          </p:cNvGraphicFramePr>
          <p:nvPr>
            <p:ph sz="quarter" idx="17"/>
            <p:extLst>
              <p:ext uri="{D42A27DB-BD31-4B8C-83A1-F6EECF244321}">
                <p14:modId xmlns:p14="http://schemas.microsoft.com/office/powerpoint/2010/main" val="3070996695"/>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27665" name="Worksheet" r:id="rId4" imgW="1247679" imgH="276225" progId="Excel.Sheet.12">
                  <p:link updateAutomatic="1"/>
                </p:oleObj>
              </mc:Choice>
              <mc:Fallback>
                <p:oleObj name="Worksheet" r:id="rId4" imgW="1247679" imgH="276225" progId="Excel.Sheet.12">
                  <p:link updateAutomatic="1"/>
                  <p:pic>
                    <p:nvPicPr>
                      <p:cNvPr id="12" name="Object 11"/>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058212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15</a:t>
            </a:fld>
            <a:endParaRPr lang="en-US" dirty="0"/>
          </a:p>
        </p:txBody>
      </p:sp>
      <p:sp>
        <p:nvSpPr>
          <p:cNvPr id="5" name="Text Placeholder 4"/>
          <p:cNvSpPr>
            <a:spLocks noGrp="1"/>
          </p:cNvSpPr>
          <p:nvPr>
            <p:ph type="body" sz="quarter" idx="15"/>
          </p:nvPr>
        </p:nvSpPr>
        <p:spPr/>
        <p:txBody>
          <a:bodyPr/>
          <a:lstStyle/>
          <a:p>
            <a:r>
              <a:rPr lang="en-US" dirty="0" smtClean="0"/>
              <a:t>Lifting Operations</a:t>
            </a:r>
            <a:endParaRPr lang="en-US" dirty="0"/>
          </a:p>
        </p:txBody>
      </p:sp>
      <p:sp>
        <p:nvSpPr>
          <p:cNvPr id="4" name="Text Placeholder 3"/>
          <p:cNvSpPr>
            <a:spLocks noGrp="1"/>
          </p:cNvSpPr>
          <p:nvPr>
            <p:ph type="body" sz="quarter" idx="17"/>
          </p:nvPr>
        </p:nvSpPr>
        <p:spPr>
          <a:prstGeom prst="rect">
            <a:avLst/>
          </a:prstGeom>
        </p:spPr>
        <p:txBody>
          <a:bodyPr/>
          <a:lstStyle/>
          <a:p>
            <a:r>
              <a:rPr lang="en-US" dirty="0"/>
              <a:t>Loss of control of load suspended by  lifting equipment</a:t>
            </a:r>
          </a:p>
          <a:p>
            <a:r>
              <a:rPr lang="en-US" dirty="0" smtClean="0"/>
              <a:t>Critical </a:t>
            </a:r>
            <a:r>
              <a:rPr lang="en-US" dirty="0"/>
              <a:t>C</a:t>
            </a:r>
            <a:r>
              <a:rPr lang="en-US" dirty="0" smtClean="0"/>
              <a:t>ontrols</a:t>
            </a:r>
            <a:endParaRPr lang="en-US" dirty="0"/>
          </a:p>
          <a:p>
            <a:pPr marL="0" indent="0">
              <a:buNone/>
            </a:pPr>
            <a:endParaRPr lang="en-US" dirty="0"/>
          </a:p>
        </p:txBody>
      </p:sp>
      <p:pic>
        <p:nvPicPr>
          <p:cNvPr id="8" name="Picture 7" descr="FRMIcon_LiftingOps_transparen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49" y="3371395"/>
            <a:ext cx="3165231" cy="2743200"/>
          </a:xfrm>
          <a:prstGeom prst="rect">
            <a:avLst/>
          </a:prstGeom>
          <a:noFill/>
          <a:ln>
            <a:noFill/>
          </a:ln>
          <a:effectLst/>
        </p:spPr>
      </p:pic>
      <p:graphicFrame>
        <p:nvGraphicFramePr>
          <p:cNvPr id="13" name="Content Placeholder 12"/>
          <p:cNvGraphicFramePr>
            <a:graphicFrameLocks noGrp="1" noChangeAspect="1"/>
          </p:cNvGraphicFramePr>
          <p:nvPr>
            <p:ph sz="quarter" idx="16"/>
            <p:extLst>
              <p:ext uri="{D42A27DB-BD31-4B8C-83A1-F6EECF244321}">
                <p14:modId xmlns:p14="http://schemas.microsoft.com/office/powerpoint/2010/main" val="3507228122"/>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01393" name="Worksheet" r:id="rId5" imgW="1247679" imgH="276225" progId="Excel.Sheet.12">
                  <p:link updateAutomatic="1"/>
                </p:oleObj>
              </mc:Choice>
              <mc:Fallback>
                <p:oleObj name="Worksheet" r:id="rId5" imgW="1247679" imgH="276225" progId="Excel.Sheet.12">
                  <p:link updateAutomatic="1"/>
                  <p:pic>
                    <p:nvPicPr>
                      <p:cNvPr id="12" name="Object 11"/>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21275547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prstGeom prst="rect">
            <a:avLst/>
          </a:prstGeom>
        </p:spPr>
        <p:txBody>
          <a:bodyPr/>
          <a:lstStyle/>
          <a:p>
            <a:r>
              <a:rPr lang="en-US" dirty="0" smtClean="0"/>
              <a:t>Quiz</a:t>
            </a:r>
            <a:endParaRPr lang="en-US" dirty="0"/>
          </a:p>
        </p:txBody>
      </p:sp>
      <p:sp>
        <p:nvSpPr>
          <p:cNvPr id="3" name="Footer Placeholder 2"/>
          <p:cNvSpPr>
            <a:spLocks noGrp="1"/>
          </p:cNvSpPr>
          <p:nvPr>
            <p:ph type="ftr" sz="quarter" idx="11"/>
          </p:nvPr>
        </p:nvSpPr>
        <p:spPr/>
        <p:txBody>
          <a:bodyPr/>
          <a:lstStyle/>
          <a:p>
            <a:r>
              <a:rPr lang="en-US"/>
              <a:t>Control of Hazardous Energy – SFT FCX1025C</a:t>
            </a:r>
            <a:endParaRPr lang="en-US" dirty="0"/>
          </a:p>
        </p:txBody>
      </p:sp>
      <p:sp>
        <p:nvSpPr>
          <p:cNvPr id="4" name="Text Placeholder 3"/>
          <p:cNvSpPr>
            <a:spLocks noGrp="1"/>
          </p:cNvSpPr>
          <p:nvPr>
            <p:ph type="body" sz="quarter" idx="14"/>
          </p:nvPr>
        </p:nvSpPr>
        <p:spPr/>
        <p:txBody>
          <a:bodyPr/>
          <a:lstStyle/>
          <a:p>
            <a:r>
              <a:rPr lang="en-US" dirty="0" smtClean="0"/>
              <a:t>Directions</a:t>
            </a:r>
            <a:endParaRPr lang="en-US" dirty="0"/>
          </a:p>
          <a:p>
            <a:pPr marL="457200" indent="-457200">
              <a:buFont typeface="+mj-lt"/>
              <a:buAutoNum type="arabicPeriod"/>
            </a:pPr>
            <a:r>
              <a:rPr lang="en-US" dirty="0" smtClean="0">
                <a:latin typeface="Arial" panose="020B0604020202020204" pitchFamily="34" charset="0"/>
              </a:rPr>
              <a:t>Complete </a:t>
            </a:r>
            <a:r>
              <a:rPr lang="en-US" dirty="0">
                <a:latin typeface="Arial" panose="020B0604020202020204" pitchFamily="34" charset="0"/>
              </a:rPr>
              <a:t>the quiz in the Student </a:t>
            </a:r>
            <a:r>
              <a:rPr lang="en-US" dirty="0" smtClean="0">
                <a:latin typeface="Arial" panose="020B0604020202020204" pitchFamily="34" charset="0"/>
              </a:rPr>
              <a:t>Guide</a:t>
            </a:r>
          </a:p>
          <a:p>
            <a:pPr marL="457200" indent="-457200">
              <a:buFont typeface="+mj-lt"/>
              <a:buAutoNum type="arabicPeriod"/>
            </a:pPr>
            <a:r>
              <a:rPr lang="en-US" dirty="0" smtClean="0">
                <a:latin typeface="Arial" panose="020B0604020202020204" pitchFamily="34" charset="0"/>
              </a:rPr>
              <a:t>Discuss </a:t>
            </a:r>
            <a:r>
              <a:rPr lang="en-US" dirty="0">
                <a:latin typeface="Arial" panose="020B0604020202020204" pitchFamily="34" charset="0"/>
              </a:rPr>
              <a:t>the answers as a </a:t>
            </a:r>
            <a:r>
              <a:rPr lang="en-US" dirty="0" smtClean="0">
                <a:latin typeface="Arial" panose="020B0604020202020204" pitchFamily="34" charset="0"/>
              </a:rPr>
              <a:t>class</a:t>
            </a:r>
            <a:endParaRPr lang="en-US" dirty="0">
              <a:latin typeface="Arial" panose="020B0604020202020204" pitchFamily="34" charset="0"/>
            </a:endParaRPr>
          </a:p>
        </p:txBody>
      </p:sp>
      <p:sp>
        <p:nvSpPr>
          <p:cNvPr id="5" name="Text Placeholder 4"/>
          <p:cNvSpPr>
            <a:spLocks noGrp="1"/>
          </p:cNvSpPr>
          <p:nvPr>
            <p:ph type="body" sz="quarter" idx="16"/>
          </p:nvPr>
        </p:nvSpPr>
        <p:spPr/>
        <p:txBody>
          <a:bodyPr/>
          <a:lstStyle/>
          <a:p>
            <a:r>
              <a:rPr lang="en-US" dirty="0" smtClean="0"/>
              <a:t>Module 5 Quiz</a:t>
            </a:r>
            <a:endParaRPr lang="en-US" dirty="0"/>
          </a:p>
        </p:txBody>
      </p:sp>
      <p:sp>
        <p:nvSpPr>
          <p:cNvPr id="6" name="Slide Number Placeholder 5"/>
          <p:cNvSpPr>
            <a:spLocks noGrp="1"/>
          </p:cNvSpPr>
          <p:nvPr>
            <p:ph type="sldNum" sz="quarter" idx="12"/>
          </p:nvPr>
        </p:nvSpPr>
        <p:spPr/>
        <p:txBody>
          <a:bodyPr/>
          <a:lstStyle/>
          <a:p>
            <a:pPr algn="r"/>
            <a:r>
              <a:rPr lang="en-US" dirty="0" smtClean="0"/>
              <a:t>	</a:t>
            </a:r>
            <a:fld id="{25D3FF45-FB88-453A-A2AC-7EF0564DBF56}" type="slidenum">
              <a:rPr lang="en-US" smtClean="0"/>
              <a:pPr algn="r"/>
              <a:t>150</a:t>
            </a:fld>
            <a:endParaRPr lang="en-US" dirty="0"/>
          </a:p>
        </p:txBody>
      </p:sp>
      <p:graphicFrame>
        <p:nvGraphicFramePr>
          <p:cNvPr id="9" name="Content Placeholder 8"/>
          <p:cNvGraphicFramePr>
            <a:graphicFrameLocks noGrp="1" noChangeAspect="1"/>
          </p:cNvGraphicFramePr>
          <p:nvPr>
            <p:ph sz="quarter" idx="17"/>
            <p:extLst>
              <p:ext uri="{D42A27DB-BD31-4B8C-83A1-F6EECF244321}">
                <p14:modId xmlns:p14="http://schemas.microsoft.com/office/powerpoint/2010/main" val="1802320420"/>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38257" name="Worksheet" r:id="rId4" imgW="1247679" imgH="276225" progId="Excel.Sheet.12">
                  <p:link updateAutomatic="1"/>
                </p:oleObj>
              </mc:Choice>
              <mc:Fallback>
                <p:oleObj name="Worksheet" r:id="rId4" imgW="1247679" imgH="276225" progId="Excel.Sheet.12">
                  <p:link updateAutomatic="1"/>
                  <p:pic>
                    <p:nvPicPr>
                      <p:cNvPr id="7" name="Object 6"/>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427497786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smtClean="0"/>
              <a:t>	</a:t>
            </a:r>
            <a:fld id="{25D3FF45-FB88-453A-A2AC-7EF0564DBF56}" type="slidenum">
              <a:rPr lang="en-US" smtClean="0"/>
              <a:pPr algn="r"/>
              <a:t>151</a:t>
            </a:fld>
            <a:endParaRPr lang="en-US" dirty="0"/>
          </a:p>
        </p:txBody>
      </p:sp>
      <p:sp>
        <p:nvSpPr>
          <p:cNvPr id="5" name="Text Placeholder 4"/>
          <p:cNvSpPr>
            <a:spLocks noGrp="1"/>
          </p:cNvSpPr>
          <p:nvPr>
            <p:ph type="body" sz="quarter" idx="15"/>
          </p:nvPr>
        </p:nvSpPr>
        <p:spPr/>
        <p:txBody>
          <a:bodyPr/>
          <a:lstStyle/>
          <a:p>
            <a:r>
              <a:rPr lang="en-US" smtClean="0"/>
              <a:t>Module 5 Quiz</a:t>
            </a:r>
            <a:endParaRPr lang="en-US" dirty="0"/>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a:pPr>
            <a:r>
              <a:rPr lang="en-US" dirty="0" smtClean="0"/>
              <a:t>Workers should use their hands </a:t>
            </a:r>
            <a:r>
              <a:rPr lang="en-US" dirty="0"/>
              <a:t>to check for </a:t>
            </a:r>
            <a:r>
              <a:rPr lang="en-US" dirty="0" smtClean="0"/>
              <a:t>leaks?</a:t>
            </a:r>
          </a:p>
          <a:p>
            <a:pPr marL="1028700" lvl="1" indent="-457200">
              <a:buFont typeface="+mj-lt"/>
              <a:buAutoNum type="alphaLcPeriod"/>
            </a:pPr>
            <a:r>
              <a:rPr lang="en-US" dirty="0" smtClean="0"/>
              <a:t>True</a:t>
            </a:r>
          </a:p>
          <a:p>
            <a:pPr marL="1028700" lvl="1" indent="-457200">
              <a:buFont typeface="+mj-lt"/>
              <a:buAutoNum type="alphaLcPeriod"/>
            </a:pPr>
            <a:r>
              <a:rPr lang="en-US" dirty="0" smtClean="0"/>
              <a:t>False</a:t>
            </a:r>
            <a:endParaRPr lang="en-US" dirty="0"/>
          </a:p>
        </p:txBody>
      </p:sp>
      <p:sp>
        <p:nvSpPr>
          <p:cNvPr id="7" name="Oval 6"/>
          <p:cNvSpPr/>
          <p:nvPr/>
        </p:nvSpPr>
        <p:spPr>
          <a:xfrm>
            <a:off x="1233824" y="2866788"/>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3075961360"/>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03441"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22137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152</a:t>
            </a:fld>
            <a:endParaRPr lang="en-US" dirty="0"/>
          </a:p>
        </p:txBody>
      </p:sp>
      <p:sp>
        <p:nvSpPr>
          <p:cNvPr id="5" name="Text Placeholder 4"/>
          <p:cNvSpPr>
            <a:spLocks noGrp="1"/>
          </p:cNvSpPr>
          <p:nvPr>
            <p:ph type="body" sz="quarter" idx="15"/>
          </p:nvPr>
        </p:nvSpPr>
        <p:spPr/>
        <p:txBody>
          <a:bodyPr/>
          <a:lstStyle/>
          <a:p>
            <a:r>
              <a:rPr lang="en-US" dirty="0" smtClean="0"/>
              <a:t>Module 5 Quiz</a:t>
            </a:r>
            <a:endParaRPr lang="en-US" dirty="0"/>
          </a:p>
        </p:txBody>
      </p:sp>
      <p:sp>
        <p:nvSpPr>
          <p:cNvPr id="4" name="Text Placeholder 3"/>
          <p:cNvSpPr>
            <a:spLocks noGrp="1"/>
          </p:cNvSpPr>
          <p:nvPr>
            <p:ph type="body" sz="quarter" idx="17"/>
          </p:nvPr>
        </p:nvSpPr>
        <p:spPr>
          <a:xfrm>
            <a:off x="628649" y="1386070"/>
            <a:ext cx="7013121" cy="4669956"/>
          </a:xfrm>
          <a:prstGeom prst="rect">
            <a:avLst/>
          </a:prstGeom>
        </p:spPr>
        <p:txBody>
          <a:bodyPr/>
          <a:lstStyle/>
          <a:p>
            <a:pPr marL="457200" indent="-457200">
              <a:buFont typeface="+mj-lt"/>
              <a:buAutoNum type="arabicPeriod" startAt="2"/>
            </a:pPr>
            <a:r>
              <a:rPr lang="en-US" dirty="0"/>
              <a:t>When releasing energies in hydraulics, which of the following are possible hazards? Circle all that </a:t>
            </a:r>
            <a:r>
              <a:rPr lang="en-US" dirty="0" smtClean="0"/>
              <a:t>apply.</a:t>
            </a:r>
            <a:endParaRPr lang="en-US" dirty="0"/>
          </a:p>
          <a:p>
            <a:pPr marL="1028700" lvl="1" indent="-457200">
              <a:buFont typeface="+mj-lt"/>
              <a:buAutoNum type="alphaLcPeriod"/>
            </a:pPr>
            <a:r>
              <a:rPr lang="en-US" dirty="0" smtClean="0"/>
              <a:t>Bursting or equipment damage from   over-pressured lines</a:t>
            </a:r>
            <a:endParaRPr lang="en-US" dirty="0"/>
          </a:p>
          <a:p>
            <a:pPr marL="1028700" lvl="1" indent="-457200">
              <a:buFont typeface="+mj-lt"/>
              <a:buAutoNum type="alphaLcPeriod"/>
            </a:pPr>
            <a:r>
              <a:rPr lang="en-US" dirty="0" smtClean="0"/>
              <a:t>Severe burns from the release of hot fluids</a:t>
            </a:r>
            <a:endParaRPr lang="en-US" dirty="0"/>
          </a:p>
          <a:p>
            <a:pPr marL="1028700" lvl="1" indent="-457200">
              <a:buFont typeface="+mj-lt"/>
              <a:buAutoNum type="alphaLcPeriod"/>
            </a:pPr>
            <a:r>
              <a:rPr lang="en-US" dirty="0" smtClean="0"/>
              <a:t>Puncture wounds from discharge of fluids</a:t>
            </a:r>
            <a:endParaRPr lang="en-US" dirty="0"/>
          </a:p>
          <a:p>
            <a:pPr marL="1028700" lvl="1" indent="-457200">
              <a:buFont typeface="+mj-lt"/>
              <a:buAutoNum type="alphaLcPeriod"/>
            </a:pPr>
            <a:r>
              <a:rPr lang="en-US" dirty="0" smtClean="0"/>
              <a:t>Slips or trips from spilled fluids</a:t>
            </a:r>
            <a:endParaRPr lang="en-US" dirty="0"/>
          </a:p>
          <a:p>
            <a:pPr marL="0" indent="0">
              <a:buNone/>
            </a:pPr>
            <a:endParaRPr lang="en-US" dirty="0"/>
          </a:p>
        </p:txBody>
      </p:sp>
      <p:sp>
        <p:nvSpPr>
          <p:cNvPr id="6" name="Oval 5"/>
          <p:cNvSpPr/>
          <p:nvPr/>
        </p:nvSpPr>
        <p:spPr>
          <a:xfrm>
            <a:off x="1224996" y="2760740"/>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4996" y="3603175"/>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4996" y="4148331"/>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4996" y="4639439"/>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ontent Placeholder 10"/>
          <p:cNvGraphicFramePr>
            <a:graphicFrameLocks noGrp="1" noChangeAspect="1"/>
          </p:cNvGraphicFramePr>
          <p:nvPr>
            <p:ph sz="quarter" idx="16"/>
            <p:extLst>
              <p:ext uri="{D42A27DB-BD31-4B8C-83A1-F6EECF244321}">
                <p14:modId xmlns:p14="http://schemas.microsoft.com/office/powerpoint/2010/main" val="327365654"/>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2305"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51139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153</a:t>
            </a:fld>
            <a:endParaRPr lang="en-US" dirty="0"/>
          </a:p>
        </p:txBody>
      </p:sp>
      <p:sp>
        <p:nvSpPr>
          <p:cNvPr id="5" name="Text Placeholder 4"/>
          <p:cNvSpPr>
            <a:spLocks noGrp="1"/>
          </p:cNvSpPr>
          <p:nvPr>
            <p:ph type="body" sz="quarter" idx="15"/>
          </p:nvPr>
        </p:nvSpPr>
        <p:spPr/>
        <p:txBody>
          <a:bodyPr/>
          <a:lstStyle/>
          <a:p>
            <a:r>
              <a:rPr lang="en-US" dirty="0" smtClean="0"/>
              <a:t>Module 5 Quiz</a:t>
            </a:r>
            <a:endParaRPr lang="en-US" dirty="0"/>
          </a:p>
        </p:txBody>
      </p:sp>
      <p:sp>
        <p:nvSpPr>
          <p:cNvPr id="4" name="Text Placeholder 3"/>
          <p:cNvSpPr>
            <a:spLocks noGrp="1"/>
          </p:cNvSpPr>
          <p:nvPr>
            <p:ph type="body" sz="quarter" idx="17"/>
          </p:nvPr>
        </p:nvSpPr>
        <p:spPr>
          <a:xfrm>
            <a:off x="628650" y="1386070"/>
            <a:ext cx="6243864" cy="4968758"/>
          </a:xfrm>
          <a:prstGeom prst="rect">
            <a:avLst/>
          </a:prstGeom>
        </p:spPr>
        <p:txBody>
          <a:bodyPr>
            <a:normAutofit/>
          </a:bodyPr>
          <a:lstStyle/>
          <a:p>
            <a:pPr marL="457200" indent="-457200">
              <a:buFont typeface="+mj-lt"/>
              <a:buAutoNum type="arabicPeriod" startAt="3"/>
            </a:pPr>
            <a:r>
              <a:rPr lang="en-US" dirty="0"/>
              <a:t>In the example with the mill maintenance </a:t>
            </a:r>
            <a:r>
              <a:rPr lang="en-US" dirty="0" smtClean="0"/>
              <a:t>technician (on page </a:t>
            </a:r>
            <a:r>
              <a:rPr lang="en-US" dirty="0"/>
              <a:t>9</a:t>
            </a:r>
            <a:r>
              <a:rPr lang="en-US" dirty="0" smtClean="0"/>
              <a:t>0), </a:t>
            </a:r>
            <a:r>
              <a:rPr lang="en-US" dirty="0"/>
              <a:t>what was the cause of the </a:t>
            </a:r>
            <a:r>
              <a:rPr lang="en-US" dirty="0" smtClean="0"/>
              <a:t>injury?</a:t>
            </a:r>
            <a:endParaRPr lang="en-US" dirty="0"/>
          </a:p>
          <a:p>
            <a:pPr marL="1028700" lvl="1" indent="-457200">
              <a:buFont typeface="+mj-lt"/>
              <a:buAutoNum type="alphaLcPeriod"/>
            </a:pPr>
            <a:r>
              <a:rPr lang="en-US" dirty="0" smtClean="0"/>
              <a:t>He did not pre-plan the job well.</a:t>
            </a:r>
            <a:endParaRPr lang="en-US" dirty="0"/>
          </a:p>
          <a:p>
            <a:pPr marL="1028700" lvl="1" indent="-457200">
              <a:buFont typeface="+mj-lt"/>
              <a:buAutoNum type="alphaLcPeriod"/>
            </a:pPr>
            <a:r>
              <a:rPr lang="en-US" dirty="0" smtClean="0"/>
              <a:t>He forgot to lockout the            energy source.</a:t>
            </a:r>
            <a:endParaRPr lang="en-US" dirty="0"/>
          </a:p>
          <a:p>
            <a:pPr marL="1028700" lvl="1" indent="-457200">
              <a:buFont typeface="+mj-lt"/>
              <a:buAutoNum type="alphaLcPeriod"/>
            </a:pPr>
            <a:r>
              <a:rPr lang="en-US" dirty="0" smtClean="0"/>
              <a:t>He removed the cylinder at the incorrect time.</a:t>
            </a:r>
            <a:endParaRPr lang="en-US" dirty="0"/>
          </a:p>
          <a:p>
            <a:pPr marL="1028700" lvl="1" indent="-457200">
              <a:buFont typeface="+mj-lt"/>
              <a:buAutoNum type="alphaLcPeriod"/>
            </a:pPr>
            <a:r>
              <a:rPr lang="en-US" dirty="0" smtClean="0"/>
              <a:t>He did not verify if the hydraulic system he was working on was at “zero energy state.”</a:t>
            </a:r>
            <a:endParaRPr lang="en-US" dirty="0"/>
          </a:p>
          <a:p>
            <a:pPr marL="0" indent="0">
              <a:buNone/>
            </a:pPr>
            <a:endParaRPr lang="en-US" dirty="0"/>
          </a:p>
        </p:txBody>
      </p:sp>
      <p:sp>
        <p:nvSpPr>
          <p:cNvPr id="6" name="Oval 5"/>
          <p:cNvSpPr/>
          <p:nvPr/>
        </p:nvSpPr>
        <p:spPr>
          <a:xfrm>
            <a:off x="1243035" y="5007552"/>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7"/>
          <p:cNvGraphicFramePr>
            <a:graphicFrameLocks noGrp="1" noChangeAspect="1"/>
          </p:cNvGraphicFramePr>
          <p:nvPr>
            <p:ph sz="quarter" idx="16"/>
            <p:extLst>
              <p:ext uri="{D42A27DB-BD31-4B8C-83A1-F6EECF244321}">
                <p14:modId xmlns:p14="http://schemas.microsoft.com/office/powerpoint/2010/main" val="4238315935"/>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23921"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82098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154</a:t>
            </a:fld>
            <a:endParaRPr lang="en-US" dirty="0"/>
          </a:p>
        </p:txBody>
      </p:sp>
      <p:sp>
        <p:nvSpPr>
          <p:cNvPr id="5" name="Text Placeholder 4"/>
          <p:cNvSpPr>
            <a:spLocks noGrp="1"/>
          </p:cNvSpPr>
          <p:nvPr>
            <p:ph type="body" sz="quarter" idx="15"/>
          </p:nvPr>
        </p:nvSpPr>
        <p:spPr/>
        <p:txBody>
          <a:bodyPr/>
          <a:lstStyle/>
          <a:p>
            <a:r>
              <a:rPr lang="en-US" dirty="0" smtClean="0"/>
              <a:t>Module 5 Quiz</a:t>
            </a:r>
            <a:endParaRPr lang="en-US" dirty="0"/>
          </a:p>
        </p:txBody>
      </p:sp>
      <p:sp>
        <p:nvSpPr>
          <p:cNvPr id="4" name="Text Placeholder 3"/>
          <p:cNvSpPr>
            <a:spLocks noGrp="1"/>
          </p:cNvSpPr>
          <p:nvPr>
            <p:ph type="body" sz="quarter" idx="17"/>
          </p:nvPr>
        </p:nvSpPr>
        <p:spPr>
          <a:prstGeom prst="rect">
            <a:avLst/>
          </a:prstGeom>
        </p:spPr>
        <p:txBody>
          <a:bodyPr>
            <a:normAutofit/>
          </a:bodyPr>
          <a:lstStyle/>
          <a:p>
            <a:pPr marL="457200" indent="-457200">
              <a:buFont typeface="+mj-lt"/>
              <a:buAutoNum type="arabicPeriod" startAt="4"/>
            </a:pPr>
            <a:r>
              <a:rPr lang="en-US" dirty="0"/>
              <a:t>In the example with the mill maintenance </a:t>
            </a:r>
            <a:r>
              <a:rPr lang="en-US" dirty="0" smtClean="0"/>
              <a:t>technician (on page </a:t>
            </a:r>
            <a:r>
              <a:rPr lang="en-US" dirty="0"/>
              <a:t>9</a:t>
            </a:r>
            <a:r>
              <a:rPr lang="en-US" dirty="0" smtClean="0"/>
              <a:t>0), </a:t>
            </a:r>
            <a:r>
              <a:rPr lang="en-US" dirty="0"/>
              <a:t>the employee had correctly locked out the power unit out in accordance with his company’s lockout protocol, which had created a “false sense security” that it was safe to begin work on the machine</a:t>
            </a:r>
            <a:r>
              <a:rPr lang="en-US" dirty="0" smtClean="0"/>
              <a:t>.</a:t>
            </a:r>
            <a:endParaRPr lang="en-US" dirty="0"/>
          </a:p>
          <a:p>
            <a:pPr marL="1028700" lvl="1" indent="-457200">
              <a:buFont typeface="+mj-lt"/>
              <a:buAutoNum type="alphaLcPeriod"/>
            </a:pPr>
            <a:r>
              <a:rPr lang="en-US" dirty="0" smtClean="0"/>
              <a:t>True</a:t>
            </a:r>
          </a:p>
          <a:p>
            <a:pPr marL="1028700" lvl="1" indent="-457200">
              <a:buFont typeface="+mj-lt"/>
              <a:buAutoNum type="alphaLcPeriod"/>
            </a:pPr>
            <a:r>
              <a:rPr lang="en-US" dirty="0" smtClean="0"/>
              <a:t>False </a:t>
            </a:r>
            <a:endParaRPr lang="en-US" dirty="0"/>
          </a:p>
          <a:p>
            <a:pPr marL="0" indent="0">
              <a:buNone/>
            </a:pPr>
            <a:endParaRPr lang="en-US" dirty="0"/>
          </a:p>
        </p:txBody>
      </p:sp>
      <p:sp>
        <p:nvSpPr>
          <p:cNvPr id="6" name="Oval 5"/>
          <p:cNvSpPr/>
          <p:nvPr/>
        </p:nvSpPr>
        <p:spPr>
          <a:xfrm>
            <a:off x="1243034" y="4201812"/>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7"/>
          <p:cNvGraphicFramePr>
            <a:graphicFrameLocks noGrp="1" noChangeAspect="1"/>
          </p:cNvGraphicFramePr>
          <p:nvPr>
            <p:ph sz="quarter" idx="16"/>
            <p:extLst>
              <p:ext uri="{D42A27DB-BD31-4B8C-83A1-F6EECF244321}">
                <p14:modId xmlns:p14="http://schemas.microsoft.com/office/powerpoint/2010/main" val="4059780975"/>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52241"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01987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155</a:t>
            </a:fld>
            <a:endParaRPr lang="en-US" dirty="0"/>
          </a:p>
        </p:txBody>
      </p:sp>
      <p:sp>
        <p:nvSpPr>
          <p:cNvPr id="5" name="Text Placeholder 4"/>
          <p:cNvSpPr>
            <a:spLocks noGrp="1"/>
          </p:cNvSpPr>
          <p:nvPr>
            <p:ph type="body" sz="quarter" idx="15"/>
          </p:nvPr>
        </p:nvSpPr>
        <p:spPr/>
        <p:txBody>
          <a:bodyPr/>
          <a:lstStyle/>
          <a:p>
            <a:r>
              <a:rPr lang="en-US" dirty="0" smtClean="0"/>
              <a:t>Module 5 Quiz</a:t>
            </a:r>
            <a:endParaRPr lang="en-US" dirty="0"/>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5"/>
            </a:pPr>
            <a:r>
              <a:rPr lang="en-US" dirty="0" smtClean="0"/>
              <a:t>It is important to de-energize and verify zero energy in hydraulic systems because the combination of flexible hydraulic hoses and compressible hydraulic oil can store energy.</a:t>
            </a:r>
          </a:p>
          <a:p>
            <a:pPr marL="1028700" lvl="1" indent="-457200">
              <a:buFont typeface="+mj-lt"/>
              <a:buAutoNum type="alphaLcPeriod"/>
            </a:pPr>
            <a:r>
              <a:rPr lang="en-US" dirty="0" smtClean="0"/>
              <a:t>True</a:t>
            </a:r>
          </a:p>
          <a:p>
            <a:pPr marL="1028700" lvl="1" indent="-457200">
              <a:buFont typeface="+mj-lt"/>
              <a:buAutoNum type="alphaLcPeriod"/>
            </a:pPr>
            <a:r>
              <a:rPr lang="en-US" dirty="0" smtClean="0"/>
              <a:t>False</a:t>
            </a:r>
            <a:endParaRPr lang="en-US" dirty="0"/>
          </a:p>
        </p:txBody>
      </p:sp>
      <p:sp>
        <p:nvSpPr>
          <p:cNvPr id="6" name="Oval 5"/>
          <p:cNvSpPr/>
          <p:nvPr/>
        </p:nvSpPr>
        <p:spPr>
          <a:xfrm>
            <a:off x="1224374" y="3476686"/>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7"/>
          <p:cNvGraphicFramePr>
            <a:graphicFrameLocks noGrp="1" noChangeAspect="1"/>
          </p:cNvGraphicFramePr>
          <p:nvPr>
            <p:ph sz="quarter" idx="16"/>
            <p:extLst>
              <p:ext uri="{D42A27DB-BD31-4B8C-83A1-F6EECF244321}">
                <p14:modId xmlns:p14="http://schemas.microsoft.com/office/powerpoint/2010/main" val="4238420406"/>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55313"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04912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156</a:t>
            </a:fld>
            <a:endParaRPr lang="en-US" dirty="0"/>
          </a:p>
        </p:txBody>
      </p:sp>
      <p:sp>
        <p:nvSpPr>
          <p:cNvPr id="5" name="Text Placeholder 4"/>
          <p:cNvSpPr>
            <a:spLocks noGrp="1"/>
          </p:cNvSpPr>
          <p:nvPr>
            <p:ph type="body" sz="quarter" idx="15"/>
          </p:nvPr>
        </p:nvSpPr>
        <p:spPr/>
        <p:txBody>
          <a:bodyPr/>
          <a:lstStyle/>
          <a:p>
            <a:r>
              <a:rPr lang="en-US" dirty="0" smtClean="0"/>
              <a:t>Debrief</a:t>
            </a:r>
            <a:endParaRPr lang="en-US" dirty="0"/>
          </a:p>
        </p:txBody>
      </p:sp>
      <p:sp>
        <p:nvSpPr>
          <p:cNvPr id="4" name="Text Placeholder 3"/>
          <p:cNvSpPr>
            <a:spLocks noGrp="1"/>
          </p:cNvSpPr>
          <p:nvPr>
            <p:ph type="body" sz="quarter" idx="17"/>
          </p:nvPr>
        </p:nvSpPr>
        <p:spPr>
          <a:prstGeom prst="rect">
            <a:avLst/>
          </a:prstGeom>
        </p:spPr>
        <p:txBody>
          <a:bodyPr/>
          <a:lstStyle/>
          <a:p>
            <a:r>
              <a:rPr lang="en-US" dirty="0"/>
              <a:t>What are some key concepts learned in this module?</a:t>
            </a:r>
          </a:p>
          <a:p>
            <a:r>
              <a:rPr lang="en-US" dirty="0"/>
              <a:t>What do you need to understand better?</a:t>
            </a:r>
          </a:p>
          <a:p>
            <a:r>
              <a:rPr lang="en-US" dirty="0"/>
              <a:t>What information surprised you</a:t>
            </a:r>
            <a:r>
              <a:rPr lang="en-US" dirty="0" smtClean="0"/>
              <a:t>?</a:t>
            </a:r>
            <a:endParaRPr lang="en-US" dirty="0"/>
          </a:p>
        </p:txBody>
      </p:sp>
    </p:spTree>
    <p:extLst>
      <p:ext uri="{BB962C8B-B14F-4D97-AF65-F5344CB8AC3E}">
        <p14:creationId xmlns:p14="http://schemas.microsoft.com/office/powerpoint/2010/main" val="427777238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US" dirty="0" smtClean="0"/>
              <a:t>Conclusion</a:t>
            </a:r>
            <a:endParaRPr lang="en-US" dirty="0"/>
          </a:p>
        </p:txBody>
      </p:sp>
      <p:pic>
        <p:nvPicPr>
          <p:cNvPr id="5" name="Picture Placeholder 4"/>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8568" r="8568"/>
          <a:stretch>
            <a:fillRect/>
          </a:stretch>
        </p:blipFill>
        <p:spPr/>
      </p:pic>
    </p:spTree>
    <p:extLst>
      <p:ext uri="{BB962C8B-B14F-4D97-AF65-F5344CB8AC3E}">
        <p14:creationId xmlns:p14="http://schemas.microsoft.com/office/powerpoint/2010/main" val="54293726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Text Placeholder 4"/>
          <p:cNvSpPr>
            <a:spLocks noGrp="1"/>
          </p:cNvSpPr>
          <p:nvPr>
            <p:ph type="body" sz="quarter" idx="15"/>
          </p:nvPr>
        </p:nvSpPr>
        <p:spPr/>
        <p:txBody>
          <a:bodyPr/>
          <a:lstStyle/>
          <a:p>
            <a:r>
              <a:rPr lang="en-US" dirty="0" smtClean="0"/>
              <a:t>Conclusion</a:t>
            </a:r>
            <a:endParaRPr lang="en-US" dirty="0"/>
          </a:p>
        </p:txBody>
      </p:sp>
      <p:sp>
        <p:nvSpPr>
          <p:cNvPr id="4" name="Text Placeholder 3"/>
          <p:cNvSpPr>
            <a:spLocks noGrp="1"/>
          </p:cNvSpPr>
          <p:nvPr>
            <p:ph type="body" sz="quarter" idx="17"/>
          </p:nvPr>
        </p:nvSpPr>
        <p:spPr>
          <a:xfrm>
            <a:off x="628650" y="1386070"/>
            <a:ext cx="6621236" cy="4669956"/>
          </a:xfrm>
          <a:prstGeom prst="rect">
            <a:avLst/>
          </a:prstGeom>
        </p:spPr>
        <p:txBody>
          <a:bodyPr/>
          <a:lstStyle/>
          <a:p>
            <a:r>
              <a:rPr lang="en-US" dirty="0" smtClean="0"/>
              <a:t>Protect employees and contractors</a:t>
            </a:r>
          </a:p>
          <a:p>
            <a:r>
              <a:rPr lang="en-US" dirty="0" smtClean="0"/>
              <a:t>Establish minimum, acceptable requirements </a:t>
            </a:r>
          </a:p>
          <a:p>
            <a:r>
              <a:rPr lang="en-US" dirty="0" smtClean="0"/>
              <a:t>Prevent release of hazardous energy while perform service/maintenance activities</a:t>
            </a:r>
          </a:p>
          <a:p>
            <a:r>
              <a:rPr lang="en-US" dirty="0" smtClean="0"/>
              <a:t>Specify each site establish written program for hazardous energy control</a:t>
            </a:r>
          </a:p>
          <a:p>
            <a:pPr marL="0" indent="0">
              <a:buNone/>
            </a:pPr>
            <a:endParaRPr lang="en-US" dirty="0"/>
          </a:p>
        </p:txBody>
      </p:sp>
      <p:sp>
        <p:nvSpPr>
          <p:cNvPr id="3" name="Slide Number Placeholder 2"/>
          <p:cNvSpPr>
            <a:spLocks noGrp="1"/>
          </p:cNvSpPr>
          <p:nvPr>
            <p:ph type="sldNum" sz="quarter" idx="12"/>
          </p:nvPr>
        </p:nvSpPr>
        <p:spPr/>
        <p:txBody>
          <a:bodyPr/>
          <a:lstStyle/>
          <a:p>
            <a:pPr algn="r"/>
            <a:r>
              <a:rPr lang="en-US" dirty="0" smtClean="0"/>
              <a:t>	</a:t>
            </a:r>
            <a:fld id="{25D3FF45-FB88-453A-A2AC-7EF0564DBF56}" type="slidenum">
              <a:rPr lang="en-US" smtClean="0"/>
              <a:pPr algn="r"/>
              <a:t>158</a:t>
            </a:fld>
            <a:endParaRPr lang="en-US" dirty="0"/>
          </a:p>
        </p:txBody>
      </p:sp>
      <p:graphicFrame>
        <p:nvGraphicFramePr>
          <p:cNvPr id="8" name="Content Placeholder 7"/>
          <p:cNvGraphicFramePr>
            <a:graphicFrameLocks noGrp="1" noChangeAspect="1"/>
          </p:cNvGraphicFramePr>
          <p:nvPr>
            <p:ph sz="quarter" idx="16"/>
            <p:extLst>
              <p:ext uri="{D42A27DB-BD31-4B8C-83A1-F6EECF244321}">
                <p14:modId xmlns:p14="http://schemas.microsoft.com/office/powerpoint/2010/main" val="836667413"/>
              </p:ext>
            </p:extLst>
          </p:nvPr>
        </p:nvGraphicFramePr>
        <p:xfrm>
          <a:off x="7542213" y="287338"/>
          <a:ext cx="1182687" cy="261937"/>
        </p:xfrm>
        <a:graphic>
          <a:graphicData uri="http://schemas.openxmlformats.org/presentationml/2006/ole">
            <mc:AlternateContent xmlns:mc="http://schemas.openxmlformats.org/markup-compatibility/2006">
              <mc:Choice xmlns:v="urn:schemas-microsoft-com:vml" Requires="v">
                <p:oleObj spid="_x0000_s26641" name="Worksheet" r:id="rId4" imgW="1247679" imgH="276225" progId="Excel.Sheet.12">
                  <p:link updateAutomatic="1"/>
                </p:oleObj>
              </mc:Choice>
              <mc:Fallback>
                <p:oleObj name="Worksheet" r:id="rId4" imgW="1247679" imgH="276225" progId="Excel.Sheet.12">
                  <p:link updateAutomatic="1"/>
                  <p:pic>
                    <p:nvPicPr>
                      <p:cNvPr id="6" name="Object 5"/>
                      <p:cNvPicPr/>
                      <p:nvPr/>
                    </p:nvPicPr>
                    <p:blipFill>
                      <a:blip r:embed="rId5"/>
                      <a:stretch>
                        <a:fillRect/>
                      </a:stretch>
                    </p:blipFill>
                    <p:spPr>
                      <a:xfrm>
                        <a:off x="7542213" y="287338"/>
                        <a:ext cx="1182687" cy="261937"/>
                      </a:xfrm>
                      <a:prstGeom prst="rect">
                        <a:avLst/>
                      </a:prstGeom>
                    </p:spPr>
                  </p:pic>
                </p:oleObj>
              </mc:Fallback>
            </mc:AlternateContent>
          </a:graphicData>
        </a:graphic>
      </p:graphicFrame>
    </p:spTree>
    <p:extLst>
      <p:ext uri="{BB962C8B-B14F-4D97-AF65-F5344CB8AC3E}">
        <p14:creationId xmlns:p14="http://schemas.microsoft.com/office/powerpoint/2010/main" val="104017483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159</a:t>
            </a:fld>
            <a:endParaRPr lang="en-US" dirty="0"/>
          </a:p>
        </p:txBody>
      </p:sp>
      <p:sp>
        <p:nvSpPr>
          <p:cNvPr id="5" name="Text Placeholder 4"/>
          <p:cNvSpPr>
            <a:spLocks noGrp="1"/>
          </p:cNvSpPr>
          <p:nvPr>
            <p:ph type="body" sz="quarter" idx="15"/>
          </p:nvPr>
        </p:nvSpPr>
        <p:spPr/>
        <p:txBody>
          <a:bodyPr/>
          <a:lstStyle/>
          <a:p>
            <a:r>
              <a:rPr lang="en-US" dirty="0" smtClean="0"/>
              <a:t>Debrief</a:t>
            </a:r>
            <a:endParaRPr lang="en-US" dirty="0"/>
          </a:p>
        </p:txBody>
      </p:sp>
      <p:sp>
        <p:nvSpPr>
          <p:cNvPr id="4" name="Text Placeholder 3"/>
          <p:cNvSpPr>
            <a:spLocks noGrp="1"/>
          </p:cNvSpPr>
          <p:nvPr>
            <p:ph type="body" sz="quarter" idx="17"/>
          </p:nvPr>
        </p:nvSpPr>
        <p:spPr>
          <a:prstGeom prst="rect">
            <a:avLst/>
          </a:prstGeom>
        </p:spPr>
        <p:txBody>
          <a:bodyPr/>
          <a:lstStyle/>
          <a:p>
            <a:r>
              <a:rPr lang="en-US" dirty="0"/>
              <a:t>What are some of the key concepts in each module?</a:t>
            </a:r>
          </a:p>
          <a:p>
            <a:pPr lvl="1"/>
            <a:r>
              <a:rPr lang="en-US" dirty="0"/>
              <a:t>Module 1: </a:t>
            </a:r>
            <a:r>
              <a:rPr lang="en-US" dirty="0" smtClean="0"/>
              <a:t>Sources of Energy</a:t>
            </a:r>
            <a:endParaRPr lang="en-US" dirty="0"/>
          </a:p>
          <a:p>
            <a:pPr lvl="1"/>
            <a:r>
              <a:rPr lang="en-US" dirty="0"/>
              <a:t>Module 2: </a:t>
            </a:r>
            <a:r>
              <a:rPr lang="en-US" dirty="0" smtClean="0"/>
              <a:t>Control of Energy Sources</a:t>
            </a:r>
            <a:endParaRPr lang="en-US" dirty="0"/>
          </a:p>
          <a:p>
            <a:pPr lvl="1"/>
            <a:r>
              <a:rPr lang="en-US" dirty="0"/>
              <a:t>Module 3: </a:t>
            </a:r>
            <a:r>
              <a:rPr lang="en-US" dirty="0" smtClean="0"/>
              <a:t>Roles and Responsibilities </a:t>
            </a:r>
            <a:endParaRPr lang="en-US" dirty="0"/>
          </a:p>
          <a:p>
            <a:pPr lvl="1"/>
            <a:r>
              <a:rPr lang="en-US" dirty="0"/>
              <a:t>Module 4: </a:t>
            </a:r>
            <a:r>
              <a:rPr lang="en-US" dirty="0" smtClean="0"/>
              <a:t>Processes</a:t>
            </a:r>
            <a:endParaRPr lang="en-US" dirty="0"/>
          </a:p>
          <a:p>
            <a:pPr lvl="1"/>
            <a:r>
              <a:rPr lang="en-US" dirty="0"/>
              <a:t>Module 5: </a:t>
            </a:r>
            <a:r>
              <a:rPr lang="en-US" dirty="0" smtClean="0"/>
              <a:t>Energy Control in Practice</a:t>
            </a:r>
            <a:endParaRPr lang="en-US" dirty="0"/>
          </a:p>
          <a:p>
            <a:r>
              <a:rPr lang="en-US" dirty="0"/>
              <a:t>Are there any additional questions, comments, or concerns</a:t>
            </a:r>
            <a:r>
              <a:rPr lang="en-US" dirty="0" smtClean="0"/>
              <a:t>?</a:t>
            </a:r>
            <a:endParaRPr lang="en-US" dirty="0"/>
          </a:p>
        </p:txBody>
      </p:sp>
    </p:spTree>
    <p:extLst>
      <p:ext uri="{BB962C8B-B14F-4D97-AF65-F5344CB8AC3E}">
        <p14:creationId xmlns:p14="http://schemas.microsoft.com/office/powerpoint/2010/main" val="3421647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prstGeom prst="rect">
            <a:avLst/>
          </a:prstGeom>
        </p:spPr>
        <p:txBody>
          <a:bodyPr>
            <a:normAutofit/>
          </a:bodyPr>
          <a:lstStyle/>
          <a:p>
            <a:r>
              <a:rPr lang="en-US" dirty="0" smtClean="0"/>
              <a:t>Module 1:                        Sources of Energy</a:t>
            </a:r>
            <a:endParaRPr lang="en-US" dirty="0"/>
          </a:p>
        </p:txBody>
      </p:sp>
      <p:pic>
        <p:nvPicPr>
          <p:cNvPr id="5" name="Picture Placeholder 4"/>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8568" r="8568"/>
          <a:stretch>
            <a:fillRect/>
          </a:stretch>
        </p:blipFill>
        <p:spPr/>
      </p:pic>
    </p:spTree>
    <p:extLst>
      <p:ext uri="{BB962C8B-B14F-4D97-AF65-F5344CB8AC3E}">
        <p14:creationId xmlns:p14="http://schemas.microsoft.com/office/powerpoint/2010/main" val="15825398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Assessment</a:t>
            </a:r>
            <a:endParaRPr lang="en-US" dirty="0"/>
          </a:p>
        </p:txBody>
      </p:sp>
      <p:sp>
        <p:nvSpPr>
          <p:cNvPr id="3" name="Footer Placeholder 2"/>
          <p:cNvSpPr>
            <a:spLocks noGrp="1"/>
          </p:cNvSpPr>
          <p:nvPr>
            <p:ph type="ftr" sz="quarter" idx="11"/>
          </p:nvPr>
        </p:nvSpPr>
        <p:spPr/>
        <p:txBody>
          <a:bodyPr/>
          <a:lstStyle/>
          <a:p>
            <a:r>
              <a:rPr lang="en-US"/>
              <a:t>Control of Hazardous Energy – SFT FCX1025C</a:t>
            </a:r>
            <a:endParaRPr lang="en-US" dirty="0"/>
          </a:p>
        </p:txBody>
      </p:sp>
      <p:sp>
        <p:nvSpPr>
          <p:cNvPr id="4" name="Text Placeholder 3"/>
          <p:cNvSpPr>
            <a:spLocks noGrp="1"/>
          </p:cNvSpPr>
          <p:nvPr>
            <p:ph type="body" sz="quarter" idx="14"/>
          </p:nvPr>
        </p:nvSpPr>
        <p:spPr/>
        <p:txBody>
          <a:bodyPr/>
          <a:lstStyle/>
          <a:p>
            <a:r>
              <a:rPr lang="en-US" dirty="0" smtClean="0"/>
              <a:t>Directions</a:t>
            </a:r>
            <a:endParaRPr lang="en-US" dirty="0"/>
          </a:p>
          <a:p>
            <a:pPr marL="457200" indent="-457200">
              <a:buFont typeface="+mj-lt"/>
              <a:buAutoNum type="arabicPeriod"/>
            </a:pPr>
            <a:r>
              <a:rPr lang="en-US" dirty="0" smtClean="0">
                <a:latin typeface="Arial" panose="020B0604020202020204" pitchFamily="34" charset="0"/>
              </a:rPr>
              <a:t>Complete </a:t>
            </a:r>
            <a:r>
              <a:rPr lang="en-US" dirty="0">
                <a:latin typeface="Arial" panose="020B0604020202020204" pitchFamily="34" charset="0"/>
              </a:rPr>
              <a:t>the </a:t>
            </a:r>
            <a:r>
              <a:rPr lang="en-US" dirty="0" smtClean="0">
                <a:latin typeface="Arial" panose="020B0604020202020204" pitchFamily="34" charset="0"/>
              </a:rPr>
              <a:t>assessment</a:t>
            </a:r>
            <a:endParaRPr lang="en-US" dirty="0">
              <a:latin typeface="Arial" panose="020B0604020202020204" pitchFamily="34" charset="0"/>
            </a:endParaRPr>
          </a:p>
          <a:p>
            <a:pPr marL="457200" indent="-457200">
              <a:buFont typeface="+mj-lt"/>
              <a:buAutoNum type="arabicPeriod"/>
            </a:pPr>
            <a:r>
              <a:rPr lang="en-US" dirty="0" smtClean="0">
                <a:latin typeface="Arial" panose="020B0604020202020204" pitchFamily="34" charset="0"/>
              </a:rPr>
              <a:t>Return </a:t>
            </a:r>
            <a:r>
              <a:rPr lang="en-US" dirty="0">
                <a:latin typeface="Arial" panose="020B0604020202020204" pitchFamily="34" charset="0"/>
              </a:rPr>
              <a:t>the completed assessment to </a:t>
            </a:r>
            <a:r>
              <a:rPr lang="en-US" dirty="0" smtClean="0">
                <a:latin typeface="Arial" panose="020B0604020202020204" pitchFamily="34" charset="0"/>
              </a:rPr>
              <a:t>  the facilitator</a:t>
            </a:r>
            <a:endParaRPr lang="en-US" dirty="0">
              <a:latin typeface="Arial" panose="020B0604020202020204" pitchFamily="34" charset="0"/>
            </a:endParaRPr>
          </a:p>
          <a:p>
            <a:pPr marL="457200" indent="-457200">
              <a:buFont typeface="+mj-lt"/>
              <a:buAutoNum type="arabicPeriod"/>
            </a:pPr>
            <a:r>
              <a:rPr lang="en-US" dirty="0" smtClean="0">
                <a:latin typeface="Arial" panose="020B0604020202020204" pitchFamily="34" charset="0"/>
              </a:rPr>
              <a:t>Facilitator </a:t>
            </a:r>
            <a:r>
              <a:rPr lang="en-US" dirty="0">
                <a:latin typeface="Arial" panose="020B0604020202020204" pitchFamily="34" charset="0"/>
              </a:rPr>
              <a:t>scores the </a:t>
            </a:r>
            <a:r>
              <a:rPr lang="en-US" dirty="0" smtClean="0">
                <a:latin typeface="Arial" panose="020B0604020202020204" pitchFamily="34" charset="0"/>
              </a:rPr>
              <a:t>assessment</a:t>
            </a:r>
            <a:endParaRPr lang="en-US" dirty="0">
              <a:latin typeface="Arial" panose="020B0604020202020204" pitchFamily="34" charset="0"/>
            </a:endParaRPr>
          </a:p>
        </p:txBody>
      </p:sp>
      <p:sp>
        <p:nvSpPr>
          <p:cNvPr id="5" name="Text Placeholder 4"/>
          <p:cNvSpPr>
            <a:spLocks noGrp="1"/>
          </p:cNvSpPr>
          <p:nvPr>
            <p:ph type="body" sz="quarter" idx="16"/>
          </p:nvPr>
        </p:nvSpPr>
        <p:spPr/>
        <p:txBody>
          <a:bodyPr/>
          <a:lstStyle/>
          <a:p>
            <a:r>
              <a:rPr lang="en-US" dirty="0" smtClean="0"/>
              <a:t>Knowledge Assessment</a:t>
            </a:r>
            <a:endParaRPr lang="en-US" dirty="0"/>
          </a:p>
        </p:txBody>
      </p:sp>
      <p:sp>
        <p:nvSpPr>
          <p:cNvPr id="6" name="Slide Number Placeholder 5"/>
          <p:cNvSpPr>
            <a:spLocks noGrp="1"/>
          </p:cNvSpPr>
          <p:nvPr>
            <p:ph type="sldNum" sz="quarter" idx="12"/>
          </p:nvPr>
        </p:nvSpPr>
        <p:spPr/>
        <p:txBody>
          <a:bodyPr/>
          <a:lstStyle/>
          <a:p>
            <a:pPr algn="r"/>
            <a:r>
              <a:rPr lang="en-US" dirty="0" smtClean="0"/>
              <a:t>	</a:t>
            </a:r>
            <a:fld id="{25D3FF45-FB88-453A-A2AC-7EF0564DBF56}" type="slidenum">
              <a:rPr lang="en-US" smtClean="0"/>
              <a:pPr algn="r"/>
              <a:t>160</a:t>
            </a:fld>
            <a:endParaRPr lang="en-US" dirty="0"/>
          </a:p>
        </p:txBody>
      </p:sp>
    </p:spTree>
    <p:extLst>
      <p:ext uri="{BB962C8B-B14F-4D97-AF65-F5344CB8AC3E}">
        <p14:creationId xmlns:p14="http://schemas.microsoft.com/office/powerpoint/2010/main" val="297290427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smtClean="0"/>
              <a:t>Assessment</a:t>
            </a:r>
            <a:endParaRPr lang="en-US" dirty="0"/>
          </a:p>
        </p:txBody>
      </p:sp>
      <p:sp>
        <p:nvSpPr>
          <p:cNvPr id="3" name="Footer Placeholder 2"/>
          <p:cNvSpPr>
            <a:spLocks noGrp="1"/>
          </p:cNvSpPr>
          <p:nvPr>
            <p:ph type="ftr" sz="quarter" idx="11"/>
          </p:nvPr>
        </p:nvSpPr>
        <p:spPr/>
        <p:txBody>
          <a:bodyPr/>
          <a:lstStyle/>
          <a:p>
            <a:r>
              <a:rPr lang="en-US"/>
              <a:t>Control of Hazardous Energy – SFT FCX1025C</a:t>
            </a:r>
            <a:endParaRPr lang="en-US" dirty="0"/>
          </a:p>
        </p:txBody>
      </p:sp>
      <p:sp>
        <p:nvSpPr>
          <p:cNvPr id="4" name="Text Placeholder 3"/>
          <p:cNvSpPr>
            <a:spLocks noGrp="1"/>
          </p:cNvSpPr>
          <p:nvPr>
            <p:ph type="body" sz="quarter" idx="14"/>
          </p:nvPr>
        </p:nvSpPr>
        <p:spPr/>
        <p:txBody>
          <a:bodyPr/>
          <a:lstStyle/>
          <a:p>
            <a:r>
              <a:rPr lang="en-US" smtClean="0"/>
              <a:t>Directions</a:t>
            </a:r>
          </a:p>
          <a:p>
            <a:pPr marL="457200" indent="-457200">
              <a:buFont typeface="+mj-lt"/>
              <a:buAutoNum type="arabicPeriod"/>
            </a:pPr>
            <a:r>
              <a:rPr lang="en-US" smtClean="0">
                <a:latin typeface="Arial" panose="020B0604020202020204" pitchFamily="34" charset="0"/>
              </a:rPr>
              <a:t>Read through the student directions</a:t>
            </a:r>
          </a:p>
          <a:p>
            <a:pPr marL="457200" indent="-457200">
              <a:buFont typeface="+mj-lt"/>
              <a:buAutoNum type="arabicPeriod"/>
            </a:pPr>
            <a:r>
              <a:rPr lang="en-US" smtClean="0">
                <a:latin typeface="Arial" panose="020B0604020202020204" pitchFamily="34" charset="0"/>
              </a:rPr>
              <a:t>Complete the assessment while the facilitator observes</a:t>
            </a:r>
            <a:endParaRPr lang="en-US" dirty="0">
              <a:latin typeface="Arial" panose="020B0604020202020204" pitchFamily="34" charset="0"/>
            </a:endParaRPr>
          </a:p>
        </p:txBody>
      </p:sp>
      <p:sp>
        <p:nvSpPr>
          <p:cNvPr id="5" name="Text Placeholder 4"/>
          <p:cNvSpPr>
            <a:spLocks noGrp="1"/>
          </p:cNvSpPr>
          <p:nvPr>
            <p:ph type="body" sz="quarter" idx="16"/>
          </p:nvPr>
        </p:nvSpPr>
        <p:spPr/>
        <p:txBody>
          <a:bodyPr/>
          <a:lstStyle/>
          <a:p>
            <a:r>
              <a:rPr lang="en-US" smtClean="0"/>
              <a:t>Performance Assessment</a:t>
            </a:r>
            <a:endParaRPr lang="en-US" dirty="0"/>
          </a:p>
        </p:txBody>
      </p:sp>
      <p:sp>
        <p:nvSpPr>
          <p:cNvPr id="6" name="Slide Number Placeholder 5"/>
          <p:cNvSpPr>
            <a:spLocks noGrp="1"/>
          </p:cNvSpPr>
          <p:nvPr>
            <p:ph type="sldNum" sz="quarter" idx="12"/>
          </p:nvPr>
        </p:nvSpPr>
        <p:spPr/>
        <p:txBody>
          <a:bodyPr/>
          <a:lstStyle/>
          <a:p>
            <a:pPr algn="r"/>
            <a:r>
              <a:rPr lang="en-US" smtClean="0"/>
              <a:t>	</a:t>
            </a:r>
            <a:fld id="{25D3FF45-FB88-453A-A2AC-7EF0564DBF56}" type="slidenum">
              <a:rPr lang="en-US" smtClean="0"/>
              <a:pPr algn="r"/>
              <a:t>161</a:t>
            </a:fld>
            <a:endParaRPr lang="en-US" dirty="0"/>
          </a:p>
        </p:txBody>
      </p:sp>
    </p:spTree>
    <p:extLst>
      <p:ext uri="{BB962C8B-B14F-4D97-AF65-F5344CB8AC3E}">
        <p14:creationId xmlns:p14="http://schemas.microsoft.com/office/powerpoint/2010/main" val="248956904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Evaluation</a:t>
            </a:r>
            <a:endParaRPr lang="en-US" dirty="0"/>
          </a:p>
        </p:txBody>
      </p:sp>
      <p:sp>
        <p:nvSpPr>
          <p:cNvPr id="3" name="Footer Placeholder 2"/>
          <p:cNvSpPr>
            <a:spLocks noGrp="1"/>
          </p:cNvSpPr>
          <p:nvPr>
            <p:ph type="ftr" sz="quarter" idx="11"/>
          </p:nvPr>
        </p:nvSpPr>
        <p:spPr/>
        <p:txBody>
          <a:bodyPr/>
          <a:lstStyle/>
          <a:p>
            <a:r>
              <a:rPr lang="en-US"/>
              <a:t>Control of Hazardous Energy – SFT FCX1025C</a:t>
            </a:r>
            <a:endParaRPr lang="en-US" dirty="0"/>
          </a:p>
        </p:txBody>
      </p:sp>
      <p:sp>
        <p:nvSpPr>
          <p:cNvPr id="4" name="Text Placeholder 3"/>
          <p:cNvSpPr>
            <a:spLocks noGrp="1"/>
          </p:cNvSpPr>
          <p:nvPr>
            <p:ph type="body" sz="quarter" idx="14"/>
          </p:nvPr>
        </p:nvSpPr>
        <p:spPr>
          <a:xfrm>
            <a:off x="628649" y="1379220"/>
            <a:ext cx="6527931" cy="4686618"/>
          </a:xfrm>
        </p:spPr>
        <p:txBody>
          <a:bodyPr/>
          <a:lstStyle/>
          <a:p>
            <a:r>
              <a:rPr lang="en-US" dirty="0" smtClean="0"/>
              <a:t>Directions</a:t>
            </a:r>
            <a:endParaRPr lang="en-US" dirty="0"/>
          </a:p>
          <a:p>
            <a:pPr marL="457200" indent="-457200">
              <a:buFont typeface="+mj-lt"/>
              <a:buAutoNum type="arabicPeriod"/>
            </a:pPr>
            <a:r>
              <a:rPr lang="en-US" dirty="0" smtClean="0">
                <a:latin typeface="Arial" panose="020B0604020202020204" pitchFamily="34" charset="0"/>
              </a:rPr>
              <a:t>Complete </a:t>
            </a:r>
            <a:r>
              <a:rPr lang="en-US" dirty="0">
                <a:latin typeface="Arial" panose="020B0604020202020204" pitchFamily="34" charset="0"/>
              </a:rPr>
              <a:t>the Course Evaluation in the Student Guide </a:t>
            </a:r>
            <a:endParaRPr lang="en-US" dirty="0" smtClean="0">
              <a:latin typeface="Arial" panose="020B0604020202020204" pitchFamily="34" charset="0"/>
            </a:endParaRPr>
          </a:p>
          <a:p>
            <a:pPr marL="457200" indent="-457200">
              <a:buFont typeface="+mj-lt"/>
              <a:buAutoNum type="arabicPeriod"/>
            </a:pPr>
            <a:r>
              <a:rPr lang="en-US" dirty="0" smtClean="0">
                <a:latin typeface="Arial" panose="020B0604020202020204" pitchFamily="34" charset="0"/>
              </a:rPr>
              <a:t>Carefully </a:t>
            </a:r>
            <a:r>
              <a:rPr lang="en-US" dirty="0">
                <a:latin typeface="Arial" panose="020B0604020202020204" pitchFamily="34" charset="0"/>
              </a:rPr>
              <a:t>tear out the </a:t>
            </a:r>
            <a:r>
              <a:rPr lang="en-US" dirty="0" smtClean="0">
                <a:latin typeface="Arial" panose="020B0604020202020204" pitchFamily="34" charset="0"/>
              </a:rPr>
              <a:t>evaluation</a:t>
            </a:r>
            <a:endParaRPr lang="en-US" dirty="0">
              <a:latin typeface="Arial" panose="020B0604020202020204" pitchFamily="34" charset="0"/>
            </a:endParaRPr>
          </a:p>
          <a:p>
            <a:pPr marL="457200" indent="-457200">
              <a:buFont typeface="+mj-lt"/>
              <a:buAutoNum type="arabicPeriod"/>
            </a:pPr>
            <a:r>
              <a:rPr lang="en-US" dirty="0" smtClean="0">
                <a:latin typeface="Arial" panose="020B0604020202020204" pitchFamily="34" charset="0"/>
              </a:rPr>
              <a:t>Return </a:t>
            </a:r>
            <a:r>
              <a:rPr lang="en-US" dirty="0">
                <a:latin typeface="Arial" panose="020B0604020202020204" pitchFamily="34" charset="0"/>
              </a:rPr>
              <a:t>the completed form </a:t>
            </a:r>
            <a:r>
              <a:rPr lang="en-US" dirty="0" smtClean="0">
                <a:latin typeface="Arial" panose="020B0604020202020204" pitchFamily="34" charset="0"/>
              </a:rPr>
              <a:t>to </a:t>
            </a:r>
            <a:r>
              <a:rPr lang="en-US" dirty="0">
                <a:latin typeface="Arial" panose="020B0604020202020204" pitchFamily="34" charset="0"/>
              </a:rPr>
              <a:t>the </a:t>
            </a:r>
            <a:r>
              <a:rPr lang="en-US" dirty="0" smtClean="0">
                <a:latin typeface="Arial" panose="020B0604020202020204" pitchFamily="34" charset="0"/>
              </a:rPr>
              <a:t>facilitator</a:t>
            </a:r>
            <a:endParaRPr lang="en-US" dirty="0">
              <a:latin typeface="Arial" panose="020B0604020202020204" pitchFamily="34" charset="0"/>
            </a:endParaRPr>
          </a:p>
        </p:txBody>
      </p:sp>
      <p:sp>
        <p:nvSpPr>
          <p:cNvPr id="5" name="Text Placeholder 4"/>
          <p:cNvSpPr>
            <a:spLocks noGrp="1"/>
          </p:cNvSpPr>
          <p:nvPr>
            <p:ph type="body" sz="quarter" idx="16"/>
          </p:nvPr>
        </p:nvSpPr>
        <p:spPr/>
        <p:txBody>
          <a:bodyPr/>
          <a:lstStyle/>
          <a:p>
            <a:r>
              <a:rPr lang="en-US" dirty="0" smtClean="0"/>
              <a:t>Student Course Evaluation</a:t>
            </a:r>
            <a:endParaRPr lang="en-US" dirty="0"/>
          </a:p>
        </p:txBody>
      </p:sp>
      <p:sp>
        <p:nvSpPr>
          <p:cNvPr id="6" name="Slide Number Placeholder 5"/>
          <p:cNvSpPr>
            <a:spLocks noGrp="1"/>
          </p:cNvSpPr>
          <p:nvPr>
            <p:ph type="sldNum" sz="quarter" idx="12"/>
          </p:nvPr>
        </p:nvSpPr>
        <p:spPr/>
        <p:txBody>
          <a:bodyPr/>
          <a:lstStyle/>
          <a:p>
            <a:pPr algn="r"/>
            <a:r>
              <a:rPr lang="en-US" dirty="0" smtClean="0"/>
              <a:t>	</a:t>
            </a:r>
            <a:fld id="{25D3FF45-FB88-453A-A2AC-7EF0564DBF56}" type="slidenum">
              <a:rPr lang="en-US" smtClean="0"/>
              <a:pPr algn="r"/>
              <a:t>162</a:t>
            </a:fld>
            <a:endParaRPr lang="en-US" dirty="0"/>
          </a:p>
        </p:txBody>
      </p:sp>
      <p:graphicFrame>
        <p:nvGraphicFramePr>
          <p:cNvPr id="9" name="Content Placeholder 8"/>
          <p:cNvGraphicFramePr>
            <a:graphicFrameLocks noGrp="1" noChangeAspect="1"/>
          </p:cNvGraphicFramePr>
          <p:nvPr>
            <p:ph sz="quarter" idx="17"/>
            <p:extLst>
              <p:ext uri="{D42A27DB-BD31-4B8C-83A1-F6EECF244321}">
                <p14:modId xmlns:p14="http://schemas.microsoft.com/office/powerpoint/2010/main" val="4078677614"/>
              </p:ext>
            </p:extLst>
          </p:nvPr>
        </p:nvGraphicFramePr>
        <p:xfrm>
          <a:off x="7542213" y="287338"/>
          <a:ext cx="1182687" cy="261937"/>
        </p:xfrm>
        <a:graphic>
          <a:graphicData uri="http://schemas.openxmlformats.org/presentationml/2006/ole">
            <mc:AlternateContent xmlns:mc="http://schemas.openxmlformats.org/markup-compatibility/2006">
              <mc:Choice xmlns:v="urn:schemas-microsoft-com:vml" Requires="v">
                <p:oleObj spid="_x0000_s141330" name="Worksheet" r:id="rId4" imgW="1247679" imgH="276225" progId="Excel.Sheet.12">
                  <p:link updateAutomatic="1"/>
                </p:oleObj>
              </mc:Choice>
              <mc:Fallback>
                <p:oleObj name="Worksheet" r:id="rId4" imgW="1247679" imgH="276225" progId="Excel.Sheet.12">
                  <p:link updateAutomatic="1"/>
                  <p:pic>
                    <p:nvPicPr>
                      <p:cNvPr id="7" name="Object 6"/>
                      <p:cNvPicPr/>
                      <p:nvPr/>
                    </p:nvPicPr>
                    <p:blipFill>
                      <a:blip r:embed="rId5"/>
                      <a:stretch>
                        <a:fillRect/>
                      </a:stretch>
                    </p:blipFill>
                    <p:spPr>
                      <a:xfrm>
                        <a:off x="7542213" y="287338"/>
                        <a:ext cx="1182687" cy="261937"/>
                      </a:xfrm>
                      <a:prstGeom prst="rect">
                        <a:avLst/>
                      </a:prstGeom>
                    </p:spPr>
                  </p:pic>
                </p:oleObj>
              </mc:Fallback>
            </mc:AlternateContent>
          </a:graphicData>
        </a:graphic>
      </p:graphicFrame>
    </p:spTree>
    <p:extLst>
      <p:ext uri="{BB962C8B-B14F-4D97-AF65-F5344CB8AC3E}">
        <p14:creationId xmlns:p14="http://schemas.microsoft.com/office/powerpoint/2010/main" val="4162705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Text Placeholder 4"/>
          <p:cNvSpPr>
            <a:spLocks noGrp="1"/>
          </p:cNvSpPr>
          <p:nvPr>
            <p:ph type="body" sz="quarter" idx="15"/>
          </p:nvPr>
        </p:nvSpPr>
        <p:spPr/>
        <p:txBody>
          <a:bodyPr/>
          <a:lstStyle/>
          <a:p>
            <a:r>
              <a:rPr lang="en-US" dirty="0" smtClean="0"/>
              <a:t>Hazardous Energy Control</a:t>
            </a:r>
            <a:endParaRPr lang="en-US" dirty="0"/>
          </a:p>
        </p:txBody>
      </p:sp>
      <p:sp>
        <p:nvSpPr>
          <p:cNvPr id="4" name="Text Placeholder 3"/>
          <p:cNvSpPr>
            <a:spLocks noGrp="1"/>
          </p:cNvSpPr>
          <p:nvPr>
            <p:ph type="body" sz="quarter" idx="17"/>
          </p:nvPr>
        </p:nvSpPr>
        <p:spPr>
          <a:prstGeom prst="rect">
            <a:avLst/>
          </a:prstGeom>
        </p:spPr>
        <p:txBody>
          <a:bodyPr/>
          <a:lstStyle/>
          <a:p>
            <a:pPr marL="0" indent="0">
              <a:buNone/>
            </a:pPr>
            <a:r>
              <a:rPr lang="en-US" dirty="0" smtClean="0"/>
              <a:t>Each site must establish written program</a:t>
            </a:r>
          </a:p>
          <a:p>
            <a:r>
              <a:rPr lang="en-US" dirty="0" smtClean="0"/>
              <a:t>Primary purpose: protect personnel </a:t>
            </a:r>
          </a:p>
          <a:p>
            <a:r>
              <a:rPr lang="en-US" dirty="0" smtClean="0"/>
              <a:t>De-energize equipment</a:t>
            </a:r>
          </a:p>
          <a:p>
            <a:r>
              <a:rPr lang="en-US" dirty="0" smtClean="0"/>
              <a:t>Physically isolate equipment from power source</a:t>
            </a:r>
          </a:p>
          <a:p>
            <a:endParaRPr lang="en-US" dirty="0"/>
          </a:p>
        </p:txBody>
      </p:sp>
      <p:sp>
        <p:nvSpPr>
          <p:cNvPr id="3" name="Slide Number Placeholder 2"/>
          <p:cNvSpPr>
            <a:spLocks noGrp="1"/>
          </p:cNvSpPr>
          <p:nvPr>
            <p:ph type="sldNum" sz="quarter" idx="12"/>
          </p:nvPr>
        </p:nvSpPr>
        <p:spPr/>
        <p:txBody>
          <a:bodyPr/>
          <a:lstStyle/>
          <a:p>
            <a:pPr algn="r"/>
            <a:r>
              <a:rPr lang="en-US" dirty="0" smtClean="0"/>
              <a:t>	</a:t>
            </a:r>
            <a:fld id="{25D3FF45-FB88-453A-A2AC-7EF0564DBF56}" type="slidenum">
              <a:rPr lang="en-US" smtClean="0"/>
              <a:pPr algn="r"/>
              <a:t>17</a:t>
            </a:fld>
            <a:endParaRPr lang="en-US" dirty="0"/>
          </a:p>
        </p:txBody>
      </p:sp>
      <p:pic>
        <p:nvPicPr>
          <p:cNvPr id="9" name="Picture 8" descr="H:\LOTOTO\Module 1 pg 2\DSCN053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48" y="3449842"/>
            <a:ext cx="3877363" cy="2904986"/>
          </a:xfrm>
          <a:prstGeom prst="rect">
            <a:avLst/>
          </a:prstGeom>
          <a:noFill/>
          <a:ln w="9525">
            <a:solidFill>
              <a:schemeClr val="tx1"/>
            </a:solidFill>
          </a:ln>
        </p:spPr>
      </p:pic>
      <p:graphicFrame>
        <p:nvGraphicFramePr>
          <p:cNvPr id="20" name="Content Placeholder 19"/>
          <p:cNvGraphicFramePr>
            <a:graphicFrameLocks noGrp="1" noChangeAspect="1"/>
          </p:cNvGraphicFramePr>
          <p:nvPr>
            <p:ph sz="quarter" idx="16"/>
            <p:extLst>
              <p:ext uri="{D42A27DB-BD31-4B8C-83A1-F6EECF244321}">
                <p14:modId xmlns:p14="http://schemas.microsoft.com/office/powerpoint/2010/main" val="3871247420"/>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79889" name="Worksheet" r:id="rId5" imgW="1247679" imgH="276225" progId="Excel.Sheet.12">
                  <p:link updateAutomatic="1"/>
                </p:oleObj>
              </mc:Choice>
              <mc:Fallback>
                <p:oleObj name="Worksheet" r:id="rId5" imgW="1247679" imgH="276225" progId="Excel.Sheet.12">
                  <p:link updateAutomatic="1"/>
                  <p:pic>
                    <p:nvPicPr>
                      <p:cNvPr id="19" name="Object 18"/>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5040981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Hazardous Energy Control</a:t>
            </a:r>
            <a:endParaRPr lang="en-US" dirty="0"/>
          </a:p>
        </p:txBody>
      </p:sp>
      <p:sp>
        <p:nvSpPr>
          <p:cNvPr id="3" name="Text Placeholder 2"/>
          <p:cNvSpPr>
            <a:spLocks noGrp="1"/>
          </p:cNvSpPr>
          <p:nvPr>
            <p:ph type="body" sz="quarter" idx="17"/>
          </p:nvPr>
        </p:nvSpPr>
        <p:spPr>
          <a:prstGeom prst="rect">
            <a:avLst/>
          </a:prstGeom>
        </p:spPr>
        <p:txBody>
          <a:bodyPr/>
          <a:lstStyle/>
          <a:p>
            <a:pPr marL="0" indent="0">
              <a:buNone/>
            </a:pPr>
            <a:r>
              <a:rPr lang="en-US" dirty="0" smtClean="0">
                <a:latin typeface="Arial Black" panose="020B0A04020102020204" pitchFamily="34" charset="0"/>
              </a:rPr>
              <a:t>Training</a:t>
            </a:r>
          </a:p>
          <a:p>
            <a:r>
              <a:rPr lang="en-US" dirty="0" smtClean="0">
                <a:latin typeface="Arial" panose="020B0604020202020204" pitchFamily="34" charset="0"/>
              </a:rPr>
              <a:t>Required if perform work on potential energized equipment/machinery</a:t>
            </a:r>
          </a:p>
          <a:p>
            <a:r>
              <a:rPr lang="en-US" dirty="0" smtClean="0">
                <a:latin typeface="Arial" panose="020B0604020202020204" pitchFamily="34" charset="0"/>
              </a:rPr>
              <a:t>Retraining required</a:t>
            </a:r>
          </a:p>
          <a:p>
            <a:pPr lvl="1"/>
            <a:r>
              <a:rPr lang="en-US" dirty="0" smtClean="0"/>
              <a:t>Policy or program changes</a:t>
            </a:r>
          </a:p>
          <a:p>
            <a:pPr lvl="1"/>
            <a:r>
              <a:rPr lang="en-US" dirty="0" smtClean="0"/>
              <a:t>Change in job assignment, machinery, equipment, or process, or change in energy control procedures</a:t>
            </a:r>
          </a:p>
          <a:p>
            <a:pPr lvl="1"/>
            <a:r>
              <a:rPr lang="en-US" dirty="0" smtClean="0"/>
              <a:t>Audit indicates deficiencies</a:t>
            </a:r>
          </a:p>
          <a:p>
            <a:pPr lvl="1"/>
            <a:endParaRPr lang="en-US" dirty="0" smtClean="0">
              <a:latin typeface="Arial" panose="020B0604020202020204" pitchFamily="34" charset="0"/>
            </a:endParaRPr>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18</a:t>
            </a:fld>
            <a:endParaRPr lang="en-US" dirty="0"/>
          </a:p>
        </p:txBody>
      </p:sp>
      <p:graphicFrame>
        <p:nvGraphicFramePr>
          <p:cNvPr id="15" name="Content Placeholder 14"/>
          <p:cNvGraphicFramePr>
            <a:graphicFrameLocks noGrp="1" noChangeAspect="1"/>
          </p:cNvGraphicFramePr>
          <p:nvPr>
            <p:ph sz="quarter" idx="16"/>
            <p:extLst>
              <p:ext uri="{D42A27DB-BD31-4B8C-83A1-F6EECF244321}">
                <p14:modId xmlns:p14="http://schemas.microsoft.com/office/powerpoint/2010/main" val="1729035978"/>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90129" name="Worksheet" r:id="rId4" imgW="1247679" imgH="276225" progId="Excel.Sheet.12">
                  <p:link updateAutomatic="1"/>
                </p:oleObj>
              </mc:Choice>
              <mc:Fallback>
                <p:oleObj name="Worksheet" r:id="rId4" imgW="1247679" imgH="276225" progId="Excel.Sheet.12">
                  <p:link updateAutomatic="1"/>
                  <p:pic>
                    <p:nvPicPr>
                      <p:cNvPr id="14" name="Object 13"/>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8492107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Hazardous Energy Control</a:t>
            </a:r>
            <a:endParaRPr lang="en-US" dirty="0"/>
          </a:p>
        </p:txBody>
      </p:sp>
      <p:sp>
        <p:nvSpPr>
          <p:cNvPr id="3" name="Text Placeholder 2"/>
          <p:cNvSpPr>
            <a:spLocks noGrp="1"/>
          </p:cNvSpPr>
          <p:nvPr>
            <p:ph type="body" sz="quarter" idx="17"/>
          </p:nvPr>
        </p:nvSpPr>
        <p:spPr>
          <a:prstGeom prst="rect">
            <a:avLst/>
          </a:prstGeom>
        </p:spPr>
        <p:txBody>
          <a:bodyPr/>
          <a:lstStyle/>
          <a:p>
            <a:pPr marL="0" indent="0">
              <a:buNone/>
            </a:pPr>
            <a:r>
              <a:rPr lang="en-US" dirty="0" smtClean="0">
                <a:latin typeface="Arial Black" panose="020B0A04020102020204" pitchFamily="34" charset="0"/>
              </a:rPr>
              <a:t>Hierarchy of Controls</a:t>
            </a:r>
          </a:p>
          <a:p>
            <a:pPr marL="0" indent="0">
              <a:buNone/>
            </a:pPr>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19</a:t>
            </a:fld>
            <a:endParaRPr lang="en-US"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4185"/>
          <a:stretch/>
        </p:blipFill>
        <p:spPr bwMode="auto">
          <a:xfrm>
            <a:off x="628649" y="2267339"/>
            <a:ext cx="6243865" cy="4087489"/>
          </a:xfrm>
          <a:prstGeom prst="rect">
            <a:avLst/>
          </a:prstGeom>
          <a:noFill/>
          <a:ln>
            <a:noFill/>
          </a:ln>
        </p:spPr>
      </p:pic>
      <p:graphicFrame>
        <p:nvGraphicFramePr>
          <p:cNvPr id="12" name="Content Placeholder 11"/>
          <p:cNvGraphicFramePr>
            <a:graphicFrameLocks noGrp="1" noChangeAspect="1"/>
          </p:cNvGraphicFramePr>
          <p:nvPr>
            <p:ph sz="quarter" idx="16"/>
            <p:extLst>
              <p:ext uri="{D42A27DB-BD31-4B8C-83A1-F6EECF244321}">
                <p14:modId xmlns:p14="http://schemas.microsoft.com/office/powerpoint/2010/main" val="3111943925"/>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45073" name="Worksheet" r:id="rId5" imgW="1247679" imgH="276225" progId="Excel.Sheet.12">
                  <p:link updateAutomatic="1"/>
                </p:oleObj>
              </mc:Choice>
              <mc:Fallback>
                <p:oleObj name="Worksheet" r:id="rId5" imgW="1247679" imgH="276225" progId="Excel.Sheet.12">
                  <p:link updateAutomatic="1"/>
                  <p:pic>
                    <p:nvPicPr>
                      <p:cNvPr id="11" name="Object 10"/>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6857001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Control of Hazardous Energy – </a:t>
            </a:r>
            <a:r>
              <a:rPr lang="en-US" dirty="0" err="1" smtClean="0"/>
              <a:t>SFT</a:t>
            </a:r>
            <a:r>
              <a:rPr lang="en-US" dirty="0" smtClean="0"/>
              <a:t> </a:t>
            </a:r>
            <a:r>
              <a:rPr lang="en-US" dirty="0" err="1" smtClean="0"/>
              <a:t>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fld id="{25D3FF45-FB88-453A-A2AC-7EF0564DBF56}" type="slidenum">
              <a:rPr lang="en-US" smtClean="0"/>
              <a:pPr algn="r"/>
              <a:t>2</a:t>
            </a:fld>
            <a:endParaRPr lang="en-US" dirty="0"/>
          </a:p>
        </p:txBody>
      </p:sp>
      <p:sp>
        <p:nvSpPr>
          <p:cNvPr id="5" name="Text Placeholder 4"/>
          <p:cNvSpPr>
            <a:spLocks noGrp="1"/>
          </p:cNvSpPr>
          <p:nvPr>
            <p:ph type="body" sz="quarter" idx="15"/>
          </p:nvPr>
        </p:nvSpPr>
        <p:spPr/>
        <p:txBody>
          <a:bodyPr/>
          <a:lstStyle/>
          <a:p>
            <a:r>
              <a:rPr lang="en-US" dirty="0" smtClean="0"/>
              <a:t>Expectations</a:t>
            </a:r>
            <a:endParaRPr lang="en-US" dirty="0"/>
          </a:p>
        </p:txBody>
      </p:sp>
      <p:sp>
        <p:nvSpPr>
          <p:cNvPr id="4" name="Text Placeholder 3"/>
          <p:cNvSpPr>
            <a:spLocks noGrp="1"/>
          </p:cNvSpPr>
          <p:nvPr>
            <p:ph type="body" sz="quarter" idx="17"/>
          </p:nvPr>
        </p:nvSpPr>
        <p:spPr>
          <a:prstGeom prst="rect">
            <a:avLst/>
          </a:prstGeom>
        </p:spPr>
        <p:txBody>
          <a:bodyPr/>
          <a:lstStyle/>
          <a:p>
            <a:pPr marL="0" indent="0">
              <a:buNone/>
            </a:pPr>
            <a:r>
              <a:rPr lang="en-US" sz="2400" dirty="0" smtClean="0">
                <a:latin typeface="Arial Black" panose="020B0A04020102020204" pitchFamily="34" charset="0"/>
              </a:rPr>
              <a:t>Before We Start</a:t>
            </a:r>
          </a:p>
          <a:p>
            <a:r>
              <a:rPr lang="en-US" dirty="0" smtClean="0"/>
              <a:t>Safety</a:t>
            </a:r>
          </a:p>
          <a:p>
            <a:r>
              <a:rPr lang="en-US" dirty="0" smtClean="0"/>
              <a:t>Breaks/Restrooms</a:t>
            </a:r>
          </a:p>
          <a:p>
            <a:r>
              <a:rPr lang="en-US" dirty="0" smtClean="0"/>
              <a:t>Technology</a:t>
            </a:r>
          </a:p>
          <a:p>
            <a:r>
              <a:rPr lang="en-US" dirty="0" smtClean="0"/>
              <a:t>Participation</a:t>
            </a:r>
          </a:p>
          <a:p>
            <a:r>
              <a:rPr lang="en-US" dirty="0" smtClean="0"/>
              <a:t>Class Ground Rules</a:t>
            </a:r>
          </a:p>
          <a:p>
            <a:pPr marL="0" indent="0">
              <a:buNone/>
            </a:pPr>
            <a:endParaRPr lang="en-US" dirty="0"/>
          </a:p>
        </p:txBody>
      </p:sp>
    </p:spTree>
    <p:extLst>
      <p:ext uri="{BB962C8B-B14F-4D97-AF65-F5344CB8AC3E}">
        <p14:creationId xmlns:p14="http://schemas.microsoft.com/office/powerpoint/2010/main" val="27595019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Energy Sources</a:t>
            </a:r>
            <a:endParaRPr lang="en-US" dirty="0"/>
          </a:p>
        </p:txBody>
      </p:sp>
      <p:sp>
        <p:nvSpPr>
          <p:cNvPr id="3" name="Text Placeholder 2"/>
          <p:cNvSpPr>
            <a:spLocks noGrp="1"/>
          </p:cNvSpPr>
          <p:nvPr>
            <p:ph type="body" sz="quarter" idx="17"/>
          </p:nvPr>
        </p:nvSpPr>
        <p:spPr>
          <a:xfrm>
            <a:off x="628651" y="1386590"/>
            <a:ext cx="6727738" cy="4669020"/>
          </a:xfrm>
          <a:prstGeom prst="rect">
            <a:avLst/>
          </a:prstGeom>
        </p:spPr>
        <p:txBody>
          <a:bodyPr/>
          <a:lstStyle/>
          <a:p>
            <a:pPr marL="0" indent="0">
              <a:buNone/>
            </a:pPr>
            <a:r>
              <a:rPr lang="en-US" dirty="0" smtClean="0">
                <a:latin typeface="Arial Black" panose="020B0A04020102020204" pitchFamily="34" charset="0"/>
              </a:rPr>
              <a:t>Class Discussion</a:t>
            </a:r>
          </a:p>
          <a:p>
            <a:r>
              <a:rPr lang="en-US" dirty="0">
                <a:latin typeface="Arial" panose="020B0604020202020204" pitchFamily="34" charset="0"/>
              </a:rPr>
              <a:t>What are some different types of energy?</a:t>
            </a:r>
          </a:p>
          <a:p>
            <a:r>
              <a:rPr lang="en-US" dirty="0">
                <a:latin typeface="Arial" panose="020B0604020202020204" pitchFamily="34" charset="0"/>
              </a:rPr>
              <a:t>What are some examples of energy sources?</a:t>
            </a:r>
          </a:p>
          <a:p>
            <a:pPr marL="0" indent="0">
              <a:buNone/>
            </a:pPr>
            <a:endParaRPr lang="en-US" b="1" dirty="0" smtClean="0">
              <a:latin typeface="Arial" panose="020B0604020202020204" pitchFamily="34" charset="0"/>
            </a:endParaRPr>
          </a:p>
          <a:p>
            <a:pPr marL="0" indent="0">
              <a:buNone/>
            </a:pPr>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20</a:t>
            </a:fld>
            <a:endParaRPr lang="en-US" dirty="0"/>
          </a:p>
        </p:txBody>
      </p:sp>
    </p:spTree>
    <p:extLst>
      <p:ext uri="{BB962C8B-B14F-4D97-AF65-F5344CB8AC3E}">
        <p14:creationId xmlns:p14="http://schemas.microsoft.com/office/powerpoint/2010/main" val="42047340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Text Placeholder 4"/>
          <p:cNvSpPr>
            <a:spLocks noGrp="1"/>
          </p:cNvSpPr>
          <p:nvPr>
            <p:ph type="body" sz="quarter" idx="15"/>
          </p:nvPr>
        </p:nvSpPr>
        <p:spPr/>
        <p:txBody>
          <a:bodyPr/>
          <a:lstStyle/>
          <a:p>
            <a:r>
              <a:rPr lang="en-US" dirty="0" smtClean="0"/>
              <a:t>Energy Sources</a:t>
            </a:r>
            <a:endParaRPr lang="en-US" dirty="0"/>
          </a:p>
        </p:txBody>
      </p:sp>
      <p:sp>
        <p:nvSpPr>
          <p:cNvPr id="4" name="Text Placeholder 3"/>
          <p:cNvSpPr>
            <a:spLocks noGrp="1"/>
          </p:cNvSpPr>
          <p:nvPr>
            <p:ph type="body" sz="quarter" idx="17"/>
          </p:nvPr>
        </p:nvSpPr>
        <p:spPr>
          <a:prstGeom prst="rect">
            <a:avLst/>
          </a:prstGeom>
        </p:spPr>
        <p:txBody>
          <a:bodyPr/>
          <a:lstStyle/>
          <a:p>
            <a:r>
              <a:rPr lang="en-US" dirty="0" smtClean="0"/>
              <a:t>Electrical</a:t>
            </a:r>
          </a:p>
          <a:p>
            <a:r>
              <a:rPr lang="en-US" dirty="0" smtClean="0"/>
              <a:t>Chemical</a:t>
            </a:r>
          </a:p>
          <a:p>
            <a:r>
              <a:rPr lang="en-US" dirty="0" smtClean="0"/>
              <a:t>Gravitational</a:t>
            </a:r>
          </a:p>
          <a:p>
            <a:r>
              <a:rPr lang="en-US" dirty="0" smtClean="0"/>
              <a:t>Hydraulic</a:t>
            </a:r>
          </a:p>
          <a:p>
            <a:r>
              <a:rPr lang="en-US" dirty="0" smtClean="0"/>
              <a:t>Magnetic</a:t>
            </a:r>
          </a:p>
          <a:p>
            <a:r>
              <a:rPr lang="en-US" dirty="0" smtClean="0"/>
              <a:t>Mechanical/kinetic</a:t>
            </a:r>
          </a:p>
          <a:p>
            <a:r>
              <a:rPr lang="en-US" dirty="0" smtClean="0"/>
              <a:t>Nuclear sources/ionizing radiation</a:t>
            </a:r>
          </a:p>
          <a:p>
            <a:r>
              <a:rPr lang="en-US" dirty="0"/>
              <a:t>P</a:t>
            </a:r>
            <a:r>
              <a:rPr lang="en-US" dirty="0" smtClean="0"/>
              <a:t>neumatic</a:t>
            </a:r>
          </a:p>
          <a:p>
            <a:r>
              <a:rPr lang="en-US" dirty="0" smtClean="0"/>
              <a:t>Thermal</a:t>
            </a:r>
            <a:endParaRPr lang="en-US" dirty="0"/>
          </a:p>
        </p:txBody>
      </p:sp>
      <p:sp>
        <p:nvSpPr>
          <p:cNvPr id="3" name="Slide Number Placeholder 2"/>
          <p:cNvSpPr>
            <a:spLocks noGrp="1"/>
          </p:cNvSpPr>
          <p:nvPr>
            <p:ph type="sldNum" sz="quarter" idx="12"/>
          </p:nvPr>
        </p:nvSpPr>
        <p:spPr/>
        <p:txBody>
          <a:bodyPr/>
          <a:lstStyle/>
          <a:p>
            <a:pPr algn="r"/>
            <a:r>
              <a:rPr lang="en-US" dirty="0" smtClean="0"/>
              <a:t>	</a:t>
            </a:r>
            <a:fld id="{25D3FF45-FB88-453A-A2AC-7EF0564DBF56}" type="slidenum">
              <a:rPr lang="en-US" smtClean="0"/>
              <a:pPr algn="r"/>
              <a:t>21</a:t>
            </a:fld>
            <a:endParaRPr lang="en-US" dirty="0"/>
          </a:p>
        </p:txBody>
      </p:sp>
      <p:sp>
        <p:nvSpPr>
          <p:cNvPr id="6" name="TextBox 5"/>
          <p:cNvSpPr txBox="1"/>
          <p:nvPr/>
        </p:nvSpPr>
        <p:spPr>
          <a:xfrm>
            <a:off x="4202047" y="1386070"/>
            <a:ext cx="2903603"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Not a complete list of all energy types</a:t>
            </a:r>
            <a:endParaRPr lang="en-US" sz="2400" b="1" dirty="0">
              <a:latin typeface="Arial" panose="020B0604020202020204" pitchFamily="34" charset="0"/>
              <a:cs typeface="Arial" panose="020B0604020202020204" pitchFamily="34" charset="0"/>
            </a:endParaRPr>
          </a:p>
        </p:txBody>
      </p:sp>
      <p:graphicFrame>
        <p:nvGraphicFramePr>
          <p:cNvPr id="13" name="Content Placeholder 12"/>
          <p:cNvGraphicFramePr>
            <a:graphicFrameLocks noGrp="1" noChangeAspect="1"/>
          </p:cNvGraphicFramePr>
          <p:nvPr>
            <p:ph sz="quarter" idx="16"/>
            <p:extLst>
              <p:ext uri="{D42A27DB-BD31-4B8C-83A1-F6EECF244321}">
                <p14:modId xmlns:p14="http://schemas.microsoft.com/office/powerpoint/2010/main" val="2848717560"/>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25617" name="Worksheet" r:id="rId4" imgW="1247679" imgH="276225" progId="Excel.Sheet.12">
                  <p:link updateAutomatic="1"/>
                </p:oleObj>
              </mc:Choice>
              <mc:Fallback>
                <p:oleObj name="Worksheet" r:id="rId4" imgW="1247679" imgH="276225" progId="Excel.Sheet.12">
                  <p:link updateAutomatic="1"/>
                  <p:pic>
                    <p:nvPicPr>
                      <p:cNvPr id="12" name="Object 11"/>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0266576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Text Placeholder 4"/>
          <p:cNvSpPr>
            <a:spLocks noGrp="1"/>
          </p:cNvSpPr>
          <p:nvPr>
            <p:ph type="body" sz="quarter" idx="15"/>
          </p:nvPr>
        </p:nvSpPr>
        <p:spPr/>
        <p:txBody>
          <a:bodyPr/>
          <a:lstStyle/>
          <a:p>
            <a:r>
              <a:rPr lang="en-US" dirty="0" smtClean="0"/>
              <a:t>Energy Source: Electrical</a:t>
            </a:r>
            <a:endParaRPr lang="en-US" dirty="0"/>
          </a:p>
        </p:txBody>
      </p:sp>
      <p:sp>
        <p:nvSpPr>
          <p:cNvPr id="4" name="Text Placeholder 3"/>
          <p:cNvSpPr>
            <a:spLocks noGrp="1"/>
          </p:cNvSpPr>
          <p:nvPr>
            <p:ph type="body" sz="quarter" idx="17"/>
          </p:nvPr>
        </p:nvSpPr>
        <p:spPr>
          <a:xfrm>
            <a:off x="628650" y="1386070"/>
            <a:ext cx="2604744" cy="4669956"/>
          </a:xfrm>
          <a:prstGeom prst="rect">
            <a:avLst/>
          </a:prstGeom>
        </p:spPr>
        <p:txBody>
          <a:bodyPr/>
          <a:lstStyle/>
          <a:p>
            <a:r>
              <a:rPr lang="en-US" dirty="0" smtClean="0"/>
              <a:t>Generated when current of electrons moves through conductor</a:t>
            </a:r>
          </a:p>
          <a:p>
            <a:r>
              <a:rPr lang="en-US" dirty="0" smtClean="0"/>
              <a:t>Used to create light, heat,     or motion</a:t>
            </a:r>
          </a:p>
          <a:p>
            <a:pPr marL="0" indent="0">
              <a:buNone/>
            </a:pPr>
            <a:endParaRPr lang="en-US" dirty="0"/>
          </a:p>
        </p:txBody>
      </p:sp>
      <p:sp>
        <p:nvSpPr>
          <p:cNvPr id="3" name="Slide Number Placeholder 2"/>
          <p:cNvSpPr>
            <a:spLocks noGrp="1"/>
          </p:cNvSpPr>
          <p:nvPr>
            <p:ph type="sldNum" sz="quarter" idx="12"/>
          </p:nvPr>
        </p:nvSpPr>
        <p:spPr/>
        <p:txBody>
          <a:bodyPr/>
          <a:lstStyle/>
          <a:p>
            <a:pPr algn="r"/>
            <a:r>
              <a:rPr lang="en-US" dirty="0" smtClean="0"/>
              <a:t>	</a:t>
            </a:r>
            <a:fld id="{25D3FF45-FB88-453A-A2AC-7EF0564DBF56}" type="slidenum">
              <a:rPr lang="en-US" smtClean="0"/>
              <a:pPr algn="r"/>
              <a:t>22</a:t>
            </a:fld>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42310" y="1466485"/>
            <a:ext cx="3729978" cy="2178946"/>
          </a:xfrm>
          <a:prstGeom prst="rect">
            <a:avLst/>
          </a:prstGeom>
          <a:noFill/>
          <a:ln>
            <a:solidFill>
              <a:schemeClr val="tx1"/>
            </a:solidFill>
          </a:ln>
        </p:spPr>
      </p:pic>
      <p:pic>
        <p:nvPicPr>
          <p:cNvPr id="9" name="Picture 8" descr="Z:\DEPARTMENTS\Safety\Pictures\Power line warning sign\IMG_315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2310" y="3868175"/>
            <a:ext cx="3729978" cy="2486653"/>
          </a:xfrm>
          <a:prstGeom prst="rect">
            <a:avLst/>
          </a:prstGeom>
          <a:noFill/>
          <a:ln>
            <a:solidFill>
              <a:schemeClr val="tx1"/>
            </a:solidFill>
          </a:ln>
        </p:spPr>
      </p:pic>
      <p:pic>
        <p:nvPicPr>
          <p:cNvPr id="11" name="Picture 10" descr="FRMIcon_ContactElectricity_transparent"/>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49" y="5440428"/>
            <a:ext cx="1054735" cy="914400"/>
          </a:xfrm>
          <a:prstGeom prst="rect">
            <a:avLst/>
          </a:prstGeom>
          <a:noFill/>
          <a:ln>
            <a:noFill/>
          </a:ln>
          <a:effectLst/>
        </p:spPr>
      </p:pic>
      <p:graphicFrame>
        <p:nvGraphicFramePr>
          <p:cNvPr id="14" name="Content Placeholder 13"/>
          <p:cNvGraphicFramePr>
            <a:graphicFrameLocks noGrp="1" noChangeAspect="1"/>
          </p:cNvGraphicFramePr>
          <p:nvPr>
            <p:ph sz="quarter" idx="16"/>
            <p:extLst>
              <p:ext uri="{D42A27DB-BD31-4B8C-83A1-F6EECF244321}">
                <p14:modId xmlns:p14="http://schemas.microsoft.com/office/powerpoint/2010/main" val="2519558925"/>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49170" name="Worksheet" r:id="rId7" imgW="1247679" imgH="276225" progId="Excel.Sheet.12">
                  <p:link updateAutomatic="1"/>
                </p:oleObj>
              </mc:Choice>
              <mc:Fallback>
                <p:oleObj name="Worksheet" r:id="rId7" imgW="1247679" imgH="276225" progId="Excel.Sheet.12">
                  <p:link updateAutomatic="1"/>
                  <p:pic>
                    <p:nvPicPr>
                      <p:cNvPr id="13" name="Object 12"/>
                      <p:cNvPicPr/>
                      <p:nvPr/>
                    </p:nvPicPr>
                    <p:blipFill>
                      <a:blip r:embed="rId8"/>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8180946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Text Placeholder 4"/>
          <p:cNvSpPr>
            <a:spLocks noGrp="1"/>
          </p:cNvSpPr>
          <p:nvPr>
            <p:ph type="body" sz="quarter" idx="15"/>
          </p:nvPr>
        </p:nvSpPr>
        <p:spPr/>
        <p:txBody>
          <a:bodyPr/>
          <a:lstStyle/>
          <a:p>
            <a:r>
              <a:rPr lang="en-US" dirty="0" smtClean="0"/>
              <a:t>Energy Source: Chemical</a:t>
            </a:r>
            <a:endParaRPr lang="en-US" dirty="0"/>
          </a:p>
        </p:txBody>
      </p:sp>
      <p:sp>
        <p:nvSpPr>
          <p:cNvPr id="4" name="Text Placeholder 3"/>
          <p:cNvSpPr>
            <a:spLocks noGrp="1"/>
          </p:cNvSpPr>
          <p:nvPr>
            <p:ph type="body" sz="quarter" idx="17"/>
          </p:nvPr>
        </p:nvSpPr>
        <p:spPr>
          <a:xfrm>
            <a:off x="628650" y="1386070"/>
            <a:ext cx="2816136" cy="4669956"/>
          </a:xfrm>
          <a:prstGeom prst="rect">
            <a:avLst/>
          </a:prstGeom>
        </p:spPr>
        <p:txBody>
          <a:bodyPr/>
          <a:lstStyle/>
          <a:p>
            <a:r>
              <a:rPr lang="en-US" dirty="0" smtClean="0"/>
              <a:t>Released when reaction breaks   chemical bonds</a:t>
            </a:r>
          </a:p>
          <a:p>
            <a:r>
              <a:rPr lang="en-US" dirty="0" smtClean="0"/>
              <a:t>Released as heat or pressure</a:t>
            </a:r>
          </a:p>
          <a:p>
            <a:endParaRPr lang="en-US" dirty="0"/>
          </a:p>
        </p:txBody>
      </p:sp>
      <p:sp>
        <p:nvSpPr>
          <p:cNvPr id="3" name="Slide Number Placeholder 2"/>
          <p:cNvSpPr>
            <a:spLocks noGrp="1"/>
          </p:cNvSpPr>
          <p:nvPr>
            <p:ph type="sldNum" sz="quarter" idx="12"/>
          </p:nvPr>
        </p:nvSpPr>
        <p:spPr/>
        <p:txBody>
          <a:bodyPr/>
          <a:lstStyle/>
          <a:p>
            <a:pPr algn="r"/>
            <a:r>
              <a:rPr lang="en-US" dirty="0" smtClean="0"/>
              <a:t>	</a:t>
            </a:r>
            <a:fld id="{25D3FF45-FB88-453A-A2AC-7EF0564DBF56}" type="slidenum">
              <a:rPr lang="en-US" smtClean="0"/>
              <a:pPr algn="r"/>
              <a:t>23</a:t>
            </a:fld>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44786" y="1386071"/>
            <a:ext cx="3427727" cy="2274473"/>
          </a:xfrm>
          <a:prstGeom prst="rect">
            <a:avLst/>
          </a:prstGeom>
          <a:noFill/>
          <a:ln>
            <a:solidFill>
              <a:schemeClr val="tx1"/>
            </a:solidFill>
          </a:ln>
        </p:spPr>
      </p:pic>
      <p:pic>
        <p:nvPicPr>
          <p:cNvPr id="10" name="Picture 9" descr="D:\DCIM\111_FUJI\DSCF1445.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4787" y="3796528"/>
            <a:ext cx="3427728" cy="2558300"/>
          </a:xfrm>
          <a:prstGeom prst="rect">
            <a:avLst/>
          </a:prstGeom>
          <a:noFill/>
          <a:ln>
            <a:solidFill>
              <a:schemeClr val="tx1"/>
            </a:solidFill>
          </a:ln>
        </p:spPr>
      </p:pic>
      <p:pic>
        <p:nvPicPr>
          <p:cNvPr id="9" name="Picture 8" descr="FRMIcon_ExposeHazardSub_transparent"/>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49" y="5440428"/>
            <a:ext cx="1054735" cy="914400"/>
          </a:xfrm>
          <a:prstGeom prst="rect">
            <a:avLst/>
          </a:prstGeom>
          <a:noFill/>
          <a:ln>
            <a:noFill/>
          </a:ln>
          <a:effectLst/>
        </p:spPr>
      </p:pic>
      <p:pic>
        <p:nvPicPr>
          <p:cNvPr id="11" name="Picture 10" descr="https://fmwebhome.fmi.com/functions/DOHS/FatalRiskMgt/RFMIcon_ExposureChronic_transparent.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6717" y="5440428"/>
            <a:ext cx="1054735" cy="914400"/>
          </a:xfrm>
          <a:prstGeom prst="rect">
            <a:avLst/>
          </a:prstGeom>
          <a:noFill/>
          <a:ln>
            <a:noFill/>
          </a:ln>
        </p:spPr>
      </p:pic>
      <p:graphicFrame>
        <p:nvGraphicFramePr>
          <p:cNvPr id="15" name="Content Placeholder 14"/>
          <p:cNvGraphicFramePr>
            <a:graphicFrameLocks noGrp="1" noChangeAspect="1"/>
          </p:cNvGraphicFramePr>
          <p:nvPr>
            <p:ph sz="quarter" idx="16"/>
            <p:extLst>
              <p:ext uri="{D42A27DB-BD31-4B8C-83A1-F6EECF244321}">
                <p14:modId xmlns:p14="http://schemas.microsoft.com/office/powerpoint/2010/main" val="807691560"/>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16753" name="Worksheet" r:id="rId8" imgW="1247679" imgH="276225" progId="Excel.Sheet.12">
                  <p:link updateAutomatic="1"/>
                </p:oleObj>
              </mc:Choice>
              <mc:Fallback>
                <p:oleObj name="Worksheet" r:id="rId8" imgW="1247679" imgH="276225" progId="Excel.Sheet.12">
                  <p:link updateAutomatic="1"/>
                  <p:pic>
                    <p:nvPicPr>
                      <p:cNvPr id="14" name="Object 13"/>
                      <p:cNvPicPr/>
                      <p:nvPr/>
                    </p:nvPicPr>
                    <p:blipFill>
                      <a:blip r:embed="rId9"/>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6482882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Text Placeholder 4"/>
          <p:cNvSpPr>
            <a:spLocks noGrp="1"/>
          </p:cNvSpPr>
          <p:nvPr>
            <p:ph type="body" sz="quarter" idx="15"/>
          </p:nvPr>
        </p:nvSpPr>
        <p:spPr/>
        <p:txBody>
          <a:bodyPr/>
          <a:lstStyle/>
          <a:p>
            <a:r>
              <a:rPr lang="en-US" dirty="0" smtClean="0"/>
              <a:t>Energy Source: Gravitational</a:t>
            </a:r>
            <a:endParaRPr lang="en-US" dirty="0"/>
          </a:p>
        </p:txBody>
      </p:sp>
      <p:sp>
        <p:nvSpPr>
          <p:cNvPr id="4" name="Text Placeholder 3"/>
          <p:cNvSpPr>
            <a:spLocks noGrp="1"/>
          </p:cNvSpPr>
          <p:nvPr>
            <p:ph type="body" sz="quarter" idx="17"/>
          </p:nvPr>
        </p:nvSpPr>
        <p:spPr>
          <a:xfrm>
            <a:off x="628650" y="1386070"/>
            <a:ext cx="6243864" cy="4669956"/>
          </a:xfrm>
          <a:prstGeom prst="rect">
            <a:avLst/>
          </a:prstGeom>
        </p:spPr>
        <p:txBody>
          <a:bodyPr/>
          <a:lstStyle/>
          <a:p>
            <a:pPr marL="0" indent="0">
              <a:buNone/>
            </a:pPr>
            <a:r>
              <a:rPr lang="en-US" dirty="0" smtClean="0"/>
              <a:t>Result of object’s vertical position or height</a:t>
            </a:r>
            <a:endParaRPr lang="en-US" dirty="0"/>
          </a:p>
        </p:txBody>
      </p:sp>
      <p:sp>
        <p:nvSpPr>
          <p:cNvPr id="3" name="Slide Number Placeholder 2"/>
          <p:cNvSpPr>
            <a:spLocks noGrp="1"/>
          </p:cNvSpPr>
          <p:nvPr>
            <p:ph type="sldNum" sz="quarter" idx="12"/>
          </p:nvPr>
        </p:nvSpPr>
        <p:spPr/>
        <p:txBody>
          <a:bodyPr/>
          <a:lstStyle/>
          <a:p>
            <a:pPr algn="r"/>
            <a:r>
              <a:rPr lang="en-US" dirty="0" smtClean="0"/>
              <a:t>	</a:t>
            </a:r>
            <a:fld id="{25D3FF45-FB88-453A-A2AC-7EF0564DBF56}" type="slidenum">
              <a:rPr lang="en-US" smtClean="0"/>
              <a:pPr algn="r"/>
              <a:t>24</a:t>
            </a:fld>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96061" y="3601039"/>
            <a:ext cx="3676453" cy="2753789"/>
          </a:xfrm>
          <a:prstGeom prst="rect">
            <a:avLst/>
          </a:prstGeom>
          <a:noFill/>
          <a:ln>
            <a:solidFill>
              <a:schemeClr val="tx1"/>
            </a:solidFill>
          </a:ln>
        </p:spPr>
      </p:pic>
      <p:pic>
        <p:nvPicPr>
          <p:cNvPr id="10" name="Picture 9" descr="FRMIcon_FallingObjects_transparen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773" y="5440428"/>
            <a:ext cx="1054735" cy="914400"/>
          </a:xfrm>
          <a:prstGeom prst="rect">
            <a:avLst/>
          </a:prstGeom>
          <a:noFill/>
          <a:ln>
            <a:noFill/>
          </a:ln>
          <a:effectLst/>
        </p:spPr>
      </p:pic>
      <p:pic>
        <p:nvPicPr>
          <p:cNvPr id="11" name="Picture 10" descr="FRMIcon_LiftingOps_transparent"/>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0417" y="5440428"/>
            <a:ext cx="1054735" cy="914400"/>
          </a:xfrm>
          <a:prstGeom prst="rect">
            <a:avLst/>
          </a:prstGeom>
          <a:noFill/>
          <a:ln>
            <a:noFill/>
          </a:ln>
          <a:effectLst/>
        </p:spPr>
      </p:pic>
      <p:graphicFrame>
        <p:nvGraphicFramePr>
          <p:cNvPr id="15" name="Content Placeholder 14"/>
          <p:cNvGraphicFramePr>
            <a:graphicFrameLocks noGrp="1" noChangeAspect="1"/>
          </p:cNvGraphicFramePr>
          <p:nvPr>
            <p:ph sz="quarter" idx="16"/>
            <p:extLst>
              <p:ext uri="{D42A27DB-BD31-4B8C-83A1-F6EECF244321}">
                <p14:modId xmlns:p14="http://schemas.microsoft.com/office/powerpoint/2010/main" val="2720864743"/>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07537" name="Worksheet" r:id="rId7" imgW="1247679" imgH="276225" progId="Excel.Sheet.12">
                  <p:link updateAutomatic="1"/>
                </p:oleObj>
              </mc:Choice>
              <mc:Fallback>
                <p:oleObj name="Worksheet" r:id="rId7" imgW="1247679" imgH="276225" progId="Excel.Sheet.12">
                  <p:link updateAutomatic="1"/>
                  <p:pic>
                    <p:nvPicPr>
                      <p:cNvPr id="14" name="Object 13"/>
                      <p:cNvPicPr/>
                      <p:nvPr/>
                    </p:nvPicPr>
                    <p:blipFill>
                      <a:blip r:embed="rId8"/>
                      <a:stretch>
                        <a:fillRect/>
                      </a:stretch>
                    </p:blipFill>
                    <p:spPr>
                      <a:xfrm>
                        <a:off x="7510462" y="280987"/>
                        <a:ext cx="1247775" cy="276225"/>
                      </a:xfrm>
                      <a:prstGeom prst="rect">
                        <a:avLst/>
                      </a:prstGeom>
                    </p:spPr>
                  </p:pic>
                </p:oleObj>
              </mc:Fallback>
            </mc:AlternateContent>
          </a:graphicData>
        </a:graphic>
      </p:graphicFrame>
      <p:grpSp>
        <p:nvGrpSpPr>
          <p:cNvPr id="12" name="Group 11"/>
          <p:cNvGrpSpPr>
            <a:grpSpLocks noChangeAspect="1"/>
          </p:cNvGrpSpPr>
          <p:nvPr/>
        </p:nvGrpSpPr>
        <p:grpSpPr>
          <a:xfrm>
            <a:off x="624773" y="1874805"/>
            <a:ext cx="3187775" cy="3398886"/>
            <a:chOff x="0" y="0"/>
            <a:chExt cx="1917700" cy="2044700"/>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1917700" cy="2044700"/>
            </a:xfrm>
            <a:prstGeom prst="rect">
              <a:avLst/>
            </a:prstGeom>
            <a:ln>
              <a:solidFill>
                <a:schemeClr val="tx1"/>
              </a:solidFill>
            </a:ln>
          </p:spPr>
        </p:pic>
        <p:cxnSp>
          <p:nvCxnSpPr>
            <p:cNvPr id="14" name="Straight Arrow Connector 13"/>
            <p:cNvCxnSpPr/>
            <p:nvPr/>
          </p:nvCxnSpPr>
          <p:spPr>
            <a:xfrm flipH="1">
              <a:off x="1061049" y="1121434"/>
              <a:ext cx="759125" cy="2326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758183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Text Placeholder 4"/>
          <p:cNvSpPr>
            <a:spLocks noGrp="1"/>
          </p:cNvSpPr>
          <p:nvPr>
            <p:ph type="body" sz="quarter" idx="15"/>
          </p:nvPr>
        </p:nvSpPr>
        <p:spPr/>
        <p:txBody>
          <a:bodyPr/>
          <a:lstStyle/>
          <a:p>
            <a:r>
              <a:rPr lang="en-US" dirty="0" smtClean="0"/>
              <a:t>Energy Source: Hydraulic</a:t>
            </a:r>
            <a:endParaRPr lang="en-US" dirty="0"/>
          </a:p>
        </p:txBody>
      </p:sp>
      <p:sp>
        <p:nvSpPr>
          <p:cNvPr id="4" name="Text Placeholder 3"/>
          <p:cNvSpPr>
            <a:spLocks noGrp="1"/>
          </p:cNvSpPr>
          <p:nvPr>
            <p:ph type="body" sz="quarter" idx="17"/>
          </p:nvPr>
        </p:nvSpPr>
        <p:spPr>
          <a:prstGeom prst="rect">
            <a:avLst/>
          </a:prstGeom>
        </p:spPr>
        <p:txBody>
          <a:bodyPr/>
          <a:lstStyle/>
          <a:p>
            <a:pPr marL="0" indent="0">
              <a:buNone/>
            </a:pPr>
            <a:r>
              <a:rPr lang="en-US" dirty="0" smtClean="0"/>
              <a:t>Energy stored in pressured liquids used to move heavy objects</a:t>
            </a:r>
          </a:p>
          <a:p>
            <a:pPr marL="0" indent="0">
              <a:buNone/>
            </a:pPr>
            <a:endParaRPr lang="en-US" dirty="0"/>
          </a:p>
        </p:txBody>
      </p:sp>
      <p:sp>
        <p:nvSpPr>
          <p:cNvPr id="3" name="Slide Number Placeholder 2"/>
          <p:cNvSpPr>
            <a:spLocks noGrp="1"/>
          </p:cNvSpPr>
          <p:nvPr>
            <p:ph type="sldNum" sz="quarter" idx="12"/>
          </p:nvPr>
        </p:nvSpPr>
        <p:spPr/>
        <p:txBody>
          <a:bodyPr/>
          <a:lstStyle/>
          <a:p>
            <a:pPr algn="r"/>
            <a:r>
              <a:rPr lang="en-US" dirty="0" smtClean="0"/>
              <a:t>	</a:t>
            </a:r>
            <a:fld id="{25D3FF45-FB88-453A-A2AC-7EF0564DBF56}" type="slidenum">
              <a:rPr lang="en-US" smtClean="0"/>
              <a:pPr algn="r"/>
              <a:t>25</a:t>
            </a:fld>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2379" y="2698240"/>
            <a:ext cx="2799909" cy="3656588"/>
          </a:xfrm>
          <a:prstGeom prst="rect">
            <a:avLst/>
          </a:prstGeom>
          <a:ln>
            <a:solidFill>
              <a:schemeClr val="tx1"/>
            </a:solidFill>
          </a:ln>
        </p:spPr>
      </p:pic>
      <p:graphicFrame>
        <p:nvGraphicFramePr>
          <p:cNvPr id="13" name="Content Placeholder 12"/>
          <p:cNvGraphicFramePr>
            <a:graphicFrameLocks noGrp="1" noChangeAspect="1"/>
          </p:cNvGraphicFramePr>
          <p:nvPr>
            <p:ph sz="quarter" idx="16"/>
            <p:extLst>
              <p:ext uri="{D42A27DB-BD31-4B8C-83A1-F6EECF244321}">
                <p14:modId xmlns:p14="http://schemas.microsoft.com/office/powerpoint/2010/main" val="692186310"/>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76817" name="Worksheet" r:id="rId5" imgW="1247679" imgH="276225" progId="Excel.Sheet.12">
                  <p:link updateAutomatic="1"/>
                </p:oleObj>
              </mc:Choice>
              <mc:Fallback>
                <p:oleObj name="Worksheet" r:id="rId5" imgW="1247679" imgH="276225" progId="Excel.Sheet.12">
                  <p:link updateAutomatic="1"/>
                  <p:pic>
                    <p:nvPicPr>
                      <p:cNvPr id="12" name="Object 11"/>
                      <p:cNvPicPr/>
                      <p:nvPr/>
                    </p:nvPicPr>
                    <p:blipFill>
                      <a:blip r:embed="rId6"/>
                      <a:stretch>
                        <a:fillRect/>
                      </a:stretch>
                    </p:blipFill>
                    <p:spPr>
                      <a:xfrm>
                        <a:off x="7510462" y="280987"/>
                        <a:ext cx="1247775" cy="276225"/>
                      </a:xfrm>
                      <a:prstGeom prst="rect">
                        <a:avLst/>
                      </a:prstGeom>
                    </p:spPr>
                  </p:pic>
                </p:oleObj>
              </mc:Fallback>
            </mc:AlternateContent>
          </a:graphicData>
        </a:graphic>
      </p:graphicFrame>
      <p:grpSp>
        <p:nvGrpSpPr>
          <p:cNvPr id="10" name="Group 9"/>
          <p:cNvGrpSpPr>
            <a:grpSpLocks noChangeAspect="1"/>
          </p:cNvGrpSpPr>
          <p:nvPr/>
        </p:nvGrpSpPr>
        <p:grpSpPr>
          <a:xfrm>
            <a:off x="628649" y="2698241"/>
            <a:ext cx="3220818" cy="3656588"/>
            <a:chOff x="0" y="0"/>
            <a:chExt cx="3060065" cy="3474085"/>
          </a:xfrm>
        </p:grpSpPr>
        <p:pic>
          <p:nvPicPr>
            <p:cNvPr id="11"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060065" cy="3474085"/>
            </a:xfrm>
            <a:prstGeom prst="rect">
              <a:avLst/>
            </a:prstGeom>
            <a:noFill/>
            <a:ln>
              <a:solidFill>
                <a:schemeClr val="tx1"/>
              </a:solidFill>
            </a:ln>
          </p:spPr>
        </p:pic>
        <p:cxnSp>
          <p:nvCxnSpPr>
            <p:cNvPr id="12" name="Straight Arrow Connector 11"/>
            <p:cNvCxnSpPr/>
            <p:nvPr/>
          </p:nvCxnSpPr>
          <p:spPr>
            <a:xfrm flipH="1" flipV="1">
              <a:off x="2061713" y="1457864"/>
              <a:ext cx="664234" cy="5779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520568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Text Placeholder 4"/>
          <p:cNvSpPr>
            <a:spLocks noGrp="1"/>
          </p:cNvSpPr>
          <p:nvPr>
            <p:ph type="body" sz="quarter" idx="15"/>
          </p:nvPr>
        </p:nvSpPr>
        <p:spPr/>
        <p:txBody>
          <a:bodyPr/>
          <a:lstStyle/>
          <a:p>
            <a:r>
              <a:rPr lang="en-US" dirty="0" smtClean="0"/>
              <a:t>Energy Source: Magnetic</a:t>
            </a:r>
            <a:endParaRPr lang="en-US" dirty="0"/>
          </a:p>
        </p:txBody>
      </p:sp>
      <p:sp>
        <p:nvSpPr>
          <p:cNvPr id="4" name="Text Placeholder 3"/>
          <p:cNvSpPr>
            <a:spLocks noGrp="1"/>
          </p:cNvSpPr>
          <p:nvPr>
            <p:ph type="body" sz="quarter" idx="17"/>
          </p:nvPr>
        </p:nvSpPr>
        <p:spPr>
          <a:xfrm>
            <a:off x="628649" y="1386070"/>
            <a:ext cx="6677123" cy="4669956"/>
          </a:xfrm>
          <a:prstGeom prst="rect">
            <a:avLst/>
          </a:prstGeom>
        </p:spPr>
        <p:txBody>
          <a:bodyPr/>
          <a:lstStyle/>
          <a:p>
            <a:r>
              <a:rPr lang="en-US" dirty="0" smtClean="0"/>
              <a:t>Energy with magnetic field, produced from moving electric charges</a:t>
            </a:r>
          </a:p>
          <a:p>
            <a:r>
              <a:rPr lang="en-US" dirty="0" smtClean="0"/>
              <a:t>Various metals repelling/attracting each other</a:t>
            </a:r>
          </a:p>
          <a:p>
            <a:endParaRPr lang="en-US" dirty="0"/>
          </a:p>
        </p:txBody>
      </p:sp>
      <p:sp>
        <p:nvSpPr>
          <p:cNvPr id="3" name="Slide Number Placeholder 2"/>
          <p:cNvSpPr>
            <a:spLocks noGrp="1"/>
          </p:cNvSpPr>
          <p:nvPr>
            <p:ph type="sldNum" sz="quarter" idx="12"/>
          </p:nvPr>
        </p:nvSpPr>
        <p:spPr/>
        <p:txBody>
          <a:bodyPr/>
          <a:lstStyle/>
          <a:p>
            <a:pPr algn="r"/>
            <a:r>
              <a:rPr lang="en-US" dirty="0" smtClean="0"/>
              <a:t>	</a:t>
            </a:r>
            <a:fld id="{25D3FF45-FB88-453A-A2AC-7EF0564DBF56}" type="slidenum">
              <a:rPr lang="en-US" smtClean="0"/>
              <a:pPr algn="r"/>
              <a:t>26</a:t>
            </a:fld>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48" y="2780523"/>
            <a:ext cx="5675383" cy="3574306"/>
          </a:xfrm>
          <a:prstGeom prst="rect">
            <a:avLst/>
          </a:prstGeom>
          <a:ln>
            <a:solidFill>
              <a:schemeClr val="tx1"/>
            </a:solidFill>
          </a:ln>
        </p:spPr>
      </p:pic>
      <p:graphicFrame>
        <p:nvGraphicFramePr>
          <p:cNvPr id="14" name="Content Placeholder 13"/>
          <p:cNvGraphicFramePr>
            <a:graphicFrameLocks noGrp="1" noChangeAspect="1"/>
          </p:cNvGraphicFramePr>
          <p:nvPr>
            <p:ph sz="quarter" idx="16"/>
            <p:extLst>
              <p:ext uri="{D42A27DB-BD31-4B8C-83A1-F6EECF244321}">
                <p14:modId xmlns:p14="http://schemas.microsoft.com/office/powerpoint/2010/main" val="4137613775"/>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22897" name="Worksheet" r:id="rId5" imgW="1247679" imgH="276225" progId="Excel.Sheet.12">
                  <p:link updateAutomatic="1"/>
                </p:oleObj>
              </mc:Choice>
              <mc:Fallback>
                <p:oleObj name="Worksheet" r:id="rId5" imgW="1247679" imgH="276225" progId="Excel.Sheet.12">
                  <p:link updateAutomatic="1"/>
                  <p:pic>
                    <p:nvPicPr>
                      <p:cNvPr id="13" name="Object 12"/>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8191912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Energy Source: Mechanical/Kinetic</a:t>
            </a:r>
            <a:endParaRPr lang="en-US" dirty="0"/>
          </a:p>
        </p:txBody>
      </p:sp>
      <p:sp>
        <p:nvSpPr>
          <p:cNvPr id="3" name="Text Placeholder 2"/>
          <p:cNvSpPr>
            <a:spLocks noGrp="1"/>
          </p:cNvSpPr>
          <p:nvPr>
            <p:ph type="body" sz="quarter" idx="17"/>
          </p:nvPr>
        </p:nvSpPr>
        <p:spPr>
          <a:xfrm>
            <a:off x="628650" y="1386070"/>
            <a:ext cx="3056942" cy="4669956"/>
          </a:xfrm>
        </p:spPr>
        <p:txBody>
          <a:bodyPr/>
          <a:lstStyle/>
          <a:p>
            <a:r>
              <a:rPr lang="en-US" dirty="0" smtClean="0"/>
              <a:t>Sum of all kinetic and potential energy in a working system</a:t>
            </a:r>
          </a:p>
          <a:p>
            <a:r>
              <a:rPr lang="en-US" dirty="0" smtClean="0"/>
              <a:t>Kinetic: energy    of motion</a:t>
            </a:r>
          </a:p>
          <a:p>
            <a:r>
              <a:rPr lang="en-US" dirty="0" smtClean="0"/>
              <a:t>Potential:    energy stored in object based on its position</a:t>
            </a:r>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27</a:t>
            </a:fld>
            <a:endParaRPr lang="en-U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1628" r="3327"/>
          <a:stretch/>
        </p:blipFill>
        <p:spPr bwMode="auto">
          <a:xfrm>
            <a:off x="3547418" y="1386071"/>
            <a:ext cx="3324870" cy="1905334"/>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8" name="Picture 7" descr="C:\Users\ahernand3\AppData\Local\Microsoft\Windows\INetCache\Content.Outlook\0M1XLTOP\IMG_0231.JPG"/>
          <p:cNvPicPr>
            <a:picLocks noChangeAspect="1"/>
          </p:cNvPicPr>
          <p:nvPr/>
        </p:nvPicPr>
        <p:blipFill rotWithShape="1">
          <a:blip r:embed="rId5">
            <a:extLst>
              <a:ext uri="{28A0092B-C50C-407E-A947-70E740481C1C}">
                <a14:useLocalDpi xmlns:a14="http://schemas.microsoft.com/office/drawing/2010/main" val="0"/>
              </a:ext>
            </a:extLst>
          </a:blip>
          <a:srcRect t="35920" r="74701" b="-1"/>
          <a:stretch/>
        </p:blipFill>
        <p:spPr bwMode="auto">
          <a:xfrm rot="5400000">
            <a:off x="4351426" y="3021526"/>
            <a:ext cx="1737343" cy="3304379"/>
          </a:xfrm>
          <a:prstGeom prst="rect">
            <a:avLst/>
          </a:prstGeom>
          <a:noFill/>
          <a:ln>
            <a:solidFill>
              <a:schemeClr val="tx1"/>
            </a:solidFill>
          </a:ln>
          <a:extLst>
            <a:ext uri="{53640926-AAD7-44D8-BBD7-CCE9431645EC}">
              <a14:shadowObscured xmlns:a14="http://schemas.microsoft.com/office/drawing/2010/main"/>
            </a:ext>
          </a:extLst>
        </p:spPr>
      </p:pic>
      <p:pic>
        <p:nvPicPr>
          <p:cNvPr id="9" name="Picture 8" descr="FRMIcon_EntangleCrushing_transparent"/>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50" y="5440428"/>
            <a:ext cx="1054735" cy="914400"/>
          </a:xfrm>
          <a:prstGeom prst="rect">
            <a:avLst/>
          </a:prstGeom>
          <a:noFill/>
          <a:ln>
            <a:noFill/>
          </a:ln>
          <a:effectLst/>
        </p:spPr>
      </p:pic>
      <p:graphicFrame>
        <p:nvGraphicFramePr>
          <p:cNvPr id="15" name="Content Placeholder 14"/>
          <p:cNvGraphicFramePr>
            <a:graphicFrameLocks noGrp="1" noChangeAspect="1"/>
          </p:cNvGraphicFramePr>
          <p:nvPr>
            <p:ph sz="quarter" idx="16"/>
            <p:extLst>
              <p:ext uri="{D42A27DB-BD31-4B8C-83A1-F6EECF244321}">
                <p14:modId xmlns:p14="http://schemas.microsoft.com/office/powerpoint/2010/main" val="2985831533"/>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0257" name="Worksheet" r:id="rId7" imgW="1247679" imgH="276225" progId="Excel.Sheet.12">
                  <p:link updateAutomatic="1"/>
                </p:oleObj>
              </mc:Choice>
              <mc:Fallback>
                <p:oleObj name="Worksheet" r:id="rId7" imgW="1247679" imgH="276225" progId="Excel.Sheet.12">
                  <p:link updateAutomatic="1"/>
                  <p:pic>
                    <p:nvPicPr>
                      <p:cNvPr id="14" name="Object 13"/>
                      <p:cNvPicPr/>
                      <p:nvPr/>
                    </p:nvPicPr>
                    <p:blipFill>
                      <a:blip r:embed="rId8"/>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4693878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Energy Source: Nuclear Sources/ Ionizing Radiation </a:t>
            </a:r>
            <a:endParaRPr lang="en-US" dirty="0"/>
          </a:p>
        </p:txBody>
      </p:sp>
      <p:sp>
        <p:nvSpPr>
          <p:cNvPr id="3" name="Text Placeholder 2"/>
          <p:cNvSpPr>
            <a:spLocks noGrp="1"/>
          </p:cNvSpPr>
          <p:nvPr>
            <p:ph type="body" sz="quarter" idx="17"/>
          </p:nvPr>
        </p:nvSpPr>
        <p:spPr>
          <a:xfrm>
            <a:off x="628649" y="1386070"/>
            <a:ext cx="6865659" cy="4669956"/>
          </a:xfrm>
        </p:spPr>
        <p:txBody>
          <a:bodyPr/>
          <a:lstStyle/>
          <a:p>
            <a:r>
              <a:rPr lang="en-US" dirty="0" smtClean="0"/>
              <a:t>Electromagnetic or particulate radiation source</a:t>
            </a:r>
          </a:p>
          <a:p>
            <a:r>
              <a:rPr lang="en-US" dirty="0" smtClean="0"/>
              <a:t>Enough energy to remove electrons from atom</a:t>
            </a:r>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28</a:t>
            </a:fld>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48" y="2491607"/>
            <a:ext cx="3889401" cy="2582530"/>
          </a:xfrm>
          <a:prstGeom prst="rect">
            <a:avLst/>
          </a:prstGeom>
          <a:noFill/>
          <a:ln>
            <a:solidFill>
              <a:schemeClr val="tx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6921" y="2496871"/>
            <a:ext cx="2752442" cy="3808076"/>
          </a:xfrm>
          <a:prstGeom prst="rect">
            <a:avLst/>
          </a:prstGeom>
          <a:ln>
            <a:solidFill>
              <a:sysClr val="windowText" lastClr="000000"/>
            </a:solidFill>
          </a:ln>
        </p:spPr>
      </p:pic>
      <p:pic>
        <p:nvPicPr>
          <p:cNvPr id="9" name="Picture 8" descr="https://fmwebhome.fmi.com/functions/DOHS/FatalRiskMgt/RFMIcon_ExposureChronic_transparent.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49" y="5440428"/>
            <a:ext cx="1054735" cy="914400"/>
          </a:xfrm>
          <a:prstGeom prst="rect">
            <a:avLst/>
          </a:prstGeom>
          <a:noFill/>
          <a:ln>
            <a:noFill/>
          </a:ln>
        </p:spPr>
      </p:pic>
      <p:graphicFrame>
        <p:nvGraphicFramePr>
          <p:cNvPr id="14" name="Content Placeholder 13"/>
          <p:cNvGraphicFramePr>
            <a:graphicFrameLocks noGrp="1" noChangeAspect="1"/>
          </p:cNvGraphicFramePr>
          <p:nvPr>
            <p:ph sz="quarter" idx="16"/>
            <p:extLst>
              <p:ext uri="{D42A27DB-BD31-4B8C-83A1-F6EECF244321}">
                <p14:modId xmlns:p14="http://schemas.microsoft.com/office/powerpoint/2010/main" val="707503390"/>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31089" name="Worksheet" r:id="rId7" imgW="1247679" imgH="276225" progId="Excel.Sheet.12">
                  <p:link updateAutomatic="1"/>
                </p:oleObj>
              </mc:Choice>
              <mc:Fallback>
                <p:oleObj name="Worksheet" r:id="rId7" imgW="1247679" imgH="276225" progId="Excel.Sheet.12">
                  <p:link updateAutomatic="1"/>
                  <p:pic>
                    <p:nvPicPr>
                      <p:cNvPr id="13" name="Object 12"/>
                      <p:cNvPicPr/>
                      <p:nvPr/>
                    </p:nvPicPr>
                    <p:blipFill>
                      <a:blip r:embed="rId8"/>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40097505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Text Placeholder 4"/>
          <p:cNvSpPr>
            <a:spLocks noGrp="1"/>
          </p:cNvSpPr>
          <p:nvPr>
            <p:ph type="body" sz="quarter" idx="15"/>
          </p:nvPr>
        </p:nvSpPr>
        <p:spPr/>
        <p:txBody>
          <a:bodyPr/>
          <a:lstStyle/>
          <a:p>
            <a:r>
              <a:rPr lang="en-US" dirty="0" smtClean="0"/>
              <a:t>Energy Source: Pneumatic</a:t>
            </a:r>
            <a:endParaRPr lang="en-US" dirty="0"/>
          </a:p>
        </p:txBody>
      </p:sp>
      <p:sp>
        <p:nvSpPr>
          <p:cNvPr id="4" name="Text Placeholder 3"/>
          <p:cNvSpPr>
            <a:spLocks noGrp="1"/>
          </p:cNvSpPr>
          <p:nvPr>
            <p:ph type="body" sz="quarter" idx="17"/>
          </p:nvPr>
        </p:nvSpPr>
        <p:spPr>
          <a:prstGeom prst="rect">
            <a:avLst/>
          </a:prstGeom>
        </p:spPr>
        <p:txBody>
          <a:bodyPr/>
          <a:lstStyle/>
          <a:p>
            <a:pPr marL="0" indent="0">
              <a:buNone/>
            </a:pPr>
            <a:r>
              <a:rPr lang="en-US" dirty="0" smtClean="0"/>
              <a:t>Energy stored in pressured air or vacuum</a:t>
            </a:r>
          </a:p>
          <a:p>
            <a:endParaRPr lang="en-US" dirty="0"/>
          </a:p>
        </p:txBody>
      </p:sp>
      <p:sp>
        <p:nvSpPr>
          <p:cNvPr id="3" name="Slide Number Placeholder 2"/>
          <p:cNvSpPr>
            <a:spLocks noGrp="1"/>
          </p:cNvSpPr>
          <p:nvPr>
            <p:ph type="sldNum" sz="quarter" idx="12"/>
          </p:nvPr>
        </p:nvSpPr>
        <p:spPr/>
        <p:txBody>
          <a:bodyPr/>
          <a:lstStyle/>
          <a:p>
            <a:pPr algn="r"/>
            <a:r>
              <a:rPr lang="en-US" dirty="0" smtClean="0"/>
              <a:t>	</a:t>
            </a:r>
            <a:fld id="{25D3FF45-FB88-453A-A2AC-7EF0564DBF56}" type="slidenum">
              <a:rPr lang="en-US" smtClean="0"/>
              <a:pPr algn="r"/>
              <a:t>29</a:t>
            </a:fld>
            <a:endParaRPr lang="en-US" dirty="0"/>
          </a:p>
        </p:txBody>
      </p:sp>
      <p:pic>
        <p:nvPicPr>
          <p:cNvPr id="8" name="Picture 7" descr="C:\Documents and Settings\090150\Desktop\100_036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4812" y="3698990"/>
            <a:ext cx="3267476" cy="2655838"/>
          </a:xfrm>
          <a:prstGeom prst="rect">
            <a:avLst/>
          </a:prstGeom>
          <a:noFill/>
          <a:ln w="9525">
            <a:solidFill>
              <a:schemeClr val="tx1"/>
            </a:solidFill>
            <a:miter lim="800000"/>
            <a:headEnd/>
            <a:tailEnd/>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649" y="2585839"/>
            <a:ext cx="2832660" cy="3768989"/>
          </a:xfrm>
          <a:prstGeom prst="rect">
            <a:avLst/>
          </a:prstGeom>
          <a:noFill/>
          <a:ln>
            <a:solidFill>
              <a:schemeClr val="tx1"/>
            </a:solidFill>
          </a:ln>
        </p:spPr>
      </p:pic>
      <p:graphicFrame>
        <p:nvGraphicFramePr>
          <p:cNvPr id="14" name="Content Placeholder 13"/>
          <p:cNvGraphicFramePr>
            <a:graphicFrameLocks noGrp="1" noChangeAspect="1"/>
          </p:cNvGraphicFramePr>
          <p:nvPr>
            <p:ph sz="quarter" idx="16"/>
            <p:extLst>
              <p:ext uri="{D42A27DB-BD31-4B8C-83A1-F6EECF244321}">
                <p14:modId xmlns:p14="http://schemas.microsoft.com/office/powerpoint/2010/main" val="3098324914"/>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39281" name="Worksheet" r:id="rId6" imgW="1247679" imgH="276225" progId="Excel.Sheet.12">
                  <p:link updateAutomatic="1"/>
                </p:oleObj>
              </mc:Choice>
              <mc:Fallback>
                <p:oleObj name="Worksheet" r:id="rId6" imgW="1247679" imgH="276225" progId="Excel.Sheet.12">
                  <p:link updateAutomatic="1"/>
                  <p:pic>
                    <p:nvPicPr>
                      <p:cNvPr id="13" name="Object 12"/>
                      <p:cNvPicPr/>
                      <p:nvPr/>
                    </p:nvPicPr>
                    <p:blipFill>
                      <a:blip r:embed="rId7"/>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42823980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Control of Hazardous Energy – </a:t>
            </a:r>
            <a:r>
              <a:rPr lang="en-US" dirty="0" err="1" smtClean="0"/>
              <a:t>SFT</a:t>
            </a:r>
            <a:r>
              <a:rPr lang="en-US" dirty="0" smtClean="0"/>
              <a:t> </a:t>
            </a:r>
            <a:r>
              <a:rPr lang="en-US" dirty="0" err="1" smtClean="0"/>
              <a:t>FCX1025C</a:t>
            </a:r>
            <a:endParaRPr lang="en-US" dirty="0"/>
          </a:p>
        </p:txBody>
      </p:sp>
      <p:sp>
        <p:nvSpPr>
          <p:cNvPr id="3" name="Text Placeholder 2"/>
          <p:cNvSpPr>
            <a:spLocks noGrp="1"/>
          </p:cNvSpPr>
          <p:nvPr>
            <p:ph type="body" sz="quarter" idx="14"/>
          </p:nvPr>
        </p:nvSpPr>
        <p:spPr/>
        <p:txBody>
          <a:bodyPr/>
          <a:lstStyle/>
          <a:p>
            <a:r>
              <a:rPr lang="en-US" dirty="0" smtClean="0"/>
              <a:t>Directions</a:t>
            </a:r>
            <a:endParaRPr lang="en-US" dirty="0"/>
          </a:p>
          <a:p>
            <a:r>
              <a:rPr lang="en-US" dirty="0" smtClean="0">
                <a:latin typeface="+mn-lt"/>
              </a:rPr>
              <a:t>Participate </a:t>
            </a:r>
            <a:r>
              <a:rPr lang="en-US" dirty="0">
                <a:latin typeface="+mn-lt"/>
              </a:rPr>
              <a:t>in an activity </a:t>
            </a:r>
            <a:r>
              <a:rPr lang="en-US" dirty="0" smtClean="0">
                <a:latin typeface="+mn-lt"/>
              </a:rPr>
              <a:t>getting to know each other</a:t>
            </a:r>
            <a:endParaRPr lang="en-US" dirty="0">
              <a:latin typeface="+mn-lt"/>
            </a:endParaRPr>
          </a:p>
          <a:p>
            <a:endParaRPr lang="en-US" dirty="0"/>
          </a:p>
        </p:txBody>
      </p:sp>
      <p:sp>
        <p:nvSpPr>
          <p:cNvPr id="4" name="Text Placeholder 3"/>
          <p:cNvSpPr>
            <a:spLocks noGrp="1"/>
          </p:cNvSpPr>
          <p:nvPr>
            <p:ph type="body" sz="quarter" idx="16"/>
          </p:nvPr>
        </p:nvSpPr>
        <p:spPr/>
        <p:txBody>
          <a:bodyPr/>
          <a:lstStyle/>
          <a:p>
            <a:r>
              <a:rPr lang="en-US" dirty="0"/>
              <a:t>Icebreaker</a:t>
            </a:r>
          </a:p>
        </p:txBody>
      </p:sp>
      <p:sp>
        <p:nvSpPr>
          <p:cNvPr id="5" name="Text Placeholder 4"/>
          <p:cNvSpPr>
            <a:spLocks noGrp="1"/>
          </p:cNvSpPr>
          <p:nvPr>
            <p:ph type="body" sz="quarter" idx="15"/>
          </p:nvPr>
        </p:nvSpPr>
        <p:spPr>
          <a:prstGeom prst="rect">
            <a:avLst/>
          </a:prstGeom>
        </p:spPr>
        <p:txBody>
          <a:bodyPr/>
          <a:lstStyle/>
          <a:p>
            <a:r>
              <a:rPr lang="en-US" dirty="0" smtClean="0"/>
              <a:t>Activity 1</a:t>
            </a:r>
            <a:endParaRPr lang="en-US" dirty="0"/>
          </a:p>
        </p:txBody>
      </p:sp>
      <p:sp>
        <p:nvSpPr>
          <p:cNvPr id="6" name="Slide Number Placeholder 5"/>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3</a:t>
            </a:fld>
            <a:endParaRPr lang="en-US" dirty="0"/>
          </a:p>
        </p:txBody>
      </p:sp>
    </p:spTree>
    <p:extLst>
      <p:ext uri="{BB962C8B-B14F-4D97-AF65-F5344CB8AC3E}">
        <p14:creationId xmlns:p14="http://schemas.microsoft.com/office/powerpoint/2010/main" val="6957099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Text Placeholder 4"/>
          <p:cNvSpPr>
            <a:spLocks noGrp="1"/>
          </p:cNvSpPr>
          <p:nvPr>
            <p:ph type="body" sz="quarter" idx="15"/>
          </p:nvPr>
        </p:nvSpPr>
        <p:spPr/>
        <p:txBody>
          <a:bodyPr/>
          <a:lstStyle/>
          <a:p>
            <a:r>
              <a:rPr lang="en-US" dirty="0" smtClean="0"/>
              <a:t>Energy Source: Thermal</a:t>
            </a:r>
            <a:endParaRPr lang="en-US" dirty="0"/>
          </a:p>
        </p:txBody>
      </p:sp>
      <p:sp>
        <p:nvSpPr>
          <p:cNvPr id="4" name="Text Placeholder 3"/>
          <p:cNvSpPr>
            <a:spLocks noGrp="1"/>
          </p:cNvSpPr>
          <p:nvPr>
            <p:ph type="body" sz="quarter" idx="17"/>
          </p:nvPr>
        </p:nvSpPr>
        <p:spPr>
          <a:xfrm>
            <a:off x="628650" y="1386070"/>
            <a:ext cx="3261363" cy="4669956"/>
          </a:xfrm>
          <a:prstGeom prst="rect">
            <a:avLst/>
          </a:prstGeom>
        </p:spPr>
        <p:txBody>
          <a:bodyPr/>
          <a:lstStyle/>
          <a:p>
            <a:r>
              <a:rPr lang="en-US" dirty="0" smtClean="0"/>
              <a:t>Energy of system due to movement        of molecules</a:t>
            </a:r>
          </a:p>
          <a:p>
            <a:r>
              <a:rPr lang="en-US" dirty="0" smtClean="0"/>
              <a:t>Feel increased movement in form of released heat</a:t>
            </a:r>
          </a:p>
          <a:p>
            <a:endParaRPr lang="en-US" dirty="0"/>
          </a:p>
        </p:txBody>
      </p:sp>
      <p:sp>
        <p:nvSpPr>
          <p:cNvPr id="3" name="Slide Number Placeholder 2"/>
          <p:cNvSpPr>
            <a:spLocks noGrp="1"/>
          </p:cNvSpPr>
          <p:nvPr>
            <p:ph type="sldNum" sz="quarter" idx="12"/>
          </p:nvPr>
        </p:nvSpPr>
        <p:spPr/>
        <p:txBody>
          <a:bodyPr/>
          <a:lstStyle/>
          <a:p>
            <a:pPr algn="r"/>
            <a:r>
              <a:rPr lang="en-US" dirty="0" smtClean="0"/>
              <a:t>	</a:t>
            </a:r>
            <a:fld id="{25D3FF45-FB88-453A-A2AC-7EF0564DBF56}" type="slidenum">
              <a:rPr lang="en-US" smtClean="0"/>
              <a:pPr algn="r"/>
              <a:t>30</a:t>
            </a:fld>
            <a:endParaRPr lang="en-US" dirty="0"/>
          </a:p>
        </p:txBody>
      </p:sp>
      <p:pic>
        <p:nvPicPr>
          <p:cNvPr id="8" name="Picture 7" descr="C:\Users\60040092\Documents\MyJabberFiles\matthew_adams2@fmi.com\IMG_0752.JPG"/>
          <p:cNvPicPr>
            <a:picLocks noChangeAspect="1"/>
          </p:cNvPicPr>
          <p:nvPr/>
        </p:nvPicPr>
        <p:blipFill rotWithShape="1">
          <a:blip r:embed="rId4" cstate="print">
            <a:extLst>
              <a:ext uri="{28A0092B-C50C-407E-A947-70E740481C1C}">
                <a14:useLocalDpi xmlns:a14="http://schemas.microsoft.com/office/drawing/2010/main" val="0"/>
              </a:ext>
            </a:extLst>
          </a:blip>
          <a:srcRect l="15814" r="7625"/>
          <a:stretch/>
        </p:blipFill>
        <p:spPr bwMode="auto">
          <a:xfrm>
            <a:off x="4414086" y="1384902"/>
            <a:ext cx="2458428" cy="2140181"/>
          </a:xfrm>
          <a:prstGeom prst="rect">
            <a:avLst/>
          </a:prstGeom>
          <a:noFill/>
          <a:ln w="9525">
            <a:solidFill>
              <a:schemeClr val="tx1"/>
            </a:solidFill>
          </a:ln>
          <a:extLst>
            <a:ext uri="{53640926-AAD7-44D8-BBD7-CCE9431645EC}">
              <a14:shadowObscured xmlns:a14="http://schemas.microsoft.com/office/drawing/2010/main"/>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649" y="3814907"/>
            <a:ext cx="3334832" cy="2538608"/>
          </a:xfrm>
          <a:prstGeom prst="rect">
            <a:avLst/>
          </a:prstGeom>
          <a:ln>
            <a:solidFill>
              <a:schemeClr val="tx1"/>
            </a:solidFill>
          </a:ln>
        </p:spPr>
      </p:pic>
      <p:graphicFrame>
        <p:nvGraphicFramePr>
          <p:cNvPr id="13" name="Content Placeholder 12"/>
          <p:cNvGraphicFramePr>
            <a:graphicFrameLocks noGrp="1" noChangeAspect="1"/>
          </p:cNvGraphicFramePr>
          <p:nvPr>
            <p:ph sz="quarter" idx="16"/>
            <p:extLst>
              <p:ext uri="{D42A27DB-BD31-4B8C-83A1-F6EECF244321}">
                <p14:modId xmlns:p14="http://schemas.microsoft.com/office/powerpoint/2010/main" val="836283203"/>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71697" name="Worksheet" r:id="rId6" imgW="1247679" imgH="276225" progId="Excel.Sheet.12">
                  <p:link updateAutomatic="1"/>
                </p:oleObj>
              </mc:Choice>
              <mc:Fallback>
                <p:oleObj name="Worksheet" r:id="rId6" imgW="1247679" imgH="276225" progId="Excel.Sheet.12">
                  <p:link updateAutomatic="1"/>
                  <p:pic>
                    <p:nvPicPr>
                      <p:cNvPr id="12" name="Object 11"/>
                      <p:cNvPicPr/>
                      <p:nvPr/>
                    </p:nvPicPr>
                    <p:blipFill>
                      <a:blip r:embed="rId7"/>
                      <a:stretch>
                        <a:fillRect/>
                      </a:stretch>
                    </p:blipFill>
                    <p:spPr>
                      <a:xfrm>
                        <a:off x="7510462" y="280987"/>
                        <a:ext cx="1247775" cy="276225"/>
                      </a:xfrm>
                      <a:prstGeom prst="rect">
                        <a:avLst/>
                      </a:prstGeom>
                    </p:spPr>
                  </p:pic>
                </p:oleObj>
              </mc:Fallback>
            </mc:AlternateContent>
          </a:graphicData>
        </a:graphic>
      </p:graphicFrame>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4086" y="3814907"/>
            <a:ext cx="2458427" cy="2538608"/>
          </a:xfrm>
          <a:prstGeom prst="rect">
            <a:avLst/>
          </a:prstGeom>
          <a:ln>
            <a:solidFill>
              <a:schemeClr val="tx1"/>
            </a:solidFill>
          </a:ln>
        </p:spPr>
      </p:pic>
    </p:spTree>
    <p:extLst>
      <p:ext uri="{BB962C8B-B14F-4D97-AF65-F5344CB8AC3E}">
        <p14:creationId xmlns:p14="http://schemas.microsoft.com/office/powerpoint/2010/main" val="23341043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Equipment Excluded from the Standards</a:t>
            </a:r>
            <a:endParaRPr lang="en-US" dirty="0"/>
          </a:p>
        </p:txBody>
      </p:sp>
      <p:sp>
        <p:nvSpPr>
          <p:cNvPr id="3" name="Text Placeholder 2"/>
          <p:cNvSpPr>
            <a:spLocks noGrp="1"/>
          </p:cNvSpPr>
          <p:nvPr>
            <p:ph type="body" sz="quarter" idx="17"/>
          </p:nvPr>
        </p:nvSpPr>
        <p:spPr/>
        <p:txBody>
          <a:bodyPr/>
          <a:lstStyle/>
          <a:p>
            <a:r>
              <a:rPr lang="en-US" dirty="0" smtClean="0"/>
              <a:t>Cord and plug equipment if plug under direct control </a:t>
            </a:r>
          </a:p>
          <a:p>
            <a:r>
              <a:rPr lang="en-US" dirty="0" smtClean="0"/>
              <a:t>Direct control: plugs within sight and reach during duration of work</a:t>
            </a:r>
          </a:p>
          <a:p>
            <a:r>
              <a:rPr lang="en-US" dirty="0" smtClean="0"/>
              <a:t>Continuity test or ground check</a:t>
            </a:r>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31</a:t>
            </a:fld>
            <a:endParaRPr lang="en-US" dirty="0"/>
          </a:p>
        </p:txBody>
      </p:sp>
      <p:graphicFrame>
        <p:nvGraphicFramePr>
          <p:cNvPr id="11" name="Content Placeholder 10"/>
          <p:cNvGraphicFramePr>
            <a:graphicFrameLocks noGrp="1" noChangeAspect="1"/>
          </p:cNvGraphicFramePr>
          <p:nvPr>
            <p:ph sz="quarter" idx="16"/>
            <p:extLst>
              <p:ext uri="{D42A27DB-BD31-4B8C-83A1-F6EECF244321}">
                <p14:modId xmlns:p14="http://schemas.microsoft.com/office/powerpoint/2010/main" val="3709321530"/>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72721" name="Worksheet" r:id="rId4" imgW="1247679" imgH="276225" progId="Excel.Sheet.12">
                  <p:link updateAutomatic="1"/>
                </p:oleObj>
              </mc:Choice>
              <mc:Fallback>
                <p:oleObj name="Worksheet" r:id="rId4" imgW="1247679" imgH="276225" progId="Excel.Sheet.12">
                  <p:link updateAutomatic="1"/>
                  <p:pic>
                    <p:nvPicPr>
                      <p:cNvPr id="10" name="Object 9"/>
                      <p:cNvPicPr/>
                      <p:nvPr/>
                    </p:nvPicPr>
                    <p:blipFill>
                      <a:blip r:embed="rId5"/>
                      <a:stretch>
                        <a:fillRect/>
                      </a:stretch>
                    </p:blipFill>
                    <p:spPr>
                      <a:xfrm>
                        <a:off x="7510462" y="280987"/>
                        <a:ext cx="1247775" cy="276225"/>
                      </a:xfrm>
                      <a:prstGeom prst="rect">
                        <a:avLst/>
                      </a:prstGeom>
                    </p:spPr>
                  </p:pic>
                </p:oleObj>
              </mc:Fallback>
            </mc:AlternateContent>
          </a:graphicData>
        </a:graphic>
      </p:graphicFrame>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0629" r="22539"/>
          <a:stretch/>
        </p:blipFill>
        <p:spPr bwMode="auto">
          <a:xfrm rot="5400000">
            <a:off x="1041152" y="3364367"/>
            <a:ext cx="2577958" cy="3402964"/>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45661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How to Identify            Energy Sources</a:t>
            </a:r>
            <a:endParaRPr lang="en-US" dirty="0"/>
          </a:p>
        </p:txBody>
      </p:sp>
      <p:sp>
        <p:nvSpPr>
          <p:cNvPr id="3" name="Text Placeholder 2"/>
          <p:cNvSpPr>
            <a:spLocks noGrp="1"/>
          </p:cNvSpPr>
          <p:nvPr>
            <p:ph type="body" sz="quarter" idx="17"/>
          </p:nvPr>
        </p:nvSpPr>
        <p:spPr>
          <a:xfrm>
            <a:off x="628650" y="1386070"/>
            <a:ext cx="6243864" cy="4669956"/>
          </a:xfrm>
        </p:spPr>
        <p:txBody>
          <a:bodyPr/>
          <a:lstStyle/>
          <a:p>
            <a:pPr marL="0" indent="0">
              <a:buNone/>
            </a:pPr>
            <a:r>
              <a:rPr lang="en-US" dirty="0" smtClean="0">
                <a:latin typeface="Arial Black" panose="020B0A04020102020204" pitchFamily="34" charset="0"/>
              </a:rPr>
              <a:t>Hazardous Energy Survey</a:t>
            </a:r>
          </a:p>
          <a:p>
            <a:r>
              <a:rPr lang="en-US" dirty="0" smtClean="0"/>
              <a:t>Determine all sources of energy</a:t>
            </a:r>
          </a:p>
          <a:p>
            <a:r>
              <a:rPr lang="en-US" dirty="0" smtClean="0"/>
              <a:t>Determine how to isolate or control each source of energy and location of isolation points/devices</a:t>
            </a:r>
          </a:p>
          <a:p>
            <a:r>
              <a:rPr lang="en-US" dirty="0" smtClean="0"/>
              <a:t>Be aware of multiple energy sources in single process/piece of equipment</a:t>
            </a:r>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32</a:t>
            </a:fld>
            <a:endParaRPr lang="en-US" dirty="0"/>
          </a:p>
        </p:txBody>
      </p:sp>
      <p:graphicFrame>
        <p:nvGraphicFramePr>
          <p:cNvPr id="11" name="Content Placeholder 10"/>
          <p:cNvGraphicFramePr>
            <a:graphicFrameLocks noGrp="1" noChangeAspect="1"/>
          </p:cNvGraphicFramePr>
          <p:nvPr>
            <p:ph sz="quarter" idx="16"/>
            <p:extLst>
              <p:ext uri="{D42A27DB-BD31-4B8C-83A1-F6EECF244321}">
                <p14:modId xmlns:p14="http://schemas.microsoft.com/office/powerpoint/2010/main" val="678484027"/>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30737" name="Worksheet" r:id="rId4" imgW="1247679" imgH="276225" progId="Excel.Sheet.12">
                  <p:link updateAutomatic="1"/>
                </p:oleObj>
              </mc:Choice>
              <mc:Fallback>
                <p:oleObj name="Worksheet" r:id="rId4" imgW="1247679" imgH="276225" progId="Excel.Sheet.12">
                  <p:link updateAutomatic="1"/>
                  <p:pic>
                    <p:nvPicPr>
                      <p:cNvPr id="10" name="Object 9"/>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3668364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Text Placeholder 2"/>
          <p:cNvSpPr>
            <a:spLocks noGrp="1"/>
          </p:cNvSpPr>
          <p:nvPr>
            <p:ph type="body" sz="quarter" idx="14"/>
          </p:nvPr>
        </p:nvSpPr>
        <p:spPr/>
        <p:txBody>
          <a:bodyPr/>
          <a:lstStyle/>
          <a:p>
            <a:r>
              <a:rPr lang="en-US" dirty="0" smtClean="0"/>
              <a:t>Directions</a:t>
            </a:r>
          </a:p>
          <a:p>
            <a:pPr marL="457200" indent="-457200">
              <a:buClr>
                <a:srgbClr val="0099CC"/>
              </a:buClr>
              <a:buFont typeface="+mj-lt"/>
              <a:buAutoNum type="arabicPeriod"/>
            </a:pPr>
            <a:r>
              <a:rPr lang="en-US" dirty="0">
                <a:latin typeface="Arial" panose="020B0604020202020204" pitchFamily="34" charset="0"/>
              </a:rPr>
              <a:t>Discuss the different energy sources shown in the poster</a:t>
            </a:r>
          </a:p>
          <a:p>
            <a:pPr marL="457200" indent="-457200">
              <a:buClr>
                <a:srgbClr val="0099CC"/>
              </a:buClr>
              <a:buFont typeface="+mj-lt"/>
              <a:buAutoNum type="arabicPeriod"/>
            </a:pPr>
            <a:r>
              <a:rPr lang="en-US" dirty="0" smtClean="0">
                <a:latin typeface="Arial" panose="020B0604020202020204" pitchFamily="34" charset="0"/>
              </a:rPr>
              <a:t>Label </a:t>
            </a:r>
            <a:r>
              <a:rPr lang="en-US" dirty="0">
                <a:latin typeface="Arial" panose="020B0604020202020204" pitchFamily="34" charset="0"/>
              </a:rPr>
              <a:t>each energy source with the type of energy it </a:t>
            </a:r>
            <a:r>
              <a:rPr lang="en-US" dirty="0" smtClean="0">
                <a:latin typeface="Arial" panose="020B0604020202020204" pitchFamily="34" charset="0"/>
              </a:rPr>
              <a:t>produces using </a:t>
            </a:r>
            <a:r>
              <a:rPr lang="en-US" dirty="0">
                <a:latin typeface="Arial" panose="020B0604020202020204" pitchFamily="34" charset="0"/>
              </a:rPr>
              <a:t>a </a:t>
            </a:r>
            <a:r>
              <a:rPr lang="en-US" dirty="0" smtClean="0">
                <a:latin typeface="Arial" panose="020B0604020202020204" pitchFamily="34" charset="0"/>
              </a:rPr>
              <a:t>sticky </a:t>
            </a:r>
            <a:endParaRPr lang="en-US" dirty="0">
              <a:latin typeface="Arial" panose="020B0604020202020204" pitchFamily="34" charset="0"/>
            </a:endParaRPr>
          </a:p>
          <a:p>
            <a:pPr marL="457200" indent="-457200">
              <a:buClr>
                <a:srgbClr val="0099CC"/>
              </a:buClr>
              <a:buFont typeface="+mj-lt"/>
              <a:buAutoNum type="arabicPeriod"/>
            </a:pPr>
            <a:r>
              <a:rPr lang="en-US" dirty="0" smtClean="0">
                <a:latin typeface="Arial" panose="020B0604020202020204" pitchFamily="34" charset="0"/>
              </a:rPr>
              <a:t>Present your </a:t>
            </a:r>
            <a:r>
              <a:rPr lang="en-US" dirty="0">
                <a:latin typeface="Arial" panose="020B0604020202020204" pitchFamily="34" charset="0"/>
              </a:rPr>
              <a:t>poster to the class</a:t>
            </a:r>
          </a:p>
          <a:p>
            <a:pPr marL="457200" indent="-457200">
              <a:buFont typeface="+mj-lt"/>
              <a:buAutoNum type="arabicPeriod"/>
            </a:pPr>
            <a:endParaRPr lang="en-US" dirty="0">
              <a:latin typeface="Arial" panose="020B0604020202020204" pitchFamily="34" charset="0"/>
            </a:endParaRPr>
          </a:p>
        </p:txBody>
      </p:sp>
      <p:sp>
        <p:nvSpPr>
          <p:cNvPr id="4" name="Text Placeholder 3"/>
          <p:cNvSpPr>
            <a:spLocks noGrp="1"/>
          </p:cNvSpPr>
          <p:nvPr>
            <p:ph type="body" sz="quarter" idx="16"/>
          </p:nvPr>
        </p:nvSpPr>
        <p:spPr/>
        <p:txBody>
          <a:bodyPr/>
          <a:lstStyle/>
          <a:p>
            <a:r>
              <a:rPr lang="en-US" dirty="0" smtClean="0"/>
              <a:t>Energy in the Workplace</a:t>
            </a:r>
            <a:endParaRPr lang="en-US" dirty="0"/>
          </a:p>
        </p:txBody>
      </p:sp>
      <p:sp>
        <p:nvSpPr>
          <p:cNvPr id="5" name="Text Placeholder 4"/>
          <p:cNvSpPr>
            <a:spLocks noGrp="1"/>
          </p:cNvSpPr>
          <p:nvPr>
            <p:ph type="body" sz="quarter" idx="15"/>
          </p:nvPr>
        </p:nvSpPr>
        <p:spPr/>
        <p:txBody>
          <a:bodyPr/>
          <a:lstStyle/>
          <a:p>
            <a:r>
              <a:rPr lang="en-US" dirty="0" smtClean="0"/>
              <a:t>Activity 2</a:t>
            </a:r>
            <a:endParaRPr lang="en-US" dirty="0"/>
          </a:p>
        </p:txBody>
      </p:sp>
      <p:sp>
        <p:nvSpPr>
          <p:cNvPr id="6" name="Slide Number Placeholder 5"/>
          <p:cNvSpPr>
            <a:spLocks noGrp="1"/>
          </p:cNvSpPr>
          <p:nvPr>
            <p:ph type="sldNum" sz="quarter" idx="12"/>
          </p:nvPr>
        </p:nvSpPr>
        <p:spPr/>
        <p:txBody>
          <a:bodyPr/>
          <a:lstStyle/>
          <a:p>
            <a:pPr algn="r"/>
            <a:r>
              <a:rPr lang="en-US" dirty="0" smtClean="0"/>
              <a:t>	</a:t>
            </a:r>
            <a:fld id="{25D3FF45-FB88-453A-A2AC-7EF0564DBF56}" type="slidenum">
              <a:rPr lang="en-US" smtClean="0"/>
              <a:pPr algn="r"/>
              <a:t>33</a:t>
            </a:fld>
            <a:endParaRPr lang="en-US" dirty="0"/>
          </a:p>
        </p:txBody>
      </p:sp>
    </p:spTree>
    <p:extLst>
      <p:ext uri="{BB962C8B-B14F-4D97-AF65-F5344CB8AC3E}">
        <p14:creationId xmlns:p14="http://schemas.microsoft.com/office/powerpoint/2010/main" val="14190917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Text Placeholder 2"/>
          <p:cNvSpPr>
            <a:spLocks noGrp="1"/>
          </p:cNvSpPr>
          <p:nvPr>
            <p:ph type="body" sz="quarter" idx="14"/>
          </p:nvPr>
        </p:nvSpPr>
        <p:spPr>
          <a:xfrm>
            <a:off x="628650" y="1379220"/>
            <a:ext cx="6263218" cy="4686618"/>
          </a:xfrm>
        </p:spPr>
        <p:txBody>
          <a:bodyPr/>
          <a:lstStyle/>
          <a:p>
            <a:r>
              <a:rPr lang="en-US" dirty="0" smtClean="0"/>
              <a:t>Directions</a:t>
            </a:r>
          </a:p>
          <a:p>
            <a:pPr marL="457200" indent="-457200">
              <a:buClr>
                <a:srgbClr val="0099CC"/>
              </a:buClr>
              <a:buFont typeface="+mj-lt"/>
              <a:buAutoNum type="arabicPeriod"/>
            </a:pPr>
            <a:r>
              <a:rPr lang="en-US" dirty="0" smtClean="0">
                <a:latin typeface="Arial" panose="020B0604020202020204" pitchFamily="34" charset="0"/>
              </a:rPr>
              <a:t>Choose 2 energy sources</a:t>
            </a:r>
          </a:p>
          <a:p>
            <a:pPr marL="457200" indent="-457200">
              <a:buClr>
                <a:srgbClr val="0099CC"/>
              </a:buClr>
              <a:buFont typeface="+mj-lt"/>
              <a:buAutoNum type="arabicPeriod"/>
            </a:pPr>
            <a:r>
              <a:rPr lang="en-US" dirty="0" smtClean="0">
                <a:latin typeface="Arial" panose="020B0604020202020204" pitchFamily="34" charset="0"/>
              </a:rPr>
              <a:t>Create an infographic poster for each       energy source</a:t>
            </a:r>
          </a:p>
          <a:p>
            <a:pPr marL="914400" lvl="1">
              <a:buFont typeface="Arial" panose="020B0604020202020204" pitchFamily="34" charset="0"/>
              <a:buChar char="•"/>
            </a:pPr>
            <a:r>
              <a:rPr lang="en-US" dirty="0" smtClean="0"/>
              <a:t>Name of the energy source</a:t>
            </a:r>
          </a:p>
          <a:p>
            <a:pPr marL="914400" lvl="1">
              <a:buFont typeface="Arial" panose="020B0604020202020204" pitchFamily="34" charset="0"/>
              <a:buChar char="•"/>
            </a:pPr>
            <a:r>
              <a:rPr lang="en-US" dirty="0" smtClean="0">
                <a:latin typeface="Arial" panose="020B0604020202020204" pitchFamily="34" charset="0"/>
              </a:rPr>
              <a:t>Any associated FRM icons</a:t>
            </a:r>
          </a:p>
          <a:p>
            <a:pPr marL="914400" lvl="1">
              <a:buFont typeface="Arial" panose="020B0604020202020204" pitchFamily="34" charset="0"/>
              <a:buChar char="•"/>
            </a:pPr>
            <a:r>
              <a:rPr lang="en-US" dirty="0" smtClean="0"/>
              <a:t>An image showing the energy source</a:t>
            </a:r>
          </a:p>
          <a:p>
            <a:pPr marL="914400" lvl="1">
              <a:buFont typeface="Arial" panose="020B0604020202020204" pitchFamily="34" charset="0"/>
              <a:buChar char="•"/>
            </a:pPr>
            <a:r>
              <a:rPr lang="en-US" dirty="0" smtClean="0">
                <a:latin typeface="Arial" panose="020B0604020202020204" pitchFamily="34" charset="0"/>
              </a:rPr>
              <a:t>Examples of where you would encounter the energy source</a:t>
            </a:r>
          </a:p>
          <a:p>
            <a:pPr marL="457200" indent="-457200">
              <a:buClr>
                <a:srgbClr val="0099CC"/>
              </a:buClr>
              <a:buFont typeface="+mj-lt"/>
              <a:buAutoNum type="arabicPeriod"/>
            </a:pPr>
            <a:r>
              <a:rPr lang="en-US" dirty="0" smtClean="0">
                <a:latin typeface="Arial" panose="020B0604020202020204" pitchFamily="34" charset="0"/>
              </a:rPr>
              <a:t>Present the posters to the class</a:t>
            </a:r>
            <a:endParaRPr lang="en-US" dirty="0">
              <a:latin typeface="Arial" panose="020B0604020202020204" pitchFamily="34" charset="0"/>
            </a:endParaRPr>
          </a:p>
        </p:txBody>
      </p:sp>
      <p:sp>
        <p:nvSpPr>
          <p:cNvPr id="4" name="Text Placeholder 3"/>
          <p:cNvSpPr>
            <a:spLocks noGrp="1"/>
          </p:cNvSpPr>
          <p:nvPr>
            <p:ph type="body" sz="quarter" idx="16"/>
          </p:nvPr>
        </p:nvSpPr>
        <p:spPr>
          <a:xfrm>
            <a:off x="628650" y="572744"/>
            <a:ext cx="6477000" cy="646588"/>
          </a:xfrm>
        </p:spPr>
        <p:txBody>
          <a:bodyPr>
            <a:normAutofit/>
          </a:bodyPr>
          <a:lstStyle/>
          <a:p>
            <a:r>
              <a:rPr lang="en-US" dirty="0" smtClean="0"/>
              <a:t>Identifying Sources of Energy</a:t>
            </a:r>
            <a:endParaRPr lang="en-US" dirty="0"/>
          </a:p>
        </p:txBody>
      </p:sp>
      <p:sp>
        <p:nvSpPr>
          <p:cNvPr id="5" name="Text Placeholder 4"/>
          <p:cNvSpPr>
            <a:spLocks noGrp="1"/>
          </p:cNvSpPr>
          <p:nvPr>
            <p:ph type="body" sz="quarter" idx="15"/>
          </p:nvPr>
        </p:nvSpPr>
        <p:spPr/>
        <p:txBody>
          <a:bodyPr/>
          <a:lstStyle/>
          <a:p>
            <a:r>
              <a:rPr lang="en-US" dirty="0" smtClean="0"/>
              <a:t>Activity 3</a:t>
            </a:r>
            <a:endParaRPr lang="en-US" dirty="0"/>
          </a:p>
        </p:txBody>
      </p:sp>
      <p:sp>
        <p:nvSpPr>
          <p:cNvPr id="6" name="Slide Number Placeholder 5"/>
          <p:cNvSpPr>
            <a:spLocks noGrp="1"/>
          </p:cNvSpPr>
          <p:nvPr>
            <p:ph type="sldNum" sz="quarter" idx="12"/>
          </p:nvPr>
        </p:nvSpPr>
        <p:spPr/>
        <p:txBody>
          <a:bodyPr/>
          <a:lstStyle/>
          <a:p>
            <a:pPr algn="r"/>
            <a:r>
              <a:rPr lang="en-US" dirty="0" smtClean="0"/>
              <a:t>	</a:t>
            </a:r>
            <a:fld id="{25D3FF45-FB88-453A-A2AC-7EF0564DBF56}" type="slidenum">
              <a:rPr lang="en-US" smtClean="0"/>
              <a:pPr algn="r"/>
              <a:t>34</a:t>
            </a:fld>
            <a:endParaRPr lang="en-US" dirty="0"/>
          </a:p>
        </p:txBody>
      </p:sp>
      <p:graphicFrame>
        <p:nvGraphicFramePr>
          <p:cNvPr id="12" name="Content Placeholder 11"/>
          <p:cNvGraphicFramePr>
            <a:graphicFrameLocks noGrp="1" noChangeAspect="1"/>
          </p:cNvGraphicFramePr>
          <p:nvPr>
            <p:ph sz="quarter" idx="17"/>
            <p:extLst>
              <p:ext uri="{D42A27DB-BD31-4B8C-83A1-F6EECF244321}">
                <p14:modId xmlns:p14="http://schemas.microsoft.com/office/powerpoint/2010/main" val="2198841467"/>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1281" name="Worksheet" r:id="rId4" imgW="1247679" imgH="276225" progId="Excel.Sheet.12">
                  <p:link updateAutomatic="1"/>
                </p:oleObj>
              </mc:Choice>
              <mc:Fallback>
                <p:oleObj name="Worksheet" r:id="rId4" imgW="1247679" imgH="276225" progId="Excel.Sheet.12">
                  <p:link updateAutomatic="1"/>
                  <p:pic>
                    <p:nvPicPr>
                      <p:cNvPr id="11" name="Object 10"/>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5060777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Quiz</a:t>
            </a:r>
            <a:endParaRPr lang="en-US" dirty="0"/>
          </a:p>
        </p:txBody>
      </p:sp>
      <p:sp>
        <p:nvSpPr>
          <p:cNvPr id="3" name="Footer Placeholder 2"/>
          <p:cNvSpPr>
            <a:spLocks noGrp="1"/>
          </p:cNvSpPr>
          <p:nvPr>
            <p:ph type="ftr" sz="quarter" idx="11"/>
          </p:nvPr>
        </p:nvSpPr>
        <p:spPr/>
        <p:txBody>
          <a:bodyPr/>
          <a:lstStyle/>
          <a:p>
            <a:r>
              <a:rPr lang="en-US"/>
              <a:t>Control of Hazardous Energy – SFT FCX1025C</a:t>
            </a:r>
            <a:endParaRPr lang="en-US" dirty="0"/>
          </a:p>
        </p:txBody>
      </p:sp>
      <p:sp>
        <p:nvSpPr>
          <p:cNvPr id="4" name="Text Placeholder 3"/>
          <p:cNvSpPr>
            <a:spLocks noGrp="1"/>
          </p:cNvSpPr>
          <p:nvPr>
            <p:ph type="body" sz="quarter" idx="14"/>
          </p:nvPr>
        </p:nvSpPr>
        <p:spPr/>
        <p:txBody>
          <a:bodyPr/>
          <a:lstStyle/>
          <a:p>
            <a:r>
              <a:rPr lang="en-US" dirty="0" smtClean="0"/>
              <a:t>Directions</a:t>
            </a:r>
          </a:p>
          <a:p>
            <a:pPr marL="457200" indent="-457200">
              <a:buFont typeface="+mj-lt"/>
              <a:buAutoNum type="arabicPeriod"/>
            </a:pPr>
            <a:r>
              <a:rPr lang="en-US" dirty="0" smtClean="0">
                <a:latin typeface="Arial" panose="020B0604020202020204" pitchFamily="34" charset="0"/>
              </a:rPr>
              <a:t>Complete the quiz in the Student Guide</a:t>
            </a:r>
          </a:p>
          <a:p>
            <a:pPr marL="457200" indent="-457200">
              <a:buFont typeface="+mj-lt"/>
              <a:buAutoNum type="arabicPeriod"/>
            </a:pPr>
            <a:r>
              <a:rPr lang="en-US" dirty="0" smtClean="0">
                <a:latin typeface="Arial" panose="020B0604020202020204" pitchFamily="34" charset="0"/>
              </a:rPr>
              <a:t>Discuss the answers as a class</a:t>
            </a:r>
            <a:endParaRPr lang="en-US" dirty="0">
              <a:latin typeface="Arial" panose="020B0604020202020204" pitchFamily="34" charset="0"/>
            </a:endParaRPr>
          </a:p>
        </p:txBody>
      </p:sp>
      <p:sp>
        <p:nvSpPr>
          <p:cNvPr id="5" name="Text Placeholder 4"/>
          <p:cNvSpPr>
            <a:spLocks noGrp="1"/>
          </p:cNvSpPr>
          <p:nvPr>
            <p:ph type="body" sz="quarter" idx="16"/>
          </p:nvPr>
        </p:nvSpPr>
        <p:spPr/>
        <p:txBody>
          <a:bodyPr/>
          <a:lstStyle/>
          <a:p>
            <a:r>
              <a:rPr lang="en-US" dirty="0" smtClean="0"/>
              <a:t>Module 1 Quiz</a:t>
            </a:r>
            <a:endParaRPr lang="en-US" dirty="0"/>
          </a:p>
        </p:txBody>
      </p:sp>
      <p:sp>
        <p:nvSpPr>
          <p:cNvPr id="6" name="Slide Number Placeholder 5"/>
          <p:cNvSpPr>
            <a:spLocks noGrp="1"/>
          </p:cNvSpPr>
          <p:nvPr>
            <p:ph type="sldNum" sz="quarter" idx="12"/>
          </p:nvPr>
        </p:nvSpPr>
        <p:spPr/>
        <p:txBody>
          <a:bodyPr/>
          <a:lstStyle/>
          <a:p>
            <a:pPr algn="r"/>
            <a:r>
              <a:rPr lang="en-US" dirty="0" smtClean="0"/>
              <a:t>	</a:t>
            </a:r>
            <a:fld id="{25D3FF45-FB88-453A-A2AC-7EF0564DBF56}" type="slidenum">
              <a:rPr lang="en-US" smtClean="0"/>
              <a:pPr algn="r"/>
              <a:t>35</a:t>
            </a:fld>
            <a:endParaRPr lang="en-US" dirty="0"/>
          </a:p>
        </p:txBody>
      </p:sp>
      <p:graphicFrame>
        <p:nvGraphicFramePr>
          <p:cNvPr id="12" name="Content Placeholder 11"/>
          <p:cNvGraphicFramePr>
            <a:graphicFrameLocks noGrp="1" noChangeAspect="1"/>
          </p:cNvGraphicFramePr>
          <p:nvPr>
            <p:ph sz="quarter" idx="17"/>
            <p:extLst>
              <p:ext uri="{D42A27DB-BD31-4B8C-83A1-F6EECF244321}">
                <p14:modId xmlns:p14="http://schemas.microsoft.com/office/powerpoint/2010/main" val="4006080147"/>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97297" name="Worksheet" r:id="rId4" imgW="1247679" imgH="276225" progId="Excel.Sheet.12">
                  <p:link updateAutomatic="1"/>
                </p:oleObj>
              </mc:Choice>
              <mc:Fallback>
                <p:oleObj name="Worksheet" r:id="rId4" imgW="1247679" imgH="276225" progId="Excel.Sheet.12">
                  <p:link updateAutomatic="1"/>
                  <p:pic>
                    <p:nvPicPr>
                      <p:cNvPr id="11" name="Object 10"/>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0654950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36</a:t>
            </a:fld>
            <a:endParaRPr lang="en-US" dirty="0"/>
          </a:p>
        </p:txBody>
      </p:sp>
      <p:sp>
        <p:nvSpPr>
          <p:cNvPr id="5" name="Text Placeholder 4"/>
          <p:cNvSpPr>
            <a:spLocks noGrp="1"/>
          </p:cNvSpPr>
          <p:nvPr>
            <p:ph type="body" sz="quarter" idx="15"/>
          </p:nvPr>
        </p:nvSpPr>
        <p:spPr/>
        <p:txBody>
          <a:bodyPr/>
          <a:lstStyle/>
          <a:p>
            <a:r>
              <a:rPr lang="en-US" dirty="0" smtClean="0"/>
              <a:t>Module 1 Quiz</a:t>
            </a:r>
            <a:endParaRPr lang="en-US" dirty="0"/>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a:pPr>
            <a:r>
              <a:rPr lang="en-US" dirty="0"/>
              <a:t>Name the potential energy source(s) when using a crane to suspend a load over a work </a:t>
            </a:r>
            <a:r>
              <a:rPr lang="en-US" dirty="0" smtClean="0"/>
              <a:t>area.</a:t>
            </a:r>
          </a:p>
          <a:p>
            <a:pPr marL="1028700" lvl="1" indent="-457200">
              <a:buFont typeface="+mj-lt"/>
              <a:buAutoNum type="alphaLcPeriod"/>
            </a:pPr>
            <a:r>
              <a:rPr lang="en-US" dirty="0" smtClean="0"/>
              <a:t>Hydraulic</a:t>
            </a:r>
          </a:p>
          <a:p>
            <a:pPr marL="1028700" lvl="1" indent="-457200">
              <a:buFont typeface="+mj-lt"/>
              <a:buAutoNum type="alphaLcPeriod"/>
            </a:pPr>
            <a:r>
              <a:rPr lang="en-US" dirty="0" smtClean="0"/>
              <a:t>Pneumatic </a:t>
            </a:r>
          </a:p>
          <a:p>
            <a:pPr marL="1028700" lvl="1" indent="-457200">
              <a:buFont typeface="+mj-lt"/>
              <a:buAutoNum type="alphaLcPeriod"/>
            </a:pPr>
            <a:r>
              <a:rPr lang="en-US" dirty="0" smtClean="0"/>
              <a:t>Gravitational</a:t>
            </a:r>
          </a:p>
          <a:p>
            <a:pPr marL="1028700" lvl="1" indent="-457200">
              <a:buFont typeface="+mj-lt"/>
              <a:buAutoNum type="alphaLcPeriod"/>
            </a:pPr>
            <a:r>
              <a:rPr lang="en-US" dirty="0" smtClean="0"/>
              <a:t>Mechanical/Kinetic</a:t>
            </a:r>
            <a:endParaRPr lang="en-US" dirty="0"/>
          </a:p>
        </p:txBody>
      </p:sp>
      <p:sp>
        <p:nvSpPr>
          <p:cNvPr id="7" name="Oval 6"/>
          <p:cNvSpPr/>
          <p:nvPr/>
        </p:nvSpPr>
        <p:spPr>
          <a:xfrm>
            <a:off x="1215665" y="3739710"/>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Content Placeholder 11"/>
          <p:cNvGraphicFramePr>
            <a:graphicFrameLocks noGrp="1" noChangeAspect="1"/>
          </p:cNvGraphicFramePr>
          <p:nvPr>
            <p:ph sz="quarter" idx="16"/>
            <p:extLst>
              <p:ext uri="{D42A27DB-BD31-4B8C-83A1-F6EECF244321}">
                <p14:modId xmlns:p14="http://schemas.microsoft.com/office/powerpoint/2010/main" val="296101796"/>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30065" name="Worksheet" r:id="rId4" imgW="1247679" imgH="276225" progId="Excel.Sheet.12">
                  <p:link updateAutomatic="1"/>
                </p:oleObj>
              </mc:Choice>
              <mc:Fallback>
                <p:oleObj name="Worksheet" r:id="rId4" imgW="1247679" imgH="276225" progId="Excel.Sheet.12">
                  <p:link updateAutomatic="1"/>
                  <p:pic>
                    <p:nvPicPr>
                      <p:cNvPr id="11" name="Object 10"/>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400537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37</a:t>
            </a:fld>
            <a:endParaRPr lang="en-US" dirty="0"/>
          </a:p>
        </p:txBody>
      </p:sp>
      <p:sp>
        <p:nvSpPr>
          <p:cNvPr id="5" name="Text Placeholder 4"/>
          <p:cNvSpPr>
            <a:spLocks noGrp="1"/>
          </p:cNvSpPr>
          <p:nvPr>
            <p:ph type="body" sz="quarter" idx="15"/>
          </p:nvPr>
        </p:nvSpPr>
        <p:spPr/>
        <p:txBody>
          <a:bodyPr/>
          <a:lstStyle/>
          <a:p>
            <a:r>
              <a:rPr lang="en-US" dirty="0" smtClean="0"/>
              <a:t>Module 1 Quiz</a:t>
            </a:r>
            <a:endParaRPr lang="en-US" dirty="0"/>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2"/>
            </a:pPr>
            <a:r>
              <a:rPr lang="en-US" dirty="0"/>
              <a:t>Name the potential energy source(s) when using compressed gas </a:t>
            </a:r>
            <a:r>
              <a:rPr lang="en-US" dirty="0" smtClean="0"/>
              <a:t>cylinders.</a:t>
            </a:r>
            <a:endParaRPr lang="en-US" dirty="0"/>
          </a:p>
          <a:p>
            <a:pPr marL="1028700" lvl="1" indent="-457200">
              <a:buFont typeface="+mj-lt"/>
              <a:buAutoNum type="alphaLcPeriod"/>
            </a:pPr>
            <a:r>
              <a:rPr lang="en-US" dirty="0" smtClean="0"/>
              <a:t>Thermal</a:t>
            </a:r>
          </a:p>
          <a:p>
            <a:pPr marL="1028700" lvl="1" indent="-457200">
              <a:buFont typeface="+mj-lt"/>
              <a:buAutoNum type="alphaLcPeriod"/>
            </a:pPr>
            <a:r>
              <a:rPr lang="en-US" dirty="0" smtClean="0"/>
              <a:t>Hydraulic</a:t>
            </a:r>
          </a:p>
          <a:p>
            <a:pPr marL="1028700" lvl="1" indent="-457200">
              <a:buFont typeface="+mj-lt"/>
              <a:buAutoNum type="alphaLcPeriod"/>
            </a:pPr>
            <a:r>
              <a:rPr lang="en-US" dirty="0" smtClean="0"/>
              <a:t>Pneumatic</a:t>
            </a:r>
          </a:p>
          <a:p>
            <a:pPr marL="1028700" lvl="1" indent="-457200">
              <a:buFont typeface="+mj-lt"/>
              <a:buAutoNum type="alphaLcPeriod"/>
            </a:pPr>
            <a:r>
              <a:rPr lang="en-US" dirty="0" smtClean="0"/>
              <a:t>Mechanical/Kinetic</a:t>
            </a:r>
            <a:endParaRPr lang="en-US" dirty="0"/>
          </a:p>
        </p:txBody>
      </p:sp>
      <p:sp>
        <p:nvSpPr>
          <p:cNvPr id="6" name="Oval 5"/>
          <p:cNvSpPr/>
          <p:nvPr/>
        </p:nvSpPr>
        <p:spPr>
          <a:xfrm>
            <a:off x="1215665" y="3410655"/>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Content Placeholder 9"/>
          <p:cNvGraphicFramePr>
            <a:graphicFrameLocks noGrp="1" noChangeAspect="1"/>
          </p:cNvGraphicFramePr>
          <p:nvPr>
            <p:ph sz="quarter" idx="16"/>
            <p:extLst>
              <p:ext uri="{D42A27DB-BD31-4B8C-83A1-F6EECF244321}">
                <p14:modId xmlns:p14="http://schemas.microsoft.com/office/powerpoint/2010/main" val="1664436008"/>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4353" name="Worksheet" r:id="rId4" imgW="1247679" imgH="276225" progId="Excel.Sheet.12">
                  <p:link updateAutomatic="1"/>
                </p:oleObj>
              </mc:Choice>
              <mc:Fallback>
                <p:oleObj name="Worksheet" r:id="rId4" imgW="1247679" imgH="276225" progId="Excel.Sheet.12">
                  <p:link updateAutomatic="1"/>
                  <p:pic>
                    <p:nvPicPr>
                      <p:cNvPr id="11" name="Object 10"/>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56039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38</a:t>
            </a:fld>
            <a:endParaRPr lang="en-US" dirty="0"/>
          </a:p>
        </p:txBody>
      </p:sp>
      <p:sp>
        <p:nvSpPr>
          <p:cNvPr id="5" name="Text Placeholder 4"/>
          <p:cNvSpPr>
            <a:spLocks noGrp="1"/>
          </p:cNvSpPr>
          <p:nvPr>
            <p:ph type="body" sz="quarter" idx="15"/>
          </p:nvPr>
        </p:nvSpPr>
        <p:spPr/>
        <p:txBody>
          <a:bodyPr/>
          <a:lstStyle/>
          <a:p>
            <a:r>
              <a:rPr lang="en-US" dirty="0" smtClean="0"/>
              <a:t>Module 1 Quiz</a:t>
            </a:r>
            <a:endParaRPr lang="en-US" dirty="0"/>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3"/>
            </a:pPr>
            <a:r>
              <a:rPr lang="en-US" dirty="0"/>
              <a:t>Name the potential energy source(s) when adding perchloric acid to samples in a </a:t>
            </a:r>
            <a:r>
              <a:rPr lang="en-US" dirty="0" smtClean="0"/>
              <a:t>lab.</a:t>
            </a:r>
            <a:endParaRPr lang="en-US" dirty="0"/>
          </a:p>
          <a:p>
            <a:pPr marL="1028700" lvl="1" indent="-457200">
              <a:buFont typeface="+mj-lt"/>
              <a:buAutoNum type="alphaLcPeriod"/>
            </a:pPr>
            <a:r>
              <a:rPr lang="en-US" dirty="0" smtClean="0"/>
              <a:t>Thermal</a:t>
            </a:r>
          </a:p>
          <a:p>
            <a:pPr marL="1028700" lvl="1" indent="-457200">
              <a:buFont typeface="+mj-lt"/>
              <a:buAutoNum type="alphaLcPeriod"/>
            </a:pPr>
            <a:r>
              <a:rPr lang="en-US" dirty="0" smtClean="0"/>
              <a:t>Chemical</a:t>
            </a:r>
          </a:p>
          <a:p>
            <a:pPr marL="1028700" lvl="1" indent="-457200">
              <a:buFont typeface="+mj-lt"/>
              <a:buAutoNum type="alphaLcPeriod"/>
            </a:pPr>
            <a:r>
              <a:rPr lang="en-US" dirty="0" smtClean="0"/>
              <a:t>Magnetic</a:t>
            </a:r>
          </a:p>
          <a:p>
            <a:pPr marL="1028700" lvl="1" indent="-457200">
              <a:buFont typeface="+mj-lt"/>
              <a:buAutoNum type="alphaLcPeriod"/>
            </a:pPr>
            <a:r>
              <a:rPr lang="en-US" dirty="0" smtClean="0"/>
              <a:t>Pneumatic </a:t>
            </a:r>
            <a:endParaRPr lang="en-US" dirty="0"/>
          </a:p>
        </p:txBody>
      </p:sp>
      <p:sp>
        <p:nvSpPr>
          <p:cNvPr id="6" name="Oval 5"/>
          <p:cNvSpPr/>
          <p:nvPr/>
        </p:nvSpPr>
        <p:spPr>
          <a:xfrm>
            <a:off x="1210926" y="3212348"/>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Content Placeholder 9"/>
          <p:cNvGraphicFramePr>
            <a:graphicFrameLocks noGrp="1" noChangeAspect="1"/>
          </p:cNvGraphicFramePr>
          <p:nvPr>
            <p:ph sz="quarter" idx="16"/>
            <p:extLst>
              <p:ext uri="{D42A27DB-BD31-4B8C-83A1-F6EECF244321}">
                <p14:modId xmlns:p14="http://schemas.microsoft.com/office/powerpoint/2010/main" val="1876119993"/>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98321" name="Worksheet" r:id="rId4" imgW="1247679" imgH="276225" progId="Excel.Sheet.12">
                  <p:link updateAutomatic="1"/>
                </p:oleObj>
              </mc:Choice>
              <mc:Fallback>
                <p:oleObj name="Worksheet" r:id="rId4" imgW="1247679" imgH="276225" progId="Excel.Sheet.12">
                  <p:link updateAutomatic="1"/>
                  <p:pic>
                    <p:nvPicPr>
                      <p:cNvPr id="11" name="Object 10"/>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13543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39</a:t>
            </a:fld>
            <a:endParaRPr lang="en-US" dirty="0"/>
          </a:p>
        </p:txBody>
      </p:sp>
      <p:sp>
        <p:nvSpPr>
          <p:cNvPr id="5" name="Text Placeholder 4"/>
          <p:cNvSpPr>
            <a:spLocks noGrp="1"/>
          </p:cNvSpPr>
          <p:nvPr>
            <p:ph type="body" sz="quarter" idx="15"/>
          </p:nvPr>
        </p:nvSpPr>
        <p:spPr/>
        <p:txBody>
          <a:bodyPr/>
          <a:lstStyle/>
          <a:p>
            <a:r>
              <a:rPr lang="en-US" dirty="0" smtClean="0"/>
              <a:t>Module 1 Quiz</a:t>
            </a:r>
            <a:endParaRPr lang="en-US" dirty="0"/>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4"/>
            </a:pPr>
            <a:r>
              <a:rPr lang="en-US" dirty="0"/>
              <a:t>Name the potential energy source(s) when working around a conveyor </a:t>
            </a:r>
            <a:r>
              <a:rPr lang="en-US" dirty="0" smtClean="0"/>
              <a:t>belt.</a:t>
            </a:r>
            <a:endParaRPr lang="en-US" dirty="0"/>
          </a:p>
          <a:p>
            <a:pPr marL="1028700" lvl="1" indent="-457200">
              <a:buFont typeface="+mj-lt"/>
              <a:buAutoNum type="alphaLcPeriod"/>
            </a:pPr>
            <a:r>
              <a:rPr lang="en-US" dirty="0" smtClean="0"/>
              <a:t>Magnetic</a:t>
            </a:r>
          </a:p>
          <a:p>
            <a:pPr marL="1028700" lvl="1" indent="-457200">
              <a:buFont typeface="+mj-lt"/>
              <a:buAutoNum type="alphaLcPeriod"/>
            </a:pPr>
            <a:r>
              <a:rPr lang="en-US" dirty="0" smtClean="0"/>
              <a:t>Electrical</a:t>
            </a:r>
          </a:p>
          <a:p>
            <a:pPr marL="1028700" lvl="1" indent="-457200">
              <a:buFont typeface="+mj-lt"/>
              <a:buAutoNum type="alphaLcPeriod"/>
            </a:pPr>
            <a:r>
              <a:rPr lang="en-US" dirty="0" smtClean="0"/>
              <a:t>Mechanical/Kinetic</a:t>
            </a:r>
          </a:p>
          <a:p>
            <a:pPr marL="1028700" lvl="1" indent="-457200">
              <a:buFont typeface="+mj-lt"/>
              <a:buAutoNum type="alphaLcPeriod"/>
            </a:pPr>
            <a:r>
              <a:rPr lang="en-US" dirty="0" smtClean="0"/>
              <a:t>Nuclear Source/Ionizing Radiation</a:t>
            </a:r>
            <a:endParaRPr lang="en-US" dirty="0"/>
          </a:p>
        </p:txBody>
      </p:sp>
      <p:sp>
        <p:nvSpPr>
          <p:cNvPr id="6" name="Oval 5"/>
          <p:cNvSpPr/>
          <p:nvPr/>
        </p:nvSpPr>
        <p:spPr>
          <a:xfrm>
            <a:off x="1233704" y="2374111"/>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233704" y="2875309"/>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1233704" y="3419986"/>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Content Placeholder 11"/>
          <p:cNvGraphicFramePr>
            <a:graphicFrameLocks noGrp="1" noChangeAspect="1"/>
          </p:cNvGraphicFramePr>
          <p:nvPr>
            <p:ph sz="quarter" idx="16"/>
            <p:extLst>
              <p:ext uri="{D42A27DB-BD31-4B8C-83A1-F6EECF244321}">
                <p14:modId xmlns:p14="http://schemas.microsoft.com/office/powerpoint/2010/main" val="604907277"/>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89105" name="Worksheet" r:id="rId4" imgW="1247679" imgH="276225" progId="Excel.Sheet.12">
                  <p:link updateAutomatic="1"/>
                </p:oleObj>
              </mc:Choice>
              <mc:Fallback>
                <p:oleObj name="Worksheet" r:id="rId4" imgW="1247679" imgH="276225" progId="Excel.Sheet.12">
                  <p:link updateAutomatic="1"/>
                  <p:pic>
                    <p:nvPicPr>
                      <p:cNvPr id="11" name="Object 10"/>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8127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r>
              <a:rPr lang="en-US" dirty="0" smtClean="0"/>
              <a:t>Learning Objectives</a:t>
            </a:r>
            <a:endParaRPr lang="en-US" dirty="0"/>
          </a:p>
        </p:txBody>
      </p:sp>
      <p:sp>
        <p:nvSpPr>
          <p:cNvPr id="4" name="Text Placeholder 3"/>
          <p:cNvSpPr>
            <a:spLocks noGrp="1"/>
          </p:cNvSpPr>
          <p:nvPr>
            <p:ph type="body" sz="quarter" idx="17"/>
          </p:nvPr>
        </p:nvSpPr>
        <p:spPr>
          <a:xfrm>
            <a:off x="628651" y="1386590"/>
            <a:ext cx="6406631" cy="4669020"/>
          </a:xfrm>
        </p:spPr>
        <p:txBody>
          <a:bodyPr/>
          <a:lstStyle/>
          <a:p>
            <a:pPr marL="0" indent="0">
              <a:buNone/>
            </a:pPr>
            <a:r>
              <a:rPr lang="en-US" dirty="0" smtClean="0">
                <a:latin typeface="Arial Black" panose="020B0A04020102020204" pitchFamily="34" charset="0"/>
              </a:rPr>
              <a:t>Module 1: Sources of Energy</a:t>
            </a:r>
          </a:p>
          <a:p>
            <a:r>
              <a:rPr lang="en-US" dirty="0" smtClean="0">
                <a:latin typeface="Arial" panose="020B0604020202020204" pitchFamily="34" charset="0"/>
              </a:rPr>
              <a:t>Identify sources of energy, given a scenario or image</a:t>
            </a:r>
          </a:p>
          <a:p>
            <a:endParaRPr lang="en-US" dirty="0" smtClean="0">
              <a:latin typeface="Arial" panose="020B0604020202020204" pitchFamily="34" charset="0"/>
            </a:endParaRPr>
          </a:p>
          <a:p>
            <a:pPr marL="0" indent="0">
              <a:buNone/>
            </a:pPr>
            <a:r>
              <a:rPr lang="en-US" dirty="0" smtClean="0">
                <a:latin typeface="Arial Black" panose="020B0A04020102020204" pitchFamily="34" charset="0"/>
              </a:rPr>
              <a:t>Module 2: Control of Energy Sources</a:t>
            </a:r>
          </a:p>
          <a:p>
            <a:r>
              <a:rPr lang="en-US" dirty="0" smtClean="0">
                <a:latin typeface="Arial" panose="020B0604020202020204" pitchFamily="34" charset="0"/>
              </a:rPr>
              <a:t>Select the correct energy control device/type, given a scenario</a:t>
            </a:r>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p:txBody>
          <a:bodyPr/>
          <a:lstStyle/>
          <a:p>
            <a:r>
              <a:rPr lang="en-US" dirty="0" smtClean="0"/>
              <a:t>	</a:t>
            </a:r>
            <a:fld id="{25D3FF45-FB88-453A-A2AC-7EF0564DBF56}" type="slidenum">
              <a:rPr lang="en-US" smtClean="0"/>
              <a:pPr/>
              <a:t>4</a:t>
            </a:fld>
            <a:endParaRPr lang="en-US" dirty="0"/>
          </a:p>
        </p:txBody>
      </p:sp>
      <p:graphicFrame>
        <p:nvGraphicFramePr>
          <p:cNvPr id="17" name="Content Placeholder 16"/>
          <p:cNvGraphicFramePr>
            <a:graphicFrameLocks noGrp="1" noChangeAspect="1"/>
          </p:cNvGraphicFramePr>
          <p:nvPr>
            <p:ph sz="quarter" idx="16"/>
            <p:extLst>
              <p:ext uri="{D42A27DB-BD31-4B8C-83A1-F6EECF244321}">
                <p14:modId xmlns:p14="http://schemas.microsoft.com/office/powerpoint/2010/main" val="3173431660"/>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53265" name="Worksheet" r:id="rId4" imgW="1247679" imgH="276225" progId="Excel.Sheet.12">
                  <p:link updateAutomatic="1"/>
                </p:oleObj>
              </mc:Choice>
              <mc:Fallback>
                <p:oleObj name="Worksheet" r:id="rId4" imgW="1247679" imgH="276225" progId="Excel.Sheet.12">
                  <p:link updateAutomatic="1"/>
                  <p:pic>
                    <p:nvPicPr>
                      <p:cNvPr id="16" name="Object 15"/>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020162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40</a:t>
            </a:fld>
            <a:endParaRPr lang="en-US" dirty="0"/>
          </a:p>
        </p:txBody>
      </p:sp>
      <p:sp>
        <p:nvSpPr>
          <p:cNvPr id="5" name="Text Placeholder 4"/>
          <p:cNvSpPr>
            <a:spLocks noGrp="1"/>
          </p:cNvSpPr>
          <p:nvPr>
            <p:ph type="body" sz="quarter" idx="15"/>
          </p:nvPr>
        </p:nvSpPr>
        <p:spPr/>
        <p:txBody>
          <a:bodyPr/>
          <a:lstStyle/>
          <a:p>
            <a:r>
              <a:rPr lang="en-US" dirty="0" smtClean="0"/>
              <a:t>Module 1 Quiz</a:t>
            </a:r>
            <a:endParaRPr lang="en-US" dirty="0"/>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5"/>
            </a:pPr>
            <a:r>
              <a:rPr lang="en-US" dirty="0"/>
              <a:t>All processes or pieces of equipment only have a single source of </a:t>
            </a:r>
            <a:r>
              <a:rPr lang="en-US" dirty="0" smtClean="0"/>
              <a:t>energy.</a:t>
            </a:r>
            <a:endParaRPr lang="en-US" dirty="0"/>
          </a:p>
          <a:p>
            <a:pPr marL="1028700" lvl="1" indent="-457200">
              <a:buFont typeface="+mj-lt"/>
              <a:buAutoNum type="alphaLcPeriod"/>
            </a:pPr>
            <a:r>
              <a:rPr lang="en-US" dirty="0" smtClean="0"/>
              <a:t>True</a:t>
            </a:r>
          </a:p>
          <a:p>
            <a:pPr marL="1028700" lvl="1" indent="-457200">
              <a:buFont typeface="+mj-lt"/>
              <a:buAutoNum type="alphaLcPeriod"/>
            </a:pPr>
            <a:r>
              <a:rPr lang="en-US" dirty="0" smtClean="0"/>
              <a:t>False </a:t>
            </a:r>
            <a:endParaRPr lang="en-US" dirty="0"/>
          </a:p>
        </p:txBody>
      </p:sp>
      <p:sp>
        <p:nvSpPr>
          <p:cNvPr id="6" name="Oval 5"/>
          <p:cNvSpPr/>
          <p:nvPr/>
        </p:nvSpPr>
        <p:spPr>
          <a:xfrm>
            <a:off x="1224373" y="2887293"/>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Content Placeholder 9"/>
          <p:cNvGraphicFramePr>
            <a:graphicFrameLocks noGrp="1" noChangeAspect="1"/>
          </p:cNvGraphicFramePr>
          <p:nvPr>
            <p:ph sz="quarter" idx="16"/>
            <p:extLst>
              <p:ext uri="{D42A27DB-BD31-4B8C-83A1-F6EECF244321}">
                <p14:modId xmlns:p14="http://schemas.microsoft.com/office/powerpoint/2010/main" val="550785643"/>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34833" name="Worksheet" r:id="rId4" imgW="1247679" imgH="276225" progId="Excel.Sheet.12">
                  <p:link updateAutomatic="1"/>
                </p:oleObj>
              </mc:Choice>
              <mc:Fallback>
                <p:oleObj name="Worksheet" r:id="rId4" imgW="1247679" imgH="276225" progId="Excel.Sheet.12">
                  <p:link updateAutomatic="1"/>
                  <p:pic>
                    <p:nvPicPr>
                      <p:cNvPr id="11" name="Object 10"/>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44383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41</a:t>
            </a:fld>
            <a:endParaRPr lang="en-US" dirty="0"/>
          </a:p>
        </p:txBody>
      </p:sp>
      <p:sp>
        <p:nvSpPr>
          <p:cNvPr id="5" name="Text Placeholder 4"/>
          <p:cNvSpPr>
            <a:spLocks noGrp="1"/>
          </p:cNvSpPr>
          <p:nvPr>
            <p:ph type="body" sz="quarter" idx="15"/>
          </p:nvPr>
        </p:nvSpPr>
        <p:spPr/>
        <p:txBody>
          <a:bodyPr/>
          <a:lstStyle/>
          <a:p>
            <a:r>
              <a:rPr lang="en-US" dirty="0" smtClean="0"/>
              <a:t>Debrief</a:t>
            </a:r>
            <a:endParaRPr lang="en-US" dirty="0"/>
          </a:p>
        </p:txBody>
      </p:sp>
      <p:sp>
        <p:nvSpPr>
          <p:cNvPr id="4" name="Text Placeholder 3"/>
          <p:cNvSpPr>
            <a:spLocks noGrp="1"/>
          </p:cNvSpPr>
          <p:nvPr>
            <p:ph type="body" sz="quarter" idx="17"/>
          </p:nvPr>
        </p:nvSpPr>
        <p:spPr>
          <a:prstGeom prst="rect">
            <a:avLst/>
          </a:prstGeom>
        </p:spPr>
        <p:txBody>
          <a:bodyPr/>
          <a:lstStyle/>
          <a:p>
            <a:r>
              <a:rPr lang="en-US" dirty="0"/>
              <a:t>What are some key concepts learned in this module?</a:t>
            </a:r>
          </a:p>
          <a:p>
            <a:r>
              <a:rPr lang="en-US" dirty="0"/>
              <a:t>What do you need to understand better?</a:t>
            </a:r>
          </a:p>
          <a:p>
            <a:r>
              <a:rPr lang="en-US" dirty="0"/>
              <a:t>What information surprised you</a:t>
            </a:r>
            <a:r>
              <a:rPr lang="en-US" dirty="0" smtClean="0"/>
              <a:t>?</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49" y="3239269"/>
            <a:ext cx="2407477" cy="3115559"/>
          </a:xfrm>
          <a:prstGeom prst="rect">
            <a:avLst/>
          </a:prstGeom>
          <a:ln>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5428" y="3239269"/>
            <a:ext cx="2407477" cy="3115559"/>
          </a:xfrm>
          <a:prstGeom prst="rect">
            <a:avLst/>
          </a:prstGeom>
          <a:ln>
            <a:solidFill>
              <a:schemeClr val="tx1"/>
            </a:solidFill>
          </a:ln>
        </p:spPr>
      </p:pic>
    </p:spTree>
    <p:extLst>
      <p:ext uri="{BB962C8B-B14F-4D97-AF65-F5344CB8AC3E}">
        <p14:creationId xmlns:p14="http://schemas.microsoft.com/office/powerpoint/2010/main" val="26670636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prstGeom prst="rect">
            <a:avLst/>
          </a:prstGeom>
        </p:spPr>
        <p:txBody>
          <a:bodyPr>
            <a:normAutofit/>
          </a:bodyPr>
          <a:lstStyle/>
          <a:p>
            <a:r>
              <a:rPr lang="en-US" dirty="0" smtClean="0"/>
              <a:t>Module 2: Control of Energy Sources</a:t>
            </a:r>
            <a:endParaRPr lang="en-US" dirty="0"/>
          </a:p>
        </p:txBody>
      </p:sp>
      <p:pic>
        <p:nvPicPr>
          <p:cNvPr id="5" name="Picture Placeholder 4"/>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8568" r="8568"/>
          <a:stretch>
            <a:fillRect/>
          </a:stretch>
        </p:blipFill>
        <p:spPr/>
      </p:pic>
    </p:spTree>
    <p:extLst>
      <p:ext uri="{BB962C8B-B14F-4D97-AF65-F5344CB8AC3E}">
        <p14:creationId xmlns:p14="http://schemas.microsoft.com/office/powerpoint/2010/main" val="25981247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43</a:t>
            </a:fld>
            <a:endParaRPr lang="en-US" dirty="0"/>
          </a:p>
        </p:txBody>
      </p:sp>
      <p:sp>
        <p:nvSpPr>
          <p:cNvPr id="5" name="Text Placeholder 4"/>
          <p:cNvSpPr>
            <a:spLocks noGrp="1"/>
          </p:cNvSpPr>
          <p:nvPr>
            <p:ph type="body" sz="quarter" idx="15"/>
          </p:nvPr>
        </p:nvSpPr>
        <p:spPr/>
        <p:txBody>
          <a:bodyPr/>
          <a:lstStyle/>
          <a:p>
            <a:r>
              <a:rPr lang="en-US" dirty="0" smtClean="0"/>
              <a:t>Types of Controls</a:t>
            </a:r>
            <a:endParaRPr lang="en-US" dirty="0"/>
          </a:p>
        </p:txBody>
      </p:sp>
      <p:sp>
        <p:nvSpPr>
          <p:cNvPr id="4" name="Text Placeholder 3"/>
          <p:cNvSpPr>
            <a:spLocks noGrp="1"/>
          </p:cNvSpPr>
          <p:nvPr>
            <p:ph type="body" sz="quarter" idx="17"/>
          </p:nvPr>
        </p:nvSpPr>
        <p:spPr>
          <a:prstGeom prst="rect">
            <a:avLst/>
          </a:prstGeom>
        </p:spPr>
        <p:txBody>
          <a:bodyPr/>
          <a:lstStyle/>
          <a:p>
            <a:r>
              <a:rPr lang="en-US" dirty="0" smtClean="0"/>
              <a:t>Energy-isolating device: mechanical device that prevents transmission or release of energy</a:t>
            </a:r>
          </a:p>
          <a:p>
            <a:r>
              <a:rPr lang="en-US" dirty="0" smtClean="0"/>
              <a:t>Energy isolation procedures</a:t>
            </a:r>
          </a:p>
          <a:p>
            <a:endParaRPr lang="en-US" dirty="0"/>
          </a:p>
        </p:txBody>
      </p:sp>
      <p:pic>
        <p:nvPicPr>
          <p:cNvPr id="8" name="Picture 7" descr="C:\Users\60040092\Documents\MyJabberFiles\nathan_madrigal@fmi.com\labeling_ electrical_480V_switch_110613.JPG"/>
          <p:cNvPicPr>
            <a:picLocks noChangeAspect="1"/>
          </p:cNvPicPr>
          <p:nvPr/>
        </p:nvPicPr>
        <p:blipFill rotWithShape="1">
          <a:blip r:embed="rId4" cstate="print">
            <a:extLst>
              <a:ext uri="{28A0092B-C50C-407E-A947-70E740481C1C}">
                <a14:useLocalDpi xmlns:a14="http://schemas.microsoft.com/office/drawing/2010/main" val="0"/>
              </a:ext>
            </a:extLst>
          </a:blip>
          <a:srcRect l="14380" r="28452"/>
          <a:stretch/>
        </p:blipFill>
        <p:spPr bwMode="auto">
          <a:xfrm>
            <a:off x="628649" y="3115555"/>
            <a:ext cx="2777024" cy="3239273"/>
          </a:xfrm>
          <a:prstGeom prst="rect">
            <a:avLst/>
          </a:prstGeom>
          <a:noFill/>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graphicFrame>
        <p:nvGraphicFramePr>
          <p:cNvPr id="10" name="Content Placeholder 9"/>
          <p:cNvGraphicFramePr>
            <a:graphicFrameLocks noGrp="1" noChangeAspect="1"/>
          </p:cNvGraphicFramePr>
          <p:nvPr>
            <p:ph sz="quarter" idx="16"/>
            <p:extLst>
              <p:ext uri="{D42A27DB-BD31-4B8C-83A1-F6EECF244321}">
                <p14:modId xmlns:p14="http://schemas.microsoft.com/office/powerpoint/2010/main" val="320568553"/>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70673" name="Worksheet" r:id="rId5" imgW="1247679" imgH="276225" progId="Excel.Sheet.12">
                  <p:link updateAutomatic="1"/>
                </p:oleObj>
              </mc:Choice>
              <mc:Fallback>
                <p:oleObj name="Worksheet" r:id="rId5" imgW="1247679" imgH="276225" progId="Excel.Sheet.12">
                  <p:link updateAutomatic="1"/>
                  <p:pic>
                    <p:nvPicPr>
                      <p:cNvPr id="9" name="Object 8"/>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3305989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normAutofit/>
          </a:bodyPr>
          <a:lstStyle/>
          <a:p>
            <a:r>
              <a:rPr lang="en-US" dirty="0" smtClean="0"/>
              <a:t>Energy Control:                  Air Gap/Line Break</a:t>
            </a:r>
            <a:endParaRPr lang="en-US" dirty="0"/>
          </a:p>
        </p:txBody>
      </p:sp>
      <p:sp>
        <p:nvSpPr>
          <p:cNvPr id="4" name="Text Placeholder 3"/>
          <p:cNvSpPr>
            <a:spLocks noGrp="1"/>
          </p:cNvSpPr>
          <p:nvPr>
            <p:ph type="body" sz="quarter" idx="17"/>
          </p:nvPr>
        </p:nvSpPr>
        <p:spPr>
          <a:xfrm>
            <a:off x="628650" y="1386070"/>
            <a:ext cx="2982297" cy="4669956"/>
          </a:xfrm>
          <a:prstGeom prst="rect">
            <a:avLst/>
          </a:prstGeom>
        </p:spPr>
        <p:txBody>
          <a:bodyPr/>
          <a:lstStyle/>
          <a:p>
            <a:r>
              <a:rPr lang="en-US" dirty="0" smtClean="0"/>
              <a:t>Places space or gap of air between position of working employee and hazard</a:t>
            </a:r>
          </a:p>
          <a:p>
            <a:pPr marL="0" indent="0">
              <a:buNone/>
            </a:pPr>
            <a:endParaRPr lang="en-US" dirty="0" smtClean="0"/>
          </a:p>
          <a:p>
            <a:r>
              <a:rPr lang="en-US" dirty="0"/>
              <a:t>Removes spool section (expansion joint) of pipe/duct</a:t>
            </a:r>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p:txBody>
          <a:bodyPr/>
          <a:lstStyle/>
          <a:p>
            <a:pPr algn="r"/>
            <a:r>
              <a:rPr lang="en-US" dirty="0" smtClean="0"/>
              <a:t>	</a:t>
            </a:r>
            <a:fld id="{25D3FF45-FB88-453A-A2AC-7EF0564DBF56}" type="slidenum">
              <a:rPr lang="en-US" smtClean="0"/>
              <a:pPr algn="r"/>
              <a:t>44</a:t>
            </a:fld>
            <a:endParaRPr lang="en-US" dirty="0"/>
          </a:p>
        </p:txBody>
      </p:sp>
      <p:graphicFrame>
        <p:nvGraphicFramePr>
          <p:cNvPr id="10" name="Content Placeholder 9"/>
          <p:cNvGraphicFramePr>
            <a:graphicFrameLocks noGrp="1" noChangeAspect="1"/>
          </p:cNvGraphicFramePr>
          <p:nvPr>
            <p:ph sz="quarter" idx="16"/>
            <p:extLst>
              <p:ext uri="{D42A27DB-BD31-4B8C-83A1-F6EECF244321}">
                <p14:modId xmlns:p14="http://schemas.microsoft.com/office/powerpoint/2010/main" val="1318756572"/>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75793" name="Worksheet" r:id="rId4" imgW="1247679" imgH="276225" progId="Excel.Sheet.12">
                  <p:link updateAutomatic="1"/>
                </p:oleObj>
              </mc:Choice>
              <mc:Fallback>
                <p:oleObj name="Worksheet" r:id="rId4" imgW="1247679" imgH="276225" progId="Excel.Sheet.12">
                  <p:link updateAutomatic="1"/>
                  <p:pic>
                    <p:nvPicPr>
                      <p:cNvPr id="6" name="Object 5"/>
                      <p:cNvPicPr/>
                      <p:nvPr/>
                    </p:nvPicPr>
                    <p:blipFill>
                      <a:blip r:embed="rId5"/>
                      <a:stretch>
                        <a:fillRect/>
                      </a:stretch>
                    </p:blipFill>
                    <p:spPr>
                      <a:xfrm>
                        <a:off x="7510462" y="280987"/>
                        <a:ext cx="1247775" cy="276225"/>
                      </a:xfrm>
                      <a:prstGeom prst="rect">
                        <a:avLst/>
                      </a:prstGeom>
                    </p:spPr>
                  </p:pic>
                </p:oleObj>
              </mc:Fallback>
            </mc:AlternateContent>
          </a:graphicData>
        </a:graphic>
      </p:graphicFrame>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0896" y="4236098"/>
            <a:ext cx="4047625" cy="211873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307" y="1483950"/>
            <a:ext cx="3349313" cy="2546874"/>
          </a:xfrm>
          <a:prstGeom prst="rect">
            <a:avLst/>
          </a:prstGeom>
          <a:ln>
            <a:solidFill>
              <a:schemeClr val="tx1"/>
            </a:solidFill>
          </a:ln>
        </p:spPr>
      </p:pic>
    </p:spTree>
    <p:extLst>
      <p:ext uri="{BB962C8B-B14F-4D97-AF65-F5344CB8AC3E}">
        <p14:creationId xmlns:p14="http://schemas.microsoft.com/office/powerpoint/2010/main" val="24455381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45</a:t>
            </a:fld>
            <a:endParaRPr lang="en-US" dirty="0"/>
          </a:p>
        </p:txBody>
      </p:sp>
      <p:sp>
        <p:nvSpPr>
          <p:cNvPr id="5" name="Text Placeholder 4"/>
          <p:cNvSpPr>
            <a:spLocks noGrp="1"/>
          </p:cNvSpPr>
          <p:nvPr>
            <p:ph type="body" sz="quarter" idx="15"/>
          </p:nvPr>
        </p:nvSpPr>
        <p:spPr/>
        <p:txBody>
          <a:bodyPr/>
          <a:lstStyle/>
          <a:p>
            <a:r>
              <a:rPr lang="en-US" dirty="0" smtClean="0"/>
              <a:t>Energy Control: Belt Clamps</a:t>
            </a:r>
            <a:endParaRPr lang="en-US" dirty="0"/>
          </a:p>
        </p:txBody>
      </p:sp>
      <p:sp>
        <p:nvSpPr>
          <p:cNvPr id="4" name="Text Placeholder 3"/>
          <p:cNvSpPr>
            <a:spLocks noGrp="1"/>
          </p:cNvSpPr>
          <p:nvPr>
            <p:ph type="body" sz="quarter" idx="17"/>
          </p:nvPr>
        </p:nvSpPr>
        <p:spPr>
          <a:prstGeom prst="rect">
            <a:avLst/>
          </a:prstGeom>
        </p:spPr>
        <p:txBody>
          <a:bodyPr/>
          <a:lstStyle/>
          <a:p>
            <a:r>
              <a:rPr lang="en-US" dirty="0" smtClean="0"/>
              <a:t>Restrain belt physically</a:t>
            </a:r>
          </a:p>
          <a:p>
            <a:r>
              <a:rPr lang="en-US" dirty="0" smtClean="0"/>
              <a:t>Secure belt to substantial member of conveyor’s structure</a:t>
            </a:r>
            <a:endParaRPr lang="en-US" dirty="0"/>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1922708873"/>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13681"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650" y="2761861"/>
            <a:ext cx="5799410" cy="3592967"/>
          </a:xfrm>
          <a:prstGeom prst="rect">
            <a:avLst/>
          </a:prstGeom>
        </p:spPr>
      </p:pic>
    </p:spTree>
    <p:extLst>
      <p:ext uri="{BB962C8B-B14F-4D97-AF65-F5344CB8AC3E}">
        <p14:creationId xmlns:p14="http://schemas.microsoft.com/office/powerpoint/2010/main" val="35022190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Energy Control: Blocking, Cribbing, and Chocking </a:t>
            </a:r>
            <a:endParaRPr lang="en-US" dirty="0"/>
          </a:p>
        </p:txBody>
      </p:sp>
      <p:sp>
        <p:nvSpPr>
          <p:cNvPr id="3" name="Text Placeholder 2"/>
          <p:cNvSpPr>
            <a:spLocks noGrp="1"/>
          </p:cNvSpPr>
          <p:nvPr>
            <p:ph type="body" sz="quarter" idx="17"/>
          </p:nvPr>
        </p:nvSpPr>
        <p:spPr/>
        <p:txBody>
          <a:bodyPr/>
          <a:lstStyle/>
          <a:p>
            <a:pPr marL="0" indent="0">
              <a:buNone/>
            </a:pPr>
            <a:r>
              <a:rPr lang="en-US" dirty="0" smtClean="0"/>
              <a:t>All work to prevent movement of objects</a:t>
            </a:r>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46</a:t>
            </a:fld>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1714" y="1860813"/>
            <a:ext cx="3080574" cy="2198004"/>
          </a:xfrm>
          <a:prstGeom prst="rect">
            <a:avLst/>
          </a:prstGeom>
          <a:ln>
            <a:solidFill>
              <a:sysClr val="windowText" lastClr="000000"/>
            </a:solidFill>
          </a:ln>
        </p:spPr>
      </p:pic>
      <p:graphicFrame>
        <p:nvGraphicFramePr>
          <p:cNvPr id="11" name="Content Placeholder 10"/>
          <p:cNvGraphicFramePr>
            <a:graphicFrameLocks noGrp="1" noChangeAspect="1"/>
          </p:cNvGraphicFramePr>
          <p:nvPr>
            <p:ph sz="quarter" idx="16"/>
            <p:extLst>
              <p:ext uri="{D42A27DB-BD31-4B8C-83A1-F6EECF244321}">
                <p14:modId xmlns:p14="http://schemas.microsoft.com/office/powerpoint/2010/main" val="3956591175"/>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19825" name="Worksheet" r:id="rId5" imgW="1247679" imgH="276225" progId="Excel.Sheet.12">
                  <p:link updateAutomatic="1"/>
                </p:oleObj>
              </mc:Choice>
              <mc:Fallback>
                <p:oleObj name="Worksheet" r:id="rId5" imgW="1247679" imgH="276225" progId="Excel.Sheet.12">
                  <p:link updateAutomatic="1"/>
                  <p:pic>
                    <p:nvPicPr>
                      <p:cNvPr id="10" name="Object 9"/>
                      <p:cNvPicPr/>
                      <p:nvPr/>
                    </p:nvPicPr>
                    <p:blipFill>
                      <a:blip r:embed="rId6"/>
                      <a:stretch>
                        <a:fillRect/>
                      </a:stretch>
                    </p:blipFill>
                    <p:spPr>
                      <a:xfrm>
                        <a:off x="7510462" y="280987"/>
                        <a:ext cx="1247775" cy="276225"/>
                      </a:xfrm>
                      <a:prstGeom prst="rect">
                        <a:avLst/>
                      </a:prstGeom>
                    </p:spPr>
                  </p:pic>
                </p:oleObj>
              </mc:Fallback>
            </mc:AlternateContent>
          </a:graphicData>
        </a:graphic>
      </p:graphicFrame>
      <p:pic>
        <p:nvPicPr>
          <p:cNvPr id="14" name="Picture 13" descr="C:\Users\ahernand3\Desktop\Ray pics\P7100106.jpg"/>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8650" y="1860813"/>
            <a:ext cx="2929702" cy="2198004"/>
          </a:xfrm>
          <a:prstGeom prst="rect">
            <a:avLst/>
          </a:prstGeom>
          <a:noFill/>
          <a:ln>
            <a:solidFill>
              <a:sysClr val="windowText" lastClr="000000"/>
            </a:solidFill>
          </a:ln>
        </p:spPr>
      </p:pic>
      <p:cxnSp>
        <p:nvCxnSpPr>
          <p:cNvPr id="15" name="Straight Arrow Connector 14"/>
          <p:cNvCxnSpPr>
            <a:cxnSpLocks noChangeAspect="1"/>
          </p:cNvCxnSpPr>
          <p:nvPr/>
        </p:nvCxnSpPr>
        <p:spPr>
          <a:xfrm flipH="1" flipV="1">
            <a:off x="1755268" y="2846618"/>
            <a:ext cx="664210" cy="5778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p:cNvGrpSpPr>
            <a:grpSpLocks noChangeAspect="1"/>
          </p:cNvGrpSpPr>
          <p:nvPr/>
        </p:nvGrpSpPr>
        <p:grpSpPr>
          <a:xfrm>
            <a:off x="2647650" y="4098260"/>
            <a:ext cx="2148286" cy="2256568"/>
            <a:chOff x="0" y="0"/>
            <a:chExt cx="2280285" cy="2395220"/>
          </a:xfrm>
        </p:grpSpPr>
        <p:pic>
          <p:nvPicPr>
            <p:cNvPr id="17" name="Picture 16" descr="\\siefp01\data\department\MTI Department\DEPARTMENTS\Safety\Pictures\LOTOTO_PicturesVideos\LOTOTO Pictures All sources\Dozer 3.JPG"/>
            <p:cNvPicPr>
              <a:picLocks noChangeAspect="1"/>
            </p:cNvPicPr>
            <p:nvPr/>
          </p:nvPicPr>
          <p:blipFill rotWithShape="1">
            <a:blip r:embed="rId9" cstate="print">
              <a:extLst>
                <a:ext uri="{28A0092B-C50C-407E-A947-70E740481C1C}">
                  <a14:useLocalDpi xmlns:a14="http://schemas.microsoft.com/office/drawing/2010/main" val="0"/>
                </a:ext>
              </a:extLst>
            </a:blip>
            <a:srcRect b="21174"/>
            <a:stretch/>
          </p:blipFill>
          <p:spPr bwMode="auto">
            <a:xfrm>
              <a:off x="0" y="0"/>
              <a:ext cx="2280285" cy="239522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cxnSp>
          <p:nvCxnSpPr>
            <p:cNvPr id="18" name="Straight Arrow Connector 17"/>
            <p:cNvCxnSpPr/>
            <p:nvPr/>
          </p:nvCxnSpPr>
          <p:spPr>
            <a:xfrm flipH="1">
              <a:off x="1276710" y="1742536"/>
              <a:ext cx="888520" cy="1552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44123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Energy Control: Clam Shells, Chains, and Valve Locks</a:t>
            </a:r>
            <a:endParaRPr lang="en-US" dirty="0"/>
          </a:p>
        </p:txBody>
      </p:sp>
      <p:sp>
        <p:nvSpPr>
          <p:cNvPr id="3" name="Text Placeholder 2"/>
          <p:cNvSpPr>
            <a:spLocks noGrp="1"/>
          </p:cNvSpPr>
          <p:nvPr>
            <p:ph type="body" sz="quarter" idx="17"/>
          </p:nvPr>
        </p:nvSpPr>
        <p:spPr>
          <a:xfrm>
            <a:off x="628649" y="1386070"/>
            <a:ext cx="7274379" cy="4669956"/>
          </a:xfrm>
        </p:spPr>
        <p:txBody>
          <a:bodyPr/>
          <a:lstStyle/>
          <a:p>
            <a:pPr marL="0" indent="0">
              <a:buNone/>
            </a:pPr>
            <a:r>
              <a:rPr lang="en-US" dirty="0" smtClean="0"/>
              <a:t>Prevent valve movement after de-energizing syste</a:t>
            </a:r>
            <a:r>
              <a:rPr lang="en-US" dirty="0"/>
              <a:t>m</a:t>
            </a:r>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47</a:t>
            </a:fld>
            <a:endParaRPr lang="en-US" dirty="0"/>
          </a:p>
        </p:txBody>
      </p:sp>
      <p:pic>
        <p:nvPicPr>
          <p:cNvPr id="7" name="Picture 6" descr="T:\DEPARTMENTS\Safety\_Safety Courses\_LOTOTO\5_Pictures &amp; Videos\LOTOTO Pictures All sources\LOTOTO Pictures\DSC_0986.JPG"/>
          <p:cNvPicPr>
            <a:picLocks noChangeAspect="1"/>
          </p:cNvPicPr>
          <p:nvPr/>
        </p:nvPicPr>
        <p:blipFill rotWithShape="1">
          <a:blip r:embed="rId4" cstate="print">
            <a:extLst>
              <a:ext uri="{28A0092B-C50C-407E-A947-70E740481C1C}">
                <a14:useLocalDpi xmlns:a14="http://schemas.microsoft.com/office/drawing/2010/main" val="0"/>
              </a:ext>
            </a:extLst>
          </a:blip>
          <a:srcRect l="5918" t="2922" r="5342" b="2053"/>
          <a:stretch/>
        </p:blipFill>
        <p:spPr bwMode="auto">
          <a:xfrm>
            <a:off x="628649" y="4160711"/>
            <a:ext cx="2907652" cy="2194118"/>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5624" t="4152" r="10678" b="12401"/>
          <a:stretch/>
        </p:blipFill>
        <p:spPr bwMode="auto">
          <a:xfrm>
            <a:off x="3965511" y="1862137"/>
            <a:ext cx="2907004" cy="2180455"/>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9" name="Picture 8" descr="T:\DEPARTMENTS\Safety\_Safety Courses\_LOTOTO\5_Pictures &amp; Videos\LOTOTO Pictures All sources\LOTOTO Pictures\Art M\LOTOTO Pictures 014.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48" y="1864042"/>
            <a:ext cx="2907653" cy="2178525"/>
          </a:xfrm>
          <a:prstGeom prst="rect">
            <a:avLst/>
          </a:prstGeom>
          <a:noFill/>
          <a:ln>
            <a:solidFill>
              <a:schemeClr val="tx1"/>
            </a:solidFill>
          </a:ln>
        </p:spPr>
      </p:pic>
      <p:pic>
        <p:nvPicPr>
          <p:cNvPr id="10" name="Picture 9" descr="\\siefp01\data\department\MTI Department\DEPARTMENTS\Safety\Pictures\LOTOTO_PicturesVideos\LOTOTO Pictures All sources\LOTOTO Pictures\LOTOTO PICS\DSCN016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46449" y="4160711"/>
            <a:ext cx="2926066" cy="2194753"/>
          </a:xfrm>
          <a:prstGeom prst="rect">
            <a:avLst/>
          </a:prstGeom>
          <a:noFill/>
          <a:ln>
            <a:solidFill>
              <a:schemeClr val="tx1"/>
            </a:solidFill>
          </a:ln>
        </p:spPr>
      </p:pic>
      <p:graphicFrame>
        <p:nvGraphicFramePr>
          <p:cNvPr id="12" name="Content Placeholder 11"/>
          <p:cNvGraphicFramePr>
            <a:graphicFrameLocks noGrp="1" noChangeAspect="1"/>
          </p:cNvGraphicFramePr>
          <p:nvPr>
            <p:ph sz="quarter" idx="16"/>
            <p:extLst>
              <p:ext uri="{D42A27DB-BD31-4B8C-83A1-F6EECF244321}">
                <p14:modId xmlns:p14="http://schemas.microsoft.com/office/powerpoint/2010/main" val="2546282371"/>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59409" name="Worksheet" r:id="rId8" imgW="1247679" imgH="276225" progId="Excel.Sheet.12">
                  <p:link updateAutomatic="1"/>
                </p:oleObj>
              </mc:Choice>
              <mc:Fallback>
                <p:oleObj name="Worksheet" r:id="rId8" imgW="1247679" imgH="276225" progId="Excel.Sheet.12">
                  <p:link updateAutomatic="1"/>
                  <p:pic>
                    <p:nvPicPr>
                      <p:cNvPr id="11" name="Object 10"/>
                      <p:cNvPicPr/>
                      <p:nvPr/>
                    </p:nvPicPr>
                    <p:blipFill>
                      <a:blip r:embed="rId9"/>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0921797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Energy Control: Double Block and Bleed</a:t>
            </a:r>
            <a:endParaRPr lang="en-US" dirty="0"/>
          </a:p>
        </p:txBody>
      </p:sp>
      <p:sp>
        <p:nvSpPr>
          <p:cNvPr id="3" name="Text Placeholder 2"/>
          <p:cNvSpPr>
            <a:spLocks noGrp="1"/>
          </p:cNvSpPr>
          <p:nvPr>
            <p:ph type="body" sz="quarter" idx="17"/>
          </p:nvPr>
        </p:nvSpPr>
        <p:spPr/>
        <p:txBody>
          <a:bodyPr/>
          <a:lstStyle/>
          <a:p>
            <a:r>
              <a:rPr lang="en-US" dirty="0" smtClean="0"/>
              <a:t>Uses a three-valve system when closing line, duct, or pipe leading to isolation</a:t>
            </a:r>
          </a:p>
          <a:p>
            <a:r>
              <a:rPr lang="en-US" dirty="0" smtClean="0"/>
              <a:t>Prevents material from flowing and drains in case of valve leak</a:t>
            </a:r>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48</a:t>
            </a:fld>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49" y="3616934"/>
            <a:ext cx="3290207" cy="2737894"/>
          </a:xfrm>
          <a:prstGeom prst="rect">
            <a:avLst/>
          </a:prstGeom>
        </p:spPr>
      </p:pic>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1645527273"/>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74769" name="Worksheet" r:id="rId5" imgW="1247679" imgH="276225" progId="Excel.Sheet.12">
                  <p:link updateAutomatic="1"/>
                </p:oleObj>
              </mc:Choice>
              <mc:Fallback>
                <p:oleObj name="Worksheet" r:id="rId5" imgW="1247679" imgH="276225" progId="Excel.Sheet.12">
                  <p:link updateAutomatic="1"/>
                  <p:pic>
                    <p:nvPicPr>
                      <p:cNvPr id="7" name="Object 6"/>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3846539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Energy Control:              Blank or Blind</a:t>
            </a:r>
            <a:endParaRPr lang="en-US" dirty="0"/>
          </a:p>
        </p:txBody>
      </p:sp>
      <p:sp>
        <p:nvSpPr>
          <p:cNvPr id="3" name="Text Placeholder 2"/>
          <p:cNvSpPr>
            <a:spLocks noGrp="1"/>
          </p:cNvSpPr>
          <p:nvPr>
            <p:ph type="body" sz="quarter" idx="17"/>
          </p:nvPr>
        </p:nvSpPr>
        <p:spPr>
          <a:xfrm>
            <a:off x="628650" y="1386070"/>
            <a:ext cx="6243864" cy="4669956"/>
          </a:xfrm>
        </p:spPr>
        <p:txBody>
          <a:bodyPr/>
          <a:lstStyle/>
          <a:p>
            <a:r>
              <a:rPr lang="en-US" dirty="0" smtClean="0"/>
              <a:t>Place block into line or pipe at joint</a:t>
            </a:r>
          </a:p>
          <a:p>
            <a:r>
              <a:rPr lang="en-US" dirty="0" smtClean="0"/>
              <a:t>Stops material in line from entering area</a:t>
            </a:r>
          </a:p>
          <a:p>
            <a:r>
              <a:rPr lang="en-US" dirty="0" smtClean="0"/>
              <a:t>Lock out blank to inform others not to remove it</a:t>
            </a:r>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49</a:t>
            </a:fld>
            <a:endParaRPr lang="en-US" dirty="0"/>
          </a:p>
        </p:txBody>
      </p:sp>
      <p:pic>
        <p:nvPicPr>
          <p:cNvPr id="139" name="Picture 138" descr="C:\Users\cleong\AppData\Local\Temp\SNAGHTML106182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648" y="3310738"/>
            <a:ext cx="3019147" cy="3044090"/>
          </a:xfrm>
          <a:prstGeom prst="rect">
            <a:avLst/>
          </a:prstGeom>
          <a:noFill/>
          <a:ln>
            <a:noFill/>
          </a:ln>
        </p:spPr>
      </p:pic>
      <p:pic>
        <p:nvPicPr>
          <p:cNvPr id="140" name="Picture 139" descr="C:\Users\cleong\AppData\Local\Temp\SNAGHTML13288d6.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89995" y="4749282"/>
            <a:ext cx="3082519" cy="1606182"/>
          </a:xfrm>
          <a:prstGeom prst="rect">
            <a:avLst/>
          </a:prstGeom>
          <a:noFill/>
          <a:ln>
            <a:noFill/>
          </a:ln>
        </p:spPr>
      </p:pic>
      <p:graphicFrame>
        <p:nvGraphicFramePr>
          <p:cNvPr id="10" name="Content Placeholder 9"/>
          <p:cNvGraphicFramePr>
            <a:graphicFrameLocks noGrp="1" noChangeAspect="1"/>
          </p:cNvGraphicFramePr>
          <p:nvPr>
            <p:ph sz="quarter" idx="16"/>
            <p:extLst>
              <p:ext uri="{D42A27DB-BD31-4B8C-83A1-F6EECF244321}">
                <p14:modId xmlns:p14="http://schemas.microsoft.com/office/powerpoint/2010/main" val="1046513878"/>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83985" name="Worksheet" r:id="rId6" imgW="1247679" imgH="276225" progId="Excel.Sheet.12">
                  <p:link updateAutomatic="1"/>
                </p:oleObj>
              </mc:Choice>
              <mc:Fallback>
                <p:oleObj name="Worksheet" r:id="rId6" imgW="1247679" imgH="276225" progId="Excel.Sheet.12">
                  <p:link updateAutomatic="1"/>
                  <p:pic>
                    <p:nvPicPr>
                      <p:cNvPr id="7" name="Object 6"/>
                      <p:cNvPicPr/>
                      <p:nvPr/>
                    </p:nvPicPr>
                    <p:blipFill>
                      <a:blip r:embed="rId7"/>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5954170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r>
              <a:rPr lang="en-US" dirty="0" smtClean="0"/>
              <a:t>Learning Objectives</a:t>
            </a:r>
            <a:endParaRPr lang="en-US" dirty="0"/>
          </a:p>
        </p:txBody>
      </p:sp>
      <p:sp>
        <p:nvSpPr>
          <p:cNvPr id="4" name="Text Placeholder 3"/>
          <p:cNvSpPr>
            <a:spLocks noGrp="1"/>
          </p:cNvSpPr>
          <p:nvPr>
            <p:ph type="body" sz="quarter" idx="17"/>
          </p:nvPr>
        </p:nvSpPr>
        <p:spPr>
          <a:xfrm>
            <a:off x="628650" y="1386590"/>
            <a:ext cx="6403745" cy="4669020"/>
          </a:xfrm>
          <a:prstGeom prst="rect">
            <a:avLst/>
          </a:prstGeom>
        </p:spPr>
        <p:txBody>
          <a:bodyPr/>
          <a:lstStyle/>
          <a:p>
            <a:pPr marL="0" indent="0">
              <a:buNone/>
            </a:pPr>
            <a:r>
              <a:rPr lang="en-US" dirty="0" smtClean="0">
                <a:latin typeface="Arial Black" panose="020B0A04020102020204" pitchFamily="34" charset="0"/>
              </a:rPr>
              <a:t>Module 3: Roles and Responsibilities </a:t>
            </a:r>
          </a:p>
          <a:p>
            <a:r>
              <a:rPr lang="en-US" dirty="0" smtClean="0">
                <a:latin typeface="Arial" panose="020B0604020202020204" pitchFamily="34" charset="0"/>
              </a:rPr>
              <a:t>Determine the responsibilities of each individual, given a simple or complex lockout job</a:t>
            </a:r>
          </a:p>
          <a:p>
            <a:pPr marL="0" indent="0">
              <a:buNone/>
            </a:pPr>
            <a:endParaRPr lang="en-US" dirty="0" smtClean="0"/>
          </a:p>
          <a:p>
            <a:pPr marL="0" indent="0">
              <a:buNone/>
            </a:pPr>
            <a:r>
              <a:rPr lang="en-US" dirty="0" smtClean="0">
                <a:latin typeface="Arial Black" panose="020B0A04020102020204" pitchFamily="34" charset="0"/>
              </a:rPr>
              <a:t>Module 4: Processes</a:t>
            </a:r>
          </a:p>
          <a:p>
            <a:r>
              <a:rPr lang="en-US" dirty="0" smtClean="0">
                <a:latin typeface="Arial" panose="020B0604020202020204" pitchFamily="34" charset="0"/>
              </a:rPr>
              <a:t>Demonstrate the actions to stay safe, given a scenario</a:t>
            </a:r>
          </a:p>
          <a:p>
            <a:pPr marL="0" indent="0">
              <a:buNone/>
            </a:pPr>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p:txBody>
          <a:bodyPr/>
          <a:lstStyle/>
          <a:p>
            <a:pPr algn="r"/>
            <a:r>
              <a:rPr lang="en-US" dirty="0" smtClean="0"/>
              <a:t>	</a:t>
            </a:r>
            <a:fld id="{25D3FF45-FB88-453A-A2AC-7EF0564DBF56}" type="slidenum">
              <a:rPr lang="en-US" smtClean="0"/>
              <a:pPr algn="r"/>
              <a:t>5</a:t>
            </a:fld>
            <a:endParaRPr lang="en-US" dirty="0"/>
          </a:p>
        </p:txBody>
      </p:sp>
      <p:graphicFrame>
        <p:nvGraphicFramePr>
          <p:cNvPr id="11" name="Content Placeholder 10"/>
          <p:cNvGraphicFramePr>
            <a:graphicFrameLocks noGrp="1" noChangeAspect="1"/>
          </p:cNvGraphicFramePr>
          <p:nvPr>
            <p:ph sz="quarter" idx="16"/>
            <p:extLst>
              <p:ext uri="{D42A27DB-BD31-4B8C-83A1-F6EECF244321}">
                <p14:modId xmlns:p14="http://schemas.microsoft.com/office/powerpoint/2010/main" val="4286129522"/>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35857" name="Worksheet" r:id="rId4" imgW="1247679" imgH="276225" progId="Excel.Sheet.12">
                  <p:link updateAutomatic="1"/>
                </p:oleObj>
              </mc:Choice>
              <mc:Fallback>
                <p:oleObj name="Worksheet" r:id="rId4" imgW="1247679" imgH="276225" progId="Excel.Sheet.12">
                  <p:link updateAutomatic="1"/>
                  <p:pic>
                    <p:nvPicPr>
                      <p:cNvPr id="10" name="Object 9"/>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4559929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628649" y="127367"/>
            <a:ext cx="7003791" cy="1057781"/>
          </a:xfrm>
        </p:spPr>
        <p:txBody>
          <a:bodyPr>
            <a:normAutofit/>
          </a:bodyPr>
          <a:lstStyle/>
          <a:p>
            <a:r>
              <a:rPr lang="en-US" dirty="0" smtClean="0"/>
              <a:t>Energy Control: 		 Lockout/Tagout/Tryout (LOTOTO)</a:t>
            </a:r>
            <a:endParaRPr lang="en-US" dirty="0"/>
          </a:p>
        </p:txBody>
      </p:sp>
      <p:sp>
        <p:nvSpPr>
          <p:cNvPr id="3" name="Text Placeholder 2"/>
          <p:cNvSpPr>
            <a:spLocks noGrp="1"/>
          </p:cNvSpPr>
          <p:nvPr>
            <p:ph type="body" sz="quarter" idx="17"/>
          </p:nvPr>
        </p:nvSpPr>
        <p:spPr/>
        <p:txBody>
          <a:bodyPr/>
          <a:lstStyle/>
          <a:p>
            <a:r>
              <a:rPr lang="en-US" dirty="0" smtClean="0"/>
              <a:t>Primary method used for hazardous energy control</a:t>
            </a:r>
          </a:p>
          <a:p>
            <a:r>
              <a:rPr lang="en-US" dirty="0" smtClean="0"/>
              <a:t>Lockout/tagout: placement of lock and tag on energy-isolating device</a:t>
            </a:r>
          </a:p>
          <a:p>
            <a:r>
              <a:rPr lang="en-US" dirty="0" smtClean="0"/>
              <a:t>Tryout: attempt </a:t>
            </a:r>
            <a:r>
              <a:rPr lang="en-US" dirty="0"/>
              <a:t>to start or re-energize the locked-out system by normal means</a:t>
            </a:r>
            <a:r>
              <a:rPr lang="en-US" dirty="0" smtClean="0"/>
              <a:t> </a:t>
            </a:r>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50</a:t>
            </a:fld>
            <a:endParaRPr lang="en-U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2506" t="27528" r="33063" b="18875"/>
          <a:stretch/>
        </p:blipFill>
        <p:spPr bwMode="auto">
          <a:xfrm>
            <a:off x="628648" y="4096139"/>
            <a:ext cx="2497229" cy="2258690"/>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8" name="Picture 7" descr="\\siefp01\data\department\MTI Department\DEPARTMENTS\Safety\Pictures\LOTOTO_PicturesVideos\LOTOTO Pictures\Simple LOTOTO\DSCN065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7486" y="4096139"/>
            <a:ext cx="1699130" cy="2265322"/>
          </a:xfrm>
          <a:prstGeom prst="rect">
            <a:avLst/>
          </a:prstGeom>
          <a:noFill/>
          <a:ln>
            <a:solidFill>
              <a:schemeClr val="tx1"/>
            </a:solidFill>
          </a:ln>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0579" b="10675"/>
          <a:stretch/>
        </p:blipFill>
        <p:spPr bwMode="auto">
          <a:xfrm>
            <a:off x="4888226" y="4096139"/>
            <a:ext cx="3020684" cy="2265322"/>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aphicFrame>
        <p:nvGraphicFramePr>
          <p:cNvPr id="11" name="Content Placeholder 10"/>
          <p:cNvGraphicFramePr>
            <a:graphicFrameLocks noGrp="1" noChangeAspect="1"/>
          </p:cNvGraphicFramePr>
          <p:nvPr>
            <p:ph sz="quarter" idx="16"/>
            <p:extLst>
              <p:ext uri="{D42A27DB-BD31-4B8C-83A1-F6EECF244321}">
                <p14:modId xmlns:p14="http://schemas.microsoft.com/office/powerpoint/2010/main" val="3362079224"/>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64529" name="Worksheet" r:id="rId7" imgW="1247679" imgH="276225" progId="Excel.Sheet.12">
                  <p:link updateAutomatic="1"/>
                </p:oleObj>
              </mc:Choice>
              <mc:Fallback>
                <p:oleObj name="Worksheet" r:id="rId7" imgW="1247679" imgH="276225" progId="Excel.Sheet.12">
                  <p:link updateAutomatic="1"/>
                  <p:pic>
                    <p:nvPicPr>
                      <p:cNvPr id="10" name="Object 9"/>
                      <p:cNvPicPr/>
                      <p:nvPr/>
                    </p:nvPicPr>
                    <p:blipFill>
                      <a:blip r:embed="rId8"/>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1972587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Energy Control: 		 Lockout/Tagout/Tryout</a:t>
            </a:r>
            <a:endParaRPr lang="en-US" dirty="0"/>
          </a:p>
        </p:txBody>
      </p:sp>
      <p:sp>
        <p:nvSpPr>
          <p:cNvPr id="3" name="Text Placeholder 2"/>
          <p:cNvSpPr>
            <a:spLocks noGrp="1"/>
          </p:cNvSpPr>
          <p:nvPr>
            <p:ph type="body" sz="quarter" idx="17"/>
          </p:nvPr>
        </p:nvSpPr>
        <p:spPr>
          <a:xfrm>
            <a:off x="628650" y="1386070"/>
            <a:ext cx="3140917" cy="4669956"/>
          </a:xfrm>
        </p:spPr>
        <p:txBody>
          <a:bodyPr>
            <a:normAutofit lnSpcReduction="10000"/>
          </a:bodyPr>
          <a:lstStyle/>
          <a:p>
            <a:pPr marL="0" indent="0">
              <a:buNone/>
            </a:pPr>
            <a:r>
              <a:rPr lang="en-US" dirty="0" smtClean="0">
                <a:latin typeface="Arial Black" panose="020B0A04020102020204" pitchFamily="34" charset="0"/>
              </a:rPr>
              <a:t>Hasp</a:t>
            </a:r>
          </a:p>
          <a:p>
            <a:r>
              <a:rPr lang="en-US" dirty="0" smtClean="0"/>
              <a:t>Allow multiple Authorized Individuals to place personal lock/tag on energy-isolating device that only accepts single lock</a:t>
            </a:r>
          </a:p>
          <a:p>
            <a:r>
              <a:rPr lang="en-US" dirty="0" smtClean="0"/>
              <a:t>Removal of hasp requires removal of every personal lock first</a:t>
            </a:r>
          </a:p>
          <a:p>
            <a:pPr algn="ctr"/>
            <a:endParaRPr lang="en-US" dirty="0" smtClean="0"/>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51</a:t>
            </a:fld>
            <a:endParaRPr lang="en-US" dirty="0"/>
          </a:p>
        </p:txBody>
      </p:sp>
      <p:pic>
        <p:nvPicPr>
          <p:cNvPr id="7" name="Picture 6" descr="F:\LOTOTO Pictures All sources\NM Ops LOTOTO pics\DSCN0518.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7518" y="1386069"/>
            <a:ext cx="2934996" cy="3530013"/>
          </a:xfrm>
          <a:prstGeom prst="rect">
            <a:avLst/>
          </a:prstGeom>
          <a:noFill/>
          <a:ln w="9525">
            <a:solidFill>
              <a:schemeClr val="tx1"/>
            </a:solidFill>
          </a:ln>
        </p:spPr>
      </p:pic>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2323095557"/>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28017" name="Worksheet" r:id="rId5" imgW="1247679" imgH="276225" progId="Excel.Sheet.12">
                  <p:link updateAutomatic="1"/>
                </p:oleObj>
              </mc:Choice>
              <mc:Fallback>
                <p:oleObj name="Worksheet" r:id="rId5" imgW="1247679" imgH="276225" progId="Excel.Sheet.12">
                  <p:link updateAutomatic="1"/>
                  <p:pic>
                    <p:nvPicPr>
                      <p:cNvPr id="8" name="Object 7"/>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8778201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Energy Control: 		 Lockout/Tagout/Tryout</a:t>
            </a:r>
            <a:endParaRPr lang="en-US" dirty="0"/>
          </a:p>
        </p:txBody>
      </p:sp>
      <p:sp>
        <p:nvSpPr>
          <p:cNvPr id="3" name="Text Placeholder 2"/>
          <p:cNvSpPr>
            <a:spLocks noGrp="1"/>
          </p:cNvSpPr>
          <p:nvPr>
            <p:ph type="body" sz="quarter" idx="17"/>
          </p:nvPr>
        </p:nvSpPr>
        <p:spPr/>
        <p:txBody>
          <a:bodyPr/>
          <a:lstStyle/>
          <a:p>
            <a:pPr marL="0" indent="0">
              <a:buNone/>
            </a:pPr>
            <a:r>
              <a:rPr lang="en-US" dirty="0" smtClean="0">
                <a:latin typeface="Arial Black" panose="020B0A04020102020204" pitchFamily="34" charset="0"/>
              </a:rPr>
              <a:t>Lockbox</a:t>
            </a:r>
          </a:p>
          <a:p>
            <a:r>
              <a:rPr lang="en-US" dirty="0" smtClean="0"/>
              <a:t>Two or more Authorized Individuals need to perform service or maintenance</a:t>
            </a:r>
          </a:p>
          <a:p>
            <a:r>
              <a:rPr lang="en-US" dirty="0" smtClean="0"/>
              <a:t>Energy isolation device cannot accept multiple locks</a:t>
            </a:r>
          </a:p>
          <a:p>
            <a:r>
              <a:rPr lang="en-US" dirty="0"/>
              <a:t>Service or maintenance work contains multiple energy isolation devices</a:t>
            </a:r>
          </a:p>
          <a:p>
            <a:endParaRPr lang="en-US" dirty="0" smtClean="0"/>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52</a:t>
            </a:fld>
            <a:endParaRPr lang="en-US" dirty="0"/>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4243053894"/>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7185"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4968" t="10345" r="6377" b="10335"/>
          <a:stretch/>
        </p:blipFill>
        <p:spPr bwMode="auto">
          <a:xfrm>
            <a:off x="628650" y="4492600"/>
            <a:ext cx="3131587" cy="1862228"/>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5344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Energy Control: 		 Lockout/Tagout/Tryout</a:t>
            </a:r>
            <a:endParaRPr lang="en-US" dirty="0"/>
          </a:p>
        </p:txBody>
      </p:sp>
      <p:sp>
        <p:nvSpPr>
          <p:cNvPr id="3" name="Text Placeholder 2"/>
          <p:cNvSpPr>
            <a:spLocks noGrp="1"/>
          </p:cNvSpPr>
          <p:nvPr>
            <p:ph type="body" sz="quarter" idx="17"/>
          </p:nvPr>
        </p:nvSpPr>
        <p:spPr>
          <a:xfrm>
            <a:off x="628650" y="2132012"/>
            <a:ext cx="3019619" cy="3924013"/>
          </a:xfrm>
        </p:spPr>
        <p:txBody>
          <a:bodyPr/>
          <a:lstStyle/>
          <a:p>
            <a:r>
              <a:rPr lang="en-US" dirty="0" smtClean="0"/>
              <a:t>Meet same standardized requirements as personal locks and tags</a:t>
            </a:r>
          </a:p>
          <a:p>
            <a:r>
              <a:rPr lang="en-US" dirty="0" smtClean="0"/>
              <a:t>Include method to identify ownership</a:t>
            </a:r>
          </a:p>
          <a:p>
            <a:r>
              <a:rPr lang="en-US" dirty="0" smtClean="0"/>
              <a:t>Label with “ECC”</a:t>
            </a:r>
          </a:p>
          <a:p>
            <a:r>
              <a:rPr lang="en-US" dirty="0" smtClean="0"/>
              <a:t>Single-keyed</a:t>
            </a:r>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53</a:t>
            </a:fld>
            <a:endParaRPr lang="en-US" dirty="0"/>
          </a:p>
        </p:txBody>
      </p:sp>
      <p:pic>
        <p:nvPicPr>
          <p:cNvPr id="7" name="Picture 6" descr="F:\LOTOTO Pictures All sources\LOTOTO Pictures\DSC_0966.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4294" y="2132012"/>
            <a:ext cx="3307995" cy="4228148"/>
          </a:xfrm>
          <a:prstGeom prst="rect">
            <a:avLst/>
          </a:prstGeom>
          <a:noFill/>
          <a:ln w="9525">
            <a:solidFill>
              <a:schemeClr val="tx1"/>
            </a:solidFill>
          </a:ln>
        </p:spPr>
      </p:pic>
      <p:sp>
        <p:nvSpPr>
          <p:cNvPr id="8" name="TextBox 7"/>
          <p:cNvSpPr txBox="1"/>
          <p:nvPr/>
        </p:nvSpPr>
        <p:spPr>
          <a:xfrm>
            <a:off x="628651" y="1386070"/>
            <a:ext cx="6243638" cy="830997"/>
          </a:xfrm>
          <a:prstGeom prst="rect">
            <a:avLst/>
          </a:prstGeom>
          <a:noFill/>
        </p:spPr>
        <p:txBody>
          <a:bodyPr wrap="square" rtlCol="0">
            <a:spAutoFit/>
          </a:bodyPr>
          <a:lstStyle/>
          <a:p>
            <a:r>
              <a:rPr lang="en-US" sz="2400" dirty="0">
                <a:latin typeface="Arial Black" panose="020B0A04020102020204" pitchFamily="34" charset="0"/>
              </a:rPr>
              <a:t>Energy Control Coordinator (ECC) Lock and Tag </a:t>
            </a:r>
          </a:p>
        </p:txBody>
      </p:sp>
      <p:graphicFrame>
        <p:nvGraphicFramePr>
          <p:cNvPr id="10" name="Content Placeholder 9"/>
          <p:cNvGraphicFramePr>
            <a:graphicFrameLocks noGrp="1" noChangeAspect="1"/>
          </p:cNvGraphicFramePr>
          <p:nvPr>
            <p:ph sz="quarter" idx="16"/>
            <p:extLst>
              <p:ext uri="{D42A27DB-BD31-4B8C-83A1-F6EECF244321}">
                <p14:modId xmlns:p14="http://schemas.microsoft.com/office/powerpoint/2010/main" val="4041837732"/>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25969" name="Worksheet" r:id="rId5" imgW="1247679" imgH="276225" progId="Excel.Sheet.12">
                  <p:link updateAutomatic="1"/>
                </p:oleObj>
              </mc:Choice>
              <mc:Fallback>
                <p:oleObj name="Worksheet" r:id="rId5" imgW="1247679" imgH="276225" progId="Excel.Sheet.12">
                  <p:link updateAutomatic="1"/>
                  <p:pic>
                    <p:nvPicPr>
                      <p:cNvPr id="9" name="Object 8"/>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8666681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Energy Control: 		 Lockout/Tagout/Tryout</a:t>
            </a:r>
            <a:endParaRPr lang="en-US" dirty="0"/>
          </a:p>
        </p:txBody>
      </p:sp>
      <p:sp>
        <p:nvSpPr>
          <p:cNvPr id="3" name="Text Placeholder 2"/>
          <p:cNvSpPr>
            <a:spLocks noGrp="1"/>
          </p:cNvSpPr>
          <p:nvPr>
            <p:ph type="body" sz="quarter" idx="17"/>
          </p:nvPr>
        </p:nvSpPr>
        <p:spPr/>
        <p:txBody>
          <a:bodyPr/>
          <a:lstStyle/>
          <a:p>
            <a:pPr marL="0" indent="0">
              <a:buNone/>
            </a:pPr>
            <a:r>
              <a:rPr lang="en-US" dirty="0" smtClean="0">
                <a:latin typeface="Arial Black" panose="020B0A04020102020204" pitchFamily="34" charset="0"/>
              </a:rPr>
              <a:t>Personal Locks and Tags</a:t>
            </a:r>
          </a:p>
          <a:p>
            <a:r>
              <a:rPr lang="en-US" dirty="0" smtClean="0"/>
              <a:t>Issued to all Authorized Individuals</a:t>
            </a:r>
          </a:p>
          <a:p>
            <a:r>
              <a:rPr lang="en-US" dirty="0" smtClean="0"/>
              <a:t>Keyed for each individual</a:t>
            </a:r>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54</a:t>
            </a:fld>
            <a:endParaRPr lang="en-US" dirty="0"/>
          </a:p>
        </p:txBody>
      </p:sp>
      <p:pic>
        <p:nvPicPr>
          <p:cNvPr id="7" name="Picture 6" descr="F:\LOTOTO Pictures All sources\LOTOTO Pictures\Art M\LOTOTO Pictures 00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 y="2968269"/>
            <a:ext cx="4512517" cy="3386560"/>
          </a:xfrm>
          <a:prstGeom prst="rect">
            <a:avLst/>
          </a:prstGeom>
          <a:noFill/>
          <a:ln w="9525">
            <a:solidFill>
              <a:schemeClr val="tx1"/>
            </a:solidFill>
          </a:ln>
        </p:spPr>
      </p:pic>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623517673"/>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7425" name="Worksheet" r:id="rId5" imgW="1247679" imgH="276225" progId="Excel.Sheet.12">
                  <p:link updateAutomatic="1"/>
                </p:oleObj>
              </mc:Choice>
              <mc:Fallback>
                <p:oleObj name="Worksheet" r:id="rId5" imgW="1247679" imgH="276225" progId="Excel.Sheet.12">
                  <p:link updateAutomatic="1"/>
                  <p:pic>
                    <p:nvPicPr>
                      <p:cNvPr id="8" name="Object 7"/>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6691528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Energy Control: 		 Lockout/Tagout/Tryout</a:t>
            </a:r>
            <a:endParaRPr lang="en-US" dirty="0"/>
          </a:p>
        </p:txBody>
      </p:sp>
      <p:graphicFrame>
        <p:nvGraphicFramePr>
          <p:cNvPr id="8" name="Content Placeholder 7"/>
          <p:cNvGraphicFramePr>
            <a:graphicFrameLocks noGrp="1"/>
          </p:cNvGraphicFramePr>
          <p:nvPr>
            <p:ph sz="quarter" idx="16"/>
            <p:extLst>
              <p:ext uri="{D42A27DB-BD31-4B8C-83A1-F6EECF244321}">
                <p14:modId xmlns:p14="http://schemas.microsoft.com/office/powerpoint/2010/main" val="1272661302"/>
              </p:ext>
            </p:extLst>
          </p:nvPr>
        </p:nvGraphicFramePr>
        <p:xfrm>
          <a:off x="628650" y="1386070"/>
          <a:ext cx="7733030" cy="4862330"/>
        </p:xfrm>
        <a:graphic>
          <a:graphicData uri="http://schemas.openxmlformats.org/drawingml/2006/table">
            <a:tbl>
              <a:tblPr firstRow="1" bandRow="1">
                <a:tableStyleId>{5C22544A-7EE6-4342-B048-85BDC9FD1C3A}</a:tableStyleId>
              </a:tblPr>
              <a:tblGrid>
                <a:gridCol w="3484241">
                  <a:extLst>
                    <a:ext uri="{9D8B030D-6E8A-4147-A177-3AD203B41FA5}">
                      <a16:colId xmlns:a16="http://schemas.microsoft.com/office/drawing/2014/main" val="3964154551"/>
                    </a:ext>
                  </a:extLst>
                </a:gridCol>
                <a:gridCol w="4248789">
                  <a:extLst>
                    <a:ext uri="{9D8B030D-6E8A-4147-A177-3AD203B41FA5}">
                      <a16:colId xmlns:a16="http://schemas.microsoft.com/office/drawing/2014/main" val="2833618885"/>
                    </a:ext>
                  </a:extLst>
                </a:gridCol>
              </a:tblGrid>
              <a:tr h="370840">
                <a:tc>
                  <a:txBody>
                    <a:bodyPr/>
                    <a:lstStyle/>
                    <a:p>
                      <a:r>
                        <a:rPr lang="en-US" sz="2400" dirty="0" smtClean="0">
                          <a:latin typeface="Arial Black" panose="020B0A04020102020204" pitchFamily="34" charset="0"/>
                          <a:cs typeface="Arial" panose="020B0604020202020204" pitchFamily="34" charset="0"/>
                        </a:rPr>
                        <a:t>Locks</a:t>
                      </a:r>
                      <a:endParaRPr lang="en-US" sz="2400" dirty="0">
                        <a:latin typeface="Arial Black" panose="020B0A040201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99CC"/>
                    </a:solidFill>
                  </a:tcPr>
                </a:tc>
                <a:tc>
                  <a:txBody>
                    <a:bodyPr/>
                    <a:lstStyle/>
                    <a:p>
                      <a:r>
                        <a:rPr lang="en-US" sz="2400" dirty="0" smtClean="0">
                          <a:latin typeface="Arial Black" panose="020B0A04020102020204" pitchFamily="34" charset="0"/>
                          <a:cs typeface="Arial" panose="020B0604020202020204" pitchFamily="34" charset="0"/>
                        </a:rPr>
                        <a:t>Tags</a:t>
                      </a:r>
                      <a:endParaRPr lang="en-US" sz="2400" dirty="0">
                        <a:latin typeface="Arial Black" panose="020B0A040201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99CC"/>
                    </a:solidFill>
                  </a:tcPr>
                </a:tc>
                <a:extLst>
                  <a:ext uri="{0D108BD9-81ED-4DB2-BD59-A6C34878D82A}">
                    <a16:rowId xmlns:a16="http://schemas.microsoft.com/office/drawing/2014/main" val="4065049316"/>
                  </a:ext>
                </a:extLst>
              </a:tr>
              <a:tr h="370840">
                <a:tc>
                  <a:txBody>
                    <a:bodyPr/>
                    <a:lstStyle/>
                    <a:p>
                      <a:r>
                        <a:rPr lang="en-US" sz="2200" dirty="0" smtClean="0">
                          <a:latin typeface="Arial" panose="020B0604020202020204" pitchFamily="34" charset="0"/>
                          <a:cs typeface="Arial" panose="020B0604020202020204" pitchFamily="34" charset="0"/>
                        </a:rPr>
                        <a:t>Uniquely</a:t>
                      </a:r>
                      <a:r>
                        <a:rPr lang="en-US" sz="2200" baseline="0" dirty="0" smtClean="0">
                          <a:latin typeface="Arial" panose="020B0604020202020204" pitchFamily="34" charset="0"/>
                          <a:cs typeface="Arial" panose="020B0604020202020204" pitchFamily="34" charset="0"/>
                        </a:rPr>
                        <a:t> identifiable for energy control</a:t>
                      </a:r>
                      <a:endParaRPr lang="en-US" sz="22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tc>
                  <a:txBody>
                    <a:bodyPr/>
                    <a:lstStyle/>
                    <a:p>
                      <a:r>
                        <a:rPr lang="en-US" sz="2200" dirty="0" smtClean="0">
                          <a:latin typeface="Arial" panose="020B0604020202020204" pitchFamily="34" charset="0"/>
                          <a:cs typeface="Arial" panose="020B0604020202020204" pitchFamily="34" charset="0"/>
                        </a:rPr>
                        <a:t>Withstand 50 pounds (23 kilograms) of force</a:t>
                      </a:r>
                      <a:endParaRPr lang="en-US" sz="22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extLst>
                  <a:ext uri="{0D108BD9-81ED-4DB2-BD59-A6C34878D82A}">
                    <a16:rowId xmlns:a16="http://schemas.microsoft.com/office/drawing/2014/main" val="1254994937"/>
                  </a:ext>
                </a:extLst>
              </a:tr>
              <a:tr h="370840">
                <a:tc>
                  <a:txBody>
                    <a:bodyPr/>
                    <a:lstStyle/>
                    <a:p>
                      <a:r>
                        <a:rPr lang="en-US" sz="2200" dirty="0" smtClean="0">
                          <a:latin typeface="Arial" panose="020B0604020202020204" pitchFamily="34" charset="0"/>
                          <a:cs typeface="Arial" panose="020B0604020202020204" pitchFamily="34" charset="0"/>
                        </a:rPr>
                        <a:t>Single-keyed</a:t>
                      </a:r>
                      <a:endParaRPr lang="en-US" sz="22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smtClean="0">
                          <a:latin typeface="Arial" panose="020B0604020202020204" pitchFamily="34" charset="0"/>
                          <a:cs typeface="Arial" panose="020B0604020202020204" pitchFamily="34" charset="0"/>
                        </a:rPr>
                        <a:t>Identify</a:t>
                      </a:r>
                      <a:r>
                        <a:rPr lang="en-US" sz="2200" baseline="0" dirty="0" smtClean="0">
                          <a:latin typeface="Arial" panose="020B0604020202020204" pitchFamily="34" charset="0"/>
                          <a:cs typeface="Arial" panose="020B0604020202020204" pitchFamily="34" charset="0"/>
                        </a:rPr>
                        <a:t> individual by first and last name</a:t>
                      </a:r>
                      <a:endParaRPr lang="en-US" sz="2200" dirty="0" smtClean="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extLst>
                  <a:ext uri="{0D108BD9-81ED-4DB2-BD59-A6C34878D82A}">
                    <a16:rowId xmlns:a16="http://schemas.microsoft.com/office/drawing/2014/main" val="572563162"/>
                  </a:ext>
                </a:extLst>
              </a:tr>
              <a:tr h="370840">
                <a:tc>
                  <a:txBody>
                    <a:bodyPr/>
                    <a:lstStyle/>
                    <a:p>
                      <a:r>
                        <a:rPr lang="en-US" sz="2200" dirty="0" smtClean="0">
                          <a:latin typeface="Arial" panose="020B0604020202020204" pitchFamily="34" charset="0"/>
                          <a:cs typeface="Arial" panose="020B0604020202020204" pitchFamily="34" charset="0"/>
                        </a:rPr>
                        <a:t>Only</a:t>
                      </a:r>
                      <a:r>
                        <a:rPr lang="en-US" sz="2200" baseline="0" dirty="0" smtClean="0">
                          <a:latin typeface="Arial" panose="020B0604020202020204" pitchFamily="34" charset="0"/>
                          <a:cs typeface="Arial" panose="020B0604020202020204" pitchFamily="34" charset="0"/>
                        </a:rPr>
                        <a:t> used for energy control</a:t>
                      </a:r>
                      <a:endParaRPr lang="en-US" sz="22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smtClean="0">
                          <a:latin typeface="Arial" panose="020B0604020202020204" pitchFamily="34" charset="0"/>
                          <a:cs typeface="Arial" panose="020B0604020202020204" pitchFamily="34" charset="0"/>
                        </a:rPr>
                        <a:t>Include appropriate contact</a:t>
                      </a:r>
                      <a:r>
                        <a:rPr lang="en-US" sz="2200" baseline="0" dirty="0" smtClean="0">
                          <a:latin typeface="Arial" panose="020B0604020202020204" pitchFamily="34" charset="0"/>
                          <a:cs typeface="Arial" panose="020B0604020202020204" pitchFamily="34" charset="0"/>
                        </a:rPr>
                        <a:t> information/method</a:t>
                      </a:r>
                      <a:endParaRPr lang="en-US" sz="22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extLst>
                  <a:ext uri="{0D108BD9-81ED-4DB2-BD59-A6C34878D82A}">
                    <a16:rowId xmlns:a16="http://schemas.microsoft.com/office/drawing/2014/main" val="1382838175"/>
                  </a:ext>
                </a:extLst>
              </a:tr>
              <a:tr h="503690">
                <a:tc>
                  <a:txBody>
                    <a:bodyPr/>
                    <a:lstStyle/>
                    <a:p>
                      <a:r>
                        <a:rPr lang="en-US" sz="2200" dirty="0" smtClean="0">
                          <a:latin typeface="Arial" panose="020B0604020202020204" pitchFamily="34" charset="0"/>
                          <a:cs typeface="Arial" panose="020B0604020202020204" pitchFamily="34" charset="0"/>
                        </a:rPr>
                        <a:t>Standardized</a:t>
                      </a:r>
                      <a:r>
                        <a:rPr lang="en-US" sz="2200" baseline="0" dirty="0" smtClean="0">
                          <a:latin typeface="Arial" panose="020B0604020202020204" pitchFamily="34" charset="0"/>
                          <a:cs typeface="Arial" panose="020B0604020202020204" pitchFamily="34" charset="0"/>
                        </a:rPr>
                        <a:t> within facility</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smtClean="0">
                          <a:latin typeface="Arial" panose="020B0604020202020204" pitchFamily="34" charset="0"/>
                          <a:cs typeface="Arial" panose="020B0604020202020204" pitchFamily="34" charset="0"/>
                        </a:rPr>
                        <a:t>Include “ECC” on ECC tag</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extLst>
                  <a:ext uri="{0D108BD9-81ED-4DB2-BD59-A6C34878D82A}">
                    <a16:rowId xmlns:a16="http://schemas.microsoft.com/office/drawing/2014/main" val="28875977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smtClean="0">
                          <a:latin typeface="Arial" panose="020B0604020202020204" pitchFamily="34" charset="0"/>
                          <a:cs typeface="Arial" panose="020B0604020202020204" pitchFamily="34" charset="0"/>
                        </a:rPr>
                        <a:t>Not easily defeated</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tc>
                  <a:txBody>
                    <a:bodyPr/>
                    <a:lstStyle/>
                    <a:p>
                      <a:r>
                        <a:rPr lang="en-US" sz="2200" dirty="0" smtClean="0">
                          <a:latin typeface="Arial" panose="020B0604020202020204" pitchFamily="34" charset="0"/>
                          <a:cs typeface="Arial" panose="020B0604020202020204" pitchFamily="34" charset="0"/>
                        </a:rPr>
                        <a:t>Legible</a:t>
                      </a:r>
                      <a:endParaRPr lang="en-US" sz="22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extLst>
                  <a:ext uri="{0D108BD9-81ED-4DB2-BD59-A6C34878D82A}">
                    <a16:rowId xmlns:a16="http://schemas.microsoft.com/office/drawing/2014/main" val="2488845193"/>
                  </a:ext>
                </a:extLst>
              </a:tr>
              <a:tr h="370840">
                <a:tc>
                  <a:txBody>
                    <a:bodyPr/>
                    <a:lstStyle/>
                    <a:p>
                      <a:endParaRPr lang="en-US" sz="22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smtClean="0">
                          <a:latin typeface="Arial" panose="020B0604020202020204" pitchFamily="34" charset="0"/>
                          <a:cs typeface="Arial" panose="020B0604020202020204" pitchFamily="34" charset="0"/>
                        </a:rPr>
                        <a:t>Withstand</a:t>
                      </a:r>
                      <a:r>
                        <a:rPr lang="en-US" sz="2200" baseline="0" dirty="0" smtClean="0">
                          <a:latin typeface="Arial" panose="020B0604020202020204" pitchFamily="34" charset="0"/>
                          <a:cs typeface="Arial" panose="020B0604020202020204" pitchFamily="34" charset="0"/>
                        </a:rPr>
                        <a:t> exposure                  to conditions</a:t>
                      </a:r>
                      <a:endParaRPr lang="en-US" sz="2200" dirty="0" smtClean="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extLst>
                  <a:ext uri="{0D108BD9-81ED-4DB2-BD59-A6C34878D82A}">
                    <a16:rowId xmlns:a16="http://schemas.microsoft.com/office/drawing/2014/main" val="1812205352"/>
                  </a:ext>
                </a:extLst>
              </a:tr>
              <a:tr h="370840">
                <a:tc>
                  <a:txBody>
                    <a:bodyPr/>
                    <a:lstStyle/>
                    <a:p>
                      <a:endParaRPr lang="en-US" sz="22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tc>
                  <a:txBody>
                    <a:bodyPr/>
                    <a:lstStyle/>
                    <a:p>
                      <a:r>
                        <a:rPr lang="en-US" sz="2200" dirty="0" smtClean="0">
                          <a:latin typeface="Arial" panose="020B0604020202020204" pitchFamily="34" charset="0"/>
                          <a:cs typeface="Arial" panose="020B0604020202020204" pitchFamily="34" charset="0"/>
                        </a:rPr>
                        <a:t>Include warning statement</a:t>
                      </a:r>
                      <a:endParaRPr lang="en-US" sz="22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extLst>
                  <a:ext uri="{0D108BD9-81ED-4DB2-BD59-A6C34878D82A}">
                    <a16:rowId xmlns:a16="http://schemas.microsoft.com/office/drawing/2014/main" val="3920603610"/>
                  </a:ext>
                </a:extLst>
              </a:tr>
            </a:tbl>
          </a:graphicData>
        </a:graphic>
      </p:graphicFrame>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55</a:t>
            </a:fld>
            <a:endParaRPr lang="en-US" dirty="0"/>
          </a:p>
        </p:txBody>
      </p:sp>
      <p:graphicFrame>
        <p:nvGraphicFramePr>
          <p:cNvPr id="10" name="Content Placeholder 8"/>
          <p:cNvGraphicFramePr>
            <a:graphicFrameLocks noChangeAspect="1"/>
          </p:cNvGraphicFramePr>
          <p:nvPr>
            <p:extLst>
              <p:ext uri="{D42A27DB-BD31-4B8C-83A1-F6EECF244321}">
                <p14:modId xmlns:p14="http://schemas.microsoft.com/office/powerpoint/2010/main" val="106249968"/>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66577" name="Worksheet" r:id="rId4" imgW="1247679" imgH="276225" progId="Excel.Sheet.12">
                  <p:link updateAutomatic="1"/>
                </p:oleObj>
              </mc:Choice>
              <mc:Fallback>
                <p:oleObj name="Worksheet" r:id="rId4" imgW="1247679" imgH="276225" progId="Excel.Sheet.12">
                  <p:link updateAutomatic="1"/>
                  <p:pic>
                    <p:nvPicPr>
                      <p:cNvPr id="9" name="Content Placeholder 8"/>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2379148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Energy Control: 		 Lockout/Tagout/Tryout</a:t>
            </a:r>
            <a:endParaRPr lang="en-US" dirty="0"/>
          </a:p>
        </p:txBody>
      </p:sp>
      <p:sp>
        <p:nvSpPr>
          <p:cNvPr id="3" name="Text Placeholder 2"/>
          <p:cNvSpPr>
            <a:spLocks noGrp="1"/>
          </p:cNvSpPr>
          <p:nvPr>
            <p:ph type="body" sz="quarter" idx="17"/>
          </p:nvPr>
        </p:nvSpPr>
        <p:spPr>
          <a:xfrm>
            <a:off x="628650" y="2217065"/>
            <a:ext cx="3618230" cy="4137763"/>
          </a:xfrm>
        </p:spPr>
        <p:txBody>
          <a:bodyPr>
            <a:normAutofit/>
          </a:bodyPr>
          <a:lstStyle/>
          <a:p>
            <a:r>
              <a:rPr lang="en-US" dirty="0" smtClean="0"/>
              <a:t>Do not use for control of hazardous energy</a:t>
            </a:r>
          </a:p>
          <a:p>
            <a:r>
              <a:rPr lang="en-US" dirty="0" smtClean="0"/>
              <a:t>Apply to unsafe equipment</a:t>
            </a:r>
          </a:p>
          <a:p>
            <a:r>
              <a:rPr lang="en-US" dirty="0" smtClean="0"/>
              <a:t>Use to protect machines/ equipment from damage</a:t>
            </a:r>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56</a:t>
            </a:fld>
            <a:endParaRPr lang="en-US" dirty="0"/>
          </a:p>
        </p:txBody>
      </p:sp>
      <p:sp>
        <p:nvSpPr>
          <p:cNvPr id="7" name="TextBox 6"/>
          <p:cNvSpPr txBox="1"/>
          <p:nvPr/>
        </p:nvSpPr>
        <p:spPr>
          <a:xfrm>
            <a:off x="628649" y="1386070"/>
            <a:ext cx="6243638" cy="830997"/>
          </a:xfrm>
          <a:prstGeom prst="rect">
            <a:avLst/>
          </a:prstGeom>
          <a:noFill/>
        </p:spPr>
        <p:txBody>
          <a:bodyPr wrap="square" rtlCol="0">
            <a:spAutoFit/>
          </a:bodyPr>
          <a:lstStyle/>
          <a:p>
            <a:r>
              <a:rPr lang="en-US" sz="2400" dirty="0">
                <a:latin typeface="Arial Black" panose="020B0A04020102020204" pitchFamily="34" charset="0"/>
              </a:rPr>
              <a:t>Shop Locks vs. Out-of-Service Locks vs. Operation Locks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1943" y="2217065"/>
            <a:ext cx="2826294" cy="2100935"/>
          </a:xfrm>
          <a:prstGeom prst="rect">
            <a:avLst/>
          </a:prstGeom>
          <a:ln>
            <a:solidFill>
              <a:schemeClr val="tx1"/>
            </a:solidFill>
          </a:ln>
        </p:spPr>
      </p:pic>
      <p:graphicFrame>
        <p:nvGraphicFramePr>
          <p:cNvPr id="11" name="Content Placeholder 10"/>
          <p:cNvGraphicFramePr>
            <a:graphicFrameLocks noGrp="1" noChangeAspect="1"/>
          </p:cNvGraphicFramePr>
          <p:nvPr>
            <p:ph sz="quarter" idx="16"/>
            <p:extLst>
              <p:ext uri="{D42A27DB-BD31-4B8C-83A1-F6EECF244321}">
                <p14:modId xmlns:p14="http://schemas.microsoft.com/office/powerpoint/2010/main" val="4005499074"/>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93201" name="Worksheet" r:id="rId5" imgW="1247679" imgH="276225" progId="Excel.Sheet.12">
                  <p:link updateAutomatic="1"/>
                </p:oleObj>
              </mc:Choice>
              <mc:Fallback>
                <p:oleObj name="Worksheet" r:id="rId5" imgW="1247679" imgH="276225" progId="Excel.Sheet.12">
                  <p:link updateAutomatic="1"/>
                  <p:pic>
                    <p:nvPicPr>
                      <p:cNvPr id="10" name="Object 9"/>
                      <p:cNvPicPr/>
                      <p:nvPr/>
                    </p:nvPicPr>
                    <p:blipFill>
                      <a:blip r:embed="rId6"/>
                      <a:stretch>
                        <a:fillRect/>
                      </a:stretch>
                    </p:blipFill>
                    <p:spPr>
                      <a:xfrm>
                        <a:off x="7510462" y="280987"/>
                        <a:ext cx="1247775" cy="276225"/>
                      </a:xfrm>
                      <a:prstGeom prst="rect">
                        <a:avLst/>
                      </a:prstGeom>
                    </p:spPr>
                  </p:pic>
                </p:oleObj>
              </mc:Fallback>
            </mc:AlternateContent>
          </a:graphicData>
        </a:graphic>
      </p:graphicFrame>
      <p:sp>
        <p:nvSpPr>
          <p:cNvPr id="9" name="TextBox 8"/>
          <p:cNvSpPr txBox="1"/>
          <p:nvPr/>
        </p:nvSpPr>
        <p:spPr>
          <a:xfrm>
            <a:off x="628649" y="5148995"/>
            <a:ext cx="6243638" cy="830997"/>
          </a:xfrm>
          <a:prstGeom prst="rect">
            <a:avLst/>
          </a:prstGeom>
          <a:noFill/>
        </p:spPr>
        <p:txBody>
          <a:bodyPr wrap="square" rtlCol="0">
            <a:spAutoFit/>
          </a:bodyPr>
          <a:lstStyle/>
          <a:p>
            <a:pPr marL="342900" indent="-342900">
              <a:buClr>
                <a:srgbClr val="0099CC"/>
              </a:buClr>
              <a:buFont typeface="Wingdings" panose="05000000000000000000" pitchFamily="2" charset="2"/>
              <a:buChar char="§"/>
            </a:pPr>
            <a:r>
              <a:rPr lang="en-US" sz="2400" dirty="0">
                <a:latin typeface="Arial" panose="020B0604020202020204" pitchFamily="34" charset="0"/>
                <a:cs typeface="Arial" panose="020B0604020202020204" pitchFamily="34" charset="0"/>
              </a:rPr>
              <a:t>Ensure tag includes “Out of service” and visibly different from </a:t>
            </a:r>
            <a:r>
              <a:rPr lang="en-US" sz="2400" dirty="0" smtClean="0">
                <a:latin typeface="Arial" panose="020B0604020202020204" pitchFamily="34" charset="0"/>
                <a:cs typeface="Arial" panose="020B0604020202020204" pitchFamily="34" charset="0"/>
              </a:rPr>
              <a:t>LOTOTO</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13616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smtClean="0"/>
              <a:t>Exposure Control: Chicken Switches/ Remote Racking</a:t>
            </a:r>
            <a:endParaRPr lang="en-US" dirty="0"/>
          </a:p>
        </p:txBody>
      </p:sp>
      <p:sp>
        <p:nvSpPr>
          <p:cNvPr id="3" name="Text Placeholder 2"/>
          <p:cNvSpPr>
            <a:spLocks noGrp="1"/>
          </p:cNvSpPr>
          <p:nvPr>
            <p:ph type="body" sz="quarter" idx="17"/>
          </p:nvPr>
        </p:nvSpPr>
        <p:spPr>
          <a:xfrm>
            <a:off x="628650" y="1386070"/>
            <a:ext cx="2497105" cy="4669956"/>
          </a:xfrm>
        </p:spPr>
        <p:txBody>
          <a:bodyPr/>
          <a:lstStyle/>
          <a:p>
            <a:pPr marL="0" indent="0">
              <a:buNone/>
            </a:pPr>
            <a:r>
              <a:rPr lang="en-US" dirty="0" smtClean="0"/>
              <a:t>Provide distance from operating switch/breaker</a:t>
            </a:r>
          </a:p>
          <a:p>
            <a:endParaRPr lang="en-US" dirty="0" smtClean="0"/>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57</a:t>
            </a:fld>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297296" y="1386070"/>
            <a:ext cx="3575217" cy="2374167"/>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aphicFrame>
        <p:nvGraphicFramePr>
          <p:cNvPr id="10" name="Content Placeholder 9"/>
          <p:cNvGraphicFramePr>
            <a:graphicFrameLocks noGrp="1" noChangeAspect="1"/>
          </p:cNvGraphicFramePr>
          <p:nvPr>
            <p:ph sz="quarter" idx="16"/>
            <p:extLst>
              <p:ext uri="{D42A27DB-BD31-4B8C-83A1-F6EECF244321}">
                <p14:modId xmlns:p14="http://schemas.microsoft.com/office/powerpoint/2010/main" val="934980428"/>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99345" name="Worksheet" r:id="rId5" imgW="1247679" imgH="276225" progId="Excel.Sheet.12">
                  <p:link updateAutomatic="1"/>
                </p:oleObj>
              </mc:Choice>
              <mc:Fallback>
                <p:oleObj name="Worksheet" r:id="rId5" imgW="1247679" imgH="276225" progId="Excel.Sheet.12">
                  <p:link updateAutomatic="1"/>
                  <p:pic>
                    <p:nvPicPr>
                      <p:cNvPr id="7" name="Object 6"/>
                      <p:cNvPicPr/>
                      <p:nvPr/>
                    </p:nvPicPr>
                    <p:blipFill>
                      <a:blip r:embed="rId6"/>
                      <a:stretch>
                        <a:fillRect/>
                      </a:stretch>
                    </p:blipFill>
                    <p:spPr>
                      <a:xfrm>
                        <a:off x="7510462" y="280987"/>
                        <a:ext cx="1247775" cy="276225"/>
                      </a:xfrm>
                      <a:prstGeom prst="rect">
                        <a:avLst/>
                      </a:prstGeom>
                    </p:spPr>
                  </p:pic>
                </p:oleObj>
              </mc:Fallback>
            </mc:AlternateContent>
          </a:graphicData>
        </a:graphic>
      </p:graphicFrame>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338" y="3290957"/>
            <a:ext cx="4077931" cy="3063871"/>
          </a:xfrm>
          <a:prstGeom prst="rect">
            <a:avLst/>
          </a:prstGeom>
          <a:ln>
            <a:solidFill>
              <a:schemeClr val="tx1"/>
            </a:solidFill>
          </a:ln>
        </p:spPr>
      </p:pic>
    </p:spTree>
    <p:extLst>
      <p:ext uri="{BB962C8B-B14F-4D97-AF65-F5344CB8AC3E}">
        <p14:creationId xmlns:p14="http://schemas.microsoft.com/office/powerpoint/2010/main" val="31542526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58</a:t>
            </a:fld>
            <a:endParaRPr lang="en-US" dirty="0"/>
          </a:p>
        </p:txBody>
      </p:sp>
      <p:sp>
        <p:nvSpPr>
          <p:cNvPr id="5" name="Text Placeholder 4"/>
          <p:cNvSpPr>
            <a:spLocks noGrp="1"/>
          </p:cNvSpPr>
          <p:nvPr>
            <p:ph type="body" sz="quarter" idx="15"/>
          </p:nvPr>
        </p:nvSpPr>
        <p:spPr/>
        <p:txBody>
          <a:bodyPr>
            <a:normAutofit/>
          </a:bodyPr>
          <a:lstStyle/>
          <a:p>
            <a:r>
              <a:rPr lang="en-US" dirty="0" smtClean="0"/>
              <a:t>Exposure Control: Derailer</a:t>
            </a:r>
            <a:endParaRPr lang="en-US" dirty="0"/>
          </a:p>
        </p:txBody>
      </p:sp>
      <p:sp>
        <p:nvSpPr>
          <p:cNvPr id="4" name="Text Placeholder 3"/>
          <p:cNvSpPr>
            <a:spLocks noGrp="1"/>
          </p:cNvSpPr>
          <p:nvPr>
            <p:ph type="body" sz="quarter" idx="17"/>
          </p:nvPr>
        </p:nvSpPr>
        <p:spPr>
          <a:prstGeom prst="rect">
            <a:avLst/>
          </a:prstGeom>
        </p:spPr>
        <p:txBody>
          <a:bodyPr/>
          <a:lstStyle/>
          <a:p>
            <a:r>
              <a:rPr lang="en-US" dirty="0" smtClean="0"/>
              <a:t>Causes train to derail upon activation</a:t>
            </a:r>
          </a:p>
          <a:p>
            <a:r>
              <a:rPr lang="en-US" dirty="0" smtClean="0"/>
              <a:t>Prevents train from advancing on railroad</a:t>
            </a:r>
          </a:p>
          <a:p>
            <a:pPr lvl="1"/>
            <a:r>
              <a:rPr lang="en-US" dirty="0" smtClean="0"/>
              <a:t>Non-compliance with SOPs </a:t>
            </a:r>
          </a:p>
          <a:p>
            <a:pPr lvl="1"/>
            <a:r>
              <a:rPr lang="en-US" dirty="0" smtClean="0"/>
              <a:t>Mechanical failures</a:t>
            </a:r>
            <a:endParaRPr lang="en-US" dirty="0"/>
          </a:p>
          <a:p>
            <a:endParaRPr lang="en-US" dirty="0"/>
          </a:p>
        </p:txBody>
      </p:sp>
      <p:pic>
        <p:nvPicPr>
          <p:cNvPr id="7" name="Picture 6" descr="C:\Users\ahernand3\AppData\Local\Microsoft\Windows\INetCache\Content.Word\IMG_496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49" y="3383559"/>
            <a:ext cx="3962012" cy="2971270"/>
          </a:xfrm>
          <a:prstGeom prst="rect">
            <a:avLst/>
          </a:prstGeom>
          <a:noFill/>
          <a:ln>
            <a:solidFill>
              <a:schemeClr val="tx1"/>
            </a:solidFill>
          </a:ln>
        </p:spPr>
      </p:pic>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2843030254"/>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62481" name="Worksheet" r:id="rId5" imgW="1247679" imgH="276225" progId="Excel.Sheet.12">
                  <p:link updateAutomatic="1"/>
                </p:oleObj>
              </mc:Choice>
              <mc:Fallback>
                <p:oleObj name="Worksheet" r:id="rId5" imgW="1247679" imgH="276225" progId="Excel.Sheet.12">
                  <p:link updateAutomatic="1"/>
                  <p:pic>
                    <p:nvPicPr>
                      <p:cNvPr id="8" name="Object 7"/>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1769728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59</a:t>
            </a:fld>
            <a:endParaRPr lang="en-US" dirty="0"/>
          </a:p>
        </p:txBody>
      </p:sp>
      <p:sp>
        <p:nvSpPr>
          <p:cNvPr id="5" name="Text Placeholder 4"/>
          <p:cNvSpPr>
            <a:spLocks noGrp="1"/>
          </p:cNvSpPr>
          <p:nvPr>
            <p:ph type="body" sz="quarter" idx="15"/>
          </p:nvPr>
        </p:nvSpPr>
        <p:spPr/>
        <p:txBody>
          <a:bodyPr>
            <a:normAutofit/>
          </a:bodyPr>
          <a:lstStyle/>
          <a:p>
            <a:r>
              <a:rPr lang="en-US" dirty="0" smtClean="0"/>
              <a:t>Exposure Control: Descaling</a:t>
            </a:r>
            <a:endParaRPr lang="en-US" dirty="0"/>
          </a:p>
        </p:txBody>
      </p:sp>
      <p:sp>
        <p:nvSpPr>
          <p:cNvPr id="4" name="Text Placeholder 3"/>
          <p:cNvSpPr>
            <a:spLocks noGrp="1"/>
          </p:cNvSpPr>
          <p:nvPr>
            <p:ph type="body" sz="quarter" idx="17"/>
          </p:nvPr>
        </p:nvSpPr>
        <p:spPr>
          <a:xfrm>
            <a:off x="628649" y="1386070"/>
            <a:ext cx="6733203" cy="4669956"/>
          </a:xfrm>
          <a:prstGeom prst="rect">
            <a:avLst/>
          </a:prstGeom>
        </p:spPr>
        <p:txBody>
          <a:bodyPr/>
          <a:lstStyle/>
          <a:p>
            <a:r>
              <a:rPr lang="en-US" dirty="0" smtClean="0"/>
              <a:t>Removes material build-up from equipment</a:t>
            </a:r>
          </a:p>
          <a:p>
            <a:r>
              <a:rPr lang="en-US" dirty="0" smtClean="0"/>
              <a:t>Prevents clogs and jams</a:t>
            </a:r>
          </a:p>
          <a:p>
            <a:r>
              <a:rPr lang="en-US" dirty="0" smtClean="0"/>
              <a:t>Uses chemicals or scrapes walls</a:t>
            </a:r>
          </a:p>
          <a:p>
            <a:r>
              <a:rPr lang="en-US" dirty="0" smtClean="0"/>
              <a:t>Examples: </a:t>
            </a:r>
            <a:r>
              <a:rPr lang="en-US" dirty="0"/>
              <a:t>hot rolling, heat treatment, </a:t>
            </a:r>
            <a:r>
              <a:rPr lang="en-US" dirty="0" smtClean="0"/>
              <a:t>welding</a:t>
            </a:r>
            <a:endParaRPr lang="en-US" dirty="0"/>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1958820091"/>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85009"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647798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r>
              <a:rPr lang="en-US" dirty="0"/>
              <a:t>Learning Objectives</a:t>
            </a:r>
          </a:p>
        </p:txBody>
      </p:sp>
      <p:sp>
        <p:nvSpPr>
          <p:cNvPr id="4" name="Text Placeholder 3"/>
          <p:cNvSpPr>
            <a:spLocks noGrp="1"/>
          </p:cNvSpPr>
          <p:nvPr>
            <p:ph type="body" sz="quarter" idx="17"/>
          </p:nvPr>
        </p:nvSpPr>
        <p:spPr>
          <a:xfrm>
            <a:off x="628650" y="1386590"/>
            <a:ext cx="6476999" cy="4669020"/>
          </a:xfrm>
          <a:prstGeom prst="rect">
            <a:avLst/>
          </a:prstGeom>
        </p:spPr>
        <p:txBody>
          <a:bodyPr/>
          <a:lstStyle/>
          <a:p>
            <a:pPr marL="0" indent="0">
              <a:buNone/>
            </a:pPr>
            <a:r>
              <a:rPr lang="en-US" sz="2400" dirty="0">
                <a:latin typeface="Arial Black" panose="020B0A04020102020204" pitchFamily="34" charset="0"/>
              </a:rPr>
              <a:t>Module 5</a:t>
            </a:r>
            <a:r>
              <a:rPr lang="en-US" sz="2400" dirty="0" smtClean="0">
                <a:latin typeface="Arial Black" panose="020B0A04020102020204" pitchFamily="34" charset="0"/>
              </a:rPr>
              <a:t>: Energy Contro</a:t>
            </a:r>
            <a:r>
              <a:rPr lang="en-US" dirty="0" smtClean="0">
                <a:latin typeface="Arial Black" panose="020B0A04020102020204" pitchFamily="34" charset="0"/>
              </a:rPr>
              <a:t>l in Practice</a:t>
            </a:r>
            <a:endParaRPr lang="en-US" sz="2400" dirty="0">
              <a:latin typeface="Arial Black" panose="020B0A04020102020204" pitchFamily="34" charset="0"/>
            </a:endParaRPr>
          </a:p>
          <a:p>
            <a:r>
              <a:rPr lang="en-US" dirty="0" smtClean="0">
                <a:latin typeface="Arial" panose="020B0604020202020204" pitchFamily="34" charset="0"/>
              </a:rPr>
              <a:t>Demonstrate the application of hazardous energy control principles to various sources, given different examples</a:t>
            </a:r>
            <a:endParaRPr lang="en-US" dirty="0">
              <a:latin typeface="Arial" panose="020B0604020202020204" pitchFamily="34" charset="0"/>
            </a:endParaRPr>
          </a:p>
          <a:p>
            <a:pPr marL="0" indent="0">
              <a:buNone/>
            </a:pPr>
            <a:endParaRPr lang="en-US" dirty="0"/>
          </a:p>
          <a:p>
            <a:pPr marL="0" indent="0">
              <a:buNone/>
            </a:pPr>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p:txBody>
          <a:bodyPr/>
          <a:lstStyle/>
          <a:p>
            <a:pPr algn="r"/>
            <a:r>
              <a:rPr lang="en-US" dirty="0" smtClean="0"/>
              <a:t>	</a:t>
            </a:r>
            <a:fld id="{25D3FF45-FB88-453A-A2AC-7EF0564DBF56}" type="slidenum">
              <a:rPr lang="en-US" smtClean="0"/>
              <a:pPr algn="r"/>
              <a:t>6</a:t>
            </a:fld>
            <a:endParaRPr lang="en-US" dirty="0"/>
          </a:p>
        </p:txBody>
      </p:sp>
      <p:graphicFrame>
        <p:nvGraphicFramePr>
          <p:cNvPr id="10" name="Content Placeholder 9"/>
          <p:cNvGraphicFramePr>
            <a:graphicFrameLocks noGrp="1" noChangeAspect="1"/>
          </p:cNvGraphicFramePr>
          <p:nvPr>
            <p:ph sz="quarter" idx="16"/>
            <p:extLst>
              <p:ext uri="{D42A27DB-BD31-4B8C-83A1-F6EECF244321}">
                <p14:modId xmlns:p14="http://schemas.microsoft.com/office/powerpoint/2010/main" val="3532890518"/>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34161" name="Worksheet" r:id="rId4" imgW="1247679" imgH="276225" progId="Excel.Sheet.12">
                  <p:link updateAutomatic="1"/>
                </p:oleObj>
              </mc:Choice>
              <mc:Fallback>
                <p:oleObj name="Worksheet" r:id="rId4" imgW="1247679" imgH="276225" progId="Excel.Sheet.12">
                  <p:link updateAutomatic="1"/>
                  <p:pic>
                    <p:nvPicPr>
                      <p:cNvPr id="10" name="Object 9"/>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42138388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Exposure Control: 		 Flagging and Barricading</a:t>
            </a:r>
            <a:endParaRPr lang="en-US" dirty="0"/>
          </a:p>
        </p:txBody>
      </p:sp>
      <p:sp>
        <p:nvSpPr>
          <p:cNvPr id="3" name="Text Placeholder 2"/>
          <p:cNvSpPr>
            <a:spLocks noGrp="1"/>
          </p:cNvSpPr>
          <p:nvPr>
            <p:ph type="body" sz="quarter" idx="17"/>
          </p:nvPr>
        </p:nvSpPr>
        <p:spPr/>
        <p:txBody>
          <a:bodyPr/>
          <a:lstStyle/>
          <a:p>
            <a:r>
              <a:rPr lang="en-US" dirty="0" smtClean="0"/>
              <a:t>Safeguards area</a:t>
            </a:r>
          </a:p>
          <a:p>
            <a:r>
              <a:rPr lang="en-US" dirty="0" smtClean="0"/>
              <a:t>Install with proper communication to affected parties</a:t>
            </a:r>
          </a:p>
          <a:p>
            <a:r>
              <a:rPr lang="en-US" dirty="0" smtClean="0"/>
              <a:t>Consult site-specific SOP</a:t>
            </a:r>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60</a:t>
            </a:fld>
            <a:endParaRPr lang="en-US" dirty="0"/>
          </a:p>
        </p:txBody>
      </p:sp>
      <p:graphicFrame>
        <p:nvGraphicFramePr>
          <p:cNvPr id="10" name="Content Placeholder 9"/>
          <p:cNvGraphicFramePr>
            <a:graphicFrameLocks noGrp="1" noChangeAspect="1"/>
          </p:cNvGraphicFramePr>
          <p:nvPr>
            <p:ph sz="quarter" idx="16"/>
            <p:extLst>
              <p:ext uri="{D42A27DB-BD31-4B8C-83A1-F6EECF244321}">
                <p14:modId xmlns:p14="http://schemas.microsoft.com/office/powerpoint/2010/main" val="803695170"/>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77841" name="Worksheet" r:id="rId4" imgW="1247679" imgH="276225" progId="Excel.Sheet.12">
                  <p:link updateAutomatic="1"/>
                </p:oleObj>
              </mc:Choice>
              <mc:Fallback>
                <p:oleObj name="Worksheet" r:id="rId4" imgW="1247679" imgH="276225" progId="Excel.Sheet.12">
                  <p:link updateAutomatic="1"/>
                  <p:pic>
                    <p:nvPicPr>
                      <p:cNvPr id="7" name="Object 6"/>
                      <p:cNvPicPr/>
                      <p:nvPr/>
                    </p:nvPicPr>
                    <p:blipFill>
                      <a:blip r:embed="rId5"/>
                      <a:stretch>
                        <a:fillRect/>
                      </a:stretch>
                    </p:blipFill>
                    <p:spPr>
                      <a:xfrm>
                        <a:off x="7510462" y="280987"/>
                        <a:ext cx="1247775" cy="276225"/>
                      </a:xfrm>
                      <a:prstGeom prst="rect">
                        <a:avLst/>
                      </a:prstGeom>
                    </p:spPr>
                  </p:pic>
                </p:oleObj>
              </mc:Fallback>
            </mc:AlternateContent>
          </a:graphicData>
        </a:graphic>
      </p:graphicFrame>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628651" y="3525625"/>
            <a:ext cx="3727838" cy="2795878"/>
          </a:xfrm>
          <a:prstGeom prst="rect">
            <a:avLst/>
          </a:prstGeom>
          <a:noFill/>
          <a:ln>
            <a:solidFill>
              <a:schemeClr val="tx1"/>
            </a:solidFill>
          </a:ln>
          <a:extLst>
            <a:ext uri="{53640926-AAD7-44D8-BBD7-CCE9431645EC}">
              <a14:shadowObscured xmlns:a14="http://schemas.microsoft.com/office/drawing/2010/main"/>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4291" y="3525625"/>
            <a:ext cx="3727837" cy="2795878"/>
          </a:xfrm>
          <a:prstGeom prst="rect">
            <a:avLst/>
          </a:prstGeom>
          <a:ln>
            <a:solidFill>
              <a:schemeClr val="tx1"/>
            </a:solidFill>
          </a:ln>
        </p:spPr>
      </p:pic>
    </p:spTree>
    <p:extLst>
      <p:ext uri="{BB962C8B-B14F-4D97-AF65-F5344CB8AC3E}">
        <p14:creationId xmlns:p14="http://schemas.microsoft.com/office/powerpoint/2010/main" val="24526860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61</a:t>
            </a:fld>
            <a:endParaRPr lang="en-US" dirty="0"/>
          </a:p>
        </p:txBody>
      </p:sp>
      <p:sp>
        <p:nvSpPr>
          <p:cNvPr id="5" name="Text Placeholder 4"/>
          <p:cNvSpPr>
            <a:spLocks noGrp="1"/>
          </p:cNvSpPr>
          <p:nvPr>
            <p:ph type="body" sz="quarter" idx="15"/>
          </p:nvPr>
        </p:nvSpPr>
        <p:spPr/>
        <p:txBody>
          <a:bodyPr>
            <a:normAutofit/>
          </a:bodyPr>
          <a:lstStyle/>
          <a:p>
            <a:r>
              <a:rPr lang="en-US" dirty="0" smtClean="0"/>
              <a:t>Exposure Control: Grounding</a:t>
            </a:r>
            <a:endParaRPr lang="en-US" dirty="0"/>
          </a:p>
        </p:txBody>
      </p:sp>
      <p:sp>
        <p:nvSpPr>
          <p:cNvPr id="4" name="Text Placeholder 3"/>
          <p:cNvSpPr>
            <a:spLocks noGrp="1"/>
          </p:cNvSpPr>
          <p:nvPr>
            <p:ph type="body" sz="quarter" idx="17"/>
          </p:nvPr>
        </p:nvSpPr>
        <p:spPr>
          <a:xfrm>
            <a:off x="628651" y="1386070"/>
            <a:ext cx="4389663" cy="4669956"/>
          </a:xfrm>
          <a:prstGeom prst="rect">
            <a:avLst/>
          </a:prstGeom>
        </p:spPr>
        <p:txBody>
          <a:bodyPr/>
          <a:lstStyle/>
          <a:p>
            <a:pPr marL="0" indent="0">
              <a:buNone/>
            </a:pPr>
            <a:endParaRPr lang="en-US" dirty="0"/>
          </a:p>
          <a:p>
            <a:endParaRPr lang="en-US" dirty="0" smtClean="0"/>
          </a:p>
          <a:p>
            <a:r>
              <a:rPr lang="en-US" dirty="0" smtClean="0"/>
              <a:t>Structural grounding</a:t>
            </a:r>
          </a:p>
          <a:p>
            <a:r>
              <a:rPr lang="en-US" dirty="0" smtClean="0"/>
              <a:t>Equipment grounding</a:t>
            </a:r>
          </a:p>
          <a:p>
            <a:r>
              <a:rPr lang="en-US" dirty="0" smtClean="0"/>
              <a:t>Personal protective grounding</a:t>
            </a:r>
          </a:p>
          <a:p>
            <a:endParaRPr lang="en-US" dirty="0"/>
          </a:p>
          <a:p>
            <a:endParaRPr lang="en-US" dirty="0"/>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1152248968"/>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32785"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2114" t="22172" r="12108" b="21131"/>
          <a:stretch/>
        </p:blipFill>
        <p:spPr bwMode="auto">
          <a:xfrm>
            <a:off x="628649" y="4506201"/>
            <a:ext cx="3442608" cy="1848628"/>
          </a:xfrm>
          <a:prstGeom prst="rect">
            <a:avLst/>
          </a:prstGeom>
          <a:ln>
            <a:solidFill>
              <a:schemeClr val="tx1"/>
            </a:solidFill>
          </a:ln>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4054" t="13304" r="4251" b="577"/>
          <a:stretch/>
        </p:blipFill>
        <p:spPr>
          <a:xfrm>
            <a:off x="4128002" y="2243734"/>
            <a:ext cx="3382460" cy="4111094"/>
          </a:xfrm>
          <a:prstGeom prst="rect">
            <a:avLst/>
          </a:prstGeom>
        </p:spPr>
      </p:pic>
      <p:sp>
        <p:nvSpPr>
          <p:cNvPr id="8" name="TextBox 7"/>
          <p:cNvSpPr txBox="1"/>
          <p:nvPr/>
        </p:nvSpPr>
        <p:spPr>
          <a:xfrm>
            <a:off x="628648" y="1398388"/>
            <a:ext cx="6243865" cy="830997"/>
          </a:xfrm>
          <a:prstGeom prst="rect">
            <a:avLst/>
          </a:prstGeom>
          <a:noFill/>
        </p:spPr>
        <p:txBody>
          <a:bodyPr wrap="square" rtlCol="0">
            <a:spAutoFit/>
          </a:bodyPr>
          <a:lstStyle/>
          <a:p>
            <a:pPr marL="342900" indent="-342900">
              <a:buClr>
                <a:srgbClr val="0099CC"/>
              </a:buClr>
              <a:buFont typeface="Wingdings" panose="05000000000000000000" pitchFamily="2" charset="2"/>
              <a:buChar char="§"/>
            </a:pPr>
            <a:r>
              <a:rPr lang="en-US" sz="2400" dirty="0">
                <a:latin typeface="Arial" panose="020B0604020202020204" pitchFamily="34" charset="0"/>
                <a:cs typeface="Arial" panose="020B0604020202020204" pitchFamily="34" charset="0"/>
              </a:rPr>
              <a:t>Place and arrange equipment to prevent exposure to shock </a:t>
            </a:r>
            <a:r>
              <a:rPr lang="en-US" sz="2400" dirty="0" smtClean="0">
                <a:latin typeface="Arial" panose="020B0604020202020204" pitchFamily="34" charset="0"/>
                <a:cs typeface="Arial" panose="020B0604020202020204" pitchFamily="34" charset="0"/>
              </a:rPr>
              <a:t>hazard</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93425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62</a:t>
            </a:fld>
            <a:endParaRPr lang="en-US" dirty="0"/>
          </a:p>
        </p:txBody>
      </p:sp>
      <p:sp>
        <p:nvSpPr>
          <p:cNvPr id="5" name="Text Placeholder 4"/>
          <p:cNvSpPr>
            <a:spLocks noGrp="1"/>
          </p:cNvSpPr>
          <p:nvPr>
            <p:ph type="body" sz="quarter" idx="15"/>
          </p:nvPr>
        </p:nvSpPr>
        <p:spPr/>
        <p:txBody>
          <a:bodyPr>
            <a:normAutofit/>
          </a:bodyPr>
          <a:lstStyle/>
          <a:p>
            <a:r>
              <a:rPr lang="en-US" dirty="0" smtClean="0"/>
              <a:t>Exposure Control: Guarding</a:t>
            </a:r>
            <a:endParaRPr lang="en-US" dirty="0"/>
          </a:p>
        </p:txBody>
      </p:sp>
      <p:sp>
        <p:nvSpPr>
          <p:cNvPr id="4" name="Text Placeholder 3"/>
          <p:cNvSpPr>
            <a:spLocks noGrp="1"/>
          </p:cNvSpPr>
          <p:nvPr>
            <p:ph type="body" sz="quarter" idx="17"/>
          </p:nvPr>
        </p:nvSpPr>
        <p:spPr>
          <a:xfrm>
            <a:off x="628651" y="1386070"/>
            <a:ext cx="2879660" cy="4669956"/>
          </a:xfrm>
          <a:prstGeom prst="rect">
            <a:avLst/>
          </a:prstGeom>
        </p:spPr>
        <p:txBody>
          <a:bodyPr/>
          <a:lstStyle/>
          <a:p>
            <a:r>
              <a:rPr lang="en-US" dirty="0" smtClean="0"/>
              <a:t>Places objects between personnel and hazards</a:t>
            </a:r>
          </a:p>
          <a:p>
            <a:r>
              <a:rPr lang="en-US" dirty="0" smtClean="0"/>
              <a:t>Keeps any portion of body from contact  with hazard</a:t>
            </a:r>
            <a:endParaRPr lang="en-US" dirty="0"/>
          </a:p>
          <a:p>
            <a:endParaRPr lang="en-US" dirty="0"/>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3785067825"/>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37233"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14027" b="5163"/>
          <a:stretch/>
        </p:blipFill>
        <p:spPr bwMode="auto">
          <a:xfrm>
            <a:off x="3370896" y="1386070"/>
            <a:ext cx="3495028" cy="4236779"/>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13870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63</a:t>
            </a:fld>
            <a:endParaRPr lang="en-US" dirty="0"/>
          </a:p>
        </p:txBody>
      </p:sp>
      <p:sp>
        <p:nvSpPr>
          <p:cNvPr id="5" name="Text Placeholder 4"/>
          <p:cNvSpPr>
            <a:spLocks noGrp="1"/>
          </p:cNvSpPr>
          <p:nvPr>
            <p:ph type="body" sz="quarter" idx="15"/>
          </p:nvPr>
        </p:nvSpPr>
        <p:spPr/>
        <p:txBody>
          <a:bodyPr>
            <a:normAutofit/>
          </a:bodyPr>
          <a:lstStyle/>
          <a:p>
            <a:r>
              <a:rPr lang="en-US" dirty="0" smtClean="0"/>
              <a:t>Exposure Control: Insulators</a:t>
            </a:r>
            <a:endParaRPr lang="en-US" dirty="0"/>
          </a:p>
        </p:txBody>
      </p:sp>
      <p:sp>
        <p:nvSpPr>
          <p:cNvPr id="4" name="Text Placeholder 3"/>
          <p:cNvSpPr>
            <a:spLocks noGrp="1"/>
          </p:cNvSpPr>
          <p:nvPr>
            <p:ph type="body" sz="quarter" idx="17"/>
          </p:nvPr>
        </p:nvSpPr>
        <p:spPr>
          <a:xfrm>
            <a:off x="628648" y="1386070"/>
            <a:ext cx="7059775" cy="4669956"/>
          </a:xfrm>
          <a:prstGeom prst="rect">
            <a:avLst/>
          </a:prstGeom>
        </p:spPr>
        <p:txBody>
          <a:bodyPr/>
          <a:lstStyle/>
          <a:p>
            <a:pPr marL="0" indent="0">
              <a:buNone/>
            </a:pPr>
            <a:r>
              <a:rPr lang="en-US" dirty="0" smtClean="0"/>
              <a:t>Material with high resistance to flow of electrons</a:t>
            </a:r>
            <a:endParaRPr lang="en-US" dirty="0"/>
          </a:p>
          <a:p>
            <a:pPr marL="0" indent="0">
              <a:buNone/>
            </a:pPr>
            <a:endParaRPr lang="en-US" dirty="0" smtClean="0">
              <a:solidFill>
                <a:srgbClr val="FF0000"/>
              </a:solidFill>
            </a:endParaRPr>
          </a:p>
        </p:txBody>
      </p:sp>
      <p:graphicFrame>
        <p:nvGraphicFramePr>
          <p:cNvPr id="8" name="Content Placeholder 7"/>
          <p:cNvGraphicFramePr>
            <a:graphicFrameLocks noGrp="1" noChangeAspect="1"/>
          </p:cNvGraphicFramePr>
          <p:nvPr>
            <p:ph sz="quarter" idx="16"/>
            <p:extLst>
              <p:ext uri="{D42A27DB-BD31-4B8C-83A1-F6EECF244321}">
                <p14:modId xmlns:p14="http://schemas.microsoft.com/office/powerpoint/2010/main" val="1273774408"/>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08561" name="Worksheet" r:id="rId4" imgW="1247679" imgH="276225" progId="Excel.Sheet.12">
                  <p:link updateAutomatic="1"/>
                </p:oleObj>
              </mc:Choice>
              <mc:Fallback>
                <p:oleObj name="Worksheet" r:id="rId4" imgW="1247679" imgH="276225" progId="Excel.Sheet.12">
                  <p:link updateAutomatic="1"/>
                  <p:pic>
                    <p:nvPicPr>
                      <p:cNvPr id="7" name="Object 6"/>
                      <p:cNvPicPr/>
                      <p:nvPr/>
                    </p:nvPicPr>
                    <p:blipFill>
                      <a:blip r:embed="rId5"/>
                      <a:stretch>
                        <a:fillRect/>
                      </a:stretch>
                    </p:blipFill>
                    <p:spPr>
                      <a:xfrm>
                        <a:off x="7510462" y="280987"/>
                        <a:ext cx="1247775" cy="276225"/>
                      </a:xfrm>
                      <a:prstGeom prst="rect">
                        <a:avLst/>
                      </a:prstGeom>
                    </p:spPr>
                  </p:pic>
                </p:oleObj>
              </mc:Fallback>
            </mc:AlternateContent>
          </a:graphicData>
        </a:graphic>
      </p:graphicFrame>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628647" y="1849121"/>
            <a:ext cx="6007611" cy="4505708"/>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875745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Exposure Control: 		 Maintenance Switches</a:t>
            </a:r>
            <a:endParaRPr lang="en-US" dirty="0"/>
          </a:p>
        </p:txBody>
      </p:sp>
      <p:sp>
        <p:nvSpPr>
          <p:cNvPr id="3" name="Text Placeholder 2"/>
          <p:cNvSpPr>
            <a:spLocks noGrp="1"/>
          </p:cNvSpPr>
          <p:nvPr>
            <p:ph type="body" sz="quarter" idx="17"/>
          </p:nvPr>
        </p:nvSpPr>
        <p:spPr/>
        <p:txBody>
          <a:bodyPr/>
          <a:lstStyle/>
          <a:p>
            <a:pPr marL="0" indent="0">
              <a:buNone/>
            </a:pPr>
            <a:r>
              <a:rPr lang="en-US" dirty="0" smtClean="0"/>
              <a:t>Take power away from whatever type of load they control</a:t>
            </a:r>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64</a:t>
            </a:fld>
            <a:endParaRPr lang="en-US" dirty="0"/>
          </a:p>
        </p:txBody>
      </p:sp>
      <p:pic>
        <p:nvPicPr>
          <p:cNvPr id="7" name="Picture 6" descr="C:\Users\ahernand3\Desktop\switch.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 y="2335101"/>
            <a:ext cx="5744158" cy="4019727"/>
          </a:xfrm>
          <a:prstGeom prst="rect">
            <a:avLst/>
          </a:prstGeom>
          <a:noFill/>
          <a:ln>
            <a:solidFill>
              <a:schemeClr val="tx1"/>
            </a:solidFill>
          </a:ln>
        </p:spPr>
      </p:pic>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3749734197"/>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29041" name="Worksheet" r:id="rId5" imgW="1247679" imgH="276225" progId="Excel.Sheet.12">
                  <p:link updateAutomatic="1"/>
                </p:oleObj>
              </mc:Choice>
              <mc:Fallback>
                <p:oleObj name="Worksheet" r:id="rId5" imgW="1247679" imgH="276225" progId="Excel.Sheet.12">
                  <p:link updateAutomatic="1"/>
                  <p:pic>
                    <p:nvPicPr>
                      <p:cNvPr id="8" name="Object 7"/>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9961930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628650" y="127367"/>
            <a:ext cx="6477000" cy="1057781"/>
          </a:xfrm>
        </p:spPr>
        <p:txBody>
          <a:bodyPr>
            <a:normAutofit/>
          </a:bodyPr>
          <a:lstStyle/>
          <a:p>
            <a:r>
              <a:rPr lang="en-US" dirty="0" smtClean="0"/>
              <a:t>Exposure Control: Personal Protective Equipment</a:t>
            </a:r>
            <a:endParaRPr lang="en-US" dirty="0"/>
          </a:p>
        </p:txBody>
      </p:sp>
      <p:sp>
        <p:nvSpPr>
          <p:cNvPr id="3" name="Text Placeholder 2"/>
          <p:cNvSpPr>
            <a:spLocks noGrp="1"/>
          </p:cNvSpPr>
          <p:nvPr>
            <p:ph type="body" sz="quarter" idx="17"/>
          </p:nvPr>
        </p:nvSpPr>
        <p:spPr>
          <a:xfrm>
            <a:off x="628649" y="1386070"/>
            <a:ext cx="7041113" cy="4669956"/>
          </a:xfrm>
        </p:spPr>
        <p:txBody>
          <a:bodyPr/>
          <a:lstStyle/>
          <a:p>
            <a:r>
              <a:rPr lang="en-US" dirty="0" smtClean="0"/>
              <a:t>Help protect workers from items/situations that cause bodily harm</a:t>
            </a:r>
          </a:p>
          <a:p>
            <a:r>
              <a:rPr lang="en-US" dirty="0" smtClean="0"/>
              <a:t>Inspect/test before use</a:t>
            </a:r>
          </a:p>
          <a:p>
            <a:r>
              <a:rPr lang="en-US" dirty="0" smtClean="0"/>
              <a:t>Use only serviceable PPE without modifications</a:t>
            </a:r>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65</a:t>
            </a:fld>
            <a:endParaRPr lang="en-US" dirty="0"/>
          </a:p>
        </p:txBody>
      </p:sp>
      <p:pic>
        <p:nvPicPr>
          <p:cNvPr id="7" name="Picture 6" descr="C:\Users\ahernand3\AppData\Local\Microsoft\Windows\INetCache\Content.Outlook\0M1XLTOP\MCC Panel MTI Phot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649" y="3439607"/>
            <a:ext cx="3290208" cy="2915221"/>
          </a:xfrm>
          <a:prstGeom prst="rect">
            <a:avLst/>
          </a:prstGeom>
          <a:noFill/>
          <a:ln>
            <a:solidFill>
              <a:schemeClr val="tx1"/>
            </a:solidFill>
          </a:ln>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812" t="657" r="2173" b="549"/>
          <a:stretch/>
        </p:blipFill>
        <p:spPr bwMode="auto">
          <a:xfrm>
            <a:off x="4136940" y="3439606"/>
            <a:ext cx="2571968" cy="2915221"/>
          </a:xfrm>
          <a:prstGeom prst="rect">
            <a:avLst/>
          </a:prstGeom>
          <a:noFill/>
          <a:ln w="9525" cap="flat" cmpd="sng" algn="ctr">
            <a:solidFill>
              <a:srgbClr val="000000"/>
            </a:solidFill>
            <a:prstDash val="solid"/>
            <a:miter lim="800000"/>
            <a:headEnd type="none" w="med" len="med"/>
            <a:tailEnd type="none" w="med" len="med"/>
          </a:ln>
          <a:extLst>
            <a:ext uri="{53640926-AAD7-44D8-BBD7-CCE9431645EC}">
              <a14:shadowObscured xmlns:a14="http://schemas.microsoft.com/office/drawing/2010/main"/>
            </a:ext>
            <a:ext uri="{909E8E84-426E-40dd-AFC4-6F175D3DCCD1}">
              <a14:hiddenFill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 xmlns:w="http://schemas.openxmlformats.org/wordprocessingml/2006/main" xmlns:w10="urn:schemas-microsoft-com:office:word" xmlns:v="urn:schemas-microsoft-com:vml" xmlns:o="urn:schemas-microsoft-com:office:office" xmlns:lc="http://schemas.openxmlformats.org/drawingml/2006/lockedCanvas">
                <a:solidFill>
                  <a:srgbClr val="FFFFFF"/>
                </a:solidFill>
              </a14:hiddenFill>
            </a:ext>
          </a:extLst>
        </p:spPr>
      </p:pic>
      <p:graphicFrame>
        <p:nvGraphicFramePr>
          <p:cNvPr id="10" name="Content Placeholder 9"/>
          <p:cNvGraphicFramePr>
            <a:graphicFrameLocks noGrp="1" noChangeAspect="1"/>
          </p:cNvGraphicFramePr>
          <p:nvPr>
            <p:ph sz="quarter" idx="16"/>
            <p:extLst>
              <p:ext uri="{D42A27DB-BD31-4B8C-83A1-F6EECF244321}">
                <p14:modId xmlns:p14="http://schemas.microsoft.com/office/powerpoint/2010/main" val="939207515"/>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4113" name="Worksheet" r:id="rId6" imgW="1247679" imgH="276225" progId="Excel.Sheet.12">
                  <p:link updateAutomatic="1"/>
                </p:oleObj>
              </mc:Choice>
              <mc:Fallback>
                <p:oleObj name="Worksheet" r:id="rId6" imgW="1247679" imgH="276225" progId="Excel.Sheet.12">
                  <p:link updateAutomatic="1"/>
                  <p:pic>
                    <p:nvPicPr>
                      <p:cNvPr id="9" name="Object 8"/>
                      <p:cNvPicPr/>
                      <p:nvPr/>
                    </p:nvPicPr>
                    <p:blipFill>
                      <a:blip r:embed="rId7"/>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819853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628649" y="127367"/>
            <a:ext cx="6243639" cy="1057781"/>
          </a:xfrm>
        </p:spPr>
        <p:txBody>
          <a:bodyPr>
            <a:normAutofit/>
          </a:bodyPr>
          <a:lstStyle/>
          <a:p>
            <a:r>
              <a:rPr lang="en-US" dirty="0" smtClean="0"/>
              <a:t>Exposure Control: 		 Whip Checks </a:t>
            </a:r>
            <a:endParaRPr lang="en-US" dirty="0"/>
          </a:p>
        </p:txBody>
      </p:sp>
      <p:sp>
        <p:nvSpPr>
          <p:cNvPr id="3" name="Text Placeholder 2"/>
          <p:cNvSpPr>
            <a:spLocks noGrp="1"/>
          </p:cNvSpPr>
          <p:nvPr>
            <p:ph type="body" sz="quarter" idx="17"/>
          </p:nvPr>
        </p:nvSpPr>
        <p:spPr/>
        <p:txBody>
          <a:bodyPr/>
          <a:lstStyle/>
          <a:p>
            <a:r>
              <a:rPr lang="en-US" dirty="0" smtClean="0"/>
              <a:t>Connect air hoses across coupling</a:t>
            </a:r>
          </a:p>
          <a:p>
            <a:r>
              <a:rPr lang="en-US" dirty="0" smtClean="0"/>
              <a:t>Prevent hoses from flying around if connection separates</a:t>
            </a:r>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66</a:t>
            </a:fld>
            <a:endParaRPr lang="en-US" dirty="0"/>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322173475"/>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2065"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pic>
        <p:nvPicPr>
          <p:cNvPr id="10" name="Picture 9" descr="\\siefp01\data\department\MTI Department\DEPARTMENTS\Safety\Pictures\WorkplaceExaminations_PicturesVideos\GA audit photos\Good\10-16-08_Photos 021.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48" y="2844476"/>
            <a:ext cx="4680469" cy="3510352"/>
          </a:xfrm>
          <a:prstGeom prst="rect">
            <a:avLst/>
          </a:prstGeom>
          <a:noFill/>
          <a:ln>
            <a:solidFill>
              <a:sysClr val="windowText" lastClr="000000"/>
            </a:solidFill>
          </a:ln>
        </p:spPr>
      </p:pic>
      <p:cxnSp>
        <p:nvCxnSpPr>
          <p:cNvPr id="11" name="Straight Arrow Connector 10"/>
          <p:cNvCxnSpPr>
            <a:cxnSpLocks noChangeAspect="1"/>
          </p:cNvCxnSpPr>
          <p:nvPr/>
        </p:nvCxnSpPr>
        <p:spPr>
          <a:xfrm flipH="1" flipV="1">
            <a:off x="3492292" y="4730135"/>
            <a:ext cx="883765" cy="6253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932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628649" y="127367"/>
            <a:ext cx="6752539" cy="1057781"/>
          </a:xfrm>
        </p:spPr>
        <p:txBody>
          <a:bodyPr>
            <a:normAutofit/>
          </a:bodyPr>
          <a:lstStyle/>
          <a:p>
            <a:r>
              <a:rPr lang="en-US" dirty="0" smtClean="0"/>
              <a:t>Exposure Control: 		 Preventative Maintenance (PM)</a:t>
            </a:r>
            <a:endParaRPr lang="en-US" dirty="0"/>
          </a:p>
        </p:txBody>
      </p:sp>
      <p:sp>
        <p:nvSpPr>
          <p:cNvPr id="3" name="Text Placeholder 2"/>
          <p:cNvSpPr>
            <a:spLocks noGrp="1"/>
          </p:cNvSpPr>
          <p:nvPr>
            <p:ph type="body" sz="quarter" idx="17"/>
          </p:nvPr>
        </p:nvSpPr>
        <p:spPr/>
        <p:txBody>
          <a:bodyPr/>
          <a:lstStyle/>
          <a:p>
            <a:r>
              <a:rPr lang="en-US" dirty="0" smtClean="0"/>
              <a:t>Ensures all systems/equipment in good working order</a:t>
            </a:r>
          </a:p>
          <a:p>
            <a:r>
              <a:rPr lang="en-US" dirty="0" smtClean="0"/>
              <a:t>Ensure regular preventative maintenance procedures in place</a:t>
            </a:r>
          </a:p>
          <a:p>
            <a:r>
              <a:rPr lang="en-US" dirty="0" smtClean="0"/>
              <a:t>Ensure workers do not operate equipment/systems until completion        of repairs</a:t>
            </a:r>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67</a:t>
            </a:fld>
            <a:endParaRPr lang="en-US" dirty="0"/>
          </a:p>
        </p:txBody>
      </p:sp>
      <p:graphicFrame>
        <p:nvGraphicFramePr>
          <p:cNvPr id="8" name="Content Placeholder 7"/>
          <p:cNvGraphicFramePr>
            <a:graphicFrameLocks noGrp="1" noChangeAspect="1"/>
          </p:cNvGraphicFramePr>
          <p:nvPr>
            <p:ph sz="quarter" idx="16"/>
            <p:extLst>
              <p:ext uri="{D42A27DB-BD31-4B8C-83A1-F6EECF244321}">
                <p14:modId xmlns:p14="http://schemas.microsoft.com/office/powerpoint/2010/main" val="32206091"/>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57361" name="Worksheet" r:id="rId4" imgW="1247679" imgH="276225" progId="Excel.Sheet.12">
                  <p:link updateAutomatic="1"/>
                </p:oleObj>
              </mc:Choice>
              <mc:Fallback>
                <p:oleObj name="Worksheet" r:id="rId4" imgW="1247679" imgH="276225" progId="Excel.Sheet.12">
                  <p:link updateAutomatic="1"/>
                  <p:pic>
                    <p:nvPicPr>
                      <p:cNvPr id="7" name="Object 6"/>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0764778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628649" y="127367"/>
            <a:ext cx="6243639" cy="1057781"/>
          </a:xfrm>
        </p:spPr>
        <p:txBody>
          <a:bodyPr>
            <a:normAutofit/>
          </a:bodyPr>
          <a:lstStyle/>
          <a:p>
            <a:r>
              <a:rPr lang="en-US" dirty="0" smtClean="0"/>
              <a:t>Exposure Control: 		 SOP or Work Instructions</a:t>
            </a:r>
            <a:endParaRPr lang="en-US" dirty="0"/>
          </a:p>
        </p:txBody>
      </p:sp>
      <p:sp>
        <p:nvSpPr>
          <p:cNvPr id="3" name="Text Placeholder 2"/>
          <p:cNvSpPr>
            <a:spLocks noGrp="1"/>
          </p:cNvSpPr>
          <p:nvPr>
            <p:ph type="body" sz="quarter" idx="17"/>
          </p:nvPr>
        </p:nvSpPr>
        <p:spPr>
          <a:xfrm>
            <a:off x="628649" y="1386070"/>
            <a:ext cx="7031783" cy="4669956"/>
          </a:xfrm>
        </p:spPr>
        <p:txBody>
          <a:bodyPr/>
          <a:lstStyle/>
          <a:p>
            <a:r>
              <a:rPr lang="en-US" dirty="0" smtClean="0"/>
              <a:t>Review written procedures for job</a:t>
            </a:r>
          </a:p>
          <a:p>
            <a:r>
              <a:rPr lang="en-US" dirty="0" smtClean="0"/>
              <a:t>Include following in procedures</a:t>
            </a:r>
          </a:p>
          <a:p>
            <a:pPr lvl="1"/>
            <a:r>
              <a:rPr lang="en-US" dirty="0" smtClean="0"/>
              <a:t>Identification of machine, equipment, process</a:t>
            </a:r>
          </a:p>
          <a:p>
            <a:pPr lvl="1"/>
            <a:r>
              <a:rPr lang="en-US" dirty="0" smtClean="0"/>
              <a:t>Listing of all required energy-isolating devices and locations</a:t>
            </a:r>
          </a:p>
          <a:p>
            <a:pPr lvl="1"/>
            <a:r>
              <a:rPr lang="en-US" dirty="0" smtClean="0"/>
              <a:t>Specific procedural steps</a:t>
            </a:r>
          </a:p>
          <a:p>
            <a:pPr lvl="1"/>
            <a:r>
              <a:rPr lang="en-US" dirty="0" smtClean="0"/>
              <a:t>Specific requirements for verification of isolation and de-energization</a:t>
            </a:r>
          </a:p>
          <a:p>
            <a:r>
              <a:rPr lang="en-US" dirty="0" smtClean="0"/>
              <a:t>Review site-specific written programs</a:t>
            </a:r>
          </a:p>
          <a:p>
            <a:pPr lvl="1"/>
            <a:endParaRPr lang="en-US" dirty="0" smtClean="0"/>
          </a:p>
          <a:p>
            <a:pPr lvl="1"/>
            <a:endParaRPr lang="en-US" dirty="0" smtClean="0"/>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68</a:t>
            </a:fld>
            <a:endParaRPr lang="en-US" dirty="0"/>
          </a:p>
        </p:txBody>
      </p:sp>
      <p:graphicFrame>
        <p:nvGraphicFramePr>
          <p:cNvPr id="8" name="Content Placeholder 7"/>
          <p:cNvGraphicFramePr>
            <a:graphicFrameLocks noGrp="1" noChangeAspect="1"/>
          </p:cNvGraphicFramePr>
          <p:nvPr>
            <p:ph sz="quarter" idx="16"/>
            <p:extLst>
              <p:ext uri="{D42A27DB-BD31-4B8C-83A1-F6EECF244321}">
                <p14:modId xmlns:p14="http://schemas.microsoft.com/office/powerpoint/2010/main" val="490635494"/>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05489" name="Worksheet" r:id="rId4" imgW="1247679" imgH="276225" progId="Excel.Sheet.12">
                  <p:link updateAutomatic="1"/>
                </p:oleObj>
              </mc:Choice>
              <mc:Fallback>
                <p:oleObj name="Worksheet" r:id="rId4" imgW="1247679" imgH="276225" progId="Excel.Sheet.12">
                  <p:link updateAutomatic="1"/>
                  <p:pic>
                    <p:nvPicPr>
                      <p:cNvPr id="7" name="Object 6"/>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3359933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69</a:t>
            </a:fld>
            <a:endParaRPr lang="en-US" dirty="0"/>
          </a:p>
        </p:txBody>
      </p:sp>
      <p:sp>
        <p:nvSpPr>
          <p:cNvPr id="5" name="Text Placeholder 4"/>
          <p:cNvSpPr>
            <a:spLocks noGrp="1"/>
          </p:cNvSpPr>
          <p:nvPr>
            <p:ph type="body" sz="quarter" idx="15"/>
          </p:nvPr>
        </p:nvSpPr>
        <p:spPr/>
        <p:txBody>
          <a:bodyPr>
            <a:normAutofit/>
          </a:bodyPr>
          <a:lstStyle/>
          <a:p>
            <a:r>
              <a:rPr lang="en-US" dirty="0" smtClean="0"/>
              <a:t>Labeling Standards </a:t>
            </a:r>
            <a:endParaRPr lang="en-US" dirty="0"/>
          </a:p>
        </p:txBody>
      </p:sp>
      <p:sp>
        <p:nvSpPr>
          <p:cNvPr id="4" name="Text Placeholder 3"/>
          <p:cNvSpPr>
            <a:spLocks noGrp="1"/>
          </p:cNvSpPr>
          <p:nvPr>
            <p:ph type="body" sz="quarter" idx="17"/>
          </p:nvPr>
        </p:nvSpPr>
        <p:spPr>
          <a:xfrm>
            <a:off x="628649" y="1386070"/>
            <a:ext cx="6789187" cy="4669956"/>
          </a:xfrm>
          <a:prstGeom prst="rect">
            <a:avLst/>
          </a:prstGeom>
        </p:spPr>
        <p:txBody>
          <a:bodyPr/>
          <a:lstStyle/>
          <a:p>
            <a:r>
              <a:rPr lang="en-US" dirty="0" smtClean="0"/>
              <a:t>Proper labeling of electrical panels/gear</a:t>
            </a:r>
          </a:p>
          <a:p>
            <a:r>
              <a:rPr lang="en-US" dirty="0" smtClean="0"/>
              <a:t>Inspections</a:t>
            </a:r>
          </a:p>
          <a:p>
            <a:r>
              <a:rPr lang="en-US" dirty="0" smtClean="0"/>
              <a:t>Proper labeling of lines, breakers, valves, etc.</a:t>
            </a:r>
          </a:p>
          <a:p>
            <a:endParaRPr lang="en-US" dirty="0"/>
          </a:p>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48" y="2987660"/>
            <a:ext cx="2011914" cy="2708745"/>
          </a:xfrm>
          <a:prstGeom prst="rect">
            <a:avLst/>
          </a:prstGeom>
          <a:ln>
            <a:solidFill>
              <a:schemeClr val="tx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3322700" y="2987660"/>
            <a:ext cx="3549814" cy="2691399"/>
          </a:xfrm>
          <a:prstGeom prst="rect">
            <a:avLst/>
          </a:prstGeom>
          <a:ln>
            <a:solidFill>
              <a:schemeClr val="tx1"/>
            </a:solidFill>
          </a:ln>
        </p:spPr>
      </p:pic>
      <p:sp>
        <p:nvSpPr>
          <p:cNvPr id="9" name="Text Box 2"/>
          <p:cNvSpPr txBox="1">
            <a:spLocks noChangeArrowheads="1"/>
          </p:cNvSpPr>
          <p:nvPr/>
        </p:nvSpPr>
        <p:spPr bwMode="auto">
          <a:xfrm>
            <a:off x="3322699" y="5704981"/>
            <a:ext cx="3301410" cy="413902"/>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a:spcBef>
                <a:spcPts val="0"/>
              </a:spcBef>
              <a:spcAft>
                <a:spcPts val="0"/>
              </a:spcAft>
            </a:pPr>
            <a:r>
              <a:rPr lang="en-US" sz="2400" i="1" dirty="0" smtClean="0">
                <a:effectLst/>
                <a:latin typeface="Arial" panose="020B0604020202020204" pitchFamily="34" charset="0"/>
                <a:ea typeface="Calibri" panose="020F0502020204030204" pitchFamily="34" charset="0"/>
                <a:cs typeface="Arial" panose="020B0604020202020204" pitchFamily="34" charset="0"/>
              </a:rPr>
              <a:t>Proper </a:t>
            </a:r>
            <a:r>
              <a:rPr lang="en-US" sz="2400" i="1" dirty="0">
                <a:effectLst/>
                <a:latin typeface="Arial" panose="020B0604020202020204" pitchFamily="34" charset="0"/>
                <a:ea typeface="Calibri" panose="020F0502020204030204" pitchFamily="34" charset="0"/>
                <a:cs typeface="Arial" panose="020B0604020202020204" pitchFamily="34" charset="0"/>
              </a:rPr>
              <a:t>labeling of lines </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 Box 2"/>
          <p:cNvSpPr txBox="1">
            <a:spLocks noChangeArrowheads="1"/>
          </p:cNvSpPr>
          <p:nvPr/>
        </p:nvSpPr>
        <p:spPr bwMode="auto">
          <a:xfrm>
            <a:off x="628649" y="5679059"/>
            <a:ext cx="2283783" cy="675769"/>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a:spcBef>
                <a:spcPts val="0"/>
              </a:spcBef>
              <a:spcAft>
                <a:spcPts val="0"/>
              </a:spcAft>
            </a:pPr>
            <a:r>
              <a:rPr lang="en-US" sz="2400" i="1" dirty="0" smtClean="0">
                <a:effectLst/>
                <a:latin typeface="Arial" panose="020B0604020202020204" pitchFamily="34" charset="0"/>
                <a:ea typeface="Calibri" panose="020F0502020204030204" pitchFamily="34" charset="0"/>
                <a:cs typeface="Arial" panose="020B0604020202020204" pitchFamily="34" charset="0"/>
              </a:rPr>
              <a:t>Labeling difficult to read </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2" name="Content Placeholder 11"/>
          <p:cNvGraphicFramePr>
            <a:graphicFrameLocks noGrp="1" noChangeAspect="1"/>
          </p:cNvGraphicFramePr>
          <p:nvPr>
            <p:ph sz="quarter" idx="16"/>
            <p:extLst>
              <p:ext uri="{D42A27DB-BD31-4B8C-83A1-F6EECF244321}">
                <p14:modId xmlns:p14="http://schemas.microsoft.com/office/powerpoint/2010/main" val="2101703548"/>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8449" name="Worksheet" r:id="rId6" imgW="1247679" imgH="276225" progId="Excel.Sheet.12">
                  <p:link updateAutomatic="1"/>
                </p:oleObj>
              </mc:Choice>
              <mc:Fallback>
                <p:oleObj name="Worksheet" r:id="rId6" imgW="1247679" imgH="276225" progId="Excel.Sheet.12">
                  <p:link updateAutomatic="1"/>
                  <p:pic>
                    <p:nvPicPr>
                      <p:cNvPr id="11" name="Object 10"/>
                      <p:cNvPicPr/>
                      <p:nvPr/>
                    </p:nvPicPr>
                    <p:blipFill>
                      <a:blip r:embed="rId7"/>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769968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Text Placeholder 4"/>
          <p:cNvSpPr>
            <a:spLocks noGrp="1"/>
          </p:cNvSpPr>
          <p:nvPr>
            <p:ph type="body" sz="quarter" idx="15"/>
          </p:nvPr>
        </p:nvSpPr>
        <p:spPr/>
        <p:txBody>
          <a:bodyPr/>
          <a:lstStyle/>
          <a:p>
            <a:r>
              <a:rPr lang="en-US" dirty="0" smtClean="0"/>
              <a:t>Introduction</a:t>
            </a:r>
            <a:endParaRPr lang="en-US" dirty="0"/>
          </a:p>
        </p:txBody>
      </p:sp>
      <p:sp>
        <p:nvSpPr>
          <p:cNvPr id="3" name="Slide Number Placeholder 2"/>
          <p:cNvSpPr>
            <a:spLocks noGrp="1"/>
          </p:cNvSpPr>
          <p:nvPr>
            <p:ph type="sldNum" sz="quarter" idx="12"/>
          </p:nvPr>
        </p:nvSpPr>
        <p:spPr/>
        <p:txBody>
          <a:bodyPr/>
          <a:lstStyle/>
          <a:p>
            <a:pPr algn="r"/>
            <a:r>
              <a:rPr lang="en-US" dirty="0" smtClean="0"/>
              <a:t>	</a:t>
            </a:r>
            <a:fld id="{25D3FF45-FB88-453A-A2AC-7EF0564DBF56}" type="slidenum">
              <a:rPr lang="en-US" smtClean="0"/>
              <a:pPr algn="r"/>
              <a:t>7</a:t>
            </a:fld>
            <a:endParaRPr lang="en-US" dirty="0"/>
          </a:p>
        </p:txBody>
      </p:sp>
      <p:graphicFrame>
        <p:nvGraphicFramePr>
          <p:cNvPr id="13" name="Diagram 12"/>
          <p:cNvGraphicFramePr/>
          <p:nvPr>
            <p:extLst>
              <p:ext uri="{D42A27DB-BD31-4B8C-83A1-F6EECF244321}">
                <p14:modId xmlns:p14="http://schemas.microsoft.com/office/powerpoint/2010/main" val="1315430017"/>
              </p:ext>
            </p:extLst>
          </p:nvPr>
        </p:nvGraphicFramePr>
        <p:xfrm>
          <a:off x="628649" y="1451521"/>
          <a:ext cx="7964846" cy="27939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5" name="Content Placeholder 14"/>
          <p:cNvGraphicFramePr>
            <a:graphicFrameLocks noGrp="1" noChangeAspect="1"/>
          </p:cNvGraphicFramePr>
          <p:nvPr>
            <p:ph sz="quarter" idx="16"/>
            <p:extLst>
              <p:ext uri="{D42A27DB-BD31-4B8C-83A1-F6EECF244321}">
                <p14:modId xmlns:p14="http://schemas.microsoft.com/office/powerpoint/2010/main" val="544570091"/>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26993" name="Worksheet" r:id="rId9" imgW="1247679" imgH="276225" progId="Excel.Sheet.12">
                  <p:link updateAutomatic="1"/>
                </p:oleObj>
              </mc:Choice>
              <mc:Fallback>
                <p:oleObj name="Worksheet" r:id="rId9" imgW="1247679" imgH="276225" progId="Excel.Sheet.12">
                  <p:link updateAutomatic="1"/>
                  <p:pic>
                    <p:nvPicPr>
                      <p:cNvPr id="14" name="Object 13"/>
                      <p:cNvPicPr/>
                      <p:nvPr/>
                    </p:nvPicPr>
                    <p:blipFill>
                      <a:blip r:embed="rId10"/>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8755382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smtClean="0"/>
              <a:t>Verification of Zero Energy</a:t>
            </a:r>
            <a:endParaRPr lang="en-US" dirty="0"/>
          </a:p>
        </p:txBody>
      </p:sp>
      <p:sp>
        <p:nvSpPr>
          <p:cNvPr id="3" name="Text Placeholder 2"/>
          <p:cNvSpPr>
            <a:spLocks noGrp="1"/>
          </p:cNvSpPr>
          <p:nvPr>
            <p:ph type="body" sz="quarter" idx="17"/>
          </p:nvPr>
        </p:nvSpPr>
        <p:spPr/>
        <p:txBody>
          <a:bodyPr/>
          <a:lstStyle/>
          <a:p>
            <a:r>
              <a:rPr lang="en-US" dirty="0" smtClean="0">
                <a:latin typeface="Arial" panose="020B0604020202020204" pitchFamily="34" charset="0"/>
              </a:rPr>
              <a:t>Zero energy: state of equipment verified by various methods</a:t>
            </a:r>
          </a:p>
          <a:p>
            <a:r>
              <a:rPr lang="en-US" dirty="0" smtClean="0">
                <a:latin typeface="Arial" panose="020B0604020202020204" pitchFamily="34" charset="0"/>
              </a:rPr>
              <a:t>Tryout: one method to verify zero energy</a:t>
            </a:r>
          </a:p>
          <a:p>
            <a:r>
              <a:rPr lang="en-US" dirty="0" smtClean="0">
                <a:latin typeface="Arial" panose="020B0604020202020204" pitchFamily="34" charset="0"/>
              </a:rPr>
              <a:t>Energy control devices/methods </a:t>
            </a:r>
            <a:r>
              <a:rPr lang="en-US" dirty="0" smtClean="0">
                <a:latin typeface="Arial" panose="020B0604020202020204" pitchFamily="34" charset="0"/>
                <a:sym typeface="Wingdings" panose="05000000000000000000" pitchFamily="2" charset="2"/>
              </a:rPr>
              <a:t> result in zero energy</a:t>
            </a:r>
          </a:p>
          <a:p>
            <a:r>
              <a:rPr lang="en-US" dirty="0" smtClean="0">
                <a:latin typeface="Arial" panose="020B0604020202020204" pitchFamily="34" charset="0"/>
                <a:sym typeface="Wingdings" panose="05000000000000000000" pitchFamily="2" charset="2"/>
              </a:rPr>
              <a:t>Exposure control devices/methods  do not result in zero energy</a:t>
            </a:r>
            <a:endParaRPr lang="en-US" dirty="0" smtClean="0">
              <a:latin typeface="Arial" panose="020B0604020202020204" pitchFamily="34" charset="0"/>
            </a:endParaRPr>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70</a:t>
            </a:fld>
            <a:endParaRPr lang="en-US" dirty="0"/>
          </a:p>
        </p:txBody>
      </p:sp>
      <p:graphicFrame>
        <p:nvGraphicFramePr>
          <p:cNvPr id="8" name="Content Placeholder 7"/>
          <p:cNvGraphicFramePr>
            <a:graphicFrameLocks noGrp="1" noChangeAspect="1"/>
          </p:cNvGraphicFramePr>
          <p:nvPr>
            <p:ph sz="quarter" idx="16"/>
            <p:extLst>
              <p:ext uri="{D42A27DB-BD31-4B8C-83A1-F6EECF244321}">
                <p14:modId xmlns:p14="http://schemas.microsoft.com/office/powerpoint/2010/main" val="1085532390"/>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47121" name="Worksheet" r:id="rId4" imgW="1247679" imgH="276225" progId="Excel.Sheet.12">
                  <p:link updateAutomatic="1"/>
                </p:oleObj>
              </mc:Choice>
              <mc:Fallback>
                <p:oleObj name="Worksheet" r:id="rId4" imgW="1247679" imgH="276225" progId="Excel.Sheet.12">
                  <p:link updateAutomatic="1"/>
                  <p:pic>
                    <p:nvPicPr>
                      <p:cNvPr id="6" name="Object 5"/>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7356294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628649" y="127367"/>
            <a:ext cx="6243639" cy="1057781"/>
          </a:xfrm>
        </p:spPr>
        <p:txBody>
          <a:bodyPr>
            <a:normAutofit/>
          </a:bodyPr>
          <a:lstStyle/>
          <a:p>
            <a:r>
              <a:rPr lang="en-US" dirty="0" smtClean="0"/>
              <a:t>Verification of the       Effectiveness of Controls</a:t>
            </a:r>
            <a:endParaRPr lang="en-US" dirty="0"/>
          </a:p>
        </p:txBody>
      </p:sp>
      <p:sp>
        <p:nvSpPr>
          <p:cNvPr id="3" name="Text Placeholder 2"/>
          <p:cNvSpPr>
            <a:spLocks noGrp="1"/>
          </p:cNvSpPr>
          <p:nvPr>
            <p:ph type="body" sz="quarter" idx="17"/>
          </p:nvPr>
        </p:nvSpPr>
        <p:spPr/>
        <p:txBody>
          <a:bodyPr/>
          <a:lstStyle/>
          <a:p>
            <a:r>
              <a:rPr lang="en-US" dirty="0"/>
              <a:t>Verify isolation of correct isolation </a:t>
            </a:r>
            <a:r>
              <a:rPr lang="en-US" dirty="0" smtClean="0"/>
              <a:t>    points </a:t>
            </a:r>
            <a:r>
              <a:rPr lang="en-US" dirty="0"/>
              <a:t>for each type of hazardous </a:t>
            </a:r>
            <a:r>
              <a:rPr lang="en-US" dirty="0" smtClean="0"/>
              <a:t>   energy </a:t>
            </a:r>
            <a:r>
              <a:rPr lang="en-US" dirty="0"/>
              <a:t>identified</a:t>
            </a:r>
          </a:p>
          <a:p>
            <a:r>
              <a:rPr lang="en-US" dirty="0" smtClean="0"/>
              <a:t>Use appropriate verification devices and verification process</a:t>
            </a:r>
          </a:p>
          <a:p>
            <a:r>
              <a:rPr lang="en-US" dirty="0" smtClean="0"/>
              <a:t>Follow all written procedures                  for de-energization</a:t>
            </a:r>
            <a:endParaRPr lang="en-US" dirty="0"/>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71</a:t>
            </a:fld>
            <a:endParaRPr lang="en-US" dirty="0"/>
          </a:p>
        </p:txBody>
      </p:sp>
      <p:graphicFrame>
        <p:nvGraphicFramePr>
          <p:cNvPr id="8" name="Content Placeholder 7"/>
          <p:cNvGraphicFramePr>
            <a:graphicFrameLocks noGrp="1" noChangeAspect="1"/>
          </p:cNvGraphicFramePr>
          <p:nvPr>
            <p:ph sz="quarter" idx="16"/>
            <p:extLst>
              <p:ext uri="{D42A27DB-BD31-4B8C-83A1-F6EECF244321}">
                <p14:modId xmlns:p14="http://schemas.microsoft.com/office/powerpoint/2010/main" val="3740401116"/>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6161" name="Worksheet" r:id="rId4" imgW="1247679" imgH="276225" progId="Excel.Sheet.12">
                  <p:link updateAutomatic="1"/>
                </p:oleObj>
              </mc:Choice>
              <mc:Fallback>
                <p:oleObj name="Worksheet" r:id="rId4" imgW="1247679" imgH="276225" progId="Excel.Sheet.12">
                  <p:link updateAutomatic="1"/>
                  <p:pic>
                    <p:nvPicPr>
                      <p:cNvPr id="7" name="Object 6"/>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265175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628649" y="127367"/>
            <a:ext cx="6243639" cy="1057781"/>
          </a:xfrm>
        </p:spPr>
        <p:txBody>
          <a:bodyPr>
            <a:normAutofit/>
          </a:bodyPr>
          <a:lstStyle/>
          <a:p>
            <a:r>
              <a:rPr lang="en-US" dirty="0" smtClean="0"/>
              <a:t>Verification of the       Effectiveness of Controls</a:t>
            </a:r>
            <a:endParaRPr lang="en-US" dirty="0"/>
          </a:p>
        </p:txBody>
      </p:sp>
      <p:sp>
        <p:nvSpPr>
          <p:cNvPr id="3" name="Text Placeholder 2"/>
          <p:cNvSpPr>
            <a:spLocks noGrp="1"/>
          </p:cNvSpPr>
          <p:nvPr>
            <p:ph type="body" sz="quarter" idx="17"/>
          </p:nvPr>
        </p:nvSpPr>
        <p:spPr/>
        <p:txBody>
          <a:bodyPr/>
          <a:lstStyle/>
          <a:p>
            <a:pPr marL="0" indent="0">
              <a:buNone/>
            </a:pPr>
            <a:r>
              <a:rPr lang="en-US" dirty="0" smtClean="0">
                <a:latin typeface="Arial Black" panose="020B0A04020102020204" pitchFamily="34" charset="0"/>
              </a:rPr>
              <a:t>Verification Devices</a:t>
            </a:r>
          </a:p>
          <a:p>
            <a:r>
              <a:rPr lang="en-US" dirty="0" smtClean="0"/>
              <a:t>NFPA requirements</a:t>
            </a:r>
          </a:p>
          <a:p>
            <a:r>
              <a:rPr lang="en-US" dirty="0" smtClean="0"/>
              <a:t>NFPA 70E standard</a:t>
            </a:r>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72</a:t>
            </a:fld>
            <a:endParaRPr lang="en-US" dirty="0"/>
          </a:p>
        </p:txBody>
      </p:sp>
      <p:graphicFrame>
        <p:nvGraphicFramePr>
          <p:cNvPr id="8" name="Content Placeholder 7"/>
          <p:cNvGraphicFramePr>
            <a:graphicFrameLocks noGrp="1" noChangeAspect="1"/>
          </p:cNvGraphicFramePr>
          <p:nvPr>
            <p:ph sz="quarter" idx="16"/>
            <p:extLst>
              <p:ext uri="{D42A27DB-BD31-4B8C-83A1-F6EECF244321}">
                <p14:modId xmlns:p14="http://schemas.microsoft.com/office/powerpoint/2010/main" val="2677855411"/>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96273" name="Worksheet" r:id="rId4" imgW="1247679" imgH="276225" progId="Excel.Sheet.12">
                  <p:link updateAutomatic="1"/>
                </p:oleObj>
              </mc:Choice>
              <mc:Fallback>
                <p:oleObj name="Worksheet" r:id="rId4" imgW="1247679" imgH="276225" progId="Excel.Sheet.12">
                  <p:link updateAutomatic="1"/>
                  <p:pic>
                    <p:nvPicPr>
                      <p:cNvPr id="7" name="Object 6"/>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0580851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628649" y="127367"/>
            <a:ext cx="6243639" cy="1057781"/>
          </a:xfrm>
        </p:spPr>
        <p:txBody>
          <a:bodyPr>
            <a:normAutofit/>
          </a:bodyPr>
          <a:lstStyle/>
          <a:p>
            <a:r>
              <a:rPr lang="en-US" dirty="0" smtClean="0"/>
              <a:t>Verification of the       Control of Energy </a:t>
            </a:r>
            <a:endParaRPr lang="en-US" dirty="0"/>
          </a:p>
        </p:txBody>
      </p:sp>
      <p:sp>
        <p:nvSpPr>
          <p:cNvPr id="3" name="Text Placeholder 2"/>
          <p:cNvSpPr>
            <a:spLocks noGrp="1"/>
          </p:cNvSpPr>
          <p:nvPr>
            <p:ph type="body" sz="quarter" idx="17"/>
          </p:nvPr>
        </p:nvSpPr>
        <p:spPr/>
        <p:txBody>
          <a:bodyPr/>
          <a:lstStyle/>
          <a:p>
            <a:pPr marL="0" indent="0">
              <a:buNone/>
            </a:pPr>
            <a:r>
              <a:rPr lang="en-US" dirty="0" smtClean="0">
                <a:latin typeface="Arial Black" panose="020B0A04020102020204" pitchFamily="34" charset="0"/>
              </a:rPr>
              <a:t>Verification Devices: Proximity Sensors/Testers </a:t>
            </a:r>
          </a:p>
          <a:p>
            <a:r>
              <a:rPr lang="en-US" dirty="0" smtClean="0"/>
              <a:t>Detects presence of voltages above 600 volts of alternating current</a:t>
            </a:r>
          </a:p>
          <a:p>
            <a:r>
              <a:rPr lang="en-US" dirty="0" smtClean="0"/>
              <a:t>Withstands electrical “pressure” exerted on them up to rated voltage</a:t>
            </a:r>
          </a:p>
          <a:p>
            <a:r>
              <a:rPr lang="en-US" dirty="0" smtClean="0"/>
              <a:t>Danger of using higher voltage than rated</a:t>
            </a:r>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73</a:t>
            </a:fld>
            <a:endParaRPr lang="en-US" dirty="0"/>
          </a:p>
        </p:txBody>
      </p:sp>
      <p:graphicFrame>
        <p:nvGraphicFramePr>
          <p:cNvPr id="8" name="Content Placeholder 7"/>
          <p:cNvGraphicFramePr>
            <a:graphicFrameLocks noGrp="1" noChangeAspect="1"/>
          </p:cNvGraphicFramePr>
          <p:nvPr>
            <p:ph sz="quarter" idx="16"/>
            <p:extLst>
              <p:ext uri="{D42A27DB-BD31-4B8C-83A1-F6EECF244321}">
                <p14:modId xmlns:p14="http://schemas.microsoft.com/office/powerpoint/2010/main" val="860497941"/>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20849" name="Worksheet" r:id="rId4" imgW="1247679" imgH="276225" progId="Excel.Sheet.12">
                  <p:link updateAutomatic="1"/>
                </p:oleObj>
              </mc:Choice>
              <mc:Fallback>
                <p:oleObj name="Worksheet" r:id="rId4" imgW="1247679" imgH="276225" progId="Excel.Sheet.12">
                  <p:link updateAutomatic="1"/>
                  <p:pic>
                    <p:nvPicPr>
                      <p:cNvPr id="7" name="Object 6"/>
                      <p:cNvPicPr/>
                      <p:nvPr/>
                    </p:nvPicPr>
                    <p:blipFill>
                      <a:blip r:embed="rId5"/>
                      <a:stretch>
                        <a:fillRect/>
                      </a:stretch>
                    </p:blipFill>
                    <p:spPr>
                      <a:xfrm>
                        <a:off x="7510462" y="280987"/>
                        <a:ext cx="1247775" cy="276225"/>
                      </a:xfrm>
                      <a:prstGeom prst="rect">
                        <a:avLst/>
                      </a:prstGeom>
                    </p:spPr>
                  </p:pic>
                </p:oleObj>
              </mc:Fallback>
            </mc:AlternateContent>
          </a:graphicData>
        </a:graphic>
      </p:graphicFrame>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6379" t="5018" r="33027" b="13277"/>
          <a:stretch/>
        </p:blipFill>
        <p:spPr bwMode="auto">
          <a:xfrm rot="5400000">
            <a:off x="2245144" y="2992275"/>
            <a:ext cx="1746058" cy="4979049"/>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682846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628649" y="127367"/>
            <a:ext cx="6243639" cy="1057781"/>
          </a:xfrm>
        </p:spPr>
        <p:txBody>
          <a:bodyPr>
            <a:normAutofit/>
          </a:bodyPr>
          <a:lstStyle/>
          <a:p>
            <a:r>
              <a:rPr lang="en-US" dirty="0" smtClean="0"/>
              <a:t>Verification of the       Control of Energy </a:t>
            </a:r>
            <a:endParaRPr lang="en-US" dirty="0"/>
          </a:p>
        </p:txBody>
      </p:sp>
      <p:sp>
        <p:nvSpPr>
          <p:cNvPr id="3" name="Text Placeholder 2"/>
          <p:cNvSpPr>
            <a:spLocks noGrp="1"/>
          </p:cNvSpPr>
          <p:nvPr>
            <p:ph type="body" sz="quarter" idx="17"/>
          </p:nvPr>
        </p:nvSpPr>
        <p:spPr>
          <a:xfrm>
            <a:off x="628649" y="1386070"/>
            <a:ext cx="6677123" cy="4669956"/>
          </a:xfrm>
        </p:spPr>
        <p:txBody>
          <a:bodyPr/>
          <a:lstStyle/>
          <a:p>
            <a:pPr marL="0" indent="0">
              <a:buNone/>
            </a:pPr>
            <a:r>
              <a:rPr lang="en-US" dirty="0" smtClean="0">
                <a:latin typeface="Arial Black" panose="020B0A04020102020204" pitchFamily="34" charset="0"/>
              </a:rPr>
              <a:t>Verification Devices: Visual Inspection  </a:t>
            </a:r>
          </a:p>
          <a:p>
            <a:r>
              <a:rPr lang="en-US" dirty="0" smtClean="0"/>
              <a:t>Visually confirm use of energy/exposure control devices</a:t>
            </a:r>
          </a:p>
          <a:p>
            <a:r>
              <a:rPr lang="en-US" dirty="0" smtClean="0"/>
              <a:t>Non-routine energy isolation – field verification of application of control devices</a:t>
            </a:r>
          </a:p>
          <a:p>
            <a:pPr lvl="1"/>
            <a:r>
              <a:rPr lang="en-US" dirty="0" smtClean="0"/>
              <a:t>Emergency work</a:t>
            </a:r>
          </a:p>
          <a:p>
            <a:pPr lvl="1"/>
            <a:r>
              <a:rPr lang="en-US" dirty="0" smtClean="0"/>
              <a:t>Absence of SOPs</a:t>
            </a:r>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74</a:t>
            </a:fld>
            <a:endParaRPr lang="en-US" dirty="0"/>
          </a:p>
        </p:txBody>
      </p:sp>
      <p:graphicFrame>
        <p:nvGraphicFramePr>
          <p:cNvPr id="7" name="Content Placeholder 6"/>
          <p:cNvGraphicFramePr>
            <a:graphicFrameLocks noGrp="1" noChangeAspect="1"/>
          </p:cNvGraphicFramePr>
          <p:nvPr>
            <p:ph sz="quarter" idx="16"/>
            <p:extLst>
              <p:ext uri="{D42A27DB-BD31-4B8C-83A1-F6EECF244321}">
                <p14:modId xmlns:p14="http://schemas.microsoft.com/office/powerpoint/2010/main" val="627754270"/>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20497" name="Worksheet" r:id="rId4" imgW="1247679" imgH="276225" progId="Excel.Sheet.12">
                  <p:link updateAutomatic="1"/>
                </p:oleObj>
              </mc:Choice>
              <mc:Fallback>
                <p:oleObj name="Worksheet" r:id="rId4" imgW="1247679" imgH="276225" progId="Excel.Sheet.12">
                  <p:link updateAutomatic="1"/>
                  <p:pic>
                    <p:nvPicPr>
                      <p:cNvPr id="7" name="Object 6"/>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89414239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4" name="Text Placeholder 3"/>
          <p:cNvSpPr>
            <a:spLocks noGrp="1"/>
          </p:cNvSpPr>
          <p:nvPr>
            <p:ph type="body" sz="quarter" idx="15"/>
          </p:nvPr>
        </p:nvSpPr>
        <p:spPr/>
        <p:txBody>
          <a:bodyPr>
            <a:normAutofit/>
          </a:bodyPr>
          <a:lstStyle/>
          <a:p>
            <a:r>
              <a:rPr lang="en-US" dirty="0" smtClean="0"/>
              <a:t>Energized Work Permit</a:t>
            </a:r>
            <a:endParaRPr lang="en-US" dirty="0"/>
          </a:p>
        </p:txBody>
      </p:sp>
      <p:sp>
        <p:nvSpPr>
          <p:cNvPr id="3" name="Text Placeholder 2"/>
          <p:cNvSpPr>
            <a:spLocks noGrp="1"/>
          </p:cNvSpPr>
          <p:nvPr>
            <p:ph type="body" sz="quarter" idx="17"/>
          </p:nvPr>
        </p:nvSpPr>
        <p:spPr>
          <a:xfrm>
            <a:off x="628649" y="1846568"/>
            <a:ext cx="3438525" cy="4508260"/>
          </a:xfrm>
        </p:spPr>
        <p:txBody>
          <a:bodyPr>
            <a:normAutofit lnSpcReduction="10000"/>
          </a:bodyPr>
          <a:lstStyle/>
          <a:p>
            <a:r>
              <a:rPr lang="en-US" dirty="0" smtClean="0"/>
              <a:t>Required when repairing energized equipment</a:t>
            </a:r>
          </a:p>
          <a:p>
            <a:r>
              <a:rPr lang="en-US" dirty="0" smtClean="0"/>
              <a:t>Routine work       with SOP</a:t>
            </a:r>
          </a:p>
          <a:p>
            <a:pPr lvl="1"/>
            <a:r>
              <a:rPr lang="en-US" dirty="0" smtClean="0"/>
              <a:t>Valid for 1 year</a:t>
            </a:r>
          </a:p>
          <a:p>
            <a:pPr lvl="1"/>
            <a:r>
              <a:rPr lang="en-US" dirty="0" smtClean="0"/>
              <a:t>Kept with SOP</a:t>
            </a:r>
          </a:p>
          <a:p>
            <a:r>
              <a:rPr lang="en-US" dirty="0" smtClean="0"/>
              <a:t>Not required for electrical troubleshooting    and testing</a:t>
            </a:r>
          </a:p>
          <a:p>
            <a:pPr marL="0" indent="0">
              <a:buNone/>
            </a:pP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75</a:t>
            </a:fld>
            <a:endParaRPr lang="en-US" dirty="0"/>
          </a:p>
        </p:txBody>
      </p:sp>
      <p:sp>
        <p:nvSpPr>
          <p:cNvPr id="8" name="TextBox 7"/>
          <p:cNvSpPr txBox="1"/>
          <p:nvPr/>
        </p:nvSpPr>
        <p:spPr>
          <a:xfrm>
            <a:off x="628650" y="1386070"/>
            <a:ext cx="6243638" cy="461665"/>
          </a:xfrm>
          <a:prstGeom prst="rect">
            <a:avLst/>
          </a:prstGeom>
          <a:noFill/>
        </p:spPr>
        <p:txBody>
          <a:bodyPr wrap="square" rtlCol="0">
            <a:spAutoFit/>
          </a:bodyPr>
          <a:lstStyle/>
          <a:p>
            <a:r>
              <a:rPr lang="en-US" sz="2400" dirty="0" smtClean="0">
                <a:latin typeface="Arial Black" panose="020B0A04020102020204" pitchFamily="34" charset="0"/>
              </a:rPr>
              <a:t>Energized Work Permit</a:t>
            </a:r>
            <a:endParaRPr lang="en-US" sz="2400" dirty="0">
              <a:latin typeface="Arial Black" panose="020B0A04020102020204" pitchFamily="34" charset="0"/>
            </a:endParaRPr>
          </a:p>
        </p:txBody>
      </p:sp>
      <p:graphicFrame>
        <p:nvGraphicFramePr>
          <p:cNvPr id="11" name="Content Placeholder 10"/>
          <p:cNvGraphicFramePr>
            <a:graphicFrameLocks noGrp="1" noChangeAspect="1"/>
          </p:cNvGraphicFramePr>
          <p:nvPr>
            <p:ph sz="quarter" idx="16"/>
            <p:extLst>
              <p:ext uri="{D42A27DB-BD31-4B8C-83A1-F6EECF244321}">
                <p14:modId xmlns:p14="http://schemas.microsoft.com/office/powerpoint/2010/main" val="371958761"/>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5137" name="Worksheet" r:id="rId4" imgW="1247679" imgH="276225" progId="Excel.Sheet.12">
                  <p:link updateAutomatic="1"/>
                </p:oleObj>
              </mc:Choice>
              <mc:Fallback>
                <p:oleObj name="Worksheet" r:id="rId4" imgW="1247679" imgH="276225" progId="Excel.Sheet.12">
                  <p:link updateAutomatic="1"/>
                  <p:pic>
                    <p:nvPicPr>
                      <p:cNvPr id="10" name="Object 9"/>
                      <p:cNvPicPr/>
                      <p:nvPr/>
                    </p:nvPicPr>
                    <p:blipFill>
                      <a:blip r:embed="rId5"/>
                      <a:stretch>
                        <a:fillRect/>
                      </a:stretch>
                    </p:blipFill>
                    <p:spPr>
                      <a:xfrm>
                        <a:off x="7510462" y="280987"/>
                        <a:ext cx="1247775" cy="276225"/>
                      </a:xfrm>
                      <a:prstGeom prst="rect">
                        <a:avLst/>
                      </a:prstGeom>
                    </p:spPr>
                  </p:pic>
                </p:oleObj>
              </mc:Fallback>
            </mc:AlternateContent>
          </a:graphicData>
        </a:graphic>
      </p:graphicFrame>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5779" t="2429" r="5224" b="5877"/>
          <a:stretch/>
        </p:blipFill>
        <p:spPr bwMode="auto">
          <a:xfrm>
            <a:off x="3857958" y="1846568"/>
            <a:ext cx="3014330" cy="4019108"/>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80705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Text Placeholder 2"/>
          <p:cNvSpPr>
            <a:spLocks noGrp="1"/>
          </p:cNvSpPr>
          <p:nvPr>
            <p:ph type="body" sz="quarter" idx="14"/>
          </p:nvPr>
        </p:nvSpPr>
        <p:spPr/>
        <p:txBody>
          <a:bodyPr/>
          <a:lstStyle/>
          <a:p>
            <a:r>
              <a:rPr lang="en-US" dirty="0" smtClean="0"/>
              <a:t>Directions</a:t>
            </a:r>
          </a:p>
          <a:p>
            <a:pPr marL="457200" indent="-457200">
              <a:buClr>
                <a:srgbClr val="0099CC"/>
              </a:buClr>
              <a:buFont typeface="+mj-lt"/>
              <a:buAutoNum type="arabicPeriod"/>
            </a:pPr>
            <a:r>
              <a:rPr lang="en-US" dirty="0" smtClean="0">
                <a:latin typeface="Arial" panose="020B0604020202020204" pitchFamily="34" charset="0"/>
              </a:rPr>
              <a:t>Choose 2 different infographic posters created during Activity 3</a:t>
            </a:r>
          </a:p>
          <a:p>
            <a:pPr marL="457200" indent="-457200">
              <a:buClr>
                <a:srgbClr val="0099CC"/>
              </a:buClr>
              <a:buFont typeface="+mj-lt"/>
              <a:buAutoNum type="arabicPeriod"/>
            </a:pPr>
            <a:r>
              <a:rPr lang="en-US" dirty="0" smtClean="0">
                <a:latin typeface="Arial" panose="020B0604020202020204" pitchFamily="34" charset="0"/>
              </a:rPr>
              <a:t>Write down (on the poster) how you would control the energy source</a:t>
            </a:r>
          </a:p>
          <a:p>
            <a:pPr marL="457200" indent="-457200">
              <a:buClr>
                <a:srgbClr val="0099CC"/>
              </a:buClr>
              <a:buFont typeface="+mj-lt"/>
              <a:buAutoNum type="arabicPeriod"/>
            </a:pPr>
            <a:r>
              <a:rPr lang="en-US" dirty="0" smtClean="0">
                <a:latin typeface="Arial" panose="020B0604020202020204" pitchFamily="34" charset="0"/>
              </a:rPr>
              <a:t>Present controls to the class </a:t>
            </a:r>
            <a:endParaRPr lang="en-US" dirty="0">
              <a:latin typeface="Arial" panose="020B0604020202020204" pitchFamily="34" charset="0"/>
            </a:endParaRPr>
          </a:p>
        </p:txBody>
      </p:sp>
      <p:sp>
        <p:nvSpPr>
          <p:cNvPr id="5" name="Text Placeholder 4"/>
          <p:cNvSpPr>
            <a:spLocks noGrp="1"/>
          </p:cNvSpPr>
          <p:nvPr>
            <p:ph type="body" sz="quarter" idx="15"/>
          </p:nvPr>
        </p:nvSpPr>
        <p:spPr/>
        <p:txBody>
          <a:bodyPr/>
          <a:lstStyle/>
          <a:p>
            <a:r>
              <a:rPr lang="en-US" dirty="0" smtClean="0"/>
              <a:t>Activity 4</a:t>
            </a:r>
            <a:endParaRPr lang="en-US" dirty="0"/>
          </a:p>
        </p:txBody>
      </p:sp>
      <p:sp>
        <p:nvSpPr>
          <p:cNvPr id="6" name="Slide Number Placeholder 5"/>
          <p:cNvSpPr>
            <a:spLocks noGrp="1"/>
          </p:cNvSpPr>
          <p:nvPr>
            <p:ph type="sldNum" sz="quarter" idx="12"/>
          </p:nvPr>
        </p:nvSpPr>
        <p:spPr/>
        <p:txBody>
          <a:bodyPr/>
          <a:lstStyle/>
          <a:p>
            <a:pPr algn="r"/>
            <a:r>
              <a:rPr lang="en-US" dirty="0" smtClean="0"/>
              <a:t>	</a:t>
            </a:r>
            <a:fld id="{25D3FF45-FB88-453A-A2AC-7EF0564DBF56}" type="slidenum">
              <a:rPr lang="en-US" smtClean="0"/>
              <a:pPr algn="r"/>
              <a:t>76</a:t>
            </a:fld>
            <a:endParaRPr lang="en-US" dirty="0"/>
          </a:p>
        </p:txBody>
      </p:sp>
      <p:sp>
        <p:nvSpPr>
          <p:cNvPr id="12" name="Text Placeholder 3"/>
          <p:cNvSpPr>
            <a:spLocks noGrp="1"/>
          </p:cNvSpPr>
          <p:nvPr>
            <p:ph type="body" sz="quarter" idx="15"/>
          </p:nvPr>
        </p:nvSpPr>
        <p:spPr>
          <a:xfrm>
            <a:off x="628649" y="127367"/>
            <a:ext cx="6243639" cy="1057781"/>
          </a:xfrm>
        </p:spPr>
        <p:txBody>
          <a:bodyPr>
            <a:normAutofit/>
          </a:bodyPr>
          <a:lstStyle/>
          <a:p>
            <a:pPr>
              <a:lnSpc>
                <a:spcPct val="100000"/>
              </a:lnSpc>
              <a:spcBef>
                <a:spcPts val="0"/>
              </a:spcBef>
            </a:pPr>
            <a:r>
              <a:rPr lang="en-US" sz="3000" dirty="0" smtClean="0">
                <a:solidFill>
                  <a:srgbClr val="0099CC"/>
                </a:solidFill>
              </a:rPr>
              <a:t>Identifying Energy Control Devices/Types</a:t>
            </a:r>
            <a:endParaRPr lang="en-US" sz="3000" dirty="0">
              <a:solidFill>
                <a:srgbClr val="0099CC"/>
              </a:solidFill>
            </a:endParaRPr>
          </a:p>
        </p:txBody>
      </p:sp>
      <p:graphicFrame>
        <p:nvGraphicFramePr>
          <p:cNvPr id="10" name="Content Placeholder 9"/>
          <p:cNvGraphicFramePr>
            <a:graphicFrameLocks noGrp="1" noChangeAspect="1"/>
          </p:cNvGraphicFramePr>
          <p:nvPr>
            <p:ph sz="quarter" idx="17"/>
            <p:extLst>
              <p:ext uri="{D42A27DB-BD31-4B8C-83A1-F6EECF244321}">
                <p14:modId xmlns:p14="http://schemas.microsoft.com/office/powerpoint/2010/main" val="4199047773"/>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04465"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25759640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prstGeom prst="rect">
            <a:avLst/>
          </a:prstGeom>
        </p:spPr>
        <p:txBody>
          <a:bodyPr/>
          <a:lstStyle/>
          <a:p>
            <a:r>
              <a:rPr lang="en-US" dirty="0" smtClean="0"/>
              <a:t>Quiz</a:t>
            </a:r>
            <a:endParaRPr lang="en-US" dirty="0"/>
          </a:p>
        </p:txBody>
      </p:sp>
      <p:sp>
        <p:nvSpPr>
          <p:cNvPr id="3" name="Footer Placeholder 2"/>
          <p:cNvSpPr>
            <a:spLocks noGrp="1"/>
          </p:cNvSpPr>
          <p:nvPr>
            <p:ph type="ftr" sz="quarter" idx="11"/>
          </p:nvPr>
        </p:nvSpPr>
        <p:spPr/>
        <p:txBody>
          <a:bodyPr/>
          <a:lstStyle/>
          <a:p>
            <a:r>
              <a:rPr lang="en-US"/>
              <a:t>Control of Hazardous Energy – SFT FCX1025C</a:t>
            </a:r>
            <a:endParaRPr lang="en-US" dirty="0"/>
          </a:p>
        </p:txBody>
      </p:sp>
      <p:sp>
        <p:nvSpPr>
          <p:cNvPr id="4" name="Text Placeholder 3"/>
          <p:cNvSpPr>
            <a:spLocks noGrp="1"/>
          </p:cNvSpPr>
          <p:nvPr>
            <p:ph type="body" sz="quarter" idx="14"/>
          </p:nvPr>
        </p:nvSpPr>
        <p:spPr/>
        <p:txBody>
          <a:bodyPr/>
          <a:lstStyle/>
          <a:p>
            <a:r>
              <a:rPr lang="en-US" dirty="0" smtClean="0"/>
              <a:t>Directions</a:t>
            </a:r>
            <a:endParaRPr lang="en-US" dirty="0"/>
          </a:p>
          <a:p>
            <a:pPr marL="457200" indent="-457200">
              <a:buFont typeface="+mj-lt"/>
              <a:buAutoNum type="arabicPeriod"/>
            </a:pPr>
            <a:r>
              <a:rPr lang="en-US" dirty="0" smtClean="0">
                <a:latin typeface="Arial" panose="020B0604020202020204" pitchFamily="34" charset="0"/>
              </a:rPr>
              <a:t>Complete </a:t>
            </a:r>
            <a:r>
              <a:rPr lang="en-US" dirty="0">
                <a:latin typeface="Arial" panose="020B0604020202020204" pitchFamily="34" charset="0"/>
              </a:rPr>
              <a:t>the quiz in the Student </a:t>
            </a:r>
            <a:r>
              <a:rPr lang="en-US" dirty="0" smtClean="0">
                <a:latin typeface="Arial" panose="020B0604020202020204" pitchFamily="34" charset="0"/>
              </a:rPr>
              <a:t>Guide</a:t>
            </a:r>
          </a:p>
          <a:p>
            <a:pPr marL="457200" indent="-457200">
              <a:buFont typeface="+mj-lt"/>
              <a:buAutoNum type="arabicPeriod"/>
            </a:pPr>
            <a:r>
              <a:rPr lang="en-US" dirty="0" smtClean="0">
                <a:latin typeface="Arial" panose="020B0604020202020204" pitchFamily="34" charset="0"/>
              </a:rPr>
              <a:t>Discuss </a:t>
            </a:r>
            <a:r>
              <a:rPr lang="en-US" dirty="0">
                <a:latin typeface="Arial" panose="020B0604020202020204" pitchFamily="34" charset="0"/>
              </a:rPr>
              <a:t>the answers as a </a:t>
            </a:r>
            <a:r>
              <a:rPr lang="en-US" dirty="0" smtClean="0">
                <a:latin typeface="Arial" panose="020B0604020202020204" pitchFamily="34" charset="0"/>
              </a:rPr>
              <a:t>class</a:t>
            </a:r>
            <a:endParaRPr lang="en-US" dirty="0">
              <a:latin typeface="Arial" panose="020B0604020202020204" pitchFamily="34" charset="0"/>
            </a:endParaRPr>
          </a:p>
        </p:txBody>
      </p:sp>
      <p:sp>
        <p:nvSpPr>
          <p:cNvPr id="5" name="Text Placeholder 4"/>
          <p:cNvSpPr>
            <a:spLocks noGrp="1"/>
          </p:cNvSpPr>
          <p:nvPr>
            <p:ph type="body" sz="quarter" idx="16"/>
          </p:nvPr>
        </p:nvSpPr>
        <p:spPr/>
        <p:txBody>
          <a:bodyPr/>
          <a:lstStyle/>
          <a:p>
            <a:r>
              <a:rPr lang="en-US" dirty="0" smtClean="0"/>
              <a:t>Module 2 Quiz</a:t>
            </a:r>
            <a:endParaRPr lang="en-US" dirty="0"/>
          </a:p>
        </p:txBody>
      </p:sp>
      <p:sp>
        <p:nvSpPr>
          <p:cNvPr id="6" name="Slide Number Placeholder 5"/>
          <p:cNvSpPr>
            <a:spLocks noGrp="1"/>
          </p:cNvSpPr>
          <p:nvPr>
            <p:ph type="sldNum" sz="quarter" idx="12"/>
          </p:nvPr>
        </p:nvSpPr>
        <p:spPr/>
        <p:txBody>
          <a:bodyPr/>
          <a:lstStyle/>
          <a:p>
            <a:pPr algn="r"/>
            <a:r>
              <a:rPr lang="en-US" dirty="0" smtClean="0"/>
              <a:t>	</a:t>
            </a:r>
            <a:fld id="{25D3FF45-FB88-453A-A2AC-7EF0564DBF56}" type="slidenum">
              <a:rPr lang="en-US" smtClean="0"/>
              <a:pPr algn="r"/>
              <a:t>77</a:t>
            </a:fld>
            <a:endParaRPr lang="en-US" dirty="0"/>
          </a:p>
        </p:txBody>
      </p:sp>
      <p:graphicFrame>
        <p:nvGraphicFramePr>
          <p:cNvPr id="9" name="Content Placeholder 8"/>
          <p:cNvGraphicFramePr>
            <a:graphicFrameLocks noGrp="1" noChangeAspect="1"/>
          </p:cNvGraphicFramePr>
          <p:nvPr>
            <p:ph sz="quarter" idx="17"/>
            <p:extLst>
              <p:ext uri="{D42A27DB-BD31-4B8C-83A1-F6EECF244321}">
                <p14:modId xmlns:p14="http://schemas.microsoft.com/office/powerpoint/2010/main" val="1936866066"/>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38929" name="Worksheet" r:id="rId4" imgW="1247679" imgH="276225" progId="Excel.Sheet.12">
                  <p:link updateAutomatic="1"/>
                </p:oleObj>
              </mc:Choice>
              <mc:Fallback>
                <p:oleObj name="Worksheet" r:id="rId4" imgW="1247679" imgH="276225" progId="Excel.Sheet.12">
                  <p:link updateAutomatic="1"/>
                  <p:pic>
                    <p:nvPicPr>
                      <p:cNvPr id="7" name="Object 6"/>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5488842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78</a:t>
            </a:fld>
            <a:endParaRPr lang="en-US" dirty="0"/>
          </a:p>
        </p:txBody>
      </p:sp>
      <p:sp>
        <p:nvSpPr>
          <p:cNvPr id="5" name="Text Placeholder 4"/>
          <p:cNvSpPr>
            <a:spLocks noGrp="1"/>
          </p:cNvSpPr>
          <p:nvPr>
            <p:ph type="body" sz="quarter" idx="15"/>
          </p:nvPr>
        </p:nvSpPr>
        <p:spPr/>
        <p:txBody>
          <a:bodyPr/>
          <a:lstStyle/>
          <a:p>
            <a:r>
              <a:rPr lang="en-US" dirty="0" smtClean="0"/>
              <a:t>Module 2 Quiz</a:t>
            </a:r>
            <a:endParaRPr lang="en-US" dirty="0"/>
          </a:p>
        </p:txBody>
      </p:sp>
      <p:sp>
        <p:nvSpPr>
          <p:cNvPr id="4" name="Text Placeholder 3"/>
          <p:cNvSpPr>
            <a:spLocks noGrp="1"/>
          </p:cNvSpPr>
          <p:nvPr>
            <p:ph type="body" sz="quarter" idx="17"/>
          </p:nvPr>
        </p:nvSpPr>
        <p:spPr>
          <a:xfrm>
            <a:off x="628650" y="1386070"/>
            <a:ext cx="6243638" cy="4669956"/>
          </a:xfrm>
          <a:prstGeom prst="rect">
            <a:avLst/>
          </a:prstGeom>
        </p:spPr>
        <p:txBody>
          <a:bodyPr/>
          <a:lstStyle/>
          <a:p>
            <a:pPr marL="457200" indent="-457200">
              <a:buFont typeface="+mj-lt"/>
              <a:buAutoNum type="arabicPeriod"/>
            </a:pPr>
            <a:r>
              <a:rPr lang="en-US" dirty="0"/>
              <a:t>Which hazardous energy control device/method requires the placement of a personal lock and tag on an energy isolation device using an </a:t>
            </a:r>
            <a:r>
              <a:rPr lang="en-US" dirty="0" smtClean="0"/>
              <a:t>        established </a:t>
            </a:r>
            <a:r>
              <a:rPr lang="en-US" dirty="0"/>
              <a:t>procedure</a:t>
            </a:r>
            <a:r>
              <a:rPr lang="en-US" dirty="0" smtClean="0"/>
              <a:t>?</a:t>
            </a:r>
            <a:endParaRPr lang="en-US" dirty="0"/>
          </a:p>
          <a:p>
            <a:pPr marL="1028700" lvl="1" indent="-457200">
              <a:buFont typeface="+mj-lt"/>
              <a:buAutoNum type="alphaLcPeriod"/>
            </a:pPr>
            <a:r>
              <a:rPr lang="en-US" dirty="0" smtClean="0"/>
              <a:t>Emergency-Stop </a:t>
            </a:r>
            <a:endParaRPr lang="en-US" dirty="0"/>
          </a:p>
          <a:p>
            <a:pPr marL="1028700" lvl="1" indent="-457200">
              <a:buFont typeface="+mj-lt"/>
              <a:buAutoNum type="alphaLcPeriod"/>
            </a:pPr>
            <a:r>
              <a:rPr lang="en-US" dirty="0" smtClean="0"/>
              <a:t>Flagging and barricading</a:t>
            </a:r>
            <a:endParaRPr lang="en-US" dirty="0"/>
          </a:p>
          <a:p>
            <a:pPr marL="1028700" lvl="1" indent="-457200">
              <a:buFont typeface="+mj-lt"/>
              <a:buAutoNum type="alphaLcPeriod"/>
            </a:pPr>
            <a:r>
              <a:rPr lang="en-US" dirty="0" smtClean="0"/>
              <a:t>Maintenance Switches</a:t>
            </a:r>
            <a:endParaRPr lang="en-US" dirty="0"/>
          </a:p>
          <a:p>
            <a:pPr marL="1028700" lvl="1" indent="-457200">
              <a:buFont typeface="+mj-lt"/>
              <a:buAutoNum type="alphaLcPeriod"/>
            </a:pPr>
            <a:r>
              <a:rPr lang="en-US" dirty="0" smtClean="0"/>
              <a:t>Lockout/Tagout/Tryout (LOTOTO)</a:t>
            </a:r>
            <a:endParaRPr lang="en-US" dirty="0"/>
          </a:p>
          <a:p>
            <a:pPr marL="0" indent="0">
              <a:buNone/>
            </a:pPr>
            <a:endParaRPr lang="en-US" dirty="0"/>
          </a:p>
        </p:txBody>
      </p:sp>
      <p:sp>
        <p:nvSpPr>
          <p:cNvPr id="7" name="Oval 6"/>
          <p:cNvSpPr/>
          <p:nvPr/>
        </p:nvSpPr>
        <p:spPr>
          <a:xfrm>
            <a:off x="1234327" y="5018750"/>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939775674"/>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88081"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78188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79</a:t>
            </a:fld>
            <a:endParaRPr lang="en-US" dirty="0"/>
          </a:p>
        </p:txBody>
      </p:sp>
      <p:sp>
        <p:nvSpPr>
          <p:cNvPr id="5" name="Text Placeholder 4"/>
          <p:cNvSpPr>
            <a:spLocks noGrp="1"/>
          </p:cNvSpPr>
          <p:nvPr>
            <p:ph type="body" sz="quarter" idx="15"/>
          </p:nvPr>
        </p:nvSpPr>
        <p:spPr/>
        <p:txBody>
          <a:bodyPr/>
          <a:lstStyle/>
          <a:p>
            <a:r>
              <a:rPr lang="en-US" dirty="0" smtClean="0"/>
              <a:t>Module 2 Quiz</a:t>
            </a:r>
            <a:endParaRPr lang="en-US" dirty="0"/>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2"/>
            </a:pPr>
            <a:r>
              <a:rPr lang="en-US" dirty="0" smtClean="0"/>
              <a:t>Which hazardous energy control device/method keeps any portion of the body from contact (intentional or inadvertent) with a hazard?</a:t>
            </a:r>
            <a:endParaRPr lang="en-US" dirty="0"/>
          </a:p>
          <a:p>
            <a:pPr marL="1028700" lvl="1" indent="-457200">
              <a:buFont typeface="+mj-lt"/>
              <a:buAutoNum type="alphaLcPeriod"/>
            </a:pPr>
            <a:r>
              <a:rPr lang="en-US" dirty="0" smtClean="0"/>
              <a:t>Guarding</a:t>
            </a:r>
            <a:endParaRPr lang="en-US" dirty="0"/>
          </a:p>
          <a:p>
            <a:pPr marL="1028700" lvl="1" indent="-457200">
              <a:buFont typeface="+mj-lt"/>
              <a:buAutoNum type="alphaLcPeriod"/>
            </a:pPr>
            <a:r>
              <a:rPr lang="en-US" dirty="0" smtClean="0"/>
              <a:t>Insulators </a:t>
            </a:r>
            <a:endParaRPr lang="en-US" dirty="0"/>
          </a:p>
          <a:p>
            <a:pPr marL="1028700" lvl="1" indent="-457200">
              <a:buFont typeface="+mj-lt"/>
              <a:buAutoNum type="alphaLcPeriod"/>
            </a:pPr>
            <a:r>
              <a:rPr lang="en-US" dirty="0" smtClean="0"/>
              <a:t>Grounding</a:t>
            </a:r>
            <a:endParaRPr lang="en-US" dirty="0"/>
          </a:p>
          <a:p>
            <a:pPr marL="1028700" lvl="1" indent="-457200">
              <a:buFont typeface="+mj-lt"/>
              <a:buAutoNum type="alphaLcPeriod"/>
            </a:pPr>
            <a:r>
              <a:rPr lang="en-US" dirty="0" smtClean="0"/>
              <a:t>Chicken Switches</a:t>
            </a:r>
            <a:endParaRPr lang="en-US" dirty="0"/>
          </a:p>
          <a:p>
            <a:pPr marL="0" indent="0">
              <a:buNone/>
            </a:pPr>
            <a:endParaRPr lang="en-US" dirty="0"/>
          </a:p>
        </p:txBody>
      </p:sp>
      <p:sp>
        <p:nvSpPr>
          <p:cNvPr id="6" name="Oval 5"/>
          <p:cNvSpPr/>
          <p:nvPr/>
        </p:nvSpPr>
        <p:spPr>
          <a:xfrm>
            <a:off x="1224996" y="3096646"/>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7"/>
          <p:cNvGraphicFramePr>
            <a:graphicFrameLocks noGrp="1" noChangeAspect="1"/>
          </p:cNvGraphicFramePr>
          <p:nvPr>
            <p:ph sz="quarter" idx="16"/>
            <p:extLst>
              <p:ext uri="{D42A27DB-BD31-4B8C-83A1-F6EECF244321}">
                <p14:modId xmlns:p14="http://schemas.microsoft.com/office/powerpoint/2010/main" val="2641603072"/>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51217"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97718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38951" y="6352534"/>
            <a:ext cx="5486400" cy="365125"/>
          </a:xfrm>
        </p:spPr>
        <p:txBody>
          <a:bodyPr/>
          <a:lstStyle/>
          <a:p>
            <a:r>
              <a:rPr lang="en-US"/>
              <a:t>Control of Hazardous Energy – SFT FCX1025C</a:t>
            </a:r>
            <a:endParaRPr lang="en-US" dirty="0"/>
          </a:p>
        </p:txBody>
      </p:sp>
      <p:sp>
        <p:nvSpPr>
          <p:cNvPr id="4" name="Text Placeholder 3"/>
          <p:cNvSpPr>
            <a:spLocks noGrp="1"/>
          </p:cNvSpPr>
          <p:nvPr>
            <p:ph type="body" sz="quarter" idx="15"/>
          </p:nvPr>
        </p:nvSpPr>
        <p:spPr/>
        <p:txBody>
          <a:bodyPr/>
          <a:lstStyle/>
          <a:p>
            <a:r>
              <a:rPr lang="en-US" dirty="0" smtClean="0"/>
              <a:t>Fatal Risk and 		 Critical Controls</a:t>
            </a:r>
            <a:endParaRPr lang="en-US" dirty="0"/>
          </a:p>
        </p:txBody>
      </p:sp>
      <p:sp>
        <p:nvSpPr>
          <p:cNvPr id="5" name="Slide Number Placeholder 4"/>
          <p:cNvSpPr>
            <a:spLocks noGrp="1"/>
          </p:cNvSpPr>
          <p:nvPr>
            <p:ph type="sldNum" sz="quarter" idx="12"/>
          </p:nvPr>
        </p:nvSpPr>
        <p:spPr>
          <a:xfrm>
            <a:off x="6730314" y="6358190"/>
            <a:ext cx="1792224" cy="365125"/>
          </a:xfrm>
        </p:spPr>
        <p:txBody>
          <a:bodyPr/>
          <a:lstStyle/>
          <a:p>
            <a:pPr algn="r"/>
            <a:r>
              <a:rPr lang="en-US" dirty="0" smtClean="0"/>
              <a:t>	</a:t>
            </a:r>
            <a:fld id="{25D3FF45-FB88-453A-A2AC-7EF0564DBF56}" type="slidenum">
              <a:rPr lang="en-US" smtClean="0"/>
              <a:pPr algn="r"/>
              <a:t>8</a:t>
            </a:fld>
            <a:endParaRPr lang="en-US" dirty="0"/>
          </a:p>
        </p:txBody>
      </p:sp>
      <p:sp>
        <p:nvSpPr>
          <p:cNvPr id="3" name="Text Placeholder 2"/>
          <p:cNvSpPr>
            <a:spLocks noGrp="1"/>
          </p:cNvSpPr>
          <p:nvPr>
            <p:ph type="body" sz="quarter" idx="17"/>
          </p:nvPr>
        </p:nvSpPr>
        <p:spPr>
          <a:xfrm>
            <a:off x="628649" y="1386070"/>
            <a:ext cx="6753225" cy="4669956"/>
          </a:xfrm>
        </p:spPr>
        <p:txBody>
          <a:bodyPr/>
          <a:lstStyle/>
          <a:p>
            <a:r>
              <a:rPr lang="en-US" dirty="0" smtClean="0"/>
              <a:t>Fatal Risk Management Program</a:t>
            </a:r>
          </a:p>
          <a:p>
            <a:r>
              <a:rPr lang="en-US" dirty="0" smtClean="0"/>
              <a:t>Fatal Risk – uncontrolled risk that will kill you</a:t>
            </a:r>
          </a:p>
          <a:p>
            <a:r>
              <a:rPr lang="en-US" dirty="0" smtClean="0"/>
              <a:t>Critical </a:t>
            </a:r>
            <a:r>
              <a:rPr lang="en-US" dirty="0"/>
              <a:t>C</a:t>
            </a:r>
            <a:r>
              <a:rPr lang="en-US" dirty="0" smtClean="0"/>
              <a:t>ontrol – implemented to </a:t>
            </a:r>
            <a:r>
              <a:rPr lang="en-US" dirty="0"/>
              <a:t>eliminate or reduce the risk for a task/job</a:t>
            </a:r>
          </a:p>
        </p:txBody>
      </p:sp>
      <p:graphicFrame>
        <p:nvGraphicFramePr>
          <p:cNvPr id="13" name="Content Placeholder 12"/>
          <p:cNvGraphicFramePr>
            <a:graphicFrameLocks noGrp="1" noChangeAspect="1"/>
          </p:cNvGraphicFramePr>
          <p:nvPr>
            <p:ph sz="quarter" idx="16"/>
            <p:extLst>
              <p:ext uri="{D42A27DB-BD31-4B8C-83A1-F6EECF244321}">
                <p14:modId xmlns:p14="http://schemas.microsoft.com/office/powerpoint/2010/main" val="935016413"/>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40977" name="Worksheet" r:id="rId4" imgW="1247679" imgH="276225" progId="Excel.Sheet.12">
                  <p:link updateAutomatic="1"/>
                </p:oleObj>
              </mc:Choice>
              <mc:Fallback>
                <p:oleObj name="Worksheet" r:id="rId4" imgW="1247679" imgH="276225" progId="Excel.Sheet.12">
                  <p:link updateAutomatic="1"/>
                  <p:pic>
                    <p:nvPicPr>
                      <p:cNvPr id="11" name="Object 10"/>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55811602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80</a:t>
            </a:fld>
            <a:endParaRPr lang="en-US" dirty="0"/>
          </a:p>
        </p:txBody>
      </p:sp>
      <p:sp>
        <p:nvSpPr>
          <p:cNvPr id="5" name="Text Placeholder 4"/>
          <p:cNvSpPr>
            <a:spLocks noGrp="1"/>
          </p:cNvSpPr>
          <p:nvPr>
            <p:ph type="body" sz="quarter" idx="15"/>
          </p:nvPr>
        </p:nvSpPr>
        <p:spPr/>
        <p:txBody>
          <a:bodyPr/>
          <a:lstStyle/>
          <a:p>
            <a:r>
              <a:rPr lang="en-US" dirty="0" smtClean="0"/>
              <a:t>Module 2 Quiz</a:t>
            </a:r>
            <a:endParaRPr lang="en-US" dirty="0"/>
          </a:p>
        </p:txBody>
      </p:sp>
      <p:sp>
        <p:nvSpPr>
          <p:cNvPr id="4" name="Text Placeholder 3"/>
          <p:cNvSpPr>
            <a:spLocks noGrp="1"/>
          </p:cNvSpPr>
          <p:nvPr>
            <p:ph type="body" sz="quarter" idx="17"/>
          </p:nvPr>
        </p:nvSpPr>
        <p:spPr>
          <a:xfrm>
            <a:off x="628649" y="1424170"/>
            <a:ext cx="7824886" cy="4968758"/>
          </a:xfrm>
          <a:prstGeom prst="rect">
            <a:avLst/>
          </a:prstGeom>
        </p:spPr>
        <p:txBody>
          <a:bodyPr>
            <a:normAutofit lnSpcReduction="10000"/>
          </a:bodyPr>
          <a:lstStyle/>
          <a:p>
            <a:pPr marL="457200" indent="-457200">
              <a:buFont typeface="+mj-lt"/>
              <a:buAutoNum type="arabicPeriod" startAt="3"/>
            </a:pPr>
            <a:r>
              <a:rPr lang="en-US" dirty="0"/>
              <a:t>Which of the following do sites include in written procedures for the job? Circle all that </a:t>
            </a:r>
            <a:r>
              <a:rPr lang="en-US" dirty="0" smtClean="0"/>
              <a:t>apply.</a:t>
            </a:r>
            <a:endParaRPr lang="en-US" dirty="0"/>
          </a:p>
          <a:p>
            <a:pPr marL="1028700" lvl="1" indent="-457200">
              <a:buFont typeface="+mj-lt"/>
              <a:buAutoNum type="alphaLcPeriod"/>
            </a:pPr>
            <a:r>
              <a:rPr lang="en-US" dirty="0" smtClean="0"/>
              <a:t>Identification of the machine, equipment</a:t>
            </a:r>
            <a:r>
              <a:rPr lang="en-US" smtClean="0"/>
              <a:t>,           or </a:t>
            </a:r>
            <a:r>
              <a:rPr lang="en-US" dirty="0" smtClean="0"/>
              <a:t>process</a:t>
            </a:r>
          </a:p>
          <a:p>
            <a:pPr marL="1028700" lvl="1" indent="-457200">
              <a:buFont typeface="+mj-lt"/>
              <a:buAutoNum type="alphaLcPeriod"/>
            </a:pPr>
            <a:r>
              <a:rPr lang="en-US" dirty="0" smtClean="0"/>
              <a:t>List of all required </a:t>
            </a:r>
            <a:r>
              <a:rPr lang="en-US" dirty="0"/>
              <a:t>energy-isolating devices and their </a:t>
            </a:r>
            <a:r>
              <a:rPr lang="en-US" dirty="0" smtClean="0"/>
              <a:t>locations</a:t>
            </a:r>
          </a:p>
          <a:p>
            <a:pPr marL="1028700" lvl="1" indent="-457200">
              <a:buFont typeface="+mj-lt"/>
              <a:buAutoNum type="alphaLcPeriod"/>
            </a:pPr>
            <a:r>
              <a:rPr lang="en-US" dirty="0" smtClean="0"/>
              <a:t>Specific </a:t>
            </a:r>
            <a:r>
              <a:rPr lang="en-US" dirty="0"/>
              <a:t>procedural steps for shutting down, isolating, blocking, securing, and relieving stored or residual </a:t>
            </a:r>
            <a:r>
              <a:rPr lang="en-US" dirty="0" smtClean="0"/>
              <a:t>energy and for placement and removal of lockout devices</a:t>
            </a:r>
          </a:p>
          <a:p>
            <a:pPr marL="1028700" lvl="1" indent="-457200">
              <a:buFont typeface="+mj-lt"/>
              <a:buAutoNum type="alphaLcPeriod"/>
            </a:pPr>
            <a:r>
              <a:rPr lang="en-US" dirty="0"/>
              <a:t>Specific requirements for verifying the accomplishment of isolation and </a:t>
            </a:r>
            <a:r>
              <a:rPr lang="en-US" dirty="0" smtClean="0"/>
              <a:t>de-energization</a:t>
            </a:r>
            <a:endParaRPr lang="en-US" dirty="0"/>
          </a:p>
        </p:txBody>
      </p:sp>
      <p:sp>
        <p:nvSpPr>
          <p:cNvPr id="6" name="Oval 5"/>
          <p:cNvSpPr/>
          <p:nvPr/>
        </p:nvSpPr>
        <p:spPr>
          <a:xfrm>
            <a:off x="1233704" y="2273683"/>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33704" y="3065853"/>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33704" y="3879780"/>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33704" y="5357711"/>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ontent Placeholder 10"/>
          <p:cNvGraphicFramePr>
            <a:graphicFrameLocks noGrp="1" noChangeAspect="1"/>
          </p:cNvGraphicFramePr>
          <p:nvPr>
            <p:ph sz="quarter" idx="16"/>
            <p:extLst>
              <p:ext uri="{D42A27DB-BD31-4B8C-83A1-F6EECF244321}">
                <p14:modId xmlns:p14="http://schemas.microsoft.com/office/powerpoint/2010/main" val="527691608"/>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00369"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15485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81</a:t>
            </a:fld>
            <a:endParaRPr lang="en-US" dirty="0"/>
          </a:p>
        </p:txBody>
      </p:sp>
      <p:sp>
        <p:nvSpPr>
          <p:cNvPr id="5" name="Text Placeholder 4"/>
          <p:cNvSpPr>
            <a:spLocks noGrp="1"/>
          </p:cNvSpPr>
          <p:nvPr>
            <p:ph type="body" sz="quarter" idx="15"/>
          </p:nvPr>
        </p:nvSpPr>
        <p:spPr/>
        <p:txBody>
          <a:bodyPr/>
          <a:lstStyle/>
          <a:p>
            <a:r>
              <a:rPr lang="en-US" dirty="0" smtClean="0"/>
              <a:t>Module 2 Quiz</a:t>
            </a:r>
            <a:endParaRPr lang="en-US" dirty="0"/>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4"/>
            </a:pPr>
            <a:r>
              <a:rPr lang="en-US" dirty="0"/>
              <a:t>Which form is required when repairing energized equipment</a:t>
            </a:r>
            <a:r>
              <a:rPr lang="en-US" dirty="0" smtClean="0"/>
              <a:t>?</a:t>
            </a:r>
            <a:endParaRPr lang="en-US" dirty="0"/>
          </a:p>
          <a:p>
            <a:pPr marL="1028700" lvl="1" indent="-457200">
              <a:buFont typeface="+mj-lt"/>
              <a:buAutoNum type="alphaLcPeriod"/>
            </a:pPr>
            <a:r>
              <a:rPr lang="en-US" dirty="0" smtClean="0"/>
              <a:t>ECC form</a:t>
            </a:r>
            <a:endParaRPr lang="en-US" dirty="0"/>
          </a:p>
          <a:p>
            <a:pPr marL="1028700" lvl="1" indent="-457200">
              <a:buFont typeface="+mj-lt"/>
              <a:buAutoNum type="alphaLcPeriod"/>
            </a:pPr>
            <a:r>
              <a:rPr lang="en-US" dirty="0" smtClean="0"/>
              <a:t>Variance Request form</a:t>
            </a:r>
            <a:endParaRPr lang="en-US" dirty="0"/>
          </a:p>
          <a:p>
            <a:pPr marL="1028700" lvl="1" indent="-457200">
              <a:buFont typeface="+mj-lt"/>
              <a:buAutoNum type="alphaLcPeriod"/>
            </a:pPr>
            <a:r>
              <a:rPr lang="en-US" dirty="0" smtClean="0"/>
              <a:t>Energized Work Permit form</a:t>
            </a:r>
            <a:endParaRPr lang="en-US" dirty="0"/>
          </a:p>
          <a:p>
            <a:pPr marL="1028700" lvl="1" indent="-457200">
              <a:buFont typeface="+mj-lt"/>
              <a:buAutoNum type="alphaLcPeriod"/>
            </a:pPr>
            <a:r>
              <a:rPr lang="en-US" dirty="0" smtClean="0"/>
              <a:t>Non-Routine Lock Removal form</a:t>
            </a:r>
            <a:endParaRPr lang="en-US" dirty="0"/>
          </a:p>
          <a:p>
            <a:pPr marL="0" indent="0">
              <a:buNone/>
            </a:pPr>
            <a:endParaRPr lang="en-US" dirty="0"/>
          </a:p>
        </p:txBody>
      </p:sp>
      <p:sp>
        <p:nvSpPr>
          <p:cNvPr id="6" name="Oval 5"/>
          <p:cNvSpPr/>
          <p:nvPr/>
        </p:nvSpPr>
        <p:spPr>
          <a:xfrm>
            <a:off x="1215043" y="3419986"/>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7"/>
          <p:cNvGraphicFramePr>
            <a:graphicFrameLocks noGrp="1" noChangeAspect="1"/>
          </p:cNvGraphicFramePr>
          <p:nvPr>
            <p:ph sz="quarter" idx="16"/>
            <p:extLst>
              <p:ext uri="{D42A27DB-BD31-4B8C-83A1-F6EECF244321}">
                <p14:modId xmlns:p14="http://schemas.microsoft.com/office/powerpoint/2010/main" val="1861376862"/>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50193"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8370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82</a:t>
            </a:fld>
            <a:endParaRPr lang="en-US" dirty="0"/>
          </a:p>
        </p:txBody>
      </p:sp>
      <p:sp>
        <p:nvSpPr>
          <p:cNvPr id="5" name="Text Placeholder 4"/>
          <p:cNvSpPr>
            <a:spLocks noGrp="1"/>
          </p:cNvSpPr>
          <p:nvPr>
            <p:ph type="body" sz="quarter" idx="15"/>
          </p:nvPr>
        </p:nvSpPr>
        <p:spPr/>
        <p:txBody>
          <a:bodyPr/>
          <a:lstStyle/>
          <a:p>
            <a:r>
              <a:rPr lang="en-US" dirty="0" smtClean="0"/>
              <a:t>Module 2 Quiz</a:t>
            </a:r>
            <a:endParaRPr lang="en-US" dirty="0"/>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5"/>
            </a:pPr>
            <a:r>
              <a:rPr lang="en-US" dirty="0"/>
              <a:t>____________________ control devices or methods result in zero energy of the </a:t>
            </a:r>
            <a:r>
              <a:rPr lang="en-US" dirty="0" smtClean="0"/>
              <a:t>equipment.</a:t>
            </a:r>
          </a:p>
          <a:p>
            <a:pPr marL="1028700" lvl="1" indent="-457200">
              <a:buFont typeface="+mj-lt"/>
              <a:buAutoNum type="alphaLcPeriod"/>
            </a:pPr>
            <a:r>
              <a:rPr lang="en-US" dirty="0" smtClean="0"/>
              <a:t>Energy</a:t>
            </a:r>
          </a:p>
          <a:p>
            <a:pPr marL="1028700" lvl="1" indent="-457200">
              <a:buFont typeface="+mj-lt"/>
              <a:buAutoNum type="alphaLcPeriod"/>
            </a:pPr>
            <a:r>
              <a:rPr lang="en-US" dirty="0" smtClean="0"/>
              <a:t>Exposure</a:t>
            </a:r>
            <a:endParaRPr lang="en-US" dirty="0"/>
          </a:p>
          <a:p>
            <a:pPr marL="0" indent="0">
              <a:buNone/>
            </a:pPr>
            <a:endParaRPr lang="en-US" dirty="0"/>
          </a:p>
        </p:txBody>
      </p:sp>
      <p:sp>
        <p:nvSpPr>
          <p:cNvPr id="6" name="Oval 5"/>
          <p:cNvSpPr/>
          <p:nvPr/>
        </p:nvSpPr>
        <p:spPr>
          <a:xfrm>
            <a:off x="1233704" y="2736908"/>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7"/>
          <p:cNvGraphicFramePr>
            <a:graphicFrameLocks noGrp="1" noChangeAspect="1"/>
          </p:cNvGraphicFramePr>
          <p:nvPr>
            <p:ph sz="quarter" idx="16"/>
            <p:extLst>
              <p:ext uri="{D42A27DB-BD31-4B8C-83A1-F6EECF244321}">
                <p14:modId xmlns:p14="http://schemas.microsoft.com/office/powerpoint/2010/main" val="79287647"/>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23569"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99439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83</a:t>
            </a:fld>
            <a:endParaRPr lang="en-US" dirty="0"/>
          </a:p>
        </p:txBody>
      </p:sp>
      <p:sp>
        <p:nvSpPr>
          <p:cNvPr id="5" name="Text Placeholder 4"/>
          <p:cNvSpPr>
            <a:spLocks noGrp="1"/>
          </p:cNvSpPr>
          <p:nvPr>
            <p:ph type="body" sz="quarter" idx="15"/>
          </p:nvPr>
        </p:nvSpPr>
        <p:spPr/>
        <p:txBody>
          <a:bodyPr/>
          <a:lstStyle/>
          <a:p>
            <a:r>
              <a:rPr lang="en-US" dirty="0" smtClean="0"/>
              <a:t>Debrief</a:t>
            </a:r>
            <a:endParaRPr lang="en-US" dirty="0"/>
          </a:p>
        </p:txBody>
      </p:sp>
      <p:sp>
        <p:nvSpPr>
          <p:cNvPr id="4" name="Text Placeholder 3"/>
          <p:cNvSpPr>
            <a:spLocks noGrp="1"/>
          </p:cNvSpPr>
          <p:nvPr>
            <p:ph type="body" sz="quarter" idx="17"/>
          </p:nvPr>
        </p:nvSpPr>
        <p:spPr>
          <a:prstGeom prst="rect">
            <a:avLst/>
          </a:prstGeom>
        </p:spPr>
        <p:txBody>
          <a:bodyPr/>
          <a:lstStyle/>
          <a:p>
            <a:r>
              <a:rPr lang="en-US" dirty="0"/>
              <a:t>What are some key concepts learned in this module?</a:t>
            </a:r>
          </a:p>
          <a:p>
            <a:r>
              <a:rPr lang="en-US" dirty="0"/>
              <a:t>What do you need to understand better?</a:t>
            </a:r>
          </a:p>
          <a:p>
            <a:r>
              <a:rPr lang="en-US" dirty="0"/>
              <a:t>What information surprised you</a:t>
            </a:r>
            <a:r>
              <a:rPr lang="en-US" dirty="0" smtClean="0"/>
              <a:t>?</a:t>
            </a:r>
            <a:endParaRPr lang="en-US" dirty="0"/>
          </a:p>
        </p:txBody>
      </p:sp>
    </p:spTree>
    <p:extLst>
      <p:ext uri="{BB962C8B-B14F-4D97-AF65-F5344CB8AC3E}">
        <p14:creationId xmlns:p14="http://schemas.microsoft.com/office/powerpoint/2010/main" val="136991380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prstGeom prst="rect">
            <a:avLst/>
          </a:prstGeom>
        </p:spPr>
        <p:txBody>
          <a:bodyPr>
            <a:normAutofit/>
          </a:bodyPr>
          <a:lstStyle/>
          <a:p>
            <a:r>
              <a:rPr lang="en-US" dirty="0" smtClean="0"/>
              <a:t>Module 3: Roles and Responsibilities</a:t>
            </a:r>
            <a:endParaRPr lang="en-US" dirty="0"/>
          </a:p>
        </p:txBody>
      </p:sp>
      <p:pic>
        <p:nvPicPr>
          <p:cNvPr id="5" name="Picture Placeholder 4"/>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8568" r="8568"/>
          <a:stretch>
            <a:fillRect/>
          </a:stretch>
        </p:blipFill>
        <p:spPr/>
      </p:pic>
    </p:spTree>
    <p:extLst>
      <p:ext uri="{BB962C8B-B14F-4D97-AF65-F5344CB8AC3E}">
        <p14:creationId xmlns:p14="http://schemas.microsoft.com/office/powerpoint/2010/main" val="18780075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85</a:t>
            </a:fld>
            <a:endParaRPr lang="en-US" dirty="0"/>
          </a:p>
        </p:txBody>
      </p:sp>
      <p:sp>
        <p:nvSpPr>
          <p:cNvPr id="5" name="Text Placeholder 4"/>
          <p:cNvSpPr>
            <a:spLocks noGrp="1"/>
          </p:cNvSpPr>
          <p:nvPr>
            <p:ph type="body" sz="quarter" idx="15"/>
          </p:nvPr>
        </p:nvSpPr>
        <p:spPr/>
        <p:txBody>
          <a:bodyPr/>
          <a:lstStyle/>
          <a:p>
            <a:r>
              <a:rPr lang="en-US" dirty="0" smtClean="0"/>
              <a:t>Role: Affected Individuals</a:t>
            </a:r>
            <a:endParaRPr lang="en-US" dirty="0"/>
          </a:p>
        </p:txBody>
      </p:sp>
      <p:sp>
        <p:nvSpPr>
          <p:cNvPr id="4" name="Text Placeholder 3"/>
          <p:cNvSpPr>
            <a:spLocks noGrp="1"/>
          </p:cNvSpPr>
          <p:nvPr>
            <p:ph type="body" sz="quarter" idx="17"/>
          </p:nvPr>
        </p:nvSpPr>
        <p:spPr>
          <a:prstGeom prst="rect">
            <a:avLst/>
          </a:prstGeom>
        </p:spPr>
        <p:txBody>
          <a:bodyPr/>
          <a:lstStyle/>
          <a:p>
            <a:r>
              <a:rPr lang="en-US" dirty="0" smtClean="0"/>
              <a:t>Job requires them to operate/use equipment where controlling hazardous energy source required to perform service/maintenance</a:t>
            </a:r>
            <a:endParaRPr lang="en-US" dirty="0"/>
          </a:p>
          <a:p>
            <a:r>
              <a:rPr lang="en-US" dirty="0" smtClean="0"/>
              <a:t>Includes personnel in area not performing work on equipment</a:t>
            </a:r>
            <a:endParaRPr lang="en-US" dirty="0"/>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2127270667"/>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58385"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0794876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86</a:t>
            </a:fld>
            <a:endParaRPr lang="en-US" dirty="0"/>
          </a:p>
        </p:txBody>
      </p:sp>
      <p:sp>
        <p:nvSpPr>
          <p:cNvPr id="5" name="Text Placeholder 4"/>
          <p:cNvSpPr>
            <a:spLocks noGrp="1"/>
          </p:cNvSpPr>
          <p:nvPr>
            <p:ph type="body" sz="quarter" idx="15"/>
          </p:nvPr>
        </p:nvSpPr>
        <p:spPr/>
        <p:txBody>
          <a:bodyPr/>
          <a:lstStyle/>
          <a:p>
            <a:r>
              <a:rPr lang="en-US" dirty="0" smtClean="0"/>
              <a:t>Role: Authorized Individuals</a:t>
            </a:r>
            <a:endParaRPr lang="en-US" dirty="0"/>
          </a:p>
        </p:txBody>
      </p:sp>
      <p:sp>
        <p:nvSpPr>
          <p:cNvPr id="4" name="Text Placeholder 3"/>
          <p:cNvSpPr>
            <a:spLocks noGrp="1"/>
          </p:cNvSpPr>
          <p:nvPr>
            <p:ph type="body" sz="quarter" idx="17"/>
          </p:nvPr>
        </p:nvSpPr>
        <p:spPr>
          <a:prstGeom prst="rect">
            <a:avLst/>
          </a:prstGeom>
        </p:spPr>
        <p:txBody>
          <a:bodyPr/>
          <a:lstStyle/>
          <a:p>
            <a:r>
              <a:rPr lang="en-US" dirty="0" smtClean="0"/>
              <a:t>Locks and tags isolation device</a:t>
            </a:r>
            <a:endParaRPr lang="en-US" dirty="0"/>
          </a:p>
          <a:p>
            <a:r>
              <a:rPr lang="en-US" dirty="0" smtClean="0"/>
              <a:t>Performs work on locked-out equipment</a:t>
            </a:r>
          </a:p>
          <a:p>
            <a:r>
              <a:rPr lang="en-US" dirty="0" smtClean="0"/>
              <a:t>Responsibilities:</a:t>
            </a:r>
          </a:p>
          <a:p>
            <a:pPr lvl="1"/>
            <a:r>
              <a:rPr lang="en-US" dirty="0" smtClean="0"/>
              <a:t>Place own locks/tags</a:t>
            </a:r>
          </a:p>
          <a:p>
            <a:pPr lvl="1"/>
            <a:r>
              <a:rPr lang="en-US" dirty="0" smtClean="0"/>
              <a:t>Maintain control of lock key</a:t>
            </a:r>
          </a:p>
          <a:p>
            <a:pPr lvl="1"/>
            <a:r>
              <a:rPr lang="en-US" dirty="0" smtClean="0"/>
              <a:t>Return equipment to serviceable condition before removing energy isolation device/lock</a:t>
            </a:r>
            <a:endParaRPr lang="en-US" dirty="0"/>
          </a:p>
          <a:p>
            <a:endParaRPr lang="en-US" dirty="0"/>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4191515908"/>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9473" name="Worksheet" r:id="rId4" imgW="1247679" imgH="276225" progId="Excel.Sheet.12">
                  <p:link updateAutomatic="1"/>
                </p:oleObj>
              </mc:Choice>
              <mc:Fallback>
                <p:oleObj name="Worksheet" r:id="rId4" imgW="1247679" imgH="276225" progId="Excel.Sheet.12">
                  <p:link updateAutomatic="1"/>
                  <p:pic>
                    <p:nvPicPr>
                      <p:cNvPr id="8" name="Object 7"/>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7962660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Role: Qualified Individual/Personnel</a:t>
            </a:r>
            <a:endParaRPr lang="en-US" dirty="0"/>
          </a:p>
        </p:txBody>
      </p:sp>
      <p:sp>
        <p:nvSpPr>
          <p:cNvPr id="3" name="Text Placeholder 2"/>
          <p:cNvSpPr>
            <a:spLocks noGrp="1"/>
          </p:cNvSpPr>
          <p:nvPr>
            <p:ph type="body" sz="quarter" idx="17"/>
          </p:nvPr>
        </p:nvSpPr>
        <p:spPr/>
        <p:txBody>
          <a:bodyPr/>
          <a:lstStyle/>
          <a:p>
            <a:r>
              <a:rPr lang="en-US" dirty="0" smtClean="0"/>
              <a:t>Have qualifications to perform energy isolation and de-energize system</a:t>
            </a:r>
          </a:p>
          <a:p>
            <a:r>
              <a:rPr lang="en-US" dirty="0" smtClean="0"/>
              <a:t>May or may not work on lockout</a:t>
            </a:r>
          </a:p>
          <a:p>
            <a:r>
              <a:rPr lang="en-US" dirty="0" smtClean="0"/>
              <a:t>Responsibilities:</a:t>
            </a:r>
          </a:p>
          <a:p>
            <a:pPr lvl="1"/>
            <a:r>
              <a:rPr lang="en-US" dirty="0" smtClean="0"/>
              <a:t>Ensure workers follow safe procedures</a:t>
            </a:r>
          </a:p>
          <a:p>
            <a:pPr lvl="1"/>
            <a:r>
              <a:rPr lang="en-US" dirty="0" smtClean="0"/>
              <a:t>Verify effectiveness of energy isolation</a:t>
            </a:r>
          </a:p>
          <a:p>
            <a:pPr lvl="1"/>
            <a:r>
              <a:rPr lang="en-US" dirty="0" smtClean="0"/>
              <a:t>Conduct tryout</a:t>
            </a:r>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87</a:t>
            </a:fld>
            <a:endParaRPr lang="en-US" dirty="0"/>
          </a:p>
        </p:txBody>
      </p:sp>
      <p:graphicFrame>
        <p:nvGraphicFramePr>
          <p:cNvPr id="11" name="Content Placeholder 10"/>
          <p:cNvGraphicFramePr>
            <a:graphicFrameLocks noGrp="1" noChangeAspect="1"/>
          </p:cNvGraphicFramePr>
          <p:nvPr>
            <p:ph sz="quarter" idx="16"/>
            <p:extLst>
              <p:ext uri="{D42A27DB-BD31-4B8C-83A1-F6EECF244321}">
                <p14:modId xmlns:p14="http://schemas.microsoft.com/office/powerpoint/2010/main" val="1486603099"/>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86033" name="Worksheet" r:id="rId4" imgW="1247679" imgH="276225" progId="Excel.Sheet.12">
                  <p:link updateAutomatic="1"/>
                </p:oleObj>
              </mc:Choice>
              <mc:Fallback>
                <p:oleObj name="Worksheet" r:id="rId4" imgW="1247679" imgH="276225" progId="Excel.Sheet.12">
                  <p:link updateAutomatic="1"/>
                  <p:pic>
                    <p:nvPicPr>
                      <p:cNvPr id="9" name="Object 8"/>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6571877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Role: Energy Control Coordinator (ECC)</a:t>
            </a:r>
            <a:endParaRPr lang="en-US" dirty="0"/>
          </a:p>
        </p:txBody>
      </p:sp>
      <p:sp>
        <p:nvSpPr>
          <p:cNvPr id="3" name="Text Placeholder 2"/>
          <p:cNvSpPr>
            <a:spLocks noGrp="1"/>
          </p:cNvSpPr>
          <p:nvPr>
            <p:ph type="body" sz="quarter" idx="17"/>
          </p:nvPr>
        </p:nvSpPr>
        <p:spPr>
          <a:xfrm>
            <a:off x="628650" y="1386070"/>
            <a:ext cx="6514272" cy="4669956"/>
          </a:xfrm>
        </p:spPr>
        <p:txBody>
          <a:bodyPr/>
          <a:lstStyle/>
          <a:p>
            <a:r>
              <a:rPr lang="en-US" dirty="0" smtClean="0"/>
              <a:t>Assigned by supervision</a:t>
            </a:r>
            <a:endParaRPr lang="en-US" dirty="0"/>
          </a:p>
          <a:p>
            <a:r>
              <a:rPr lang="en-US" dirty="0" smtClean="0"/>
              <a:t>Has technical/working knowledge of isolated equipment</a:t>
            </a:r>
          </a:p>
          <a:p>
            <a:r>
              <a:rPr lang="en-US" dirty="0" smtClean="0"/>
              <a:t>Has overall responsibility of energy isolation (supported by qualified and authorized individuals)</a:t>
            </a:r>
          </a:p>
          <a:p>
            <a:r>
              <a:rPr lang="en-US" dirty="0" smtClean="0"/>
              <a:t>Has specific locks and tags</a:t>
            </a:r>
          </a:p>
          <a:p>
            <a:r>
              <a:rPr lang="en-US" dirty="0" smtClean="0"/>
              <a:t>Has responsibility of  completing ECC form</a:t>
            </a:r>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88</a:t>
            </a:fld>
            <a:endParaRPr lang="en-US" dirty="0"/>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1388852000"/>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10609" name="Worksheet" r:id="rId4" imgW="1247679" imgH="276225" progId="Excel.Sheet.12">
                  <p:link updateAutomatic="1"/>
                </p:oleObj>
              </mc:Choice>
              <mc:Fallback>
                <p:oleObj name="Worksheet" r:id="rId4" imgW="1247679" imgH="276225" progId="Excel.Sheet.12">
                  <p:link updateAutomatic="1"/>
                  <p:pic>
                    <p:nvPicPr>
                      <p:cNvPr id="7" name="Object 6"/>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4461424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Role: Energy Control Coordinator (ECC)</a:t>
            </a:r>
            <a:endParaRPr lang="en-US" dirty="0"/>
          </a:p>
        </p:txBody>
      </p:sp>
      <p:sp>
        <p:nvSpPr>
          <p:cNvPr id="4" name="Text Placeholder 3"/>
          <p:cNvSpPr>
            <a:spLocks noGrp="1"/>
          </p:cNvSpPr>
          <p:nvPr>
            <p:ph type="body" sz="quarter" idx="17"/>
          </p:nvPr>
        </p:nvSpPr>
        <p:spPr/>
        <p:txBody>
          <a:bodyPr/>
          <a:lstStyle/>
          <a:p>
            <a:pPr marL="0" indent="0">
              <a:buNone/>
            </a:pPr>
            <a:r>
              <a:rPr lang="en-US" dirty="0" smtClean="0">
                <a:latin typeface="Arial Black" panose="020B0A04020102020204" pitchFamily="34" charset="0"/>
              </a:rPr>
              <a:t>ECC Form</a:t>
            </a:r>
            <a:endParaRPr lang="en-US" dirty="0">
              <a:latin typeface="Arial Black" panose="020B0A04020102020204" pitchFamily="34" charset="0"/>
            </a:endParaRPr>
          </a:p>
        </p:txBody>
      </p:sp>
      <p:sp>
        <p:nvSpPr>
          <p:cNvPr id="5" name="Footer Placeholder 4"/>
          <p:cNvSpPr>
            <a:spLocks noGrp="1"/>
          </p:cNvSpPr>
          <p:nvPr>
            <p:ph type="ftr" sz="quarter" idx="11"/>
          </p:nvPr>
        </p:nvSpPr>
        <p:spPr/>
        <p:txBody>
          <a:bodyPr/>
          <a:lstStyle/>
          <a:p>
            <a:r>
              <a:rPr lang="en-US"/>
              <a:t>Control of Hazardous Energy – SFT FCX1025C</a:t>
            </a:r>
            <a:endParaRPr lang="en-US" dirty="0"/>
          </a:p>
        </p:txBody>
      </p:sp>
      <p:sp>
        <p:nvSpPr>
          <p:cNvPr id="6" name="Slide Number Placeholder 5"/>
          <p:cNvSpPr>
            <a:spLocks noGrp="1"/>
          </p:cNvSpPr>
          <p:nvPr>
            <p:ph type="sldNum" sz="quarter" idx="12"/>
          </p:nvPr>
        </p:nvSpPr>
        <p:spPr/>
        <p:txBody>
          <a:bodyPr/>
          <a:lstStyle/>
          <a:p>
            <a:pPr algn="r"/>
            <a:r>
              <a:rPr lang="en-US" smtClean="0"/>
              <a:t>        </a:t>
            </a:r>
            <a:fld id="{25D3FF45-FB88-453A-A2AC-7EF0564DBF56}" type="slidenum">
              <a:rPr lang="en-US" smtClean="0"/>
              <a:pPr algn="r"/>
              <a:t>89</a:t>
            </a:fld>
            <a:r>
              <a:rPr lang="en-US" smtClean="0"/>
              <a:t> </a:t>
            </a:r>
            <a:endParaRPr lang="en-U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982" t="3033" r="5501" b="1432"/>
          <a:stretch/>
        </p:blipFill>
        <p:spPr bwMode="auto">
          <a:xfrm>
            <a:off x="628649" y="1881748"/>
            <a:ext cx="3252886" cy="4493707"/>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4981" t="2216" r="5351" b="2483"/>
          <a:stretch/>
        </p:blipFill>
        <p:spPr bwMode="auto">
          <a:xfrm>
            <a:off x="3994981" y="1881748"/>
            <a:ext cx="3415701" cy="4473080"/>
          </a:xfrm>
          <a:prstGeom prst="rect">
            <a:avLst/>
          </a:prstGeom>
          <a:ln>
            <a:noFill/>
          </a:ln>
          <a:extLst>
            <a:ext uri="{53640926-AAD7-44D8-BBD7-CCE9431645EC}">
              <a14:shadowObscured xmlns:a14="http://schemas.microsoft.com/office/drawing/2010/main"/>
            </a:ext>
          </a:extLst>
        </p:spPr>
      </p:pic>
      <p:graphicFrame>
        <p:nvGraphicFramePr>
          <p:cNvPr id="15" name="Content Placeholder 14"/>
          <p:cNvGraphicFramePr>
            <a:graphicFrameLocks noGrp="1" noChangeAspect="1"/>
          </p:cNvGraphicFramePr>
          <p:nvPr>
            <p:ph sz="quarter" idx="16"/>
            <p:extLst>
              <p:ext uri="{D42A27DB-BD31-4B8C-83A1-F6EECF244321}">
                <p14:modId xmlns:p14="http://schemas.microsoft.com/office/powerpoint/2010/main" val="1340913717"/>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15729" name="Worksheet" r:id="rId6" imgW="1247679" imgH="276225" progId="Excel.Sheet.12">
                  <p:link updateAutomatic="1"/>
                </p:oleObj>
              </mc:Choice>
              <mc:Fallback>
                <p:oleObj name="Worksheet" r:id="rId6" imgW="1247679" imgH="276225" progId="Excel.Sheet.12">
                  <p:link updateAutomatic="1"/>
                  <p:pic>
                    <p:nvPicPr>
                      <p:cNvPr id="13" name="Object 12"/>
                      <p:cNvPicPr/>
                      <p:nvPr/>
                    </p:nvPicPr>
                    <p:blipFill>
                      <a:blip r:embed="rId7"/>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599690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Uncontrolled                            Release of Energy</a:t>
            </a:r>
            <a:endParaRPr lang="en-US" dirty="0"/>
          </a:p>
        </p:txBody>
      </p:sp>
      <p:sp>
        <p:nvSpPr>
          <p:cNvPr id="3" name="Text Placeholder 2"/>
          <p:cNvSpPr>
            <a:spLocks noGrp="1"/>
          </p:cNvSpPr>
          <p:nvPr>
            <p:ph type="body" sz="quarter" idx="17"/>
          </p:nvPr>
        </p:nvSpPr>
        <p:spPr/>
        <p:txBody>
          <a:bodyPr/>
          <a:lstStyle/>
          <a:p>
            <a:r>
              <a:rPr lang="en-US" dirty="0" smtClean="0"/>
              <a:t>Stored energy from pressure</a:t>
            </a:r>
          </a:p>
          <a:p>
            <a:r>
              <a:rPr lang="en-US" dirty="0" smtClean="0"/>
              <a:t>Items under tension or compression</a:t>
            </a:r>
          </a:p>
          <a:p>
            <a:r>
              <a:rPr lang="en-US" dirty="0" smtClean="0"/>
              <a:t>Critical Controls</a:t>
            </a:r>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9</a:t>
            </a:fld>
            <a:endParaRPr lang="en-US" dirty="0"/>
          </a:p>
        </p:txBody>
      </p:sp>
      <p:pic>
        <p:nvPicPr>
          <p:cNvPr id="6" name="Picture 5" descr="FRMIcon_UncontrolledRelease_transparen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49" y="3371395"/>
            <a:ext cx="3165231" cy="2743200"/>
          </a:xfrm>
          <a:prstGeom prst="rect">
            <a:avLst/>
          </a:prstGeom>
          <a:noFill/>
          <a:ln>
            <a:noFill/>
          </a:ln>
          <a:effectLst/>
        </p:spPr>
      </p:pic>
      <p:graphicFrame>
        <p:nvGraphicFramePr>
          <p:cNvPr id="11" name="Content Placeholder 10"/>
          <p:cNvGraphicFramePr>
            <a:graphicFrameLocks noGrp="1" noChangeAspect="1"/>
          </p:cNvGraphicFramePr>
          <p:nvPr>
            <p:ph sz="quarter" idx="16"/>
            <p:extLst>
              <p:ext uri="{D42A27DB-BD31-4B8C-83A1-F6EECF244321}">
                <p14:modId xmlns:p14="http://schemas.microsoft.com/office/powerpoint/2010/main" val="25990498"/>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78865" name="Worksheet" r:id="rId5" imgW="1247679" imgH="276225" progId="Excel.Sheet.12">
                  <p:link updateAutomatic="1"/>
                </p:oleObj>
              </mc:Choice>
              <mc:Fallback>
                <p:oleObj name="Worksheet" r:id="rId5" imgW="1247679" imgH="276225" progId="Excel.Sheet.12">
                  <p:link updateAutomatic="1"/>
                  <p:pic>
                    <p:nvPicPr>
                      <p:cNvPr id="11" name="Object 10"/>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48310884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90</a:t>
            </a:fld>
            <a:endParaRPr lang="en-US" dirty="0"/>
          </a:p>
        </p:txBody>
      </p:sp>
      <p:sp>
        <p:nvSpPr>
          <p:cNvPr id="5" name="Text Placeholder 4"/>
          <p:cNvSpPr>
            <a:spLocks noGrp="1"/>
          </p:cNvSpPr>
          <p:nvPr>
            <p:ph type="body" sz="quarter" idx="15"/>
          </p:nvPr>
        </p:nvSpPr>
        <p:spPr>
          <a:xfrm>
            <a:off x="628649" y="572744"/>
            <a:ext cx="6865660" cy="646588"/>
          </a:xfrm>
        </p:spPr>
        <p:txBody>
          <a:bodyPr>
            <a:normAutofit/>
          </a:bodyPr>
          <a:lstStyle/>
          <a:p>
            <a:r>
              <a:rPr lang="en-US" dirty="0" smtClean="0"/>
              <a:t>Responsibilities Around the Job</a:t>
            </a:r>
            <a:endParaRPr lang="en-US" dirty="0"/>
          </a:p>
        </p:txBody>
      </p:sp>
      <p:sp>
        <p:nvSpPr>
          <p:cNvPr id="4" name="Text Placeholder 3"/>
          <p:cNvSpPr>
            <a:spLocks noGrp="1"/>
          </p:cNvSpPr>
          <p:nvPr>
            <p:ph type="body" sz="quarter" idx="17"/>
          </p:nvPr>
        </p:nvSpPr>
        <p:spPr>
          <a:prstGeom prst="rect">
            <a:avLst/>
          </a:prstGeom>
        </p:spPr>
        <p:txBody>
          <a:bodyPr>
            <a:normAutofit lnSpcReduction="10000"/>
          </a:bodyPr>
          <a:lstStyle/>
          <a:p>
            <a:pPr marL="0" indent="0">
              <a:buNone/>
            </a:pPr>
            <a:r>
              <a:rPr lang="en-US" dirty="0" smtClean="0">
                <a:latin typeface="Arial Black" panose="020B0A04020102020204" pitchFamily="34" charset="0"/>
              </a:rPr>
              <a:t>Planning the Job </a:t>
            </a:r>
          </a:p>
          <a:p>
            <a:r>
              <a:rPr lang="en-US" dirty="0" smtClean="0"/>
              <a:t>Create plan</a:t>
            </a:r>
          </a:p>
          <a:p>
            <a:r>
              <a:rPr lang="en-US" dirty="0" smtClean="0"/>
              <a:t>Identify the following:</a:t>
            </a:r>
          </a:p>
          <a:p>
            <a:pPr lvl="1"/>
            <a:r>
              <a:rPr lang="en-US" dirty="0" smtClean="0"/>
              <a:t>Personnel roles and responsibilities</a:t>
            </a:r>
          </a:p>
          <a:p>
            <a:pPr lvl="1"/>
            <a:r>
              <a:rPr lang="en-US" dirty="0" smtClean="0"/>
              <a:t>Tools</a:t>
            </a:r>
          </a:p>
          <a:p>
            <a:pPr lvl="1"/>
            <a:r>
              <a:rPr lang="en-US" dirty="0" smtClean="0"/>
              <a:t>Hazards</a:t>
            </a:r>
          </a:p>
          <a:p>
            <a:pPr lvl="1"/>
            <a:r>
              <a:rPr lang="en-US" dirty="0" smtClean="0"/>
              <a:t>Isolation points</a:t>
            </a:r>
          </a:p>
          <a:p>
            <a:pPr lvl="1"/>
            <a:r>
              <a:rPr lang="en-US" dirty="0" smtClean="0"/>
              <a:t>Isolation devices</a:t>
            </a:r>
          </a:p>
          <a:p>
            <a:r>
              <a:rPr lang="en-US" dirty="0" smtClean="0"/>
              <a:t>Consult SOPs and JSAs</a:t>
            </a:r>
            <a:endParaRPr lang="en-US" dirty="0"/>
          </a:p>
          <a:p>
            <a:endParaRPr lang="en-US" dirty="0"/>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1689353091"/>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69649" name="Worksheet" r:id="rId4" imgW="1247679" imgH="276225" progId="Excel.Sheet.12">
                  <p:link updateAutomatic="1"/>
                </p:oleObj>
              </mc:Choice>
              <mc:Fallback>
                <p:oleObj name="Worksheet" r:id="rId4" imgW="1247679" imgH="276225" progId="Excel.Sheet.12">
                  <p:link updateAutomatic="1"/>
                  <p:pic>
                    <p:nvPicPr>
                      <p:cNvPr id="6" name="Object 5"/>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32661261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91</a:t>
            </a:fld>
            <a:endParaRPr lang="en-US" dirty="0"/>
          </a:p>
        </p:txBody>
      </p:sp>
      <p:sp>
        <p:nvSpPr>
          <p:cNvPr id="5" name="Text Placeholder 4"/>
          <p:cNvSpPr>
            <a:spLocks noGrp="1"/>
          </p:cNvSpPr>
          <p:nvPr>
            <p:ph type="body" sz="quarter" idx="15"/>
          </p:nvPr>
        </p:nvSpPr>
        <p:spPr>
          <a:xfrm>
            <a:off x="628649" y="572744"/>
            <a:ext cx="6865660" cy="646588"/>
          </a:xfrm>
        </p:spPr>
        <p:txBody>
          <a:bodyPr>
            <a:normAutofit/>
          </a:bodyPr>
          <a:lstStyle/>
          <a:p>
            <a:r>
              <a:rPr lang="en-US" dirty="0" smtClean="0"/>
              <a:t>Responsibilities Around the Job</a:t>
            </a:r>
            <a:endParaRPr lang="en-US" dirty="0"/>
          </a:p>
        </p:txBody>
      </p:sp>
      <p:sp>
        <p:nvSpPr>
          <p:cNvPr id="4" name="Text Placeholder 3"/>
          <p:cNvSpPr>
            <a:spLocks noGrp="1"/>
          </p:cNvSpPr>
          <p:nvPr>
            <p:ph type="body" sz="quarter" idx="17"/>
          </p:nvPr>
        </p:nvSpPr>
        <p:spPr>
          <a:xfrm>
            <a:off x="628649" y="1386070"/>
            <a:ext cx="6243491" cy="4669956"/>
          </a:xfrm>
          <a:prstGeom prst="rect">
            <a:avLst/>
          </a:prstGeom>
        </p:spPr>
        <p:txBody>
          <a:bodyPr>
            <a:normAutofit/>
          </a:bodyPr>
          <a:lstStyle/>
          <a:p>
            <a:pPr marL="0" indent="0">
              <a:buNone/>
            </a:pPr>
            <a:r>
              <a:rPr lang="en-US" dirty="0" smtClean="0">
                <a:latin typeface="Arial Black" panose="020B0A04020102020204" pitchFamily="34" charset="0"/>
              </a:rPr>
              <a:t>Routine vs. Non-Routine</a:t>
            </a:r>
            <a:endParaRPr lang="en-US" dirty="0"/>
          </a:p>
          <a:p>
            <a:r>
              <a:rPr lang="en-US" dirty="0" smtClean="0"/>
              <a:t>Non-routine job: requires JSA</a:t>
            </a:r>
          </a:p>
          <a:p>
            <a:r>
              <a:rPr lang="en-US" dirty="0" smtClean="0"/>
              <a:t>SOP not available and during   emergency work</a:t>
            </a:r>
          </a:p>
          <a:p>
            <a:pPr marL="628650" lvl="1" indent="-171450"/>
            <a:r>
              <a:rPr lang="en-US" dirty="0" smtClean="0"/>
              <a:t>Identify </a:t>
            </a:r>
            <a:r>
              <a:rPr lang="en-US" dirty="0"/>
              <a:t>hazardous energy sources</a:t>
            </a:r>
          </a:p>
          <a:p>
            <a:pPr marL="628650" lvl="1" indent="-171450"/>
            <a:r>
              <a:rPr lang="en-US" dirty="0" smtClean="0"/>
              <a:t>Determine </a:t>
            </a:r>
            <a:r>
              <a:rPr lang="en-US" dirty="0"/>
              <a:t>i</a:t>
            </a:r>
            <a:r>
              <a:rPr lang="en-US" dirty="0" smtClean="0"/>
              <a:t>solation/control </a:t>
            </a:r>
            <a:r>
              <a:rPr lang="en-US" dirty="0"/>
              <a:t>devices </a:t>
            </a:r>
          </a:p>
          <a:p>
            <a:pPr marL="628650" lvl="1" indent="-171450"/>
            <a:r>
              <a:rPr lang="en-US" dirty="0" smtClean="0"/>
              <a:t>Assign responsible persons</a:t>
            </a:r>
            <a:endParaRPr lang="en-US" dirty="0"/>
          </a:p>
          <a:p>
            <a:pPr marL="628650" lvl="1" indent="-171450"/>
            <a:r>
              <a:rPr lang="en-US" dirty="0" smtClean="0"/>
              <a:t>Complete field verification</a:t>
            </a:r>
          </a:p>
          <a:p>
            <a:pPr marL="282575" indent="-171450"/>
            <a:r>
              <a:rPr lang="en-US" dirty="0" smtClean="0"/>
              <a:t>Documentation: JSA if no existing</a:t>
            </a:r>
            <a:endParaRPr lang="en-US" dirty="0"/>
          </a:p>
        </p:txBody>
      </p:sp>
      <p:graphicFrame>
        <p:nvGraphicFramePr>
          <p:cNvPr id="10" name="Content Placeholder 9"/>
          <p:cNvGraphicFramePr>
            <a:graphicFrameLocks noGrp="1" noChangeAspect="1"/>
          </p:cNvGraphicFramePr>
          <p:nvPr>
            <p:ph sz="quarter" idx="16"/>
            <p:extLst>
              <p:ext uri="{D42A27DB-BD31-4B8C-83A1-F6EECF244321}">
                <p14:modId xmlns:p14="http://schemas.microsoft.com/office/powerpoint/2010/main" val="2192002311"/>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33137" name="Worksheet" r:id="rId4" imgW="1247679" imgH="276225" progId="Excel.Sheet.12">
                  <p:link updateAutomatic="1"/>
                </p:oleObj>
              </mc:Choice>
              <mc:Fallback>
                <p:oleObj name="Worksheet" r:id="rId4" imgW="1247679" imgH="276225" progId="Excel.Sheet.12">
                  <p:link updateAutomatic="1"/>
                  <p:pic>
                    <p:nvPicPr>
                      <p:cNvPr id="6" name="Object 5"/>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41362002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92</a:t>
            </a:fld>
            <a:endParaRPr lang="en-US" dirty="0"/>
          </a:p>
        </p:txBody>
      </p:sp>
      <p:sp>
        <p:nvSpPr>
          <p:cNvPr id="5" name="Text Placeholder 4"/>
          <p:cNvSpPr>
            <a:spLocks noGrp="1"/>
          </p:cNvSpPr>
          <p:nvPr>
            <p:ph type="body" sz="quarter" idx="15"/>
          </p:nvPr>
        </p:nvSpPr>
        <p:spPr>
          <a:xfrm>
            <a:off x="628649" y="572744"/>
            <a:ext cx="6865660" cy="646588"/>
          </a:xfrm>
        </p:spPr>
        <p:txBody>
          <a:bodyPr>
            <a:normAutofit/>
          </a:bodyPr>
          <a:lstStyle/>
          <a:p>
            <a:r>
              <a:rPr lang="en-US" dirty="0" smtClean="0"/>
              <a:t>Responsibilities Around the Job</a:t>
            </a:r>
            <a:endParaRPr lang="en-US" dirty="0"/>
          </a:p>
        </p:txBody>
      </p:sp>
      <p:sp>
        <p:nvSpPr>
          <p:cNvPr id="4" name="Text Placeholder 3"/>
          <p:cNvSpPr>
            <a:spLocks noGrp="1"/>
          </p:cNvSpPr>
          <p:nvPr>
            <p:ph type="body" sz="quarter" idx="17"/>
          </p:nvPr>
        </p:nvSpPr>
        <p:spPr>
          <a:xfrm>
            <a:off x="628649" y="1386070"/>
            <a:ext cx="6243491" cy="4669956"/>
          </a:xfrm>
          <a:prstGeom prst="rect">
            <a:avLst/>
          </a:prstGeom>
        </p:spPr>
        <p:txBody>
          <a:bodyPr/>
          <a:lstStyle/>
          <a:p>
            <a:pPr marL="0" indent="0">
              <a:buNone/>
            </a:pPr>
            <a:r>
              <a:rPr lang="en-US" dirty="0" smtClean="0">
                <a:latin typeface="Arial Black" panose="020B0A04020102020204" pitchFamily="34" charset="0"/>
              </a:rPr>
              <a:t>Access and Verification</a:t>
            </a:r>
            <a:endParaRPr lang="en-US" dirty="0"/>
          </a:p>
          <a:p>
            <a:r>
              <a:rPr lang="en-US" dirty="0" smtClean="0"/>
              <a:t>Join after isolation verification</a:t>
            </a:r>
          </a:p>
          <a:p>
            <a:pPr lvl="1"/>
            <a:r>
              <a:rPr lang="en-US" dirty="0" smtClean="0"/>
              <a:t>Contact other Authorized Individuals        or ECC</a:t>
            </a:r>
          </a:p>
          <a:p>
            <a:pPr lvl="1"/>
            <a:r>
              <a:rPr lang="en-US" dirty="0" smtClean="0"/>
              <a:t>Confirm isolation</a:t>
            </a:r>
          </a:p>
          <a:p>
            <a:r>
              <a:rPr lang="en-US" dirty="0"/>
              <a:t>Right to verify isolation</a:t>
            </a:r>
          </a:p>
          <a:p>
            <a:r>
              <a:rPr lang="en-US" dirty="0"/>
              <a:t>Limited access to isolation device – escorted by Qualified Individual </a:t>
            </a:r>
            <a:r>
              <a:rPr lang="en-US" dirty="0" smtClean="0"/>
              <a:t>or use ECC process</a:t>
            </a:r>
            <a:endParaRPr lang="en-US" dirty="0"/>
          </a:p>
          <a:p>
            <a:pPr marL="0" indent="0">
              <a:buNone/>
            </a:pPr>
            <a:endParaRPr lang="en-US" dirty="0"/>
          </a:p>
          <a:p>
            <a:endParaRPr lang="en-US" dirty="0"/>
          </a:p>
        </p:txBody>
      </p:sp>
      <p:graphicFrame>
        <p:nvGraphicFramePr>
          <p:cNvPr id="12" name="Content Placeholder 11"/>
          <p:cNvGraphicFramePr>
            <a:graphicFrameLocks noGrp="1" noChangeAspect="1"/>
          </p:cNvGraphicFramePr>
          <p:nvPr>
            <p:ph sz="quarter" idx="16"/>
            <p:extLst>
              <p:ext uri="{D42A27DB-BD31-4B8C-83A1-F6EECF244321}">
                <p14:modId xmlns:p14="http://schemas.microsoft.com/office/powerpoint/2010/main" val="3536689529"/>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82961" name="Worksheet" r:id="rId4" imgW="1247679" imgH="276225" progId="Excel.Sheet.12">
                  <p:link updateAutomatic="1"/>
                </p:oleObj>
              </mc:Choice>
              <mc:Fallback>
                <p:oleObj name="Worksheet" r:id="rId4" imgW="1247679" imgH="276225" progId="Excel.Sheet.12">
                  <p:link updateAutomatic="1"/>
                  <p:pic>
                    <p:nvPicPr>
                      <p:cNvPr id="10" name="Object 9"/>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5903852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93</a:t>
            </a:fld>
            <a:endParaRPr lang="en-US" dirty="0"/>
          </a:p>
        </p:txBody>
      </p:sp>
      <p:sp>
        <p:nvSpPr>
          <p:cNvPr id="5" name="Text Placeholder 4"/>
          <p:cNvSpPr>
            <a:spLocks noGrp="1"/>
          </p:cNvSpPr>
          <p:nvPr>
            <p:ph type="body" sz="quarter" idx="15"/>
          </p:nvPr>
        </p:nvSpPr>
        <p:spPr>
          <a:xfrm>
            <a:off x="628649" y="572744"/>
            <a:ext cx="6865660" cy="646588"/>
          </a:xfrm>
        </p:spPr>
        <p:txBody>
          <a:bodyPr>
            <a:normAutofit/>
          </a:bodyPr>
          <a:lstStyle/>
          <a:p>
            <a:r>
              <a:rPr lang="en-US" dirty="0" smtClean="0"/>
              <a:t>Responsibilities Around the Job</a:t>
            </a:r>
            <a:endParaRPr lang="en-US" dirty="0"/>
          </a:p>
        </p:txBody>
      </p:sp>
      <p:sp>
        <p:nvSpPr>
          <p:cNvPr id="4" name="Text Placeholder 3"/>
          <p:cNvSpPr>
            <a:spLocks noGrp="1"/>
          </p:cNvSpPr>
          <p:nvPr>
            <p:ph type="body" sz="quarter" idx="17"/>
          </p:nvPr>
        </p:nvSpPr>
        <p:spPr>
          <a:xfrm>
            <a:off x="628649" y="1386070"/>
            <a:ext cx="6243491" cy="4669956"/>
          </a:xfrm>
          <a:prstGeom prst="rect">
            <a:avLst/>
          </a:prstGeom>
        </p:spPr>
        <p:txBody>
          <a:bodyPr/>
          <a:lstStyle/>
          <a:p>
            <a:pPr marL="0" indent="0">
              <a:buNone/>
            </a:pPr>
            <a:r>
              <a:rPr lang="en-US" dirty="0" smtClean="0">
                <a:latin typeface="Arial Black" panose="020B0A04020102020204" pitchFamily="34" charset="0"/>
              </a:rPr>
              <a:t>Electrical Switching</a:t>
            </a:r>
            <a:endParaRPr lang="en-US" dirty="0"/>
          </a:p>
          <a:p>
            <a:r>
              <a:rPr lang="en-US" dirty="0" smtClean="0"/>
              <a:t>Only qualified and authorized personnel can perform switching responsibilities</a:t>
            </a:r>
          </a:p>
          <a:p>
            <a:r>
              <a:rPr lang="en-US" dirty="0" smtClean="0"/>
              <a:t>Difference in site policies</a:t>
            </a:r>
          </a:p>
          <a:p>
            <a:pPr lvl="1"/>
            <a:r>
              <a:rPr lang="en-US" dirty="0" smtClean="0"/>
              <a:t>Defining labeled devices</a:t>
            </a:r>
          </a:p>
          <a:p>
            <a:pPr lvl="1"/>
            <a:r>
              <a:rPr lang="en-US" dirty="0" smtClean="0"/>
              <a:t>Thresholds of voltage and current limit</a:t>
            </a:r>
          </a:p>
          <a:p>
            <a:pPr lvl="1"/>
            <a:r>
              <a:rPr lang="en-US" dirty="0" smtClean="0"/>
              <a:t>Required PPE</a:t>
            </a:r>
          </a:p>
          <a:p>
            <a:endParaRPr lang="en-US" dirty="0"/>
          </a:p>
          <a:p>
            <a:endParaRPr lang="en-US" dirty="0"/>
          </a:p>
        </p:txBody>
      </p:sp>
      <p:graphicFrame>
        <p:nvGraphicFramePr>
          <p:cNvPr id="10" name="Content Placeholder 9"/>
          <p:cNvGraphicFramePr>
            <a:graphicFrameLocks noGrp="1" noChangeAspect="1"/>
          </p:cNvGraphicFramePr>
          <p:nvPr>
            <p:ph sz="quarter" idx="16"/>
            <p:extLst>
              <p:ext uri="{D42A27DB-BD31-4B8C-83A1-F6EECF244321}">
                <p14:modId xmlns:p14="http://schemas.microsoft.com/office/powerpoint/2010/main" val="1478664448"/>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36881" name="Worksheet" r:id="rId4" imgW="1247679" imgH="276225" progId="Excel.Sheet.12">
                  <p:link updateAutomatic="1"/>
                </p:oleObj>
              </mc:Choice>
              <mc:Fallback>
                <p:oleObj name="Worksheet" r:id="rId4" imgW="1247679" imgH="276225" progId="Excel.Sheet.12">
                  <p:link updateAutomatic="1"/>
                  <p:pic>
                    <p:nvPicPr>
                      <p:cNvPr id="6" name="Object 5"/>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4985188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94</a:t>
            </a:fld>
            <a:endParaRPr lang="en-US" dirty="0"/>
          </a:p>
        </p:txBody>
      </p:sp>
      <p:sp>
        <p:nvSpPr>
          <p:cNvPr id="5" name="Text Placeholder 4"/>
          <p:cNvSpPr>
            <a:spLocks noGrp="1"/>
          </p:cNvSpPr>
          <p:nvPr>
            <p:ph type="body" sz="quarter" idx="15"/>
          </p:nvPr>
        </p:nvSpPr>
        <p:spPr>
          <a:xfrm>
            <a:off x="628649" y="572744"/>
            <a:ext cx="6865660" cy="646588"/>
          </a:xfrm>
        </p:spPr>
        <p:txBody>
          <a:bodyPr>
            <a:normAutofit/>
          </a:bodyPr>
          <a:lstStyle/>
          <a:p>
            <a:r>
              <a:rPr lang="en-US" dirty="0" smtClean="0"/>
              <a:t>Responsibilities Around the Job</a:t>
            </a:r>
            <a:endParaRPr lang="en-US" dirty="0"/>
          </a:p>
        </p:txBody>
      </p:sp>
      <p:sp>
        <p:nvSpPr>
          <p:cNvPr id="4" name="Text Placeholder 3"/>
          <p:cNvSpPr>
            <a:spLocks noGrp="1"/>
          </p:cNvSpPr>
          <p:nvPr>
            <p:ph type="body" sz="quarter" idx="17"/>
          </p:nvPr>
        </p:nvSpPr>
        <p:spPr>
          <a:xfrm>
            <a:off x="628649" y="1386070"/>
            <a:ext cx="6724258" cy="4669956"/>
          </a:xfrm>
          <a:prstGeom prst="rect">
            <a:avLst/>
          </a:prstGeom>
        </p:spPr>
        <p:txBody>
          <a:bodyPr/>
          <a:lstStyle/>
          <a:p>
            <a:pPr marL="0" indent="0">
              <a:buNone/>
            </a:pPr>
            <a:r>
              <a:rPr lang="en-US" dirty="0" smtClean="0">
                <a:latin typeface="Arial Black" panose="020B0A04020102020204" pitchFamily="34" charset="0"/>
              </a:rPr>
              <a:t>Remote Locations</a:t>
            </a:r>
            <a:endParaRPr lang="en-US" dirty="0"/>
          </a:p>
          <a:p>
            <a:r>
              <a:rPr lang="en-US" dirty="0" smtClean="0"/>
              <a:t>Location of isolation device in area not   easily accessible</a:t>
            </a:r>
          </a:p>
          <a:p>
            <a:r>
              <a:rPr lang="en-US" dirty="0" smtClean="0"/>
              <a:t>Provide equivalent protection for     Authorized Individuals </a:t>
            </a:r>
          </a:p>
        </p:txBody>
      </p:sp>
      <p:pic>
        <p:nvPicPr>
          <p:cNvPr id="7" name="Picture 6" descr="M:\DEPARTMENTS\Safety\_Safety Courses\_LOTOTO\5_Pictures &amp; Videos\Raw Photos\Remote equipment\052908_Photos 07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49" y="3629349"/>
            <a:ext cx="3632266" cy="2725480"/>
          </a:xfrm>
          <a:prstGeom prst="rect">
            <a:avLst/>
          </a:prstGeom>
          <a:noFill/>
          <a:ln w="9525">
            <a:solidFill>
              <a:schemeClr val="tx1"/>
            </a:solidFill>
          </a:ln>
        </p:spPr>
      </p:pic>
      <p:graphicFrame>
        <p:nvGraphicFramePr>
          <p:cNvPr id="10" name="Content Placeholder 9"/>
          <p:cNvGraphicFramePr>
            <a:graphicFrameLocks noGrp="1" noChangeAspect="1"/>
          </p:cNvGraphicFramePr>
          <p:nvPr>
            <p:ph sz="quarter" idx="16"/>
            <p:extLst>
              <p:ext uri="{D42A27DB-BD31-4B8C-83A1-F6EECF244321}">
                <p14:modId xmlns:p14="http://schemas.microsoft.com/office/powerpoint/2010/main" val="1558760065"/>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63505" name="Worksheet" r:id="rId5" imgW="1247679" imgH="276225" progId="Excel.Sheet.12">
                  <p:link updateAutomatic="1"/>
                </p:oleObj>
              </mc:Choice>
              <mc:Fallback>
                <p:oleObj name="Worksheet" r:id="rId5" imgW="1247679" imgH="276225" progId="Excel.Sheet.12">
                  <p:link updateAutomatic="1"/>
                  <p:pic>
                    <p:nvPicPr>
                      <p:cNvPr id="6" name="Object 5"/>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218768084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smtClean="0"/>
              <a:t>	</a:t>
            </a:r>
            <a:fld id="{25D3FF45-FB88-453A-A2AC-7EF0564DBF56}" type="slidenum">
              <a:rPr lang="en-US" smtClean="0"/>
              <a:pPr algn="r"/>
              <a:t>95</a:t>
            </a:fld>
            <a:endParaRPr lang="en-US" dirty="0"/>
          </a:p>
        </p:txBody>
      </p:sp>
      <p:sp>
        <p:nvSpPr>
          <p:cNvPr id="5" name="Text Placeholder 4"/>
          <p:cNvSpPr>
            <a:spLocks noGrp="1"/>
          </p:cNvSpPr>
          <p:nvPr>
            <p:ph type="body" sz="quarter" idx="15"/>
          </p:nvPr>
        </p:nvSpPr>
        <p:spPr>
          <a:xfrm>
            <a:off x="628649" y="572744"/>
            <a:ext cx="6865660" cy="646588"/>
          </a:xfrm>
        </p:spPr>
        <p:txBody>
          <a:bodyPr>
            <a:normAutofit/>
          </a:bodyPr>
          <a:lstStyle/>
          <a:p>
            <a:r>
              <a:rPr lang="en-US" dirty="0" smtClean="0"/>
              <a:t>Responsibilities Around the Job</a:t>
            </a:r>
            <a:endParaRPr lang="en-US" dirty="0"/>
          </a:p>
        </p:txBody>
      </p:sp>
      <p:sp>
        <p:nvSpPr>
          <p:cNvPr id="4" name="Text Placeholder 3"/>
          <p:cNvSpPr>
            <a:spLocks noGrp="1"/>
          </p:cNvSpPr>
          <p:nvPr>
            <p:ph type="body" sz="quarter" idx="17"/>
          </p:nvPr>
        </p:nvSpPr>
        <p:spPr>
          <a:xfrm>
            <a:off x="628649" y="1386070"/>
            <a:ext cx="6238682" cy="4669956"/>
          </a:xfrm>
          <a:prstGeom prst="rect">
            <a:avLst/>
          </a:prstGeom>
        </p:spPr>
        <p:txBody>
          <a:bodyPr>
            <a:normAutofit lnSpcReduction="10000"/>
          </a:bodyPr>
          <a:lstStyle/>
          <a:p>
            <a:pPr marL="0" indent="0">
              <a:buNone/>
            </a:pPr>
            <a:r>
              <a:rPr lang="en-US" dirty="0" smtClean="0">
                <a:latin typeface="Arial Black" panose="020B0A04020102020204" pitchFamily="34" charset="0"/>
              </a:rPr>
              <a:t>Variance Process</a:t>
            </a:r>
            <a:endParaRPr lang="en-US" dirty="0"/>
          </a:p>
          <a:p>
            <a:r>
              <a:rPr lang="en-US" dirty="0" smtClean="0"/>
              <a:t>Complete a variance request</a:t>
            </a:r>
          </a:p>
          <a:p>
            <a:pPr lvl="1"/>
            <a:r>
              <a:rPr lang="en-US" dirty="0" smtClean="0"/>
              <a:t>Specify reason cannot meet policy</a:t>
            </a:r>
          </a:p>
          <a:p>
            <a:pPr lvl="1"/>
            <a:r>
              <a:rPr lang="en-US" dirty="0" smtClean="0"/>
              <a:t>Outline alternative controls</a:t>
            </a:r>
          </a:p>
          <a:p>
            <a:pPr lvl="1"/>
            <a:r>
              <a:rPr lang="en-US" dirty="0" smtClean="0"/>
              <a:t>Document in MOC system located in Site Ops Call Center</a:t>
            </a:r>
          </a:p>
          <a:p>
            <a:r>
              <a:rPr lang="en-US" dirty="0" smtClean="0"/>
              <a:t>Need review and approval from Site Division Management and site Health and Safety Management</a:t>
            </a:r>
          </a:p>
          <a:p>
            <a:r>
              <a:rPr lang="en-US" dirty="0" smtClean="0"/>
              <a:t>Need approval from DOHS for            long-term variances</a:t>
            </a:r>
            <a:endParaRPr lang="en-US" dirty="0"/>
          </a:p>
        </p:txBody>
      </p:sp>
      <p:graphicFrame>
        <p:nvGraphicFramePr>
          <p:cNvPr id="10" name="Content Placeholder 9"/>
          <p:cNvGraphicFramePr>
            <a:graphicFrameLocks noGrp="1" noChangeAspect="1"/>
          </p:cNvGraphicFramePr>
          <p:nvPr>
            <p:ph sz="quarter" idx="16"/>
            <p:extLst>
              <p:ext uri="{D42A27DB-BD31-4B8C-83A1-F6EECF244321}">
                <p14:modId xmlns:p14="http://schemas.microsoft.com/office/powerpoint/2010/main" val="2874168943"/>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21873" name="Worksheet" r:id="rId4" imgW="1247679" imgH="276225" progId="Excel.Sheet.12">
                  <p:link updateAutomatic="1"/>
                </p:oleObj>
              </mc:Choice>
              <mc:Fallback>
                <p:oleObj name="Worksheet" r:id="rId4" imgW="1247679" imgH="276225" progId="Excel.Sheet.12">
                  <p:link updateAutomatic="1"/>
                  <p:pic>
                    <p:nvPicPr>
                      <p:cNvPr id="6" name="Object 5"/>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38032637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Responsibilities 	        Around Personnel</a:t>
            </a:r>
            <a:endParaRPr lang="en-US" dirty="0"/>
          </a:p>
        </p:txBody>
      </p:sp>
      <p:sp>
        <p:nvSpPr>
          <p:cNvPr id="3" name="Text Placeholder 2"/>
          <p:cNvSpPr>
            <a:spLocks noGrp="1"/>
          </p:cNvSpPr>
          <p:nvPr>
            <p:ph type="body" sz="quarter" idx="17"/>
          </p:nvPr>
        </p:nvSpPr>
        <p:spPr>
          <a:xfrm>
            <a:off x="628650" y="1386070"/>
            <a:ext cx="6243864" cy="4669956"/>
          </a:xfrm>
        </p:spPr>
        <p:txBody>
          <a:bodyPr/>
          <a:lstStyle/>
          <a:p>
            <a:pPr marL="0" indent="0">
              <a:buNone/>
            </a:pPr>
            <a:r>
              <a:rPr lang="en-US" dirty="0" smtClean="0">
                <a:latin typeface="Arial Black" panose="020B0A04020102020204" pitchFamily="34" charset="0"/>
              </a:rPr>
              <a:t>Audits</a:t>
            </a:r>
          </a:p>
          <a:p>
            <a:r>
              <a:rPr lang="en-US" dirty="0" smtClean="0"/>
              <a:t>Performed by Qualified Individual, at  least annually</a:t>
            </a:r>
          </a:p>
          <a:p>
            <a:r>
              <a:rPr lang="en-US" dirty="0" smtClean="0"/>
              <a:t>Witness performance of at least one control procedure</a:t>
            </a:r>
          </a:p>
          <a:p>
            <a:r>
              <a:rPr lang="en-US" dirty="0" smtClean="0"/>
              <a:t>Designed to correct deficiencies </a:t>
            </a:r>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96</a:t>
            </a:fld>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1" y="4133461"/>
            <a:ext cx="3031790" cy="2221367"/>
          </a:xfrm>
          <a:prstGeom prst="rect">
            <a:avLst/>
          </a:prstGeom>
          <a:ln>
            <a:solidFill>
              <a:schemeClr val="tx1"/>
            </a:solidFill>
          </a:ln>
        </p:spPr>
      </p:pic>
      <p:graphicFrame>
        <p:nvGraphicFramePr>
          <p:cNvPr id="11" name="Content Placeholder 10"/>
          <p:cNvGraphicFramePr>
            <a:graphicFrameLocks noGrp="1" noChangeAspect="1"/>
          </p:cNvGraphicFramePr>
          <p:nvPr>
            <p:ph sz="quarter" idx="16"/>
            <p:extLst>
              <p:ext uri="{D42A27DB-BD31-4B8C-83A1-F6EECF244321}">
                <p14:modId xmlns:p14="http://schemas.microsoft.com/office/powerpoint/2010/main" val="3086443168"/>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36209" name="Worksheet" r:id="rId5" imgW="1247679" imgH="276225" progId="Excel.Sheet.12">
                  <p:link updateAutomatic="1"/>
                </p:oleObj>
              </mc:Choice>
              <mc:Fallback>
                <p:oleObj name="Worksheet" r:id="rId5" imgW="1247679" imgH="276225" progId="Excel.Sheet.12">
                  <p:link updateAutomatic="1"/>
                  <p:pic>
                    <p:nvPicPr>
                      <p:cNvPr id="6" name="Object 5"/>
                      <p:cNvPicPr/>
                      <p:nvPr/>
                    </p:nvPicPr>
                    <p:blipFill>
                      <a:blip r:embed="rId6"/>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425972478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Responsibilities 	        Around Personnel</a:t>
            </a:r>
            <a:endParaRPr lang="en-US" dirty="0"/>
          </a:p>
        </p:txBody>
      </p:sp>
      <p:sp>
        <p:nvSpPr>
          <p:cNvPr id="3" name="Text Placeholder 2"/>
          <p:cNvSpPr>
            <a:spLocks noGrp="1"/>
          </p:cNvSpPr>
          <p:nvPr>
            <p:ph type="body" sz="quarter" idx="17"/>
          </p:nvPr>
        </p:nvSpPr>
        <p:spPr/>
        <p:txBody>
          <a:bodyPr/>
          <a:lstStyle/>
          <a:p>
            <a:pPr marL="0" indent="0">
              <a:buNone/>
            </a:pPr>
            <a:r>
              <a:rPr lang="en-US" dirty="0" smtClean="0">
                <a:latin typeface="Arial Black" panose="020B0A04020102020204" pitchFamily="34" charset="0"/>
              </a:rPr>
              <a:t>Shift Change</a:t>
            </a:r>
          </a:p>
          <a:p>
            <a:r>
              <a:rPr lang="en-US" dirty="0" smtClean="0"/>
              <a:t>Document procedures</a:t>
            </a:r>
          </a:p>
          <a:p>
            <a:r>
              <a:rPr lang="en-US" dirty="0" smtClean="0"/>
              <a:t>Ensure integrity of isolation devices</a:t>
            </a:r>
          </a:p>
          <a:p>
            <a:r>
              <a:rPr lang="en-US" dirty="0" smtClean="0"/>
              <a:t>Use ECC procedures if necessary</a:t>
            </a:r>
          </a:p>
          <a:p>
            <a:r>
              <a:rPr lang="en-US" dirty="0"/>
              <a:t>Remove personal </a:t>
            </a:r>
            <a:r>
              <a:rPr lang="en-US" dirty="0" smtClean="0"/>
              <a:t>locks/tags</a:t>
            </a:r>
          </a:p>
          <a:p>
            <a:pPr lvl="1"/>
            <a:r>
              <a:rPr lang="en-US" dirty="0" smtClean="0"/>
              <a:t>Work complete</a:t>
            </a:r>
          </a:p>
          <a:p>
            <a:pPr lvl="1"/>
            <a:r>
              <a:rPr lang="en-US" dirty="0" smtClean="0"/>
              <a:t>Equipment in safe condition</a:t>
            </a:r>
            <a:endParaRPr lang="en-US" dirty="0"/>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97</a:t>
            </a:fld>
            <a:endParaRPr lang="en-US" dirty="0"/>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1429124156"/>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37905" name="Worksheet" r:id="rId4" imgW="1247679" imgH="276225" progId="Excel.Sheet.12">
                  <p:link updateAutomatic="1"/>
                </p:oleObj>
              </mc:Choice>
              <mc:Fallback>
                <p:oleObj name="Worksheet" r:id="rId4" imgW="1247679" imgH="276225" progId="Excel.Sheet.12">
                  <p:link updateAutomatic="1"/>
                  <p:pic>
                    <p:nvPicPr>
                      <p:cNvPr id="6" name="Object 5"/>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5358594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Responsibilities 	        Around Personnel</a:t>
            </a:r>
            <a:endParaRPr lang="en-US" dirty="0"/>
          </a:p>
        </p:txBody>
      </p:sp>
      <p:sp>
        <p:nvSpPr>
          <p:cNvPr id="3" name="Text Placeholder 2"/>
          <p:cNvSpPr>
            <a:spLocks noGrp="1"/>
          </p:cNvSpPr>
          <p:nvPr>
            <p:ph type="body" sz="quarter" idx="17"/>
          </p:nvPr>
        </p:nvSpPr>
        <p:spPr>
          <a:xfrm>
            <a:off x="628649" y="1386070"/>
            <a:ext cx="7031783" cy="4669956"/>
          </a:xfrm>
        </p:spPr>
        <p:txBody>
          <a:bodyPr>
            <a:normAutofit/>
          </a:bodyPr>
          <a:lstStyle/>
          <a:p>
            <a:pPr marL="0" indent="0">
              <a:buNone/>
            </a:pPr>
            <a:r>
              <a:rPr lang="en-US" dirty="0" smtClean="0">
                <a:latin typeface="Arial Black" panose="020B0A04020102020204" pitchFamily="34" charset="0"/>
              </a:rPr>
              <a:t>ECC Transfers</a:t>
            </a:r>
          </a:p>
          <a:p>
            <a:r>
              <a:rPr lang="en-US" dirty="0" smtClean="0"/>
              <a:t>Incoming ECC adds information to ECC form</a:t>
            </a:r>
          </a:p>
          <a:p>
            <a:r>
              <a:rPr lang="en-US" dirty="0" smtClean="0"/>
              <a:t>Outgoing/incoming ECC verbally confirm details</a:t>
            </a:r>
          </a:p>
          <a:p>
            <a:r>
              <a:rPr lang="en-US" dirty="0" smtClean="0"/>
              <a:t>Incoming ECC assumes responsibility</a:t>
            </a:r>
          </a:p>
          <a:p>
            <a:r>
              <a:rPr lang="en-US" dirty="0" smtClean="0"/>
              <a:t>Outgoing ECC removes personal lock</a:t>
            </a:r>
          </a:p>
          <a:p>
            <a:r>
              <a:rPr lang="en-US" dirty="0" smtClean="0"/>
              <a:t>ECC transfer in process</a:t>
            </a:r>
          </a:p>
          <a:p>
            <a:pPr lvl="1"/>
            <a:r>
              <a:rPr lang="en-US" dirty="0" smtClean="0"/>
              <a:t>No new Authorized Individuals </a:t>
            </a:r>
          </a:p>
          <a:p>
            <a:pPr lvl="1"/>
            <a:r>
              <a:rPr lang="en-US" dirty="0" smtClean="0"/>
              <a:t>Current Authorized Individuals can     continue work</a:t>
            </a:r>
          </a:p>
          <a:p>
            <a:endParaRPr lang="en-US" dirty="0" smtClean="0"/>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98</a:t>
            </a:fld>
            <a:endParaRPr lang="en-US" dirty="0"/>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1462177064"/>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1041" name="Worksheet" r:id="rId4" imgW="1247679" imgH="276225" progId="Excel.Sheet.12">
                  <p:link updateAutomatic="1"/>
                </p:oleObj>
              </mc:Choice>
              <mc:Fallback>
                <p:oleObj name="Worksheet" r:id="rId4" imgW="1247679" imgH="276225" progId="Excel.Sheet.12">
                  <p:link updateAutomatic="1"/>
                  <p:pic>
                    <p:nvPicPr>
                      <p:cNvPr id="7" name="Object 6"/>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55249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Responsibilities 	        Around Personnel</a:t>
            </a:r>
            <a:endParaRPr lang="en-US" dirty="0"/>
          </a:p>
        </p:txBody>
      </p:sp>
      <p:sp>
        <p:nvSpPr>
          <p:cNvPr id="3" name="Text Placeholder 2"/>
          <p:cNvSpPr>
            <a:spLocks noGrp="1"/>
          </p:cNvSpPr>
          <p:nvPr>
            <p:ph type="body" sz="quarter" idx="17"/>
          </p:nvPr>
        </p:nvSpPr>
        <p:spPr/>
        <p:txBody>
          <a:bodyPr/>
          <a:lstStyle/>
          <a:p>
            <a:pPr marL="0" indent="0">
              <a:buNone/>
            </a:pPr>
            <a:r>
              <a:rPr lang="en-US" dirty="0" smtClean="0">
                <a:latin typeface="Arial Black" panose="020B0A04020102020204" pitchFamily="34" charset="0"/>
              </a:rPr>
              <a:t>Joining Job in Progress</a:t>
            </a:r>
          </a:p>
          <a:p>
            <a:r>
              <a:rPr lang="en-US" dirty="0" smtClean="0"/>
              <a:t>Read JSA</a:t>
            </a:r>
            <a:r>
              <a:rPr lang="en-US" dirty="0"/>
              <a:t> </a:t>
            </a:r>
            <a:r>
              <a:rPr lang="en-US" dirty="0" smtClean="0"/>
              <a:t>and SOPs</a:t>
            </a:r>
          </a:p>
          <a:p>
            <a:r>
              <a:rPr lang="en-US" dirty="0" smtClean="0"/>
              <a:t>Notify lead personnel or ECC</a:t>
            </a:r>
          </a:p>
          <a:p>
            <a:r>
              <a:rPr lang="en-US" dirty="0" smtClean="0"/>
              <a:t>Verify all lockout points</a:t>
            </a:r>
          </a:p>
          <a:p>
            <a:r>
              <a:rPr lang="en-US" dirty="0" smtClean="0"/>
              <a:t>Place lock in lockout control device and complete documents</a:t>
            </a:r>
          </a:p>
          <a:p>
            <a:endParaRPr lang="en-US" dirty="0"/>
          </a:p>
        </p:txBody>
      </p:sp>
      <p:sp>
        <p:nvSpPr>
          <p:cNvPr id="2" name="Footer Placeholder 1"/>
          <p:cNvSpPr>
            <a:spLocks noGrp="1"/>
          </p:cNvSpPr>
          <p:nvPr>
            <p:ph type="ftr" sz="quarter" idx="11"/>
          </p:nvPr>
        </p:nvSpPr>
        <p:spPr/>
        <p:txBody>
          <a:bodyPr/>
          <a:lstStyle/>
          <a:p>
            <a:r>
              <a:rPr lang="en-US"/>
              <a:t>Control of Hazardous Energy – SFT FCX1025C</a:t>
            </a:r>
            <a:endParaRPr lang="en-US" dirty="0"/>
          </a:p>
        </p:txBody>
      </p:sp>
      <p:sp>
        <p:nvSpPr>
          <p:cNvPr id="5" name="Slide Number Placeholder 4"/>
          <p:cNvSpPr>
            <a:spLocks noGrp="1"/>
          </p:cNvSpPr>
          <p:nvPr>
            <p:ph type="sldNum" sz="quarter" idx="12"/>
          </p:nvPr>
        </p:nvSpPr>
        <p:spPr/>
        <p:txBody>
          <a:bodyPr/>
          <a:lstStyle/>
          <a:p>
            <a:pPr algn="r"/>
            <a:r>
              <a:rPr lang="en-US" dirty="0" smtClean="0"/>
              <a:t>	</a:t>
            </a:r>
            <a:fld id="{25D3FF45-FB88-453A-A2AC-7EF0564DBF56}" type="slidenum">
              <a:rPr lang="en-US" smtClean="0"/>
              <a:pPr algn="r"/>
              <a:t>99</a:t>
            </a:fld>
            <a:endParaRPr lang="en-US" dirty="0"/>
          </a:p>
        </p:txBody>
      </p:sp>
      <p:graphicFrame>
        <p:nvGraphicFramePr>
          <p:cNvPr id="9" name="Content Placeholder 8"/>
          <p:cNvGraphicFramePr>
            <a:graphicFrameLocks noGrp="1" noChangeAspect="1"/>
          </p:cNvGraphicFramePr>
          <p:nvPr>
            <p:ph sz="quarter" idx="16"/>
            <p:extLst>
              <p:ext uri="{D42A27DB-BD31-4B8C-83A1-F6EECF244321}">
                <p14:modId xmlns:p14="http://schemas.microsoft.com/office/powerpoint/2010/main" val="483664755"/>
              </p:ext>
            </p:extLst>
          </p:nvPr>
        </p:nvGraphicFramePr>
        <p:xfrm>
          <a:off x="7510462" y="280987"/>
          <a:ext cx="1247775" cy="276225"/>
        </p:xfrm>
        <a:graphic>
          <a:graphicData uri="http://schemas.openxmlformats.org/presentationml/2006/ole">
            <mc:AlternateContent xmlns:mc="http://schemas.openxmlformats.org/markup-compatibility/2006">
              <mc:Choice xmlns:v="urn:schemas-microsoft-com:vml" Requires="v">
                <p:oleObj spid="_x0000_s24593" name="Worksheet" r:id="rId4" imgW="1247679" imgH="276225" progId="Excel.Sheet.12">
                  <p:link updateAutomatic="1"/>
                </p:oleObj>
              </mc:Choice>
              <mc:Fallback>
                <p:oleObj name="Worksheet" r:id="rId4" imgW="1247679" imgH="276225" progId="Excel.Sheet.12">
                  <p:link updateAutomatic="1"/>
                  <p:pic>
                    <p:nvPicPr>
                      <p:cNvPr id="7" name="Object 6"/>
                      <p:cNvPicPr/>
                      <p:nvPr/>
                    </p:nvPicPr>
                    <p:blipFill>
                      <a:blip r:embed="rId5"/>
                      <a:stretch>
                        <a:fillRect/>
                      </a:stretch>
                    </p:blipFill>
                    <p:spPr>
                      <a:xfrm>
                        <a:off x="7510462" y="280987"/>
                        <a:ext cx="1247775" cy="276225"/>
                      </a:xfrm>
                      <a:prstGeom prst="rect">
                        <a:avLst/>
                      </a:prstGeom>
                    </p:spPr>
                  </p:pic>
                </p:oleObj>
              </mc:Fallback>
            </mc:AlternateContent>
          </a:graphicData>
        </a:graphic>
      </p:graphicFrame>
    </p:spTree>
    <p:extLst>
      <p:ext uri="{BB962C8B-B14F-4D97-AF65-F5344CB8AC3E}">
        <p14:creationId xmlns:p14="http://schemas.microsoft.com/office/powerpoint/2010/main" val="1025352838"/>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v3.1.potx" id="{78E3FDC8-5D3A-480A-B455-9BFA0B55D6FD}" vid="{E290B47D-96F8-4887-B177-AD72DCA650D2}"/>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v3.1.potx" id="{78E3FDC8-5D3A-480A-B455-9BFA0B55D6FD}" vid="{DE3BCC64-6549-4796-8469-3B8A9F625B63}"/>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v3.1.potx" id="{78E3FDC8-5D3A-480A-B455-9BFA0B55D6FD}" vid="{0605A400-5AA9-41B8-B010-C6FBB089F056}"/>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v3.1.potx" id="{78E3FDC8-5D3A-480A-B455-9BFA0B55D6FD}" vid="{F5F3A9B1-63F4-4718-A48D-0078B55E477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d607997-8241-496c-997e-277352d2442c">
      <Value>55</Value>
      <Value>23</Value>
      <Value>9</Value>
      <Value>1</Value>
      <Value>44</Value>
    </TaxCatchAll>
    <lcf76f155ced4ddcb4097134ff3c332f xmlns="96b50f58-a40e-4869-8bc2-ee1dec35f0f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25A717CE324144AA678D44AED611A7" ma:contentTypeVersion="12" ma:contentTypeDescription="Create a new document." ma:contentTypeScope="" ma:versionID="98a07bb40119bcd085a9a051ec2cd4c2">
  <xsd:schema xmlns:xsd="http://www.w3.org/2001/XMLSchema" xmlns:xs="http://www.w3.org/2001/XMLSchema" xmlns:p="http://schemas.microsoft.com/office/2006/metadata/properties" xmlns:ns2="96b50f58-a40e-4869-8bc2-ee1dec35f0fa" xmlns:ns3="cd607997-8241-496c-997e-277352d2442c" targetNamespace="http://schemas.microsoft.com/office/2006/metadata/properties" ma:root="true" ma:fieldsID="de8aef8814a515986c194df88a97ab16" ns2:_="" ns3:_="">
    <xsd:import namespace="96b50f58-a40e-4869-8bc2-ee1dec35f0fa"/>
    <xsd:import namespace="cd607997-8241-496c-997e-277352d2442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50f58-a40e-4869-8bc2-ee1dec35f0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607997-8241-496c-997e-277352d2442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9536162-bbb1-423b-8051-01138976edca}" ma:internalName="TaxCatchAll" ma:showField="CatchAllData" ma:web="cd607997-8241-496c-997e-277352d244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b7e16863-b940-4291-96f8-ad8461baff96" ContentTypeId="0x01010046829DE55437B147B48D1766376E3D6B" PreviousValue="false"/>
</file>

<file path=customXml/itemProps1.xml><?xml version="1.0" encoding="utf-8"?>
<ds:datastoreItem xmlns:ds="http://schemas.openxmlformats.org/officeDocument/2006/customXml" ds:itemID="{C8006083-0835-4B99-8BA8-DFBE428113C1}">
  <ds:schemaRefs>
    <ds:schemaRef ds:uri="http://schemas.microsoft.com/sharepoint/v3/contenttype/forms"/>
  </ds:schemaRefs>
</ds:datastoreItem>
</file>

<file path=customXml/itemProps2.xml><?xml version="1.0" encoding="utf-8"?>
<ds:datastoreItem xmlns:ds="http://schemas.openxmlformats.org/officeDocument/2006/customXml" ds:itemID="{BB84A41C-B8AC-45A5-B15E-A8B965DEF00E}">
  <ds:schemaRefs>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43f355c4-de45-4e12-a1f9-38cdda1e1042"/>
    <ds:schemaRef ds:uri="http://www.w3.org/XML/1998/namespace"/>
    <ds:schemaRef ds:uri="http://purl.org/dc/elements/1.1/"/>
    <ds:schemaRef ds:uri="8716e093-db97-4e6e-897e-e3ff927fe3cd"/>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4F70A371-9C17-4D73-A5F3-DCC99EA475DB}"/>
</file>

<file path=customXml/itemProps4.xml><?xml version="1.0" encoding="utf-8"?>
<ds:datastoreItem xmlns:ds="http://schemas.openxmlformats.org/officeDocument/2006/customXml" ds:itemID="{C0C7AFE5-D556-4B17-9F65-B15CAD112A9F}"/>
</file>

<file path=docProps/app.xml><?xml version="1.0" encoding="utf-8"?>
<Properties xmlns="http://schemas.openxmlformats.org/officeDocument/2006/extended-properties" xmlns:vt="http://schemas.openxmlformats.org/officeDocument/2006/docPropsVTypes">
  <Template>PPT_Template_v3.1 (1)</Template>
  <TotalTime>6695</TotalTime>
  <Words>17819</Words>
  <Application>Microsoft Office PowerPoint</Application>
  <PresentationFormat>On-screen Show (4:3)</PresentationFormat>
  <Paragraphs>2864</Paragraphs>
  <Slides>162</Slides>
  <Notes>162</Notes>
  <HiddenSlides>0</HiddenSlides>
  <MMClips>0</MMClips>
  <ScaleCrop>false</ScaleCrop>
  <HeadingPairs>
    <vt:vector size="8" baseType="variant">
      <vt:variant>
        <vt:lpstr>Fonts Used</vt:lpstr>
      </vt:variant>
      <vt:variant>
        <vt:i4>7</vt:i4>
      </vt:variant>
      <vt:variant>
        <vt:lpstr>Theme</vt:lpstr>
      </vt:variant>
      <vt:variant>
        <vt:i4>4</vt:i4>
      </vt:variant>
      <vt:variant>
        <vt:lpstr>Links</vt:lpstr>
      </vt:variant>
      <vt:variant>
        <vt:i4>137</vt:i4>
      </vt:variant>
      <vt:variant>
        <vt:lpstr>Slide Titles</vt:lpstr>
      </vt:variant>
      <vt:variant>
        <vt:i4>162</vt:i4>
      </vt:variant>
    </vt:vector>
  </HeadingPairs>
  <TitlesOfParts>
    <vt:vector size="310" baseType="lpstr">
      <vt:lpstr>Arial</vt:lpstr>
      <vt:lpstr>Arial Black</vt:lpstr>
      <vt:lpstr>Arial monospaced for SAP</vt:lpstr>
      <vt:lpstr>Calibri</vt:lpstr>
      <vt:lpstr>Calibri Light</vt:lpstr>
      <vt:lpstr>Courier New</vt:lpstr>
      <vt:lpstr>Wingdings</vt:lpstr>
      <vt:lpstr>Office Theme</vt:lpstr>
      <vt:lpstr>1_Custom Design</vt:lpstr>
      <vt:lpstr>Custom Design</vt:lpstr>
      <vt:lpstr>2_Custom Design</vt:lpstr>
      <vt:lpstr>https://fcx365.sharepoint.com/Sites/MTI/12%20Safety/COHE_Link_SG_pages.xlsx!Intro!R13C17</vt:lpstr>
      <vt:lpstr>https://fcx365.sharepoint.com/Sites/MTI/12%20Safety/COHE_Link_SG_pages.xlsx!Intro!R13C17</vt:lpstr>
      <vt:lpstr>https://fcx365.sharepoint.com/Sites/MTI/12%20Safety/COHE_Link_SG_pages.xlsx!Intro!R13C17</vt:lpstr>
      <vt:lpstr>https://fcx365.sharepoint.com/Sites/MTI/12%20Safety/COHE_Link_SG_pages.xlsx!Intro!R14C17</vt:lpstr>
      <vt:lpstr>https://fcx365.sharepoint.com/Sites/MTI/12%20Safety/COHE_Link_SG_pages.xlsx!Intro!R15C17</vt:lpstr>
      <vt:lpstr>https://fcx365.sharepoint.com/Sites/MTI/12%20Safety/COHE_Link_SG_pages.xlsx!Intro!R15C17</vt:lpstr>
      <vt:lpstr>https://fcx365.sharepoint.com/Sites/MTI/12%20Safety/COHE_Link_SG_pages.xlsx!Intro!R16C17</vt:lpstr>
      <vt:lpstr>https://fcx365.sharepoint.com/Sites/MTI/12%20Safety/COHE_Link_SG_pages.xlsx!Intro!R16C17</vt:lpstr>
      <vt:lpstr>https://fcx365.sharepoint.com/Sites/MTI/12%20Safety/COHE_Link_SG_pages.xlsx!Intro!R17C17</vt:lpstr>
      <vt:lpstr>https://fcx365.sharepoint.com/Sites/MTI/12%20Safety/COHE_Link_SG_pages.xlsx!Intro!R17C17</vt:lpstr>
      <vt:lpstr>https://fcx365.sharepoint.com/Sites/MTI/12%20Safety/COHE_Link_SG_pages.xlsx!Intro!R18C17</vt:lpstr>
      <vt:lpstr>https://fcx365.sharepoint.com/Sites/MTI/12%20Safety/COHE_Link_SG_pages.xlsx!Intro!R18C17</vt:lpstr>
      <vt:lpstr>https://fcx365.sharepoint.com/Sites/MTI/12%20Safety/COHE_Link_SG_pages.xlsx!Module1!R14C17</vt:lpstr>
      <vt:lpstr>https://fcx365.sharepoint.com/Sites/MTI/12%20Safety/COHE_Link_SG_pages.xlsx!Module1!R15C17</vt:lpstr>
      <vt:lpstr>https://fcx365.sharepoint.com/Sites/MTI/12%20Safety/COHE_Link_SG_pages.xlsx!Module1!R16C17</vt:lpstr>
      <vt:lpstr>https://fcx365.sharepoint.com/Sites/MTI/12%20Safety/COHE_Link_SG_pages.xlsx!Module1!R17C17</vt:lpstr>
      <vt:lpstr>https://fcx365.sharepoint.com/Sites/MTI/12%20Safety/COHE_Link_SG_pages.xlsx!Module1!R18C17</vt:lpstr>
      <vt:lpstr>https://fcx365.sharepoint.com/Sites/MTI/12%20Safety/COHE_Link_SG_pages.xlsx!Module1!R19C17</vt:lpstr>
      <vt:lpstr>https://fcx365.sharepoint.com/Sites/MTI/12%20Safety/COHE_Link_SG_pages.xlsx!Module1!R20C17</vt:lpstr>
      <vt:lpstr>https://fcx365.sharepoint.com/Sites/MTI/12%20Safety/COHE_Link_SG_pages.xlsx!Module1!R21C17</vt:lpstr>
      <vt:lpstr>https://fcx365.sharepoint.com/Sites/MTI/12%20Safety/COHE_Link_SG_pages.xlsx!Module1!R22C17</vt:lpstr>
      <vt:lpstr>https://fcx365.sharepoint.com/Sites/MTI/12%20Safety/COHE_Link_SG_pages.xlsx!Module1!R23C17</vt:lpstr>
      <vt:lpstr>https://fcx365.sharepoint.com/Sites/MTI/12%20Safety/COHE_Link_SG_pages.xlsx!Module1!R24C17</vt:lpstr>
      <vt:lpstr>https://fcx365.sharepoint.com/Sites/MTI/12%20Safety/COHE_Link_SG_pages.xlsx!Module1!R25C17</vt:lpstr>
      <vt:lpstr>https://fcx365.sharepoint.com/Sites/MTI/12%20Safety/COHE_Link_SG_pages.xlsx!Module1!R26C17</vt:lpstr>
      <vt:lpstr>https://fcx365.sharepoint.com/Sites/MTI/12%20Safety/COHE_Link_SG_pages.xlsx!Module1!R28C17</vt:lpstr>
      <vt:lpstr>https://fcx365.sharepoint.com/Sites/MTI/12%20Safety/COHE_Link_SG_pages.xlsx!Module1!R29C17</vt:lpstr>
      <vt:lpstr>https://fcx365.sharepoint.com/Sites/MTI/12%20Safety/COHE_Link_SG_pages.xlsx!Module1!R30C20</vt:lpstr>
      <vt:lpstr>https://fcx365.sharepoint.com/Sites/MTI/12%20Safety/COHE_Link_SG_pages.xlsx!Module1!R31C20</vt:lpstr>
      <vt:lpstr>https://fcx365.sharepoint.com/Sites/MTI/12%20Safety/COHE_Link_SG_pages.xlsx!Module1!R31C17</vt:lpstr>
      <vt:lpstr>https://fcx365.sharepoint.com/Sites/MTI/12%20Safety/COHE_Link_SG_pages.xlsx!Module1!R31C17</vt:lpstr>
      <vt:lpstr>https://fcx365.sharepoint.com/Sites/MTI/12%20Safety/COHE_Link_SG_pages.xlsx!Module1!R31C17</vt:lpstr>
      <vt:lpstr>https://fcx365.sharepoint.com/Sites/MTI/12%20Safety/COHE_Link_SG_pages.xlsx!Module1!R31C17</vt:lpstr>
      <vt:lpstr>https://fcx365.sharepoint.com/Sites/MTI/12%20Safety/COHE_Link_SG_pages.xlsx!Module1!R31C17</vt:lpstr>
      <vt:lpstr>https://fcx365.sharepoint.com/Sites/MTI/12%20Safety/COHE_Link_SG_pages.xlsx!Module2!R14C17</vt:lpstr>
      <vt:lpstr>https://fcx365.sharepoint.com/Sites/MTI/12%20Safety/COHE_Link_SG_pages.xlsx!Module2!R15C17</vt:lpstr>
      <vt:lpstr>https://fcx365.sharepoint.com/Sites/MTI/12%20Safety/COHE_Link_SG_pages.xlsx!Module2!R17C17</vt:lpstr>
      <vt:lpstr>https://fcx365.sharepoint.com/Sites/MTI/12%20Safety/COHE_Link_SG_pages.xlsx!Module2!R18C17</vt:lpstr>
      <vt:lpstr>https://fcx365.sharepoint.com/Sites/MTI/12%20Safety/COHE_Link_SG_pages.xlsx!Module2!R19C17</vt:lpstr>
      <vt:lpstr>https://fcx365.sharepoint.com/Sites/MTI/12%20Safety/COHE_Link_SG_pages.xlsx!Module2!R20C17</vt:lpstr>
      <vt:lpstr>https://fcx365.sharepoint.com/Sites/MTI/12%20Safety/COHE_Link_SG_pages.xlsx!Module2!R20C17</vt:lpstr>
      <vt:lpstr>https://fcx365.sharepoint.com/Sites/MTI/12%20Safety/COHE_Link_SG_pages.xlsx!Module2!R21C17</vt:lpstr>
      <vt:lpstr>https://fcx365.sharepoint.com/Sites/MTI/12%20Safety/COHE_Link_SG_pages.xlsx!Module2!R44C17</vt:lpstr>
      <vt:lpstr>https://fcx365.sharepoint.com/Sites/MTI/12%20Safety/COHE_Link_SG_pages.xlsx!Module2!R45C17</vt:lpstr>
      <vt:lpstr>https://fcx365.sharepoint.com/Sites/MTI/12%20Safety/COHE_Link_SG_pages.xlsx!Module2!R46C17</vt:lpstr>
      <vt:lpstr>https://fcx365.sharepoint.com/Sites/MTI/12%20Safety/COHE_Link_SG_pages.xlsx!Module2!R47C17</vt:lpstr>
      <vt:lpstr>https://fcx365.sharepoint.com/Sites/MTI/12%20Safety/COHE_Link_SG_pages.xlsx!Module2!R47C17</vt:lpstr>
      <vt:lpstr>https://fcx365.sharepoint.com/Sites/MTI/12%20Safety/COHE_Link_SG_pages.xlsx!Module2!R48C17</vt:lpstr>
      <vt:lpstr>https://fcx365.sharepoint.com/Sites/MTI/12%20Safety/COHE_Link_SG_pages.xlsx!Module2!R22C17</vt:lpstr>
      <vt:lpstr>https://fcx365.sharepoint.com/Sites/MTI/12%20Safety/COHE_Link_SG_pages.xlsx!Module2!R24C17</vt:lpstr>
      <vt:lpstr>https://fcx365.sharepoint.com/Sites/MTI/12%20Safety/COHE_Link_SG_pages.xlsx!Module2!R25C17</vt:lpstr>
      <vt:lpstr>https://fcx365.sharepoint.com/Sites/MTI/12%20Safety/COHE_Link_SG_pages.xlsx!Module2!R26C17</vt:lpstr>
      <vt:lpstr>https://fcx365.sharepoint.com/Sites/MTI/12%20Safety/COHE_Link_SG_pages.xlsx!Module2!R27C17</vt:lpstr>
      <vt:lpstr>https://fcx365.sharepoint.com/Sites/MTI/12%20Safety/COHE_Link_SG_pages.xlsx!Module2!R28C17</vt:lpstr>
      <vt:lpstr>https://fcx365.sharepoint.com/Sites/MTI/12%20Safety/COHE_Link_SG_pages.xlsx!Module2!R29C17</vt:lpstr>
      <vt:lpstr>https://fcx365.sharepoint.com/Sites/MTI/12%20Safety/COHE_Link_SG_pages.xlsx!Module2!R30C17</vt:lpstr>
      <vt:lpstr>https://fcx365.sharepoint.com/Sites/MTI/12%20Safety/COHE_Link_SG_pages.xlsx!Module2!R31C17</vt:lpstr>
      <vt:lpstr>https://fcx365.sharepoint.com/Sites/MTI/12%20Safety/COHE_Link_SG_pages.xlsx!Module2!R32C17</vt:lpstr>
      <vt:lpstr>https://fcx365.sharepoint.com/Sites/MTI/12%20Safety/COHE_Link_SG_pages.xlsx!Module2!R33C17</vt:lpstr>
      <vt:lpstr>https://fcx365.sharepoint.com/Sites/MTI/12%20Safety/COHE_Link_SG_pages.xlsx!Module2!R34C17</vt:lpstr>
      <vt:lpstr>https://fcx365.sharepoint.com/Sites/MTI/12%20Safety/COHE_Link_SG_pages.xlsx!Module2!R36C17</vt:lpstr>
      <vt:lpstr>https://fcx365.sharepoint.com/Sites/MTI/12%20Safety/COHE_Link_SG_pages.xlsx!Module2!R37C17</vt:lpstr>
      <vt:lpstr>https://fcx365.sharepoint.com/Sites/MTI/12%20Safety/COHE_Link_SG_pages.xlsx!Module2!R38C17</vt:lpstr>
      <vt:lpstr>https://fcx365.sharepoint.com/Sites/MTI/12%20Safety/COHE_Link_SG_pages.xlsx!Module2!R39C17</vt:lpstr>
      <vt:lpstr>https://fcx365.sharepoint.com/Sites/MTI/12%20Safety/COHE_Link_SG_pages.xlsx!Module2!R39C17</vt:lpstr>
      <vt:lpstr>https://fcx365.sharepoint.com/Sites/MTI/12%20Safety/COHE_Link_SG_pages.xlsx!Module2!R39C17</vt:lpstr>
      <vt:lpstr>https://fcx365.sharepoint.com/Sites/MTI/12%20Safety/COHE_Link_SG_pages.xlsx!Module2!R40C17</vt:lpstr>
      <vt:lpstr>https://fcx365.sharepoint.com/Sites/MTI/12%20Safety/COHE_Link_SG_pages.xlsx!Module2!R41C20</vt:lpstr>
      <vt:lpstr>https://fcx365.sharepoint.com/Sites/MTI/12%20Safety/COHE_Link_SG_pages.xlsx!Module2!R42C20</vt:lpstr>
      <vt:lpstr>https://fcx365.sharepoint.com/Sites/MTI/12%20Safety/COHE_Link_SG_pages.xlsx!Module2!R42C17</vt:lpstr>
      <vt:lpstr>https://fcx365.sharepoint.com/Sites/MTI/12%20Safety/COHE_Link_SG_pages.xlsx!Module2!R42C17</vt:lpstr>
      <vt:lpstr>https://fcx365.sharepoint.com/Sites/MTI/12%20Safety/COHE_Link_SG_pages.xlsx!Module2!R42C17</vt:lpstr>
      <vt:lpstr>https://fcx365.sharepoint.com/Sites/MTI/12%20Safety/COHE_Link_SG_pages.xlsx!Module2!R42C17</vt:lpstr>
      <vt:lpstr>https://fcx365.sharepoint.com/Sites/MTI/12%20Safety/COHE_Link_SG_pages.xlsx!Module2!R42C17</vt:lpstr>
      <vt:lpstr>https://fcx365.sharepoint.com/Sites/MTI/12%20Safety/COHE_Link_SG_pages.xlsx!Module3!R15C17</vt:lpstr>
      <vt:lpstr>https://fcx365.sharepoint.com/Sites/MTI/12%20Safety/COHE_Link_SG_pages.xlsx!Module3!R16C17</vt:lpstr>
      <vt:lpstr>https://fcx365.sharepoint.com/Sites/MTI/12%20Safety/COHE_Link_SG_pages.xlsx!Module3!R17C17</vt:lpstr>
      <vt:lpstr>https://fcx365.sharepoint.com/Sites/MTI/12%20Safety/COHE_Link_SG_pages.xlsx!Module3!R18C17</vt:lpstr>
      <vt:lpstr>https://fcx365.sharepoint.com/Sites/MTI/12%20Safety/COHE_Link_SG_pages.xlsx!Module3!R35C17</vt:lpstr>
      <vt:lpstr>https://fcx365.sharepoint.com/Sites/MTI/12%20Safety/COHE_Link_SG_pages.xlsx!Module3!R20C17</vt:lpstr>
      <vt:lpstr>https://fcx365.sharepoint.com/Sites/MTI/12%20Safety/COHE_Link_SG_pages.xlsx!Module3!R21C17</vt:lpstr>
      <vt:lpstr>https://fcx365.sharepoint.com/Sites/MTI/12%20Safety/COHE_Link_SG_pages.xlsx!Module3!R22C17</vt:lpstr>
      <vt:lpstr>https://fcx365.sharepoint.com/Sites/MTI/12%20Safety/COHE_Link_SG_pages.xlsx!Module3!R23C17</vt:lpstr>
      <vt:lpstr>https://fcx365.sharepoint.com/Sites/MTI/12%20Safety/COHE_Link_SG_pages.xlsx!Module3!R24C17</vt:lpstr>
      <vt:lpstr>https://fcx365.sharepoint.com/Sites/MTI/12%20Safety/COHE_Link_SG_pages.xlsx!Module3!R25C17</vt:lpstr>
      <vt:lpstr>https://fcx365.sharepoint.com/Sites/MTI/12%20Safety/COHE_Link_SG_pages.xlsx!Module3!R26C17</vt:lpstr>
      <vt:lpstr>https://fcx365.sharepoint.com/Sites/MTI/12%20Safety/COHE_Link_SG_pages.xlsx!Module3!R28C17</vt:lpstr>
      <vt:lpstr>https://fcx365.sharepoint.com/Sites/MTI/12%20Safety/COHE_Link_SG_pages.xlsx!Module3!R29C17</vt:lpstr>
      <vt:lpstr>https://fcx365.sharepoint.com/Sites/MTI/12%20Safety/COHE_Link_SG_pages.xlsx!Module3!R30C17</vt:lpstr>
      <vt:lpstr>https://fcx365.sharepoint.com/Sites/MTI/12%20Safety/COHE_Link_SG_pages.xlsx!Module3!R31C17</vt:lpstr>
      <vt:lpstr>https://fcx365.sharepoint.com/Sites/MTI/12%20Safety/COHE_Link_SG_pages.xlsx!Module3!R32C17</vt:lpstr>
      <vt:lpstr>https://fcx365.sharepoint.com/Sites/MTI/12%20Safety/COHE_Link_SG_pages.xlsx!Module3!R32C17</vt:lpstr>
      <vt:lpstr>https://fcx365.sharepoint.com/Sites/MTI/12%20Safety/COHE_Link_SG_pages.xlsx!Module3!R33C20</vt:lpstr>
      <vt:lpstr>https://fcx365.sharepoint.com/Sites/MTI/12%20Safety/COHE_Link_SG_pages.xlsx!Module3!R33C17</vt:lpstr>
      <vt:lpstr>https://fcx365.sharepoint.com/Sites/MTI/12%20Safety/COHE_Link_SG_pages.xlsx!Module3!R33C17</vt:lpstr>
      <vt:lpstr>https://fcx365.sharepoint.com/Sites/MTI/12%20Safety/COHE_Link_SG_pages.xlsx!Module3!R33C17</vt:lpstr>
      <vt:lpstr>https://fcx365.sharepoint.com/Sites/MTI/12%20Safety/COHE_Link_SG_pages.xlsx!Module3!R33C17</vt:lpstr>
      <vt:lpstr>https://fcx365.sharepoint.com/Sites/MTI/12%20Safety/COHE_Link_SG_pages.xlsx!Module3!R33C17</vt:lpstr>
      <vt:lpstr>https://fcx365.sharepoint.com/Sites/MTI/12%20Safety/COHE_Link_SG_pages.xlsx!Module4!R14C17</vt:lpstr>
      <vt:lpstr>https://fcx365.sharepoint.com/Sites/MTI/12%20Safety/COHE_Link_SG_pages.xlsx!Module4!R14C17</vt:lpstr>
      <vt:lpstr>https://fcx365.sharepoint.com/Sites/MTI/12%20Safety/COHE_Link_SG_pages.xlsx!Module4!R15C17</vt:lpstr>
      <vt:lpstr>https://fcx365.sharepoint.com/Sites/MTI/12%20Safety/COHE_Link_SG_pages.xlsx!Module4!R16C17</vt:lpstr>
      <vt:lpstr>https://fcx365.sharepoint.com/Sites/MTI/12%20Safety/COHE_Link_SG_pages.xlsx!Module4!R24C17</vt:lpstr>
      <vt:lpstr>https://fcx365.sharepoint.com/Sites/MTI/12%20Safety/COHE_Link_SG_pages.xlsx!Module4!R24C17</vt:lpstr>
      <vt:lpstr>https://fcx365.sharepoint.com/Sites/MTI/12%20Safety/COHE_Link_SG_pages.xlsx!Module4!R36C17</vt:lpstr>
      <vt:lpstr>https://fcx365.sharepoint.com/Sites/MTI/12%20Safety/COHE_Link_SG_pages.xlsx!Module4!R36C17</vt:lpstr>
      <vt:lpstr>https://fcx365.sharepoint.com/Sites/MTI/12%20Safety/COHE_Link_SG_pages.xlsx!Module4!R37C17</vt:lpstr>
      <vt:lpstr>https://fcx365.sharepoint.com/Sites/MTI/12%20Safety/COHE_Link_SG_pages.xlsx!Module4!R37C17</vt:lpstr>
      <vt:lpstr>https://fcx365.sharepoint.com/Sites/MTI/12%20Safety/COHE_Link_SG_pages.xlsx!Module4!R38C17</vt:lpstr>
      <vt:lpstr>https://fcx365.sharepoint.com/Sites/MTI/12%20Safety/COHE_Link_SG_pages.xlsx!Module4!R38C17</vt:lpstr>
      <vt:lpstr>https://fcx365.sharepoint.com/Sites/MTI/12%20Safety/COHE_Link_SG_pages.xlsx!Module4!R27C17</vt:lpstr>
      <vt:lpstr>https://fcx365.sharepoint.com/Sites/MTI/12%20Safety/COHE_Link_SG_pages.xlsx!Module4!R39C17</vt:lpstr>
      <vt:lpstr>https://fcx365.sharepoint.com/Sites/MTI/12%20Safety/COHE_Link_SG_pages.xlsx!Module4!R28C17</vt:lpstr>
      <vt:lpstr>https://fcx365.sharepoint.com/Sites/MTI/12%20Safety/COHE_Link_SG_pages.xlsx!Module4!R29C17</vt:lpstr>
      <vt:lpstr>https://fcx365.sharepoint.com/Sites/MTI/12%20Safety/COHE_Link_SG_pages.xlsx!Module4!R30C17</vt:lpstr>
      <vt:lpstr>https://fcx365.sharepoint.com/Sites/MTI/12%20Safety/COHE_Link_SG_pages.xlsx!Module4!R31C17</vt:lpstr>
      <vt:lpstr>https://fcx365.sharepoint.com/Sites/MTI/12%20Safety/COHE_Link_SG_pages.xlsx!Module4!R32C17</vt:lpstr>
      <vt:lpstr>https://fcx365.sharepoint.com/Sites/MTI/12%20Safety/COHE_Link_SG_pages.xlsx!Module4!R33C20</vt:lpstr>
      <vt:lpstr>https://fcx365.sharepoint.com/Sites/MTI/12%20Safety/COHE_Link_SG_pages.xlsx!Module4!R34C20</vt:lpstr>
      <vt:lpstr>https://fcx365.sharepoint.com/Sites/MTI/12%20Safety/COHE_Link_SG_pages.xlsx!Module4!R34C17</vt:lpstr>
      <vt:lpstr>https://fcx365.sharepoint.com/Sites/MTI/12%20Safety/COHE_Link_SG_pages.xlsx!Module4!R34C17</vt:lpstr>
      <vt:lpstr>https://fcx365.sharepoint.com/Sites/MTI/12%20Safety/COHE_Link_SG_pages.xlsx!Module4!R34C17</vt:lpstr>
      <vt:lpstr>https://fcx365.sharepoint.com/Sites/MTI/12%20Safety/COHE_Link_SG_pages.xlsx!Module4!R34C17</vt:lpstr>
      <vt:lpstr>https://fcx365.sharepoint.com/Sites/MTI/12%20Safety/COHE_Link_SG_pages.xlsx!Module4!R34C17</vt:lpstr>
      <vt:lpstr>https://fcx365.sharepoint.com/Sites/MTI/12%20Safety/COHE_Link_SG_pages.xlsx!Module5!R13C17</vt:lpstr>
      <vt:lpstr>https://fcx365.sharepoint.com/Sites/MTI/12%20Safety/COHE_Link_SG_pages.xlsx!Module5!R15C17</vt:lpstr>
      <vt:lpstr>https://fcx365.sharepoint.com/Sites/MTI/12%20Safety/COHE_Link_SG_pages.xlsx!Module5!R16C17</vt:lpstr>
      <vt:lpstr>https://fcx365.sharepoint.com/Sites/MTI/12%20Safety/COHE_Link_SG_pages.xlsx!Module5!R17C17</vt:lpstr>
      <vt:lpstr>https://fcx365.sharepoint.com/Sites/MTI/12%20Safety/COHE_Link_SG_pages.xlsx!Module5!R18C20</vt:lpstr>
      <vt:lpstr>https://fcx365.sharepoint.com/Sites/MTI/12%20Safety/COHE_Link_SG_pages.xlsx!Module5!R19C20</vt:lpstr>
      <vt:lpstr>https://fcx365.sharepoint.com/Sites/MTI/12%20Safety/COHE_Link_SG_pages.xlsx!Module5!R19C17</vt:lpstr>
      <vt:lpstr>https://fcx365.sharepoint.com/Sites/MTI/12%20Safety/COHE_Link_SG_pages.xlsx!Module5!R19C17</vt:lpstr>
      <vt:lpstr>https://fcx365.sharepoint.com/Sites/MTI/12%20Safety/COHE_Link_SG_pages.xlsx!Module5!R19C17</vt:lpstr>
      <vt:lpstr>https://fcx365.sharepoint.com/Sites/MTI/12%20Safety/COHE_Link_SG_pages.xlsx!Module5!R19C17</vt:lpstr>
      <vt:lpstr>https://fcx365.sharepoint.com/Sites/MTI/12%20Safety/COHE_Link_SG_pages.xlsx!Module5!R19C17</vt:lpstr>
      <vt:lpstr>https://fcx365.sharepoint.com/Sites/MTI/12%20Safety/COHE_Link_SG_pages.xlsx!Module5!R21C17</vt:lpstr>
      <vt:lpstr>https://fcx365.sharepoint.com/Sites/MTI/12%20Safety/COHE_Link_SG_pages.xlsx!Module5!R22C20</vt:lpstr>
      <vt:lpstr>SFT FCX1025C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Freeport-McMoRan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Code</dc:title>
  <dc:creator>Leong, Cindy</dc:creator>
  <cp:lastModifiedBy>Rogers, Alan</cp:lastModifiedBy>
  <cp:revision>339</cp:revision>
  <dcterms:created xsi:type="dcterms:W3CDTF">2019-06-11T21:24:14Z</dcterms:created>
  <dcterms:modified xsi:type="dcterms:W3CDTF">2019-09-10T20:59:46Z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 Doc Type">
    <vt:lpwstr>1;#Training|68c97745-b3e4-45d8-99e5-d482d00e3af0</vt:lpwstr>
  </property>
  <property fmtid="{D5CDD505-2E9C-101B-9397-08002B2CF9AE}" pid="3" name="FM Retention Category">
    <vt:lpwstr>23;#Administration|5648ecb6-843d-42d8-8ec5-901cd2d614fb</vt:lpwstr>
  </property>
  <property fmtid="{D5CDD505-2E9C-101B-9397-08002B2CF9AE}" pid="4" name="FM Ent Taxonomy">
    <vt:lpwstr>9;#Train|c7e8ba18-c9ba-401f-8a3d-ab16b1aeb6a0</vt:lpwstr>
  </property>
  <property fmtid="{D5CDD505-2E9C-101B-9397-08002B2CF9AE}" pid="5" name="AuthorIds_UIVersion_4">
    <vt:lpwstr>48</vt:lpwstr>
  </property>
  <property fmtid="{D5CDD505-2E9C-101B-9397-08002B2CF9AE}" pid="6" name="ContentTypeId">
    <vt:lpwstr>0x01010046829DE55437B147B48D1766376E3D6B00F97DF3A8579A634D8806E108BC6ED99500DBCDF2A5234363409A996C2812A1462E</vt:lpwstr>
  </property>
  <property fmtid="{D5CDD505-2E9C-101B-9397-08002B2CF9AE}" pid="7" name="Course Group">
    <vt:lpwstr>55;#Safety|7493f174-3823-44b5-a64f-6d7769779f59</vt:lpwstr>
  </property>
  <property fmtid="{D5CDD505-2E9C-101B-9397-08002B2CF9AE}" pid="8" name="Document Type">
    <vt:lpwstr>44;#Facilitator Presentation|301d71f6-f435-4af7-9fd0-d5282897076a</vt:lpwstr>
  </property>
  <property fmtid="{D5CDD505-2E9C-101B-9397-08002B2CF9AE}" pid="9" name="_docset_NoMedatataSyncRequired">
    <vt:lpwstr>False</vt:lpwstr>
  </property>
</Properties>
</file>