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4" r:id="rId5"/>
    <p:sldMasterId id="2147483672" r:id="rId6"/>
    <p:sldMasterId id="2147483727" r:id="rId7"/>
  </p:sldMasterIdLst>
  <p:notesMasterIdLst>
    <p:notesMasterId r:id="rId78"/>
  </p:notesMasterIdLst>
  <p:handoutMasterIdLst>
    <p:handoutMasterId r:id="rId79"/>
  </p:handoutMasterIdLst>
  <p:sldIdLst>
    <p:sldId id="256" r:id="rId8"/>
    <p:sldId id="257" r:id="rId9"/>
    <p:sldId id="258" r:id="rId10"/>
    <p:sldId id="259" r:id="rId11"/>
    <p:sldId id="355" r:id="rId12"/>
    <p:sldId id="371" r:id="rId13"/>
    <p:sldId id="372" r:id="rId14"/>
    <p:sldId id="286" r:id="rId15"/>
    <p:sldId id="271" r:id="rId16"/>
    <p:sldId id="280" r:id="rId17"/>
    <p:sldId id="315" r:id="rId18"/>
    <p:sldId id="301" r:id="rId19"/>
    <p:sldId id="341" r:id="rId20"/>
    <p:sldId id="348" r:id="rId21"/>
    <p:sldId id="349" r:id="rId22"/>
    <p:sldId id="342" r:id="rId23"/>
    <p:sldId id="343" r:id="rId24"/>
    <p:sldId id="344" r:id="rId25"/>
    <p:sldId id="350" r:id="rId26"/>
    <p:sldId id="346" r:id="rId27"/>
    <p:sldId id="347" r:id="rId28"/>
    <p:sldId id="353" r:id="rId29"/>
    <p:sldId id="351" r:id="rId30"/>
    <p:sldId id="352" r:id="rId31"/>
    <p:sldId id="354" r:id="rId32"/>
    <p:sldId id="287" r:id="rId33"/>
    <p:sldId id="272" r:id="rId34"/>
    <p:sldId id="296" r:id="rId35"/>
    <p:sldId id="304" r:id="rId36"/>
    <p:sldId id="299" r:id="rId37"/>
    <p:sldId id="298" r:id="rId38"/>
    <p:sldId id="303" r:id="rId39"/>
    <p:sldId id="300" r:id="rId40"/>
    <p:sldId id="294" r:id="rId41"/>
    <p:sldId id="293" r:id="rId42"/>
    <p:sldId id="292" r:id="rId43"/>
    <p:sldId id="291" r:id="rId44"/>
    <p:sldId id="316" r:id="rId45"/>
    <p:sldId id="357" r:id="rId46"/>
    <p:sldId id="359" r:id="rId47"/>
    <p:sldId id="360" r:id="rId48"/>
    <p:sldId id="358" r:id="rId49"/>
    <p:sldId id="288" r:id="rId50"/>
    <p:sldId id="307" r:id="rId51"/>
    <p:sldId id="322" r:id="rId52"/>
    <p:sldId id="323" r:id="rId53"/>
    <p:sldId id="324" r:id="rId54"/>
    <p:sldId id="309" r:id="rId55"/>
    <p:sldId id="321" r:id="rId56"/>
    <p:sldId id="367" r:id="rId57"/>
    <p:sldId id="320" r:id="rId58"/>
    <p:sldId id="308" r:id="rId59"/>
    <p:sldId id="319" r:id="rId60"/>
    <p:sldId id="313" r:id="rId61"/>
    <p:sldId id="311" r:id="rId62"/>
    <p:sldId id="310" r:id="rId63"/>
    <p:sldId id="361" r:id="rId64"/>
    <p:sldId id="365" r:id="rId65"/>
    <p:sldId id="364" r:id="rId66"/>
    <p:sldId id="363" r:id="rId67"/>
    <p:sldId id="362" r:id="rId68"/>
    <p:sldId id="289" r:id="rId69"/>
    <p:sldId id="274" r:id="rId70"/>
    <p:sldId id="329" r:id="rId71"/>
    <p:sldId id="370" r:id="rId72"/>
    <p:sldId id="328" r:id="rId73"/>
    <p:sldId id="330" r:id="rId74"/>
    <p:sldId id="366" r:id="rId75"/>
    <p:sldId id="326" r:id="rId76"/>
    <p:sldId id="325" r:id="rId7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76" userDrawn="1">
          <p15:clr>
            <a:srgbClr val="A4A3A4"/>
          </p15:clr>
        </p15:guide>
        <p15:guide id="2" pos="384" userDrawn="1">
          <p15:clr>
            <a:srgbClr val="A4A3A4"/>
          </p15:clr>
        </p15:guide>
        <p15:guide id="3" pos="5352" userDrawn="1">
          <p15:clr>
            <a:srgbClr val="A4A3A4"/>
          </p15:clr>
        </p15:guide>
        <p15:guide id="4" orient="horz" pos="62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F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20" autoAdjust="0"/>
    <p:restoredTop sz="69822" autoAdjust="0"/>
  </p:normalViewPr>
  <p:slideViewPr>
    <p:cSldViewPr snapToGrid="0" showGuides="1">
      <p:cViewPr varScale="1">
        <p:scale>
          <a:sx n="91" d="100"/>
          <a:sy n="91" d="100"/>
        </p:scale>
        <p:origin x="2454" y="96"/>
      </p:cViewPr>
      <p:guideLst>
        <p:guide orient="horz" pos="1176"/>
        <p:guide pos="384"/>
        <p:guide pos="5352"/>
        <p:guide orient="horz" pos="624"/>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5" d="100"/>
          <a:sy n="85" d="100"/>
        </p:scale>
        <p:origin x="2802" y="102"/>
      </p:cViewPr>
      <p:guideLst/>
    </p:cSldViewPr>
  </p:notes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16" Type="http://schemas.openxmlformats.org/officeDocument/2006/relationships/slide" Target="slides/slide9.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handoutMaster" Target="handoutMasters/handoutMaster1.xml"/><Relationship Id="rId5" Type="http://schemas.openxmlformats.org/officeDocument/2006/relationships/slideMaster" Target="slideMasters/slideMaster2.xml"/><Relationship Id="rId61" Type="http://schemas.openxmlformats.org/officeDocument/2006/relationships/slide" Target="slides/slide54.xml"/><Relationship Id="rId82" Type="http://schemas.openxmlformats.org/officeDocument/2006/relationships/theme" Target="theme/theme1.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7" Type="http://schemas.openxmlformats.org/officeDocument/2006/relationships/slideMaster" Target="slideMasters/slideMaster4.xml"/><Relationship Id="rId71" Type="http://schemas.openxmlformats.org/officeDocument/2006/relationships/slide" Target="slides/slide64.xml"/><Relationship Id="rId2" Type="http://schemas.openxmlformats.org/officeDocument/2006/relationships/customXml" Target="../customXml/item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773CE4B-23B0-4E29-8829-38C241BDBAD2}" type="datetimeFigureOut">
              <a:rPr lang="en-US" smtClean="0"/>
              <a:t>8/16/2023</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84D5EE7-B2A2-4F9E-B300-42DCC6354330}" type="slidenum">
              <a:rPr lang="en-US" smtClean="0"/>
              <a:t>‹#›</a:t>
            </a:fld>
            <a:endParaRPr lang="en-US"/>
          </a:p>
        </p:txBody>
      </p:sp>
    </p:spTree>
    <p:extLst>
      <p:ext uri="{BB962C8B-B14F-4D97-AF65-F5344CB8AC3E}">
        <p14:creationId xmlns:p14="http://schemas.microsoft.com/office/powerpoint/2010/main" val="4251679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59A1CF9-6607-4E80-8122-C53CA39E5E3B}" type="datetimeFigureOut">
              <a:rPr lang="en-US" smtClean="0"/>
              <a:t>8/16/2023</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F8FCD5C-19B0-4F7A-B49D-975DBE93C182}" type="slidenum">
              <a:rPr lang="en-US" smtClean="0"/>
              <a:t>‹#›</a:t>
            </a:fld>
            <a:endParaRPr lang="en-US"/>
          </a:p>
        </p:txBody>
      </p:sp>
    </p:spTree>
    <p:extLst>
      <p:ext uri="{BB962C8B-B14F-4D97-AF65-F5344CB8AC3E}">
        <p14:creationId xmlns:p14="http://schemas.microsoft.com/office/powerpoint/2010/main" val="1236903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Welcome students to class.</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Remind students to sign the attendance sheet.</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Facilitator introduces self by stating:</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position at FMI</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length of service with the company, and</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length of service in mining industry.</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Tell students this is a hands-on course with opportunities to apply what is learned. Group work and discussions help them learn from the knowledge and experience of others.</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F8FCD5C-19B0-4F7A-B49D-975DBE93C182}" type="slidenum">
              <a:rPr lang="en-US" smtClean="0"/>
              <a:t>1</a:t>
            </a:fld>
            <a:endParaRPr lang="en-US"/>
          </a:p>
        </p:txBody>
      </p:sp>
    </p:spTree>
    <p:extLst>
      <p:ext uri="{BB962C8B-B14F-4D97-AF65-F5344CB8AC3E}">
        <p14:creationId xmlns:p14="http://schemas.microsoft.com/office/powerpoint/2010/main" val="2635208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Review the conditions that make up a NPRCS.</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Review the conditions that make up a PRCS.</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Refer to the Confined Space Policy FCX-HS05 (FG page 21-22) while progressing through this slide.</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Only one of the following is needed to be a PRCS:</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Contains or has potential to contain a hazardous atmosphere,</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Contains material with the potential to engulf an entrant, or</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Has an internal configuration that could trap or asphyxiate an entrant (i.e. inwardly converging walls or floor sloping down that tapers to a smaller area)</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Contains other serious safety or health hazards.</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Each hazard will be explained in depth in the next module.</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F8FCD5C-19B0-4F7A-B49D-975DBE93C182}" type="slidenum">
              <a:rPr lang="en-US" smtClean="0"/>
              <a:t>10</a:t>
            </a:fld>
            <a:endParaRPr lang="en-US"/>
          </a:p>
        </p:txBody>
      </p:sp>
    </p:spTree>
    <p:extLst>
      <p:ext uri="{BB962C8B-B14F-4D97-AF65-F5344CB8AC3E}">
        <p14:creationId xmlns:p14="http://schemas.microsoft.com/office/powerpoint/2010/main" val="19761614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Time</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Approximately 15 minutes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Materials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3x5 cards (at least 1 per group)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Pen (at least 1 per group)</a:t>
            </a:r>
          </a:p>
          <a:p>
            <a:r>
              <a:rPr lang="en-US" sz="1200" b="1" kern="1200" cap="all"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Purpose</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This activity gives students the opportunity to classify a space based on the three criteria for a confined space. This is accomplished as students analyze spaces in small groups to choose a confined space (or non-confined space) and then create clues that describe the space. This is further accomplished as students evaluate the clues they hear to identify the confined space described and discuss how each answer meets the three criteria of a confined space.</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Note: If the facilitator uses this activity in place of the PPT slides rather than as an activity after presenting the module’s PPT slides, make sure all talking points provided in the FG are discussed according to the level needed by the students/sites. Talking points are found in the FG alongside the corresponding slides.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marL="228600" indent="-228600">
              <a:buFont typeface="+mj-lt"/>
              <a:buAutoNum type="arabicPeriod"/>
            </a:pPr>
            <a:r>
              <a:rPr lang="en-US" sz="1200" b="1" kern="1200" dirty="0">
                <a:solidFill>
                  <a:schemeClr val="tx1"/>
                </a:solidFill>
                <a:effectLst/>
                <a:latin typeface="+mn-lt"/>
                <a:ea typeface="+mn-ea"/>
                <a:cs typeface="+mn-cs"/>
              </a:rPr>
              <a:t>Instruction</a:t>
            </a:r>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Break the class into groups of approximately five students.</a:t>
            </a:r>
          </a:p>
          <a:p>
            <a:pPr marL="228600" lvl="0" indent="-228600">
              <a:buFont typeface="+mj-lt"/>
              <a:buAutoNum type="arabicPeriod"/>
            </a:pPr>
            <a:r>
              <a:rPr lang="en-US" sz="1200" kern="1200" dirty="0">
                <a:solidFill>
                  <a:schemeClr val="tx1"/>
                </a:solidFill>
                <a:effectLst/>
                <a:latin typeface="+mn-lt"/>
                <a:ea typeface="+mn-ea"/>
                <a:cs typeface="+mn-cs"/>
              </a:rPr>
              <a:t>Groups of students choose a specific confined space (or non-confined space) and think of 4-5 clues to describe it. </a:t>
            </a:r>
          </a:p>
          <a:p>
            <a:pPr marL="228600" lvl="0" indent="-228600">
              <a:buFont typeface="+mj-lt"/>
              <a:buAutoNum type="arabicPeriod"/>
            </a:pPr>
            <a:r>
              <a:rPr lang="en-US" sz="1200" kern="1200" dirty="0">
                <a:solidFill>
                  <a:schemeClr val="tx1"/>
                </a:solidFill>
                <a:effectLst/>
                <a:latin typeface="+mn-lt"/>
                <a:ea typeface="+mn-ea"/>
                <a:cs typeface="+mn-cs"/>
              </a:rPr>
              <a:t>Give the groups 5 minutes to write the clues on the front of a 3x5 card and the answer on the back (If the class is small, have them create a card for more than one confined space or non-confined space).</a:t>
            </a:r>
          </a:p>
          <a:p>
            <a:pPr marL="228600" lvl="0" indent="-228600">
              <a:buFont typeface="+mj-lt"/>
              <a:buAutoNum type="arabicPeriod"/>
            </a:pPr>
            <a:r>
              <a:rPr lang="en-US" sz="1200" kern="1200" dirty="0">
                <a:solidFill>
                  <a:schemeClr val="tx1"/>
                </a:solidFill>
                <a:effectLst/>
                <a:latin typeface="+mn-lt"/>
                <a:ea typeface="+mn-ea"/>
                <a:cs typeface="+mn-cs"/>
              </a:rPr>
              <a:t>Rotating through all of the cards, have a volunteer read the clues to the entire class.</a:t>
            </a:r>
          </a:p>
          <a:p>
            <a:pPr marL="228600" lvl="0" indent="-228600">
              <a:buFont typeface="+mj-lt"/>
              <a:buAutoNum type="arabicPeriod"/>
            </a:pPr>
            <a:r>
              <a:rPr lang="en-US" sz="1200" kern="1200" dirty="0">
                <a:solidFill>
                  <a:schemeClr val="tx1"/>
                </a:solidFill>
                <a:effectLst/>
                <a:latin typeface="+mn-lt"/>
                <a:ea typeface="+mn-ea"/>
                <a:cs typeface="+mn-cs"/>
              </a:rPr>
              <a:t>After reading each clue on a card, the other members of the class (except the group who’s card is being read) guess the confined space or non-confined space described.</a:t>
            </a:r>
          </a:p>
          <a:p>
            <a:pPr marL="228600" lvl="0" indent="-228600">
              <a:buFont typeface="+mj-lt"/>
              <a:buAutoNum type="arabicPeriod"/>
            </a:pPr>
            <a:r>
              <a:rPr lang="en-US" sz="1200" kern="1200" dirty="0">
                <a:solidFill>
                  <a:schemeClr val="tx1"/>
                </a:solidFill>
                <a:effectLst/>
                <a:latin typeface="+mn-lt"/>
                <a:ea typeface="+mn-ea"/>
                <a:cs typeface="+mn-cs"/>
              </a:rPr>
              <a:t>The volunteer reveals the correct answer and </a:t>
            </a:r>
            <a:r>
              <a:rPr lang="en-US" sz="1200" b="1" kern="1200" dirty="0">
                <a:solidFill>
                  <a:schemeClr val="tx1"/>
                </a:solidFill>
                <a:effectLst/>
                <a:latin typeface="+mn-lt"/>
                <a:ea typeface="+mn-ea"/>
                <a:cs typeface="+mn-cs"/>
              </a:rPr>
              <a:t>the class discusses how it does or does not meet the three criteria of a confined space</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3F8FCD5C-19B0-4F7A-B49D-975DBE93C182}" type="slidenum">
              <a:rPr lang="en-US" smtClean="0"/>
              <a:t>11</a:t>
            </a:fld>
            <a:endParaRPr lang="en-US"/>
          </a:p>
        </p:txBody>
      </p:sp>
    </p:spTree>
    <p:extLst>
      <p:ext uri="{BB962C8B-B14F-4D97-AF65-F5344CB8AC3E}">
        <p14:creationId xmlns:p14="http://schemas.microsoft.com/office/powerpoint/2010/main" val="3191018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Time</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Approximately 10 minutes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Materials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Confined Space and Not a Confined Space signs, FG p.33-34</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Tape to affix signs to wall</a:t>
            </a:r>
          </a:p>
          <a:p>
            <a:pPr marL="171450" indent="-171450">
              <a:buFont typeface="Arial" panose="020B0604020202020204" pitchFamily="34" charset="0"/>
              <a:buChar char="•"/>
            </a:pPr>
            <a:r>
              <a:rPr lang="en-US" sz="1200" b="1" kern="1200" cap="all"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Purpose</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This activity gives students the opportunity to classify a space based on the three criteria for a confined space. This is accomplished as students decide if the space shown in each photo is a confined space or not a confined space.</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Note: If the facilitator uses this activity in place of the PPT slides rather than as an activity after presenting the module’s PPT slides, make sure all talking points provided in the FG are discussed according to the level needed by the students/sites. Talking points are found in the FG alongside the corresponding slides.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Instruction</a:t>
            </a:r>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Use the two signs on pages 31 and 33 to label one side of the room “Confined Space” and the other “Not a Confined Space”.</a:t>
            </a:r>
          </a:p>
          <a:p>
            <a:pPr marL="228600" lvl="0" indent="-228600">
              <a:buFont typeface="+mj-lt"/>
              <a:buAutoNum type="arabicPeriod"/>
            </a:pPr>
            <a:r>
              <a:rPr lang="en-US" sz="1200" kern="1200" dirty="0">
                <a:solidFill>
                  <a:schemeClr val="tx1"/>
                </a:solidFill>
                <a:effectLst/>
                <a:latin typeface="+mn-lt"/>
                <a:ea typeface="+mn-ea"/>
                <a:cs typeface="+mn-cs"/>
              </a:rPr>
              <a:t>Line students up one behind the other in the middle of the room facing forward.</a:t>
            </a:r>
          </a:p>
          <a:p>
            <a:pPr marL="228600" lvl="0" indent="-228600">
              <a:buFont typeface="+mj-lt"/>
              <a:buAutoNum type="arabicPeriod"/>
            </a:pPr>
            <a:r>
              <a:rPr lang="en-US" sz="1200" kern="1200" dirty="0">
                <a:solidFill>
                  <a:schemeClr val="tx1"/>
                </a:solidFill>
                <a:effectLst/>
                <a:latin typeface="+mn-lt"/>
                <a:ea typeface="+mn-ea"/>
                <a:cs typeface="+mn-cs"/>
              </a:rPr>
              <a:t>Show students one PPT slide at a time and have them decide if each photo shown is a confined space or not.</a:t>
            </a:r>
          </a:p>
          <a:p>
            <a:pPr marL="228600" lvl="0" indent="-228600">
              <a:buFont typeface="+mj-lt"/>
              <a:buAutoNum type="arabicPeriod"/>
            </a:pPr>
            <a:r>
              <a:rPr lang="en-US" sz="1200" kern="1200" dirty="0">
                <a:solidFill>
                  <a:schemeClr val="tx1"/>
                </a:solidFill>
                <a:effectLst/>
                <a:latin typeface="+mn-lt"/>
                <a:ea typeface="+mn-ea"/>
                <a:cs typeface="+mn-cs"/>
              </a:rPr>
              <a:t>Tell students to take a step to the left or right toward the sign that matches their answer.</a:t>
            </a:r>
          </a:p>
          <a:p>
            <a:pPr marL="228600" lvl="0" indent="-228600">
              <a:buFont typeface="+mj-lt"/>
              <a:buAutoNum type="arabicPeriod"/>
            </a:pPr>
            <a:r>
              <a:rPr lang="en-US" sz="1200" kern="1200" dirty="0">
                <a:solidFill>
                  <a:schemeClr val="tx1"/>
                </a:solidFill>
                <a:effectLst/>
                <a:latin typeface="+mn-lt"/>
                <a:ea typeface="+mn-ea"/>
                <a:cs typeface="+mn-cs"/>
              </a:rPr>
              <a:t>Advance through the animations on each slide to </a:t>
            </a:r>
            <a:r>
              <a:rPr lang="en-US" sz="1200" b="1" kern="1200" dirty="0">
                <a:solidFill>
                  <a:schemeClr val="tx1"/>
                </a:solidFill>
                <a:effectLst/>
                <a:latin typeface="+mn-lt"/>
                <a:ea typeface="+mn-ea"/>
                <a:cs typeface="+mn-cs"/>
              </a:rPr>
              <a:t>discuss the confined space criteria(s) that is met/not met</a:t>
            </a:r>
            <a:r>
              <a:rPr lang="en-US" sz="1200" kern="1200" dirty="0">
                <a:solidFill>
                  <a:schemeClr val="tx1"/>
                </a:solidFill>
                <a:effectLst/>
                <a:latin typeface="+mn-lt"/>
                <a:ea typeface="+mn-ea"/>
                <a:cs typeface="+mn-cs"/>
              </a:rPr>
              <a:t> and the correct answer.</a:t>
            </a:r>
          </a:p>
          <a:p>
            <a:pPr marL="228600" lvl="0" indent="-228600">
              <a:buFont typeface="+mj-lt"/>
              <a:buAutoNum type="arabicPeriod"/>
            </a:pPr>
            <a:r>
              <a:rPr lang="en-US" sz="1200" kern="1200" dirty="0">
                <a:solidFill>
                  <a:schemeClr val="tx1"/>
                </a:solidFill>
                <a:effectLst/>
                <a:latin typeface="+mn-lt"/>
                <a:ea typeface="+mn-ea"/>
                <a:cs typeface="+mn-cs"/>
              </a:rPr>
              <a:t>Line students back up and repeat the process for the remaining photos.</a:t>
            </a:r>
          </a:p>
        </p:txBody>
      </p:sp>
      <p:sp>
        <p:nvSpPr>
          <p:cNvPr id="4" name="Slide Number Placeholder 3"/>
          <p:cNvSpPr>
            <a:spLocks noGrp="1"/>
          </p:cNvSpPr>
          <p:nvPr>
            <p:ph type="sldNum" sz="quarter" idx="10"/>
          </p:nvPr>
        </p:nvSpPr>
        <p:spPr/>
        <p:txBody>
          <a:bodyPr/>
          <a:lstStyle/>
          <a:p>
            <a:fld id="{3F8FCD5C-19B0-4F7A-B49D-975DBE93C182}" type="slidenum">
              <a:rPr lang="en-US" smtClean="0"/>
              <a:t>12</a:t>
            </a:fld>
            <a:endParaRPr lang="en-US"/>
          </a:p>
        </p:txBody>
      </p:sp>
    </p:spTree>
    <p:extLst>
      <p:ext uri="{BB962C8B-B14F-4D97-AF65-F5344CB8AC3E}">
        <p14:creationId xmlns:p14="http://schemas.microsoft.com/office/powerpoint/2010/main" val="22137650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AC Unit</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Meets all criteria.</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F8FCD5C-19B0-4F7A-B49D-975DBE93C182}" type="slidenum">
              <a:rPr lang="en-US" smtClean="0"/>
              <a:t>13</a:t>
            </a:fld>
            <a:endParaRPr lang="en-US"/>
          </a:p>
        </p:txBody>
      </p:sp>
    </p:spTree>
    <p:extLst>
      <p:ext uri="{BB962C8B-B14F-4D97-AF65-F5344CB8AC3E}">
        <p14:creationId xmlns:p14="http://schemas.microsoft.com/office/powerpoint/2010/main" val="9389130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Boiler Tank</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Meets all criteria.</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F8FCD5C-19B0-4F7A-B49D-975DBE93C182}" type="slidenum">
              <a:rPr lang="en-US" smtClean="0"/>
              <a:t>14</a:t>
            </a:fld>
            <a:endParaRPr lang="en-US"/>
          </a:p>
        </p:txBody>
      </p:sp>
    </p:spTree>
    <p:extLst>
      <p:ext uri="{BB962C8B-B14F-4D97-AF65-F5344CB8AC3E}">
        <p14:creationId xmlns:p14="http://schemas.microsoft.com/office/powerpoint/2010/main" val="13558663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Robotics Enclosure</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 enclosure </a:t>
            </a:r>
            <a:r>
              <a:rPr lang="en-US" sz="1200" b="1" kern="1200" dirty="0">
                <a:solidFill>
                  <a:schemeClr val="tx1"/>
                </a:solidFill>
                <a:effectLst/>
                <a:latin typeface="+mn-lt"/>
                <a:ea typeface="+mn-ea"/>
                <a:cs typeface="+mn-cs"/>
              </a:rPr>
              <a:t>is </a:t>
            </a:r>
            <a:r>
              <a:rPr lang="en-US" sz="1200" kern="1200" dirty="0">
                <a:solidFill>
                  <a:schemeClr val="tx1"/>
                </a:solidFill>
                <a:effectLst/>
                <a:latin typeface="+mn-lt"/>
                <a:ea typeface="+mn-ea"/>
                <a:cs typeface="+mn-cs"/>
              </a:rPr>
              <a:t>designed for continuous occupancy.</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 enclosure </a:t>
            </a:r>
            <a:r>
              <a:rPr lang="en-US" sz="1200" b="1" kern="1200" dirty="0">
                <a:solidFill>
                  <a:schemeClr val="tx1"/>
                </a:solidFill>
                <a:effectLst/>
                <a:latin typeface="+mn-lt"/>
                <a:ea typeface="+mn-ea"/>
                <a:cs typeface="+mn-cs"/>
              </a:rPr>
              <a:t>does not</a:t>
            </a:r>
            <a:r>
              <a:rPr lang="en-US" sz="1200" kern="1200" dirty="0">
                <a:solidFill>
                  <a:schemeClr val="tx1"/>
                </a:solidFill>
                <a:effectLst/>
                <a:latin typeface="+mn-lt"/>
                <a:ea typeface="+mn-ea"/>
                <a:cs typeface="+mn-cs"/>
              </a:rPr>
              <a:t> have limited means of entry or exit.</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F8FCD5C-19B0-4F7A-B49D-975DBE93C182}" type="slidenum">
              <a:rPr lang="en-US" smtClean="0"/>
              <a:t>15</a:t>
            </a:fld>
            <a:endParaRPr lang="en-US"/>
          </a:p>
        </p:txBody>
      </p:sp>
    </p:spTree>
    <p:extLst>
      <p:ext uri="{BB962C8B-B14F-4D97-AF65-F5344CB8AC3E}">
        <p14:creationId xmlns:p14="http://schemas.microsoft.com/office/powerpoint/2010/main" val="28338022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Mechanical room for a shovel</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Not a Confined</a:t>
            </a:r>
            <a:r>
              <a:rPr lang="en-US" sz="1200" kern="1200" baseline="0" dirty="0">
                <a:solidFill>
                  <a:schemeClr val="tx1"/>
                </a:solidFill>
                <a:effectLst/>
                <a:latin typeface="+mn-lt"/>
                <a:ea typeface="+mn-ea"/>
                <a:cs typeface="+mn-cs"/>
              </a:rPr>
              <a:t> Space</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Mechanical room </a:t>
            </a:r>
            <a:r>
              <a:rPr lang="en-US" sz="1200" b="1" kern="1200" dirty="0">
                <a:solidFill>
                  <a:schemeClr val="tx1"/>
                </a:solidFill>
                <a:effectLst/>
                <a:latin typeface="+mn-lt"/>
                <a:ea typeface="+mn-ea"/>
                <a:cs typeface="+mn-cs"/>
              </a:rPr>
              <a:t>does not</a:t>
            </a:r>
            <a:r>
              <a:rPr lang="en-US" sz="1200" kern="1200" dirty="0">
                <a:solidFill>
                  <a:schemeClr val="tx1"/>
                </a:solidFill>
                <a:effectLst/>
                <a:latin typeface="+mn-lt"/>
                <a:ea typeface="+mn-ea"/>
                <a:cs typeface="+mn-cs"/>
              </a:rPr>
              <a:t> have a limited or restricted means of entry or exit.</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Mechanical room</a:t>
            </a:r>
            <a:r>
              <a:rPr lang="en-US" sz="1200" b="1" kern="1200" dirty="0">
                <a:solidFill>
                  <a:schemeClr val="tx1"/>
                </a:solidFill>
                <a:effectLst/>
                <a:latin typeface="+mn-lt"/>
                <a:ea typeface="+mn-ea"/>
                <a:cs typeface="+mn-cs"/>
              </a:rPr>
              <a:t> is</a:t>
            </a:r>
            <a:r>
              <a:rPr lang="en-US" sz="1200" kern="1200" dirty="0">
                <a:solidFill>
                  <a:schemeClr val="tx1"/>
                </a:solidFill>
                <a:effectLst/>
                <a:latin typeface="+mn-lt"/>
                <a:ea typeface="+mn-ea"/>
                <a:cs typeface="+mn-cs"/>
              </a:rPr>
              <a:t> designed for continuous human occupancy.</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F8FCD5C-19B0-4F7A-B49D-975DBE93C182}" type="slidenum">
              <a:rPr lang="en-US" smtClean="0"/>
              <a:t>16</a:t>
            </a:fld>
            <a:endParaRPr lang="en-US"/>
          </a:p>
        </p:txBody>
      </p:sp>
    </p:spTree>
    <p:extLst>
      <p:ext uri="{BB962C8B-B14F-4D97-AF65-F5344CB8AC3E}">
        <p14:creationId xmlns:p14="http://schemas.microsoft.com/office/powerpoint/2010/main" val="30809333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Mechanical room for a shovel</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Not a Confined</a:t>
            </a:r>
            <a:r>
              <a:rPr lang="en-US" sz="1200" kern="1200" baseline="0" dirty="0">
                <a:solidFill>
                  <a:schemeClr val="tx1"/>
                </a:solidFill>
                <a:effectLst/>
                <a:latin typeface="+mn-lt"/>
                <a:ea typeface="+mn-ea"/>
                <a:cs typeface="+mn-cs"/>
              </a:rPr>
              <a:t> Space</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Mechanical room </a:t>
            </a:r>
            <a:r>
              <a:rPr lang="en-US" sz="1200" b="1" kern="1200" dirty="0">
                <a:solidFill>
                  <a:schemeClr val="tx1"/>
                </a:solidFill>
                <a:effectLst/>
                <a:latin typeface="+mn-lt"/>
                <a:ea typeface="+mn-ea"/>
                <a:cs typeface="+mn-cs"/>
              </a:rPr>
              <a:t>does not</a:t>
            </a:r>
            <a:r>
              <a:rPr lang="en-US" sz="1200" kern="1200" dirty="0">
                <a:solidFill>
                  <a:schemeClr val="tx1"/>
                </a:solidFill>
                <a:effectLst/>
                <a:latin typeface="+mn-lt"/>
                <a:ea typeface="+mn-ea"/>
                <a:cs typeface="+mn-cs"/>
              </a:rPr>
              <a:t> have a limited or restricted means of entry or exit.</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Mechanical room</a:t>
            </a:r>
            <a:r>
              <a:rPr lang="en-US" sz="1200" b="1" kern="1200" dirty="0">
                <a:solidFill>
                  <a:schemeClr val="tx1"/>
                </a:solidFill>
                <a:effectLst/>
                <a:latin typeface="+mn-lt"/>
                <a:ea typeface="+mn-ea"/>
                <a:cs typeface="+mn-cs"/>
              </a:rPr>
              <a:t> is</a:t>
            </a:r>
            <a:r>
              <a:rPr lang="en-US" sz="1200" kern="1200" dirty="0">
                <a:solidFill>
                  <a:schemeClr val="tx1"/>
                </a:solidFill>
                <a:effectLst/>
                <a:latin typeface="+mn-lt"/>
                <a:ea typeface="+mn-ea"/>
                <a:cs typeface="+mn-cs"/>
              </a:rPr>
              <a:t> designed for continuous human occupancy.</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F8FCD5C-19B0-4F7A-B49D-975DBE93C182}" type="slidenum">
              <a:rPr lang="en-US" smtClean="0"/>
              <a:t>17</a:t>
            </a:fld>
            <a:endParaRPr lang="en-US"/>
          </a:p>
        </p:txBody>
      </p:sp>
    </p:spTree>
    <p:extLst>
      <p:ext uri="{BB962C8B-B14F-4D97-AF65-F5344CB8AC3E}">
        <p14:creationId xmlns:p14="http://schemas.microsoft.com/office/powerpoint/2010/main" val="11313506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Dumpster</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Meets all criteria.</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F8FCD5C-19B0-4F7A-B49D-975DBE93C182}" type="slidenum">
              <a:rPr lang="en-US" smtClean="0"/>
              <a:t>18</a:t>
            </a:fld>
            <a:endParaRPr lang="en-US"/>
          </a:p>
        </p:txBody>
      </p:sp>
    </p:spTree>
    <p:extLst>
      <p:ext uri="{BB962C8B-B14F-4D97-AF65-F5344CB8AC3E}">
        <p14:creationId xmlns:p14="http://schemas.microsoft.com/office/powerpoint/2010/main" val="2672922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Mill Walkway</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This walkway </a:t>
            </a:r>
            <a:r>
              <a:rPr lang="en-US" sz="1200" b="1" kern="1200" dirty="0">
                <a:solidFill>
                  <a:schemeClr val="tx1"/>
                </a:solidFill>
                <a:effectLst/>
                <a:latin typeface="+mn-lt"/>
                <a:ea typeface="+mn-ea"/>
                <a:cs typeface="+mn-cs"/>
              </a:rPr>
              <a:t>does not</a:t>
            </a:r>
            <a:r>
              <a:rPr lang="en-US" sz="1200" kern="1200" dirty="0">
                <a:solidFill>
                  <a:schemeClr val="tx1"/>
                </a:solidFill>
                <a:effectLst/>
                <a:latin typeface="+mn-lt"/>
                <a:ea typeface="+mn-ea"/>
                <a:cs typeface="+mn-cs"/>
              </a:rPr>
              <a:t> have a limited or restricted means of entry/exit.</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This walkway </a:t>
            </a:r>
            <a:r>
              <a:rPr lang="en-US" sz="1200" b="1" kern="1200" dirty="0">
                <a:solidFill>
                  <a:schemeClr val="tx1"/>
                </a:solidFill>
                <a:effectLst/>
                <a:latin typeface="+mn-lt"/>
                <a:ea typeface="+mn-ea"/>
                <a:cs typeface="+mn-cs"/>
              </a:rPr>
              <a:t>is</a:t>
            </a:r>
            <a:r>
              <a:rPr lang="en-US" sz="1200" kern="1200" dirty="0">
                <a:solidFill>
                  <a:schemeClr val="tx1"/>
                </a:solidFill>
                <a:effectLst/>
                <a:latin typeface="+mn-lt"/>
                <a:ea typeface="+mn-ea"/>
                <a:cs typeface="+mn-cs"/>
              </a:rPr>
              <a:t> designed for continuous occupancy.</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F8FCD5C-19B0-4F7A-B49D-975DBE93C182}" type="slidenum">
              <a:rPr lang="en-US" smtClean="0"/>
              <a:t>19</a:t>
            </a:fld>
            <a:endParaRPr lang="en-US"/>
          </a:p>
        </p:txBody>
      </p:sp>
    </p:spTree>
    <p:extLst>
      <p:ext uri="{BB962C8B-B14F-4D97-AF65-F5344CB8AC3E}">
        <p14:creationId xmlns:p14="http://schemas.microsoft.com/office/powerpoint/2010/main" val="4055121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Administrative/Classroom policies</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Safety</a:t>
            </a:r>
            <a:endParaRPr lang="en-US" sz="11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Identify the appropriate evacuation procedures, gathering areas, and emergency exits and fire extinguisher locations, etc.</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Breaks and Restrooms</a:t>
            </a:r>
            <a:endParaRPr lang="en-US" sz="11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Establish a break schedule and announce it to the class. Suggested break times are included throughout the FG and occur approximately every hour and often occur at the end of each module. Breaks should last 5-10 minutes to give students time to rest and relax before beginning the next learning session.</a:t>
            </a:r>
            <a:endParaRPr lang="en-US" sz="11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Identify the location of restrooms and smoking areas.</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Technology policy</a:t>
            </a:r>
            <a:endParaRPr lang="en-US" sz="11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Review your expectations on cell phone and laptop use during the training.</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Participation</a:t>
            </a:r>
            <a:endParaRPr lang="en-US" sz="11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This course requires significant participation. Students should be prepared for discussions and small group activities.</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Set the class ground rules by verbalizing your expectations. Some suggestions are provided below.</a:t>
            </a:r>
            <a:endParaRPr lang="en-US" sz="11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Be on time.</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Stay on task.</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Listen when others talk.</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Respect the opinions and attitudes of others.</a:t>
            </a:r>
          </a:p>
        </p:txBody>
      </p:sp>
      <p:sp>
        <p:nvSpPr>
          <p:cNvPr id="4" name="Slide Number Placeholder 3"/>
          <p:cNvSpPr>
            <a:spLocks noGrp="1"/>
          </p:cNvSpPr>
          <p:nvPr>
            <p:ph type="sldNum" sz="quarter" idx="10"/>
          </p:nvPr>
        </p:nvSpPr>
        <p:spPr/>
        <p:txBody>
          <a:bodyPr/>
          <a:lstStyle/>
          <a:p>
            <a:fld id="{3F8FCD5C-19B0-4F7A-B49D-975DBE93C182}" type="slidenum">
              <a:rPr lang="en-US" smtClean="0"/>
              <a:t>2</a:t>
            </a:fld>
            <a:endParaRPr lang="en-US"/>
          </a:p>
        </p:txBody>
      </p:sp>
    </p:spTree>
    <p:extLst>
      <p:ext uri="{BB962C8B-B14F-4D97-AF65-F5344CB8AC3E}">
        <p14:creationId xmlns:p14="http://schemas.microsoft.com/office/powerpoint/2010/main" val="28167868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Sewer</a:t>
            </a:r>
            <a:r>
              <a:rPr lang="en-US" sz="1100" kern="1200" dirty="0">
                <a:solidFill>
                  <a:schemeClr val="tx1"/>
                </a:solidFill>
                <a:effectLst/>
                <a:latin typeface="+mn-lt"/>
                <a:ea typeface="+mn-ea"/>
                <a:cs typeface="+mn-cs"/>
              </a:rPr>
              <a:t>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Meets all criteria.</a:t>
            </a:r>
            <a:r>
              <a:rPr lang="en-US" sz="11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3F8FCD5C-19B0-4F7A-B49D-975DBE93C182}" type="slidenum">
              <a:rPr lang="en-US" smtClean="0"/>
              <a:t>20</a:t>
            </a:fld>
            <a:endParaRPr lang="en-US"/>
          </a:p>
        </p:txBody>
      </p:sp>
    </p:spTree>
    <p:extLst>
      <p:ext uri="{BB962C8B-B14F-4D97-AF65-F5344CB8AC3E}">
        <p14:creationId xmlns:p14="http://schemas.microsoft.com/office/powerpoint/2010/main" val="12249858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Tunnel Way</a:t>
            </a:r>
            <a:r>
              <a:rPr lang="en-US" sz="1100" kern="1200" dirty="0">
                <a:solidFill>
                  <a:schemeClr val="tx1"/>
                </a:solidFill>
                <a:effectLst/>
                <a:latin typeface="+mn-lt"/>
                <a:ea typeface="+mn-ea"/>
                <a:cs typeface="+mn-cs"/>
              </a:rPr>
              <a:t>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This tunnel way </a:t>
            </a:r>
            <a:r>
              <a:rPr lang="en-US" sz="1200" b="1" kern="1200" dirty="0">
                <a:solidFill>
                  <a:schemeClr val="tx1"/>
                </a:solidFill>
                <a:effectLst/>
                <a:latin typeface="+mn-lt"/>
                <a:ea typeface="+mn-ea"/>
                <a:cs typeface="+mn-cs"/>
              </a:rPr>
              <a:t>does not</a:t>
            </a:r>
            <a:r>
              <a:rPr lang="en-US" sz="1200" kern="1200" dirty="0">
                <a:solidFill>
                  <a:schemeClr val="tx1"/>
                </a:solidFill>
                <a:effectLst/>
                <a:latin typeface="+mn-lt"/>
                <a:ea typeface="+mn-ea"/>
                <a:cs typeface="+mn-cs"/>
              </a:rPr>
              <a:t> have a limited or restricted means entry/exit.</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This tunnel way </a:t>
            </a:r>
            <a:r>
              <a:rPr lang="en-US" sz="1200" b="1" kern="1200" dirty="0">
                <a:solidFill>
                  <a:schemeClr val="tx1"/>
                </a:solidFill>
                <a:effectLst/>
                <a:latin typeface="+mn-lt"/>
                <a:ea typeface="+mn-ea"/>
                <a:cs typeface="+mn-cs"/>
              </a:rPr>
              <a:t>is</a:t>
            </a:r>
            <a:r>
              <a:rPr lang="en-US" sz="1200" kern="1200" dirty="0">
                <a:solidFill>
                  <a:schemeClr val="tx1"/>
                </a:solidFill>
                <a:effectLst/>
                <a:latin typeface="+mn-lt"/>
                <a:ea typeface="+mn-ea"/>
                <a:cs typeface="+mn-cs"/>
              </a:rPr>
              <a:t> designed for continuous occupancy.</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F8FCD5C-19B0-4F7A-B49D-975DBE93C182}" type="slidenum">
              <a:rPr lang="en-US" smtClean="0"/>
              <a:t>21</a:t>
            </a:fld>
            <a:endParaRPr lang="en-US"/>
          </a:p>
        </p:txBody>
      </p:sp>
    </p:spTree>
    <p:extLst>
      <p:ext uri="{BB962C8B-B14F-4D97-AF65-F5344CB8AC3E}">
        <p14:creationId xmlns:p14="http://schemas.microsoft.com/office/powerpoint/2010/main" val="31269348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Time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Approximately 10 minutes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Materials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Flash Cards, pp.39-41 (1 copy of all cards for each group, cut cards before class begins)</a:t>
            </a:r>
          </a:p>
          <a:p>
            <a:r>
              <a:rPr lang="en-US" sz="1200" b="1" kern="1200" cap="all"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Purpose</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This activity gives students the opportunity to classify a space based on the three criteria for a confined space. This is accomplished as students evaluate the confined spaces given on the card to create clues to describe the space. The students then discuss how each answer meets the three criteria of a confined space.</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Note: If the facilitator uses this activity in place of the PPT slides rather than as an activity after presenting the module’s PPT slides, make sure all talking points provided in the FG are discussed according to the level needed by the students/sites. Talking points are found in the FG alongside the corresponding slides.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Instruction</a:t>
            </a:r>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Break the class into groups of approximately five students.</a:t>
            </a:r>
          </a:p>
          <a:p>
            <a:pPr marL="228600" lvl="0" indent="-228600">
              <a:buFont typeface="+mj-lt"/>
              <a:buAutoNum type="arabicPeriod"/>
            </a:pPr>
            <a:r>
              <a:rPr lang="en-US" sz="1200" kern="1200" dirty="0">
                <a:solidFill>
                  <a:schemeClr val="tx1"/>
                </a:solidFill>
                <a:effectLst/>
                <a:latin typeface="+mn-lt"/>
                <a:ea typeface="+mn-ea"/>
                <a:cs typeface="+mn-cs"/>
              </a:rPr>
              <a:t>Give a stack of all the Flash Cards to one person in each group.</a:t>
            </a:r>
          </a:p>
          <a:p>
            <a:pPr marL="228600" lvl="0" indent="-228600">
              <a:buFont typeface="+mj-lt"/>
              <a:buAutoNum type="arabicPeriod"/>
            </a:pPr>
            <a:r>
              <a:rPr lang="en-US" sz="1200" kern="1200" dirty="0">
                <a:solidFill>
                  <a:schemeClr val="tx1"/>
                </a:solidFill>
                <a:effectLst/>
                <a:latin typeface="+mn-lt"/>
                <a:ea typeface="+mn-ea"/>
                <a:cs typeface="+mn-cs"/>
              </a:rPr>
              <a:t>Each group chooses one person to look at the Flash Cards and be the clue-giver.</a:t>
            </a:r>
          </a:p>
          <a:p>
            <a:pPr marL="228600" lvl="0" indent="-228600">
              <a:buFont typeface="+mj-lt"/>
              <a:buAutoNum type="arabicPeriod"/>
            </a:pPr>
            <a:r>
              <a:rPr lang="en-US" sz="1200" kern="1200" dirty="0">
                <a:solidFill>
                  <a:schemeClr val="tx1"/>
                </a:solidFill>
                <a:effectLst/>
                <a:latin typeface="+mn-lt"/>
                <a:ea typeface="+mn-ea"/>
                <a:cs typeface="+mn-cs"/>
              </a:rPr>
              <a:t>The clue-giver uses physical and verbal clues to get the rest of the group to guess the confined space written on the card.</a:t>
            </a:r>
          </a:p>
          <a:p>
            <a:pPr marL="228600" lvl="0" indent="-228600">
              <a:buFont typeface="+mj-lt"/>
              <a:buAutoNum type="arabicPeriod"/>
            </a:pPr>
            <a:r>
              <a:rPr lang="en-US" sz="1200" kern="1200" dirty="0">
                <a:solidFill>
                  <a:schemeClr val="tx1"/>
                </a:solidFill>
                <a:effectLst/>
                <a:latin typeface="+mn-lt"/>
                <a:ea typeface="+mn-ea"/>
                <a:cs typeface="+mn-cs"/>
              </a:rPr>
              <a:t>Once the group guesses correctly, the clue-giver immediately starts the next card.</a:t>
            </a:r>
          </a:p>
          <a:p>
            <a:pPr marL="228600" lvl="0" indent="-228600">
              <a:buFont typeface="+mj-lt"/>
              <a:buAutoNum type="arabicPeriod"/>
            </a:pPr>
            <a:r>
              <a:rPr lang="en-US" sz="1200" kern="1200" dirty="0">
                <a:solidFill>
                  <a:schemeClr val="tx1"/>
                </a:solidFill>
                <a:effectLst/>
                <a:latin typeface="+mn-lt"/>
                <a:ea typeface="+mn-ea"/>
                <a:cs typeface="+mn-cs"/>
              </a:rPr>
              <a:t>If a group cannot guess the card, they may say “pass” to skip to the next card. Once the remaining cards are attempted, the group may return to any passed cards.</a:t>
            </a:r>
          </a:p>
          <a:p>
            <a:pPr marL="228600" lvl="0" indent="-228600">
              <a:buFont typeface="+mj-lt"/>
              <a:buAutoNum type="arabicPeriod"/>
            </a:pPr>
            <a:r>
              <a:rPr lang="en-US" sz="1200" kern="1200" dirty="0">
                <a:solidFill>
                  <a:schemeClr val="tx1"/>
                </a:solidFill>
                <a:effectLst/>
                <a:latin typeface="+mn-lt"/>
                <a:ea typeface="+mn-ea"/>
                <a:cs typeface="+mn-cs"/>
              </a:rPr>
              <a:t>Give the group 5 minutes to guess as many of the words as possible.</a:t>
            </a:r>
          </a:p>
          <a:p>
            <a:pPr marL="228600" lvl="0" indent="-228600">
              <a:buFont typeface="+mj-lt"/>
              <a:buAutoNum type="arabicPeriod"/>
            </a:pPr>
            <a:r>
              <a:rPr lang="en-US" sz="1200" kern="1200" dirty="0">
                <a:solidFill>
                  <a:schemeClr val="tx1"/>
                </a:solidFill>
                <a:effectLst/>
                <a:latin typeface="+mn-lt"/>
                <a:ea typeface="+mn-ea"/>
                <a:cs typeface="+mn-cs"/>
              </a:rPr>
              <a:t>The group with the most correct guesses wins.</a:t>
            </a:r>
          </a:p>
          <a:p>
            <a:pPr marL="228600" lvl="0" indent="-228600">
              <a:buFont typeface="+mj-lt"/>
              <a:buAutoNum type="arabicPeriod"/>
            </a:pPr>
            <a:r>
              <a:rPr lang="en-US" sz="1200" b="1" kern="1200" dirty="0">
                <a:solidFill>
                  <a:schemeClr val="tx1"/>
                </a:solidFill>
                <a:effectLst/>
                <a:latin typeface="+mn-lt"/>
                <a:ea typeface="+mn-ea"/>
                <a:cs typeface="+mn-cs"/>
              </a:rPr>
              <a:t>As a class,</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discuss how the cards meet the three criteria of a confined space</a:t>
            </a:r>
            <a:r>
              <a:rPr lang="en-US" sz="1200" kern="1200" dirty="0">
                <a:solidFill>
                  <a:schemeClr val="tx1"/>
                </a:solidFill>
                <a:effectLst/>
                <a:latin typeface="+mn-lt"/>
                <a:ea typeface="+mn-ea"/>
                <a:cs typeface="+mn-cs"/>
              </a:rPr>
              <a:t>.</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Note: There are many alternate ways to play this game. Groups can be smaller or larger than the recommended size or the time limit can be longer or shorter. Also, instead of using physical and verbal clues, the clue-giver could draw pictures on a flipchart. Another possibility is to switch the clue-giver after each correct answer. The facilitator should decide what will work best for the students.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F8FCD5C-19B0-4F7A-B49D-975DBE93C182}" type="slidenum">
              <a:rPr lang="en-US" smtClean="0"/>
              <a:t>22</a:t>
            </a:fld>
            <a:endParaRPr lang="en-US"/>
          </a:p>
        </p:txBody>
      </p:sp>
    </p:spTree>
    <p:extLst>
      <p:ext uri="{BB962C8B-B14F-4D97-AF65-F5344CB8AC3E}">
        <p14:creationId xmlns:p14="http://schemas.microsoft.com/office/powerpoint/2010/main" val="39006946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Time</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Approximately 10 minutes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Materials</a:t>
            </a:r>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None</a:t>
            </a:r>
          </a:p>
          <a:p>
            <a:r>
              <a:rPr lang="en-US" sz="1200" b="1" kern="1200" cap="all"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Purpose</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This activity gives students the opportunity to analyze the characteristics of a PRCS. This is accomplished as students determine an appropriate PRCS or NPRCS for the activity and as they question and evaluate the answers given to identify the correct PRCS or NPRCS.</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Note: If the facilitator uses this activity in place of the PPT slides rather than as an activity after presenting the module’s PPT slides, make sure all talking points provided in the FG are discussed according to the level needed by the students/sites. Talking points are found in the FG alongside the corresponding slides.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Instruction</a:t>
            </a:r>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Break the class into groups of approximately five students.</a:t>
            </a:r>
          </a:p>
          <a:p>
            <a:pPr marL="228600" lvl="0" indent="-228600">
              <a:buFont typeface="+mj-lt"/>
              <a:buAutoNum type="arabicPeriod"/>
            </a:pPr>
            <a:r>
              <a:rPr lang="en-US" sz="1200" kern="1200" dirty="0">
                <a:solidFill>
                  <a:schemeClr val="tx1"/>
                </a:solidFill>
                <a:effectLst/>
                <a:latin typeface="+mn-lt"/>
                <a:ea typeface="+mn-ea"/>
                <a:cs typeface="+mn-cs"/>
              </a:rPr>
              <a:t>One student in each group thinks of a specific confined space (PRCS or NPRCS)</a:t>
            </a:r>
          </a:p>
          <a:p>
            <a:pPr marL="228600" lvl="0" indent="-228600">
              <a:buFont typeface="+mj-lt"/>
              <a:buAutoNum type="arabicPeriod"/>
            </a:pPr>
            <a:r>
              <a:rPr lang="en-US" sz="1200" kern="1200" dirty="0">
                <a:solidFill>
                  <a:schemeClr val="tx1"/>
                </a:solidFill>
                <a:effectLst/>
                <a:latin typeface="+mn-lt"/>
                <a:ea typeface="+mn-ea"/>
                <a:cs typeface="+mn-cs"/>
              </a:rPr>
              <a:t>The other students in the group ask questions about the confined space that can be answered with a simple “yes” or “no”.</a:t>
            </a:r>
          </a:p>
          <a:p>
            <a:pPr marL="228600" lvl="0" indent="-228600">
              <a:buFont typeface="+mj-lt"/>
              <a:buAutoNum type="arabicPeriod"/>
            </a:pPr>
            <a:r>
              <a:rPr lang="en-US" sz="1200" kern="1200" dirty="0">
                <a:solidFill>
                  <a:schemeClr val="tx1"/>
                </a:solidFill>
                <a:effectLst/>
                <a:latin typeface="+mn-lt"/>
                <a:ea typeface="+mn-ea"/>
                <a:cs typeface="+mn-cs"/>
              </a:rPr>
              <a:t>After hearing the answer, the questioner is allowed to guess the confined space.</a:t>
            </a:r>
          </a:p>
          <a:p>
            <a:pPr marL="228600" lvl="0" indent="-228600">
              <a:buFont typeface="+mj-lt"/>
              <a:buAutoNum type="arabicPeriod"/>
            </a:pPr>
            <a:r>
              <a:rPr lang="en-US" sz="1200" kern="1200" dirty="0">
                <a:solidFill>
                  <a:schemeClr val="tx1"/>
                </a:solidFill>
                <a:effectLst/>
                <a:latin typeface="+mn-lt"/>
                <a:ea typeface="+mn-ea"/>
                <a:cs typeface="+mn-cs"/>
              </a:rPr>
              <a:t>If the guess is correct, the questioner now thinks of a new confined space. If the answer is incorrect, the next member of the group asks a yes or no question.</a:t>
            </a:r>
          </a:p>
          <a:p>
            <a:pPr marL="228600" lvl="0" indent="-228600">
              <a:buFont typeface="+mj-lt"/>
              <a:buAutoNum type="arabicPeriod"/>
            </a:pPr>
            <a:r>
              <a:rPr lang="en-US" sz="1200" kern="1200" dirty="0">
                <a:solidFill>
                  <a:schemeClr val="tx1"/>
                </a:solidFill>
                <a:effectLst/>
                <a:latin typeface="+mn-lt"/>
                <a:ea typeface="+mn-ea"/>
                <a:cs typeface="+mn-cs"/>
              </a:rPr>
              <a:t>The group is allowed to ask a total of twenty questions.</a:t>
            </a:r>
          </a:p>
          <a:p>
            <a:pPr marL="228600" lvl="0" indent="-228600">
              <a:buFont typeface="+mj-lt"/>
              <a:buAutoNum type="arabicPeriod"/>
            </a:pPr>
            <a:r>
              <a:rPr lang="en-US" sz="1200" kern="1200" dirty="0">
                <a:solidFill>
                  <a:schemeClr val="tx1"/>
                </a:solidFill>
                <a:effectLst/>
                <a:latin typeface="+mn-lt"/>
                <a:ea typeface="+mn-ea"/>
                <a:cs typeface="+mn-cs"/>
              </a:rPr>
              <a:t>If no one guesses correctly in 2 minutes, the student thinking of the confined space reveals the answer.</a:t>
            </a:r>
          </a:p>
          <a:p>
            <a:pPr marL="228600" lvl="0" indent="-228600">
              <a:buFont typeface="+mj-lt"/>
              <a:buAutoNum type="arabicPeriod"/>
            </a:pPr>
            <a:r>
              <a:rPr lang="en-US" sz="1200" kern="1200" dirty="0">
                <a:solidFill>
                  <a:schemeClr val="tx1"/>
                </a:solidFill>
                <a:effectLst/>
                <a:latin typeface="+mn-lt"/>
                <a:ea typeface="+mn-ea"/>
                <a:cs typeface="+mn-cs"/>
              </a:rPr>
              <a:t>Repeat the steps until all students have had a chance to answer the questions or until time is up.</a:t>
            </a:r>
          </a:p>
        </p:txBody>
      </p:sp>
      <p:sp>
        <p:nvSpPr>
          <p:cNvPr id="4" name="Slide Number Placeholder 3"/>
          <p:cNvSpPr>
            <a:spLocks noGrp="1"/>
          </p:cNvSpPr>
          <p:nvPr>
            <p:ph type="sldNum" sz="quarter" idx="10"/>
          </p:nvPr>
        </p:nvSpPr>
        <p:spPr/>
        <p:txBody>
          <a:bodyPr/>
          <a:lstStyle/>
          <a:p>
            <a:fld id="{3F8FCD5C-19B0-4F7A-B49D-975DBE93C182}" type="slidenum">
              <a:rPr lang="en-US" smtClean="0"/>
              <a:t>23</a:t>
            </a:fld>
            <a:endParaRPr lang="en-US"/>
          </a:p>
        </p:txBody>
      </p:sp>
    </p:spTree>
    <p:extLst>
      <p:ext uri="{BB962C8B-B14F-4D97-AF65-F5344CB8AC3E}">
        <p14:creationId xmlns:p14="http://schemas.microsoft.com/office/powerpoint/2010/main" val="36631158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Time</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Approximately 10 minutes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Materials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PRCS vs NPRCS worksheet, FG p.43 (1 per student)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Pen (1 per student)</a:t>
            </a:r>
          </a:p>
          <a:p>
            <a:r>
              <a:rPr lang="en-US" sz="1200" b="1" kern="1200" cap="all"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Purpose</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This activity gives students the opportunity to analyze the characteristics of a PRCS. This is accomplished as students compare and contrast a PRCS and a NPRCS.</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Note: If the facilitator uses this activity in place of the PPT slides rather than as an activity after presenting the module’s PPT slides, make sure all talking points provided in the FG are discussed according to the level needed by the students/sites. Talking points are found in the FG alongside the corresponding slides.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Instruction</a:t>
            </a:r>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Give each student a PRCS vs NPRCS worksheet.</a:t>
            </a:r>
          </a:p>
          <a:p>
            <a:pPr marL="228600" lvl="0" indent="-228600">
              <a:buFont typeface="+mj-lt"/>
              <a:buAutoNum type="arabicPeriod"/>
            </a:pPr>
            <a:r>
              <a:rPr lang="en-US" sz="1200" kern="1200" dirty="0">
                <a:solidFill>
                  <a:schemeClr val="tx1"/>
                </a:solidFill>
                <a:effectLst/>
                <a:latin typeface="+mn-lt"/>
                <a:ea typeface="+mn-ea"/>
                <a:cs typeface="+mn-cs"/>
              </a:rPr>
              <a:t>Review the directions on the worksheet.</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Use the Venn diagram to chart the similarities/differences between PRCS &amp; NPRCS.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Characteristics are assigned a letter in the box at the bottom of the page.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Place the letters that describe a PRCS in the circle on the left and those that describe a NPRCS on the right. Letters that describe both belong in the center</a:t>
            </a:r>
          </a:p>
          <a:p>
            <a:pPr marL="228600" lvl="0" indent="-228600">
              <a:buFont typeface="+mj-lt"/>
              <a:buAutoNum type="arabicPeriod"/>
            </a:pPr>
            <a:r>
              <a:rPr lang="en-US" sz="1200" kern="1200" dirty="0">
                <a:solidFill>
                  <a:schemeClr val="tx1"/>
                </a:solidFill>
                <a:effectLst/>
                <a:latin typeface="+mn-lt"/>
                <a:ea typeface="+mn-ea"/>
                <a:cs typeface="+mn-cs"/>
              </a:rPr>
              <a:t>Give students approximately five minutes to complete individually or as a small group.</a:t>
            </a:r>
          </a:p>
          <a:p>
            <a:pPr marL="228600" lvl="0" indent="-228600">
              <a:buFont typeface="+mj-lt"/>
              <a:buAutoNum type="arabicPeriod"/>
            </a:pPr>
            <a:r>
              <a:rPr lang="en-US" sz="1200" b="1" kern="1200" dirty="0">
                <a:solidFill>
                  <a:schemeClr val="tx1"/>
                </a:solidFill>
                <a:effectLst/>
                <a:latin typeface="+mn-lt"/>
                <a:ea typeface="+mn-ea"/>
                <a:cs typeface="+mn-cs"/>
              </a:rPr>
              <a:t>Discuss the correct answers as a class</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Answer Key</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PRCS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B – Engulfment hazard</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C – Any serious hazard</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D – Atmospheric hazard</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E – Configuration hazard</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J – Hazard that may cause death or serious injury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NPRCS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 – No physical hazard</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F – No atmospheric hazard</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K – No potential hazard that may cause death or serious injury</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L – No existing hazard that may cause death or serious injury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Both</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G – Large enough to bodily enter</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H – Not designed for continuous occupancy</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 – Limited or restricted means of entry or exit</a:t>
            </a:r>
          </a:p>
        </p:txBody>
      </p:sp>
      <p:sp>
        <p:nvSpPr>
          <p:cNvPr id="4" name="Slide Number Placeholder 3"/>
          <p:cNvSpPr>
            <a:spLocks noGrp="1"/>
          </p:cNvSpPr>
          <p:nvPr>
            <p:ph type="sldNum" sz="quarter" idx="10"/>
          </p:nvPr>
        </p:nvSpPr>
        <p:spPr/>
        <p:txBody>
          <a:bodyPr/>
          <a:lstStyle/>
          <a:p>
            <a:fld id="{3F8FCD5C-19B0-4F7A-B49D-975DBE93C182}" type="slidenum">
              <a:rPr lang="en-US" smtClean="0"/>
              <a:t>24</a:t>
            </a:fld>
            <a:endParaRPr lang="en-US"/>
          </a:p>
        </p:txBody>
      </p:sp>
    </p:spTree>
    <p:extLst>
      <p:ext uri="{BB962C8B-B14F-4D97-AF65-F5344CB8AC3E}">
        <p14:creationId xmlns:p14="http://schemas.microsoft.com/office/powerpoint/2010/main" val="9896570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Time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Approximately 10 minutes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Materials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Markers (3)</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Flipchart paper (3 pieces)</a:t>
            </a:r>
          </a:p>
          <a:p>
            <a:r>
              <a:rPr lang="en-US" sz="1200" b="1" kern="1200" cap="all"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Purpose</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This activity gives students the opportunity to analyze the characteristics of a PRCS. This is accomplished as students work in a group to develop a list of characteristics for a PRCS and a NPRCS.</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Note: If the facilitator uses this activity in place of the PPT slides rather than as an activity after presenting the module’s PPT slides, make sure all talking points provided in the FG are discussed according to the level needed by the students/sites. Talking points are found in the FG alongside the corresponding slides.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Instruction</a:t>
            </a:r>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Write PRCS, NPRCS, and Both each on a separate sheet of flipchart paper and hang the sheets in the front of the room.</a:t>
            </a:r>
          </a:p>
          <a:p>
            <a:pPr marL="228600" lvl="0" indent="-228600">
              <a:buFont typeface="+mj-lt"/>
              <a:buAutoNum type="arabicPeriod"/>
            </a:pPr>
            <a:r>
              <a:rPr lang="en-US" sz="1200" kern="1200" dirty="0">
                <a:solidFill>
                  <a:schemeClr val="tx1"/>
                </a:solidFill>
                <a:effectLst/>
                <a:latin typeface="+mn-lt"/>
                <a:ea typeface="+mn-ea"/>
                <a:cs typeface="+mn-cs"/>
              </a:rPr>
              <a:t>Have three volunteers act as scribes as the students list identifying traits of a PRCS, identifying traits of a NPRCS, and traits that describe both a PRCS and a NPRCS on the corresponding paper.</a:t>
            </a:r>
          </a:p>
          <a:p>
            <a:pPr marL="228600" lvl="0" indent="-228600">
              <a:buFont typeface="+mj-lt"/>
              <a:buAutoNum type="arabicPeriod"/>
            </a:pPr>
            <a:r>
              <a:rPr lang="en-US" sz="1200" kern="1200" dirty="0">
                <a:solidFill>
                  <a:schemeClr val="tx1"/>
                </a:solidFill>
                <a:effectLst/>
                <a:latin typeface="+mn-lt"/>
                <a:ea typeface="+mn-ea"/>
                <a:cs typeface="+mn-cs"/>
              </a:rPr>
              <a:t>Break the remaining students into small, equal numbered groups and have each group stand.</a:t>
            </a:r>
          </a:p>
          <a:p>
            <a:pPr marL="228600" lvl="0" indent="-228600">
              <a:buFont typeface="+mj-lt"/>
              <a:buAutoNum type="arabicPeriod"/>
            </a:pPr>
            <a:r>
              <a:rPr lang="en-US" sz="1200" kern="1200" dirty="0">
                <a:solidFill>
                  <a:schemeClr val="tx1"/>
                </a:solidFill>
                <a:effectLst/>
                <a:latin typeface="+mn-lt"/>
                <a:ea typeface="+mn-ea"/>
                <a:cs typeface="+mn-cs"/>
              </a:rPr>
              <a:t>The facilitator points to a group and the group quickly shouts out the title of any chart and a trait that belongs in that category.</a:t>
            </a:r>
          </a:p>
          <a:p>
            <a:pPr marL="228600" lvl="0" indent="-228600">
              <a:buFont typeface="+mj-lt"/>
              <a:buAutoNum type="arabicPeriod"/>
            </a:pPr>
            <a:r>
              <a:rPr lang="en-US" sz="1200" kern="1200" dirty="0">
                <a:solidFill>
                  <a:schemeClr val="tx1"/>
                </a:solidFill>
                <a:effectLst/>
                <a:latin typeface="+mn-lt"/>
                <a:ea typeface="+mn-ea"/>
                <a:cs typeface="+mn-cs"/>
              </a:rPr>
              <a:t>The facilitator quickly points to another group that does the same thing</a:t>
            </a:r>
          </a:p>
          <a:p>
            <a:pPr marL="228600" lvl="0" indent="-228600">
              <a:buFont typeface="+mj-lt"/>
              <a:buAutoNum type="arabicPeriod"/>
            </a:pPr>
            <a:r>
              <a:rPr lang="en-US" sz="1200" kern="1200" dirty="0">
                <a:solidFill>
                  <a:schemeClr val="tx1"/>
                </a:solidFill>
                <a:effectLst/>
                <a:latin typeface="+mn-lt"/>
                <a:ea typeface="+mn-ea"/>
                <a:cs typeface="+mn-cs"/>
              </a:rPr>
              <a:t>If a group fails to shout out an answer within 5 seconds, repeats an answer, or puts an answer in the wrong category, one player must sit down and can no longer help the group.</a:t>
            </a:r>
          </a:p>
          <a:p>
            <a:pPr marL="228600" lvl="0" indent="-228600">
              <a:buFont typeface="+mj-lt"/>
              <a:buAutoNum type="arabicPeriod"/>
            </a:pPr>
            <a:r>
              <a:rPr lang="en-US" sz="1200" kern="1200" dirty="0">
                <a:solidFill>
                  <a:schemeClr val="tx1"/>
                </a:solidFill>
                <a:effectLst/>
                <a:latin typeface="+mn-lt"/>
                <a:ea typeface="+mn-ea"/>
                <a:cs typeface="+mn-cs"/>
              </a:rPr>
              <a:t>Continue until only one group remains or until no groups can think of additional traits.</a:t>
            </a:r>
          </a:p>
          <a:p>
            <a:pPr marL="228600" lvl="0" indent="-228600">
              <a:buFont typeface="+mj-lt"/>
              <a:buAutoNum type="arabicPeriod"/>
            </a:pPr>
            <a:r>
              <a:rPr lang="en-US" sz="1200" b="1" kern="1200" dirty="0">
                <a:solidFill>
                  <a:schemeClr val="tx1"/>
                </a:solidFill>
                <a:effectLst/>
                <a:latin typeface="+mn-lt"/>
                <a:ea typeface="+mn-ea"/>
                <a:cs typeface="+mn-cs"/>
              </a:rPr>
              <a:t>Discuss each flipchart pointing out any interesting or vital ideas recorded.</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25</a:t>
            </a:fld>
            <a:endParaRPr lang="en-US"/>
          </a:p>
        </p:txBody>
      </p:sp>
    </p:spTree>
    <p:extLst>
      <p:ext uri="{BB962C8B-B14F-4D97-AF65-F5344CB8AC3E}">
        <p14:creationId xmlns:p14="http://schemas.microsoft.com/office/powerpoint/2010/main" val="11108539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Upon completion of this module, the students will be able to: </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Evaluate hazards associated with permit-required confined spaces.</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F8FCD5C-19B0-4F7A-B49D-975DBE93C182}" type="slidenum">
              <a:rPr lang="en-US" smtClean="0"/>
              <a:t>26</a:t>
            </a:fld>
            <a:endParaRPr lang="en-US"/>
          </a:p>
        </p:txBody>
      </p:sp>
    </p:spTree>
    <p:extLst>
      <p:ext uri="{BB962C8B-B14F-4D97-AF65-F5344CB8AC3E}">
        <p14:creationId xmlns:p14="http://schemas.microsoft.com/office/powerpoint/2010/main" val="35463090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Confined spaces present unique safety challenges because the hazards are not always apparent.</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Review the general considerations on the slide pointing out the following:</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Poor ventilation</a:t>
            </a:r>
            <a:endParaRPr lang="en-US" sz="11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Leads to hazardous atmosphere</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Limited size</a:t>
            </a:r>
            <a:endParaRPr lang="en-US" sz="11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Closer to hazards</a:t>
            </a:r>
            <a:endParaRPr lang="en-US" sz="11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Less movement</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Restricted access</a:t>
            </a:r>
            <a:endParaRPr lang="en-US" sz="11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Difficult entry and exit</a:t>
            </a:r>
            <a:endParaRPr lang="en-US" sz="11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Affects timely emergency rescue</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F8FCD5C-19B0-4F7A-B49D-975DBE93C182}" type="slidenum">
              <a:rPr lang="en-US" smtClean="0"/>
              <a:t>27</a:t>
            </a:fld>
            <a:endParaRPr lang="en-US"/>
          </a:p>
        </p:txBody>
      </p:sp>
    </p:spTree>
    <p:extLst>
      <p:ext uri="{BB962C8B-B14F-4D97-AF65-F5344CB8AC3E}">
        <p14:creationId xmlns:p14="http://schemas.microsoft.com/office/powerpoint/2010/main" val="39210962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Review the slide.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More specific atmospheric hazards will be discussed on the following slides.</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Refer to “Step 1 – Hazard</a:t>
            </a:r>
            <a:r>
              <a:rPr lang="en-US" sz="1200" b="1" kern="1200" baseline="0" dirty="0">
                <a:solidFill>
                  <a:schemeClr val="tx1"/>
                </a:solidFill>
                <a:effectLst/>
                <a:latin typeface="+mn-lt"/>
                <a:ea typeface="+mn-ea"/>
                <a:cs typeface="+mn-cs"/>
              </a:rPr>
              <a:t> Identification and Recognition” </a:t>
            </a:r>
            <a:r>
              <a:rPr lang="en-US" sz="1200" b="1" kern="1200" dirty="0">
                <a:solidFill>
                  <a:schemeClr val="tx1"/>
                </a:solidFill>
                <a:effectLst/>
                <a:latin typeface="+mn-lt"/>
                <a:ea typeface="+mn-ea"/>
                <a:cs typeface="+mn-cs"/>
              </a:rPr>
              <a:t>on the Confined Space Entry Permit while progressing through this slide.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F8FCD5C-19B0-4F7A-B49D-975DBE93C182}" type="slidenum">
              <a:rPr lang="en-US" smtClean="0"/>
              <a:t>28</a:t>
            </a:fld>
            <a:endParaRPr lang="en-US"/>
          </a:p>
        </p:txBody>
      </p:sp>
    </p:spTree>
    <p:extLst>
      <p:ext uri="{BB962C8B-B14F-4D97-AF65-F5344CB8AC3E}">
        <p14:creationId xmlns:p14="http://schemas.microsoft.com/office/powerpoint/2010/main" val="24644512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Refer to “Step 1 – Hazard</a:t>
            </a:r>
            <a:r>
              <a:rPr lang="en-US" sz="1200" b="1" kern="1200" baseline="0" dirty="0">
                <a:solidFill>
                  <a:schemeClr val="tx1"/>
                </a:solidFill>
                <a:effectLst/>
                <a:latin typeface="+mn-lt"/>
                <a:ea typeface="+mn-ea"/>
                <a:cs typeface="+mn-cs"/>
              </a:rPr>
              <a:t> Identification and Recognition” </a:t>
            </a:r>
            <a:r>
              <a:rPr lang="en-US" sz="1200" b="1" kern="1200" dirty="0">
                <a:solidFill>
                  <a:schemeClr val="tx1"/>
                </a:solidFill>
                <a:effectLst/>
                <a:latin typeface="+mn-lt"/>
                <a:ea typeface="+mn-ea"/>
                <a:cs typeface="+mn-cs"/>
              </a:rPr>
              <a:t>and “Step 2 – Assessing the Space” on the Confined Space Entry Permit while progressing through this slide.</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Ask the question and use the chart to discuss the differences between the three types of air.</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Normal Air</a:t>
            </a:r>
            <a:endParaRPr lang="en-US" sz="11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21% oxygen.</a:t>
            </a:r>
            <a:r>
              <a:rPr lang="en-US" sz="1100" kern="1200" dirty="0">
                <a:solidFill>
                  <a:schemeClr val="tx1"/>
                </a:solidFill>
                <a:effectLst/>
                <a:latin typeface="+mn-lt"/>
                <a:ea typeface="+mn-ea"/>
                <a:cs typeface="+mn-cs"/>
              </a:rPr>
              <a:t> </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78% nitrogen.</a:t>
            </a:r>
            <a:endParaRPr lang="en-US" sz="11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1% other gases including argon, carbon dioxide, and methane.</a:t>
            </a:r>
            <a:endParaRPr lang="en-US" sz="11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Oxygen levels must stay between 19.5% and 23.5% for a safe atmosphere.</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Oxygen Enriched Air</a:t>
            </a:r>
            <a:endParaRPr lang="en-US" sz="11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When oxygen in greater than 23.5%.</a:t>
            </a:r>
            <a:endParaRPr lang="en-US" sz="11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Not a risk by itself but is prone to accelerated and explosive combustion.</a:t>
            </a:r>
            <a:endParaRPr lang="en-US" sz="11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Materials not normally a fuel source can become one.</a:t>
            </a:r>
            <a:endParaRPr lang="en-US" sz="11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Mitigate risk by doing the following:</a:t>
            </a:r>
            <a:endParaRPr lang="en-US" sz="1100" kern="1200" dirty="0">
              <a:solidFill>
                <a:schemeClr val="tx1"/>
              </a:solidFill>
              <a:effectLst/>
              <a:latin typeface="+mn-lt"/>
              <a:ea typeface="+mn-ea"/>
              <a:cs typeface="+mn-cs"/>
            </a:endParaRPr>
          </a:p>
          <a:p>
            <a:pPr marL="1543050" lvl="3" indent="-171450">
              <a:buFont typeface="Arial" panose="020B0604020202020204" pitchFamily="34" charset="0"/>
              <a:buChar char="•"/>
            </a:pPr>
            <a:r>
              <a:rPr lang="en-US" sz="1200" kern="1200" dirty="0">
                <a:solidFill>
                  <a:schemeClr val="tx1"/>
                </a:solidFill>
                <a:effectLst/>
                <a:latin typeface="+mn-lt"/>
                <a:ea typeface="+mn-ea"/>
                <a:cs typeface="+mn-cs"/>
              </a:rPr>
              <a:t>Calmly and carefully evacuate (do not drop metal tools or use electrical equipment).</a:t>
            </a:r>
            <a:endParaRPr lang="en-US" sz="1100" kern="1200" dirty="0">
              <a:solidFill>
                <a:schemeClr val="tx1"/>
              </a:solidFill>
              <a:effectLst/>
              <a:latin typeface="+mn-lt"/>
              <a:ea typeface="+mn-ea"/>
              <a:cs typeface="+mn-cs"/>
            </a:endParaRPr>
          </a:p>
          <a:p>
            <a:pPr marL="1543050" lvl="3" indent="-171450">
              <a:buFont typeface="Arial" panose="020B0604020202020204" pitchFamily="34" charset="0"/>
              <a:buChar char="•"/>
            </a:pPr>
            <a:r>
              <a:rPr lang="en-US" sz="1200" kern="1200" dirty="0">
                <a:solidFill>
                  <a:schemeClr val="tx1"/>
                </a:solidFill>
                <a:effectLst/>
                <a:latin typeface="+mn-lt"/>
                <a:ea typeface="+mn-ea"/>
                <a:cs typeface="+mn-cs"/>
              </a:rPr>
              <a:t>Remove welding lines when taking a break from the space.</a:t>
            </a:r>
            <a:endParaRPr lang="en-US" sz="1100" kern="1200" dirty="0">
              <a:solidFill>
                <a:schemeClr val="tx1"/>
              </a:solidFill>
              <a:effectLst/>
              <a:latin typeface="+mn-lt"/>
              <a:ea typeface="+mn-ea"/>
              <a:cs typeface="+mn-cs"/>
            </a:endParaRPr>
          </a:p>
          <a:p>
            <a:pPr marL="1543050" lvl="3" indent="-171450">
              <a:buFont typeface="Arial" panose="020B0604020202020204" pitchFamily="34" charset="0"/>
              <a:buChar char="•"/>
            </a:pPr>
            <a:r>
              <a:rPr lang="en-US" sz="1200" kern="1200" dirty="0">
                <a:solidFill>
                  <a:schemeClr val="tx1"/>
                </a:solidFill>
                <a:effectLst/>
                <a:latin typeface="+mn-lt"/>
                <a:ea typeface="+mn-ea"/>
                <a:cs typeface="+mn-cs"/>
              </a:rPr>
              <a:t>Never bring compressed gas in a space (except breathing air).</a:t>
            </a:r>
            <a:endParaRPr lang="en-US" sz="1100" kern="1200" dirty="0">
              <a:solidFill>
                <a:schemeClr val="tx1"/>
              </a:solidFill>
              <a:effectLst/>
              <a:latin typeface="+mn-lt"/>
              <a:ea typeface="+mn-ea"/>
              <a:cs typeface="+mn-cs"/>
            </a:endParaRPr>
          </a:p>
          <a:p>
            <a:pPr marL="1543050" lvl="3" indent="-171450">
              <a:buFont typeface="Arial" panose="020B0604020202020204" pitchFamily="34" charset="0"/>
              <a:buChar char="•"/>
            </a:pPr>
            <a:r>
              <a:rPr lang="en-US" sz="1200" kern="1200" dirty="0">
                <a:solidFill>
                  <a:schemeClr val="tx1"/>
                </a:solidFill>
                <a:effectLst/>
                <a:latin typeface="+mn-lt"/>
                <a:ea typeface="+mn-ea"/>
                <a:cs typeface="+mn-cs"/>
              </a:rPr>
              <a:t>Never ventilate with pure oxygen.</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Oxygen Deficient Air</a:t>
            </a:r>
            <a:endParaRPr lang="en-US" sz="11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When oxygen is less than 19.5%.</a:t>
            </a:r>
            <a:endParaRPr lang="en-US" sz="11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Person cannot breathe and suffocates (even without toxic materials present).</a:t>
            </a:r>
            <a:endParaRPr lang="en-US" sz="11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Consumption – Oxygen is removed from air through usage.</a:t>
            </a:r>
            <a:endParaRPr lang="en-US" sz="11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Displacement – Oxygen is moved by another gas to a different location.</a:t>
            </a:r>
            <a:endParaRPr lang="en-US" sz="11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Risks can include accelerated heartbeat, impaired thinking and coordination, convulsive movements, and death.</a:t>
            </a:r>
            <a:endParaRPr lang="en-US" sz="11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Mitigate risk by leaving the space and notifying supervision.</a:t>
            </a:r>
            <a:endParaRPr lang="en-US" sz="11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29</a:t>
            </a:fld>
            <a:endParaRPr lang="en-US"/>
          </a:p>
        </p:txBody>
      </p:sp>
    </p:spTree>
    <p:extLst>
      <p:ext uri="{BB962C8B-B14F-4D97-AF65-F5344CB8AC3E}">
        <p14:creationId xmlns:p14="http://schemas.microsoft.com/office/powerpoint/2010/main" val="1725455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Choose an icebreaker from the FG and gather appropriate materials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Successful icebreakers encourage students to contribute their ideas and experiences thus increasing motivation and engagement in the class.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Below is an assortment of icebreakers that the facilitator can incorporate at the beginning of the course as well as after breaks.</a:t>
            </a:r>
          </a:p>
        </p:txBody>
      </p:sp>
      <p:sp>
        <p:nvSpPr>
          <p:cNvPr id="4" name="Slide Number Placeholder 3"/>
          <p:cNvSpPr>
            <a:spLocks noGrp="1"/>
          </p:cNvSpPr>
          <p:nvPr>
            <p:ph type="sldNum" sz="quarter" idx="10"/>
          </p:nvPr>
        </p:nvSpPr>
        <p:spPr/>
        <p:txBody>
          <a:bodyPr/>
          <a:lstStyle/>
          <a:p>
            <a:fld id="{3F8FCD5C-19B0-4F7A-B49D-975DBE93C182}" type="slidenum">
              <a:rPr lang="en-US" smtClean="0"/>
              <a:t>3</a:t>
            </a:fld>
            <a:endParaRPr lang="en-US"/>
          </a:p>
        </p:txBody>
      </p:sp>
    </p:spTree>
    <p:extLst>
      <p:ext uri="{BB962C8B-B14F-4D97-AF65-F5344CB8AC3E}">
        <p14:creationId xmlns:p14="http://schemas.microsoft.com/office/powerpoint/2010/main" val="10625724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Refer to “Step 1 – Hazard</a:t>
            </a:r>
            <a:r>
              <a:rPr lang="en-US" sz="1200" b="1" kern="1200" baseline="0" dirty="0">
                <a:solidFill>
                  <a:schemeClr val="tx1"/>
                </a:solidFill>
                <a:effectLst/>
                <a:latin typeface="+mn-lt"/>
                <a:ea typeface="+mn-ea"/>
                <a:cs typeface="+mn-cs"/>
              </a:rPr>
              <a:t> Identification and Recognition” </a:t>
            </a:r>
            <a:r>
              <a:rPr lang="en-US" sz="1200" b="1" kern="1200" dirty="0">
                <a:solidFill>
                  <a:schemeClr val="tx1"/>
                </a:solidFill>
                <a:effectLst/>
                <a:latin typeface="+mn-lt"/>
                <a:ea typeface="+mn-ea"/>
                <a:cs typeface="+mn-cs"/>
              </a:rPr>
              <a:t>and “Step 2 – Assessing the Space” on the Confined Space Entry Permit while progressing through this slide.</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Ask the question and discuss the three ingredients needed to start a fire (fire triangle).</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Heat (ignition source)</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Fuel (combustible gas such as methane or acetylene, or vapors of solvents/fuels such as gasoline, kerosene, or toluene)</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Oxygen</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Ask the question and discuss common guidelines for protection against this hazard.</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Follow appropriate Hot Work procedures and guidelines.</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Prohibit tanks/cylinders of compressed gases (other than breathing air) in confined spaces.</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Only use welding leads, cutting torch hoses, hose extensions, etc. when required and remove from the space when not in use.</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Ask the question and discuss the differences between LELs and UELs.</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Lower Explosive Limit (LEL)</a:t>
            </a:r>
            <a:endParaRPr lang="en-US" sz="11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Lowest concentration (air-fuel mixture) at which a gas ignites.</a:t>
            </a:r>
            <a:endParaRPr lang="en-US" sz="11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Precautionary standard – remain below 10%.</a:t>
            </a:r>
            <a:endParaRPr lang="en-US" sz="11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Below this limit, mixtures are too lean to burn.</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Upper Explosive Limit (UEL)</a:t>
            </a:r>
            <a:endParaRPr lang="en-US" sz="11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Highest concentration at which a gas ignites.</a:t>
            </a:r>
            <a:endParaRPr lang="en-US" sz="11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Above this limit, mixtures are too rich to burn.</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F8FCD5C-19B0-4F7A-B49D-975DBE93C182}" type="slidenum">
              <a:rPr lang="en-US" smtClean="0"/>
              <a:t>30</a:t>
            </a:fld>
            <a:endParaRPr lang="en-US"/>
          </a:p>
        </p:txBody>
      </p:sp>
    </p:spTree>
    <p:extLst>
      <p:ext uri="{BB962C8B-B14F-4D97-AF65-F5344CB8AC3E}">
        <p14:creationId xmlns:p14="http://schemas.microsoft.com/office/powerpoint/2010/main" val="39728881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Refer to “Step 1 – Hazard</a:t>
            </a:r>
            <a:r>
              <a:rPr lang="en-US" sz="1200" b="1" kern="1200" baseline="0" dirty="0">
                <a:solidFill>
                  <a:schemeClr val="tx1"/>
                </a:solidFill>
                <a:effectLst/>
                <a:latin typeface="+mn-lt"/>
                <a:ea typeface="+mn-ea"/>
                <a:cs typeface="+mn-cs"/>
              </a:rPr>
              <a:t> Identification and Recognition” </a:t>
            </a:r>
            <a:r>
              <a:rPr lang="en-US" sz="1200" b="1" kern="1200" dirty="0">
                <a:solidFill>
                  <a:schemeClr val="tx1"/>
                </a:solidFill>
                <a:effectLst/>
                <a:latin typeface="+mn-lt"/>
                <a:ea typeface="+mn-ea"/>
                <a:cs typeface="+mn-cs"/>
              </a:rPr>
              <a:t>and “Step 2 – Assessing the Space” on the Confined Space Entry Permit while progressing through this slide.</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Review the slide.</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Ask the question and discuss situations that can create toxic</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atmospheres</a:t>
            </a:r>
            <a:r>
              <a:rPr lang="en-US" sz="1200" kern="1200" dirty="0">
                <a:solidFill>
                  <a:schemeClr val="tx1"/>
                </a:solidFill>
                <a:effectLst/>
                <a:latin typeface="+mn-lt"/>
                <a:ea typeface="+mn-ea"/>
                <a:cs typeface="+mn-cs"/>
              </a:rPr>
              <a:t>. Examples are provided below.</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Toxic products stored in the space.</a:t>
            </a:r>
            <a:endParaRPr lang="en-US" sz="11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Absorbed into vessel walls and released when work is performed.</a:t>
            </a:r>
            <a:endParaRPr lang="en-US" sz="11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Example – removing sludge or crust.</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Areas adjacent to the space.</a:t>
            </a:r>
            <a:endParaRPr lang="en-US" sz="11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Toxins produced can enter/accumulate in a confined space</a:t>
            </a:r>
            <a:endParaRPr lang="en-US" sz="11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Example – engines producing carbon monoxide.</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Type of work being performed.</a:t>
            </a:r>
            <a:endParaRPr lang="en-US" sz="11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Vapors can build up to toxic or explosive levels.</a:t>
            </a:r>
            <a:endParaRPr lang="en-US" sz="11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Examples – welding, cutting, brazing, painting, scraping, sanding, using cleaning solvents</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F8FCD5C-19B0-4F7A-B49D-975DBE93C182}" type="slidenum">
              <a:rPr lang="en-US" smtClean="0"/>
              <a:t>31</a:t>
            </a:fld>
            <a:endParaRPr lang="en-US"/>
          </a:p>
        </p:txBody>
      </p:sp>
    </p:spTree>
    <p:extLst>
      <p:ext uri="{BB962C8B-B14F-4D97-AF65-F5344CB8AC3E}">
        <p14:creationId xmlns:p14="http://schemas.microsoft.com/office/powerpoint/2010/main" val="14726458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These are three examples of toxic gases found in confined spaces.</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Gas type effects how it mixes with normal air.</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Methane</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Lighter than air.</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Can gather at the top of a space.</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Displaces oxygen resulting in oxygen deficient atmosphere.</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Causes dizziness, unconsciousness, and asphyxiation.</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Carbon Monoxide</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Mixes evenly with normal air.</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Prevents oxygen absorption in the blood stream.</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Causes dizziness, unconsciousness, asphyxiation, and death.</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Hydrogen Sulfide (H</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S)</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Heavier then air and settles at the bottom of a space.</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Byproduct from some Molybdenum and Mill processes.</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Blocks respiration causing odor fatigue, rapid loss of consciousness, and death.</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Test top, middle, and bottom of spaces.</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F8FCD5C-19B0-4F7A-B49D-975DBE93C182}" type="slidenum">
              <a:rPr lang="en-US" smtClean="0"/>
              <a:t>32</a:t>
            </a:fld>
            <a:endParaRPr lang="en-US"/>
          </a:p>
        </p:txBody>
      </p:sp>
    </p:spTree>
    <p:extLst>
      <p:ext uri="{BB962C8B-B14F-4D97-AF65-F5344CB8AC3E}">
        <p14:creationId xmlns:p14="http://schemas.microsoft.com/office/powerpoint/2010/main" val="20189866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IDLH spaces should not be entered except by properly trained and equipped emergency personnel or when entry is specifically required to follow detailed procedures.</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Ask the first question and discuss the conditions requiring immediate evacuation:</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There is an oxygen rich/deficient atmosphere</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LEL/LFL (lower explosive or flammable limit) is greater than 10%</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Toxic gases reach the IDLH limits found in the following locations:</a:t>
            </a:r>
            <a:endParaRPr lang="en-US" sz="11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Safety Data Sheets (SDS) and Health and Safety (H&amp;S)</a:t>
            </a:r>
            <a:endParaRPr lang="en-US" sz="11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Regulatory agencies</a:t>
            </a:r>
            <a:endParaRPr lang="en-US" sz="11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U.S. National Institutes of Occupational Safety (NIOSH) online Pocket Guide to Chemical Hazards</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If IDLH is discovered, immediately evacuate and evaluate.</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Re-entry can occur after the source of the hazard is identified and controlled.</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Ask the second question and discuss the requirements for IDLH entry:</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Use intrinsically safe electrical equipment.</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Use respiratory protection.</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Station one or more trained attendants outside the space.</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Maintain visual, voice, or signal communication between entrants and attendants.</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Station a rescue team immediately outside the space.</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F8FCD5C-19B0-4F7A-B49D-975DBE93C182}" type="slidenum">
              <a:rPr lang="en-US" smtClean="0"/>
              <a:t>33</a:t>
            </a:fld>
            <a:endParaRPr lang="en-US"/>
          </a:p>
        </p:txBody>
      </p:sp>
    </p:spTree>
    <p:extLst>
      <p:ext uri="{BB962C8B-B14F-4D97-AF65-F5344CB8AC3E}">
        <p14:creationId xmlns:p14="http://schemas.microsoft.com/office/powerpoint/2010/main" val="16327289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Read product labels and use SDSs to:</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Determine appropriate PPE.</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Understand the exposure symptoms of the chemicals being used or generated such as carbon monoxide, sulfur dioxide, hydrogen sulfide, and residue remaining in vessels.</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Know what emits dangerous fumes such as cleaning solvents, epoxies, and paint.</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F8FCD5C-19B0-4F7A-B49D-975DBE93C182}" type="slidenum">
              <a:rPr lang="en-US" smtClean="0"/>
              <a:t>34</a:t>
            </a:fld>
            <a:endParaRPr lang="en-US"/>
          </a:p>
        </p:txBody>
      </p:sp>
    </p:spTree>
    <p:extLst>
      <p:ext uri="{BB962C8B-B14F-4D97-AF65-F5344CB8AC3E}">
        <p14:creationId xmlns:p14="http://schemas.microsoft.com/office/powerpoint/2010/main" val="5722486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Refer to “Step 1 – Hazard</a:t>
            </a:r>
            <a:r>
              <a:rPr lang="en-US" sz="1200" b="1" kern="1200" baseline="0" dirty="0">
                <a:solidFill>
                  <a:schemeClr val="tx1"/>
                </a:solidFill>
                <a:effectLst/>
                <a:latin typeface="+mn-lt"/>
                <a:ea typeface="+mn-ea"/>
                <a:cs typeface="+mn-cs"/>
              </a:rPr>
              <a:t> Identification and Recognition” </a:t>
            </a:r>
            <a:r>
              <a:rPr lang="en-US" sz="1200" b="1" kern="1200" dirty="0">
                <a:solidFill>
                  <a:schemeClr val="tx1"/>
                </a:solidFill>
                <a:effectLst/>
                <a:latin typeface="+mn-lt"/>
                <a:ea typeface="+mn-ea"/>
                <a:cs typeface="+mn-cs"/>
              </a:rPr>
              <a:t>and “Step 2 – Assessing the Space” on the Confined Space Entry Permit while progressing through this slide.</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One of the leading causes of death from physical hazards.</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Material can move quickly and unexpectedly as it is drawn in a funnel-shaped path down the outlet.</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Compression can lead to strangulation, and constriction/crushing.</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Ask the question and discuss examples of materials that pose a risk (such as sand, gravel, dust, grain, and water), and where they can be found.</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Mitigate risk by:</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Releasing material through lines (Disconnect, blank, or double block and bleed).</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Build sufficient retaining walls for trenching and excavating.</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F8FCD5C-19B0-4F7A-B49D-975DBE93C182}" type="slidenum">
              <a:rPr lang="en-US" smtClean="0"/>
              <a:t>35</a:t>
            </a:fld>
            <a:endParaRPr lang="en-US"/>
          </a:p>
        </p:txBody>
      </p:sp>
    </p:spTree>
    <p:extLst>
      <p:ext uri="{BB962C8B-B14F-4D97-AF65-F5344CB8AC3E}">
        <p14:creationId xmlns:p14="http://schemas.microsoft.com/office/powerpoint/2010/main" val="25864242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Refer to “Step 1 – Hazard</a:t>
            </a:r>
            <a:r>
              <a:rPr lang="en-US" sz="1200" b="1" kern="1200" baseline="0" dirty="0">
                <a:solidFill>
                  <a:schemeClr val="tx1"/>
                </a:solidFill>
                <a:effectLst/>
                <a:latin typeface="+mn-lt"/>
                <a:ea typeface="+mn-ea"/>
                <a:cs typeface="+mn-cs"/>
              </a:rPr>
              <a:t> Identification and Recognition” </a:t>
            </a:r>
            <a:r>
              <a:rPr lang="en-US" sz="1200" b="1" kern="1200" dirty="0">
                <a:solidFill>
                  <a:schemeClr val="tx1"/>
                </a:solidFill>
                <a:effectLst/>
                <a:latin typeface="+mn-lt"/>
                <a:ea typeface="+mn-ea"/>
                <a:cs typeface="+mn-cs"/>
              </a:rPr>
              <a:t>and “Step 2 – Assessing the Space” on the Confined Space Entry Permit while progressing through this slide.</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Employees could fall and be trapped by the inwardly converging walls resulting in suffocation due to pressure on the upper torso.</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Ask the question and discuss examples of entrapment hazards. </a:t>
            </a:r>
            <a:r>
              <a:rPr lang="en-US" sz="1200" kern="1200" dirty="0">
                <a:solidFill>
                  <a:schemeClr val="tx1"/>
                </a:solidFill>
                <a:effectLst/>
                <a:latin typeface="+mn-lt"/>
                <a:ea typeface="+mn-ea"/>
                <a:cs typeface="+mn-cs"/>
              </a:rPr>
              <a:t>Usually fall into one of three categories below:</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Cone trap</a:t>
            </a:r>
            <a:endParaRPr lang="en-US" sz="11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Found at the bottom of cyclones and precipitators.</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Cylinder trap</a:t>
            </a:r>
            <a:endParaRPr lang="en-US" sz="11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A pipe or similar opening big enough to fall in at the bottom of a space.</a:t>
            </a:r>
            <a:endParaRPr lang="en-US" sz="11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Example – a pipe leading to an elevated water tower.</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Wedge trap</a:t>
            </a:r>
            <a:endParaRPr lang="en-US" sz="11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Converging walls that entrap someone who falls in.</a:t>
            </a:r>
            <a:endParaRPr lang="en-US" sz="11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Example – commonly found in bins, large boilers, and sand hoppers.</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Examples of where other configuration hazards are found – dust collectors, thickeners, flotation cells/tanks, feed chutes, ball bins, sumps large enough to enter.</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F8FCD5C-19B0-4F7A-B49D-975DBE93C182}" type="slidenum">
              <a:rPr lang="en-US" smtClean="0"/>
              <a:t>36</a:t>
            </a:fld>
            <a:endParaRPr lang="en-US"/>
          </a:p>
        </p:txBody>
      </p:sp>
    </p:spTree>
    <p:extLst>
      <p:ext uri="{BB962C8B-B14F-4D97-AF65-F5344CB8AC3E}">
        <p14:creationId xmlns:p14="http://schemas.microsoft.com/office/powerpoint/2010/main" val="756507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Review the definition of other serious hazards.</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Refer to “Step 1 – Hazard</a:t>
            </a:r>
            <a:r>
              <a:rPr lang="en-US" sz="1200" b="1" kern="1200" baseline="0" dirty="0">
                <a:solidFill>
                  <a:schemeClr val="tx1"/>
                </a:solidFill>
                <a:effectLst/>
                <a:latin typeface="+mn-lt"/>
                <a:ea typeface="+mn-ea"/>
                <a:cs typeface="+mn-cs"/>
              </a:rPr>
              <a:t> Identification and Recognition” </a:t>
            </a:r>
            <a:r>
              <a:rPr lang="en-US" sz="1200" b="1" kern="1200" dirty="0">
                <a:solidFill>
                  <a:schemeClr val="tx1"/>
                </a:solidFill>
                <a:effectLst/>
                <a:latin typeface="+mn-lt"/>
                <a:ea typeface="+mn-ea"/>
                <a:cs typeface="+mn-cs"/>
              </a:rPr>
              <a:t>and “Step 2 – Assessing the Space” on the Confined Space Entry Permit while progressing through this slide.</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Ask the question and discuss risks associated with the hazards and how each can be mitigated.</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Electrical</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Electrical vaults and structures (especially areas below ground) with poor air quality.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Electric power tools – inadequate grounding system, no GFCI, or low-voltage.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Mitigate hazards by following LOTOTO procedures.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Mechanical</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Can be struck by moving parts such as agitators, pumps, and conveyors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Mitigate hazards by following LOTOTO procedures.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Fluid pressure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Create the potential for drowning and chemical exposure.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Mitigate hazards by following LOTOTO procedures.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Chemical</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Residual material &amp; cleaning solutions can cause chemical reactions/volatilization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Bridging</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Hollow space beneath the surface may collapse.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Storage vessel size and amount of moisture contribute to bridging.</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Mitigate hazards by using safety lines, solving problems remotely, and evaluating/ removing potential hazards before continuing.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Slips, trips, and falls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Injury or death may occur when employees fall or something falls on him/her.</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Follow FMI’s Open Hole, Flagging/Barricading, and Working at Heights policies.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Mitigate hazards with adequate lighting, good housekeeping (no wet, oily, or greasy surfaces), and proper inspection of equipment, hoses, and internal structures.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Temperature extremes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Environmental and man-made heat and cold</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Examples – cold reducing hand mobility and the risk of steam.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Heat-related illnesses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Jobs become more dangerous in the heat and/or humidity of summer.</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Examples – heat rash, heat cramps, heat exhaustion, or heat stroke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Mitigate hazards by staying in the best possible health, acclimatizing, working at a steady pace, replenishing water and electrolytes before feeling thirsty, monitoring self and others, and acting quickly when symptoms appear.</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Break</a:t>
            </a:r>
            <a:endParaRPr lang="en-US" sz="1200" b="0" kern="1200" baseline="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We recommend taking a 5-10 minute break after the activities for this module are completed. Give students time to stand up, stretch, use the facilities, etc. Clearly communicate what time you expect them to return to start the next module.</a:t>
            </a:r>
          </a:p>
          <a:p>
            <a:pPr marL="457200" lvl="1" indent="0">
              <a:buFont typeface="Arial" panose="020B0604020202020204" pitchFamily="34" charse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F8FCD5C-19B0-4F7A-B49D-975DBE93C182}" type="slidenum">
              <a:rPr lang="en-US" smtClean="0"/>
              <a:t>37</a:t>
            </a:fld>
            <a:endParaRPr lang="en-US"/>
          </a:p>
        </p:txBody>
      </p:sp>
    </p:spTree>
    <p:extLst>
      <p:ext uri="{BB962C8B-B14F-4D97-AF65-F5344CB8AC3E}">
        <p14:creationId xmlns:p14="http://schemas.microsoft.com/office/powerpoint/2010/main" val="9365656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Time</a:t>
            </a:r>
            <a:r>
              <a:rPr lang="en-US" sz="11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Approximately 15 minutes</a:t>
            </a:r>
            <a:r>
              <a:rPr lang="en-US" sz="11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Materials</a:t>
            </a:r>
            <a:r>
              <a:rPr lang="en-US" sz="11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 variety of markers</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Flipchart paper (1 per group)</a:t>
            </a:r>
            <a:endParaRPr lang="en-US" sz="1100" kern="1200" dirty="0">
              <a:solidFill>
                <a:schemeClr val="tx1"/>
              </a:solidFill>
              <a:effectLst/>
              <a:latin typeface="+mn-lt"/>
              <a:ea typeface="+mn-ea"/>
              <a:cs typeface="+mn-cs"/>
            </a:endParaRPr>
          </a:p>
          <a:p>
            <a:r>
              <a:rPr lang="en-US" sz="1200" b="1" kern="1200" cap="all"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Purpose</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This activity gives students the opportunity to evaluate hazards associated with permit-required confined spaces. This is accomplished by having students create a poster that communicates the hazards of a PRCS.</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Note: If the facilitator uses this activity in place of the PPT slides rather than as an activity after presenting the module’s PPT slides, make sure all talking points provided in the FG are discussed according to the level needed by the students/sites. Talking points are found in the FG alongside the corresponding slides.</a:t>
            </a:r>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Instruction</a:t>
            </a:r>
            <a:endParaRPr lang="en-US" sz="11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Break the class into groups of approximately five students. Create at least four groups.</a:t>
            </a:r>
            <a:endParaRPr lang="en-US" sz="11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Give each group some markers and a piece of flipchart paper.</a:t>
            </a:r>
            <a:endParaRPr lang="en-US" sz="11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Assign each group one of the hazards of a PRCS. If there are more than four groups, more than one group may be assigned the same hazard.</a:t>
            </a:r>
            <a:endParaRPr lang="en-US" sz="1100" kern="1200" dirty="0">
              <a:solidFill>
                <a:schemeClr val="tx1"/>
              </a:solidFill>
              <a:effectLst/>
              <a:latin typeface="+mn-lt"/>
              <a:ea typeface="+mn-ea"/>
              <a:cs typeface="+mn-cs"/>
            </a:endParaRPr>
          </a:p>
          <a:p>
            <a:pPr marL="685800" lvl="1" indent="-228600">
              <a:buFont typeface="Arial" panose="020B0604020202020204" pitchFamily="34" charset="0"/>
              <a:buChar char="•"/>
            </a:pPr>
            <a:r>
              <a:rPr lang="en-US" sz="1200" kern="1200" dirty="0">
                <a:solidFill>
                  <a:schemeClr val="tx1"/>
                </a:solidFill>
                <a:effectLst/>
                <a:latin typeface="+mn-lt"/>
                <a:ea typeface="+mn-ea"/>
                <a:cs typeface="+mn-cs"/>
              </a:rPr>
              <a:t>Atmospheric</a:t>
            </a:r>
            <a:endParaRPr lang="en-US" sz="1100" kern="1200" dirty="0">
              <a:solidFill>
                <a:schemeClr val="tx1"/>
              </a:solidFill>
              <a:effectLst/>
              <a:latin typeface="+mn-lt"/>
              <a:ea typeface="+mn-ea"/>
              <a:cs typeface="+mn-cs"/>
            </a:endParaRPr>
          </a:p>
          <a:p>
            <a:pPr marL="685800" lvl="1" indent="-228600">
              <a:buFont typeface="Arial" panose="020B0604020202020204" pitchFamily="34" charset="0"/>
              <a:buChar char="•"/>
            </a:pPr>
            <a:r>
              <a:rPr lang="en-US" sz="1200" kern="1200" dirty="0">
                <a:solidFill>
                  <a:schemeClr val="tx1"/>
                </a:solidFill>
                <a:effectLst/>
                <a:latin typeface="+mn-lt"/>
                <a:ea typeface="+mn-ea"/>
                <a:cs typeface="+mn-cs"/>
              </a:rPr>
              <a:t>Engulfment</a:t>
            </a:r>
            <a:endParaRPr lang="en-US" sz="1100" kern="1200" dirty="0">
              <a:solidFill>
                <a:schemeClr val="tx1"/>
              </a:solidFill>
              <a:effectLst/>
              <a:latin typeface="+mn-lt"/>
              <a:ea typeface="+mn-ea"/>
              <a:cs typeface="+mn-cs"/>
            </a:endParaRPr>
          </a:p>
          <a:p>
            <a:pPr marL="685800" lvl="1" indent="-228600">
              <a:buFont typeface="Arial" panose="020B0604020202020204" pitchFamily="34" charset="0"/>
              <a:buChar char="•"/>
            </a:pPr>
            <a:r>
              <a:rPr lang="en-US" sz="1200" kern="1200" dirty="0">
                <a:solidFill>
                  <a:schemeClr val="tx1"/>
                </a:solidFill>
                <a:effectLst/>
                <a:latin typeface="+mn-lt"/>
                <a:ea typeface="+mn-ea"/>
                <a:cs typeface="+mn-cs"/>
              </a:rPr>
              <a:t>Configuration</a:t>
            </a:r>
            <a:endParaRPr lang="en-US" sz="1100" kern="1200" dirty="0">
              <a:solidFill>
                <a:schemeClr val="tx1"/>
              </a:solidFill>
              <a:effectLst/>
              <a:latin typeface="+mn-lt"/>
              <a:ea typeface="+mn-ea"/>
              <a:cs typeface="+mn-cs"/>
            </a:endParaRPr>
          </a:p>
          <a:p>
            <a:pPr marL="685800" lvl="1" indent="-228600">
              <a:buFont typeface="Arial" panose="020B0604020202020204" pitchFamily="34" charset="0"/>
              <a:buChar char="•"/>
            </a:pPr>
            <a:r>
              <a:rPr lang="en-US" sz="1200" kern="1200" dirty="0">
                <a:solidFill>
                  <a:schemeClr val="tx1"/>
                </a:solidFill>
                <a:effectLst/>
                <a:latin typeface="+mn-lt"/>
                <a:ea typeface="+mn-ea"/>
                <a:cs typeface="+mn-cs"/>
              </a:rPr>
              <a:t>Other serious hazards</a:t>
            </a:r>
            <a:endParaRPr lang="en-US" sz="1100" kern="1200" dirty="0">
              <a:solidFill>
                <a:schemeClr val="tx1"/>
              </a:solidFill>
              <a:effectLst/>
              <a:latin typeface="+mn-lt"/>
              <a:ea typeface="+mn-ea"/>
              <a:cs typeface="+mn-cs"/>
            </a:endParaRPr>
          </a:p>
          <a:p>
            <a:pPr marL="228600" lvl="0" indent="-228600">
              <a:buFont typeface="+mj-lt"/>
              <a:buAutoNum type="arabicPeriod"/>
            </a:pPr>
            <a:r>
              <a:rPr lang="en-US" sz="1200" b="1" kern="1200" dirty="0">
                <a:solidFill>
                  <a:schemeClr val="tx1"/>
                </a:solidFill>
                <a:effectLst/>
                <a:latin typeface="+mn-lt"/>
                <a:ea typeface="+mn-ea"/>
                <a:cs typeface="+mn-cs"/>
              </a:rPr>
              <a:t>Groups discuss their assigned hazard </a:t>
            </a:r>
            <a:r>
              <a:rPr lang="en-US" sz="1200" kern="1200" dirty="0">
                <a:solidFill>
                  <a:schemeClr val="tx1"/>
                </a:solidFill>
                <a:effectLst/>
                <a:latin typeface="+mn-lt"/>
                <a:ea typeface="+mn-ea"/>
                <a:cs typeface="+mn-cs"/>
              </a:rPr>
              <a:t>and create an informational poster on the hazard that includes at least one drawing with text and communicates the following:</a:t>
            </a:r>
            <a:endParaRPr lang="en-US" sz="1100" kern="1200" dirty="0">
              <a:solidFill>
                <a:schemeClr val="tx1"/>
              </a:solidFill>
              <a:effectLst/>
              <a:latin typeface="+mn-lt"/>
              <a:ea typeface="+mn-ea"/>
              <a:cs typeface="+mn-cs"/>
            </a:endParaRPr>
          </a:p>
          <a:p>
            <a:pPr marL="685800" lvl="1" indent="-228600">
              <a:buFont typeface="Arial" panose="020B0604020202020204" pitchFamily="34" charset="0"/>
              <a:buChar char="•"/>
            </a:pPr>
            <a:r>
              <a:rPr lang="en-US" sz="1200" kern="1200" dirty="0">
                <a:solidFill>
                  <a:schemeClr val="tx1"/>
                </a:solidFill>
                <a:effectLst/>
                <a:latin typeface="+mn-lt"/>
                <a:ea typeface="+mn-ea"/>
                <a:cs typeface="+mn-cs"/>
              </a:rPr>
              <a:t>Definition of the hazard</a:t>
            </a:r>
            <a:endParaRPr lang="en-US" sz="1100" kern="1200" dirty="0">
              <a:solidFill>
                <a:schemeClr val="tx1"/>
              </a:solidFill>
              <a:effectLst/>
              <a:latin typeface="+mn-lt"/>
              <a:ea typeface="+mn-ea"/>
              <a:cs typeface="+mn-cs"/>
            </a:endParaRPr>
          </a:p>
          <a:p>
            <a:pPr marL="685800" lvl="1" indent="-228600">
              <a:buFont typeface="Arial" panose="020B0604020202020204" pitchFamily="34" charset="0"/>
              <a:buChar char="•"/>
            </a:pPr>
            <a:r>
              <a:rPr lang="en-US" sz="1200" kern="1200" dirty="0">
                <a:solidFill>
                  <a:schemeClr val="tx1"/>
                </a:solidFill>
                <a:effectLst/>
                <a:latin typeface="+mn-lt"/>
                <a:ea typeface="+mn-ea"/>
                <a:cs typeface="+mn-cs"/>
              </a:rPr>
              <a:t>Risks associated with it</a:t>
            </a:r>
            <a:endParaRPr lang="en-US" sz="1100" kern="1200" dirty="0">
              <a:solidFill>
                <a:schemeClr val="tx1"/>
              </a:solidFill>
              <a:effectLst/>
              <a:latin typeface="+mn-lt"/>
              <a:ea typeface="+mn-ea"/>
              <a:cs typeface="+mn-cs"/>
            </a:endParaRPr>
          </a:p>
          <a:p>
            <a:pPr marL="685800" lvl="1" indent="-228600">
              <a:buFont typeface="Arial" panose="020B0604020202020204" pitchFamily="34" charset="0"/>
              <a:buChar char="•"/>
            </a:pPr>
            <a:r>
              <a:rPr lang="en-US" sz="1200" kern="1200" dirty="0">
                <a:solidFill>
                  <a:schemeClr val="tx1"/>
                </a:solidFill>
                <a:effectLst/>
                <a:latin typeface="+mn-lt"/>
                <a:ea typeface="+mn-ea"/>
                <a:cs typeface="+mn-cs"/>
              </a:rPr>
              <a:t>Examples of the hazard and/or locations where it is found</a:t>
            </a:r>
            <a:endParaRPr lang="en-US" sz="11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After 5 minutes, each group presents their poster to the class.</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F8FCD5C-19B0-4F7A-B49D-975DBE93C182}" type="slidenum">
              <a:rPr lang="en-US" smtClean="0"/>
              <a:t>38</a:t>
            </a:fld>
            <a:endParaRPr lang="en-US"/>
          </a:p>
        </p:txBody>
      </p:sp>
    </p:spTree>
    <p:extLst>
      <p:ext uri="{BB962C8B-B14F-4D97-AF65-F5344CB8AC3E}">
        <p14:creationId xmlns:p14="http://schemas.microsoft.com/office/powerpoint/2010/main" val="37753446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Time</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Approximately 15 minutes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Materials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Writing paper (1 per group)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Pen</a:t>
            </a:r>
          </a:p>
          <a:p>
            <a:r>
              <a:rPr lang="en-US" sz="1200" b="1" kern="1200" cap="all"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Purpose</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This activity gives students the opportunity to evaluate hazards associated with permit-required confined spaces. This is accomplished by having students create written summaries of the hazards of a PRCS.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Instruction</a:t>
            </a:r>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Break the class into groups of approximately five students.</a:t>
            </a:r>
          </a:p>
          <a:p>
            <a:pPr marL="228600" lvl="0" indent="-228600">
              <a:buFont typeface="+mj-lt"/>
              <a:buAutoNum type="arabicPeriod"/>
            </a:pPr>
            <a:r>
              <a:rPr lang="en-US" sz="1200" b="1" kern="1200" dirty="0">
                <a:solidFill>
                  <a:schemeClr val="tx1"/>
                </a:solidFill>
                <a:effectLst/>
                <a:latin typeface="+mn-lt"/>
                <a:ea typeface="+mn-ea"/>
                <a:cs typeface="+mn-cs"/>
              </a:rPr>
              <a:t>Groups of students work together to discuss their combined understanding of the hazards of a PRCS and write a 32 word summary of the topic</a:t>
            </a:r>
            <a:r>
              <a:rPr lang="en-US" sz="1200" kern="1200" dirty="0">
                <a:solidFill>
                  <a:schemeClr val="tx1"/>
                </a:solidFill>
                <a:effectLst/>
                <a:latin typeface="+mn-lt"/>
                <a:ea typeface="+mn-ea"/>
                <a:cs typeface="+mn-cs"/>
              </a:rPr>
              <a:t>.</a:t>
            </a:r>
          </a:p>
          <a:p>
            <a:pPr marL="228600" lvl="0" indent="-228600">
              <a:buFont typeface="+mj-lt"/>
              <a:buAutoNum type="arabicPeriod"/>
            </a:pPr>
            <a:r>
              <a:rPr lang="en-US" sz="1200" kern="1200" dirty="0">
                <a:solidFill>
                  <a:schemeClr val="tx1"/>
                </a:solidFill>
                <a:effectLst/>
                <a:latin typeface="+mn-lt"/>
                <a:ea typeface="+mn-ea"/>
                <a:cs typeface="+mn-cs"/>
              </a:rPr>
              <a:t>After 3 minutes, each group reads their summary to the class.</a:t>
            </a:r>
          </a:p>
          <a:p>
            <a:pPr marL="228600" lvl="0" indent="-228600">
              <a:buFont typeface="+mj-lt"/>
              <a:buAutoNum type="arabicPeriod"/>
            </a:pPr>
            <a:r>
              <a:rPr lang="en-US" sz="1200" b="1" kern="1200" dirty="0">
                <a:solidFill>
                  <a:schemeClr val="tx1"/>
                </a:solidFill>
                <a:effectLst/>
                <a:latin typeface="+mn-lt"/>
                <a:ea typeface="+mn-ea"/>
                <a:cs typeface="+mn-cs"/>
              </a:rPr>
              <a:t>Working in the small groups, students create a 16 word summary for the same topic by discussing what is most important</a:t>
            </a:r>
            <a:r>
              <a:rPr lang="en-US" sz="1200" kern="1200" dirty="0">
                <a:solidFill>
                  <a:schemeClr val="tx1"/>
                </a:solidFill>
                <a:effectLst/>
                <a:latin typeface="+mn-lt"/>
                <a:ea typeface="+mn-ea"/>
                <a:cs typeface="+mn-cs"/>
              </a:rPr>
              <a:t>.</a:t>
            </a:r>
          </a:p>
          <a:p>
            <a:pPr marL="228600" lvl="0" indent="-228600">
              <a:buFont typeface="+mj-lt"/>
              <a:buAutoNum type="arabicPeriod"/>
            </a:pPr>
            <a:r>
              <a:rPr lang="en-US" sz="1200" kern="1200" dirty="0">
                <a:solidFill>
                  <a:schemeClr val="tx1"/>
                </a:solidFill>
                <a:effectLst/>
                <a:latin typeface="+mn-lt"/>
                <a:ea typeface="+mn-ea"/>
                <a:cs typeface="+mn-cs"/>
              </a:rPr>
              <a:t>After 2 minutes, each group reads their summary to the class and explains how they narrowed down their original summary.</a:t>
            </a:r>
          </a:p>
          <a:p>
            <a:pPr marL="228600" lvl="0" indent="-228600">
              <a:buFont typeface="+mj-lt"/>
              <a:buAutoNum type="arabicPeriod"/>
            </a:pPr>
            <a:r>
              <a:rPr lang="en-US" sz="1200" b="1" kern="1200" dirty="0">
                <a:solidFill>
                  <a:schemeClr val="tx1"/>
                </a:solidFill>
                <a:effectLst/>
                <a:latin typeface="+mn-lt"/>
                <a:ea typeface="+mn-ea"/>
                <a:cs typeface="+mn-cs"/>
              </a:rPr>
              <a:t>Working in the small groups, students create an 8 word summary for the same topic by discussing what is most important</a:t>
            </a:r>
            <a:r>
              <a:rPr lang="en-US" sz="1200" kern="1200" dirty="0">
                <a:solidFill>
                  <a:schemeClr val="tx1"/>
                </a:solidFill>
                <a:effectLst/>
                <a:latin typeface="+mn-lt"/>
                <a:ea typeface="+mn-ea"/>
                <a:cs typeface="+mn-cs"/>
              </a:rPr>
              <a:t>.</a:t>
            </a:r>
          </a:p>
          <a:p>
            <a:pPr marL="228600" lvl="0" indent="-228600">
              <a:buFont typeface="+mj-lt"/>
              <a:buAutoNum type="arabicPeriod"/>
            </a:pPr>
            <a:r>
              <a:rPr lang="en-US" sz="1200" kern="1200" dirty="0">
                <a:solidFill>
                  <a:schemeClr val="tx1"/>
                </a:solidFill>
                <a:effectLst/>
                <a:latin typeface="+mn-lt"/>
                <a:ea typeface="+mn-ea"/>
                <a:cs typeface="+mn-cs"/>
              </a:rPr>
              <a:t>After 1 minute, each group reads their summary to the class and explains how they narrowed down their original summary.</a:t>
            </a:r>
          </a:p>
          <a:p>
            <a:pPr marL="228600" lvl="0" indent="-228600">
              <a:buFont typeface="+mj-lt"/>
              <a:buAutoNum type="arabicPeriod"/>
            </a:pPr>
            <a:r>
              <a:rPr lang="en-US" sz="1200" b="1" kern="1200" dirty="0">
                <a:solidFill>
                  <a:schemeClr val="tx1"/>
                </a:solidFill>
                <a:effectLst/>
                <a:latin typeface="+mn-lt"/>
                <a:ea typeface="+mn-ea"/>
                <a:cs typeface="+mn-cs"/>
              </a:rPr>
              <a:t>Working in the small groups, students create a 4 word summary for the same topic by discussing what is most important</a:t>
            </a:r>
            <a:r>
              <a:rPr lang="en-US" sz="1200" kern="1200" dirty="0">
                <a:solidFill>
                  <a:schemeClr val="tx1"/>
                </a:solidFill>
                <a:effectLst/>
                <a:latin typeface="+mn-lt"/>
                <a:ea typeface="+mn-ea"/>
                <a:cs typeface="+mn-cs"/>
              </a:rPr>
              <a:t>.</a:t>
            </a:r>
          </a:p>
          <a:p>
            <a:pPr marL="228600" lvl="0" indent="-228600">
              <a:buFont typeface="+mj-lt"/>
              <a:buAutoNum type="arabicPeriod"/>
            </a:pPr>
            <a:r>
              <a:rPr lang="en-US" sz="1200" kern="1200" dirty="0">
                <a:solidFill>
                  <a:schemeClr val="tx1"/>
                </a:solidFill>
                <a:effectLst/>
                <a:latin typeface="+mn-lt"/>
                <a:ea typeface="+mn-ea"/>
                <a:cs typeface="+mn-cs"/>
              </a:rPr>
              <a:t>After 30 seconds, each group reads their summary to the class and explains how they narrowed down their original summary.</a:t>
            </a:r>
          </a:p>
          <a:p>
            <a:pPr marL="228600" lvl="0" indent="-228600">
              <a:buFont typeface="+mj-lt"/>
              <a:buAutoNum type="arabicPeriod"/>
            </a:pPr>
            <a:r>
              <a:rPr lang="en-US" sz="1200" b="1" kern="1200" dirty="0">
                <a:solidFill>
                  <a:schemeClr val="tx1"/>
                </a:solidFill>
                <a:effectLst/>
                <a:latin typeface="+mn-lt"/>
                <a:ea typeface="+mn-ea"/>
                <a:cs typeface="+mn-cs"/>
              </a:rPr>
              <a:t>As a class, discuss and come up with a two word summary for the hazards of a PRCS</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3F8FCD5C-19B0-4F7A-B49D-975DBE93C182}" type="slidenum">
              <a:rPr lang="en-US" smtClean="0"/>
              <a:t>39</a:t>
            </a:fld>
            <a:endParaRPr lang="en-US"/>
          </a:p>
        </p:txBody>
      </p:sp>
    </p:spTree>
    <p:extLst>
      <p:ext uri="{BB962C8B-B14F-4D97-AF65-F5344CB8AC3E}">
        <p14:creationId xmlns:p14="http://schemas.microsoft.com/office/powerpoint/2010/main" val="744613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Before beginning the next slide:</a:t>
            </a:r>
            <a:r>
              <a:rPr lang="en-US" sz="1100" kern="1200" dirty="0">
                <a:solidFill>
                  <a:schemeClr val="tx1"/>
                </a:solidFill>
                <a:effectLst/>
                <a:latin typeface="+mn-lt"/>
                <a:ea typeface="+mn-ea"/>
                <a:cs typeface="+mn-cs"/>
              </a:rPr>
              <a:t> </a:t>
            </a:r>
          </a:p>
          <a:p>
            <a:pPr marL="628650" lvl="1" indent="-171450">
              <a:buFont typeface="Arial" panose="020B0604020202020204" pitchFamily="34" charset="0"/>
              <a:buChar char="•"/>
            </a:pPr>
            <a:r>
              <a:rPr lang="en-US" sz="1200" b="1" kern="1200" dirty="0">
                <a:solidFill>
                  <a:schemeClr val="tx1"/>
                </a:solidFill>
                <a:effectLst/>
                <a:latin typeface="+mn-lt"/>
                <a:ea typeface="+mn-ea"/>
                <a:cs typeface="+mn-cs"/>
              </a:rPr>
              <a:t>Ask students what they would like to get out of this course and record their responses on a flip chart.</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This gives the facilitator insight into what the students would like out of the course and helps guide the facilitators focus while teaching.</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Show the objectives for each module.</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Tie each recorded response to the course objectives (even if it is a vague connection).</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This shows students their ideas help direct the course.</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F8FCD5C-19B0-4F7A-B49D-975DBE93C182}" type="slidenum">
              <a:rPr lang="en-US" smtClean="0"/>
              <a:t>4</a:t>
            </a:fld>
            <a:endParaRPr lang="en-US"/>
          </a:p>
        </p:txBody>
      </p:sp>
    </p:spTree>
    <p:extLst>
      <p:ext uri="{BB962C8B-B14F-4D97-AF65-F5344CB8AC3E}">
        <p14:creationId xmlns:p14="http://schemas.microsoft.com/office/powerpoint/2010/main" val="11446958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Time</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Approximately 10 minutes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Materials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Hazard Detective worksheet, FG pp.59-608 (1 per student)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Pen (1 per student)</a:t>
            </a:r>
          </a:p>
          <a:p>
            <a:r>
              <a:rPr lang="en-US" sz="1200" b="1" kern="1200" cap="all"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Purpose</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This activity gives students the opportunity to evaluate hazards associated with permit-required confined spaces. This is accomplished as students discuss and write about the hazards shown in several photos of PRCSs.</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Note: </a:t>
            </a:r>
            <a:r>
              <a:rPr lang="en-US" sz="1200" kern="1200" dirty="0">
                <a:solidFill>
                  <a:schemeClr val="tx1"/>
                </a:solidFill>
                <a:effectLst/>
                <a:latin typeface="+mn-lt"/>
                <a:ea typeface="+mn-ea"/>
                <a:cs typeface="+mn-cs"/>
              </a:rPr>
              <a:t>If the facilitator uses this activity in place of the PPT slides rather than as an activity after presenting the module’s PPT slides, make sure all talking points provided in the FG are discussed according to the level needed by the students/sites. Talking points are found in the FG alongside the corresponding slides. Also, the facilitator should demonstrate air monitor use with a site air monitor as appropriate during the activity. If possible, let students practice using air monitors.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Instruction</a:t>
            </a:r>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Give each student a Hazard Detective worksheet.</a:t>
            </a:r>
          </a:p>
          <a:p>
            <a:pPr marL="228600" lvl="0" indent="-228600">
              <a:buFont typeface="+mj-lt"/>
              <a:buAutoNum type="arabicPeriod"/>
            </a:pPr>
            <a:r>
              <a:rPr lang="en-US" sz="1200" kern="1200" dirty="0">
                <a:solidFill>
                  <a:schemeClr val="tx1"/>
                </a:solidFill>
                <a:effectLst/>
                <a:latin typeface="+mn-lt"/>
                <a:ea typeface="+mn-ea"/>
                <a:cs typeface="+mn-cs"/>
              </a:rPr>
              <a:t>Review the directions on the worksheet.</a:t>
            </a:r>
          </a:p>
          <a:p>
            <a:pPr marL="685800" lvl="1" indent="-228600">
              <a:buFont typeface="Arial" panose="020B0604020202020204" pitchFamily="34" charset="0"/>
              <a:buChar char="•"/>
            </a:pPr>
            <a:r>
              <a:rPr lang="en-US" sz="1200" kern="1200" dirty="0">
                <a:solidFill>
                  <a:schemeClr val="tx1"/>
                </a:solidFill>
                <a:effectLst/>
                <a:latin typeface="+mn-lt"/>
                <a:ea typeface="+mn-ea"/>
                <a:cs typeface="+mn-cs"/>
              </a:rPr>
              <a:t>Evaluate each photo for potential and existing confined space hazards.</a:t>
            </a:r>
          </a:p>
          <a:p>
            <a:pPr marL="685800" lvl="1" indent="-228600">
              <a:buFont typeface="Arial" panose="020B0604020202020204" pitchFamily="34" charset="0"/>
              <a:buChar char="•"/>
            </a:pPr>
            <a:r>
              <a:rPr lang="en-US" sz="1200" kern="1200" dirty="0">
                <a:solidFill>
                  <a:schemeClr val="tx1"/>
                </a:solidFill>
                <a:effectLst/>
                <a:latin typeface="+mn-lt"/>
                <a:ea typeface="+mn-ea"/>
                <a:cs typeface="+mn-cs"/>
              </a:rPr>
              <a:t>Record the hazards you find in the appropriate column.</a:t>
            </a:r>
          </a:p>
          <a:p>
            <a:pPr marL="228600" lvl="0" indent="-228600">
              <a:buFont typeface="+mj-lt"/>
              <a:buAutoNum type="arabicPeriod"/>
            </a:pPr>
            <a:r>
              <a:rPr lang="en-US" sz="1200" kern="1200" dirty="0">
                <a:solidFill>
                  <a:schemeClr val="tx1"/>
                </a:solidFill>
                <a:effectLst/>
                <a:latin typeface="+mn-lt"/>
                <a:ea typeface="+mn-ea"/>
                <a:cs typeface="+mn-cs"/>
              </a:rPr>
              <a:t>Give students approximately five minutes to complete individually or as a small group.</a:t>
            </a:r>
          </a:p>
          <a:p>
            <a:pPr marL="228600" lvl="0" indent="-228600">
              <a:buFont typeface="+mj-lt"/>
              <a:buAutoNum type="arabicPeriod"/>
            </a:pPr>
            <a:r>
              <a:rPr lang="en-US" sz="1200" b="1" kern="1200" dirty="0">
                <a:solidFill>
                  <a:schemeClr val="tx1"/>
                </a:solidFill>
                <a:effectLst/>
                <a:latin typeface="+mn-lt"/>
                <a:ea typeface="+mn-ea"/>
                <a:cs typeface="+mn-cs"/>
              </a:rPr>
              <a:t>Discuss the correct answers as a class.</a:t>
            </a:r>
            <a:endParaRPr lang="en-US" sz="1200" kern="1200" dirty="0">
              <a:solidFill>
                <a:schemeClr val="tx1"/>
              </a:solidFill>
              <a:effectLst/>
              <a:latin typeface="+mn-lt"/>
              <a:ea typeface="+mn-ea"/>
              <a:cs typeface="+mn-cs"/>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Answer Key</a:t>
            </a:r>
            <a:endParaRPr lang="en-US" sz="1200" kern="1200" dirty="0">
              <a:solidFill>
                <a:schemeClr val="tx1"/>
              </a:solidFill>
              <a:effectLst/>
              <a:latin typeface="+mn-lt"/>
              <a:ea typeface="+mn-ea"/>
              <a:cs typeface="+mn-cs"/>
            </a:endParaRPr>
          </a:p>
          <a:p>
            <a:pPr marL="228600" indent="-228600">
              <a:buAutoNum type="arabicPeriod"/>
            </a:pPr>
            <a:r>
              <a:rPr lang="en-US" sz="1200" kern="1200" dirty="0">
                <a:solidFill>
                  <a:schemeClr val="tx1"/>
                </a:solidFill>
                <a:effectLst/>
                <a:latin typeface="+mn-lt"/>
                <a:ea typeface="+mn-ea"/>
                <a:cs typeface="+mn-cs"/>
              </a:rPr>
              <a:t>Engulfment</a:t>
            </a:r>
          </a:p>
          <a:p>
            <a:pPr marL="0" indent="0">
              <a:buNone/>
            </a:pPr>
            <a:r>
              <a:rPr lang="en-US" sz="1200" kern="1200" dirty="0">
                <a:solidFill>
                  <a:schemeClr val="tx1"/>
                </a:solidFill>
                <a:effectLst/>
                <a:latin typeface="+mn-lt"/>
                <a:ea typeface="+mn-ea"/>
                <a:cs typeface="+mn-cs"/>
              </a:rPr>
              <a:t>      Configuration (Inwardly converging walls</a:t>
            </a:r>
          </a:p>
          <a:p>
            <a:pPr marL="0" indent="0">
              <a:buNone/>
            </a:pP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Other serious hazards – Falls, rescue would be difficult</a:t>
            </a:r>
          </a:p>
          <a:p>
            <a:pPr marL="228600" indent="-228600">
              <a:buAutoNum type="arabicPeriod" startAt="2"/>
            </a:pPr>
            <a:r>
              <a:rPr lang="en-US" sz="1200" kern="1200" dirty="0">
                <a:solidFill>
                  <a:schemeClr val="tx1"/>
                </a:solidFill>
                <a:effectLst/>
                <a:latin typeface="+mn-lt"/>
                <a:ea typeface="+mn-ea"/>
                <a:cs typeface="+mn-cs"/>
              </a:rPr>
              <a:t>Atmospheric</a:t>
            </a:r>
          </a:p>
          <a:p>
            <a:pPr marL="0" indent="0">
              <a:buNone/>
            </a:pPr>
            <a:r>
              <a:rPr lang="en-US" sz="1200" kern="1200" dirty="0">
                <a:solidFill>
                  <a:schemeClr val="tx1"/>
                </a:solidFill>
                <a:effectLst/>
                <a:latin typeface="+mn-lt"/>
                <a:ea typeface="+mn-ea"/>
                <a:cs typeface="+mn-cs"/>
              </a:rPr>
              <a:t>      Engulfment</a:t>
            </a:r>
          </a:p>
          <a:p>
            <a:pPr marL="0" indent="0">
              <a:buNone/>
            </a:pP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Other serious hazards – Limited entry and exit, electrical, chemical</a:t>
            </a:r>
          </a:p>
          <a:p>
            <a:pPr marL="228600" indent="-228600">
              <a:buAutoNum type="arabicPeriod" startAt="3"/>
            </a:pPr>
            <a:r>
              <a:rPr lang="en-US" sz="1200" kern="1200" dirty="0">
                <a:solidFill>
                  <a:schemeClr val="tx1"/>
                </a:solidFill>
                <a:effectLst/>
                <a:latin typeface="+mn-lt"/>
                <a:ea typeface="+mn-ea"/>
                <a:cs typeface="+mn-cs"/>
              </a:rPr>
              <a:t>Atmospheric</a:t>
            </a:r>
          </a:p>
          <a:p>
            <a:pPr marL="0" indent="0">
              <a:buNone/>
            </a:pPr>
            <a:r>
              <a:rPr lang="en-US" sz="1200" kern="1200" dirty="0">
                <a:solidFill>
                  <a:schemeClr val="tx1"/>
                </a:solidFill>
                <a:effectLst/>
                <a:latin typeface="+mn-lt"/>
                <a:ea typeface="+mn-ea"/>
                <a:cs typeface="+mn-cs"/>
              </a:rPr>
              <a:t>     </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Engulfment</a:t>
            </a:r>
          </a:p>
          <a:p>
            <a:pPr marL="0" indent="0">
              <a:buNone/>
            </a:pP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Other serious hazard – Electrical</a:t>
            </a:r>
          </a:p>
          <a:p>
            <a:pPr marL="228600" indent="-228600">
              <a:buAutoNum type="arabicPeriod" startAt="4"/>
            </a:pPr>
            <a:r>
              <a:rPr lang="en-US" sz="1200" kern="1200" dirty="0">
                <a:solidFill>
                  <a:schemeClr val="tx1"/>
                </a:solidFill>
                <a:effectLst/>
                <a:latin typeface="+mn-lt"/>
                <a:ea typeface="+mn-ea"/>
                <a:cs typeface="+mn-cs"/>
              </a:rPr>
              <a:t>Engulfment</a:t>
            </a:r>
          </a:p>
          <a:p>
            <a:pPr marL="0" indent="0">
              <a:buNone/>
            </a:pPr>
            <a:r>
              <a:rPr lang="en-US" sz="1200" kern="1200" dirty="0">
                <a:solidFill>
                  <a:schemeClr val="tx1"/>
                </a:solidFill>
                <a:effectLst/>
                <a:latin typeface="+mn-lt"/>
                <a:ea typeface="+mn-ea"/>
                <a:cs typeface="+mn-cs"/>
              </a:rPr>
              <a:t>      Configuration (Inwardly converging walls)</a:t>
            </a:r>
          </a:p>
          <a:p>
            <a:pPr marL="0" indent="0">
              <a:buNone/>
            </a:pP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Other serious hazards – Electrical, mechanical, rescue would be difficult</a:t>
            </a:r>
          </a:p>
        </p:txBody>
      </p:sp>
      <p:sp>
        <p:nvSpPr>
          <p:cNvPr id="4" name="Slide Number Placeholder 3"/>
          <p:cNvSpPr>
            <a:spLocks noGrp="1"/>
          </p:cNvSpPr>
          <p:nvPr>
            <p:ph type="sldNum" sz="quarter" idx="10"/>
          </p:nvPr>
        </p:nvSpPr>
        <p:spPr/>
        <p:txBody>
          <a:bodyPr/>
          <a:lstStyle/>
          <a:p>
            <a:fld id="{3F8FCD5C-19B0-4F7A-B49D-975DBE93C182}" type="slidenum">
              <a:rPr lang="en-US" smtClean="0"/>
              <a:t>40</a:t>
            </a:fld>
            <a:endParaRPr lang="en-US"/>
          </a:p>
        </p:txBody>
      </p:sp>
    </p:spTree>
    <p:extLst>
      <p:ext uri="{BB962C8B-B14F-4D97-AF65-F5344CB8AC3E}">
        <p14:creationId xmlns:p14="http://schemas.microsoft.com/office/powerpoint/2010/main" val="15930042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Time</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Approximately 15 minutes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Materials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Flipchart paper (4 sheets)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Markers (4)</a:t>
            </a:r>
          </a:p>
          <a:p>
            <a:r>
              <a:rPr lang="en-US" sz="1200" b="1" kern="1200" cap="all"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Purpose</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This activity gives students the opportunity to evaluate hazards associated with permit-required confined spaces. This is accomplished by having students work in groups to discuss and record key words and concepts for each PRCS hazard category.</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Note: If the facilitator uses this activity in place of the PPT slides rather than as an activity after presenting the module’s PPT slides, make sure all talking points provided in the FG are discussed according to the level needed by the students/sites. Talking points are found in the FG alongside the corresponding slides. Also, the facilitator should demonstrate air monitor use with a site air monitor as appropriate during the activity. If possible, let students practice using air monitors.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Instruction</a:t>
            </a:r>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Write each PRCS hazard category (Atmospheric, Engulfment, Configuration, and Other Serious Hazards) on a separate sheet of flipchart paper and hang the sheets in different areas around the room.</a:t>
            </a:r>
          </a:p>
          <a:p>
            <a:pPr marL="228600" lvl="0" indent="-228600">
              <a:buFont typeface="+mj-lt"/>
              <a:buAutoNum type="arabicPeriod"/>
            </a:pPr>
            <a:r>
              <a:rPr lang="en-US" sz="1200" kern="1200" dirty="0">
                <a:solidFill>
                  <a:schemeClr val="tx1"/>
                </a:solidFill>
                <a:effectLst/>
                <a:latin typeface="+mn-lt"/>
                <a:ea typeface="+mn-ea"/>
                <a:cs typeface="+mn-cs"/>
              </a:rPr>
              <a:t>Break the class into four groups.</a:t>
            </a:r>
          </a:p>
          <a:p>
            <a:pPr marL="228600" lvl="0" indent="-228600">
              <a:buFont typeface="+mj-lt"/>
              <a:buAutoNum type="arabicPeriod"/>
            </a:pPr>
            <a:r>
              <a:rPr lang="en-US" sz="1200" kern="1200" dirty="0">
                <a:solidFill>
                  <a:schemeClr val="tx1"/>
                </a:solidFill>
                <a:effectLst/>
                <a:latin typeface="+mn-lt"/>
                <a:ea typeface="+mn-ea"/>
                <a:cs typeface="+mn-cs"/>
              </a:rPr>
              <a:t>Station each group at a different hazard flipchart paper with a marker.</a:t>
            </a:r>
          </a:p>
          <a:p>
            <a:pPr marL="228600" lvl="0" indent="-228600">
              <a:buFont typeface="+mj-lt"/>
              <a:buAutoNum type="arabicPeriod"/>
            </a:pPr>
            <a:r>
              <a:rPr lang="en-US" sz="1200" b="1" kern="1200" dirty="0">
                <a:solidFill>
                  <a:schemeClr val="tx1"/>
                </a:solidFill>
                <a:effectLst/>
                <a:latin typeface="+mn-lt"/>
                <a:ea typeface="+mn-ea"/>
                <a:cs typeface="+mn-cs"/>
              </a:rPr>
              <a:t>Groups have two minutes at each station to discuss and record key words and concepts associated with the hazard at which they are stationed.</a:t>
            </a:r>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Rotate the groups through each station every two minutes. Have them read the previously written content and add additional information.</a:t>
            </a:r>
          </a:p>
          <a:p>
            <a:pPr marL="228600" lvl="0" indent="-228600">
              <a:buFont typeface="+mj-lt"/>
              <a:buAutoNum type="arabicPeriod"/>
            </a:pPr>
            <a:r>
              <a:rPr lang="en-US" sz="1200" b="1" kern="1200" dirty="0">
                <a:solidFill>
                  <a:schemeClr val="tx1"/>
                </a:solidFill>
                <a:effectLst/>
                <a:latin typeface="+mn-lt"/>
                <a:ea typeface="+mn-ea"/>
                <a:cs typeface="+mn-cs"/>
              </a:rPr>
              <a:t>After visiting all of the stations, discuss each poster as a class pointing out any interesting or vital ideas recorded.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F8FCD5C-19B0-4F7A-B49D-975DBE93C182}" type="slidenum">
              <a:rPr lang="en-US" smtClean="0"/>
              <a:t>41</a:t>
            </a:fld>
            <a:endParaRPr lang="en-US"/>
          </a:p>
        </p:txBody>
      </p:sp>
    </p:spTree>
    <p:extLst>
      <p:ext uri="{BB962C8B-B14F-4D97-AF65-F5344CB8AC3E}">
        <p14:creationId xmlns:p14="http://schemas.microsoft.com/office/powerpoint/2010/main" val="26011574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Time</a:t>
            </a:r>
            <a:r>
              <a:rPr lang="en-US" sz="11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Approximately 15 minutes</a:t>
            </a:r>
            <a:r>
              <a:rPr lang="en-US" sz="11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Materials</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PRCS Categories worksheet, FG p.63 (1 per student)</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Pen (1 per student)</a:t>
            </a:r>
            <a:endParaRPr lang="en-US" sz="1100" kern="1200" dirty="0">
              <a:solidFill>
                <a:schemeClr val="tx1"/>
              </a:solidFill>
              <a:effectLst/>
              <a:latin typeface="+mn-lt"/>
              <a:ea typeface="+mn-ea"/>
              <a:cs typeface="+mn-cs"/>
            </a:endParaRPr>
          </a:p>
          <a:p>
            <a:r>
              <a:rPr lang="en-US" sz="1200" b="1" kern="1200" cap="all"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Purpose</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This activity gives students the opportunity to evaluate hazards associated with permit-required confined spaces. This is accomplished by having students identify key terms associated with the hazards of a PRCS.</a:t>
            </a:r>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Instruction</a:t>
            </a:r>
            <a:endParaRPr lang="en-US" sz="11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Break the class into groups of approximately five students.</a:t>
            </a:r>
            <a:endParaRPr lang="en-US" sz="11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Give each student a PRCS Categories worksheet.</a:t>
            </a:r>
            <a:endParaRPr lang="en-US" sz="11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Review the directions on the worksheet.</a:t>
            </a:r>
            <a:endParaRPr lang="en-US" sz="11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Choose and announce a letter before each round of play.</a:t>
            </a:r>
            <a:endParaRPr lang="en-US" sz="11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Tell players to write one word that begins with that letter and is associated with the appropriate PRCS hazard/category listed.</a:t>
            </a:r>
            <a:endParaRPr lang="en-US" sz="11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Give students three minutes to write down one word for each category. Tell them to stop writing as soon as the time is up.</a:t>
            </a:r>
            <a:endParaRPr lang="en-US" sz="11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Have the players take turns reading their answers to their group, crossing out any answers that match another player’s.</a:t>
            </a:r>
            <a:endParaRPr lang="en-US" sz="1100" kern="1200" dirty="0">
              <a:solidFill>
                <a:schemeClr val="tx1"/>
              </a:solidFill>
              <a:effectLst/>
              <a:latin typeface="+mn-lt"/>
              <a:ea typeface="+mn-ea"/>
              <a:cs typeface="+mn-cs"/>
            </a:endParaRPr>
          </a:p>
          <a:p>
            <a:pPr marL="685800" lvl="1" indent="-228600">
              <a:buFont typeface="Arial" panose="020B0604020202020204" pitchFamily="34" charset="0"/>
              <a:buChar char="•"/>
            </a:pPr>
            <a:r>
              <a:rPr lang="en-US" sz="1200" b="1" kern="1200" dirty="0">
                <a:solidFill>
                  <a:schemeClr val="tx1"/>
                </a:solidFill>
                <a:effectLst/>
                <a:latin typeface="+mn-lt"/>
                <a:ea typeface="+mn-ea"/>
                <a:cs typeface="+mn-cs"/>
              </a:rPr>
              <a:t>If necessary, have students explain/discuss how the word fits the category.</a:t>
            </a:r>
            <a:endParaRPr lang="en-US" sz="1100" kern="1200" dirty="0">
              <a:solidFill>
                <a:schemeClr val="tx1"/>
              </a:solidFill>
              <a:effectLst/>
              <a:latin typeface="+mn-lt"/>
              <a:ea typeface="+mn-ea"/>
              <a:cs typeface="+mn-cs"/>
            </a:endParaRPr>
          </a:p>
          <a:p>
            <a:pPr marL="685800" lvl="1" indent="-228600">
              <a:buFont typeface="Arial" panose="020B0604020202020204" pitchFamily="34" charset="0"/>
              <a:buChar char="•"/>
            </a:pPr>
            <a:r>
              <a:rPr lang="en-US" sz="1200" kern="1200" dirty="0">
                <a:solidFill>
                  <a:schemeClr val="tx1"/>
                </a:solidFill>
                <a:effectLst/>
                <a:latin typeface="+mn-lt"/>
                <a:ea typeface="+mn-ea"/>
                <a:cs typeface="+mn-cs"/>
              </a:rPr>
              <a:t>Creative answers are allowed but can be challenged. If the answer is challenged, all players vote and the majority rules.</a:t>
            </a:r>
            <a:endParaRPr lang="en-US" sz="11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Players score one point for each answer not crossed out.</a:t>
            </a:r>
            <a:endParaRPr lang="en-US" sz="11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Repeat the process with a new letter for each round.</a:t>
            </a:r>
            <a:endParaRPr lang="en-US" sz="11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The player in each group with the most points at the end of all three rounds wins. It is up to the facilitator if a prize is awarded.</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F8FCD5C-19B0-4F7A-B49D-975DBE93C182}" type="slidenum">
              <a:rPr lang="en-US" smtClean="0"/>
              <a:t>42</a:t>
            </a:fld>
            <a:endParaRPr lang="en-US"/>
          </a:p>
        </p:txBody>
      </p:sp>
    </p:spTree>
    <p:extLst>
      <p:ext uri="{BB962C8B-B14F-4D97-AF65-F5344CB8AC3E}">
        <p14:creationId xmlns:p14="http://schemas.microsoft.com/office/powerpoint/2010/main" val="13484412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Upon completion of this module, the students will be able to: </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Evaluate the hazards and controls in a confined space.</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F8FCD5C-19B0-4F7A-B49D-975DBE93C182}" type="slidenum">
              <a:rPr lang="en-US" smtClean="0"/>
              <a:t>43</a:t>
            </a:fld>
            <a:endParaRPr lang="en-US"/>
          </a:p>
        </p:txBody>
      </p:sp>
    </p:spTree>
    <p:extLst>
      <p:ext uri="{BB962C8B-B14F-4D97-AF65-F5344CB8AC3E}">
        <p14:creationId xmlns:p14="http://schemas.microsoft.com/office/powerpoint/2010/main" val="1136379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Materials</a:t>
            </a:r>
            <a:r>
              <a:rPr lang="en-US" sz="11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Air monitor(s) used at your site (Either 1 for the facilitator to demonstrate OR 1 for the facilitator to demonstrate and 1 per group so students can follow along and practice).</a:t>
            </a:r>
            <a:endParaRPr lang="en-US"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Instruction</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Ask the first question and discuss why the correct type of air monitor is important.</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Air monitors are designed to detect one or more specific gases.</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Choose air monitor based on the gases most likely to occur in your workplace.</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Ask the second question. As each step to the inspection is discussed, use a site air monitor to demonstrate how it is done. If groups have their own air monitors, demonstrate the step then have them practice on their air monitor.</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Calibration – Calibrate the monitor monthly and record completion on a sticker. </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Battery check – Ensure the monitor turns on and the battery is charged.</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Zero – Confirm all sensors operate at normal levels in non-polluted air.</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Clear the peaks – Erase history of the previous use to avoid false readings.</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Bump test – Verify the monitor responds correctly by exposing it to a gas.</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If an air monitor does not function properly or you are not trained/signed-off on a specific air monitor, do not proceed with the work.</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Monitors sound an alarm when a small amount of an atmospheric hazard is detected.</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Speak with a Health and Safety professional if you have questions about the type of air monitor to use, how to use it, or acceptable entry conditions.</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F8FCD5C-19B0-4F7A-B49D-975DBE93C182}" type="slidenum">
              <a:rPr lang="en-US" smtClean="0"/>
              <a:t>44</a:t>
            </a:fld>
            <a:endParaRPr lang="en-US"/>
          </a:p>
        </p:txBody>
      </p:sp>
    </p:spTree>
    <p:extLst>
      <p:ext uri="{BB962C8B-B14F-4D97-AF65-F5344CB8AC3E}">
        <p14:creationId xmlns:p14="http://schemas.microsoft.com/office/powerpoint/2010/main" val="4100079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Ask the first question and discuss why the air is tested in this order.</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Oxygen – Most air monitors are oxygen-dependent and do not work correctly in oxygen deficient air.</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Flammable gases and vapors – Fire and explosion are often more immediate than exposure to toxic vapors/gases</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Potential air contaminants – Exercise caution in the environment by knowing the potential materials in the air and their hazards.</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Refer to “Step 4 – Pre-entry Air Sampling” on the Confined Space Entry Permit while progressing through this slide.</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Ask the second question and discuss how you test a space.</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Test around the opening then slowly open the access-way while testing.</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Put a probe in the small cover openings or by cracking open the cover to test several feet in front of you without entering.</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Test the top, middle, and bottom since gases layer based on their properties.</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F8FCD5C-19B0-4F7A-B49D-975DBE93C182}" type="slidenum">
              <a:rPr lang="en-US" smtClean="0"/>
              <a:t>45</a:t>
            </a:fld>
            <a:endParaRPr lang="en-US"/>
          </a:p>
        </p:txBody>
      </p:sp>
    </p:spTree>
    <p:extLst>
      <p:ext uri="{BB962C8B-B14F-4D97-AF65-F5344CB8AC3E}">
        <p14:creationId xmlns:p14="http://schemas.microsoft.com/office/powerpoint/2010/main" val="19161649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Review the guidelines for monitoring a space.</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If work stops for any amount of time, repeat air monitoring procedures before resuming work.</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Re-entry and pre-entry testing are performed the same way.</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Ask the question and discuss what to do if the monitor indicates a danger or the alarm sounds.</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Do not enter the space or evacuate immediately.</a:t>
            </a:r>
            <a:r>
              <a:rPr lang="en-US" sz="11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3F8FCD5C-19B0-4F7A-B49D-975DBE93C182}" type="slidenum">
              <a:rPr lang="en-US" smtClean="0"/>
              <a:t>46</a:t>
            </a:fld>
            <a:endParaRPr lang="en-US"/>
          </a:p>
        </p:txBody>
      </p:sp>
    </p:spTree>
    <p:extLst>
      <p:ext uri="{BB962C8B-B14F-4D97-AF65-F5344CB8AC3E}">
        <p14:creationId xmlns:p14="http://schemas.microsoft.com/office/powerpoint/2010/main" val="7062099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Ask the question and discuss why continuous monitoring is needed.</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Atmospheres can change rapidly.</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Refer to “Step 4 – Pre-entry Air Sampling” on the Confined Space Entry Permit while progressing through this slide.</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Ask the question and discuss that continuous monitoring is necessary when atmospheric hazards might:</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Not be completely eliminated.</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Result from the task being performed.</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Move to the space from nearby activities or processes.</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Be greater than 10% of the LEL/LFL.</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Include oxygen rich, oxygen deficient, or toxic air.</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F8FCD5C-19B0-4F7A-B49D-975DBE93C182}" type="slidenum">
              <a:rPr lang="en-US" smtClean="0"/>
              <a:t>47</a:t>
            </a:fld>
            <a:endParaRPr lang="en-US"/>
          </a:p>
        </p:txBody>
      </p:sp>
    </p:spTree>
    <p:extLst>
      <p:ext uri="{BB962C8B-B14F-4D97-AF65-F5344CB8AC3E}">
        <p14:creationId xmlns:p14="http://schemas.microsoft.com/office/powerpoint/2010/main" val="24211472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Lack of adequate ventilation is a primary reason why confined spaces are hazardous.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Removing the harmful atmosphere through ventilation is an engineering control.</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New contaminants can enter through a change in conditions or work being performed so ventilation needs to be continuous.</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Refer to “Step 3 pre-entry</a:t>
            </a:r>
            <a:r>
              <a:rPr lang="en-US" sz="1200" b="1" kern="1200" baseline="0" dirty="0">
                <a:solidFill>
                  <a:schemeClr val="tx1"/>
                </a:solidFill>
                <a:effectLst/>
                <a:latin typeface="+mn-lt"/>
                <a:ea typeface="+mn-ea"/>
                <a:cs typeface="+mn-cs"/>
              </a:rPr>
              <a:t> Preparation</a:t>
            </a:r>
            <a:r>
              <a:rPr lang="en-US" sz="1200" b="1" kern="1200" dirty="0">
                <a:solidFill>
                  <a:schemeClr val="tx1"/>
                </a:solidFill>
                <a:effectLst/>
                <a:latin typeface="+mn-lt"/>
                <a:ea typeface="+mn-ea"/>
                <a:cs typeface="+mn-cs"/>
              </a:rPr>
              <a:t>” on the Confined Space Entry Permit while progressing through this slide.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F8FCD5C-19B0-4F7A-B49D-975DBE93C182}" type="slidenum">
              <a:rPr lang="en-US" smtClean="0"/>
              <a:t>48</a:t>
            </a:fld>
            <a:endParaRPr lang="en-US"/>
          </a:p>
        </p:txBody>
      </p:sp>
    </p:spTree>
    <p:extLst>
      <p:ext uri="{BB962C8B-B14F-4D97-AF65-F5344CB8AC3E}">
        <p14:creationId xmlns:p14="http://schemas.microsoft.com/office/powerpoint/2010/main" val="153021467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Forced Air (Dilution) Ventilation</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Pushes fresh air into the space using blowers and flexible ducts.</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Turbulence dislodges pockets of contaminants.</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Local Exhaust Ventilation</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Pulls air out of the space which removes the contaminants.</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Intake port must be close to the contaminant and discharged outside of the confined space.</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Fans that blow air (forced air) 30 feet only pull air (local exhaust) within 1 foot.</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Push-Pull Systems</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Pushes fresh air into the space and pulls contaminants out.</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More efficient than using any one system.</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F8FCD5C-19B0-4F7A-B49D-975DBE93C182}" type="slidenum">
              <a:rPr lang="en-US" smtClean="0"/>
              <a:t>49</a:t>
            </a:fld>
            <a:endParaRPr lang="en-US"/>
          </a:p>
        </p:txBody>
      </p:sp>
    </p:spTree>
    <p:extLst>
      <p:ext uri="{BB962C8B-B14F-4D97-AF65-F5344CB8AC3E}">
        <p14:creationId xmlns:p14="http://schemas.microsoft.com/office/powerpoint/2010/main" val="3745167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Continue showing the objectives for each module.</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Tie each recorded response to the course objectives (even if it is a vague connection).</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This shows students their ideas help direct the course.</a:t>
            </a:r>
            <a:endParaRPr lang="en-US" sz="11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5</a:t>
            </a:fld>
            <a:endParaRPr lang="en-US"/>
          </a:p>
        </p:txBody>
      </p:sp>
    </p:spTree>
    <p:extLst>
      <p:ext uri="{BB962C8B-B14F-4D97-AF65-F5344CB8AC3E}">
        <p14:creationId xmlns:p14="http://schemas.microsoft.com/office/powerpoint/2010/main" val="83335226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Ask the question and discuss how the size and configuration can effect ventilation.</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Blow fresh air into one end (top, bottom, sides) of long or deep spaces</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Allow contaminated air to exhaust out of the other side.</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Ask the question and discuss how to prevent pocketing and short-circuiting.</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Pocketing – Ventilate the space thoroughly so no pockets will be left, and then test the space</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Short-circuiting – Use a powerful blower to blow clean air into the entire space or a long duct to reach the bottom of the space</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F8FCD5C-19B0-4F7A-B49D-975DBE93C182}" type="slidenum">
              <a:rPr lang="en-US" smtClean="0"/>
              <a:t>50</a:t>
            </a:fld>
            <a:endParaRPr lang="en-US"/>
          </a:p>
        </p:txBody>
      </p:sp>
    </p:spTree>
    <p:extLst>
      <p:ext uri="{BB962C8B-B14F-4D97-AF65-F5344CB8AC3E}">
        <p14:creationId xmlns:p14="http://schemas.microsoft.com/office/powerpoint/2010/main" val="10244833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Review the guidelines for ventilation systems.</a:t>
            </a:r>
          </a:p>
        </p:txBody>
      </p:sp>
      <p:sp>
        <p:nvSpPr>
          <p:cNvPr id="4" name="Slide Number Placeholder 3"/>
          <p:cNvSpPr>
            <a:spLocks noGrp="1"/>
          </p:cNvSpPr>
          <p:nvPr>
            <p:ph type="sldNum" sz="quarter" idx="10"/>
          </p:nvPr>
        </p:nvSpPr>
        <p:spPr/>
        <p:txBody>
          <a:bodyPr/>
          <a:lstStyle/>
          <a:p>
            <a:fld id="{3F8FCD5C-19B0-4F7A-B49D-975DBE93C182}" type="slidenum">
              <a:rPr lang="en-US" smtClean="0"/>
              <a:t>51</a:t>
            </a:fld>
            <a:endParaRPr lang="en-US"/>
          </a:p>
        </p:txBody>
      </p:sp>
    </p:spTree>
    <p:extLst>
      <p:ext uri="{BB962C8B-B14F-4D97-AF65-F5344CB8AC3E}">
        <p14:creationId xmlns:p14="http://schemas.microsoft.com/office/powerpoint/2010/main" val="175823581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Refer to “Step 3 – Pre-Entry Preparation</a:t>
            </a:r>
            <a:r>
              <a:rPr lang="en-US" sz="1200" b="1" kern="1200" baseline="0" dirty="0">
                <a:solidFill>
                  <a:schemeClr val="tx1"/>
                </a:solidFill>
                <a:effectLst/>
                <a:latin typeface="+mn-lt"/>
                <a:ea typeface="+mn-ea"/>
                <a:cs typeface="+mn-cs"/>
              </a:rPr>
              <a:t> and Controls</a:t>
            </a:r>
            <a:r>
              <a:rPr lang="en-US" sz="1200" b="1" kern="1200" dirty="0">
                <a:solidFill>
                  <a:schemeClr val="tx1"/>
                </a:solidFill>
                <a:effectLst/>
                <a:latin typeface="+mn-lt"/>
                <a:ea typeface="+mn-ea"/>
                <a:cs typeface="+mn-cs"/>
              </a:rPr>
              <a:t>”</a:t>
            </a:r>
            <a:r>
              <a:rPr lang="en-US" sz="1200" b="1" kern="1200" baseline="0" dirty="0">
                <a:solidFill>
                  <a:schemeClr val="tx1"/>
                </a:solidFill>
                <a:effectLst/>
                <a:latin typeface="+mn-lt"/>
                <a:ea typeface="+mn-ea"/>
                <a:cs typeface="+mn-cs"/>
              </a:rPr>
              <a:t> on</a:t>
            </a:r>
            <a:r>
              <a:rPr lang="en-US" sz="1200" b="1" kern="1200" dirty="0">
                <a:solidFill>
                  <a:schemeClr val="tx1"/>
                </a:solidFill>
                <a:effectLst/>
                <a:latin typeface="+mn-lt"/>
                <a:ea typeface="+mn-ea"/>
                <a:cs typeface="+mn-cs"/>
              </a:rPr>
              <a:t> the Confined Space Entry Permit while progressing through this slide.</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Ask the question and briefly discuss what LOTOTO is and why it is performed.</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Isolate or eliminate all energy sources that can enter a space.</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De-energize all equipment before performing work</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Follow Freeport-McMoRan’s LOTOTO policy (FCX-04).</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F8FCD5C-19B0-4F7A-B49D-975DBE93C182}" type="slidenum">
              <a:rPr lang="en-US" smtClean="0"/>
              <a:t>52</a:t>
            </a:fld>
            <a:endParaRPr lang="en-US"/>
          </a:p>
        </p:txBody>
      </p:sp>
    </p:spTree>
    <p:extLst>
      <p:ext uri="{BB962C8B-B14F-4D97-AF65-F5344CB8AC3E}">
        <p14:creationId xmlns:p14="http://schemas.microsoft.com/office/powerpoint/2010/main" val="96495190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Refer to “Step 3 – Pre-Entry Preparation</a:t>
            </a:r>
            <a:r>
              <a:rPr lang="en-US" sz="1200" b="1" kern="1200" baseline="0" dirty="0">
                <a:solidFill>
                  <a:schemeClr val="tx1"/>
                </a:solidFill>
                <a:effectLst/>
                <a:latin typeface="+mn-lt"/>
                <a:ea typeface="+mn-ea"/>
                <a:cs typeface="+mn-cs"/>
              </a:rPr>
              <a:t> and Controls</a:t>
            </a:r>
            <a:r>
              <a:rPr lang="en-US" sz="1200" b="1" kern="1200" dirty="0">
                <a:solidFill>
                  <a:schemeClr val="tx1"/>
                </a:solidFill>
                <a:effectLst/>
                <a:latin typeface="+mn-lt"/>
                <a:ea typeface="+mn-ea"/>
                <a:cs typeface="+mn-cs"/>
              </a:rPr>
              <a:t>”</a:t>
            </a:r>
            <a:r>
              <a:rPr lang="en-US" sz="1200" b="1" kern="1200" baseline="0" dirty="0">
                <a:solidFill>
                  <a:schemeClr val="tx1"/>
                </a:solidFill>
                <a:effectLst/>
                <a:latin typeface="+mn-lt"/>
                <a:ea typeface="+mn-ea"/>
                <a:cs typeface="+mn-cs"/>
              </a:rPr>
              <a:t> on</a:t>
            </a:r>
            <a:r>
              <a:rPr lang="en-US" sz="1200" b="1" kern="1200" dirty="0">
                <a:solidFill>
                  <a:schemeClr val="tx1"/>
                </a:solidFill>
                <a:effectLst/>
                <a:latin typeface="+mn-lt"/>
                <a:ea typeface="+mn-ea"/>
                <a:cs typeface="+mn-cs"/>
              </a:rPr>
              <a:t> the Confined Space Entry Permit while progressing through this slide.</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Ask the question and discuss how blank/bleed, double block and bleed, and a line break are different.</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Each stops material from flowing into the confined space.</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Blank/bleed (image on left) – Bleeding a pipeline, removing the flange bolts, and putting a block into the line or pipe at the joint.</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Double block and bleed (image on top right) – Locking closed and draining two in-line valves, locking open a third valve (between the first two).</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Line break (image on bottom right) – Removing a spool section (expansion joint) of a pipe/duct after LOTOTO has been performed.</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F8FCD5C-19B0-4F7A-B49D-975DBE93C182}" type="slidenum">
              <a:rPr lang="en-US" smtClean="0"/>
              <a:t>53</a:t>
            </a:fld>
            <a:endParaRPr lang="en-US"/>
          </a:p>
        </p:txBody>
      </p:sp>
    </p:spTree>
    <p:extLst>
      <p:ext uri="{BB962C8B-B14F-4D97-AF65-F5344CB8AC3E}">
        <p14:creationId xmlns:p14="http://schemas.microsoft.com/office/powerpoint/2010/main" val="385317026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Refer to “Step 3 – Pre-Entry Preparation</a:t>
            </a:r>
            <a:r>
              <a:rPr lang="en-US" sz="1200" b="1" kern="1200" baseline="0" dirty="0">
                <a:solidFill>
                  <a:schemeClr val="tx1"/>
                </a:solidFill>
                <a:effectLst/>
                <a:latin typeface="+mn-lt"/>
                <a:ea typeface="+mn-ea"/>
                <a:cs typeface="+mn-cs"/>
              </a:rPr>
              <a:t> and Controls</a:t>
            </a:r>
            <a:r>
              <a:rPr lang="en-US" sz="1200" b="1" kern="1200" dirty="0">
                <a:solidFill>
                  <a:schemeClr val="tx1"/>
                </a:solidFill>
                <a:effectLst/>
                <a:latin typeface="+mn-lt"/>
                <a:ea typeface="+mn-ea"/>
                <a:cs typeface="+mn-cs"/>
              </a:rPr>
              <a:t>”</a:t>
            </a:r>
            <a:r>
              <a:rPr lang="en-US" sz="1200" b="1" kern="1200" baseline="0" dirty="0">
                <a:solidFill>
                  <a:schemeClr val="tx1"/>
                </a:solidFill>
                <a:effectLst/>
                <a:latin typeface="+mn-lt"/>
                <a:ea typeface="+mn-ea"/>
                <a:cs typeface="+mn-cs"/>
              </a:rPr>
              <a:t> on</a:t>
            </a:r>
            <a:r>
              <a:rPr lang="en-US" sz="1200" b="1" kern="1200" dirty="0">
                <a:solidFill>
                  <a:schemeClr val="tx1"/>
                </a:solidFill>
                <a:effectLst/>
                <a:latin typeface="+mn-lt"/>
                <a:ea typeface="+mn-ea"/>
                <a:cs typeface="+mn-cs"/>
              </a:rPr>
              <a:t> the Confined Space Entry Permit while progressing through this slide.</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Ask the question and discuss when IS devices are needed.</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When working with electrical equipment in areas with flammable chemicals or vapors (Ignition source cannot be present).</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Ask the question and discuss why an IS </a:t>
            </a:r>
            <a:r>
              <a:rPr lang="en-US" sz="1200" b="1" kern="1200" dirty="0" err="1">
                <a:solidFill>
                  <a:schemeClr val="tx1"/>
                </a:solidFill>
                <a:effectLst/>
                <a:latin typeface="+mn-lt"/>
                <a:ea typeface="+mn-ea"/>
                <a:cs typeface="+mn-cs"/>
              </a:rPr>
              <a:t>is</a:t>
            </a:r>
            <a:r>
              <a:rPr lang="en-US" sz="1200" b="1" kern="1200" dirty="0">
                <a:solidFill>
                  <a:schemeClr val="tx1"/>
                </a:solidFill>
                <a:effectLst/>
                <a:latin typeface="+mn-lt"/>
                <a:ea typeface="+mn-ea"/>
                <a:cs typeface="+mn-cs"/>
              </a:rPr>
              <a:t> needed.</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When working with electrical equipment where a flammable atmosphere could exist, IS rated equipment decreases the hazard and must be used.</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IS rated equipment is designed to not introduce an ignition source.</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F8FCD5C-19B0-4F7A-B49D-975DBE93C182}" type="slidenum">
              <a:rPr lang="en-US" smtClean="0"/>
              <a:t>54</a:t>
            </a:fld>
            <a:endParaRPr lang="en-US"/>
          </a:p>
        </p:txBody>
      </p:sp>
    </p:spTree>
    <p:extLst>
      <p:ext uri="{BB962C8B-B14F-4D97-AF65-F5344CB8AC3E}">
        <p14:creationId xmlns:p14="http://schemas.microsoft.com/office/powerpoint/2010/main" val="323959144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Refer to “Step 3 – Pre-Entry Preparation</a:t>
            </a:r>
            <a:r>
              <a:rPr lang="en-US" sz="1200" b="1" kern="1200" baseline="0" dirty="0">
                <a:solidFill>
                  <a:schemeClr val="tx1"/>
                </a:solidFill>
                <a:effectLst/>
                <a:latin typeface="+mn-lt"/>
                <a:ea typeface="+mn-ea"/>
                <a:cs typeface="+mn-cs"/>
              </a:rPr>
              <a:t> and Controls</a:t>
            </a:r>
            <a:r>
              <a:rPr lang="en-US" sz="1200" b="1" kern="1200" dirty="0">
                <a:solidFill>
                  <a:schemeClr val="tx1"/>
                </a:solidFill>
                <a:effectLst/>
                <a:latin typeface="+mn-lt"/>
                <a:ea typeface="+mn-ea"/>
                <a:cs typeface="+mn-cs"/>
              </a:rPr>
              <a:t>”</a:t>
            </a:r>
            <a:r>
              <a:rPr lang="en-US" sz="1200" b="1" kern="1200" baseline="0" dirty="0">
                <a:solidFill>
                  <a:schemeClr val="tx1"/>
                </a:solidFill>
                <a:effectLst/>
                <a:latin typeface="+mn-lt"/>
                <a:ea typeface="+mn-ea"/>
                <a:cs typeface="+mn-cs"/>
              </a:rPr>
              <a:t> on</a:t>
            </a:r>
            <a:r>
              <a:rPr lang="en-US" sz="1200" b="1" kern="1200" dirty="0">
                <a:solidFill>
                  <a:schemeClr val="tx1"/>
                </a:solidFill>
                <a:effectLst/>
                <a:latin typeface="+mn-lt"/>
                <a:ea typeface="+mn-ea"/>
                <a:cs typeface="+mn-cs"/>
              </a:rPr>
              <a:t> the Confined Space Entry Permit while progressing through this slide.</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Ask the question and discuss controls that help secure a space.</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Barriers separating workers &amp; hazards.</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Examples include barricades, warning signs, temporary railings, and cones.</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Follow Freeport-McMoRan’s Flagging and Barricading Policy (FCX-HS19).</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Ask the question and discuss who controls access to the space and why.</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Attendants control access to prevent unauthorized entry, notably in emergencies.</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F8FCD5C-19B0-4F7A-B49D-975DBE93C182}" type="slidenum">
              <a:rPr lang="en-US" smtClean="0"/>
              <a:t>55</a:t>
            </a:fld>
            <a:endParaRPr lang="en-US"/>
          </a:p>
        </p:txBody>
      </p:sp>
    </p:spTree>
    <p:extLst>
      <p:ext uri="{BB962C8B-B14F-4D97-AF65-F5344CB8AC3E}">
        <p14:creationId xmlns:p14="http://schemas.microsoft.com/office/powerpoint/2010/main" val="108332391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Refer to “Step 2 – Assessing the Space – Any other recognized hazards” on the Confined Space Entry Permit while progressing through this slide.</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Ask the question and discuss the precautions needed when lights or other electrical equipment are added to a space.</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Enough light to safely perform the job.</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Low-voltage lighting.</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IS classified and rated equipment if a potential explosive atmosphere exists.</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GFCI protected and tested equipment if wet or damp conditions exist.</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F8FCD5C-19B0-4F7A-B49D-975DBE93C182}" type="slidenum">
              <a:rPr lang="en-US" smtClean="0"/>
              <a:t>56</a:t>
            </a:fld>
            <a:endParaRPr lang="en-US"/>
          </a:p>
        </p:txBody>
      </p:sp>
    </p:spTree>
    <p:extLst>
      <p:ext uri="{BB962C8B-B14F-4D97-AF65-F5344CB8AC3E}">
        <p14:creationId xmlns:p14="http://schemas.microsoft.com/office/powerpoint/2010/main" val="330181310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Time</a:t>
            </a:r>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Approximately 10 minutes</a:t>
            </a:r>
            <a:r>
              <a:rPr lang="en-US" sz="11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Materials</a:t>
            </a:r>
            <a:r>
              <a:rPr lang="en-US" sz="11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Flipchart paper (1 per group)</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Marker (1 per group)</a:t>
            </a:r>
            <a:r>
              <a:rPr lang="en-US" sz="1100" kern="1200" dirty="0">
                <a:solidFill>
                  <a:schemeClr val="tx1"/>
                </a:solidFill>
                <a:effectLst/>
                <a:latin typeface="+mn-lt"/>
                <a:ea typeface="+mn-ea"/>
                <a:cs typeface="+mn-cs"/>
              </a:rPr>
              <a:t> </a:t>
            </a:r>
          </a:p>
          <a:p>
            <a:r>
              <a:rPr lang="en-US" sz="1200" b="1" kern="1200" cap="all"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Purpose</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This activity gives students the opportunity to evaluate the hazards and controls in a confined space. This is accomplished by having students work in groups to develop factual and open-ended questions to ask and discuss with the class.</a:t>
            </a:r>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Instruction</a:t>
            </a:r>
            <a:endParaRPr lang="en-US" sz="11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Break the class into teams of approximately five students.</a:t>
            </a:r>
            <a:endParaRPr lang="en-US" sz="11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Each team writes three questions about controlling confined space hazards on the flipchart paper.</a:t>
            </a:r>
            <a:endParaRPr lang="en-US" sz="1100" kern="1200" dirty="0">
              <a:solidFill>
                <a:schemeClr val="tx1"/>
              </a:solidFill>
              <a:effectLst/>
              <a:latin typeface="+mn-lt"/>
              <a:ea typeface="+mn-ea"/>
              <a:cs typeface="+mn-cs"/>
            </a:endParaRPr>
          </a:p>
          <a:p>
            <a:pPr marL="685800" lvl="1" indent="-228600">
              <a:buFont typeface="Arial" panose="020B0604020202020204" pitchFamily="34" charset="0"/>
              <a:buChar char="•"/>
            </a:pPr>
            <a:r>
              <a:rPr lang="en-US" sz="1200" kern="1200" dirty="0">
                <a:solidFill>
                  <a:schemeClr val="tx1"/>
                </a:solidFill>
                <a:effectLst/>
                <a:latin typeface="+mn-lt"/>
                <a:ea typeface="+mn-ea"/>
                <a:cs typeface="+mn-cs"/>
              </a:rPr>
              <a:t>Two questions are factual with a specific correct answer.</a:t>
            </a:r>
            <a:endParaRPr lang="en-US" sz="1100" kern="1200" dirty="0">
              <a:solidFill>
                <a:schemeClr val="tx1"/>
              </a:solidFill>
              <a:effectLst/>
              <a:latin typeface="+mn-lt"/>
              <a:ea typeface="+mn-ea"/>
              <a:cs typeface="+mn-cs"/>
            </a:endParaRPr>
          </a:p>
          <a:p>
            <a:pPr marL="685800" lvl="1" indent="-228600">
              <a:buFont typeface="Arial" panose="020B0604020202020204" pitchFamily="34" charset="0"/>
              <a:buChar char="•"/>
            </a:pPr>
            <a:r>
              <a:rPr lang="en-US" sz="1200" kern="1200" dirty="0">
                <a:solidFill>
                  <a:schemeClr val="tx1"/>
                </a:solidFill>
                <a:effectLst/>
                <a:latin typeface="+mn-lt"/>
                <a:ea typeface="+mn-ea"/>
                <a:cs typeface="+mn-cs"/>
              </a:rPr>
              <a:t>One question is open-ended and intended to lead to a discussion. These questions are generally answered with opinions and do not have right and wrong answers. </a:t>
            </a:r>
            <a:endParaRPr lang="en-US" sz="11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After 3 minutes, each team presents their factual questions to the class.</a:t>
            </a:r>
            <a:endParaRPr lang="en-US" sz="1100" kern="1200" dirty="0">
              <a:solidFill>
                <a:schemeClr val="tx1"/>
              </a:solidFill>
              <a:effectLst/>
              <a:latin typeface="+mn-lt"/>
              <a:ea typeface="+mn-ea"/>
              <a:cs typeface="+mn-cs"/>
            </a:endParaRPr>
          </a:p>
          <a:p>
            <a:pPr marL="228600" lvl="0" indent="-228600">
              <a:buFont typeface="+mj-lt"/>
              <a:buAutoNum type="arabicPeriod"/>
            </a:pPr>
            <a:r>
              <a:rPr lang="en-US" sz="1200" b="1" kern="1200" dirty="0">
                <a:solidFill>
                  <a:schemeClr val="tx1"/>
                </a:solidFill>
                <a:effectLst/>
                <a:latin typeface="+mn-lt"/>
                <a:ea typeface="+mn-ea"/>
                <a:cs typeface="+mn-cs"/>
              </a:rPr>
              <a:t>Discuss the answers as a class</a:t>
            </a:r>
            <a:r>
              <a:rPr lang="en-US" sz="1200" kern="1200" dirty="0">
                <a:solidFill>
                  <a:schemeClr val="tx1"/>
                </a:solidFill>
                <a:effectLst/>
                <a:latin typeface="+mn-lt"/>
                <a:ea typeface="+mn-ea"/>
                <a:cs typeface="+mn-cs"/>
              </a:rPr>
              <a:t>.</a:t>
            </a:r>
            <a:endParaRPr lang="en-US" sz="11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Each team presents their open-ended question to the class.</a:t>
            </a:r>
            <a:endParaRPr lang="en-US" sz="1100" kern="1200" dirty="0">
              <a:solidFill>
                <a:schemeClr val="tx1"/>
              </a:solidFill>
              <a:effectLst/>
              <a:latin typeface="+mn-lt"/>
              <a:ea typeface="+mn-ea"/>
              <a:cs typeface="+mn-cs"/>
            </a:endParaRPr>
          </a:p>
          <a:p>
            <a:pPr marL="228600" lvl="0" indent="-228600">
              <a:buFont typeface="+mj-lt"/>
              <a:buAutoNum type="arabicPeriod"/>
            </a:pPr>
            <a:r>
              <a:rPr lang="en-US" sz="1200" b="1" kern="1200" dirty="0">
                <a:solidFill>
                  <a:schemeClr val="tx1"/>
                </a:solidFill>
                <a:effectLst/>
                <a:latin typeface="+mn-lt"/>
                <a:ea typeface="+mn-ea"/>
                <a:cs typeface="+mn-cs"/>
              </a:rPr>
              <a:t>Discuss the answers as a class</a:t>
            </a:r>
            <a:r>
              <a:rPr lang="en-US" sz="1200" kern="1200" dirty="0">
                <a:solidFill>
                  <a:schemeClr val="tx1"/>
                </a:solidFill>
                <a:effectLst/>
                <a:latin typeface="+mn-lt"/>
                <a:ea typeface="+mn-ea"/>
                <a:cs typeface="+mn-cs"/>
              </a:rPr>
              <a:t>.</a:t>
            </a:r>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Question Examples</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Factual</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What ventilation type pulls air out of the space to remove contaminants? Local exhaust ventilation</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True or False. Air monitors take a few moments to analyze the atmosphere. True</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Open-ended</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What do you think is the most important control when in a confined space? Why?</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What hazards are most difficult to control? What makes them difficult?</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Was there a time when you felt unsafe before entering a confined space? Why did you feel unsafe?</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F8FCD5C-19B0-4F7A-B49D-975DBE93C182}" type="slidenum">
              <a:rPr lang="en-US" smtClean="0"/>
              <a:t>57</a:t>
            </a:fld>
            <a:endParaRPr lang="en-US"/>
          </a:p>
        </p:txBody>
      </p:sp>
    </p:spTree>
    <p:extLst>
      <p:ext uri="{BB962C8B-B14F-4D97-AF65-F5344CB8AC3E}">
        <p14:creationId xmlns:p14="http://schemas.microsoft.com/office/powerpoint/2010/main" val="213517170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Time</a:t>
            </a:r>
            <a:r>
              <a:rPr lang="en-US" sz="11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Approximately 15 minutes</a:t>
            </a:r>
            <a:r>
              <a:rPr lang="en-US" sz="11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Materials</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Test the Space worksheet, FG pp.75-78 (1 per student)</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Pen (1 per student)</a:t>
            </a:r>
            <a:endParaRPr lang="en-US" sz="1100" kern="1200" dirty="0">
              <a:solidFill>
                <a:schemeClr val="tx1"/>
              </a:solidFill>
              <a:effectLst/>
              <a:latin typeface="+mn-lt"/>
              <a:ea typeface="+mn-ea"/>
              <a:cs typeface="+mn-cs"/>
            </a:endParaRPr>
          </a:p>
          <a:p>
            <a:r>
              <a:rPr lang="en-US" sz="1200" b="1" kern="1200" cap="all"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Purpose</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This activity gives students the opportunity to evaluate the hazards and controls in a confined space. This is accomplished by having the students evaluate several scenarios to identify and record potential atmospheric hazards, monitoring techniques, and possible controls.</a:t>
            </a:r>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Instruction</a:t>
            </a:r>
            <a:endParaRPr lang="en-US" sz="11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Three scenarios and worksheets have been written for class use. A blank scenarios template has been provided so the facilitator can fill in a site-specific scenario/topic, if desired.</a:t>
            </a:r>
            <a:endParaRPr lang="en-US" sz="11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Give each student a Test the Space worksheet.</a:t>
            </a:r>
            <a:endParaRPr lang="en-US" sz="11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Review the directions on the worksheet.</a:t>
            </a:r>
            <a:endParaRPr lang="en-US" sz="1100" kern="1200" dirty="0">
              <a:solidFill>
                <a:schemeClr val="tx1"/>
              </a:solidFill>
              <a:effectLst/>
              <a:latin typeface="+mn-lt"/>
              <a:ea typeface="+mn-ea"/>
              <a:cs typeface="+mn-cs"/>
            </a:endParaRPr>
          </a:p>
          <a:p>
            <a:pPr marL="685800" lvl="1" indent="-228600">
              <a:buFont typeface="Arial" panose="020B0604020202020204" pitchFamily="34" charset="0"/>
              <a:buChar char="•"/>
            </a:pPr>
            <a:r>
              <a:rPr lang="en-US" sz="1200" kern="1200" dirty="0">
                <a:solidFill>
                  <a:schemeClr val="tx1"/>
                </a:solidFill>
                <a:effectLst/>
                <a:latin typeface="+mn-lt"/>
                <a:ea typeface="+mn-ea"/>
                <a:cs typeface="+mn-cs"/>
              </a:rPr>
              <a:t>Evaluate each of the three scenarios as if you were expected to complete the job described.</a:t>
            </a:r>
            <a:endParaRPr lang="en-US" sz="1100" kern="1200" dirty="0">
              <a:solidFill>
                <a:schemeClr val="tx1"/>
              </a:solidFill>
              <a:effectLst/>
              <a:latin typeface="+mn-lt"/>
              <a:ea typeface="+mn-ea"/>
              <a:cs typeface="+mn-cs"/>
            </a:endParaRPr>
          </a:p>
          <a:p>
            <a:pPr marL="685800" lvl="1" indent="-228600">
              <a:buFont typeface="Arial" panose="020B0604020202020204" pitchFamily="34" charset="0"/>
              <a:buChar char="•"/>
            </a:pPr>
            <a:r>
              <a:rPr lang="en-US" sz="1200" kern="1200" dirty="0">
                <a:solidFill>
                  <a:schemeClr val="tx1"/>
                </a:solidFill>
                <a:effectLst/>
                <a:latin typeface="+mn-lt"/>
                <a:ea typeface="+mn-ea"/>
                <a:cs typeface="+mn-cs"/>
              </a:rPr>
              <a:t>Use the scenario and list of chemical properties to answer the questions provided.</a:t>
            </a:r>
            <a:endParaRPr lang="en-US" sz="11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Give students approximately ten minutes to complete individually or as a small group.</a:t>
            </a:r>
            <a:endParaRPr lang="en-US" sz="1100" kern="1200" dirty="0">
              <a:solidFill>
                <a:schemeClr val="tx1"/>
              </a:solidFill>
              <a:effectLst/>
              <a:latin typeface="+mn-lt"/>
              <a:ea typeface="+mn-ea"/>
              <a:cs typeface="+mn-cs"/>
            </a:endParaRPr>
          </a:p>
          <a:p>
            <a:pPr marL="228600" lvl="0" indent="-228600">
              <a:buFont typeface="+mj-lt"/>
              <a:buAutoNum type="arabicPeriod"/>
            </a:pPr>
            <a:r>
              <a:rPr lang="en-US" sz="1200" b="1" kern="1200" dirty="0">
                <a:solidFill>
                  <a:schemeClr val="tx1"/>
                </a:solidFill>
                <a:effectLst/>
                <a:latin typeface="+mn-lt"/>
                <a:ea typeface="+mn-ea"/>
                <a:cs typeface="+mn-cs"/>
              </a:rPr>
              <a:t>Discuss the correct answers as a class.</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F8FCD5C-19B0-4F7A-B49D-975DBE93C182}" type="slidenum">
              <a:rPr lang="en-US" smtClean="0"/>
              <a:t>58</a:t>
            </a:fld>
            <a:endParaRPr lang="en-US"/>
          </a:p>
        </p:txBody>
      </p:sp>
    </p:spTree>
    <p:extLst>
      <p:ext uri="{BB962C8B-B14F-4D97-AF65-F5344CB8AC3E}">
        <p14:creationId xmlns:p14="http://schemas.microsoft.com/office/powerpoint/2010/main" val="284872846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Time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Approximately 10 minutes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Materials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Find Your Match Questions and Answers Cards, pp.81-87 (1 copy of each page cut apart before class)</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If used in place of the PPT – Air monitor(s) used at your site (Either 1 for the facilitator to demonstrate OR 1 for the facilitator to demonstrate and 1 per group so students can follow along and practice).</a:t>
            </a:r>
            <a:endParaRPr lang="en-US" sz="1200" kern="1200" dirty="0">
              <a:solidFill>
                <a:schemeClr val="tx1"/>
              </a:solidFill>
              <a:effectLst/>
              <a:latin typeface="+mn-lt"/>
              <a:ea typeface="+mn-ea"/>
              <a:cs typeface="+mn-cs"/>
            </a:endParaRPr>
          </a:p>
          <a:p>
            <a:r>
              <a:rPr lang="en-US" sz="1200" b="1" kern="1200" cap="all"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Purpose</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This activity gives students the opportunity to evaluate the hazards and controls in a confined space. This is accomplished by reading questions related to evaluating hazards and controls in a confined space and figuring out the answers.</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Note: If the facilitator uses this activity in place of the PPT slides rather than as an activity after presenting the module’s PPT slides, make sure all talking points provided in the FG are discussed according to the level needed by the students/sites. Talking points are found in the FG alongside the corresponding slides. Also, the facilitator should demonstrate air monitor use with a site air monitor as appropriate during the activity. If possible, let students practice using air monitors.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Instruction</a:t>
            </a:r>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Break the class into two groups.</a:t>
            </a:r>
          </a:p>
          <a:p>
            <a:pPr marL="228600" lvl="0" indent="-228600">
              <a:buFont typeface="+mj-lt"/>
              <a:buAutoNum type="arabicPeriod"/>
            </a:pPr>
            <a:r>
              <a:rPr lang="en-US" sz="1200" kern="1200" dirty="0">
                <a:solidFill>
                  <a:schemeClr val="tx1"/>
                </a:solidFill>
                <a:effectLst/>
                <a:latin typeface="+mn-lt"/>
                <a:ea typeface="+mn-ea"/>
                <a:cs typeface="+mn-cs"/>
              </a:rPr>
              <a:t>Give everyone in one of the groups a Question Card and everyone in the other group a matching Answer Card. If there is an odd number of students, give one student two cards or the facilitator may also participate.</a:t>
            </a:r>
          </a:p>
          <a:p>
            <a:pPr marL="228600" lvl="0" indent="-228600">
              <a:buFont typeface="+mj-lt"/>
              <a:buAutoNum type="arabicPeriod"/>
            </a:pPr>
            <a:r>
              <a:rPr lang="en-US" sz="1200" kern="1200" dirty="0">
                <a:solidFill>
                  <a:schemeClr val="tx1"/>
                </a:solidFill>
                <a:effectLst/>
                <a:latin typeface="+mn-lt"/>
                <a:ea typeface="+mn-ea"/>
                <a:cs typeface="+mn-cs"/>
              </a:rPr>
              <a:t>Give students 3 minutes to find the person with the answer/question that matches their card.</a:t>
            </a:r>
          </a:p>
          <a:p>
            <a:pPr marL="228600" lvl="0" indent="-228600">
              <a:buFont typeface="+mj-lt"/>
              <a:buAutoNum type="arabicPeriod"/>
            </a:pPr>
            <a:r>
              <a:rPr lang="en-US" sz="1200" kern="1200" dirty="0">
                <a:solidFill>
                  <a:schemeClr val="tx1"/>
                </a:solidFill>
                <a:effectLst/>
                <a:latin typeface="+mn-lt"/>
                <a:ea typeface="+mn-ea"/>
                <a:cs typeface="+mn-cs"/>
              </a:rPr>
              <a:t>After all matches have been made, have each partnership read their question and answer to the class</a:t>
            </a:r>
            <a:r>
              <a:rPr lang="en-US" sz="1200" b="1" kern="1200" dirty="0">
                <a:solidFill>
                  <a:schemeClr val="tx1"/>
                </a:solidFill>
                <a:effectLst/>
                <a:latin typeface="+mn-lt"/>
                <a:ea typeface="+mn-ea"/>
                <a:cs typeface="+mn-cs"/>
              </a:rPr>
              <a:t> and discuss as necessary.</a:t>
            </a:r>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If time permits, repeat the process.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Answer Key</a:t>
            </a:r>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Why is the correct type of air monitor important?</a:t>
            </a:r>
          </a:p>
          <a:p>
            <a:pPr marL="685800" lvl="1" indent="-228600">
              <a:buFont typeface="Arial" panose="020B0604020202020204" pitchFamily="34" charset="0"/>
              <a:buChar char="•"/>
            </a:pPr>
            <a:r>
              <a:rPr lang="en-US" sz="1200" kern="1200" dirty="0">
                <a:solidFill>
                  <a:schemeClr val="tx1"/>
                </a:solidFill>
                <a:effectLst/>
                <a:latin typeface="+mn-lt"/>
                <a:ea typeface="+mn-ea"/>
                <a:cs typeface="+mn-cs"/>
              </a:rPr>
              <a:t>Air monitors are designed to detect one or more specific gases and must be chosen based on the gases most likely to occur in your workplace</a:t>
            </a:r>
          </a:p>
          <a:p>
            <a:pPr marL="228600" lvl="0" indent="-228600">
              <a:buFont typeface="+mj-lt"/>
              <a:buAutoNum type="arabicPeriod"/>
            </a:pPr>
            <a:r>
              <a:rPr lang="en-US" sz="1200" kern="1200" dirty="0">
                <a:solidFill>
                  <a:schemeClr val="tx1"/>
                </a:solidFill>
                <a:effectLst/>
                <a:latin typeface="+mn-lt"/>
                <a:ea typeface="+mn-ea"/>
                <a:cs typeface="+mn-cs"/>
              </a:rPr>
              <a:t>What steps are involved in an air monitor inspection?</a:t>
            </a:r>
          </a:p>
          <a:p>
            <a:pPr marL="685800" lvl="1" indent="-228600">
              <a:buFont typeface="Arial" panose="020B0604020202020204" pitchFamily="34" charset="0"/>
              <a:buChar char="•"/>
            </a:pPr>
            <a:r>
              <a:rPr lang="en-US" sz="1200" kern="1200" dirty="0">
                <a:solidFill>
                  <a:schemeClr val="tx1"/>
                </a:solidFill>
                <a:effectLst/>
                <a:latin typeface="+mn-lt"/>
                <a:ea typeface="+mn-ea"/>
                <a:cs typeface="+mn-cs"/>
              </a:rPr>
              <a:t>Calibration, battery check, zero, clear the peaks, and bump test</a:t>
            </a:r>
          </a:p>
          <a:p>
            <a:pPr marL="228600" lvl="0" indent="-228600">
              <a:buFont typeface="+mj-lt"/>
              <a:buAutoNum type="arabicPeriod"/>
            </a:pPr>
            <a:r>
              <a:rPr lang="en-US" sz="1200" kern="1200" dirty="0">
                <a:solidFill>
                  <a:schemeClr val="tx1"/>
                </a:solidFill>
                <a:effectLst/>
                <a:latin typeface="+mn-lt"/>
                <a:ea typeface="+mn-ea"/>
                <a:cs typeface="+mn-cs"/>
              </a:rPr>
              <a:t>What does it mean to “clear the peaks” on an air monitor?</a:t>
            </a:r>
          </a:p>
          <a:p>
            <a:pPr marL="685800" lvl="1" indent="-228600">
              <a:buFont typeface="Arial" panose="020B0604020202020204" pitchFamily="34" charset="0"/>
              <a:buChar char="•"/>
            </a:pPr>
            <a:r>
              <a:rPr lang="en-US" sz="1200" kern="1200" dirty="0">
                <a:solidFill>
                  <a:schemeClr val="tx1"/>
                </a:solidFill>
                <a:effectLst/>
                <a:latin typeface="+mn-lt"/>
                <a:ea typeface="+mn-ea"/>
                <a:cs typeface="+mn-cs"/>
              </a:rPr>
              <a:t>Erasing the history of the previous use to avoid false readings</a:t>
            </a:r>
          </a:p>
          <a:p>
            <a:pPr marL="228600" lvl="0" indent="-228600">
              <a:buFont typeface="+mj-lt"/>
              <a:buAutoNum type="arabicPeriod"/>
            </a:pPr>
            <a:r>
              <a:rPr lang="en-US" sz="1200" kern="1200" dirty="0">
                <a:solidFill>
                  <a:schemeClr val="tx1"/>
                </a:solidFill>
                <a:effectLst/>
                <a:latin typeface="+mn-lt"/>
                <a:ea typeface="+mn-ea"/>
                <a:cs typeface="+mn-cs"/>
              </a:rPr>
              <a:t>Why do you need to bump test your air monitor before use?</a:t>
            </a:r>
          </a:p>
          <a:p>
            <a:pPr marL="685800" lvl="1" indent="-228600">
              <a:buFont typeface="Arial" panose="020B0604020202020204" pitchFamily="34" charset="0"/>
              <a:buChar char="•"/>
            </a:pPr>
            <a:r>
              <a:rPr lang="en-US" sz="1200" kern="1200" dirty="0">
                <a:solidFill>
                  <a:schemeClr val="tx1"/>
                </a:solidFill>
                <a:effectLst/>
                <a:latin typeface="+mn-lt"/>
                <a:ea typeface="+mn-ea"/>
                <a:cs typeface="+mn-cs"/>
              </a:rPr>
              <a:t>Verifies the monitor responds correctly by exposing it to the gas.</a:t>
            </a:r>
          </a:p>
          <a:p>
            <a:pPr marL="228600" lvl="0" indent="-228600">
              <a:buFont typeface="+mj-lt"/>
              <a:buAutoNum type="arabicPeriod"/>
            </a:pPr>
            <a:r>
              <a:rPr lang="en-US" sz="1200" kern="1200" dirty="0">
                <a:solidFill>
                  <a:schemeClr val="tx1"/>
                </a:solidFill>
                <a:effectLst/>
                <a:latin typeface="+mn-lt"/>
                <a:ea typeface="+mn-ea"/>
                <a:cs typeface="+mn-cs"/>
              </a:rPr>
              <a:t>In what order is the atmosphere pre-tested?</a:t>
            </a:r>
          </a:p>
          <a:p>
            <a:pPr marL="685800" lvl="1" indent="-228600">
              <a:buFont typeface="Arial" panose="020B0604020202020204" pitchFamily="34" charset="0"/>
              <a:buChar char="•"/>
            </a:pPr>
            <a:r>
              <a:rPr lang="en-US" sz="1200" kern="1200" dirty="0">
                <a:solidFill>
                  <a:schemeClr val="tx1"/>
                </a:solidFill>
                <a:effectLst/>
                <a:latin typeface="+mn-lt"/>
                <a:ea typeface="+mn-ea"/>
                <a:cs typeface="+mn-cs"/>
              </a:rPr>
              <a:t>Oxygen, flammable gases and vapor, potential air contaminants</a:t>
            </a:r>
          </a:p>
          <a:p>
            <a:pPr marL="228600" lvl="0" indent="-228600">
              <a:buFont typeface="+mj-lt"/>
              <a:buAutoNum type="arabicPeriod"/>
            </a:pPr>
            <a:r>
              <a:rPr lang="en-US" sz="1200" kern="1200" dirty="0">
                <a:solidFill>
                  <a:schemeClr val="tx1"/>
                </a:solidFill>
                <a:effectLst/>
                <a:latin typeface="+mn-lt"/>
                <a:ea typeface="+mn-ea"/>
                <a:cs typeface="+mn-cs"/>
              </a:rPr>
              <a:t>Why is the oxygen in a space tested first?</a:t>
            </a:r>
          </a:p>
          <a:p>
            <a:pPr marL="685800" lvl="1" indent="-228600">
              <a:buFont typeface="Arial" panose="020B0604020202020204" pitchFamily="34" charset="0"/>
              <a:buChar char="•"/>
            </a:pPr>
            <a:r>
              <a:rPr lang="en-US" sz="1200" kern="1200" dirty="0">
                <a:solidFill>
                  <a:schemeClr val="tx1"/>
                </a:solidFill>
                <a:effectLst/>
                <a:latin typeface="+mn-lt"/>
                <a:ea typeface="+mn-ea"/>
                <a:cs typeface="+mn-cs"/>
              </a:rPr>
              <a:t>Most air monitors are oxygen dependent and do not work properly in oxygen deficient air</a:t>
            </a:r>
          </a:p>
          <a:p>
            <a:pPr marL="228600" lvl="0" indent="-228600">
              <a:buFont typeface="+mj-lt"/>
              <a:buAutoNum type="arabicPeriod"/>
            </a:pPr>
            <a:r>
              <a:rPr lang="en-US" sz="1200" kern="1200" dirty="0">
                <a:solidFill>
                  <a:schemeClr val="tx1"/>
                </a:solidFill>
                <a:effectLst/>
                <a:latin typeface="+mn-lt"/>
                <a:ea typeface="+mn-ea"/>
                <a:cs typeface="+mn-cs"/>
              </a:rPr>
              <a:t>What areas in the space do you test during pre-entry?</a:t>
            </a:r>
          </a:p>
          <a:p>
            <a:pPr marL="685800" lvl="1" indent="-228600">
              <a:buFont typeface="Arial" panose="020B0604020202020204" pitchFamily="34" charset="0"/>
              <a:buChar char="•"/>
            </a:pPr>
            <a:r>
              <a:rPr lang="en-US" sz="1200" kern="1200" dirty="0">
                <a:solidFill>
                  <a:schemeClr val="tx1"/>
                </a:solidFill>
                <a:effectLst/>
                <a:latin typeface="+mn-lt"/>
                <a:ea typeface="+mn-ea"/>
                <a:cs typeface="+mn-cs"/>
              </a:rPr>
              <a:t>Around the opening, several feet in front of you, the top, middle, and bottom</a:t>
            </a:r>
          </a:p>
          <a:p>
            <a:pPr marL="228600" lvl="0" indent="-228600">
              <a:buFont typeface="+mj-lt"/>
              <a:buAutoNum type="arabicPeriod"/>
            </a:pPr>
            <a:r>
              <a:rPr lang="en-US" sz="1200" kern="1200" dirty="0">
                <a:solidFill>
                  <a:schemeClr val="tx1"/>
                </a:solidFill>
                <a:effectLst/>
                <a:latin typeface="+mn-lt"/>
                <a:ea typeface="+mn-ea"/>
                <a:cs typeface="+mn-cs"/>
              </a:rPr>
              <a:t>What should be done if work stops for any amount of time?</a:t>
            </a:r>
          </a:p>
          <a:p>
            <a:pPr marL="685800" lvl="1" indent="-228600">
              <a:buFont typeface="Arial" panose="020B0604020202020204" pitchFamily="34" charset="0"/>
              <a:buChar char="•"/>
            </a:pPr>
            <a:r>
              <a:rPr lang="en-US" sz="1200" kern="1200" dirty="0">
                <a:solidFill>
                  <a:schemeClr val="tx1"/>
                </a:solidFill>
                <a:effectLst/>
                <a:latin typeface="+mn-lt"/>
                <a:ea typeface="+mn-ea"/>
                <a:cs typeface="+mn-cs"/>
              </a:rPr>
              <a:t>Repeat the air monitoring procedures before resuming work</a:t>
            </a:r>
          </a:p>
          <a:p>
            <a:pPr marL="228600" lvl="0" indent="-228600">
              <a:buFont typeface="+mj-lt"/>
              <a:buAutoNum type="arabicPeriod"/>
            </a:pPr>
            <a:r>
              <a:rPr lang="en-US" sz="1200" kern="1200" dirty="0">
                <a:solidFill>
                  <a:schemeClr val="tx1"/>
                </a:solidFill>
                <a:effectLst/>
                <a:latin typeface="+mn-lt"/>
                <a:ea typeface="+mn-ea"/>
                <a:cs typeface="+mn-cs"/>
              </a:rPr>
              <a:t>What do you do if the monitor indicates a danger or the alarm sounds? Do not enter or evacuate the space immediately</a:t>
            </a:r>
          </a:p>
          <a:p>
            <a:pPr marL="228600" lvl="0" indent="-228600">
              <a:buFont typeface="+mj-lt"/>
              <a:buAutoNum type="arabicPeriod"/>
            </a:pPr>
            <a:r>
              <a:rPr lang="en-US" sz="1200" kern="1200" dirty="0">
                <a:solidFill>
                  <a:schemeClr val="tx1"/>
                </a:solidFill>
                <a:effectLst/>
                <a:latin typeface="+mn-lt"/>
                <a:ea typeface="+mn-ea"/>
                <a:cs typeface="+mn-cs"/>
              </a:rPr>
              <a:t>Why is continuous monitoring needed?</a:t>
            </a:r>
          </a:p>
          <a:p>
            <a:pPr marL="685800" lvl="1" indent="-228600">
              <a:buFont typeface="Arial" panose="020B0604020202020204" pitchFamily="34" charset="0"/>
              <a:buChar char="•"/>
            </a:pPr>
            <a:r>
              <a:rPr lang="en-US" sz="1200" kern="1200" dirty="0">
                <a:solidFill>
                  <a:schemeClr val="tx1"/>
                </a:solidFill>
                <a:effectLst/>
                <a:latin typeface="+mn-lt"/>
                <a:ea typeface="+mn-ea"/>
                <a:cs typeface="+mn-cs"/>
              </a:rPr>
              <a:t>Atmospheres can change rapidly</a:t>
            </a:r>
          </a:p>
          <a:p>
            <a:pPr marL="228600" lvl="0" indent="-228600">
              <a:buFont typeface="+mj-lt"/>
              <a:buAutoNum type="arabicPeriod"/>
            </a:pPr>
            <a:r>
              <a:rPr lang="en-US" sz="1200" kern="1200" dirty="0">
                <a:solidFill>
                  <a:schemeClr val="tx1"/>
                </a:solidFill>
                <a:effectLst/>
                <a:latin typeface="+mn-lt"/>
                <a:ea typeface="+mn-ea"/>
                <a:cs typeface="+mn-cs"/>
              </a:rPr>
              <a:t>When is continuous monitoring needed?</a:t>
            </a:r>
          </a:p>
          <a:p>
            <a:pPr marL="685800" lvl="1" indent="-228600">
              <a:buFont typeface="Arial" panose="020B0604020202020204" pitchFamily="34" charset="0"/>
              <a:buChar char="•"/>
            </a:pPr>
            <a:r>
              <a:rPr lang="en-US" sz="1200" kern="1200" dirty="0">
                <a:solidFill>
                  <a:schemeClr val="tx1"/>
                </a:solidFill>
                <a:effectLst/>
                <a:latin typeface="+mn-lt"/>
                <a:ea typeface="+mn-ea"/>
                <a:cs typeface="+mn-cs"/>
              </a:rPr>
              <a:t>When atmospheric hazards might not be completely eliminated, result from the task being performed, move to the space from nearby activities, be greater than 10% of the LEL/LFL, or include oxygen rich, deficient, or toxic air</a:t>
            </a:r>
          </a:p>
          <a:p>
            <a:pPr marL="228600" lvl="0" indent="-228600">
              <a:buFont typeface="+mj-lt"/>
              <a:buAutoNum type="arabicPeriod"/>
            </a:pPr>
            <a:r>
              <a:rPr lang="en-US" sz="1200" kern="1200" dirty="0">
                <a:solidFill>
                  <a:schemeClr val="tx1"/>
                </a:solidFill>
                <a:effectLst/>
                <a:latin typeface="+mn-lt"/>
                <a:ea typeface="+mn-ea"/>
                <a:cs typeface="+mn-cs"/>
              </a:rPr>
              <a:t>What factors should be considered when ventilating?</a:t>
            </a:r>
          </a:p>
          <a:p>
            <a:pPr marL="685800" lvl="1" indent="-228600">
              <a:buFont typeface="Arial" panose="020B0604020202020204" pitchFamily="34" charset="0"/>
              <a:buChar char="•"/>
            </a:pPr>
            <a:r>
              <a:rPr lang="en-US" sz="1200" kern="1200" dirty="0">
                <a:solidFill>
                  <a:schemeClr val="tx1"/>
                </a:solidFill>
                <a:effectLst/>
                <a:latin typeface="+mn-lt"/>
                <a:ea typeface="+mn-ea"/>
                <a:cs typeface="+mn-cs"/>
              </a:rPr>
              <a:t>Chemicals/residues, type of work to be performed, amount of air being supplied, and size/ dimensions of the space</a:t>
            </a:r>
          </a:p>
          <a:p>
            <a:pPr marL="228600" lvl="0" indent="-228600">
              <a:buFont typeface="+mj-lt"/>
              <a:buAutoNum type="arabicPeriod"/>
            </a:pPr>
            <a:r>
              <a:rPr lang="en-US" sz="1200" kern="1200" dirty="0">
                <a:solidFill>
                  <a:schemeClr val="tx1"/>
                </a:solidFill>
                <a:effectLst/>
                <a:latin typeface="+mn-lt"/>
                <a:ea typeface="+mn-ea"/>
                <a:cs typeface="+mn-cs"/>
              </a:rPr>
              <a:t>What is the difference between Forced Air (Dilution) Ventilation and Local Exhaust Ventilation?</a:t>
            </a:r>
          </a:p>
          <a:p>
            <a:pPr marL="685800" lvl="1" indent="-228600">
              <a:buFont typeface="Arial" panose="020B0604020202020204" pitchFamily="34" charset="0"/>
              <a:buChar char="•"/>
            </a:pPr>
            <a:r>
              <a:rPr lang="en-US" sz="1200" kern="1200" dirty="0">
                <a:solidFill>
                  <a:schemeClr val="tx1"/>
                </a:solidFill>
                <a:effectLst/>
                <a:latin typeface="+mn-lt"/>
                <a:ea typeface="+mn-ea"/>
                <a:cs typeface="+mn-cs"/>
              </a:rPr>
              <a:t>Forced Air pushes fresh air into the space and the turbulence dislodges pockets of contaminants. Local exhaust pulls air out of the space and discharges contaminants outside of the space.</a:t>
            </a:r>
          </a:p>
          <a:p>
            <a:pPr marL="228600" lvl="0" indent="-228600">
              <a:buFont typeface="+mj-lt"/>
              <a:buAutoNum type="arabicPeriod"/>
            </a:pPr>
            <a:r>
              <a:rPr lang="en-US" sz="1200" kern="1200" dirty="0">
                <a:solidFill>
                  <a:schemeClr val="tx1"/>
                </a:solidFill>
                <a:effectLst/>
                <a:latin typeface="+mn-lt"/>
                <a:ea typeface="+mn-ea"/>
                <a:cs typeface="+mn-cs"/>
              </a:rPr>
              <a:t>How does a Push-Pull Ventilation system work?</a:t>
            </a:r>
          </a:p>
          <a:p>
            <a:pPr marL="685800" lvl="1" indent="-228600">
              <a:buFont typeface="Arial" panose="020B0604020202020204" pitchFamily="34" charset="0"/>
              <a:buChar char="•"/>
            </a:pPr>
            <a:r>
              <a:rPr lang="en-US" sz="1200" kern="1200" dirty="0">
                <a:solidFill>
                  <a:schemeClr val="tx1"/>
                </a:solidFill>
                <a:effectLst/>
                <a:latin typeface="+mn-lt"/>
                <a:ea typeface="+mn-ea"/>
                <a:cs typeface="+mn-cs"/>
              </a:rPr>
              <a:t>It pushes fresh air into the space and pulls contaminants out.</a:t>
            </a:r>
          </a:p>
          <a:p>
            <a:pPr marL="228600" lvl="0" indent="-228600">
              <a:buFont typeface="+mj-lt"/>
              <a:buAutoNum type="arabicPeriod"/>
            </a:pPr>
            <a:r>
              <a:rPr lang="en-US" sz="1200" kern="1200" dirty="0">
                <a:solidFill>
                  <a:schemeClr val="tx1"/>
                </a:solidFill>
                <a:effectLst/>
                <a:latin typeface="+mn-lt"/>
                <a:ea typeface="+mn-ea"/>
                <a:cs typeface="+mn-cs"/>
              </a:rPr>
              <a:t>How do you prevent pocketing?</a:t>
            </a:r>
          </a:p>
          <a:p>
            <a:pPr marL="685800" lvl="1" indent="-228600">
              <a:buFont typeface="Arial" panose="020B0604020202020204" pitchFamily="34" charset="0"/>
              <a:buChar char="•"/>
            </a:pPr>
            <a:r>
              <a:rPr lang="en-US" sz="1200" kern="1200" dirty="0">
                <a:solidFill>
                  <a:schemeClr val="tx1"/>
                </a:solidFill>
                <a:effectLst/>
                <a:latin typeface="+mn-lt"/>
                <a:ea typeface="+mn-ea"/>
                <a:cs typeface="+mn-cs"/>
              </a:rPr>
              <a:t>Ventilate the space thoroughly so no pockets will be left, and then test the space</a:t>
            </a:r>
          </a:p>
          <a:p>
            <a:pPr marL="228600" lvl="0" indent="-228600">
              <a:buFont typeface="+mj-lt"/>
              <a:buAutoNum type="arabicPeriod"/>
            </a:pPr>
            <a:r>
              <a:rPr lang="en-US" sz="1200" kern="1200" dirty="0">
                <a:solidFill>
                  <a:schemeClr val="tx1"/>
                </a:solidFill>
                <a:effectLst/>
                <a:latin typeface="+mn-lt"/>
                <a:ea typeface="+mn-ea"/>
                <a:cs typeface="+mn-cs"/>
              </a:rPr>
              <a:t>How do you prevent short-circuiting?</a:t>
            </a:r>
          </a:p>
          <a:p>
            <a:pPr marL="685800" lvl="1" indent="-228600">
              <a:buFont typeface="Arial" panose="020B0604020202020204" pitchFamily="34" charset="0"/>
              <a:buChar char="•"/>
            </a:pPr>
            <a:r>
              <a:rPr lang="en-US" sz="1200" kern="1200" dirty="0">
                <a:solidFill>
                  <a:schemeClr val="tx1"/>
                </a:solidFill>
                <a:effectLst/>
                <a:latin typeface="+mn-lt"/>
                <a:ea typeface="+mn-ea"/>
                <a:cs typeface="+mn-cs"/>
              </a:rPr>
              <a:t>Use a powerful blower to blow clean air into the entire space or a long duct to reach the bottom of the space</a:t>
            </a:r>
          </a:p>
          <a:p>
            <a:pPr marL="228600" lvl="0" indent="-228600">
              <a:buFont typeface="+mj-lt"/>
              <a:buAutoNum type="arabicPeriod"/>
            </a:pPr>
            <a:r>
              <a:rPr lang="en-US" sz="1200" kern="1200" dirty="0">
                <a:solidFill>
                  <a:schemeClr val="tx1"/>
                </a:solidFill>
                <a:effectLst/>
                <a:latin typeface="+mn-lt"/>
                <a:ea typeface="+mn-ea"/>
                <a:cs typeface="+mn-cs"/>
              </a:rPr>
              <a:t>What are some guidelines when using ventilation systems?</a:t>
            </a:r>
          </a:p>
          <a:p>
            <a:pPr marL="685800" lvl="1" indent="-228600">
              <a:buFont typeface="Arial" panose="020B0604020202020204" pitchFamily="34" charset="0"/>
              <a:buChar char="•"/>
            </a:pPr>
            <a:r>
              <a:rPr lang="en-US" sz="1200" kern="1200" dirty="0">
                <a:solidFill>
                  <a:schemeClr val="tx1"/>
                </a:solidFill>
                <a:effectLst/>
                <a:latin typeface="+mn-lt"/>
                <a:ea typeface="+mn-ea"/>
                <a:cs typeface="+mn-cs"/>
              </a:rPr>
              <a:t>Don’t locate air inlets near outlets, Don’t draw contaminated air past workers, don’t impede access, don’t use oxygen for ventilation, verify entrances can’t be closed, use explosion proof fans</a:t>
            </a:r>
          </a:p>
          <a:p>
            <a:pPr marL="228600" lvl="0" indent="-228600">
              <a:buFont typeface="+mj-lt"/>
              <a:buAutoNum type="arabicPeriod"/>
            </a:pPr>
            <a:r>
              <a:rPr lang="en-US" sz="1200" kern="1200" dirty="0">
                <a:solidFill>
                  <a:schemeClr val="tx1"/>
                </a:solidFill>
                <a:effectLst/>
                <a:latin typeface="+mn-lt"/>
                <a:ea typeface="+mn-ea"/>
                <a:cs typeface="+mn-cs"/>
              </a:rPr>
              <a:t>Why is LOTOTO performed?</a:t>
            </a:r>
          </a:p>
          <a:p>
            <a:pPr marL="685800" lvl="1" indent="-228600">
              <a:buFont typeface="Arial" panose="020B0604020202020204" pitchFamily="34" charset="0"/>
              <a:buChar char="•"/>
            </a:pPr>
            <a:r>
              <a:rPr lang="en-US" sz="1200" kern="1200" dirty="0">
                <a:solidFill>
                  <a:schemeClr val="tx1"/>
                </a:solidFill>
                <a:effectLst/>
                <a:latin typeface="+mn-lt"/>
                <a:ea typeface="+mn-ea"/>
                <a:cs typeface="+mn-cs"/>
              </a:rPr>
              <a:t>De-energize all equipment before work is performed to isolate/eliminate all energy sources</a:t>
            </a:r>
          </a:p>
          <a:p>
            <a:pPr marL="228600" lvl="0" indent="-228600">
              <a:buFont typeface="+mj-lt"/>
              <a:buAutoNum type="arabicPeriod"/>
            </a:pPr>
            <a:r>
              <a:rPr lang="en-US" sz="1200" kern="1200" dirty="0">
                <a:solidFill>
                  <a:schemeClr val="tx1"/>
                </a:solidFill>
                <a:effectLst/>
                <a:latin typeface="+mn-lt"/>
                <a:ea typeface="+mn-ea"/>
                <a:cs typeface="+mn-cs"/>
              </a:rPr>
              <a:t>What can be used to stop material from flowing into a confined space?</a:t>
            </a:r>
          </a:p>
          <a:p>
            <a:pPr marL="685800" lvl="1" indent="-228600">
              <a:buFont typeface="Arial" panose="020B0604020202020204" pitchFamily="34" charset="0"/>
              <a:buChar char="•"/>
            </a:pPr>
            <a:r>
              <a:rPr lang="en-US" sz="1200" kern="1200" dirty="0">
                <a:solidFill>
                  <a:schemeClr val="tx1"/>
                </a:solidFill>
                <a:effectLst/>
                <a:latin typeface="+mn-lt"/>
                <a:ea typeface="+mn-ea"/>
                <a:cs typeface="+mn-cs"/>
              </a:rPr>
              <a:t>Blank/bleed, double block and bleed, line break</a:t>
            </a:r>
          </a:p>
          <a:p>
            <a:pPr marL="228600" lvl="0" indent="-228600">
              <a:buFont typeface="+mj-lt"/>
              <a:buAutoNum type="arabicPeriod"/>
            </a:pPr>
            <a:r>
              <a:rPr lang="en-US" sz="1200" kern="1200" dirty="0">
                <a:solidFill>
                  <a:schemeClr val="tx1"/>
                </a:solidFill>
                <a:effectLst/>
                <a:latin typeface="+mn-lt"/>
                <a:ea typeface="+mn-ea"/>
                <a:cs typeface="+mn-cs"/>
              </a:rPr>
              <a:t>Why are IS devices needed?</a:t>
            </a:r>
          </a:p>
          <a:p>
            <a:pPr marL="685800" lvl="1" indent="-228600">
              <a:buFont typeface="Arial" panose="020B0604020202020204" pitchFamily="34" charset="0"/>
              <a:buChar char="•"/>
            </a:pPr>
            <a:r>
              <a:rPr lang="en-US" sz="1200" kern="1200" dirty="0">
                <a:solidFill>
                  <a:schemeClr val="tx1"/>
                </a:solidFill>
                <a:effectLst/>
                <a:latin typeface="+mn-lt"/>
                <a:ea typeface="+mn-ea"/>
                <a:cs typeface="+mn-cs"/>
              </a:rPr>
              <a:t>Eliminates an ignition source and decreases the hazard when working with electrical equipment where a flammable atmosphere could exist</a:t>
            </a:r>
          </a:p>
          <a:p>
            <a:pPr marL="228600" lvl="0" indent="-228600">
              <a:buFont typeface="+mj-lt"/>
              <a:buAutoNum type="arabicPeriod"/>
            </a:pPr>
            <a:r>
              <a:rPr lang="en-US" sz="1200" kern="1200" dirty="0">
                <a:solidFill>
                  <a:schemeClr val="tx1"/>
                </a:solidFill>
                <a:effectLst/>
                <a:latin typeface="+mn-lt"/>
                <a:ea typeface="+mn-ea"/>
                <a:cs typeface="+mn-cs"/>
              </a:rPr>
              <a:t>What controls help secure a space?</a:t>
            </a:r>
          </a:p>
          <a:p>
            <a:pPr marL="685800" lvl="1" indent="-228600">
              <a:buFont typeface="Arial" panose="020B0604020202020204" pitchFamily="34" charset="0"/>
              <a:buChar char="•"/>
            </a:pPr>
            <a:r>
              <a:rPr lang="en-US" sz="1200" kern="1200" dirty="0">
                <a:solidFill>
                  <a:schemeClr val="tx1"/>
                </a:solidFill>
                <a:effectLst/>
                <a:latin typeface="+mn-lt"/>
                <a:ea typeface="+mn-ea"/>
                <a:cs typeface="+mn-cs"/>
              </a:rPr>
              <a:t>Barriers, barricades, warning signs, temporary railings, cones, Attendants</a:t>
            </a:r>
          </a:p>
          <a:p>
            <a:pPr marL="228600" lvl="0" indent="-228600">
              <a:buFont typeface="+mj-lt"/>
              <a:buAutoNum type="arabicPeriod"/>
            </a:pPr>
            <a:r>
              <a:rPr lang="en-US" sz="1200" kern="1200" dirty="0">
                <a:solidFill>
                  <a:schemeClr val="tx1"/>
                </a:solidFill>
                <a:effectLst/>
                <a:latin typeface="+mn-lt"/>
                <a:ea typeface="+mn-ea"/>
                <a:cs typeface="+mn-cs"/>
              </a:rPr>
              <a:t>What precautions need to be considered if lights or other electrical equipment are added to a space?</a:t>
            </a:r>
          </a:p>
          <a:p>
            <a:pPr marL="685800" lvl="1" indent="-228600">
              <a:buFont typeface="Arial" panose="020B0604020202020204" pitchFamily="34" charset="0"/>
              <a:buChar char="•"/>
            </a:pPr>
            <a:r>
              <a:rPr lang="en-US" sz="1200" kern="1200" dirty="0">
                <a:solidFill>
                  <a:schemeClr val="tx1"/>
                </a:solidFill>
                <a:effectLst/>
                <a:latin typeface="+mn-lt"/>
                <a:ea typeface="+mn-ea"/>
                <a:cs typeface="+mn-cs"/>
              </a:rPr>
              <a:t>Enough light to safely perform the job, low-voltage lighting, IS classified and rated equipment used when needed, GFCI protected and tested equipment in wet conditions</a:t>
            </a: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59</a:t>
            </a:fld>
            <a:endParaRPr lang="en-US"/>
          </a:p>
        </p:txBody>
      </p:sp>
    </p:spTree>
    <p:extLst>
      <p:ext uri="{BB962C8B-B14F-4D97-AF65-F5344CB8AC3E}">
        <p14:creationId xmlns:p14="http://schemas.microsoft.com/office/powerpoint/2010/main" val="488179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 Instruction</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Read the statistic with the class.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Many workplaces contain areas which are defined as “confined” due to the constraints that limit the employee’s ability to enter, exit, or perform their job.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 addition, confined spaces may be more difficult to evacuate in an emergency, or they can make access to life-saving equipment more difficult.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words “confined space” should trigger a concern for added caution whenever any activity or task is performed.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 should all have the necessary knowledge and skills to recognize the hazards and select the safe work practices necessary to deal with these hazards.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6</a:t>
            </a:fld>
            <a:endParaRPr lang="en-US"/>
          </a:p>
        </p:txBody>
      </p:sp>
    </p:spTree>
    <p:extLst>
      <p:ext uri="{BB962C8B-B14F-4D97-AF65-F5344CB8AC3E}">
        <p14:creationId xmlns:p14="http://schemas.microsoft.com/office/powerpoint/2010/main" val="375250524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Time</a:t>
            </a:r>
            <a:r>
              <a:rPr lang="en-US" sz="11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Approximately 10 minutes</a:t>
            </a:r>
            <a:r>
              <a:rPr lang="en-US" sz="11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Materials</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Reflection worksheet, FG p.91 (1 per student)</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Pen (1 per student)</a:t>
            </a:r>
            <a:endParaRPr lang="en-US" sz="1100" kern="1200" dirty="0">
              <a:solidFill>
                <a:schemeClr val="tx1"/>
              </a:solidFill>
              <a:effectLst/>
              <a:latin typeface="+mn-lt"/>
              <a:ea typeface="+mn-ea"/>
              <a:cs typeface="+mn-cs"/>
            </a:endParaRPr>
          </a:p>
          <a:p>
            <a:r>
              <a:rPr lang="en-US" sz="1200" b="1" kern="1200" cap="all"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Purpose</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This activity gives students the opportunity to evaluate the hazards and controls in a confined space. This is accomplished by reflecting on a real-life confined space entry and answering questions about the hazards and controls encountered.</a:t>
            </a:r>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Instruction</a:t>
            </a:r>
            <a:endParaRPr lang="en-US" sz="11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Give each student a Reflection worksheet.</a:t>
            </a:r>
            <a:endParaRPr lang="en-US" sz="11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Review the directions on the worksheet.</a:t>
            </a:r>
            <a:endParaRPr lang="en-US" sz="1100" kern="1200" dirty="0">
              <a:solidFill>
                <a:schemeClr val="tx1"/>
              </a:solidFill>
              <a:effectLst/>
              <a:latin typeface="+mn-lt"/>
              <a:ea typeface="+mn-ea"/>
              <a:cs typeface="+mn-cs"/>
            </a:endParaRPr>
          </a:p>
          <a:p>
            <a:pPr marL="685800" lvl="1" indent="-228600">
              <a:buFont typeface="Arial" panose="020B0604020202020204" pitchFamily="34" charset="0"/>
              <a:buChar char="•"/>
            </a:pPr>
            <a:r>
              <a:rPr lang="en-US" sz="1200" kern="1200" dirty="0">
                <a:solidFill>
                  <a:schemeClr val="tx1"/>
                </a:solidFill>
                <a:effectLst/>
                <a:latin typeface="+mn-lt"/>
                <a:ea typeface="+mn-ea"/>
                <a:cs typeface="+mn-cs"/>
              </a:rPr>
              <a:t>Reflect on a confined space entry you experienced or know of that could have been performed more safely.</a:t>
            </a:r>
            <a:endParaRPr lang="en-US" sz="1100" kern="1200" dirty="0">
              <a:solidFill>
                <a:schemeClr val="tx1"/>
              </a:solidFill>
              <a:effectLst/>
              <a:latin typeface="+mn-lt"/>
              <a:ea typeface="+mn-ea"/>
              <a:cs typeface="+mn-cs"/>
            </a:endParaRPr>
          </a:p>
          <a:p>
            <a:pPr marL="685800" lvl="1" indent="-228600">
              <a:buFont typeface="Arial" panose="020B0604020202020204" pitchFamily="34" charset="0"/>
              <a:buChar char="•"/>
            </a:pPr>
            <a:r>
              <a:rPr lang="en-US" sz="1200" kern="1200" dirty="0">
                <a:solidFill>
                  <a:schemeClr val="tx1"/>
                </a:solidFill>
                <a:effectLst/>
                <a:latin typeface="+mn-lt"/>
                <a:ea typeface="+mn-ea"/>
                <a:cs typeface="+mn-cs"/>
              </a:rPr>
              <a:t>Answer the questions provided.</a:t>
            </a:r>
            <a:endParaRPr lang="en-US" sz="11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Give students approximately ten minutes to complete individually.</a:t>
            </a:r>
            <a:endParaRPr lang="en-US" sz="1100" kern="1200" dirty="0">
              <a:solidFill>
                <a:schemeClr val="tx1"/>
              </a:solidFill>
              <a:effectLst/>
              <a:latin typeface="+mn-lt"/>
              <a:ea typeface="+mn-ea"/>
              <a:cs typeface="+mn-cs"/>
            </a:endParaRPr>
          </a:p>
          <a:p>
            <a:pPr marL="228600" lvl="0" indent="-228600">
              <a:buFont typeface="+mj-lt"/>
              <a:buAutoNum type="arabicPeriod"/>
            </a:pPr>
            <a:r>
              <a:rPr lang="en-US" sz="1200" b="1" kern="1200" dirty="0">
                <a:solidFill>
                  <a:schemeClr val="tx1"/>
                </a:solidFill>
                <a:effectLst/>
                <a:latin typeface="+mn-lt"/>
                <a:ea typeface="+mn-ea"/>
                <a:cs typeface="+mn-cs"/>
              </a:rPr>
              <a:t>Ask for volunteers to discuss their reflections with the class.</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F8FCD5C-19B0-4F7A-B49D-975DBE93C182}" type="slidenum">
              <a:rPr lang="en-US" smtClean="0"/>
              <a:t>60</a:t>
            </a:fld>
            <a:endParaRPr lang="en-US"/>
          </a:p>
        </p:txBody>
      </p:sp>
    </p:spTree>
    <p:extLst>
      <p:ext uri="{BB962C8B-B14F-4D97-AF65-F5344CB8AC3E}">
        <p14:creationId xmlns:p14="http://schemas.microsoft.com/office/powerpoint/2010/main" val="371914862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Time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Approximately 10 minutes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Materials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Secure the Scene worksheet, FG pp.95-96 (1 per student)</a:t>
            </a:r>
          </a:p>
          <a:p>
            <a:pPr lvl="0"/>
            <a:r>
              <a:rPr lang="en-US" sz="1200" kern="1200" dirty="0">
                <a:solidFill>
                  <a:schemeClr val="tx1"/>
                </a:solidFill>
                <a:effectLst/>
                <a:latin typeface="+mn-lt"/>
                <a:ea typeface="+mn-ea"/>
                <a:cs typeface="+mn-cs"/>
              </a:rPr>
              <a:t>Pen (1 per student)</a:t>
            </a:r>
          </a:p>
          <a:p>
            <a:r>
              <a:rPr lang="en-US" sz="1200" b="1" kern="1200" cap="all"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Purpose</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This activity gives students the opportunity to evaluate the hazards and controls in a confined space. This is accomplished as students discuss and write about the hazards shown in several photos of PRCSs and determine the controls that mitigate the hazards.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Instruction</a:t>
            </a:r>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Give each student a Hazard Detective worksheet.</a:t>
            </a:r>
          </a:p>
          <a:p>
            <a:pPr marL="228600" lvl="0" indent="-228600">
              <a:buFont typeface="+mj-lt"/>
              <a:buAutoNum type="arabicPeriod"/>
            </a:pPr>
            <a:r>
              <a:rPr lang="en-US" sz="1200" kern="1200" dirty="0">
                <a:solidFill>
                  <a:schemeClr val="tx1"/>
                </a:solidFill>
                <a:effectLst/>
                <a:latin typeface="+mn-lt"/>
                <a:ea typeface="+mn-ea"/>
                <a:cs typeface="+mn-cs"/>
              </a:rPr>
              <a:t>Review the directions on the worksheet.</a:t>
            </a:r>
          </a:p>
          <a:p>
            <a:pPr marL="685800" lvl="1" indent="-228600">
              <a:buFont typeface="Arial" panose="020B0604020202020204" pitchFamily="34" charset="0"/>
              <a:buChar char="•"/>
            </a:pPr>
            <a:r>
              <a:rPr lang="en-US" sz="1200" kern="1200" dirty="0">
                <a:solidFill>
                  <a:schemeClr val="tx1"/>
                </a:solidFill>
                <a:effectLst/>
                <a:latin typeface="+mn-lt"/>
                <a:ea typeface="+mn-ea"/>
                <a:cs typeface="+mn-cs"/>
              </a:rPr>
              <a:t>Evaluate each photo for potential and existing confined space hazards.</a:t>
            </a:r>
          </a:p>
          <a:p>
            <a:pPr marL="685800" lvl="1" indent="-228600">
              <a:buFont typeface="Arial" panose="020B0604020202020204" pitchFamily="34" charset="0"/>
              <a:buChar char="•"/>
            </a:pPr>
            <a:r>
              <a:rPr lang="en-US" sz="1200" kern="1200" dirty="0">
                <a:solidFill>
                  <a:schemeClr val="tx1"/>
                </a:solidFill>
                <a:effectLst/>
                <a:latin typeface="+mn-lt"/>
                <a:ea typeface="+mn-ea"/>
                <a:cs typeface="+mn-cs"/>
              </a:rPr>
              <a:t>Record the hazards you find in the appropriate column.</a:t>
            </a:r>
          </a:p>
          <a:p>
            <a:pPr marL="685800" lvl="1" indent="-228600">
              <a:buFont typeface="Arial" panose="020B0604020202020204" pitchFamily="34" charset="0"/>
              <a:buChar char="•"/>
            </a:pPr>
            <a:r>
              <a:rPr lang="en-US" sz="1200" kern="1200" dirty="0">
                <a:solidFill>
                  <a:schemeClr val="tx1"/>
                </a:solidFill>
                <a:effectLst/>
                <a:latin typeface="+mn-lt"/>
                <a:ea typeface="+mn-ea"/>
                <a:cs typeface="+mn-cs"/>
              </a:rPr>
              <a:t>Determine the controls that will mitigate the hazard.</a:t>
            </a:r>
          </a:p>
          <a:p>
            <a:pPr marL="685800" lvl="1" indent="-228600">
              <a:buFont typeface="Arial" panose="020B0604020202020204" pitchFamily="34" charset="0"/>
              <a:buChar char="•"/>
            </a:pPr>
            <a:r>
              <a:rPr lang="en-US" sz="1200" kern="1200" dirty="0">
                <a:solidFill>
                  <a:schemeClr val="tx1"/>
                </a:solidFill>
                <a:effectLst/>
                <a:latin typeface="+mn-lt"/>
                <a:ea typeface="+mn-ea"/>
                <a:cs typeface="+mn-cs"/>
              </a:rPr>
              <a:t>Record the controls in the appropriate column.</a:t>
            </a:r>
          </a:p>
          <a:p>
            <a:pPr marL="228600" lvl="0" indent="-228600">
              <a:buFont typeface="+mj-lt"/>
              <a:buAutoNum type="arabicPeriod"/>
            </a:pPr>
            <a:r>
              <a:rPr lang="en-US" sz="1200" kern="1200" dirty="0">
                <a:solidFill>
                  <a:schemeClr val="tx1"/>
                </a:solidFill>
                <a:effectLst/>
                <a:latin typeface="+mn-lt"/>
                <a:ea typeface="+mn-ea"/>
                <a:cs typeface="+mn-cs"/>
              </a:rPr>
              <a:t>Give students approximately five minutes to complete individually or as a small group.</a:t>
            </a:r>
          </a:p>
          <a:p>
            <a:pPr marL="228600" lvl="0" indent="-228600">
              <a:buFont typeface="+mj-lt"/>
              <a:buAutoNum type="arabicPeriod"/>
            </a:pPr>
            <a:r>
              <a:rPr lang="en-US" sz="1200" b="1" kern="1200" dirty="0">
                <a:solidFill>
                  <a:schemeClr val="tx1"/>
                </a:solidFill>
                <a:effectLst/>
                <a:latin typeface="+mn-lt"/>
                <a:ea typeface="+mn-ea"/>
                <a:cs typeface="+mn-cs"/>
              </a:rPr>
              <a:t>Discuss the correct answers as a class.</a:t>
            </a:r>
            <a:r>
              <a:rPr lang="en-US" sz="1200" kern="1200" dirty="0">
                <a:solidFill>
                  <a:schemeClr val="tx1"/>
                </a:solidFill>
                <a:effectLst/>
                <a:latin typeface="+mn-lt"/>
                <a:ea typeface="+mn-ea"/>
                <a:cs typeface="+mn-cs"/>
              </a:rPr>
              <a:t> </a:t>
            </a:r>
          </a:p>
          <a:p>
            <a:endParaRPr lang="en-US" dirty="0"/>
          </a:p>
          <a:p>
            <a:r>
              <a:rPr lang="en-US" dirty="0"/>
              <a:t>Answer Key</a:t>
            </a:r>
          </a:p>
          <a:p>
            <a:pPr marL="228600" indent="-228600">
              <a:buAutoNum type="arabicPeriod"/>
            </a:pPr>
            <a:r>
              <a:rPr lang="en-US" dirty="0"/>
              <a:t>Open-top tank</a:t>
            </a:r>
          </a:p>
          <a:p>
            <a:pPr marL="685800" lvl="1" indent="-228600">
              <a:buAutoNum type="arabicPeriod"/>
            </a:pPr>
            <a:r>
              <a:rPr lang="en-US" dirty="0"/>
              <a:t>Hazards – Engulfment, Configuration, Atmospheric</a:t>
            </a:r>
          </a:p>
          <a:p>
            <a:pPr marL="685800" lvl="1" indent="-228600">
              <a:buAutoNum type="arabicPeriod"/>
            </a:pPr>
            <a:r>
              <a:rPr lang="en-US" dirty="0"/>
              <a:t>Controls – Energy control/LOTOTO,</a:t>
            </a:r>
            <a:r>
              <a:rPr lang="en-US" baseline="0" dirty="0"/>
              <a:t> Air monitoring, Access</a:t>
            </a:r>
            <a:endParaRPr lang="en-US" dirty="0"/>
          </a:p>
          <a:p>
            <a:pPr marL="228600" indent="-228600">
              <a:buAutoNum type="arabicPeriod"/>
            </a:pPr>
            <a:r>
              <a:rPr lang="en-US" dirty="0"/>
              <a:t>Crusher discharge screen</a:t>
            </a:r>
          </a:p>
          <a:p>
            <a:pPr marL="685800" lvl="1" indent="-228600">
              <a:buAutoNum type="arabicPeriod"/>
            </a:pPr>
            <a:r>
              <a:rPr lang="en-US" dirty="0"/>
              <a:t>Hazards</a:t>
            </a:r>
            <a:r>
              <a:rPr lang="en-US" baseline="0" dirty="0"/>
              <a:t> – Atmospheric, Engulfment, Configuration</a:t>
            </a:r>
          </a:p>
          <a:p>
            <a:pPr marL="685800" lvl="1" indent="-228600">
              <a:buAutoNum type="arabicPeriod"/>
            </a:pPr>
            <a:r>
              <a:rPr lang="en-US" baseline="0" dirty="0"/>
              <a:t>Controls – Energy control/LOTOTO, Air monitoring</a:t>
            </a:r>
            <a:endParaRPr lang="en-US" dirty="0"/>
          </a:p>
          <a:p>
            <a:pPr marL="228600" indent="-228600">
              <a:buAutoNum type="arabicPeriod"/>
            </a:pPr>
            <a:r>
              <a:rPr lang="en-US" dirty="0"/>
              <a:t>Dumpster (NPRCS)</a:t>
            </a:r>
          </a:p>
          <a:p>
            <a:pPr marL="685800" lvl="1" indent="-228600">
              <a:buAutoNum type="arabicPeriod"/>
            </a:pPr>
            <a:r>
              <a:rPr lang="en-US" dirty="0"/>
              <a:t>Hazards – Atmospheric</a:t>
            </a:r>
            <a:r>
              <a:rPr lang="en-US" baseline="0" dirty="0"/>
              <a:t> (possible)</a:t>
            </a:r>
          </a:p>
          <a:p>
            <a:pPr marL="685800" lvl="1" indent="-228600">
              <a:buAutoNum type="arabicPeriod"/>
            </a:pPr>
            <a:r>
              <a:rPr lang="en-US" dirty="0"/>
              <a:t>Controls – Dispose products properly</a:t>
            </a:r>
          </a:p>
          <a:p>
            <a:pPr marL="228600" indent="-228600">
              <a:buAutoNum type="arabicPeriod"/>
            </a:pPr>
            <a:r>
              <a:rPr lang="en-US" dirty="0"/>
              <a:t>Sewer</a:t>
            </a:r>
          </a:p>
          <a:p>
            <a:pPr marL="685800" lvl="1" indent="-228600">
              <a:buAutoNum type="arabicPeriod"/>
            </a:pPr>
            <a:r>
              <a:rPr lang="en-US" dirty="0"/>
              <a:t>Hazards – Atmospheric,</a:t>
            </a:r>
            <a:r>
              <a:rPr lang="en-US" baseline="0" dirty="0"/>
              <a:t> Engulfment, Configuration</a:t>
            </a:r>
          </a:p>
          <a:p>
            <a:pPr marL="685800" lvl="1" indent="-228600">
              <a:buAutoNum type="arabicPeriod"/>
            </a:pPr>
            <a:r>
              <a:rPr lang="en-US" baseline="0" dirty="0"/>
              <a:t>Controls – Air monitoring, Energy control, Fall protection</a:t>
            </a:r>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61</a:t>
            </a:fld>
            <a:endParaRPr lang="en-US"/>
          </a:p>
        </p:txBody>
      </p:sp>
    </p:spTree>
    <p:extLst>
      <p:ext uri="{BB962C8B-B14F-4D97-AF65-F5344CB8AC3E}">
        <p14:creationId xmlns:p14="http://schemas.microsoft.com/office/powerpoint/2010/main" val="32513850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Upon completion of this module, the students will be able to: </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Demonstrate the process for entering a confined space.</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Refer to the appropriate sections of the “Confined Space Policy</a:t>
            </a:r>
            <a:r>
              <a:rPr lang="en-US" sz="1200" b="1" kern="1200" baseline="0" dirty="0">
                <a:solidFill>
                  <a:schemeClr val="tx1"/>
                </a:solidFill>
                <a:effectLst/>
                <a:latin typeface="+mn-lt"/>
                <a:ea typeface="+mn-ea"/>
                <a:cs typeface="+mn-cs"/>
              </a:rPr>
              <a:t> FCX-HS05, Technical Supplement and the </a:t>
            </a:r>
            <a:r>
              <a:rPr lang="en-US" sz="1200" b="1" kern="1200" dirty="0">
                <a:solidFill>
                  <a:schemeClr val="tx1"/>
                </a:solidFill>
                <a:effectLst/>
                <a:latin typeface="+mn-lt"/>
                <a:ea typeface="+mn-ea"/>
                <a:cs typeface="+mn-cs"/>
              </a:rPr>
              <a:t>Confined Space Entry Permit” while reviewing slides 63-68.</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F8FCD5C-19B0-4F7A-B49D-975DBE93C182}" type="slidenum">
              <a:rPr lang="en-US" smtClean="0"/>
              <a:t>62</a:t>
            </a:fld>
            <a:endParaRPr lang="en-US"/>
          </a:p>
        </p:txBody>
      </p:sp>
    </p:spTree>
    <p:extLst>
      <p:ext uri="{BB962C8B-B14F-4D97-AF65-F5344CB8AC3E}">
        <p14:creationId xmlns:p14="http://schemas.microsoft.com/office/powerpoint/2010/main" val="143385493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Ask the first question and discuss the necessity of entering a space.</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Every consideration should be given to completing the task from the outside.</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Ask the second question and discuss the possibility of completing a task without entering.</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Consider using other methods to do the job without entering.</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Entry is a last resort.</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F8FCD5C-19B0-4F7A-B49D-975DBE93C182}" type="slidenum">
              <a:rPr lang="en-US" smtClean="0"/>
              <a:t>63</a:t>
            </a:fld>
            <a:endParaRPr lang="en-US"/>
          </a:p>
        </p:txBody>
      </p:sp>
    </p:spTree>
    <p:extLst>
      <p:ext uri="{BB962C8B-B14F-4D97-AF65-F5344CB8AC3E}">
        <p14:creationId xmlns:p14="http://schemas.microsoft.com/office/powerpoint/2010/main" val="406152263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All members of the confined space entry team must be trained on confined spaces.</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Treat all confined spaces as permit-required until it has been determined otherwise.</a:t>
            </a:r>
            <a:r>
              <a:rPr lang="en-US" sz="11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Determination of confined space</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Review SOPs, HIRADC (Risk Register), and tasks to perform while in the space.</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Hazard identification/evaluation</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Identifies existing hazards and documents that hazards have been eliminated (NPRCS) or controlled to a suitable level (PRCS).</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Define hazard controls</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Isolate or eliminate all energy sources that could enter the space.</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Mark off the area placing temporary railing, cones, or other devices around the space to help prevent unauthorized entry.</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If the space is determined to be NPRCS, you can begin entry.</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If conditions change, evacuate and re-evaluate.</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F8FCD5C-19B0-4F7A-B49D-975DBE93C182}" type="slidenum">
              <a:rPr lang="en-US" smtClean="0"/>
              <a:t>64</a:t>
            </a:fld>
            <a:endParaRPr lang="en-US"/>
          </a:p>
        </p:txBody>
      </p:sp>
    </p:spTree>
    <p:extLst>
      <p:ext uri="{BB962C8B-B14F-4D97-AF65-F5344CB8AC3E}">
        <p14:creationId xmlns:p14="http://schemas.microsoft.com/office/powerpoint/2010/main" val="370304072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Ask the question and discuss the responsibilities of each role</a:t>
            </a:r>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Confined space entry cannot be done alone.</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Review the three roles using the Confined Space Policy FCX-HS05 (Policy page 2) found in</a:t>
            </a:r>
            <a:r>
              <a:rPr lang="en-US" sz="1200" b="1" kern="1200" baseline="0" dirty="0">
                <a:solidFill>
                  <a:schemeClr val="tx1"/>
                </a:solidFill>
                <a:effectLst/>
                <a:latin typeface="+mn-lt"/>
                <a:ea typeface="+mn-ea"/>
                <a:cs typeface="+mn-cs"/>
              </a:rPr>
              <a:t> FG p. </a:t>
            </a:r>
            <a:r>
              <a:rPr lang="en-US" sz="1200" b="1" kern="1200" baseline="0">
                <a:solidFill>
                  <a:schemeClr val="tx1"/>
                </a:solidFill>
                <a:effectLst/>
                <a:latin typeface="+mn-lt"/>
                <a:ea typeface="+mn-ea"/>
                <a:cs typeface="+mn-cs"/>
              </a:rPr>
              <a:t>23</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F8FCD5C-19B0-4F7A-B49D-975DBE93C182}" type="slidenum">
              <a:rPr lang="en-US" smtClean="0"/>
              <a:t>65</a:t>
            </a:fld>
            <a:endParaRPr lang="en-US"/>
          </a:p>
        </p:txBody>
      </p:sp>
    </p:spTree>
    <p:extLst>
      <p:ext uri="{BB962C8B-B14F-4D97-AF65-F5344CB8AC3E}">
        <p14:creationId xmlns:p14="http://schemas.microsoft.com/office/powerpoint/2010/main" val="242410254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Notification of rescue services</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Ensure their availability prior to entry.</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Tell them the locations and hazards.</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Pre-task meeting</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Involve Attendants, Entrants, and all other affected employees.</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Explain the hazards (signs/symptoms and routes of exposure), acceptable entry conditions, required PPE, testing, and all communication procedures.</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Issue equipment</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Provide all necessary PPE.</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Make sure all equipment functions properly (including communication systems).</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Complete the permit</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Lasts one shift.</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Posted at entrance.</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Updated, if conditions change.</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Evacuate the space</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Attendant activates emergency response process and may attempt non-entry rescue using the retrieval system.</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All personnel must remain outside the space.</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Only properly trained and equipped responders may enter the space.</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Closeout and notify departments</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Notify appropriate departments and rescue services operation completion.</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Review</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Determine if entry measures were adequate to protect employees.</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If evacuations were necessary, communicate the issues with management and a health and safety professional immediately.</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If hazards are eliminated, have a qualified individual reclassify the space from PRCS to NPRCS.</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F8FCD5C-19B0-4F7A-B49D-975DBE93C182}" type="slidenum">
              <a:rPr lang="en-US" smtClean="0"/>
              <a:t>66</a:t>
            </a:fld>
            <a:endParaRPr lang="en-US"/>
          </a:p>
        </p:txBody>
      </p:sp>
    </p:spTree>
    <p:extLst>
      <p:ext uri="{BB962C8B-B14F-4D97-AF65-F5344CB8AC3E}">
        <p14:creationId xmlns:p14="http://schemas.microsoft.com/office/powerpoint/2010/main" val="411825385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 an emergency, the attendant implements the rescue plan but does not personally rescue the victim(s).</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Review the rescue considerations.</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Summon emergency services – Attendant calls for help as soon as the potential emergency is discovered.</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Prevent unauthorized entry – Stop others from entering the space.</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Initiate non-emergency rescue - When possible, perform a non-entry rescue using tripods, davit arms, rope, pulley systems, rescue harnesses, or wristlets.</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Maintain contact with entrants – Keep them calm. Tell them help is on the way.</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Gather information – Know the hazards in the space, number and condition of entrants, and any related mechanical/system information.</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F8FCD5C-19B0-4F7A-B49D-975DBE93C182}" type="slidenum">
              <a:rPr lang="en-US" smtClean="0"/>
              <a:t>67</a:t>
            </a:fld>
            <a:endParaRPr lang="en-US"/>
          </a:p>
        </p:txBody>
      </p:sp>
    </p:spTree>
    <p:extLst>
      <p:ext uri="{BB962C8B-B14F-4D97-AF65-F5344CB8AC3E}">
        <p14:creationId xmlns:p14="http://schemas.microsoft.com/office/powerpoint/2010/main" val="2623750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Time</a:t>
            </a:r>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Approximately 15 minutes</a:t>
            </a:r>
            <a:r>
              <a:rPr lang="en-US" sz="11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Materials</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Confined Space Entry worksheet, FG p.103 (1 per student)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Pen (1 per student)</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Confined Space Entry Permit (1 per student)</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Facilitator created confined space scenario</a:t>
            </a:r>
            <a:endParaRPr lang="en-US" sz="1200" kern="1200" dirty="0">
              <a:solidFill>
                <a:schemeClr val="tx1"/>
              </a:solidFill>
              <a:effectLst/>
              <a:latin typeface="+mn-lt"/>
              <a:ea typeface="+mn-ea"/>
              <a:cs typeface="+mn-cs"/>
            </a:endParaRPr>
          </a:p>
          <a:p>
            <a:r>
              <a:rPr lang="en-US" sz="1200" b="1" kern="1200" cap="all"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Purpose</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This activity gives students the opportunity to demonstrate the process for entering a confined space. This is accomplished as the students use a scenario to simulate a confined space entry as part of an entry team.</a:t>
            </a:r>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Instruction</a:t>
            </a:r>
            <a:endParaRPr lang="en-US" sz="11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Give each student a Confined Space Entry worksheet.</a:t>
            </a:r>
            <a:endParaRPr lang="en-US" sz="11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Review the directions on the worksheet.</a:t>
            </a:r>
            <a:endParaRPr lang="en-US" sz="1100" kern="1200" dirty="0">
              <a:solidFill>
                <a:schemeClr val="tx1"/>
              </a:solidFill>
              <a:effectLst/>
              <a:latin typeface="+mn-lt"/>
              <a:ea typeface="+mn-ea"/>
              <a:cs typeface="+mn-cs"/>
            </a:endParaRPr>
          </a:p>
          <a:p>
            <a:pPr marL="685800" lvl="1" indent="-228600">
              <a:buFont typeface="Arial" panose="020B0604020202020204" pitchFamily="34" charset="0"/>
              <a:buChar char="•"/>
            </a:pPr>
            <a:r>
              <a:rPr lang="en-US" sz="1200" kern="1200" dirty="0">
                <a:solidFill>
                  <a:schemeClr val="tx1"/>
                </a:solidFill>
                <a:effectLst/>
                <a:latin typeface="+mn-lt"/>
                <a:ea typeface="+mn-ea"/>
                <a:cs typeface="+mn-cs"/>
              </a:rPr>
              <a:t>After breaking the class into groups of three, the facilitator assigns each group member an entry team role (Entrant, Attendant, and Entry Supervisor).</a:t>
            </a:r>
            <a:endParaRPr lang="en-US" sz="1100" kern="1200" dirty="0">
              <a:solidFill>
                <a:schemeClr val="tx1"/>
              </a:solidFill>
              <a:effectLst/>
              <a:latin typeface="+mn-lt"/>
              <a:ea typeface="+mn-ea"/>
              <a:cs typeface="+mn-cs"/>
            </a:endParaRPr>
          </a:p>
          <a:p>
            <a:pPr marL="685800" lvl="1" indent="-228600">
              <a:buFont typeface="Arial" panose="020B0604020202020204" pitchFamily="34" charset="0"/>
              <a:buChar char="•"/>
            </a:pPr>
            <a:r>
              <a:rPr lang="en-US" sz="1200" kern="1200" dirty="0">
                <a:solidFill>
                  <a:schemeClr val="tx1"/>
                </a:solidFill>
                <a:effectLst/>
                <a:latin typeface="+mn-lt"/>
                <a:ea typeface="+mn-ea"/>
                <a:cs typeface="+mn-cs"/>
              </a:rPr>
              <a:t>Write your role on the appropriate line below then listen to the scenario given to you by the facilitator. Take notes in the space provided.</a:t>
            </a:r>
            <a:endParaRPr lang="en-US" sz="1100" kern="1200" dirty="0">
              <a:solidFill>
                <a:schemeClr val="tx1"/>
              </a:solidFill>
              <a:effectLst/>
              <a:latin typeface="+mn-lt"/>
              <a:ea typeface="+mn-ea"/>
              <a:cs typeface="+mn-cs"/>
            </a:endParaRPr>
          </a:p>
          <a:p>
            <a:pPr marL="685800" lvl="1" indent="-228600">
              <a:buFont typeface="Arial" panose="020B0604020202020204" pitchFamily="34" charset="0"/>
              <a:buChar char="•"/>
            </a:pPr>
            <a:r>
              <a:rPr lang="en-US" sz="1200" kern="1200" dirty="0">
                <a:solidFill>
                  <a:schemeClr val="tx1"/>
                </a:solidFill>
                <a:effectLst/>
                <a:latin typeface="+mn-lt"/>
                <a:ea typeface="+mn-ea"/>
                <a:cs typeface="+mn-cs"/>
              </a:rPr>
              <a:t>The facilitator provides additional air monitor readings throughout the activity. </a:t>
            </a:r>
            <a:endParaRPr lang="en-US" sz="1100" kern="1200" dirty="0">
              <a:solidFill>
                <a:schemeClr val="tx1"/>
              </a:solidFill>
              <a:effectLst/>
              <a:latin typeface="+mn-lt"/>
              <a:ea typeface="+mn-ea"/>
              <a:cs typeface="+mn-cs"/>
            </a:endParaRPr>
          </a:p>
          <a:p>
            <a:pPr marL="685800" lvl="1" indent="-228600">
              <a:buFont typeface="Arial" panose="020B0604020202020204" pitchFamily="34" charset="0"/>
              <a:buChar char="•"/>
            </a:pPr>
            <a:r>
              <a:rPr lang="en-US" sz="1200" kern="1200" dirty="0">
                <a:solidFill>
                  <a:schemeClr val="tx1"/>
                </a:solidFill>
                <a:effectLst/>
                <a:latin typeface="+mn-lt"/>
                <a:ea typeface="+mn-ea"/>
                <a:cs typeface="+mn-cs"/>
              </a:rPr>
              <a:t>With your assigned confined space entry team, complete all of the tasks listed in the table below.</a:t>
            </a:r>
            <a:endParaRPr lang="en-US" sz="11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Break the class into groups of three and assign each group member an entry team role (Entrant, Attendant, and Entry Supervisor). If there are groups with two students, assign two roles to one of the group members.</a:t>
            </a:r>
            <a:endParaRPr lang="en-US" sz="11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Describe a brief confined space scenario as the students take notes. Make sure pre-entry air monitoring readings are included.</a:t>
            </a:r>
            <a:endParaRPr lang="en-US" sz="11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Give students approximately ten minutes to complete the worksheet/entry permit. As students complete the permit, occasionally provide air monitor readings for them to record for their continuous atmospheric readings.</a:t>
            </a:r>
            <a:endParaRPr lang="en-US" sz="1100" kern="1200" dirty="0">
              <a:solidFill>
                <a:schemeClr val="tx1"/>
              </a:solidFill>
              <a:effectLst/>
              <a:latin typeface="+mn-lt"/>
              <a:ea typeface="+mn-ea"/>
              <a:cs typeface="+mn-cs"/>
            </a:endParaRPr>
          </a:p>
          <a:p>
            <a:pPr marL="228600" lvl="0" indent="-228600">
              <a:buFont typeface="+mj-lt"/>
              <a:buAutoNum type="arabicPeriod"/>
            </a:pPr>
            <a:r>
              <a:rPr lang="en-US" sz="1200" b="1" kern="1200" dirty="0">
                <a:solidFill>
                  <a:schemeClr val="tx1"/>
                </a:solidFill>
                <a:effectLst/>
                <a:latin typeface="+mn-lt"/>
                <a:ea typeface="+mn-ea"/>
                <a:cs typeface="+mn-cs"/>
              </a:rPr>
              <a:t>Discuss the completed confined space entry process and permits as a class.</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F8FCD5C-19B0-4F7A-B49D-975DBE93C182}" type="slidenum">
              <a:rPr lang="en-US" smtClean="0"/>
              <a:t>68</a:t>
            </a:fld>
            <a:endParaRPr lang="en-US"/>
          </a:p>
        </p:txBody>
      </p:sp>
    </p:spTree>
    <p:extLst>
      <p:ext uri="{BB962C8B-B14F-4D97-AF65-F5344CB8AC3E}">
        <p14:creationId xmlns:p14="http://schemas.microsoft.com/office/powerpoint/2010/main" val="335653698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conclusion covers: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Review </a:t>
            </a:r>
          </a:p>
        </p:txBody>
      </p:sp>
      <p:sp>
        <p:nvSpPr>
          <p:cNvPr id="4" name="Slide Number Placeholder 3"/>
          <p:cNvSpPr>
            <a:spLocks noGrp="1"/>
          </p:cNvSpPr>
          <p:nvPr>
            <p:ph type="sldNum" sz="quarter" idx="10"/>
          </p:nvPr>
        </p:nvSpPr>
        <p:spPr/>
        <p:txBody>
          <a:bodyPr/>
          <a:lstStyle/>
          <a:p>
            <a:fld id="{3F8FCD5C-19B0-4F7A-B49D-975DBE93C182}" type="slidenum">
              <a:rPr lang="en-US" smtClean="0"/>
              <a:t>69</a:t>
            </a:fld>
            <a:endParaRPr lang="en-US"/>
          </a:p>
        </p:txBody>
      </p:sp>
    </p:spTree>
    <p:extLst>
      <p:ext uri="{BB962C8B-B14F-4D97-AF65-F5344CB8AC3E}">
        <p14:creationId xmlns:p14="http://schemas.microsoft.com/office/powerpoint/2010/main" val="630362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Explain Fatal Risk</a:t>
            </a:r>
            <a:r>
              <a:rPr lang="en-US" b="1" baseline="0" dirty="0"/>
              <a:t> Management and Critical Controls</a:t>
            </a:r>
            <a:endParaRPr lang="en-US" b="1" dirty="0"/>
          </a:p>
          <a:p>
            <a:r>
              <a:rPr lang="en-US" dirty="0"/>
              <a:t>Fatal Risk Management is a continuation of the Fatality Prevention Program. Focus is placed on identifying Fatal Risks and Critical Controls in an attempt to safeguard all employees within the Company. </a:t>
            </a:r>
          </a:p>
          <a:p>
            <a:endParaRPr lang="en-US" dirty="0"/>
          </a:p>
          <a:p>
            <a:r>
              <a:rPr lang="en-US" dirty="0"/>
              <a:t>The Fatal Risk Management Program standardizes Fatal Risk communication by implementing icons, definitions, and Critical Controls for twenty-three Fatal Risks.   </a:t>
            </a:r>
          </a:p>
          <a:p>
            <a:endParaRPr lang="en-US" dirty="0"/>
          </a:p>
          <a:p>
            <a:r>
              <a:rPr lang="en-US" dirty="0"/>
              <a:t>Fatal Risks are based on safety issues that have resulted in catastrophic events such as severe injury or death. While all risks have a degree of danger, Fatal Risks are those risks that, when left uncontrolled, will kill you. </a:t>
            </a:r>
          </a:p>
          <a:p>
            <a:endParaRPr lang="en-US" dirty="0"/>
          </a:p>
          <a:p>
            <a:r>
              <a:rPr lang="en-US" dirty="0"/>
              <a:t>After identifying a Fatal Risk, Critical Control(s) are implemented to prevent death or mitigate the consequences of the Fatal Risk. The absence or failure of a Critical Control significantly increases the risk of severe injury or death despite the existence of other controls. In short, Critical Controls help keep you from being killed. The Fatal Risk(s) and Critical Controls relevant to this course are provided below. </a:t>
            </a:r>
          </a:p>
          <a:p>
            <a:endParaRPr lang="en-US" b="1" dirty="0"/>
          </a:p>
          <a:p>
            <a:r>
              <a:rPr lang="en-US" b="1" dirty="0"/>
              <a:t>ENTANGLEMENT AND CRUSHING</a:t>
            </a:r>
          </a:p>
          <a:p>
            <a:r>
              <a:rPr lang="en-US" dirty="0"/>
              <a:t>The Entanglement and Crushing Fatal Risk is defined as contact with machinery/moving parts (entanglement, crushing, pinching, penetrating, and cutting forces)</a:t>
            </a:r>
          </a:p>
          <a:p>
            <a:endParaRPr lang="en-US" dirty="0"/>
          </a:p>
          <a:p>
            <a:r>
              <a:rPr lang="en-US" dirty="0"/>
              <a:t>Critical Controls</a:t>
            </a:r>
          </a:p>
          <a:p>
            <a:r>
              <a:rPr lang="en-US" dirty="0"/>
              <a:t>•Blocking for Maintenance Work</a:t>
            </a:r>
          </a:p>
          <a:p>
            <a:r>
              <a:rPr lang="en-US" dirty="0"/>
              <a:t>•Energy Isolation/LOTOTO</a:t>
            </a:r>
          </a:p>
          <a:p>
            <a:r>
              <a:rPr lang="en-US" dirty="0"/>
              <a:t>•Guards, Barriers and Barricades</a:t>
            </a:r>
          </a:p>
          <a:p>
            <a:endParaRPr lang="en-US" dirty="0"/>
          </a:p>
          <a:p>
            <a:r>
              <a:rPr lang="en-US" b="1" dirty="0"/>
              <a:t>EXPOSURE TO HAZARDOUS SUBSTANCES - ACUTE</a:t>
            </a:r>
          </a:p>
          <a:p>
            <a:r>
              <a:rPr lang="en-US" dirty="0"/>
              <a:t>The Exposure to Hazardous Substances Acute Fatal Risk is defined as workplace exposure to substances that are immediately toxic, asphyxiating, or corrosive (e.g. H2S gas</a:t>
            </a:r>
            <a:r>
              <a:rPr lang="en-US"/>
              <a:t>, NO2 </a:t>
            </a:r>
            <a:r>
              <a:rPr lang="en-US" dirty="0"/>
              <a:t>gas, CO gas, concentrated acids, caustics, etc.).  </a:t>
            </a:r>
          </a:p>
          <a:p>
            <a:endParaRPr lang="en-US" dirty="0"/>
          </a:p>
          <a:p>
            <a:r>
              <a:rPr lang="en-US" dirty="0"/>
              <a:t>Critical Controls</a:t>
            </a:r>
          </a:p>
          <a:p>
            <a:r>
              <a:rPr lang="en-US" dirty="0"/>
              <a:t>•Access Control</a:t>
            </a:r>
          </a:p>
          <a:p>
            <a:r>
              <a:rPr lang="en-US" dirty="0"/>
              <a:t>•Alarm Systems</a:t>
            </a:r>
          </a:p>
          <a:p>
            <a:r>
              <a:rPr lang="en-US" dirty="0"/>
              <a:t>•Engineered Controls</a:t>
            </a:r>
          </a:p>
          <a:p>
            <a:r>
              <a:rPr lang="en-US" dirty="0"/>
              <a:t>•Handling Requirements</a:t>
            </a:r>
          </a:p>
          <a:p>
            <a:r>
              <a:rPr lang="en-US" dirty="0"/>
              <a:t>•Loading and Unloading Protection</a:t>
            </a:r>
          </a:p>
          <a:p>
            <a:r>
              <a:rPr lang="en-US" dirty="0"/>
              <a:t>•Mechanical Integrity of Storage and Distribution</a:t>
            </a:r>
          </a:p>
          <a:p>
            <a:r>
              <a:rPr lang="en-US" dirty="0"/>
              <a:t>•PPE</a:t>
            </a:r>
          </a:p>
          <a:p>
            <a:endParaRPr lang="en-US" b="1" dirty="0"/>
          </a:p>
          <a:p>
            <a:r>
              <a:rPr lang="en-US" b="1" dirty="0"/>
              <a:t>UNCONTROLLED RELEASE OF ENERGY</a:t>
            </a:r>
          </a:p>
          <a:p>
            <a:r>
              <a:rPr lang="en-US" dirty="0"/>
              <a:t>The Uncontrolled Release of Energy Fatal Risk is defined as exposure to stored energy from pressure (e.g., pneumatic systems, hydraulic systems, steam, tires, etc.); Items under tension or compression (e.g., mooring lines, springs, counterweights, etc.).</a:t>
            </a:r>
          </a:p>
          <a:p>
            <a:endParaRPr lang="en-US" dirty="0"/>
          </a:p>
          <a:p>
            <a:r>
              <a:rPr lang="en-US" dirty="0"/>
              <a:t>Critical Controls</a:t>
            </a:r>
          </a:p>
          <a:p>
            <a:r>
              <a:rPr lang="en-US" dirty="0"/>
              <a:t>•Energy Isolation/LOTOTO</a:t>
            </a:r>
          </a:p>
          <a:p>
            <a:r>
              <a:rPr lang="en-US" dirty="0"/>
              <a:t>•Guards, Barriers, and Barricades</a:t>
            </a:r>
          </a:p>
          <a:p>
            <a:r>
              <a:rPr lang="en-US" dirty="0"/>
              <a:t>•HDPE Management</a:t>
            </a:r>
          </a:p>
          <a:p>
            <a:r>
              <a:rPr lang="en-US" dirty="0"/>
              <a:t>•Hose Coupling Lock System</a:t>
            </a:r>
          </a:p>
          <a:p>
            <a:r>
              <a:rPr lang="en-US" dirty="0"/>
              <a:t>•Piping Hoses and Equipment Mechanical Integrity</a:t>
            </a:r>
          </a:p>
          <a:p>
            <a:r>
              <a:rPr lang="en-US" dirty="0"/>
              <a:t>•Relief Valves</a:t>
            </a:r>
          </a:p>
          <a:p>
            <a:r>
              <a:rPr lang="en-US" dirty="0"/>
              <a:t>•Tensioned Lines Management</a:t>
            </a:r>
          </a:p>
          <a:p>
            <a:r>
              <a:rPr lang="en-US" dirty="0"/>
              <a:t>•Tire Management</a:t>
            </a:r>
          </a:p>
          <a:p>
            <a:endParaRPr lang="en-US" dirty="0"/>
          </a:p>
          <a:p>
            <a:r>
              <a:rPr lang="en-US" dirty="0"/>
              <a:t>Follow your site’s procedures for identifying and controlling risks involved with the specific task you are performing.</a:t>
            </a:r>
          </a:p>
          <a:p>
            <a:endParaRPr lang="en-US" dirty="0"/>
          </a:p>
          <a:p>
            <a:r>
              <a:rPr lang="en-US" dirty="0"/>
              <a:t>Discuss site specific Fatal Risk Management and Critical Controls.</a:t>
            </a:r>
          </a:p>
        </p:txBody>
      </p:sp>
      <p:sp>
        <p:nvSpPr>
          <p:cNvPr id="4" name="Slide Number Placeholder 3"/>
          <p:cNvSpPr>
            <a:spLocks noGrp="1"/>
          </p:cNvSpPr>
          <p:nvPr>
            <p:ph type="sldNum" sz="quarter" idx="10"/>
          </p:nvPr>
        </p:nvSpPr>
        <p:spPr/>
        <p:txBody>
          <a:bodyPr/>
          <a:lstStyle/>
          <a:p>
            <a:fld id="{3F8FCD5C-19B0-4F7A-B49D-975DBE93C182}" type="slidenum">
              <a:rPr lang="en-US" smtClean="0"/>
              <a:t>7</a:t>
            </a:fld>
            <a:endParaRPr lang="en-US"/>
          </a:p>
        </p:txBody>
      </p:sp>
    </p:spTree>
    <p:extLst>
      <p:ext uri="{BB962C8B-B14F-4D97-AF65-F5344CB8AC3E}">
        <p14:creationId xmlns:p14="http://schemas.microsoft.com/office/powerpoint/2010/main" val="42473371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Ask for and discuss any lingering questions, comments, or concerns.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F8FCD5C-19B0-4F7A-B49D-975DBE93C182}" type="slidenum">
              <a:rPr lang="en-US" smtClean="0"/>
              <a:t>70</a:t>
            </a:fld>
            <a:endParaRPr lang="en-US"/>
          </a:p>
        </p:txBody>
      </p:sp>
    </p:spTree>
    <p:extLst>
      <p:ext uri="{BB962C8B-B14F-4D97-AF65-F5344CB8AC3E}">
        <p14:creationId xmlns:p14="http://schemas.microsoft.com/office/powerpoint/2010/main" val="1782204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Upon completion of this module, the students will be able to: </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Categorize confined spaces based on the three criteria.</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Analyze the characteristics of a permit-required confined space</a:t>
            </a:r>
            <a:r>
              <a:rPr lang="en-US" sz="1100" kern="1200" dirty="0">
                <a:solidFill>
                  <a:schemeClr val="tx1"/>
                </a:solidFill>
                <a:effectLst/>
                <a:latin typeface="+mn-lt"/>
                <a:ea typeface="+mn-ea"/>
                <a:cs typeface="+mn-cs"/>
              </a:rPr>
              <a:t>.</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Hand out </a:t>
            </a:r>
            <a:r>
              <a:rPr lang="en-US" sz="1200" b="1" kern="1200" baseline="0" dirty="0">
                <a:solidFill>
                  <a:schemeClr val="tx1"/>
                </a:solidFill>
                <a:effectLst/>
                <a:latin typeface="+mn-lt"/>
                <a:ea typeface="+mn-ea"/>
                <a:cs typeface="+mn-cs"/>
              </a:rPr>
              <a:t>the Confined Space Policy FCX-HS05, Technical Supplement and Permit (FG pages 109-114). </a:t>
            </a:r>
            <a:r>
              <a:rPr lang="en-US" sz="1200" b="1" kern="1200" dirty="0">
                <a:solidFill>
                  <a:schemeClr val="tx1"/>
                </a:solidFill>
                <a:effectLst/>
                <a:latin typeface="+mn-lt"/>
                <a:ea typeface="+mn-ea"/>
                <a:cs typeface="+mn-cs"/>
              </a:rPr>
              <a:t>These will be referred to in this module and throughout the course.</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F8FCD5C-19B0-4F7A-B49D-975DBE93C182}" type="slidenum">
              <a:rPr lang="en-US" smtClean="0"/>
              <a:t>8</a:t>
            </a:fld>
            <a:endParaRPr lang="en-US"/>
          </a:p>
        </p:txBody>
      </p:sp>
    </p:spTree>
    <p:extLst>
      <p:ext uri="{BB962C8B-B14F-4D97-AF65-F5344CB8AC3E}">
        <p14:creationId xmlns:p14="http://schemas.microsoft.com/office/powerpoint/2010/main" val="8504027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All three criteria listed must be met to be considered a confined space.</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Refer to the Confined Space Policy FCX-HS05 (FG page 21-22) while progressing through this slide.</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Ask students to interpret what each criteria means then review the criteria below.</a:t>
            </a:r>
            <a:r>
              <a:rPr lang="en-US" sz="1100" kern="1200" dirty="0">
                <a:solidFill>
                  <a:schemeClr val="tx1"/>
                </a:solidFill>
                <a:effectLst/>
                <a:latin typeface="+mn-lt"/>
                <a:ea typeface="+mn-ea"/>
                <a:cs typeface="+mn-cs"/>
              </a:rPr>
              <a:t>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Large enough to enter guideline:</a:t>
            </a:r>
            <a:endParaRPr lang="en-US" sz="11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Once any portion of the body crosses the plane of the space, entry has occurred.</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Limited or restricted means of entry/exit includes:</a:t>
            </a:r>
            <a:endParaRPr lang="en-US" sz="11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When the entrant’s ability to escape or be rescued is hindered.</a:t>
            </a:r>
            <a:endParaRPr lang="en-US" sz="11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When the entrant must bend, stoop, crawl, or climb to access the space.</a:t>
            </a:r>
            <a:endParaRPr lang="en-US" sz="11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An area with two exits where both are hard to get through or one is blocked by construction/debris.</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Not designed for continuous occupancy guidelines:</a:t>
            </a:r>
            <a:endParaRPr lang="en-US" sz="11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The presence of a door does not eliminate the space as a confined space.</a:t>
            </a:r>
            <a:endParaRPr lang="en-US" sz="11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Spaces designed for continuous occupancy include offices and walkways.</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Ask students what confined spaces they encounter in their specific work areas.</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Each site inventories and labels all recognized confined spaces.</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Some confined spaces may not be formally recognized or signs may be damaged, faded, or missing so students need to be able to recognize a confined space.</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Contact a supervisor, management, or a Health and Safety Professional when a confined space is discovered or suspected.</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F8FCD5C-19B0-4F7A-B49D-975DBE93C182}" type="slidenum">
              <a:rPr lang="en-US" smtClean="0"/>
              <a:t>9</a:t>
            </a:fld>
            <a:endParaRPr lang="en-US"/>
          </a:p>
        </p:txBody>
      </p:sp>
    </p:spTree>
    <p:extLst>
      <p:ext uri="{BB962C8B-B14F-4D97-AF65-F5344CB8AC3E}">
        <p14:creationId xmlns:p14="http://schemas.microsoft.com/office/powerpoint/2010/main" val="15968600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One Line Title">
    <p:spTree>
      <p:nvGrpSpPr>
        <p:cNvPr id="1" name=""/>
        <p:cNvGrpSpPr/>
        <p:nvPr/>
      </p:nvGrpSpPr>
      <p:grpSpPr>
        <a:xfrm>
          <a:off x="0" y="0"/>
          <a:ext cx="0" cy="0"/>
          <a:chOff x="0" y="0"/>
          <a:chExt cx="0" cy="0"/>
        </a:xfrm>
      </p:grpSpPr>
      <p:sp>
        <p:nvSpPr>
          <p:cNvPr id="6" name="Rectangle 5"/>
          <p:cNvSpPr/>
          <p:nvPr userDrawn="1"/>
        </p:nvSpPr>
        <p:spPr>
          <a:xfrm>
            <a:off x="0" y="-7749"/>
            <a:ext cx="73152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0" y="121920"/>
            <a:ext cx="7315200" cy="1325563"/>
          </a:xfrm>
        </p:spPr>
        <p:txBody>
          <a:bodyPr>
            <a:normAutofit/>
          </a:bodyPr>
          <a:lstStyle>
            <a:lvl1pPr algn="ctr">
              <a:defRPr sz="1800">
                <a:solidFill>
                  <a:srgbClr val="00B0F0"/>
                </a:solidFill>
                <a:latin typeface="Arial Black" panose="020B0A04020102020204" pitchFamily="34" charset="0"/>
              </a:defRPr>
            </a:lvl1pPr>
          </a:lstStyle>
          <a:p>
            <a:r>
              <a:rPr lang="en-US" dirty="0"/>
              <a:t>COURSE CODE</a:t>
            </a:r>
          </a:p>
        </p:txBody>
      </p:sp>
      <p:sp>
        <p:nvSpPr>
          <p:cNvPr id="13" name="Picture Placeholder 12"/>
          <p:cNvSpPr>
            <a:spLocks noGrp="1"/>
          </p:cNvSpPr>
          <p:nvPr>
            <p:ph type="pic" sz="quarter" idx="11"/>
          </p:nvPr>
        </p:nvSpPr>
        <p:spPr>
          <a:xfrm>
            <a:off x="1379220" y="2110423"/>
            <a:ext cx="4572000" cy="3657600"/>
          </a:xfrm>
          <a:prstGeom prst="rect">
            <a:avLst/>
          </a:prstGeom>
          <a:solidFill>
            <a:schemeClr val="bg1"/>
          </a:solidFill>
        </p:spPr>
        <p:txBody>
          <a:bodyPr/>
          <a:lstStyle>
            <a:lvl1pPr marL="0" indent="0" algn="ctr">
              <a:buNone/>
              <a:defRPr sz="2000" baseline="0"/>
            </a:lvl1pPr>
          </a:lstStyle>
          <a:p>
            <a:endParaRPr lang="en-US" dirty="0"/>
          </a:p>
          <a:p>
            <a:endParaRPr lang="en-US" dirty="0"/>
          </a:p>
          <a:p>
            <a:r>
              <a:rPr lang="en-US" dirty="0"/>
              <a:t>Insert cover photo here</a:t>
            </a:r>
          </a:p>
          <a:p>
            <a:r>
              <a:rPr lang="en-US" dirty="0"/>
              <a:t>approximately 5” wide</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74290" y="660573"/>
            <a:ext cx="1315711" cy="1472912"/>
          </a:xfrm>
          <a:prstGeom prst="rect">
            <a:avLst/>
          </a:prstGeom>
        </p:spPr>
      </p:pic>
      <p:sp>
        <p:nvSpPr>
          <p:cNvPr id="21" name="Text Placeholder 20"/>
          <p:cNvSpPr>
            <a:spLocks noGrp="1"/>
          </p:cNvSpPr>
          <p:nvPr>
            <p:ph type="body" sz="quarter" idx="14" hasCustomPrompt="1"/>
          </p:nvPr>
        </p:nvSpPr>
        <p:spPr>
          <a:xfrm>
            <a:off x="7315200" y="6185535"/>
            <a:ext cx="1828800" cy="672465"/>
          </a:xfrm>
          <a:prstGeom prst="rect">
            <a:avLst/>
          </a:prstGeom>
        </p:spPr>
        <p:txBody>
          <a:bodyPr/>
          <a:lstStyle>
            <a:lvl1pPr marL="0" indent="0" algn="ctr">
              <a:buFontTx/>
              <a:buNone/>
              <a:defRPr sz="700">
                <a:solidFill>
                  <a:srgbClr val="00B0F0"/>
                </a:solidFill>
                <a:latin typeface="Arial Black" panose="020B0A04020102020204" pitchFamily="34" charset="0"/>
              </a:defRPr>
            </a:lvl1pPr>
          </a:lstStyle>
          <a:p>
            <a:pPr lvl="0"/>
            <a:r>
              <a:rPr lang="en-US" dirty="0"/>
              <a:t>VERSION # / MONTH YEAR</a:t>
            </a:r>
          </a:p>
        </p:txBody>
      </p:sp>
      <p:sp>
        <p:nvSpPr>
          <p:cNvPr id="24" name="Text Placeholder 23"/>
          <p:cNvSpPr>
            <a:spLocks noGrp="1"/>
          </p:cNvSpPr>
          <p:nvPr>
            <p:ph type="body" sz="quarter" idx="15" hasCustomPrompt="1"/>
          </p:nvPr>
        </p:nvSpPr>
        <p:spPr>
          <a:xfrm>
            <a:off x="0" y="1249045"/>
            <a:ext cx="7315200" cy="1463675"/>
          </a:xfrm>
          <a:prstGeom prst="rect">
            <a:avLst/>
          </a:prstGeom>
        </p:spPr>
        <p:txBody>
          <a:bodyPr>
            <a:normAutofit/>
          </a:bodyPr>
          <a:lstStyle>
            <a:lvl1pPr marL="0" indent="0" algn="ctr">
              <a:buFontTx/>
              <a:buNone/>
              <a:defRPr sz="3000">
                <a:solidFill>
                  <a:schemeClr val="bg1"/>
                </a:solidFill>
                <a:latin typeface="Arial Black" panose="020B0A04020102020204" pitchFamily="34" charset="0"/>
              </a:defRPr>
            </a:lvl1pPr>
          </a:lstStyle>
          <a:p>
            <a:pPr lvl="0"/>
            <a:r>
              <a:rPr lang="en-US" dirty="0"/>
              <a:t>COURSE TITLE</a:t>
            </a: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11" y="6175794"/>
            <a:ext cx="7315834" cy="670618"/>
          </a:xfrm>
          <a:prstGeom prst="rect">
            <a:avLst/>
          </a:prstGeom>
        </p:spPr>
      </p:pic>
    </p:spTree>
    <p:extLst>
      <p:ext uri="{BB962C8B-B14F-4D97-AF65-F5344CB8AC3E}">
        <p14:creationId xmlns:p14="http://schemas.microsoft.com/office/powerpoint/2010/main" val="792584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Title &amp; Sub Titles">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628650" y="6181830"/>
            <a:ext cx="5486400" cy="365125"/>
          </a:xfrm>
        </p:spPr>
        <p:txBody>
          <a:bodyPr/>
          <a:lstStyle>
            <a:lvl1pPr algn="l">
              <a:defRPr sz="700">
                <a:latin typeface="Arial Black" panose="020B0A04020102020204" pitchFamily="34" charset="0"/>
              </a:defRPr>
            </a:lvl1pPr>
          </a:lstStyle>
          <a:p>
            <a:r>
              <a:rPr lang="en-US" dirty="0"/>
              <a:t>COURSE TITLE – COURSE CODE</a:t>
            </a:r>
          </a:p>
        </p:txBody>
      </p:sp>
      <p:sp>
        <p:nvSpPr>
          <p:cNvPr id="6" name="Slide Number Placeholder 5"/>
          <p:cNvSpPr>
            <a:spLocks noGrp="1"/>
          </p:cNvSpPr>
          <p:nvPr>
            <p:ph type="sldNum" sz="quarter" idx="12"/>
          </p:nvPr>
        </p:nvSpPr>
        <p:spPr>
          <a:xfrm>
            <a:off x="6865620" y="6182996"/>
            <a:ext cx="2278380" cy="365125"/>
          </a:xfrm>
        </p:spPr>
        <p:txBody>
          <a:bodyPr/>
          <a:lstStyle>
            <a:lvl1pPr>
              <a:defRPr sz="700">
                <a:latin typeface="Arial Black" panose="020B0A04020102020204" pitchFamily="34" charset="0"/>
              </a:defRPr>
            </a:lvl1pPr>
          </a:lstStyle>
          <a:p>
            <a:pPr algn="ctr"/>
            <a:fld id="{25D3FF45-FB88-453A-A2AC-7EF0564DBF56}" type="slidenum">
              <a:rPr lang="en-US" smtClean="0"/>
              <a:pPr algn="ctr"/>
              <a:t>‹#›</a:t>
            </a:fld>
            <a:endParaRPr lang="en-US" dirty="0"/>
          </a:p>
        </p:txBody>
      </p:sp>
      <p:cxnSp>
        <p:nvCxnSpPr>
          <p:cNvPr id="8" name="Straight Connector 7"/>
          <p:cNvCxnSpPr/>
          <p:nvPr userDrawn="1"/>
        </p:nvCxnSpPr>
        <p:spPr>
          <a:xfrm flipV="1">
            <a:off x="0" y="1089660"/>
            <a:ext cx="6865620" cy="1524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27439" y="690946"/>
            <a:ext cx="1506170" cy="411480"/>
          </a:xfrm>
          <a:prstGeom prst="rect">
            <a:avLst/>
          </a:prstGeom>
        </p:spPr>
      </p:pic>
      <p:sp>
        <p:nvSpPr>
          <p:cNvPr id="11" name="Text Placeholder 10"/>
          <p:cNvSpPr>
            <a:spLocks noGrp="1"/>
          </p:cNvSpPr>
          <p:nvPr>
            <p:ph type="body" sz="quarter" idx="14" hasCustomPrompt="1"/>
          </p:nvPr>
        </p:nvSpPr>
        <p:spPr>
          <a:xfrm>
            <a:off x="628649" y="1379220"/>
            <a:ext cx="6236971" cy="4686618"/>
          </a:xfrm>
          <a:prstGeom prst="rect">
            <a:avLst/>
          </a:prstGeom>
        </p:spPr>
        <p:txBody>
          <a:bodyPr/>
          <a:lstStyle>
            <a:lvl1pPr marL="228600" indent="-228600">
              <a:spcBef>
                <a:spcPts val="600"/>
              </a:spcBef>
              <a:buClr>
                <a:srgbClr val="00B0F0"/>
              </a:buClr>
              <a:buFont typeface="Wingdings" panose="05000000000000000000" pitchFamily="2" charset="2"/>
              <a:buChar char="§"/>
              <a:defRPr sz="1800" baseline="0">
                <a:latin typeface="Arial Black" panose="020B0A04020102020204" pitchFamily="34" charset="0"/>
                <a:cs typeface="Arial" panose="020B0604020202020204" pitchFamily="34" charset="0"/>
              </a:defRPr>
            </a:lvl1pPr>
            <a:lvl2pPr>
              <a:spcBef>
                <a:spcPts val="600"/>
              </a:spcBef>
              <a:buClr>
                <a:srgbClr val="00B0F0"/>
              </a:buClr>
              <a:defRPr sz="1800" baseline="0">
                <a:latin typeface="Arial" panose="020B0604020202020204" pitchFamily="34" charset="0"/>
                <a:cs typeface="Arial" panose="020B0604020202020204" pitchFamily="34" charset="0"/>
              </a:defRPr>
            </a:lvl2pPr>
          </a:lstStyle>
          <a:p>
            <a:pPr lvl="0"/>
            <a:r>
              <a:rPr lang="en-US" dirty="0"/>
              <a:t>LEVEL ONE - SUB TITLE</a:t>
            </a:r>
          </a:p>
          <a:p>
            <a:pPr lvl="1"/>
            <a:r>
              <a:rPr lang="en-US" dirty="0"/>
              <a:t>Level two - text</a:t>
            </a:r>
          </a:p>
          <a:p>
            <a:pPr lvl="1"/>
            <a:r>
              <a:rPr lang="en-US" dirty="0"/>
              <a:t>Level two - text</a:t>
            </a:r>
          </a:p>
          <a:p>
            <a:pPr lvl="1"/>
            <a:endParaRPr lang="en-US" dirty="0"/>
          </a:p>
          <a:p>
            <a:pPr lvl="0"/>
            <a:r>
              <a:rPr lang="en-US" dirty="0"/>
              <a:t>LEVEL ONE – SUB TITLE</a:t>
            </a:r>
          </a:p>
          <a:p>
            <a:pPr lvl="1"/>
            <a:r>
              <a:rPr lang="en-US" dirty="0"/>
              <a:t>Level two - text</a:t>
            </a:r>
          </a:p>
          <a:p>
            <a:pPr lvl="1"/>
            <a:endParaRPr lang="en-US" dirty="0"/>
          </a:p>
          <a:p>
            <a:pPr lvl="0"/>
            <a:r>
              <a:rPr lang="en-US" dirty="0"/>
              <a:t>LEVEL ONE – SUB TITLE</a:t>
            </a:r>
          </a:p>
          <a:p>
            <a:pPr lvl="1"/>
            <a:endParaRPr lang="en-US" dirty="0"/>
          </a:p>
        </p:txBody>
      </p:sp>
      <p:sp>
        <p:nvSpPr>
          <p:cNvPr id="12" name="Text Placeholder 10"/>
          <p:cNvSpPr>
            <a:spLocks noGrp="1"/>
          </p:cNvSpPr>
          <p:nvPr>
            <p:ph type="body" sz="quarter" idx="15" hasCustomPrompt="1"/>
          </p:nvPr>
        </p:nvSpPr>
        <p:spPr>
          <a:xfrm>
            <a:off x="628650" y="615474"/>
            <a:ext cx="6236970" cy="646588"/>
          </a:xfrm>
          <a:prstGeom prst="rect">
            <a:avLst/>
          </a:prstGeom>
        </p:spPr>
        <p:txBody>
          <a:bodyPr>
            <a:normAutofit/>
          </a:bodyPr>
          <a:lstStyle>
            <a:lvl1pPr marL="0" indent="0">
              <a:buClr>
                <a:srgbClr val="00B0F0"/>
              </a:buClr>
              <a:buFont typeface="Wingdings" panose="05000000000000000000" pitchFamily="2" charset="2"/>
              <a:buNone/>
              <a:defRPr sz="3000" baseline="0">
                <a:solidFill>
                  <a:srgbClr val="00B0F0"/>
                </a:solidFill>
                <a:latin typeface="Arial Black" panose="020B0A04020102020204" pitchFamily="34" charset="0"/>
              </a:defRPr>
            </a:lvl1pPr>
            <a:lvl2pPr>
              <a:buClr>
                <a:srgbClr val="00B0F0"/>
              </a:buClr>
              <a:defRPr sz="1800">
                <a:latin typeface="Arial" panose="020B0604020202020204" pitchFamily="34" charset="0"/>
                <a:cs typeface="Arial" panose="020B0604020202020204" pitchFamily="34" charset="0"/>
              </a:defRPr>
            </a:lvl2pPr>
          </a:lstStyle>
          <a:p>
            <a:pPr lvl="0"/>
            <a:r>
              <a:rPr lang="en-US" dirty="0"/>
              <a:t>Text and Sub Titles</a:t>
            </a:r>
          </a:p>
        </p:txBody>
      </p:sp>
    </p:spTree>
    <p:extLst>
      <p:ext uri="{BB962C8B-B14F-4D97-AF65-F5344CB8AC3E}">
        <p14:creationId xmlns:p14="http://schemas.microsoft.com/office/powerpoint/2010/main" val="1640316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Title &amp; Imag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628650" y="6181830"/>
            <a:ext cx="5486400" cy="365125"/>
          </a:xfrm>
        </p:spPr>
        <p:txBody>
          <a:bodyPr/>
          <a:lstStyle>
            <a:lvl1pPr algn="l">
              <a:defRPr sz="700">
                <a:latin typeface="Arial Black" panose="020B0A04020102020204" pitchFamily="34" charset="0"/>
              </a:defRPr>
            </a:lvl1pPr>
          </a:lstStyle>
          <a:p>
            <a:r>
              <a:rPr lang="en-US" dirty="0"/>
              <a:t>COURSE TITLE – COURSE CODE</a:t>
            </a:r>
          </a:p>
        </p:txBody>
      </p:sp>
      <p:sp>
        <p:nvSpPr>
          <p:cNvPr id="6" name="Slide Number Placeholder 5"/>
          <p:cNvSpPr>
            <a:spLocks noGrp="1"/>
          </p:cNvSpPr>
          <p:nvPr>
            <p:ph type="sldNum" sz="quarter" idx="12"/>
          </p:nvPr>
        </p:nvSpPr>
        <p:spPr>
          <a:xfrm>
            <a:off x="6865620" y="6182996"/>
            <a:ext cx="2278380" cy="365125"/>
          </a:xfrm>
        </p:spPr>
        <p:txBody>
          <a:bodyPr/>
          <a:lstStyle>
            <a:lvl1pPr>
              <a:defRPr sz="700">
                <a:latin typeface="Arial Black" panose="020B0A04020102020204" pitchFamily="34" charset="0"/>
              </a:defRPr>
            </a:lvl1pPr>
          </a:lstStyle>
          <a:p>
            <a:pPr algn="ctr"/>
            <a:fld id="{25D3FF45-FB88-453A-A2AC-7EF0564DBF56}" type="slidenum">
              <a:rPr lang="en-US" smtClean="0"/>
              <a:pPr algn="ctr"/>
              <a:t>‹#›</a:t>
            </a:fld>
            <a:endParaRPr lang="en-US" dirty="0"/>
          </a:p>
        </p:txBody>
      </p:sp>
      <p:cxnSp>
        <p:nvCxnSpPr>
          <p:cNvPr id="8" name="Straight Connector 7"/>
          <p:cNvCxnSpPr/>
          <p:nvPr userDrawn="1"/>
        </p:nvCxnSpPr>
        <p:spPr>
          <a:xfrm flipV="1">
            <a:off x="0" y="1089660"/>
            <a:ext cx="6865620" cy="1524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27439" y="690946"/>
            <a:ext cx="1506170" cy="411480"/>
          </a:xfrm>
          <a:prstGeom prst="rect">
            <a:avLst/>
          </a:prstGeom>
        </p:spPr>
      </p:pic>
      <p:sp>
        <p:nvSpPr>
          <p:cNvPr id="12" name="Text Placeholder 10"/>
          <p:cNvSpPr>
            <a:spLocks noGrp="1"/>
          </p:cNvSpPr>
          <p:nvPr>
            <p:ph type="body" sz="quarter" idx="15" hasCustomPrompt="1"/>
          </p:nvPr>
        </p:nvSpPr>
        <p:spPr>
          <a:xfrm>
            <a:off x="628650" y="615474"/>
            <a:ext cx="6236970" cy="763746"/>
          </a:xfrm>
          <a:prstGeom prst="rect">
            <a:avLst/>
          </a:prstGeom>
        </p:spPr>
        <p:txBody>
          <a:bodyPr>
            <a:normAutofit/>
          </a:bodyPr>
          <a:lstStyle>
            <a:lvl1pPr marL="0" indent="0">
              <a:buClr>
                <a:srgbClr val="00B0F0"/>
              </a:buClr>
              <a:buFont typeface="Wingdings" panose="05000000000000000000" pitchFamily="2" charset="2"/>
              <a:buNone/>
              <a:defRPr sz="3000" baseline="0">
                <a:solidFill>
                  <a:srgbClr val="00B0F0"/>
                </a:solidFill>
                <a:latin typeface="Arial Black" panose="020B0A04020102020204" pitchFamily="34" charset="0"/>
              </a:defRPr>
            </a:lvl1pPr>
            <a:lvl2pPr>
              <a:buClr>
                <a:srgbClr val="00B0F0"/>
              </a:buClr>
              <a:defRPr sz="1800">
                <a:latin typeface="Arial" panose="020B0604020202020204" pitchFamily="34" charset="0"/>
                <a:cs typeface="Arial" panose="020B0604020202020204" pitchFamily="34" charset="0"/>
              </a:defRPr>
            </a:lvl2pPr>
          </a:lstStyle>
          <a:p>
            <a:pPr lvl="0"/>
            <a:r>
              <a:rPr lang="en-US" dirty="0"/>
              <a:t>Slide With Text and Image</a:t>
            </a:r>
          </a:p>
        </p:txBody>
      </p:sp>
      <p:sp>
        <p:nvSpPr>
          <p:cNvPr id="13" name="Picture Placeholder 6"/>
          <p:cNvSpPr>
            <a:spLocks noGrp="1"/>
          </p:cNvSpPr>
          <p:nvPr>
            <p:ph type="pic" sz="quarter" idx="16"/>
          </p:nvPr>
        </p:nvSpPr>
        <p:spPr>
          <a:xfrm>
            <a:off x="3666067" y="1379219"/>
            <a:ext cx="3199553" cy="3412913"/>
          </a:xfrm>
          <a:prstGeom prst="rect">
            <a:avLst/>
          </a:prstGeom>
          <a:ln>
            <a:noFill/>
          </a:ln>
        </p:spPr>
        <p:txBody>
          <a:bodyPr/>
          <a:lstStyle>
            <a:lvl1pPr marL="0" indent="0" algn="ctr">
              <a:buNone/>
              <a:defRPr sz="2000">
                <a:ln>
                  <a:noFill/>
                </a:ln>
                <a:latin typeface="Arial" panose="020B0604020202020204" pitchFamily="34" charset="0"/>
                <a:cs typeface="Arial" panose="020B0604020202020204" pitchFamily="34" charset="0"/>
              </a:defRPr>
            </a:lvl1pPr>
          </a:lstStyle>
          <a:p>
            <a:endParaRPr lang="en-US" dirty="0"/>
          </a:p>
          <a:p>
            <a:endParaRPr lang="en-US" dirty="0"/>
          </a:p>
          <a:p>
            <a:r>
              <a:rPr lang="en-US" dirty="0"/>
              <a:t>Insert </a:t>
            </a:r>
          </a:p>
          <a:p>
            <a:r>
              <a:rPr lang="en-US" dirty="0"/>
              <a:t>Image Here</a:t>
            </a:r>
          </a:p>
        </p:txBody>
      </p:sp>
      <p:sp>
        <p:nvSpPr>
          <p:cNvPr id="3" name="Text Placeholder 2"/>
          <p:cNvSpPr>
            <a:spLocks noGrp="1"/>
          </p:cNvSpPr>
          <p:nvPr>
            <p:ph type="body" sz="quarter" idx="17" hasCustomPrompt="1"/>
          </p:nvPr>
        </p:nvSpPr>
        <p:spPr>
          <a:xfrm>
            <a:off x="628650" y="1379220"/>
            <a:ext cx="6236970" cy="4649047"/>
          </a:xfrm>
          <a:prstGeom prst="rect">
            <a:avLst/>
          </a:prstGeom>
        </p:spPr>
        <p:txBody>
          <a:bodyPr>
            <a:noAutofit/>
          </a:bodyPr>
          <a:lstStyle>
            <a:lvl1pPr marL="228600" indent="-228600">
              <a:spcBef>
                <a:spcPts val="600"/>
              </a:spcBef>
              <a:buClr>
                <a:srgbClr val="00B0F0"/>
              </a:buClr>
              <a:buFont typeface="Wingdings" panose="05000000000000000000" pitchFamily="2" charset="2"/>
              <a:buChar char="§"/>
              <a:defRPr sz="2000">
                <a:latin typeface="Arial" panose="020B0604020202020204" pitchFamily="34" charset="0"/>
                <a:cs typeface="Arial" panose="020B0604020202020204" pitchFamily="34" charset="0"/>
              </a:defRPr>
            </a:lvl1pPr>
            <a:lvl2pPr>
              <a:spcBef>
                <a:spcPts val="600"/>
              </a:spcBef>
              <a:buClr>
                <a:srgbClr val="00B0F0"/>
              </a:buCl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a:t>Level one</a:t>
            </a:r>
          </a:p>
          <a:p>
            <a:pPr lvl="1"/>
            <a:r>
              <a:rPr lang="en-US" dirty="0"/>
              <a:t>Level two </a:t>
            </a:r>
          </a:p>
          <a:p>
            <a:pPr lvl="1"/>
            <a:r>
              <a:rPr lang="en-US" dirty="0"/>
              <a:t>Level two</a:t>
            </a:r>
          </a:p>
          <a:p>
            <a:pPr lvl="1"/>
            <a:endParaRPr lang="en-US" dirty="0"/>
          </a:p>
          <a:p>
            <a:pPr lvl="0"/>
            <a:r>
              <a:rPr lang="en-US" dirty="0"/>
              <a:t>Level one</a:t>
            </a:r>
          </a:p>
          <a:p>
            <a:pPr lvl="1"/>
            <a:r>
              <a:rPr lang="en-US" dirty="0"/>
              <a:t>Level two</a:t>
            </a:r>
          </a:p>
          <a:p>
            <a:pPr lvl="1"/>
            <a:endParaRPr lang="en-US" dirty="0"/>
          </a:p>
          <a:p>
            <a:pPr lvl="0"/>
            <a:r>
              <a:rPr lang="en-US" dirty="0"/>
              <a:t>Level one</a:t>
            </a:r>
          </a:p>
        </p:txBody>
      </p:sp>
    </p:spTree>
    <p:extLst>
      <p:ext uri="{BB962C8B-B14F-4D97-AF65-F5344CB8AC3E}">
        <p14:creationId xmlns:p14="http://schemas.microsoft.com/office/powerpoint/2010/main" val="5615095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Imag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628650" y="6181830"/>
            <a:ext cx="5486400" cy="365125"/>
          </a:xfrm>
        </p:spPr>
        <p:txBody>
          <a:bodyPr/>
          <a:lstStyle>
            <a:lvl1pPr algn="l">
              <a:defRPr sz="700">
                <a:latin typeface="Arial Black" panose="020B0A04020102020204" pitchFamily="34" charset="0"/>
              </a:defRPr>
            </a:lvl1pPr>
          </a:lstStyle>
          <a:p>
            <a:r>
              <a:rPr lang="en-US" dirty="0"/>
              <a:t>COURSE TITLE – COURSE CODE</a:t>
            </a:r>
          </a:p>
        </p:txBody>
      </p:sp>
      <p:sp>
        <p:nvSpPr>
          <p:cNvPr id="6" name="Slide Number Placeholder 5"/>
          <p:cNvSpPr>
            <a:spLocks noGrp="1"/>
          </p:cNvSpPr>
          <p:nvPr>
            <p:ph type="sldNum" sz="quarter" idx="12"/>
          </p:nvPr>
        </p:nvSpPr>
        <p:spPr>
          <a:xfrm>
            <a:off x="6865620" y="6182996"/>
            <a:ext cx="2278380" cy="365125"/>
          </a:xfrm>
        </p:spPr>
        <p:txBody>
          <a:bodyPr/>
          <a:lstStyle>
            <a:lvl1pPr>
              <a:defRPr sz="700">
                <a:latin typeface="Arial Black" panose="020B0A04020102020204" pitchFamily="34" charset="0"/>
              </a:defRPr>
            </a:lvl1pPr>
          </a:lstStyle>
          <a:p>
            <a:pPr algn="ctr"/>
            <a:fld id="{25D3FF45-FB88-453A-A2AC-7EF0564DBF56}" type="slidenum">
              <a:rPr lang="en-US" smtClean="0"/>
              <a:pPr algn="ctr"/>
              <a:t>‹#›</a:t>
            </a:fld>
            <a:endParaRPr lang="en-US" dirty="0"/>
          </a:p>
        </p:txBody>
      </p:sp>
      <p:cxnSp>
        <p:nvCxnSpPr>
          <p:cNvPr id="8" name="Straight Connector 7"/>
          <p:cNvCxnSpPr/>
          <p:nvPr userDrawn="1"/>
        </p:nvCxnSpPr>
        <p:spPr>
          <a:xfrm flipV="1">
            <a:off x="0" y="1089660"/>
            <a:ext cx="6865620" cy="1524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27439" y="690946"/>
            <a:ext cx="1506170" cy="411480"/>
          </a:xfrm>
          <a:prstGeom prst="rect">
            <a:avLst/>
          </a:prstGeom>
        </p:spPr>
      </p:pic>
      <p:sp>
        <p:nvSpPr>
          <p:cNvPr id="11" name="Text Placeholder 10"/>
          <p:cNvSpPr>
            <a:spLocks noGrp="1"/>
          </p:cNvSpPr>
          <p:nvPr>
            <p:ph type="body" sz="quarter" idx="14" hasCustomPrompt="1"/>
          </p:nvPr>
        </p:nvSpPr>
        <p:spPr>
          <a:xfrm>
            <a:off x="628650" y="5250180"/>
            <a:ext cx="6236970" cy="815658"/>
          </a:xfrm>
          <a:prstGeom prst="rect">
            <a:avLst/>
          </a:prstGeom>
        </p:spPr>
        <p:txBody>
          <a:bodyPr/>
          <a:lstStyle>
            <a:lvl1pPr marL="0" indent="0">
              <a:spcBef>
                <a:spcPts val="0"/>
              </a:spcBef>
              <a:buClr>
                <a:srgbClr val="00B0F0"/>
              </a:buClr>
              <a:buFont typeface="Wingdings" panose="05000000000000000000" pitchFamily="2" charset="2"/>
              <a:buNone/>
              <a:defRPr sz="2000" baseline="0">
                <a:latin typeface="Arial" panose="020B0604020202020204" pitchFamily="34" charset="0"/>
                <a:cs typeface="Arial" panose="020B0604020202020204" pitchFamily="34" charset="0"/>
              </a:defRPr>
            </a:lvl1pPr>
            <a:lvl2pPr marL="457200" indent="0">
              <a:buClr>
                <a:srgbClr val="00B0F0"/>
              </a:buClr>
              <a:buNone/>
              <a:defRPr sz="1800">
                <a:latin typeface="Arial" panose="020B0604020202020204" pitchFamily="34" charset="0"/>
                <a:cs typeface="Arial" panose="020B0604020202020204" pitchFamily="34" charset="0"/>
              </a:defRPr>
            </a:lvl2pPr>
          </a:lstStyle>
          <a:p>
            <a:pPr lvl="0"/>
            <a:r>
              <a:rPr lang="en-US" dirty="0"/>
              <a:t>Title, image and text are ranged left. (Logo and page number is centered within the right hand column.)</a:t>
            </a:r>
          </a:p>
        </p:txBody>
      </p:sp>
      <p:sp>
        <p:nvSpPr>
          <p:cNvPr id="12" name="Text Placeholder 10"/>
          <p:cNvSpPr>
            <a:spLocks noGrp="1"/>
          </p:cNvSpPr>
          <p:nvPr>
            <p:ph type="body" sz="quarter" idx="15" hasCustomPrompt="1"/>
          </p:nvPr>
        </p:nvSpPr>
        <p:spPr>
          <a:xfrm>
            <a:off x="628650" y="615474"/>
            <a:ext cx="6236970" cy="763746"/>
          </a:xfrm>
          <a:prstGeom prst="rect">
            <a:avLst/>
          </a:prstGeom>
        </p:spPr>
        <p:txBody>
          <a:bodyPr>
            <a:normAutofit/>
          </a:bodyPr>
          <a:lstStyle>
            <a:lvl1pPr marL="0" indent="0">
              <a:buClr>
                <a:srgbClr val="00B0F0"/>
              </a:buClr>
              <a:buFont typeface="Wingdings" panose="05000000000000000000" pitchFamily="2" charset="2"/>
              <a:buNone/>
              <a:defRPr sz="3000" baseline="0">
                <a:solidFill>
                  <a:srgbClr val="00B0F0"/>
                </a:solidFill>
                <a:latin typeface="Arial Black" panose="020B0A04020102020204" pitchFamily="34" charset="0"/>
              </a:defRPr>
            </a:lvl1pPr>
            <a:lvl2pPr>
              <a:buClr>
                <a:srgbClr val="00B0F0"/>
              </a:buClr>
              <a:defRPr sz="1800">
                <a:latin typeface="Arial" panose="020B0604020202020204" pitchFamily="34" charset="0"/>
                <a:cs typeface="Arial" panose="020B0604020202020204" pitchFamily="34" charset="0"/>
              </a:defRPr>
            </a:lvl2pPr>
          </a:lstStyle>
          <a:p>
            <a:pPr lvl="0"/>
            <a:r>
              <a:rPr lang="en-US" dirty="0"/>
              <a:t>Slide With Image</a:t>
            </a:r>
          </a:p>
        </p:txBody>
      </p:sp>
      <p:sp>
        <p:nvSpPr>
          <p:cNvPr id="10" name="Picture Placeholder 6"/>
          <p:cNvSpPr>
            <a:spLocks noGrp="1"/>
          </p:cNvSpPr>
          <p:nvPr>
            <p:ph type="pic" sz="quarter" idx="13"/>
          </p:nvPr>
        </p:nvSpPr>
        <p:spPr>
          <a:xfrm>
            <a:off x="628650" y="1379219"/>
            <a:ext cx="4572000" cy="3627755"/>
          </a:xfrm>
          <a:prstGeom prst="rect">
            <a:avLst/>
          </a:prstGeom>
          <a:ln>
            <a:noFill/>
          </a:ln>
        </p:spPr>
        <p:txBody>
          <a:bodyPr/>
          <a:lstStyle>
            <a:lvl1pPr marL="0" indent="0" algn="ctr">
              <a:buNone/>
              <a:defRPr sz="2000">
                <a:ln>
                  <a:noFill/>
                </a:ln>
                <a:latin typeface="Arial" panose="020B0604020202020204" pitchFamily="34" charset="0"/>
                <a:cs typeface="Arial" panose="020B0604020202020204" pitchFamily="34" charset="0"/>
              </a:defRPr>
            </a:lvl1pPr>
          </a:lstStyle>
          <a:p>
            <a:endParaRPr lang="en-US" dirty="0"/>
          </a:p>
          <a:p>
            <a:endParaRPr lang="en-US" dirty="0"/>
          </a:p>
          <a:p>
            <a:endParaRPr lang="en-US" dirty="0"/>
          </a:p>
          <a:p>
            <a:r>
              <a:rPr lang="en-US" dirty="0"/>
              <a:t>Insert Image here</a:t>
            </a:r>
          </a:p>
        </p:txBody>
      </p:sp>
    </p:spTree>
    <p:extLst>
      <p:ext uri="{BB962C8B-B14F-4D97-AF65-F5344CB8AC3E}">
        <p14:creationId xmlns:p14="http://schemas.microsoft.com/office/powerpoint/2010/main" val="28182885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Multiple Images">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628650" y="6181830"/>
            <a:ext cx="5486400" cy="365125"/>
          </a:xfrm>
        </p:spPr>
        <p:txBody>
          <a:bodyPr/>
          <a:lstStyle>
            <a:lvl1pPr algn="l">
              <a:defRPr sz="700">
                <a:latin typeface="Arial Black" panose="020B0A04020102020204" pitchFamily="34" charset="0"/>
              </a:defRPr>
            </a:lvl1pPr>
          </a:lstStyle>
          <a:p>
            <a:r>
              <a:rPr lang="en-US" dirty="0"/>
              <a:t>COURSE TITLE – COURSE CODE</a:t>
            </a:r>
          </a:p>
        </p:txBody>
      </p:sp>
      <p:sp>
        <p:nvSpPr>
          <p:cNvPr id="6" name="Slide Number Placeholder 5"/>
          <p:cNvSpPr>
            <a:spLocks noGrp="1"/>
          </p:cNvSpPr>
          <p:nvPr>
            <p:ph type="sldNum" sz="quarter" idx="12"/>
          </p:nvPr>
        </p:nvSpPr>
        <p:spPr>
          <a:xfrm>
            <a:off x="6865620" y="6182996"/>
            <a:ext cx="2278380" cy="365125"/>
          </a:xfrm>
        </p:spPr>
        <p:txBody>
          <a:bodyPr/>
          <a:lstStyle>
            <a:lvl1pPr>
              <a:defRPr sz="700">
                <a:latin typeface="Arial Black" panose="020B0A04020102020204" pitchFamily="34" charset="0"/>
              </a:defRPr>
            </a:lvl1pPr>
          </a:lstStyle>
          <a:p>
            <a:pPr algn="ctr"/>
            <a:fld id="{25D3FF45-FB88-453A-A2AC-7EF0564DBF56}" type="slidenum">
              <a:rPr lang="en-US" smtClean="0"/>
              <a:pPr algn="ctr"/>
              <a:t>‹#›</a:t>
            </a:fld>
            <a:endParaRPr lang="en-US" dirty="0"/>
          </a:p>
        </p:txBody>
      </p:sp>
      <p:cxnSp>
        <p:nvCxnSpPr>
          <p:cNvPr id="8" name="Straight Connector 7"/>
          <p:cNvCxnSpPr/>
          <p:nvPr userDrawn="1"/>
        </p:nvCxnSpPr>
        <p:spPr>
          <a:xfrm flipV="1">
            <a:off x="0" y="1089660"/>
            <a:ext cx="6865620" cy="1524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27439" y="690946"/>
            <a:ext cx="1506170" cy="411480"/>
          </a:xfrm>
          <a:prstGeom prst="rect">
            <a:avLst/>
          </a:prstGeom>
        </p:spPr>
      </p:pic>
      <p:sp>
        <p:nvSpPr>
          <p:cNvPr id="11" name="Text Placeholder 10"/>
          <p:cNvSpPr>
            <a:spLocks noGrp="1"/>
          </p:cNvSpPr>
          <p:nvPr>
            <p:ph type="body" sz="quarter" idx="14" hasCustomPrompt="1"/>
          </p:nvPr>
        </p:nvSpPr>
        <p:spPr>
          <a:xfrm>
            <a:off x="628649" y="4853941"/>
            <a:ext cx="6236971" cy="1211898"/>
          </a:xfrm>
          <a:prstGeom prst="rect">
            <a:avLst/>
          </a:prstGeom>
        </p:spPr>
        <p:txBody>
          <a:bodyPr/>
          <a:lstStyle>
            <a:lvl1pPr marL="0" indent="0">
              <a:lnSpc>
                <a:spcPct val="100000"/>
              </a:lnSpc>
              <a:spcBef>
                <a:spcPts val="0"/>
              </a:spcBef>
              <a:spcAft>
                <a:spcPts val="0"/>
              </a:spcAft>
              <a:buClr>
                <a:srgbClr val="00B0F0"/>
              </a:buClr>
              <a:buFont typeface="Wingdings" panose="05000000000000000000" pitchFamily="2" charset="2"/>
              <a:buNone/>
              <a:defRPr sz="2000" baseline="0">
                <a:latin typeface="Arial" panose="020B0604020202020204" pitchFamily="34" charset="0"/>
                <a:cs typeface="Arial" panose="020B0604020202020204" pitchFamily="34" charset="0"/>
              </a:defRPr>
            </a:lvl1pPr>
            <a:lvl2pPr marL="457200" indent="0">
              <a:buClr>
                <a:srgbClr val="00B0F0"/>
              </a:buClr>
              <a:buNone/>
              <a:defRPr sz="1800">
                <a:latin typeface="Arial" panose="020B0604020202020204" pitchFamily="34" charset="0"/>
                <a:cs typeface="Arial" panose="020B0604020202020204" pitchFamily="34" charset="0"/>
              </a:defRPr>
            </a:lvl2pPr>
          </a:lstStyle>
          <a:p>
            <a:pPr lvl="0"/>
            <a:r>
              <a:rPr lang="en-US" dirty="0"/>
              <a:t>Title, image and text are ranged left. (Logo and page number is centered within the right hand column.)</a:t>
            </a:r>
          </a:p>
          <a:p>
            <a:pPr lvl="0"/>
            <a:endParaRPr lang="en-US" dirty="0"/>
          </a:p>
        </p:txBody>
      </p:sp>
      <p:sp>
        <p:nvSpPr>
          <p:cNvPr id="12" name="Text Placeholder 10"/>
          <p:cNvSpPr>
            <a:spLocks noGrp="1"/>
          </p:cNvSpPr>
          <p:nvPr>
            <p:ph type="body" sz="quarter" idx="15" hasCustomPrompt="1"/>
          </p:nvPr>
        </p:nvSpPr>
        <p:spPr>
          <a:xfrm>
            <a:off x="628650" y="615474"/>
            <a:ext cx="6236970" cy="646588"/>
          </a:xfrm>
          <a:prstGeom prst="rect">
            <a:avLst/>
          </a:prstGeom>
        </p:spPr>
        <p:txBody>
          <a:bodyPr>
            <a:normAutofit/>
          </a:bodyPr>
          <a:lstStyle>
            <a:lvl1pPr marL="0" indent="0">
              <a:buClr>
                <a:srgbClr val="00B0F0"/>
              </a:buClr>
              <a:buFont typeface="Wingdings" panose="05000000000000000000" pitchFamily="2" charset="2"/>
              <a:buNone/>
              <a:defRPr sz="3000" baseline="0">
                <a:solidFill>
                  <a:srgbClr val="00B0F0"/>
                </a:solidFill>
                <a:latin typeface="Arial Black" panose="020B0A04020102020204" pitchFamily="34" charset="0"/>
              </a:defRPr>
            </a:lvl1pPr>
            <a:lvl2pPr>
              <a:buClr>
                <a:srgbClr val="00B0F0"/>
              </a:buClr>
              <a:defRPr sz="1800">
                <a:latin typeface="Arial" panose="020B0604020202020204" pitchFamily="34" charset="0"/>
                <a:cs typeface="Arial" panose="020B0604020202020204" pitchFamily="34" charset="0"/>
              </a:defRPr>
            </a:lvl2pPr>
          </a:lstStyle>
          <a:p>
            <a:pPr lvl="0"/>
            <a:r>
              <a:rPr lang="en-US" dirty="0"/>
              <a:t>Slide With Multiple Images</a:t>
            </a:r>
          </a:p>
        </p:txBody>
      </p:sp>
      <p:sp>
        <p:nvSpPr>
          <p:cNvPr id="10" name="Picture Placeholder 6"/>
          <p:cNvSpPr>
            <a:spLocks noGrp="1"/>
          </p:cNvSpPr>
          <p:nvPr>
            <p:ph type="pic" sz="quarter" idx="13"/>
          </p:nvPr>
        </p:nvSpPr>
        <p:spPr>
          <a:xfrm>
            <a:off x="628649" y="1379220"/>
            <a:ext cx="2286000" cy="3200400"/>
          </a:xfrm>
          <a:prstGeom prst="rect">
            <a:avLst/>
          </a:prstGeom>
          <a:ln>
            <a:noFill/>
          </a:ln>
        </p:spPr>
        <p:txBody>
          <a:bodyPr/>
          <a:lstStyle>
            <a:lvl1pPr marL="0" indent="0" algn="ctr">
              <a:buNone/>
              <a:defRPr sz="2000">
                <a:ln>
                  <a:noFill/>
                </a:ln>
                <a:latin typeface="Arial" panose="020B0604020202020204" pitchFamily="34" charset="0"/>
                <a:cs typeface="Arial" panose="020B0604020202020204" pitchFamily="34" charset="0"/>
              </a:defRPr>
            </a:lvl1pPr>
          </a:lstStyle>
          <a:p>
            <a:endParaRPr lang="en-US" dirty="0"/>
          </a:p>
          <a:p>
            <a:endParaRPr lang="en-US" dirty="0"/>
          </a:p>
          <a:p>
            <a:endParaRPr lang="en-US" dirty="0"/>
          </a:p>
          <a:p>
            <a:r>
              <a:rPr lang="en-US" dirty="0"/>
              <a:t>Insert Image here</a:t>
            </a:r>
          </a:p>
        </p:txBody>
      </p:sp>
      <p:sp>
        <p:nvSpPr>
          <p:cNvPr id="14" name="Picture Placeholder 6"/>
          <p:cNvSpPr>
            <a:spLocks noGrp="1"/>
          </p:cNvSpPr>
          <p:nvPr>
            <p:ph type="pic" sz="quarter" idx="17"/>
          </p:nvPr>
        </p:nvSpPr>
        <p:spPr>
          <a:xfrm>
            <a:off x="3144522" y="1379220"/>
            <a:ext cx="2286000" cy="3200400"/>
          </a:xfrm>
          <a:prstGeom prst="rect">
            <a:avLst/>
          </a:prstGeom>
          <a:ln>
            <a:noFill/>
          </a:ln>
        </p:spPr>
        <p:txBody>
          <a:bodyPr/>
          <a:lstStyle>
            <a:lvl1pPr marL="0" indent="0" algn="ctr">
              <a:buNone/>
              <a:defRPr sz="2000">
                <a:ln>
                  <a:noFill/>
                </a:ln>
                <a:latin typeface="Arial" panose="020B0604020202020204" pitchFamily="34" charset="0"/>
                <a:cs typeface="Arial" panose="020B0604020202020204" pitchFamily="34" charset="0"/>
              </a:defRPr>
            </a:lvl1pPr>
          </a:lstStyle>
          <a:p>
            <a:endParaRPr lang="en-US" dirty="0"/>
          </a:p>
          <a:p>
            <a:endParaRPr lang="en-US" dirty="0"/>
          </a:p>
          <a:p>
            <a:endParaRPr lang="en-US" dirty="0"/>
          </a:p>
          <a:p>
            <a:r>
              <a:rPr lang="en-US" dirty="0"/>
              <a:t>Insert Image here</a:t>
            </a:r>
          </a:p>
        </p:txBody>
      </p:sp>
    </p:spTree>
    <p:extLst>
      <p:ext uri="{BB962C8B-B14F-4D97-AF65-F5344CB8AC3E}">
        <p14:creationId xmlns:p14="http://schemas.microsoft.com/office/powerpoint/2010/main" val="3653643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Multiple Images across margin">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628650" y="6181830"/>
            <a:ext cx="5486400" cy="365125"/>
          </a:xfrm>
        </p:spPr>
        <p:txBody>
          <a:bodyPr/>
          <a:lstStyle>
            <a:lvl1pPr algn="l">
              <a:defRPr sz="700">
                <a:latin typeface="Arial Black" panose="020B0A04020102020204" pitchFamily="34" charset="0"/>
              </a:defRPr>
            </a:lvl1pPr>
          </a:lstStyle>
          <a:p>
            <a:r>
              <a:rPr lang="en-US" dirty="0"/>
              <a:t>COURSE TITLE – COURSE CODE</a:t>
            </a:r>
          </a:p>
        </p:txBody>
      </p:sp>
      <p:sp>
        <p:nvSpPr>
          <p:cNvPr id="6" name="Slide Number Placeholder 5"/>
          <p:cNvSpPr>
            <a:spLocks noGrp="1"/>
          </p:cNvSpPr>
          <p:nvPr>
            <p:ph type="sldNum" sz="quarter" idx="12"/>
          </p:nvPr>
        </p:nvSpPr>
        <p:spPr>
          <a:xfrm>
            <a:off x="6865620" y="6182996"/>
            <a:ext cx="2278380" cy="365125"/>
          </a:xfrm>
        </p:spPr>
        <p:txBody>
          <a:bodyPr/>
          <a:lstStyle>
            <a:lvl1pPr>
              <a:defRPr sz="700">
                <a:latin typeface="Arial Black" panose="020B0A04020102020204" pitchFamily="34" charset="0"/>
              </a:defRPr>
            </a:lvl1pPr>
          </a:lstStyle>
          <a:p>
            <a:pPr algn="ctr"/>
            <a:fld id="{25D3FF45-FB88-453A-A2AC-7EF0564DBF56}" type="slidenum">
              <a:rPr lang="en-US" smtClean="0"/>
              <a:pPr algn="ctr"/>
              <a:t>‹#›</a:t>
            </a:fld>
            <a:endParaRPr lang="en-US" dirty="0"/>
          </a:p>
        </p:txBody>
      </p:sp>
      <p:cxnSp>
        <p:nvCxnSpPr>
          <p:cNvPr id="8" name="Straight Connector 7"/>
          <p:cNvCxnSpPr/>
          <p:nvPr userDrawn="1"/>
        </p:nvCxnSpPr>
        <p:spPr>
          <a:xfrm flipV="1">
            <a:off x="0" y="1089660"/>
            <a:ext cx="6865620" cy="1524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27439" y="690946"/>
            <a:ext cx="1506170" cy="411480"/>
          </a:xfrm>
          <a:prstGeom prst="rect">
            <a:avLst/>
          </a:prstGeom>
        </p:spPr>
      </p:pic>
      <p:sp>
        <p:nvSpPr>
          <p:cNvPr id="11" name="Text Placeholder 10"/>
          <p:cNvSpPr>
            <a:spLocks noGrp="1"/>
          </p:cNvSpPr>
          <p:nvPr>
            <p:ph type="body" sz="quarter" idx="14" hasCustomPrompt="1"/>
          </p:nvPr>
        </p:nvSpPr>
        <p:spPr>
          <a:xfrm>
            <a:off x="628649" y="4853941"/>
            <a:ext cx="8232982" cy="1211898"/>
          </a:xfrm>
          <a:prstGeom prst="rect">
            <a:avLst/>
          </a:prstGeom>
        </p:spPr>
        <p:txBody>
          <a:bodyPr/>
          <a:lstStyle>
            <a:lvl1pPr marL="0" marR="0" indent="0" algn="l" defTabSz="914400" rtl="0" eaLnBrk="1" fontAlgn="auto" latinLnBrk="0" hangingPunct="1">
              <a:lnSpc>
                <a:spcPct val="100000"/>
              </a:lnSpc>
              <a:spcBef>
                <a:spcPts val="0"/>
              </a:spcBef>
              <a:spcAft>
                <a:spcPts val="0"/>
              </a:spcAft>
              <a:buClr>
                <a:srgbClr val="00B0F0"/>
              </a:buClr>
              <a:buSzTx/>
              <a:buFont typeface="Wingdings" panose="05000000000000000000" pitchFamily="2" charset="2"/>
              <a:buNone/>
              <a:tabLst/>
              <a:defRPr sz="2000" baseline="0">
                <a:latin typeface="Arial" panose="020B0604020202020204" pitchFamily="34" charset="0"/>
                <a:cs typeface="Arial" panose="020B0604020202020204" pitchFamily="34" charset="0"/>
              </a:defRPr>
            </a:lvl1pPr>
            <a:lvl2pPr marL="457200" indent="0">
              <a:buClr>
                <a:srgbClr val="00B0F0"/>
              </a:buClr>
              <a:buNone/>
              <a:defRPr sz="1800">
                <a:latin typeface="Arial" panose="020B0604020202020204" pitchFamily="34" charset="0"/>
                <a:cs typeface="Arial" panose="020B0604020202020204" pitchFamily="34" charset="0"/>
              </a:defRPr>
            </a:lvl2pPr>
          </a:lstStyle>
          <a:p>
            <a:pPr marL="0" marR="0" lvl="0" indent="0" algn="l" defTabSz="914400" rtl="0" eaLnBrk="1" fontAlgn="auto" latinLnBrk="0" hangingPunct="1">
              <a:lnSpc>
                <a:spcPct val="100000"/>
              </a:lnSpc>
              <a:spcBef>
                <a:spcPts val="0"/>
              </a:spcBef>
              <a:spcAft>
                <a:spcPts val="0"/>
              </a:spcAft>
              <a:buClr>
                <a:srgbClr val="00B0F0"/>
              </a:buClr>
              <a:buSzTx/>
              <a:buFont typeface="Wingdings" panose="05000000000000000000" pitchFamily="2" charset="2"/>
              <a:buNone/>
              <a:tabLst/>
              <a:defRPr/>
            </a:pPr>
            <a:r>
              <a:rPr lang="en-US" dirty="0"/>
              <a:t>Title, image and text are ranged left, however occasionally you may need to run text and / or images into the right hand column: Where multiple images need to be seen side by side. You should also never leave orphans (one single word on the next line). </a:t>
            </a:r>
          </a:p>
        </p:txBody>
      </p:sp>
      <p:sp>
        <p:nvSpPr>
          <p:cNvPr id="12" name="Text Placeholder 10"/>
          <p:cNvSpPr>
            <a:spLocks noGrp="1"/>
          </p:cNvSpPr>
          <p:nvPr>
            <p:ph type="body" sz="quarter" idx="15" hasCustomPrompt="1"/>
          </p:nvPr>
        </p:nvSpPr>
        <p:spPr>
          <a:xfrm>
            <a:off x="628650" y="615474"/>
            <a:ext cx="6236970" cy="646588"/>
          </a:xfrm>
          <a:prstGeom prst="rect">
            <a:avLst/>
          </a:prstGeom>
        </p:spPr>
        <p:txBody>
          <a:bodyPr>
            <a:normAutofit/>
          </a:bodyPr>
          <a:lstStyle>
            <a:lvl1pPr marL="0" indent="0">
              <a:buClr>
                <a:srgbClr val="00B0F0"/>
              </a:buClr>
              <a:buFont typeface="Wingdings" panose="05000000000000000000" pitchFamily="2" charset="2"/>
              <a:buNone/>
              <a:defRPr sz="3000" baseline="0">
                <a:solidFill>
                  <a:srgbClr val="00B0F0"/>
                </a:solidFill>
                <a:latin typeface="Arial Black" panose="020B0A04020102020204" pitchFamily="34" charset="0"/>
              </a:defRPr>
            </a:lvl1pPr>
            <a:lvl2pPr>
              <a:buClr>
                <a:srgbClr val="00B0F0"/>
              </a:buClr>
              <a:defRPr sz="1800">
                <a:latin typeface="Arial" panose="020B0604020202020204" pitchFamily="34" charset="0"/>
                <a:cs typeface="Arial" panose="020B0604020202020204" pitchFamily="34" charset="0"/>
              </a:defRPr>
            </a:lvl2pPr>
          </a:lstStyle>
          <a:p>
            <a:pPr lvl="0"/>
            <a:r>
              <a:rPr lang="en-US" dirty="0"/>
              <a:t>Slide With Multiple Images</a:t>
            </a:r>
          </a:p>
        </p:txBody>
      </p:sp>
      <p:sp>
        <p:nvSpPr>
          <p:cNvPr id="10" name="Picture Placeholder 6"/>
          <p:cNvSpPr>
            <a:spLocks noGrp="1"/>
          </p:cNvSpPr>
          <p:nvPr>
            <p:ph type="pic" sz="quarter" idx="13"/>
          </p:nvPr>
        </p:nvSpPr>
        <p:spPr>
          <a:xfrm>
            <a:off x="628649" y="1379220"/>
            <a:ext cx="2560320" cy="3200400"/>
          </a:xfrm>
          <a:prstGeom prst="rect">
            <a:avLst/>
          </a:prstGeom>
          <a:ln>
            <a:noFill/>
          </a:ln>
        </p:spPr>
        <p:txBody>
          <a:bodyPr/>
          <a:lstStyle>
            <a:lvl1pPr marL="0" indent="0" algn="ctr">
              <a:buNone/>
              <a:defRPr sz="2000">
                <a:ln>
                  <a:noFill/>
                </a:ln>
                <a:latin typeface="Arial" panose="020B0604020202020204" pitchFamily="34" charset="0"/>
                <a:cs typeface="Arial" panose="020B0604020202020204" pitchFamily="34" charset="0"/>
              </a:defRPr>
            </a:lvl1pPr>
          </a:lstStyle>
          <a:p>
            <a:endParaRPr lang="en-US" dirty="0"/>
          </a:p>
          <a:p>
            <a:endParaRPr lang="en-US" dirty="0"/>
          </a:p>
          <a:p>
            <a:endParaRPr lang="en-US" dirty="0"/>
          </a:p>
          <a:p>
            <a:r>
              <a:rPr lang="en-US" dirty="0"/>
              <a:t>Insert Image here</a:t>
            </a:r>
          </a:p>
        </p:txBody>
      </p:sp>
      <p:sp>
        <p:nvSpPr>
          <p:cNvPr id="13" name="Picture Placeholder 6"/>
          <p:cNvSpPr>
            <a:spLocks noGrp="1"/>
          </p:cNvSpPr>
          <p:nvPr>
            <p:ph type="pic" sz="quarter" idx="16"/>
          </p:nvPr>
        </p:nvSpPr>
        <p:spPr>
          <a:xfrm>
            <a:off x="6301311" y="1379220"/>
            <a:ext cx="2560320" cy="3200400"/>
          </a:xfrm>
          <a:prstGeom prst="rect">
            <a:avLst/>
          </a:prstGeom>
          <a:ln>
            <a:noFill/>
          </a:ln>
        </p:spPr>
        <p:txBody>
          <a:bodyPr/>
          <a:lstStyle>
            <a:lvl1pPr marL="0" indent="0" algn="ctr">
              <a:buNone/>
              <a:defRPr sz="2000">
                <a:ln>
                  <a:noFill/>
                </a:ln>
                <a:latin typeface="Arial" panose="020B0604020202020204" pitchFamily="34" charset="0"/>
                <a:cs typeface="Arial" panose="020B0604020202020204" pitchFamily="34" charset="0"/>
              </a:defRPr>
            </a:lvl1pPr>
          </a:lstStyle>
          <a:p>
            <a:endParaRPr lang="en-US" dirty="0"/>
          </a:p>
          <a:p>
            <a:endParaRPr lang="en-US" dirty="0"/>
          </a:p>
          <a:p>
            <a:endParaRPr lang="en-US" dirty="0"/>
          </a:p>
          <a:p>
            <a:r>
              <a:rPr lang="en-US" dirty="0"/>
              <a:t>Insert Image here</a:t>
            </a:r>
          </a:p>
        </p:txBody>
      </p:sp>
      <p:sp>
        <p:nvSpPr>
          <p:cNvPr id="14" name="Picture Placeholder 6"/>
          <p:cNvSpPr>
            <a:spLocks noGrp="1"/>
          </p:cNvSpPr>
          <p:nvPr>
            <p:ph type="pic" sz="quarter" idx="17"/>
          </p:nvPr>
        </p:nvSpPr>
        <p:spPr>
          <a:xfrm>
            <a:off x="3464980" y="1379220"/>
            <a:ext cx="2560320" cy="3200400"/>
          </a:xfrm>
          <a:prstGeom prst="rect">
            <a:avLst/>
          </a:prstGeom>
          <a:ln>
            <a:noFill/>
          </a:ln>
        </p:spPr>
        <p:txBody>
          <a:bodyPr/>
          <a:lstStyle>
            <a:lvl1pPr marL="0" indent="0" algn="ctr">
              <a:buNone/>
              <a:defRPr sz="2000">
                <a:ln>
                  <a:noFill/>
                </a:ln>
                <a:latin typeface="Arial" panose="020B0604020202020204" pitchFamily="34" charset="0"/>
                <a:cs typeface="Arial" panose="020B0604020202020204" pitchFamily="34" charset="0"/>
              </a:defRPr>
            </a:lvl1pPr>
          </a:lstStyle>
          <a:p>
            <a:endParaRPr lang="en-US" dirty="0"/>
          </a:p>
          <a:p>
            <a:endParaRPr lang="en-US" dirty="0"/>
          </a:p>
          <a:p>
            <a:endParaRPr lang="en-US" dirty="0"/>
          </a:p>
          <a:p>
            <a:r>
              <a:rPr lang="en-US" dirty="0"/>
              <a:t>Insert Image here</a:t>
            </a:r>
          </a:p>
        </p:txBody>
      </p:sp>
    </p:spTree>
    <p:extLst>
      <p:ext uri="{BB962C8B-B14F-4D97-AF65-F5344CB8AC3E}">
        <p14:creationId xmlns:p14="http://schemas.microsoft.com/office/powerpoint/2010/main" val="28121997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628650" y="6190297"/>
            <a:ext cx="5486400" cy="365125"/>
          </a:xfrm>
        </p:spPr>
        <p:txBody>
          <a:bodyPr/>
          <a:lstStyle>
            <a:lvl1pPr algn="l">
              <a:defRPr sz="700">
                <a:latin typeface="Arial Black" panose="020B0A04020102020204" pitchFamily="34" charset="0"/>
              </a:defRPr>
            </a:lvl1pPr>
          </a:lstStyle>
          <a:p>
            <a:r>
              <a:rPr lang="en-US" dirty="0"/>
              <a:t>CONFINED SPACE – SFT FCX1003C</a:t>
            </a:r>
          </a:p>
        </p:txBody>
      </p:sp>
      <p:sp>
        <p:nvSpPr>
          <p:cNvPr id="6" name="Slide Number Placeholder 5"/>
          <p:cNvSpPr>
            <a:spLocks noGrp="1"/>
          </p:cNvSpPr>
          <p:nvPr>
            <p:ph type="sldNum" sz="quarter" idx="12"/>
          </p:nvPr>
        </p:nvSpPr>
        <p:spPr>
          <a:xfrm>
            <a:off x="6865620" y="6157595"/>
            <a:ext cx="2278380" cy="365125"/>
          </a:xfrm>
        </p:spPr>
        <p:txBody>
          <a:bodyPr/>
          <a:lstStyle>
            <a:lvl1pPr>
              <a:defRPr sz="700">
                <a:latin typeface="Arial Black" panose="020B0A04020102020204" pitchFamily="34" charset="0"/>
              </a:defRPr>
            </a:lvl1pPr>
          </a:lstStyle>
          <a:p>
            <a:pPr algn="ctr"/>
            <a:fld id="{25D3FF45-FB88-453A-A2AC-7EF0564DBF56}" type="slidenum">
              <a:rPr lang="en-US" smtClean="0"/>
              <a:pPr algn="ctr"/>
              <a:t>‹#›</a:t>
            </a:fld>
            <a:endParaRPr lang="en-US" dirty="0"/>
          </a:p>
        </p:txBody>
      </p:sp>
      <p:cxnSp>
        <p:nvCxnSpPr>
          <p:cNvPr id="8" name="Straight Connector 7"/>
          <p:cNvCxnSpPr/>
          <p:nvPr userDrawn="1"/>
        </p:nvCxnSpPr>
        <p:spPr>
          <a:xfrm flipV="1">
            <a:off x="0" y="1089660"/>
            <a:ext cx="6865620" cy="1524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27439" y="690946"/>
            <a:ext cx="1506170" cy="411480"/>
          </a:xfrm>
          <a:prstGeom prst="rect">
            <a:avLst/>
          </a:prstGeom>
        </p:spPr>
      </p:pic>
      <p:sp>
        <p:nvSpPr>
          <p:cNvPr id="11" name="Text Placeholder 10"/>
          <p:cNvSpPr>
            <a:spLocks noGrp="1"/>
          </p:cNvSpPr>
          <p:nvPr>
            <p:ph type="body" sz="quarter" idx="14"/>
          </p:nvPr>
        </p:nvSpPr>
        <p:spPr>
          <a:xfrm>
            <a:off x="628649" y="1379220"/>
            <a:ext cx="7400925" cy="4686618"/>
          </a:xfrm>
          <a:prstGeom prst="rect">
            <a:avLst/>
          </a:prstGeom>
        </p:spPr>
        <p:txBody>
          <a:bodyPr>
            <a:normAutofit/>
          </a:bodyPr>
          <a:lstStyle>
            <a:lvl1pPr marL="228600" indent="-228600">
              <a:buClr>
                <a:srgbClr val="00B0F0"/>
              </a:buClr>
              <a:buFont typeface="Wingdings" panose="05000000000000000000" pitchFamily="2" charset="2"/>
              <a:buChar char="§"/>
              <a:defRPr sz="2200">
                <a:latin typeface="Arial" panose="020B0604020202020204" pitchFamily="34" charset="0"/>
                <a:cs typeface="Arial" panose="020B0604020202020204" pitchFamily="34" charset="0"/>
              </a:defRPr>
            </a:lvl1pPr>
            <a:lvl2pPr>
              <a:buClr>
                <a:srgbClr val="00B0F0"/>
              </a:buClr>
              <a:defRPr sz="2200">
                <a:latin typeface="Arial" panose="020B0604020202020204" pitchFamily="34" charset="0"/>
                <a:cs typeface="Arial" panose="020B0604020202020204" pitchFamily="34" charset="0"/>
              </a:defRPr>
            </a:lvl2pPr>
          </a:lstStyle>
          <a:p>
            <a:pPr lvl="0"/>
            <a:r>
              <a:rPr lang="en-US" dirty="0"/>
              <a:t>Click to edit Master text styles</a:t>
            </a:r>
          </a:p>
          <a:p>
            <a:pPr lvl="1"/>
            <a:r>
              <a:rPr lang="en-US" dirty="0"/>
              <a:t>Second level</a:t>
            </a:r>
          </a:p>
          <a:p>
            <a:pPr lvl="1"/>
            <a:r>
              <a:rPr lang="en-US" dirty="0"/>
              <a:t>Third level</a:t>
            </a:r>
          </a:p>
          <a:p>
            <a:pPr lvl="0"/>
            <a:r>
              <a:rPr lang="en-US" dirty="0"/>
              <a:t>Fourth level</a:t>
            </a:r>
          </a:p>
          <a:p>
            <a:pPr lvl="0"/>
            <a:r>
              <a:rPr lang="en-US" dirty="0"/>
              <a:t>Fifth level</a:t>
            </a:r>
          </a:p>
        </p:txBody>
      </p:sp>
      <p:sp>
        <p:nvSpPr>
          <p:cNvPr id="12" name="Text Placeholder 10"/>
          <p:cNvSpPr>
            <a:spLocks noGrp="1"/>
          </p:cNvSpPr>
          <p:nvPr>
            <p:ph type="body" sz="quarter" idx="15" hasCustomPrompt="1"/>
          </p:nvPr>
        </p:nvSpPr>
        <p:spPr>
          <a:xfrm>
            <a:off x="628650" y="615474"/>
            <a:ext cx="6236970" cy="763746"/>
          </a:xfrm>
          <a:prstGeom prst="rect">
            <a:avLst/>
          </a:prstGeom>
        </p:spPr>
        <p:txBody>
          <a:bodyPr>
            <a:normAutofit/>
          </a:bodyPr>
          <a:lstStyle>
            <a:lvl1pPr marL="0" indent="0">
              <a:buClr>
                <a:srgbClr val="00B0F0"/>
              </a:buClr>
              <a:buFont typeface="Wingdings" panose="05000000000000000000" pitchFamily="2" charset="2"/>
              <a:buNone/>
              <a:defRPr sz="3000">
                <a:solidFill>
                  <a:srgbClr val="00B0F0"/>
                </a:solidFill>
                <a:latin typeface="Arial Black" panose="020B0A04020102020204" pitchFamily="34" charset="0"/>
              </a:defRPr>
            </a:lvl1pPr>
            <a:lvl2pPr>
              <a:buClr>
                <a:srgbClr val="00B0F0"/>
              </a:buClr>
              <a:defRPr sz="1800">
                <a:latin typeface="Arial" panose="020B0604020202020204" pitchFamily="34" charset="0"/>
                <a:cs typeface="Arial" panose="020B0604020202020204" pitchFamily="34" charset="0"/>
              </a:defRPr>
            </a:lvl2pPr>
          </a:lstStyle>
          <a:p>
            <a:pPr lvl="0"/>
            <a:r>
              <a:rPr lang="en-US" dirty="0"/>
              <a:t>Slide Title</a:t>
            </a:r>
          </a:p>
        </p:txBody>
      </p:sp>
    </p:spTree>
    <p:extLst>
      <p:ext uri="{BB962C8B-B14F-4D97-AF65-F5344CB8AC3E}">
        <p14:creationId xmlns:p14="http://schemas.microsoft.com/office/powerpoint/2010/main" val="11869192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Activity Page">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7326086" y="0"/>
            <a:ext cx="1839684" cy="6858000"/>
          </a:xfrm>
          <a:prstGeom prst="rect">
            <a:avLst/>
          </a:prstGeom>
          <a:solidFill>
            <a:srgbClr val="00B0F0"/>
          </a:solidFill>
          <a:ln>
            <a:noFill/>
          </a:ln>
        </p:spPr>
        <p:txBody>
          <a:bodyPr/>
          <a:lstStyle>
            <a:lvl1pPr>
              <a:defRPr>
                <a:solidFill>
                  <a:srgbClr val="00B0F0"/>
                </a:solidFill>
              </a:defRPr>
            </a:lvl1pPr>
          </a:lstStyle>
          <a:p>
            <a:endParaRPr lang="en-US" dirty="0"/>
          </a:p>
        </p:txBody>
      </p:sp>
      <p:sp>
        <p:nvSpPr>
          <p:cNvPr id="3" name="Text Placeholder 2"/>
          <p:cNvSpPr>
            <a:spLocks noGrp="1"/>
          </p:cNvSpPr>
          <p:nvPr>
            <p:ph type="body" sz="quarter" idx="15" hasCustomPrompt="1"/>
          </p:nvPr>
        </p:nvSpPr>
        <p:spPr>
          <a:xfrm rot="16200000">
            <a:off x="5378619" y="2722484"/>
            <a:ext cx="5985670" cy="1119822"/>
          </a:xfrm>
          <a:prstGeom prst="rect">
            <a:avLst/>
          </a:prstGeom>
        </p:spPr>
        <p:txBody>
          <a:bodyPr>
            <a:normAutofit/>
          </a:bodyPr>
          <a:lstStyle>
            <a:lvl1pPr marL="0" indent="0">
              <a:buNone/>
              <a:defRPr sz="6000" baseline="0">
                <a:solidFill>
                  <a:schemeClr val="bg1"/>
                </a:solidFill>
                <a:latin typeface="Arial Black" panose="020B0A04020102020204" pitchFamily="34" charset="0"/>
              </a:defRPr>
            </a:lvl1pPr>
          </a:lstStyle>
          <a:p>
            <a:pPr lvl="0"/>
            <a:r>
              <a:rPr lang="en-US" dirty="0"/>
              <a:t>Activity #</a:t>
            </a:r>
          </a:p>
        </p:txBody>
      </p:sp>
      <p:sp>
        <p:nvSpPr>
          <p:cNvPr id="4" name="Footer Placeholder 4"/>
          <p:cNvSpPr>
            <a:spLocks noGrp="1"/>
          </p:cNvSpPr>
          <p:nvPr>
            <p:ph type="ftr" sz="quarter" idx="11"/>
          </p:nvPr>
        </p:nvSpPr>
        <p:spPr>
          <a:xfrm>
            <a:off x="628650" y="6181830"/>
            <a:ext cx="5486400" cy="365125"/>
          </a:xfrm>
        </p:spPr>
        <p:txBody>
          <a:bodyPr/>
          <a:lstStyle>
            <a:lvl1pPr algn="l">
              <a:defRPr sz="700">
                <a:latin typeface="Arial Black" panose="020B0A04020102020204" pitchFamily="34" charset="0"/>
              </a:defRPr>
            </a:lvl1pPr>
          </a:lstStyle>
          <a:p>
            <a:r>
              <a:rPr lang="en-US" dirty="0"/>
              <a:t>COURSE TITLE – COURSE CODE</a:t>
            </a:r>
          </a:p>
        </p:txBody>
      </p:sp>
      <p:sp>
        <p:nvSpPr>
          <p:cNvPr id="5" name="Slide Number Placeholder 5"/>
          <p:cNvSpPr>
            <a:spLocks noGrp="1"/>
          </p:cNvSpPr>
          <p:nvPr>
            <p:ph type="sldNum" sz="quarter" idx="12"/>
          </p:nvPr>
        </p:nvSpPr>
        <p:spPr>
          <a:xfrm>
            <a:off x="7327438" y="6181830"/>
            <a:ext cx="1816561" cy="366291"/>
          </a:xfrm>
        </p:spPr>
        <p:txBody>
          <a:bodyPr/>
          <a:lstStyle>
            <a:lvl1pPr>
              <a:defRPr sz="700">
                <a:latin typeface="Arial Black" panose="020B0A04020102020204" pitchFamily="34" charset="0"/>
              </a:defRPr>
            </a:lvl1pPr>
          </a:lstStyle>
          <a:p>
            <a:pPr algn="ctr"/>
            <a:fld id="{25D3FF45-FB88-453A-A2AC-7EF0564DBF56}" type="slidenum">
              <a:rPr lang="en-US" smtClean="0"/>
              <a:pPr algn="ctr"/>
              <a:t>‹#›</a:t>
            </a:fld>
            <a:endParaRPr lang="en-US" dirty="0"/>
          </a:p>
        </p:txBody>
      </p:sp>
      <p:cxnSp>
        <p:nvCxnSpPr>
          <p:cNvPr id="6" name="Straight Connector 5"/>
          <p:cNvCxnSpPr/>
          <p:nvPr userDrawn="1"/>
        </p:nvCxnSpPr>
        <p:spPr>
          <a:xfrm flipV="1">
            <a:off x="0" y="1089660"/>
            <a:ext cx="6865620" cy="1524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8" name="Text Placeholder 10"/>
          <p:cNvSpPr>
            <a:spLocks noGrp="1"/>
          </p:cNvSpPr>
          <p:nvPr>
            <p:ph type="body" sz="quarter" idx="14" hasCustomPrompt="1"/>
          </p:nvPr>
        </p:nvSpPr>
        <p:spPr>
          <a:xfrm>
            <a:off x="628649" y="1379220"/>
            <a:ext cx="6236971" cy="4686618"/>
          </a:xfrm>
          <a:prstGeom prst="rect">
            <a:avLst/>
          </a:prstGeom>
        </p:spPr>
        <p:txBody>
          <a:bodyPr/>
          <a:lstStyle>
            <a:lvl1pPr marL="0" indent="0">
              <a:spcBef>
                <a:spcPts val="600"/>
              </a:spcBef>
              <a:buClr>
                <a:srgbClr val="00B0F0"/>
              </a:buClr>
              <a:buFont typeface="Wingdings" panose="05000000000000000000" pitchFamily="2" charset="2"/>
              <a:buNone/>
              <a:defRPr sz="2000" baseline="0">
                <a:latin typeface="Arial Black" panose="020B0A04020102020204" pitchFamily="34" charset="0"/>
                <a:cs typeface="Arial" panose="020B0604020202020204" pitchFamily="34" charset="0"/>
              </a:defRPr>
            </a:lvl1pPr>
            <a:lvl2pPr marL="685800" marR="0" indent="-228600" algn="l" defTabSz="914400" rtl="0" eaLnBrk="1" fontAlgn="auto" latinLnBrk="0" hangingPunct="1">
              <a:lnSpc>
                <a:spcPct val="90000"/>
              </a:lnSpc>
              <a:spcBef>
                <a:spcPts val="600"/>
              </a:spcBef>
              <a:spcAft>
                <a:spcPts val="0"/>
              </a:spcAft>
              <a:buClr>
                <a:srgbClr val="00B0F0"/>
              </a:buClr>
              <a:buSzTx/>
              <a:buFont typeface="+mj-lt"/>
              <a:buAutoNum type="arabicPeriod"/>
              <a:tabLst/>
              <a:defRPr sz="2000" baseline="0">
                <a:latin typeface="Arial" panose="020B0604020202020204" pitchFamily="34" charset="0"/>
                <a:cs typeface="Arial" panose="020B0604020202020204" pitchFamily="34" charset="0"/>
              </a:defRPr>
            </a:lvl2pPr>
          </a:lstStyle>
          <a:p>
            <a:pPr lvl="0"/>
            <a:r>
              <a:rPr lang="en-US" dirty="0"/>
              <a:t>DIRECTIONS:</a:t>
            </a:r>
          </a:p>
          <a:p>
            <a:pPr lvl="0"/>
            <a:endParaRPr lang="en-US" dirty="0"/>
          </a:p>
          <a:p>
            <a:pPr lvl="1"/>
            <a:r>
              <a:rPr lang="en-US" dirty="0"/>
              <a:t>Level two – text</a:t>
            </a:r>
          </a:p>
          <a:p>
            <a:pPr lvl="1"/>
            <a:endParaRPr lang="en-US" dirty="0"/>
          </a:p>
          <a:p>
            <a:pPr lvl="1"/>
            <a:r>
              <a:rPr lang="en-US" dirty="0"/>
              <a:t>Level two – text</a:t>
            </a:r>
          </a:p>
          <a:p>
            <a:pPr lvl="1"/>
            <a:endParaRPr lang="en-US" dirty="0"/>
          </a:p>
          <a:p>
            <a:pPr marL="685800" marR="0" lvl="1" indent="-228600" algn="l" defTabSz="914400" rtl="0" eaLnBrk="1" fontAlgn="auto" latinLnBrk="0" hangingPunct="1">
              <a:lnSpc>
                <a:spcPct val="90000"/>
              </a:lnSpc>
              <a:spcBef>
                <a:spcPts val="600"/>
              </a:spcBef>
              <a:spcAft>
                <a:spcPts val="0"/>
              </a:spcAft>
              <a:buClr>
                <a:srgbClr val="00B0F0"/>
              </a:buClr>
              <a:buSzTx/>
              <a:tabLst/>
              <a:defRPr/>
            </a:pPr>
            <a:r>
              <a:rPr lang="en-US" dirty="0"/>
              <a:t>Level two – text</a:t>
            </a:r>
          </a:p>
          <a:p>
            <a:pPr lvl="1"/>
            <a:endParaRPr lang="en-US" dirty="0"/>
          </a:p>
          <a:p>
            <a:pPr lvl="1"/>
            <a:endParaRPr lang="en-US" dirty="0"/>
          </a:p>
          <a:p>
            <a:pPr lvl="1"/>
            <a:endParaRPr lang="en-US" dirty="0"/>
          </a:p>
        </p:txBody>
      </p:sp>
      <p:sp>
        <p:nvSpPr>
          <p:cNvPr id="9" name="Text Placeholder 10"/>
          <p:cNvSpPr>
            <a:spLocks noGrp="1"/>
          </p:cNvSpPr>
          <p:nvPr>
            <p:ph type="body" sz="quarter" idx="16" hasCustomPrompt="1"/>
          </p:nvPr>
        </p:nvSpPr>
        <p:spPr>
          <a:xfrm>
            <a:off x="628650" y="615474"/>
            <a:ext cx="6236970" cy="646588"/>
          </a:xfrm>
          <a:prstGeom prst="rect">
            <a:avLst/>
          </a:prstGeom>
        </p:spPr>
        <p:txBody>
          <a:bodyPr>
            <a:normAutofit/>
          </a:bodyPr>
          <a:lstStyle>
            <a:lvl1pPr marL="0" indent="0">
              <a:buClr>
                <a:srgbClr val="00B0F0"/>
              </a:buClr>
              <a:buFont typeface="Wingdings" panose="05000000000000000000" pitchFamily="2" charset="2"/>
              <a:buNone/>
              <a:defRPr sz="3000" baseline="0">
                <a:solidFill>
                  <a:srgbClr val="00B0F0"/>
                </a:solidFill>
                <a:latin typeface="Arial Black" panose="020B0A04020102020204" pitchFamily="34" charset="0"/>
              </a:defRPr>
            </a:lvl1pPr>
            <a:lvl2pPr>
              <a:buClr>
                <a:srgbClr val="00B0F0"/>
              </a:buClr>
              <a:defRPr sz="1800">
                <a:latin typeface="Arial" panose="020B0604020202020204" pitchFamily="34" charset="0"/>
                <a:cs typeface="Arial" panose="020B0604020202020204" pitchFamily="34" charset="0"/>
              </a:defRPr>
            </a:lvl2pPr>
          </a:lstStyle>
          <a:p>
            <a:pPr lvl="0"/>
            <a:r>
              <a:rPr lang="en-US" dirty="0"/>
              <a:t>Activity Title</a:t>
            </a:r>
          </a:p>
        </p:txBody>
      </p:sp>
    </p:spTree>
    <p:extLst>
      <p:ext uri="{BB962C8B-B14F-4D97-AF65-F5344CB8AC3E}">
        <p14:creationId xmlns:p14="http://schemas.microsoft.com/office/powerpoint/2010/main" val="37712473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iz Page">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7326086" y="0"/>
            <a:ext cx="1839684" cy="6858000"/>
          </a:xfrm>
          <a:prstGeom prst="rect">
            <a:avLst/>
          </a:prstGeom>
          <a:solidFill>
            <a:srgbClr val="00B0F0"/>
          </a:solidFill>
          <a:ln>
            <a:noFill/>
          </a:ln>
        </p:spPr>
        <p:txBody>
          <a:bodyPr/>
          <a:lstStyle>
            <a:lvl1pPr>
              <a:defRPr>
                <a:solidFill>
                  <a:srgbClr val="00B0F0"/>
                </a:solidFill>
              </a:defRPr>
            </a:lvl1pPr>
          </a:lstStyle>
          <a:p>
            <a:endParaRPr lang="en-US" dirty="0"/>
          </a:p>
        </p:txBody>
      </p:sp>
      <p:sp>
        <p:nvSpPr>
          <p:cNvPr id="3" name="Text Placeholder 2"/>
          <p:cNvSpPr>
            <a:spLocks noGrp="1"/>
          </p:cNvSpPr>
          <p:nvPr>
            <p:ph type="body" sz="quarter" idx="15" hasCustomPrompt="1"/>
          </p:nvPr>
        </p:nvSpPr>
        <p:spPr>
          <a:xfrm rot="16200000">
            <a:off x="5378619" y="2722484"/>
            <a:ext cx="5985670" cy="1119822"/>
          </a:xfrm>
          <a:prstGeom prst="rect">
            <a:avLst/>
          </a:prstGeom>
        </p:spPr>
        <p:txBody>
          <a:bodyPr>
            <a:normAutofit/>
          </a:bodyPr>
          <a:lstStyle>
            <a:lvl1pPr marL="0" indent="0">
              <a:buNone/>
              <a:defRPr sz="6000">
                <a:solidFill>
                  <a:schemeClr val="bg1"/>
                </a:solidFill>
                <a:latin typeface="Arial Black" panose="020B0A04020102020204" pitchFamily="34" charset="0"/>
              </a:defRPr>
            </a:lvl1pPr>
          </a:lstStyle>
          <a:p>
            <a:pPr lvl="0"/>
            <a:r>
              <a:rPr lang="en-US" dirty="0"/>
              <a:t>Quiz</a:t>
            </a:r>
          </a:p>
        </p:txBody>
      </p:sp>
      <p:sp>
        <p:nvSpPr>
          <p:cNvPr id="5" name="Footer Placeholder 4"/>
          <p:cNvSpPr>
            <a:spLocks noGrp="1"/>
          </p:cNvSpPr>
          <p:nvPr>
            <p:ph type="ftr" sz="quarter" idx="11"/>
          </p:nvPr>
        </p:nvSpPr>
        <p:spPr>
          <a:xfrm>
            <a:off x="628650" y="6181830"/>
            <a:ext cx="5486400" cy="365125"/>
          </a:xfrm>
        </p:spPr>
        <p:txBody>
          <a:bodyPr/>
          <a:lstStyle>
            <a:lvl1pPr algn="l">
              <a:defRPr sz="700">
                <a:latin typeface="Arial Black" panose="020B0A04020102020204" pitchFamily="34" charset="0"/>
              </a:defRPr>
            </a:lvl1pPr>
          </a:lstStyle>
          <a:p>
            <a:r>
              <a:rPr lang="en-US" dirty="0"/>
              <a:t>COURSE TITLE – COURSE CODE</a:t>
            </a:r>
          </a:p>
        </p:txBody>
      </p:sp>
      <p:sp>
        <p:nvSpPr>
          <p:cNvPr id="6" name="Slide Number Placeholder 5"/>
          <p:cNvSpPr>
            <a:spLocks noGrp="1"/>
          </p:cNvSpPr>
          <p:nvPr>
            <p:ph type="sldNum" sz="quarter" idx="12"/>
          </p:nvPr>
        </p:nvSpPr>
        <p:spPr>
          <a:xfrm>
            <a:off x="7327438" y="6181830"/>
            <a:ext cx="1816561" cy="366291"/>
          </a:xfrm>
        </p:spPr>
        <p:txBody>
          <a:bodyPr/>
          <a:lstStyle>
            <a:lvl1pPr>
              <a:defRPr sz="700">
                <a:latin typeface="Arial Black" panose="020B0A04020102020204" pitchFamily="34" charset="0"/>
              </a:defRPr>
            </a:lvl1pPr>
          </a:lstStyle>
          <a:p>
            <a:pPr algn="ctr"/>
            <a:fld id="{25D3FF45-FB88-453A-A2AC-7EF0564DBF56}" type="slidenum">
              <a:rPr lang="en-US" smtClean="0"/>
              <a:pPr algn="ctr"/>
              <a:t>‹#›</a:t>
            </a:fld>
            <a:endParaRPr lang="en-US" dirty="0"/>
          </a:p>
        </p:txBody>
      </p:sp>
      <p:cxnSp>
        <p:nvCxnSpPr>
          <p:cNvPr id="8" name="Straight Connector 7"/>
          <p:cNvCxnSpPr/>
          <p:nvPr userDrawn="1"/>
        </p:nvCxnSpPr>
        <p:spPr>
          <a:xfrm flipV="1">
            <a:off x="0" y="1089660"/>
            <a:ext cx="6865620" cy="1524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9" name="Text Placeholder 10"/>
          <p:cNvSpPr>
            <a:spLocks noGrp="1"/>
          </p:cNvSpPr>
          <p:nvPr>
            <p:ph type="body" sz="quarter" idx="14" hasCustomPrompt="1"/>
          </p:nvPr>
        </p:nvSpPr>
        <p:spPr>
          <a:xfrm>
            <a:off x="628649" y="1379220"/>
            <a:ext cx="6236971" cy="4686618"/>
          </a:xfrm>
          <a:prstGeom prst="rect">
            <a:avLst/>
          </a:prstGeom>
        </p:spPr>
        <p:txBody>
          <a:bodyPr/>
          <a:lstStyle>
            <a:lvl1pPr marL="0" indent="0">
              <a:spcBef>
                <a:spcPts val="600"/>
              </a:spcBef>
              <a:buClr>
                <a:srgbClr val="00B0F0"/>
              </a:buClr>
              <a:buFont typeface="Wingdings" panose="05000000000000000000" pitchFamily="2" charset="2"/>
              <a:buNone/>
              <a:defRPr sz="2000" baseline="0">
                <a:latin typeface="Arial Black" panose="020B0A04020102020204" pitchFamily="34" charset="0"/>
                <a:cs typeface="Arial" panose="020B0604020202020204" pitchFamily="34" charset="0"/>
              </a:defRPr>
            </a:lvl1pPr>
            <a:lvl2pPr marL="685800" marR="0" indent="-228600" algn="l" defTabSz="914400" rtl="0" eaLnBrk="1" fontAlgn="auto" latinLnBrk="0" hangingPunct="1">
              <a:lnSpc>
                <a:spcPct val="90000"/>
              </a:lnSpc>
              <a:spcBef>
                <a:spcPts val="600"/>
              </a:spcBef>
              <a:spcAft>
                <a:spcPts val="0"/>
              </a:spcAft>
              <a:buClr>
                <a:srgbClr val="00B0F0"/>
              </a:buClr>
              <a:buSzTx/>
              <a:buFont typeface="+mj-lt"/>
              <a:buAutoNum type="arabicPeriod"/>
              <a:tabLst/>
              <a:defRPr sz="2000" baseline="0">
                <a:latin typeface="Arial" panose="020B0604020202020204" pitchFamily="34" charset="0"/>
                <a:cs typeface="Arial" panose="020B0604020202020204" pitchFamily="34" charset="0"/>
              </a:defRPr>
            </a:lvl2pPr>
          </a:lstStyle>
          <a:p>
            <a:pPr lvl="0"/>
            <a:r>
              <a:rPr lang="en-US" dirty="0"/>
              <a:t>DIRECTIONS:</a:t>
            </a:r>
          </a:p>
          <a:p>
            <a:pPr lvl="0"/>
            <a:endParaRPr lang="en-US" dirty="0"/>
          </a:p>
          <a:p>
            <a:pPr lvl="1"/>
            <a:r>
              <a:rPr lang="en-US" dirty="0"/>
              <a:t>Level two – text</a:t>
            </a:r>
          </a:p>
          <a:p>
            <a:pPr lvl="1"/>
            <a:endParaRPr lang="en-US" dirty="0"/>
          </a:p>
          <a:p>
            <a:pPr lvl="1"/>
            <a:r>
              <a:rPr lang="en-US" dirty="0"/>
              <a:t>Level two – text</a:t>
            </a:r>
          </a:p>
          <a:p>
            <a:pPr lvl="1"/>
            <a:endParaRPr lang="en-US" dirty="0"/>
          </a:p>
          <a:p>
            <a:pPr marL="685800" marR="0" lvl="1" indent="-228600" algn="l" defTabSz="914400" rtl="0" eaLnBrk="1" fontAlgn="auto" latinLnBrk="0" hangingPunct="1">
              <a:lnSpc>
                <a:spcPct val="90000"/>
              </a:lnSpc>
              <a:spcBef>
                <a:spcPts val="600"/>
              </a:spcBef>
              <a:spcAft>
                <a:spcPts val="0"/>
              </a:spcAft>
              <a:buClr>
                <a:srgbClr val="00B0F0"/>
              </a:buClr>
              <a:buSzTx/>
              <a:tabLst/>
              <a:defRPr/>
            </a:pPr>
            <a:r>
              <a:rPr lang="en-US" dirty="0"/>
              <a:t>Level two – text</a:t>
            </a:r>
          </a:p>
          <a:p>
            <a:pPr lvl="1"/>
            <a:endParaRPr lang="en-US" dirty="0"/>
          </a:p>
          <a:p>
            <a:pPr lvl="1"/>
            <a:endParaRPr lang="en-US" dirty="0"/>
          </a:p>
          <a:p>
            <a:pPr lvl="1"/>
            <a:endParaRPr lang="en-US" dirty="0"/>
          </a:p>
        </p:txBody>
      </p:sp>
      <p:sp>
        <p:nvSpPr>
          <p:cNvPr id="11" name="Text Placeholder 10"/>
          <p:cNvSpPr>
            <a:spLocks noGrp="1"/>
          </p:cNvSpPr>
          <p:nvPr>
            <p:ph type="body" sz="quarter" idx="16" hasCustomPrompt="1"/>
          </p:nvPr>
        </p:nvSpPr>
        <p:spPr>
          <a:xfrm>
            <a:off x="628650" y="615474"/>
            <a:ext cx="6236970" cy="646588"/>
          </a:xfrm>
          <a:prstGeom prst="rect">
            <a:avLst/>
          </a:prstGeom>
        </p:spPr>
        <p:txBody>
          <a:bodyPr>
            <a:normAutofit/>
          </a:bodyPr>
          <a:lstStyle>
            <a:lvl1pPr marL="0" indent="0">
              <a:buClr>
                <a:srgbClr val="00B0F0"/>
              </a:buClr>
              <a:buFont typeface="Wingdings" panose="05000000000000000000" pitchFamily="2" charset="2"/>
              <a:buNone/>
              <a:defRPr sz="3000" baseline="0">
                <a:solidFill>
                  <a:srgbClr val="00B0F0"/>
                </a:solidFill>
                <a:latin typeface="Arial Black" panose="020B0A04020102020204" pitchFamily="34" charset="0"/>
              </a:defRPr>
            </a:lvl1pPr>
            <a:lvl2pPr>
              <a:buClr>
                <a:srgbClr val="00B0F0"/>
              </a:buClr>
              <a:defRPr sz="1800">
                <a:latin typeface="Arial" panose="020B0604020202020204" pitchFamily="34" charset="0"/>
                <a:cs typeface="Arial" panose="020B0604020202020204" pitchFamily="34" charset="0"/>
              </a:defRPr>
            </a:lvl2pPr>
          </a:lstStyle>
          <a:p>
            <a:pPr lvl="0"/>
            <a:r>
              <a:rPr lang="en-US" dirty="0"/>
              <a:t>Module # Quiz</a:t>
            </a:r>
          </a:p>
        </p:txBody>
      </p:sp>
    </p:spTree>
    <p:extLst>
      <p:ext uri="{BB962C8B-B14F-4D97-AF65-F5344CB8AC3E}">
        <p14:creationId xmlns:p14="http://schemas.microsoft.com/office/powerpoint/2010/main" val="35099903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ctivity Page">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7326086" y="0"/>
            <a:ext cx="1839684" cy="6858000"/>
          </a:xfrm>
          <a:prstGeom prst="rect">
            <a:avLst/>
          </a:prstGeom>
          <a:solidFill>
            <a:srgbClr val="00B0F0"/>
          </a:solidFill>
          <a:ln>
            <a:noFill/>
          </a:ln>
        </p:spPr>
        <p:txBody>
          <a:bodyPr/>
          <a:lstStyle>
            <a:lvl1pPr>
              <a:defRPr>
                <a:solidFill>
                  <a:srgbClr val="00B0F0"/>
                </a:solidFill>
              </a:defRPr>
            </a:lvl1pPr>
          </a:lstStyle>
          <a:p>
            <a:endParaRPr lang="en-US" dirty="0"/>
          </a:p>
        </p:txBody>
      </p:sp>
      <p:sp>
        <p:nvSpPr>
          <p:cNvPr id="3" name="Text Placeholder 2"/>
          <p:cNvSpPr>
            <a:spLocks noGrp="1"/>
          </p:cNvSpPr>
          <p:nvPr>
            <p:ph type="body" sz="quarter" idx="15" hasCustomPrompt="1"/>
          </p:nvPr>
        </p:nvSpPr>
        <p:spPr>
          <a:xfrm rot="16200000">
            <a:off x="5378619" y="2722484"/>
            <a:ext cx="5985670" cy="1119822"/>
          </a:xfrm>
          <a:prstGeom prst="rect">
            <a:avLst/>
          </a:prstGeom>
        </p:spPr>
        <p:txBody>
          <a:bodyPr>
            <a:normAutofit/>
          </a:bodyPr>
          <a:lstStyle>
            <a:lvl1pPr marL="0" indent="0">
              <a:buNone/>
              <a:defRPr sz="6000" baseline="0">
                <a:solidFill>
                  <a:schemeClr val="bg1"/>
                </a:solidFill>
                <a:latin typeface="Arial Black" panose="020B0A04020102020204" pitchFamily="34" charset="0"/>
              </a:defRPr>
            </a:lvl1pPr>
          </a:lstStyle>
          <a:p>
            <a:pPr lvl="0"/>
            <a:r>
              <a:rPr lang="en-US" dirty="0"/>
              <a:t>Activity #</a:t>
            </a:r>
          </a:p>
        </p:txBody>
      </p:sp>
      <p:sp>
        <p:nvSpPr>
          <p:cNvPr id="4" name="Footer Placeholder 4"/>
          <p:cNvSpPr>
            <a:spLocks noGrp="1"/>
          </p:cNvSpPr>
          <p:nvPr>
            <p:ph type="ftr" sz="quarter" idx="11"/>
          </p:nvPr>
        </p:nvSpPr>
        <p:spPr>
          <a:xfrm>
            <a:off x="628650" y="6181830"/>
            <a:ext cx="5486400" cy="365125"/>
          </a:xfrm>
        </p:spPr>
        <p:txBody>
          <a:bodyPr/>
          <a:lstStyle>
            <a:lvl1pPr algn="l">
              <a:defRPr sz="700">
                <a:latin typeface="Arial Black" panose="020B0A04020102020204" pitchFamily="34" charset="0"/>
              </a:defRPr>
            </a:lvl1pPr>
          </a:lstStyle>
          <a:p>
            <a:r>
              <a:rPr lang="en-US" dirty="0"/>
              <a:t>COURSE TITLE – COURSE CODE</a:t>
            </a:r>
          </a:p>
        </p:txBody>
      </p:sp>
      <p:sp>
        <p:nvSpPr>
          <p:cNvPr id="5" name="Slide Number Placeholder 5"/>
          <p:cNvSpPr>
            <a:spLocks noGrp="1"/>
          </p:cNvSpPr>
          <p:nvPr>
            <p:ph type="sldNum" sz="quarter" idx="12"/>
          </p:nvPr>
        </p:nvSpPr>
        <p:spPr>
          <a:xfrm>
            <a:off x="7327438" y="6181830"/>
            <a:ext cx="1816561" cy="366291"/>
          </a:xfrm>
        </p:spPr>
        <p:txBody>
          <a:bodyPr/>
          <a:lstStyle>
            <a:lvl1pPr>
              <a:defRPr sz="700">
                <a:latin typeface="Arial Black" panose="020B0A04020102020204" pitchFamily="34" charset="0"/>
              </a:defRPr>
            </a:lvl1pPr>
          </a:lstStyle>
          <a:p>
            <a:pPr algn="ctr"/>
            <a:fld id="{25D3FF45-FB88-453A-A2AC-7EF0564DBF56}" type="slidenum">
              <a:rPr lang="en-US" smtClean="0"/>
              <a:pPr algn="ctr"/>
              <a:t>‹#›</a:t>
            </a:fld>
            <a:endParaRPr lang="en-US" dirty="0"/>
          </a:p>
        </p:txBody>
      </p:sp>
      <p:cxnSp>
        <p:nvCxnSpPr>
          <p:cNvPr id="6" name="Straight Connector 5"/>
          <p:cNvCxnSpPr/>
          <p:nvPr userDrawn="1"/>
        </p:nvCxnSpPr>
        <p:spPr>
          <a:xfrm flipV="1">
            <a:off x="0" y="1089660"/>
            <a:ext cx="6865620" cy="1524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8" name="Text Placeholder 10"/>
          <p:cNvSpPr>
            <a:spLocks noGrp="1"/>
          </p:cNvSpPr>
          <p:nvPr>
            <p:ph type="body" sz="quarter" idx="14" hasCustomPrompt="1"/>
          </p:nvPr>
        </p:nvSpPr>
        <p:spPr>
          <a:xfrm>
            <a:off x="628649" y="1379220"/>
            <a:ext cx="6236971" cy="4686618"/>
          </a:xfrm>
          <a:prstGeom prst="rect">
            <a:avLst/>
          </a:prstGeom>
        </p:spPr>
        <p:txBody>
          <a:bodyPr/>
          <a:lstStyle>
            <a:lvl1pPr marL="0" indent="0">
              <a:spcBef>
                <a:spcPts val="600"/>
              </a:spcBef>
              <a:buClr>
                <a:srgbClr val="00B0F0"/>
              </a:buClr>
              <a:buFont typeface="Wingdings" panose="05000000000000000000" pitchFamily="2" charset="2"/>
              <a:buNone/>
              <a:defRPr sz="2000" baseline="0">
                <a:latin typeface="Arial Black" panose="020B0A04020102020204" pitchFamily="34" charset="0"/>
                <a:cs typeface="Arial" panose="020B0604020202020204" pitchFamily="34" charset="0"/>
              </a:defRPr>
            </a:lvl1pPr>
            <a:lvl2pPr marL="685800" marR="0" indent="-228600" algn="l" defTabSz="914400" rtl="0" eaLnBrk="1" fontAlgn="auto" latinLnBrk="0" hangingPunct="1">
              <a:lnSpc>
                <a:spcPct val="90000"/>
              </a:lnSpc>
              <a:spcBef>
                <a:spcPts val="600"/>
              </a:spcBef>
              <a:spcAft>
                <a:spcPts val="0"/>
              </a:spcAft>
              <a:buClr>
                <a:srgbClr val="00B0F0"/>
              </a:buClr>
              <a:buSzTx/>
              <a:buFont typeface="+mj-lt"/>
              <a:buAutoNum type="arabicPeriod"/>
              <a:tabLst/>
              <a:defRPr sz="2000" baseline="0">
                <a:latin typeface="Arial" panose="020B0604020202020204" pitchFamily="34" charset="0"/>
                <a:cs typeface="Arial" panose="020B0604020202020204" pitchFamily="34" charset="0"/>
              </a:defRPr>
            </a:lvl2pPr>
          </a:lstStyle>
          <a:p>
            <a:pPr lvl="0"/>
            <a:r>
              <a:rPr lang="en-US" dirty="0"/>
              <a:t>DIRECTIONS:</a:t>
            </a:r>
          </a:p>
          <a:p>
            <a:pPr lvl="0"/>
            <a:endParaRPr lang="en-US" dirty="0"/>
          </a:p>
          <a:p>
            <a:pPr lvl="1"/>
            <a:r>
              <a:rPr lang="en-US" dirty="0"/>
              <a:t>Level two – text</a:t>
            </a:r>
          </a:p>
          <a:p>
            <a:pPr lvl="1"/>
            <a:endParaRPr lang="en-US" dirty="0"/>
          </a:p>
          <a:p>
            <a:pPr lvl="1"/>
            <a:r>
              <a:rPr lang="en-US" dirty="0"/>
              <a:t>Level two – text</a:t>
            </a:r>
          </a:p>
          <a:p>
            <a:pPr lvl="1"/>
            <a:endParaRPr lang="en-US" dirty="0"/>
          </a:p>
          <a:p>
            <a:pPr marL="685800" marR="0" lvl="1" indent="-228600" algn="l" defTabSz="914400" rtl="0" eaLnBrk="1" fontAlgn="auto" latinLnBrk="0" hangingPunct="1">
              <a:lnSpc>
                <a:spcPct val="90000"/>
              </a:lnSpc>
              <a:spcBef>
                <a:spcPts val="600"/>
              </a:spcBef>
              <a:spcAft>
                <a:spcPts val="0"/>
              </a:spcAft>
              <a:buClr>
                <a:srgbClr val="00B0F0"/>
              </a:buClr>
              <a:buSzTx/>
              <a:tabLst/>
              <a:defRPr/>
            </a:pPr>
            <a:r>
              <a:rPr lang="en-US" dirty="0"/>
              <a:t>Level two – text</a:t>
            </a:r>
          </a:p>
          <a:p>
            <a:pPr lvl="1"/>
            <a:endParaRPr lang="en-US" dirty="0"/>
          </a:p>
          <a:p>
            <a:pPr lvl="1"/>
            <a:endParaRPr lang="en-US" dirty="0"/>
          </a:p>
          <a:p>
            <a:pPr lvl="1"/>
            <a:endParaRPr lang="en-US" dirty="0"/>
          </a:p>
        </p:txBody>
      </p:sp>
      <p:sp>
        <p:nvSpPr>
          <p:cNvPr id="9" name="Text Placeholder 10"/>
          <p:cNvSpPr>
            <a:spLocks noGrp="1"/>
          </p:cNvSpPr>
          <p:nvPr>
            <p:ph type="body" sz="quarter" idx="16" hasCustomPrompt="1"/>
          </p:nvPr>
        </p:nvSpPr>
        <p:spPr>
          <a:xfrm>
            <a:off x="628650" y="615474"/>
            <a:ext cx="6236970" cy="646588"/>
          </a:xfrm>
          <a:prstGeom prst="rect">
            <a:avLst/>
          </a:prstGeom>
        </p:spPr>
        <p:txBody>
          <a:bodyPr>
            <a:normAutofit/>
          </a:bodyPr>
          <a:lstStyle>
            <a:lvl1pPr marL="0" indent="0">
              <a:buClr>
                <a:srgbClr val="00B0F0"/>
              </a:buClr>
              <a:buFont typeface="Wingdings" panose="05000000000000000000" pitchFamily="2" charset="2"/>
              <a:buNone/>
              <a:defRPr sz="3000" baseline="0">
                <a:solidFill>
                  <a:srgbClr val="00B0F0"/>
                </a:solidFill>
                <a:latin typeface="Arial Black" panose="020B0A04020102020204" pitchFamily="34" charset="0"/>
              </a:defRPr>
            </a:lvl1pPr>
            <a:lvl2pPr>
              <a:buClr>
                <a:srgbClr val="00B0F0"/>
              </a:buClr>
              <a:defRPr sz="1800">
                <a:latin typeface="Arial" panose="020B0604020202020204" pitchFamily="34" charset="0"/>
                <a:cs typeface="Arial" panose="020B0604020202020204" pitchFamily="34" charset="0"/>
              </a:defRPr>
            </a:lvl2pPr>
          </a:lstStyle>
          <a:p>
            <a:pPr lvl="0"/>
            <a:r>
              <a:rPr lang="en-US" dirty="0"/>
              <a:t>Activity Title</a:t>
            </a:r>
          </a:p>
        </p:txBody>
      </p:sp>
    </p:spTree>
    <p:extLst>
      <p:ext uri="{BB962C8B-B14F-4D97-AF65-F5344CB8AC3E}">
        <p14:creationId xmlns:p14="http://schemas.microsoft.com/office/powerpoint/2010/main" val="3339451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 Two Line Title">
    <p:spTree>
      <p:nvGrpSpPr>
        <p:cNvPr id="1" name=""/>
        <p:cNvGrpSpPr/>
        <p:nvPr/>
      </p:nvGrpSpPr>
      <p:grpSpPr>
        <a:xfrm>
          <a:off x="0" y="0"/>
          <a:ext cx="0" cy="0"/>
          <a:chOff x="0" y="0"/>
          <a:chExt cx="0" cy="0"/>
        </a:xfrm>
      </p:grpSpPr>
      <p:sp>
        <p:nvSpPr>
          <p:cNvPr id="6" name="Rectangle 5"/>
          <p:cNvSpPr/>
          <p:nvPr userDrawn="1"/>
        </p:nvSpPr>
        <p:spPr>
          <a:xfrm>
            <a:off x="0" y="0"/>
            <a:ext cx="73152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0" y="138854"/>
            <a:ext cx="7315200" cy="1325563"/>
          </a:xfrm>
        </p:spPr>
        <p:txBody>
          <a:bodyPr>
            <a:normAutofit/>
          </a:bodyPr>
          <a:lstStyle>
            <a:lvl1pPr algn="ctr">
              <a:defRPr sz="1800">
                <a:solidFill>
                  <a:srgbClr val="00B0F0"/>
                </a:solidFill>
                <a:latin typeface="Arial Black" panose="020B0A04020102020204" pitchFamily="34" charset="0"/>
              </a:defRPr>
            </a:lvl1pPr>
          </a:lstStyle>
          <a:p>
            <a:r>
              <a:rPr lang="en-US" dirty="0"/>
              <a:t>COURSE CODE</a:t>
            </a:r>
          </a:p>
        </p:txBody>
      </p:sp>
      <p:sp>
        <p:nvSpPr>
          <p:cNvPr id="13" name="Picture Placeholder 12"/>
          <p:cNvSpPr>
            <a:spLocks noGrp="1"/>
          </p:cNvSpPr>
          <p:nvPr>
            <p:ph type="pic" sz="quarter" idx="11"/>
          </p:nvPr>
        </p:nvSpPr>
        <p:spPr>
          <a:xfrm>
            <a:off x="1379220" y="2523804"/>
            <a:ext cx="4572000" cy="3200400"/>
          </a:xfrm>
          <a:prstGeom prst="rect">
            <a:avLst/>
          </a:prstGeom>
          <a:solidFill>
            <a:schemeClr val="bg1"/>
          </a:solidFill>
        </p:spPr>
        <p:txBody>
          <a:bodyPr/>
          <a:lstStyle>
            <a:lvl1pPr marL="0" indent="0" algn="ctr">
              <a:buNone/>
              <a:defRPr sz="2000" baseline="0"/>
            </a:lvl1pPr>
          </a:lstStyle>
          <a:p>
            <a:endParaRPr lang="en-US" dirty="0"/>
          </a:p>
          <a:p>
            <a:endParaRPr lang="en-US" dirty="0"/>
          </a:p>
          <a:p>
            <a:r>
              <a:rPr lang="en-US" dirty="0"/>
              <a:t>Insert cover photo here</a:t>
            </a:r>
          </a:p>
          <a:p>
            <a:r>
              <a:rPr lang="en-US" dirty="0"/>
              <a:t>approximately 5” wide</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65823" y="660572"/>
            <a:ext cx="1332644" cy="1491869"/>
          </a:xfrm>
          <a:prstGeom prst="rect">
            <a:avLst/>
          </a:prstGeom>
        </p:spPr>
      </p:pic>
      <p:sp>
        <p:nvSpPr>
          <p:cNvPr id="21" name="Text Placeholder 20"/>
          <p:cNvSpPr>
            <a:spLocks noGrp="1"/>
          </p:cNvSpPr>
          <p:nvPr>
            <p:ph type="body" sz="quarter" idx="14" hasCustomPrompt="1"/>
          </p:nvPr>
        </p:nvSpPr>
        <p:spPr>
          <a:xfrm>
            <a:off x="7315200" y="6185535"/>
            <a:ext cx="1828800" cy="672465"/>
          </a:xfrm>
          <a:prstGeom prst="rect">
            <a:avLst/>
          </a:prstGeom>
        </p:spPr>
        <p:txBody>
          <a:bodyPr/>
          <a:lstStyle>
            <a:lvl1pPr marL="0" indent="0" algn="ctr">
              <a:buFontTx/>
              <a:buNone/>
              <a:defRPr sz="700">
                <a:solidFill>
                  <a:srgbClr val="00B0F0"/>
                </a:solidFill>
                <a:latin typeface="Arial Black" panose="020B0A04020102020204" pitchFamily="34" charset="0"/>
              </a:defRPr>
            </a:lvl1pPr>
          </a:lstStyle>
          <a:p>
            <a:pPr lvl="0"/>
            <a:r>
              <a:rPr lang="en-US" dirty="0"/>
              <a:t>VERSION # / MONTH YEAR</a:t>
            </a:r>
          </a:p>
        </p:txBody>
      </p:sp>
      <p:sp>
        <p:nvSpPr>
          <p:cNvPr id="4" name="Text Placeholder 3"/>
          <p:cNvSpPr>
            <a:spLocks noGrp="1"/>
          </p:cNvSpPr>
          <p:nvPr>
            <p:ph type="body" sz="quarter" idx="18" hasCustomPrompt="1"/>
          </p:nvPr>
        </p:nvSpPr>
        <p:spPr>
          <a:xfrm>
            <a:off x="0" y="1228724"/>
            <a:ext cx="7315200" cy="1209675"/>
          </a:xfrm>
          <a:prstGeom prst="rect">
            <a:avLst/>
          </a:prstGeom>
        </p:spPr>
        <p:txBody>
          <a:bodyPr>
            <a:normAutofit/>
          </a:bodyPr>
          <a:lstStyle>
            <a:lvl1pPr marL="0" indent="0" algn="ctr">
              <a:buFontTx/>
              <a:buNone/>
              <a:defRPr sz="3000">
                <a:solidFill>
                  <a:schemeClr val="bg1"/>
                </a:solidFill>
                <a:latin typeface="Arial Black" panose="020B0A04020102020204" pitchFamily="34" charset="0"/>
              </a:defRPr>
            </a:lvl1pPr>
            <a:lvl3pPr>
              <a:defRPr/>
            </a:lvl3pPr>
          </a:lstStyle>
          <a:p>
            <a:pPr lvl="0"/>
            <a:r>
              <a:rPr lang="en-US" dirty="0"/>
              <a:t>COURSE TITLE </a:t>
            </a:r>
          </a:p>
          <a:p>
            <a:pPr lvl="0"/>
            <a:r>
              <a:rPr lang="en-US" dirty="0"/>
              <a:t>ON TWO LINES</a:t>
            </a: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03" y="6185535"/>
            <a:ext cx="7315834" cy="670618"/>
          </a:xfrm>
          <a:prstGeom prst="rect">
            <a:avLst/>
          </a:prstGeom>
        </p:spPr>
      </p:pic>
    </p:spTree>
    <p:extLst>
      <p:ext uri="{BB962C8B-B14F-4D97-AF65-F5344CB8AC3E}">
        <p14:creationId xmlns:p14="http://schemas.microsoft.com/office/powerpoint/2010/main" val="2518260245"/>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ext &amp; Titl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628650" y="6181830"/>
            <a:ext cx="5486400" cy="365125"/>
          </a:xfrm>
        </p:spPr>
        <p:txBody>
          <a:bodyPr/>
          <a:lstStyle>
            <a:lvl1pPr algn="l">
              <a:defRPr sz="700">
                <a:latin typeface="Arial Black" panose="020B0A04020102020204" pitchFamily="34" charset="0"/>
              </a:defRPr>
            </a:lvl1pPr>
          </a:lstStyle>
          <a:p>
            <a:r>
              <a:rPr lang="en-US"/>
              <a:t>CONFINED SPACE – SFT FCX1003C</a:t>
            </a:r>
            <a:endParaRPr lang="en-US" dirty="0"/>
          </a:p>
        </p:txBody>
      </p:sp>
      <p:sp>
        <p:nvSpPr>
          <p:cNvPr id="6" name="Slide Number Placeholder 5"/>
          <p:cNvSpPr>
            <a:spLocks noGrp="1"/>
          </p:cNvSpPr>
          <p:nvPr>
            <p:ph type="sldNum" sz="quarter" idx="12"/>
          </p:nvPr>
        </p:nvSpPr>
        <p:spPr>
          <a:xfrm>
            <a:off x="6865620" y="6182996"/>
            <a:ext cx="2278380" cy="365125"/>
          </a:xfrm>
        </p:spPr>
        <p:txBody>
          <a:bodyPr/>
          <a:lstStyle>
            <a:lvl1pPr>
              <a:defRPr sz="700">
                <a:latin typeface="Arial Black" panose="020B0A04020102020204" pitchFamily="34" charset="0"/>
              </a:defRPr>
            </a:lvl1pPr>
          </a:lstStyle>
          <a:p>
            <a:pPr algn="ctr"/>
            <a:fld id="{25D3FF45-FB88-453A-A2AC-7EF0564DBF56}" type="slidenum">
              <a:rPr lang="en-US" smtClean="0"/>
              <a:pPr algn="ctr"/>
              <a:t>‹#›</a:t>
            </a:fld>
            <a:endParaRPr lang="en-US" dirty="0"/>
          </a:p>
        </p:txBody>
      </p:sp>
      <p:cxnSp>
        <p:nvCxnSpPr>
          <p:cNvPr id="8" name="Straight Connector 7"/>
          <p:cNvCxnSpPr/>
          <p:nvPr userDrawn="1"/>
        </p:nvCxnSpPr>
        <p:spPr>
          <a:xfrm flipV="1">
            <a:off x="0" y="1089660"/>
            <a:ext cx="6865620" cy="1524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27439" y="690946"/>
            <a:ext cx="1506170" cy="411480"/>
          </a:xfrm>
          <a:prstGeom prst="rect">
            <a:avLst/>
          </a:prstGeom>
        </p:spPr>
      </p:pic>
      <p:sp>
        <p:nvSpPr>
          <p:cNvPr id="11" name="Text Placeholder 10"/>
          <p:cNvSpPr>
            <a:spLocks noGrp="1"/>
          </p:cNvSpPr>
          <p:nvPr>
            <p:ph type="body" sz="quarter" idx="14" hasCustomPrompt="1"/>
          </p:nvPr>
        </p:nvSpPr>
        <p:spPr>
          <a:xfrm>
            <a:off x="628649" y="1379220"/>
            <a:ext cx="6236971" cy="4686618"/>
          </a:xfrm>
          <a:prstGeom prst="rect">
            <a:avLst/>
          </a:prstGeom>
        </p:spPr>
        <p:txBody>
          <a:bodyPr/>
          <a:lstStyle>
            <a:lvl1pPr marL="228600" indent="-228600">
              <a:spcBef>
                <a:spcPts val="600"/>
              </a:spcBef>
              <a:buClr>
                <a:srgbClr val="00B0F0"/>
              </a:buClr>
              <a:buFont typeface="Wingdings" panose="05000000000000000000" pitchFamily="2" charset="2"/>
              <a:buChar char="§"/>
              <a:defRPr sz="1800">
                <a:latin typeface="Arial" panose="020B0604020202020204" pitchFamily="34" charset="0"/>
                <a:cs typeface="Arial" panose="020B0604020202020204" pitchFamily="34" charset="0"/>
              </a:defRPr>
            </a:lvl1pPr>
            <a:lvl2pPr>
              <a:spcBef>
                <a:spcPts val="600"/>
              </a:spcBef>
              <a:buClr>
                <a:srgbClr val="00B0F0"/>
              </a:buClr>
              <a:defRPr sz="1800" baseline="0">
                <a:latin typeface="Arial" panose="020B0604020202020204" pitchFamily="34" charset="0"/>
                <a:cs typeface="Arial" panose="020B0604020202020204" pitchFamily="34" charset="0"/>
              </a:defRPr>
            </a:lvl2pPr>
          </a:lstStyle>
          <a:p>
            <a:pPr lvl="0"/>
            <a:r>
              <a:rPr lang="en-US" dirty="0"/>
              <a:t>Level one</a:t>
            </a:r>
          </a:p>
          <a:p>
            <a:pPr lvl="1"/>
            <a:r>
              <a:rPr lang="en-US" dirty="0"/>
              <a:t>Level two </a:t>
            </a:r>
          </a:p>
          <a:p>
            <a:pPr lvl="1"/>
            <a:r>
              <a:rPr lang="en-US" dirty="0"/>
              <a:t>Level two</a:t>
            </a:r>
          </a:p>
          <a:p>
            <a:pPr lvl="1"/>
            <a:endParaRPr lang="en-US" dirty="0"/>
          </a:p>
          <a:p>
            <a:pPr lvl="0"/>
            <a:r>
              <a:rPr lang="en-US" dirty="0"/>
              <a:t>Level one</a:t>
            </a:r>
          </a:p>
          <a:p>
            <a:pPr lvl="1"/>
            <a:r>
              <a:rPr lang="en-US" dirty="0"/>
              <a:t>Level two</a:t>
            </a:r>
          </a:p>
          <a:p>
            <a:pPr lvl="1"/>
            <a:endParaRPr lang="en-US" dirty="0"/>
          </a:p>
          <a:p>
            <a:pPr lvl="0"/>
            <a:r>
              <a:rPr lang="en-US" dirty="0"/>
              <a:t>Level one</a:t>
            </a:r>
          </a:p>
        </p:txBody>
      </p:sp>
      <p:sp>
        <p:nvSpPr>
          <p:cNvPr id="12" name="Text Placeholder 10"/>
          <p:cNvSpPr>
            <a:spLocks noGrp="1"/>
          </p:cNvSpPr>
          <p:nvPr>
            <p:ph type="body" sz="quarter" idx="15" hasCustomPrompt="1"/>
          </p:nvPr>
        </p:nvSpPr>
        <p:spPr>
          <a:xfrm>
            <a:off x="628650" y="615474"/>
            <a:ext cx="6236970" cy="646588"/>
          </a:xfrm>
          <a:prstGeom prst="rect">
            <a:avLst/>
          </a:prstGeom>
        </p:spPr>
        <p:txBody>
          <a:bodyPr>
            <a:normAutofit/>
          </a:bodyPr>
          <a:lstStyle>
            <a:lvl1pPr marL="0" indent="0">
              <a:buClr>
                <a:srgbClr val="00B0F0"/>
              </a:buClr>
              <a:buFont typeface="Wingdings" panose="05000000000000000000" pitchFamily="2" charset="2"/>
              <a:buNone/>
              <a:defRPr sz="3000">
                <a:solidFill>
                  <a:srgbClr val="00B0F0"/>
                </a:solidFill>
                <a:latin typeface="Arial Black" panose="020B0A04020102020204" pitchFamily="34" charset="0"/>
              </a:defRPr>
            </a:lvl1pPr>
            <a:lvl2pPr>
              <a:buClr>
                <a:srgbClr val="00B0F0"/>
              </a:buClr>
              <a:defRPr sz="1800">
                <a:latin typeface="Arial" panose="020B0604020202020204" pitchFamily="34" charset="0"/>
                <a:cs typeface="Arial" panose="020B0604020202020204" pitchFamily="34" charset="0"/>
              </a:defRPr>
            </a:lvl2pPr>
          </a:lstStyle>
          <a:p>
            <a:pPr lvl="0"/>
            <a:r>
              <a:rPr lang="en-US" dirty="0"/>
              <a:t>Slide Title</a:t>
            </a:r>
          </a:p>
        </p:txBody>
      </p:sp>
    </p:spTree>
    <p:extLst>
      <p:ext uri="{BB962C8B-B14F-4D97-AF65-F5344CB8AC3E}">
        <p14:creationId xmlns:p14="http://schemas.microsoft.com/office/powerpoint/2010/main" val="3993089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ext &amp; Title on Two Lines">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628650" y="6181830"/>
            <a:ext cx="5486400" cy="365125"/>
          </a:xfrm>
        </p:spPr>
        <p:txBody>
          <a:bodyPr/>
          <a:lstStyle>
            <a:lvl1pPr algn="l">
              <a:defRPr sz="700">
                <a:latin typeface="Arial Black" panose="020B0A04020102020204" pitchFamily="34" charset="0"/>
              </a:defRPr>
            </a:lvl1pPr>
          </a:lstStyle>
          <a:p>
            <a:r>
              <a:rPr lang="en-US"/>
              <a:t>CONFINED SPACE – SFT FCX1003C</a:t>
            </a:r>
            <a:endParaRPr lang="en-US" dirty="0"/>
          </a:p>
        </p:txBody>
      </p:sp>
      <p:sp>
        <p:nvSpPr>
          <p:cNvPr id="6" name="Slide Number Placeholder 5"/>
          <p:cNvSpPr>
            <a:spLocks noGrp="1"/>
          </p:cNvSpPr>
          <p:nvPr>
            <p:ph type="sldNum" sz="quarter" idx="12"/>
          </p:nvPr>
        </p:nvSpPr>
        <p:spPr>
          <a:xfrm>
            <a:off x="6865620" y="6182996"/>
            <a:ext cx="2278380" cy="365125"/>
          </a:xfrm>
        </p:spPr>
        <p:txBody>
          <a:bodyPr/>
          <a:lstStyle>
            <a:lvl1pPr>
              <a:defRPr sz="700">
                <a:latin typeface="Arial Black" panose="020B0A04020102020204" pitchFamily="34" charset="0"/>
              </a:defRPr>
            </a:lvl1pPr>
          </a:lstStyle>
          <a:p>
            <a:pPr algn="ctr"/>
            <a:fld id="{25D3FF45-FB88-453A-A2AC-7EF0564DBF56}" type="slidenum">
              <a:rPr lang="en-US" smtClean="0"/>
              <a:pPr algn="ctr"/>
              <a:t>‹#›</a:t>
            </a:fld>
            <a:endParaRPr lang="en-US" dirty="0"/>
          </a:p>
        </p:txBody>
      </p:sp>
      <p:cxnSp>
        <p:nvCxnSpPr>
          <p:cNvPr id="8" name="Straight Connector 7"/>
          <p:cNvCxnSpPr/>
          <p:nvPr userDrawn="1"/>
        </p:nvCxnSpPr>
        <p:spPr>
          <a:xfrm flipV="1">
            <a:off x="0" y="1089660"/>
            <a:ext cx="6865620" cy="1524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27439" y="690946"/>
            <a:ext cx="1506170" cy="411480"/>
          </a:xfrm>
          <a:prstGeom prst="rect">
            <a:avLst/>
          </a:prstGeom>
        </p:spPr>
      </p:pic>
      <p:sp>
        <p:nvSpPr>
          <p:cNvPr id="11" name="Text Placeholder 10"/>
          <p:cNvSpPr>
            <a:spLocks noGrp="1"/>
          </p:cNvSpPr>
          <p:nvPr>
            <p:ph type="body" sz="quarter" idx="14" hasCustomPrompt="1"/>
          </p:nvPr>
        </p:nvSpPr>
        <p:spPr>
          <a:xfrm>
            <a:off x="628650" y="1820331"/>
            <a:ext cx="6236970" cy="4245507"/>
          </a:xfrm>
          <a:prstGeom prst="rect">
            <a:avLst/>
          </a:prstGeom>
        </p:spPr>
        <p:txBody>
          <a:bodyPr/>
          <a:lstStyle>
            <a:lvl1pPr marL="228600" indent="-228600">
              <a:spcBef>
                <a:spcPts val="600"/>
              </a:spcBef>
              <a:buClr>
                <a:srgbClr val="00B0F0"/>
              </a:buClr>
              <a:buFont typeface="Wingdings" panose="05000000000000000000" pitchFamily="2" charset="2"/>
              <a:buChar char="§"/>
              <a:defRPr sz="1800">
                <a:latin typeface="Arial" panose="020B0604020202020204" pitchFamily="34" charset="0"/>
                <a:cs typeface="Arial" panose="020B0604020202020204" pitchFamily="34" charset="0"/>
              </a:defRPr>
            </a:lvl1pPr>
            <a:lvl2pPr>
              <a:spcBef>
                <a:spcPts val="600"/>
              </a:spcBef>
              <a:buClr>
                <a:srgbClr val="00B0F0"/>
              </a:buClr>
              <a:defRPr sz="1800">
                <a:latin typeface="Arial" panose="020B0604020202020204" pitchFamily="34" charset="0"/>
                <a:cs typeface="Arial" panose="020B0604020202020204" pitchFamily="34" charset="0"/>
              </a:defRPr>
            </a:lvl2pPr>
          </a:lstStyle>
          <a:p>
            <a:pPr lvl="0"/>
            <a:r>
              <a:rPr lang="en-US" dirty="0"/>
              <a:t>Level one</a:t>
            </a:r>
          </a:p>
          <a:p>
            <a:pPr lvl="1"/>
            <a:r>
              <a:rPr lang="en-US" dirty="0"/>
              <a:t>Level two </a:t>
            </a:r>
          </a:p>
          <a:p>
            <a:pPr lvl="1"/>
            <a:r>
              <a:rPr lang="en-US" dirty="0"/>
              <a:t>Level two</a:t>
            </a:r>
          </a:p>
          <a:p>
            <a:pPr lvl="1"/>
            <a:endParaRPr lang="en-US" dirty="0"/>
          </a:p>
          <a:p>
            <a:pPr lvl="0"/>
            <a:r>
              <a:rPr lang="en-US" dirty="0"/>
              <a:t>Level one</a:t>
            </a:r>
          </a:p>
          <a:p>
            <a:pPr lvl="1"/>
            <a:r>
              <a:rPr lang="en-US" dirty="0"/>
              <a:t>Level two</a:t>
            </a:r>
          </a:p>
          <a:p>
            <a:pPr lvl="1"/>
            <a:endParaRPr lang="en-US" dirty="0"/>
          </a:p>
          <a:p>
            <a:pPr lvl="0"/>
            <a:r>
              <a:rPr lang="en-US" dirty="0"/>
              <a:t>Level one</a:t>
            </a:r>
          </a:p>
        </p:txBody>
      </p:sp>
      <p:sp>
        <p:nvSpPr>
          <p:cNvPr id="12" name="Text Placeholder 10"/>
          <p:cNvSpPr>
            <a:spLocks noGrp="1"/>
          </p:cNvSpPr>
          <p:nvPr>
            <p:ph type="body" sz="quarter" idx="15" hasCustomPrompt="1"/>
          </p:nvPr>
        </p:nvSpPr>
        <p:spPr>
          <a:xfrm>
            <a:off x="628650" y="556205"/>
            <a:ext cx="6236970" cy="1264126"/>
          </a:xfrm>
          <a:prstGeom prst="rect">
            <a:avLst/>
          </a:prstGeom>
        </p:spPr>
        <p:txBody>
          <a:bodyPr>
            <a:normAutofit/>
          </a:bodyPr>
          <a:lstStyle>
            <a:lvl1pPr marL="0" indent="0">
              <a:lnSpc>
                <a:spcPts val="4000"/>
              </a:lnSpc>
              <a:spcBef>
                <a:spcPts val="0"/>
              </a:spcBef>
              <a:spcAft>
                <a:spcPts val="0"/>
              </a:spcAft>
              <a:buClr>
                <a:srgbClr val="00B0F0"/>
              </a:buClr>
              <a:buFont typeface="Wingdings" panose="05000000000000000000" pitchFamily="2" charset="2"/>
              <a:buNone/>
              <a:defRPr sz="3000" baseline="0">
                <a:solidFill>
                  <a:srgbClr val="00B0F0"/>
                </a:solidFill>
                <a:latin typeface="Arial Black" panose="020B0A04020102020204" pitchFamily="34" charset="0"/>
              </a:defRPr>
            </a:lvl1pPr>
            <a:lvl2pPr>
              <a:buClr>
                <a:srgbClr val="00B0F0"/>
              </a:buClr>
              <a:defRPr sz="1800">
                <a:latin typeface="Arial" panose="020B0604020202020204" pitchFamily="34" charset="0"/>
                <a:cs typeface="Arial" panose="020B0604020202020204" pitchFamily="34" charset="0"/>
              </a:defRPr>
            </a:lvl2pPr>
          </a:lstStyle>
          <a:p>
            <a:pPr lvl="0"/>
            <a:r>
              <a:rPr lang="en-US" dirty="0"/>
              <a:t>Slide Title Which Runs onto Two Lines</a:t>
            </a:r>
          </a:p>
        </p:txBody>
      </p:sp>
    </p:spTree>
    <p:extLst>
      <p:ext uri="{BB962C8B-B14F-4D97-AF65-F5344CB8AC3E}">
        <p14:creationId xmlns:p14="http://schemas.microsoft.com/office/powerpoint/2010/main" val="3358899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Page">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0" y="0"/>
            <a:ext cx="7577138" cy="6858000"/>
          </a:xfrm>
          <a:prstGeom prst="rect">
            <a:avLst/>
          </a:prstGeom>
        </p:spPr>
        <p:txBody>
          <a:bodyPr/>
          <a:lstStyle>
            <a:lvl1pPr marL="0" indent="0" algn="ctr">
              <a:buNone/>
              <a:defRPr sz="2000" baseline="0">
                <a:latin typeface="Arial" panose="020B0604020202020204" pitchFamily="34" charset="0"/>
                <a:cs typeface="Arial" panose="020B0604020202020204" pitchFamily="34" charset="0"/>
              </a:defRPr>
            </a:lvl1pPr>
          </a:lstStyle>
          <a:p>
            <a:endParaRPr lang="en-US" dirty="0"/>
          </a:p>
          <a:p>
            <a:endParaRPr lang="en-US" dirty="0"/>
          </a:p>
          <a:p>
            <a:endParaRPr lang="en-US" dirty="0"/>
          </a:p>
          <a:p>
            <a:endParaRPr lang="en-US" dirty="0"/>
          </a:p>
          <a:p>
            <a:endParaRPr lang="en-US" dirty="0"/>
          </a:p>
          <a:p>
            <a:endParaRPr lang="en-US" dirty="0"/>
          </a:p>
          <a:p>
            <a:r>
              <a:rPr lang="en-US" dirty="0"/>
              <a:t>Insert cover photo here </a:t>
            </a:r>
          </a:p>
          <a:p>
            <a:r>
              <a:rPr lang="en-US" dirty="0"/>
              <a:t>Full page image 7.5” high</a:t>
            </a:r>
          </a:p>
          <a:p>
            <a:endParaRPr lang="en-US" dirty="0"/>
          </a:p>
        </p:txBody>
      </p:sp>
      <p:sp>
        <p:nvSpPr>
          <p:cNvPr id="7" name="Picture Placeholder 6"/>
          <p:cNvSpPr>
            <a:spLocks noGrp="1"/>
          </p:cNvSpPr>
          <p:nvPr>
            <p:ph type="pic" sz="quarter" idx="13"/>
          </p:nvPr>
        </p:nvSpPr>
        <p:spPr>
          <a:xfrm>
            <a:off x="7326086" y="0"/>
            <a:ext cx="1839684" cy="6858000"/>
          </a:xfrm>
          <a:prstGeom prst="rect">
            <a:avLst/>
          </a:prstGeom>
          <a:solidFill>
            <a:schemeClr val="tx1"/>
          </a:solidFill>
          <a:ln>
            <a:noFill/>
          </a:ln>
        </p:spPr>
        <p:txBody>
          <a:bodyPr/>
          <a:lstStyle/>
          <a:p>
            <a:endParaRPr lang="en-US" dirty="0"/>
          </a:p>
        </p:txBody>
      </p:sp>
      <p:sp>
        <p:nvSpPr>
          <p:cNvPr id="3" name="Text Placeholder 2"/>
          <p:cNvSpPr>
            <a:spLocks noGrp="1"/>
          </p:cNvSpPr>
          <p:nvPr>
            <p:ph type="body" sz="quarter" idx="15" hasCustomPrompt="1"/>
          </p:nvPr>
        </p:nvSpPr>
        <p:spPr>
          <a:xfrm rot="16200000">
            <a:off x="5378619" y="2722484"/>
            <a:ext cx="5985670" cy="1119822"/>
          </a:xfrm>
          <a:prstGeom prst="rect">
            <a:avLst/>
          </a:prstGeom>
        </p:spPr>
        <p:txBody>
          <a:bodyPr>
            <a:normAutofit/>
          </a:bodyPr>
          <a:lstStyle>
            <a:lvl1pPr marL="0" indent="0">
              <a:buNone/>
              <a:defRPr sz="3600">
                <a:solidFill>
                  <a:srgbClr val="00B0F0"/>
                </a:solidFill>
                <a:latin typeface="Arial Black" panose="020B0A04020102020204" pitchFamily="34" charset="0"/>
              </a:defRPr>
            </a:lvl1pPr>
          </a:lstStyle>
          <a:p>
            <a:pPr lvl="0"/>
            <a:r>
              <a:rPr lang="en-US" dirty="0"/>
              <a:t>Section Title</a:t>
            </a:r>
          </a:p>
        </p:txBody>
      </p:sp>
    </p:spTree>
    <p:extLst>
      <p:ext uri="{BB962C8B-B14F-4D97-AF65-F5344CB8AC3E}">
        <p14:creationId xmlns:p14="http://schemas.microsoft.com/office/powerpoint/2010/main" val="3398011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odule Title Page: One Line Title">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0" y="0"/>
            <a:ext cx="7577138" cy="6858000"/>
          </a:xfrm>
          <a:prstGeom prst="rect">
            <a:avLst/>
          </a:prstGeom>
        </p:spPr>
        <p:txBody>
          <a:bodyPr/>
          <a:lstStyle>
            <a:lvl1pPr marL="0" indent="0" algn="ctr">
              <a:buNone/>
              <a:defRPr sz="2000" baseline="0">
                <a:latin typeface="Arial" panose="020B0604020202020204" pitchFamily="34" charset="0"/>
                <a:cs typeface="Arial" panose="020B0604020202020204" pitchFamily="34" charset="0"/>
              </a:defRPr>
            </a:lvl1pPr>
          </a:lstStyle>
          <a:p>
            <a:endParaRPr lang="en-US" dirty="0"/>
          </a:p>
          <a:p>
            <a:endParaRPr lang="en-US" dirty="0"/>
          </a:p>
          <a:p>
            <a:endParaRPr lang="en-US" dirty="0"/>
          </a:p>
          <a:p>
            <a:endParaRPr lang="en-US" dirty="0"/>
          </a:p>
          <a:p>
            <a:endParaRPr lang="en-US" dirty="0"/>
          </a:p>
          <a:p>
            <a:endParaRPr lang="en-US" dirty="0"/>
          </a:p>
          <a:p>
            <a:r>
              <a:rPr lang="en-US" dirty="0"/>
              <a:t>Insert cover photo here </a:t>
            </a:r>
          </a:p>
          <a:p>
            <a:r>
              <a:rPr lang="en-US" dirty="0"/>
              <a:t>Full page image 7.5” high</a:t>
            </a:r>
          </a:p>
        </p:txBody>
      </p:sp>
      <p:sp>
        <p:nvSpPr>
          <p:cNvPr id="7" name="Picture Placeholder 6"/>
          <p:cNvSpPr>
            <a:spLocks noGrp="1"/>
          </p:cNvSpPr>
          <p:nvPr>
            <p:ph type="pic" sz="quarter" idx="13"/>
          </p:nvPr>
        </p:nvSpPr>
        <p:spPr>
          <a:xfrm>
            <a:off x="7304314" y="0"/>
            <a:ext cx="1861456" cy="6858000"/>
          </a:xfrm>
          <a:prstGeom prst="rect">
            <a:avLst/>
          </a:prstGeom>
          <a:solidFill>
            <a:schemeClr val="tx1"/>
          </a:solidFill>
          <a:ln>
            <a:noFill/>
          </a:ln>
        </p:spPr>
        <p:txBody>
          <a:bodyPr/>
          <a:lstStyle/>
          <a:p>
            <a:endParaRPr lang="en-US" dirty="0"/>
          </a:p>
        </p:txBody>
      </p:sp>
      <p:sp>
        <p:nvSpPr>
          <p:cNvPr id="5" name="Text Placeholder 2"/>
          <p:cNvSpPr>
            <a:spLocks noGrp="1"/>
          </p:cNvSpPr>
          <p:nvPr>
            <p:ph type="body" sz="quarter" idx="15" hasCustomPrompt="1"/>
          </p:nvPr>
        </p:nvSpPr>
        <p:spPr>
          <a:xfrm rot="16200000">
            <a:off x="6284191" y="3415418"/>
            <a:ext cx="4387161" cy="1332457"/>
          </a:xfrm>
          <a:prstGeom prst="rect">
            <a:avLst/>
          </a:prstGeom>
        </p:spPr>
        <p:txBody>
          <a:bodyPr>
            <a:normAutofit/>
          </a:bodyPr>
          <a:lstStyle>
            <a:lvl1pPr marL="0" indent="0">
              <a:buNone/>
              <a:defRPr sz="3600" baseline="0">
                <a:solidFill>
                  <a:srgbClr val="00B0F0"/>
                </a:solidFill>
                <a:latin typeface="Arial Black" panose="020B0A04020102020204" pitchFamily="34" charset="0"/>
              </a:defRPr>
            </a:lvl1pPr>
          </a:lstStyle>
          <a:p>
            <a:pPr lvl="0"/>
            <a:r>
              <a:rPr lang="en-US" dirty="0"/>
              <a:t>MODULE #: Module  Title</a:t>
            </a:r>
          </a:p>
        </p:txBody>
      </p:sp>
    </p:spTree>
    <p:extLst>
      <p:ext uri="{BB962C8B-B14F-4D97-AF65-F5344CB8AC3E}">
        <p14:creationId xmlns:p14="http://schemas.microsoft.com/office/powerpoint/2010/main" val="1886387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odule Title Page: Two Line Title">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0" y="0"/>
            <a:ext cx="7577138" cy="6858000"/>
          </a:xfrm>
          <a:prstGeom prst="rect">
            <a:avLst/>
          </a:prstGeom>
        </p:spPr>
        <p:txBody>
          <a:bodyPr/>
          <a:lstStyle>
            <a:lvl1pPr marL="0" indent="0" algn="ctr">
              <a:buNone/>
              <a:defRPr sz="2000" baseline="0">
                <a:latin typeface="Arial" panose="020B0604020202020204" pitchFamily="34" charset="0"/>
                <a:cs typeface="Arial" panose="020B0604020202020204" pitchFamily="34" charset="0"/>
              </a:defRPr>
            </a:lvl1pPr>
          </a:lstStyle>
          <a:p>
            <a:endParaRPr lang="en-US" dirty="0"/>
          </a:p>
          <a:p>
            <a:endParaRPr lang="en-US" dirty="0"/>
          </a:p>
          <a:p>
            <a:endParaRPr lang="en-US" dirty="0"/>
          </a:p>
          <a:p>
            <a:endParaRPr lang="en-US" dirty="0"/>
          </a:p>
          <a:p>
            <a:endParaRPr lang="en-US" dirty="0"/>
          </a:p>
          <a:p>
            <a:endParaRPr lang="en-US" dirty="0"/>
          </a:p>
          <a:p>
            <a:r>
              <a:rPr lang="en-US" dirty="0"/>
              <a:t>Insert cover photo here </a:t>
            </a:r>
          </a:p>
          <a:p>
            <a:r>
              <a:rPr lang="en-US" dirty="0"/>
              <a:t>Full page image 7.5” high</a:t>
            </a:r>
          </a:p>
        </p:txBody>
      </p:sp>
      <p:sp>
        <p:nvSpPr>
          <p:cNvPr id="7" name="Picture Placeholder 6"/>
          <p:cNvSpPr>
            <a:spLocks noGrp="1"/>
          </p:cNvSpPr>
          <p:nvPr>
            <p:ph type="pic" sz="quarter" idx="13"/>
          </p:nvPr>
        </p:nvSpPr>
        <p:spPr>
          <a:xfrm>
            <a:off x="7304314" y="0"/>
            <a:ext cx="1861456" cy="6858000"/>
          </a:xfrm>
          <a:prstGeom prst="rect">
            <a:avLst/>
          </a:prstGeom>
          <a:solidFill>
            <a:schemeClr val="tx1"/>
          </a:solidFill>
          <a:ln>
            <a:noFill/>
          </a:ln>
        </p:spPr>
        <p:txBody>
          <a:bodyPr/>
          <a:lstStyle/>
          <a:p>
            <a:endParaRPr lang="en-US" dirty="0"/>
          </a:p>
        </p:txBody>
      </p:sp>
      <p:sp>
        <p:nvSpPr>
          <p:cNvPr id="5" name="Text Placeholder 2"/>
          <p:cNvSpPr>
            <a:spLocks noGrp="1"/>
          </p:cNvSpPr>
          <p:nvPr>
            <p:ph type="body" sz="quarter" idx="15" hasCustomPrompt="1"/>
          </p:nvPr>
        </p:nvSpPr>
        <p:spPr>
          <a:xfrm rot="16200000">
            <a:off x="5401479" y="2745344"/>
            <a:ext cx="5939950" cy="1119822"/>
          </a:xfrm>
          <a:prstGeom prst="rect">
            <a:avLst/>
          </a:prstGeom>
        </p:spPr>
        <p:txBody>
          <a:bodyPr>
            <a:normAutofit/>
          </a:bodyPr>
          <a:lstStyle>
            <a:lvl1pPr marL="0" indent="0">
              <a:buNone/>
              <a:defRPr sz="3600" baseline="0">
                <a:solidFill>
                  <a:srgbClr val="00B0F0"/>
                </a:solidFill>
                <a:latin typeface="Arial Black" panose="020B0A04020102020204" pitchFamily="34" charset="0"/>
              </a:defRPr>
            </a:lvl1pPr>
          </a:lstStyle>
          <a:p>
            <a:pPr lvl="0"/>
            <a:r>
              <a:rPr lang="en-US" dirty="0"/>
              <a:t>MODULE #: Module Title on Two Lines</a:t>
            </a:r>
          </a:p>
        </p:txBody>
      </p:sp>
    </p:spTree>
    <p:extLst>
      <p:ext uri="{BB962C8B-B14F-4D97-AF65-F5344CB8AC3E}">
        <p14:creationId xmlns:p14="http://schemas.microsoft.com/office/powerpoint/2010/main" val="891475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mp; Titl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628650" y="6181830"/>
            <a:ext cx="5486400" cy="365125"/>
          </a:xfrm>
        </p:spPr>
        <p:txBody>
          <a:bodyPr/>
          <a:lstStyle>
            <a:lvl1pPr algn="l">
              <a:defRPr sz="700">
                <a:latin typeface="Arial Black" panose="020B0A04020102020204" pitchFamily="34" charset="0"/>
              </a:defRPr>
            </a:lvl1pPr>
          </a:lstStyle>
          <a:p>
            <a:r>
              <a:rPr lang="en-US" dirty="0"/>
              <a:t>COURSE TITLE – COURSE CODE</a:t>
            </a:r>
          </a:p>
        </p:txBody>
      </p:sp>
      <p:sp>
        <p:nvSpPr>
          <p:cNvPr id="6" name="Slide Number Placeholder 5"/>
          <p:cNvSpPr>
            <a:spLocks noGrp="1"/>
          </p:cNvSpPr>
          <p:nvPr>
            <p:ph type="sldNum" sz="quarter" idx="12"/>
          </p:nvPr>
        </p:nvSpPr>
        <p:spPr>
          <a:xfrm>
            <a:off x="6865620" y="6182996"/>
            <a:ext cx="2278380" cy="365125"/>
          </a:xfrm>
        </p:spPr>
        <p:txBody>
          <a:bodyPr/>
          <a:lstStyle>
            <a:lvl1pPr>
              <a:defRPr sz="700">
                <a:latin typeface="Arial Black" panose="020B0A04020102020204" pitchFamily="34" charset="0"/>
              </a:defRPr>
            </a:lvl1pPr>
          </a:lstStyle>
          <a:p>
            <a:pPr algn="ctr"/>
            <a:fld id="{25D3FF45-FB88-453A-A2AC-7EF0564DBF56}" type="slidenum">
              <a:rPr lang="en-US" smtClean="0"/>
              <a:pPr algn="ctr"/>
              <a:t>‹#›</a:t>
            </a:fld>
            <a:endParaRPr lang="en-US" dirty="0"/>
          </a:p>
        </p:txBody>
      </p:sp>
      <p:cxnSp>
        <p:nvCxnSpPr>
          <p:cNvPr id="8" name="Straight Connector 7"/>
          <p:cNvCxnSpPr/>
          <p:nvPr userDrawn="1"/>
        </p:nvCxnSpPr>
        <p:spPr>
          <a:xfrm flipV="1">
            <a:off x="0" y="1089660"/>
            <a:ext cx="6865620" cy="1524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27439" y="690946"/>
            <a:ext cx="1506170" cy="411480"/>
          </a:xfrm>
          <a:prstGeom prst="rect">
            <a:avLst/>
          </a:prstGeom>
        </p:spPr>
      </p:pic>
      <p:sp>
        <p:nvSpPr>
          <p:cNvPr id="11" name="Text Placeholder 10"/>
          <p:cNvSpPr>
            <a:spLocks noGrp="1"/>
          </p:cNvSpPr>
          <p:nvPr>
            <p:ph type="body" sz="quarter" idx="14" hasCustomPrompt="1"/>
          </p:nvPr>
        </p:nvSpPr>
        <p:spPr>
          <a:xfrm>
            <a:off x="628649" y="1379220"/>
            <a:ext cx="6236971" cy="4686618"/>
          </a:xfrm>
          <a:prstGeom prst="rect">
            <a:avLst/>
          </a:prstGeom>
        </p:spPr>
        <p:txBody>
          <a:bodyPr/>
          <a:lstStyle>
            <a:lvl1pPr marL="228600" indent="-228600">
              <a:spcBef>
                <a:spcPts val="600"/>
              </a:spcBef>
              <a:buClr>
                <a:srgbClr val="00B0F0"/>
              </a:buClr>
              <a:buFont typeface="Wingdings" panose="05000000000000000000" pitchFamily="2" charset="2"/>
              <a:buChar char="§"/>
              <a:defRPr sz="2000">
                <a:latin typeface="Arial" panose="020B0604020202020204" pitchFamily="34" charset="0"/>
                <a:cs typeface="Arial" panose="020B0604020202020204" pitchFamily="34" charset="0"/>
              </a:defRPr>
            </a:lvl1pPr>
            <a:lvl2pPr>
              <a:spcBef>
                <a:spcPts val="600"/>
              </a:spcBef>
              <a:buClr>
                <a:srgbClr val="00B0F0"/>
              </a:buClr>
              <a:defRPr sz="2000" baseline="0">
                <a:latin typeface="Arial" panose="020B0604020202020204" pitchFamily="34" charset="0"/>
                <a:cs typeface="Arial" panose="020B0604020202020204" pitchFamily="34" charset="0"/>
              </a:defRPr>
            </a:lvl2pPr>
          </a:lstStyle>
          <a:p>
            <a:pPr lvl="0"/>
            <a:r>
              <a:rPr lang="en-US" dirty="0"/>
              <a:t>Level one</a:t>
            </a:r>
          </a:p>
          <a:p>
            <a:pPr lvl="1"/>
            <a:r>
              <a:rPr lang="en-US" dirty="0"/>
              <a:t>Level two </a:t>
            </a:r>
          </a:p>
          <a:p>
            <a:pPr lvl="1"/>
            <a:r>
              <a:rPr lang="en-US" dirty="0"/>
              <a:t>Level two</a:t>
            </a:r>
          </a:p>
          <a:p>
            <a:pPr lvl="1"/>
            <a:endParaRPr lang="en-US" dirty="0"/>
          </a:p>
          <a:p>
            <a:pPr lvl="0"/>
            <a:r>
              <a:rPr lang="en-US" dirty="0"/>
              <a:t>Level one</a:t>
            </a:r>
          </a:p>
          <a:p>
            <a:pPr lvl="1"/>
            <a:r>
              <a:rPr lang="en-US" dirty="0"/>
              <a:t>Level two</a:t>
            </a:r>
          </a:p>
          <a:p>
            <a:pPr lvl="1"/>
            <a:endParaRPr lang="en-US" dirty="0"/>
          </a:p>
          <a:p>
            <a:pPr lvl="0"/>
            <a:r>
              <a:rPr lang="en-US" dirty="0"/>
              <a:t>Level one</a:t>
            </a:r>
          </a:p>
        </p:txBody>
      </p:sp>
      <p:sp>
        <p:nvSpPr>
          <p:cNvPr id="12" name="Text Placeholder 10"/>
          <p:cNvSpPr>
            <a:spLocks noGrp="1"/>
          </p:cNvSpPr>
          <p:nvPr>
            <p:ph type="body" sz="quarter" idx="15" hasCustomPrompt="1"/>
          </p:nvPr>
        </p:nvSpPr>
        <p:spPr>
          <a:xfrm>
            <a:off x="628650" y="615474"/>
            <a:ext cx="6236970" cy="646588"/>
          </a:xfrm>
          <a:prstGeom prst="rect">
            <a:avLst/>
          </a:prstGeom>
        </p:spPr>
        <p:txBody>
          <a:bodyPr>
            <a:normAutofit/>
          </a:bodyPr>
          <a:lstStyle>
            <a:lvl1pPr marL="0" indent="0">
              <a:buClr>
                <a:srgbClr val="00B0F0"/>
              </a:buClr>
              <a:buFont typeface="Wingdings" panose="05000000000000000000" pitchFamily="2" charset="2"/>
              <a:buNone/>
              <a:defRPr sz="3000">
                <a:solidFill>
                  <a:srgbClr val="00B0F0"/>
                </a:solidFill>
                <a:latin typeface="Arial Black" panose="020B0A04020102020204" pitchFamily="34" charset="0"/>
              </a:defRPr>
            </a:lvl1pPr>
            <a:lvl2pPr>
              <a:buClr>
                <a:srgbClr val="00B0F0"/>
              </a:buClr>
              <a:defRPr sz="1800">
                <a:latin typeface="Arial" panose="020B0604020202020204" pitchFamily="34" charset="0"/>
                <a:cs typeface="Arial" panose="020B0604020202020204" pitchFamily="34" charset="0"/>
              </a:defRPr>
            </a:lvl2pPr>
          </a:lstStyle>
          <a:p>
            <a:pPr lvl="0"/>
            <a:r>
              <a:rPr lang="en-US" dirty="0"/>
              <a:t>Slide Title</a:t>
            </a:r>
          </a:p>
        </p:txBody>
      </p:sp>
    </p:spTree>
    <p:extLst>
      <p:ext uri="{BB962C8B-B14F-4D97-AF65-F5344CB8AC3E}">
        <p14:creationId xmlns:p14="http://schemas.microsoft.com/office/powerpoint/2010/main" val="4282545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mp; Title on Two Lines">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628650" y="6181830"/>
            <a:ext cx="5486400" cy="365125"/>
          </a:xfrm>
        </p:spPr>
        <p:txBody>
          <a:bodyPr/>
          <a:lstStyle>
            <a:lvl1pPr algn="l">
              <a:defRPr sz="700">
                <a:latin typeface="Arial Black" panose="020B0A04020102020204" pitchFamily="34" charset="0"/>
              </a:defRPr>
            </a:lvl1pPr>
          </a:lstStyle>
          <a:p>
            <a:r>
              <a:rPr lang="en-US" dirty="0"/>
              <a:t>COURSE TITLE – COURSE CODE</a:t>
            </a:r>
          </a:p>
        </p:txBody>
      </p:sp>
      <p:sp>
        <p:nvSpPr>
          <p:cNvPr id="6" name="Slide Number Placeholder 5"/>
          <p:cNvSpPr>
            <a:spLocks noGrp="1"/>
          </p:cNvSpPr>
          <p:nvPr>
            <p:ph type="sldNum" sz="quarter" idx="12"/>
          </p:nvPr>
        </p:nvSpPr>
        <p:spPr>
          <a:xfrm>
            <a:off x="6865620" y="6182996"/>
            <a:ext cx="2278380" cy="365125"/>
          </a:xfrm>
        </p:spPr>
        <p:txBody>
          <a:bodyPr/>
          <a:lstStyle>
            <a:lvl1pPr>
              <a:defRPr sz="700">
                <a:latin typeface="Arial Black" panose="020B0A04020102020204" pitchFamily="34" charset="0"/>
              </a:defRPr>
            </a:lvl1pPr>
          </a:lstStyle>
          <a:p>
            <a:pPr algn="ctr"/>
            <a:fld id="{25D3FF45-FB88-453A-A2AC-7EF0564DBF56}" type="slidenum">
              <a:rPr lang="en-US" smtClean="0"/>
              <a:pPr algn="ctr"/>
              <a:t>‹#›</a:t>
            </a:fld>
            <a:endParaRPr lang="en-US" dirty="0"/>
          </a:p>
        </p:txBody>
      </p:sp>
      <p:cxnSp>
        <p:nvCxnSpPr>
          <p:cNvPr id="8" name="Straight Connector 7"/>
          <p:cNvCxnSpPr/>
          <p:nvPr userDrawn="1"/>
        </p:nvCxnSpPr>
        <p:spPr>
          <a:xfrm flipV="1">
            <a:off x="0" y="1089660"/>
            <a:ext cx="6865620" cy="1524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27439" y="690946"/>
            <a:ext cx="1506170" cy="411480"/>
          </a:xfrm>
          <a:prstGeom prst="rect">
            <a:avLst/>
          </a:prstGeom>
        </p:spPr>
      </p:pic>
      <p:sp>
        <p:nvSpPr>
          <p:cNvPr id="11" name="Text Placeholder 10"/>
          <p:cNvSpPr>
            <a:spLocks noGrp="1"/>
          </p:cNvSpPr>
          <p:nvPr>
            <p:ph type="body" sz="quarter" idx="14" hasCustomPrompt="1"/>
          </p:nvPr>
        </p:nvSpPr>
        <p:spPr>
          <a:xfrm>
            <a:off x="628650" y="1820331"/>
            <a:ext cx="6236970" cy="4245507"/>
          </a:xfrm>
          <a:prstGeom prst="rect">
            <a:avLst/>
          </a:prstGeom>
        </p:spPr>
        <p:txBody>
          <a:bodyPr/>
          <a:lstStyle>
            <a:lvl1pPr marL="228600" indent="-228600">
              <a:spcBef>
                <a:spcPts val="600"/>
              </a:spcBef>
              <a:buClr>
                <a:srgbClr val="00B0F0"/>
              </a:buClr>
              <a:buFont typeface="Wingdings" panose="05000000000000000000" pitchFamily="2" charset="2"/>
              <a:buChar char="§"/>
              <a:defRPr sz="2000">
                <a:latin typeface="Arial" panose="020B0604020202020204" pitchFamily="34" charset="0"/>
                <a:cs typeface="Arial" panose="020B0604020202020204" pitchFamily="34" charset="0"/>
              </a:defRPr>
            </a:lvl1pPr>
            <a:lvl2pPr>
              <a:spcBef>
                <a:spcPts val="600"/>
              </a:spcBef>
              <a:buClr>
                <a:srgbClr val="00B0F0"/>
              </a:buClr>
              <a:defRPr sz="2000">
                <a:latin typeface="Arial" panose="020B0604020202020204" pitchFamily="34" charset="0"/>
                <a:cs typeface="Arial" panose="020B0604020202020204" pitchFamily="34" charset="0"/>
              </a:defRPr>
            </a:lvl2pPr>
          </a:lstStyle>
          <a:p>
            <a:pPr lvl="0"/>
            <a:r>
              <a:rPr lang="en-US" dirty="0"/>
              <a:t>Level one</a:t>
            </a:r>
          </a:p>
          <a:p>
            <a:pPr lvl="1"/>
            <a:r>
              <a:rPr lang="en-US" dirty="0"/>
              <a:t>Level two </a:t>
            </a:r>
          </a:p>
          <a:p>
            <a:pPr lvl="1"/>
            <a:r>
              <a:rPr lang="en-US" dirty="0"/>
              <a:t>Level two</a:t>
            </a:r>
          </a:p>
          <a:p>
            <a:pPr lvl="1"/>
            <a:endParaRPr lang="en-US" dirty="0"/>
          </a:p>
          <a:p>
            <a:pPr lvl="0"/>
            <a:r>
              <a:rPr lang="en-US" dirty="0"/>
              <a:t>Level one</a:t>
            </a:r>
          </a:p>
          <a:p>
            <a:pPr lvl="1"/>
            <a:r>
              <a:rPr lang="en-US" dirty="0"/>
              <a:t>Level two</a:t>
            </a:r>
          </a:p>
          <a:p>
            <a:pPr lvl="1"/>
            <a:endParaRPr lang="en-US" dirty="0"/>
          </a:p>
          <a:p>
            <a:pPr lvl="0"/>
            <a:r>
              <a:rPr lang="en-US" dirty="0"/>
              <a:t>Level one</a:t>
            </a:r>
          </a:p>
        </p:txBody>
      </p:sp>
      <p:sp>
        <p:nvSpPr>
          <p:cNvPr id="12" name="Text Placeholder 10"/>
          <p:cNvSpPr>
            <a:spLocks noGrp="1"/>
          </p:cNvSpPr>
          <p:nvPr>
            <p:ph type="body" sz="quarter" idx="15" hasCustomPrompt="1"/>
          </p:nvPr>
        </p:nvSpPr>
        <p:spPr>
          <a:xfrm>
            <a:off x="628650" y="556205"/>
            <a:ext cx="6236970" cy="1264126"/>
          </a:xfrm>
          <a:prstGeom prst="rect">
            <a:avLst/>
          </a:prstGeom>
        </p:spPr>
        <p:txBody>
          <a:bodyPr>
            <a:normAutofit/>
          </a:bodyPr>
          <a:lstStyle>
            <a:lvl1pPr marL="0" indent="0">
              <a:lnSpc>
                <a:spcPts val="4000"/>
              </a:lnSpc>
              <a:spcBef>
                <a:spcPts val="0"/>
              </a:spcBef>
              <a:spcAft>
                <a:spcPts val="0"/>
              </a:spcAft>
              <a:buClr>
                <a:srgbClr val="00B0F0"/>
              </a:buClr>
              <a:buFont typeface="Wingdings" panose="05000000000000000000" pitchFamily="2" charset="2"/>
              <a:buNone/>
              <a:defRPr sz="3000" baseline="0">
                <a:solidFill>
                  <a:srgbClr val="00B0F0"/>
                </a:solidFill>
                <a:latin typeface="Arial Black" panose="020B0A04020102020204" pitchFamily="34" charset="0"/>
              </a:defRPr>
            </a:lvl1pPr>
            <a:lvl2pPr>
              <a:buClr>
                <a:srgbClr val="00B0F0"/>
              </a:buClr>
              <a:defRPr sz="1800">
                <a:latin typeface="Arial" panose="020B0604020202020204" pitchFamily="34" charset="0"/>
                <a:cs typeface="Arial" panose="020B0604020202020204" pitchFamily="34" charset="0"/>
              </a:defRPr>
            </a:lvl2pPr>
          </a:lstStyle>
          <a:p>
            <a:pPr lvl="0"/>
            <a:r>
              <a:rPr lang="en-US" dirty="0"/>
              <a:t>Slide Title Which Runs onto Two Lines</a:t>
            </a:r>
          </a:p>
        </p:txBody>
      </p:sp>
    </p:spTree>
    <p:extLst>
      <p:ext uri="{BB962C8B-B14F-4D97-AF65-F5344CB8AC3E}">
        <p14:creationId xmlns:p14="http://schemas.microsoft.com/office/powerpoint/2010/main" val="19376379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theme" Target="../theme/theme3.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8.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Title Slide Examples</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9EED8C-8331-4F74-851B-4C450945343E}" type="datetime1">
              <a:rPr lang="en-US" smtClean="0"/>
              <a:t>8/16/2023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COURSE TITLE – COURSE CODE</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791DA1-6DC9-42FB-A086-8FDC2C3FA923}" type="slidenum">
              <a:rPr lang="en-US" smtClean="0"/>
              <a:t>‹#›</a:t>
            </a:fld>
            <a:endParaRPr lang="en-US"/>
          </a:p>
        </p:txBody>
      </p:sp>
    </p:spTree>
    <p:extLst>
      <p:ext uri="{BB962C8B-B14F-4D97-AF65-F5344CB8AC3E}">
        <p14:creationId xmlns:p14="http://schemas.microsoft.com/office/powerpoint/2010/main" val="404225024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37" r:id="rId3"/>
    <p:sldLayoutId id="2147483738" r:id="rId4"/>
  </p:sldLayoutIdLst>
  <p:hf hdr="0" dt="0"/>
  <p:txStyles>
    <p:title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Section Title Page Examples</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2FB49B-0A96-45D8-8BF0-549D5ECE6C5D}" type="datetime1">
              <a:rPr lang="en-US" smtClean="0"/>
              <a:t>8/16/2023</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COURSE TITLE – COURSE CODE</a:t>
            </a: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A24D60-9EA9-40CA-8BBF-CC9DBFD739BF}" type="slidenum">
              <a:rPr lang="en-US" smtClean="0"/>
              <a:t>‹#›</a:t>
            </a:fld>
            <a:endParaRPr lang="en-US"/>
          </a:p>
        </p:txBody>
      </p:sp>
    </p:spTree>
    <p:extLst>
      <p:ext uri="{BB962C8B-B14F-4D97-AF65-F5344CB8AC3E}">
        <p14:creationId xmlns:p14="http://schemas.microsoft.com/office/powerpoint/2010/main" val="3225792378"/>
      </p:ext>
    </p:extLst>
  </p:cSld>
  <p:clrMap bg1="lt1" tx1="dk1" bg2="lt2" tx2="dk2" accent1="accent1" accent2="accent2" accent3="accent3" accent4="accent4" accent5="accent5" accent6="accent6" hlink="hlink" folHlink="folHlink"/>
  <p:sldLayoutIdLst>
    <p:sldLayoutId id="2147483704" r:id="rId1"/>
    <p:sldLayoutId id="2147483733" r:id="rId2"/>
    <p:sldLayoutId id="2147483734"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Page Examples</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B58769-374A-49CC-A88C-6AAB6C5A4718}" type="datetime1">
              <a:rPr lang="en-US" smtClean="0"/>
              <a:t>8/16/2023</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COURSE TITLE – COURSE CODE</a:t>
            </a: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D3FF45-FB88-453A-A2AC-7EF0564DBF56}" type="slidenum">
              <a:rPr lang="en-US" smtClean="0"/>
              <a:t>‹#›</a:t>
            </a:fld>
            <a:endParaRPr lang="en-US"/>
          </a:p>
        </p:txBody>
      </p:sp>
    </p:spTree>
    <p:extLst>
      <p:ext uri="{BB962C8B-B14F-4D97-AF65-F5344CB8AC3E}">
        <p14:creationId xmlns:p14="http://schemas.microsoft.com/office/powerpoint/2010/main" val="2624339979"/>
      </p:ext>
    </p:extLst>
  </p:cSld>
  <p:clrMap bg1="lt1" tx1="dk1" bg2="lt2" tx2="dk2" accent1="accent1" accent2="accent2" accent3="accent3" accent4="accent4" accent5="accent5" accent6="accent6" hlink="hlink" folHlink="folHlink"/>
  <p:sldLayoutIdLst>
    <p:sldLayoutId id="2147483699" r:id="rId1"/>
    <p:sldLayoutId id="2147483705" r:id="rId2"/>
    <p:sldLayoutId id="2147483712" r:id="rId3"/>
    <p:sldLayoutId id="2147483708" r:id="rId4"/>
    <p:sldLayoutId id="2147483707" r:id="rId5"/>
    <p:sldLayoutId id="2147483713" r:id="rId6"/>
    <p:sldLayoutId id="2147483726" r:id="rId7"/>
    <p:sldLayoutId id="2147483735" r:id="rId8"/>
    <p:sldLayoutId id="2147483736" r:id="rId9"/>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Section Title Page Examples</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38AB1A-F17A-4648-8FE5-93A1A9C0594C}" type="datetime1">
              <a:rPr lang="en-US" smtClean="0"/>
              <a:t>8/16/2023</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COURSE TITLE – COURSE CODE</a:t>
            </a: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A24D60-9EA9-40CA-8BBF-CC9DBFD739BF}" type="slidenum">
              <a:rPr lang="en-US" smtClean="0"/>
              <a:t>‹#›</a:t>
            </a:fld>
            <a:endParaRPr lang="en-US"/>
          </a:p>
        </p:txBody>
      </p:sp>
    </p:spTree>
    <p:extLst>
      <p:ext uri="{BB962C8B-B14F-4D97-AF65-F5344CB8AC3E}">
        <p14:creationId xmlns:p14="http://schemas.microsoft.com/office/powerpoint/2010/main" val="3397919701"/>
      </p:ext>
    </p:extLst>
  </p:cSld>
  <p:clrMap bg1="lt1" tx1="dk1" bg2="lt2" tx2="dk2" accent1="accent1" accent2="accent2" accent3="accent3" accent4="accent4" accent5="accent5" accent6="accent6" hlink="hlink" folHlink="folHlink"/>
  <p:sldLayoutIdLst>
    <p:sldLayoutId id="2147483728" r:id="rId1"/>
    <p:sldLayoutId id="2147483731"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0.xml"/><Relationship Id="rId1" Type="http://schemas.openxmlformats.org/officeDocument/2006/relationships/slideLayout" Target="../slideLayouts/slideLayout9.xml"/><Relationship Id="rId4" Type="http://schemas.openxmlformats.org/officeDocument/2006/relationships/image" Target="../media/image27.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2.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3.xml"/><Relationship Id="rId1" Type="http://schemas.openxmlformats.org/officeDocument/2006/relationships/slideLayout" Target="../slideLayouts/slideLayout9.xml"/><Relationship Id="rId5" Type="http://schemas.openxmlformats.org/officeDocument/2006/relationships/image" Target="../media/image31.png"/><Relationship Id="rId4" Type="http://schemas.openxmlformats.org/officeDocument/2006/relationships/image" Target="../media/image30.png"/></Relationships>
</file>

<file path=ppt/slides/_rels/slide5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4.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5.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6.xm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3.xml"/><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4.xm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5.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7.xml"/><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6.xml"/></Relationships>
</file>

<file path=ppt/slides/_rels/slide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SFT FCX2003C</a:t>
            </a:r>
          </a:p>
        </p:txBody>
      </p:sp>
      <p:sp>
        <p:nvSpPr>
          <p:cNvPr id="4" name="Text Placeholder 3"/>
          <p:cNvSpPr>
            <a:spLocks noGrp="1"/>
          </p:cNvSpPr>
          <p:nvPr>
            <p:ph type="body" sz="quarter" idx="14"/>
          </p:nvPr>
        </p:nvSpPr>
        <p:spPr/>
        <p:txBody>
          <a:bodyPr/>
          <a:lstStyle/>
          <a:p>
            <a:r>
              <a:rPr lang="en-US" dirty="0"/>
              <a:t>VERSION 1.1 / October 2018</a:t>
            </a:r>
          </a:p>
        </p:txBody>
      </p:sp>
      <p:sp>
        <p:nvSpPr>
          <p:cNvPr id="5" name="Text Placeholder 4"/>
          <p:cNvSpPr>
            <a:spLocks noGrp="1"/>
          </p:cNvSpPr>
          <p:nvPr>
            <p:ph type="body" sz="quarter" idx="15"/>
          </p:nvPr>
        </p:nvSpPr>
        <p:spPr/>
        <p:txBody>
          <a:bodyPr/>
          <a:lstStyle/>
          <a:p>
            <a:r>
              <a:rPr lang="en-US" dirty="0"/>
              <a:t>Confined Space Refresher</a:t>
            </a:r>
          </a:p>
        </p:txBody>
      </p:sp>
      <p:pic>
        <p:nvPicPr>
          <p:cNvPr id="6" name="Picture Placeholder 5"/>
          <p:cNvPicPr>
            <a:picLocks noGrp="1" noChangeAspect="1"/>
          </p:cNvPicPr>
          <p:nvPr>
            <p:ph type="pic" sz="quarter" idx="11"/>
          </p:nvPr>
        </p:nvPicPr>
        <p:blipFill rotWithShape="1">
          <a:blip r:embed="rId3" cstate="print">
            <a:extLst>
              <a:ext uri="{28A0092B-C50C-407E-A947-70E740481C1C}">
                <a14:useLocalDpi xmlns:a14="http://schemas.microsoft.com/office/drawing/2010/main" val="0"/>
              </a:ext>
            </a:extLst>
          </a:blip>
          <a:srcRect l="3146" r="3146"/>
          <a:stretch/>
        </p:blipFill>
        <p:spPr>
          <a:prstGeom prst="rect">
            <a:avLst/>
          </a:prstGeom>
        </p:spPr>
      </p:pic>
    </p:spTree>
    <p:extLst>
      <p:ext uri="{BB962C8B-B14F-4D97-AF65-F5344CB8AC3E}">
        <p14:creationId xmlns:p14="http://schemas.microsoft.com/office/powerpoint/2010/main" val="386372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CONFINED SPACE REFRESHER – SFT FCX2003C</a:t>
            </a:r>
          </a:p>
        </p:txBody>
      </p:sp>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10</a:t>
            </a:fld>
            <a:endParaRPr lang="en-US" dirty="0"/>
          </a:p>
        </p:txBody>
      </p:sp>
      <p:sp>
        <p:nvSpPr>
          <p:cNvPr id="4" name="Text Placeholder 3"/>
          <p:cNvSpPr>
            <a:spLocks noGrp="1"/>
          </p:cNvSpPr>
          <p:nvPr>
            <p:ph type="body" sz="quarter" idx="14"/>
          </p:nvPr>
        </p:nvSpPr>
        <p:spPr>
          <a:xfrm>
            <a:off x="627499" y="1379220"/>
            <a:ext cx="6236971" cy="4686618"/>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a:lnSpc>
                <a:spcPct val="100000"/>
              </a:lnSpc>
              <a:spcAft>
                <a:spcPts val="600"/>
              </a:spcAft>
            </a:pPr>
            <a:r>
              <a:rPr lang="en-US" dirty="0"/>
              <a:t>There is no such thing as NPRCS with a hazard</a:t>
            </a:r>
          </a:p>
          <a:p>
            <a:pPr>
              <a:lnSpc>
                <a:spcPct val="100000"/>
              </a:lnSpc>
              <a:spcAft>
                <a:spcPts val="600"/>
              </a:spcAft>
            </a:pPr>
            <a:r>
              <a:rPr lang="en-US" dirty="0"/>
              <a:t>If any danger exists, the space is permit-required</a:t>
            </a:r>
          </a:p>
        </p:txBody>
      </p:sp>
      <p:sp>
        <p:nvSpPr>
          <p:cNvPr id="5" name="Text Placeholder 4"/>
          <p:cNvSpPr>
            <a:spLocks noGrp="1"/>
          </p:cNvSpPr>
          <p:nvPr>
            <p:ph type="body" sz="quarter" idx="15"/>
          </p:nvPr>
        </p:nvSpPr>
        <p:spPr>
          <a:xfrm>
            <a:off x="619685" y="615474"/>
            <a:ext cx="6236970" cy="646588"/>
          </a:xfrm>
        </p:spPr>
        <p:txBody>
          <a:bodyPr/>
          <a:lstStyle/>
          <a:p>
            <a:r>
              <a:rPr lang="en-US" dirty="0"/>
              <a:t>Evaluating a Confined Space</a:t>
            </a:r>
          </a:p>
        </p:txBody>
      </p:sp>
      <p:graphicFrame>
        <p:nvGraphicFramePr>
          <p:cNvPr id="6" name="Table 5"/>
          <p:cNvGraphicFramePr>
            <a:graphicFrameLocks noGrp="1"/>
          </p:cNvGraphicFramePr>
          <p:nvPr>
            <p:extLst>
              <p:ext uri="{D42A27DB-BD31-4B8C-83A1-F6EECF244321}">
                <p14:modId xmlns:p14="http://schemas.microsoft.com/office/powerpoint/2010/main" val="1016258940"/>
              </p:ext>
            </p:extLst>
          </p:nvPr>
        </p:nvGraphicFramePr>
        <p:xfrm>
          <a:off x="609600" y="1455005"/>
          <a:ext cx="6325354" cy="2286867"/>
        </p:xfrm>
        <a:graphic>
          <a:graphicData uri="http://schemas.openxmlformats.org/drawingml/2006/table">
            <a:tbl>
              <a:tblPr firstRow="1" bandRow="1">
                <a:tableStyleId>{5C22544A-7EE6-4342-B048-85BDC9FD1C3A}</a:tableStyleId>
              </a:tblPr>
              <a:tblGrid>
                <a:gridCol w="3202908">
                  <a:extLst>
                    <a:ext uri="{9D8B030D-6E8A-4147-A177-3AD203B41FA5}">
                      <a16:colId xmlns:a16="http://schemas.microsoft.com/office/drawing/2014/main" val="20000"/>
                    </a:ext>
                  </a:extLst>
                </a:gridCol>
                <a:gridCol w="3122446">
                  <a:extLst>
                    <a:ext uri="{9D8B030D-6E8A-4147-A177-3AD203B41FA5}">
                      <a16:colId xmlns:a16="http://schemas.microsoft.com/office/drawing/2014/main" val="20001"/>
                    </a:ext>
                  </a:extLst>
                </a:gridCol>
              </a:tblGrid>
              <a:tr h="667003">
                <a:tc>
                  <a:txBody>
                    <a:bodyPr/>
                    <a:lstStyle/>
                    <a:p>
                      <a:r>
                        <a:rPr lang="en-US" sz="1800" dirty="0">
                          <a:latin typeface="Arial" panose="020B0604020202020204" pitchFamily="34" charset="0"/>
                          <a:cs typeface="Arial" panose="020B0604020202020204" pitchFamily="34" charset="0"/>
                        </a:rPr>
                        <a:t>Non-Permit</a:t>
                      </a:r>
                      <a:r>
                        <a:rPr lang="en-US" sz="1800" baseline="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Required</a:t>
                      </a:r>
                      <a:r>
                        <a:rPr lang="en-US" sz="1800" baseline="0" dirty="0">
                          <a:latin typeface="Arial" panose="020B0604020202020204" pitchFamily="34" charset="0"/>
                          <a:cs typeface="Arial" panose="020B0604020202020204" pitchFamily="34" charset="0"/>
                        </a:rPr>
                        <a:t> Confined Space (</a:t>
                      </a:r>
                      <a:r>
                        <a:rPr lang="en-US" sz="1800" dirty="0">
                          <a:latin typeface="Arial" panose="020B0604020202020204" pitchFamily="34" charset="0"/>
                          <a:cs typeface="Arial" panose="020B0604020202020204" pitchFamily="34" charset="0"/>
                        </a:rPr>
                        <a:t>NPRCS)</a:t>
                      </a:r>
                    </a:p>
                  </a:txBody>
                  <a:tcPr>
                    <a:lnL w="38100" cap="flat" cmpd="sng" algn="ctr">
                      <a:no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rgbClr val="00B0F0"/>
                    </a:solidFill>
                  </a:tcPr>
                </a:tc>
                <a:tc>
                  <a:txBody>
                    <a:bodyPr/>
                    <a:lstStyle/>
                    <a:p>
                      <a:r>
                        <a:rPr lang="en-US" sz="1800" dirty="0">
                          <a:latin typeface="Arial" panose="020B0604020202020204" pitchFamily="34" charset="0"/>
                          <a:cs typeface="Arial" panose="020B0604020202020204" pitchFamily="34" charset="0"/>
                        </a:rPr>
                        <a:t>Permit-Required Confined Space (PRCS)</a:t>
                      </a:r>
                    </a:p>
                  </a:txBody>
                  <a:tcPr>
                    <a:lnL w="38100" cap="flat" cmpd="sng" algn="ctr">
                      <a:solidFill>
                        <a:schemeClr val="bg1">
                          <a:lumMod val="95000"/>
                        </a:schemeClr>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1619864">
                <a:tc>
                  <a:txBody>
                    <a:bodyPr/>
                    <a:lstStyle/>
                    <a:p>
                      <a:pPr marL="285750" marR="0" indent="-285750" algn="l" defTabSz="914400" rtl="0" eaLnBrk="1" fontAlgn="auto" latinLnBrk="0" hangingPunct="1">
                        <a:lnSpc>
                          <a:spcPct val="100000"/>
                        </a:lnSpc>
                        <a:spcBef>
                          <a:spcPts val="0"/>
                        </a:spcBef>
                        <a:spcAft>
                          <a:spcPts val="0"/>
                        </a:spcAft>
                        <a:buClr>
                          <a:srgbClr val="00B0F0"/>
                        </a:buClr>
                        <a:buSzTx/>
                        <a:buFont typeface="Wingdings" panose="05000000000000000000" pitchFamily="2" charset="2"/>
                        <a:buChar char="§"/>
                        <a:tabLst/>
                        <a:defRPr/>
                      </a:pPr>
                      <a:r>
                        <a:rPr lang="en-US" sz="1600" dirty="0">
                          <a:latin typeface="Arial" panose="020B0604020202020204" pitchFamily="34" charset="0"/>
                          <a:cs typeface="Arial" panose="020B0604020202020204" pitchFamily="34" charset="0"/>
                        </a:rPr>
                        <a:t>No potential or existing hazard that may cause death or serious</a:t>
                      </a:r>
                      <a:r>
                        <a:rPr lang="en-US" sz="1600" baseline="0" dirty="0">
                          <a:latin typeface="Arial" panose="020B0604020202020204" pitchFamily="34" charset="0"/>
                          <a:cs typeface="Arial" panose="020B0604020202020204" pitchFamily="34" charset="0"/>
                        </a:rPr>
                        <a:t> injury</a:t>
                      </a:r>
                    </a:p>
                    <a:p>
                      <a:pPr marL="285750" marR="0" indent="-285750" algn="l" defTabSz="914400" rtl="0" eaLnBrk="1" fontAlgn="auto" latinLnBrk="0" hangingPunct="1">
                        <a:lnSpc>
                          <a:spcPct val="100000"/>
                        </a:lnSpc>
                        <a:spcBef>
                          <a:spcPts val="0"/>
                        </a:spcBef>
                        <a:spcAft>
                          <a:spcPts val="0"/>
                        </a:spcAft>
                        <a:buClr>
                          <a:srgbClr val="00B0F0"/>
                        </a:buClr>
                        <a:buSzTx/>
                        <a:buFont typeface="Wingdings" panose="05000000000000000000" pitchFamily="2" charset="2"/>
                        <a:buChar char="§"/>
                        <a:tabLst/>
                        <a:defRPr/>
                      </a:pPr>
                      <a:r>
                        <a:rPr lang="en-US" sz="1600" dirty="0">
                          <a:latin typeface="Arial" panose="020B0604020202020204" pitchFamily="34" charset="0"/>
                          <a:cs typeface="Arial" panose="020B0604020202020204" pitchFamily="34" charset="0"/>
                        </a:rPr>
                        <a:t>Includes atmospheric</a:t>
                      </a:r>
                      <a:r>
                        <a:rPr lang="en-US" sz="1600" baseline="0" dirty="0">
                          <a:latin typeface="Arial" panose="020B0604020202020204" pitchFamily="34" charset="0"/>
                          <a:cs typeface="Arial" panose="020B0604020202020204" pitchFamily="34" charset="0"/>
                        </a:rPr>
                        <a:t> and </a:t>
                      </a:r>
                      <a:r>
                        <a:rPr lang="en-US" sz="1600" dirty="0">
                          <a:latin typeface="Arial" panose="020B0604020202020204" pitchFamily="34" charset="0"/>
                          <a:cs typeface="Arial" panose="020B0604020202020204" pitchFamily="34" charset="0"/>
                        </a:rPr>
                        <a:t>physical hazards </a:t>
                      </a:r>
                      <a:endParaRPr lang="en-US" sz="1600" baseline="0" dirty="0">
                        <a:latin typeface="Arial" panose="020B0604020202020204" pitchFamily="34" charset="0"/>
                        <a:cs typeface="Arial" panose="020B0604020202020204" pitchFamily="34" charset="0"/>
                      </a:endParaRPr>
                    </a:p>
                  </a:txBody>
                  <a:tcPr>
                    <a:lnL w="38100" cap="flat" cmpd="sng" algn="ctr">
                      <a:no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noFill/>
                      <a:prstDash val="solid"/>
                      <a:round/>
                      <a:headEnd type="none" w="med" len="med"/>
                      <a:tailEnd type="none" w="med" len="med"/>
                    </a:lnB>
                    <a:solidFill>
                      <a:srgbClr val="D1F3FF"/>
                    </a:solidFill>
                  </a:tcPr>
                </a:tc>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anose="05000000000000000000" pitchFamily="2" charset="2"/>
                        <a:buNone/>
                        <a:tabLst/>
                        <a:defRPr/>
                      </a:pPr>
                      <a:r>
                        <a:rPr lang="en-US" sz="1600" dirty="0">
                          <a:latin typeface="Arial" panose="020B0604020202020204" pitchFamily="34" charset="0"/>
                          <a:cs typeface="Arial" panose="020B0604020202020204" pitchFamily="34" charset="0"/>
                        </a:rPr>
                        <a:t>At</a:t>
                      </a:r>
                      <a:r>
                        <a:rPr lang="en-US" sz="1600" baseline="0" dirty="0">
                          <a:latin typeface="Arial" panose="020B0604020202020204" pitchFamily="34" charset="0"/>
                          <a:cs typeface="Arial" panose="020B0604020202020204" pitchFamily="34" charset="0"/>
                        </a:rPr>
                        <a:t> least </a:t>
                      </a:r>
                      <a:r>
                        <a:rPr lang="en-US" sz="1600" b="1" baseline="0" dirty="0">
                          <a:latin typeface="Arial" panose="020B0604020202020204" pitchFamily="34" charset="0"/>
                          <a:cs typeface="Arial" panose="020B0604020202020204" pitchFamily="34" charset="0"/>
                        </a:rPr>
                        <a:t>one</a:t>
                      </a:r>
                      <a:r>
                        <a:rPr lang="en-US" sz="1600" baseline="0" dirty="0">
                          <a:latin typeface="Arial" panose="020B0604020202020204" pitchFamily="34" charset="0"/>
                          <a:cs typeface="Arial" panose="020B0604020202020204" pitchFamily="34" charset="0"/>
                        </a:rPr>
                        <a:t> of the following hazards exists/potentially exists:</a:t>
                      </a:r>
                    </a:p>
                    <a:p>
                      <a:pPr marL="285750" indent="-285750">
                        <a:buClr>
                          <a:srgbClr val="00B0F0"/>
                        </a:buClr>
                        <a:buFont typeface="Wingdings" panose="05000000000000000000" pitchFamily="2" charset="2"/>
                        <a:buChar char="§"/>
                      </a:pPr>
                      <a:r>
                        <a:rPr lang="en-US" sz="1600" dirty="0">
                          <a:latin typeface="Arial" panose="020B0604020202020204" pitchFamily="34" charset="0"/>
                          <a:cs typeface="Arial" panose="020B0604020202020204" pitchFamily="34" charset="0"/>
                        </a:rPr>
                        <a:t>Atmospheric</a:t>
                      </a:r>
                    </a:p>
                    <a:p>
                      <a:pPr marL="285750" indent="-285750">
                        <a:buClr>
                          <a:srgbClr val="00B0F0"/>
                        </a:buClr>
                        <a:buFont typeface="Wingdings" panose="05000000000000000000" pitchFamily="2" charset="2"/>
                        <a:buChar char="§"/>
                      </a:pPr>
                      <a:r>
                        <a:rPr lang="en-US" sz="1600" dirty="0">
                          <a:latin typeface="Arial" panose="020B0604020202020204" pitchFamily="34" charset="0"/>
                          <a:cs typeface="Arial" panose="020B0604020202020204" pitchFamily="34" charset="0"/>
                        </a:rPr>
                        <a:t>Engulfment</a:t>
                      </a:r>
                    </a:p>
                    <a:p>
                      <a:pPr marL="285750" indent="-285750">
                        <a:buClr>
                          <a:srgbClr val="00B0F0"/>
                        </a:buClr>
                        <a:buFont typeface="Wingdings" panose="05000000000000000000" pitchFamily="2" charset="2"/>
                        <a:buChar char="§"/>
                      </a:pPr>
                      <a:r>
                        <a:rPr lang="en-US" sz="1600" dirty="0">
                          <a:latin typeface="Arial" panose="020B0604020202020204" pitchFamily="34" charset="0"/>
                          <a:cs typeface="Arial" panose="020B0604020202020204" pitchFamily="34" charset="0"/>
                        </a:rPr>
                        <a:t>Configuration</a:t>
                      </a:r>
                    </a:p>
                    <a:p>
                      <a:pPr marL="285750" indent="-285750">
                        <a:buClr>
                          <a:srgbClr val="00B0F0"/>
                        </a:buClr>
                        <a:buFont typeface="Wingdings" panose="05000000000000000000" pitchFamily="2" charset="2"/>
                        <a:buChar char="§"/>
                      </a:pPr>
                      <a:r>
                        <a:rPr lang="en-US" sz="1600" dirty="0">
                          <a:latin typeface="Arial" panose="020B0604020202020204" pitchFamily="34" charset="0"/>
                          <a:cs typeface="Arial" panose="020B0604020202020204" pitchFamily="34" charset="0"/>
                        </a:rPr>
                        <a:t>Other</a:t>
                      </a:r>
                      <a:r>
                        <a:rPr lang="en-US" sz="1600" baseline="0" dirty="0">
                          <a:latin typeface="Arial" panose="020B0604020202020204" pitchFamily="34" charset="0"/>
                          <a:cs typeface="Arial" panose="020B0604020202020204" pitchFamily="34" charset="0"/>
                        </a:rPr>
                        <a:t> serious hazards</a:t>
                      </a:r>
                      <a:endParaRPr lang="en-US" sz="1600" dirty="0">
                        <a:latin typeface="Arial" panose="020B0604020202020204" pitchFamily="34" charset="0"/>
                        <a:cs typeface="Arial" panose="020B0604020202020204" pitchFamily="34" charset="0"/>
                      </a:endParaRPr>
                    </a:p>
                  </a:txBody>
                  <a:tcPr>
                    <a:lnL w="38100" cap="flat" cmpd="sng" algn="ctr">
                      <a:solidFill>
                        <a:schemeClr val="bg1">
                          <a:lumMod val="95000"/>
                        </a:schemeClr>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noFill/>
                      <a:prstDash val="solid"/>
                      <a:round/>
                      <a:headEnd type="none" w="med" len="med"/>
                      <a:tailEnd type="none" w="med" len="med"/>
                    </a:lnB>
                    <a:solidFill>
                      <a:srgbClr val="D1F3FF"/>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567004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lgn="ctr"/>
            <a:fld id="{25D3FF45-FB88-453A-A2AC-7EF0564DBF56}" type="slidenum">
              <a:rPr lang="en-US" smtClean="0"/>
              <a:pPr algn="ctr"/>
              <a:t>11</a:t>
            </a:fld>
            <a:endParaRPr lang="en-US" dirty="0"/>
          </a:p>
        </p:txBody>
      </p:sp>
      <p:sp>
        <p:nvSpPr>
          <p:cNvPr id="2" name="Picture Placeholder 1"/>
          <p:cNvSpPr>
            <a:spLocks noGrp="1"/>
          </p:cNvSpPr>
          <p:nvPr>
            <p:ph type="pic" sz="quarter" idx="13"/>
          </p:nvPr>
        </p:nvSpPr>
        <p:spPr/>
      </p:sp>
      <p:sp>
        <p:nvSpPr>
          <p:cNvPr id="3" name="Text Placeholder 2"/>
          <p:cNvSpPr>
            <a:spLocks noGrp="1"/>
          </p:cNvSpPr>
          <p:nvPr>
            <p:ph type="body" sz="quarter" idx="15"/>
          </p:nvPr>
        </p:nvSpPr>
        <p:spPr/>
        <p:txBody>
          <a:bodyPr/>
          <a:lstStyle/>
          <a:p>
            <a:r>
              <a:rPr lang="en-US" dirty="0"/>
              <a:t>Activity 2</a:t>
            </a:r>
          </a:p>
        </p:txBody>
      </p:sp>
      <p:sp>
        <p:nvSpPr>
          <p:cNvPr id="4" name="Footer Placeholder 3"/>
          <p:cNvSpPr>
            <a:spLocks noGrp="1"/>
          </p:cNvSpPr>
          <p:nvPr>
            <p:ph type="ftr" sz="quarter" idx="11"/>
          </p:nvPr>
        </p:nvSpPr>
        <p:spPr/>
        <p:txBody>
          <a:bodyPr/>
          <a:lstStyle/>
          <a:p>
            <a:r>
              <a:rPr lang="en-US" dirty="0"/>
              <a:t>CONFINED SPACE REFRESHER – SFT FCX2003C</a:t>
            </a:r>
          </a:p>
        </p:txBody>
      </p:sp>
      <p:sp>
        <p:nvSpPr>
          <p:cNvPr id="6" name="Text Placeholder 5"/>
          <p:cNvSpPr>
            <a:spLocks noGrp="1"/>
          </p:cNvSpPr>
          <p:nvPr>
            <p:ph type="body" sz="quarter" idx="14"/>
          </p:nvPr>
        </p:nvSpPr>
        <p:spPr>
          <a:xfrm>
            <a:off x="628649" y="1398270"/>
            <a:ext cx="6236971" cy="4686618"/>
          </a:xfrm>
        </p:spPr>
        <p:txBody>
          <a:bodyPr/>
          <a:lstStyle/>
          <a:p>
            <a:r>
              <a:rPr lang="en-US" dirty="0">
                <a:latin typeface="Arial" panose="020B0604020202020204" pitchFamily="34" charset="0"/>
              </a:rPr>
              <a:t>Directions</a:t>
            </a:r>
          </a:p>
          <a:p>
            <a:pPr marL="457200" indent="-457200">
              <a:buFont typeface="+mj-lt"/>
              <a:buAutoNum type="arabicPeriod"/>
            </a:pPr>
            <a:r>
              <a:rPr lang="en-US" dirty="0">
                <a:latin typeface="Arial" panose="020B0604020202020204" pitchFamily="34" charset="0"/>
              </a:rPr>
              <a:t>As a small group, choose a specific confined space (or non-confined space) and think of 4-5 clues that describe it</a:t>
            </a:r>
          </a:p>
          <a:p>
            <a:pPr marL="457200" indent="-457200">
              <a:buFont typeface="+mj-lt"/>
              <a:buAutoNum type="arabicPeriod"/>
            </a:pPr>
            <a:r>
              <a:rPr lang="en-US" dirty="0">
                <a:latin typeface="Arial" panose="020B0604020202020204" pitchFamily="34" charset="0"/>
              </a:rPr>
              <a:t>Groups have 5 minutes to write the clues on the front of the 3x5 card and the answer on the back</a:t>
            </a:r>
          </a:p>
          <a:p>
            <a:pPr marL="457200" indent="-457200">
              <a:buFont typeface="+mj-lt"/>
              <a:buAutoNum type="arabicPeriod"/>
            </a:pPr>
            <a:r>
              <a:rPr lang="en-US" dirty="0">
                <a:latin typeface="Arial" panose="020B0604020202020204" pitchFamily="34" charset="0"/>
              </a:rPr>
              <a:t>Rotating through all of the cards, a volunteer reads the clues to the class</a:t>
            </a:r>
          </a:p>
          <a:p>
            <a:pPr marL="457200" indent="-457200">
              <a:buFont typeface="+mj-lt"/>
              <a:buAutoNum type="arabicPeriod"/>
            </a:pPr>
            <a:r>
              <a:rPr lang="en-US" dirty="0">
                <a:latin typeface="Arial" panose="020B0604020202020204" pitchFamily="34" charset="0"/>
              </a:rPr>
              <a:t>The other members of the class guess the confined space or non-confined space described</a:t>
            </a:r>
          </a:p>
          <a:p>
            <a:pPr marL="457200" indent="-457200">
              <a:buFont typeface="+mj-lt"/>
              <a:buAutoNum type="arabicPeriod"/>
            </a:pPr>
            <a:r>
              <a:rPr lang="en-US" dirty="0">
                <a:latin typeface="Arial" panose="020B0604020202020204" pitchFamily="34" charset="0"/>
              </a:rPr>
              <a:t>The volunteer reveals the correct answer and the class discusses how it does or does not meet the three criteria of a confined space</a:t>
            </a:r>
          </a:p>
          <a:p>
            <a:endParaRPr lang="en-US" dirty="0">
              <a:latin typeface="Arial" panose="020B0604020202020204" pitchFamily="34" charset="0"/>
            </a:endParaRPr>
          </a:p>
        </p:txBody>
      </p:sp>
      <p:sp>
        <p:nvSpPr>
          <p:cNvPr id="7" name="Text Placeholder 6"/>
          <p:cNvSpPr>
            <a:spLocks noGrp="1"/>
          </p:cNvSpPr>
          <p:nvPr>
            <p:ph type="body" sz="quarter" idx="16"/>
          </p:nvPr>
        </p:nvSpPr>
        <p:spPr/>
        <p:txBody>
          <a:bodyPr/>
          <a:lstStyle/>
          <a:p>
            <a:r>
              <a:rPr lang="en-US" dirty="0"/>
              <a:t>Guess the Space</a:t>
            </a:r>
          </a:p>
        </p:txBody>
      </p:sp>
    </p:spTree>
    <p:extLst>
      <p:ext uri="{BB962C8B-B14F-4D97-AF65-F5344CB8AC3E}">
        <p14:creationId xmlns:p14="http://schemas.microsoft.com/office/powerpoint/2010/main" val="2027844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lgn="ctr"/>
            <a:fld id="{25D3FF45-FB88-453A-A2AC-7EF0564DBF56}" type="slidenum">
              <a:rPr lang="en-US" smtClean="0"/>
              <a:pPr algn="ctr"/>
              <a:t>12</a:t>
            </a:fld>
            <a:endParaRPr lang="en-US" dirty="0"/>
          </a:p>
        </p:txBody>
      </p:sp>
      <p:sp>
        <p:nvSpPr>
          <p:cNvPr id="2" name="Picture Placeholder 1"/>
          <p:cNvSpPr>
            <a:spLocks noGrp="1"/>
          </p:cNvSpPr>
          <p:nvPr>
            <p:ph type="pic" sz="quarter" idx="13"/>
          </p:nvPr>
        </p:nvSpPr>
        <p:spPr/>
      </p:sp>
      <p:sp>
        <p:nvSpPr>
          <p:cNvPr id="3" name="Text Placeholder 2"/>
          <p:cNvSpPr>
            <a:spLocks noGrp="1"/>
          </p:cNvSpPr>
          <p:nvPr>
            <p:ph type="body" sz="quarter" idx="15"/>
          </p:nvPr>
        </p:nvSpPr>
        <p:spPr/>
        <p:txBody>
          <a:bodyPr/>
          <a:lstStyle/>
          <a:p>
            <a:r>
              <a:rPr lang="en-US" dirty="0"/>
              <a:t>Activity 3</a:t>
            </a:r>
          </a:p>
        </p:txBody>
      </p:sp>
      <p:sp>
        <p:nvSpPr>
          <p:cNvPr id="4" name="Footer Placeholder 3"/>
          <p:cNvSpPr>
            <a:spLocks noGrp="1"/>
          </p:cNvSpPr>
          <p:nvPr>
            <p:ph type="ftr" sz="quarter" idx="11"/>
          </p:nvPr>
        </p:nvSpPr>
        <p:spPr/>
        <p:txBody>
          <a:bodyPr/>
          <a:lstStyle/>
          <a:p>
            <a:r>
              <a:rPr lang="en-US" dirty="0"/>
              <a:t>CONFINED SPACE REFRESHER – SFT FCX2003C</a:t>
            </a:r>
          </a:p>
        </p:txBody>
      </p:sp>
      <p:sp>
        <p:nvSpPr>
          <p:cNvPr id="6" name="Text Placeholder 5"/>
          <p:cNvSpPr>
            <a:spLocks noGrp="1"/>
          </p:cNvSpPr>
          <p:nvPr>
            <p:ph type="body" sz="quarter" idx="14"/>
          </p:nvPr>
        </p:nvSpPr>
        <p:spPr>
          <a:xfrm>
            <a:off x="628649" y="1398270"/>
            <a:ext cx="6236971" cy="4686618"/>
          </a:xfrm>
        </p:spPr>
        <p:txBody>
          <a:bodyPr/>
          <a:lstStyle/>
          <a:p>
            <a:r>
              <a:rPr lang="en-US" dirty="0">
                <a:latin typeface="Arial" panose="020B0604020202020204" pitchFamily="34" charset="0"/>
              </a:rPr>
              <a:t>Directions</a:t>
            </a:r>
          </a:p>
          <a:p>
            <a:pPr marL="457200" indent="-457200">
              <a:buFont typeface="+mj-lt"/>
              <a:buAutoNum type="arabicPeriod"/>
            </a:pPr>
            <a:r>
              <a:rPr lang="en-US" dirty="0">
                <a:latin typeface="Arial" panose="020B0604020202020204" pitchFamily="34" charset="0"/>
              </a:rPr>
              <a:t>Line up one behind the other in the middle of the room facing forward</a:t>
            </a:r>
          </a:p>
          <a:p>
            <a:pPr marL="457200" indent="-457200">
              <a:buFont typeface="+mj-lt"/>
              <a:buAutoNum type="arabicPeriod"/>
            </a:pPr>
            <a:r>
              <a:rPr lang="en-US" dirty="0">
                <a:latin typeface="Arial" panose="020B0604020202020204" pitchFamily="34" charset="0"/>
              </a:rPr>
              <a:t>Note the signs on each side of the room: “Confined Space” and “Not a Confined Space”</a:t>
            </a:r>
          </a:p>
          <a:p>
            <a:pPr marL="457200" indent="-457200">
              <a:buFont typeface="+mj-lt"/>
              <a:buAutoNum type="arabicPeriod"/>
            </a:pPr>
            <a:r>
              <a:rPr lang="en-US" dirty="0">
                <a:latin typeface="Arial" panose="020B0604020202020204" pitchFamily="34" charset="0"/>
              </a:rPr>
              <a:t>After the facilitator displays a photo, decide if it is a confined space or not</a:t>
            </a:r>
          </a:p>
          <a:p>
            <a:pPr marL="457200" indent="-457200">
              <a:buFont typeface="+mj-lt"/>
              <a:buAutoNum type="arabicPeriod"/>
            </a:pPr>
            <a:r>
              <a:rPr lang="en-US" dirty="0">
                <a:latin typeface="Arial" panose="020B0604020202020204" pitchFamily="34" charset="0"/>
              </a:rPr>
              <a:t>Step to the left or right toward the sign that matches the answer</a:t>
            </a:r>
          </a:p>
          <a:p>
            <a:pPr marL="457200" indent="-457200">
              <a:buFont typeface="+mj-lt"/>
              <a:buAutoNum type="arabicPeriod"/>
            </a:pPr>
            <a:r>
              <a:rPr lang="en-US" dirty="0">
                <a:latin typeface="Arial" panose="020B0604020202020204" pitchFamily="34" charset="0"/>
              </a:rPr>
              <a:t>Facilitator reveals the correct answer and the classes discusses the characteristics</a:t>
            </a:r>
          </a:p>
          <a:p>
            <a:pPr marL="457200" indent="-457200">
              <a:buFont typeface="+mj-lt"/>
              <a:buAutoNum type="arabicPeriod"/>
            </a:pPr>
            <a:r>
              <a:rPr lang="en-US" dirty="0">
                <a:latin typeface="Arial" panose="020B0604020202020204" pitchFamily="34" charset="0"/>
              </a:rPr>
              <a:t>Line back up and repeat the process for the remaining photos</a:t>
            </a:r>
          </a:p>
        </p:txBody>
      </p:sp>
      <p:sp>
        <p:nvSpPr>
          <p:cNvPr id="7" name="Text Placeholder 6"/>
          <p:cNvSpPr>
            <a:spLocks noGrp="1"/>
          </p:cNvSpPr>
          <p:nvPr>
            <p:ph type="body" sz="quarter" idx="16"/>
          </p:nvPr>
        </p:nvSpPr>
        <p:spPr/>
        <p:txBody>
          <a:bodyPr/>
          <a:lstStyle/>
          <a:p>
            <a:r>
              <a:rPr lang="en-US" dirty="0"/>
              <a:t>On the Fence</a:t>
            </a:r>
          </a:p>
        </p:txBody>
      </p:sp>
    </p:spTree>
    <p:extLst>
      <p:ext uri="{BB962C8B-B14F-4D97-AF65-F5344CB8AC3E}">
        <p14:creationId xmlns:p14="http://schemas.microsoft.com/office/powerpoint/2010/main" val="1303023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p:txBody>
          <a:bodyPr/>
          <a:lstStyle/>
          <a:p>
            <a:r>
              <a:rPr lang="en-US" dirty="0"/>
              <a:t>CONFINED SPACE REFRESHER – SFT FCX2003C</a:t>
            </a:r>
          </a:p>
        </p:txBody>
      </p:sp>
      <p:sp>
        <p:nvSpPr>
          <p:cNvPr id="6" name="Slide Number Placeholder 1"/>
          <p:cNvSpPr>
            <a:spLocks noGrp="1"/>
          </p:cNvSpPr>
          <p:nvPr>
            <p:ph type="sldNum" sz="quarter" idx="12"/>
          </p:nvPr>
        </p:nvSpPr>
        <p:spPr/>
        <p:txBody>
          <a:bodyPr/>
          <a:lstStyle/>
          <a:p>
            <a:pPr algn="ctr"/>
            <a:fld id="{4E106CF0-8FC4-44FB-A4AF-CFA1CEDD85BD}" type="slidenum">
              <a:rPr lang="en-US" smtClean="0">
                <a:ln w="0"/>
                <a:solidFill>
                  <a:srgbClr val="898989"/>
                </a:solidFill>
              </a:rPr>
              <a:pPr algn="ctr"/>
              <a:t>13</a:t>
            </a:fld>
            <a:endParaRPr lang="en-US" dirty="0">
              <a:ln w="0"/>
              <a:solidFill>
                <a:srgbClr val="898989"/>
              </a:solidFill>
            </a:endParaRPr>
          </a:p>
        </p:txBody>
      </p:sp>
      <p:sp>
        <p:nvSpPr>
          <p:cNvPr id="8" name="Text Placeholder 7"/>
          <p:cNvSpPr>
            <a:spLocks noGrp="1"/>
          </p:cNvSpPr>
          <p:nvPr>
            <p:ph type="body" sz="quarter" idx="14"/>
          </p:nvPr>
        </p:nvSpPr>
        <p:spPr/>
        <p:txBody>
          <a:bodyPr>
            <a:normAutofit/>
          </a:bodyPr>
          <a:lstStyle/>
          <a:p>
            <a:pPr marL="457200" indent="-457200">
              <a:lnSpc>
                <a:spcPct val="100000"/>
              </a:lnSpc>
              <a:spcBef>
                <a:spcPts val="600"/>
              </a:spcBef>
              <a:spcAft>
                <a:spcPts val="600"/>
              </a:spcAft>
              <a:buFont typeface="+mj-lt"/>
              <a:buAutoNum type="arabicPeriod"/>
            </a:pPr>
            <a:r>
              <a:rPr lang="en-US" sz="2000" dirty="0"/>
              <a:t>AC Unit</a:t>
            </a:r>
          </a:p>
        </p:txBody>
      </p:sp>
      <p:sp>
        <p:nvSpPr>
          <p:cNvPr id="9" name="Text Placeholder 8"/>
          <p:cNvSpPr>
            <a:spLocks noGrp="1"/>
          </p:cNvSpPr>
          <p:nvPr>
            <p:ph type="body" sz="quarter" idx="15"/>
          </p:nvPr>
        </p:nvSpPr>
        <p:spPr/>
        <p:txBody>
          <a:bodyPr/>
          <a:lstStyle/>
          <a:p>
            <a:r>
              <a:rPr lang="en-US" dirty="0"/>
              <a:t>On the Fence</a:t>
            </a:r>
          </a:p>
        </p:txBody>
      </p:sp>
      <p:sp>
        <p:nvSpPr>
          <p:cNvPr id="2" name="TextBox 1"/>
          <p:cNvSpPr txBox="1"/>
          <p:nvPr/>
        </p:nvSpPr>
        <p:spPr>
          <a:xfrm>
            <a:off x="3700462" y="1874127"/>
            <a:ext cx="2985477" cy="2862322"/>
          </a:xfrm>
          <a:prstGeom prst="rect">
            <a:avLst/>
          </a:prstGeom>
          <a:noFill/>
        </p:spPr>
        <p:txBody>
          <a:bodyPr wrap="square" rtlCol="0">
            <a:spAutoFit/>
          </a:bodyPr>
          <a:lstStyle/>
          <a:p>
            <a:pPr marL="285750" indent="-285750">
              <a:spcBef>
                <a:spcPts val="600"/>
              </a:spcBef>
              <a:spcAft>
                <a:spcPts val="600"/>
              </a:spcAft>
              <a:buClr>
                <a:srgbClr val="00B0F0"/>
              </a:buClr>
              <a:buFont typeface="Wingdings" panose="05000000000000000000" pitchFamily="2" charset="2"/>
              <a:buChar char="§"/>
            </a:pPr>
            <a:r>
              <a:rPr lang="en-US" sz="2000" dirty="0">
                <a:latin typeface="Arial" panose="020B0604020202020204" pitchFamily="34" charset="0"/>
                <a:cs typeface="Arial" panose="020B0604020202020204" pitchFamily="34" charset="0"/>
              </a:rPr>
              <a:t>Large enough to enter</a:t>
            </a:r>
          </a:p>
          <a:p>
            <a:pPr marL="285750" indent="-285750">
              <a:spcBef>
                <a:spcPts val="600"/>
              </a:spcBef>
              <a:spcAft>
                <a:spcPts val="600"/>
              </a:spcAft>
              <a:buClr>
                <a:srgbClr val="00B0F0"/>
              </a:buClr>
              <a:buFont typeface="Wingdings" panose="05000000000000000000" pitchFamily="2" charset="2"/>
              <a:buChar char="§"/>
            </a:pPr>
            <a:r>
              <a:rPr lang="en-US" sz="2000" dirty="0">
                <a:latin typeface="Arial" panose="020B0604020202020204" pitchFamily="34" charset="0"/>
                <a:cs typeface="Arial" panose="020B0604020202020204" pitchFamily="34" charset="0"/>
              </a:rPr>
              <a:t>Limited or restricted means of entry or exit</a:t>
            </a:r>
          </a:p>
          <a:p>
            <a:pPr marL="285750" indent="-285750">
              <a:spcBef>
                <a:spcPts val="600"/>
              </a:spcBef>
              <a:spcAft>
                <a:spcPts val="600"/>
              </a:spcAft>
              <a:buClr>
                <a:srgbClr val="00B0F0"/>
              </a:buClr>
              <a:buFont typeface="Wingdings" panose="05000000000000000000" pitchFamily="2" charset="2"/>
              <a:buChar char="§"/>
            </a:pPr>
            <a:r>
              <a:rPr lang="en-US" sz="2000" dirty="0">
                <a:latin typeface="Arial" panose="020B0604020202020204" pitchFamily="34" charset="0"/>
                <a:cs typeface="Arial" panose="020B0604020202020204" pitchFamily="34" charset="0"/>
              </a:rPr>
              <a:t>Not designed for continuous occupancy</a:t>
            </a:r>
          </a:p>
          <a:p>
            <a:pPr marL="285750" indent="-285750">
              <a:spcBef>
                <a:spcPts val="600"/>
              </a:spcBef>
              <a:spcAft>
                <a:spcPts val="600"/>
              </a:spcAft>
              <a:buClr>
                <a:srgbClr val="00B0F0"/>
              </a:buClr>
              <a:buFont typeface="Wingdings" panose="05000000000000000000" pitchFamily="2" charset="2"/>
              <a:buChar char="§"/>
            </a:pPr>
            <a:endParaRPr lang="en-US" sz="2000" dirty="0">
              <a:latin typeface="Arial" panose="020B0604020202020204" pitchFamily="34" charset="0"/>
              <a:cs typeface="Arial" panose="020B0604020202020204" pitchFamily="34" charset="0"/>
            </a:endParaRPr>
          </a:p>
          <a:p>
            <a:pPr>
              <a:spcBef>
                <a:spcPts val="600"/>
              </a:spcBef>
              <a:spcAft>
                <a:spcPts val="600"/>
              </a:spcAft>
              <a:buClr>
                <a:srgbClr val="00B0F0"/>
              </a:buClr>
            </a:pPr>
            <a:r>
              <a:rPr lang="en-US" sz="2000" b="1" dirty="0">
                <a:latin typeface="Arial" panose="020B0604020202020204" pitchFamily="34" charset="0"/>
                <a:cs typeface="Arial" panose="020B0604020202020204" pitchFamily="34" charset="0"/>
              </a:rPr>
              <a:t>Confined Space</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1793" r="11060"/>
          <a:stretch/>
        </p:blipFill>
        <p:spPr>
          <a:xfrm>
            <a:off x="621503" y="1871194"/>
            <a:ext cx="3078959" cy="3439075"/>
          </a:xfrm>
          <a:prstGeom prst="rect">
            <a:avLst/>
          </a:prstGeom>
          <a:ln>
            <a:solidFill>
              <a:schemeClr val="tx1"/>
            </a:solidFill>
          </a:ln>
        </p:spPr>
      </p:pic>
    </p:spTree>
    <p:extLst>
      <p:ext uri="{BB962C8B-B14F-4D97-AF65-F5344CB8AC3E}">
        <p14:creationId xmlns:p14="http://schemas.microsoft.com/office/powerpoint/2010/main" val="1245659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a:xfrm>
            <a:off x="628649" y="1379220"/>
            <a:ext cx="6303597" cy="4686618"/>
          </a:xfrm>
        </p:spPr>
        <p:txBody>
          <a:bodyPr>
            <a:normAutofit/>
          </a:bodyPr>
          <a:lstStyle/>
          <a:p>
            <a:pPr marL="457200" indent="-457200">
              <a:lnSpc>
                <a:spcPct val="100000"/>
              </a:lnSpc>
              <a:spcBef>
                <a:spcPts val="600"/>
              </a:spcBef>
              <a:spcAft>
                <a:spcPts val="600"/>
              </a:spcAft>
              <a:buFont typeface="+mj-lt"/>
              <a:buAutoNum type="arabicPeriod" startAt="2"/>
            </a:pPr>
            <a:r>
              <a:rPr lang="en-US" sz="2000" dirty="0"/>
              <a:t>Boiler Tank</a:t>
            </a:r>
          </a:p>
        </p:txBody>
      </p:sp>
      <p:sp>
        <p:nvSpPr>
          <p:cNvPr id="9" name="Text Placeholder 8"/>
          <p:cNvSpPr>
            <a:spLocks noGrp="1"/>
          </p:cNvSpPr>
          <p:nvPr>
            <p:ph type="body" sz="quarter" idx="15"/>
          </p:nvPr>
        </p:nvSpPr>
        <p:spPr/>
        <p:txBody>
          <a:bodyPr/>
          <a:lstStyle/>
          <a:p>
            <a:r>
              <a:rPr lang="en-US" dirty="0"/>
              <a:t>On the Fence</a:t>
            </a:r>
          </a:p>
        </p:txBody>
      </p:sp>
      <p:sp>
        <p:nvSpPr>
          <p:cNvPr id="5" name="Footer Placeholder 3"/>
          <p:cNvSpPr>
            <a:spLocks noGrp="1"/>
          </p:cNvSpPr>
          <p:nvPr>
            <p:ph type="ftr" sz="quarter" idx="11"/>
          </p:nvPr>
        </p:nvSpPr>
        <p:spPr>
          <a:xfrm>
            <a:off x="628650" y="6190297"/>
            <a:ext cx="5486400" cy="365125"/>
          </a:xfrm>
        </p:spPr>
        <p:txBody>
          <a:bodyPr/>
          <a:lstStyle/>
          <a:p>
            <a:r>
              <a:rPr lang="en-US" dirty="0"/>
              <a:t>CONFINED SPACE REFRESHER – SFT FCX2003C</a:t>
            </a:r>
          </a:p>
        </p:txBody>
      </p:sp>
      <p:sp>
        <p:nvSpPr>
          <p:cNvPr id="6" name="Slide Number Placeholder 1"/>
          <p:cNvSpPr>
            <a:spLocks noGrp="1"/>
          </p:cNvSpPr>
          <p:nvPr>
            <p:ph type="sldNum" sz="quarter" idx="12"/>
          </p:nvPr>
        </p:nvSpPr>
        <p:spPr>
          <a:xfrm>
            <a:off x="6865620" y="6157595"/>
            <a:ext cx="2278380" cy="365125"/>
          </a:xfrm>
        </p:spPr>
        <p:txBody>
          <a:bodyPr/>
          <a:lstStyle/>
          <a:p>
            <a:pPr algn="ctr"/>
            <a:fld id="{4E106CF0-8FC4-44FB-A4AF-CFA1CEDD85BD}" type="slidenum">
              <a:rPr lang="en-US" smtClean="0">
                <a:ln w="0"/>
                <a:solidFill>
                  <a:srgbClr val="898989"/>
                </a:solidFill>
              </a:rPr>
              <a:pPr algn="ctr"/>
              <a:t>14</a:t>
            </a:fld>
            <a:endParaRPr lang="en-US" dirty="0">
              <a:ln w="0"/>
              <a:solidFill>
                <a:srgbClr val="898989"/>
              </a:solidFill>
            </a:endParaRPr>
          </a:p>
        </p:txBody>
      </p:sp>
      <p:sp>
        <p:nvSpPr>
          <p:cNvPr id="11" name="TextBox 10"/>
          <p:cNvSpPr txBox="1"/>
          <p:nvPr/>
        </p:nvSpPr>
        <p:spPr>
          <a:xfrm>
            <a:off x="4021870" y="1871655"/>
            <a:ext cx="2985476" cy="2862322"/>
          </a:xfrm>
          <a:prstGeom prst="rect">
            <a:avLst/>
          </a:prstGeom>
          <a:noFill/>
        </p:spPr>
        <p:txBody>
          <a:bodyPr wrap="square" rtlCol="0">
            <a:spAutoFit/>
          </a:bodyPr>
          <a:lstStyle/>
          <a:p>
            <a:pPr marL="285750" indent="-285750">
              <a:spcBef>
                <a:spcPts val="600"/>
              </a:spcBef>
              <a:spcAft>
                <a:spcPts val="600"/>
              </a:spcAft>
              <a:buClr>
                <a:srgbClr val="00B0F0"/>
              </a:buClr>
              <a:buFont typeface="Wingdings" panose="05000000000000000000" pitchFamily="2" charset="2"/>
              <a:buChar char="§"/>
            </a:pPr>
            <a:r>
              <a:rPr lang="en-US" sz="2000" dirty="0">
                <a:latin typeface="Arial" panose="020B0604020202020204" pitchFamily="34" charset="0"/>
                <a:cs typeface="Arial" panose="020B0604020202020204" pitchFamily="34" charset="0"/>
              </a:rPr>
              <a:t>Large enough to enter</a:t>
            </a:r>
          </a:p>
          <a:p>
            <a:pPr marL="285750" indent="-285750">
              <a:spcBef>
                <a:spcPts val="600"/>
              </a:spcBef>
              <a:spcAft>
                <a:spcPts val="600"/>
              </a:spcAft>
              <a:buClr>
                <a:srgbClr val="00B0F0"/>
              </a:buClr>
              <a:buFont typeface="Wingdings" panose="05000000000000000000" pitchFamily="2" charset="2"/>
              <a:buChar char="§"/>
            </a:pPr>
            <a:r>
              <a:rPr lang="en-US" sz="2000" dirty="0">
                <a:latin typeface="Arial" panose="020B0604020202020204" pitchFamily="34" charset="0"/>
                <a:cs typeface="Arial" panose="020B0604020202020204" pitchFamily="34" charset="0"/>
              </a:rPr>
              <a:t>Limited or restricted means of entry or exit</a:t>
            </a:r>
          </a:p>
          <a:p>
            <a:pPr marL="285750" indent="-285750">
              <a:spcBef>
                <a:spcPts val="600"/>
              </a:spcBef>
              <a:spcAft>
                <a:spcPts val="600"/>
              </a:spcAft>
              <a:buClr>
                <a:srgbClr val="00B0F0"/>
              </a:buClr>
              <a:buFont typeface="Wingdings" panose="05000000000000000000" pitchFamily="2" charset="2"/>
              <a:buChar char="§"/>
            </a:pPr>
            <a:r>
              <a:rPr lang="en-US" sz="2000" dirty="0">
                <a:latin typeface="Arial" panose="020B0604020202020204" pitchFamily="34" charset="0"/>
                <a:cs typeface="Arial" panose="020B0604020202020204" pitchFamily="34" charset="0"/>
              </a:rPr>
              <a:t>Not designed for continuous occupancy</a:t>
            </a:r>
          </a:p>
          <a:p>
            <a:pPr marL="285750" indent="-285750">
              <a:spcBef>
                <a:spcPts val="600"/>
              </a:spcBef>
              <a:spcAft>
                <a:spcPts val="600"/>
              </a:spcAft>
              <a:buClr>
                <a:srgbClr val="00B0F0"/>
              </a:buClr>
              <a:buFont typeface="Wingdings" panose="05000000000000000000" pitchFamily="2" charset="2"/>
              <a:buChar char="§"/>
            </a:pPr>
            <a:endParaRPr lang="en-US" sz="2000" dirty="0">
              <a:latin typeface="Arial" panose="020B0604020202020204" pitchFamily="34" charset="0"/>
              <a:cs typeface="Arial" panose="020B0604020202020204" pitchFamily="34" charset="0"/>
            </a:endParaRPr>
          </a:p>
          <a:p>
            <a:pPr>
              <a:spcBef>
                <a:spcPts val="600"/>
              </a:spcBef>
              <a:spcAft>
                <a:spcPts val="600"/>
              </a:spcAft>
              <a:buClr>
                <a:srgbClr val="00B0F0"/>
              </a:buClr>
            </a:pPr>
            <a:r>
              <a:rPr lang="en-US" sz="2000" b="1" dirty="0">
                <a:latin typeface="Arial" panose="020B0604020202020204" pitchFamily="34" charset="0"/>
                <a:cs typeface="Arial" panose="020B0604020202020204" pitchFamily="34" charset="0"/>
              </a:rPr>
              <a:t>Confined Space</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0781" t="5923" r="14573"/>
          <a:stretch/>
        </p:blipFill>
        <p:spPr>
          <a:xfrm>
            <a:off x="621501" y="1871655"/>
            <a:ext cx="3393281" cy="3207385"/>
          </a:xfrm>
          <a:prstGeom prst="rect">
            <a:avLst/>
          </a:prstGeom>
          <a:ln>
            <a:solidFill>
              <a:schemeClr val="tx1"/>
            </a:solidFill>
          </a:ln>
        </p:spPr>
      </p:pic>
    </p:spTree>
    <p:extLst>
      <p:ext uri="{BB962C8B-B14F-4D97-AF65-F5344CB8AC3E}">
        <p14:creationId xmlns:p14="http://schemas.microsoft.com/office/powerpoint/2010/main" val="3686356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a:xfrm>
            <a:off x="628649" y="1379220"/>
            <a:ext cx="6303597" cy="4686618"/>
          </a:xfrm>
        </p:spPr>
        <p:txBody>
          <a:bodyPr>
            <a:normAutofit/>
          </a:bodyPr>
          <a:lstStyle/>
          <a:p>
            <a:pPr marL="457200" indent="-457200">
              <a:lnSpc>
                <a:spcPct val="100000"/>
              </a:lnSpc>
              <a:spcBef>
                <a:spcPts val="600"/>
              </a:spcBef>
              <a:spcAft>
                <a:spcPts val="600"/>
              </a:spcAft>
              <a:buFont typeface="+mj-lt"/>
              <a:buAutoNum type="arabicPeriod" startAt="3"/>
            </a:pPr>
            <a:r>
              <a:rPr lang="en-US" sz="2000" dirty="0"/>
              <a:t>Robotics Enclosure</a:t>
            </a:r>
          </a:p>
        </p:txBody>
      </p:sp>
      <p:sp>
        <p:nvSpPr>
          <p:cNvPr id="9" name="Text Placeholder 8"/>
          <p:cNvSpPr>
            <a:spLocks noGrp="1"/>
          </p:cNvSpPr>
          <p:nvPr>
            <p:ph type="body" sz="quarter" idx="15"/>
          </p:nvPr>
        </p:nvSpPr>
        <p:spPr/>
        <p:txBody>
          <a:bodyPr/>
          <a:lstStyle/>
          <a:p>
            <a:r>
              <a:rPr lang="en-US" dirty="0"/>
              <a:t>On the Fence</a:t>
            </a:r>
          </a:p>
        </p:txBody>
      </p:sp>
      <p:sp>
        <p:nvSpPr>
          <p:cNvPr id="5" name="Footer Placeholder 3"/>
          <p:cNvSpPr>
            <a:spLocks noGrp="1"/>
          </p:cNvSpPr>
          <p:nvPr>
            <p:ph type="ftr" sz="quarter" idx="11"/>
          </p:nvPr>
        </p:nvSpPr>
        <p:spPr>
          <a:xfrm>
            <a:off x="628650" y="6190297"/>
            <a:ext cx="5486400" cy="365125"/>
          </a:xfrm>
        </p:spPr>
        <p:txBody>
          <a:bodyPr/>
          <a:lstStyle/>
          <a:p>
            <a:r>
              <a:rPr lang="en-US" dirty="0"/>
              <a:t>CONFINED SPACE REFRESHER – SFT FCX2003C</a:t>
            </a:r>
          </a:p>
        </p:txBody>
      </p:sp>
      <p:sp>
        <p:nvSpPr>
          <p:cNvPr id="6" name="Slide Number Placeholder 1"/>
          <p:cNvSpPr>
            <a:spLocks noGrp="1"/>
          </p:cNvSpPr>
          <p:nvPr>
            <p:ph type="sldNum" sz="quarter" idx="12"/>
          </p:nvPr>
        </p:nvSpPr>
        <p:spPr>
          <a:xfrm>
            <a:off x="6865620" y="6157595"/>
            <a:ext cx="2278380" cy="365125"/>
          </a:xfrm>
        </p:spPr>
        <p:txBody>
          <a:bodyPr/>
          <a:lstStyle/>
          <a:p>
            <a:pPr algn="ctr"/>
            <a:fld id="{4E106CF0-8FC4-44FB-A4AF-CFA1CEDD85BD}" type="slidenum">
              <a:rPr lang="en-US" smtClean="0">
                <a:ln w="0"/>
                <a:solidFill>
                  <a:srgbClr val="898989"/>
                </a:solidFill>
              </a:rPr>
              <a:pPr algn="ctr"/>
              <a:t>15</a:t>
            </a:fld>
            <a:endParaRPr lang="en-US" dirty="0">
              <a:ln w="0"/>
              <a:solidFill>
                <a:srgbClr val="898989"/>
              </a:solidFill>
            </a:endParaRPr>
          </a:p>
        </p:txBody>
      </p:sp>
      <p:sp>
        <p:nvSpPr>
          <p:cNvPr id="11" name="TextBox 10"/>
          <p:cNvSpPr txBox="1"/>
          <p:nvPr/>
        </p:nvSpPr>
        <p:spPr>
          <a:xfrm>
            <a:off x="3765839" y="1874044"/>
            <a:ext cx="2985477" cy="2708434"/>
          </a:xfrm>
          <a:prstGeom prst="rect">
            <a:avLst/>
          </a:prstGeom>
          <a:noFill/>
        </p:spPr>
        <p:txBody>
          <a:bodyPr wrap="square" rtlCol="0">
            <a:spAutoFit/>
          </a:bodyPr>
          <a:lstStyle/>
          <a:p>
            <a:pPr marL="285750" indent="-285750">
              <a:spcBef>
                <a:spcPts val="600"/>
              </a:spcBef>
              <a:spcAft>
                <a:spcPts val="600"/>
              </a:spcAft>
              <a:buClr>
                <a:srgbClr val="00B0F0"/>
              </a:buClr>
              <a:buFont typeface="Wingdings" panose="05000000000000000000" pitchFamily="2" charset="2"/>
              <a:buChar char="§"/>
            </a:pPr>
            <a:r>
              <a:rPr lang="en-US" sz="2000" dirty="0">
                <a:latin typeface="Arial" panose="020B0604020202020204" pitchFamily="34" charset="0"/>
                <a:cs typeface="Arial" panose="020B0604020202020204" pitchFamily="34" charset="0"/>
              </a:rPr>
              <a:t>Large enough to enter</a:t>
            </a:r>
          </a:p>
          <a:p>
            <a:pPr marL="285750" indent="-285750">
              <a:spcBef>
                <a:spcPts val="600"/>
              </a:spcBef>
              <a:spcAft>
                <a:spcPts val="600"/>
              </a:spcAft>
              <a:buClr>
                <a:srgbClr val="00B0F0"/>
              </a:buClr>
              <a:buFont typeface="Wingdings" panose="05000000000000000000" pitchFamily="2" charset="2"/>
              <a:buChar char="§"/>
            </a:pPr>
            <a:endParaRPr lang="en-US" sz="2000" dirty="0">
              <a:latin typeface="Arial" panose="020B0604020202020204" pitchFamily="34" charset="0"/>
              <a:cs typeface="Arial" panose="020B0604020202020204" pitchFamily="34" charset="0"/>
            </a:endParaRPr>
          </a:p>
          <a:p>
            <a:pPr>
              <a:spcBef>
                <a:spcPts val="600"/>
              </a:spcBef>
              <a:spcAft>
                <a:spcPts val="600"/>
              </a:spcAft>
              <a:buClr>
                <a:srgbClr val="00B0F0"/>
              </a:buClr>
            </a:pPr>
            <a:endParaRPr lang="en-US" sz="2000" dirty="0">
              <a:latin typeface="Arial" panose="020B0604020202020204" pitchFamily="34" charset="0"/>
              <a:cs typeface="Arial" panose="020B0604020202020204" pitchFamily="34" charset="0"/>
            </a:endParaRPr>
          </a:p>
          <a:p>
            <a:pPr>
              <a:spcBef>
                <a:spcPts val="600"/>
              </a:spcBef>
              <a:spcAft>
                <a:spcPts val="600"/>
              </a:spcAft>
              <a:buClr>
                <a:srgbClr val="00B0F0"/>
              </a:buClr>
            </a:pPr>
            <a:endParaRPr lang="en-US" sz="2000" dirty="0">
              <a:latin typeface="Arial" panose="020B0604020202020204" pitchFamily="34" charset="0"/>
              <a:cs typeface="Arial" panose="020B0604020202020204" pitchFamily="34" charset="0"/>
            </a:endParaRPr>
          </a:p>
          <a:p>
            <a:pPr>
              <a:spcBef>
                <a:spcPts val="600"/>
              </a:spcBef>
              <a:spcAft>
                <a:spcPts val="600"/>
              </a:spcAft>
              <a:buClr>
                <a:srgbClr val="00B0F0"/>
              </a:buClr>
            </a:pPr>
            <a:endParaRPr lang="en-US" sz="2000" dirty="0">
              <a:latin typeface="Arial" panose="020B0604020202020204" pitchFamily="34" charset="0"/>
              <a:cs typeface="Arial" panose="020B0604020202020204" pitchFamily="34" charset="0"/>
            </a:endParaRPr>
          </a:p>
          <a:p>
            <a:pPr>
              <a:spcBef>
                <a:spcPts val="600"/>
              </a:spcBef>
              <a:spcAft>
                <a:spcPts val="600"/>
              </a:spcAft>
              <a:buClr>
                <a:srgbClr val="00B0F0"/>
              </a:buClr>
            </a:pPr>
            <a:r>
              <a:rPr lang="en-US" sz="2000" b="1" dirty="0">
                <a:latin typeface="Arial" panose="020B0604020202020204" pitchFamily="34" charset="0"/>
                <a:cs typeface="Arial" panose="020B0604020202020204" pitchFamily="34" charset="0"/>
              </a:rPr>
              <a:t>Not a Confined Space</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36216"/>
          <a:stretch/>
        </p:blipFill>
        <p:spPr>
          <a:xfrm>
            <a:off x="621503" y="1877179"/>
            <a:ext cx="3128966" cy="3679200"/>
          </a:xfrm>
          <a:prstGeom prst="rect">
            <a:avLst/>
          </a:prstGeom>
          <a:ln>
            <a:solidFill>
              <a:schemeClr val="tx1"/>
            </a:solidFill>
          </a:ln>
        </p:spPr>
      </p:pic>
    </p:spTree>
    <p:extLst>
      <p:ext uri="{BB962C8B-B14F-4D97-AF65-F5344CB8AC3E}">
        <p14:creationId xmlns:p14="http://schemas.microsoft.com/office/powerpoint/2010/main" val="3341725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a:xfrm>
            <a:off x="628649" y="1379220"/>
            <a:ext cx="6303597" cy="4686618"/>
          </a:xfrm>
        </p:spPr>
        <p:txBody>
          <a:bodyPr>
            <a:normAutofit/>
          </a:bodyPr>
          <a:lstStyle/>
          <a:p>
            <a:pPr marL="457200" indent="-457200">
              <a:lnSpc>
                <a:spcPct val="100000"/>
              </a:lnSpc>
              <a:spcBef>
                <a:spcPts val="600"/>
              </a:spcBef>
              <a:spcAft>
                <a:spcPts val="600"/>
              </a:spcAft>
              <a:buFont typeface="+mj-lt"/>
              <a:buAutoNum type="arabicPeriod" startAt="4"/>
            </a:pPr>
            <a:r>
              <a:rPr lang="en-US" sz="2000" dirty="0"/>
              <a:t>Mechanical Room for a Shovel</a:t>
            </a:r>
          </a:p>
        </p:txBody>
      </p:sp>
      <p:sp>
        <p:nvSpPr>
          <p:cNvPr id="9" name="Text Placeholder 8"/>
          <p:cNvSpPr>
            <a:spLocks noGrp="1"/>
          </p:cNvSpPr>
          <p:nvPr>
            <p:ph type="body" sz="quarter" idx="15"/>
          </p:nvPr>
        </p:nvSpPr>
        <p:spPr/>
        <p:txBody>
          <a:bodyPr/>
          <a:lstStyle/>
          <a:p>
            <a:r>
              <a:rPr lang="en-US" dirty="0"/>
              <a:t>On the Fence</a:t>
            </a:r>
          </a:p>
        </p:txBody>
      </p:sp>
      <p:sp>
        <p:nvSpPr>
          <p:cNvPr id="5" name="Footer Placeholder 3"/>
          <p:cNvSpPr>
            <a:spLocks noGrp="1"/>
          </p:cNvSpPr>
          <p:nvPr>
            <p:ph type="ftr" sz="quarter" idx="11"/>
          </p:nvPr>
        </p:nvSpPr>
        <p:spPr>
          <a:xfrm>
            <a:off x="628650" y="6190297"/>
            <a:ext cx="5486400" cy="365125"/>
          </a:xfrm>
        </p:spPr>
        <p:txBody>
          <a:bodyPr/>
          <a:lstStyle/>
          <a:p>
            <a:r>
              <a:rPr lang="en-US" dirty="0"/>
              <a:t>CONFINED SPACE REFRESHER – SFT FCX2003C</a:t>
            </a:r>
          </a:p>
        </p:txBody>
      </p:sp>
      <p:sp>
        <p:nvSpPr>
          <p:cNvPr id="6" name="Slide Number Placeholder 1"/>
          <p:cNvSpPr>
            <a:spLocks noGrp="1"/>
          </p:cNvSpPr>
          <p:nvPr>
            <p:ph type="sldNum" sz="quarter" idx="12"/>
          </p:nvPr>
        </p:nvSpPr>
        <p:spPr>
          <a:xfrm>
            <a:off x="6865620" y="6157595"/>
            <a:ext cx="2278380" cy="365125"/>
          </a:xfrm>
        </p:spPr>
        <p:txBody>
          <a:bodyPr/>
          <a:lstStyle/>
          <a:p>
            <a:pPr algn="ctr"/>
            <a:fld id="{4E106CF0-8FC4-44FB-A4AF-CFA1CEDD85BD}" type="slidenum">
              <a:rPr lang="en-US" smtClean="0">
                <a:ln w="0"/>
                <a:solidFill>
                  <a:srgbClr val="898989"/>
                </a:solidFill>
              </a:rPr>
              <a:pPr algn="ctr"/>
              <a:t>16</a:t>
            </a:fld>
            <a:endParaRPr lang="en-US" dirty="0">
              <a:ln w="0"/>
              <a:solidFill>
                <a:srgbClr val="898989"/>
              </a:solidFill>
            </a:endParaRPr>
          </a:p>
        </p:txBody>
      </p:sp>
      <p:sp>
        <p:nvSpPr>
          <p:cNvPr id="11" name="TextBox 10"/>
          <p:cNvSpPr txBox="1"/>
          <p:nvPr/>
        </p:nvSpPr>
        <p:spPr>
          <a:xfrm>
            <a:off x="4173414" y="1869584"/>
            <a:ext cx="2985477" cy="2708434"/>
          </a:xfrm>
          <a:prstGeom prst="rect">
            <a:avLst/>
          </a:prstGeom>
          <a:noFill/>
        </p:spPr>
        <p:txBody>
          <a:bodyPr wrap="square" rtlCol="0">
            <a:spAutoFit/>
          </a:bodyPr>
          <a:lstStyle/>
          <a:p>
            <a:pPr marL="285750" indent="-285750">
              <a:spcBef>
                <a:spcPts val="600"/>
              </a:spcBef>
              <a:spcAft>
                <a:spcPts val="600"/>
              </a:spcAft>
              <a:buClr>
                <a:srgbClr val="00B0F0"/>
              </a:buClr>
              <a:buFont typeface="Wingdings" panose="05000000000000000000" pitchFamily="2" charset="2"/>
              <a:buChar char="§"/>
            </a:pPr>
            <a:r>
              <a:rPr lang="en-US" sz="2000" dirty="0">
                <a:latin typeface="Arial" panose="020B0604020202020204" pitchFamily="34" charset="0"/>
                <a:cs typeface="Arial" panose="020B0604020202020204" pitchFamily="34" charset="0"/>
              </a:rPr>
              <a:t>Large enough to enter</a:t>
            </a:r>
          </a:p>
          <a:p>
            <a:pPr marL="285750" indent="-285750">
              <a:spcBef>
                <a:spcPts val="600"/>
              </a:spcBef>
              <a:spcAft>
                <a:spcPts val="600"/>
              </a:spcAft>
              <a:buClr>
                <a:srgbClr val="00B0F0"/>
              </a:buClr>
              <a:buFont typeface="Wingdings" panose="05000000000000000000" pitchFamily="2" charset="2"/>
              <a:buChar char="§"/>
            </a:pPr>
            <a:endParaRPr lang="en-US" sz="2000" dirty="0">
              <a:latin typeface="Arial" panose="020B0604020202020204" pitchFamily="34" charset="0"/>
              <a:cs typeface="Arial" panose="020B0604020202020204" pitchFamily="34" charset="0"/>
            </a:endParaRPr>
          </a:p>
          <a:p>
            <a:pPr marL="285750" indent="-285750">
              <a:spcBef>
                <a:spcPts val="600"/>
              </a:spcBef>
              <a:spcAft>
                <a:spcPts val="600"/>
              </a:spcAft>
              <a:buClr>
                <a:srgbClr val="00B0F0"/>
              </a:buClr>
              <a:buFont typeface="Wingdings" panose="05000000000000000000" pitchFamily="2" charset="2"/>
              <a:buChar char="§"/>
            </a:pPr>
            <a:endParaRPr lang="en-US" sz="2000" dirty="0">
              <a:latin typeface="Arial" panose="020B0604020202020204" pitchFamily="34" charset="0"/>
              <a:cs typeface="Arial" panose="020B0604020202020204" pitchFamily="34" charset="0"/>
            </a:endParaRPr>
          </a:p>
          <a:p>
            <a:pPr marL="285750" indent="-285750">
              <a:spcBef>
                <a:spcPts val="600"/>
              </a:spcBef>
              <a:spcAft>
                <a:spcPts val="600"/>
              </a:spcAft>
              <a:buClr>
                <a:srgbClr val="00B0F0"/>
              </a:buClr>
              <a:buFont typeface="Wingdings" panose="05000000000000000000" pitchFamily="2" charset="2"/>
              <a:buChar char="§"/>
            </a:pPr>
            <a:endParaRPr lang="en-US" sz="2000" dirty="0">
              <a:latin typeface="Arial" panose="020B0604020202020204" pitchFamily="34" charset="0"/>
              <a:cs typeface="Arial" panose="020B0604020202020204" pitchFamily="34" charset="0"/>
            </a:endParaRPr>
          </a:p>
          <a:p>
            <a:pPr marL="285750" indent="-285750">
              <a:spcBef>
                <a:spcPts val="600"/>
              </a:spcBef>
              <a:spcAft>
                <a:spcPts val="600"/>
              </a:spcAft>
              <a:buClr>
                <a:srgbClr val="00B0F0"/>
              </a:buClr>
              <a:buFont typeface="Wingdings" panose="05000000000000000000" pitchFamily="2" charset="2"/>
              <a:buChar char="§"/>
            </a:pPr>
            <a:endParaRPr lang="en-US" sz="2000" dirty="0">
              <a:latin typeface="Arial" panose="020B0604020202020204" pitchFamily="34" charset="0"/>
              <a:cs typeface="Arial" panose="020B0604020202020204" pitchFamily="34" charset="0"/>
            </a:endParaRPr>
          </a:p>
          <a:p>
            <a:pPr>
              <a:spcBef>
                <a:spcPts val="600"/>
              </a:spcBef>
              <a:spcAft>
                <a:spcPts val="600"/>
              </a:spcAft>
              <a:buClr>
                <a:srgbClr val="00B0F0"/>
              </a:buClr>
            </a:pPr>
            <a:r>
              <a:rPr lang="en-US" sz="2000" b="1" dirty="0">
                <a:latin typeface="Arial" panose="020B0604020202020204" pitchFamily="34" charset="0"/>
                <a:cs typeface="Arial" panose="020B0604020202020204" pitchFamily="34" charset="0"/>
              </a:rPr>
              <a:t>Not a Confined Space</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7769" r="27247"/>
          <a:stretch/>
        </p:blipFill>
        <p:spPr>
          <a:xfrm>
            <a:off x="621504" y="1866900"/>
            <a:ext cx="3544765" cy="3626938"/>
          </a:xfrm>
          <a:prstGeom prst="rect">
            <a:avLst/>
          </a:prstGeom>
        </p:spPr>
      </p:pic>
    </p:spTree>
    <p:extLst>
      <p:ext uri="{BB962C8B-B14F-4D97-AF65-F5344CB8AC3E}">
        <p14:creationId xmlns:p14="http://schemas.microsoft.com/office/powerpoint/2010/main" val="3391267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a:xfrm>
            <a:off x="628649" y="1379220"/>
            <a:ext cx="6303597" cy="4686618"/>
          </a:xfrm>
        </p:spPr>
        <p:txBody>
          <a:bodyPr>
            <a:normAutofit/>
          </a:bodyPr>
          <a:lstStyle/>
          <a:p>
            <a:pPr marL="457200" indent="-457200">
              <a:lnSpc>
                <a:spcPct val="100000"/>
              </a:lnSpc>
              <a:spcBef>
                <a:spcPts val="600"/>
              </a:spcBef>
              <a:spcAft>
                <a:spcPts val="600"/>
              </a:spcAft>
              <a:buFont typeface="+mj-lt"/>
              <a:buAutoNum type="arabicPeriod" startAt="5"/>
            </a:pPr>
            <a:r>
              <a:rPr lang="en-US" sz="2000" dirty="0"/>
              <a:t>Fire Riser Room</a:t>
            </a:r>
          </a:p>
        </p:txBody>
      </p:sp>
      <p:sp>
        <p:nvSpPr>
          <p:cNvPr id="9" name="Text Placeholder 8"/>
          <p:cNvSpPr>
            <a:spLocks noGrp="1"/>
          </p:cNvSpPr>
          <p:nvPr>
            <p:ph type="body" sz="quarter" idx="15"/>
          </p:nvPr>
        </p:nvSpPr>
        <p:spPr/>
        <p:txBody>
          <a:bodyPr/>
          <a:lstStyle/>
          <a:p>
            <a:r>
              <a:rPr lang="en-US" dirty="0"/>
              <a:t>On the Fence</a:t>
            </a:r>
          </a:p>
        </p:txBody>
      </p:sp>
      <p:sp>
        <p:nvSpPr>
          <p:cNvPr id="5" name="Footer Placeholder 3"/>
          <p:cNvSpPr>
            <a:spLocks noGrp="1"/>
          </p:cNvSpPr>
          <p:nvPr>
            <p:ph type="ftr" sz="quarter" idx="11"/>
          </p:nvPr>
        </p:nvSpPr>
        <p:spPr>
          <a:xfrm>
            <a:off x="628650" y="6190297"/>
            <a:ext cx="5486400" cy="365125"/>
          </a:xfrm>
        </p:spPr>
        <p:txBody>
          <a:bodyPr/>
          <a:lstStyle/>
          <a:p>
            <a:r>
              <a:rPr lang="en-US" dirty="0"/>
              <a:t>CONFINED SPACE REFRESHER – SFT FCX2003C</a:t>
            </a:r>
          </a:p>
        </p:txBody>
      </p:sp>
      <p:sp>
        <p:nvSpPr>
          <p:cNvPr id="6" name="Slide Number Placeholder 1"/>
          <p:cNvSpPr>
            <a:spLocks noGrp="1"/>
          </p:cNvSpPr>
          <p:nvPr>
            <p:ph type="sldNum" sz="quarter" idx="12"/>
          </p:nvPr>
        </p:nvSpPr>
        <p:spPr>
          <a:xfrm>
            <a:off x="6865620" y="6157595"/>
            <a:ext cx="2278380" cy="365125"/>
          </a:xfrm>
        </p:spPr>
        <p:txBody>
          <a:bodyPr/>
          <a:lstStyle/>
          <a:p>
            <a:pPr algn="ctr"/>
            <a:fld id="{4E106CF0-8FC4-44FB-A4AF-CFA1CEDD85BD}" type="slidenum">
              <a:rPr lang="en-US" smtClean="0">
                <a:ln w="0"/>
                <a:solidFill>
                  <a:srgbClr val="898989"/>
                </a:solidFill>
              </a:rPr>
              <a:pPr algn="ctr"/>
              <a:t>17</a:t>
            </a:fld>
            <a:endParaRPr lang="en-US" dirty="0">
              <a:ln w="0"/>
              <a:solidFill>
                <a:srgbClr val="898989"/>
              </a:solidFill>
            </a:endParaRPr>
          </a:p>
        </p:txBody>
      </p:sp>
      <p:sp>
        <p:nvSpPr>
          <p:cNvPr id="11" name="TextBox 10"/>
          <p:cNvSpPr txBox="1"/>
          <p:nvPr/>
        </p:nvSpPr>
        <p:spPr>
          <a:xfrm>
            <a:off x="3543472" y="1871496"/>
            <a:ext cx="2985477" cy="2708434"/>
          </a:xfrm>
          <a:prstGeom prst="rect">
            <a:avLst/>
          </a:prstGeom>
          <a:noFill/>
        </p:spPr>
        <p:txBody>
          <a:bodyPr wrap="square" rtlCol="0">
            <a:spAutoFit/>
          </a:bodyPr>
          <a:lstStyle/>
          <a:p>
            <a:pPr marL="285750" indent="-285750">
              <a:spcBef>
                <a:spcPts val="600"/>
              </a:spcBef>
              <a:spcAft>
                <a:spcPts val="600"/>
              </a:spcAft>
              <a:buClr>
                <a:srgbClr val="00B0F0"/>
              </a:buClr>
              <a:buFont typeface="Wingdings" panose="05000000000000000000" pitchFamily="2" charset="2"/>
              <a:buChar char="§"/>
            </a:pPr>
            <a:r>
              <a:rPr lang="en-US" sz="2000" dirty="0">
                <a:latin typeface="Arial" panose="020B0604020202020204" pitchFamily="34" charset="0"/>
                <a:cs typeface="Arial" panose="020B0604020202020204" pitchFamily="34" charset="0"/>
              </a:rPr>
              <a:t>Large enough to enter</a:t>
            </a:r>
          </a:p>
          <a:p>
            <a:pPr marL="285750" indent="-285750">
              <a:spcBef>
                <a:spcPts val="600"/>
              </a:spcBef>
              <a:spcAft>
                <a:spcPts val="600"/>
              </a:spcAft>
              <a:buClr>
                <a:srgbClr val="00B0F0"/>
              </a:buClr>
              <a:buFont typeface="Wingdings" panose="05000000000000000000" pitchFamily="2" charset="2"/>
              <a:buChar char="§"/>
            </a:pPr>
            <a:endParaRPr lang="en-US" sz="2000" dirty="0">
              <a:latin typeface="Arial" panose="020B0604020202020204" pitchFamily="34" charset="0"/>
              <a:cs typeface="Arial" panose="020B0604020202020204" pitchFamily="34" charset="0"/>
            </a:endParaRPr>
          </a:p>
          <a:p>
            <a:pPr marL="285750" indent="-285750">
              <a:spcBef>
                <a:spcPts val="600"/>
              </a:spcBef>
              <a:spcAft>
                <a:spcPts val="600"/>
              </a:spcAft>
              <a:buClr>
                <a:srgbClr val="00B0F0"/>
              </a:buClr>
              <a:buFont typeface="Wingdings" panose="05000000000000000000" pitchFamily="2" charset="2"/>
              <a:buChar char="§"/>
            </a:pPr>
            <a:endParaRPr lang="en-US" sz="2000" dirty="0">
              <a:latin typeface="Arial" panose="020B0604020202020204" pitchFamily="34" charset="0"/>
              <a:cs typeface="Arial" panose="020B0604020202020204" pitchFamily="34" charset="0"/>
            </a:endParaRPr>
          </a:p>
          <a:p>
            <a:pPr>
              <a:spcBef>
                <a:spcPts val="600"/>
              </a:spcBef>
              <a:spcAft>
                <a:spcPts val="600"/>
              </a:spcAft>
              <a:buClr>
                <a:srgbClr val="00B0F0"/>
              </a:buClr>
            </a:pPr>
            <a:endParaRPr lang="en-US" sz="2000" dirty="0">
              <a:latin typeface="Arial" panose="020B0604020202020204" pitchFamily="34" charset="0"/>
              <a:cs typeface="Arial" panose="020B0604020202020204" pitchFamily="34" charset="0"/>
            </a:endParaRPr>
          </a:p>
          <a:p>
            <a:pPr>
              <a:spcBef>
                <a:spcPts val="600"/>
              </a:spcBef>
              <a:spcAft>
                <a:spcPts val="600"/>
              </a:spcAft>
              <a:buClr>
                <a:srgbClr val="00B0F0"/>
              </a:buClr>
            </a:pPr>
            <a:endParaRPr lang="en-US" sz="2000" dirty="0">
              <a:latin typeface="Arial" panose="020B0604020202020204" pitchFamily="34" charset="0"/>
              <a:cs typeface="Arial" panose="020B0604020202020204" pitchFamily="34" charset="0"/>
            </a:endParaRPr>
          </a:p>
          <a:p>
            <a:pPr>
              <a:spcBef>
                <a:spcPts val="600"/>
              </a:spcBef>
              <a:spcAft>
                <a:spcPts val="600"/>
              </a:spcAft>
              <a:buClr>
                <a:srgbClr val="00B0F0"/>
              </a:buClr>
            </a:pPr>
            <a:r>
              <a:rPr lang="en-US" sz="2000" b="1" dirty="0">
                <a:latin typeface="Arial" panose="020B0604020202020204" pitchFamily="34" charset="0"/>
                <a:cs typeface="Arial" panose="020B0604020202020204" pitchFamily="34" charset="0"/>
              </a:rPr>
              <a:t>Not a Confined Space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526" y="1878644"/>
            <a:ext cx="2909292" cy="3879056"/>
          </a:xfrm>
          <a:prstGeom prst="rect">
            <a:avLst/>
          </a:prstGeom>
          <a:ln>
            <a:solidFill>
              <a:schemeClr val="tx1"/>
            </a:solidFill>
          </a:ln>
        </p:spPr>
      </p:pic>
    </p:spTree>
    <p:extLst>
      <p:ext uri="{BB962C8B-B14F-4D97-AF65-F5344CB8AC3E}">
        <p14:creationId xmlns:p14="http://schemas.microsoft.com/office/powerpoint/2010/main" val="3844852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CONFINED SPACE REFRESHER – SFT FCX2003C</a:t>
            </a:r>
          </a:p>
        </p:txBody>
      </p:sp>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18</a:t>
            </a:fld>
            <a:endParaRPr lang="en-US" dirty="0"/>
          </a:p>
        </p:txBody>
      </p:sp>
      <p:sp>
        <p:nvSpPr>
          <p:cNvPr id="4" name="Text Placeholder 3"/>
          <p:cNvSpPr>
            <a:spLocks noGrp="1"/>
          </p:cNvSpPr>
          <p:nvPr>
            <p:ph type="body" sz="quarter" idx="14"/>
          </p:nvPr>
        </p:nvSpPr>
        <p:spPr/>
        <p:txBody>
          <a:bodyPr>
            <a:normAutofit/>
          </a:bodyPr>
          <a:lstStyle/>
          <a:p>
            <a:pPr marL="457200" indent="-457200">
              <a:buFont typeface="+mj-lt"/>
              <a:buAutoNum type="arabicPeriod" startAt="6"/>
            </a:pPr>
            <a:r>
              <a:rPr lang="en-US" sz="2000" dirty="0"/>
              <a:t>Crusher Three Dump Pocket</a:t>
            </a:r>
          </a:p>
        </p:txBody>
      </p:sp>
      <p:sp>
        <p:nvSpPr>
          <p:cNvPr id="5" name="Text Placeholder 4"/>
          <p:cNvSpPr>
            <a:spLocks noGrp="1"/>
          </p:cNvSpPr>
          <p:nvPr>
            <p:ph type="body" sz="quarter" idx="15"/>
          </p:nvPr>
        </p:nvSpPr>
        <p:spPr/>
        <p:txBody>
          <a:bodyPr/>
          <a:lstStyle/>
          <a:p>
            <a:r>
              <a:rPr lang="en-US" dirty="0"/>
              <a:t>On the Fence</a:t>
            </a:r>
          </a:p>
        </p:txBody>
      </p:sp>
      <p:sp>
        <p:nvSpPr>
          <p:cNvPr id="9" name="TextBox 8"/>
          <p:cNvSpPr txBox="1"/>
          <p:nvPr/>
        </p:nvSpPr>
        <p:spPr>
          <a:xfrm>
            <a:off x="3732847" y="1870550"/>
            <a:ext cx="2985477" cy="2862322"/>
          </a:xfrm>
          <a:prstGeom prst="rect">
            <a:avLst/>
          </a:prstGeom>
          <a:noFill/>
        </p:spPr>
        <p:txBody>
          <a:bodyPr wrap="square" rtlCol="0">
            <a:spAutoFit/>
          </a:bodyPr>
          <a:lstStyle/>
          <a:p>
            <a:pPr marL="285750" indent="-285750">
              <a:spcBef>
                <a:spcPts val="600"/>
              </a:spcBef>
              <a:spcAft>
                <a:spcPts val="600"/>
              </a:spcAft>
              <a:buClr>
                <a:srgbClr val="00B0F0"/>
              </a:buClr>
              <a:buFont typeface="Wingdings" panose="05000000000000000000" pitchFamily="2" charset="2"/>
              <a:buChar char="§"/>
            </a:pPr>
            <a:r>
              <a:rPr lang="en-US" sz="2000" dirty="0">
                <a:latin typeface="Arial" panose="020B0604020202020204" pitchFamily="34" charset="0"/>
                <a:cs typeface="Arial" panose="020B0604020202020204" pitchFamily="34" charset="0"/>
              </a:rPr>
              <a:t>Large enough to enter</a:t>
            </a:r>
          </a:p>
          <a:p>
            <a:pPr marL="285750" indent="-285750">
              <a:spcBef>
                <a:spcPts val="600"/>
              </a:spcBef>
              <a:spcAft>
                <a:spcPts val="600"/>
              </a:spcAft>
              <a:buClr>
                <a:srgbClr val="00B0F0"/>
              </a:buClr>
              <a:buFont typeface="Wingdings" panose="05000000000000000000" pitchFamily="2" charset="2"/>
              <a:buChar char="§"/>
            </a:pPr>
            <a:r>
              <a:rPr lang="en-US" sz="2000" dirty="0">
                <a:latin typeface="Arial" panose="020B0604020202020204" pitchFamily="34" charset="0"/>
                <a:cs typeface="Arial" panose="020B0604020202020204" pitchFamily="34" charset="0"/>
              </a:rPr>
              <a:t>Limited or restricted means of entry or exit</a:t>
            </a:r>
          </a:p>
          <a:p>
            <a:pPr marL="285750" indent="-285750">
              <a:spcBef>
                <a:spcPts val="600"/>
              </a:spcBef>
              <a:spcAft>
                <a:spcPts val="600"/>
              </a:spcAft>
              <a:buClr>
                <a:srgbClr val="00B0F0"/>
              </a:buClr>
              <a:buFont typeface="Wingdings" panose="05000000000000000000" pitchFamily="2" charset="2"/>
              <a:buChar char="§"/>
            </a:pPr>
            <a:r>
              <a:rPr lang="en-US" sz="2000" dirty="0">
                <a:latin typeface="Arial" panose="020B0604020202020204" pitchFamily="34" charset="0"/>
                <a:cs typeface="Arial" panose="020B0604020202020204" pitchFamily="34" charset="0"/>
              </a:rPr>
              <a:t>Not designed for continuous occupancy</a:t>
            </a:r>
          </a:p>
          <a:p>
            <a:pPr marL="285750" indent="-285750">
              <a:spcBef>
                <a:spcPts val="600"/>
              </a:spcBef>
              <a:spcAft>
                <a:spcPts val="600"/>
              </a:spcAft>
              <a:buClr>
                <a:srgbClr val="00B0F0"/>
              </a:buClr>
              <a:buFont typeface="Wingdings" panose="05000000000000000000" pitchFamily="2" charset="2"/>
              <a:buChar char="§"/>
            </a:pPr>
            <a:endParaRPr lang="en-US" sz="2000" dirty="0">
              <a:latin typeface="Arial" panose="020B0604020202020204" pitchFamily="34" charset="0"/>
              <a:cs typeface="Arial" panose="020B0604020202020204" pitchFamily="34" charset="0"/>
            </a:endParaRPr>
          </a:p>
          <a:p>
            <a:pPr>
              <a:spcBef>
                <a:spcPts val="600"/>
              </a:spcBef>
              <a:spcAft>
                <a:spcPts val="600"/>
              </a:spcAft>
              <a:buClr>
                <a:srgbClr val="00B0F0"/>
              </a:buClr>
            </a:pPr>
            <a:r>
              <a:rPr lang="en-US" sz="2000" b="1" dirty="0">
                <a:latin typeface="Arial" panose="020B0604020202020204" pitchFamily="34" charset="0"/>
                <a:cs typeface="Arial" panose="020B0604020202020204" pitchFamily="34" charset="0"/>
              </a:rPr>
              <a:t>Confined Space</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r="40250"/>
          <a:stretch/>
        </p:blipFill>
        <p:spPr>
          <a:xfrm>
            <a:off x="616644" y="1877694"/>
            <a:ext cx="3108166" cy="3901440"/>
          </a:xfrm>
          <a:prstGeom prst="rect">
            <a:avLst/>
          </a:prstGeom>
          <a:ln>
            <a:solidFill>
              <a:schemeClr val="tx1"/>
            </a:solidFill>
          </a:ln>
        </p:spPr>
      </p:pic>
    </p:spTree>
    <p:extLst>
      <p:ext uri="{BB962C8B-B14F-4D97-AF65-F5344CB8AC3E}">
        <p14:creationId xmlns:p14="http://schemas.microsoft.com/office/powerpoint/2010/main" val="2613619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CONFINED SPACE REFRESHER – SFT FCX2003C</a:t>
            </a:r>
          </a:p>
        </p:txBody>
      </p:sp>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19</a:t>
            </a:fld>
            <a:endParaRPr lang="en-US" dirty="0"/>
          </a:p>
        </p:txBody>
      </p:sp>
      <p:sp>
        <p:nvSpPr>
          <p:cNvPr id="4" name="Text Placeholder 3"/>
          <p:cNvSpPr>
            <a:spLocks noGrp="1"/>
          </p:cNvSpPr>
          <p:nvPr>
            <p:ph type="body" sz="quarter" idx="14"/>
          </p:nvPr>
        </p:nvSpPr>
        <p:spPr/>
        <p:txBody>
          <a:bodyPr>
            <a:normAutofit/>
          </a:bodyPr>
          <a:lstStyle/>
          <a:p>
            <a:pPr marL="457200" indent="-457200">
              <a:buFont typeface="+mj-lt"/>
              <a:buAutoNum type="arabicPeriod" startAt="7"/>
            </a:pPr>
            <a:r>
              <a:rPr lang="en-US" sz="2000" dirty="0"/>
              <a:t>Truck Bed with Cover</a:t>
            </a:r>
          </a:p>
        </p:txBody>
      </p:sp>
      <p:sp>
        <p:nvSpPr>
          <p:cNvPr id="5" name="Text Placeholder 4"/>
          <p:cNvSpPr>
            <a:spLocks noGrp="1"/>
          </p:cNvSpPr>
          <p:nvPr>
            <p:ph type="body" sz="quarter" idx="15"/>
          </p:nvPr>
        </p:nvSpPr>
        <p:spPr/>
        <p:txBody>
          <a:bodyPr/>
          <a:lstStyle/>
          <a:p>
            <a:r>
              <a:rPr lang="en-US" dirty="0"/>
              <a:t>On the Fence</a:t>
            </a:r>
          </a:p>
        </p:txBody>
      </p:sp>
      <p:sp>
        <p:nvSpPr>
          <p:cNvPr id="9" name="TextBox 8"/>
          <p:cNvSpPr txBox="1"/>
          <p:nvPr/>
        </p:nvSpPr>
        <p:spPr>
          <a:xfrm>
            <a:off x="3830135" y="1866900"/>
            <a:ext cx="2985477" cy="3323987"/>
          </a:xfrm>
          <a:prstGeom prst="rect">
            <a:avLst/>
          </a:prstGeom>
          <a:noFill/>
        </p:spPr>
        <p:txBody>
          <a:bodyPr wrap="square" rtlCol="0">
            <a:spAutoFit/>
          </a:bodyPr>
          <a:lstStyle/>
          <a:p>
            <a:pPr marL="285750" indent="-285750">
              <a:spcBef>
                <a:spcPts val="600"/>
              </a:spcBef>
              <a:spcAft>
                <a:spcPts val="600"/>
              </a:spcAft>
              <a:buClr>
                <a:srgbClr val="00B0F0"/>
              </a:buClr>
              <a:buFont typeface="Wingdings" panose="05000000000000000000" pitchFamily="2" charset="2"/>
              <a:buChar char="§"/>
            </a:pPr>
            <a:r>
              <a:rPr lang="en-US" sz="2000" dirty="0">
                <a:latin typeface="Arial" panose="020B0604020202020204" pitchFamily="34" charset="0"/>
                <a:cs typeface="Arial" panose="020B0604020202020204" pitchFamily="34" charset="0"/>
              </a:rPr>
              <a:t>Limited or restricted means of entry or exit</a:t>
            </a:r>
          </a:p>
          <a:p>
            <a:pPr marL="285750" indent="-285750">
              <a:spcBef>
                <a:spcPts val="600"/>
              </a:spcBef>
              <a:spcAft>
                <a:spcPts val="600"/>
              </a:spcAft>
              <a:buClr>
                <a:srgbClr val="00B0F0"/>
              </a:buClr>
              <a:buFont typeface="Wingdings" panose="05000000000000000000" pitchFamily="2" charset="2"/>
              <a:buChar char="§"/>
            </a:pPr>
            <a:r>
              <a:rPr lang="en-US" sz="2000" dirty="0">
                <a:latin typeface="Arial" panose="020B0604020202020204" pitchFamily="34" charset="0"/>
                <a:cs typeface="Arial" panose="020B0604020202020204" pitchFamily="34" charset="0"/>
              </a:rPr>
              <a:t>Large enough to enter</a:t>
            </a:r>
          </a:p>
          <a:p>
            <a:pPr marL="285750" indent="-285750">
              <a:spcBef>
                <a:spcPts val="600"/>
              </a:spcBef>
              <a:spcAft>
                <a:spcPts val="600"/>
              </a:spcAft>
              <a:buClr>
                <a:srgbClr val="00B0F0"/>
              </a:buClr>
              <a:buFont typeface="Wingdings" panose="05000000000000000000" pitchFamily="2" charset="2"/>
              <a:buChar char="§"/>
            </a:pPr>
            <a:r>
              <a:rPr lang="en-US" sz="2000" dirty="0">
                <a:latin typeface="Arial" panose="020B0604020202020204" pitchFamily="34" charset="0"/>
                <a:cs typeface="Arial" panose="020B0604020202020204" pitchFamily="34" charset="0"/>
              </a:rPr>
              <a:t>Not designed for continuous occupancy</a:t>
            </a:r>
          </a:p>
          <a:p>
            <a:pPr>
              <a:spcBef>
                <a:spcPts val="600"/>
              </a:spcBef>
              <a:spcAft>
                <a:spcPts val="600"/>
              </a:spcAft>
              <a:buClr>
                <a:srgbClr val="00B0F0"/>
              </a:buClr>
            </a:pPr>
            <a:endParaRPr lang="en-US" sz="2000" dirty="0">
              <a:latin typeface="Arial" panose="020B0604020202020204" pitchFamily="34" charset="0"/>
              <a:cs typeface="Arial" panose="020B0604020202020204" pitchFamily="34" charset="0"/>
            </a:endParaRPr>
          </a:p>
          <a:p>
            <a:pPr marL="285750" indent="-285750">
              <a:spcBef>
                <a:spcPts val="600"/>
              </a:spcBef>
              <a:spcAft>
                <a:spcPts val="600"/>
              </a:spcAft>
              <a:buClr>
                <a:srgbClr val="00B0F0"/>
              </a:buClr>
              <a:buFont typeface="Wingdings" panose="05000000000000000000" pitchFamily="2" charset="2"/>
              <a:buChar char="§"/>
            </a:pPr>
            <a:endParaRPr lang="en-US" sz="2000" dirty="0">
              <a:latin typeface="Arial" panose="020B0604020202020204" pitchFamily="34" charset="0"/>
              <a:cs typeface="Arial" panose="020B0604020202020204" pitchFamily="34" charset="0"/>
            </a:endParaRPr>
          </a:p>
          <a:p>
            <a:pPr>
              <a:spcBef>
                <a:spcPts val="600"/>
              </a:spcBef>
              <a:spcAft>
                <a:spcPts val="600"/>
              </a:spcAft>
              <a:buClr>
                <a:srgbClr val="00B0F0"/>
              </a:buClr>
            </a:pPr>
            <a:r>
              <a:rPr lang="en-US" sz="2000" b="1" dirty="0">
                <a:latin typeface="Arial" panose="020B0604020202020204" pitchFamily="34" charset="0"/>
                <a:cs typeface="Arial" panose="020B0604020202020204" pitchFamily="34" charset="0"/>
              </a:rPr>
              <a:t>Confined Space</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5140" t="14478" r="10000" b="18333"/>
          <a:stretch/>
        </p:blipFill>
        <p:spPr>
          <a:xfrm>
            <a:off x="628648" y="1866900"/>
            <a:ext cx="3185851" cy="3812381"/>
          </a:xfrm>
          <a:prstGeom prst="rect">
            <a:avLst/>
          </a:prstGeom>
          <a:ln>
            <a:solidFill>
              <a:schemeClr val="tx1"/>
            </a:solidFill>
          </a:ln>
        </p:spPr>
      </p:pic>
    </p:spTree>
    <p:extLst>
      <p:ext uri="{BB962C8B-B14F-4D97-AF65-F5344CB8AC3E}">
        <p14:creationId xmlns:p14="http://schemas.microsoft.com/office/powerpoint/2010/main" val="1569892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CONFINED SPACE REFRESHER – SFT FCX2003C</a:t>
            </a:r>
          </a:p>
        </p:txBody>
      </p:sp>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2</a:t>
            </a:fld>
            <a:endParaRPr lang="en-US" dirty="0"/>
          </a:p>
        </p:txBody>
      </p:sp>
      <p:sp>
        <p:nvSpPr>
          <p:cNvPr id="4" name="Text Placeholder 3"/>
          <p:cNvSpPr>
            <a:spLocks noGrp="1"/>
          </p:cNvSpPr>
          <p:nvPr>
            <p:ph type="body" sz="quarter" idx="14"/>
          </p:nvPr>
        </p:nvSpPr>
        <p:spPr/>
        <p:txBody>
          <a:bodyPr/>
          <a:lstStyle/>
          <a:p>
            <a:pPr marL="0" indent="0">
              <a:lnSpc>
                <a:spcPct val="100000"/>
              </a:lnSpc>
              <a:spcAft>
                <a:spcPts val="600"/>
              </a:spcAft>
              <a:buNone/>
            </a:pPr>
            <a:r>
              <a:rPr lang="en-US" dirty="0"/>
              <a:t>Before we start</a:t>
            </a:r>
          </a:p>
          <a:p>
            <a:pPr>
              <a:lnSpc>
                <a:spcPct val="100000"/>
              </a:lnSpc>
              <a:spcAft>
                <a:spcPts val="600"/>
              </a:spcAft>
            </a:pPr>
            <a:r>
              <a:rPr lang="en-US" dirty="0"/>
              <a:t>Safety</a:t>
            </a:r>
          </a:p>
          <a:p>
            <a:pPr>
              <a:lnSpc>
                <a:spcPct val="100000"/>
              </a:lnSpc>
              <a:spcAft>
                <a:spcPts val="600"/>
              </a:spcAft>
            </a:pPr>
            <a:r>
              <a:rPr lang="en-US" dirty="0"/>
              <a:t>Breaks/Restroom</a:t>
            </a:r>
          </a:p>
          <a:p>
            <a:pPr>
              <a:lnSpc>
                <a:spcPct val="100000"/>
              </a:lnSpc>
              <a:spcAft>
                <a:spcPts val="600"/>
              </a:spcAft>
            </a:pPr>
            <a:r>
              <a:rPr lang="en-US" dirty="0"/>
              <a:t>Technology</a:t>
            </a:r>
          </a:p>
          <a:p>
            <a:pPr>
              <a:lnSpc>
                <a:spcPct val="100000"/>
              </a:lnSpc>
              <a:spcAft>
                <a:spcPts val="600"/>
              </a:spcAft>
            </a:pPr>
            <a:r>
              <a:rPr lang="en-US" dirty="0"/>
              <a:t>Participation</a:t>
            </a:r>
          </a:p>
        </p:txBody>
      </p:sp>
      <p:sp>
        <p:nvSpPr>
          <p:cNvPr id="5" name="Text Placeholder 4"/>
          <p:cNvSpPr>
            <a:spLocks noGrp="1"/>
          </p:cNvSpPr>
          <p:nvPr>
            <p:ph type="body" sz="quarter" idx="15"/>
          </p:nvPr>
        </p:nvSpPr>
        <p:spPr>
          <a:xfrm>
            <a:off x="619685" y="615474"/>
            <a:ext cx="6236970" cy="646588"/>
          </a:xfrm>
        </p:spPr>
        <p:txBody>
          <a:bodyPr/>
          <a:lstStyle/>
          <a:p>
            <a:r>
              <a:rPr lang="en-US" dirty="0"/>
              <a:t>Expectations</a:t>
            </a:r>
          </a:p>
        </p:txBody>
      </p:sp>
    </p:spTree>
    <p:extLst>
      <p:ext uri="{BB962C8B-B14F-4D97-AF65-F5344CB8AC3E}">
        <p14:creationId xmlns:p14="http://schemas.microsoft.com/office/powerpoint/2010/main" val="32651484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CONFINED SPACE REFRESHER – SFT FCX2003C</a:t>
            </a:r>
          </a:p>
        </p:txBody>
      </p:sp>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20</a:t>
            </a:fld>
            <a:endParaRPr lang="en-US" dirty="0"/>
          </a:p>
        </p:txBody>
      </p:sp>
      <p:sp>
        <p:nvSpPr>
          <p:cNvPr id="4" name="Text Placeholder 3"/>
          <p:cNvSpPr>
            <a:spLocks noGrp="1"/>
          </p:cNvSpPr>
          <p:nvPr>
            <p:ph type="body" sz="quarter" idx="14"/>
          </p:nvPr>
        </p:nvSpPr>
        <p:spPr/>
        <p:txBody>
          <a:bodyPr>
            <a:normAutofit/>
          </a:bodyPr>
          <a:lstStyle/>
          <a:p>
            <a:pPr marL="457200" indent="-457200">
              <a:buFont typeface="+mj-lt"/>
              <a:buAutoNum type="arabicPeriod" startAt="8"/>
            </a:pPr>
            <a:r>
              <a:rPr lang="en-US" sz="2000" dirty="0"/>
              <a:t>Thickener</a:t>
            </a:r>
          </a:p>
        </p:txBody>
      </p:sp>
      <p:sp>
        <p:nvSpPr>
          <p:cNvPr id="5" name="Text Placeholder 4"/>
          <p:cNvSpPr>
            <a:spLocks noGrp="1"/>
          </p:cNvSpPr>
          <p:nvPr>
            <p:ph type="body" sz="quarter" idx="15"/>
          </p:nvPr>
        </p:nvSpPr>
        <p:spPr/>
        <p:txBody>
          <a:bodyPr/>
          <a:lstStyle/>
          <a:p>
            <a:r>
              <a:rPr lang="en-US" dirty="0"/>
              <a:t>On the Fence</a:t>
            </a:r>
          </a:p>
        </p:txBody>
      </p:sp>
      <p:sp>
        <p:nvSpPr>
          <p:cNvPr id="9" name="TextBox 8"/>
          <p:cNvSpPr txBox="1"/>
          <p:nvPr/>
        </p:nvSpPr>
        <p:spPr>
          <a:xfrm>
            <a:off x="4458307" y="1878645"/>
            <a:ext cx="2985477" cy="2862322"/>
          </a:xfrm>
          <a:prstGeom prst="rect">
            <a:avLst/>
          </a:prstGeom>
          <a:noFill/>
        </p:spPr>
        <p:txBody>
          <a:bodyPr wrap="square" rtlCol="0">
            <a:spAutoFit/>
          </a:bodyPr>
          <a:lstStyle/>
          <a:p>
            <a:pPr marL="285750" indent="-285750">
              <a:spcBef>
                <a:spcPts val="600"/>
              </a:spcBef>
              <a:spcAft>
                <a:spcPts val="600"/>
              </a:spcAft>
              <a:buClr>
                <a:srgbClr val="00B0F0"/>
              </a:buClr>
              <a:buFont typeface="Wingdings" panose="05000000000000000000" pitchFamily="2" charset="2"/>
              <a:buChar char="§"/>
            </a:pPr>
            <a:r>
              <a:rPr lang="en-US" sz="2000" dirty="0">
                <a:latin typeface="Arial" panose="020B0604020202020204" pitchFamily="34" charset="0"/>
                <a:cs typeface="Arial" panose="020B0604020202020204" pitchFamily="34" charset="0"/>
              </a:rPr>
              <a:t>Large enough to enter</a:t>
            </a:r>
          </a:p>
          <a:p>
            <a:pPr marL="285750" indent="-285750">
              <a:spcBef>
                <a:spcPts val="600"/>
              </a:spcBef>
              <a:spcAft>
                <a:spcPts val="600"/>
              </a:spcAft>
              <a:buClr>
                <a:srgbClr val="00B0F0"/>
              </a:buClr>
              <a:buFont typeface="Wingdings" panose="05000000000000000000" pitchFamily="2" charset="2"/>
              <a:buChar char="§"/>
            </a:pPr>
            <a:r>
              <a:rPr lang="en-US" sz="2000" dirty="0">
                <a:latin typeface="Arial" panose="020B0604020202020204" pitchFamily="34" charset="0"/>
                <a:cs typeface="Arial" panose="020B0604020202020204" pitchFamily="34" charset="0"/>
              </a:rPr>
              <a:t>Limited or restricted means of entry or exit</a:t>
            </a:r>
          </a:p>
          <a:p>
            <a:pPr marL="285750" indent="-285750">
              <a:spcBef>
                <a:spcPts val="600"/>
              </a:spcBef>
              <a:spcAft>
                <a:spcPts val="600"/>
              </a:spcAft>
              <a:buClr>
                <a:srgbClr val="00B0F0"/>
              </a:buClr>
              <a:buFont typeface="Wingdings" panose="05000000000000000000" pitchFamily="2" charset="2"/>
              <a:buChar char="§"/>
            </a:pPr>
            <a:r>
              <a:rPr lang="en-US" sz="2000" dirty="0">
                <a:latin typeface="Arial" panose="020B0604020202020204" pitchFamily="34" charset="0"/>
                <a:cs typeface="Arial" panose="020B0604020202020204" pitchFamily="34" charset="0"/>
              </a:rPr>
              <a:t>Not designed for continuous occupancy</a:t>
            </a:r>
          </a:p>
          <a:p>
            <a:pPr marL="285750" indent="-285750">
              <a:spcBef>
                <a:spcPts val="600"/>
              </a:spcBef>
              <a:spcAft>
                <a:spcPts val="600"/>
              </a:spcAft>
              <a:buClr>
                <a:srgbClr val="00B0F0"/>
              </a:buClr>
              <a:buFont typeface="Wingdings" panose="05000000000000000000" pitchFamily="2" charset="2"/>
              <a:buChar char="§"/>
            </a:pPr>
            <a:endParaRPr lang="en-US" sz="2000" dirty="0">
              <a:latin typeface="Arial" panose="020B0604020202020204" pitchFamily="34" charset="0"/>
              <a:cs typeface="Arial" panose="020B0604020202020204" pitchFamily="34" charset="0"/>
            </a:endParaRPr>
          </a:p>
          <a:p>
            <a:pPr>
              <a:spcBef>
                <a:spcPts val="600"/>
              </a:spcBef>
              <a:spcAft>
                <a:spcPts val="600"/>
              </a:spcAft>
              <a:buClr>
                <a:srgbClr val="00B0F0"/>
              </a:buClr>
            </a:pPr>
            <a:r>
              <a:rPr lang="en-US" sz="2000" b="1" dirty="0">
                <a:latin typeface="Arial" panose="020B0604020202020204" pitchFamily="34" charset="0"/>
                <a:cs typeface="Arial" panose="020B0604020202020204" pitchFamily="34" charset="0"/>
              </a:rPr>
              <a:t>Confined Space</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9979" r="16413"/>
          <a:stretch/>
        </p:blipFill>
        <p:spPr>
          <a:xfrm>
            <a:off x="621504" y="1866900"/>
            <a:ext cx="3829050" cy="3901440"/>
          </a:xfrm>
          <a:prstGeom prst="rect">
            <a:avLst/>
          </a:prstGeom>
          <a:ln w="9525">
            <a:solidFill>
              <a:schemeClr val="tx1"/>
            </a:solidFill>
          </a:ln>
        </p:spPr>
      </p:pic>
    </p:spTree>
    <p:extLst>
      <p:ext uri="{BB962C8B-B14F-4D97-AF65-F5344CB8AC3E}">
        <p14:creationId xmlns:p14="http://schemas.microsoft.com/office/powerpoint/2010/main" val="2044941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CONFINED SPACE REFRESHER – SFT FCX2003C</a:t>
            </a:r>
          </a:p>
        </p:txBody>
      </p:sp>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21</a:t>
            </a:fld>
            <a:endParaRPr lang="en-US" dirty="0"/>
          </a:p>
        </p:txBody>
      </p:sp>
      <p:sp>
        <p:nvSpPr>
          <p:cNvPr id="4" name="Text Placeholder 3"/>
          <p:cNvSpPr>
            <a:spLocks noGrp="1"/>
          </p:cNvSpPr>
          <p:nvPr>
            <p:ph type="body" sz="quarter" idx="14"/>
          </p:nvPr>
        </p:nvSpPr>
        <p:spPr/>
        <p:txBody>
          <a:bodyPr>
            <a:normAutofit/>
          </a:bodyPr>
          <a:lstStyle/>
          <a:p>
            <a:pPr marL="457200" indent="-457200">
              <a:buFont typeface="+mj-lt"/>
              <a:buAutoNum type="arabicPeriod" startAt="9"/>
            </a:pPr>
            <a:r>
              <a:rPr lang="en-US" sz="2000" dirty="0"/>
              <a:t>Trailer</a:t>
            </a:r>
          </a:p>
        </p:txBody>
      </p:sp>
      <p:sp>
        <p:nvSpPr>
          <p:cNvPr id="5" name="Text Placeholder 4"/>
          <p:cNvSpPr>
            <a:spLocks noGrp="1"/>
          </p:cNvSpPr>
          <p:nvPr>
            <p:ph type="body" sz="quarter" idx="15"/>
          </p:nvPr>
        </p:nvSpPr>
        <p:spPr/>
        <p:txBody>
          <a:bodyPr/>
          <a:lstStyle/>
          <a:p>
            <a:r>
              <a:rPr lang="en-US" dirty="0"/>
              <a:t>On the Fence</a:t>
            </a:r>
          </a:p>
        </p:txBody>
      </p:sp>
      <p:sp>
        <p:nvSpPr>
          <p:cNvPr id="9" name="TextBox 8"/>
          <p:cNvSpPr txBox="1"/>
          <p:nvPr/>
        </p:nvSpPr>
        <p:spPr>
          <a:xfrm>
            <a:off x="3429911" y="1873885"/>
            <a:ext cx="2985477" cy="2246769"/>
          </a:xfrm>
          <a:prstGeom prst="rect">
            <a:avLst/>
          </a:prstGeom>
          <a:noFill/>
        </p:spPr>
        <p:txBody>
          <a:bodyPr wrap="square" rtlCol="0">
            <a:spAutoFit/>
          </a:bodyPr>
          <a:lstStyle/>
          <a:p>
            <a:pPr marL="285750" indent="-285750">
              <a:spcBef>
                <a:spcPts val="600"/>
              </a:spcBef>
              <a:spcAft>
                <a:spcPts val="600"/>
              </a:spcAft>
              <a:buClr>
                <a:srgbClr val="00B0F0"/>
              </a:buClr>
              <a:buFont typeface="Wingdings" panose="05000000000000000000" pitchFamily="2" charset="2"/>
              <a:buChar char="§"/>
            </a:pPr>
            <a:r>
              <a:rPr lang="en-US" sz="2000" dirty="0">
                <a:latin typeface="Arial" panose="020B0604020202020204" pitchFamily="34" charset="0"/>
                <a:cs typeface="Arial" panose="020B0604020202020204" pitchFamily="34" charset="0"/>
              </a:rPr>
              <a:t>Large enough to enter</a:t>
            </a:r>
          </a:p>
          <a:p>
            <a:pPr marL="285750" indent="-285750">
              <a:spcBef>
                <a:spcPts val="600"/>
              </a:spcBef>
              <a:spcAft>
                <a:spcPts val="600"/>
              </a:spcAft>
              <a:buClr>
                <a:srgbClr val="00B0F0"/>
              </a:buClr>
              <a:buFont typeface="Wingdings" panose="05000000000000000000" pitchFamily="2" charset="2"/>
              <a:buChar char="§"/>
            </a:pPr>
            <a:endParaRPr lang="en-US" sz="2000" dirty="0">
              <a:latin typeface="Arial" panose="020B0604020202020204" pitchFamily="34" charset="0"/>
              <a:cs typeface="Arial" panose="020B0604020202020204" pitchFamily="34" charset="0"/>
            </a:endParaRPr>
          </a:p>
          <a:p>
            <a:pPr marL="285750" indent="-285750">
              <a:spcBef>
                <a:spcPts val="600"/>
              </a:spcBef>
              <a:spcAft>
                <a:spcPts val="600"/>
              </a:spcAft>
              <a:buClr>
                <a:srgbClr val="00B0F0"/>
              </a:buClr>
              <a:buFont typeface="Wingdings" panose="05000000000000000000" pitchFamily="2" charset="2"/>
              <a:buChar char="§"/>
            </a:pPr>
            <a:endParaRPr lang="en-US" sz="2000" dirty="0">
              <a:latin typeface="Arial" panose="020B0604020202020204" pitchFamily="34" charset="0"/>
              <a:cs typeface="Arial" panose="020B0604020202020204" pitchFamily="34" charset="0"/>
            </a:endParaRPr>
          </a:p>
          <a:p>
            <a:pPr>
              <a:spcBef>
                <a:spcPts val="600"/>
              </a:spcBef>
              <a:spcAft>
                <a:spcPts val="600"/>
              </a:spcAft>
              <a:buClr>
                <a:srgbClr val="00B0F0"/>
              </a:buClr>
            </a:pPr>
            <a:endParaRPr lang="en-US" sz="2000" dirty="0">
              <a:latin typeface="Arial" panose="020B0604020202020204" pitchFamily="34" charset="0"/>
              <a:cs typeface="Arial" panose="020B0604020202020204" pitchFamily="34" charset="0"/>
            </a:endParaRPr>
          </a:p>
          <a:p>
            <a:pPr>
              <a:spcBef>
                <a:spcPts val="600"/>
              </a:spcBef>
              <a:spcAft>
                <a:spcPts val="600"/>
              </a:spcAft>
              <a:buClr>
                <a:srgbClr val="00B0F0"/>
              </a:buClr>
            </a:pPr>
            <a:r>
              <a:rPr lang="en-US" sz="2000" b="1" dirty="0">
                <a:latin typeface="Arial" panose="020B0604020202020204" pitchFamily="34" charset="0"/>
                <a:cs typeface="Arial" panose="020B0604020202020204" pitchFamily="34" charset="0"/>
              </a:rPr>
              <a:t>Not a Confined Space</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647" y="1877694"/>
            <a:ext cx="2791421" cy="3721894"/>
          </a:xfrm>
          <a:prstGeom prst="rect">
            <a:avLst/>
          </a:prstGeom>
          <a:ln>
            <a:solidFill>
              <a:schemeClr val="tx1"/>
            </a:solidFill>
          </a:ln>
        </p:spPr>
      </p:pic>
    </p:spTree>
    <p:extLst>
      <p:ext uri="{BB962C8B-B14F-4D97-AF65-F5344CB8AC3E}">
        <p14:creationId xmlns:p14="http://schemas.microsoft.com/office/powerpoint/2010/main" val="1186450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lgn="ctr"/>
            <a:fld id="{25D3FF45-FB88-453A-A2AC-7EF0564DBF56}" type="slidenum">
              <a:rPr lang="en-US" smtClean="0"/>
              <a:pPr algn="ctr"/>
              <a:t>22</a:t>
            </a:fld>
            <a:endParaRPr lang="en-US" dirty="0"/>
          </a:p>
        </p:txBody>
      </p:sp>
      <p:sp>
        <p:nvSpPr>
          <p:cNvPr id="2" name="Picture Placeholder 1"/>
          <p:cNvSpPr>
            <a:spLocks noGrp="1"/>
          </p:cNvSpPr>
          <p:nvPr>
            <p:ph type="pic" sz="quarter" idx="13"/>
          </p:nvPr>
        </p:nvSpPr>
        <p:spPr/>
      </p:sp>
      <p:sp>
        <p:nvSpPr>
          <p:cNvPr id="3" name="Text Placeholder 2"/>
          <p:cNvSpPr>
            <a:spLocks noGrp="1"/>
          </p:cNvSpPr>
          <p:nvPr>
            <p:ph type="body" sz="quarter" idx="15"/>
          </p:nvPr>
        </p:nvSpPr>
        <p:spPr/>
        <p:txBody>
          <a:bodyPr/>
          <a:lstStyle/>
          <a:p>
            <a:r>
              <a:rPr lang="en-US" dirty="0"/>
              <a:t>Activity 4</a:t>
            </a:r>
          </a:p>
        </p:txBody>
      </p:sp>
      <p:sp>
        <p:nvSpPr>
          <p:cNvPr id="4" name="Footer Placeholder 3"/>
          <p:cNvSpPr>
            <a:spLocks noGrp="1"/>
          </p:cNvSpPr>
          <p:nvPr>
            <p:ph type="ftr" sz="quarter" idx="11"/>
          </p:nvPr>
        </p:nvSpPr>
        <p:spPr/>
        <p:txBody>
          <a:bodyPr/>
          <a:lstStyle/>
          <a:p>
            <a:r>
              <a:rPr lang="en-US" dirty="0"/>
              <a:t>CONFINED SPACE REFRESHER – SFT FCX2003C</a:t>
            </a:r>
          </a:p>
        </p:txBody>
      </p:sp>
      <p:sp>
        <p:nvSpPr>
          <p:cNvPr id="6" name="Text Placeholder 5"/>
          <p:cNvSpPr>
            <a:spLocks noGrp="1"/>
          </p:cNvSpPr>
          <p:nvPr>
            <p:ph type="body" sz="quarter" idx="14"/>
          </p:nvPr>
        </p:nvSpPr>
        <p:spPr>
          <a:xfrm>
            <a:off x="628649" y="1398270"/>
            <a:ext cx="6236971" cy="4686618"/>
          </a:xfrm>
        </p:spPr>
        <p:txBody>
          <a:bodyPr/>
          <a:lstStyle/>
          <a:p>
            <a:r>
              <a:rPr lang="en-US" dirty="0">
                <a:latin typeface="Arial" panose="020B0604020202020204" pitchFamily="34" charset="0"/>
              </a:rPr>
              <a:t>Directions</a:t>
            </a:r>
          </a:p>
          <a:p>
            <a:pPr marL="457200" indent="-457200">
              <a:buFont typeface="+mj-lt"/>
              <a:buAutoNum type="arabicPeriod"/>
            </a:pPr>
            <a:r>
              <a:rPr lang="en-US" dirty="0">
                <a:latin typeface="Arial" panose="020B0604020202020204" pitchFamily="34" charset="0"/>
              </a:rPr>
              <a:t>As a small group, choose a person to be the clue-giver</a:t>
            </a:r>
          </a:p>
          <a:p>
            <a:pPr marL="457200" indent="-457200">
              <a:buFont typeface="+mj-lt"/>
              <a:buAutoNum type="arabicPeriod"/>
            </a:pPr>
            <a:r>
              <a:rPr lang="en-US" dirty="0">
                <a:latin typeface="Arial" panose="020B0604020202020204" pitchFamily="34" charset="0"/>
              </a:rPr>
              <a:t>The clue-giver uses physical and verbal clues to get the rest of the group to guess the confined space written on a card</a:t>
            </a:r>
          </a:p>
          <a:p>
            <a:pPr marL="457200" indent="-457200">
              <a:buFont typeface="+mj-lt"/>
              <a:buAutoNum type="arabicPeriod"/>
            </a:pPr>
            <a:r>
              <a:rPr lang="en-US" dirty="0">
                <a:latin typeface="Arial" panose="020B0604020202020204" pitchFamily="34" charset="0"/>
              </a:rPr>
              <a:t>Once a card is guessed correctly, immediately start the next card</a:t>
            </a:r>
          </a:p>
          <a:p>
            <a:pPr marL="457200" indent="-457200">
              <a:buFont typeface="+mj-lt"/>
              <a:buAutoNum type="arabicPeriod"/>
            </a:pPr>
            <a:r>
              <a:rPr lang="en-US" dirty="0">
                <a:latin typeface="Arial" panose="020B0604020202020204" pitchFamily="34" charset="0"/>
              </a:rPr>
              <a:t>You may “pass” to the next card and return to it after attempting the remaining cards</a:t>
            </a:r>
          </a:p>
          <a:p>
            <a:pPr marL="457200" indent="-457200">
              <a:buFont typeface="+mj-lt"/>
              <a:buAutoNum type="arabicPeriod"/>
            </a:pPr>
            <a:r>
              <a:rPr lang="en-US" dirty="0">
                <a:latin typeface="Arial" panose="020B0604020202020204" pitchFamily="34" charset="0"/>
              </a:rPr>
              <a:t>After 5 minutes, the group with the most correct answers wins</a:t>
            </a:r>
          </a:p>
          <a:p>
            <a:pPr marL="457200" indent="-457200">
              <a:buFont typeface="+mj-lt"/>
              <a:buAutoNum type="arabicPeriod"/>
            </a:pPr>
            <a:r>
              <a:rPr lang="en-US" dirty="0">
                <a:latin typeface="Arial" panose="020B0604020202020204" pitchFamily="34" charset="0"/>
              </a:rPr>
              <a:t>As a class, discuss how the cards meet the three criteria of a confined space</a:t>
            </a:r>
            <a:endParaRPr lang="en-US" dirty="0"/>
          </a:p>
        </p:txBody>
      </p:sp>
      <p:sp>
        <p:nvSpPr>
          <p:cNvPr id="7" name="Text Placeholder 6"/>
          <p:cNvSpPr>
            <a:spLocks noGrp="1"/>
          </p:cNvSpPr>
          <p:nvPr>
            <p:ph type="body" sz="quarter" idx="16"/>
          </p:nvPr>
        </p:nvSpPr>
        <p:spPr>
          <a:xfrm>
            <a:off x="619685" y="615474"/>
            <a:ext cx="6236970" cy="646588"/>
          </a:xfrm>
        </p:spPr>
        <p:txBody>
          <a:bodyPr/>
          <a:lstStyle/>
          <a:p>
            <a:r>
              <a:rPr lang="en-US" dirty="0"/>
              <a:t>Flash Cards</a:t>
            </a:r>
          </a:p>
        </p:txBody>
      </p:sp>
    </p:spTree>
    <p:extLst>
      <p:ext uri="{BB962C8B-B14F-4D97-AF65-F5344CB8AC3E}">
        <p14:creationId xmlns:p14="http://schemas.microsoft.com/office/powerpoint/2010/main" val="18773437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lgn="ctr"/>
            <a:fld id="{25D3FF45-FB88-453A-A2AC-7EF0564DBF56}" type="slidenum">
              <a:rPr lang="en-US" smtClean="0"/>
              <a:pPr algn="ctr"/>
              <a:t>23</a:t>
            </a:fld>
            <a:endParaRPr lang="en-US" dirty="0"/>
          </a:p>
        </p:txBody>
      </p:sp>
      <p:sp>
        <p:nvSpPr>
          <p:cNvPr id="2" name="Picture Placeholder 1"/>
          <p:cNvSpPr>
            <a:spLocks noGrp="1"/>
          </p:cNvSpPr>
          <p:nvPr>
            <p:ph type="pic" sz="quarter" idx="13"/>
          </p:nvPr>
        </p:nvSpPr>
        <p:spPr/>
      </p:sp>
      <p:sp>
        <p:nvSpPr>
          <p:cNvPr id="3" name="Text Placeholder 2"/>
          <p:cNvSpPr>
            <a:spLocks noGrp="1"/>
          </p:cNvSpPr>
          <p:nvPr>
            <p:ph type="body" sz="quarter" idx="15"/>
          </p:nvPr>
        </p:nvSpPr>
        <p:spPr/>
        <p:txBody>
          <a:bodyPr/>
          <a:lstStyle/>
          <a:p>
            <a:r>
              <a:rPr lang="en-US" dirty="0"/>
              <a:t>Activity 5</a:t>
            </a:r>
          </a:p>
        </p:txBody>
      </p:sp>
      <p:sp>
        <p:nvSpPr>
          <p:cNvPr id="4" name="Footer Placeholder 3"/>
          <p:cNvSpPr>
            <a:spLocks noGrp="1"/>
          </p:cNvSpPr>
          <p:nvPr>
            <p:ph type="ftr" sz="quarter" idx="11"/>
          </p:nvPr>
        </p:nvSpPr>
        <p:spPr/>
        <p:txBody>
          <a:bodyPr/>
          <a:lstStyle/>
          <a:p>
            <a:r>
              <a:rPr lang="en-US" dirty="0"/>
              <a:t>CONFINED SPACE REFRESHER – SFT FCX2003C</a:t>
            </a:r>
          </a:p>
        </p:txBody>
      </p:sp>
      <p:sp>
        <p:nvSpPr>
          <p:cNvPr id="6" name="Text Placeholder 5"/>
          <p:cNvSpPr>
            <a:spLocks noGrp="1"/>
          </p:cNvSpPr>
          <p:nvPr>
            <p:ph type="body" sz="quarter" idx="14"/>
          </p:nvPr>
        </p:nvSpPr>
        <p:spPr>
          <a:xfrm>
            <a:off x="628649" y="1398270"/>
            <a:ext cx="6236971" cy="4686618"/>
          </a:xfrm>
        </p:spPr>
        <p:txBody>
          <a:bodyPr/>
          <a:lstStyle/>
          <a:p>
            <a:r>
              <a:rPr lang="en-US" dirty="0">
                <a:latin typeface="Arial" panose="020B0604020202020204" pitchFamily="34" charset="0"/>
              </a:rPr>
              <a:t>Directions</a:t>
            </a:r>
          </a:p>
          <a:p>
            <a:pPr marL="457200" indent="-457200">
              <a:buFont typeface="+mj-lt"/>
              <a:buAutoNum type="arabicPeriod"/>
            </a:pPr>
            <a:r>
              <a:rPr lang="en-US" dirty="0">
                <a:latin typeface="Arial" panose="020B0604020202020204" pitchFamily="34" charset="0"/>
              </a:rPr>
              <a:t>Working in a small group, one person thinks of a specific PRCS or NPRCS</a:t>
            </a:r>
          </a:p>
          <a:p>
            <a:pPr marL="457200" indent="-457200">
              <a:buFont typeface="+mj-lt"/>
              <a:buAutoNum type="arabicPeriod"/>
            </a:pPr>
            <a:r>
              <a:rPr lang="en-US" dirty="0">
                <a:latin typeface="Arial" panose="020B0604020202020204" pitchFamily="34" charset="0"/>
              </a:rPr>
              <a:t>The other group members ask questions that can be answered “yes” or “no”</a:t>
            </a:r>
          </a:p>
          <a:p>
            <a:pPr marL="457200" indent="-457200">
              <a:buFont typeface="+mj-lt"/>
              <a:buAutoNum type="arabicPeriod"/>
            </a:pPr>
            <a:r>
              <a:rPr lang="en-US" dirty="0">
                <a:latin typeface="Arial" panose="020B0604020202020204" pitchFamily="34" charset="0"/>
              </a:rPr>
              <a:t>After hearing the answer, the questioner may guess the confined space</a:t>
            </a:r>
          </a:p>
          <a:p>
            <a:pPr marL="457200" indent="-457200">
              <a:buFont typeface="+mj-lt"/>
              <a:buAutoNum type="arabicPeriod"/>
            </a:pPr>
            <a:r>
              <a:rPr lang="en-US" dirty="0">
                <a:latin typeface="Arial" panose="020B0604020202020204" pitchFamily="34" charset="0"/>
              </a:rPr>
              <a:t>The group may ask a total of 20 questions</a:t>
            </a:r>
          </a:p>
          <a:p>
            <a:pPr marL="457200" indent="-457200">
              <a:buFont typeface="+mj-lt"/>
              <a:buAutoNum type="arabicPeriod"/>
            </a:pPr>
            <a:r>
              <a:rPr lang="en-US" dirty="0">
                <a:latin typeface="Arial" panose="020B0604020202020204" pitchFamily="34" charset="0"/>
              </a:rPr>
              <a:t>If no one guesses correctly in 2 minutes, the answer is revealed</a:t>
            </a:r>
          </a:p>
          <a:p>
            <a:pPr marL="457200" indent="-457200">
              <a:buFont typeface="+mj-lt"/>
              <a:buAutoNum type="arabicPeriod"/>
            </a:pPr>
            <a:r>
              <a:rPr lang="en-US" dirty="0">
                <a:latin typeface="Arial" panose="020B0604020202020204" pitchFamily="34" charset="0"/>
              </a:rPr>
              <a:t>Repeat the steps with another group member answering the questions</a:t>
            </a:r>
          </a:p>
          <a:p>
            <a:pPr marL="457200" indent="-457200">
              <a:buFont typeface="+mj-lt"/>
              <a:buAutoNum type="arabicPeriod"/>
            </a:pPr>
            <a:r>
              <a:rPr lang="en-US" dirty="0">
                <a:latin typeface="Arial" panose="020B0604020202020204" pitchFamily="34" charset="0"/>
              </a:rPr>
              <a:t>As a class, discuss how each answer meets the characteristics of a PRCS or NPRCS</a:t>
            </a:r>
          </a:p>
        </p:txBody>
      </p:sp>
      <p:sp>
        <p:nvSpPr>
          <p:cNvPr id="7" name="Text Placeholder 6"/>
          <p:cNvSpPr>
            <a:spLocks noGrp="1"/>
          </p:cNvSpPr>
          <p:nvPr>
            <p:ph type="body" sz="quarter" idx="16"/>
          </p:nvPr>
        </p:nvSpPr>
        <p:spPr/>
        <p:txBody>
          <a:bodyPr/>
          <a:lstStyle/>
          <a:p>
            <a:r>
              <a:rPr lang="en-US" dirty="0"/>
              <a:t>Twenty Questions</a:t>
            </a:r>
          </a:p>
        </p:txBody>
      </p:sp>
    </p:spTree>
    <p:extLst>
      <p:ext uri="{BB962C8B-B14F-4D97-AF65-F5344CB8AC3E}">
        <p14:creationId xmlns:p14="http://schemas.microsoft.com/office/powerpoint/2010/main" val="27042030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lgn="ctr"/>
            <a:fld id="{25D3FF45-FB88-453A-A2AC-7EF0564DBF56}" type="slidenum">
              <a:rPr lang="en-US" smtClean="0"/>
              <a:pPr algn="ctr"/>
              <a:t>24</a:t>
            </a:fld>
            <a:endParaRPr lang="en-US" dirty="0"/>
          </a:p>
        </p:txBody>
      </p:sp>
      <p:sp>
        <p:nvSpPr>
          <p:cNvPr id="2" name="Picture Placeholder 1"/>
          <p:cNvSpPr>
            <a:spLocks noGrp="1"/>
          </p:cNvSpPr>
          <p:nvPr>
            <p:ph type="pic" sz="quarter" idx="13"/>
          </p:nvPr>
        </p:nvSpPr>
        <p:spPr/>
      </p:sp>
      <p:sp>
        <p:nvSpPr>
          <p:cNvPr id="3" name="Text Placeholder 2"/>
          <p:cNvSpPr>
            <a:spLocks noGrp="1"/>
          </p:cNvSpPr>
          <p:nvPr>
            <p:ph type="body" sz="quarter" idx="15"/>
          </p:nvPr>
        </p:nvSpPr>
        <p:spPr/>
        <p:txBody>
          <a:bodyPr/>
          <a:lstStyle/>
          <a:p>
            <a:r>
              <a:rPr lang="en-US" dirty="0"/>
              <a:t>Activity 6</a:t>
            </a:r>
          </a:p>
        </p:txBody>
      </p:sp>
      <p:sp>
        <p:nvSpPr>
          <p:cNvPr id="4" name="Footer Placeholder 3"/>
          <p:cNvSpPr>
            <a:spLocks noGrp="1"/>
          </p:cNvSpPr>
          <p:nvPr>
            <p:ph type="ftr" sz="quarter" idx="11"/>
          </p:nvPr>
        </p:nvSpPr>
        <p:spPr/>
        <p:txBody>
          <a:bodyPr/>
          <a:lstStyle/>
          <a:p>
            <a:r>
              <a:rPr lang="en-US" dirty="0"/>
              <a:t>CONFINED SPACE REFRESHER – SFT FCX2003C</a:t>
            </a:r>
          </a:p>
        </p:txBody>
      </p:sp>
      <p:sp>
        <p:nvSpPr>
          <p:cNvPr id="6" name="Text Placeholder 5"/>
          <p:cNvSpPr>
            <a:spLocks noGrp="1"/>
          </p:cNvSpPr>
          <p:nvPr>
            <p:ph type="body" sz="quarter" idx="14"/>
          </p:nvPr>
        </p:nvSpPr>
        <p:spPr>
          <a:xfrm>
            <a:off x="628649" y="1398270"/>
            <a:ext cx="6236971" cy="4686618"/>
          </a:xfrm>
        </p:spPr>
        <p:txBody>
          <a:bodyPr/>
          <a:lstStyle/>
          <a:p>
            <a:r>
              <a:rPr lang="en-US" dirty="0">
                <a:latin typeface="Arial" panose="020B0604020202020204" pitchFamily="34" charset="0"/>
              </a:rPr>
              <a:t>Directions</a:t>
            </a:r>
          </a:p>
          <a:p>
            <a:pPr marL="457200" indent="-457200">
              <a:buFont typeface="+mj-lt"/>
              <a:buAutoNum type="arabicPeriod"/>
            </a:pPr>
            <a:r>
              <a:rPr lang="en-US" dirty="0">
                <a:latin typeface="Arial" panose="020B0604020202020204" pitchFamily="34" charset="0"/>
              </a:rPr>
              <a:t>Review the directions on the worksheet</a:t>
            </a:r>
          </a:p>
          <a:p>
            <a:pPr marL="457200" indent="-457200">
              <a:buFont typeface="+mj-lt"/>
              <a:buAutoNum type="arabicPeriod"/>
            </a:pPr>
            <a:r>
              <a:rPr lang="en-US" dirty="0">
                <a:latin typeface="Arial" panose="020B0604020202020204" pitchFamily="34" charset="0"/>
              </a:rPr>
              <a:t>Complete the worksheet</a:t>
            </a:r>
          </a:p>
          <a:p>
            <a:pPr marL="457200" indent="-457200">
              <a:buFont typeface="+mj-lt"/>
              <a:buAutoNum type="arabicPeriod"/>
            </a:pPr>
            <a:r>
              <a:rPr lang="en-US" dirty="0">
                <a:latin typeface="Arial" panose="020B0604020202020204" pitchFamily="34" charset="0"/>
              </a:rPr>
              <a:t>After 5 minutes, the class discusses the correct characteristics listed in each category</a:t>
            </a:r>
          </a:p>
        </p:txBody>
      </p:sp>
      <p:sp>
        <p:nvSpPr>
          <p:cNvPr id="7" name="Text Placeholder 6"/>
          <p:cNvSpPr>
            <a:spLocks noGrp="1"/>
          </p:cNvSpPr>
          <p:nvPr>
            <p:ph type="body" sz="quarter" idx="16"/>
          </p:nvPr>
        </p:nvSpPr>
        <p:spPr>
          <a:xfrm>
            <a:off x="619685" y="615474"/>
            <a:ext cx="6236970" cy="646588"/>
          </a:xfrm>
        </p:spPr>
        <p:txBody>
          <a:bodyPr/>
          <a:lstStyle/>
          <a:p>
            <a:r>
              <a:rPr lang="en-US" dirty="0"/>
              <a:t>PRCS vs NPRCS</a:t>
            </a:r>
          </a:p>
        </p:txBody>
      </p:sp>
    </p:spTree>
    <p:extLst>
      <p:ext uri="{BB962C8B-B14F-4D97-AF65-F5344CB8AC3E}">
        <p14:creationId xmlns:p14="http://schemas.microsoft.com/office/powerpoint/2010/main" val="14900620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lgn="ctr"/>
            <a:fld id="{25D3FF45-FB88-453A-A2AC-7EF0564DBF56}" type="slidenum">
              <a:rPr lang="en-US" smtClean="0"/>
              <a:pPr algn="ctr"/>
              <a:t>25</a:t>
            </a:fld>
            <a:endParaRPr lang="en-US" dirty="0"/>
          </a:p>
        </p:txBody>
      </p:sp>
      <p:sp>
        <p:nvSpPr>
          <p:cNvPr id="2" name="Picture Placeholder 1"/>
          <p:cNvSpPr>
            <a:spLocks noGrp="1"/>
          </p:cNvSpPr>
          <p:nvPr>
            <p:ph type="pic" sz="quarter" idx="13"/>
          </p:nvPr>
        </p:nvSpPr>
        <p:spPr/>
      </p:sp>
      <p:sp>
        <p:nvSpPr>
          <p:cNvPr id="3" name="Text Placeholder 2"/>
          <p:cNvSpPr>
            <a:spLocks noGrp="1"/>
          </p:cNvSpPr>
          <p:nvPr>
            <p:ph type="body" sz="quarter" idx="15"/>
          </p:nvPr>
        </p:nvSpPr>
        <p:spPr/>
        <p:txBody>
          <a:bodyPr/>
          <a:lstStyle/>
          <a:p>
            <a:r>
              <a:rPr lang="en-US" dirty="0"/>
              <a:t>Activity 7</a:t>
            </a:r>
          </a:p>
        </p:txBody>
      </p:sp>
      <p:sp>
        <p:nvSpPr>
          <p:cNvPr id="4" name="Footer Placeholder 3"/>
          <p:cNvSpPr>
            <a:spLocks noGrp="1"/>
          </p:cNvSpPr>
          <p:nvPr>
            <p:ph type="ftr" sz="quarter" idx="11"/>
          </p:nvPr>
        </p:nvSpPr>
        <p:spPr/>
        <p:txBody>
          <a:bodyPr/>
          <a:lstStyle/>
          <a:p>
            <a:r>
              <a:rPr lang="en-US" dirty="0"/>
              <a:t>CONFINED SPACE REFRESHER – SFT FCX2003C</a:t>
            </a:r>
          </a:p>
        </p:txBody>
      </p:sp>
      <p:sp>
        <p:nvSpPr>
          <p:cNvPr id="6" name="Text Placeholder 5"/>
          <p:cNvSpPr>
            <a:spLocks noGrp="1"/>
          </p:cNvSpPr>
          <p:nvPr>
            <p:ph type="body" sz="quarter" idx="14"/>
          </p:nvPr>
        </p:nvSpPr>
        <p:spPr>
          <a:xfrm>
            <a:off x="628649" y="1398270"/>
            <a:ext cx="6310536" cy="4686618"/>
          </a:xfrm>
        </p:spPr>
        <p:txBody>
          <a:bodyPr/>
          <a:lstStyle/>
          <a:p>
            <a:r>
              <a:rPr lang="en-US" dirty="0">
                <a:latin typeface="Arial" panose="020B0604020202020204" pitchFamily="34" charset="0"/>
              </a:rPr>
              <a:t>Directions</a:t>
            </a:r>
          </a:p>
          <a:p>
            <a:pPr marL="457200" indent="-457200">
              <a:buFont typeface="+mj-lt"/>
              <a:buAutoNum type="arabicPeriod"/>
            </a:pPr>
            <a:r>
              <a:rPr lang="en-US" dirty="0">
                <a:latin typeface="Arial" panose="020B0604020202020204" pitchFamily="34" charset="0"/>
              </a:rPr>
              <a:t>Three scribes are needed to write down the traits of a PRCS, a NPRCS, and traits that describe both on the charts</a:t>
            </a:r>
          </a:p>
          <a:p>
            <a:pPr marL="457200" indent="-457200">
              <a:buFont typeface="+mj-lt"/>
              <a:buAutoNum type="arabicPeriod"/>
            </a:pPr>
            <a:r>
              <a:rPr lang="en-US" dirty="0">
                <a:latin typeface="Arial" panose="020B0604020202020204" pitchFamily="34" charset="0"/>
              </a:rPr>
              <a:t>Stand in small, equal numbered groups</a:t>
            </a:r>
          </a:p>
          <a:p>
            <a:pPr marL="457200" indent="-457200">
              <a:buFont typeface="+mj-lt"/>
              <a:buAutoNum type="arabicPeriod"/>
            </a:pPr>
            <a:r>
              <a:rPr lang="en-US" dirty="0">
                <a:latin typeface="Arial" panose="020B0604020202020204" pitchFamily="34" charset="0"/>
              </a:rPr>
              <a:t>The facilitator points to a group that quickly shouts out the title of a chart and a trait that belongs there</a:t>
            </a:r>
          </a:p>
          <a:p>
            <a:pPr marL="457200" indent="-457200">
              <a:buFont typeface="+mj-lt"/>
              <a:buAutoNum type="arabicPeriod"/>
            </a:pPr>
            <a:r>
              <a:rPr lang="en-US" dirty="0">
                <a:latin typeface="Arial" panose="020B0604020202020204" pitchFamily="34" charset="0"/>
              </a:rPr>
              <a:t>The facilitator quickly points to another group that does the same thing</a:t>
            </a:r>
          </a:p>
          <a:p>
            <a:pPr marL="457200" indent="-457200">
              <a:buFont typeface="+mj-lt"/>
              <a:buAutoNum type="arabicPeriod"/>
            </a:pPr>
            <a:r>
              <a:rPr lang="en-US" dirty="0">
                <a:latin typeface="Arial" panose="020B0604020202020204" pitchFamily="34" charset="0"/>
              </a:rPr>
              <a:t>If a group repeats an answer, puts a trait in the wrong category, or does not answer in 5 seconds, one player must sit out for the rest of the activity</a:t>
            </a:r>
          </a:p>
          <a:p>
            <a:pPr marL="457200" indent="-457200">
              <a:buFont typeface="+mj-lt"/>
              <a:buAutoNum type="arabicPeriod"/>
            </a:pPr>
            <a:r>
              <a:rPr lang="en-US" dirty="0">
                <a:latin typeface="Arial" panose="020B0604020202020204" pitchFamily="34" charset="0"/>
              </a:rPr>
              <a:t>Continue until only one group remains or no groups can come up with an answer</a:t>
            </a:r>
          </a:p>
          <a:p>
            <a:pPr marL="457200" indent="-457200">
              <a:buFont typeface="+mj-lt"/>
              <a:buAutoNum type="arabicPeriod"/>
            </a:pPr>
            <a:r>
              <a:rPr lang="en-US" dirty="0">
                <a:latin typeface="Arial" panose="020B0604020202020204" pitchFamily="34" charset="0"/>
              </a:rPr>
              <a:t>Discuss the characteristics as a class</a:t>
            </a:r>
          </a:p>
        </p:txBody>
      </p:sp>
      <p:sp>
        <p:nvSpPr>
          <p:cNvPr id="7" name="Text Placeholder 6"/>
          <p:cNvSpPr>
            <a:spLocks noGrp="1"/>
          </p:cNvSpPr>
          <p:nvPr>
            <p:ph type="body" sz="quarter" idx="16"/>
          </p:nvPr>
        </p:nvSpPr>
        <p:spPr>
          <a:xfrm>
            <a:off x="619685" y="615474"/>
            <a:ext cx="6236970" cy="646588"/>
          </a:xfrm>
        </p:spPr>
        <p:txBody>
          <a:bodyPr/>
          <a:lstStyle/>
          <a:p>
            <a:r>
              <a:rPr lang="en-US" dirty="0"/>
              <a:t>Face-Off</a:t>
            </a:r>
          </a:p>
        </p:txBody>
      </p:sp>
    </p:spTree>
    <p:extLst>
      <p:ext uri="{BB962C8B-B14F-4D97-AF65-F5344CB8AC3E}">
        <p14:creationId xmlns:p14="http://schemas.microsoft.com/office/powerpoint/2010/main" val="4269464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p:sp>
      <p:sp>
        <p:nvSpPr>
          <p:cNvPr id="4" name="Text Placeholder 3"/>
          <p:cNvSpPr>
            <a:spLocks noGrp="1"/>
          </p:cNvSpPr>
          <p:nvPr>
            <p:ph type="body" sz="quarter" idx="15"/>
          </p:nvPr>
        </p:nvSpPr>
        <p:spPr>
          <a:xfrm rot="16200000">
            <a:off x="5275991" y="2703993"/>
            <a:ext cx="6403561" cy="1332457"/>
          </a:xfrm>
        </p:spPr>
        <p:txBody>
          <a:bodyPr>
            <a:normAutofit/>
          </a:bodyPr>
          <a:lstStyle/>
          <a:p>
            <a:r>
              <a:rPr lang="en-US" sz="3200" dirty="0"/>
              <a:t>Module 2: Permit-Required Confined Space Hazards</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0119"/>
          <a:stretch/>
        </p:blipFill>
        <p:spPr>
          <a:xfrm>
            <a:off x="0" y="0"/>
            <a:ext cx="7304314" cy="6858000"/>
          </a:xfrm>
          <a:prstGeom prst="rect">
            <a:avLst/>
          </a:prstGeom>
        </p:spPr>
      </p:pic>
    </p:spTree>
    <p:extLst>
      <p:ext uri="{BB962C8B-B14F-4D97-AF65-F5344CB8AC3E}">
        <p14:creationId xmlns:p14="http://schemas.microsoft.com/office/powerpoint/2010/main" val="8659446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CONFINED SPACE REFRESHER – SFT FCX2003C</a:t>
            </a:r>
          </a:p>
        </p:txBody>
      </p:sp>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27</a:t>
            </a:fld>
            <a:endParaRPr lang="en-US" dirty="0"/>
          </a:p>
        </p:txBody>
      </p:sp>
      <p:sp>
        <p:nvSpPr>
          <p:cNvPr id="4" name="Text Placeholder 3"/>
          <p:cNvSpPr>
            <a:spLocks noGrp="1"/>
          </p:cNvSpPr>
          <p:nvPr>
            <p:ph type="body" sz="quarter" idx="14"/>
          </p:nvPr>
        </p:nvSpPr>
        <p:spPr/>
        <p:txBody>
          <a:bodyPr/>
          <a:lstStyle/>
          <a:p>
            <a:pPr marL="0" indent="0">
              <a:lnSpc>
                <a:spcPct val="100000"/>
              </a:lnSpc>
              <a:spcAft>
                <a:spcPts val="600"/>
              </a:spcAft>
              <a:buNone/>
            </a:pPr>
            <a:r>
              <a:rPr lang="en-US" dirty="0"/>
              <a:t>General Considerations</a:t>
            </a:r>
          </a:p>
          <a:p>
            <a:pPr>
              <a:lnSpc>
                <a:spcPct val="100000"/>
              </a:lnSpc>
              <a:spcAft>
                <a:spcPts val="600"/>
              </a:spcAft>
            </a:pPr>
            <a:r>
              <a:rPr lang="en-US" dirty="0"/>
              <a:t>Never assume a space is safe for entry each time</a:t>
            </a:r>
          </a:p>
          <a:p>
            <a:pPr>
              <a:lnSpc>
                <a:spcPct val="100000"/>
              </a:lnSpc>
              <a:spcAft>
                <a:spcPts val="600"/>
              </a:spcAft>
            </a:pPr>
            <a:r>
              <a:rPr lang="en-US" dirty="0"/>
              <a:t>Take into account existing hazards</a:t>
            </a:r>
          </a:p>
          <a:p>
            <a:pPr>
              <a:lnSpc>
                <a:spcPct val="100000"/>
              </a:lnSpc>
              <a:spcAft>
                <a:spcPts val="600"/>
              </a:spcAft>
            </a:pPr>
            <a:r>
              <a:rPr lang="en-US" dirty="0"/>
              <a:t>Consider the effects of the work being performed</a:t>
            </a:r>
          </a:p>
          <a:p>
            <a:pPr>
              <a:lnSpc>
                <a:spcPct val="100000"/>
              </a:lnSpc>
              <a:spcAft>
                <a:spcPts val="600"/>
              </a:spcAft>
            </a:pPr>
            <a:r>
              <a:rPr lang="en-US" dirty="0"/>
              <a:t>Initially treat all confined spaces as a PRCS</a:t>
            </a:r>
          </a:p>
          <a:p>
            <a:pPr>
              <a:lnSpc>
                <a:spcPct val="100000"/>
              </a:lnSpc>
              <a:spcAft>
                <a:spcPts val="600"/>
              </a:spcAft>
            </a:pPr>
            <a:r>
              <a:rPr lang="en-US" dirty="0"/>
              <a:t>Common hazards</a:t>
            </a:r>
          </a:p>
          <a:p>
            <a:pPr lvl="1">
              <a:lnSpc>
                <a:spcPct val="100000"/>
              </a:lnSpc>
              <a:spcAft>
                <a:spcPts val="600"/>
              </a:spcAft>
            </a:pPr>
            <a:r>
              <a:rPr lang="en-US" dirty="0"/>
              <a:t>Poor ventilation</a:t>
            </a:r>
          </a:p>
          <a:p>
            <a:pPr lvl="1">
              <a:lnSpc>
                <a:spcPct val="100000"/>
              </a:lnSpc>
              <a:spcAft>
                <a:spcPts val="600"/>
              </a:spcAft>
            </a:pPr>
            <a:r>
              <a:rPr lang="en-US" dirty="0"/>
              <a:t>Limited size</a:t>
            </a:r>
          </a:p>
          <a:p>
            <a:pPr lvl="1">
              <a:lnSpc>
                <a:spcPct val="100000"/>
              </a:lnSpc>
              <a:spcAft>
                <a:spcPts val="600"/>
              </a:spcAft>
            </a:pPr>
            <a:r>
              <a:rPr lang="en-US" dirty="0"/>
              <a:t>Restricted access</a:t>
            </a:r>
          </a:p>
        </p:txBody>
      </p:sp>
      <p:sp>
        <p:nvSpPr>
          <p:cNvPr id="5" name="Text Placeholder 4"/>
          <p:cNvSpPr>
            <a:spLocks noGrp="1"/>
          </p:cNvSpPr>
          <p:nvPr>
            <p:ph type="body" sz="quarter" idx="15"/>
          </p:nvPr>
        </p:nvSpPr>
        <p:spPr>
          <a:xfrm>
            <a:off x="619685" y="615474"/>
            <a:ext cx="6236970" cy="646588"/>
          </a:xfrm>
        </p:spPr>
        <p:txBody>
          <a:bodyPr/>
          <a:lstStyle/>
          <a:p>
            <a:r>
              <a:rPr lang="en-US" dirty="0"/>
              <a:t>PRCS Hazards</a:t>
            </a:r>
          </a:p>
        </p:txBody>
      </p:sp>
    </p:spTree>
    <p:extLst>
      <p:ext uri="{BB962C8B-B14F-4D97-AF65-F5344CB8AC3E}">
        <p14:creationId xmlns:p14="http://schemas.microsoft.com/office/powerpoint/2010/main" val="26045226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CONFINED SPACE REFRESHER – SFT FCX2003C</a:t>
            </a:r>
          </a:p>
        </p:txBody>
      </p:sp>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28</a:t>
            </a:fld>
            <a:endParaRPr lang="en-US" dirty="0"/>
          </a:p>
        </p:txBody>
      </p:sp>
      <p:sp>
        <p:nvSpPr>
          <p:cNvPr id="4" name="Text Placeholder 3"/>
          <p:cNvSpPr>
            <a:spLocks noGrp="1"/>
          </p:cNvSpPr>
          <p:nvPr>
            <p:ph type="body" sz="quarter" idx="14"/>
          </p:nvPr>
        </p:nvSpPr>
        <p:spPr>
          <a:xfrm>
            <a:off x="628649" y="1379220"/>
            <a:ext cx="6653300" cy="4686618"/>
          </a:xfrm>
        </p:spPr>
        <p:txBody>
          <a:bodyPr/>
          <a:lstStyle/>
          <a:p>
            <a:pPr marL="0" indent="0">
              <a:lnSpc>
                <a:spcPct val="100000"/>
              </a:lnSpc>
              <a:spcAft>
                <a:spcPts val="600"/>
              </a:spcAft>
              <a:buNone/>
            </a:pPr>
            <a:r>
              <a:rPr lang="en-US" dirty="0"/>
              <a:t>Atmospheric Hazards</a:t>
            </a:r>
          </a:p>
          <a:p>
            <a:pPr>
              <a:lnSpc>
                <a:spcPct val="100000"/>
              </a:lnSpc>
              <a:spcAft>
                <a:spcPts val="600"/>
              </a:spcAft>
            </a:pPr>
            <a:r>
              <a:rPr lang="en-US" dirty="0"/>
              <a:t>Atmospheric conditions that do not sustain life</a:t>
            </a:r>
          </a:p>
          <a:p>
            <a:pPr>
              <a:lnSpc>
                <a:spcPct val="100000"/>
              </a:lnSpc>
              <a:spcAft>
                <a:spcPts val="600"/>
              </a:spcAft>
            </a:pPr>
            <a:r>
              <a:rPr lang="en-US" dirty="0"/>
              <a:t>Risk of death, incapacitation, impairment of self-rescue, injury, or acute illness</a:t>
            </a:r>
          </a:p>
        </p:txBody>
      </p:sp>
      <p:sp>
        <p:nvSpPr>
          <p:cNvPr id="5" name="Text Placeholder 4"/>
          <p:cNvSpPr>
            <a:spLocks noGrp="1"/>
          </p:cNvSpPr>
          <p:nvPr>
            <p:ph type="body" sz="quarter" idx="15"/>
          </p:nvPr>
        </p:nvSpPr>
        <p:spPr>
          <a:xfrm>
            <a:off x="619685" y="615474"/>
            <a:ext cx="6236970" cy="646588"/>
          </a:xfrm>
        </p:spPr>
        <p:txBody>
          <a:bodyPr/>
          <a:lstStyle/>
          <a:p>
            <a:r>
              <a:rPr lang="en-US" dirty="0"/>
              <a:t>PRCS Hazards</a:t>
            </a:r>
          </a:p>
        </p:txBody>
      </p:sp>
      <p:pic>
        <p:nvPicPr>
          <p:cNvPr id="7" name="Picture 6" descr="T:\DEPARTMENTS\Safety\_Safety Courses\_Confined Space\5_Pictures &amp; Videos\Industrial-Mine-SXEW-FCX-SAF-IMG_0366.JPG"/>
          <p:cNvPicPr>
            <a:picLocks noChangeAspect="1"/>
          </p:cNvPicPr>
          <p:nvPr/>
        </p:nvPicPr>
        <p:blipFill rotWithShape="1">
          <a:blip r:embed="rId3" cstate="print">
            <a:extLst>
              <a:ext uri="{28A0092B-C50C-407E-A947-70E740481C1C}">
                <a14:useLocalDpi xmlns:a14="http://schemas.microsoft.com/office/drawing/2010/main" val="0"/>
              </a:ext>
            </a:extLst>
          </a:blip>
          <a:srcRect l="24382"/>
          <a:stretch/>
        </p:blipFill>
        <p:spPr bwMode="auto">
          <a:xfrm>
            <a:off x="628648" y="3200400"/>
            <a:ext cx="3243570" cy="2859273"/>
          </a:xfrm>
          <a:prstGeom prst="rect">
            <a:avLst/>
          </a:prstGeom>
          <a:noFill/>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671229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CONFINED SPACE REFRESHER – SFT FCX2003C</a:t>
            </a:r>
          </a:p>
        </p:txBody>
      </p:sp>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29</a:t>
            </a:fld>
            <a:endParaRPr lang="en-US" dirty="0"/>
          </a:p>
        </p:txBody>
      </p:sp>
      <p:sp>
        <p:nvSpPr>
          <p:cNvPr id="4" name="Text Placeholder 3"/>
          <p:cNvSpPr>
            <a:spLocks noGrp="1"/>
          </p:cNvSpPr>
          <p:nvPr>
            <p:ph type="body" sz="quarter" idx="14"/>
          </p:nvPr>
        </p:nvSpPr>
        <p:spPr>
          <a:xfrm>
            <a:off x="628649" y="1379220"/>
            <a:ext cx="6236971" cy="4686618"/>
          </a:xfrm>
        </p:spPr>
        <p:txBody>
          <a:bodyPr/>
          <a:lstStyle/>
          <a:p>
            <a:pPr>
              <a:lnSpc>
                <a:spcPct val="100000"/>
              </a:lnSpc>
              <a:spcAft>
                <a:spcPts val="600"/>
              </a:spcAft>
            </a:pPr>
            <a:r>
              <a:rPr lang="en-US" dirty="0"/>
              <a:t>Oxygen concentration</a:t>
            </a:r>
          </a:p>
          <a:p>
            <a:pPr lvl="1">
              <a:lnSpc>
                <a:spcPct val="100000"/>
              </a:lnSpc>
              <a:spcAft>
                <a:spcPts val="600"/>
              </a:spcAft>
            </a:pPr>
            <a:r>
              <a:rPr lang="en-US" dirty="0"/>
              <a:t>What are the differences between Normal, Oxygen Enriched, and Oxygen Deficient Air?</a:t>
            </a:r>
          </a:p>
          <a:p>
            <a:pPr lvl="1">
              <a:lnSpc>
                <a:spcPct val="100000"/>
              </a:lnSpc>
              <a:spcAft>
                <a:spcPts val="600"/>
              </a:spcAft>
            </a:pPr>
            <a:endParaRPr lang="en-US" dirty="0"/>
          </a:p>
          <a:p>
            <a:pPr lvl="1">
              <a:lnSpc>
                <a:spcPct val="100000"/>
              </a:lnSpc>
              <a:spcAft>
                <a:spcPts val="600"/>
              </a:spcAft>
            </a:pPr>
            <a:endParaRPr lang="en-US" dirty="0"/>
          </a:p>
          <a:p>
            <a:pPr lvl="1">
              <a:lnSpc>
                <a:spcPct val="100000"/>
              </a:lnSpc>
              <a:spcAft>
                <a:spcPts val="600"/>
              </a:spcAft>
            </a:pPr>
            <a:endParaRPr lang="en-US" dirty="0"/>
          </a:p>
          <a:p>
            <a:pPr lvl="1">
              <a:lnSpc>
                <a:spcPct val="100000"/>
              </a:lnSpc>
              <a:spcAft>
                <a:spcPts val="600"/>
              </a:spcAft>
            </a:pPr>
            <a:endParaRPr lang="en-US" dirty="0"/>
          </a:p>
          <a:p>
            <a:pPr lvl="1">
              <a:lnSpc>
                <a:spcPct val="100000"/>
              </a:lnSpc>
              <a:spcAft>
                <a:spcPts val="600"/>
              </a:spcAft>
            </a:pPr>
            <a:endParaRPr lang="en-US" dirty="0"/>
          </a:p>
          <a:p>
            <a:pPr lvl="1">
              <a:lnSpc>
                <a:spcPct val="100000"/>
              </a:lnSpc>
              <a:spcAft>
                <a:spcPts val="600"/>
              </a:spcAft>
            </a:pPr>
            <a:r>
              <a:rPr lang="en-US" dirty="0"/>
              <a:t>What risks are associated with each and how can they be mitigated?</a:t>
            </a:r>
          </a:p>
        </p:txBody>
      </p:sp>
      <p:sp>
        <p:nvSpPr>
          <p:cNvPr id="5" name="Text Placeholder 4"/>
          <p:cNvSpPr>
            <a:spLocks noGrp="1"/>
          </p:cNvSpPr>
          <p:nvPr>
            <p:ph type="body" sz="quarter" idx="15"/>
          </p:nvPr>
        </p:nvSpPr>
        <p:spPr>
          <a:xfrm>
            <a:off x="619685" y="615474"/>
            <a:ext cx="6236970" cy="646588"/>
          </a:xfrm>
        </p:spPr>
        <p:txBody>
          <a:bodyPr/>
          <a:lstStyle/>
          <a:p>
            <a:r>
              <a:rPr lang="en-US" dirty="0"/>
              <a:t>PRCS Hazards</a:t>
            </a:r>
          </a:p>
        </p:txBody>
      </p:sp>
      <p:pic>
        <p:nvPicPr>
          <p:cNvPr id="6" name="Picture 5"/>
          <p:cNvPicPr>
            <a:picLocks noChangeAspect="1"/>
          </p:cNvPicPr>
          <p:nvPr/>
        </p:nvPicPr>
        <p:blipFill>
          <a:blip r:embed="rId3"/>
          <a:stretch>
            <a:fillRect/>
          </a:stretch>
        </p:blipFill>
        <p:spPr>
          <a:xfrm>
            <a:off x="547009" y="2808516"/>
            <a:ext cx="6235962" cy="1804922"/>
          </a:xfrm>
          <a:prstGeom prst="rect">
            <a:avLst/>
          </a:prstGeom>
        </p:spPr>
      </p:pic>
    </p:spTree>
    <p:extLst>
      <p:ext uri="{BB962C8B-B14F-4D97-AF65-F5344CB8AC3E}">
        <p14:creationId xmlns:p14="http://schemas.microsoft.com/office/powerpoint/2010/main" val="753344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lgn="ctr"/>
            <a:fld id="{25D3FF45-FB88-453A-A2AC-7EF0564DBF56}" type="slidenum">
              <a:rPr lang="en-US" smtClean="0"/>
              <a:pPr algn="ctr"/>
              <a:t>3</a:t>
            </a:fld>
            <a:endParaRPr lang="en-US" dirty="0"/>
          </a:p>
        </p:txBody>
      </p:sp>
      <p:sp>
        <p:nvSpPr>
          <p:cNvPr id="4" name="Footer Placeholder 3"/>
          <p:cNvSpPr>
            <a:spLocks noGrp="1"/>
          </p:cNvSpPr>
          <p:nvPr>
            <p:ph type="ftr" sz="quarter" idx="11"/>
          </p:nvPr>
        </p:nvSpPr>
        <p:spPr/>
        <p:txBody>
          <a:bodyPr/>
          <a:lstStyle/>
          <a:p>
            <a:r>
              <a:rPr lang="en-US" dirty="0"/>
              <a:t>CONFINED SPACE REFRESHER – SFT FCX2003C</a:t>
            </a:r>
          </a:p>
        </p:txBody>
      </p:sp>
      <p:sp>
        <p:nvSpPr>
          <p:cNvPr id="2" name="Picture Placeholder 1"/>
          <p:cNvSpPr>
            <a:spLocks noGrp="1"/>
          </p:cNvSpPr>
          <p:nvPr>
            <p:ph type="pic" sz="quarter" idx="13"/>
          </p:nvPr>
        </p:nvSpPr>
        <p:spPr/>
      </p:sp>
      <p:sp>
        <p:nvSpPr>
          <p:cNvPr id="6" name="Text Placeholder 5"/>
          <p:cNvSpPr>
            <a:spLocks noGrp="1"/>
          </p:cNvSpPr>
          <p:nvPr>
            <p:ph type="body" sz="quarter" idx="14"/>
          </p:nvPr>
        </p:nvSpPr>
        <p:spPr>
          <a:xfrm>
            <a:off x="625199" y="1361290"/>
            <a:ext cx="6236971" cy="4686618"/>
          </a:xfrm>
        </p:spPr>
        <p:txBody>
          <a:bodyPr/>
          <a:lstStyle/>
          <a:p>
            <a:pPr>
              <a:lnSpc>
                <a:spcPct val="100000"/>
              </a:lnSpc>
              <a:spcAft>
                <a:spcPts val="600"/>
              </a:spcAft>
            </a:pPr>
            <a:r>
              <a:rPr lang="en-US" dirty="0">
                <a:latin typeface="Arial" panose="020B0604020202020204" pitchFamily="34" charset="0"/>
              </a:rPr>
              <a:t>Directions</a:t>
            </a:r>
          </a:p>
          <a:p>
            <a:pPr>
              <a:lnSpc>
                <a:spcPct val="100000"/>
              </a:lnSpc>
              <a:spcAft>
                <a:spcPts val="600"/>
              </a:spcAft>
            </a:pPr>
            <a:r>
              <a:rPr lang="en-US" dirty="0">
                <a:solidFill>
                  <a:srgbClr val="00B0F0"/>
                </a:solidFill>
                <a:latin typeface="Arial" panose="020B0604020202020204" pitchFamily="34" charset="0"/>
              </a:rPr>
              <a:t>1. </a:t>
            </a:r>
            <a:r>
              <a:rPr lang="en-US" dirty="0">
                <a:latin typeface="Arial" panose="020B0604020202020204" pitchFamily="34" charset="0"/>
              </a:rPr>
              <a:t>Participate in an activity to get to know each other</a:t>
            </a:r>
          </a:p>
        </p:txBody>
      </p:sp>
      <p:sp>
        <p:nvSpPr>
          <p:cNvPr id="7" name="Text Placeholder 6"/>
          <p:cNvSpPr>
            <a:spLocks noGrp="1"/>
          </p:cNvSpPr>
          <p:nvPr>
            <p:ph type="body" sz="quarter" idx="16"/>
          </p:nvPr>
        </p:nvSpPr>
        <p:spPr>
          <a:xfrm>
            <a:off x="619685" y="615474"/>
            <a:ext cx="6236970" cy="646588"/>
          </a:xfrm>
        </p:spPr>
        <p:txBody>
          <a:bodyPr/>
          <a:lstStyle/>
          <a:p>
            <a:r>
              <a:rPr lang="en-US" dirty="0"/>
              <a:t>Icebreaker</a:t>
            </a:r>
          </a:p>
        </p:txBody>
      </p:sp>
      <p:sp>
        <p:nvSpPr>
          <p:cNvPr id="3" name="Text Placeholder 2"/>
          <p:cNvSpPr>
            <a:spLocks noGrp="1"/>
          </p:cNvSpPr>
          <p:nvPr>
            <p:ph type="body" sz="quarter" idx="15"/>
          </p:nvPr>
        </p:nvSpPr>
        <p:spPr/>
        <p:txBody>
          <a:bodyPr/>
          <a:lstStyle/>
          <a:p>
            <a:r>
              <a:rPr lang="en-US" dirty="0"/>
              <a:t>Activity 1</a:t>
            </a:r>
          </a:p>
        </p:txBody>
      </p:sp>
    </p:spTree>
    <p:extLst>
      <p:ext uri="{BB962C8B-B14F-4D97-AF65-F5344CB8AC3E}">
        <p14:creationId xmlns:p14="http://schemas.microsoft.com/office/powerpoint/2010/main" val="38531314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CONFINED SPACE REFRESHER – SFT FCX2003C</a:t>
            </a:r>
          </a:p>
        </p:txBody>
      </p:sp>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30</a:t>
            </a:fld>
            <a:endParaRPr lang="en-US" dirty="0"/>
          </a:p>
        </p:txBody>
      </p:sp>
      <p:sp>
        <p:nvSpPr>
          <p:cNvPr id="4" name="Text Placeholder 3"/>
          <p:cNvSpPr>
            <a:spLocks noGrp="1"/>
          </p:cNvSpPr>
          <p:nvPr>
            <p:ph type="body" sz="quarter" idx="14"/>
          </p:nvPr>
        </p:nvSpPr>
        <p:spPr>
          <a:xfrm>
            <a:off x="628649" y="1379220"/>
            <a:ext cx="6407877" cy="4686618"/>
          </a:xfrm>
        </p:spPr>
        <p:txBody>
          <a:bodyPr/>
          <a:lstStyle/>
          <a:p>
            <a:pPr>
              <a:lnSpc>
                <a:spcPct val="100000"/>
              </a:lnSpc>
              <a:spcAft>
                <a:spcPts val="600"/>
              </a:spcAft>
            </a:pPr>
            <a:r>
              <a:rPr lang="en-US" dirty="0"/>
              <a:t>Flammable gases and vapors</a:t>
            </a:r>
          </a:p>
          <a:p>
            <a:pPr lvl="1">
              <a:lnSpc>
                <a:spcPct val="100000"/>
              </a:lnSpc>
              <a:spcAft>
                <a:spcPts val="600"/>
              </a:spcAft>
            </a:pPr>
            <a:r>
              <a:rPr lang="en-US" dirty="0"/>
              <a:t>What elements are needed to start a fire?</a:t>
            </a:r>
          </a:p>
          <a:p>
            <a:pPr lvl="1">
              <a:lnSpc>
                <a:spcPct val="100000"/>
              </a:lnSpc>
              <a:spcAft>
                <a:spcPts val="600"/>
              </a:spcAft>
            </a:pPr>
            <a:r>
              <a:rPr lang="en-US" dirty="0"/>
              <a:t>What are some common guidelines for protection against this hazard?</a:t>
            </a:r>
          </a:p>
          <a:p>
            <a:pPr lvl="1">
              <a:lnSpc>
                <a:spcPct val="100000"/>
              </a:lnSpc>
              <a:spcAft>
                <a:spcPts val="600"/>
              </a:spcAft>
            </a:pPr>
            <a:r>
              <a:rPr lang="en-US" dirty="0"/>
              <a:t>What are UELs and LELs?</a:t>
            </a:r>
          </a:p>
        </p:txBody>
      </p:sp>
      <p:sp>
        <p:nvSpPr>
          <p:cNvPr id="5" name="Text Placeholder 4"/>
          <p:cNvSpPr>
            <a:spLocks noGrp="1"/>
          </p:cNvSpPr>
          <p:nvPr>
            <p:ph type="body" sz="quarter" idx="15"/>
          </p:nvPr>
        </p:nvSpPr>
        <p:spPr>
          <a:xfrm>
            <a:off x="619685" y="615474"/>
            <a:ext cx="6236970" cy="646588"/>
          </a:xfrm>
        </p:spPr>
        <p:txBody>
          <a:bodyPr/>
          <a:lstStyle/>
          <a:p>
            <a:r>
              <a:rPr lang="en-US" dirty="0"/>
              <a:t>PRCS Hazards</a:t>
            </a:r>
          </a:p>
        </p:txBody>
      </p:sp>
      <p:grpSp>
        <p:nvGrpSpPr>
          <p:cNvPr id="7" name="Group 6"/>
          <p:cNvGrpSpPr/>
          <p:nvPr/>
        </p:nvGrpSpPr>
        <p:grpSpPr>
          <a:xfrm>
            <a:off x="628649" y="3399688"/>
            <a:ext cx="7962901" cy="3039359"/>
            <a:chOff x="-8451" y="-273744"/>
            <a:chExt cx="7064211" cy="2086188"/>
          </a:xfrm>
        </p:grpSpPr>
        <p:grpSp>
          <p:nvGrpSpPr>
            <p:cNvPr id="9" name="Group 8"/>
            <p:cNvGrpSpPr/>
            <p:nvPr/>
          </p:nvGrpSpPr>
          <p:grpSpPr>
            <a:xfrm>
              <a:off x="-8451" y="-156408"/>
              <a:ext cx="3033558" cy="1708889"/>
              <a:chOff x="-8451" y="-369059"/>
              <a:chExt cx="3033558" cy="1708889"/>
            </a:xfrm>
          </p:grpSpPr>
          <p:sp>
            <p:nvSpPr>
              <p:cNvPr id="18" name="Rectangle 17"/>
              <p:cNvSpPr/>
              <p:nvPr/>
            </p:nvSpPr>
            <p:spPr>
              <a:xfrm>
                <a:off x="-8450" y="-369059"/>
                <a:ext cx="3033557" cy="552133"/>
              </a:xfrm>
              <a:prstGeom prst="rect">
                <a:avLst/>
              </a:prstGeom>
              <a:solidFill>
                <a:schemeClr val="accent2">
                  <a:lumMod val="75000"/>
                </a:schemeClr>
              </a:solidFill>
              <a:ln>
                <a:solidFill>
                  <a:schemeClr val="bg1"/>
                </a:solidFill>
              </a:ln>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600"/>
                  </a:spcBef>
                  <a:spcAft>
                    <a:spcPts val="0"/>
                  </a:spcAft>
                </a:pPr>
                <a:r>
                  <a:rPr lang="en-US" b="1" dirty="0">
                    <a:effectLst/>
                    <a:latin typeface="Arial" panose="020B0604020202020204" pitchFamily="34" charset="0"/>
                    <a:ea typeface="Calibri" panose="020F0502020204030204" pitchFamily="34" charset="0"/>
                    <a:cs typeface="Arial" panose="020B0604020202020204" pitchFamily="34" charset="0"/>
                  </a:rPr>
                  <a:t>Too Rich for Combustion</a:t>
                </a:r>
                <a:endParaRPr lang="en-US" dirty="0">
                  <a:effectLst/>
                  <a:latin typeface="Arial" panose="020B0604020202020204" pitchFamily="34" charset="0"/>
                  <a:ea typeface="Calibri" panose="020F0502020204030204" pitchFamily="34" charset="0"/>
                  <a:cs typeface="Arial" panose="020B0604020202020204" pitchFamily="34" charset="0"/>
                </a:endParaRPr>
              </a:p>
            </p:txBody>
          </p:sp>
          <p:sp>
            <p:nvSpPr>
              <p:cNvPr id="19" name="Rectangle 18"/>
              <p:cNvSpPr/>
              <p:nvPr/>
            </p:nvSpPr>
            <p:spPr>
              <a:xfrm>
                <a:off x="-8451" y="781607"/>
                <a:ext cx="3033558" cy="558223"/>
              </a:xfrm>
              <a:prstGeom prst="rect">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600"/>
                  </a:spcBef>
                  <a:spcAft>
                    <a:spcPts val="0"/>
                  </a:spcAft>
                </a:pPr>
                <a:r>
                  <a:rPr lang="en-US" b="1" dirty="0">
                    <a:effectLst/>
                    <a:latin typeface="Arial" panose="020B0604020202020204" pitchFamily="34" charset="0"/>
                    <a:ea typeface="Calibri" panose="020F0502020204030204" pitchFamily="34" charset="0"/>
                    <a:cs typeface="Arial" panose="020B0604020202020204" pitchFamily="34" charset="0"/>
                  </a:rPr>
                  <a:t>Too Lean for Combustion</a:t>
                </a:r>
                <a:endParaRPr lang="en-US" dirty="0">
                  <a:effectLst/>
                  <a:latin typeface="Arial" panose="020B0604020202020204" pitchFamily="34" charset="0"/>
                  <a:ea typeface="Calibri" panose="020F0502020204030204" pitchFamily="34" charset="0"/>
                  <a:cs typeface="Arial" panose="020B0604020202020204" pitchFamily="34" charset="0"/>
                </a:endParaRPr>
              </a:p>
            </p:txBody>
          </p:sp>
          <p:sp>
            <p:nvSpPr>
              <p:cNvPr id="20" name="Rectangle 19"/>
              <p:cNvSpPr/>
              <p:nvPr/>
            </p:nvSpPr>
            <p:spPr>
              <a:xfrm>
                <a:off x="-8451" y="183076"/>
                <a:ext cx="3033558" cy="598531"/>
              </a:xfrm>
              <a:prstGeom prst="rect">
                <a:avLst/>
              </a:prstGeom>
              <a:ln>
                <a:solidFill>
                  <a:schemeClr val="bg1"/>
                </a:solidFill>
              </a:ln>
            </p:spPr>
            <p:style>
              <a:lnRef idx="1">
                <a:schemeClr val="accent3"/>
              </a:lnRef>
              <a:fillRef idx="3">
                <a:schemeClr val="accent3"/>
              </a:fillRef>
              <a:effectRef idx="2">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600"/>
                  </a:spcBef>
                  <a:spcAft>
                    <a:spcPts val="0"/>
                  </a:spcAft>
                </a:pPr>
                <a:r>
                  <a:rPr lang="en-US" b="1" dirty="0">
                    <a:effectLst/>
                    <a:latin typeface="Arial" panose="020B0604020202020204" pitchFamily="34" charset="0"/>
                    <a:ea typeface="Calibri" panose="020F0502020204030204" pitchFamily="34" charset="0"/>
                    <a:cs typeface="Arial" panose="020B0604020202020204" pitchFamily="34" charset="0"/>
                  </a:rPr>
                  <a:t>Combustible Mixture</a:t>
                </a:r>
                <a:endParaRPr lang="en-US" dirty="0">
                  <a:effectLst/>
                  <a:latin typeface="Arial" panose="020B0604020202020204" pitchFamily="34" charset="0"/>
                  <a:ea typeface="Calibri" panose="020F0502020204030204" pitchFamily="34" charset="0"/>
                  <a:cs typeface="Arial" panose="020B0604020202020204" pitchFamily="34" charset="0"/>
                </a:endParaRPr>
              </a:p>
            </p:txBody>
          </p:sp>
        </p:grpSp>
        <p:cxnSp>
          <p:nvCxnSpPr>
            <p:cNvPr id="10" name="Straight Connector 9"/>
            <p:cNvCxnSpPr/>
            <p:nvPr/>
          </p:nvCxnSpPr>
          <p:spPr>
            <a:xfrm>
              <a:off x="3025107" y="-149870"/>
              <a:ext cx="7660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025107" y="395725"/>
              <a:ext cx="766076" cy="0"/>
            </a:xfrm>
            <a:prstGeom prst="line">
              <a:avLst/>
            </a:prstGeom>
            <a:noFill/>
            <a:ln w="6350" cap="flat" cmpd="sng" algn="ctr">
              <a:solidFill>
                <a:sysClr val="windowText" lastClr="000000"/>
              </a:solidFill>
              <a:prstDash val="solid"/>
              <a:miter lim="800000"/>
            </a:ln>
            <a:effectLst/>
          </p:spPr>
        </p:cxnSp>
        <p:cxnSp>
          <p:nvCxnSpPr>
            <p:cNvPr id="12" name="Straight Connector 11"/>
            <p:cNvCxnSpPr/>
            <p:nvPr/>
          </p:nvCxnSpPr>
          <p:spPr>
            <a:xfrm>
              <a:off x="3018896" y="1542204"/>
              <a:ext cx="766076" cy="0"/>
            </a:xfrm>
            <a:prstGeom prst="line">
              <a:avLst/>
            </a:prstGeom>
            <a:noFill/>
            <a:ln w="6350" cap="flat" cmpd="sng" algn="ctr">
              <a:solidFill>
                <a:sysClr val="windowText" lastClr="000000"/>
              </a:solidFill>
              <a:prstDash val="solid"/>
              <a:miter lim="800000"/>
            </a:ln>
            <a:effectLst/>
          </p:spPr>
        </p:cxnSp>
        <p:cxnSp>
          <p:nvCxnSpPr>
            <p:cNvPr id="13" name="Straight Connector 12"/>
            <p:cNvCxnSpPr/>
            <p:nvPr/>
          </p:nvCxnSpPr>
          <p:spPr>
            <a:xfrm>
              <a:off x="3025107" y="994258"/>
              <a:ext cx="766076" cy="0"/>
            </a:xfrm>
            <a:prstGeom prst="line">
              <a:avLst/>
            </a:prstGeom>
            <a:noFill/>
            <a:ln w="6350" cap="flat" cmpd="sng" algn="ctr">
              <a:solidFill>
                <a:sysClr val="windowText" lastClr="000000"/>
              </a:solidFill>
              <a:prstDash val="solid"/>
              <a:miter lim="800000"/>
            </a:ln>
            <a:effectLst/>
          </p:spPr>
        </p:cxnSp>
        <p:sp>
          <p:nvSpPr>
            <p:cNvPr id="14" name="Text Box 2"/>
            <p:cNvSpPr txBox="1">
              <a:spLocks noChangeArrowheads="1"/>
            </p:cNvSpPr>
            <p:nvPr/>
          </p:nvSpPr>
          <p:spPr bwMode="auto">
            <a:xfrm>
              <a:off x="3801872" y="-273744"/>
              <a:ext cx="3253888" cy="38227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spcBef>
                  <a:spcPts val="60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100% Flammable </a:t>
              </a:r>
              <a:r>
                <a:rPr lang="en-US" sz="1600" dirty="0">
                  <a:latin typeface="Arial" panose="020B0604020202020204" pitchFamily="34" charset="0"/>
                  <a:ea typeface="Calibri" panose="020F0502020204030204" pitchFamily="34" charset="0"/>
                  <a:cs typeface="Arial" panose="020B0604020202020204" pitchFamily="34" charset="0"/>
                </a:rPr>
                <a:t>g</a:t>
              </a:r>
              <a:r>
                <a:rPr lang="en-US" sz="1600" dirty="0">
                  <a:effectLst/>
                  <a:latin typeface="Arial" panose="020B0604020202020204" pitchFamily="34" charset="0"/>
                  <a:ea typeface="Calibri" panose="020F0502020204030204" pitchFamily="34" charset="0"/>
                  <a:cs typeface="Arial" panose="020B0604020202020204" pitchFamily="34" charset="0"/>
                </a:rPr>
                <a:t>as by volume</a:t>
              </a:r>
            </a:p>
          </p:txBody>
        </p:sp>
        <p:sp>
          <p:nvSpPr>
            <p:cNvPr id="15" name="Text Box 2"/>
            <p:cNvSpPr txBox="1">
              <a:spLocks noChangeArrowheads="1"/>
            </p:cNvSpPr>
            <p:nvPr/>
          </p:nvSpPr>
          <p:spPr bwMode="auto">
            <a:xfrm>
              <a:off x="3805004" y="868740"/>
              <a:ext cx="1241049" cy="38227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spcBef>
                  <a:spcPts val="60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100% LEL</a:t>
              </a:r>
            </a:p>
          </p:txBody>
        </p:sp>
        <p:sp>
          <p:nvSpPr>
            <p:cNvPr id="16" name="Text Box 2"/>
            <p:cNvSpPr txBox="1">
              <a:spLocks noChangeArrowheads="1"/>
            </p:cNvSpPr>
            <p:nvPr/>
          </p:nvSpPr>
          <p:spPr bwMode="auto">
            <a:xfrm>
              <a:off x="3801872" y="270841"/>
              <a:ext cx="1073785" cy="38227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spcBef>
                  <a:spcPts val="60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UEL</a:t>
              </a:r>
            </a:p>
          </p:txBody>
        </p:sp>
        <p:sp>
          <p:nvSpPr>
            <p:cNvPr id="17" name="Text Box 2"/>
            <p:cNvSpPr txBox="1">
              <a:spLocks noChangeArrowheads="1"/>
            </p:cNvSpPr>
            <p:nvPr/>
          </p:nvSpPr>
          <p:spPr bwMode="auto">
            <a:xfrm>
              <a:off x="3791183" y="1430174"/>
              <a:ext cx="3247677" cy="38227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spcBef>
                  <a:spcPts val="60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0% LEL / Flammable gas by volume</a:t>
              </a:r>
            </a:p>
          </p:txBody>
        </p:sp>
      </p:grpSp>
    </p:spTree>
    <p:extLst>
      <p:ext uri="{BB962C8B-B14F-4D97-AF65-F5344CB8AC3E}">
        <p14:creationId xmlns:p14="http://schemas.microsoft.com/office/powerpoint/2010/main" val="23676654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CONFINED SPACE REFRESHER – SFT FCX2003C</a:t>
            </a:r>
          </a:p>
        </p:txBody>
      </p:sp>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31</a:t>
            </a:fld>
            <a:endParaRPr lang="en-US" dirty="0"/>
          </a:p>
        </p:txBody>
      </p:sp>
      <p:sp>
        <p:nvSpPr>
          <p:cNvPr id="4" name="Text Placeholder 3"/>
          <p:cNvSpPr>
            <a:spLocks noGrp="1"/>
          </p:cNvSpPr>
          <p:nvPr>
            <p:ph type="body" sz="quarter" idx="14"/>
          </p:nvPr>
        </p:nvSpPr>
        <p:spPr/>
        <p:txBody>
          <a:bodyPr/>
          <a:lstStyle/>
          <a:p>
            <a:pPr>
              <a:lnSpc>
                <a:spcPct val="100000"/>
              </a:lnSpc>
              <a:spcAft>
                <a:spcPts val="600"/>
              </a:spcAft>
            </a:pPr>
            <a:r>
              <a:rPr lang="en-US" dirty="0"/>
              <a:t>Potentially toxic air contaminants</a:t>
            </a:r>
          </a:p>
          <a:p>
            <a:pPr lvl="1">
              <a:lnSpc>
                <a:spcPct val="100000"/>
              </a:lnSpc>
              <a:spcAft>
                <a:spcPts val="600"/>
              </a:spcAft>
            </a:pPr>
            <a:r>
              <a:rPr lang="en-US" dirty="0"/>
              <a:t>Atmospheres containing known poisonous gases, vapors, or fumes</a:t>
            </a:r>
          </a:p>
          <a:p>
            <a:pPr lvl="1">
              <a:lnSpc>
                <a:spcPct val="100000"/>
              </a:lnSpc>
              <a:spcAft>
                <a:spcPts val="600"/>
              </a:spcAft>
            </a:pPr>
            <a:r>
              <a:rPr lang="en-US" dirty="0"/>
              <a:t>Can produce immediate and delayed effects</a:t>
            </a:r>
          </a:p>
          <a:p>
            <a:pPr>
              <a:lnSpc>
                <a:spcPct val="100000"/>
              </a:lnSpc>
              <a:spcAft>
                <a:spcPts val="600"/>
              </a:spcAft>
            </a:pPr>
            <a:r>
              <a:rPr lang="en-US" dirty="0"/>
              <a:t>What situations can create toxic atmospheres?</a:t>
            </a:r>
          </a:p>
          <a:p>
            <a:endParaRPr lang="en-US" dirty="0"/>
          </a:p>
        </p:txBody>
      </p:sp>
      <p:sp>
        <p:nvSpPr>
          <p:cNvPr id="5" name="Text Placeholder 4"/>
          <p:cNvSpPr>
            <a:spLocks noGrp="1"/>
          </p:cNvSpPr>
          <p:nvPr>
            <p:ph type="body" sz="quarter" idx="15"/>
          </p:nvPr>
        </p:nvSpPr>
        <p:spPr>
          <a:xfrm>
            <a:off x="619685" y="615474"/>
            <a:ext cx="6236970" cy="646588"/>
          </a:xfrm>
        </p:spPr>
        <p:txBody>
          <a:bodyPr/>
          <a:lstStyle/>
          <a:p>
            <a:r>
              <a:rPr lang="en-US" dirty="0"/>
              <a:t>PRCS Hazards</a:t>
            </a:r>
          </a:p>
        </p:txBody>
      </p:sp>
      <p:pic>
        <p:nvPicPr>
          <p:cNvPr id="6" name="Picture 5" descr="T:\DEPARTMENTS\Safety\Pictures\GA Property pics\Safford Nov 2013\Industrial-Mine-AcidPlant-FCX-SAF-IMG_037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649" y="3677401"/>
            <a:ext cx="3247783" cy="2380273"/>
          </a:xfrm>
          <a:prstGeom prst="rect">
            <a:avLst/>
          </a:prstGeom>
          <a:noFill/>
          <a:ln>
            <a:solidFill>
              <a:schemeClr val="tx1"/>
            </a:solidFill>
          </a:ln>
        </p:spPr>
      </p:pic>
    </p:spTree>
    <p:extLst>
      <p:ext uri="{BB962C8B-B14F-4D97-AF65-F5344CB8AC3E}">
        <p14:creationId xmlns:p14="http://schemas.microsoft.com/office/powerpoint/2010/main" val="30263042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CONFINED SPACE REFRESHER – SFT FCX2003C</a:t>
            </a:r>
          </a:p>
        </p:txBody>
      </p:sp>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32</a:t>
            </a:fld>
            <a:endParaRPr lang="en-US" dirty="0"/>
          </a:p>
        </p:txBody>
      </p:sp>
      <p:sp>
        <p:nvSpPr>
          <p:cNvPr id="4" name="Text Placeholder 3"/>
          <p:cNvSpPr>
            <a:spLocks noGrp="1"/>
          </p:cNvSpPr>
          <p:nvPr>
            <p:ph type="body" sz="quarter" idx="14"/>
          </p:nvPr>
        </p:nvSpPr>
        <p:spPr/>
        <p:txBody>
          <a:bodyPr/>
          <a:lstStyle/>
          <a:p>
            <a:pPr>
              <a:lnSpc>
                <a:spcPct val="100000"/>
              </a:lnSpc>
              <a:spcAft>
                <a:spcPts val="600"/>
              </a:spcAft>
            </a:pPr>
            <a:r>
              <a:rPr lang="en-US" dirty="0"/>
              <a:t>Potential hazardous gases</a:t>
            </a:r>
          </a:p>
          <a:p>
            <a:pPr lvl="1">
              <a:lnSpc>
                <a:spcPct val="100000"/>
              </a:lnSpc>
              <a:spcAft>
                <a:spcPts val="600"/>
              </a:spcAft>
            </a:pPr>
            <a:r>
              <a:rPr lang="en-US" dirty="0"/>
              <a:t>Understand how gases layer</a:t>
            </a:r>
          </a:p>
          <a:p>
            <a:pPr lvl="1">
              <a:lnSpc>
                <a:spcPct val="100000"/>
              </a:lnSpc>
              <a:spcAft>
                <a:spcPts val="600"/>
              </a:spcAft>
            </a:pPr>
            <a:r>
              <a:rPr lang="en-US" dirty="0"/>
              <a:t>Monitor top, middle, and bottom of a space</a:t>
            </a:r>
          </a:p>
          <a:p>
            <a:pPr lvl="1">
              <a:lnSpc>
                <a:spcPct val="100000"/>
              </a:lnSpc>
              <a:spcAft>
                <a:spcPts val="600"/>
              </a:spcAft>
            </a:pPr>
            <a:endParaRPr lang="en-US" dirty="0"/>
          </a:p>
          <a:p>
            <a:endParaRPr lang="en-US" dirty="0"/>
          </a:p>
        </p:txBody>
      </p:sp>
      <p:sp>
        <p:nvSpPr>
          <p:cNvPr id="5" name="Text Placeholder 4"/>
          <p:cNvSpPr>
            <a:spLocks noGrp="1"/>
          </p:cNvSpPr>
          <p:nvPr>
            <p:ph type="body" sz="quarter" idx="15"/>
          </p:nvPr>
        </p:nvSpPr>
        <p:spPr>
          <a:xfrm>
            <a:off x="619685" y="615474"/>
            <a:ext cx="6236970" cy="646588"/>
          </a:xfrm>
        </p:spPr>
        <p:txBody>
          <a:bodyPr/>
          <a:lstStyle/>
          <a:p>
            <a:r>
              <a:rPr lang="en-US" dirty="0"/>
              <a:t>PRCS Hazards</a:t>
            </a:r>
          </a:p>
        </p:txBody>
      </p:sp>
      <p:pic>
        <p:nvPicPr>
          <p:cNvPr id="6" name="Picture 5" descr="C:\Users\095499\Documents\MyJabberFiles\april_hardt@fmi.com\Stratification.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0485" y="2883005"/>
            <a:ext cx="5938270" cy="2047631"/>
          </a:xfrm>
          <a:prstGeom prst="rect">
            <a:avLst/>
          </a:prstGeom>
          <a:noFill/>
          <a:ln>
            <a:noFill/>
          </a:ln>
        </p:spPr>
      </p:pic>
    </p:spTree>
    <p:extLst>
      <p:ext uri="{BB962C8B-B14F-4D97-AF65-F5344CB8AC3E}">
        <p14:creationId xmlns:p14="http://schemas.microsoft.com/office/powerpoint/2010/main" val="22186765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CONFINED SPACE REFRESHER – SFT FCX2003C</a:t>
            </a:r>
          </a:p>
        </p:txBody>
      </p:sp>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33</a:t>
            </a:fld>
            <a:endParaRPr lang="en-US" dirty="0"/>
          </a:p>
        </p:txBody>
      </p:sp>
      <p:sp>
        <p:nvSpPr>
          <p:cNvPr id="4" name="Text Placeholder 3"/>
          <p:cNvSpPr>
            <a:spLocks noGrp="1"/>
          </p:cNvSpPr>
          <p:nvPr>
            <p:ph type="body" sz="quarter" idx="14"/>
          </p:nvPr>
        </p:nvSpPr>
        <p:spPr>
          <a:xfrm>
            <a:off x="628649" y="1379220"/>
            <a:ext cx="6236971" cy="4686618"/>
          </a:xfrm>
        </p:spPr>
        <p:txBody>
          <a:bodyPr/>
          <a:lstStyle/>
          <a:p>
            <a:pPr>
              <a:lnSpc>
                <a:spcPct val="100000"/>
              </a:lnSpc>
              <a:spcAft>
                <a:spcPts val="600"/>
              </a:spcAft>
            </a:pPr>
            <a:r>
              <a:rPr lang="en-US" dirty="0"/>
              <a:t>IDLH (Immediately Dangerous to Life or Health)</a:t>
            </a:r>
          </a:p>
          <a:p>
            <a:pPr lvl="1">
              <a:lnSpc>
                <a:spcPct val="100000"/>
              </a:lnSpc>
              <a:spcAft>
                <a:spcPts val="600"/>
              </a:spcAft>
            </a:pPr>
            <a:r>
              <a:rPr lang="en-US" dirty="0"/>
              <a:t>Poses immediate or delayed threat to life</a:t>
            </a:r>
          </a:p>
          <a:p>
            <a:pPr lvl="1">
              <a:lnSpc>
                <a:spcPct val="100000"/>
              </a:lnSpc>
              <a:spcAft>
                <a:spcPts val="600"/>
              </a:spcAft>
            </a:pPr>
            <a:r>
              <a:rPr lang="en-US" dirty="0"/>
              <a:t>Causes irreversible adverse health effects</a:t>
            </a:r>
          </a:p>
          <a:p>
            <a:pPr lvl="1">
              <a:lnSpc>
                <a:spcPct val="100000"/>
              </a:lnSpc>
              <a:spcAft>
                <a:spcPts val="600"/>
              </a:spcAft>
            </a:pPr>
            <a:r>
              <a:rPr lang="en-US" dirty="0"/>
              <a:t>Interferes with escape</a:t>
            </a:r>
          </a:p>
          <a:p>
            <a:pPr>
              <a:lnSpc>
                <a:spcPct val="100000"/>
              </a:lnSpc>
              <a:spcAft>
                <a:spcPts val="600"/>
              </a:spcAft>
            </a:pPr>
            <a:r>
              <a:rPr lang="en-US" dirty="0"/>
              <a:t>What three atmospheric conditions require immediate evacuation?</a:t>
            </a:r>
          </a:p>
          <a:p>
            <a:pPr>
              <a:lnSpc>
                <a:spcPct val="100000"/>
              </a:lnSpc>
              <a:spcAft>
                <a:spcPts val="600"/>
              </a:spcAft>
            </a:pPr>
            <a:r>
              <a:rPr lang="en-US" dirty="0"/>
              <a:t>What are the requirements for an IDLH entry?</a:t>
            </a:r>
          </a:p>
          <a:p>
            <a:endParaRPr lang="en-US" dirty="0"/>
          </a:p>
        </p:txBody>
      </p:sp>
      <p:sp>
        <p:nvSpPr>
          <p:cNvPr id="5" name="Text Placeholder 4"/>
          <p:cNvSpPr>
            <a:spLocks noGrp="1"/>
          </p:cNvSpPr>
          <p:nvPr>
            <p:ph type="body" sz="quarter" idx="15"/>
          </p:nvPr>
        </p:nvSpPr>
        <p:spPr>
          <a:xfrm>
            <a:off x="619685" y="615474"/>
            <a:ext cx="6236970" cy="646588"/>
          </a:xfrm>
        </p:spPr>
        <p:txBody>
          <a:bodyPr/>
          <a:lstStyle/>
          <a:p>
            <a:r>
              <a:rPr lang="en-US" dirty="0"/>
              <a:t>PRCS Hazards</a:t>
            </a:r>
          </a:p>
        </p:txBody>
      </p:sp>
    </p:spTree>
    <p:extLst>
      <p:ext uri="{BB962C8B-B14F-4D97-AF65-F5344CB8AC3E}">
        <p14:creationId xmlns:p14="http://schemas.microsoft.com/office/powerpoint/2010/main" val="30571855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CONFINED SPACE REFRESHER – SFT FCX2003C</a:t>
            </a:r>
          </a:p>
        </p:txBody>
      </p:sp>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34</a:t>
            </a:fld>
            <a:endParaRPr lang="en-US" dirty="0"/>
          </a:p>
        </p:txBody>
      </p:sp>
      <p:sp>
        <p:nvSpPr>
          <p:cNvPr id="4" name="Text Placeholder 3"/>
          <p:cNvSpPr>
            <a:spLocks noGrp="1"/>
          </p:cNvSpPr>
          <p:nvPr>
            <p:ph type="body" sz="quarter" idx="14"/>
          </p:nvPr>
        </p:nvSpPr>
        <p:spPr/>
        <p:txBody>
          <a:bodyPr/>
          <a:lstStyle/>
          <a:p>
            <a:pPr>
              <a:lnSpc>
                <a:spcPct val="100000"/>
              </a:lnSpc>
              <a:spcAft>
                <a:spcPts val="600"/>
              </a:spcAft>
            </a:pPr>
            <a:r>
              <a:rPr lang="en-US" dirty="0"/>
              <a:t>To protect yourself from hazardous atmospheres:</a:t>
            </a:r>
          </a:p>
          <a:p>
            <a:pPr lvl="1">
              <a:lnSpc>
                <a:spcPct val="100000"/>
              </a:lnSpc>
              <a:spcAft>
                <a:spcPts val="600"/>
              </a:spcAft>
            </a:pPr>
            <a:r>
              <a:rPr lang="en-US" dirty="0"/>
              <a:t>Utilize the SDS (Safety Data Sheet)</a:t>
            </a:r>
          </a:p>
          <a:p>
            <a:pPr lvl="1">
              <a:lnSpc>
                <a:spcPct val="100000"/>
              </a:lnSpc>
              <a:spcAft>
                <a:spcPts val="600"/>
              </a:spcAft>
            </a:pPr>
            <a:r>
              <a:rPr lang="en-US" dirty="0"/>
              <a:t>Contact a Health and Safety Professional or Industrial Hygienist with any questions</a:t>
            </a:r>
          </a:p>
          <a:p>
            <a:pPr lvl="1"/>
            <a:endParaRPr lang="en-US" dirty="0"/>
          </a:p>
          <a:p>
            <a:pPr lvl="1"/>
            <a:endParaRPr lang="en-US" dirty="0"/>
          </a:p>
        </p:txBody>
      </p:sp>
      <p:sp>
        <p:nvSpPr>
          <p:cNvPr id="5" name="Text Placeholder 4"/>
          <p:cNvSpPr>
            <a:spLocks noGrp="1"/>
          </p:cNvSpPr>
          <p:nvPr>
            <p:ph type="body" sz="quarter" idx="15"/>
          </p:nvPr>
        </p:nvSpPr>
        <p:spPr>
          <a:xfrm>
            <a:off x="619685" y="615474"/>
            <a:ext cx="6236970" cy="646588"/>
          </a:xfrm>
        </p:spPr>
        <p:txBody>
          <a:bodyPr/>
          <a:lstStyle/>
          <a:p>
            <a:r>
              <a:rPr lang="en-US" dirty="0"/>
              <a:t>PRCS Hazards</a:t>
            </a:r>
          </a:p>
        </p:txBody>
      </p:sp>
      <p:pic>
        <p:nvPicPr>
          <p:cNvPr id="8" name="Picture 7" descr="T:\DEPARTMENTS\Safety\_Safety Courses\_Confined Space\5_Pictures &amp; Videos\Safford CS photos\102NIKON\DSCN073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648" y="3095613"/>
            <a:ext cx="4057651" cy="2970225"/>
          </a:xfrm>
          <a:prstGeom prst="rect">
            <a:avLst/>
          </a:prstGeom>
          <a:noFill/>
          <a:ln>
            <a:solidFill>
              <a:schemeClr val="tx1"/>
            </a:solidFill>
          </a:ln>
        </p:spPr>
      </p:pic>
    </p:spTree>
    <p:extLst>
      <p:ext uri="{BB962C8B-B14F-4D97-AF65-F5344CB8AC3E}">
        <p14:creationId xmlns:p14="http://schemas.microsoft.com/office/powerpoint/2010/main" val="22415178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CONFINED SPACE REFRESHER – SFT FCX2003C</a:t>
            </a:r>
          </a:p>
        </p:txBody>
      </p:sp>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35</a:t>
            </a:fld>
            <a:endParaRPr lang="en-US" dirty="0"/>
          </a:p>
        </p:txBody>
      </p:sp>
      <p:sp>
        <p:nvSpPr>
          <p:cNvPr id="4" name="Text Placeholder 3"/>
          <p:cNvSpPr>
            <a:spLocks noGrp="1"/>
          </p:cNvSpPr>
          <p:nvPr>
            <p:ph type="body" sz="quarter" idx="14"/>
          </p:nvPr>
        </p:nvSpPr>
        <p:spPr>
          <a:xfrm>
            <a:off x="628649" y="1407795"/>
            <a:ext cx="6236971" cy="4686618"/>
          </a:xfrm>
        </p:spPr>
        <p:txBody>
          <a:bodyPr/>
          <a:lstStyle/>
          <a:p>
            <a:pPr marL="0" indent="0">
              <a:lnSpc>
                <a:spcPct val="100000"/>
              </a:lnSpc>
              <a:spcAft>
                <a:spcPts val="600"/>
              </a:spcAft>
              <a:buNone/>
            </a:pPr>
            <a:r>
              <a:rPr lang="en-US" dirty="0"/>
              <a:t>Engulfment Hazards</a:t>
            </a:r>
          </a:p>
          <a:p>
            <a:pPr>
              <a:lnSpc>
                <a:spcPct val="100000"/>
              </a:lnSpc>
              <a:spcAft>
                <a:spcPts val="600"/>
              </a:spcAft>
            </a:pPr>
            <a:r>
              <a:rPr lang="en-US" dirty="0"/>
              <a:t>Material surrounds and/or buries an entrant</a:t>
            </a:r>
          </a:p>
          <a:p>
            <a:pPr>
              <a:lnSpc>
                <a:spcPct val="100000"/>
              </a:lnSpc>
              <a:spcAft>
                <a:spcPts val="600"/>
              </a:spcAft>
            </a:pPr>
            <a:r>
              <a:rPr lang="en-US" dirty="0"/>
              <a:t>Risk of asphyxiation by inhaling materials or surrounding materials compressing the chest</a:t>
            </a:r>
          </a:p>
          <a:p>
            <a:pPr>
              <a:lnSpc>
                <a:spcPct val="100000"/>
              </a:lnSpc>
              <a:spcAft>
                <a:spcPts val="600"/>
              </a:spcAft>
            </a:pPr>
            <a:r>
              <a:rPr lang="en-US" dirty="0"/>
              <a:t>What are some examples of materials that pose a risk and where they can be found?</a:t>
            </a:r>
          </a:p>
          <a:p>
            <a:pPr marL="0" indent="0">
              <a:buNone/>
            </a:pPr>
            <a:endParaRPr lang="en-US" dirty="0"/>
          </a:p>
        </p:txBody>
      </p:sp>
      <p:sp>
        <p:nvSpPr>
          <p:cNvPr id="5" name="Text Placeholder 4"/>
          <p:cNvSpPr>
            <a:spLocks noGrp="1"/>
          </p:cNvSpPr>
          <p:nvPr>
            <p:ph type="body" sz="quarter" idx="15"/>
          </p:nvPr>
        </p:nvSpPr>
        <p:spPr>
          <a:xfrm>
            <a:off x="619685" y="615474"/>
            <a:ext cx="6236970" cy="646588"/>
          </a:xfrm>
        </p:spPr>
        <p:txBody>
          <a:bodyPr/>
          <a:lstStyle/>
          <a:p>
            <a:r>
              <a:rPr lang="en-US" dirty="0"/>
              <a:t>PRCS Hazards</a:t>
            </a:r>
          </a:p>
        </p:txBody>
      </p:sp>
      <p:pic>
        <p:nvPicPr>
          <p:cNvPr id="7" name="Picture 6" descr="C:\Users\095499\AppData\Local\Microsoft\Windows\Temporary Internet Files\Content.Outlook\B9UAK40Z\DSCN0283 (002).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649" y="3821906"/>
            <a:ext cx="2981326" cy="2235994"/>
          </a:xfrm>
          <a:prstGeom prst="rect">
            <a:avLst/>
          </a:prstGeom>
          <a:noFill/>
          <a:ln>
            <a:solidFill>
              <a:schemeClr val="tx1"/>
            </a:solidFill>
          </a:ln>
        </p:spPr>
      </p:pic>
    </p:spTree>
    <p:extLst>
      <p:ext uri="{BB962C8B-B14F-4D97-AF65-F5344CB8AC3E}">
        <p14:creationId xmlns:p14="http://schemas.microsoft.com/office/powerpoint/2010/main" val="16255485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CONFINED SPACE REFRESHER – SFT FCX2003C</a:t>
            </a:r>
          </a:p>
        </p:txBody>
      </p:sp>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36</a:t>
            </a:fld>
            <a:endParaRPr lang="en-US" dirty="0"/>
          </a:p>
        </p:txBody>
      </p:sp>
      <p:sp>
        <p:nvSpPr>
          <p:cNvPr id="4" name="Text Placeholder 3"/>
          <p:cNvSpPr>
            <a:spLocks noGrp="1"/>
          </p:cNvSpPr>
          <p:nvPr>
            <p:ph type="body" sz="quarter" idx="14"/>
          </p:nvPr>
        </p:nvSpPr>
        <p:spPr>
          <a:xfrm>
            <a:off x="628649" y="1379220"/>
            <a:ext cx="6334859" cy="4686618"/>
          </a:xfrm>
        </p:spPr>
        <p:txBody>
          <a:bodyPr/>
          <a:lstStyle/>
          <a:p>
            <a:pPr marL="0" indent="0">
              <a:lnSpc>
                <a:spcPct val="100000"/>
              </a:lnSpc>
              <a:spcAft>
                <a:spcPts val="600"/>
              </a:spcAft>
              <a:buNone/>
            </a:pPr>
            <a:r>
              <a:rPr lang="en-US" dirty="0"/>
              <a:t>Configuration Hazards</a:t>
            </a:r>
          </a:p>
          <a:p>
            <a:pPr>
              <a:lnSpc>
                <a:spcPct val="100000"/>
              </a:lnSpc>
              <a:spcAft>
                <a:spcPts val="600"/>
              </a:spcAft>
            </a:pPr>
            <a:r>
              <a:rPr lang="en-US" dirty="0"/>
              <a:t>Inwardly converging walls or downward sloping floor that tapers to a smaller area</a:t>
            </a:r>
          </a:p>
          <a:p>
            <a:pPr>
              <a:lnSpc>
                <a:spcPct val="100000"/>
              </a:lnSpc>
              <a:spcAft>
                <a:spcPts val="600"/>
              </a:spcAft>
            </a:pPr>
            <a:r>
              <a:rPr lang="en-US" dirty="0"/>
              <a:t>Risk of slipping/falling, entrapment, asphyxiation, and hazardous atmospheres</a:t>
            </a:r>
          </a:p>
          <a:p>
            <a:pPr>
              <a:lnSpc>
                <a:spcPct val="100000"/>
              </a:lnSpc>
              <a:spcAft>
                <a:spcPts val="600"/>
              </a:spcAft>
            </a:pPr>
            <a:r>
              <a:rPr lang="en-US" dirty="0"/>
              <a:t>What are some examples of entrapment?</a:t>
            </a:r>
          </a:p>
          <a:p>
            <a:endParaRPr lang="en-US" dirty="0"/>
          </a:p>
        </p:txBody>
      </p:sp>
      <p:sp>
        <p:nvSpPr>
          <p:cNvPr id="5" name="Text Placeholder 4"/>
          <p:cNvSpPr>
            <a:spLocks noGrp="1"/>
          </p:cNvSpPr>
          <p:nvPr>
            <p:ph type="body" sz="quarter" idx="15"/>
          </p:nvPr>
        </p:nvSpPr>
        <p:spPr>
          <a:xfrm>
            <a:off x="619685" y="615474"/>
            <a:ext cx="6236970" cy="646588"/>
          </a:xfrm>
        </p:spPr>
        <p:txBody>
          <a:bodyPr/>
          <a:lstStyle/>
          <a:p>
            <a:r>
              <a:rPr lang="en-US" dirty="0"/>
              <a:t>PRCS Hazards</a:t>
            </a:r>
          </a:p>
        </p:txBody>
      </p:sp>
      <p:pic>
        <p:nvPicPr>
          <p:cNvPr id="7" name="Picture 6" descr="T:\DEPARTMENTS\Safety\_Safety Courses\_Confined Space\5_Pictures &amp; Videos\IMG_055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649" y="3815442"/>
            <a:ext cx="3363687" cy="2242458"/>
          </a:xfrm>
          <a:prstGeom prst="rect">
            <a:avLst/>
          </a:prstGeom>
          <a:noFill/>
          <a:ln>
            <a:solidFill>
              <a:schemeClr val="tx1"/>
            </a:solidFill>
          </a:ln>
        </p:spPr>
      </p:pic>
    </p:spTree>
    <p:extLst>
      <p:ext uri="{BB962C8B-B14F-4D97-AF65-F5344CB8AC3E}">
        <p14:creationId xmlns:p14="http://schemas.microsoft.com/office/powerpoint/2010/main" val="37721641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CONFINED SPACE REFRESHER – SFT FCX2003C</a:t>
            </a:r>
          </a:p>
        </p:txBody>
      </p:sp>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37</a:t>
            </a:fld>
            <a:endParaRPr lang="en-US" dirty="0"/>
          </a:p>
        </p:txBody>
      </p:sp>
      <p:sp>
        <p:nvSpPr>
          <p:cNvPr id="4" name="Text Placeholder 3"/>
          <p:cNvSpPr>
            <a:spLocks noGrp="1"/>
          </p:cNvSpPr>
          <p:nvPr>
            <p:ph type="body" sz="quarter" idx="14"/>
          </p:nvPr>
        </p:nvSpPr>
        <p:spPr>
          <a:xfrm>
            <a:off x="628651" y="1407795"/>
            <a:ext cx="6343650" cy="4686618"/>
          </a:xfrm>
        </p:spPr>
        <p:txBody>
          <a:bodyPr/>
          <a:lstStyle/>
          <a:p>
            <a:pPr marL="0" indent="0">
              <a:lnSpc>
                <a:spcPct val="100000"/>
              </a:lnSpc>
              <a:spcAft>
                <a:spcPts val="600"/>
              </a:spcAft>
              <a:buNone/>
            </a:pPr>
            <a:r>
              <a:rPr lang="en-US" dirty="0"/>
              <a:t>Other Serious Hazards</a:t>
            </a:r>
          </a:p>
          <a:p>
            <a:pPr>
              <a:lnSpc>
                <a:spcPct val="100000"/>
              </a:lnSpc>
              <a:spcAft>
                <a:spcPts val="600"/>
              </a:spcAft>
            </a:pPr>
            <a:r>
              <a:rPr lang="en-US" dirty="0"/>
              <a:t>Hazards that cause irreversible health effects, pose a threat to life, or interfere with unaided escape</a:t>
            </a:r>
          </a:p>
          <a:p>
            <a:pPr>
              <a:lnSpc>
                <a:spcPct val="100000"/>
              </a:lnSpc>
              <a:spcAft>
                <a:spcPts val="600"/>
              </a:spcAft>
            </a:pPr>
            <a:r>
              <a:rPr lang="en-US" dirty="0"/>
              <a:t>What risks are associated with the following hazards and how can each be mitigated or eliminated?</a:t>
            </a:r>
          </a:p>
          <a:p>
            <a:pPr lvl="1">
              <a:lnSpc>
                <a:spcPct val="100000"/>
              </a:lnSpc>
              <a:spcAft>
                <a:spcPts val="600"/>
              </a:spcAft>
            </a:pPr>
            <a:r>
              <a:rPr lang="en-US" dirty="0"/>
              <a:t>Electrical</a:t>
            </a:r>
          </a:p>
          <a:p>
            <a:pPr lvl="1">
              <a:lnSpc>
                <a:spcPct val="100000"/>
              </a:lnSpc>
              <a:spcAft>
                <a:spcPts val="600"/>
              </a:spcAft>
            </a:pPr>
            <a:r>
              <a:rPr lang="en-US" dirty="0"/>
              <a:t>Mechanical</a:t>
            </a:r>
          </a:p>
          <a:p>
            <a:pPr lvl="1">
              <a:lnSpc>
                <a:spcPct val="100000"/>
              </a:lnSpc>
              <a:spcAft>
                <a:spcPts val="600"/>
              </a:spcAft>
            </a:pPr>
            <a:r>
              <a:rPr lang="en-US" dirty="0"/>
              <a:t>Fluid pressure</a:t>
            </a:r>
          </a:p>
          <a:p>
            <a:pPr lvl="1">
              <a:lnSpc>
                <a:spcPct val="100000"/>
              </a:lnSpc>
              <a:spcAft>
                <a:spcPts val="600"/>
              </a:spcAft>
            </a:pPr>
            <a:r>
              <a:rPr lang="en-US" dirty="0"/>
              <a:t>Chemical</a:t>
            </a:r>
          </a:p>
        </p:txBody>
      </p:sp>
      <p:sp>
        <p:nvSpPr>
          <p:cNvPr id="5" name="Text Placeholder 4"/>
          <p:cNvSpPr>
            <a:spLocks noGrp="1"/>
          </p:cNvSpPr>
          <p:nvPr>
            <p:ph type="body" sz="quarter" idx="15"/>
          </p:nvPr>
        </p:nvSpPr>
        <p:spPr>
          <a:xfrm>
            <a:off x="619685" y="615474"/>
            <a:ext cx="6236970" cy="646588"/>
          </a:xfrm>
        </p:spPr>
        <p:txBody>
          <a:bodyPr/>
          <a:lstStyle/>
          <a:p>
            <a:r>
              <a:rPr lang="en-US" dirty="0"/>
              <a:t>PRCS Hazards</a:t>
            </a:r>
          </a:p>
        </p:txBody>
      </p:sp>
      <p:sp>
        <p:nvSpPr>
          <p:cNvPr id="6" name="Text Placeholder 3"/>
          <p:cNvSpPr txBox="1">
            <a:spLocks/>
          </p:cNvSpPr>
          <p:nvPr/>
        </p:nvSpPr>
        <p:spPr>
          <a:xfrm>
            <a:off x="3507104" y="3390900"/>
            <a:ext cx="3465196" cy="2647950"/>
          </a:xfrm>
          <a:prstGeom prst="rect">
            <a:avLst/>
          </a:prstGeom>
        </p:spPr>
        <p:txBody>
          <a:bodyPr/>
          <a:lstStyle>
            <a:lvl1pPr marL="228600" indent="-228600" algn="l" defTabSz="914400" rtl="0" eaLnBrk="1" latinLnBrk="0" hangingPunct="1">
              <a:lnSpc>
                <a:spcPct val="90000"/>
              </a:lnSpc>
              <a:spcBef>
                <a:spcPts val="600"/>
              </a:spcBef>
              <a:buClr>
                <a:srgbClr val="00B0F0"/>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00B0F0"/>
              </a:buClr>
              <a:buFont typeface="Arial" panose="020B0604020202020204" pitchFamily="34" charset="0"/>
              <a:buChar char="•"/>
              <a:defRPr sz="2000" kern="1200" baseline="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spcAft>
                <a:spcPts val="600"/>
              </a:spcAft>
            </a:pPr>
            <a:r>
              <a:rPr lang="en-US" dirty="0"/>
              <a:t>Bridging</a:t>
            </a:r>
          </a:p>
          <a:p>
            <a:pPr lvl="1">
              <a:lnSpc>
                <a:spcPct val="100000"/>
              </a:lnSpc>
              <a:spcAft>
                <a:spcPts val="600"/>
              </a:spcAft>
            </a:pPr>
            <a:r>
              <a:rPr lang="en-US" dirty="0"/>
              <a:t>Slips, trips, falls</a:t>
            </a:r>
          </a:p>
          <a:p>
            <a:pPr lvl="1">
              <a:lnSpc>
                <a:spcPct val="100000"/>
              </a:lnSpc>
              <a:spcAft>
                <a:spcPts val="600"/>
              </a:spcAft>
            </a:pPr>
            <a:r>
              <a:rPr lang="en-US" dirty="0"/>
              <a:t>Temperature extremes</a:t>
            </a:r>
          </a:p>
          <a:p>
            <a:pPr lvl="1">
              <a:lnSpc>
                <a:spcPct val="100000"/>
              </a:lnSpc>
              <a:spcAft>
                <a:spcPts val="600"/>
              </a:spcAft>
            </a:pPr>
            <a:r>
              <a:rPr lang="en-US" dirty="0"/>
              <a:t>Heat-related illnesses</a:t>
            </a:r>
          </a:p>
        </p:txBody>
      </p:sp>
    </p:spTree>
    <p:extLst>
      <p:ext uri="{BB962C8B-B14F-4D97-AF65-F5344CB8AC3E}">
        <p14:creationId xmlns:p14="http://schemas.microsoft.com/office/powerpoint/2010/main" val="1918587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lgn="ctr"/>
            <a:fld id="{25D3FF45-FB88-453A-A2AC-7EF0564DBF56}" type="slidenum">
              <a:rPr lang="en-US" smtClean="0"/>
              <a:pPr algn="ctr"/>
              <a:t>38</a:t>
            </a:fld>
            <a:endParaRPr lang="en-US" dirty="0"/>
          </a:p>
        </p:txBody>
      </p:sp>
      <p:sp>
        <p:nvSpPr>
          <p:cNvPr id="2" name="Picture Placeholder 1"/>
          <p:cNvSpPr>
            <a:spLocks noGrp="1"/>
          </p:cNvSpPr>
          <p:nvPr>
            <p:ph type="pic" sz="quarter" idx="13"/>
          </p:nvPr>
        </p:nvSpPr>
        <p:spPr/>
      </p:sp>
      <p:sp>
        <p:nvSpPr>
          <p:cNvPr id="3" name="Text Placeholder 2"/>
          <p:cNvSpPr>
            <a:spLocks noGrp="1"/>
          </p:cNvSpPr>
          <p:nvPr>
            <p:ph type="body" sz="quarter" idx="15"/>
          </p:nvPr>
        </p:nvSpPr>
        <p:spPr/>
        <p:txBody>
          <a:bodyPr/>
          <a:lstStyle/>
          <a:p>
            <a:r>
              <a:rPr lang="en-US" dirty="0"/>
              <a:t>Activity 8</a:t>
            </a:r>
          </a:p>
        </p:txBody>
      </p:sp>
      <p:sp>
        <p:nvSpPr>
          <p:cNvPr id="4" name="Footer Placeholder 3"/>
          <p:cNvSpPr>
            <a:spLocks noGrp="1"/>
          </p:cNvSpPr>
          <p:nvPr>
            <p:ph type="ftr" sz="quarter" idx="11"/>
          </p:nvPr>
        </p:nvSpPr>
        <p:spPr/>
        <p:txBody>
          <a:bodyPr/>
          <a:lstStyle/>
          <a:p>
            <a:r>
              <a:rPr lang="en-US" dirty="0"/>
              <a:t>CONFINED SPACE REFRESHER – SFT FCX2003C</a:t>
            </a:r>
          </a:p>
        </p:txBody>
      </p:sp>
      <p:sp>
        <p:nvSpPr>
          <p:cNvPr id="6" name="Text Placeholder 5"/>
          <p:cNvSpPr>
            <a:spLocks noGrp="1"/>
          </p:cNvSpPr>
          <p:nvPr>
            <p:ph type="body" sz="quarter" idx="14"/>
          </p:nvPr>
        </p:nvSpPr>
        <p:spPr>
          <a:xfrm>
            <a:off x="628649" y="1398270"/>
            <a:ext cx="6236971" cy="4686618"/>
          </a:xfrm>
        </p:spPr>
        <p:txBody>
          <a:bodyPr/>
          <a:lstStyle/>
          <a:p>
            <a:r>
              <a:rPr lang="en-US" dirty="0">
                <a:latin typeface="Arial" panose="020B0604020202020204" pitchFamily="34" charset="0"/>
              </a:rPr>
              <a:t>Directions</a:t>
            </a:r>
          </a:p>
          <a:p>
            <a:pPr marL="457200" indent="-457200">
              <a:buFont typeface="+mj-lt"/>
              <a:buAutoNum type="arabicPeriod"/>
            </a:pPr>
            <a:r>
              <a:rPr lang="en-US" dirty="0">
                <a:latin typeface="Arial" panose="020B0604020202020204" pitchFamily="34" charset="0"/>
              </a:rPr>
              <a:t>As a small group, create a poster for your assigned PRCS hazard</a:t>
            </a:r>
          </a:p>
          <a:p>
            <a:pPr marL="457200" indent="-457200">
              <a:buFont typeface="+mj-lt"/>
              <a:buAutoNum type="arabicPeriod"/>
            </a:pPr>
            <a:r>
              <a:rPr lang="en-US" dirty="0">
                <a:latin typeface="Arial" panose="020B0604020202020204" pitchFamily="34" charset="0"/>
              </a:rPr>
              <a:t>Include brief informational text and at least one drawing</a:t>
            </a:r>
          </a:p>
          <a:p>
            <a:pPr marL="457200" indent="-457200">
              <a:buFont typeface="+mj-lt"/>
              <a:buAutoNum type="arabicPeriod"/>
            </a:pPr>
            <a:r>
              <a:rPr lang="en-US" dirty="0">
                <a:latin typeface="Arial" panose="020B0604020202020204" pitchFamily="34" charset="0"/>
              </a:rPr>
              <a:t>Communicate the following:</a:t>
            </a:r>
          </a:p>
          <a:p>
            <a:pPr marL="690563" lvl="1" indent="-233363">
              <a:buFont typeface="Arial" panose="020B0604020202020204" pitchFamily="34" charset="0"/>
              <a:buChar char="•"/>
              <a:tabLst>
                <a:tab pos="690563" algn="l"/>
              </a:tabLst>
            </a:pPr>
            <a:r>
              <a:rPr lang="en-US" dirty="0"/>
              <a:t>Definition of your hazard</a:t>
            </a:r>
          </a:p>
          <a:p>
            <a:pPr marL="690563" lvl="1" indent="-233363">
              <a:buFont typeface="Arial" panose="020B0604020202020204" pitchFamily="34" charset="0"/>
              <a:buChar char="•"/>
              <a:tabLst>
                <a:tab pos="690563" algn="l"/>
              </a:tabLst>
            </a:pPr>
            <a:r>
              <a:rPr lang="en-US" dirty="0"/>
              <a:t>Risks associated with it</a:t>
            </a:r>
          </a:p>
          <a:p>
            <a:pPr marL="690563" lvl="1" indent="-233363">
              <a:buFont typeface="Arial" panose="020B0604020202020204" pitchFamily="34" charset="0"/>
              <a:buChar char="•"/>
              <a:tabLst>
                <a:tab pos="690563" algn="l"/>
              </a:tabLst>
            </a:pPr>
            <a:r>
              <a:rPr lang="en-US" dirty="0"/>
              <a:t>Examples of the hazard and/or locations where it is found</a:t>
            </a:r>
            <a:endParaRPr lang="en-US" dirty="0">
              <a:latin typeface="Arial" panose="020B0604020202020204" pitchFamily="34" charset="0"/>
            </a:endParaRPr>
          </a:p>
          <a:p>
            <a:pPr marL="457200" indent="-457200">
              <a:buFont typeface="+mj-lt"/>
              <a:buAutoNum type="arabicPeriod"/>
            </a:pPr>
            <a:r>
              <a:rPr lang="en-US" dirty="0">
                <a:latin typeface="Arial" panose="020B0604020202020204" pitchFamily="34" charset="0"/>
              </a:rPr>
              <a:t>After 5 minutes, present the poster to the class and discuss the characteristics you listed</a:t>
            </a:r>
          </a:p>
        </p:txBody>
      </p:sp>
      <p:sp>
        <p:nvSpPr>
          <p:cNvPr id="7" name="Text Placeholder 6"/>
          <p:cNvSpPr>
            <a:spLocks noGrp="1"/>
          </p:cNvSpPr>
          <p:nvPr>
            <p:ph type="body" sz="quarter" idx="16"/>
          </p:nvPr>
        </p:nvSpPr>
        <p:spPr>
          <a:xfrm>
            <a:off x="619685" y="615474"/>
            <a:ext cx="6236970" cy="646588"/>
          </a:xfrm>
        </p:spPr>
        <p:txBody>
          <a:bodyPr/>
          <a:lstStyle/>
          <a:p>
            <a:r>
              <a:rPr lang="en-US" dirty="0"/>
              <a:t>PRCS Poster</a:t>
            </a:r>
          </a:p>
        </p:txBody>
      </p:sp>
    </p:spTree>
    <p:extLst>
      <p:ext uri="{BB962C8B-B14F-4D97-AF65-F5344CB8AC3E}">
        <p14:creationId xmlns:p14="http://schemas.microsoft.com/office/powerpoint/2010/main" val="30244198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lgn="ctr"/>
            <a:fld id="{25D3FF45-FB88-453A-A2AC-7EF0564DBF56}" type="slidenum">
              <a:rPr lang="en-US" smtClean="0"/>
              <a:pPr algn="ctr"/>
              <a:t>39</a:t>
            </a:fld>
            <a:endParaRPr lang="en-US" dirty="0"/>
          </a:p>
        </p:txBody>
      </p:sp>
      <p:sp>
        <p:nvSpPr>
          <p:cNvPr id="2" name="Picture Placeholder 1"/>
          <p:cNvSpPr>
            <a:spLocks noGrp="1"/>
          </p:cNvSpPr>
          <p:nvPr>
            <p:ph type="pic" sz="quarter" idx="13"/>
          </p:nvPr>
        </p:nvSpPr>
        <p:spPr/>
      </p:sp>
      <p:sp>
        <p:nvSpPr>
          <p:cNvPr id="3" name="Text Placeholder 2"/>
          <p:cNvSpPr>
            <a:spLocks noGrp="1"/>
          </p:cNvSpPr>
          <p:nvPr>
            <p:ph type="body" sz="quarter" idx="15"/>
          </p:nvPr>
        </p:nvSpPr>
        <p:spPr/>
        <p:txBody>
          <a:bodyPr/>
          <a:lstStyle/>
          <a:p>
            <a:r>
              <a:rPr lang="en-US" dirty="0"/>
              <a:t>Activity 9</a:t>
            </a:r>
          </a:p>
        </p:txBody>
      </p:sp>
      <p:sp>
        <p:nvSpPr>
          <p:cNvPr id="4" name="Footer Placeholder 3"/>
          <p:cNvSpPr>
            <a:spLocks noGrp="1"/>
          </p:cNvSpPr>
          <p:nvPr>
            <p:ph type="ftr" sz="quarter" idx="11"/>
          </p:nvPr>
        </p:nvSpPr>
        <p:spPr/>
        <p:txBody>
          <a:bodyPr/>
          <a:lstStyle/>
          <a:p>
            <a:r>
              <a:rPr lang="en-US" dirty="0"/>
              <a:t>CONFINED SPACE REFRESHER – SFT FCX2003C</a:t>
            </a:r>
          </a:p>
        </p:txBody>
      </p:sp>
      <p:sp>
        <p:nvSpPr>
          <p:cNvPr id="6" name="Text Placeholder 5"/>
          <p:cNvSpPr>
            <a:spLocks noGrp="1"/>
          </p:cNvSpPr>
          <p:nvPr>
            <p:ph type="body" sz="quarter" idx="14"/>
          </p:nvPr>
        </p:nvSpPr>
        <p:spPr>
          <a:xfrm>
            <a:off x="628649" y="1398270"/>
            <a:ext cx="6236971" cy="4686618"/>
          </a:xfrm>
        </p:spPr>
        <p:txBody>
          <a:bodyPr/>
          <a:lstStyle/>
          <a:p>
            <a:r>
              <a:rPr lang="en-US" dirty="0">
                <a:latin typeface="Arial" panose="020B0604020202020204" pitchFamily="34" charset="0"/>
              </a:rPr>
              <a:t>Directions</a:t>
            </a:r>
          </a:p>
          <a:p>
            <a:pPr marL="457200" indent="-457200">
              <a:buFont typeface="+mj-lt"/>
              <a:buAutoNum type="arabicPeriod"/>
            </a:pPr>
            <a:r>
              <a:rPr lang="en-US" dirty="0">
                <a:latin typeface="Arial" panose="020B0604020202020204" pitchFamily="34" charset="0"/>
              </a:rPr>
              <a:t>As a small group, write a 32 word summary of the hazards of a PRCS</a:t>
            </a:r>
          </a:p>
          <a:p>
            <a:pPr marL="457200" indent="-457200">
              <a:buFont typeface="+mj-lt"/>
              <a:buAutoNum type="arabicPeriod"/>
            </a:pPr>
            <a:r>
              <a:rPr lang="en-US" dirty="0">
                <a:latin typeface="Arial" panose="020B0604020202020204" pitchFamily="34" charset="0"/>
              </a:rPr>
              <a:t>Read the summary to the class.</a:t>
            </a:r>
          </a:p>
          <a:p>
            <a:pPr marL="457200" indent="-457200">
              <a:buFont typeface="+mj-lt"/>
              <a:buAutoNum type="arabicPeriod"/>
            </a:pPr>
            <a:r>
              <a:rPr lang="en-US" dirty="0">
                <a:latin typeface="Arial" panose="020B0604020202020204" pitchFamily="34" charset="0"/>
              </a:rPr>
              <a:t>As a small group discuss and write a 16 word summary of the hazards of a PRCS</a:t>
            </a:r>
          </a:p>
          <a:p>
            <a:pPr marL="457200" indent="-457200">
              <a:buFont typeface="+mj-lt"/>
              <a:buAutoNum type="arabicPeriod"/>
            </a:pPr>
            <a:r>
              <a:rPr lang="en-US" dirty="0">
                <a:latin typeface="Arial" panose="020B0604020202020204" pitchFamily="34" charset="0"/>
              </a:rPr>
              <a:t>Read the summary to the class and explain how you narrowed down the original</a:t>
            </a:r>
          </a:p>
          <a:p>
            <a:pPr marL="457200" indent="-457200">
              <a:buFont typeface="+mj-lt"/>
              <a:buAutoNum type="arabicPeriod"/>
            </a:pPr>
            <a:r>
              <a:rPr lang="en-US" dirty="0">
                <a:latin typeface="Arial" panose="020B0604020202020204" pitchFamily="34" charset="0"/>
              </a:rPr>
              <a:t>Repeat the process with an 8 word summary</a:t>
            </a:r>
          </a:p>
          <a:p>
            <a:pPr marL="457200" indent="-457200">
              <a:buFont typeface="+mj-lt"/>
              <a:buAutoNum type="arabicPeriod"/>
            </a:pPr>
            <a:r>
              <a:rPr lang="en-US" dirty="0">
                <a:latin typeface="Arial" panose="020B0604020202020204" pitchFamily="34" charset="0"/>
              </a:rPr>
              <a:t>Repeat the process with a 4 word summary</a:t>
            </a:r>
          </a:p>
          <a:p>
            <a:pPr marL="457200" indent="-457200">
              <a:buFont typeface="+mj-lt"/>
              <a:buAutoNum type="arabicPeriod"/>
            </a:pPr>
            <a:r>
              <a:rPr lang="en-US" dirty="0">
                <a:latin typeface="Arial" panose="020B0604020202020204" pitchFamily="34" charset="0"/>
              </a:rPr>
              <a:t>As a class, discuss and write a 2 word summary of the hazards of a PRCS</a:t>
            </a:r>
          </a:p>
        </p:txBody>
      </p:sp>
      <p:sp>
        <p:nvSpPr>
          <p:cNvPr id="7" name="Text Placeholder 6"/>
          <p:cNvSpPr>
            <a:spLocks noGrp="1"/>
          </p:cNvSpPr>
          <p:nvPr>
            <p:ph type="body" sz="quarter" idx="16"/>
          </p:nvPr>
        </p:nvSpPr>
        <p:spPr>
          <a:xfrm>
            <a:off x="619685" y="615474"/>
            <a:ext cx="6236970" cy="646588"/>
          </a:xfrm>
        </p:spPr>
        <p:txBody>
          <a:bodyPr/>
          <a:lstStyle/>
          <a:p>
            <a:r>
              <a:rPr lang="en-US" dirty="0"/>
              <a:t>PRCS Summaries</a:t>
            </a:r>
          </a:p>
        </p:txBody>
      </p:sp>
    </p:spTree>
    <p:extLst>
      <p:ext uri="{BB962C8B-B14F-4D97-AF65-F5344CB8AC3E}">
        <p14:creationId xmlns:p14="http://schemas.microsoft.com/office/powerpoint/2010/main" val="4063587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CONFINED SPACE REFRESHER – SFT FCX2003C</a:t>
            </a:r>
          </a:p>
        </p:txBody>
      </p:sp>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4</a:t>
            </a:fld>
            <a:endParaRPr lang="en-US" dirty="0"/>
          </a:p>
        </p:txBody>
      </p:sp>
      <p:sp>
        <p:nvSpPr>
          <p:cNvPr id="4" name="Text Placeholder 3"/>
          <p:cNvSpPr>
            <a:spLocks noGrp="1"/>
          </p:cNvSpPr>
          <p:nvPr>
            <p:ph type="body" sz="quarter" idx="14"/>
          </p:nvPr>
        </p:nvSpPr>
        <p:spPr>
          <a:xfrm>
            <a:off x="627497" y="1379220"/>
            <a:ext cx="6221538" cy="4686618"/>
          </a:xfrm>
        </p:spPr>
        <p:txBody>
          <a:bodyPr/>
          <a:lstStyle/>
          <a:p>
            <a:pPr marL="0" indent="0">
              <a:lnSpc>
                <a:spcPct val="100000"/>
              </a:lnSpc>
              <a:spcAft>
                <a:spcPts val="600"/>
              </a:spcAft>
              <a:buNone/>
            </a:pPr>
            <a:r>
              <a:rPr lang="en-US" b="1" dirty="0"/>
              <a:t>Module 1: Evaluating a Confined Space</a:t>
            </a:r>
          </a:p>
          <a:p>
            <a:pPr>
              <a:lnSpc>
                <a:spcPct val="100000"/>
              </a:lnSpc>
              <a:spcAft>
                <a:spcPts val="600"/>
              </a:spcAft>
            </a:pPr>
            <a:r>
              <a:rPr lang="en-US" dirty="0"/>
              <a:t>Categorize confined spaces based on the three criteria</a:t>
            </a:r>
          </a:p>
          <a:p>
            <a:pPr>
              <a:lnSpc>
                <a:spcPct val="100000"/>
              </a:lnSpc>
              <a:spcAft>
                <a:spcPts val="600"/>
              </a:spcAft>
            </a:pPr>
            <a:r>
              <a:rPr lang="en-US" dirty="0"/>
              <a:t>Analyze the characteristics of a permit-required confined space</a:t>
            </a:r>
          </a:p>
          <a:p>
            <a:pPr marL="0" indent="0">
              <a:lnSpc>
                <a:spcPct val="100000"/>
              </a:lnSpc>
              <a:spcBef>
                <a:spcPts val="1800"/>
              </a:spcBef>
              <a:spcAft>
                <a:spcPts val="600"/>
              </a:spcAft>
              <a:buNone/>
            </a:pPr>
            <a:r>
              <a:rPr lang="en-US" b="1" dirty="0"/>
              <a:t>Module 2: Permit-Required Confined Space Hazards</a:t>
            </a:r>
          </a:p>
          <a:p>
            <a:pPr>
              <a:lnSpc>
                <a:spcPct val="100000"/>
              </a:lnSpc>
              <a:spcAft>
                <a:spcPts val="600"/>
              </a:spcAft>
            </a:pPr>
            <a:r>
              <a:rPr lang="en-US" dirty="0"/>
              <a:t>Evaluate hazards associated with permit-required confined spaces</a:t>
            </a:r>
          </a:p>
        </p:txBody>
      </p:sp>
      <p:sp>
        <p:nvSpPr>
          <p:cNvPr id="5" name="Text Placeholder 4"/>
          <p:cNvSpPr>
            <a:spLocks noGrp="1"/>
          </p:cNvSpPr>
          <p:nvPr>
            <p:ph type="body" sz="quarter" idx="15"/>
          </p:nvPr>
        </p:nvSpPr>
        <p:spPr>
          <a:xfrm>
            <a:off x="619685" y="615474"/>
            <a:ext cx="6236970" cy="646588"/>
          </a:xfrm>
        </p:spPr>
        <p:txBody>
          <a:bodyPr/>
          <a:lstStyle/>
          <a:p>
            <a:r>
              <a:rPr lang="en-US" dirty="0"/>
              <a:t>Learning Objectives</a:t>
            </a:r>
          </a:p>
        </p:txBody>
      </p:sp>
    </p:spTree>
    <p:extLst>
      <p:ext uri="{BB962C8B-B14F-4D97-AF65-F5344CB8AC3E}">
        <p14:creationId xmlns:p14="http://schemas.microsoft.com/office/powerpoint/2010/main" val="19610894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lgn="ctr"/>
            <a:fld id="{25D3FF45-FB88-453A-A2AC-7EF0564DBF56}" type="slidenum">
              <a:rPr lang="en-US" smtClean="0"/>
              <a:pPr algn="ctr"/>
              <a:t>40</a:t>
            </a:fld>
            <a:endParaRPr lang="en-US" dirty="0"/>
          </a:p>
        </p:txBody>
      </p:sp>
      <p:sp>
        <p:nvSpPr>
          <p:cNvPr id="2" name="Picture Placeholder 1"/>
          <p:cNvSpPr>
            <a:spLocks noGrp="1"/>
          </p:cNvSpPr>
          <p:nvPr>
            <p:ph type="pic" sz="quarter" idx="13"/>
          </p:nvPr>
        </p:nvSpPr>
        <p:spPr/>
      </p:sp>
      <p:sp>
        <p:nvSpPr>
          <p:cNvPr id="3" name="Text Placeholder 2"/>
          <p:cNvSpPr>
            <a:spLocks noGrp="1"/>
          </p:cNvSpPr>
          <p:nvPr>
            <p:ph type="body" sz="quarter" idx="15"/>
          </p:nvPr>
        </p:nvSpPr>
        <p:spPr/>
        <p:txBody>
          <a:bodyPr/>
          <a:lstStyle/>
          <a:p>
            <a:r>
              <a:rPr lang="en-US" dirty="0"/>
              <a:t>Activity 10</a:t>
            </a:r>
          </a:p>
        </p:txBody>
      </p:sp>
      <p:sp>
        <p:nvSpPr>
          <p:cNvPr id="4" name="Footer Placeholder 3"/>
          <p:cNvSpPr>
            <a:spLocks noGrp="1"/>
          </p:cNvSpPr>
          <p:nvPr>
            <p:ph type="ftr" sz="quarter" idx="11"/>
          </p:nvPr>
        </p:nvSpPr>
        <p:spPr/>
        <p:txBody>
          <a:bodyPr/>
          <a:lstStyle/>
          <a:p>
            <a:r>
              <a:rPr lang="en-US" dirty="0"/>
              <a:t>CONFINED SPACE REFRESHER – SFT FCX2003C</a:t>
            </a:r>
          </a:p>
        </p:txBody>
      </p:sp>
      <p:sp>
        <p:nvSpPr>
          <p:cNvPr id="6" name="Text Placeholder 5"/>
          <p:cNvSpPr>
            <a:spLocks noGrp="1"/>
          </p:cNvSpPr>
          <p:nvPr>
            <p:ph type="body" sz="quarter" idx="14"/>
          </p:nvPr>
        </p:nvSpPr>
        <p:spPr>
          <a:xfrm>
            <a:off x="628649" y="1398270"/>
            <a:ext cx="6236971" cy="4686618"/>
          </a:xfrm>
        </p:spPr>
        <p:txBody>
          <a:bodyPr/>
          <a:lstStyle/>
          <a:p>
            <a:r>
              <a:rPr lang="en-US" dirty="0">
                <a:latin typeface="Arial" panose="020B0604020202020204" pitchFamily="34" charset="0"/>
              </a:rPr>
              <a:t>Directions</a:t>
            </a:r>
          </a:p>
          <a:p>
            <a:pPr marL="457200" indent="-457200">
              <a:buFont typeface="+mj-lt"/>
              <a:buAutoNum type="arabicPeriod"/>
            </a:pPr>
            <a:r>
              <a:rPr lang="en-US" dirty="0">
                <a:latin typeface="Arial" panose="020B0604020202020204" pitchFamily="34" charset="0"/>
              </a:rPr>
              <a:t>Review the directions on the worksheet</a:t>
            </a:r>
          </a:p>
          <a:p>
            <a:pPr marL="457200" indent="-457200">
              <a:buFont typeface="+mj-lt"/>
              <a:buAutoNum type="arabicPeriod"/>
            </a:pPr>
            <a:r>
              <a:rPr lang="en-US" dirty="0">
                <a:latin typeface="Arial" panose="020B0604020202020204" pitchFamily="34" charset="0"/>
              </a:rPr>
              <a:t>Complete the worksheet</a:t>
            </a:r>
          </a:p>
          <a:p>
            <a:pPr marL="457200" indent="-457200">
              <a:buFont typeface="+mj-lt"/>
              <a:buAutoNum type="arabicPeriod"/>
            </a:pPr>
            <a:r>
              <a:rPr lang="en-US" dirty="0">
                <a:latin typeface="Arial" panose="020B0604020202020204" pitchFamily="34" charset="0"/>
              </a:rPr>
              <a:t>After 5 minutes, discuss the PRCS hazard answers as a class</a:t>
            </a:r>
          </a:p>
        </p:txBody>
      </p:sp>
      <p:sp>
        <p:nvSpPr>
          <p:cNvPr id="7" name="Text Placeholder 6"/>
          <p:cNvSpPr>
            <a:spLocks noGrp="1"/>
          </p:cNvSpPr>
          <p:nvPr>
            <p:ph type="body" sz="quarter" idx="16"/>
          </p:nvPr>
        </p:nvSpPr>
        <p:spPr>
          <a:xfrm>
            <a:off x="619685" y="615474"/>
            <a:ext cx="6236970" cy="646588"/>
          </a:xfrm>
        </p:spPr>
        <p:txBody>
          <a:bodyPr/>
          <a:lstStyle/>
          <a:p>
            <a:r>
              <a:rPr lang="en-US" dirty="0"/>
              <a:t>Hazard Detective</a:t>
            </a:r>
          </a:p>
        </p:txBody>
      </p:sp>
    </p:spTree>
    <p:extLst>
      <p:ext uri="{BB962C8B-B14F-4D97-AF65-F5344CB8AC3E}">
        <p14:creationId xmlns:p14="http://schemas.microsoft.com/office/powerpoint/2010/main" val="27731386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lgn="ctr"/>
            <a:fld id="{25D3FF45-FB88-453A-A2AC-7EF0564DBF56}" type="slidenum">
              <a:rPr lang="en-US" smtClean="0"/>
              <a:pPr algn="ctr"/>
              <a:t>41</a:t>
            </a:fld>
            <a:endParaRPr lang="en-US" dirty="0"/>
          </a:p>
        </p:txBody>
      </p:sp>
      <p:sp>
        <p:nvSpPr>
          <p:cNvPr id="2" name="Picture Placeholder 1"/>
          <p:cNvSpPr>
            <a:spLocks noGrp="1"/>
          </p:cNvSpPr>
          <p:nvPr>
            <p:ph type="pic" sz="quarter" idx="13"/>
          </p:nvPr>
        </p:nvSpPr>
        <p:spPr/>
      </p:sp>
      <p:sp>
        <p:nvSpPr>
          <p:cNvPr id="3" name="Text Placeholder 2"/>
          <p:cNvSpPr>
            <a:spLocks noGrp="1"/>
          </p:cNvSpPr>
          <p:nvPr>
            <p:ph type="body" sz="quarter" idx="15"/>
          </p:nvPr>
        </p:nvSpPr>
        <p:spPr/>
        <p:txBody>
          <a:bodyPr/>
          <a:lstStyle/>
          <a:p>
            <a:r>
              <a:rPr lang="en-US" dirty="0"/>
              <a:t>Activity 11</a:t>
            </a:r>
          </a:p>
        </p:txBody>
      </p:sp>
      <p:sp>
        <p:nvSpPr>
          <p:cNvPr id="4" name="Footer Placeholder 3"/>
          <p:cNvSpPr>
            <a:spLocks noGrp="1"/>
          </p:cNvSpPr>
          <p:nvPr>
            <p:ph type="ftr" sz="quarter" idx="11"/>
          </p:nvPr>
        </p:nvSpPr>
        <p:spPr/>
        <p:txBody>
          <a:bodyPr/>
          <a:lstStyle/>
          <a:p>
            <a:r>
              <a:rPr lang="en-US" dirty="0"/>
              <a:t>CONFINED SPACE REFRESHER – SFT FCX2003C</a:t>
            </a:r>
          </a:p>
        </p:txBody>
      </p:sp>
      <p:sp>
        <p:nvSpPr>
          <p:cNvPr id="6" name="Text Placeholder 5"/>
          <p:cNvSpPr>
            <a:spLocks noGrp="1"/>
          </p:cNvSpPr>
          <p:nvPr>
            <p:ph type="body" sz="quarter" idx="14"/>
          </p:nvPr>
        </p:nvSpPr>
        <p:spPr>
          <a:xfrm>
            <a:off x="628649" y="1398270"/>
            <a:ext cx="6236971" cy="4686618"/>
          </a:xfrm>
        </p:spPr>
        <p:txBody>
          <a:bodyPr/>
          <a:lstStyle/>
          <a:p>
            <a:r>
              <a:rPr lang="en-US" dirty="0">
                <a:latin typeface="Arial" panose="020B0604020202020204" pitchFamily="34" charset="0"/>
              </a:rPr>
              <a:t>Directions</a:t>
            </a:r>
          </a:p>
          <a:p>
            <a:pPr marL="457200" indent="-457200">
              <a:buFont typeface="+mj-lt"/>
              <a:buAutoNum type="arabicPeriod"/>
            </a:pPr>
            <a:r>
              <a:rPr lang="en-US" dirty="0">
                <a:latin typeface="Arial" panose="020B0604020202020204" pitchFamily="34" charset="0"/>
              </a:rPr>
              <a:t>As a small group, record key words and concepts on your group’s hazard chart for 2 minutes</a:t>
            </a:r>
          </a:p>
          <a:p>
            <a:pPr marL="457200" indent="-457200">
              <a:buFont typeface="+mj-lt"/>
              <a:buAutoNum type="arabicPeriod"/>
            </a:pPr>
            <a:r>
              <a:rPr lang="en-US" dirty="0">
                <a:latin typeface="Arial" panose="020B0604020202020204" pitchFamily="34" charset="0"/>
              </a:rPr>
              <a:t>Rotate to the next chart</a:t>
            </a:r>
          </a:p>
          <a:p>
            <a:pPr marL="457200" indent="-457200">
              <a:buFont typeface="+mj-lt"/>
              <a:buAutoNum type="arabicPeriod"/>
            </a:pPr>
            <a:r>
              <a:rPr lang="en-US" dirty="0">
                <a:latin typeface="Arial" panose="020B0604020202020204" pitchFamily="34" charset="0"/>
              </a:rPr>
              <a:t>Read the previously written content and add additional ideas for 2 minutes</a:t>
            </a:r>
          </a:p>
          <a:p>
            <a:pPr marL="457200" indent="-457200">
              <a:buFont typeface="+mj-lt"/>
              <a:buAutoNum type="arabicPeriod"/>
            </a:pPr>
            <a:r>
              <a:rPr lang="en-US" dirty="0">
                <a:latin typeface="Arial" panose="020B0604020202020204" pitchFamily="34" charset="0"/>
              </a:rPr>
              <a:t>Repeat until the groups have visited each hazard chart around the room</a:t>
            </a:r>
          </a:p>
          <a:p>
            <a:pPr marL="457200" indent="-457200">
              <a:buFont typeface="+mj-lt"/>
              <a:buAutoNum type="arabicPeriod"/>
            </a:pPr>
            <a:r>
              <a:rPr lang="en-US" dirty="0">
                <a:latin typeface="Arial" panose="020B0604020202020204" pitchFamily="34" charset="0"/>
              </a:rPr>
              <a:t>Discuss each poster and the hazards listed</a:t>
            </a:r>
          </a:p>
          <a:p>
            <a:pPr marL="457200" indent="-457200">
              <a:buFont typeface="+mj-lt"/>
              <a:buAutoNum type="arabicPeriod"/>
            </a:pPr>
            <a:endParaRPr lang="en-US" dirty="0">
              <a:latin typeface="Arial" panose="020B0604020202020204" pitchFamily="34" charset="0"/>
            </a:endParaRPr>
          </a:p>
        </p:txBody>
      </p:sp>
      <p:sp>
        <p:nvSpPr>
          <p:cNvPr id="7" name="Text Placeholder 6"/>
          <p:cNvSpPr>
            <a:spLocks noGrp="1"/>
          </p:cNvSpPr>
          <p:nvPr>
            <p:ph type="body" sz="quarter" idx="16"/>
          </p:nvPr>
        </p:nvSpPr>
        <p:spPr>
          <a:xfrm>
            <a:off x="637615" y="615474"/>
            <a:ext cx="6236970" cy="646588"/>
          </a:xfrm>
        </p:spPr>
        <p:txBody>
          <a:bodyPr/>
          <a:lstStyle/>
          <a:p>
            <a:r>
              <a:rPr lang="en-US" dirty="0"/>
              <a:t>Around the Room</a:t>
            </a:r>
          </a:p>
        </p:txBody>
      </p:sp>
    </p:spTree>
    <p:extLst>
      <p:ext uri="{BB962C8B-B14F-4D97-AF65-F5344CB8AC3E}">
        <p14:creationId xmlns:p14="http://schemas.microsoft.com/office/powerpoint/2010/main" val="14505717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lgn="ctr"/>
            <a:fld id="{25D3FF45-FB88-453A-A2AC-7EF0564DBF56}" type="slidenum">
              <a:rPr lang="en-US" smtClean="0"/>
              <a:pPr algn="ctr"/>
              <a:t>42</a:t>
            </a:fld>
            <a:endParaRPr lang="en-US" dirty="0"/>
          </a:p>
        </p:txBody>
      </p:sp>
      <p:sp>
        <p:nvSpPr>
          <p:cNvPr id="2" name="Picture Placeholder 1"/>
          <p:cNvSpPr>
            <a:spLocks noGrp="1"/>
          </p:cNvSpPr>
          <p:nvPr>
            <p:ph type="pic" sz="quarter" idx="13"/>
          </p:nvPr>
        </p:nvSpPr>
        <p:spPr/>
      </p:sp>
      <p:sp>
        <p:nvSpPr>
          <p:cNvPr id="3" name="Text Placeholder 2"/>
          <p:cNvSpPr>
            <a:spLocks noGrp="1"/>
          </p:cNvSpPr>
          <p:nvPr>
            <p:ph type="body" sz="quarter" idx="15"/>
          </p:nvPr>
        </p:nvSpPr>
        <p:spPr/>
        <p:txBody>
          <a:bodyPr/>
          <a:lstStyle/>
          <a:p>
            <a:r>
              <a:rPr lang="en-US" dirty="0"/>
              <a:t>Activity 12</a:t>
            </a:r>
          </a:p>
        </p:txBody>
      </p:sp>
      <p:sp>
        <p:nvSpPr>
          <p:cNvPr id="4" name="Footer Placeholder 3"/>
          <p:cNvSpPr>
            <a:spLocks noGrp="1"/>
          </p:cNvSpPr>
          <p:nvPr>
            <p:ph type="ftr" sz="quarter" idx="11"/>
          </p:nvPr>
        </p:nvSpPr>
        <p:spPr/>
        <p:txBody>
          <a:bodyPr/>
          <a:lstStyle/>
          <a:p>
            <a:r>
              <a:rPr lang="en-US" dirty="0"/>
              <a:t>CONFINED SPACE REFRESHER – SFT FCX2003C</a:t>
            </a:r>
          </a:p>
        </p:txBody>
      </p:sp>
      <p:sp>
        <p:nvSpPr>
          <p:cNvPr id="6" name="Text Placeholder 5"/>
          <p:cNvSpPr>
            <a:spLocks noGrp="1"/>
          </p:cNvSpPr>
          <p:nvPr>
            <p:ph type="body" sz="quarter" idx="14"/>
          </p:nvPr>
        </p:nvSpPr>
        <p:spPr>
          <a:xfrm>
            <a:off x="628649" y="1398270"/>
            <a:ext cx="6236971" cy="4686618"/>
          </a:xfrm>
        </p:spPr>
        <p:txBody>
          <a:bodyPr/>
          <a:lstStyle/>
          <a:p>
            <a:r>
              <a:rPr lang="en-US" dirty="0">
                <a:latin typeface="Arial" panose="020B0604020202020204" pitchFamily="34" charset="0"/>
              </a:rPr>
              <a:t>Directions</a:t>
            </a:r>
          </a:p>
          <a:p>
            <a:pPr marL="457200" indent="-457200">
              <a:buFont typeface="+mj-lt"/>
              <a:buAutoNum type="arabicPeriod"/>
            </a:pPr>
            <a:r>
              <a:rPr lang="en-US" dirty="0">
                <a:latin typeface="Arial" panose="020B0604020202020204" pitchFamily="34" charset="0"/>
              </a:rPr>
              <a:t>Review the directions on the worksheet</a:t>
            </a:r>
          </a:p>
          <a:p>
            <a:pPr marL="457200" indent="-457200">
              <a:buFont typeface="+mj-lt"/>
              <a:buAutoNum type="arabicPeriod"/>
            </a:pPr>
            <a:r>
              <a:rPr lang="en-US" dirty="0">
                <a:latin typeface="Arial" panose="020B0604020202020204" pitchFamily="34" charset="0"/>
              </a:rPr>
              <a:t>Complete the worksheet</a:t>
            </a:r>
          </a:p>
          <a:p>
            <a:pPr marL="457200" indent="-457200">
              <a:buFont typeface="+mj-lt"/>
              <a:buAutoNum type="arabicPeriod"/>
            </a:pPr>
            <a:r>
              <a:rPr lang="en-US" dirty="0">
                <a:latin typeface="Arial" panose="020B0604020202020204" pitchFamily="34" charset="0"/>
              </a:rPr>
              <a:t>As needed, discuss how the word fits the category</a:t>
            </a:r>
          </a:p>
          <a:p>
            <a:pPr marL="457200" indent="-457200">
              <a:buFont typeface="+mj-lt"/>
              <a:buAutoNum type="arabicPeriod"/>
            </a:pPr>
            <a:r>
              <a:rPr lang="en-US" dirty="0">
                <a:latin typeface="Arial" panose="020B0604020202020204" pitchFamily="34" charset="0"/>
              </a:rPr>
              <a:t>The player with the most points at the end of all three rounds wins</a:t>
            </a:r>
          </a:p>
          <a:p>
            <a:pPr marL="457200" indent="-457200">
              <a:buFont typeface="+mj-lt"/>
              <a:buAutoNum type="arabicPeriod"/>
            </a:pPr>
            <a:endParaRPr lang="en-US" dirty="0">
              <a:latin typeface="Arial" panose="020B0604020202020204" pitchFamily="34" charset="0"/>
            </a:endParaRPr>
          </a:p>
        </p:txBody>
      </p:sp>
      <p:sp>
        <p:nvSpPr>
          <p:cNvPr id="7" name="Text Placeholder 6"/>
          <p:cNvSpPr>
            <a:spLocks noGrp="1"/>
          </p:cNvSpPr>
          <p:nvPr>
            <p:ph type="body" sz="quarter" idx="16"/>
          </p:nvPr>
        </p:nvSpPr>
        <p:spPr>
          <a:xfrm>
            <a:off x="619685" y="615474"/>
            <a:ext cx="6236970" cy="646588"/>
          </a:xfrm>
        </p:spPr>
        <p:txBody>
          <a:bodyPr/>
          <a:lstStyle/>
          <a:p>
            <a:r>
              <a:rPr lang="en-US" dirty="0"/>
              <a:t>PRCS Categories</a:t>
            </a:r>
          </a:p>
        </p:txBody>
      </p:sp>
    </p:spTree>
    <p:extLst>
      <p:ext uri="{BB962C8B-B14F-4D97-AF65-F5344CB8AC3E}">
        <p14:creationId xmlns:p14="http://schemas.microsoft.com/office/powerpoint/2010/main" val="6128443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p:sp>
      <p:sp>
        <p:nvSpPr>
          <p:cNvPr id="4" name="Text Placeholder 3"/>
          <p:cNvSpPr>
            <a:spLocks noGrp="1"/>
          </p:cNvSpPr>
          <p:nvPr>
            <p:ph type="body" sz="quarter" idx="15"/>
          </p:nvPr>
        </p:nvSpPr>
        <p:spPr>
          <a:xfrm rot="16200000">
            <a:off x="5275991" y="2703993"/>
            <a:ext cx="6403561" cy="1332457"/>
          </a:xfrm>
        </p:spPr>
        <p:txBody>
          <a:bodyPr>
            <a:normAutofit/>
          </a:bodyPr>
          <a:lstStyle/>
          <a:p>
            <a:r>
              <a:rPr lang="en-US" sz="3200" dirty="0"/>
              <a:t>Module 3: Controlling Confined Space Hazards</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0119"/>
          <a:stretch/>
        </p:blipFill>
        <p:spPr>
          <a:xfrm>
            <a:off x="0" y="0"/>
            <a:ext cx="7304314" cy="6858000"/>
          </a:xfrm>
          <a:prstGeom prst="rect">
            <a:avLst/>
          </a:prstGeom>
        </p:spPr>
      </p:pic>
    </p:spTree>
    <p:extLst>
      <p:ext uri="{BB962C8B-B14F-4D97-AF65-F5344CB8AC3E}">
        <p14:creationId xmlns:p14="http://schemas.microsoft.com/office/powerpoint/2010/main" val="9376686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CONFINED SPACE REFRESHER – SFT FCX2003C</a:t>
            </a:r>
          </a:p>
        </p:txBody>
      </p:sp>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44</a:t>
            </a:fld>
            <a:endParaRPr lang="en-US" dirty="0"/>
          </a:p>
        </p:txBody>
      </p:sp>
      <p:sp>
        <p:nvSpPr>
          <p:cNvPr id="4" name="Text Placeholder 3"/>
          <p:cNvSpPr>
            <a:spLocks noGrp="1"/>
          </p:cNvSpPr>
          <p:nvPr>
            <p:ph type="body" sz="quarter" idx="14"/>
          </p:nvPr>
        </p:nvSpPr>
        <p:spPr>
          <a:xfrm>
            <a:off x="628649" y="1820331"/>
            <a:ext cx="6229351" cy="4245507"/>
          </a:xfrm>
        </p:spPr>
        <p:txBody>
          <a:bodyPr/>
          <a:lstStyle/>
          <a:p>
            <a:pPr marL="0" indent="0">
              <a:lnSpc>
                <a:spcPct val="100000"/>
              </a:lnSpc>
              <a:spcAft>
                <a:spcPts val="600"/>
              </a:spcAft>
              <a:buNone/>
            </a:pPr>
            <a:r>
              <a:rPr lang="en-US" dirty="0"/>
              <a:t>Monitoring the Atmosphere</a:t>
            </a:r>
          </a:p>
          <a:p>
            <a:pPr>
              <a:lnSpc>
                <a:spcPct val="100000"/>
              </a:lnSpc>
              <a:spcAft>
                <a:spcPts val="600"/>
              </a:spcAft>
            </a:pPr>
            <a:r>
              <a:rPr lang="en-US" dirty="0"/>
              <a:t>Why is the correct type of air monitor important?</a:t>
            </a:r>
          </a:p>
          <a:p>
            <a:pPr>
              <a:lnSpc>
                <a:spcPct val="100000"/>
              </a:lnSpc>
              <a:spcAft>
                <a:spcPts val="600"/>
              </a:spcAft>
            </a:pPr>
            <a:r>
              <a:rPr lang="en-US" dirty="0"/>
              <a:t>How do you inspect an air monitor?</a:t>
            </a:r>
          </a:p>
          <a:p>
            <a:pPr>
              <a:lnSpc>
                <a:spcPct val="100000"/>
              </a:lnSpc>
              <a:spcAft>
                <a:spcPts val="600"/>
              </a:spcAft>
            </a:pPr>
            <a:endParaRPr lang="en-US" dirty="0"/>
          </a:p>
        </p:txBody>
      </p:sp>
      <p:sp>
        <p:nvSpPr>
          <p:cNvPr id="5" name="Text Placeholder 4"/>
          <p:cNvSpPr>
            <a:spLocks noGrp="1"/>
          </p:cNvSpPr>
          <p:nvPr>
            <p:ph type="body" sz="quarter" idx="15"/>
          </p:nvPr>
        </p:nvSpPr>
        <p:spPr>
          <a:xfrm>
            <a:off x="628650" y="538275"/>
            <a:ext cx="6236970" cy="1264126"/>
          </a:xfrm>
        </p:spPr>
        <p:txBody>
          <a:bodyPr/>
          <a:lstStyle/>
          <a:p>
            <a:r>
              <a:rPr lang="en-US" dirty="0"/>
              <a:t>Controlling Confined Space Hazards</a:t>
            </a:r>
          </a:p>
        </p:txBody>
      </p:sp>
      <p:pic>
        <p:nvPicPr>
          <p:cNvPr id="7" name="Picture 6" descr="C:\Users\60030418\Documents\MyJabberFiles\craig_keupp@fmi.com\DSCN0002[1].JPG"/>
          <p:cNvPicPr>
            <a:picLocks noChangeAspect="1"/>
          </p:cNvPicPr>
          <p:nvPr/>
        </p:nvPicPr>
        <p:blipFill rotWithShape="1">
          <a:blip r:embed="rId3" cstate="print">
            <a:extLst>
              <a:ext uri="{28A0092B-C50C-407E-A947-70E740481C1C}">
                <a14:useLocalDpi xmlns:a14="http://schemas.microsoft.com/office/drawing/2010/main" val="0"/>
              </a:ext>
            </a:extLst>
          </a:blip>
          <a:srcRect t="3477" b="9590"/>
          <a:stretch/>
        </p:blipFill>
        <p:spPr bwMode="auto">
          <a:xfrm>
            <a:off x="628649" y="3222699"/>
            <a:ext cx="2421980" cy="2599842"/>
          </a:xfrm>
          <a:prstGeom prst="rect">
            <a:avLst/>
          </a:prstGeom>
          <a:noFill/>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581866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CONFINED SPACE REFRESHER – SFT FCX2003C</a:t>
            </a:r>
          </a:p>
        </p:txBody>
      </p:sp>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45</a:t>
            </a:fld>
            <a:endParaRPr lang="en-US" dirty="0"/>
          </a:p>
        </p:txBody>
      </p:sp>
      <p:sp>
        <p:nvSpPr>
          <p:cNvPr id="4" name="Text Placeholder 3"/>
          <p:cNvSpPr>
            <a:spLocks noGrp="1"/>
          </p:cNvSpPr>
          <p:nvPr>
            <p:ph type="body" sz="quarter" idx="14"/>
          </p:nvPr>
        </p:nvSpPr>
        <p:spPr>
          <a:xfrm>
            <a:off x="628649" y="1820331"/>
            <a:ext cx="6487045" cy="4245507"/>
          </a:xfrm>
        </p:spPr>
        <p:txBody>
          <a:bodyPr/>
          <a:lstStyle/>
          <a:p>
            <a:pPr>
              <a:lnSpc>
                <a:spcPct val="100000"/>
              </a:lnSpc>
              <a:spcAft>
                <a:spcPts val="600"/>
              </a:spcAft>
            </a:pPr>
            <a:r>
              <a:rPr lang="en-US" dirty="0"/>
              <a:t>Why is it important to pretest the space?</a:t>
            </a:r>
          </a:p>
          <a:p>
            <a:pPr lvl="1">
              <a:lnSpc>
                <a:spcPct val="100000"/>
              </a:lnSpc>
              <a:spcAft>
                <a:spcPts val="600"/>
              </a:spcAft>
            </a:pPr>
            <a:r>
              <a:rPr lang="en-US" dirty="0"/>
              <a:t>Oxygen</a:t>
            </a:r>
          </a:p>
          <a:p>
            <a:pPr lvl="1">
              <a:lnSpc>
                <a:spcPct val="100000"/>
              </a:lnSpc>
              <a:spcAft>
                <a:spcPts val="600"/>
              </a:spcAft>
            </a:pPr>
            <a:r>
              <a:rPr lang="en-US" dirty="0"/>
              <a:t>Flammable gases and vapors</a:t>
            </a:r>
          </a:p>
          <a:p>
            <a:pPr lvl="1">
              <a:lnSpc>
                <a:spcPct val="100000"/>
              </a:lnSpc>
              <a:spcAft>
                <a:spcPts val="600"/>
              </a:spcAft>
            </a:pPr>
            <a:r>
              <a:rPr lang="en-US" dirty="0"/>
              <a:t>Potential hazardous atmospheres</a:t>
            </a:r>
          </a:p>
          <a:p>
            <a:pPr>
              <a:lnSpc>
                <a:spcPct val="100000"/>
              </a:lnSpc>
              <a:spcAft>
                <a:spcPts val="600"/>
              </a:spcAft>
            </a:pPr>
            <a:r>
              <a:rPr lang="en-US" dirty="0"/>
              <a:t>Pre-Entry Monitoring</a:t>
            </a:r>
          </a:p>
          <a:p>
            <a:pPr lvl="1">
              <a:lnSpc>
                <a:spcPct val="100000"/>
              </a:lnSpc>
              <a:spcAft>
                <a:spcPts val="600"/>
              </a:spcAft>
            </a:pPr>
            <a:r>
              <a:rPr lang="en-US" dirty="0"/>
              <a:t>How do you test the space?</a:t>
            </a:r>
          </a:p>
          <a:p>
            <a:pPr lvl="1">
              <a:lnSpc>
                <a:spcPct val="100000"/>
              </a:lnSpc>
              <a:spcAft>
                <a:spcPts val="600"/>
              </a:spcAft>
            </a:pPr>
            <a:endParaRPr lang="en-US" dirty="0"/>
          </a:p>
        </p:txBody>
      </p:sp>
      <p:sp>
        <p:nvSpPr>
          <p:cNvPr id="5" name="Text Placeholder 4"/>
          <p:cNvSpPr>
            <a:spLocks noGrp="1"/>
          </p:cNvSpPr>
          <p:nvPr>
            <p:ph type="body" sz="quarter" idx="15"/>
          </p:nvPr>
        </p:nvSpPr>
        <p:spPr>
          <a:xfrm>
            <a:off x="628650" y="538275"/>
            <a:ext cx="6236970" cy="1264126"/>
          </a:xfrm>
        </p:spPr>
        <p:txBody>
          <a:bodyPr/>
          <a:lstStyle/>
          <a:p>
            <a:r>
              <a:rPr lang="en-US" dirty="0"/>
              <a:t>Controlling Confined Space Hazards</a:t>
            </a:r>
          </a:p>
        </p:txBody>
      </p:sp>
    </p:spTree>
    <p:extLst>
      <p:ext uri="{BB962C8B-B14F-4D97-AF65-F5344CB8AC3E}">
        <p14:creationId xmlns:p14="http://schemas.microsoft.com/office/powerpoint/2010/main" val="32779643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CONFINED SPACE REFRESHER – SFT FCX2003C</a:t>
            </a:r>
          </a:p>
        </p:txBody>
      </p:sp>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46</a:t>
            </a:fld>
            <a:endParaRPr lang="en-US" dirty="0"/>
          </a:p>
        </p:txBody>
      </p:sp>
      <p:sp>
        <p:nvSpPr>
          <p:cNvPr id="4" name="Text Placeholder 3"/>
          <p:cNvSpPr>
            <a:spLocks noGrp="1"/>
          </p:cNvSpPr>
          <p:nvPr>
            <p:ph type="body" sz="quarter" idx="14"/>
          </p:nvPr>
        </p:nvSpPr>
        <p:spPr>
          <a:xfrm>
            <a:off x="628649" y="1820331"/>
            <a:ext cx="6430519" cy="4245507"/>
          </a:xfrm>
        </p:spPr>
        <p:txBody>
          <a:bodyPr/>
          <a:lstStyle/>
          <a:p>
            <a:pPr>
              <a:lnSpc>
                <a:spcPct val="100000"/>
              </a:lnSpc>
              <a:spcAft>
                <a:spcPts val="600"/>
              </a:spcAft>
            </a:pPr>
            <a:r>
              <a:rPr lang="en-US" dirty="0"/>
              <a:t>Monitoring the Space</a:t>
            </a:r>
          </a:p>
          <a:p>
            <a:pPr lvl="1">
              <a:lnSpc>
                <a:spcPct val="100000"/>
              </a:lnSpc>
              <a:spcAft>
                <a:spcPts val="600"/>
              </a:spcAft>
            </a:pPr>
            <a:r>
              <a:rPr lang="en-US" dirty="0"/>
              <a:t>Test four feet around yourself as you move/work</a:t>
            </a:r>
          </a:p>
          <a:p>
            <a:pPr lvl="1">
              <a:lnSpc>
                <a:spcPct val="100000"/>
              </a:lnSpc>
              <a:spcAft>
                <a:spcPts val="600"/>
              </a:spcAft>
            </a:pPr>
            <a:r>
              <a:rPr lang="en-US" dirty="0"/>
              <a:t>Move slowly so the monitor completes the testing</a:t>
            </a:r>
          </a:p>
          <a:p>
            <a:pPr lvl="1">
              <a:lnSpc>
                <a:spcPct val="100000"/>
              </a:lnSpc>
              <a:spcAft>
                <a:spcPts val="600"/>
              </a:spcAft>
            </a:pPr>
            <a:r>
              <a:rPr lang="en-US" dirty="0"/>
              <a:t>Be aware of layering/pocketing behind obstructions and in remote or low-lying areas</a:t>
            </a:r>
          </a:p>
          <a:p>
            <a:pPr lvl="1">
              <a:lnSpc>
                <a:spcPct val="100000"/>
              </a:lnSpc>
              <a:spcAft>
                <a:spcPts val="600"/>
              </a:spcAft>
            </a:pPr>
            <a:r>
              <a:rPr lang="en-US" dirty="0"/>
              <a:t>Test the top, middle, and bottom</a:t>
            </a:r>
          </a:p>
          <a:p>
            <a:pPr>
              <a:lnSpc>
                <a:spcPct val="100000"/>
              </a:lnSpc>
              <a:spcAft>
                <a:spcPts val="600"/>
              </a:spcAft>
            </a:pPr>
            <a:r>
              <a:rPr lang="en-US" dirty="0"/>
              <a:t>What do you do if the monitor indicates a danger or the alarm sounds?</a:t>
            </a:r>
          </a:p>
        </p:txBody>
      </p:sp>
      <p:sp>
        <p:nvSpPr>
          <p:cNvPr id="5" name="Text Placeholder 4"/>
          <p:cNvSpPr>
            <a:spLocks noGrp="1"/>
          </p:cNvSpPr>
          <p:nvPr>
            <p:ph type="body" sz="quarter" idx="15"/>
          </p:nvPr>
        </p:nvSpPr>
        <p:spPr>
          <a:xfrm>
            <a:off x="628650" y="538275"/>
            <a:ext cx="6236970" cy="1264126"/>
          </a:xfrm>
        </p:spPr>
        <p:txBody>
          <a:bodyPr/>
          <a:lstStyle/>
          <a:p>
            <a:r>
              <a:rPr lang="en-US" dirty="0"/>
              <a:t>Controlling Confined Space Hazards</a:t>
            </a:r>
          </a:p>
        </p:txBody>
      </p:sp>
    </p:spTree>
    <p:extLst>
      <p:ext uri="{BB962C8B-B14F-4D97-AF65-F5344CB8AC3E}">
        <p14:creationId xmlns:p14="http://schemas.microsoft.com/office/powerpoint/2010/main" val="42065154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CONFINED SPACE REFRESHER – SFT FCX2003C</a:t>
            </a:r>
          </a:p>
        </p:txBody>
      </p:sp>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47</a:t>
            </a:fld>
            <a:endParaRPr lang="en-US" dirty="0"/>
          </a:p>
        </p:txBody>
      </p:sp>
      <p:sp>
        <p:nvSpPr>
          <p:cNvPr id="4" name="Text Placeholder 3"/>
          <p:cNvSpPr>
            <a:spLocks noGrp="1"/>
          </p:cNvSpPr>
          <p:nvPr>
            <p:ph type="body" sz="quarter" idx="14"/>
          </p:nvPr>
        </p:nvSpPr>
        <p:spPr>
          <a:xfrm>
            <a:off x="628649" y="1820331"/>
            <a:ext cx="6487045" cy="4245507"/>
          </a:xfrm>
        </p:spPr>
        <p:txBody>
          <a:bodyPr/>
          <a:lstStyle/>
          <a:p>
            <a:pPr>
              <a:lnSpc>
                <a:spcPct val="100000"/>
              </a:lnSpc>
              <a:spcAft>
                <a:spcPts val="600"/>
              </a:spcAft>
            </a:pPr>
            <a:r>
              <a:rPr lang="en-US" dirty="0"/>
              <a:t>Continuous Monitoring</a:t>
            </a:r>
          </a:p>
          <a:p>
            <a:pPr lvl="1">
              <a:lnSpc>
                <a:spcPct val="100000"/>
              </a:lnSpc>
              <a:spcAft>
                <a:spcPts val="600"/>
              </a:spcAft>
            </a:pPr>
            <a:r>
              <a:rPr lang="en-US" dirty="0"/>
              <a:t>Why should you continue to monitor?</a:t>
            </a:r>
          </a:p>
          <a:p>
            <a:pPr lvl="1">
              <a:lnSpc>
                <a:spcPct val="100000"/>
              </a:lnSpc>
              <a:spcAft>
                <a:spcPts val="600"/>
              </a:spcAft>
            </a:pPr>
            <a:r>
              <a:rPr lang="en-US" dirty="0"/>
              <a:t>When is continuous monitoring necessary?</a:t>
            </a:r>
          </a:p>
        </p:txBody>
      </p:sp>
      <p:sp>
        <p:nvSpPr>
          <p:cNvPr id="5" name="Text Placeholder 4"/>
          <p:cNvSpPr>
            <a:spLocks noGrp="1"/>
          </p:cNvSpPr>
          <p:nvPr>
            <p:ph type="body" sz="quarter" idx="15"/>
          </p:nvPr>
        </p:nvSpPr>
        <p:spPr>
          <a:xfrm>
            <a:off x="628650" y="538275"/>
            <a:ext cx="6236970" cy="1264126"/>
          </a:xfrm>
        </p:spPr>
        <p:txBody>
          <a:bodyPr/>
          <a:lstStyle/>
          <a:p>
            <a:r>
              <a:rPr lang="en-US" dirty="0"/>
              <a:t>Controlling Confined Space Hazards</a:t>
            </a:r>
          </a:p>
        </p:txBody>
      </p:sp>
      <p:pic>
        <p:nvPicPr>
          <p:cNvPr id="6" name="Picture 5" descr="T:\DEPARTMENTS\Safety\_Safety Courses\_Confined Space\5_Pictures &amp; Videos\IMG_0514.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649" y="3544898"/>
            <a:ext cx="3763738" cy="2514467"/>
          </a:xfrm>
          <a:prstGeom prst="rect">
            <a:avLst/>
          </a:prstGeom>
          <a:noFill/>
          <a:ln>
            <a:solidFill>
              <a:sysClr val="windowText" lastClr="000000"/>
            </a:solidFill>
          </a:ln>
        </p:spPr>
      </p:pic>
    </p:spTree>
    <p:extLst>
      <p:ext uri="{BB962C8B-B14F-4D97-AF65-F5344CB8AC3E}">
        <p14:creationId xmlns:p14="http://schemas.microsoft.com/office/powerpoint/2010/main" val="14647178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CONFINED SPACE REFRESHER – SFT FCX2003C</a:t>
            </a:r>
          </a:p>
        </p:txBody>
      </p:sp>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48</a:t>
            </a:fld>
            <a:endParaRPr lang="en-US" dirty="0"/>
          </a:p>
        </p:txBody>
      </p:sp>
      <p:sp>
        <p:nvSpPr>
          <p:cNvPr id="4" name="Text Placeholder 3"/>
          <p:cNvSpPr>
            <a:spLocks noGrp="1"/>
          </p:cNvSpPr>
          <p:nvPr>
            <p:ph type="body" sz="quarter" idx="14"/>
          </p:nvPr>
        </p:nvSpPr>
        <p:spPr/>
        <p:txBody>
          <a:bodyPr/>
          <a:lstStyle/>
          <a:p>
            <a:pPr marL="0" indent="0">
              <a:buNone/>
            </a:pPr>
            <a:r>
              <a:rPr lang="en-US" dirty="0"/>
              <a:t>Ventilating</a:t>
            </a:r>
          </a:p>
          <a:p>
            <a:r>
              <a:rPr lang="en-US" dirty="0"/>
              <a:t>Removing a contaminated atmosphere and replacing it with clean, fresh air</a:t>
            </a:r>
          </a:p>
          <a:p>
            <a:r>
              <a:rPr lang="en-US" dirty="0"/>
              <a:t>Often occurs before entering and can continue while performing work</a:t>
            </a:r>
          </a:p>
          <a:p>
            <a:r>
              <a:rPr lang="en-US" dirty="0"/>
              <a:t>Factors to consider:</a:t>
            </a:r>
          </a:p>
          <a:p>
            <a:pPr lvl="1"/>
            <a:r>
              <a:rPr lang="en-US" dirty="0"/>
              <a:t>Chemicals/residues</a:t>
            </a:r>
          </a:p>
          <a:p>
            <a:pPr lvl="1"/>
            <a:r>
              <a:rPr lang="en-US" dirty="0"/>
              <a:t>Type of work performed</a:t>
            </a:r>
          </a:p>
          <a:p>
            <a:pPr lvl="1"/>
            <a:r>
              <a:rPr lang="en-US" dirty="0"/>
              <a:t>Amount of air being supplied</a:t>
            </a:r>
          </a:p>
          <a:p>
            <a:pPr lvl="1"/>
            <a:r>
              <a:rPr lang="en-US" dirty="0"/>
              <a:t>Size/dimensions of the space</a:t>
            </a:r>
          </a:p>
          <a:p>
            <a:endParaRPr lang="en-US" dirty="0"/>
          </a:p>
        </p:txBody>
      </p:sp>
      <p:sp>
        <p:nvSpPr>
          <p:cNvPr id="5" name="Text Placeholder 4"/>
          <p:cNvSpPr>
            <a:spLocks noGrp="1"/>
          </p:cNvSpPr>
          <p:nvPr>
            <p:ph type="body" sz="quarter" idx="15"/>
          </p:nvPr>
        </p:nvSpPr>
        <p:spPr>
          <a:xfrm>
            <a:off x="628650" y="538275"/>
            <a:ext cx="6236970" cy="1264126"/>
          </a:xfrm>
        </p:spPr>
        <p:txBody>
          <a:bodyPr/>
          <a:lstStyle/>
          <a:p>
            <a:r>
              <a:rPr lang="en-US" dirty="0"/>
              <a:t>Controlling Confined Space Hazards</a:t>
            </a:r>
          </a:p>
        </p:txBody>
      </p:sp>
    </p:spTree>
    <p:extLst>
      <p:ext uri="{BB962C8B-B14F-4D97-AF65-F5344CB8AC3E}">
        <p14:creationId xmlns:p14="http://schemas.microsoft.com/office/powerpoint/2010/main" val="22837186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CONFINED SPACE REFRESHER – SFT FCX2003C</a:t>
            </a:r>
          </a:p>
        </p:txBody>
      </p:sp>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49</a:t>
            </a:fld>
            <a:endParaRPr lang="en-US" dirty="0"/>
          </a:p>
        </p:txBody>
      </p:sp>
      <p:sp>
        <p:nvSpPr>
          <p:cNvPr id="4" name="Text Placeholder 3"/>
          <p:cNvSpPr>
            <a:spLocks noGrp="1"/>
          </p:cNvSpPr>
          <p:nvPr>
            <p:ph type="body" sz="quarter" idx="14"/>
          </p:nvPr>
        </p:nvSpPr>
        <p:spPr/>
        <p:txBody>
          <a:bodyPr/>
          <a:lstStyle/>
          <a:p>
            <a:pPr marL="0" indent="0">
              <a:buNone/>
            </a:pPr>
            <a:r>
              <a:rPr lang="en-US" dirty="0"/>
              <a:t>Ventilating</a:t>
            </a:r>
          </a:p>
          <a:p>
            <a:r>
              <a:rPr lang="en-US" dirty="0"/>
              <a:t>Ventilation types</a:t>
            </a:r>
          </a:p>
          <a:p>
            <a:pPr lvl="1"/>
            <a:r>
              <a:rPr lang="en-US" dirty="0"/>
              <a:t>Forced Air (Dilution)</a:t>
            </a:r>
          </a:p>
          <a:p>
            <a:pPr lvl="1"/>
            <a:r>
              <a:rPr lang="en-US" dirty="0"/>
              <a:t>Local Exhaust</a:t>
            </a:r>
          </a:p>
          <a:p>
            <a:pPr lvl="1"/>
            <a:r>
              <a:rPr lang="en-US" dirty="0"/>
              <a:t>Push-Pull Systems</a:t>
            </a:r>
          </a:p>
        </p:txBody>
      </p:sp>
      <p:sp>
        <p:nvSpPr>
          <p:cNvPr id="5" name="Text Placeholder 4"/>
          <p:cNvSpPr>
            <a:spLocks noGrp="1"/>
          </p:cNvSpPr>
          <p:nvPr>
            <p:ph type="body" sz="quarter" idx="15"/>
          </p:nvPr>
        </p:nvSpPr>
        <p:spPr>
          <a:xfrm>
            <a:off x="628650" y="538275"/>
            <a:ext cx="6236970" cy="1264126"/>
          </a:xfrm>
        </p:spPr>
        <p:txBody>
          <a:bodyPr/>
          <a:lstStyle/>
          <a:p>
            <a:r>
              <a:rPr lang="en-US" dirty="0"/>
              <a:t>Controlling Confined Space Hazards</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8066" y="3621025"/>
            <a:ext cx="4419312" cy="2502810"/>
          </a:xfrm>
          <a:prstGeom prst="rect">
            <a:avLst/>
          </a:prstGeom>
          <a:noFill/>
        </p:spPr>
      </p:pic>
    </p:spTree>
    <p:extLst>
      <p:ext uri="{BB962C8B-B14F-4D97-AF65-F5344CB8AC3E}">
        <p14:creationId xmlns:p14="http://schemas.microsoft.com/office/powerpoint/2010/main" val="4175147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CONFINED SPACE REFRESHER – SFT FCX2003C</a:t>
            </a:r>
          </a:p>
        </p:txBody>
      </p:sp>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5</a:t>
            </a:fld>
            <a:endParaRPr lang="en-US" dirty="0"/>
          </a:p>
        </p:txBody>
      </p:sp>
      <p:sp>
        <p:nvSpPr>
          <p:cNvPr id="4" name="Text Placeholder 3"/>
          <p:cNvSpPr>
            <a:spLocks noGrp="1"/>
          </p:cNvSpPr>
          <p:nvPr>
            <p:ph type="body" sz="quarter" idx="14"/>
          </p:nvPr>
        </p:nvSpPr>
        <p:spPr>
          <a:xfrm>
            <a:off x="627497" y="1379220"/>
            <a:ext cx="6221538" cy="4686618"/>
          </a:xfrm>
        </p:spPr>
        <p:txBody>
          <a:bodyPr/>
          <a:lstStyle/>
          <a:p>
            <a:pPr marL="0" indent="0">
              <a:lnSpc>
                <a:spcPct val="100000"/>
              </a:lnSpc>
              <a:spcBef>
                <a:spcPts val="1800"/>
              </a:spcBef>
              <a:spcAft>
                <a:spcPts val="600"/>
              </a:spcAft>
              <a:buNone/>
            </a:pPr>
            <a:r>
              <a:rPr lang="en-US" b="1" dirty="0"/>
              <a:t>Module 3: Controlling Confined Space Hazards</a:t>
            </a:r>
          </a:p>
          <a:p>
            <a:pPr>
              <a:lnSpc>
                <a:spcPct val="100000"/>
              </a:lnSpc>
              <a:spcAft>
                <a:spcPts val="600"/>
              </a:spcAft>
            </a:pPr>
            <a:r>
              <a:rPr lang="en-US" dirty="0"/>
              <a:t>Analyze a scenario, evaluate the hazards, and recommend controls</a:t>
            </a:r>
          </a:p>
          <a:p>
            <a:pPr marL="0" indent="0">
              <a:lnSpc>
                <a:spcPct val="100000"/>
              </a:lnSpc>
              <a:spcBef>
                <a:spcPts val="1800"/>
              </a:spcBef>
              <a:spcAft>
                <a:spcPts val="600"/>
              </a:spcAft>
              <a:buNone/>
            </a:pPr>
            <a:r>
              <a:rPr lang="en-US" b="1" dirty="0"/>
              <a:t>Module 4: Entering a Confined Space</a:t>
            </a:r>
          </a:p>
          <a:p>
            <a:pPr>
              <a:lnSpc>
                <a:spcPct val="100000"/>
              </a:lnSpc>
              <a:spcAft>
                <a:spcPts val="600"/>
              </a:spcAft>
            </a:pPr>
            <a:r>
              <a:rPr lang="en-US" dirty="0"/>
              <a:t>Demonstrate the process for entering a confined space</a:t>
            </a:r>
          </a:p>
        </p:txBody>
      </p:sp>
      <p:sp>
        <p:nvSpPr>
          <p:cNvPr id="5" name="Text Placeholder 4"/>
          <p:cNvSpPr>
            <a:spLocks noGrp="1"/>
          </p:cNvSpPr>
          <p:nvPr>
            <p:ph type="body" sz="quarter" idx="15"/>
          </p:nvPr>
        </p:nvSpPr>
        <p:spPr>
          <a:xfrm>
            <a:off x="619685" y="615474"/>
            <a:ext cx="6236970" cy="646588"/>
          </a:xfrm>
        </p:spPr>
        <p:txBody>
          <a:bodyPr/>
          <a:lstStyle/>
          <a:p>
            <a:r>
              <a:rPr lang="en-US" dirty="0"/>
              <a:t>Learning Objectives</a:t>
            </a:r>
          </a:p>
        </p:txBody>
      </p:sp>
    </p:spTree>
    <p:extLst>
      <p:ext uri="{BB962C8B-B14F-4D97-AF65-F5344CB8AC3E}">
        <p14:creationId xmlns:p14="http://schemas.microsoft.com/office/powerpoint/2010/main" val="39440038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74781" y="3898245"/>
            <a:ext cx="3935947" cy="2180491"/>
          </a:xfrm>
          <a:prstGeom prst="rect">
            <a:avLst/>
          </a:prstGeom>
          <a:noFill/>
          <a:ln>
            <a:noFill/>
          </a:ln>
        </p:spPr>
      </p:pic>
      <p:sp>
        <p:nvSpPr>
          <p:cNvPr id="2" name="Footer Placeholder 1"/>
          <p:cNvSpPr>
            <a:spLocks noGrp="1"/>
          </p:cNvSpPr>
          <p:nvPr>
            <p:ph type="ftr" sz="quarter" idx="11"/>
          </p:nvPr>
        </p:nvSpPr>
        <p:spPr/>
        <p:txBody>
          <a:bodyPr/>
          <a:lstStyle/>
          <a:p>
            <a:r>
              <a:rPr lang="en-US" dirty="0"/>
              <a:t>CONFINED SPACE REFRESHER – SFT FCX2003C</a:t>
            </a:r>
          </a:p>
        </p:txBody>
      </p:sp>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50</a:t>
            </a:fld>
            <a:endParaRPr lang="en-US" dirty="0"/>
          </a:p>
        </p:txBody>
      </p:sp>
      <p:sp>
        <p:nvSpPr>
          <p:cNvPr id="4" name="Text Placeholder 3"/>
          <p:cNvSpPr>
            <a:spLocks noGrp="1"/>
          </p:cNvSpPr>
          <p:nvPr>
            <p:ph type="body" sz="quarter" idx="14"/>
          </p:nvPr>
        </p:nvSpPr>
        <p:spPr/>
        <p:txBody>
          <a:bodyPr/>
          <a:lstStyle/>
          <a:p>
            <a:pPr marL="0" indent="0">
              <a:buNone/>
            </a:pPr>
            <a:r>
              <a:rPr lang="en-US" dirty="0"/>
              <a:t>Ventilating</a:t>
            </a:r>
          </a:p>
          <a:p>
            <a:r>
              <a:rPr lang="en-US" dirty="0"/>
              <a:t>How can the size and configuration of a space affect how you ventilate?</a:t>
            </a:r>
          </a:p>
          <a:p>
            <a:r>
              <a:rPr lang="en-US" dirty="0"/>
              <a:t>How do you prevent pocketing and short-circuiting?</a:t>
            </a:r>
          </a:p>
        </p:txBody>
      </p:sp>
      <p:sp>
        <p:nvSpPr>
          <p:cNvPr id="5" name="Text Placeholder 4"/>
          <p:cNvSpPr>
            <a:spLocks noGrp="1"/>
          </p:cNvSpPr>
          <p:nvPr>
            <p:ph type="body" sz="quarter" idx="15"/>
          </p:nvPr>
        </p:nvSpPr>
        <p:spPr>
          <a:xfrm>
            <a:off x="628650" y="538275"/>
            <a:ext cx="6236970" cy="1264126"/>
          </a:xfrm>
        </p:spPr>
        <p:txBody>
          <a:bodyPr/>
          <a:lstStyle/>
          <a:p>
            <a:r>
              <a:rPr lang="en-US" dirty="0"/>
              <a:t>Controlling Confined Space Hazards</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3016" y="3300984"/>
            <a:ext cx="3625298" cy="2756916"/>
          </a:xfrm>
          <a:prstGeom prst="rect">
            <a:avLst/>
          </a:prstGeom>
          <a:noFill/>
          <a:ln>
            <a:noFill/>
          </a:ln>
        </p:spPr>
      </p:pic>
    </p:spTree>
    <p:extLst>
      <p:ext uri="{BB962C8B-B14F-4D97-AF65-F5344CB8AC3E}">
        <p14:creationId xmlns:p14="http://schemas.microsoft.com/office/powerpoint/2010/main" val="15226036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CONFINED SPACE REFRESHER – SFT FCX2003C</a:t>
            </a:r>
          </a:p>
        </p:txBody>
      </p:sp>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51</a:t>
            </a:fld>
            <a:endParaRPr lang="en-US" dirty="0"/>
          </a:p>
        </p:txBody>
      </p:sp>
      <p:sp>
        <p:nvSpPr>
          <p:cNvPr id="4" name="Text Placeholder 3"/>
          <p:cNvSpPr>
            <a:spLocks noGrp="1"/>
          </p:cNvSpPr>
          <p:nvPr>
            <p:ph type="body" sz="quarter" idx="14"/>
          </p:nvPr>
        </p:nvSpPr>
        <p:spPr>
          <a:xfrm>
            <a:off x="628650" y="1820331"/>
            <a:ext cx="6236970" cy="4245507"/>
          </a:xfrm>
        </p:spPr>
        <p:txBody>
          <a:bodyPr/>
          <a:lstStyle/>
          <a:p>
            <a:pPr marL="0" indent="0">
              <a:buNone/>
            </a:pPr>
            <a:r>
              <a:rPr lang="en-US" dirty="0"/>
              <a:t>Ventilating</a:t>
            </a:r>
          </a:p>
          <a:p>
            <a:r>
              <a:rPr lang="en-US" dirty="0"/>
              <a:t>Ventilate with uncontaminated sources using systems that:</a:t>
            </a:r>
          </a:p>
          <a:p>
            <a:pPr lvl="1"/>
            <a:r>
              <a:rPr lang="en-US" dirty="0"/>
              <a:t>Do not locate air inlets near outlets</a:t>
            </a:r>
          </a:p>
          <a:p>
            <a:pPr lvl="1"/>
            <a:r>
              <a:rPr lang="en-US" dirty="0"/>
              <a:t>Do not draw contaminated air past workers</a:t>
            </a:r>
          </a:p>
          <a:p>
            <a:pPr lvl="1"/>
            <a:r>
              <a:rPr lang="en-US" dirty="0"/>
              <a:t>Do not impede access</a:t>
            </a:r>
          </a:p>
          <a:p>
            <a:pPr lvl="1"/>
            <a:r>
              <a:rPr lang="en-US" dirty="0"/>
              <a:t>Use explosion-proof fans</a:t>
            </a:r>
          </a:p>
          <a:p>
            <a:pPr lvl="1"/>
            <a:r>
              <a:rPr lang="en-US" dirty="0"/>
              <a:t>Verify contaminated air discharged is not a hazard or is redirected</a:t>
            </a:r>
          </a:p>
          <a:p>
            <a:pPr lvl="1"/>
            <a:r>
              <a:rPr lang="en-US" dirty="0"/>
              <a:t>Verify entrances cannot be accidentally closed</a:t>
            </a:r>
          </a:p>
          <a:p>
            <a:pPr lvl="1"/>
            <a:r>
              <a:rPr lang="en-US" dirty="0"/>
              <a:t>Do not use oxygen for ventilation</a:t>
            </a:r>
          </a:p>
        </p:txBody>
      </p:sp>
      <p:sp>
        <p:nvSpPr>
          <p:cNvPr id="5" name="Text Placeholder 4"/>
          <p:cNvSpPr>
            <a:spLocks noGrp="1"/>
          </p:cNvSpPr>
          <p:nvPr>
            <p:ph type="body" sz="quarter" idx="15"/>
          </p:nvPr>
        </p:nvSpPr>
        <p:spPr>
          <a:xfrm>
            <a:off x="628650" y="538275"/>
            <a:ext cx="6236970" cy="1264126"/>
          </a:xfrm>
        </p:spPr>
        <p:txBody>
          <a:bodyPr/>
          <a:lstStyle/>
          <a:p>
            <a:r>
              <a:rPr lang="en-US" dirty="0"/>
              <a:t>Controlling Confined Space Hazards</a:t>
            </a:r>
          </a:p>
        </p:txBody>
      </p:sp>
    </p:spTree>
    <p:extLst>
      <p:ext uri="{BB962C8B-B14F-4D97-AF65-F5344CB8AC3E}">
        <p14:creationId xmlns:p14="http://schemas.microsoft.com/office/powerpoint/2010/main" val="21208604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CONFINED SPACE REFRESHER – SFT FCX2003C</a:t>
            </a:r>
          </a:p>
        </p:txBody>
      </p:sp>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52</a:t>
            </a:fld>
            <a:endParaRPr lang="en-US" dirty="0"/>
          </a:p>
        </p:txBody>
      </p:sp>
      <p:sp>
        <p:nvSpPr>
          <p:cNvPr id="4" name="Text Placeholder 3"/>
          <p:cNvSpPr>
            <a:spLocks noGrp="1"/>
          </p:cNvSpPr>
          <p:nvPr>
            <p:ph type="body" sz="quarter" idx="14"/>
          </p:nvPr>
        </p:nvSpPr>
        <p:spPr>
          <a:xfrm>
            <a:off x="628650" y="1820331"/>
            <a:ext cx="6638424" cy="4245507"/>
          </a:xfrm>
        </p:spPr>
        <p:txBody>
          <a:bodyPr/>
          <a:lstStyle/>
          <a:p>
            <a:pPr marL="0" indent="0">
              <a:lnSpc>
                <a:spcPct val="100000"/>
              </a:lnSpc>
              <a:spcAft>
                <a:spcPts val="600"/>
              </a:spcAft>
              <a:buNone/>
            </a:pPr>
            <a:r>
              <a:rPr lang="en-US" dirty="0"/>
              <a:t>LOTOTO (Lockout/Tagout/Tryout)</a:t>
            </a:r>
          </a:p>
          <a:p>
            <a:pPr>
              <a:lnSpc>
                <a:spcPct val="100000"/>
              </a:lnSpc>
              <a:spcAft>
                <a:spcPts val="600"/>
              </a:spcAft>
            </a:pPr>
            <a:r>
              <a:rPr lang="en-US" dirty="0"/>
              <a:t>What is LOTOTO and why is it performed?</a:t>
            </a:r>
          </a:p>
        </p:txBody>
      </p:sp>
      <p:sp>
        <p:nvSpPr>
          <p:cNvPr id="5" name="Text Placeholder 4"/>
          <p:cNvSpPr>
            <a:spLocks noGrp="1"/>
          </p:cNvSpPr>
          <p:nvPr>
            <p:ph type="body" sz="quarter" idx="15"/>
          </p:nvPr>
        </p:nvSpPr>
        <p:spPr>
          <a:xfrm>
            <a:off x="628650" y="538275"/>
            <a:ext cx="6236970" cy="1264126"/>
          </a:xfrm>
        </p:spPr>
        <p:txBody>
          <a:bodyPr/>
          <a:lstStyle/>
          <a:p>
            <a:r>
              <a:rPr lang="en-US" dirty="0"/>
              <a:t>Controlling Confined Space Hazards</a:t>
            </a:r>
          </a:p>
        </p:txBody>
      </p:sp>
      <p:pic>
        <p:nvPicPr>
          <p:cNvPr id="30" name="Picture 29"/>
          <p:cNvPicPr>
            <a:picLocks noChangeAspect="1"/>
          </p:cNvPicPr>
          <p:nvPr/>
        </p:nvPicPr>
        <p:blipFill rotWithShape="1">
          <a:blip r:embed="rId3" cstate="print">
            <a:extLst>
              <a:ext uri="{28A0092B-C50C-407E-A947-70E740481C1C}">
                <a14:useLocalDpi xmlns:a14="http://schemas.microsoft.com/office/drawing/2010/main" val="0"/>
              </a:ext>
            </a:extLst>
          </a:blip>
          <a:srcRect l="55" t="32867" r="32073" b="6425"/>
          <a:stretch/>
        </p:blipFill>
        <p:spPr>
          <a:xfrm>
            <a:off x="620486" y="2880360"/>
            <a:ext cx="4748578" cy="3185478"/>
          </a:xfrm>
          <a:prstGeom prst="rect">
            <a:avLst/>
          </a:prstGeom>
        </p:spPr>
      </p:pic>
    </p:spTree>
    <p:extLst>
      <p:ext uri="{BB962C8B-B14F-4D97-AF65-F5344CB8AC3E}">
        <p14:creationId xmlns:p14="http://schemas.microsoft.com/office/powerpoint/2010/main" val="30339294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3"/>
          <a:stretch>
            <a:fillRect/>
          </a:stretch>
        </p:blipFill>
        <p:spPr>
          <a:xfrm>
            <a:off x="3267794" y="2985705"/>
            <a:ext cx="3548842" cy="1178630"/>
          </a:xfrm>
          <a:prstGeom prst="rect">
            <a:avLst/>
          </a:prstGeom>
        </p:spPr>
      </p:pic>
      <p:sp>
        <p:nvSpPr>
          <p:cNvPr id="2" name="Footer Placeholder 1"/>
          <p:cNvSpPr>
            <a:spLocks noGrp="1"/>
          </p:cNvSpPr>
          <p:nvPr>
            <p:ph type="ftr" sz="quarter" idx="11"/>
          </p:nvPr>
        </p:nvSpPr>
        <p:spPr/>
        <p:txBody>
          <a:bodyPr/>
          <a:lstStyle/>
          <a:p>
            <a:r>
              <a:rPr lang="en-US" dirty="0"/>
              <a:t>CONFINED SPACE REFRESHER – SFT FCX2003C</a:t>
            </a:r>
          </a:p>
        </p:txBody>
      </p:sp>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53</a:t>
            </a:fld>
            <a:endParaRPr lang="en-US" dirty="0"/>
          </a:p>
        </p:txBody>
      </p:sp>
      <p:sp>
        <p:nvSpPr>
          <p:cNvPr id="4" name="Text Placeholder 3"/>
          <p:cNvSpPr>
            <a:spLocks noGrp="1"/>
          </p:cNvSpPr>
          <p:nvPr>
            <p:ph type="body" sz="quarter" idx="14"/>
          </p:nvPr>
        </p:nvSpPr>
        <p:spPr>
          <a:xfrm>
            <a:off x="628650" y="1820331"/>
            <a:ext cx="6638424" cy="4245507"/>
          </a:xfrm>
        </p:spPr>
        <p:txBody>
          <a:bodyPr/>
          <a:lstStyle/>
          <a:p>
            <a:pPr marL="0" indent="0">
              <a:lnSpc>
                <a:spcPct val="100000"/>
              </a:lnSpc>
              <a:spcAft>
                <a:spcPts val="600"/>
              </a:spcAft>
              <a:buNone/>
            </a:pPr>
            <a:r>
              <a:rPr lang="en-US" dirty="0"/>
              <a:t>LOTOTO (Lockout/Tagout/Tryout)</a:t>
            </a:r>
          </a:p>
          <a:p>
            <a:pPr>
              <a:lnSpc>
                <a:spcPct val="100000"/>
              </a:lnSpc>
              <a:spcAft>
                <a:spcPts val="600"/>
              </a:spcAft>
            </a:pPr>
            <a:r>
              <a:rPr lang="en-US" dirty="0"/>
              <a:t>How are blank/blind, double block and bleed, and a line break different?</a:t>
            </a:r>
          </a:p>
        </p:txBody>
      </p:sp>
      <p:sp>
        <p:nvSpPr>
          <p:cNvPr id="5" name="Text Placeholder 4"/>
          <p:cNvSpPr>
            <a:spLocks noGrp="1"/>
          </p:cNvSpPr>
          <p:nvPr>
            <p:ph type="body" sz="quarter" idx="15"/>
          </p:nvPr>
        </p:nvSpPr>
        <p:spPr>
          <a:xfrm>
            <a:off x="628650" y="538275"/>
            <a:ext cx="6236970" cy="1264126"/>
          </a:xfrm>
        </p:spPr>
        <p:txBody>
          <a:bodyPr/>
          <a:lstStyle/>
          <a:p>
            <a:r>
              <a:rPr lang="en-US" dirty="0"/>
              <a:t>Controlling Confined Space Hazards</a:t>
            </a:r>
          </a:p>
        </p:txBody>
      </p:sp>
      <p:pic>
        <p:nvPicPr>
          <p:cNvPr id="28" name="Picture 27"/>
          <p:cNvPicPr>
            <a:picLocks noChangeAspect="1"/>
          </p:cNvPicPr>
          <p:nvPr/>
        </p:nvPicPr>
        <p:blipFill>
          <a:blip r:embed="rId4"/>
          <a:stretch>
            <a:fillRect/>
          </a:stretch>
        </p:blipFill>
        <p:spPr>
          <a:xfrm>
            <a:off x="530682" y="3431022"/>
            <a:ext cx="2344837" cy="2344837"/>
          </a:xfrm>
          <a:prstGeom prst="rect">
            <a:avLst/>
          </a:prstGeom>
        </p:spPr>
      </p:pic>
      <p:pic>
        <p:nvPicPr>
          <p:cNvPr id="29" name="Picture 28"/>
          <p:cNvPicPr>
            <a:picLocks noChangeAspect="1"/>
          </p:cNvPicPr>
          <p:nvPr/>
        </p:nvPicPr>
        <p:blipFill>
          <a:blip r:embed="rId5"/>
          <a:stretch>
            <a:fillRect/>
          </a:stretch>
        </p:blipFill>
        <p:spPr>
          <a:xfrm>
            <a:off x="3306187" y="4286385"/>
            <a:ext cx="3559433" cy="1895445"/>
          </a:xfrm>
          <a:prstGeom prst="rect">
            <a:avLst/>
          </a:prstGeom>
        </p:spPr>
      </p:pic>
    </p:spTree>
    <p:extLst>
      <p:ext uri="{BB962C8B-B14F-4D97-AF65-F5344CB8AC3E}">
        <p14:creationId xmlns:p14="http://schemas.microsoft.com/office/powerpoint/2010/main" val="32974605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CONFINED SPACE REFRESHER – SFT FCX2003C</a:t>
            </a:r>
          </a:p>
        </p:txBody>
      </p:sp>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54</a:t>
            </a:fld>
            <a:endParaRPr lang="en-US" dirty="0"/>
          </a:p>
        </p:txBody>
      </p:sp>
      <p:sp>
        <p:nvSpPr>
          <p:cNvPr id="4" name="Text Placeholder 3"/>
          <p:cNvSpPr>
            <a:spLocks noGrp="1"/>
          </p:cNvSpPr>
          <p:nvPr>
            <p:ph type="body" sz="quarter" idx="14"/>
          </p:nvPr>
        </p:nvSpPr>
        <p:spPr/>
        <p:txBody>
          <a:bodyPr/>
          <a:lstStyle/>
          <a:p>
            <a:pPr marL="0" indent="0">
              <a:lnSpc>
                <a:spcPct val="100000"/>
              </a:lnSpc>
              <a:spcAft>
                <a:spcPts val="600"/>
              </a:spcAft>
              <a:buNone/>
            </a:pPr>
            <a:r>
              <a:rPr lang="en-US" dirty="0"/>
              <a:t>Intrinsically Safe (IS) Devices</a:t>
            </a:r>
          </a:p>
          <a:p>
            <a:pPr>
              <a:lnSpc>
                <a:spcPct val="100000"/>
              </a:lnSpc>
              <a:spcAft>
                <a:spcPts val="600"/>
              </a:spcAft>
            </a:pPr>
            <a:r>
              <a:rPr lang="en-US" dirty="0"/>
              <a:t>When are IS devices needed?</a:t>
            </a:r>
          </a:p>
          <a:p>
            <a:pPr>
              <a:lnSpc>
                <a:spcPct val="100000"/>
              </a:lnSpc>
              <a:spcAft>
                <a:spcPts val="600"/>
              </a:spcAft>
            </a:pPr>
            <a:r>
              <a:rPr lang="en-US" dirty="0"/>
              <a:t>Why are IS devices needed?</a:t>
            </a:r>
          </a:p>
        </p:txBody>
      </p:sp>
      <p:sp>
        <p:nvSpPr>
          <p:cNvPr id="5" name="Text Placeholder 4"/>
          <p:cNvSpPr>
            <a:spLocks noGrp="1"/>
          </p:cNvSpPr>
          <p:nvPr>
            <p:ph type="body" sz="quarter" idx="15"/>
          </p:nvPr>
        </p:nvSpPr>
        <p:spPr>
          <a:xfrm>
            <a:off x="628650" y="538275"/>
            <a:ext cx="6236970" cy="1264126"/>
          </a:xfrm>
        </p:spPr>
        <p:txBody>
          <a:bodyPr/>
          <a:lstStyle/>
          <a:p>
            <a:r>
              <a:rPr lang="en-US" dirty="0"/>
              <a:t>Controlling Confined Space Hazards</a:t>
            </a:r>
          </a:p>
        </p:txBody>
      </p:sp>
      <p:pic>
        <p:nvPicPr>
          <p:cNvPr id="6" name="Picture 5" descr="C:\Users\60030418\AppData\Local\Microsoft\Windows\Temporary Internet Files\Content.Word\20140828_130104.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650" y="3306535"/>
            <a:ext cx="4029077" cy="2751139"/>
          </a:xfrm>
          <a:prstGeom prst="rect">
            <a:avLst/>
          </a:prstGeom>
          <a:noFill/>
          <a:ln>
            <a:solidFill>
              <a:schemeClr val="tx1"/>
            </a:solidFill>
          </a:ln>
        </p:spPr>
      </p:pic>
    </p:spTree>
    <p:extLst>
      <p:ext uri="{BB962C8B-B14F-4D97-AF65-F5344CB8AC3E}">
        <p14:creationId xmlns:p14="http://schemas.microsoft.com/office/powerpoint/2010/main" val="16512274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CONFINED SPACE REFRESHER – SFT FCX2003C</a:t>
            </a:r>
          </a:p>
        </p:txBody>
      </p:sp>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55</a:t>
            </a:fld>
            <a:endParaRPr lang="en-US" dirty="0"/>
          </a:p>
        </p:txBody>
      </p:sp>
      <p:sp>
        <p:nvSpPr>
          <p:cNvPr id="4" name="Text Placeholder 3"/>
          <p:cNvSpPr>
            <a:spLocks noGrp="1"/>
          </p:cNvSpPr>
          <p:nvPr>
            <p:ph type="body" sz="quarter" idx="14"/>
          </p:nvPr>
        </p:nvSpPr>
        <p:spPr/>
        <p:txBody>
          <a:bodyPr/>
          <a:lstStyle/>
          <a:p>
            <a:pPr marL="0" indent="0">
              <a:lnSpc>
                <a:spcPct val="100000"/>
              </a:lnSpc>
              <a:spcAft>
                <a:spcPts val="600"/>
              </a:spcAft>
              <a:buNone/>
            </a:pPr>
            <a:r>
              <a:rPr lang="en-US" dirty="0"/>
              <a:t>Barricading and Preventing Unauthorized Entry</a:t>
            </a:r>
          </a:p>
          <a:p>
            <a:pPr>
              <a:lnSpc>
                <a:spcPct val="100000"/>
              </a:lnSpc>
              <a:spcAft>
                <a:spcPts val="600"/>
              </a:spcAft>
            </a:pPr>
            <a:r>
              <a:rPr lang="en-US" dirty="0"/>
              <a:t>What controls are put around a space to help secure it?</a:t>
            </a:r>
          </a:p>
          <a:p>
            <a:pPr>
              <a:lnSpc>
                <a:spcPct val="100000"/>
              </a:lnSpc>
              <a:spcAft>
                <a:spcPts val="600"/>
              </a:spcAft>
            </a:pPr>
            <a:r>
              <a:rPr lang="en-US" dirty="0"/>
              <a:t>Who controls access to the space?</a:t>
            </a:r>
          </a:p>
        </p:txBody>
      </p:sp>
      <p:sp>
        <p:nvSpPr>
          <p:cNvPr id="5" name="Text Placeholder 4"/>
          <p:cNvSpPr>
            <a:spLocks noGrp="1"/>
          </p:cNvSpPr>
          <p:nvPr>
            <p:ph type="body" sz="quarter" idx="15"/>
          </p:nvPr>
        </p:nvSpPr>
        <p:spPr>
          <a:xfrm>
            <a:off x="628650" y="538275"/>
            <a:ext cx="6236970" cy="1264126"/>
          </a:xfrm>
        </p:spPr>
        <p:txBody>
          <a:bodyPr/>
          <a:lstStyle/>
          <a:p>
            <a:r>
              <a:rPr lang="en-US" dirty="0"/>
              <a:t>Controlling Confined Space Hazards</a:t>
            </a:r>
          </a:p>
        </p:txBody>
      </p:sp>
      <p:pic>
        <p:nvPicPr>
          <p:cNvPr id="6" name="Picture 5" descr="T:\DEPARTMENTS\Safety\_Safety Courses\_Confined Space\5_Pictures &amp; Videos\Book\M4-Preventing Unauthorized Entr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0150" y="3477894"/>
            <a:ext cx="3437353" cy="2579780"/>
          </a:xfrm>
          <a:prstGeom prst="rect">
            <a:avLst/>
          </a:prstGeom>
          <a:noFill/>
          <a:ln>
            <a:solidFill>
              <a:schemeClr val="tx1"/>
            </a:solidFill>
          </a:ln>
        </p:spPr>
      </p:pic>
    </p:spTree>
    <p:extLst>
      <p:ext uri="{BB962C8B-B14F-4D97-AF65-F5344CB8AC3E}">
        <p14:creationId xmlns:p14="http://schemas.microsoft.com/office/powerpoint/2010/main" val="28820200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CONFINED SPACE REFRESHER – SFT FCX2003C</a:t>
            </a:r>
          </a:p>
        </p:txBody>
      </p:sp>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56</a:t>
            </a:fld>
            <a:endParaRPr lang="en-US" dirty="0"/>
          </a:p>
        </p:txBody>
      </p:sp>
      <p:sp>
        <p:nvSpPr>
          <p:cNvPr id="4" name="Text Placeholder 3"/>
          <p:cNvSpPr>
            <a:spLocks noGrp="1"/>
          </p:cNvSpPr>
          <p:nvPr>
            <p:ph type="body" sz="quarter" idx="14"/>
          </p:nvPr>
        </p:nvSpPr>
        <p:spPr/>
        <p:txBody>
          <a:bodyPr/>
          <a:lstStyle/>
          <a:p>
            <a:pPr marL="0" indent="0">
              <a:lnSpc>
                <a:spcPct val="100000"/>
              </a:lnSpc>
              <a:spcAft>
                <a:spcPts val="600"/>
              </a:spcAft>
              <a:buNone/>
            </a:pPr>
            <a:r>
              <a:rPr lang="en-US" dirty="0"/>
              <a:t>Light and Electrical Equipment</a:t>
            </a:r>
          </a:p>
          <a:p>
            <a:pPr>
              <a:lnSpc>
                <a:spcPct val="100000"/>
              </a:lnSpc>
              <a:spcAft>
                <a:spcPts val="600"/>
              </a:spcAft>
            </a:pPr>
            <a:r>
              <a:rPr lang="en-US" dirty="0"/>
              <a:t>What precautions need to be considered if lights or other electrical equipment are added to a space?</a:t>
            </a:r>
          </a:p>
        </p:txBody>
      </p:sp>
      <p:sp>
        <p:nvSpPr>
          <p:cNvPr id="5" name="Text Placeholder 4"/>
          <p:cNvSpPr>
            <a:spLocks noGrp="1"/>
          </p:cNvSpPr>
          <p:nvPr>
            <p:ph type="body" sz="quarter" idx="15"/>
          </p:nvPr>
        </p:nvSpPr>
        <p:spPr>
          <a:xfrm>
            <a:off x="628650" y="538275"/>
            <a:ext cx="6236970" cy="1264126"/>
          </a:xfrm>
        </p:spPr>
        <p:txBody>
          <a:bodyPr/>
          <a:lstStyle/>
          <a:p>
            <a:r>
              <a:rPr lang="en-US" dirty="0"/>
              <a:t>Controlling Confined Space Hazards</a:t>
            </a:r>
          </a:p>
        </p:txBody>
      </p:sp>
      <p:pic>
        <p:nvPicPr>
          <p:cNvPr id="6" name="Picture 5" descr="T:\DEPARTMENTS\Safety\_Safety Courses\_Confined Space\5_Pictures &amp; Videos\IMG_5972.JPG"/>
          <p:cNvPicPr>
            <a:picLocks noChangeAspect="1"/>
          </p:cNvPicPr>
          <p:nvPr/>
        </p:nvPicPr>
        <p:blipFill rotWithShape="1">
          <a:blip r:embed="rId3">
            <a:extLst>
              <a:ext uri="{28A0092B-C50C-407E-A947-70E740481C1C}">
                <a14:useLocalDpi xmlns:a14="http://schemas.microsoft.com/office/drawing/2010/main" val="0"/>
              </a:ext>
            </a:extLst>
          </a:blip>
          <a:srcRect l="11731" r="19061"/>
          <a:stretch/>
        </p:blipFill>
        <p:spPr bwMode="auto">
          <a:xfrm>
            <a:off x="628650" y="3143250"/>
            <a:ext cx="2715061" cy="2907956"/>
          </a:xfrm>
          <a:prstGeom prst="rect">
            <a:avLst/>
          </a:prstGeom>
          <a:noFill/>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716560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lgn="ctr"/>
            <a:fld id="{25D3FF45-FB88-453A-A2AC-7EF0564DBF56}" type="slidenum">
              <a:rPr lang="en-US" smtClean="0"/>
              <a:pPr algn="ctr"/>
              <a:t>57</a:t>
            </a:fld>
            <a:endParaRPr lang="en-US" dirty="0"/>
          </a:p>
        </p:txBody>
      </p:sp>
      <p:sp>
        <p:nvSpPr>
          <p:cNvPr id="2" name="Picture Placeholder 1"/>
          <p:cNvSpPr>
            <a:spLocks noGrp="1"/>
          </p:cNvSpPr>
          <p:nvPr>
            <p:ph type="pic" sz="quarter" idx="13"/>
          </p:nvPr>
        </p:nvSpPr>
        <p:spPr/>
      </p:sp>
      <p:sp>
        <p:nvSpPr>
          <p:cNvPr id="3" name="Text Placeholder 2"/>
          <p:cNvSpPr>
            <a:spLocks noGrp="1"/>
          </p:cNvSpPr>
          <p:nvPr>
            <p:ph type="body" sz="quarter" idx="15"/>
          </p:nvPr>
        </p:nvSpPr>
        <p:spPr/>
        <p:txBody>
          <a:bodyPr/>
          <a:lstStyle/>
          <a:p>
            <a:r>
              <a:rPr lang="en-US" dirty="0"/>
              <a:t>Activity 13</a:t>
            </a:r>
          </a:p>
        </p:txBody>
      </p:sp>
      <p:sp>
        <p:nvSpPr>
          <p:cNvPr id="4" name="Footer Placeholder 3"/>
          <p:cNvSpPr>
            <a:spLocks noGrp="1"/>
          </p:cNvSpPr>
          <p:nvPr>
            <p:ph type="ftr" sz="quarter" idx="11"/>
          </p:nvPr>
        </p:nvSpPr>
        <p:spPr/>
        <p:txBody>
          <a:bodyPr/>
          <a:lstStyle/>
          <a:p>
            <a:r>
              <a:rPr lang="en-US" dirty="0"/>
              <a:t>CONFINED SPACE REFRESHER – SFT FCX2003C</a:t>
            </a:r>
          </a:p>
        </p:txBody>
      </p:sp>
      <p:sp>
        <p:nvSpPr>
          <p:cNvPr id="6" name="Text Placeholder 5"/>
          <p:cNvSpPr>
            <a:spLocks noGrp="1"/>
          </p:cNvSpPr>
          <p:nvPr>
            <p:ph type="body" sz="quarter" idx="14"/>
          </p:nvPr>
        </p:nvSpPr>
        <p:spPr>
          <a:xfrm>
            <a:off x="628649" y="1398270"/>
            <a:ext cx="6236971" cy="4686618"/>
          </a:xfrm>
        </p:spPr>
        <p:txBody>
          <a:bodyPr/>
          <a:lstStyle/>
          <a:p>
            <a:r>
              <a:rPr lang="en-US" dirty="0">
                <a:latin typeface="Arial" panose="020B0604020202020204" pitchFamily="34" charset="0"/>
              </a:rPr>
              <a:t>Directions</a:t>
            </a:r>
          </a:p>
          <a:p>
            <a:pPr marL="457200" indent="-457200">
              <a:buFont typeface="+mj-lt"/>
              <a:buAutoNum type="arabicPeriod"/>
            </a:pPr>
            <a:r>
              <a:rPr lang="en-US" dirty="0">
                <a:latin typeface="Arial" panose="020B0604020202020204" pitchFamily="34" charset="0"/>
              </a:rPr>
              <a:t>As a small group, write three questions about controlling confined space hazards on the paper</a:t>
            </a:r>
          </a:p>
          <a:p>
            <a:pPr marL="690563" lvl="1" indent="-233363">
              <a:buFont typeface="Arial" panose="020B0604020202020204" pitchFamily="34" charset="0"/>
              <a:buChar char="•"/>
            </a:pPr>
            <a:r>
              <a:rPr lang="en-US" dirty="0"/>
              <a:t>Two</a:t>
            </a:r>
            <a:r>
              <a:rPr lang="en-US" dirty="0">
                <a:latin typeface="Arial" panose="020B0604020202020204" pitchFamily="34" charset="0"/>
              </a:rPr>
              <a:t> factual questions with specific answers</a:t>
            </a:r>
          </a:p>
          <a:p>
            <a:pPr marL="690563" lvl="1" indent="-233363">
              <a:buFont typeface="Arial" panose="020B0604020202020204" pitchFamily="34" charset="0"/>
              <a:buChar char="•"/>
            </a:pPr>
            <a:r>
              <a:rPr lang="en-US" dirty="0"/>
              <a:t>One open-ended question with an opinion-based answer</a:t>
            </a:r>
            <a:endParaRPr lang="en-US" dirty="0">
              <a:latin typeface="Arial" panose="020B0604020202020204" pitchFamily="34" charset="0"/>
            </a:endParaRPr>
          </a:p>
          <a:p>
            <a:pPr marL="457200" indent="-457200">
              <a:buFont typeface="+mj-lt"/>
              <a:buAutoNum type="arabicPeriod"/>
            </a:pPr>
            <a:r>
              <a:rPr lang="en-US" dirty="0">
                <a:latin typeface="Arial" panose="020B0604020202020204" pitchFamily="34" charset="0"/>
              </a:rPr>
              <a:t>After 3 minutes, each team presents their factual questions</a:t>
            </a:r>
          </a:p>
          <a:p>
            <a:pPr marL="457200" indent="-457200">
              <a:buFont typeface="+mj-lt"/>
              <a:buAutoNum type="arabicPeriod"/>
            </a:pPr>
            <a:r>
              <a:rPr lang="en-US" dirty="0">
                <a:latin typeface="Arial" panose="020B0604020202020204" pitchFamily="34" charset="0"/>
              </a:rPr>
              <a:t>Discuss the controlling confined space hazards answers as a class</a:t>
            </a:r>
          </a:p>
          <a:p>
            <a:pPr marL="457200" indent="-457200">
              <a:buFont typeface="+mj-lt"/>
              <a:buAutoNum type="arabicPeriod"/>
            </a:pPr>
            <a:r>
              <a:rPr lang="en-US" dirty="0">
                <a:latin typeface="Arial" panose="020B0604020202020204" pitchFamily="34" charset="0"/>
              </a:rPr>
              <a:t>Each team presents their open-ended question</a:t>
            </a:r>
          </a:p>
          <a:p>
            <a:pPr marL="457200" indent="-457200">
              <a:buFont typeface="+mj-lt"/>
              <a:buAutoNum type="arabicPeriod"/>
            </a:pPr>
            <a:r>
              <a:rPr lang="en-US" dirty="0">
                <a:latin typeface="Arial" panose="020B0604020202020204" pitchFamily="34" charset="0"/>
              </a:rPr>
              <a:t>Discuss the controlling confined space hazards answers as a class</a:t>
            </a:r>
          </a:p>
        </p:txBody>
      </p:sp>
      <p:sp>
        <p:nvSpPr>
          <p:cNvPr id="7" name="Text Placeholder 6"/>
          <p:cNvSpPr>
            <a:spLocks noGrp="1"/>
          </p:cNvSpPr>
          <p:nvPr>
            <p:ph type="body" sz="quarter" idx="16"/>
          </p:nvPr>
        </p:nvSpPr>
        <p:spPr/>
        <p:txBody>
          <a:bodyPr/>
          <a:lstStyle/>
          <a:p>
            <a:r>
              <a:rPr lang="en-US" dirty="0"/>
              <a:t>Team Quiz</a:t>
            </a:r>
          </a:p>
        </p:txBody>
      </p:sp>
    </p:spTree>
    <p:extLst>
      <p:ext uri="{BB962C8B-B14F-4D97-AF65-F5344CB8AC3E}">
        <p14:creationId xmlns:p14="http://schemas.microsoft.com/office/powerpoint/2010/main" val="3181158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lgn="ctr"/>
            <a:fld id="{25D3FF45-FB88-453A-A2AC-7EF0564DBF56}" type="slidenum">
              <a:rPr lang="en-US" smtClean="0"/>
              <a:pPr algn="ctr"/>
              <a:t>58</a:t>
            </a:fld>
            <a:endParaRPr lang="en-US" dirty="0"/>
          </a:p>
        </p:txBody>
      </p:sp>
      <p:sp>
        <p:nvSpPr>
          <p:cNvPr id="2" name="Picture Placeholder 1"/>
          <p:cNvSpPr>
            <a:spLocks noGrp="1"/>
          </p:cNvSpPr>
          <p:nvPr>
            <p:ph type="pic" sz="quarter" idx="13"/>
          </p:nvPr>
        </p:nvSpPr>
        <p:spPr/>
      </p:sp>
      <p:sp>
        <p:nvSpPr>
          <p:cNvPr id="3" name="Text Placeholder 2"/>
          <p:cNvSpPr>
            <a:spLocks noGrp="1"/>
          </p:cNvSpPr>
          <p:nvPr>
            <p:ph type="body" sz="quarter" idx="15"/>
          </p:nvPr>
        </p:nvSpPr>
        <p:spPr/>
        <p:txBody>
          <a:bodyPr/>
          <a:lstStyle/>
          <a:p>
            <a:r>
              <a:rPr lang="en-US" dirty="0"/>
              <a:t>Activity 14</a:t>
            </a:r>
          </a:p>
        </p:txBody>
      </p:sp>
      <p:sp>
        <p:nvSpPr>
          <p:cNvPr id="4" name="Footer Placeholder 3"/>
          <p:cNvSpPr>
            <a:spLocks noGrp="1"/>
          </p:cNvSpPr>
          <p:nvPr>
            <p:ph type="ftr" sz="quarter" idx="11"/>
          </p:nvPr>
        </p:nvSpPr>
        <p:spPr/>
        <p:txBody>
          <a:bodyPr/>
          <a:lstStyle/>
          <a:p>
            <a:r>
              <a:rPr lang="en-US" dirty="0"/>
              <a:t>CONFINED SPACE REFRESHER – SFT FCX2003C</a:t>
            </a:r>
          </a:p>
        </p:txBody>
      </p:sp>
      <p:sp>
        <p:nvSpPr>
          <p:cNvPr id="6" name="Text Placeholder 5"/>
          <p:cNvSpPr>
            <a:spLocks noGrp="1"/>
          </p:cNvSpPr>
          <p:nvPr>
            <p:ph type="body" sz="quarter" idx="14"/>
          </p:nvPr>
        </p:nvSpPr>
        <p:spPr>
          <a:xfrm>
            <a:off x="628649" y="1398270"/>
            <a:ext cx="6236971" cy="4686618"/>
          </a:xfrm>
        </p:spPr>
        <p:txBody>
          <a:bodyPr/>
          <a:lstStyle/>
          <a:p>
            <a:r>
              <a:rPr lang="en-US" dirty="0">
                <a:latin typeface="Arial" panose="020B0604020202020204" pitchFamily="34" charset="0"/>
              </a:rPr>
              <a:t>Directions</a:t>
            </a:r>
          </a:p>
          <a:p>
            <a:pPr marL="457200" indent="-457200">
              <a:buFont typeface="+mj-lt"/>
              <a:buAutoNum type="arabicPeriod"/>
            </a:pPr>
            <a:r>
              <a:rPr lang="en-US" dirty="0">
                <a:latin typeface="Arial" panose="020B0604020202020204" pitchFamily="34" charset="0"/>
              </a:rPr>
              <a:t>Review the directions on the worksheet</a:t>
            </a:r>
          </a:p>
          <a:p>
            <a:pPr marL="457200" indent="-457200">
              <a:buFont typeface="+mj-lt"/>
              <a:buAutoNum type="arabicPeriod"/>
            </a:pPr>
            <a:r>
              <a:rPr lang="en-US" dirty="0">
                <a:latin typeface="Arial" panose="020B0604020202020204" pitchFamily="34" charset="0"/>
              </a:rPr>
              <a:t>Complete the worksheet for the three scenarios</a:t>
            </a:r>
          </a:p>
          <a:p>
            <a:pPr marL="457200" indent="-457200">
              <a:buFont typeface="+mj-lt"/>
              <a:buAutoNum type="arabicPeriod"/>
            </a:pPr>
            <a:r>
              <a:rPr lang="en-US" dirty="0">
                <a:latin typeface="Arial" panose="020B0604020202020204" pitchFamily="34" charset="0"/>
              </a:rPr>
              <a:t>After 10 minutes, discuss the hazards and controls answers in each scenario as a class</a:t>
            </a:r>
          </a:p>
          <a:p>
            <a:pPr marL="457200" indent="-457200">
              <a:buFont typeface="+mj-lt"/>
              <a:buAutoNum type="arabicPeriod"/>
            </a:pPr>
            <a:endParaRPr lang="en-US" dirty="0">
              <a:latin typeface="Arial" panose="020B0604020202020204" pitchFamily="34" charset="0"/>
            </a:endParaRPr>
          </a:p>
        </p:txBody>
      </p:sp>
      <p:sp>
        <p:nvSpPr>
          <p:cNvPr id="7" name="Text Placeholder 6"/>
          <p:cNvSpPr>
            <a:spLocks noGrp="1"/>
          </p:cNvSpPr>
          <p:nvPr>
            <p:ph type="body" sz="quarter" idx="16"/>
          </p:nvPr>
        </p:nvSpPr>
        <p:spPr/>
        <p:txBody>
          <a:bodyPr/>
          <a:lstStyle/>
          <a:p>
            <a:r>
              <a:rPr lang="en-US" dirty="0"/>
              <a:t>Test the Space</a:t>
            </a:r>
          </a:p>
        </p:txBody>
      </p:sp>
    </p:spTree>
    <p:extLst>
      <p:ext uri="{BB962C8B-B14F-4D97-AF65-F5344CB8AC3E}">
        <p14:creationId xmlns:p14="http://schemas.microsoft.com/office/powerpoint/2010/main" val="33529708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lgn="ctr"/>
            <a:fld id="{25D3FF45-FB88-453A-A2AC-7EF0564DBF56}" type="slidenum">
              <a:rPr lang="en-US" smtClean="0"/>
              <a:pPr algn="ctr"/>
              <a:t>59</a:t>
            </a:fld>
            <a:endParaRPr lang="en-US" dirty="0"/>
          </a:p>
        </p:txBody>
      </p:sp>
      <p:sp>
        <p:nvSpPr>
          <p:cNvPr id="2" name="Picture Placeholder 1"/>
          <p:cNvSpPr>
            <a:spLocks noGrp="1"/>
          </p:cNvSpPr>
          <p:nvPr>
            <p:ph type="pic" sz="quarter" idx="13"/>
          </p:nvPr>
        </p:nvSpPr>
        <p:spPr/>
      </p:sp>
      <p:sp>
        <p:nvSpPr>
          <p:cNvPr id="3" name="Text Placeholder 2"/>
          <p:cNvSpPr>
            <a:spLocks noGrp="1"/>
          </p:cNvSpPr>
          <p:nvPr>
            <p:ph type="body" sz="quarter" idx="15"/>
          </p:nvPr>
        </p:nvSpPr>
        <p:spPr/>
        <p:txBody>
          <a:bodyPr/>
          <a:lstStyle/>
          <a:p>
            <a:r>
              <a:rPr lang="en-US" dirty="0"/>
              <a:t>Activity 15</a:t>
            </a:r>
          </a:p>
        </p:txBody>
      </p:sp>
      <p:sp>
        <p:nvSpPr>
          <p:cNvPr id="4" name="Footer Placeholder 3"/>
          <p:cNvSpPr>
            <a:spLocks noGrp="1"/>
          </p:cNvSpPr>
          <p:nvPr>
            <p:ph type="ftr" sz="quarter" idx="11"/>
          </p:nvPr>
        </p:nvSpPr>
        <p:spPr/>
        <p:txBody>
          <a:bodyPr/>
          <a:lstStyle/>
          <a:p>
            <a:r>
              <a:rPr lang="en-US" dirty="0"/>
              <a:t>CONFINED SPACE REFRESHER – SFT FCX2003C</a:t>
            </a:r>
          </a:p>
        </p:txBody>
      </p:sp>
      <p:sp>
        <p:nvSpPr>
          <p:cNvPr id="6" name="Text Placeholder 5"/>
          <p:cNvSpPr>
            <a:spLocks noGrp="1"/>
          </p:cNvSpPr>
          <p:nvPr>
            <p:ph type="body" sz="quarter" idx="14"/>
          </p:nvPr>
        </p:nvSpPr>
        <p:spPr>
          <a:xfrm>
            <a:off x="628649" y="1398270"/>
            <a:ext cx="6236971" cy="4686618"/>
          </a:xfrm>
        </p:spPr>
        <p:txBody>
          <a:bodyPr/>
          <a:lstStyle/>
          <a:p>
            <a:r>
              <a:rPr lang="en-US" dirty="0">
                <a:latin typeface="Arial" panose="020B0604020202020204" pitchFamily="34" charset="0"/>
              </a:rPr>
              <a:t>Directions</a:t>
            </a:r>
          </a:p>
          <a:p>
            <a:pPr marL="457200" indent="-457200">
              <a:buFont typeface="+mj-lt"/>
              <a:buAutoNum type="arabicPeriod"/>
            </a:pPr>
            <a:r>
              <a:rPr lang="en-US" dirty="0">
                <a:latin typeface="Arial" panose="020B0604020202020204" pitchFamily="34" charset="0"/>
              </a:rPr>
              <a:t>Break the class into two groups</a:t>
            </a:r>
          </a:p>
          <a:p>
            <a:pPr marL="457200" indent="-457200">
              <a:buFont typeface="+mj-lt"/>
              <a:buAutoNum type="arabicPeriod"/>
            </a:pPr>
            <a:r>
              <a:rPr lang="en-US" dirty="0">
                <a:latin typeface="Arial" panose="020B0604020202020204" pitchFamily="34" charset="0"/>
              </a:rPr>
              <a:t>Each person in one groups gets a Question Card and each person in the other group gets a matching Answer Card</a:t>
            </a:r>
          </a:p>
          <a:p>
            <a:pPr marL="457200" indent="-457200">
              <a:buFont typeface="+mj-lt"/>
              <a:buAutoNum type="arabicPeriod"/>
            </a:pPr>
            <a:r>
              <a:rPr lang="en-US" dirty="0">
                <a:latin typeface="Arial" panose="020B0604020202020204" pitchFamily="34" charset="0"/>
              </a:rPr>
              <a:t>You have 3 minutes to find the person with the card that matches your answer or question</a:t>
            </a:r>
          </a:p>
          <a:p>
            <a:pPr marL="457200" indent="-457200">
              <a:buFont typeface="+mj-lt"/>
              <a:buAutoNum type="arabicPeriod"/>
            </a:pPr>
            <a:r>
              <a:rPr lang="en-US" dirty="0">
                <a:latin typeface="Arial" panose="020B0604020202020204" pitchFamily="34" charset="0"/>
              </a:rPr>
              <a:t>When everyone has found their match, each partnership reads and discusses the hazards and/or controls on their cards with the class</a:t>
            </a:r>
          </a:p>
        </p:txBody>
      </p:sp>
      <p:sp>
        <p:nvSpPr>
          <p:cNvPr id="7" name="Text Placeholder 6"/>
          <p:cNvSpPr>
            <a:spLocks noGrp="1"/>
          </p:cNvSpPr>
          <p:nvPr>
            <p:ph type="body" sz="quarter" idx="16"/>
          </p:nvPr>
        </p:nvSpPr>
        <p:spPr>
          <a:xfrm>
            <a:off x="619685" y="615474"/>
            <a:ext cx="6236970" cy="646588"/>
          </a:xfrm>
        </p:spPr>
        <p:txBody>
          <a:bodyPr/>
          <a:lstStyle/>
          <a:p>
            <a:r>
              <a:rPr lang="en-US" dirty="0"/>
              <a:t>Find Your Match</a:t>
            </a:r>
          </a:p>
        </p:txBody>
      </p:sp>
    </p:spTree>
    <p:extLst>
      <p:ext uri="{BB962C8B-B14F-4D97-AF65-F5344CB8AC3E}">
        <p14:creationId xmlns:p14="http://schemas.microsoft.com/office/powerpoint/2010/main" val="3573542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a:xfrm>
            <a:off x="628649" y="1382870"/>
            <a:ext cx="6236971" cy="4686618"/>
          </a:xfrm>
        </p:spPr>
        <p:txBody>
          <a:bodyPr/>
          <a:lstStyle/>
          <a:p>
            <a:pPr>
              <a:lnSpc>
                <a:spcPct val="100000"/>
              </a:lnSpc>
              <a:spcAft>
                <a:spcPts val="600"/>
              </a:spcAft>
            </a:pPr>
            <a:r>
              <a:rPr lang="en-US" sz="2000" dirty="0"/>
              <a:t>Every year, many workers are needlessly injured or killed when confined space guidelines are not properly followed</a:t>
            </a:r>
          </a:p>
          <a:p>
            <a:pPr>
              <a:lnSpc>
                <a:spcPct val="100000"/>
              </a:lnSpc>
              <a:spcAft>
                <a:spcPts val="600"/>
              </a:spcAft>
            </a:pPr>
            <a:r>
              <a:rPr lang="en-US" sz="2000" dirty="0"/>
              <a:t>An average of 92 fatalities per year over ten years (1990-2000) involving confined space entries</a:t>
            </a:r>
          </a:p>
          <a:p>
            <a:pPr>
              <a:lnSpc>
                <a:spcPct val="100000"/>
              </a:lnSpc>
              <a:spcAft>
                <a:spcPts val="600"/>
              </a:spcAft>
            </a:pPr>
            <a:endParaRPr lang="en-US" sz="2000" dirty="0"/>
          </a:p>
        </p:txBody>
      </p:sp>
      <p:sp>
        <p:nvSpPr>
          <p:cNvPr id="9" name="Text Placeholder 8"/>
          <p:cNvSpPr>
            <a:spLocks noGrp="1"/>
          </p:cNvSpPr>
          <p:nvPr>
            <p:ph type="body" sz="quarter" idx="15"/>
          </p:nvPr>
        </p:nvSpPr>
        <p:spPr/>
        <p:txBody>
          <a:bodyPr/>
          <a:lstStyle/>
          <a:p>
            <a:r>
              <a:rPr lang="en-US" dirty="0"/>
              <a:t>Introduction</a:t>
            </a:r>
          </a:p>
        </p:txBody>
      </p:sp>
      <p:sp>
        <p:nvSpPr>
          <p:cNvPr id="10" name="Footer Placeholder 3"/>
          <p:cNvSpPr>
            <a:spLocks noGrp="1"/>
          </p:cNvSpPr>
          <p:nvPr>
            <p:ph type="ftr" sz="quarter" idx="11"/>
          </p:nvPr>
        </p:nvSpPr>
        <p:spPr>
          <a:xfrm>
            <a:off x="628650" y="6190297"/>
            <a:ext cx="5486400" cy="365125"/>
          </a:xfrm>
        </p:spPr>
        <p:txBody>
          <a:bodyPr/>
          <a:lstStyle/>
          <a:p>
            <a:r>
              <a:rPr lang="en-US" dirty="0"/>
              <a:t>CONFINED SPACE – SFT FCX1003C</a:t>
            </a:r>
          </a:p>
        </p:txBody>
      </p:sp>
      <p:sp>
        <p:nvSpPr>
          <p:cNvPr id="11" name="Slide Number Placeholder 1"/>
          <p:cNvSpPr>
            <a:spLocks noGrp="1"/>
          </p:cNvSpPr>
          <p:nvPr>
            <p:ph type="sldNum" sz="quarter" idx="12"/>
          </p:nvPr>
        </p:nvSpPr>
        <p:spPr>
          <a:xfrm>
            <a:off x="6865620" y="6157595"/>
            <a:ext cx="2278380" cy="365125"/>
          </a:xfrm>
        </p:spPr>
        <p:txBody>
          <a:bodyPr/>
          <a:lstStyle/>
          <a:p>
            <a:pPr algn="ctr"/>
            <a:r>
              <a:rPr lang="en-US" dirty="0">
                <a:ln w="0"/>
                <a:solidFill>
                  <a:srgbClr val="898989"/>
                </a:solidFill>
              </a:rPr>
              <a:t>8</a:t>
            </a:r>
          </a:p>
        </p:txBody>
      </p:sp>
    </p:spTree>
    <p:extLst>
      <p:ext uri="{BB962C8B-B14F-4D97-AF65-F5344CB8AC3E}">
        <p14:creationId xmlns:p14="http://schemas.microsoft.com/office/powerpoint/2010/main" val="5069944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lgn="ctr"/>
            <a:fld id="{25D3FF45-FB88-453A-A2AC-7EF0564DBF56}" type="slidenum">
              <a:rPr lang="en-US" smtClean="0"/>
              <a:pPr algn="ctr"/>
              <a:t>60</a:t>
            </a:fld>
            <a:endParaRPr lang="en-US" dirty="0"/>
          </a:p>
        </p:txBody>
      </p:sp>
      <p:sp>
        <p:nvSpPr>
          <p:cNvPr id="2" name="Picture Placeholder 1"/>
          <p:cNvSpPr>
            <a:spLocks noGrp="1"/>
          </p:cNvSpPr>
          <p:nvPr>
            <p:ph type="pic" sz="quarter" idx="13"/>
          </p:nvPr>
        </p:nvSpPr>
        <p:spPr/>
      </p:sp>
      <p:sp>
        <p:nvSpPr>
          <p:cNvPr id="3" name="Text Placeholder 2"/>
          <p:cNvSpPr>
            <a:spLocks noGrp="1"/>
          </p:cNvSpPr>
          <p:nvPr>
            <p:ph type="body" sz="quarter" idx="15"/>
          </p:nvPr>
        </p:nvSpPr>
        <p:spPr/>
        <p:txBody>
          <a:bodyPr/>
          <a:lstStyle/>
          <a:p>
            <a:r>
              <a:rPr lang="en-US" dirty="0"/>
              <a:t>Activity 16</a:t>
            </a:r>
          </a:p>
        </p:txBody>
      </p:sp>
      <p:sp>
        <p:nvSpPr>
          <p:cNvPr id="4" name="Footer Placeholder 3"/>
          <p:cNvSpPr>
            <a:spLocks noGrp="1"/>
          </p:cNvSpPr>
          <p:nvPr>
            <p:ph type="ftr" sz="quarter" idx="11"/>
          </p:nvPr>
        </p:nvSpPr>
        <p:spPr/>
        <p:txBody>
          <a:bodyPr/>
          <a:lstStyle/>
          <a:p>
            <a:r>
              <a:rPr lang="en-US" dirty="0"/>
              <a:t>CONFINED SPACE REFRESHER – SFT FCX2003C</a:t>
            </a:r>
          </a:p>
        </p:txBody>
      </p:sp>
      <p:sp>
        <p:nvSpPr>
          <p:cNvPr id="6" name="Text Placeholder 5"/>
          <p:cNvSpPr>
            <a:spLocks noGrp="1"/>
          </p:cNvSpPr>
          <p:nvPr>
            <p:ph type="body" sz="quarter" idx="14"/>
          </p:nvPr>
        </p:nvSpPr>
        <p:spPr>
          <a:xfrm>
            <a:off x="628649" y="1398270"/>
            <a:ext cx="6236971" cy="4686618"/>
          </a:xfrm>
        </p:spPr>
        <p:txBody>
          <a:bodyPr/>
          <a:lstStyle/>
          <a:p>
            <a:r>
              <a:rPr lang="en-US" dirty="0">
                <a:latin typeface="Arial" panose="020B0604020202020204" pitchFamily="34" charset="0"/>
              </a:rPr>
              <a:t>Directions</a:t>
            </a:r>
          </a:p>
          <a:p>
            <a:pPr marL="457200" indent="-457200">
              <a:buFont typeface="+mj-lt"/>
              <a:buAutoNum type="arabicPeriod"/>
            </a:pPr>
            <a:r>
              <a:rPr lang="en-US" dirty="0">
                <a:latin typeface="Arial" panose="020B0604020202020204" pitchFamily="34" charset="0"/>
              </a:rPr>
              <a:t>Review the directions on the worksheet</a:t>
            </a:r>
          </a:p>
          <a:p>
            <a:pPr marL="457200" indent="-457200">
              <a:buFont typeface="+mj-lt"/>
              <a:buAutoNum type="arabicPeriod"/>
            </a:pPr>
            <a:r>
              <a:rPr lang="en-US" dirty="0">
                <a:latin typeface="Arial" panose="020B0604020202020204" pitchFamily="34" charset="0"/>
              </a:rPr>
              <a:t>Complete the worksheet</a:t>
            </a:r>
          </a:p>
          <a:p>
            <a:pPr marL="457200" indent="-457200">
              <a:buFont typeface="+mj-lt"/>
              <a:buAutoNum type="arabicPeriod"/>
            </a:pPr>
            <a:r>
              <a:rPr lang="en-US" dirty="0">
                <a:latin typeface="Arial" panose="020B0604020202020204" pitchFamily="34" charset="0"/>
              </a:rPr>
              <a:t>After 10 minutes, discuss the hazards and controls reflections as a class</a:t>
            </a:r>
          </a:p>
          <a:p>
            <a:pPr marL="457200" indent="-457200">
              <a:buFont typeface="+mj-lt"/>
              <a:buAutoNum type="arabicPeriod"/>
            </a:pPr>
            <a:endParaRPr lang="en-US" dirty="0">
              <a:latin typeface="Arial" panose="020B0604020202020204" pitchFamily="34" charset="0"/>
            </a:endParaRPr>
          </a:p>
        </p:txBody>
      </p:sp>
      <p:sp>
        <p:nvSpPr>
          <p:cNvPr id="7" name="Text Placeholder 6"/>
          <p:cNvSpPr>
            <a:spLocks noGrp="1"/>
          </p:cNvSpPr>
          <p:nvPr>
            <p:ph type="body" sz="quarter" idx="16"/>
          </p:nvPr>
        </p:nvSpPr>
        <p:spPr>
          <a:xfrm>
            <a:off x="619685" y="615474"/>
            <a:ext cx="6236970" cy="646588"/>
          </a:xfrm>
        </p:spPr>
        <p:txBody>
          <a:bodyPr/>
          <a:lstStyle/>
          <a:p>
            <a:r>
              <a:rPr lang="en-US" dirty="0"/>
              <a:t>Reflection</a:t>
            </a:r>
          </a:p>
        </p:txBody>
      </p:sp>
    </p:spTree>
    <p:extLst>
      <p:ext uri="{BB962C8B-B14F-4D97-AF65-F5344CB8AC3E}">
        <p14:creationId xmlns:p14="http://schemas.microsoft.com/office/powerpoint/2010/main" val="4976331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lgn="ctr"/>
            <a:fld id="{25D3FF45-FB88-453A-A2AC-7EF0564DBF56}" type="slidenum">
              <a:rPr lang="en-US" smtClean="0"/>
              <a:pPr algn="ctr"/>
              <a:t>61</a:t>
            </a:fld>
            <a:endParaRPr lang="en-US" dirty="0"/>
          </a:p>
        </p:txBody>
      </p:sp>
      <p:sp>
        <p:nvSpPr>
          <p:cNvPr id="2" name="Picture Placeholder 1"/>
          <p:cNvSpPr>
            <a:spLocks noGrp="1"/>
          </p:cNvSpPr>
          <p:nvPr>
            <p:ph type="pic" sz="quarter" idx="13"/>
          </p:nvPr>
        </p:nvSpPr>
        <p:spPr/>
      </p:sp>
      <p:sp>
        <p:nvSpPr>
          <p:cNvPr id="3" name="Text Placeholder 2"/>
          <p:cNvSpPr>
            <a:spLocks noGrp="1"/>
          </p:cNvSpPr>
          <p:nvPr>
            <p:ph type="body" sz="quarter" idx="15"/>
          </p:nvPr>
        </p:nvSpPr>
        <p:spPr/>
        <p:txBody>
          <a:bodyPr/>
          <a:lstStyle/>
          <a:p>
            <a:r>
              <a:rPr lang="en-US" dirty="0"/>
              <a:t>Activity 17</a:t>
            </a:r>
          </a:p>
        </p:txBody>
      </p:sp>
      <p:sp>
        <p:nvSpPr>
          <p:cNvPr id="4" name="Footer Placeholder 3"/>
          <p:cNvSpPr>
            <a:spLocks noGrp="1"/>
          </p:cNvSpPr>
          <p:nvPr>
            <p:ph type="ftr" sz="quarter" idx="11"/>
          </p:nvPr>
        </p:nvSpPr>
        <p:spPr/>
        <p:txBody>
          <a:bodyPr/>
          <a:lstStyle/>
          <a:p>
            <a:r>
              <a:rPr lang="en-US" dirty="0"/>
              <a:t>CONFINED SPACE REFRESHER – SFT FCX2003C</a:t>
            </a:r>
          </a:p>
        </p:txBody>
      </p:sp>
      <p:sp>
        <p:nvSpPr>
          <p:cNvPr id="6" name="Text Placeholder 5"/>
          <p:cNvSpPr>
            <a:spLocks noGrp="1"/>
          </p:cNvSpPr>
          <p:nvPr>
            <p:ph type="body" sz="quarter" idx="14"/>
          </p:nvPr>
        </p:nvSpPr>
        <p:spPr>
          <a:xfrm>
            <a:off x="628649" y="1398270"/>
            <a:ext cx="6236971" cy="4686618"/>
          </a:xfrm>
        </p:spPr>
        <p:txBody>
          <a:bodyPr/>
          <a:lstStyle/>
          <a:p>
            <a:r>
              <a:rPr lang="en-US" dirty="0">
                <a:latin typeface="Arial" panose="020B0604020202020204" pitchFamily="34" charset="0"/>
              </a:rPr>
              <a:t>Directions</a:t>
            </a:r>
          </a:p>
          <a:p>
            <a:pPr marL="457200" indent="-457200">
              <a:buFont typeface="+mj-lt"/>
              <a:buAutoNum type="arabicPeriod"/>
            </a:pPr>
            <a:r>
              <a:rPr lang="en-US" dirty="0">
                <a:latin typeface="Arial" panose="020B0604020202020204" pitchFamily="34" charset="0"/>
              </a:rPr>
              <a:t>Review the directions on the worksheet</a:t>
            </a:r>
          </a:p>
          <a:p>
            <a:pPr marL="457200" indent="-457200">
              <a:buFont typeface="+mj-lt"/>
              <a:buAutoNum type="arabicPeriod"/>
            </a:pPr>
            <a:r>
              <a:rPr lang="en-US" dirty="0">
                <a:latin typeface="Arial" panose="020B0604020202020204" pitchFamily="34" charset="0"/>
              </a:rPr>
              <a:t>Complete the worksheet</a:t>
            </a:r>
          </a:p>
          <a:p>
            <a:pPr marL="457200" indent="-457200">
              <a:buFont typeface="+mj-lt"/>
              <a:buAutoNum type="arabicPeriod"/>
            </a:pPr>
            <a:r>
              <a:rPr lang="en-US" dirty="0">
                <a:latin typeface="Arial" panose="020B0604020202020204" pitchFamily="34" charset="0"/>
              </a:rPr>
              <a:t>After 5 minutes, discuss the hazards and controls answers as a class</a:t>
            </a:r>
          </a:p>
          <a:p>
            <a:pPr marL="457200" indent="-457200">
              <a:buFont typeface="+mj-lt"/>
              <a:buAutoNum type="arabicPeriod"/>
            </a:pPr>
            <a:endParaRPr lang="en-US" dirty="0">
              <a:latin typeface="Arial" panose="020B0604020202020204" pitchFamily="34" charset="0"/>
            </a:endParaRPr>
          </a:p>
        </p:txBody>
      </p:sp>
      <p:sp>
        <p:nvSpPr>
          <p:cNvPr id="7" name="Text Placeholder 6"/>
          <p:cNvSpPr>
            <a:spLocks noGrp="1"/>
          </p:cNvSpPr>
          <p:nvPr>
            <p:ph type="body" sz="quarter" idx="16"/>
          </p:nvPr>
        </p:nvSpPr>
        <p:spPr>
          <a:xfrm>
            <a:off x="628650" y="615474"/>
            <a:ext cx="6236970" cy="646588"/>
          </a:xfrm>
        </p:spPr>
        <p:txBody>
          <a:bodyPr/>
          <a:lstStyle/>
          <a:p>
            <a:r>
              <a:rPr lang="en-US" dirty="0"/>
              <a:t>Secure the Scene</a:t>
            </a:r>
          </a:p>
        </p:txBody>
      </p:sp>
    </p:spTree>
    <p:extLst>
      <p:ext uri="{BB962C8B-B14F-4D97-AF65-F5344CB8AC3E}">
        <p14:creationId xmlns:p14="http://schemas.microsoft.com/office/powerpoint/2010/main" val="107449644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p:sp>
      <p:sp>
        <p:nvSpPr>
          <p:cNvPr id="4" name="Text Placeholder 3"/>
          <p:cNvSpPr>
            <a:spLocks noGrp="1"/>
          </p:cNvSpPr>
          <p:nvPr>
            <p:ph type="body" sz="quarter" idx="15"/>
          </p:nvPr>
        </p:nvSpPr>
        <p:spPr>
          <a:xfrm rot="16200000">
            <a:off x="5275991" y="2703993"/>
            <a:ext cx="6403561" cy="1332457"/>
          </a:xfrm>
        </p:spPr>
        <p:txBody>
          <a:bodyPr>
            <a:normAutofit/>
          </a:bodyPr>
          <a:lstStyle/>
          <a:p>
            <a:r>
              <a:rPr lang="en-US" sz="3200" dirty="0"/>
              <a:t>Module 4: Entering a Confined Space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0119"/>
          <a:stretch/>
        </p:blipFill>
        <p:spPr>
          <a:xfrm>
            <a:off x="0" y="0"/>
            <a:ext cx="7304314" cy="6858000"/>
          </a:xfrm>
          <a:prstGeom prst="rect">
            <a:avLst/>
          </a:prstGeom>
        </p:spPr>
      </p:pic>
    </p:spTree>
    <p:extLst>
      <p:ext uri="{BB962C8B-B14F-4D97-AF65-F5344CB8AC3E}">
        <p14:creationId xmlns:p14="http://schemas.microsoft.com/office/powerpoint/2010/main" val="156314451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CONFINED SPACE REFRESHER – SFT FCX2003C</a:t>
            </a:r>
          </a:p>
        </p:txBody>
      </p:sp>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63</a:t>
            </a:fld>
            <a:endParaRPr lang="en-US" dirty="0"/>
          </a:p>
        </p:txBody>
      </p:sp>
      <p:sp>
        <p:nvSpPr>
          <p:cNvPr id="4" name="Text Placeholder 3"/>
          <p:cNvSpPr>
            <a:spLocks noGrp="1"/>
          </p:cNvSpPr>
          <p:nvPr>
            <p:ph type="body" sz="quarter" idx="14"/>
          </p:nvPr>
        </p:nvSpPr>
        <p:spPr/>
        <p:txBody>
          <a:bodyPr/>
          <a:lstStyle/>
          <a:p>
            <a:pPr marL="0" indent="0">
              <a:lnSpc>
                <a:spcPct val="100000"/>
              </a:lnSpc>
              <a:spcAft>
                <a:spcPts val="600"/>
              </a:spcAft>
              <a:buNone/>
            </a:pPr>
            <a:r>
              <a:rPr lang="en-US" dirty="0"/>
              <a:t>Before entering a confined space, ask yourself:</a:t>
            </a:r>
          </a:p>
          <a:p>
            <a:pPr>
              <a:lnSpc>
                <a:spcPct val="100000"/>
              </a:lnSpc>
              <a:spcAft>
                <a:spcPts val="600"/>
              </a:spcAft>
            </a:pPr>
            <a:r>
              <a:rPr lang="en-US" dirty="0"/>
              <a:t>Is it necessary to enter?</a:t>
            </a:r>
          </a:p>
          <a:p>
            <a:pPr>
              <a:lnSpc>
                <a:spcPct val="100000"/>
              </a:lnSpc>
              <a:spcAft>
                <a:spcPts val="600"/>
              </a:spcAft>
            </a:pPr>
            <a:r>
              <a:rPr lang="en-US" dirty="0"/>
              <a:t>Is it possible to complete the task from the outside?</a:t>
            </a:r>
          </a:p>
          <a:p>
            <a:pPr marL="0" indent="0">
              <a:lnSpc>
                <a:spcPct val="100000"/>
              </a:lnSpc>
              <a:spcAft>
                <a:spcPts val="600"/>
              </a:spcAft>
              <a:buNone/>
            </a:pPr>
            <a:endParaRPr lang="en-US" dirty="0"/>
          </a:p>
          <a:p>
            <a:pPr marL="0" indent="0">
              <a:lnSpc>
                <a:spcPct val="100000"/>
              </a:lnSpc>
              <a:spcAft>
                <a:spcPts val="600"/>
              </a:spcAft>
              <a:buNone/>
            </a:pPr>
            <a:endParaRPr lang="en-US" dirty="0"/>
          </a:p>
          <a:p>
            <a:pPr marL="0" indent="0">
              <a:lnSpc>
                <a:spcPct val="100000"/>
              </a:lnSpc>
              <a:spcAft>
                <a:spcPts val="600"/>
              </a:spcAft>
              <a:buNone/>
            </a:pPr>
            <a:endParaRPr lang="en-US" dirty="0"/>
          </a:p>
          <a:p>
            <a:pPr marL="0" indent="0">
              <a:lnSpc>
                <a:spcPct val="100000"/>
              </a:lnSpc>
              <a:spcAft>
                <a:spcPts val="600"/>
              </a:spcAft>
              <a:buNone/>
            </a:pPr>
            <a:endParaRPr lang="en-US" dirty="0"/>
          </a:p>
          <a:p>
            <a:pPr marL="0" indent="0">
              <a:lnSpc>
                <a:spcPct val="100000"/>
              </a:lnSpc>
              <a:spcAft>
                <a:spcPts val="600"/>
              </a:spcAft>
              <a:buNone/>
            </a:pPr>
            <a:endParaRPr lang="en-US" dirty="0"/>
          </a:p>
          <a:p>
            <a:pPr marL="0" indent="0">
              <a:lnSpc>
                <a:spcPct val="100000"/>
              </a:lnSpc>
              <a:spcAft>
                <a:spcPts val="600"/>
              </a:spcAft>
              <a:buNone/>
            </a:pPr>
            <a:endParaRPr lang="en-US" dirty="0"/>
          </a:p>
          <a:p>
            <a:pPr>
              <a:lnSpc>
                <a:spcPct val="100000"/>
              </a:lnSpc>
              <a:spcAft>
                <a:spcPts val="600"/>
              </a:spcAft>
            </a:pPr>
            <a:r>
              <a:rPr lang="en-US" dirty="0"/>
              <a:t>If possible, avoid entering a confined space</a:t>
            </a:r>
          </a:p>
        </p:txBody>
      </p:sp>
      <p:sp>
        <p:nvSpPr>
          <p:cNvPr id="5" name="Text Placeholder 4"/>
          <p:cNvSpPr>
            <a:spLocks noGrp="1"/>
          </p:cNvSpPr>
          <p:nvPr>
            <p:ph type="body" sz="quarter" idx="15"/>
          </p:nvPr>
        </p:nvSpPr>
        <p:spPr>
          <a:xfrm>
            <a:off x="619685" y="615474"/>
            <a:ext cx="6236970" cy="646588"/>
          </a:xfrm>
        </p:spPr>
        <p:txBody>
          <a:bodyPr/>
          <a:lstStyle/>
          <a:p>
            <a:r>
              <a:rPr lang="en-US" dirty="0"/>
              <a:t>Entering a Confined Space</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0486" y="2906487"/>
            <a:ext cx="3722918" cy="2481945"/>
          </a:xfrm>
          <a:prstGeom prst="rect">
            <a:avLst/>
          </a:prstGeom>
        </p:spPr>
      </p:pic>
    </p:spTree>
    <p:extLst>
      <p:ext uri="{BB962C8B-B14F-4D97-AF65-F5344CB8AC3E}">
        <p14:creationId xmlns:p14="http://schemas.microsoft.com/office/powerpoint/2010/main" val="19396215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CONFINED SPACE REFRESHER – SFT FCX2003C</a:t>
            </a:r>
          </a:p>
        </p:txBody>
      </p:sp>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64</a:t>
            </a:fld>
            <a:endParaRPr lang="en-US" dirty="0"/>
          </a:p>
        </p:txBody>
      </p:sp>
      <p:sp>
        <p:nvSpPr>
          <p:cNvPr id="4" name="Text Placeholder 3"/>
          <p:cNvSpPr>
            <a:spLocks noGrp="1"/>
          </p:cNvSpPr>
          <p:nvPr>
            <p:ph type="body" sz="quarter" idx="14"/>
          </p:nvPr>
        </p:nvSpPr>
        <p:spPr/>
        <p:txBody>
          <a:bodyPr/>
          <a:lstStyle/>
          <a:p>
            <a:pPr marL="0" indent="0">
              <a:lnSpc>
                <a:spcPct val="100000"/>
              </a:lnSpc>
              <a:spcAft>
                <a:spcPts val="600"/>
              </a:spcAft>
              <a:buNone/>
            </a:pPr>
            <a:r>
              <a:rPr lang="en-US" dirty="0"/>
              <a:t>Permit Process</a:t>
            </a:r>
          </a:p>
          <a:p>
            <a:pPr>
              <a:lnSpc>
                <a:spcPct val="100000"/>
              </a:lnSpc>
              <a:spcAft>
                <a:spcPts val="600"/>
              </a:spcAft>
            </a:pPr>
            <a:r>
              <a:rPr lang="en-US" dirty="0"/>
              <a:t>Determination of confined space</a:t>
            </a:r>
          </a:p>
          <a:p>
            <a:pPr>
              <a:lnSpc>
                <a:spcPct val="100000"/>
              </a:lnSpc>
              <a:spcAft>
                <a:spcPts val="600"/>
              </a:spcAft>
            </a:pPr>
            <a:r>
              <a:rPr lang="en-US" dirty="0"/>
              <a:t>Hazard identification/evaluation</a:t>
            </a:r>
          </a:p>
          <a:p>
            <a:pPr>
              <a:lnSpc>
                <a:spcPct val="100000"/>
              </a:lnSpc>
              <a:spcAft>
                <a:spcPts val="600"/>
              </a:spcAft>
            </a:pPr>
            <a:r>
              <a:rPr lang="en-US" dirty="0"/>
              <a:t>Define hazard controls</a:t>
            </a:r>
          </a:p>
        </p:txBody>
      </p:sp>
      <p:sp>
        <p:nvSpPr>
          <p:cNvPr id="5" name="Text Placeholder 4"/>
          <p:cNvSpPr>
            <a:spLocks noGrp="1"/>
          </p:cNvSpPr>
          <p:nvPr>
            <p:ph type="body" sz="quarter" idx="15"/>
          </p:nvPr>
        </p:nvSpPr>
        <p:spPr>
          <a:xfrm>
            <a:off x="619685" y="615474"/>
            <a:ext cx="6236970" cy="646588"/>
          </a:xfrm>
        </p:spPr>
        <p:txBody>
          <a:bodyPr/>
          <a:lstStyle/>
          <a:p>
            <a:r>
              <a:rPr lang="en-US" dirty="0"/>
              <a:t>Entering a Confined Space</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0485" y="3247118"/>
            <a:ext cx="3747408" cy="2810556"/>
          </a:xfrm>
          <a:prstGeom prst="rect">
            <a:avLst/>
          </a:prstGeom>
          <a:ln>
            <a:solidFill>
              <a:schemeClr val="tx1"/>
            </a:solidFill>
          </a:ln>
        </p:spPr>
      </p:pic>
    </p:spTree>
    <p:extLst>
      <p:ext uri="{BB962C8B-B14F-4D97-AF65-F5344CB8AC3E}">
        <p14:creationId xmlns:p14="http://schemas.microsoft.com/office/powerpoint/2010/main" val="319452026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CONFINED SPACE REFRESHER – SFT FCX2003C</a:t>
            </a:r>
          </a:p>
        </p:txBody>
      </p:sp>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65</a:t>
            </a:fld>
            <a:endParaRPr lang="en-US" dirty="0"/>
          </a:p>
        </p:txBody>
      </p:sp>
      <p:sp>
        <p:nvSpPr>
          <p:cNvPr id="4" name="Text Placeholder 3"/>
          <p:cNvSpPr>
            <a:spLocks noGrp="1"/>
          </p:cNvSpPr>
          <p:nvPr>
            <p:ph type="body" sz="quarter" idx="14"/>
          </p:nvPr>
        </p:nvSpPr>
        <p:spPr/>
        <p:txBody>
          <a:bodyPr/>
          <a:lstStyle/>
          <a:p>
            <a:pPr marL="0" indent="0">
              <a:lnSpc>
                <a:spcPct val="100000"/>
              </a:lnSpc>
              <a:spcAft>
                <a:spcPts val="600"/>
              </a:spcAft>
              <a:buNone/>
            </a:pPr>
            <a:r>
              <a:rPr lang="en-US" dirty="0"/>
              <a:t>Permit Process</a:t>
            </a:r>
          </a:p>
          <a:p>
            <a:pPr>
              <a:lnSpc>
                <a:spcPct val="100000"/>
              </a:lnSpc>
              <a:spcAft>
                <a:spcPts val="600"/>
              </a:spcAft>
            </a:pPr>
            <a:r>
              <a:rPr lang="en-US" dirty="0"/>
              <a:t>Assignment of roles</a:t>
            </a:r>
          </a:p>
          <a:p>
            <a:pPr lvl="1">
              <a:lnSpc>
                <a:spcPct val="100000"/>
              </a:lnSpc>
              <a:spcAft>
                <a:spcPts val="600"/>
              </a:spcAft>
            </a:pPr>
            <a:r>
              <a:rPr lang="en-US" dirty="0"/>
              <a:t>Entrant</a:t>
            </a:r>
          </a:p>
          <a:p>
            <a:pPr lvl="1">
              <a:lnSpc>
                <a:spcPct val="100000"/>
              </a:lnSpc>
              <a:spcAft>
                <a:spcPts val="600"/>
              </a:spcAft>
            </a:pPr>
            <a:r>
              <a:rPr lang="en-US" dirty="0"/>
              <a:t>Attendant</a:t>
            </a:r>
          </a:p>
          <a:p>
            <a:pPr lvl="1">
              <a:lnSpc>
                <a:spcPct val="100000"/>
              </a:lnSpc>
              <a:spcAft>
                <a:spcPts val="600"/>
              </a:spcAft>
            </a:pPr>
            <a:r>
              <a:rPr lang="en-US" dirty="0"/>
              <a:t>Entry Supervisor</a:t>
            </a:r>
          </a:p>
          <a:p>
            <a:pPr>
              <a:lnSpc>
                <a:spcPct val="100000"/>
              </a:lnSpc>
              <a:spcAft>
                <a:spcPts val="600"/>
              </a:spcAft>
            </a:pPr>
            <a:r>
              <a:rPr lang="en-US" dirty="0"/>
              <a:t>What responsibilities does each have?</a:t>
            </a:r>
          </a:p>
        </p:txBody>
      </p:sp>
      <p:sp>
        <p:nvSpPr>
          <p:cNvPr id="5" name="Text Placeholder 4"/>
          <p:cNvSpPr>
            <a:spLocks noGrp="1"/>
          </p:cNvSpPr>
          <p:nvPr>
            <p:ph type="body" sz="quarter" idx="15"/>
          </p:nvPr>
        </p:nvSpPr>
        <p:spPr>
          <a:xfrm>
            <a:off x="619685" y="615474"/>
            <a:ext cx="6236970" cy="646588"/>
          </a:xfrm>
        </p:spPr>
        <p:txBody>
          <a:bodyPr/>
          <a:lstStyle/>
          <a:p>
            <a:r>
              <a:rPr lang="en-US" dirty="0"/>
              <a:t>Evaluating a Confined Space</a:t>
            </a:r>
          </a:p>
        </p:txBody>
      </p:sp>
      <p:pic>
        <p:nvPicPr>
          <p:cNvPr id="8" name="Content Placeholder 3" descr="T:\DEPARTMENTS\Safety\_Safety Courses\_Confined Space\5_Pictures &amp; Videos\Safford CS photos\102NIKON\DSCN0734.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0486" y="4074210"/>
            <a:ext cx="2660596" cy="1983690"/>
          </a:xfrm>
          <a:prstGeom prst="rect">
            <a:avLst/>
          </a:prstGeom>
          <a:noFill/>
          <a:ln>
            <a:solidFill>
              <a:schemeClr val="tx1"/>
            </a:solidFill>
          </a:ln>
        </p:spPr>
      </p:pic>
    </p:spTree>
    <p:extLst>
      <p:ext uri="{BB962C8B-B14F-4D97-AF65-F5344CB8AC3E}">
        <p14:creationId xmlns:p14="http://schemas.microsoft.com/office/powerpoint/2010/main" val="38629529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CONFINED SPACE REFRESHER – SFT FCX2003C</a:t>
            </a:r>
          </a:p>
        </p:txBody>
      </p:sp>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66</a:t>
            </a:fld>
            <a:endParaRPr lang="en-US" dirty="0"/>
          </a:p>
        </p:txBody>
      </p:sp>
      <p:sp>
        <p:nvSpPr>
          <p:cNvPr id="4" name="Text Placeholder 3"/>
          <p:cNvSpPr>
            <a:spLocks noGrp="1"/>
          </p:cNvSpPr>
          <p:nvPr>
            <p:ph type="body" sz="quarter" idx="14"/>
          </p:nvPr>
        </p:nvSpPr>
        <p:spPr/>
        <p:txBody>
          <a:bodyPr/>
          <a:lstStyle/>
          <a:p>
            <a:pPr>
              <a:lnSpc>
                <a:spcPct val="100000"/>
              </a:lnSpc>
              <a:spcAft>
                <a:spcPts val="600"/>
              </a:spcAft>
            </a:pPr>
            <a:r>
              <a:rPr lang="en-US" dirty="0"/>
              <a:t>Notification of Rescue Services</a:t>
            </a:r>
          </a:p>
          <a:p>
            <a:pPr>
              <a:lnSpc>
                <a:spcPct val="100000"/>
              </a:lnSpc>
              <a:spcAft>
                <a:spcPts val="600"/>
              </a:spcAft>
            </a:pPr>
            <a:r>
              <a:rPr lang="en-US" dirty="0"/>
              <a:t>Pre-task meeting</a:t>
            </a:r>
          </a:p>
          <a:p>
            <a:pPr>
              <a:lnSpc>
                <a:spcPct val="100000"/>
              </a:lnSpc>
              <a:spcAft>
                <a:spcPts val="600"/>
              </a:spcAft>
            </a:pPr>
            <a:r>
              <a:rPr lang="en-US" dirty="0"/>
              <a:t>Issue equipment</a:t>
            </a:r>
          </a:p>
          <a:p>
            <a:pPr>
              <a:lnSpc>
                <a:spcPct val="100000"/>
              </a:lnSpc>
              <a:spcAft>
                <a:spcPts val="600"/>
              </a:spcAft>
            </a:pPr>
            <a:r>
              <a:rPr lang="en-US" dirty="0"/>
              <a:t>Complete the permit</a:t>
            </a:r>
          </a:p>
          <a:p>
            <a:pPr>
              <a:lnSpc>
                <a:spcPct val="100000"/>
              </a:lnSpc>
              <a:spcAft>
                <a:spcPts val="600"/>
              </a:spcAft>
            </a:pPr>
            <a:r>
              <a:rPr lang="en-US" dirty="0"/>
              <a:t>Evacuate the Space</a:t>
            </a:r>
          </a:p>
          <a:p>
            <a:pPr>
              <a:lnSpc>
                <a:spcPct val="100000"/>
              </a:lnSpc>
              <a:spcAft>
                <a:spcPts val="600"/>
              </a:spcAft>
            </a:pPr>
            <a:r>
              <a:rPr lang="en-US" dirty="0"/>
              <a:t>Closeout and notify departments</a:t>
            </a:r>
          </a:p>
          <a:p>
            <a:pPr>
              <a:lnSpc>
                <a:spcPct val="100000"/>
              </a:lnSpc>
              <a:spcAft>
                <a:spcPts val="600"/>
              </a:spcAft>
            </a:pPr>
            <a:r>
              <a:rPr lang="en-US" dirty="0"/>
              <a:t>Review</a:t>
            </a:r>
          </a:p>
          <a:p>
            <a:endParaRPr lang="en-US" dirty="0"/>
          </a:p>
        </p:txBody>
      </p:sp>
      <p:sp>
        <p:nvSpPr>
          <p:cNvPr id="5" name="Text Placeholder 4"/>
          <p:cNvSpPr>
            <a:spLocks noGrp="1"/>
          </p:cNvSpPr>
          <p:nvPr>
            <p:ph type="body" sz="quarter" idx="15"/>
          </p:nvPr>
        </p:nvSpPr>
        <p:spPr>
          <a:xfrm>
            <a:off x="619685" y="615474"/>
            <a:ext cx="6236970" cy="646588"/>
          </a:xfrm>
        </p:spPr>
        <p:txBody>
          <a:bodyPr/>
          <a:lstStyle/>
          <a:p>
            <a:r>
              <a:rPr lang="en-US" dirty="0"/>
              <a:t>Entering a Confined Space</a:t>
            </a:r>
          </a:p>
        </p:txBody>
      </p:sp>
    </p:spTree>
    <p:extLst>
      <p:ext uri="{BB962C8B-B14F-4D97-AF65-F5344CB8AC3E}">
        <p14:creationId xmlns:p14="http://schemas.microsoft.com/office/powerpoint/2010/main" val="2775908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CONFINED SPACE REFRESHER – SFT FCX2003C</a:t>
            </a:r>
          </a:p>
        </p:txBody>
      </p:sp>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67</a:t>
            </a:fld>
            <a:endParaRPr lang="en-US" dirty="0"/>
          </a:p>
        </p:txBody>
      </p:sp>
      <p:sp>
        <p:nvSpPr>
          <p:cNvPr id="4" name="Text Placeholder 3"/>
          <p:cNvSpPr>
            <a:spLocks noGrp="1"/>
          </p:cNvSpPr>
          <p:nvPr>
            <p:ph type="body" sz="quarter" idx="14"/>
          </p:nvPr>
        </p:nvSpPr>
        <p:spPr/>
        <p:txBody>
          <a:bodyPr/>
          <a:lstStyle/>
          <a:p>
            <a:pPr marL="0" indent="0">
              <a:lnSpc>
                <a:spcPct val="100000"/>
              </a:lnSpc>
              <a:spcAft>
                <a:spcPts val="600"/>
              </a:spcAft>
              <a:buNone/>
            </a:pPr>
            <a:r>
              <a:rPr lang="en-US" dirty="0"/>
              <a:t>Emergency Response Team (ERT)</a:t>
            </a:r>
          </a:p>
          <a:p>
            <a:pPr>
              <a:lnSpc>
                <a:spcPct val="100000"/>
              </a:lnSpc>
              <a:spcAft>
                <a:spcPts val="600"/>
              </a:spcAft>
            </a:pPr>
            <a:r>
              <a:rPr lang="en-US" dirty="0"/>
              <a:t>Rescue considerations</a:t>
            </a:r>
          </a:p>
          <a:p>
            <a:pPr lvl="1">
              <a:lnSpc>
                <a:spcPct val="100000"/>
              </a:lnSpc>
              <a:spcAft>
                <a:spcPts val="600"/>
              </a:spcAft>
            </a:pPr>
            <a:r>
              <a:rPr lang="en-US" dirty="0"/>
              <a:t>Summon emergency services</a:t>
            </a:r>
          </a:p>
          <a:p>
            <a:pPr lvl="1">
              <a:lnSpc>
                <a:spcPct val="100000"/>
              </a:lnSpc>
              <a:spcAft>
                <a:spcPts val="600"/>
              </a:spcAft>
            </a:pPr>
            <a:r>
              <a:rPr lang="en-US" dirty="0"/>
              <a:t>Prevent unauthorized entry</a:t>
            </a:r>
          </a:p>
          <a:p>
            <a:pPr lvl="1">
              <a:lnSpc>
                <a:spcPct val="100000"/>
              </a:lnSpc>
              <a:spcAft>
                <a:spcPts val="600"/>
              </a:spcAft>
            </a:pPr>
            <a:r>
              <a:rPr lang="en-US" dirty="0"/>
              <a:t>Initiate non-emergency rescue</a:t>
            </a:r>
          </a:p>
          <a:p>
            <a:pPr lvl="1">
              <a:lnSpc>
                <a:spcPct val="100000"/>
              </a:lnSpc>
              <a:spcAft>
                <a:spcPts val="600"/>
              </a:spcAft>
            </a:pPr>
            <a:r>
              <a:rPr lang="en-US" dirty="0"/>
              <a:t>Maintain contact with entrants</a:t>
            </a:r>
          </a:p>
          <a:p>
            <a:pPr lvl="1">
              <a:lnSpc>
                <a:spcPct val="100000"/>
              </a:lnSpc>
              <a:spcAft>
                <a:spcPts val="600"/>
              </a:spcAft>
            </a:pPr>
            <a:r>
              <a:rPr lang="en-US" dirty="0"/>
              <a:t>Gather information</a:t>
            </a:r>
          </a:p>
          <a:p>
            <a:pPr>
              <a:lnSpc>
                <a:spcPct val="100000"/>
              </a:lnSpc>
              <a:spcAft>
                <a:spcPts val="600"/>
              </a:spcAft>
            </a:pPr>
            <a:endParaRPr lang="en-US" dirty="0"/>
          </a:p>
          <a:p>
            <a:endParaRPr lang="en-US" dirty="0"/>
          </a:p>
        </p:txBody>
      </p:sp>
      <p:sp>
        <p:nvSpPr>
          <p:cNvPr id="5" name="Text Placeholder 4"/>
          <p:cNvSpPr>
            <a:spLocks noGrp="1"/>
          </p:cNvSpPr>
          <p:nvPr>
            <p:ph type="body" sz="quarter" idx="15"/>
          </p:nvPr>
        </p:nvSpPr>
        <p:spPr>
          <a:xfrm>
            <a:off x="619685" y="615474"/>
            <a:ext cx="6236970" cy="646588"/>
          </a:xfrm>
        </p:spPr>
        <p:txBody>
          <a:bodyPr/>
          <a:lstStyle/>
          <a:p>
            <a:r>
              <a:rPr lang="en-US" dirty="0"/>
              <a:t>Entering a Confined Space</a:t>
            </a: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24198" t="17390" r="7046"/>
          <a:stretch/>
        </p:blipFill>
        <p:spPr>
          <a:xfrm>
            <a:off x="4040776" y="4148500"/>
            <a:ext cx="2824844" cy="1909174"/>
          </a:xfrm>
          <a:prstGeom prst="rect">
            <a:avLst/>
          </a:prstGeom>
          <a:ln>
            <a:solidFill>
              <a:schemeClr val="tx1"/>
            </a:solidFill>
          </a:ln>
        </p:spPr>
      </p:pic>
    </p:spTree>
    <p:extLst>
      <p:ext uri="{BB962C8B-B14F-4D97-AF65-F5344CB8AC3E}">
        <p14:creationId xmlns:p14="http://schemas.microsoft.com/office/powerpoint/2010/main" val="110114367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lgn="ctr"/>
            <a:fld id="{25D3FF45-FB88-453A-A2AC-7EF0564DBF56}" type="slidenum">
              <a:rPr lang="en-US" smtClean="0"/>
              <a:pPr algn="ctr"/>
              <a:t>68</a:t>
            </a:fld>
            <a:endParaRPr lang="en-US" dirty="0"/>
          </a:p>
        </p:txBody>
      </p:sp>
      <p:sp>
        <p:nvSpPr>
          <p:cNvPr id="2" name="Picture Placeholder 1"/>
          <p:cNvSpPr>
            <a:spLocks noGrp="1"/>
          </p:cNvSpPr>
          <p:nvPr>
            <p:ph type="pic" sz="quarter" idx="13"/>
          </p:nvPr>
        </p:nvSpPr>
        <p:spPr/>
      </p:sp>
      <p:sp>
        <p:nvSpPr>
          <p:cNvPr id="3" name="Text Placeholder 2"/>
          <p:cNvSpPr>
            <a:spLocks noGrp="1"/>
          </p:cNvSpPr>
          <p:nvPr>
            <p:ph type="body" sz="quarter" idx="15"/>
          </p:nvPr>
        </p:nvSpPr>
        <p:spPr/>
        <p:txBody>
          <a:bodyPr/>
          <a:lstStyle/>
          <a:p>
            <a:r>
              <a:rPr lang="en-US" dirty="0"/>
              <a:t>Activity 18</a:t>
            </a:r>
          </a:p>
        </p:txBody>
      </p:sp>
      <p:sp>
        <p:nvSpPr>
          <p:cNvPr id="4" name="Footer Placeholder 3"/>
          <p:cNvSpPr>
            <a:spLocks noGrp="1"/>
          </p:cNvSpPr>
          <p:nvPr>
            <p:ph type="ftr" sz="quarter" idx="11"/>
          </p:nvPr>
        </p:nvSpPr>
        <p:spPr/>
        <p:txBody>
          <a:bodyPr/>
          <a:lstStyle/>
          <a:p>
            <a:r>
              <a:rPr lang="en-US" dirty="0"/>
              <a:t>CONFINED SPACE REFRESHER – SFT FCX2003C</a:t>
            </a:r>
          </a:p>
        </p:txBody>
      </p:sp>
      <p:sp>
        <p:nvSpPr>
          <p:cNvPr id="6" name="Text Placeholder 5"/>
          <p:cNvSpPr>
            <a:spLocks noGrp="1"/>
          </p:cNvSpPr>
          <p:nvPr>
            <p:ph type="body" sz="quarter" idx="14"/>
          </p:nvPr>
        </p:nvSpPr>
        <p:spPr>
          <a:xfrm>
            <a:off x="628649" y="1398270"/>
            <a:ext cx="6236971" cy="4686618"/>
          </a:xfrm>
        </p:spPr>
        <p:txBody>
          <a:bodyPr/>
          <a:lstStyle/>
          <a:p>
            <a:r>
              <a:rPr lang="en-US" dirty="0">
                <a:latin typeface="Arial" panose="020B0604020202020204" pitchFamily="34" charset="0"/>
              </a:rPr>
              <a:t>Directions</a:t>
            </a:r>
          </a:p>
          <a:p>
            <a:pPr marL="457200" indent="-457200">
              <a:buFont typeface="+mj-lt"/>
              <a:buAutoNum type="arabicPeriod"/>
            </a:pPr>
            <a:r>
              <a:rPr lang="en-US" dirty="0">
                <a:latin typeface="Arial" panose="020B0604020202020204" pitchFamily="34" charset="0"/>
              </a:rPr>
              <a:t>Review the directions on the worksheet</a:t>
            </a:r>
          </a:p>
          <a:p>
            <a:pPr marL="457200" indent="-457200">
              <a:buFont typeface="+mj-lt"/>
              <a:buAutoNum type="arabicPeriod"/>
            </a:pPr>
            <a:r>
              <a:rPr lang="en-US" dirty="0">
                <a:latin typeface="Arial" panose="020B0604020202020204" pitchFamily="34" charset="0"/>
              </a:rPr>
              <a:t>After breaking into groups of 3, record your entry team role on the worksheet</a:t>
            </a:r>
          </a:p>
          <a:p>
            <a:pPr marL="457200" indent="-457200">
              <a:buFont typeface="+mj-lt"/>
              <a:buAutoNum type="arabicPeriod"/>
            </a:pPr>
            <a:r>
              <a:rPr lang="en-US" dirty="0">
                <a:latin typeface="Arial" panose="020B0604020202020204" pitchFamily="34" charset="0"/>
              </a:rPr>
              <a:t>Listen to and take notes on the confined space scenario</a:t>
            </a:r>
          </a:p>
          <a:p>
            <a:pPr marL="457200" indent="-457200">
              <a:buFont typeface="+mj-lt"/>
              <a:buAutoNum type="arabicPeriod"/>
            </a:pPr>
            <a:r>
              <a:rPr lang="en-US" dirty="0">
                <a:latin typeface="Arial" panose="020B0604020202020204" pitchFamily="34" charset="0"/>
              </a:rPr>
              <a:t>Complete the worksheet with your group</a:t>
            </a:r>
          </a:p>
          <a:p>
            <a:pPr marL="457200" indent="-457200">
              <a:buFont typeface="+mj-lt"/>
              <a:buAutoNum type="arabicPeriod"/>
            </a:pPr>
            <a:r>
              <a:rPr lang="en-US" dirty="0">
                <a:latin typeface="Arial" panose="020B0604020202020204" pitchFamily="34" charset="0"/>
              </a:rPr>
              <a:t>After 10 minutes, discuss the completed confined space entry process and permits as a class</a:t>
            </a:r>
          </a:p>
          <a:p>
            <a:pPr marL="457200" indent="-457200">
              <a:buFont typeface="+mj-lt"/>
              <a:buAutoNum type="arabicPeriod"/>
            </a:pPr>
            <a:endParaRPr lang="en-US" dirty="0">
              <a:latin typeface="Arial" panose="020B0604020202020204" pitchFamily="34" charset="0"/>
            </a:endParaRPr>
          </a:p>
        </p:txBody>
      </p:sp>
      <p:sp>
        <p:nvSpPr>
          <p:cNvPr id="7" name="Text Placeholder 6"/>
          <p:cNvSpPr>
            <a:spLocks noGrp="1"/>
          </p:cNvSpPr>
          <p:nvPr>
            <p:ph type="body" sz="quarter" idx="16"/>
          </p:nvPr>
        </p:nvSpPr>
        <p:spPr>
          <a:xfrm>
            <a:off x="637615" y="615474"/>
            <a:ext cx="6236970" cy="646588"/>
          </a:xfrm>
        </p:spPr>
        <p:txBody>
          <a:bodyPr/>
          <a:lstStyle/>
          <a:p>
            <a:r>
              <a:rPr lang="en-US" dirty="0"/>
              <a:t>Confined Space Entry</a:t>
            </a:r>
          </a:p>
        </p:txBody>
      </p:sp>
    </p:spTree>
    <p:extLst>
      <p:ext uri="{BB962C8B-B14F-4D97-AF65-F5344CB8AC3E}">
        <p14:creationId xmlns:p14="http://schemas.microsoft.com/office/powerpoint/2010/main" val="47858953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p:sp>
      <p:sp>
        <p:nvSpPr>
          <p:cNvPr id="4" name="Text Placeholder 3"/>
          <p:cNvSpPr>
            <a:spLocks noGrp="1"/>
          </p:cNvSpPr>
          <p:nvPr>
            <p:ph type="body" sz="quarter" idx="15"/>
          </p:nvPr>
        </p:nvSpPr>
        <p:spPr>
          <a:xfrm rot="16200000">
            <a:off x="5275991" y="2703993"/>
            <a:ext cx="6403561" cy="1332457"/>
          </a:xfrm>
        </p:spPr>
        <p:txBody>
          <a:bodyPr>
            <a:normAutofit/>
          </a:bodyPr>
          <a:lstStyle/>
          <a:p>
            <a:r>
              <a:rPr lang="en-US" sz="3200" dirty="0"/>
              <a:t>Conclusion</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0119"/>
          <a:stretch/>
        </p:blipFill>
        <p:spPr>
          <a:xfrm>
            <a:off x="0" y="0"/>
            <a:ext cx="7304314" cy="6858000"/>
          </a:xfrm>
          <a:prstGeom prst="rect">
            <a:avLst/>
          </a:prstGeom>
        </p:spPr>
      </p:pic>
    </p:spTree>
    <p:extLst>
      <p:ext uri="{BB962C8B-B14F-4D97-AF65-F5344CB8AC3E}">
        <p14:creationId xmlns:p14="http://schemas.microsoft.com/office/powerpoint/2010/main" val="2391793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CONFINED SPACE – SFT FCX1003C</a:t>
            </a:r>
            <a:endParaRPr lang="en-US" dirty="0"/>
          </a:p>
        </p:txBody>
      </p:sp>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7</a:t>
            </a:fld>
            <a:endParaRPr lang="en-US" dirty="0"/>
          </a:p>
        </p:txBody>
      </p:sp>
      <p:sp>
        <p:nvSpPr>
          <p:cNvPr id="4" name="Text Placeholder 3"/>
          <p:cNvSpPr>
            <a:spLocks noGrp="1"/>
          </p:cNvSpPr>
          <p:nvPr>
            <p:ph type="body" sz="quarter" idx="14"/>
          </p:nvPr>
        </p:nvSpPr>
        <p:spPr/>
        <p:txBody>
          <a:bodyPr/>
          <a:lstStyle/>
          <a:p>
            <a:pPr marL="0" indent="0">
              <a:buNone/>
            </a:pPr>
            <a:r>
              <a:rPr lang="en-US" dirty="0"/>
              <a:t>FATAL RISK MANAGEMENT</a:t>
            </a:r>
          </a:p>
          <a:p>
            <a:r>
              <a:rPr lang="en-US" dirty="0"/>
              <a:t>Fatal Risks</a:t>
            </a:r>
          </a:p>
          <a:p>
            <a:pPr lvl="1"/>
            <a:r>
              <a:rPr lang="en-US" dirty="0"/>
              <a:t>Entanglement and Crushing</a:t>
            </a:r>
          </a:p>
          <a:p>
            <a:pPr lvl="1"/>
            <a:r>
              <a:rPr lang="en-US" dirty="0"/>
              <a:t>Exposure to Hazardous Substance – Acute</a:t>
            </a:r>
          </a:p>
          <a:p>
            <a:pPr lvl="1"/>
            <a:r>
              <a:rPr lang="en-US" dirty="0"/>
              <a:t>Uncontrolled Release of Energy</a:t>
            </a:r>
          </a:p>
          <a:p>
            <a:pPr lvl="1"/>
            <a:r>
              <a:rPr lang="en-US" dirty="0"/>
              <a:t>Critical Controls</a:t>
            </a:r>
          </a:p>
          <a:p>
            <a:pPr lvl="1"/>
            <a:endParaRPr lang="en-US" dirty="0"/>
          </a:p>
        </p:txBody>
      </p:sp>
      <p:sp>
        <p:nvSpPr>
          <p:cNvPr id="5" name="Text Placeholder 4"/>
          <p:cNvSpPr>
            <a:spLocks noGrp="1"/>
          </p:cNvSpPr>
          <p:nvPr>
            <p:ph type="body" sz="quarter" idx="15"/>
          </p:nvPr>
        </p:nvSpPr>
        <p:spPr/>
        <p:txBody>
          <a:bodyPr/>
          <a:lstStyle/>
          <a:p>
            <a:r>
              <a:rPr lang="en-US" dirty="0"/>
              <a:t>Fatal Risks and Critical</a:t>
            </a:r>
          </a:p>
          <a:p>
            <a:r>
              <a:rPr lang="en-US" dirty="0"/>
              <a:t>Controls</a:t>
            </a:r>
          </a:p>
        </p:txBody>
      </p:sp>
    </p:spTree>
    <p:extLst>
      <p:ext uri="{BB962C8B-B14F-4D97-AF65-F5344CB8AC3E}">
        <p14:creationId xmlns:p14="http://schemas.microsoft.com/office/powerpoint/2010/main" val="400618613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CONFINED SPACE REFRESHER – SFT FCX2003C</a:t>
            </a:r>
          </a:p>
        </p:txBody>
      </p:sp>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70</a:t>
            </a:fld>
            <a:endParaRPr lang="en-US" dirty="0"/>
          </a:p>
        </p:txBody>
      </p:sp>
      <p:sp>
        <p:nvSpPr>
          <p:cNvPr id="4" name="Text Placeholder 3"/>
          <p:cNvSpPr>
            <a:spLocks noGrp="1"/>
          </p:cNvSpPr>
          <p:nvPr>
            <p:ph type="body" sz="quarter" idx="14"/>
          </p:nvPr>
        </p:nvSpPr>
        <p:spPr>
          <a:xfrm>
            <a:off x="628648" y="1406115"/>
            <a:ext cx="7078437" cy="4686618"/>
          </a:xfrm>
        </p:spPr>
        <p:txBody>
          <a:bodyPr/>
          <a:lstStyle/>
          <a:p>
            <a:pPr marL="0" indent="0">
              <a:lnSpc>
                <a:spcPct val="100000"/>
              </a:lnSpc>
              <a:spcAft>
                <a:spcPts val="600"/>
              </a:spcAft>
              <a:buNone/>
            </a:pPr>
            <a:r>
              <a:rPr lang="en-US" dirty="0"/>
              <a:t>What are some key concepts in each module?</a:t>
            </a:r>
          </a:p>
          <a:p>
            <a:pPr>
              <a:lnSpc>
                <a:spcPct val="100000"/>
              </a:lnSpc>
              <a:spcAft>
                <a:spcPts val="600"/>
              </a:spcAft>
            </a:pPr>
            <a:r>
              <a:rPr lang="en-US" dirty="0"/>
              <a:t>Module 1: Evaluating a Confined Space</a:t>
            </a:r>
          </a:p>
          <a:p>
            <a:pPr>
              <a:lnSpc>
                <a:spcPct val="100000"/>
              </a:lnSpc>
              <a:spcAft>
                <a:spcPts val="600"/>
              </a:spcAft>
            </a:pPr>
            <a:r>
              <a:rPr lang="en-US" dirty="0"/>
              <a:t>Module 2: Permit-Required Confined Space Hazards</a:t>
            </a:r>
          </a:p>
          <a:p>
            <a:pPr>
              <a:lnSpc>
                <a:spcPct val="100000"/>
              </a:lnSpc>
              <a:spcAft>
                <a:spcPts val="600"/>
              </a:spcAft>
            </a:pPr>
            <a:r>
              <a:rPr lang="en-US" dirty="0"/>
              <a:t>Module 3: Controlling Confined Space Hazards</a:t>
            </a:r>
          </a:p>
          <a:p>
            <a:pPr>
              <a:lnSpc>
                <a:spcPct val="100000"/>
              </a:lnSpc>
              <a:spcAft>
                <a:spcPts val="600"/>
              </a:spcAft>
            </a:pPr>
            <a:r>
              <a:rPr lang="en-US" dirty="0"/>
              <a:t>Module 4: Entering a Confined Space</a:t>
            </a:r>
          </a:p>
          <a:p>
            <a:pPr marL="0" indent="0">
              <a:lnSpc>
                <a:spcPct val="100000"/>
              </a:lnSpc>
              <a:spcAft>
                <a:spcPts val="600"/>
              </a:spcAft>
              <a:buNone/>
            </a:pPr>
            <a:r>
              <a:rPr lang="en-US" dirty="0"/>
              <a:t>Are there any additional questions, comments, or concerns?</a:t>
            </a:r>
          </a:p>
        </p:txBody>
      </p:sp>
      <p:sp>
        <p:nvSpPr>
          <p:cNvPr id="5" name="Text Placeholder 4"/>
          <p:cNvSpPr>
            <a:spLocks noGrp="1"/>
          </p:cNvSpPr>
          <p:nvPr>
            <p:ph type="body" sz="quarter" idx="15"/>
          </p:nvPr>
        </p:nvSpPr>
        <p:spPr/>
        <p:txBody>
          <a:bodyPr/>
          <a:lstStyle/>
          <a:p>
            <a:r>
              <a:rPr lang="en-US" dirty="0"/>
              <a:t>Conclusion</a:t>
            </a:r>
          </a:p>
        </p:txBody>
      </p:sp>
    </p:spTree>
    <p:extLst>
      <p:ext uri="{BB962C8B-B14F-4D97-AF65-F5344CB8AC3E}">
        <p14:creationId xmlns:p14="http://schemas.microsoft.com/office/powerpoint/2010/main" val="4092168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p:sp>
      <p:sp>
        <p:nvSpPr>
          <p:cNvPr id="4" name="Text Placeholder 3"/>
          <p:cNvSpPr>
            <a:spLocks noGrp="1"/>
          </p:cNvSpPr>
          <p:nvPr>
            <p:ph type="body" sz="quarter" idx="15"/>
          </p:nvPr>
        </p:nvSpPr>
        <p:spPr>
          <a:xfrm rot="16200000">
            <a:off x="5275991" y="2703993"/>
            <a:ext cx="6403561" cy="1332457"/>
          </a:xfrm>
        </p:spPr>
        <p:txBody>
          <a:bodyPr>
            <a:normAutofit/>
          </a:bodyPr>
          <a:lstStyle/>
          <a:p>
            <a:r>
              <a:rPr lang="en-US" sz="3200" dirty="0"/>
              <a:t>Module 1: Evaluating a Confined Space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0119"/>
          <a:stretch/>
        </p:blipFill>
        <p:spPr>
          <a:xfrm>
            <a:off x="0" y="0"/>
            <a:ext cx="7304314" cy="6858000"/>
          </a:xfrm>
          <a:prstGeom prst="rect">
            <a:avLst/>
          </a:prstGeom>
        </p:spPr>
      </p:pic>
    </p:spTree>
    <p:extLst>
      <p:ext uri="{BB962C8B-B14F-4D97-AF65-F5344CB8AC3E}">
        <p14:creationId xmlns:p14="http://schemas.microsoft.com/office/powerpoint/2010/main" val="391096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CONFINED SPACE REFRESHER – SFT FCX2003C</a:t>
            </a:r>
          </a:p>
        </p:txBody>
      </p:sp>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9</a:t>
            </a:fld>
            <a:endParaRPr lang="en-US" dirty="0"/>
          </a:p>
        </p:txBody>
      </p:sp>
      <p:sp>
        <p:nvSpPr>
          <p:cNvPr id="4" name="Text Placeholder 3"/>
          <p:cNvSpPr>
            <a:spLocks noGrp="1"/>
          </p:cNvSpPr>
          <p:nvPr>
            <p:ph type="body" sz="quarter" idx="14"/>
          </p:nvPr>
        </p:nvSpPr>
        <p:spPr>
          <a:xfrm>
            <a:off x="626349" y="1379220"/>
            <a:ext cx="6236971" cy="4640580"/>
          </a:xfrm>
        </p:spPr>
        <p:txBody>
          <a:bodyPr/>
          <a:lstStyle/>
          <a:p>
            <a:pPr>
              <a:lnSpc>
                <a:spcPct val="100000"/>
              </a:lnSpc>
              <a:spcAft>
                <a:spcPts val="600"/>
              </a:spcAft>
            </a:pPr>
            <a:endParaRPr lang="en-US" dirty="0"/>
          </a:p>
          <a:p>
            <a:pPr>
              <a:lnSpc>
                <a:spcPct val="100000"/>
              </a:lnSpc>
              <a:spcAft>
                <a:spcPts val="600"/>
              </a:spcAft>
            </a:pPr>
            <a:endParaRPr lang="en-US" dirty="0"/>
          </a:p>
          <a:p>
            <a:pPr marL="0" indent="0">
              <a:lnSpc>
                <a:spcPct val="100000"/>
              </a:lnSpc>
              <a:spcAft>
                <a:spcPts val="600"/>
              </a:spcAft>
              <a:buNone/>
            </a:pPr>
            <a:endParaRPr lang="en-US" dirty="0"/>
          </a:p>
          <a:p>
            <a:pPr>
              <a:lnSpc>
                <a:spcPct val="100000"/>
              </a:lnSpc>
              <a:spcAft>
                <a:spcPts val="600"/>
              </a:spcAft>
            </a:pPr>
            <a:r>
              <a:rPr lang="en-US" dirty="0"/>
              <a:t>To be considered a confined space, all three criteria must be met</a:t>
            </a:r>
          </a:p>
          <a:p>
            <a:pPr>
              <a:lnSpc>
                <a:spcPct val="100000"/>
              </a:lnSpc>
              <a:spcAft>
                <a:spcPts val="600"/>
              </a:spcAft>
            </a:pPr>
            <a:r>
              <a:rPr lang="en-US" dirty="0"/>
              <a:t>What confined spaces do you encounter?</a:t>
            </a:r>
          </a:p>
        </p:txBody>
      </p:sp>
      <p:sp>
        <p:nvSpPr>
          <p:cNvPr id="5" name="Text Placeholder 4"/>
          <p:cNvSpPr>
            <a:spLocks noGrp="1"/>
          </p:cNvSpPr>
          <p:nvPr>
            <p:ph type="body" sz="quarter" idx="15"/>
          </p:nvPr>
        </p:nvSpPr>
        <p:spPr>
          <a:xfrm>
            <a:off x="619685" y="615474"/>
            <a:ext cx="6236970" cy="646588"/>
          </a:xfrm>
        </p:spPr>
        <p:txBody>
          <a:bodyPr>
            <a:normAutofit/>
          </a:bodyPr>
          <a:lstStyle/>
          <a:p>
            <a:r>
              <a:rPr lang="en-US" dirty="0"/>
              <a:t>Evaluating a Confined Space</a:t>
            </a:r>
          </a:p>
        </p:txBody>
      </p:sp>
      <p:graphicFrame>
        <p:nvGraphicFramePr>
          <p:cNvPr id="6" name="Table 5"/>
          <p:cNvGraphicFramePr>
            <a:graphicFrameLocks noGrp="1"/>
          </p:cNvGraphicFramePr>
          <p:nvPr>
            <p:extLst>
              <p:ext uri="{D42A27DB-BD31-4B8C-83A1-F6EECF244321}">
                <p14:modId xmlns:p14="http://schemas.microsoft.com/office/powerpoint/2010/main" val="717841942"/>
              </p:ext>
            </p:extLst>
          </p:nvPr>
        </p:nvGraphicFramePr>
        <p:xfrm>
          <a:off x="609600" y="1485900"/>
          <a:ext cx="6248400" cy="1215442"/>
        </p:xfrm>
        <a:graphic>
          <a:graphicData uri="http://schemas.openxmlformats.org/drawingml/2006/table">
            <a:tbl>
              <a:tblPr firstRow="1" bandRow="1">
                <a:tableStyleId>{5C22544A-7EE6-4342-B048-85BDC9FD1C3A}</a:tableStyleId>
              </a:tblPr>
              <a:tblGrid>
                <a:gridCol w="1852246">
                  <a:extLst>
                    <a:ext uri="{9D8B030D-6E8A-4147-A177-3AD203B41FA5}">
                      <a16:colId xmlns:a16="http://schemas.microsoft.com/office/drawing/2014/main" val="20000"/>
                    </a:ext>
                  </a:extLst>
                </a:gridCol>
                <a:gridCol w="2102339">
                  <a:extLst>
                    <a:ext uri="{9D8B030D-6E8A-4147-A177-3AD203B41FA5}">
                      <a16:colId xmlns:a16="http://schemas.microsoft.com/office/drawing/2014/main" val="20001"/>
                    </a:ext>
                  </a:extLst>
                </a:gridCol>
                <a:gridCol w="2293815">
                  <a:extLst>
                    <a:ext uri="{9D8B030D-6E8A-4147-A177-3AD203B41FA5}">
                      <a16:colId xmlns:a16="http://schemas.microsoft.com/office/drawing/2014/main" val="20002"/>
                    </a:ext>
                  </a:extLst>
                </a:gridCol>
              </a:tblGrid>
              <a:tr h="392482">
                <a:tc gridSpan="3">
                  <a:txBody>
                    <a:bodyPr/>
                    <a:lstStyle/>
                    <a:p>
                      <a:r>
                        <a:rPr lang="en-US" sz="1800" dirty="0">
                          <a:latin typeface="Arial" panose="020B0604020202020204" pitchFamily="34" charset="0"/>
                          <a:cs typeface="Arial" panose="020B0604020202020204" pitchFamily="34" charset="0"/>
                        </a:rPr>
                        <a:t>Confined Space Criteria</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6129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Large enough to bodily enter</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1F3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Limited or restricted means of entry/exit</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1F3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Not designed for continuous occupancy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a:latin typeface="Arial" panose="020B0604020202020204" pitchFamily="34" charset="0"/>
                        <a:cs typeface="Arial" panose="020B0604020202020204" pitchFamily="34" charset="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1F3FF"/>
                    </a:solidFill>
                  </a:tcPr>
                </a:tc>
                <a:extLst>
                  <a:ext uri="{0D108BD9-81ED-4DB2-BD59-A6C34878D82A}">
                    <a16:rowId xmlns:a16="http://schemas.microsoft.com/office/drawing/2014/main" val="10001"/>
                  </a:ext>
                </a:extLst>
              </a:tr>
            </a:tbl>
          </a:graphicData>
        </a:graphic>
      </p:graphicFrame>
      <p:pic>
        <p:nvPicPr>
          <p:cNvPr id="8" name="Picture 7" descr="Z:\DEPARTMENTS\Safety\Greg Arbizo Rescue pics\Miami\Miami Photos 042012\IMG_1324.JPG"/>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28650" y="4008254"/>
            <a:ext cx="2732860" cy="2049645"/>
          </a:xfrm>
          <a:prstGeom prst="rect">
            <a:avLst/>
          </a:prstGeom>
          <a:noFill/>
          <a:ln>
            <a:solidFill>
              <a:sysClr val="windowText" lastClr="000000">
                <a:shade val="50000"/>
              </a:sysClr>
            </a:solidFill>
          </a:ln>
        </p:spPr>
      </p:pic>
    </p:spTree>
    <p:extLst>
      <p:ext uri="{BB962C8B-B14F-4D97-AF65-F5344CB8AC3E}">
        <p14:creationId xmlns:p14="http://schemas.microsoft.com/office/powerpoint/2010/main" val="2697435794"/>
      </p:ext>
    </p:extLst>
  </p:cSld>
  <p:clrMapOvr>
    <a:masterClrMapping/>
  </p:clrMapOvr>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625A717CE324144AA678D44AED611A7" ma:contentTypeVersion="12" ma:contentTypeDescription="Create a new document." ma:contentTypeScope="" ma:versionID="98a07bb40119bcd085a9a051ec2cd4c2">
  <xsd:schema xmlns:xsd="http://www.w3.org/2001/XMLSchema" xmlns:xs="http://www.w3.org/2001/XMLSchema" xmlns:p="http://schemas.microsoft.com/office/2006/metadata/properties" xmlns:ns2="96b50f58-a40e-4869-8bc2-ee1dec35f0fa" xmlns:ns3="cd607997-8241-496c-997e-277352d2442c" targetNamespace="http://schemas.microsoft.com/office/2006/metadata/properties" ma:root="true" ma:fieldsID="de8aef8814a515986c194df88a97ab16" ns2:_="" ns3:_="">
    <xsd:import namespace="96b50f58-a40e-4869-8bc2-ee1dec35f0fa"/>
    <xsd:import namespace="cd607997-8241-496c-997e-277352d2442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b50f58-a40e-4869-8bc2-ee1dec35f0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b7e16863-b940-4291-96f8-ad8461baff96"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d607997-8241-496c-997e-277352d2442c"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49536162-bbb1-423b-8051-01138976edca}" ma:internalName="TaxCatchAll" ma:showField="CatchAllData" ma:web="cd607997-8241-496c-997e-277352d2442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d607997-8241-496c-997e-277352d2442c" xsi:nil="true"/>
    <lcf76f155ced4ddcb4097134ff3c332f xmlns="96b50f58-a40e-4869-8bc2-ee1dec35f0fa">
      <Terms xmlns="http://schemas.microsoft.com/office/infopath/2007/PartnerControls"/>
    </lcf76f155ced4ddcb4097134ff3c332f>
    <SharedWithUsers xmlns="cd607997-8241-496c-997e-277352d2442c">
      <UserInfo>
        <DisplayName/>
        <AccountId xsi:nil="true"/>
        <AccountType/>
      </UserInfo>
    </SharedWithUsers>
  </documentManagement>
</p:properties>
</file>

<file path=customXml/itemProps1.xml><?xml version="1.0" encoding="utf-8"?>
<ds:datastoreItem xmlns:ds="http://schemas.openxmlformats.org/officeDocument/2006/customXml" ds:itemID="{81B91223-C58A-4A98-8B61-E70958177A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b50f58-a40e-4869-8bc2-ee1dec35f0fa"/>
    <ds:schemaRef ds:uri="cd607997-8241-496c-997e-277352d244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64F597B-FA40-499F-8E1F-88814A444918}">
  <ds:schemaRefs>
    <ds:schemaRef ds:uri="http://schemas.microsoft.com/sharepoint/v3/contenttype/forms"/>
  </ds:schemaRefs>
</ds:datastoreItem>
</file>

<file path=customXml/itemProps3.xml><?xml version="1.0" encoding="utf-8"?>
<ds:datastoreItem xmlns:ds="http://schemas.openxmlformats.org/officeDocument/2006/customXml" ds:itemID="{A20FF889-3B50-47C0-9F69-EC899B67EC67}">
  <ds:schemaRefs>
    <ds:schemaRef ds:uri="http://purl.org/dc/terms/"/>
    <ds:schemaRef ds:uri="2955d680-6fef-4529-8eb0-555c310ae35f"/>
    <ds:schemaRef ds:uri="http://www.w3.org/XML/1998/namespace"/>
    <ds:schemaRef ds:uri="http://schemas.microsoft.com/office/2006/metadata/properties"/>
    <ds:schemaRef ds:uri="http://schemas.microsoft.com/office/infopath/2007/PartnerControls"/>
    <ds:schemaRef ds:uri="http://purl.org/dc/elements/1.1/"/>
    <ds:schemaRef ds:uri="http://schemas.openxmlformats.org/package/2006/metadata/core-properties"/>
    <ds:schemaRef ds:uri="http://schemas.microsoft.com/office/2006/documentManagement/types"/>
    <ds:schemaRef ds:uri="http://schemas.microsoft.com/sharepoint/v3/fields"/>
    <ds:schemaRef ds:uri="3fd770ab-ba2c-444a-8779-ef50c1fb46e4"/>
    <ds:schemaRef ds:uri="http://purl.org/dc/dcmitype/"/>
    <ds:schemaRef ds:uri="cd607997-8241-496c-997e-277352d2442c"/>
    <ds:schemaRef ds:uri="96b50f58-a40e-4869-8bc2-ee1dec35f0fa"/>
  </ds:schemaRefs>
</ds:datastoreItem>
</file>

<file path=docMetadata/LabelInfo.xml><?xml version="1.0" encoding="utf-8"?>
<clbl:labelList xmlns:clbl="http://schemas.microsoft.com/office/2020/mipLabelMetadata">
  <clbl:label id="{56f8a036-ae1b-4f85-92d3-f4203c03c43b}" enabled="1" method="Standard" siteId="{5f229ce1-773c-46ed-a6fa-974006fae097}" removed="0"/>
</clbl:labelList>
</file>

<file path=docProps/app.xml><?xml version="1.0" encoding="utf-8"?>
<Properties xmlns="http://schemas.openxmlformats.org/officeDocument/2006/extended-properties" xmlns:vt="http://schemas.openxmlformats.org/officeDocument/2006/docPropsVTypes">
  <Template>Office Theme</Template>
  <TotalTime>55910</TotalTime>
  <Words>7632</Words>
  <Application>Microsoft Office PowerPoint</Application>
  <PresentationFormat>On-screen Show (4:3)</PresentationFormat>
  <Paragraphs>1535</Paragraphs>
  <Slides>70</Slides>
  <Notes>70</Notes>
  <HiddenSlides>0</HiddenSlides>
  <MMClips>0</MMClips>
  <ScaleCrop>false</ScaleCrop>
  <HeadingPairs>
    <vt:vector size="4" baseType="variant">
      <vt:variant>
        <vt:lpstr>Theme</vt:lpstr>
      </vt:variant>
      <vt:variant>
        <vt:i4>4</vt:i4>
      </vt:variant>
      <vt:variant>
        <vt:lpstr>Slide Titles</vt:lpstr>
      </vt:variant>
      <vt:variant>
        <vt:i4>70</vt:i4>
      </vt:variant>
    </vt:vector>
  </HeadingPairs>
  <TitlesOfParts>
    <vt:vector size="74" baseType="lpstr">
      <vt:lpstr>Office Theme</vt:lpstr>
      <vt:lpstr>1_Custom Design</vt:lpstr>
      <vt:lpstr>Custom Design</vt:lpstr>
      <vt:lpstr>2_Custom Design</vt:lpstr>
      <vt:lpstr>SFT FCX2003C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FreePort-McMoRan Copper &amp; Gold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CSRef PPT</dc:title>
  <dc:creator>Johnson, Angela</dc:creator>
  <cp:lastModifiedBy>Johnson, Cynthia</cp:lastModifiedBy>
  <cp:revision>476</cp:revision>
  <cp:lastPrinted>2016-05-24T19:13:29Z</cp:lastPrinted>
  <dcterms:created xsi:type="dcterms:W3CDTF">2015-06-25T19:39:11Z</dcterms:created>
  <dcterms:modified xsi:type="dcterms:W3CDTF">2023-08-16T15:30:23Z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0x0101000625A717CE324144AA678D44AED611A7</vt:lpwstr>
  </property>
  <property fmtid="{D5CDD505-2E9C-101B-9397-08002B2CF9AE}" pid="3" name="FM Doc Type">
    <vt:lpwstr>73;#Project Management|56b5f44d-7083-46ac-b589-3c09ac11ecee</vt:lpwstr>
  </property>
  <property fmtid="{D5CDD505-2E9C-101B-9397-08002B2CF9AE}" pid="4" name="FM Retention Category">
    <vt:lpwstr>23;#Administration|5648ecb6-843d-42d8-8ec5-901cd2d614fb</vt:lpwstr>
  </property>
  <property fmtid="{D5CDD505-2E9C-101B-9397-08002B2CF9AE}" pid="5" name="FM Ent Taxonomy">
    <vt:lpwstr>72;#Project Management|e0c14ea4-d21c-4944-84da-db2874151277</vt:lpwstr>
  </property>
  <property fmtid="{D5CDD505-2E9C-101B-9397-08002B2CF9AE}" pid="6" name="Order">
    <vt:r8>275900</vt:r8>
  </property>
  <property fmtid="{D5CDD505-2E9C-101B-9397-08002B2CF9AE}" pid="7" name="Course Group">
    <vt:lpwstr>55;#Safety|7493f174-3823-44b5-a64f-6d7769779f59</vt:lpwstr>
  </property>
  <property fmtid="{D5CDD505-2E9C-101B-9397-08002B2CF9AE}" pid="8" name="Document Type">
    <vt:lpwstr>44;#Facilitator Presentation|301d71f6-f435-4af7-9fd0-d5282897076a</vt:lpwstr>
  </property>
  <property fmtid="{D5CDD505-2E9C-101B-9397-08002B2CF9AE}" pid="9" name="_docset_NoMedatataSyncRequired">
    <vt:lpwstr>False</vt:lpwstr>
  </property>
  <property fmtid="{D5CDD505-2E9C-101B-9397-08002B2CF9AE}" pid="10" name="_ip_UnifiedCompliancePolicyProperties">
    <vt:lpwstr>{"__type":"ComplianceItemProperties:#Microsoft.Office.CompliancePolicy.ComplianceData","LastPolicyEvaluatedTimeUtc":"\/Date(1537268784932)\/","Rules":{},"UniqueId":"ed09f156-8be5-47ca-b3a4-fd770d20abba"}</vt:lpwstr>
  </property>
  <property fmtid="{D5CDD505-2E9C-101B-9397-08002B2CF9AE}" pid="11" name="isArchive">
    <vt:bool>false</vt:bool>
  </property>
  <property fmtid="{D5CDD505-2E9C-101B-9397-08002B2CF9AE}" pid="12" name="o79fb0eb13274969baa8945b2a62dcda">
    <vt:lpwstr>Administration|5648ecb6-843d-42d8-8ec5-901cd2d614fb</vt:lpwstr>
  </property>
  <property fmtid="{D5CDD505-2E9C-101B-9397-08002B2CF9AE}" pid="13" name="FM Ent TaxonomyTaxHTField0">
    <vt:lpwstr>Project Management|e0c14ea4-d21c-4944-84da-db2874151277</vt:lpwstr>
  </property>
  <property fmtid="{D5CDD505-2E9C-101B-9397-08002B2CF9AE}" pid="14" name="le4b7b4580bd46459214883069e3a18d">
    <vt:lpwstr>Safety|7493f174-3823-44b5-a64f-6d7769779f59</vt:lpwstr>
  </property>
  <property fmtid="{D5CDD505-2E9C-101B-9397-08002B2CF9AE}" pid="15" name="xd_Signature">
    <vt:bool>false</vt:bool>
  </property>
  <property fmtid="{D5CDD505-2E9C-101B-9397-08002B2CF9AE}" pid="16" name="xd_ProgID">
    <vt:lpwstr/>
  </property>
  <property fmtid="{D5CDD505-2E9C-101B-9397-08002B2CF9AE}" pid="17" name="Course Code">
    <vt:lpwstr>SFT FCX2003CE</vt:lpwstr>
  </property>
  <property fmtid="{D5CDD505-2E9C-101B-9397-08002B2CF9AE}" pid="18" name="_SourceUrl">
    <vt:lpwstr/>
  </property>
  <property fmtid="{D5CDD505-2E9C-101B-9397-08002B2CF9AE}" pid="19" name="_SharedFileIndex">
    <vt:lpwstr/>
  </property>
  <property fmtid="{D5CDD505-2E9C-101B-9397-08002B2CF9AE}" pid="20" name="ComplianceAssetId">
    <vt:lpwstr/>
  </property>
  <property fmtid="{D5CDD505-2E9C-101B-9397-08002B2CF9AE}" pid="21" name="TemplateUrl">
    <vt:lpwstr/>
  </property>
  <property fmtid="{D5CDD505-2E9C-101B-9397-08002B2CF9AE}" pid="22" name="FM Doc TypeTaxHTField0">
    <vt:lpwstr>Project Management|56b5f44d-7083-46ac-b589-3c09ac11ecee</vt:lpwstr>
  </property>
  <property fmtid="{D5CDD505-2E9C-101B-9397-08002B2CF9AE}" pid="23" name="FM LOC">
    <vt:lpwstr>Mine Training Institute</vt:lpwstr>
  </property>
  <property fmtid="{D5CDD505-2E9C-101B-9397-08002B2CF9AE}" pid="24" name="FM DPT">
    <vt:lpwstr>Human Resources</vt:lpwstr>
  </property>
  <property fmtid="{D5CDD505-2E9C-101B-9397-08002B2CF9AE}" pid="25" name="_ExtendedDescription">
    <vt:lpwstr/>
  </property>
  <property fmtid="{D5CDD505-2E9C-101B-9397-08002B2CF9AE}" pid="26" name="a0a882b4cf6e4552977556b03a7b624b">
    <vt:lpwstr>Facilitator Presentation|301d71f6-f435-4af7-9fd0-d5282897076a</vt:lpwstr>
  </property>
  <property fmtid="{D5CDD505-2E9C-101B-9397-08002B2CF9AE}" pid="27" name="_ip_UnifiedCompliancePolicyUIAction">
    <vt:lpwstr>0</vt:lpwstr>
  </property>
  <property fmtid="{D5CDD505-2E9C-101B-9397-08002B2CF9AE}" pid="28" name="TriggerFlowInfo">
    <vt:lpwstr/>
  </property>
  <property fmtid="{D5CDD505-2E9C-101B-9397-08002B2CF9AE}" pid="29" name="MediaServiceImageTags">
    <vt:lpwstr/>
  </property>
</Properties>
</file>